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653" r:id="rId2"/>
    <p:sldId id="1705" r:id="rId3"/>
    <p:sldId id="2782" r:id="rId4"/>
    <p:sldId id="1885" r:id="rId5"/>
    <p:sldId id="2781" r:id="rId6"/>
    <p:sldId id="1986" r:id="rId7"/>
    <p:sldId id="1725" r:id="rId8"/>
    <p:sldId id="1706" r:id="rId9"/>
    <p:sldId id="1978" r:id="rId10"/>
    <p:sldId id="1979" r:id="rId11"/>
    <p:sldId id="1727" r:id="rId12"/>
    <p:sldId id="1977" r:id="rId13"/>
    <p:sldId id="1980" r:id="rId14"/>
    <p:sldId id="1981" r:id="rId15"/>
    <p:sldId id="1973" r:id="rId16"/>
    <p:sldId id="1974" r:id="rId17"/>
    <p:sldId id="1975" r:id="rId18"/>
    <p:sldId id="1982" r:id="rId19"/>
    <p:sldId id="1888" r:id="rId20"/>
    <p:sldId id="1889" r:id="rId21"/>
    <p:sldId id="1890" r:id="rId22"/>
    <p:sldId id="1891" r:id="rId23"/>
    <p:sldId id="1892" r:id="rId24"/>
    <p:sldId id="1893" r:id="rId25"/>
    <p:sldId id="1894" r:id="rId26"/>
    <p:sldId id="1984" r:id="rId27"/>
    <p:sldId id="1900" r:id="rId28"/>
    <p:sldId id="1901" r:id="rId29"/>
    <p:sldId id="1902" r:id="rId30"/>
    <p:sldId id="1903" r:id="rId31"/>
    <p:sldId id="2769" r:id="rId32"/>
    <p:sldId id="2768" r:id="rId33"/>
    <p:sldId id="2762" r:id="rId34"/>
    <p:sldId id="2763" r:id="rId35"/>
    <p:sldId id="2764" r:id="rId36"/>
    <p:sldId id="1896" r:id="rId37"/>
    <p:sldId id="1897" r:id="rId38"/>
    <p:sldId id="1898" r:id="rId39"/>
    <p:sldId id="1899" r:id="rId40"/>
    <p:sldId id="1906" r:id="rId41"/>
    <p:sldId id="1907" r:id="rId42"/>
    <p:sldId id="1908" r:id="rId43"/>
    <p:sldId id="1985" r:id="rId44"/>
    <p:sldId id="1912" r:id="rId45"/>
    <p:sldId id="1910" r:id="rId46"/>
    <p:sldId id="1911" r:id="rId47"/>
    <p:sldId id="1913" r:id="rId48"/>
    <p:sldId id="1914" r:id="rId49"/>
    <p:sldId id="1915" r:id="rId50"/>
    <p:sldId id="1916" r:id="rId51"/>
    <p:sldId id="1917" r:id="rId52"/>
    <p:sldId id="1918" r:id="rId53"/>
    <p:sldId id="2780" r:id="rId54"/>
    <p:sldId id="2765" r:id="rId55"/>
    <p:sldId id="2766" r:id="rId56"/>
    <p:sldId id="1976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9"/>
    <p:restoredTop sz="93742"/>
  </p:normalViewPr>
  <p:slideViewPr>
    <p:cSldViewPr snapToGrid="0">
      <p:cViewPr>
        <p:scale>
          <a:sx n="101" d="100"/>
          <a:sy n="101" d="100"/>
        </p:scale>
        <p:origin x="-17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56"/>
    </p:cViewPr>
  </p:sorterViewPr>
  <p:notesViewPr>
    <p:cSldViewPr snapToGrid="0">
      <p:cViewPr varScale="1">
        <p:scale>
          <a:sx n="61" d="100"/>
          <a:sy n="61" d="100"/>
        </p:scale>
        <p:origin x="-170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xmlns="" id="{76B7727C-32A2-264E-B56D-BB6DE141AC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xmlns="" id="{9586C764-E1B8-5746-864D-F6ADD74BB02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xmlns="" id="{2D1F6DC8-59A7-0E48-A7D0-751DBF3380F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xmlns="" id="{0ACBFE2A-1DC2-0746-909C-2DC009A4021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F22018C-D6CC-EE4A-BE9B-19F91BBF233D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CB943763-E84F-8140-A4C2-C29A74B35C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76B4F7A9-85C8-4D4B-8AE9-D681A950EB4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86F5E40F-29DE-AD42-9B03-4F0E8068A3D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36D82E36-5473-FC44-BCA7-B9C930A9DC0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2646363" cy="1227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noProof="0"/>
              <a:t>Click to edit Master text styles</a:t>
            </a:r>
          </a:p>
          <a:p>
            <a:pPr lvl="1"/>
            <a:r>
              <a:rPr lang="en-US" altLang="de-DE" noProof="0"/>
              <a:t>Second level</a:t>
            </a:r>
          </a:p>
          <a:p>
            <a:pPr lvl="2"/>
            <a:r>
              <a:rPr lang="en-US" altLang="de-DE" noProof="0"/>
              <a:t>Third level</a:t>
            </a:r>
          </a:p>
          <a:p>
            <a:pPr lvl="3"/>
            <a:r>
              <a:rPr lang="en-US" altLang="de-DE" noProof="0"/>
              <a:t>Fourth level</a:t>
            </a:r>
          </a:p>
          <a:p>
            <a:pPr lvl="4"/>
            <a:r>
              <a:rPr lang="en-US" altLang="de-D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xmlns="" id="{CC7840CB-8078-DD47-B435-90BDA16721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xmlns="" id="{4C3A92A2-475A-0543-A946-03FDF70E60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1"/>
            </a:lvl1pPr>
          </a:lstStyle>
          <a:p>
            <a:pPr>
              <a:defRPr/>
            </a:pPr>
            <a:fld id="{19A52067-1F24-B54B-A37F-CAA7EAFC45A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915709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507AE46-D55B-D344-AA63-EBEB273BDD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3D04A286-AAAA-E04A-9092-CE84403F5A5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B27411A-9416-7645-A0A9-34BEB421CF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FBA454E5-208F-A147-9DBB-30DA9FD50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4908BA18-F4BD-D84C-A835-86A7A8323B2A}" type="slidenum">
              <a:rPr lang="en-US" altLang="de-DE" sz="1200" smtClean="0"/>
              <a:pPr>
                <a:defRPr/>
              </a:pPr>
              <a:t>1</a:t>
            </a:fld>
            <a:endParaRPr lang="en-US" altLang="de-DE" sz="1200"/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xmlns="" id="{0E5B4CD1-85EE-BB4A-A5AA-DBFBC6ABF4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11747" name="Rectangle 3">
            <a:extLst>
              <a:ext uri="{FF2B5EF4-FFF2-40B4-BE49-F238E27FC236}">
                <a16:creationId xmlns:a16="http://schemas.microsoft.com/office/drawing/2014/main" xmlns="" id="{C0EDE8A4-E31A-3946-8E87-FCED8D3C9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7263" cy="2179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Tensor weiter erlaeutern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Zeitableitung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Programmlaenge, 1Mill.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WM-Rendering-&gt;5000 nodes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1:10 raus und anfangs erwaehnen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E7781399-D88D-6F42-B970-4E2E13A18A2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3E629EF8-ADF4-CE40-B2B7-7A3B49D22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7E5D4EB-1875-D04C-9125-2223F3C1A36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15232291-B80F-3946-97AE-6DAA8512C4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BD0EE5F1-A1CD-354B-8DD8-2F3F4F805E09}" type="slidenum">
              <a:rPr lang="en-US" altLang="de-DE" sz="1200" b="1" smtClean="0"/>
              <a:pPr algn="r">
                <a:defRPr/>
              </a:pPr>
              <a:t>10</a:t>
            </a:fld>
            <a:endParaRPr lang="en-US" altLang="de-DE" sz="1200" b="1"/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xmlns="" id="{7FF06A56-DA1C-AD45-9BE5-60B3423F3F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817475" name="Rectangle 3">
            <a:extLst>
              <a:ext uri="{FF2B5EF4-FFF2-40B4-BE49-F238E27FC236}">
                <a16:creationId xmlns:a16="http://schemas.microsoft.com/office/drawing/2014/main" xmlns="" id="{D6B90989-4DB5-BA4C-B9E4-30DC7BC86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85E2B9C-B8F4-DC49-8445-732F653EC4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A23FBC2-69B7-6C45-A256-5DD28A87FE7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8E6CCEC-3B84-2646-AE37-46E88068AC9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6AE5B5B9-3079-BF44-94AA-8C840CD82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C3F1722C-4B80-F946-9042-25029BDC2874}" type="slidenum">
              <a:rPr lang="en-US" altLang="de-DE" sz="1200" smtClean="0"/>
              <a:pPr>
                <a:defRPr/>
              </a:pPr>
              <a:t>11</a:t>
            </a:fld>
            <a:endParaRPr lang="en-US" altLang="de-DE" sz="1200"/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xmlns="" id="{B1581373-1424-AA4A-964E-792A64A85C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73411" name="Rectangle 3">
            <a:extLst>
              <a:ext uri="{FF2B5EF4-FFF2-40B4-BE49-F238E27FC236}">
                <a16:creationId xmlns:a16="http://schemas.microsoft.com/office/drawing/2014/main" xmlns="" id="{FBC7D562-1FFF-2C46-9AC1-F0FBD08F9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>
            <a:extLst>
              <a:ext uri="{FF2B5EF4-FFF2-40B4-BE49-F238E27FC236}">
                <a16:creationId xmlns:a16="http://schemas.microsoft.com/office/drawing/2014/main" xmlns="" id="{BF7F884B-32D2-0A4B-B280-882D2E1A1F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xmlns="" id="{A6D1BF2D-BCBE-3A4B-8C76-A9E92FEA0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xmlns="" id="{CB794F91-C527-BB44-B014-A75CEA361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C2772AD7-8421-BC48-BDB5-119580C9A009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12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29E12943-1E30-3D4F-B9B3-459046164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B1FD8C2-E16D-F54C-8309-DDEBFDC47E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A36E4C4-126A-684D-8BF9-6736FA43EDB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31D3CB2A-A173-3149-9A61-E00217B11F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AED8370B-8AD3-B84B-8A5C-78166563ACDE}" type="slidenum">
              <a:rPr lang="en-US" altLang="de-DE" sz="1200" b="1" smtClean="0"/>
              <a:pPr algn="r">
                <a:defRPr/>
              </a:pPr>
              <a:t>13</a:t>
            </a:fld>
            <a:endParaRPr lang="en-US" altLang="de-DE" sz="1200" b="1"/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xmlns="" id="{257399EF-E944-1B47-AF7B-83F87D2011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817475" name="Rectangle 3">
            <a:extLst>
              <a:ext uri="{FF2B5EF4-FFF2-40B4-BE49-F238E27FC236}">
                <a16:creationId xmlns:a16="http://schemas.microsoft.com/office/drawing/2014/main" xmlns="" id="{F021A217-17FF-654F-9ACE-6C8177A6F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2F6E25D-5A90-CE43-BE5F-9189FFFB78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7B1D21D-4270-DD40-BA96-30626B4F814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2D54FC5-899A-0444-B7BD-0446CDC740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1B2C9838-787F-E545-92C3-4EA45BD4FE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EC82076C-7B09-1E4A-82FD-0D74F39C9224}" type="slidenum">
              <a:rPr lang="en-US" altLang="de-DE" sz="1200" b="1" smtClean="0"/>
              <a:pPr algn="r">
                <a:defRPr/>
              </a:pPr>
              <a:t>14</a:t>
            </a:fld>
            <a:endParaRPr lang="en-US" altLang="de-DE" sz="1200" b="1"/>
          </a:p>
        </p:txBody>
      </p:sp>
      <p:sp>
        <p:nvSpPr>
          <p:cNvPr id="27653" name="Rectangle 2">
            <a:extLst>
              <a:ext uri="{FF2B5EF4-FFF2-40B4-BE49-F238E27FC236}">
                <a16:creationId xmlns:a16="http://schemas.microsoft.com/office/drawing/2014/main" xmlns="" id="{803930BE-9646-204B-8B2E-C8CBBD849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817475" name="Rectangle 3">
            <a:extLst>
              <a:ext uri="{FF2B5EF4-FFF2-40B4-BE49-F238E27FC236}">
                <a16:creationId xmlns:a16="http://schemas.microsoft.com/office/drawing/2014/main" xmlns="" id="{FA74C5E3-FDC9-D245-996D-84D26C56A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>
            <a:extLst>
              <a:ext uri="{FF2B5EF4-FFF2-40B4-BE49-F238E27FC236}">
                <a16:creationId xmlns:a16="http://schemas.microsoft.com/office/drawing/2014/main" xmlns="" id="{D468F168-C61D-F544-BBDC-1C18D1394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BD19149E-BBD6-904D-BA08-CE72340F1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Segmented</a:t>
            </a:r>
            <a:r>
              <a:rPr lang="de-DE" dirty="0">
                <a:latin typeface="+mn-lt"/>
                <a:ea typeface="+mn-ea"/>
                <a:cs typeface="+mn-cs"/>
              </a:rPr>
              <a:t> MRI (</a:t>
            </a:r>
            <a:r>
              <a:rPr lang="de-DE" dirty="0" err="1">
                <a:latin typeface="+mn-lt"/>
                <a:ea typeface="+mn-ea"/>
                <a:cs typeface="+mn-cs"/>
              </a:rPr>
              <a:t>upper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), T1 MRI (</a:t>
            </a:r>
            <a:r>
              <a:rPr lang="de-DE" dirty="0" err="1">
                <a:latin typeface="+mn-lt"/>
                <a:ea typeface="+mn-ea"/>
                <a:cs typeface="+mn-cs"/>
              </a:rPr>
              <a:t>middle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 and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source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space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blue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) </a:t>
            </a:r>
            <a:r>
              <a:rPr lang="de-DE" dirty="0" err="1">
                <a:latin typeface="+mn-lt"/>
                <a:ea typeface="+mn-ea"/>
                <a:cs typeface="+mn-cs"/>
              </a:rPr>
              <a:t>shown</a:t>
            </a:r>
            <a:r>
              <a:rPr lang="de-DE" dirty="0">
                <a:latin typeface="+mn-lt"/>
                <a:ea typeface="+mn-ea"/>
                <a:cs typeface="+mn-cs"/>
              </a:rPr>
              <a:t> on T1 (</a:t>
            </a:r>
            <a:r>
              <a:rPr lang="de-DE" dirty="0" err="1">
                <a:latin typeface="+mn-lt"/>
                <a:ea typeface="+mn-ea"/>
                <a:cs typeface="+mn-cs"/>
              </a:rPr>
              <a:t>lower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 MRI.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Sagittal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left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), </a:t>
            </a:r>
            <a:r>
              <a:rPr lang="de-DE" dirty="0" err="1">
                <a:latin typeface="+mn-lt"/>
                <a:ea typeface="+mn-ea"/>
                <a:cs typeface="+mn-cs"/>
              </a:rPr>
              <a:t>coronal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middle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 and axial (right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 </a:t>
            </a:r>
            <a:r>
              <a:rPr lang="de-DE" dirty="0" err="1">
                <a:latin typeface="+mn-lt"/>
                <a:ea typeface="+mn-ea"/>
                <a:cs typeface="+mn-cs"/>
              </a:rPr>
              <a:t>slices</a:t>
            </a:r>
            <a:r>
              <a:rPr lang="de-DE" dirty="0">
                <a:latin typeface="+mn-lt"/>
                <a:ea typeface="+mn-ea"/>
                <a:cs typeface="+mn-cs"/>
              </a:rPr>
              <a:t>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Please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note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that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slices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selected</a:t>
            </a:r>
            <a:r>
              <a:rPr lang="de-DE" dirty="0">
                <a:latin typeface="+mn-lt"/>
                <a:ea typeface="+mn-ea"/>
                <a:cs typeface="+mn-cs"/>
              </a:rPr>
              <a:t> in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lower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are</a:t>
            </a:r>
            <a:r>
              <a:rPr lang="de-DE" dirty="0">
                <a:latin typeface="+mn-lt"/>
                <a:ea typeface="+mn-ea"/>
                <a:cs typeface="+mn-cs"/>
              </a:rPr>
              <a:t> different </a:t>
            </a:r>
            <a:r>
              <a:rPr lang="de-DE" dirty="0" err="1">
                <a:latin typeface="+mn-lt"/>
                <a:ea typeface="+mn-ea"/>
                <a:cs typeface="+mn-cs"/>
              </a:rPr>
              <a:t>from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top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two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rows</a:t>
            </a:r>
            <a:r>
              <a:rPr lang="de-DE" dirty="0">
                <a:latin typeface="+mn-lt"/>
                <a:ea typeface="+mn-ea"/>
                <a:cs typeface="+mn-cs"/>
              </a:rPr>
              <a:t> in order to </a:t>
            </a:r>
            <a:r>
              <a:rPr lang="de-DE" dirty="0" err="1">
                <a:latin typeface="+mn-lt"/>
                <a:ea typeface="+mn-ea"/>
                <a:cs typeface="+mn-cs"/>
              </a:rPr>
              <a:t>better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visualize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source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space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color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codes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for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7CA </a:t>
            </a:r>
            <a:r>
              <a:rPr lang="de-DE" dirty="0" err="1">
                <a:latin typeface="+mn-lt"/>
                <a:ea typeface="+mn-ea"/>
                <a:cs typeface="+mn-cs"/>
              </a:rPr>
              <a:t>tissues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are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scalp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green</a:t>
            </a:r>
            <a:r>
              <a:rPr lang="de-DE" dirty="0">
                <a:latin typeface="+mn-lt"/>
                <a:ea typeface="+mn-ea"/>
                <a:cs typeface="+mn-cs"/>
              </a:rPr>
              <a:t>), skull </a:t>
            </a:r>
            <a:r>
              <a:rPr lang="de-DE" dirty="0" err="1">
                <a:latin typeface="+mn-lt"/>
                <a:ea typeface="+mn-ea"/>
                <a:cs typeface="+mn-cs"/>
              </a:rPr>
              <a:t>compacta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brown</a:t>
            </a:r>
            <a:r>
              <a:rPr lang="de-DE" dirty="0">
                <a:latin typeface="+mn-lt"/>
                <a:ea typeface="+mn-ea"/>
                <a:cs typeface="+mn-cs"/>
              </a:rPr>
              <a:t>), skull </a:t>
            </a:r>
            <a:r>
              <a:rPr lang="de-DE" dirty="0" err="1">
                <a:latin typeface="+mn-lt"/>
                <a:ea typeface="+mn-ea"/>
                <a:cs typeface="+mn-cs"/>
              </a:rPr>
              <a:t>spongiosa</a:t>
            </a:r>
            <a:r>
              <a:rPr lang="de-DE" dirty="0">
                <a:latin typeface="+mn-lt"/>
                <a:ea typeface="+mn-ea"/>
                <a:cs typeface="+mn-cs"/>
              </a:rPr>
              <a:t> (beige), </a:t>
            </a:r>
            <a:r>
              <a:rPr lang="de-DE" dirty="0" err="1">
                <a:latin typeface="+mn-lt"/>
                <a:ea typeface="+mn-ea"/>
                <a:cs typeface="+mn-cs"/>
              </a:rPr>
              <a:t>dura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mater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dark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turquoise</a:t>
            </a:r>
            <a:r>
              <a:rPr lang="de-DE" dirty="0">
                <a:latin typeface="+mn-lt"/>
                <a:ea typeface="+mn-ea"/>
                <a:cs typeface="+mn-cs"/>
              </a:rPr>
              <a:t>), CSF (light </a:t>
            </a:r>
            <a:r>
              <a:rPr lang="de-DE" dirty="0" err="1">
                <a:latin typeface="+mn-lt"/>
                <a:ea typeface="+mn-ea"/>
                <a:cs typeface="+mn-cs"/>
              </a:rPr>
              <a:t>turquoise</a:t>
            </a:r>
            <a:r>
              <a:rPr lang="de-DE" dirty="0">
                <a:latin typeface="+mn-lt"/>
                <a:ea typeface="+mn-ea"/>
                <a:cs typeface="+mn-cs"/>
              </a:rPr>
              <a:t>), </a:t>
            </a:r>
            <a:r>
              <a:rPr lang="de-DE" dirty="0" err="1">
                <a:latin typeface="+mn-lt"/>
                <a:ea typeface="+mn-ea"/>
                <a:cs typeface="+mn-cs"/>
              </a:rPr>
              <a:t>gray</a:t>
            </a:r>
            <a:r>
              <a:rPr lang="de-DE" dirty="0">
                <a:latin typeface="+mn-lt"/>
                <a:ea typeface="+mn-ea"/>
                <a:cs typeface="+mn-cs"/>
              </a:rPr>
              <a:t> matter (</a:t>
            </a:r>
            <a:r>
              <a:rPr lang="de-DE" dirty="0" err="1">
                <a:latin typeface="+mn-lt"/>
                <a:ea typeface="+mn-ea"/>
                <a:cs typeface="+mn-cs"/>
              </a:rPr>
              <a:t>burgundy</a:t>
            </a:r>
            <a:r>
              <a:rPr lang="de-DE" dirty="0">
                <a:latin typeface="+mn-lt"/>
                <a:ea typeface="+mn-ea"/>
                <a:cs typeface="+mn-cs"/>
              </a:rPr>
              <a:t>) and </a:t>
            </a:r>
            <a:r>
              <a:rPr lang="de-DE" dirty="0" err="1">
                <a:latin typeface="+mn-lt"/>
                <a:ea typeface="+mn-ea"/>
                <a:cs typeface="+mn-cs"/>
              </a:rPr>
              <a:t>white</a:t>
            </a:r>
            <a:r>
              <a:rPr lang="de-DE" dirty="0">
                <a:latin typeface="+mn-lt"/>
                <a:ea typeface="+mn-ea"/>
                <a:cs typeface="+mn-cs"/>
              </a:rPr>
              <a:t> matter (red).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B5151B7-F25E-F342-B313-D172A9654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DBC958DA-80CA-654E-895F-B17E708A4B28}" type="slidenum">
              <a:rPr lang="en-US" altLang="de-DE" sz="1200" smtClean="0"/>
              <a:pPr>
                <a:defRPr/>
              </a:pPr>
              <a:t>15</a:t>
            </a:fld>
            <a:endParaRPr lang="en-US" altLang="de-DE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>
            <a:extLst>
              <a:ext uri="{FF2B5EF4-FFF2-40B4-BE49-F238E27FC236}">
                <a16:creationId xmlns:a16="http://schemas.microsoft.com/office/drawing/2014/main" xmlns="" id="{BA7339CA-8444-0E48-B441-8EB58E33A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521F7FDC-EDBE-3E4C-804F-4DE23D77C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Segmented</a:t>
            </a:r>
            <a:r>
              <a:rPr lang="de-DE" dirty="0">
                <a:latin typeface="+mn-lt"/>
                <a:ea typeface="+mn-ea"/>
                <a:cs typeface="+mn-cs"/>
              </a:rPr>
              <a:t> MRI (</a:t>
            </a:r>
            <a:r>
              <a:rPr lang="de-DE" dirty="0" err="1">
                <a:latin typeface="+mn-lt"/>
                <a:ea typeface="+mn-ea"/>
                <a:cs typeface="+mn-cs"/>
              </a:rPr>
              <a:t>upper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), T1 MRI (</a:t>
            </a:r>
            <a:r>
              <a:rPr lang="de-DE" dirty="0" err="1">
                <a:latin typeface="+mn-lt"/>
                <a:ea typeface="+mn-ea"/>
                <a:cs typeface="+mn-cs"/>
              </a:rPr>
              <a:t>middle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 and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source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space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blue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) </a:t>
            </a:r>
            <a:r>
              <a:rPr lang="de-DE" dirty="0" err="1">
                <a:latin typeface="+mn-lt"/>
                <a:ea typeface="+mn-ea"/>
                <a:cs typeface="+mn-cs"/>
              </a:rPr>
              <a:t>shown</a:t>
            </a:r>
            <a:r>
              <a:rPr lang="de-DE" dirty="0">
                <a:latin typeface="+mn-lt"/>
                <a:ea typeface="+mn-ea"/>
                <a:cs typeface="+mn-cs"/>
              </a:rPr>
              <a:t> on T1 (</a:t>
            </a:r>
            <a:r>
              <a:rPr lang="de-DE" dirty="0" err="1">
                <a:latin typeface="+mn-lt"/>
                <a:ea typeface="+mn-ea"/>
                <a:cs typeface="+mn-cs"/>
              </a:rPr>
              <a:t>lower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 MRI.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Sagittal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left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), </a:t>
            </a:r>
            <a:r>
              <a:rPr lang="de-DE" dirty="0" err="1">
                <a:latin typeface="+mn-lt"/>
                <a:ea typeface="+mn-ea"/>
                <a:cs typeface="+mn-cs"/>
              </a:rPr>
              <a:t>coronal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middle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 and axial (right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 </a:t>
            </a:r>
            <a:r>
              <a:rPr lang="de-DE" dirty="0" err="1">
                <a:latin typeface="+mn-lt"/>
                <a:ea typeface="+mn-ea"/>
                <a:cs typeface="+mn-cs"/>
              </a:rPr>
              <a:t>slices</a:t>
            </a:r>
            <a:r>
              <a:rPr lang="de-DE" dirty="0">
                <a:latin typeface="+mn-lt"/>
                <a:ea typeface="+mn-ea"/>
                <a:cs typeface="+mn-cs"/>
              </a:rPr>
              <a:t>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Please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note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that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slices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selected</a:t>
            </a:r>
            <a:r>
              <a:rPr lang="de-DE" dirty="0">
                <a:latin typeface="+mn-lt"/>
                <a:ea typeface="+mn-ea"/>
                <a:cs typeface="+mn-cs"/>
              </a:rPr>
              <a:t> in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lower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are</a:t>
            </a:r>
            <a:r>
              <a:rPr lang="de-DE" dirty="0">
                <a:latin typeface="+mn-lt"/>
                <a:ea typeface="+mn-ea"/>
                <a:cs typeface="+mn-cs"/>
              </a:rPr>
              <a:t> different </a:t>
            </a:r>
            <a:r>
              <a:rPr lang="de-DE" dirty="0" err="1">
                <a:latin typeface="+mn-lt"/>
                <a:ea typeface="+mn-ea"/>
                <a:cs typeface="+mn-cs"/>
              </a:rPr>
              <a:t>from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top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two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rows</a:t>
            </a:r>
            <a:r>
              <a:rPr lang="de-DE" dirty="0">
                <a:latin typeface="+mn-lt"/>
                <a:ea typeface="+mn-ea"/>
                <a:cs typeface="+mn-cs"/>
              </a:rPr>
              <a:t> in order to </a:t>
            </a:r>
            <a:r>
              <a:rPr lang="de-DE" dirty="0" err="1">
                <a:latin typeface="+mn-lt"/>
                <a:ea typeface="+mn-ea"/>
                <a:cs typeface="+mn-cs"/>
              </a:rPr>
              <a:t>better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visualize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source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space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color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codes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for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7CA </a:t>
            </a:r>
            <a:r>
              <a:rPr lang="de-DE" dirty="0" err="1">
                <a:latin typeface="+mn-lt"/>
                <a:ea typeface="+mn-ea"/>
                <a:cs typeface="+mn-cs"/>
              </a:rPr>
              <a:t>tissues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are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scalp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green</a:t>
            </a:r>
            <a:r>
              <a:rPr lang="de-DE" dirty="0">
                <a:latin typeface="+mn-lt"/>
                <a:ea typeface="+mn-ea"/>
                <a:cs typeface="+mn-cs"/>
              </a:rPr>
              <a:t>), skull </a:t>
            </a:r>
            <a:r>
              <a:rPr lang="de-DE" dirty="0" err="1">
                <a:latin typeface="+mn-lt"/>
                <a:ea typeface="+mn-ea"/>
                <a:cs typeface="+mn-cs"/>
              </a:rPr>
              <a:t>compacta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brown</a:t>
            </a:r>
            <a:r>
              <a:rPr lang="de-DE" dirty="0">
                <a:latin typeface="+mn-lt"/>
                <a:ea typeface="+mn-ea"/>
                <a:cs typeface="+mn-cs"/>
              </a:rPr>
              <a:t>), skull </a:t>
            </a:r>
            <a:r>
              <a:rPr lang="de-DE" dirty="0" err="1">
                <a:latin typeface="+mn-lt"/>
                <a:ea typeface="+mn-ea"/>
                <a:cs typeface="+mn-cs"/>
              </a:rPr>
              <a:t>spongiosa</a:t>
            </a:r>
            <a:r>
              <a:rPr lang="de-DE" dirty="0">
                <a:latin typeface="+mn-lt"/>
                <a:ea typeface="+mn-ea"/>
                <a:cs typeface="+mn-cs"/>
              </a:rPr>
              <a:t> (beige), </a:t>
            </a:r>
            <a:r>
              <a:rPr lang="de-DE" dirty="0" err="1">
                <a:latin typeface="+mn-lt"/>
                <a:ea typeface="+mn-ea"/>
                <a:cs typeface="+mn-cs"/>
              </a:rPr>
              <a:t>dura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mater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dark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turquoise</a:t>
            </a:r>
            <a:r>
              <a:rPr lang="de-DE" dirty="0">
                <a:latin typeface="+mn-lt"/>
                <a:ea typeface="+mn-ea"/>
                <a:cs typeface="+mn-cs"/>
              </a:rPr>
              <a:t>), CSF (light </a:t>
            </a:r>
            <a:r>
              <a:rPr lang="de-DE" dirty="0" err="1">
                <a:latin typeface="+mn-lt"/>
                <a:ea typeface="+mn-ea"/>
                <a:cs typeface="+mn-cs"/>
              </a:rPr>
              <a:t>turquoise</a:t>
            </a:r>
            <a:r>
              <a:rPr lang="de-DE" dirty="0">
                <a:latin typeface="+mn-lt"/>
                <a:ea typeface="+mn-ea"/>
                <a:cs typeface="+mn-cs"/>
              </a:rPr>
              <a:t>), </a:t>
            </a:r>
            <a:r>
              <a:rPr lang="de-DE" dirty="0" err="1">
                <a:latin typeface="+mn-lt"/>
                <a:ea typeface="+mn-ea"/>
                <a:cs typeface="+mn-cs"/>
              </a:rPr>
              <a:t>gray</a:t>
            </a:r>
            <a:r>
              <a:rPr lang="de-DE" dirty="0">
                <a:latin typeface="+mn-lt"/>
                <a:ea typeface="+mn-ea"/>
                <a:cs typeface="+mn-cs"/>
              </a:rPr>
              <a:t> matter (</a:t>
            </a:r>
            <a:r>
              <a:rPr lang="de-DE" dirty="0" err="1">
                <a:latin typeface="+mn-lt"/>
                <a:ea typeface="+mn-ea"/>
                <a:cs typeface="+mn-cs"/>
              </a:rPr>
              <a:t>burgundy</a:t>
            </a:r>
            <a:r>
              <a:rPr lang="de-DE" dirty="0">
                <a:latin typeface="+mn-lt"/>
                <a:ea typeface="+mn-ea"/>
                <a:cs typeface="+mn-cs"/>
              </a:rPr>
              <a:t>) and </a:t>
            </a:r>
            <a:r>
              <a:rPr lang="de-DE" dirty="0" err="1">
                <a:latin typeface="+mn-lt"/>
                <a:ea typeface="+mn-ea"/>
                <a:cs typeface="+mn-cs"/>
              </a:rPr>
              <a:t>white</a:t>
            </a:r>
            <a:r>
              <a:rPr lang="de-DE" dirty="0">
                <a:latin typeface="+mn-lt"/>
                <a:ea typeface="+mn-ea"/>
                <a:cs typeface="+mn-cs"/>
              </a:rPr>
              <a:t> matter (red).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35CE39D8-DD31-1D45-AF57-BECA6EC23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CD36A520-6FAC-F642-B1B1-FF9E59CFE2DC}" type="slidenum">
              <a:rPr lang="en-US" altLang="de-DE" sz="1200" smtClean="0"/>
              <a:pPr>
                <a:defRPr/>
              </a:pPr>
              <a:t>16</a:t>
            </a:fld>
            <a:endParaRPr lang="en-US" altLang="de-DE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bildplatzhalter 1">
            <a:extLst>
              <a:ext uri="{FF2B5EF4-FFF2-40B4-BE49-F238E27FC236}">
                <a16:creationId xmlns:a16="http://schemas.microsoft.com/office/drawing/2014/main" xmlns="" id="{5863372D-A5FC-684A-A82E-C36810D580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3A1D60DB-4879-D445-8317-2D019BF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Segmented</a:t>
            </a:r>
            <a:r>
              <a:rPr lang="de-DE" dirty="0">
                <a:latin typeface="+mn-lt"/>
                <a:ea typeface="+mn-ea"/>
                <a:cs typeface="+mn-cs"/>
              </a:rPr>
              <a:t> MRI (</a:t>
            </a:r>
            <a:r>
              <a:rPr lang="de-DE" dirty="0" err="1">
                <a:latin typeface="+mn-lt"/>
                <a:ea typeface="+mn-ea"/>
                <a:cs typeface="+mn-cs"/>
              </a:rPr>
              <a:t>upper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), T1 MRI (</a:t>
            </a:r>
            <a:r>
              <a:rPr lang="de-DE" dirty="0" err="1">
                <a:latin typeface="+mn-lt"/>
                <a:ea typeface="+mn-ea"/>
                <a:cs typeface="+mn-cs"/>
              </a:rPr>
              <a:t>middle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 and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source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space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blue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) </a:t>
            </a:r>
            <a:r>
              <a:rPr lang="de-DE" dirty="0" err="1">
                <a:latin typeface="+mn-lt"/>
                <a:ea typeface="+mn-ea"/>
                <a:cs typeface="+mn-cs"/>
              </a:rPr>
              <a:t>shown</a:t>
            </a:r>
            <a:r>
              <a:rPr lang="de-DE" dirty="0">
                <a:latin typeface="+mn-lt"/>
                <a:ea typeface="+mn-ea"/>
                <a:cs typeface="+mn-cs"/>
              </a:rPr>
              <a:t> on T1 (</a:t>
            </a:r>
            <a:r>
              <a:rPr lang="de-DE" dirty="0" err="1">
                <a:latin typeface="+mn-lt"/>
                <a:ea typeface="+mn-ea"/>
                <a:cs typeface="+mn-cs"/>
              </a:rPr>
              <a:t>lower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) MRI.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Sagittal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left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), </a:t>
            </a:r>
            <a:r>
              <a:rPr lang="de-DE" dirty="0" err="1">
                <a:latin typeface="+mn-lt"/>
                <a:ea typeface="+mn-ea"/>
                <a:cs typeface="+mn-cs"/>
              </a:rPr>
              <a:t>coronal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middle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 and axial (right </a:t>
            </a:r>
            <a:r>
              <a:rPr lang="de-DE" dirty="0" err="1">
                <a:latin typeface="+mn-lt"/>
                <a:ea typeface="+mn-ea"/>
                <a:cs typeface="+mn-cs"/>
              </a:rPr>
              <a:t>column</a:t>
            </a:r>
            <a:r>
              <a:rPr lang="de-DE" dirty="0">
                <a:latin typeface="+mn-lt"/>
                <a:ea typeface="+mn-ea"/>
                <a:cs typeface="+mn-cs"/>
              </a:rPr>
              <a:t>) </a:t>
            </a:r>
            <a:r>
              <a:rPr lang="de-DE" dirty="0" err="1">
                <a:latin typeface="+mn-lt"/>
                <a:ea typeface="+mn-ea"/>
                <a:cs typeface="+mn-cs"/>
              </a:rPr>
              <a:t>slices</a:t>
            </a:r>
            <a:r>
              <a:rPr lang="de-DE" dirty="0">
                <a:latin typeface="+mn-lt"/>
                <a:ea typeface="+mn-ea"/>
                <a:cs typeface="+mn-cs"/>
              </a:rPr>
              <a:t>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Please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note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that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slices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selected</a:t>
            </a:r>
            <a:r>
              <a:rPr lang="de-DE" dirty="0">
                <a:latin typeface="+mn-lt"/>
                <a:ea typeface="+mn-ea"/>
                <a:cs typeface="+mn-cs"/>
              </a:rPr>
              <a:t> in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lower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are</a:t>
            </a:r>
            <a:r>
              <a:rPr lang="de-DE" dirty="0">
                <a:latin typeface="+mn-lt"/>
                <a:ea typeface="+mn-ea"/>
                <a:cs typeface="+mn-cs"/>
              </a:rPr>
              <a:t> different </a:t>
            </a:r>
            <a:r>
              <a:rPr lang="de-DE" dirty="0" err="1">
                <a:latin typeface="+mn-lt"/>
                <a:ea typeface="+mn-ea"/>
                <a:cs typeface="+mn-cs"/>
              </a:rPr>
              <a:t>from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top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two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rows</a:t>
            </a:r>
            <a:r>
              <a:rPr lang="de-DE" dirty="0">
                <a:latin typeface="+mn-lt"/>
                <a:ea typeface="+mn-ea"/>
                <a:cs typeface="+mn-cs"/>
              </a:rPr>
              <a:t> in order to </a:t>
            </a:r>
            <a:r>
              <a:rPr lang="de-DE" dirty="0" err="1">
                <a:latin typeface="+mn-lt"/>
                <a:ea typeface="+mn-ea"/>
                <a:cs typeface="+mn-cs"/>
              </a:rPr>
              <a:t>better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visualize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source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space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points</a:t>
            </a:r>
            <a:r>
              <a:rPr lang="de-DE" dirty="0">
                <a:latin typeface="+mn-lt"/>
                <a:ea typeface="+mn-ea"/>
                <a:cs typeface="+mn-cs"/>
              </a:rPr>
              <a:t>. </a:t>
            </a:r>
          </a:p>
          <a:p>
            <a:pPr>
              <a:defRPr/>
            </a:pPr>
            <a:endParaRPr lang="de-DE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color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codes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for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the</a:t>
            </a:r>
            <a:r>
              <a:rPr lang="de-DE" dirty="0">
                <a:latin typeface="+mn-lt"/>
                <a:ea typeface="+mn-ea"/>
                <a:cs typeface="+mn-cs"/>
              </a:rPr>
              <a:t> 7CA </a:t>
            </a:r>
            <a:r>
              <a:rPr lang="de-DE" dirty="0" err="1">
                <a:latin typeface="+mn-lt"/>
                <a:ea typeface="+mn-ea"/>
                <a:cs typeface="+mn-cs"/>
              </a:rPr>
              <a:t>tissues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are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scalp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green</a:t>
            </a:r>
            <a:r>
              <a:rPr lang="de-DE" dirty="0">
                <a:latin typeface="+mn-lt"/>
                <a:ea typeface="+mn-ea"/>
                <a:cs typeface="+mn-cs"/>
              </a:rPr>
              <a:t>), skull </a:t>
            </a:r>
            <a:r>
              <a:rPr lang="de-DE" dirty="0" err="1">
                <a:latin typeface="+mn-lt"/>
                <a:ea typeface="+mn-ea"/>
                <a:cs typeface="+mn-cs"/>
              </a:rPr>
              <a:t>compacta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brown</a:t>
            </a:r>
            <a:r>
              <a:rPr lang="de-DE" dirty="0">
                <a:latin typeface="+mn-lt"/>
                <a:ea typeface="+mn-ea"/>
                <a:cs typeface="+mn-cs"/>
              </a:rPr>
              <a:t>), skull </a:t>
            </a:r>
            <a:r>
              <a:rPr lang="de-DE" dirty="0" err="1">
                <a:latin typeface="+mn-lt"/>
                <a:ea typeface="+mn-ea"/>
                <a:cs typeface="+mn-cs"/>
              </a:rPr>
              <a:t>spongiosa</a:t>
            </a:r>
            <a:r>
              <a:rPr lang="de-DE" dirty="0">
                <a:latin typeface="+mn-lt"/>
                <a:ea typeface="+mn-ea"/>
                <a:cs typeface="+mn-cs"/>
              </a:rPr>
              <a:t> (beige), </a:t>
            </a:r>
            <a:r>
              <a:rPr lang="de-DE" dirty="0" err="1">
                <a:latin typeface="+mn-lt"/>
                <a:ea typeface="+mn-ea"/>
                <a:cs typeface="+mn-cs"/>
              </a:rPr>
              <a:t>dura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mater</a:t>
            </a:r>
            <a:r>
              <a:rPr lang="de-DE" dirty="0">
                <a:latin typeface="+mn-lt"/>
                <a:ea typeface="+mn-ea"/>
                <a:cs typeface="+mn-cs"/>
              </a:rPr>
              <a:t> (</a:t>
            </a:r>
            <a:r>
              <a:rPr lang="de-DE" dirty="0" err="1">
                <a:latin typeface="+mn-lt"/>
                <a:ea typeface="+mn-ea"/>
                <a:cs typeface="+mn-cs"/>
              </a:rPr>
              <a:t>dark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turquoise</a:t>
            </a:r>
            <a:r>
              <a:rPr lang="de-DE" dirty="0">
                <a:latin typeface="+mn-lt"/>
                <a:ea typeface="+mn-ea"/>
                <a:cs typeface="+mn-cs"/>
              </a:rPr>
              <a:t>), CSF (light </a:t>
            </a:r>
            <a:r>
              <a:rPr lang="de-DE" dirty="0" err="1">
                <a:latin typeface="+mn-lt"/>
                <a:ea typeface="+mn-ea"/>
                <a:cs typeface="+mn-cs"/>
              </a:rPr>
              <a:t>turquoise</a:t>
            </a:r>
            <a:r>
              <a:rPr lang="de-DE" dirty="0">
                <a:latin typeface="+mn-lt"/>
                <a:ea typeface="+mn-ea"/>
                <a:cs typeface="+mn-cs"/>
              </a:rPr>
              <a:t>), </a:t>
            </a:r>
            <a:r>
              <a:rPr lang="de-DE" dirty="0" err="1">
                <a:latin typeface="+mn-lt"/>
                <a:ea typeface="+mn-ea"/>
                <a:cs typeface="+mn-cs"/>
              </a:rPr>
              <a:t>gray</a:t>
            </a:r>
            <a:r>
              <a:rPr lang="de-DE" dirty="0">
                <a:latin typeface="+mn-lt"/>
                <a:ea typeface="+mn-ea"/>
                <a:cs typeface="+mn-cs"/>
              </a:rPr>
              <a:t> matter (</a:t>
            </a:r>
            <a:r>
              <a:rPr lang="de-DE" dirty="0" err="1">
                <a:latin typeface="+mn-lt"/>
                <a:ea typeface="+mn-ea"/>
                <a:cs typeface="+mn-cs"/>
              </a:rPr>
              <a:t>burgundy</a:t>
            </a:r>
            <a:r>
              <a:rPr lang="de-DE" dirty="0">
                <a:latin typeface="+mn-lt"/>
                <a:ea typeface="+mn-ea"/>
                <a:cs typeface="+mn-cs"/>
              </a:rPr>
              <a:t>) and </a:t>
            </a:r>
            <a:r>
              <a:rPr lang="de-DE" dirty="0" err="1">
                <a:latin typeface="+mn-lt"/>
                <a:ea typeface="+mn-ea"/>
                <a:cs typeface="+mn-cs"/>
              </a:rPr>
              <a:t>white</a:t>
            </a:r>
            <a:r>
              <a:rPr lang="de-DE" dirty="0">
                <a:latin typeface="+mn-lt"/>
                <a:ea typeface="+mn-ea"/>
                <a:cs typeface="+mn-cs"/>
              </a:rPr>
              <a:t> matter (red).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DD22671A-E133-024C-8E86-855375EBB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3033ABBA-CB30-A44A-B086-B9C958F6E549}" type="slidenum">
              <a:rPr lang="en-US" altLang="de-DE" sz="1200" smtClean="0"/>
              <a:pPr>
                <a:defRPr/>
              </a:pPr>
              <a:t>17</a:t>
            </a:fld>
            <a:endParaRPr lang="en-US" altLang="de-DE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>
            <a:extLst>
              <a:ext uri="{FF2B5EF4-FFF2-40B4-BE49-F238E27FC236}">
                <a16:creationId xmlns:a16="http://schemas.microsoft.com/office/drawing/2014/main" xmlns="" id="{09D5B69D-9946-324E-B958-596872545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xmlns="" id="{010D0EC6-6FEA-F643-96F1-343743A55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xmlns="" id="{6073D396-4BAC-874E-88AC-7F1B7D10F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C58D7DA9-3F73-E04D-998A-7A4233D5DDAF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18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xmlns="" id="{EB42260A-4CA7-5642-8E47-A780A4AE80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xmlns="" id="{C12BD64B-9F77-7148-BD88-35D26A53BCA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35843" name="Rectangle 6">
            <a:extLst>
              <a:ext uri="{FF2B5EF4-FFF2-40B4-BE49-F238E27FC236}">
                <a16:creationId xmlns:a16="http://schemas.microsoft.com/office/drawing/2014/main" xmlns="" id="{11AD9924-1F4E-6D4E-9DAC-8993E078DE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35844" name="Rectangle 7">
            <a:extLst>
              <a:ext uri="{FF2B5EF4-FFF2-40B4-BE49-F238E27FC236}">
                <a16:creationId xmlns:a16="http://schemas.microsoft.com/office/drawing/2014/main" xmlns="" id="{2FD84FC5-6578-F245-8EC7-FF93E28A9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6D35FA84-C4FA-0446-9008-13D50978BC25}" type="slidenum">
              <a:rPr lang="en-US" altLang="de-DE" sz="1200" smtClean="0"/>
              <a:pPr>
                <a:defRPr/>
              </a:pPr>
              <a:t>19</a:t>
            </a:fld>
            <a:endParaRPr lang="en-US" altLang="de-DE" sz="1200"/>
          </a:p>
        </p:txBody>
      </p:sp>
      <p:sp>
        <p:nvSpPr>
          <p:cNvPr id="37893" name="Rectangle 2">
            <a:extLst>
              <a:ext uri="{FF2B5EF4-FFF2-40B4-BE49-F238E27FC236}">
                <a16:creationId xmlns:a16="http://schemas.microsoft.com/office/drawing/2014/main" xmlns="" id="{F289B60E-1801-7F4D-A10D-E4556A6BB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846" name="Rectangle 3">
            <a:extLst>
              <a:ext uri="{FF2B5EF4-FFF2-40B4-BE49-F238E27FC236}">
                <a16:creationId xmlns:a16="http://schemas.microsoft.com/office/drawing/2014/main" xmlns="" id="{DB019D14-99EF-5143-9DE3-D9BE5CB2E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713740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Cohen et al. measured first MEG in 1968: alpha-activity is about 10^7 times weaker than the earth magnetic field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9A7C5E6-41FC-3543-AEC0-74472449AA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E18EA96-411E-CD4E-B07B-ADDF6C4E48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B6D03BD-D26D-DE4B-93D7-B58236D2CD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DBBF0BE-934B-A242-87C0-3CF3201D17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ECAE3402-9E65-5043-B116-AEF68926EBCA}" type="slidenum">
              <a:rPr lang="en-US" altLang="de-DE" sz="1200" smtClean="0"/>
              <a:pPr>
                <a:defRPr/>
              </a:pPr>
              <a:t>2</a:t>
            </a:fld>
            <a:endParaRPr lang="en-US" altLang="de-DE" sz="12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xmlns="" id="{6F3EE65E-FB1A-DD4F-99DB-3BD5E79E7B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28355" name="Rectangle 3">
            <a:extLst>
              <a:ext uri="{FF2B5EF4-FFF2-40B4-BE49-F238E27FC236}">
                <a16:creationId xmlns:a16="http://schemas.microsoft.com/office/drawing/2014/main" xmlns="" id="{526E837A-C3EC-6642-A5A7-24C6B2194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xmlns="" id="{8401C33E-F3F6-0D4B-9342-A457B0EE40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xmlns="" id="{A07D0518-60B6-A24B-98F0-4FCF8D3B5B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37891" name="Rectangle 6">
            <a:extLst>
              <a:ext uri="{FF2B5EF4-FFF2-40B4-BE49-F238E27FC236}">
                <a16:creationId xmlns:a16="http://schemas.microsoft.com/office/drawing/2014/main" xmlns="" id="{3429B9D5-6638-AC4A-B124-C7402E3F108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37892" name="Rectangle 7">
            <a:extLst>
              <a:ext uri="{FF2B5EF4-FFF2-40B4-BE49-F238E27FC236}">
                <a16:creationId xmlns:a16="http://schemas.microsoft.com/office/drawing/2014/main" xmlns="" id="{79FC8B89-5A8B-6845-8A1D-B5FC372ACA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BCDAF05F-DF8C-9C4F-BCA0-FAB605D325EF}" type="slidenum">
              <a:rPr lang="en-US" altLang="de-DE" sz="1200" smtClean="0"/>
              <a:pPr>
                <a:defRPr/>
              </a:pPr>
              <a:t>20</a:t>
            </a:fld>
            <a:endParaRPr lang="en-US" altLang="de-DE" sz="1200"/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xmlns="" id="{871B0E38-9B0D-4842-8580-659934F6B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7894" name="Rectangle 3">
            <a:extLst>
              <a:ext uri="{FF2B5EF4-FFF2-40B4-BE49-F238E27FC236}">
                <a16:creationId xmlns:a16="http://schemas.microsoft.com/office/drawing/2014/main" xmlns="" id="{5A5C65A8-46CC-A448-BAF5-6B6393E97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713740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bildplatzhalter 1">
            <a:extLst>
              <a:ext uri="{FF2B5EF4-FFF2-40B4-BE49-F238E27FC236}">
                <a16:creationId xmlns:a16="http://schemas.microsoft.com/office/drawing/2014/main" xmlns="" id="{F1DB0CF4-E7F2-8643-B6D6-79DF338A9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izenplatzhalter 2">
            <a:extLst>
              <a:ext uri="{FF2B5EF4-FFF2-40B4-BE49-F238E27FC236}">
                <a16:creationId xmlns:a16="http://schemas.microsoft.com/office/drawing/2014/main" xmlns="" id="{A5414C2D-5ACA-2442-9F7C-17DB6C524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9939" name="Foliennummernplatzhalter 3">
            <a:extLst>
              <a:ext uri="{FF2B5EF4-FFF2-40B4-BE49-F238E27FC236}">
                <a16:creationId xmlns:a16="http://schemas.microsoft.com/office/drawing/2014/main" xmlns="" id="{FCBCEA19-D619-CF40-98B6-AF90FC3D0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35BCC9D4-BE53-2A4E-B2D4-91C7C886A0EC}" type="slidenum">
              <a:rPr lang="de-DE" altLang="de-DE" sz="1200" smtClean="0">
                <a:latin typeface="Arial" panose="020B0604020202020204" pitchFamily="34" charset="0"/>
              </a:rPr>
              <a:pPr>
                <a:defRPr/>
              </a:pPr>
              <a:t>21</a:t>
            </a:fld>
            <a:endParaRPr lang="de-DE" altLang="de-DE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olienbildplatzhalter 1">
            <a:extLst>
              <a:ext uri="{FF2B5EF4-FFF2-40B4-BE49-F238E27FC236}">
                <a16:creationId xmlns:a16="http://schemas.microsoft.com/office/drawing/2014/main" xmlns="" id="{0196DDBC-A894-4546-B13B-C4895BEB5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Notizenplatzhalter 2">
            <a:extLst>
              <a:ext uri="{FF2B5EF4-FFF2-40B4-BE49-F238E27FC236}">
                <a16:creationId xmlns:a16="http://schemas.microsoft.com/office/drawing/2014/main" xmlns="" id="{FBB9C7ED-C482-CD41-97BB-E79E7FC82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Cohen et al. measured first MEG in 1968: alpha-activity is about 10^7 times weaker than the earth magnetic field</a:t>
            </a: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41987" name="Foliennummernplatzhalter 3">
            <a:extLst>
              <a:ext uri="{FF2B5EF4-FFF2-40B4-BE49-F238E27FC236}">
                <a16:creationId xmlns:a16="http://schemas.microsoft.com/office/drawing/2014/main" xmlns="" id="{154CFB10-F1E0-9743-930B-F0C637F49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CD0A8F54-79F2-6E49-AF9A-54CCFD89FE6C}" type="slidenum">
              <a:rPr lang="de-DE" altLang="de-DE" sz="1200" smtClean="0">
                <a:latin typeface="Arial" panose="020B0604020202020204" pitchFamily="34" charset="0"/>
              </a:rPr>
              <a:pPr>
                <a:defRPr/>
              </a:pPr>
              <a:t>22</a:t>
            </a:fld>
            <a:endParaRPr lang="de-DE" altLang="de-DE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>
            <a:extLst>
              <a:ext uri="{FF2B5EF4-FFF2-40B4-BE49-F238E27FC236}">
                <a16:creationId xmlns:a16="http://schemas.microsoft.com/office/drawing/2014/main" xmlns="" id="{AAC22D3B-63FC-6948-A5A1-1C49FD1A84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Notizenplatzhalter 2">
            <a:extLst>
              <a:ext uri="{FF2B5EF4-FFF2-40B4-BE49-F238E27FC236}">
                <a16:creationId xmlns:a16="http://schemas.microsoft.com/office/drawing/2014/main" xmlns="" id="{13CA2E62-DBBB-5843-8002-55E383EEE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From left to right: Edgar Edelsack, David Cohen and James Zimmermann</a:t>
            </a:r>
          </a:p>
        </p:txBody>
      </p:sp>
      <p:sp>
        <p:nvSpPr>
          <p:cNvPr id="44035" name="Foliennummernplatzhalter 3">
            <a:extLst>
              <a:ext uri="{FF2B5EF4-FFF2-40B4-BE49-F238E27FC236}">
                <a16:creationId xmlns:a16="http://schemas.microsoft.com/office/drawing/2014/main" xmlns="" id="{C41DEC73-B671-E445-A804-4A3EBE8A1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3042FEA3-048A-7241-9D14-89CC1875A33B}" type="slidenum">
              <a:rPr lang="de-DE" altLang="de-DE" sz="1200" smtClean="0">
                <a:latin typeface="Arial" panose="020B0604020202020204" pitchFamily="34" charset="0"/>
              </a:rPr>
              <a:pPr>
                <a:defRPr/>
              </a:pPr>
              <a:t>23</a:t>
            </a:fld>
            <a:endParaRPr lang="de-DE" altLang="de-DE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bildplatzhalter 1">
            <a:extLst>
              <a:ext uri="{FF2B5EF4-FFF2-40B4-BE49-F238E27FC236}">
                <a16:creationId xmlns:a16="http://schemas.microsoft.com/office/drawing/2014/main" xmlns="" id="{FD0D054E-4420-3F43-90D7-8589B7986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Notizenplatzhalter 2">
            <a:extLst>
              <a:ext uri="{FF2B5EF4-FFF2-40B4-BE49-F238E27FC236}">
                <a16:creationId xmlns:a16="http://schemas.microsoft.com/office/drawing/2014/main" xmlns="" id="{446236FC-A0D4-FD49-BE3C-001E96427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From left to right: Edgar Edelsack, David Cohen and James Zimmermann</a:t>
            </a:r>
          </a:p>
        </p:txBody>
      </p:sp>
      <p:sp>
        <p:nvSpPr>
          <p:cNvPr id="46083" name="Foliennummernplatzhalter 3">
            <a:extLst>
              <a:ext uri="{FF2B5EF4-FFF2-40B4-BE49-F238E27FC236}">
                <a16:creationId xmlns:a16="http://schemas.microsoft.com/office/drawing/2014/main" xmlns="" id="{1757962E-AC6A-9944-AEC7-6EE42008C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6C358CDA-A7FA-5F4C-9EFD-0F600482D990}" type="slidenum">
              <a:rPr lang="de-DE" altLang="de-DE" sz="1200" smtClean="0">
                <a:latin typeface="Arial" panose="020B0604020202020204" pitchFamily="34" charset="0"/>
              </a:rPr>
              <a:pPr>
                <a:defRPr/>
              </a:pPr>
              <a:t>24</a:t>
            </a:fld>
            <a:endParaRPr lang="de-DE" altLang="de-DE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olienbildplatzhalter 1">
            <a:extLst>
              <a:ext uri="{FF2B5EF4-FFF2-40B4-BE49-F238E27FC236}">
                <a16:creationId xmlns:a16="http://schemas.microsoft.com/office/drawing/2014/main" xmlns="" id="{EE01D607-7390-0B4B-B4A3-A27E96AF2F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Notizenplatzhalter 2">
            <a:extLst>
              <a:ext uri="{FF2B5EF4-FFF2-40B4-BE49-F238E27FC236}">
                <a16:creationId xmlns:a16="http://schemas.microsoft.com/office/drawing/2014/main" xmlns="" id="{662F5A18-6D2C-9347-A223-7422865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Grundlagen des Bildkontrastes:</a:t>
            </a:r>
          </a:p>
          <a:p>
            <a:pPr>
              <a:buFontTx/>
              <a:buAutoNum type="arabicParenBoth"/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Unterschiedliche Relaxationszeiten verschiedener Gewebearten</a:t>
            </a:r>
          </a:p>
          <a:p>
            <a:pPr>
              <a:buFontTx/>
              <a:buAutoNum type="arabicParenBoth"/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Unterschiedlicher Gehalt an Wasserstoff-Atomen in verschiedenen Geweben (Haut, Schädel)</a:t>
            </a:r>
          </a:p>
          <a:p>
            <a:pPr>
              <a:buFontTx/>
              <a:buAutoNum type="arabicParenBoth"/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Zwei grundlegende Ideen:</a:t>
            </a:r>
          </a:p>
          <a:p>
            <a:pPr>
              <a:buFontTx/>
              <a:buAutoNum type="arabicParenBoth"/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Einführung von Gradientenfeldern in das konventionelle NMR-Experiment, um NMR-Signale bestimmten räumlichen Bereichen zuzuordnen (Ortskodierung)</a:t>
            </a:r>
          </a:p>
          <a:p>
            <a:pPr>
              <a:buFontTx/>
              <a:buAutoNum type="arabicParenBoth"/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 Durch gefilterte Rückprojektion ein Abbild des Untersuchungsobjekts errechnen </a:t>
            </a:r>
          </a:p>
        </p:txBody>
      </p:sp>
      <p:sp>
        <p:nvSpPr>
          <p:cNvPr id="48131" name="Foliennummernplatzhalter 3">
            <a:extLst>
              <a:ext uri="{FF2B5EF4-FFF2-40B4-BE49-F238E27FC236}">
                <a16:creationId xmlns:a16="http://schemas.microsoft.com/office/drawing/2014/main" xmlns="" id="{CAF5638E-816A-344D-AD74-DF90874BD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697DE1CC-DC95-1E41-9DF9-76FAF3468E3E}" type="slidenum">
              <a:rPr lang="de-DE" altLang="de-DE" sz="1200" smtClean="0">
                <a:latin typeface="Arial" panose="020B0604020202020204" pitchFamily="34" charset="0"/>
              </a:rPr>
              <a:pPr>
                <a:defRPr/>
              </a:pPr>
              <a:t>25</a:t>
            </a:fld>
            <a:endParaRPr lang="de-DE" altLang="de-DE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>
            <a:extLst>
              <a:ext uri="{FF2B5EF4-FFF2-40B4-BE49-F238E27FC236}">
                <a16:creationId xmlns:a16="http://schemas.microsoft.com/office/drawing/2014/main" xmlns="" id="{D9E96A87-EFBD-7544-9B35-C974FE262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xmlns="" id="{AE509F6B-2689-6144-8166-151EC6178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xmlns="" id="{20A04D9B-F05E-9E42-B445-2C6C886D2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5CB5C917-1A76-BC48-9ACF-47E5E251E124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26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A7F8096-90A3-E846-A873-45F47D0C15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2D4D91A-22C0-6D46-AC81-71687D6882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FEB3E95-AE21-384D-B72D-932E4C278C9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65C43F7-9D11-9A4C-8402-E611F3546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3CE7A528-96F7-E949-BAC1-3749F4EB1ADC}" type="slidenum">
              <a:rPr lang="en-US" altLang="de-DE" sz="1200" smtClean="0"/>
              <a:pPr>
                <a:defRPr/>
              </a:pPr>
              <a:t>27</a:t>
            </a:fld>
            <a:endParaRPr lang="en-US" altLang="de-DE" sz="1200"/>
          </a:p>
        </p:txBody>
      </p:sp>
      <p:sp>
        <p:nvSpPr>
          <p:cNvPr id="61445" name="Rectangle 2">
            <a:extLst>
              <a:ext uri="{FF2B5EF4-FFF2-40B4-BE49-F238E27FC236}">
                <a16:creationId xmlns:a16="http://schemas.microsoft.com/office/drawing/2014/main" xmlns="" id="{126BF843-2125-BF4C-993F-D33A61C73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71715" name="Rectangle 3">
            <a:extLst>
              <a:ext uri="{FF2B5EF4-FFF2-40B4-BE49-F238E27FC236}">
                <a16:creationId xmlns:a16="http://schemas.microsoft.com/office/drawing/2014/main" xmlns="" id="{BF7B34A4-B2A6-B349-8279-9B947555E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8843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1BA6470-5E00-F949-93C6-61F68D5E48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808AEED-14E5-B34A-8DEB-C6D45D9517B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4FD6903-4CDA-AC41-AF9E-80DE51A9D1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1C2A205-B2F5-CE4B-938C-3853696AA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0F41BD53-F31F-844D-BBFF-D0BF0FEEA02C}" type="slidenum">
              <a:rPr lang="en-US" altLang="de-DE" sz="1200" smtClean="0"/>
              <a:pPr>
                <a:defRPr/>
              </a:pPr>
              <a:t>28</a:t>
            </a:fld>
            <a:endParaRPr lang="en-US" altLang="de-DE" sz="1200"/>
          </a:p>
        </p:txBody>
      </p:sp>
      <p:sp>
        <p:nvSpPr>
          <p:cNvPr id="63493" name="Rectangle 2">
            <a:extLst>
              <a:ext uri="{FF2B5EF4-FFF2-40B4-BE49-F238E27FC236}">
                <a16:creationId xmlns:a16="http://schemas.microsoft.com/office/drawing/2014/main" xmlns="" id="{E09BFDBD-462F-524B-A569-E80E728A5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17795" name="Rectangle 3">
            <a:extLst>
              <a:ext uri="{FF2B5EF4-FFF2-40B4-BE49-F238E27FC236}">
                <a16:creationId xmlns:a16="http://schemas.microsoft.com/office/drawing/2014/main" xmlns="" id="{63F7A33E-6AEE-C541-AAA0-B83FA654C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7359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C52076C0-67FC-1A4D-9D51-3A3D8083D9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A626C18-3DE1-A842-9F20-2DDBED5B8D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AAFC97F-7108-2347-9B75-0FB387B002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C57BA3A9-32C8-5B4E-863E-DD38B07274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33BE4AF0-DD86-1D4E-9F66-BE17D6AA93F6}" type="slidenum">
              <a:rPr lang="en-US" altLang="de-DE" sz="1200" smtClean="0"/>
              <a:pPr>
                <a:defRPr/>
              </a:pPr>
              <a:t>29</a:t>
            </a:fld>
            <a:endParaRPr lang="en-US" altLang="de-DE" sz="1200"/>
          </a:p>
        </p:txBody>
      </p:sp>
      <p:sp>
        <p:nvSpPr>
          <p:cNvPr id="65541" name="Rectangle 2">
            <a:extLst>
              <a:ext uri="{FF2B5EF4-FFF2-40B4-BE49-F238E27FC236}">
                <a16:creationId xmlns:a16="http://schemas.microsoft.com/office/drawing/2014/main" xmlns="" id="{64ACE852-ED16-D043-A525-D4129FF9F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17795" name="Rectangle 3">
            <a:extLst>
              <a:ext uri="{FF2B5EF4-FFF2-40B4-BE49-F238E27FC236}">
                <a16:creationId xmlns:a16="http://schemas.microsoft.com/office/drawing/2014/main" xmlns="" id="{4EAE15F1-B3F5-314A-A148-92D46A7F5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665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9A7C5E6-41FC-3543-AEC0-74472449AA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E18EA96-411E-CD4E-B07B-ADDF6C4E48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B6D03BD-D26D-DE4B-93D7-B58236D2CD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DBBF0BE-934B-A242-87C0-3CF3201D17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ECAE3402-9E65-5043-B116-AEF68926EBCA}" type="slidenum">
              <a:rPr lang="en-US" altLang="de-DE" sz="1200" smtClean="0"/>
              <a:pPr>
                <a:defRPr/>
              </a:pPr>
              <a:t>3</a:t>
            </a:fld>
            <a:endParaRPr lang="en-US" altLang="de-DE" sz="12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xmlns="" id="{6F3EE65E-FB1A-DD4F-99DB-3BD5E79E7B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28355" name="Rectangle 3">
            <a:extLst>
              <a:ext uri="{FF2B5EF4-FFF2-40B4-BE49-F238E27FC236}">
                <a16:creationId xmlns:a16="http://schemas.microsoft.com/office/drawing/2014/main" xmlns="" id="{526E837A-C3EC-6642-A5A7-24C6B2194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D7C372DB-5B66-D844-B505-EA81290AB7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C8F7DB4-69CD-E347-9ECF-B2065CF6A87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7B8B956-41EA-2B4A-87F9-C772DE106A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60A3C49D-E043-2B4B-A8C6-98C0778388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86032F0F-C5F2-D24D-AAA4-EF224B52CB7E}" type="slidenum">
              <a:rPr lang="en-US" altLang="de-DE" sz="1200" smtClean="0"/>
              <a:pPr>
                <a:defRPr/>
              </a:pPr>
              <a:t>30</a:t>
            </a:fld>
            <a:endParaRPr lang="en-US" altLang="de-DE" sz="1200"/>
          </a:p>
        </p:txBody>
      </p:sp>
      <p:sp>
        <p:nvSpPr>
          <p:cNvPr id="67589" name="Rectangle 2">
            <a:extLst>
              <a:ext uri="{FF2B5EF4-FFF2-40B4-BE49-F238E27FC236}">
                <a16:creationId xmlns:a16="http://schemas.microsoft.com/office/drawing/2014/main" xmlns="" id="{DC82EF7B-4263-BE46-AC56-9A1241812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23939" name="Rectangle 3">
            <a:extLst>
              <a:ext uri="{FF2B5EF4-FFF2-40B4-BE49-F238E27FC236}">
                <a16:creationId xmlns:a16="http://schemas.microsoft.com/office/drawing/2014/main" xmlns="" id="{AE5771CD-8E9B-A34B-A345-358D43951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8466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A2BB059-0C2C-E74F-8BC1-B62E8BFBD2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A7C0B42B-86DD-2647-8625-2AC76F526F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264258D-2190-2D46-9E9C-AF8BEB2E94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4054513-74A4-A740-9E27-59B531D04F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AAB43218-5B4F-B347-AF79-B7E256DDD34D}" type="slidenum">
              <a:rPr lang="en-US" altLang="de-DE" sz="1200" b="1" smtClean="0"/>
              <a:pPr algn="r">
                <a:defRPr/>
              </a:pPr>
              <a:t>31</a:t>
            </a:fld>
            <a:endParaRPr lang="en-US" altLang="de-DE" sz="1200" b="1"/>
          </a:p>
        </p:txBody>
      </p:sp>
      <p:sp>
        <p:nvSpPr>
          <p:cNvPr id="97285" name="Rectangle 2">
            <a:extLst>
              <a:ext uri="{FF2B5EF4-FFF2-40B4-BE49-F238E27FC236}">
                <a16:creationId xmlns:a16="http://schemas.microsoft.com/office/drawing/2014/main" xmlns="" id="{C7CFF04A-60D0-8646-80DB-AD0A1E2A68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0035" name="Rectangle 3">
            <a:extLst>
              <a:ext uri="{FF2B5EF4-FFF2-40B4-BE49-F238E27FC236}">
                <a16:creationId xmlns:a16="http://schemas.microsoft.com/office/drawing/2014/main" xmlns="" id="{F70124AC-A015-4D4A-B7F2-4F961EED8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70737" cy="284163"/>
          </a:xfrm>
        </p:spPr>
        <p:txBody>
          <a:bodyPr/>
          <a:lstStyle/>
          <a:p>
            <a:pPr>
              <a:defRPr/>
            </a:pP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502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79F4DB6-B227-B44B-B820-A040A169C8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8F7ABD1-D087-8A4B-AC9B-E2E467EE8B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EC7678C-0E1E-9047-A467-7404E19B3E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DAD4C67-9CFA-AD42-94FB-A9E47B7EC0C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5125EAD1-ACD4-2445-BFE0-FB6AC9A8E797}" type="slidenum">
              <a:rPr lang="en-US" altLang="de-DE" sz="1200" b="1" smtClean="0"/>
              <a:pPr algn="r">
                <a:defRPr/>
              </a:pPr>
              <a:t>32</a:t>
            </a:fld>
            <a:endParaRPr lang="en-US" altLang="de-DE" sz="1200" b="1"/>
          </a:p>
        </p:txBody>
      </p:sp>
      <p:sp>
        <p:nvSpPr>
          <p:cNvPr id="99333" name="Rectangle 2">
            <a:extLst>
              <a:ext uri="{FF2B5EF4-FFF2-40B4-BE49-F238E27FC236}">
                <a16:creationId xmlns:a16="http://schemas.microsoft.com/office/drawing/2014/main" xmlns="" id="{3970020E-D7CE-3B47-BFB1-80EF4B656A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0035" name="Rectangle 3">
            <a:extLst>
              <a:ext uri="{FF2B5EF4-FFF2-40B4-BE49-F238E27FC236}">
                <a16:creationId xmlns:a16="http://schemas.microsoft.com/office/drawing/2014/main" xmlns="" id="{325204DA-9B52-FC4B-99ED-05B31D94F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70737" cy="284163"/>
          </a:xfrm>
        </p:spPr>
        <p:txBody>
          <a:bodyPr/>
          <a:lstStyle/>
          <a:p>
            <a:pPr>
              <a:defRPr/>
            </a:pP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58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6A81468-F282-9A48-AC33-C09DA799BA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ACEE662C-886C-D54D-B064-6E1545955C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5957BA1-FF2A-0C45-96E4-4BAF72D18B2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98755DA8-0B68-444C-95B0-64BC9838137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F5D7664B-1798-1641-B1C6-21C0A74172CD}" type="slidenum">
              <a:rPr lang="en-US" altLang="de-DE" sz="1200" b="1" smtClean="0"/>
              <a:pPr algn="r">
                <a:defRPr/>
              </a:pPr>
              <a:t>33</a:t>
            </a:fld>
            <a:endParaRPr lang="en-US" altLang="de-DE" sz="1200" b="1"/>
          </a:p>
        </p:txBody>
      </p:sp>
      <p:sp>
        <p:nvSpPr>
          <p:cNvPr id="101381" name="Rectangle 2">
            <a:extLst>
              <a:ext uri="{FF2B5EF4-FFF2-40B4-BE49-F238E27FC236}">
                <a16:creationId xmlns:a16="http://schemas.microsoft.com/office/drawing/2014/main" xmlns="" id="{4FE1AC93-5F85-004F-8D4E-81C9583B98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0035" name="Rectangle 3">
            <a:extLst>
              <a:ext uri="{FF2B5EF4-FFF2-40B4-BE49-F238E27FC236}">
                <a16:creationId xmlns:a16="http://schemas.microsoft.com/office/drawing/2014/main" xmlns="" id="{43A4E6A8-4B3B-C54C-BF36-3F10FA9DB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70737" cy="284163"/>
          </a:xfrm>
        </p:spPr>
        <p:txBody>
          <a:bodyPr/>
          <a:lstStyle/>
          <a:p>
            <a:pPr>
              <a:defRPr/>
            </a:pP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4581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251A7A3-DE9B-8742-8DCA-D3529CE069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797CEA6-45EF-C846-B755-0248B0D89D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8286BB5-FA96-834D-AE18-4D89D7C7D0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7C8EAA24-638C-3F43-9902-05CCFA3F97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DE110162-B0AD-824B-8B48-7A9AEADDCBEF}" type="slidenum">
              <a:rPr lang="en-US" altLang="de-DE" sz="1200" b="1" smtClean="0"/>
              <a:pPr algn="r">
                <a:defRPr/>
              </a:pPr>
              <a:t>34</a:t>
            </a:fld>
            <a:endParaRPr lang="en-US" altLang="de-DE" sz="1200" b="1"/>
          </a:p>
        </p:txBody>
      </p:sp>
      <p:sp>
        <p:nvSpPr>
          <p:cNvPr id="103429" name="Rectangle 2">
            <a:extLst>
              <a:ext uri="{FF2B5EF4-FFF2-40B4-BE49-F238E27FC236}">
                <a16:creationId xmlns:a16="http://schemas.microsoft.com/office/drawing/2014/main" xmlns="" id="{92740AA2-90FB-734D-B230-AA1651DC9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0035" name="Rectangle 3">
            <a:extLst>
              <a:ext uri="{FF2B5EF4-FFF2-40B4-BE49-F238E27FC236}">
                <a16:creationId xmlns:a16="http://schemas.microsoft.com/office/drawing/2014/main" xmlns="" id="{BC65D606-0176-C54C-B8E8-ABE29A611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70737" cy="284163"/>
          </a:xfrm>
        </p:spPr>
        <p:txBody>
          <a:bodyPr/>
          <a:lstStyle/>
          <a:p>
            <a:pPr>
              <a:defRPr/>
            </a:pP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7716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2487A4AB-8FB0-BA4A-9B49-2E844684E40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8E43412C-B6AC-0645-B6C8-71E978EFC97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019150A-E659-464E-B75A-73CE78C5BD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E0E6F23-46E5-6D47-A671-DD76C10161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D9DB87C6-AF90-364A-AB90-48DF7E78B2CA}" type="slidenum">
              <a:rPr lang="en-US" altLang="de-DE" sz="1200" b="1" smtClean="0"/>
              <a:pPr algn="r">
                <a:defRPr/>
              </a:pPr>
              <a:t>35</a:t>
            </a:fld>
            <a:endParaRPr lang="en-US" altLang="de-DE" sz="1200" b="1"/>
          </a:p>
        </p:txBody>
      </p:sp>
      <p:sp>
        <p:nvSpPr>
          <p:cNvPr id="105477" name="Rectangle 2">
            <a:extLst>
              <a:ext uri="{FF2B5EF4-FFF2-40B4-BE49-F238E27FC236}">
                <a16:creationId xmlns:a16="http://schemas.microsoft.com/office/drawing/2014/main" xmlns="" id="{15C67C4A-ECB3-DF4E-838E-437CEB597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0035" name="Rectangle 3">
            <a:extLst>
              <a:ext uri="{FF2B5EF4-FFF2-40B4-BE49-F238E27FC236}">
                <a16:creationId xmlns:a16="http://schemas.microsoft.com/office/drawing/2014/main" xmlns="" id="{EB80FFE5-BAB6-BD48-BB2B-93478C9FF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70737" cy="284163"/>
          </a:xfrm>
        </p:spPr>
        <p:txBody>
          <a:bodyPr/>
          <a:lstStyle/>
          <a:p>
            <a:pPr>
              <a:defRPr/>
            </a:pP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3602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D7AC701-2BB5-F446-9B62-70D6EAC397D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FC49F5CB-9A64-A341-9AE6-620CFC71E91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3516853-D502-9547-BD89-23178514CA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54F1DBE-3BBA-DB47-B0E8-038AE335AF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977F6F98-B984-FC42-A00C-860384B8B1CB}" type="slidenum">
              <a:rPr lang="en-US" altLang="de-DE" sz="1200" smtClean="0"/>
              <a:pPr>
                <a:defRPr/>
              </a:pPr>
              <a:t>36</a:t>
            </a:fld>
            <a:endParaRPr lang="en-US" altLang="de-DE" sz="1200"/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xmlns="" id="{4E408C41-AAC0-F24B-BFFA-62D122B45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71715" name="Rectangle 3">
            <a:extLst>
              <a:ext uri="{FF2B5EF4-FFF2-40B4-BE49-F238E27FC236}">
                <a16:creationId xmlns:a16="http://schemas.microsoft.com/office/drawing/2014/main" xmlns="" id="{1D825D6E-7E94-0649-894C-D779F3C2A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E20EE0A8-1262-D149-BA76-35D01CA0AB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0289101-CEAB-D44F-96EB-9F4BD7055A8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2788E9D-AA4D-C742-BE72-C5DD16E36A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595A9EA-6772-AB4D-854E-81FE786B7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7B86B273-BE9D-9A49-97AA-1EF20235A859}" type="slidenum">
              <a:rPr lang="en-US" altLang="de-DE" sz="1200" smtClean="0"/>
              <a:pPr>
                <a:defRPr/>
              </a:pPr>
              <a:t>37</a:t>
            </a:fld>
            <a:endParaRPr lang="en-US" altLang="de-DE" sz="1200"/>
          </a:p>
        </p:txBody>
      </p:sp>
      <p:sp>
        <p:nvSpPr>
          <p:cNvPr id="56325" name="Rectangle 2">
            <a:extLst>
              <a:ext uri="{FF2B5EF4-FFF2-40B4-BE49-F238E27FC236}">
                <a16:creationId xmlns:a16="http://schemas.microsoft.com/office/drawing/2014/main" xmlns="" id="{C1772D63-1D60-754B-B130-B72CE1179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02435" name="Rectangle 3">
            <a:extLst>
              <a:ext uri="{FF2B5EF4-FFF2-40B4-BE49-F238E27FC236}">
                <a16:creationId xmlns:a16="http://schemas.microsoft.com/office/drawing/2014/main" xmlns="" id="{954E9212-1156-0F40-8F68-32E496F70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DEF29D8-0CC5-3F49-8158-F62D6219A2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F5FDFAB-A7AB-704F-8765-0917CABBC3A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B4BD1E4-1AF5-814A-8F46-11DA96FCAD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1292ED7C-49DF-564C-9AD7-5D93E3AAEB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9E1E3E77-C1F7-A044-BA82-684BBA39A24B}" type="slidenum">
              <a:rPr lang="en-US" altLang="de-DE" sz="1200" smtClean="0"/>
              <a:pPr>
                <a:defRPr/>
              </a:pPr>
              <a:t>38</a:t>
            </a:fld>
            <a:endParaRPr lang="en-US" altLang="de-DE" sz="1200"/>
          </a:p>
        </p:txBody>
      </p:sp>
      <p:sp>
        <p:nvSpPr>
          <p:cNvPr id="58373" name="Rectangle 2">
            <a:extLst>
              <a:ext uri="{FF2B5EF4-FFF2-40B4-BE49-F238E27FC236}">
                <a16:creationId xmlns:a16="http://schemas.microsoft.com/office/drawing/2014/main" xmlns="" id="{11AA813E-8C4F-6742-90C0-FAE0CFF39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04483" name="Rectangle 3">
            <a:extLst>
              <a:ext uri="{FF2B5EF4-FFF2-40B4-BE49-F238E27FC236}">
                <a16:creationId xmlns:a16="http://schemas.microsoft.com/office/drawing/2014/main" xmlns="" id="{1786FAF0-3A71-954A-A99A-881C25786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xmlns="" id="{D7C35363-3496-3A4E-BA1F-E6C43D50A6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xmlns="" id="{95050385-E172-3747-B1CC-9A60C77AA60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3" name="Rectangle 6">
            <a:extLst>
              <a:ext uri="{FF2B5EF4-FFF2-40B4-BE49-F238E27FC236}">
                <a16:creationId xmlns:a16="http://schemas.microsoft.com/office/drawing/2014/main" xmlns="" id="{F30599D0-8156-1C42-B6EF-291C3B3E16B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4" name="Rectangle 7">
            <a:extLst>
              <a:ext uri="{FF2B5EF4-FFF2-40B4-BE49-F238E27FC236}">
                <a16:creationId xmlns:a16="http://schemas.microsoft.com/office/drawing/2014/main" xmlns="" id="{F6432C32-47D2-8E49-A46C-5E4214BE06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8DE7BC9B-5B20-7E48-8DDE-9DB2CBF6577F}" type="slidenum">
              <a:rPr lang="en-US" altLang="de-DE" sz="1200" smtClean="0"/>
              <a:pPr>
                <a:defRPr/>
              </a:pPr>
              <a:t>40</a:t>
            </a:fld>
            <a:endParaRPr lang="en-US" altLang="de-DE" sz="1200"/>
          </a:p>
        </p:txBody>
      </p:sp>
      <p:sp>
        <p:nvSpPr>
          <p:cNvPr id="69637" name="Rectangle 2">
            <a:extLst>
              <a:ext uri="{FF2B5EF4-FFF2-40B4-BE49-F238E27FC236}">
                <a16:creationId xmlns:a16="http://schemas.microsoft.com/office/drawing/2014/main" xmlns="" id="{1268E200-C7E9-A54D-96C0-5261CA832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71686" name="Rectangle 3">
            <a:extLst>
              <a:ext uri="{FF2B5EF4-FFF2-40B4-BE49-F238E27FC236}">
                <a16:creationId xmlns:a16="http://schemas.microsoft.com/office/drawing/2014/main" xmlns="" id="{13158283-CB2C-D040-815C-436FB5151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B38BA27-BA70-3D48-B455-A36E89F3A7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566E229-108D-2E4B-A101-B27E00E215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F986B0D-F07A-814E-9070-A90820BCDD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5178BC2-E585-A942-AB51-2481A2811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962152CA-5263-8840-85CB-EC16FB7B21D2}" type="slidenum">
              <a:rPr lang="en-US" altLang="de-DE" sz="1200" smtClean="0"/>
              <a:pPr>
                <a:defRPr/>
              </a:pPr>
              <a:t>4</a:t>
            </a:fld>
            <a:endParaRPr lang="en-US" altLang="de-DE" sz="12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xmlns="" id="{7576264F-216E-4449-B1F8-3B8962A84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62851" name="Rectangle 3">
            <a:extLst>
              <a:ext uri="{FF2B5EF4-FFF2-40B4-BE49-F238E27FC236}">
                <a16:creationId xmlns:a16="http://schemas.microsoft.com/office/drawing/2014/main" xmlns="" id="{2C32661E-2924-2B47-9798-60879183A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EDAF7E5A-2844-5343-9A27-F37EC4F28D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6467979-3A45-D345-9A47-6708057A37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7E55DEC-AAC8-9149-B682-F5F68504EB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ACD2D33E-DEC8-5C4B-B5E9-5C128D1F8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893883FF-B2D2-964B-BFD2-A341F4B0886C}" type="slidenum">
              <a:rPr lang="en-US" altLang="de-DE" sz="1200" smtClean="0"/>
              <a:pPr>
                <a:defRPr/>
              </a:pPr>
              <a:t>41</a:t>
            </a:fld>
            <a:endParaRPr lang="en-US" altLang="de-DE" sz="1200"/>
          </a:p>
        </p:txBody>
      </p:sp>
      <p:sp>
        <p:nvSpPr>
          <p:cNvPr id="71685" name="Rectangle 2">
            <a:extLst>
              <a:ext uri="{FF2B5EF4-FFF2-40B4-BE49-F238E27FC236}">
                <a16:creationId xmlns:a16="http://schemas.microsoft.com/office/drawing/2014/main" xmlns="" id="{F478CCCB-EA79-B641-8C46-DB9E0287B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73763" name="Rectangle 3">
            <a:extLst>
              <a:ext uri="{FF2B5EF4-FFF2-40B4-BE49-F238E27FC236}">
                <a16:creationId xmlns:a16="http://schemas.microsoft.com/office/drawing/2014/main" xmlns="" id="{BC4A310C-93CB-924A-AB90-9CBE1E9F2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830888" cy="1941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Cortex: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=====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The neo- or isocortex, i.e., 90% of the cerebral cortex, has a 6 layered structure. 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Source model: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=========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1.000.000 activated pyramidal dendrites -&gt; 1.000.000x5x10^{-5} nAm=50nAm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Density of pyramidal cells in the cortex=1.000.000/30mm^2=33.333 pyramidal cells/mm^2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BDDA5F1-A95C-0845-BB88-FC8EB180339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84E66DF-ED46-B24A-838A-6ABADE06EEB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E0C681C-F647-6F42-AAFD-D76CD8E416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A181B47-F7FD-D14F-8B6C-20FA62218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2F06DFFC-CEBF-4444-B323-8B8C46E2EF24}" type="slidenum">
              <a:rPr lang="en-US" altLang="de-DE" sz="1200" smtClean="0"/>
              <a:pPr>
                <a:defRPr/>
              </a:pPr>
              <a:t>42</a:t>
            </a:fld>
            <a:endParaRPr lang="en-US" altLang="de-DE" sz="1200"/>
          </a:p>
        </p:txBody>
      </p:sp>
      <p:sp>
        <p:nvSpPr>
          <p:cNvPr id="73733" name="Rectangle 2">
            <a:extLst>
              <a:ext uri="{FF2B5EF4-FFF2-40B4-BE49-F238E27FC236}">
                <a16:creationId xmlns:a16="http://schemas.microsoft.com/office/drawing/2014/main" xmlns="" id="{22C6F780-FDD9-2B49-845A-D4AF8FB6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75811" name="Rectangle 3">
            <a:extLst>
              <a:ext uri="{FF2B5EF4-FFF2-40B4-BE49-F238E27FC236}">
                <a16:creationId xmlns:a16="http://schemas.microsoft.com/office/drawing/2014/main" xmlns="" id="{92B0C80A-E07C-3B4F-9BE4-EEE0BE806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6124575" cy="9890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1.000.000 activated pyramidal dendrites -&gt; 1.000.000x5x10^{-5} nAm=50nAm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Density of pyramidal cells in the cortex=1.000.000/30mm^2=33.333 pyramidal cells/mm^2 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1mm^2 activated tissue produces magnetic field of 0.1pT=0.1*10^{-12}T (Okada in turtle brain)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xmlns="" id="{FCB90580-8AE2-3048-B902-A5E409AC07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xmlns="" id="{033D84A1-99CA-3644-A9F9-11C0A018081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3" name="Rectangle 6">
            <a:extLst>
              <a:ext uri="{FF2B5EF4-FFF2-40B4-BE49-F238E27FC236}">
                <a16:creationId xmlns:a16="http://schemas.microsoft.com/office/drawing/2014/main" xmlns="" id="{933226DB-D7FB-264C-A005-90872DC455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4" name="Rectangle 7">
            <a:extLst>
              <a:ext uri="{FF2B5EF4-FFF2-40B4-BE49-F238E27FC236}">
                <a16:creationId xmlns:a16="http://schemas.microsoft.com/office/drawing/2014/main" xmlns="" id="{8CE5AA6F-1436-3D48-B845-6F8D64040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38A89C45-AF90-F84E-BDF5-9F25D3767ACE}" type="slidenum">
              <a:rPr lang="en-US" altLang="de-DE" sz="1200" smtClean="0"/>
              <a:pPr>
                <a:defRPr/>
              </a:pPr>
              <a:t>43</a:t>
            </a:fld>
            <a:endParaRPr lang="en-US" altLang="de-DE" sz="1200"/>
          </a:p>
        </p:txBody>
      </p:sp>
      <p:sp>
        <p:nvSpPr>
          <p:cNvPr id="75781" name="Rectangle 2">
            <a:extLst>
              <a:ext uri="{FF2B5EF4-FFF2-40B4-BE49-F238E27FC236}">
                <a16:creationId xmlns:a16="http://schemas.microsoft.com/office/drawing/2014/main" xmlns="" id="{ACF04194-9A42-164B-9DD8-48CAE5DE3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71686" name="Rectangle 3">
            <a:extLst>
              <a:ext uri="{FF2B5EF4-FFF2-40B4-BE49-F238E27FC236}">
                <a16:creationId xmlns:a16="http://schemas.microsoft.com/office/drawing/2014/main" xmlns="" id="{F05E5E9F-CE69-3A43-AD25-AF85C3B5B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Folienbildplatzhalter 1">
            <a:extLst>
              <a:ext uri="{FF2B5EF4-FFF2-40B4-BE49-F238E27FC236}">
                <a16:creationId xmlns:a16="http://schemas.microsoft.com/office/drawing/2014/main" xmlns="" id="{04942F4B-0106-EE46-8225-FB6ADB615F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Notizenplatzhalter 2">
            <a:extLst>
              <a:ext uri="{FF2B5EF4-FFF2-40B4-BE49-F238E27FC236}">
                <a16:creationId xmlns:a16="http://schemas.microsoft.com/office/drawing/2014/main" xmlns="" id="{879601A3-6112-5041-92FA-4BB896EF7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D: elektrische Flussdichte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E: elektrische Feldstärke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H: magnetische Feldstärke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B: magnetische Flussdichte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Verlauf der elektrischen Feldstärke zeigt die Richtung der vom Feld ausgeübten Kraft an und Feldliniendichte stellt die Feldstärke dar.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Beim magnetischen Feld wirkt die Kraft senkrecht zur Richtung der magnetischen Flussdichte.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In Quellenfeldern zeichnen sich die Feldlinien durch einen Anfang und ein Ende aus (oder verschwinden im Unendlichen).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In Wirbelfeldern sind die Feldlinien geschlossene Kurven.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Induktionsgesetz von Faraday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92163" name="Foliennummernplatzhalter 3">
            <a:extLst>
              <a:ext uri="{FF2B5EF4-FFF2-40B4-BE49-F238E27FC236}">
                <a16:creationId xmlns:a16="http://schemas.microsoft.com/office/drawing/2014/main" xmlns="" id="{A6D1A63D-13D9-5149-963E-F6A32A0B6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825E1849-ACC4-BD4F-A738-8E0141A03E1B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44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BA1FA9F-2F94-D244-B819-7FDE4A1A55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723BA65-E154-CA4A-A5EC-300AAC5C4B2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05304B0-3CF6-6E43-9F04-5DC29E4A50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5BE90ECE-301A-684A-8CFE-5A4841F68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85979B65-0D2C-E343-8150-8E0C037EF60E}" type="slidenum">
              <a:rPr lang="en-US" altLang="de-DE" sz="1200" smtClean="0"/>
              <a:pPr>
                <a:defRPr/>
              </a:pPr>
              <a:t>45</a:t>
            </a:fld>
            <a:endParaRPr lang="en-US" altLang="de-DE" sz="1200"/>
          </a:p>
        </p:txBody>
      </p:sp>
      <p:sp>
        <p:nvSpPr>
          <p:cNvPr id="79877" name="Rectangle 2">
            <a:extLst>
              <a:ext uri="{FF2B5EF4-FFF2-40B4-BE49-F238E27FC236}">
                <a16:creationId xmlns:a16="http://schemas.microsoft.com/office/drawing/2014/main" xmlns="" id="{CD1B6420-4FC8-0B45-BF5E-5689DD8AF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77859" name="Rectangle 3">
            <a:extLst>
              <a:ext uri="{FF2B5EF4-FFF2-40B4-BE49-F238E27FC236}">
                <a16:creationId xmlns:a16="http://schemas.microsoft.com/office/drawing/2014/main" xmlns="" id="{19E0743B-9CE4-B743-9E2F-1F61855EE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6707188" cy="12271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42 year old female suffering from medically intractable complex partial seizures of mesial-temporal origin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Seizures had duration of up to 10 minutes and a frequency of twice to 5 times a month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Measurements: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=========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A short-term barbiturate (Schlafmittel), known to provoke epileptiform activity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-&gt; 60-channel EEG montage with reference at the ear contralateral to the epileptic focus 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Source reconstruction: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==============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Single dipole fit at signal peak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-&gt;Localization of the secondary activations, propagating along the temporal cortical surface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-&gt;Primary activity in the hippocampus and the amygdala (cannot be measured outside)</a:t>
            </a:r>
          </a:p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Therapy: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======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Selective amygdalohippocampectomy</a:t>
            </a:r>
          </a:p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-&gt; Patient free of seizures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D7E2A54-D91D-0541-AAF9-166871908D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75ED582F-1A74-8F40-83F3-A953B55BA7E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F4928BF-E3EB-0044-AF5A-1AD08631AF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03024639-7309-554E-8558-AC5C0D4EC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139321BF-5D7C-CE47-9D2E-B7524735AC79}" type="slidenum">
              <a:rPr lang="en-US" altLang="de-DE" sz="1200" smtClean="0"/>
              <a:pPr>
                <a:defRPr/>
              </a:pPr>
              <a:t>46</a:t>
            </a:fld>
            <a:endParaRPr lang="en-US" altLang="de-DE" sz="1200"/>
          </a:p>
        </p:txBody>
      </p:sp>
      <p:sp>
        <p:nvSpPr>
          <p:cNvPr id="81925" name="Rectangle 2">
            <a:extLst>
              <a:ext uri="{FF2B5EF4-FFF2-40B4-BE49-F238E27FC236}">
                <a16:creationId xmlns:a16="http://schemas.microsoft.com/office/drawing/2014/main" xmlns="" id="{D231388A-3C52-684D-9623-CD62E34D5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79907" name="Rectangle 3">
            <a:extLst>
              <a:ext uri="{FF2B5EF4-FFF2-40B4-BE49-F238E27FC236}">
                <a16:creationId xmlns:a16="http://schemas.microsoft.com/office/drawing/2014/main" xmlns="" id="{6777E7CA-69F2-BD43-B90C-CC45E243B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6707188" cy="12271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de-DE" dirty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EFCA0271-A1ED-0E45-ADDB-35BCA5FDDB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E098170-F09B-E847-BA29-EAB655E5955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3F0EE3-AC1E-8341-BFE8-A3F0730797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7A13A03-0B33-804A-86AF-C7C755F5F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BC23EB3A-BB8C-DA4A-94E5-B6F2BC116CD7}" type="slidenum">
              <a:rPr lang="en-US" altLang="de-DE" sz="1200" smtClean="0"/>
              <a:pPr>
                <a:defRPr/>
              </a:pPr>
              <a:t>50</a:t>
            </a:fld>
            <a:endParaRPr lang="en-US" altLang="de-DE" sz="1200"/>
          </a:p>
        </p:txBody>
      </p:sp>
      <p:sp>
        <p:nvSpPr>
          <p:cNvPr id="87045" name="Rectangle 2">
            <a:extLst>
              <a:ext uri="{FF2B5EF4-FFF2-40B4-BE49-F238E27FC236}">
                <a16:creationId xmlns:a16="http://schemas.microsoft.com/office/drawing/2014/main" xmlns="" id="{80912909-A6A6-744A-9454-2B82120AC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85027" name="Rectangle 3">
            <a:extLst>
              <a:ext uri="{FF2B5EF4-FFF2-40B4-BE49-F238E27FC236}">
                <a16:creationId xmlns:a16="http://schemas.microsoft.com/office/drawing/2014/main" xmlns="" id="{F3A3D4A5-4209-0B48-BF6A-87DF614F5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0015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E800987-1ACC-5941-A674-E148AEFE63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461800F-306C-B34A-A7BE-2CF91F9068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2D91870-209D-7B4A-8FCD-BDD831D812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DEB1CC6B-5AA7-FC42-BC5D-7095FCCCAC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28A6E57C-1A64-3E42-AD41-4065A1A4926A}" type="slidenum">
              <a:rPr lang="en-US" altLang="de-DE" sz="1200" b="1" smtClean="0"/>
              <a:pPr algn="r">
                <a:defRPr/>
              </a:pPr>
              <a:t>51</a:t>
            </a:fld>
            <a:endParaRPr lang="en-US" altLang="de-DE" sz="1200" b="1"/>
          </a:p>
        </p:txBody>
      </p:sp>
      <p:sp>
        <p:nvSpPr>
          <p:cNvPr id="89093" name="Rectangle 2">
            <a:extLst>
              <a:ext uri="{FF2B5EF4-FFF2-40B4-BE49-F238E27FC236}">
                <a16:creationId xmlns:a16="http://schemas.microsoft.com/office/drawing/2014/main" xmlns="" id="{63702CE9-4289-CD49-B929-B8238BA09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817475" name="Rectangle 3">
            <a:extLst>
              <a:ext uri="{FF2B5EF4-FFF2-40B4-BE49-F238E27FC236}">
                <a16:creationId xmlns:a16="http://schemas.microsoft.com/office/drawing/2014/main" xmlns="" id="{AC3D62D8-0BEE-FA44-A796-854C69760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BAD4459-7858-644B-95CD-ABEA3D2F9D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BE32D82F-976C-734C-8DE9-155FD9A287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6E65F85-E207-2643-88DA-98381675278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A8CF4EAF-21FB-F640-A390-C78BE04CDA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485B93BC-0059-4449-90A1-CA8A4E578B77}" type="slidenum">
              <a:rPr lang="en-US" altLang="de-DE" sz="1200" b="1" smtClean="0"/>
              <a:pPr algn="r">
                <a:defRPr/>
              </a:pPr>
              <a:t>52</a:t>
            </a:fld>
            <a:endParaRPr lang="en-US" altLang="de-DE" sz="1200" b="1"/>
          </a:p>
        </p:txBody>
      </p:sp>
      <p:sp>
        <p:nvSpPr>
          <p:cNvPr id="91141" name="Rectangle 2">
            <a:extLst>
              <a:ext uri="{FF2B5EF4-FFF2-40B4-BE49-F238E27FC236}">
                <a16:creationId xmlns:a16="http://schemas.microsoft.com/office/drawing/2014/main" xmlns="" id="{8D417470-08E0-D244-A7D2-BD19F48690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817475" name="Rectangle 3">
            <a:extLst>
              <a:ext uri="{FF2B5EF4-FFF2-40B4-BE49-F238E27FC236}">
                <a16:creationId xmlns:a16="http://schemas.microsoft.com/office/drawing/2014/main" xmlns="" id="{6C383451-0857-394A-9F41-AED409B8F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xmlns="" id="{FE00D1B4-AFD6-9D4B-9AD6-4A1428FB36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xmlns="" id="{0EF678B7-91EC-F846-A5D5-E9579CA01F2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3" name="Rectangle 6">
            <a:extLst>
              <a:ext uri="{FF2B5EF4-FFF2-40B4-BE49-F238E27FC236}">
                <a16:creationId xmlns:a16="http://schemas.microsoft.com/office/drawing/2014/main" xmlns="" id="{9CAED8DF-682A-BD4D-9CAD-C4E324DD6AB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1684" name="Rectangle 7">
            <a:extLst>
              <a:ext uri="{FF2B5EF4-FFF2-40B4-BE49-F238E27FC236}">
                <a16:creationId xmlns:a16="http://schemas.microsoft.com/office/drawing/2014/main" xmlns="" id="{FD27AA19-1DE3-E442-A6A2-FB3CD63FF5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6009728-4353-3947-B0CD-B15D3E8E57EB}" type="slidenum">
              <a:rPr lang="en-US" altLang="de-DE" sz="1200" smtClean="0"/>
              <a:pPr>
                <a:defRPr/>
              </a:pPr>
              <a:t>53</a:t>
            </a:fld>
            <a:endParaRPr lang="en-US" altLang="de-DE" sz="1200"/>
          </a:p>
        </p:txBody>
      </p:sp>
      <p:sp>
        <p:nvSpPr>
          <p:cNvPr id="93189" name="Rectangle 2">
            <a:extLst>
              <a:ext uri="{FF2B5EF4-FFF2-40B4-BE49-F238E27FC236}">
                <a16:creationId xmlns:a16="http://schemas.microsoft.com/office/drawing/2014/main" xmlns="" id="{BBB26DBC-CDE3-FE40-A88E-5BD9066D4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71686" name="Rectangle 3">
            <a:extLst>
              <a:ext uri="{FF2B5EF4-FFF2-40B4-BE49-F238E27FC236}">
                <a16:creationId xmlns:a16="http://schemas.microsoft.com/office/drawing/2014/main" xmlns="" id="{E36DD08F-A99F-484E-8EEF-0D6A746A1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B38BA27-BA70-3D48-B455-A36E89F3A7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566E229-108D-2E4B-A101-B27E00E215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F986B0D-F07A-814E-9070-A90820BCDD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5178BC2-E585-A942-AB51-2481A2811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962152CA-5263-8840-85CB-EC16FB7B21D2}" type="slidenum">
              <a:rPr lang="en-US" altLang="de-DE" sz="1200" smtClean="0"/>
              <a:pPr>
                <a:defRPr/>
              </a:pPr>
              <a:t>5</a:t>
            </a:fld>
            <a:endParaRPr lang="en-US" altLang="de-DE" sz="12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xmlns="" id="{7576264F-216E-4449-B1F8-3B8962A84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62851" name="Rectangle 3">
            <a:extLst>
              <a:ext uri="{FF2B5EF4-FFF2-40B4-BE49-F238E27FC236}">
                <a16:creationId xmlns:a16="http://schemas.microsoft.com/office/drawing/2014/main" xmlns="" id="{2C32661E-2924-2B47-9798-60879183A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9362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F8FB96B-7AB5-9B44-94F0-8200063773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E090082-9F19-994C-A4C4-4E84C3F4BB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327C2ED-8F3B-A541-B7ED-63B0EAA7C6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64C0BCB0-CE15-A344-B8C1-5D93E731AF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5CD359B3-4110-964C-B68D-035CDD7734A7}" type="slidenum">
              <a:rPr lang="en-US" altLang="de-DE" sz="1200" b="1" smtClean="0"/>
              <a:pPr algn="r">
                <a:defRPr/>
              </a:pPr>
              <a:t>56</a:t>
            </a:fld>
            <a:endParaRPr lang="en-US" altLang="de-DE" sz="1200" b="1"/>
          </a:p>
        </p:txBody>
      </p:sp>
      <p:sp>
        <p:nvSpPr>
          <p:cNvPr id="95237" name="Rectangle 2">
            <a:extLst>
              <a:ext uri="{FF2B5EF4-FFF2-40B4-BE49-F238E27FC236}">
                <a16:creationId xmlns:a16="http://schemas.microsoft.com/office/drawing/2014/main" xmlns="" id="{A4C6A82A-30B7-A748-BAC7-7F3A16B87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803139" name="Rectangle 3">
            <a:extLst>
              <a:ext uri="{FF2B5EF4-FFF2-40B4-BE49-F238E27FC236}">
                <a16:creationId xmlns:a16="http://schemas.microsoft.com/office/drawing/2014/main" xmlns="" id="{A091DC6F-85AB-2B46-802C-0C2CAC22A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22250" cy="274638"/>
          </a:xfrm>
        </p:spPr>
        <p:txBody>
          <a:bodyPr/>
          <a:lstStyle/>
          <a:p>
            <a:pPr>
              <a:defRPr/>
            </a:pPr>
            <a:r>
              <a:rPr lang="en-US" altLang="de-DE"/>
              <a:t> </a:t>
            </a:r>
            <a:endParaRPr lang="en-GB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D6DC4DF-F6FB-6646-9E49-387E210163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BADDD63-CB86-7443-B287-47DF7F115D6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7CD5438-F9AF-1E41-B6D0-F1073A9BF4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7E76D923-3AA8-BD41-9947-FB095E040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AB5A3ED-FF2A-124A-81FF-1030D73B90C5}" type="slidenum">
              <a:rPr lang="en-US" altLang="de-DE" sz="1200" smtClean="0"/>
              <a:pPr>
                <a:defRPr/>
              </a:pPr>
              <a:t>6</a:t>
            </a:fld>
            <a:endParaRPr lang="en-US" altLang="de-DE" sz="1200"/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xmlns="" id="{77ECB9F2-0FD2-E44F-A452-F8A5D1B339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662851" name="Rectangle 3">
            <a:extLst>
              <a:ext uri="{FF2B5EF4-FFF2-40B4-BE49-F238E27FC236}">
                <a16:creationId xmlns:a16="http://schemas.microsoft.com/office/drawing/2014/main" xmlns="" id="{911BFCED-D169-4849-8D87-9F9459FED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233BFCA4-F64F-B34F-97A5-C94C68C3DA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0B295BB7-3D41-D840-B2AB-D59BEA68AC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F19B79B-FB32-C848-87D6-43C2A16774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68B9DFA-ACCB-3D4D-94E2-E92B302F4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4882A759-DC92-B748-ABEF-1F706973393C}" type="slidenum">
              <a:rPr lang="en-US" altLang="de-DE" sz="1200" smtClean="0"/>
              <a:pPr>
                <a:defRPr/>
              </a:pPr>
              <a:t>7</a:t>
            </a:fld>
            <a:endParaRPr lang="en-US" altLang="de-DE" sz="1200"/>
          </a:p>
        </p:txBody>
      </p:sp>
      <p:sp>
        <p:nvSpPr>
          <p:cNvPr id="13317" name="Rectangle 2">
            <a:extLst>
              <a:ext uri="{FF2B5EF4-FFF2-40B4-BE49-F238E27FC236}">
                <a16:creationId xmlns:a16="http://schemas.microsoft.com/office/drawing/2014/main" xmlns="" id="{28D4A123-F24D-444B-BA87-2FC0A9144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69315" name="Rectangle 3">
            <a:extLst>
              <a:ext uri="{FF2B5EF4-FFF2-40B4-BE49-F238E27FC236}">
                <a16:creationId xmlns:a16="http://schemas.microsoft.com/office/drawing/2014/main" xmlns="" id="{3B905E37-140E-534B-BF97-456B43217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B569F6D-485E-8045-A6A8-6948D6C788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0A09F0AA-4EF3-C94F-B918-DB1558FDE54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5EE9550-08C3-4543-BD0A-452D1097BB9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D396805B-63CB-0242-94F1-D924C1509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085027A-D86A-1B4C-B401-87D1FC5EA0FA}" type="slidenum">
              <a:rPr lang="en-US" altLang="de-DE" sz="1200" smtClean="0"/>
              <a:pPr>
                <a:defRPr/>
              </a:pPr>
              <a:t>8</a:t>
            </a:fld>
            <a:endParaRPr lang="en-US" altLang="de-DE" sz="1200"/>
          </a:p>
        </p:txBody>
      </p:sp>
      <p:sp>
        <p:nvSpPr>
          <p:cNvPr id="15365" name="Rectangle 2">
            <a:extLst>
              <a:ext uri="{FF2B5EF4-FFF2-40B4-BE49-F238E27FC236}">
                <a16:creationId xmlns:a16="http://schemas.microsoft.com/office/drawing/2014/main" xmlns="" id="{A60BAFD6-7807-7846-9FDF-9E9426C43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30403" name="Rectangle 3">
            <a:extLst>
              <a:ext uri="{FF2B5EF4-FFF2-40B4-BE49-F238E27FC236}">
                <a16:creationId xmlns:a16="http://schemas.microsoft.com/office/drawing/2014/main" xmlns="" id="{D033D6B3-7F26-9541-882A-C1256EBD9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695825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de-DE">
                <a:latin typeface="Times New Roman" charset="0"/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DAC5746-EA4A-9E45-8073-FBC1D45772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7680B72-79B5-6C43-BCF8-AB02108A22D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9018B7B-2E46-D346-8B79-5010077E59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731D1200-8A03-784C-82C0-D1CE75ADEF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2E83CDB0-CA53-F245-BB50-4219F0CEA73D}" type="slidenum">
              <a:rPr lang="en-US" altLang="de-DE" sz="1200" smtClean="0"/>
              <a:pPr>
                <a:defRPr/>
              </a:pPr>
              <a:t>9</a:t>
            </a:fld>
            <a:endParaRPr lang="en-US" altLang="de-DE" sz="1200"/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xmlns="" id="{5896E48C-9A9B-2A4C-96A8-B8A1CAC82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xmlns="" id="{594925D5-71B1-AA4D-8C9C-BDA10C9B0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4914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04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678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72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55626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475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579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412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6663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956814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690556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F0CFE68-DEA4-3849-BFB7-B0D052428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A6728ED-4B1F-1042-8D70-4E2D97E70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Line 7">
            <a:extLst>
              <a:ext uri="{FF2B5EF4-FFF2-40B4-BE49-F238E27FC236}">
                <a16:creationId xmlns:a16="http://schemas.microsoft.com/office/drawing/2014/main" xmlns="" id="{96DC2902-902E-8A41-AB83-A95A274BAC4F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293688" y="64531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xmlns="" id="{CAF5F31E-9A31-774D-B058-DB6C165580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91288"/>
            <a:ext cx="881538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8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Carsten Wolters, IBB, WWU Münster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8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5" name="Rectangle 5">
            <a:extLst>
              <a:ext uri="{FF2B5EF4-FFF2-40B4-BE49-F238E27FC236}">
                <a16:creationId xmlns:a16="http://schemas.microsoft.com/office/drawing/2014/main" xmlns="" id="{3D7CA8F1-0ECF-A64C-87F0-8A79370BAB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25" y="-514350"/>
            <a:ext cx="8829675" cy="26289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de-DE" altLang="de-DE" sz="2800" b="1" dirty="0">
                <a:solidFill>
                  <a:srgbClr val="00FFFF"/>
                </a:solidFill>
                <a:ea typeface="ＭＳ Ｐゴシック" panose="020B0600070205080204" pitchFamily="34" charset="-128"/>
              </a:rPr>
              <a:t>Modern Applied </a:t>
            </a:r>
            <a:r>
              <a:rPr lang="de-DE" altLang="de-DE" sz="2800" b="1" dirty="0" err="1">
                <a:solidFill>
                  <a:srgbClr val="00FFFF"/>
                </a:solidFill>
                <a:ea typeface="ＭＳ Ｐゴシック" panose="020B0600070205080204" pitchFamily="34" charset="-128"/>
              </a:rPr>
              <a:t>Mathematics</a:t>
            </a:r>
            <a:r>
              <a:rPr lang="de-DE" altLang="de-DE" sz="2800" b="1" dirty="0">
                <a:solidFill>
                  <a:srgbClr val="00FFFF"/>
                </a:solidFill>
                <a:ea typeface="ＭＳ Ｐゴシック" panose="020B0600070205080204" pitchFamily="34" charset="-128"/>
              </a:rPr>
              <a:t> in </a:t>
            </a:r>
            <a:r>
              <a:rPr lang="de-DE" altLang="de-DE" sz="2800" b="1" dirty="0" err="1">
                <a:solidFill>
                  <a:srgbClr val="00FFFF"/>
                </a:solidFill>
                <a:ea typeface="ＭＳ Ｐゴシック" panose="020B0600070205080204" pitchFamily="34" charset="-128"/>
              </a:rPr>
              <a:t>Bioelectromagnetism</a:t>
            </a:r>
            <a:r>
              <a:rPr lang="de-DE" altLang="de-DE" sz="2800" b="1" dirty="0">
                <a:solidFill>
                  <a:srgbClr val="00FFFF"/>
                </a:solidFill>
                <a:ea typeface="ＭＳ Ｐゴシック" panose="020B0600070205080204" pitchFamily="34" charset="-128"/>
              </a:rPr>
              <a:t> </a:t>
            </a:r>
            <a:br>
              <a:rPr lang="de-DE" altLang="de-DE" sz="2800" b="1" dirty="0">
                <a:solidFill>
                  <a:srgbClr val="00FFFF"/>
                </a:solidFill>
                <a:ea typeface="ＭＳ Ｐゴシック" panose="020B0600070205080204" pitchFamily="34" charset="-128"/>
              </a:rPr>
            </a:br>
            <a:r>
              <a:rPr lang="de-DE" altLang="de-DE" sz="2800" b="1" dirty="0">
                <a:solidFill>
                  <a:srgbClr val="00FFFF"/>
                </a:solidFill>
                <a:ea typeface="ＭＳ Ｐゴシック" panose="020B0600070205080204" pitchFamily="34" charset="-128"/>
              </a:rPr>
              <a:t>– Part I </a:t>
            </a:r>
            <a:endParaRPr lang="de-DE" altLang="de-DE" sz="3200" b="1" dirty="0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10728" name="Text Box 8">
            <a:extLst>
              <a:ext uri="{FF2B5EF4-FFF2-40B4-BE49-F238E27FC236}">
                <a16:creationId xmlns:a16="http://schemas.microsoft.com/office/drawing/2014/main" xmlns="" id="{1CF8536C-07CC-4348-990A-F12EBD1CF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729583"/>
            <a:ext cx="8553450" cy="3281924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IBB: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Prof. Dr. </a:t>
            </a:r>
            <a:r>
              <a:rPr lang="en-US" altLang="de-DE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rer</a:t>
            </a: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nat. Carsten Wolters (Coordinator and main responsibility)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Prof. Dr. </a:t>
            </a:r>
            <a:r>
              <a:rPr lang="en-US" altLang="de-DE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rer</a:t>
            </a: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nat. Joachim Gross (one lecture in SS)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en-US" altLang="de-DE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Radiology: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Dr. </a:t>
            </a:r>
            <a:r>
              <a:rPr lang="en-US" altLang="de-DE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rer</a:t>
            </a: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nat. Jochen Bauer (one lecture in WS and one lecture in SS)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en-US" altLang="de-DE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Epilepsy Center </a:t>
            </a:r>
            <a:r>
              <a:rPr lang="en-US" altLang="de-DE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Münster-Osnabrück</a:t>
            </a: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PD. Dr. med. Christoph </a:t>
            </a:r>
            <a:r>
              <a:rPr lang="en-US" altLang="de-DE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Kellinghaus</a:t>
            </a: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(one lecture in WS)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Dr. med. Gabriel </a:t>
            </a:r>
            <a:r>
              <a:rPr lang="en-US" altLang="de-DE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Möddel</a:t>
            </a:r>
            <a:r>
              <a:rPr lang="en-US" altLang="de-DE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(one lecture in SS)</a:t>
            </a:r>
          </a:p>
        </p:txBody>
      </p:sp>
      <p:sp>
        <p:nvSpPr>
          <p:cNvPr id="1310731" name="Rectangle 11">
            <a:extLst>
              <a:ext uri="{FF2B5EF4-FFF2-40B4-BE49-F238E27FC236}">
                <a16:creationId xmlns:a16="http://schemas.microsoft.com/office/drawing/2014/main" xmlns="" id="{8A1F77D7-6B64-B645-AA92-8754EB429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6275388"/>
            <a:ext cx="1635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310735" name="Text Box 15">
            <a:extLst>
              <a:ext uri="{FF2B5EF4-FFF2-40B4-BE49-F238E27FC236}">
                <a16:creationId xmlns:a16="http://schemas.microsoft.com/office/drawing/2014/main" xmlns="" id="{E6404B98-25E2-B948-9701-4F6C7869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253163"/>
            <a:ext cx="88153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8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Lecture, </a:t>
            </a:r>
            <a:r>
              <a:rPr lang="en-US" altLang="de-DE" sz="1800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Oct.8, 2024</a:t>
            </a:r>
            <a:endParaRPr lang="en-US" altLang="de-DE" sz="1800" i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101" name="Line 16">
            <a:extLst>
              <a:ext uri="{FF2B5EF4-FFF2-40B4-BE49-F238E27FC236}">
                <a16:creationId xmlns:a16="http://schemas.microsoft.com/office/drawing/2014/main" xmlns="" id="{EF995310-AAA4-3E4C-892B-181B908BD0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688" y="60213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102" name="Picture 32" descr="WWU_Logo1_1c.png                                               005A9864                               BBA7EC79:">
            <a:extLst>
              <a:ext uri="{FF2B5EF4-FFF2-40B4-BE49-F238E27FC236}">
                <a16:creationId xmlns:a16="http://schemas.microsoft.com/office/drawing/2014/main" xmlns="" id="{1B88627F-FA12-F24A-8B83-D9F7AF4A1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19263"/>
            <a:ext cx="43815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2" descr="logo_IBB.jpg                                                   002C8F0AMacintosh HD                   BBA7EC79:">
            <a:extLst>
              <a:ext uri="{FF2B5EF4-FFF2-40B4-BE49-F238E27FC236}">
                <a16:creationId xmlns:a16="http://schemas.microsoft.com/office/drawing/2014/main" xmlns="" id="{5E735FA0-6BAC-0546-A762-0B727529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1195938"/>
            <a:ext cx="17541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8">
            <a:extLst>
              <a:ext uri="{FF2B5EF4-FFF2-40B4-BE49-F238E27FC236}">
                <a16:creationId xmlns:a16="http://schemas.microsoft.com/office/drawing/2014/main" xmlns="" id="{73732013-CB08-A343-8263-2B885E2D8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[Vorwerk,  Cho, Rampp, Hamer, Knösche &amp; Wolters, </a:t>
            </a:r>
            <a:r>
              <a:rPr lang="en-US" altLang="de-DE" sz="1200" b="1" i="1">
                <a:solidFill>
                  <a:schemeClr val="bg1"/>
                </a:solidFill>
              </a:rPr>
              <a:t>NeuroImage</a:t>
            </a:r>
            <a:r>
              <a:rPr lang="en-US" altLang="de-DE" sz="1200" b="1">
                <a:solidFill>
                  <a:schemeClr val="bg1"/>
                </a:solidFill>
              </a:rPr>
              <a:t>, 2014]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8434" name="Bild 2">
            <a:extLst>
              <a:ext uri="{FF2B5EF4-FFF2-40B4-BE49-F238E27FC236}">
                <a16:creationId xmlns:a16="http://schemas.microsoft.com/office/drawing/2014/main" xmlns="" id="{2D4C42CF-79FB-4241-9579-C8133E0E0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938213"/>
            <a:ext cx="76168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xmlns="" id="{9B1BA8C5-A4F9-6F4B-816D-4B28B2337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325438"/>
            <a:ext cx="9144000" cy="71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b="1">
                <a:solidFill>
                  <a:srgbClr val="00FFFF"/>
                </a:solidFill>
                <a:latin typeface="Arial" panose="020B0604020202020204" pitchFamily="34" charset="0"/>
              </a:rPr>
              <a:t>Link for literature to own work:</a:t>
            </a:r>
            <a: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b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de-DE" alt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2386" name="Rectangle 2">
            <a:extLst>
              <a:ext uri="{FF2B5EF4-FFF2-40B4-BE49-F238E27FC236}">
                <a16:creationId xmlns:a16="http://schemas.microsoft.com/office/drawing/2014/main" xmlns="" id="{C94B4FD6-9F57-6242-9D86-2FA386B91E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095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Outline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472387" name="Rectangle 3">
            <a:extLst>
              <a:ext uri="{FF2B5EF4-FFF2-40B4-BE49-F238E27FC236}">
                <a16:creationId xmlns:a16="http://schemas.microsoft.com/office/drawing/2014/main" xmlns="" id="{52630487-4EBE-1D44-A707-D09C5BF19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18859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FFFF00"/>
                </a:solidFill>
                <a:latin typeface="Arial" charset="0"/>
              </a:rPr>
              <a:t>General planning for this lecture (language? required knowledge? Participants-email-list!)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FFFF00"/>
                </a:solidFill>
                <a:latin typeface="Arial" charset="0"/>
              </a:rPr>
              <a:t>Literature for this lecture 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00FFFF"/>
                </a:solidFill>
                <a:latin typeface="Arial" charset="0"/>
              </a:rPr>
              <a:t>Introduction to </a:t>
            </a:r>
            <a:r>
              <a:rPr lang="en-US" altLang="de-DE" b="1">
                <a:solidFill>
                  <a:srgbClr val="00FFFF"/>
                </a:solidFill>
                <a:latin typeface="Arial" charset="0"/>
              </a:rPr>
              <a:t>the lecture</a:t>
            </a:r>
            <a:endParaRPr lang="en-US" altLang="de-DE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>
            <a:extLst>
              <a:ext uri="{FF2B5EF4-FFF2-40B4-BE49-F238E27FC236}">
                <a16:creationId xmlns:a16="http://schemas.microsoft.com/office/drawing/2014/main" xmlns="" id="{F4FA5570-5A4E-A44B-8E1B-D3058B094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xmlns="" id="{0AE33DFE-5E17-314B-9EDF-206AEABFD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247775"/>
            <a:ext cx="88455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>
                <a:solidFill>
                  <a:srgbClr val="00FFFF"/>
                </a:solidFill>
                <a:latin typeface="Arial" panose="020B0604020202020204" pitchFamily="34" charset="0"/>
              </a:rPr>
              <a:t>Main steps for brain stimulation: Setup of head model, targeting, optimization of stimulation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Part I will focus on head modeling and EEG/MEG neuroimaging (non-invasive targeting): </a:t>
            </a: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Short history of important bioelectromagnetism- or neuroimaging-methods</a:t>
            </a: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Evoked responses and non-invasive source analysis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0403A05D-622D-C84D-A710-0306FB543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6442075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Introduction to the lecture: Part I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450" name="Rectangle 2">
            <a:extLst>
              <a:ext uri="{FF2B5EF4-FFF2-40B4-BE49-F238E27FC236}">
                <a16:creationId xmlns:a16="http://schemas.microsoft.com/office/drawing/2014/main" xmlns="" id="{86011629-11BE-664D-8257-8B8F484057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4200" y="369888"/>
            <a:ext cx="82550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400" b="1">
                <a:solidFill>
                  <a:srgbClr val="00FFFF"/>
                </a:solidFill>
                <a:ea typeface="ＭＳ Ｐゴシック" panose="020B0600070205080204" pitchFamily="34" charset="-128"/>
              </a:rPr>
              <a:t>Setup of head model</a:t>
            </a:r>
            <a:endParaRPr lang="de-DE" altLang="de-DE" sz="2400">
              <a:ea typeface="ＭＳ Ｐゴシック" panose="020B0600070205080204" pitchFamily="34" charset="-128"/>
            </a:endParaRPr>
          </a:p>
        </p:txBody>
      </p:sp>
      <p:sp>
        <p:nvSpPr>
          <p:cNvPr id="24578" name="Text Box 8">
            <a:extLst>
              <a:ext uri="{FF2B5EF4-FFF2-40B4-BE49-F238E27FC236}">
                <a16:creationId xmlns:a16="http://schemas.microsoft.com/office/drawing/2014/main" xmlns="" id="{50EC0CCA-79FC-EE4E-8297-16FA48493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[Vorwerk,  Cho, Rampp, Hamer, Knösche &amp; Wolters, </a:t>
            </a:r>
            <a:r>
              <a:rPr lang="en-US" altLang="de-DE" sz="1200" b="1" i="1">
                <a:solidFill>
                  <a:schemeClr val="bg1"/>
                </a:solidFill>
              </a:rPr>
              <a:t>NeuroImage</a:t>
            </a:r>
            <a:r>
              <a:rPr lang="en-US" altLang="de-DE" sz="1200" b="1">
                <a:solidFill>
                  <a:schemeClr val="bg1"/>
                </a:solidFill>
              </a:rPr>
              <a:t>, 2014]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Bild 1">
            <a:extLst>
              <a:ext uri="{FF2B5EF4-FFF2-40B4-BE49-F238E27FC236}">
                <a16:creationId xmlns:a16="http://schemas.microsoft.com/office/drawing/2014/main" xmlns="" id="{07173694-C930-1549-82F4-7192C2EAB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65225"/>
            <a:ext cx="894715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8">
            <a:extLst>
              <a:ext uri="{FF2B5EF4-FFF2-40B4-BE49-F238E27FC236}">
                <a16:creationId xmlns:a16="http://schemas.microsoft.com/office/drawing/2014/main" xmlns="" id="{6E91CB58-EAE2-A14E-907D-2EDD9EB66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[Vorwerk,  Cho, Rampp, Hamer, Knösche &amp; Wolters, </a:t>
            </a:r>
            <a:r>
              <a:rPr lang="en-US" altLang="de-DE" sz="1200" b="1" i="1">
                <a:solidFill>
                  <a:schemeClr val="bg1"/>
                </a:solidFill>
              </a:rPr>
              <a:t>NeuroImage</a:t>
            </a:r>
            <a:r>
              <a:rPr lang="en-US" altLang="de-DE" sz="1200" b="1">
                <a:solidFill>
                  <a:schemeClr val="bg1"/>
                </a:solidFill>
              </a:rPr>
              <a:t>, 2014]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Anwander, Tricoche, Weinstein, Koch &amp; MacLeod, </a:t>
            </a:r>
            <a:r>
              <a:rPr lang="en-US" altLang="de-DE" sz="1200" b="1" i="1">
                <a:solidFill>
                  <a:srgbClr val="FFFFFF"/>
                </a:solidFill>
              </a:rPr>
              <a:t>NeuroImage</a:t>
            </a:r>
            <a:r>
              <a:rPr lang="en-US" altLang="de-DE" sz="1200" b="1">
                <a:solidFill>
                  <a:srgbClr val="FFFFFF"/>
                </a:solidFill>
              </a:rPr>
              <a:t>, 2006]</a:t>
            </a:r>
            <a:endParaRPr lang="en-US" altLang="de-DE" sz="1200" b="1">
              <a:solidFill>
                <a:schemeClr val="bg1"/>
              </a:solidFill>
            </a:endParaRPr>
          </a:p>
        </p:txBody>
      </p:sp>
      <p:pic>
        <p:nvPicPr>
          <p:cNvPr id="26626" name="Bild 2">
            <a:extLst>
              <a:ext uri="{FF2B5EF4-FFF2-40B4-BE49-F238E27FC236}">
                <a16:creationId xmlns:a16="http://schemas.microsoft.com/office/drawing/2014/main" xmlns="" id="{1AE1BFE3-1893-B342-A927-33E806E67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938213"/>
            <a:ext cx="72453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tensors_big.tiff                                               00381F4FMacintosh HD                   BBA7EC79:">
            <a:extLst>
              <a:ext uri="{FF2B5EF4-FFF2-40B4-BE49-F238E27FC236}">
                <a16:creationId xmlns:a16="http://schemas.microsoft.com/office/drawing/2014/main" xmlns="" id="{C51DAB0E-3C66-2C4D-9108-EF94D90C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28963"/>
            <a:ext cx="380841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xmlns="" id="{6D9EE318-058B-BB4C-BCD2-896478C9D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69888"/>
            <a:ext cx="82550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</a:rPr>
              <a:t>Setup of head model</a:t>
            </a:r>
            <a:endParaRPr lang="de-DE" altLang="de-DE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Bild 6" descr="delete.tiff">
            <a:extLst>
              <a:ext uri="{FF2B5EF4-FFF2-40B4-BE49-F238E27FC236}">
                <a16:creationId xmlns:a16="http://schemas.microsoft.com/office/drawing/2014/main" xmlns="" id="{05C58BF2-36F7-F149-AE3F-A72B36966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093788"/>
            <a:ext cx="51212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8">
            <a:extLst>
              <a:ext uri="{FF2B5EF4-FFF2-40B4-BE49-F238E27FC236}">
                <a16:creationId xmlns:a16="http://schemas.microsoft.com/office/drawing/2014/main" xmlns="" id="{F4278373-19A2-0146-8E51-FCEB76569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6457950"/>
            <a:ext cx="4887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000" b="1">
                <a:latin typeface="Arial" panose="020B0604020202020204" pitchFamily="34" charset="0"/>
              </a:rPr>
              <a:t>[Wagner, Burger</a:t>
            </a:r>
            <a:r>
              <a:rPr lang="de-DE" altLang="de-DE" sz="1000" b="1">
                <a:latin typeface="Arial" panose="020B0604020202020204" pitchFamily="34" charset="0"/>
              </a:rPr>
              <a:t> &amp; </a:t>
            </a:r>
            <a:r>
              <a:rPr lang="en-US" altLang="de-DE" sz="1000" b="1">
                <a:latin typeface="Arial" panose="020B0604020202020204" pitchFamily="34" charset="0"/>
              </a:rPr>
              <a:t>Wolters</a:t>
            </a:r>
            <a:r>
              <a:rPr lang="de-DE" altLang="de-DE" sz="1000" b="1">
                <a:latin typeface="Arial" panose="020B0604020202020204" pitchFamily="34" charset="0"/>
              </a:rPr>
              <a:t>, </a:t>
            </a:r>
            <a:r>
              <a:rPr lang="de-DE" altLang="de-DE" sz="1000" b="1" i="1">
                <a:latin typeface="Arial" panose="020B0604020202020204" pitchFamily="34" charset="0"/>
              </a:rPr>
              <a:t>SIAM J. Appl. Math.</a:t>
            </a:r>
            <a:r>
              <a:rPr lang="de-DE" altLang="de-DE" sz="1000" b="1">
                <a:latin typeface="Arial" panose="020B0604020202020204" pitchFamily="34" charset="0"/>
              </a:rPr>
              <a:t>, 2016</a:t>
            </a:r>
            <a:r>
              <a:rPr lang="en-US" altLang="de-DE" sz="1000" b="1">
                <a:latin typeface="Arial" panose="020B0604020202020204" pitchFamily="34" charset="0"/>
              </a:rPr>
              <a:t>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1000" b="1">
                <a:latin typeface="Arial" panose="020B0604020202020204" pitchFamily="34" charset="0"/>
              </a:rPr>
              <a:t>[Schmidt, Wagner, Burger, van Rienen &amp; Wolters, </a:t>
            </a:r>
            <a:r>
              <a:rPr lang="en-US" altLang="de-DE" sz="1000" b="1" i="1">
                <a:latin typeface="Arial" panose="020B0604020202020204" pitchFamily="34" charset="0"/>
              </a:rPr>
              <a:t>J. Neur. Eng.</a:t>
            </a:r>
            <a:r>
              <a:rPr lang="en-US" altLang="de-DE" sz="1000" b="1">
                <a:latin typeface="Arial" panose="020B0604020202020204" pitchFamily="34" charset="0"/>
              </a:rPr>
              <a:t>, 2015]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xmlns="" id="{49957AEE-FCE8-E048-80B7-FEA8D946A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0738" y="290513"/>
            <a:ext cx="879157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Targeting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Text Box 8">
            <a:extLst>
              <a:ext uri="{FF2B5EF4-FFF2-40B4-BE49-F238E27FC236}">
                <a16:creationId xmlns:a16="http://schemas.microsoft.com/office/drawing/2014/main" xmlns="" id="{35474A8D-F54A-8548-AC95-98EDEA3C9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0"/>
            <a:ext cx="7975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[Wagner, Burger &amp; Wolters</a:t>
            </a:r>
            <a:r>
              <a:rPr lang="de-DE" altLang="de-DE" sz="1200" b="1" i="1">
                <a:solidFill>
                  <a:schemeClr val="bg1"/>
                </a:solidFill>
              </a:rPr>
              <a:t>, </a:t>
            </a:r>
            <a:r>
              <a:rPr lang="en-US" altLang="de-DE" sz="1200" b="1" i="1">
                <a:solidFill>
                  <a:schemeClr val="bg1"/>
                </a:solidFill>
              </a:rPr>
              <a:t>SIAM J. Appl. Math., </a:t>
            </a:r>
            <a:r>
              <a:rPr lang="en-US" altLang="de-DE" sz="1200" b="1">
                <a:solidFill>
                  <a:schemeClr val="bg1"/>
                </a:solidFill>
              </a:rPr>
              <a:t>2016]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[Schmidt, Wagner, Burger, van Rienen &amp; Wolters, </a:t>
            </a:r>
            <a:r>
              <a:rPr lang="en-US" altLang="de-DE" sz="1200" b="1" i="1">
                <a:solidFill>
                  <a:schemeClr val="bg1"/>
                </a:solidFill>
              </a:rPr>
              <a:t>J. Neur. Eng.</a:t>
            </a:r>
            <a:r>
              <a:rPr lang="en-US" altLang="de-DE" sz="1200" b="1">
                <a:solidFill>
                  <a:schemeClr val="bg1"/>
                </a:solidFill>
              </a:rPr>
              <a:t>, 2015]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[Wagner, PhD thesis in Mathematics</a:t>
            </a:r>
            <a:r>
              <a:rPr lang="en-US" altLang="de-DE" sz="1200" b="1" i="1">
                <a:solidFill>
                  <a:schemeClr val="bg1"/>
                </a:solidFill>
              </a:rPr>
              <a:t>, WWU Münster, </a:t>
            </a:r>
            <a:r>
              <a:rPr lang="en-US" altLang="de-DE" sz="1200" b="1">
                <a:solidFill>
                  <a:schemeClr val="bg1"/>
                </a:solidFill>
              </a:rPr>
              <a:t>2015]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8">
            <a:extLst>
              <a:ext uri="{FF2B5EF4-FFF2-40B4-BE49-F238E27FC236}">
                <a16:creationId xmlns:a16="http://schemas.microsoft.com/office/drawing/2014/main" xmlns="" id="{A0ED711A-3189-914C-94F5-26A796CE2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6457950"/>
            <a:ext cx="446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000" b="1">
                <a:latin typeface="Arial" panose="020B0604020202020204" pitchFamily="34" charset="0"/>
              </a:rPr>
              <a:t>[Wagner, Burger</a:t>
            </a:r>
            <a:r>
              <a:rPr lang="de-DE" altLang="de-DE" sz="1000" b="1">
                <a:latin typeface="Arial" panose="020B0604020202020204" pitchFamily="34" charset="0"/>
              </a:rPr>
              <a:t> &amp; </a:t>
            </a:r>
            <a:r>
              <a:rPr lang="en-US" altLang="de-DE" sz="1000" b="1">
                <a:latin typeface="Arial" panose="020B0604020202020204" pitchFamily="34" charset="0"/>
              </a:rPr>
              <a:t>Wolters</a:t>
            </a:r>
            <a:r>
              <a:rPr lang="de-DE" altLang="de-DE" sz="1000" b="1">
                <a:latin typeface="Arial" panose="020B0604020202020204" pitchFamily="34" charset="0"/>
              </a:rPr>
              <a:t>, </a:t>
            </a:r>
            <a:r>
              <a:rPr lang="de-DE" altLang="de-DE" sz="1000" b="1" i="1">
                <a:latin typeface="Arial" panose="020B0604020202020204" pitchFamily="34" charset="0"/>
              </a:rPr>
              <a:t>SIAM J. Appl. Math.</a:t>
            </a:r>
            <a:r>
              <a:rPr lang="de-DE" altLang="de-DE" sz="1000" b="1">
                <a:latin typeface="Arial" panose="020B0604020202020204" pitchFamily="34" charset="0"/>
              </a:rPr>
              <a:t>, 2016</a:t>
            </a:r>
            <a:r>
              <a:rPr lang="en-US" altLang="de-DE" sz="1000" b="1">
                <a:latin typeface="Arial" panose="020B0604020202020204" pitchFamily="34" charset="0"/>
              </a:rPr>
              <a:t>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1000" b="1">
                <a:latin typeface="Arial" panose="020B0604020202020204" pitchFamily="34" charset="0"/>
              </a:rPr>
              <a:t>[Schmidt, Wagner, Burger, van Rienen &amp; Wolters, </a:t>
            </a:r>
            <a:r>
              <a:rPr lang="en-US" altLang="de-DE" sz="1000" b="1" i="1">
                <a:latin typeface="Arial" panose="020B0604020202020204" pitchFamily="34" charset="0"/>
              </a:rPr>
              <a:t>J. Neur. Eng.</a:t>
            </a:r>
            <a:r>
              <a:rPr lang="en-US" altLang="de-DE" sz="1000" b="1">
                <a:latin typeface="Arial" panose="020B0604020202020204" pitchFamily="34" charset="0"/>
              </a:rPr>
              <a:t>, 2015]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CAF03BA4-609D-7F44-BCEB-3DD43D232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300038"/>
            <a:ext cx="80343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s-I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Optimization of stimulation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30723" name="Bild 4" descr="delete.tiff">
            <a:extLst>
              <a:ext uri="{FF2B5EF4-FFF2-40B4-BE49-F238E27FC236}">
                <a16:creationId xmlns:a16="http://schemas.microsoft.com/office/drawing/2014/main" xmlns="" id="{9948161A-1507-5D49-BDD2-491BA9170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189038"/>
            <a:ext cx="59547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8">
            <a:extLst>
              <a:ext uri="{FF2B5EF4-FFF2-40B4-BE49-F238E27FC236}">
                <a16:creationId xmlns:a16="http://schemas.microsoft.com/office/drawing/2014/main" xmlns="" id="{671A9AA5-9074-DF4E-AB11-F659DD229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0"/>
            <a:ext cx="7975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[Wagner, Burger &amp; Wolters</a:t>
            </a:r>
            <a:r>
              <a:rPr lang="de-DE" altLang="de-DE" sz="1200" b="1" i="1">
                <a:solidFill>
                  <a:schemeClr val="bg1"/>
                </a:solidFill>
              </a:rPr>
              <a:t>, </a:t>
            </a:r>
            <a:r>
              <a:rPr lang="en-US" altLang="de-DE" sz="1200" b="1" i="1">
                <a:solidFill>
                  <a:schemeClr val="bg1"/>
                </a:solidFill>
              </a:rPr>
              <a:t>SIAM J. Appl. Math., </a:t>
            </a:r>
            <a:r>
              <a:rPr lang="en-US" altLang="de-DE" sz="1200" b="1">
                <a:solidFill>
                  <a:schemeClr val="bg1"/>
                </a:solidFill>
              </a:rPr>
              <a:t>2016]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[Schmidt, Wagner, Burger, van Rienen &amp; Wolters, </a:t>
            </a:r>
            <a:r>
              <a:rPr lang="en-US" altLang="de-DE" sz="1200" b="1" i="1">
                <a:solidFill>
                  <a:schemeClr val="bg1"/>
                </a:solidFill>
              </a:rPr>
              <a:t>J. Neur. Eng.</a:t>
            </a:r>
            <a:r>
              <a:rPr lang="en-US" altLang="de-DE" sz="1200" b="1">
                <a:solidFill>
                  <a:schemeClr val="bg1"/>
                </a:solidFill>
              </a:rPr>
              <a:t>, 2015]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[Wagner, PhD thesis in Mathematics</a:t>
            </a:r>
            <a:r>
              <a:rPr lang="en-US" altLang="de-DE" sz="1200" b="1" i="1">
                <a:solidFill>
                  <a:schemeClr val="bg1"/>
                </a:solidFill>
              </a:rPr>
              <a:t>, WWU Münster, </a:t>
            </a:r>
            <a:r>
              <a:rPr lang="en-US" altLang="de-DE" sz="1200" b="1">
                <a:solidFill>
                  <a:schemeClr val="bg1"/>
                </a:solidFill>
              </a:rPr>
              <a:t>2015]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8">
            <a:extLst>
              <a:ext uri="{FF2B5EF4-FFF2-40B4-BE49-F238E27FC236}">
                <a16:creationId xmlns:a16="http://schemas.microsoft.com/office/drawing/2014/main" xmlns="" id="{A637168B-1EEF-E541-AAD6-885EC6FCA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6400800"/>
            <a:ext cx="453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000" b="1">
                <a:latin typeface="Arial" panose="020B0604020202020204" pitchFamily="34" charset="0"/>
              </a:rPr>
              <a:t>[Wagner, Burger</a:t>
            </a:r>
            <a:r>
              <a:rPr lang="de-DE" altLang="de-DE" sz="1000" b="1">
                <a:latin typeface="Arial" panose="020B0604020202020204" pitchFamily="34" charset="0"/>
              </a:rPr>
              <a:t> &amp; </a:t>
            </a:r>
            <a:r>
              <a:rPr lang="en-US" altLang="de-DE" sz="1000" b="1">
                <a:latin typeface="Arial" panose="020B0604020202020204" pitchFamily="34" charset="0"/>
              </a:rPr>
              <a:t>Wolters</a:t>
            </a:r>
            <a:r>
              <a:rPr lang="de-DE" altLang="de-DE" sz="1000" b="1">
                <a:latin typeface="Arial" panose="020B0604020202020204" pitchFamily="34" charset="0"/>
              </a:rPr>
              <a:t>, </a:t>
            </a:r>
            <a:r>
              <a:rPr lang="de-DE" altLang="de-DE" sz="1000" b="1" i="1">
                <a:latin typeface="Arial" panose="020B0604020202020204" pitchFamily="34" charset="0"/>
              </a:rPr>
              <a:t>SIAM J. Appl. Math.</a:t>
            </a:r>
            <a:r>
              <a:rPr lang="de-DE" altLang="de-DE" sz="1000" b="1">
                <a:latin typeface="Arial" panose="020B0604020202020204" pitchFamily="34" charset="0"/>
              </a:rPr>
              <a:t>, 2016</a:t>
            </a:r>
            <a:r>
              <a:rPr lang="en-US" altLang="de-DE" sz="1000" b="1">
                <a:latin typeface="Arial" panose="020B0604020202020204" pitchFamily="34" charset="0"/>
              </a:rPr>
              <a:t>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1000" b="1">
                <a:latin typeface="Arial" panose="020B0604020202020204" pitchFamily="34" charset="0"/>
              </a:rPr>
              <a:t>[Schmidt, Wagner, Burger, van Rienen &amp; Wolters, </a:t>
            </a:r>
            <a:r>
              <a:rPr lang="en-US" altLang="de-DE" sz="1000" b="1" i="1">
                <a:latin typeface="Arial" panose="020B0604020202020204" pitchFamily="34" charset="0"/>
              </a:rPr>
              <a:t>J. Neur. Eng.</a:t>
            </a:r>
            <a:r>
              <a:rPr lang="en-US" altLang="de-DE" sz="1000" b="1">
                <a:latin typeface="Arial" panose="020B0604020202020204" pitchFamily="34" charset="0"/>
              </a:rPr>
              <a:t>, 2015]</a:t>
            </a:r>
          </a:p>
        </p:txBody>
      </p:sp>
      <p:pic>
        <p:nvPicPr>
          <p:cNvPr id="32770" name="Bild 5" descr="delete.tiff">
            <a:extLst>
              <a:ext uri="{FF2B5EF4-FFF2-40B4-BE49-F238E27FC236}">
                <a16:creationId xmlns:a16="http://schemas.microsoft.com/office/drawing/2014/main" xmlns="" id="{F36C37E7-495B-EB4B-B603-F550D5E16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9075"/>
            <a:ext cx="396875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Bild 6" descr="delete.tiff">
            <a:extLst>
              <a:ext uri="{FF2B5EF4-FFF2-40B4-BE49-F238E27FC236}">
                <a16:creationId xmlns:a16="http://schemas.microsoft.com/office/drawing/2014/main" xmlns="" id="{F3C9E01D-2898-1449-AC87-171F02A73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25550"/>
            <a:ext cx="466248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Bild 7" descr="delete.tiff">
            <a:extLst>
              <a:ext uri="{FF2B5EF4-FFF2-40B4-BE49-F238E27FC236}">
                <a16:creationId xmlns:a16="http://schemas.microsoft.com/office/drawing/2014/main" xmlns="" id="{68F7CD41-2DB3-D04D-B2C2-E7A8300AC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279775"/>
            <a:ext cx="356552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8">
            <a:extLst>
              <a:ext uri="{FF2B5EF4-FFF2-40B4-BE49-F238E27FC236}">
                <a16:creationId xmlns:a16="http://schemas.microsoft.com/office/drawing/2014/main" xmlns="" id="{A9096054-D124-724A-8A9B-A417ED582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0"/>
            <a:ext cx="7975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[Wagner, Burger &amp; Wolters</a:t>
            </a:r>
            <a:r>
              <a:rPr lang="de-DE" altLang="de-DE" sz="1200" b="1" i="1">
                <a:solidFill>
                  <a:schemeClr val="bg1"/>
                </a:solidFill>
              </a:rPr>
              <a:t>, </a:t>
            </a:r>
            <a:r>
              <a:rPr lang="en-US" altLang="de-DE" sz="1200" b="1" i="1">
                <a:solidFill>
                  <a:schemeClr val="bg1"/>
                </a:solidFill>
              </a:rPr>
              <a:t>SIAM J. Appl. Math., </a:t>
            </a:r>
            <a:r>
              <a:rPr lang="en-US" altLang="de-DE" sz="1200" b="1">
                <a:solidFill>
                  <a:schemeClr val="bg1"/>
                </a:solidFill>
              </a:rPr>
              <a:t>2016]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[Schmidt, Wagner, Burger, van Rienen &amp; Wolters, </a:t>
            </a:r>
            <a:r>
              <a:rPr lang="en-US" altLang="de-DE" sz="1200" b="1" i="1">
                <a:solidFill>
                  <a:schemeClr val="bg1"/>
                </a:solidFill>
              </a:rPr>
              <a:t>J. Neur. Eng.</a:t>
            </a:r>
            <a:r>
              <a:rPr lang="en-US" altLang="de-DE" sz="1200" b="1">
                <a:solidFill>
                  <a:schemeClr val="bg1"/>
                </a:solidFill>
              </a:rPr>
              <a:t>, 2015]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[Wagner, PhD thesis in Mathematics</a:t>
            </a:r>
            <a:r>
              <a:rPr lang="en-US" altLang="de-DE" sz="1200" b="1" i="1">
                <a:solidFill>
                  <a:schemeClr val="bg1"/>
                </a:solidFill>
              </a:rPr>
              <a:t>, WWU Münster, </a:t>
            </a:r>
            <a:r>
              <a:rPr lang="en-US" altLang="de-DE" sz="1200" b="1">
                <a:solidFill>
                  <a:schemeClr val="bg1"/>
                </a:solidFill>
              </a:rPr>
              <a:t>2015]</a:t>
            </a:r>
          </a:p>
        </p:txBody>
      </p:sp>
      <p:sp>
        <p:nvSpPr>
          <p:cNvPr id="32774" name="Rectangle 2">
            <a:extLst>
              <a:ext uri="{FF2B5EF4-FFF2-40B4-BE49-F238E27FC236}">
                <a16:creationId xmlns:a16="http://schemas.microsoft.com/office/drawing/2014/main" xmlns="" id="{6AA952BE-6BAD-6447-86DC-F7B00BFB0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300038"/>
            <a:ext cx="80343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s-I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Optimization of stimulation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4">
            <a:extLst>
              <a:ext uri="{FF2B5EF4-FFF2-40B4-BE49-F238E27FC236}">
                <a16:creationId xmlns:a16="http://schemas.microsoft.com/office/drawing/2014/main" xmlns="" id="{0A9F78E4-4F6E-4E47-B41E-0CC897A4F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xmlns="" id="{CEC3CC06-57D9-554D-890F-50986FE9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247775"/>
            <a:ext cx="88455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Main steps for brain stimulation: Setup of head model, targeting, optimization of stimulation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>
                <a:solidFill>
                  <a:srgbClr val="00FFFF"/>
                </a:solidFill>
                <a:latin typeface="Arial" panose="020B0604020202020204" pitchFamily="34" charset="0"/>
              </a:rPr>
              <a:t>Part I will focus on head modeling and non-invasive targeting: </a:t>
            </a: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600" b="1">
                <a:solidFill>
                  <a:srgbClr val="00FFFF"/>
                </a:solidFill>
                <a:latin typeface="Arial" panose="020B0604020202020204" pitchFamily="34" charset="0"/>
              </a:rPr>
              <a:t>Short history of important bioelectromagnetism- or neuroimaging-methods</a:t>
            </a: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Evoked responses and non-invasive source analysis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6C4BBD8A-4D7E-D841-8FD6-CD06AAE8A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6442075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Introduction to the lecture: Part I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IBB.tiff                                                       004B14E0Macintosh HD                   BBA7EC79:">
            <a:extLst>
              <a:ext uri="{FF2B5EF4-FFF2-40B4-BE49-F238E27FC236}">
                <a16:creationId xmlns:a16="http://schemas.microsoft.com/office/drawing/2014/main" xmlns="" id="{0996A189-366A-1E40-8ABE-FFE452CA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303338"/>
            <a:ext cx="4135437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20730FBE-06CC-9E41-B419-6A50C9A1C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84328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Institute for Biomagnetism and Biosignalanalysis (IBB)</a:t>
            </a:r>
            <a:endParaRPr lang="de-DE" sz="24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214B0D26-9C61-CF4A-AD5A-0054D6852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75" y="1411288"/>
            <a:ext cx="514667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FFFF00"/>
                </a:solidFill>
              </a:rPr>
              <a:t>Bioelectromagnetism-research: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Electroencephalography (EEG)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Magnetoencephalography (MEG)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Magnetic Resonance Imaging (MRI)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Transcranial Electric Stimulation (TES)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Transcranial Magnetic Stimulation (TMS)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730"/>
            <a:ext cx="9004313" cy="50892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610" name="Rectangle 2">
            <a:extLst>
              <a:ext uri="{FF2B5EF4-FFF2-40B4-BE49-F238E27FC236}">
                <a16:creationId xmlns:a16="http://schemas.microsoft.com/office/drawing/2014/main" xmlns="" id="{E76841F1-1DEE-7543-B275-0CF64BD865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5425" y="263525"/>
            <a:ext cx="8715375" cy="4762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24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Measurement and analysis of EEG/MEG and MRI data</a:t>
            </a:r>
            <a:endParaRPr lang="de-DE" sz="24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4" name="Picture 4" descr="Carsten_EEG-MEG.JPG                                            00316CC2Macintosh HD                   BBA7EC79:">
            <a:extLst>
              <a:ext uri="{FF2B5EF4-FFF2-40B4-BE49-F238E27FC236}">
                <a16:creationId xmlns:a16="http://schemas.microsoft.com/office/drawing/2014/main" xmlns="" id="{7C7302B5-BDB2-6142-BAC6-FA72EE7D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846138"/>
            <a:ext cx="332422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feld 1">
            <a:extLst>
              <a:ext uri="{FF2B5EF4-FFF2-40B4-BE49-F238E27FC236}">
                <a16:creationId xmlns:a16="http://schemas.microsoft.com/office/drawing/2014/main" xmlns="" id="{0F3DE33C-398C-AC4E-BEB8-817E36B52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5405438"/>
            <a:ext cx="2236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  <a:latin typeface="Arial" panose="020B0604020202020204" pitchFamily="34" charset="0"/>
              </a:rPr>
              <a:t>304 channel MEG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  <a:latin typeface="Arial" panose="020B0604020202020204" pitchFamily="34" charset="0"/>
              </a:rPr>
              <a:t>128 channel EEG</a:t>
            </a:r>
          </a:p>
        </p:txBody>
      </p:sp>
      <p:pic>
        <p:nvPicPr>
          <p:cNvPr id="36868" name="Bild 4" descr="delete1.tiff">
            <a:extLst>
              <a:ext uri="{FF2B5EF4-FFF2-40B4-BE49-F238E27FC236}">
                <a16:creationId xmlns:a16="http://schemas.microsoft.com/office/drawing/2014/main" xmlns="" id="{4F61F999-89F0-4E48-9291-C981D9A0D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2660650"/>
            <a:ext cx="493871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feld 5">
            <a:extLst>
              <a:ext uri="{FF2B5EF4-FFF2-40B4-BE49-F238E27FC236}">
                <a16:creationId xmlns:a16="http://schemas.microsoft.com/office/drawing/2014/main" xmlns="" id="{C94CB497-6CF7-2F4B-AF4B-1951B9C7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4756150"/>
            <a:ext cx="265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  <a:latin typeface="Arial" panose="020B0604020202020204" pitchFamily="34" charset="0"/>
              </a:rPr>
              <a:t>3Tesla Research-MRI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>
            <a:extLst>
              <a:ext uri="{FF2B5EF4-FFF2-40B4-BE49-F238E27FC236}">
                <a16:creationId xmlns:a16="http://schemas.microsoft.com/office/drawing/2014/main" xmlns="" id="{B0DE6320-9F0C-824E-A53B-B914F9911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BD053F29-9C0F-DD4A-B3BC-7C1F30BE7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1117600"/>
            <a:ext cx="399256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Hans Berger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de-DE" sz="2000">
                <a:solidFill>
                  <a:srgbClr val="FFFF00"/>
                </a:solidFill>
              </a:rPr>
              <a:t>1873-1941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de-DE" sz="2000">
                <a:solidFill>
                  <a:srgbClr val="FFFF00"/>
                </a:solidFill>
              </a:rPr>
              <a:t>Neurologist and psychiatrist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de-DE" sz="2000">
                <a:solidFill>
                  <a:srgbClr val="FFFF00"/>
                </a:solidFill>
              </a:rPr>
              <a:t> 3 times nominated for Nobel-price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1924: First EEG in Jena</a:t>
            </a:r>
          </a:p>
        </p:txBody>
      </p:sp>
      <p:pic>
        <p:nvPicPr>
          <p:cNvPr id="40963" name="Bild 5" descr="delete1.tiff">
            <a:extLst>
              <a:ext uri="{FF2B5EF4-FFF2-40B4-BE49-F238E27FC236}">
                <a16:creationId xmlns:a16="http://schemas.microsoft.com/office/drawing/2014/main" xmlns="" id="{367E5711-A848-3F47-AA7A-A0DA18522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076325"/>
            <a:ext cx="38608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 descr="delete1.tiff">
            <a:extLst>
              <a:ext uri="{FF2B5EF4-FFF2-40B4-BE49-F238E27FC236}">
                <a16:creationId xmlns:a16="http://schemas.microsoft.com/office/drawing/2014/main" xmlns="" id="{BD1024A6-F17F-CE4B-A0F1-D964672E5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384550"/>
            <a:ext cx="38100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7">
            <a:extLst>
              <a:ext uri="{FF2B5EF4-FFF2-40B4-BE49-F238E27FC236}">
                <a16:creationId xmlns:a16="http://schemas.microsoft.com/office/drawing/2014/main" xmlns="" id="{AB9CBFAA-BC57-6741-8BAF-F6E87BA5F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0"/>
            <a:ext cx="83423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Short history of e</a:t>
            </a:r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lectroencephalography (</a:t>
            </a: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EEG)</a:t>
            </a:r>
            <a:endParaRPr lang="de-DE" altLang="de-DE" sz="33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4">
            <a:extLst>
              <a:ext uri="{FF2B5EF4-FFF2-40B4-BE49-F238E27FC236}">
                <a16:creationId xmlns:a16="http://schemas.microsoft.com/office/drawing/2014/main" xmlns="" id="{77718035-5FB5-244B-913C-2BCB9FEA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82E0A6AC-8FC0-AE41-8ECB-3B7C60D1F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1341438"/>
            <a:ext cx="28305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David Cohen (Physiker)</a:t>
            </a:r>
          </a:p>
        </p:txBody>
      </p:sp>
      <p:pic>
        <p:nvPicPr>
          <p:cNvPr id="43011" name="Bild 7" descr="cohenwolters0001.PDF">
            <a:extLst>
              <a:ext uri="{FF2B5EF4-FFF2-40B4-BE49-F238E27FC236}">
                <a16:creationId xmlns:a16="http://schemas.microsoft.com/office/drawing/2014/main" xmlns="" id="{2DFFBEF5-12FA-2349-B049-84CBC739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63662" y="1843088"/>
            <a:ext cx="34004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feld 7">
            <a:extLst>
              <a:ext uri="{FF2B5EF4-FFF2-40B4-BE49-F238E27FC236}">
                <a16:creationId xmlns:a16="http://schemas.microsoft.com/office/drawing/2014/main" xmlns="" id="{B6B42130-181F-4348-8F1D-4A65AEDCA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5927725"/>
            <a:ext cx="249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  <a:latin typeface="Arial" panose="020B0604020202020204" pitchFamily="34" charset="0"/>
              </a:rPr>
              <a:t>2010 in Boston/USA</a:t>
            </a:r>
          </a:p>
        </p:txBody>
      </p:sp>
      <p:sp>
        <p:nvSpPr>
          <p:cNvPr id="43013" name="Rectangle 7">
            <a:extLst>
              <a:ext uri="{FF2B5EF4-FFF2-40B4-BE49-F238E27FC236}">
                <a16:creationId xmlns:a16="http://schemas.microsoft.com/office/drawing/2014/main" xmlns="" id="{E523AF83-FBBA-834E-8139-BFE95BBFE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0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Short history of magneto</a:t>
            </a:r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encephalography (</a:t>
            </a: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MEG)</a:t>
            </a:r>
            <a:endParaRPr lang="de-DE" altLang="de-DE" sz="33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4">
            <a:extLst>
              <a:ext uri="{FF2B5EF4-FFF2-40B4-BE49-F238E27FC236}">
                <a16:creationId xmlns:a16="http://schemas.microsoft.com/office/drawing/2014/main" xmlns="" id="{4809A17F-1A78-604E-90AA-10D343A5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45058" name="Rectangle 10">
            <a:extLst>
              <a:ext uri="{FF2B5EF4-FFF2-40B4-BE49-F238E27FC236}">
                <a16:creationId xmlns:a16="http://schemas.microsoft.com/office/drawing/2014/main" xmlns="" id="{AD7928F3-294A-2542-9AC5-C2605589E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" y="831850"/>
            <a:ext cx="5899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David Cohen (Physicist)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1968: Measured the first MEG at MIT in Boston/USA</a:t>
            </a:r>
          </a:p>
        </p:txBody>
      </p:sp>
      <p:pic>
        <p:nvPicPr>
          <p:cNvPr id="45059" name="Bild 7">
            <a:extLst>
              <a:ext uri="{FF2B5EF4-FFF2-40B4-BE49-F238E27FC236}">
                <a16:creationId xmlns:a16="http://schemas.microsoft.com/office/drawing/2014/main" xmlns="" id="{2575672C-DCA0-7542-9607-C0DB9E529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819275"/>
            <a:ext cx="3525838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P2944.GIF                                                   002C0087Macintosh HD                   BBA77BF9:">
            <a:extLst>
              <a:ext uri="{FF2B5EF4-FFF2-40B4-BE49-F238E27FC236}">
                <a16:creationId xmlns:a16="http://schemas.microsoft.com/office/drawing/2014/main" xmlns="" id="{0E78F7AB-341E-2743-9D8C-8839682D8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2433638"/>
            <a:ext cx="27289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7">
            <a:extLst>
              <a:ext uri="{FF2B5EF4-FFF2-40B4-BE49-F238E27FC236}">
                <a16:creationId xmlns:a16="http://schemas.microsoft.com/office/drawing/2014/main" xmlns="" id="{36AC9E66-B747-6B4B-9A12-A518D611B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0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Short history of magneto</a:t>
            </a:r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encephalography (</a:t>
            </a: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MEG)</a:t>
            </a:r>
            <a:endParaRPr lang="de-DE" altLang="de-DE" sz="33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4">
            <a:extLst>
              <a:ext uri="{FF2B5EF4-FFF2-40B4-BE49-F238E27FC236}">
                <a16:creationId xmlns:a16="http://schemas.microsoft.com/office/drawing/2014/main" xmlns="" id="{CDA7C93A-0997-2348-A7B8-99F98739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47106" name="Rectangle 10">
            <a:extLst>
              <a:ext uri="{FF2B5EF4-FFF2-40B4-BE49-F238E27FC236}">
                <a16:creationId xmlns:a16="http://schemas.microsoft.com/office/drawing/2014/main" xmlns="" id="{1A0EFC67-B4F3-944B-B04F-485A40C0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1341438"/>
            <a:ext cx="602773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David Cohen (Physicist)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>
                <a:solidFill>
                  <a:srgbClr val="FFFF00"/>
                </a:solidFill>
              </a:rPr>
              <a:t> 1968: Measured the first MEG at MIT in Boston/USA</a:t>
            </a:r>
            <a:endParaRPr lang="en-US" altLang="de-DE" sz="1600">
              <a:solidFill>
                <a:srgbClr val="FFFF00"/>
              </a:solidFill>
            </a:endParaRPr>
          </a:p>
        </p:txBody>
      </p:sp>
      <p:pic>
        <p:nvPicPr>
          <p:cNvPr id="47107" name="Bild 1">
            <a:extLst>
              <a:ext uri="{FF2B5EF4-FFF2-40B4-BE49-F238E27FC236}">
                <a16:creationId xmlns:a16="http://schemas.microsoft.com/office/drawing/2014/main" xmlns="" id="{82152F85-9299-904E-BC49-6E6DDFAA7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589213"/>
            <a:ext cx="86931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7">
            <a:extLst>
              <a:ext uri="{FF2B5EF4-FFF2-40B4-BE49-F238E27FC236}">
                <a16:creationId xmlns:a16="http://schemas.microsoft.com/office/drawing/2014/main" xmlns="" id="{511C31F5-4B9E-644A-8628-1868E8ED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0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Short history of magneto</a:t>
            </a:r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encephalography (</a:t>
            </a: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MEG)</a:t>
            </a:r>
            <a:endParaRPr lang="de-DE" altLang="de-DE" sz="33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4">
            <a:extLst>
              <a:ext uri="{FF2B5EF4-FFF2-40B4-BE49-F238E27FC236}">
                <a16:creationId xmlns:a16="http://schemas.microsoft.com/office/drawing/2014/main" xmlns="" id="{9DC6A8FE-CA29-A94D-B8D0-033E97CDB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A3BC549D-AD75-A041-9872-4C7B80742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504950"/>
            <a:ext cx="56007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>
                <a:solidFill>
                  <a:srgbClr val="FFFF00"/>
                </a:solidFill>
              </a:rPr>
              <a:t> Peter Mansfield (Physicist), Paul Lauterbur (Chemist)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>
                <a:solidFill>
                  <a:srgbClr val="FFFF00"/>
                </a:solidFill>
              </a:rPr>
              <a:t> 1971: developed MRI as imaging modality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>
                <a:solidFill>
                  <a:srgbClr val="FFFF00"/>
                </a:solidFill>
              </a:rPr>
              <a:t> Nobel-price of physiology/medicine (2003) for MRI work</a:t>
            </a:r>
          </a:p>
        </p:txBody>
      </p:sp>
      <p:pic>
        <p:nvPicPr>
          <p:cNvPr id="49155" name="Bild 7" descr="delete1.tiff">
            <a:extLst>
              <a:ext uri="{FF2B5EF4-FFF2-40B4-BE49-F238E27FC236}">
                <a16:creationId xmlns:a16="http://schemas.microsoft.com/office/drawing/2014/main" xmlns="" id="{819DAB7A-E1C3-CC43-8D70-096C8FD07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43063"/>
            <a:ext cx="15351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Bild 8" descr="delete1.tiff">
            <a:extLst>
              <a:ext uri="{FF2B5EF4-FFF2-40B4-BE49-F238E27FC236}">
                <a16:creationId xmlns:a16="http://schemas.microsoft.com/office/drawing/2014/main" xmlns="" id="{4E70D0F6-02B5-3543-BE5C-E5DD849E5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1643063"/>
            <a:ext cx="139223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2" descr="delete1.tiff">
            <a:extLst>
              <a:ext uri="{FF2B5EF4-FFF2-40B4-BE49-F238E27FC236}">
                <a16:creationId xmlns:a16="http://schemas.microsoft.com/office/drawing/2014/main" xmlns="" id="{44475F8E-1A02-9945-AF81-1092A4574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2630488"/>
            <a:ext cx="3595687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7">
            <a:extLst>
              <a:ext uri="{FF2B5EF4-FFF2-40B4-BE49-F238E27FC236}">
                <a16:creationId xmlns:a16="http://schemas.microsoft.com/office/drawing/2014/main" xmlns="" id="{055BB0F0-6435-1E4E-B282-3F25FBA61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-46038"/>
            <a:ext cx="913765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Short history of magnetic resonance imaging </a:t>
            </a:r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(</a:t>
            </a:r>
            <a:r>
              <a:rPr lang="de-DE" altLang="de-DE" sz="2800" b="1">
                <a:solidFill>
                  <a:srgbClr val="00FFFF"/>
                </a:solidFill>
                <a:latin typeface="Arial" panose="020B0604020202020204" pitchFamily="34" charset="0"/>
              </a:rPr>
              <a:t>MRI)</a:t>
            </a:r>
            <a:endParaRPr lang="de-DE" altLang="de-DE" sz="33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4">
            <a:extLst>
              <a:ext uri="{FF2B5EF4-FFF2-40B4-BE49-F238E27FC236}">
                <a16:creationId xmlns:a16="http://schemas.microsoft.com/office/drawing/2014/main" xmlns="" id="{0818CD33-32BD-1D42-AF0F-FDB4ADE0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xmlns="" id="{1D99503C-3C2C-2A47-9E11-994CFDBFA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247775"/>
            <a:ext cx="88455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Main steps for brain stimulation: Setup of head model, targeting, optimization of stimulation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Part I will focus on head modeling and non-invasive targeting: </a:t>
            </a: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Short history of important bioelectromagnetism- or neuroimaging-methods</a:t>
            </a: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r>
              <a:rPr lang="en-US" altLang="de-DE" sz="1600" b="1">
                <a:solidFill>
                  <a:srgbClr val="00FFFF"/>
                </a:solidFill>
                <a:latin typeface="Arial" panose="020B0604020202020204" pitchFamily="34" charset="0"/>
              </a:rPr>
              <a:t>Evoked responses and non-invasive source analysis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0C1AB234-95DF-5642-A878-9A5B9D46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6442075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Introduction to the lecture: Part I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690" name="Rectangle 2">
            <a:extLst>
              <a:ext uri="{FF2B5EF4-FFF2-40B4-BE49-F238E27FC236}">
                <a16:creationId xmlns:a16="http://schemas.microsoft.com/office/drawing/2014/main" xmlns="" id="{8EBCE05D-DE3D-5040-A424-CAC9EB0700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0525" y="2809875"/>
            <a:ext cx="821055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  <a:t>The concept of evoked potentials and fields using the example of somatosensory evoked potentials (SEP) and fields (SEF)</a:t>
            </a:r>
            <a:b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endParaRPr lang="en-US" altLang="de-DE" sz="3200" b="1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3519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770" name="Rectangle 2">
            <a:extLst>
              <a:ext uri="{FF2B5EF4-FFF2-40B4-BE49-F238E27FC236}">
                <a16:creationId xmlns:a16="http://schemas.microsoft.com/office/drawing/2014/main" xmlns="" id="{C35660D7-0008-804C-A76D-2656BA607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900"/>
            <a:ext cx="9436100" cy="71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2800" b="1">
                <a:solidFill>
                  <a:srgbClr val="00FFFF"/>
                </a:solidFill>
              </a:rPr>
              <a:t>Somatosensory evoked potentials (SEP) and fields (SEF)</a:t>
            </a:r>
            <a:endParaRPr lang="de-DE" altLang="de-DE" sz="2800" b="1">
              <a:solidFill>
                <a:srgbClr val="00FFFF"/>
              </a:solidFill>
            </a:endParaRPr>
          </a:p>
        </p:txBody>
      </p:sp>
      <p:pic>
        <p:nvPicPr>
          <p:cNvPr id="62466" name="Bild 4" descr="delete1.jpg">
            <a:extLst>
              <a:ext uri="{FF2B5EF4-FFF2-40B4-BE49-F238E27FC236}">
                <a16:creationId xmlns:a16="http://schemas.microsoft.com/office/drawing/2014/main" xmlns="" id="{16E39E27-3EF1-B645-822A-67DF0E858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58825"/>
            <a:ext cx="36576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10">
            <a:extLst>
              <a:ext uri="{FF2B5EF4-FFF2-40B4-BE49-F238E27FC236}">
                <a16:creationId xmlns:a16="http://schemas.microsoft.com/office/drawing/2014/main" xmlns="" id="{893FA61C-8E28-BA45-9F75-ED9834E6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[Grottke, Bachelor thesis in Physics,</a:t>
            </a:r>
            <a:r>
              <a:rPr lang="en-US" altLang="de-DE" sz="1200" b="1" i="1">
                <a:solidFill>
                  <a:schemeClr val="bg1"/>
                </a:solidFill>
              </a:rPr>
              <a:t> WWU Münster, 2015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r>
              <a:rPr lang="en-US" altLang="de-DE" sz="1200" b="1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432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770" name="Rectangle 2">
            <a:extLst>
              <a:ext uri="{FF2B5EF4-FFF2-40B4-BE49-F238E27FC236}">
                <a16:creationId xmlns:a16="http://schemas.microsoft.com/office/drawing/2014/main" xmlns="" id="{0A516F40-E2CE-6B47-816A-31F00947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900"/>
            <a:ext cx="9436100" cy="71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2800" b="1">
                <a:solidFill>
                  <a:srgbClr val="00FFFF"/>
                </a:solidFill>
              </a:rPr>
              <a:t>Somatosensory evoked potentials (SEP) and fields (SEF)</a:t>
            </a:r>
            <a:endParaRPr lang="de-DE" altLang="de-DE" sz="2800" b="1">
              <a:solidFill>
                <a:srgbClr val="00FFFF"/>
              </a:solidFill>
            </a:endParaRPr>
          </a:p>
        </p:txBody>
      </p:sp>
      <p:pic>
        <p:nvPicPr>
          <p:cNvPr id="64514" name="Bild 5" descr="delete2.jpg">
            <a:extLst>
              <a:ext uri="{FF2B5EF4-FFF2-40B4-BE49-F238E27FC236}">
                <a16:creationId xmlns:a16="http://schemas.microsoft.com/office/drawing/2014/main" xmlns="" id="{2A337D52-F841-394B-9F1F-8FABA236B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516063"/>
            <a:ext cx="7926387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10">
            <a:extLst>
              <a:ext uri="{FF2B5EF4-FFF2-40B4-BE49-F238E27FC236}">
                <a16:creationId xmlns:a16="http://schemas.microsoft.com/office/drawing/2014/main" xmlns="" id="{301DF560-B863-4247-9B3A-DE71848EE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[Grottke, Bachelor thesis in Physics,</a:t>
            </a:r>
            <a:r>
              <a:rPr lang="en-US" altLang="de-DE" sz="1200" b="1" i="1">
                <a:solidFill>
                  <a:schemeClr val="bg1"/>
                </a:solidFill>
              </a:rPr>
              <a:t> WWU Münster, 2015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r>
              <a:rPr lang="en-US" altLang="de-DE" sz="1200" b="1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8851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330" name="Rectangle 2">
            <a:extLst>
              <a:ext uri="{FF2B5EF4-FFF2-40B4-BE49-F238E27FC236}">
                <a16:creationId xmlns:a16="http://schemas.microsoft.com/office/drawing/2014/main" xmlns="" id="{1010E5B2-D90B-234F-BF4F-31F050B8FE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095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Outline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427331" name="Rectangle 3">
            <a:extLst>
              <a:ext uri="{FF2B5EF4-FFF2-40B4-BE49-F238E27FC236}">
                <a16:creationId xmlns:a16="http://schemas.microsoft.com/office/drawing/2014/main" xmlns="" id="{3257B496-B1EF-244F-B9AD-03670128B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18859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00FFFF"/>
                </a:solidFill>
                <a:latin typeface="Arial" charset="0"/>
              </a:rPr>
              <a:t>General planning for this lecture (language? required knowledge? Participants-email-list! target group!)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FFFF00"/>
                </a:solidFill>
                <a:latin typeface="Arial" charset="0"/>
              </a:rPr>
              <a:t>Literature for this lecture 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FFFF00"/>
                </a:solidFill>
                <a:latin typeface="Arial" charset="0"/>
              </a:rPr>
              <a:t>Introduction to the lecture</a:t>
            </a:r>
          </a:p>
        </p:txBody>
      </p:sp>
    </p:spTree>
    <p:extLst>
      <p:ext uri="{BB962C8B-B14F-4D97-AF65-F5344CB8AC3E}">
        <p14:creationId xmlns:p14="http://schemas.microsoft.com/office/powerpoint/2010/main" val="494613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2914" name="Rectangle 2">
            <a:extLst>
              <a:ext uri="{FF2B5EF4-FFF2-40B4-BE49-F238E27FC236}">
                <a16:creationId xmlns:a16="http://schemas.microsoft.com/office/drawing/2014/main" xmlns="" id="{5168D148-78B0-4540-BBFB-48846F08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8300"/>
            <a:ext cx="9436100" cy="71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3200" b="1">
                <a:solidFill>
                  <a:srgbClr val="00FFFF"/>
                </a:solidFill>
              </a:rPr>
              <a:t>S1 and M1 homunculi</a:t>
            </a:r>
            <a:endParaRPr lang="de-DE" altLang="de-DE" sz="3200" b="1">
              <a:solidFill>
                <a:srgbClr val="00FFFF"/>
              </a:solidFill>
            </a:endParaRPr>
          </a:p>
        </p:txBody>
      </p:sp>
      <p:pic>
        <p:nvPicPr>
          <p:cNvPr id="66562" name="Picture 3" descr="S1M1homunculi.png                                              000423A3Macintosh HD                   BBA7EC79:">
            <a:extLst>
              <a:ext uri="{FF2B5EF4-FFF2-40B4-BE49-F238E27FC236}">
                <a16:creationId xmlns:a16="http://schemas.microsoft.com/office/drawing/2014/main" xmlns="" id="{2D2D4611-9C5A-204D-9222-0A41254D1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33475"/>
            <a:ext cx="8912225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361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xmlns="" id="{52C04AAE-2924-2B4D-8B67-E11A813E6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11113"/>
            <a:ext cx="97361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Somatosensory evoked potentials (SEP) and fields (SEF)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96258" name="Text Box 8">
            <a:extLst>
              <a:ext uri="{FF2B5EF4-FFF2-40B4-BE49-F238E27FC236}">
                <a16:creationId xmlns:a16="http://schemas.microsoft.com/office/drawing/2014/main" xmlns="" id="{4BC3B67A-645B-B641-86A7-2A69E1DA9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638"/>
            <a:ext cx="8839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[Piastra, </a:t>
            </a:r>
            <a:r>
              <a:rPr lang="en-US" altLang="de-DE" sz="1000" b="1" i="1">
                <a:solidFill>
                  <a:schemeClr val="bg1"/>
                </a:solidFill>
                <a:latin typeface="Arial" panose="020B0604020202020204" pitchFamily="34" charset="0"/>
              </a:rPr>
              <a:t>PhD thesis, </a:t>
            </a: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2019]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4F53BD3F-0EDA-3C4C-AE44-21E6B4A6F366}"/>
              </a:ext>
            </a:extLst>
          </p:cNvPr>
          <p:cNvSpPr/>
          <p:nvPr/>
        </p:nvSpPr>
        <p:spPr bwMode="auto">
          <a:xfrm>
            <a:off x="4202113" y="5868988"/>
            <a:ext cx="2395537" cy="496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xmlns="" id="{8146C9DD-7E6D-8543-AF97-2D08B6FA0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3340100"/>
            <a:ext cx="3765550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Electric stimulation of the </a:t>
            </a:r>
            <a:r>
              <a:rPr lang="en-US" altLang="de-DE" sz="1400" b="1" dirty="0" err="1">
                <a:solidFill>
                  <a:schemeClr val="tx1"/>
                </a:solidFill>
              </a:rPr>
              <a:t>medianus</a:t>
            </a:r>
            <a:r>
              <a:rPr lang="en-US" altLang="de-DE" sz="1400" b="1" dirty="0">
                <a:solidFill>
                  <a:schemeClr val="tx1"/>
                </a:solidFill>
              </a:rPr>
              <a:t> nerve</a:t>
            </a:r>
          </a:p>
        </p:txBody>
      </p:sp>
      <p:pic>
        <p:nvPicPr>
          <p:cNvPr id="96261" name="Picture 4" descr="Carsten_EEG-MEG.JPG                                            00316CC2Macintosh HD                   BBA7EC79:">
            <a:extLst>
              <a:ext uri="{FF2B5EF4-FFF2-40B4-BE49-F238E27FC236}">
                <a16:creationId xmlns:a16="http://schemas.microsoft.com/office/drawing/2014/main" xmlns="" id="{A0C30689-2242-D44C-9EC2-E8FB69E5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652463"/>
            <a:ext cx="2297113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">
            <a:extLst>
              <a:ext uri="{FF2B5EF4-FFF2-40B4-BE49-F238E27FC236}">
                <a16:creationId xmlns:a16="http://schemas.microsoft.com/office/drawing/2014/main" xmlns="" id="{0CF121C6-544F-D746-B44A-929856793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3792538"/>
            <a:ext cx="2297113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Combined MEG/EEG</a:t>
            </a:r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xmlns="" id="{5E396B71-82E3-4A4B-9EAB-ECE2B76CD7DB}"/>
              </a:ext>
            </a:extLst>
          </p:cNvPr>
          <p:cNvSpPr/>
          <p:nvPr/>
        </p:nvSpPr>
        <p:spPr bwMode="auto">
          <a:xfrm>
            <a:off x="4470400" y="3792538"/>
            <a:ext cx="484188" cy="97790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  <p:pic>
        <p:nvPicPr>
          <p:cNvPr id="96264" name="Bild 2">
            <a:extLst>
              <a:ext uri="{FF2B5EF4-FFF2-40B4-BE49-F238E27FC236}">
                <a16:creationId xmlns:a16="http://schemas.microsoft.com/office/drawing/2014/main" xmlns="" id="{EB6EC6E5-FAC0-0C40-A987-0E5EB73E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690563"/>
            <a:ext cx="34369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70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xmlns="" id="{D0C53ED3-45CB-8543-B692-9D67B7B40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11113"/>
            <a:ext cx="97361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Somatosensory evoked potentials (SEP) and fields (SEF)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05F64395-4ABF-284F-8BD4-A1211FC57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879475"/>
            <a:ext cx="2967038" cy="5238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MEG sensor MLP33: Field strength over time</a:t>
            </a:r>
          </a:p>
        </p:txBody>
      </p:sp>
      <p:sp>
        <p:nvSpPr>
          <p:cNvPr id="98307" name="Text Box 8">
            <a:extLst>
              <a:ext uri="{FF2B5EF4-FFF2-40B4-BE49-F238E27FC236}">
                <a16:creationId xmlns:a16="http://schemas.microsoft.com/office/drawing/2014/main" xmlns="" id="{57D79EAE-D55D-7B44-A6FA-44E00C778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638"/>
            <a:ext cx="8839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[Piastra, </a:t>
            </a:r>
            <a:r>
              <a:rPr lang="en-US" altLang="de-DE" sz="1000" b="1" i="1">
                <a:solidFill>
                  <a:schemeClr val="bg1"/>
                </a:solidFill>
                <a:latin typeface="Arial" panose="020B0604020202020204" pitchFamily="34" charset="0"/>
              </a:rPr>
              <a:t>PhD thesis, </a:t>
            </a: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2019]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794B35E8-02CB-F94A-A794-91E85CC07BCD}"/>
              </a:ext>
            </a:extLst>
          </p:cNvPr>
          <p:cNvSpPr/>
          <p:nvPr/>
        </p:nvSpPr>
        <p:spPr bwMode="auto">
          <a:xfrm>
            <a:off x="4202113" y="5868988"/>
            <a:ext cx="2395537" cy="496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  <p:pic>
        <p:nvPicPr>
          <p:cNvPr id="98309" name="Bild 14">
            <a:extLst>
              <a:ext uri="{FF2B5EF4-FFF2-40B4-BE49-F238E27FC236}">
                <a16:creationId xmlns:a16="http://schemas.microsoft.com/office/drawing/2014/main" xmlns="" id="{DE7D40FA-DD12-0246-92F5-603FD8FE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676400"/>
            <a:ext cx="40909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Bild 17">
            <a:extLst>
              <a:ext uri="{FF2B5EF4-FFF2-40B4-BE49-F238E27FC236}">
                <a16:creationId xmlns:a16="http://schemas.microsoft.com/office/drawing/2014/main" xmlns="" id="{D9C2EEF6-CB41-4742-B78A-14448C5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676400"/>
            <a:ext cx="42878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59B6D975-62A1-8542-B6F0-2431DADD5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0" y="908050"/>
            <a:ext cx="3308350" cy="5238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EEG electrode CP3: Potential difference to reference electrode at </a:t>
            </a:r>
            <a:r>
              <a:rPr lang="en-US" altLang="de-DE" sz="1400" b="1" dirty="0" err="1">
                <a:solidFill>
                  <a:schemeClr val="tx1"/>
                </a:solidFill>
              </a:rPr>
              <a:t>Cz</a:t>
            </a:r>
            <a:r>
              <a:rPr lang="en-US" altLang="de-DE" sz="1400" b="1" dirty="0">
                <a:solidFill>
                  <a:schemeClr val="tx1"/>
                </a:solidFill>
              </a:rPr>
              <a:t> over time</a:t>
            </a:r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xmlns="" id="{D94586DC-9811-DA4B-A3FC-895C4C8897A7}"/>
              </a:ext>
            </a:extLst>
          </p:cNvPr>
          <p:cNvSpPr/>
          <p:nvPr/>
        </p:nvSpPr>
        <p:spPr bwMode="auto">
          <a:xfrm>
            <a:off x="4470400" y="3792538"/>
            <a:ext cx="484188" cy="97790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52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8">
            <a:extLst>
              <a:ext uri="{FF2B5EF4-FFF2-40B4-BE49-F238E27FC236}">
                <a16:creationId xmlns:a16="http://schemas.microsoft.com/office/drawing/2014/main" xmlns="" id="{1F34EEA0-6CB2-AA40-B6FE-554696840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638"/>
            <a:ext cx="8839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[Piastra, </a:t>
            </a:r>
            <a:r>
              <a:rPr lang="en-US" altLang="de-DE" sz="1000" b="1" i="1">
                <a:solidFill>
                  <a:schemeClr val="bg1"/>
                </a:solidFill>
                <a:latin typeface="Arial" panose="020B0604020202020204" pitchFamily="34" charset="0"/>
              </a:rPr>
              <a:t>PhD thesis, </a:t>
            </a: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2019]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2A2898B4-8566-EA46-BACF-53F0FE792103}"/>
              </a:ext>
            </a:extLst>
          </p:cNvPr>
          <p:cNvSpPr/>
          <p:nvPr/>
        </p:nvSpPr>
        <p:spPr bwMode="auto">
          <a:xfrm>
            <a:off x="4202113" y="5868988"/>
            <a:ext cx="2395537" cy="496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322910F7-240A-164C-BF2E-6FE8A6E9C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633413"/>
            <a:ext cx="2967037" cy="5238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MEG sensor MLP33: Field strength over time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51FDAB49-D1EC-6F4B-9E2A-A6EB00422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654050"/>
            <a:ext cx="3308350" cy="522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EEG electrode CP3: Potential difference to reference electrode at </a:t>
            </a:r>
            <a:r>
              <a:rPr lang="en-US" altLang="de-DE" sz="1400" b="1" dirty="0" err="1">
                <a:solidFill>
                  <a:schemeClr val="tx1"/>
                </a:solidFill>
              </a:rPr>
              <a:t>Cz</a:t>
            </a:r>
            <a:r>
              <a:rPr lang="en-US" altLang="de-DE" sz="1400" b="1" dirty="0">
                <a:solidFill>
                  <a:schemeClr val="tx1"/>
                </a:solidFill>
              </a:rPr>
              <a:t> over time</a:t>
            </a:r>
          </a:p>
        </p:txBody>
      </p:sp>
      <p:pic>
        <p:nvPicPr>
          <p:cNvPr id="100357" name="Bild 12">
            <a:extLst>
              <a:ext uri="{FF2B5EF4-FFF2-40B4-BE49-F238E27FC236}">
                <a16:creationId xmlns:a16="http://schemas.microsoft.com/office/drawing/2014/main" xmlns="" id="{35F2FF9F-B934-8246-A70C-6BC03900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238250"/>
            <a:ext cx="40671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Bild 13">
            <a:extLst>
              <a:ext uri="{FF2B5EF4-FFF2-40B4-BE49-F238E27FC236}">
                <a16:creationId xmlns:a16="http://schemas.microsoft.com/office/drawing/2014/main" xmlns="" id="{B2D2799C-C689-D540-9276-393E0005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223963"/>
            <a:ext cx="4040188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xmlns="" id="{9100D52E-D17B-C74B-961E-D5E77C5F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213225"/>
            <a:ext cx="395446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xmlns="" id="{E199FFDA-16A2-6348-BED1-BDD8B315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211638"/>
            <a:ext cx="39131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xmlns="" id="{35373D07-756E-594E-9400-AD5C32B21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6099175"/>
            <a:ext cx="1314450" cy="3127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>
                <a:solidFill>
                  <a:schemeClr val="tx1"/>
                </a:solidFill>
              </a:rPr>
              <a:t>SEF</a:t>
            </a:r>
            <a:endParaRPr lang="en-US" altLang="de-DE" sz="1400" b="1" dirty="0">
              <a:solidFill>
                <a:schemeClr val="tx1"/>
              </a:solidFill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xmlns="" id="{2DC0A045-118A-8348-ABA8-5425B6FA2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75" y="6065838"/>
            <a:ext cx="1312863" cy="3143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SEP</a:t>
            </a:r>
          </a:p>
        </p:txBody>
      </p:sp>
      <p:sp>
        <p:nvSpPr>
          <p:cNvPr id="100363" name="Rectangle 2">
            <a:extLst>
              <a:ext uri="{FF2B5EF4-FFF2-40B4-BE49-F238E27FC236}">
                <a16:creationId xmlns:a16="http://schemas.microsoft.com/office/drawing/2014/main" xmlns="" id="{081F61A8-2041-754F-A707-6ACEC8A3F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11113"/>
            <a:ext cx="97361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Somatosensory evoked potentials (SEP) and fields (SEF)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17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8">
            <a:extLst>
              <a:ext uri="{FF2B5EF4-FFF2-40B4-BE49-F238E27FC236}">
                <a16:creationId xmlns:a16="http://schemas.microsoft.com/office/drawing/2014/main" xmlns="" id="{BB9E6597-7EE3-C345-8BCE-B40AB379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638"/>
            <a:ext cx="8839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[Piastra, </a:t>
            </a:r>
            <a:r>
              <a:rPr lang="en-US" altLang="de-DE" sz="1000" b="1" i="1">
                <a:solidFill>
                  <a:schemeClr val="bg1"/>
                </a:solidFill>
                <a:latin typeface="Arial" panose="020B0604020202020204" pitchFamily="34" charset="0"/>
              </a:rPr>
              <a:t>PhD thesis, </a:t>
            </a: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2019]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959E78B0-79AA-3442-96CB-28C70537D85D}"/>
              </a:ext>
            </a:extLst>
          </p:cNvPr>
          <p:cNvSpPr/>
          <p:nvPr/>
        </p:nvSpPr>
        <p:spPr bwMode="auto">
          <a:xfrm>
            <a:off x="4202113" y="5868988"/>
            <a:ext cx="2395537" cy="496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7A6B86EB-7554-824D-B252-BD67968A0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633413"/>
            <a:ext cx="2967037" cy="5238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SEF at sensor MLP33: Field strength over time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39AAC1DC-1EA0-D141-A24B-0A921A97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654050"/>
            <a:ext cx="3308350" cy="522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SEP electrode CP3: Potential difference to reference electrode at </a:t>
            </a:r>
            <a:r>
              <a:rPr lang="en-US" altLang="de-DE" sz="1400" b="1" dirty="0" err="1">
                <a:solidFill>
                  <a:schemeClr val="tx1"/>
                </a:solidFill>
              </a:rPr>
              <a:t>Cz</a:t>
            </a:r>
            <a:r>
              <a:rPr lang="en-US" altLang="de-DE" sz="1400" b="1" dirty="0">
                <a:solidFill>
                  <a:schemeClr val="tx1"/>
                </a:solidFill>
              </a:rPr>
              <a:t> over time</a:t>
            </a:r>
          </a:p>
        </p:txBody>
      </p:sp>
      <p:pic>
        <p:nvPicPr>
          <p:cNvPr id="102405" name="Bild 14">
            <a:extLst>
              <a:ext uri="{FF2B5EF4-FFF2-40B4-BE49-F238E27FC236}">
                <a16:creationId xmlns:a16="http://schemas.microsoft.com/office/drawing/2014/main" xmlns="" id="{B82BA126-7A2D-A34E-BD00-4BDEFAA4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308100"/>
            <a:ext cx="30035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Bild 15">
            <a:extLst>
              <a:ext uri="{FF2B5EF4-FFF2-40B4-BE49-F238E27FC236}">
                <a16:creationId xmlns:a16="http://schemas.microsoft.com/office/drawing/2014/main" xmlns="" id="{0E3CC558-EA76-E74E-A33E-800C654E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1227138"/>
            <a:ext cx="30575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Rectangle 2">
            <a:extLst>
              <a:ext uri="{FF2B5EF4-FFF2-40B4-BE49-F238E27FC236}">
                <a16:creationId xmlns:a16="http://schemas.microsoft.com/office/drawing/2014/main" xmlns="" id="{B25D57C4-DD26-5F46-ABA3-9632C0C1E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11113"/>
            <a:ext cx="97361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Somatosensory evoked potentials (SEP) and fields (SEF)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xmlns="" id="{D3F764CA-EF53-8A4A-98E7-2F08D3D71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3032125"/>
            <a:ext cx="3802062" cy="3063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SEF and SEP butterfly plots over all sensors</a:t>
            </a:r>
          </a:p>
        </p:txBody>
      </p:sp>
      <p:pic>
        <p:nvPicPr>
          <p:cNvPr id="102409" name="Bild 8">
            <a:extLst>
              <a:ext uri="{FF2B5EF4-FFF2-40B4-BE49-F238E27FC236}">
                <a16:creationId xmlns:a16="http://schemas.microsoft.com/office/drawing/2014/main" xmlns="" id="{D1230178-4664-574D-993D-21247710C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368675"/>
            <a:ext cx="518318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641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8">
            <a:extLst>
              <a:ext uri="{FF2B5EF4-FFF2-40B4-BE49-F238E27FC236}">
                <a16:creationId xmlns:a16="http://schemas.microsoft.com/office/drawing/2014/main" xmlns="" id="{CFE438E5-103A-8248-AE57-1DED368D3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638"/>
            <a:ext cx="8839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[Piastra, </a:t>
            </a:r>
            <a:r>
              <a:rPr lang="en-US" altLang="de-DE" sz="1000" b="1" i="1">
                <a:solidFill>
                  <a:schemeClr val="bg1"/>
                </a:solidFill>
                <a:latin typeface="Arial" panose="020B0604020202020204" pitchFamily="34" charset="0"/>
              </a:rPr>
              <a:t>PhD thesis, </a:t>
            </a:r>
            <a:r>
              <a:rPr lang="en-US" altLang="de-DE" sz="1000" b="1">
                <a:solidFill>
                  <a:schemeClr val="bg1"/>
                </a:solidFill>
                <a:latin typeface="Arial" panose="020B0604020202020204" pitchFamily="34" charset="0"/>
              </a:rPr>
              <a:t>2019]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AC2A0ED5-2960-9147-AF00-06E3F20219C9}"/>
              </a:ext>
            </a:extLst>
          </p:cNvPr>
          <p:cNvSpPr/>
          <p:nvPr/>
        </p:nvSpPr>
        <p:spPr bwMode="auto">
          <a:xfrm>
            <a:off x="4202113" y="5868988"/>
            <a:ext cx="2395537" cy="496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xmlns="" id="{DE139CE5-5CE5-4747-9F05-EC7440D3A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11113"/>
            <a:ext cx="97361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  <a:latin typeface="Arial" panose="020B0604020202020204" pitchFamily="34" charset="0"/>
              </a:rPr>
              <a:t>Somatosensory evoked potentials (SEP) and fields (SEF)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04452" name="Bild 2">
            <a:extLst>
              <a:ext uri="{FF2B5EF4-FFF2-40B4-BE49-F238E27FC236}">
                <a16:creationId xmlns:a16="http://schemas.microsoft.com/office/drawing/2014/main" xmlns="" id="{F61A2892-626A-484E-8149-B7A83E52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429125"/>
            <a:ext cx="179705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xmlns="" id="{C861BFE7-6C92-FE48-B42C-BD464A022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3825875"/>
            <a:ext cx="3802063" cy="5222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SEF topography at 20 </a:t>
            </a:r>
            <a:r>
              <a:rPr lang="en-US" altLang="de-DE" sz="1400" b="1" dirty="0" err="1">
                <a:solidFill>
                  <a:schemeClr val="tx1"/>
                </a:solidFill>
              </a:rPr>
              <a:t>ms</a:t>
            </a:r>
            <a:r>
              <a:rPr lang="en-US" altLang="de-DE" sz="1400" b="1" dirty="0">
                <a:solidFill>
                  <a:schemeClr val="tx1"/>
                </a:solidFill>
              </a:rPr>
              <a:t> post-stimulus:</a:t>
            </a:r>
          </a:p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N20m component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D9DA2B20-0D2F-7240-9B41-EC514C974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663" y="3827463"/>
            <a:ext cx="4186237" cy="5222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SEP topography at 20 </a:t>
            </a:r>
            <a:r>
              <a:rPr lang="en-US" altLang="de-DE" sz="1400" b="1" dirty="0" err="1">
                <a:solidFill>
                  <a:schemeClr val="tx1"/>
                </a:solidFill>
              </a:rPr>
              <a:t>ms</a:t>
            </a:r>
            <a:r>
              <a:rPr lang="en-US" altLang="de-DE" sz="1400" b="1" dirty="0">
                <a:solidFill>
                  <a:schemeClr val="tx1"/>
                </a:solidFill>
              </a:rPr>
              <a:t> post-stimulus: </a:t>
            </a:r>
          </a:p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P20/N20 component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84341876-57BC-F64D-ABD0-51448952D41B}"/>
              </a:ext>
            </a:extLst>
          </p:cNvPr>
          <p:cNvSpPr/>
          <p:nvPr/>
        </p:nvSpPr>
        <p:spPr bwMode="auto">
          <a:xfrm>
            <a:off x="4202113" y="3425825"/>
            <a:ext cx="2395537" cy="498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xmlns="" id="{CC032F16-0D5F-7447-AE32-4447BB1EC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588963"/>
            <a:ext cx="3802062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400" b="1" dirty="0">
                <a:solidFill>
                  <a:schemeClr val="tx1"/>
                </a:solidFill>
              </a:rPr>
              <a:t>SEF and SEP butterfly plots over all sensors</a:t>
            </a:r>
          </a:p>
        </p:txBody>
      </p:sp>
      <p:pic>
        <p:nvPicPr>
          <p:cNvPr id="104457" name="Bild 23">
            <a:extLst>
              <a:ext uri="{FF2B5EF4-FFF2-40B4-BE49-F238E27FC236}">
                <a16:creationId xmlns:a16="http://schemas.microsoft.com/office/drawing/2014/main" xmlns="" id="{BF66E6F6-EC09-F546-A1C5-52657340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49325"/>
            <a:ext cx="464026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Bild 1">
            <a:extLst>
              <a:ext uri="{FF2B5EF4-FFF2-40B4-BE49-F238E27FC236}">
                <a16:creationId xmlns:a16="http://schemas.microsoft.com/office/drawing/2014/main" xmlns="" id="{0DC4F89E-E43A-8E4D-950E-063AE7457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429125"/>
            <a:ext cx="23812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9" name="Bild 4">
            <a:extLst>
              <a:ext uri="{FF2B5EF4-FFF2-40B4-BE49-F238E27FC236}">
                <a16:creationId xmlns:a16="http://schemas.microsoft.com/office/drawing/2014/main" xmlns="" id="{05231740-873F-2746-A5F9-2E3D710C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440238"/>
            <a:ext cx="2433638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0" name="Bild 24">
            <a:extLst>
              <a:ext uri="{FF2B5EF4-FFF2-40B4-BE49-F238E27FC236}">
                <a16:creationId xmlns:a16="http://schemas.microsoft.com/office/drawing/2014/main" xmlns="" id="{DAA389FB-DD12-3642-9B0E-2498B1E4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418013"/>
            <a:ext cx="193357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106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690" name="Rectangle 2">
            <a:extLst>
              <a:ext uri="{FF2B5EF4-FFF2-40B4-BE49-F238E27FC236}">
                <a16:creationId xmlns:a16="http://schemas.microsoft.com/office/drawing/2014/main" xmlns="" id="{343C3E4E-2B31-3247-9FB4-23BF381851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0525" y="2809875"/>
            <a:ext cx="821055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  <a:t>The concept of evoked potentials and fields using the example of auditory evoked potentials (AEP) and fields (AEF)</a:t>
            </a:r>
            <a:br>
              <a:rPr lang="en-US" altLang="de-DE" sz="3200" b="1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endParaRPr lang="en-US" altLang="de-DE" sz="3200" b="1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410" name="Rectangle 2">
            <a:extLst>
              <a:ext uri="{FF2B5EF4-FFF2-40B4-BE49-F238E27FC236}">
                <a16:creationId xmlns:a16="http://schemas.microsoft.com/office/drawing/2014/main" xmlns="" id="{164A09E4-23C1-1D4B-B0C4-D237A5BFC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8300"/>
            <a:ext cx="9436100" cy="71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3200" b="1">
                <a:solidFill>
                  <a:srgbClr val="00FFFF"/>
                </a:solidFill>
              </a:rPr>
              <a:t>Evoked responses</a:t>
            </a:r>
            <a:endParaRPr lang="de-DE" altLang="de-DE" sz="3200" b="1">
              <a:solidFill>
                <a:srgbClr val="00FFFF"/>
              </a:solidFill>
            </a:endParaRPr>
          </a:p>
        </p:txBody>
      </p:sp>
      <p:pic>
        <p:nvPicPr>
          <p:cNvPr id="55298" name="Picture 3" descr="Seminar006.tiff                                                00000012Kingston                       00000000:">
            <a:extLst>
              <a:ext uri="{FF2B5EF4-FFF2-40B4-BE49-F238E27FC236}">
                <a16:creationId xmlns:a16="http://schemas.microsoft.com/office/drawing/2014/main" xmlns="" id="{8DE7C30C-1F2D-E647-B37F-4DD11D83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50950"/>
            <a:ext cx="894715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4">
            <a:extLst>
              <a:ext uri="{FF2B5EF4-FFF2-40B4-BE49-F238E27FC236}">
                <a16:creationId xmlns:a16="http://schemas.microsoft.com/office/drawing/2014/main" xmlns="" id="{58F63C12-DEAB-CF4E-9FF2-4883C907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0"/>
            <a:ext cx="721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[Gazzaniga, Ivry &amp; Mangun, Cognitive Neuroscience, 2nd ed.,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W.W.Norton &amp; Company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, 2002]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458" name="Rectangle 2">
            <a:extLst>
              <a:ext uri="{FF2B5EF4-FFF2-40B4-BE49-F238E27FC236}">
                <a16:creationId xmlns:a16="http://schemas.microsoft.com/office/drawing/2014/main" xmlns="" id="{1400BD10-7722-7E4B-A6BA-B7C2EA4DB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8300"/>
            <a:ext cx="9436100" cy="71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3200" b="1">
                <a:solidFill>
                  <a:srgbClr val="00FFFF"/>
                </a:solidFill>
              </a:rPr>
              <a:t>Auditory evoked potential (AEP)</a:t>
            </a:r>
            <a:endParaRPr lang="de-DE" altLang="de-DE" sz="3200" b="1">
              <a:solidFill>
                <a:srgbClr val="00FFFF"/>
              </a:solidFill>
            </a:endParaRPr>
          </a:p>
        </p:txBody>
      </p:sp>
      <p:pic>
        <p:nvPicPr>
          <p:cNvPr id="57346" name="Picture 3" descr="Seminar007.tiff                                                00000012Kingston                       00000000:">
            <a:extLst>
              <a:ext uri="{FF2B5EF4-FFF2-40B4-BE49-F238E27FC236}">
                <a16:creationId xmlns:a16="http://schemas.microsoft.com/office/drawing/2014/main" xmlns="" id="{BBF84C69-FF3D-C14E-96CF-E2941502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181100"/>
            <a:ext cx="611663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4">
            <a:extLst>
              <a:ext uri="{FF2B5EF4-FFF2-40B4-BE49-F238E27FC236}">
                <a16:creationId xmlns:a16="http://schemas.microsoft.com/office/drawing/2014/main" xmlns="" id="{3CC07E44-391B-1342-B623-98A4F2217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0"/>
            <a:ext cx="721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[Gazzaniga, Ivry &amp; Mangun, Cognitive Neuroscience, 2nd ed.,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W.W.Norton &amp; Company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, 2002]</a:t>
            </a:r>
          </a:p>
        </p:txBody>
      </p:sp>
      <p:sp>
        <p:nvSpPr>
          <p:cNvPr id="3603461" name="Text Box 5">
            <a:extLst>
              <a:ext uri="{FF2B5EF4-FFF2-40B4-BE49-F238E27FC236}">
                <a16:creationId xmlns:a16="http://schemas.microsoft.com/office/drawing/2014/main" xmlns="" id="{79217C84-27C0-3D47-B3A2-8E2196F61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56275"/>
            <a:ext cx="4070350" cy="349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Only contralateral path is shown. </a:t>
            </a:r>
            <a:endParaRPr lang="en-US" altLang="de-DE" sz="16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3">
            <a:extLst>
              <a:ext uri="{FF2B5EF4-FFF2-40B4-BE49-F238E27FC236}">
                <a16:creationId xmlns:a16="http://schemas.microsoft.com/office/drawing/2014/main" xmlns="" id="{135CA37E-E7B5-3A4C-9EF8-8B82A668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4984750"/>
            <a:ext cx="2852738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/>
              <a:t>AEP-N1 component</a:t>
            </a:r>
          </a:p>
        </p:txBody>
      </p:sp>
      <p:pic>
        <p:nvPicPr>
          <p:cNvPr id="59394" name="Picture 7" descr="delete1.tiff                                                   0005FD18500.11 Festplatte              7C2686E3:">
            <a:extLst>
              <a:ext uri="{FF2B5EF4-FFF2-40B4-BE49-F238E27FC236}">
                <a16:creationId xmlns:a16="http://schemas.microsoft.com/office/drawing/2014/main" xmlns="" id="{DF4A044A-5093-9249-AAC8-216F9E6A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1222375"/>
            <a:ext cx="37671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11">
            <a:extLst>
              <a:ext uri="{FF2B5EF4-FFF2-40B4-BE49-F238E27FC236}">
                <a16:creationId xmlns:a16="http://schemas.microsoft.com/office/drawing/2014/main" xmlns="" id="{DDEC2C67-6219-054C-9D3E-4BBA873AE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[Okamoto, Stracke, Wolters, Schmael &amp; Pantev, </a:t>
            </a:r>
            <a:r>
              <a:rPr lang="en-US" altLang="de-DE" sz="1200" b="1" i="1">
                <a:solidFill>
                  <a:schemeClr val="bg1"/>
                </a:solidFill>
              </a:rPr>
              <a:t>J Neurosci</a:t>
            </a:r>
            <a:r>
              <a:rPr lang="en-US" altLang="de-DE" sz="1200" b="1">
                <a:solidFill>
                  <a:schemeClr val="bg1"/>
                </a:solidFill>
              </a:rPr>
              <a:t>, 2007]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chemeClr val="bg1"/>
              </a:solidFill>
            </a:endParaRPr>
          </a:p>
        </p:txBody>
      </p:sp>
      <p:pic>
        <p:nvPicPr>
          <p:cNvPr id="59396" name="Picture 6" descr="delete2.tiff                                                   0005FD18500.11 Festplatte              7C2686E3:">
            <a:extLst>
              <a:ext uri="{FF2B5EF4-FFF2-40B4-BE49-F238E27FC236}">
                <a16:creationId xmlns:a16="http://schemas.microsoft.com/office/drawing/2014/main" xmlns="" id="{52401CE9-C21B-5A40-BE9E-CD1B86BF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5075"/>
            <a:ext cx="402113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2">
            <a:extLst>
              <a:ext uri="{FF2B5EF4-FFF2-40B4-BE49-F238E27FC236}">
                <a16:creationId xmlns:a16="http://schemas.microsoft.com/office/drawing/2014/main" xmlns="" id="{F685FD42-EC46-CE42-BFB4-33D20A7A9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93688"/>
            <a:ext cx="82550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>
                <a:solidFill>
                  <a:srgbClr val="00FFFF"/>
                </a:solidFill>
              </a:rPr>
              <a:t>N100 component of AEP/AEF</a:t>
            </a:r>
            <a:endParaRPr lang="de-DE" altLang="de-DE" sz="2400">
              <a:solidFill>
                <a:schemeClr val="tx2"/>
              </a:solidFill>
            </a:endParaRPr>
          </a:p>
        </p:txBody>
      </p:sp>
      <p:sp>
        <p:nvSpPr>
          <p:cNvPr id="59398" name="Text Box 3">
            <a:extLst>
              <a:ext uri="{FF2B5EF4-FFF2-40B4-BE49-F238E27FC236}">
                <a16:creationId xmlns:a16="http://schemas.microsoft.com/office/drawing/2014/main" xmlns="" id="{7B4457D7-C401-0945-9DE9-01EE7D3B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941888"/>
            <a:ext cx="2852738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/>
              <a:t>AEF-N1 component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826" name="Rectangle 2">
            <a:extLst>
              <a:ext uri="{FF2B5EF4-FFF2-40B4-BE49-F238E27FC236}">
                <a16:creationId xmlns:a16="http://schemas.microsoft.com/office/drawing/2014/main" xmlns="" id="{CACA106C-5980-6046-85CA-384FDEB0BD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333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altLang="de-DE" sz="3200" b="1" dirty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Target group</a:t>
            </a: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0DA555F-30EA-AB62-2454-0ECD48A5F0E1}"/>
              </a:ext>
            </a:extLst>
          </p:cNvPr>
          <p:cNvSpPr txBox="1"/>
          <p:nvPr/>
        </p:nvSpPr>
        <p:spPr>
          <a:xfrm>
            <a:off x="388882" y="714181"/>
            <a:ext cx="82716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offered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semesters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semester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2024/25 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semester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2025).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 2020,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Specialization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"Scientific Computing", Type I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 2020,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broadening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BSc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 2020,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broadening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specialization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BSC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 2020,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supplement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Modeling and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Methods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semesters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(4 SWS in total) and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semesters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 SWS in total)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an oral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possible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exist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 2020,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specialization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"Scientific Computing", type II.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semesters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(4 SWS in total)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possibilities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form and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announced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Prof. Dr. Carsten Wolters at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QISPOS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registrations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will not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semester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2025,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also </a:t>
            </a:r>
            <a:r>
              <a:rPr lang="de-DE" sz="1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offered</a:t>
            </a:r>
            <a:r>
              <a:rPr lang="de-DE" sz="1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FDDE43C-C756-DC45-B554-3060C79C36CE}"/>
              </a:ext>
            </a:extLst>
          </p:cNvPr>
          <p:cNvSpPr txBox="1"/>
          <p:nvPr/>
        </p:nvSpPr>
        <p:spPr>
          <a:xfrm>
            <a:off x="463550" y="1817688"/>
            <a:ext cx="7253288" cy="2554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Reconstruction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of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neuronal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networks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using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EEG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and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MEG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source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analysis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Model </a:t>
            </a:r>
            <a:r>
              <a:rPr lang="de-DE" sz="3200" dirty="0" err="1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for</a:t>
            </a:r>
            <a:r>
              <a:rPr lang="de-DE" sz="3200" dirty="0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the</a:t>
            </a:r>
            <a:r>
              <a:rPr lang="de-DE" sz="3200" dirty="0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sources</a:t>
            </a:r>
            <a:endParaRPr lang="de-DE" sz="3200" dirty="0">
              <a:solidFill>
                <a:srgbClr val="00FFFF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The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forward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problem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The inverse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problem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2738" name="Rectangle 2">
            <a:extLst>
              <a:ext uri="{FF2B5EF4-FFF2-40B4-BE49-F238E27FC236}">
                <a16:creationId xmlns:a16="http://schemas.microsoft.com/office/drawing/2014/main" xmlns="" id="{49A11137-324B-2343-924A-8D822116FD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14300"/>
            <a:ext cx="77724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ea typeface="ＭＳ Ｐゴシック" charset="-128"/>
              </a:rPr>
              <a:t>Gray and White Matter</a:t>
            </a:r>
          </a:p>
        </p:txBody>
      </p:sp>
      <p:pic>
        <p:nvPicPr>
          <p:cNvPr id="70658" name="Picture 3" descr="\\Pelikan\wolters\powerpoint\diss_verteidigung\bilder\cortex.png">
            <a:extLst>
              <a:ext uri="{FF2B5EF4-FFF2-40B4-BE49-F238E27FC236}">
                <a16:creationId xmlns:a16="http://schemas.microsoft.com/office/drawing/2014/main" xmlns="" id="{911A3667-7530-8F48-B840-8AED9DCC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788988"/>
            <a:ext cx="411797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Line 4">
            <a:extLst>
              <a:ext uri="{FF2B5EF4-FFF2-40B4-BE49-F238E27FC236}">
                <a16:creationId xmlns:a16="http://schemas.microsoft.com/office/drawing/2014/main" xmlns="" id="{C626C23B-A6F8-2248-BE21-04FFD1D467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15025" y="2146300"/>
            <a:ext cx="1600200" cy="7143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3572741" name="Text Box 5">
            <a:extLst>
              <a:ext uri="{FF2B5EF4-FFF2-40B4-BE49-F238E27FC236}">
                <a16:creationId xmlns:a16="http://schemas.microsoft.com/office/drawing/2014/main" xmlns="" id="{8AABEC5C-42C1-844F-95F5-023B7A102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75" y="1617663"/>
            <a:ext cx="2543175" cy="946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2800" b="1">
                <a:solidFill>
                  <a:srgbClr val="FFFF00"/>
                </a:solidFill>
              </a:rPr>
              <a:t>Gray matter</a:t>
            </a:r>
          </a:p>
          <a:p>
            <a:pPr algn="ctr">
              <a:defRPr/>
            </a:pPr>
            <a:r>
              <a:rPr lang="en-US" altLang="de-DE" sz="2800" b="1">
                <a:solidFill>
                  <a:srgbClr val="FFFF00"/>
                </a:solidFill>
              </a:rPr>
              <a:t>(GM)</a:t>
            </a:r>
          </a:p>
        </p:txBody>
      </p:sp>
      <p:sp>
        <p:nvSpPr>
          <p:cNvPr id="3572742" name="Line 6">
            <a:extLst>
              <a:ext uri="{FF2B5EF4-FFF2-40B4-BE49-F238E27FC236}">
                <a16:creationId xmlns:a16="http://schemas.microsoft.com/office/drawing/2014/main" xmlns="" id="{DF819651-DF2E-604B-B644-3089478241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14975" y="3857625"/>
            <a:ext cx="2057400" cy="514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572743" name="Text Box 7">
            <a:extLst>
              <a:ext uri="{FF2B5EF4-FFF2-40B4-BE49-F238E27FC236}">
                <a16:creationId xmlns:a16="http://schemas.microsoft.com/office/drawing/2014/main" xmlns="" id="{0B2464B1-9755-6042-8ED1-E50C7B2DE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357688"/>
            <a:ext cx="2544763" cy="946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2800" b="1">
                <a:solidFill>
                  <a:srgbClr val="FFFF00"/>
                </a:solidFill>
              </a:rPr>
              <a:t>White matter (WM)</a:t>
            </a:r>
          </a:p>
        </p:txBody>
      </p:sp>
      <p:sp>
        <p:nvSpPr>
          <p:cNvPr id="3572744" name="Text Box 8">
            <a:extLst>
              <a:ext uri="{FF2B5EF4-FFF2-40B4-BE49-F238E27FC236}">
                <a16:creationId xmlns:a16="http://schemas.microsoft.com/office/drawing/2014/main" xmlns="" id="{61A2718C-E18C-6345-84A9-E1923A466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5764213"/>
            <a:ext cx="7145338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de-DE" altLang="de-DE" b="1">
                <a:solidFill>
                  <a:srgbClr val="FFFF00"/>
                </a:solidFill>
              </a:rPr>
              <a:t>T1 weighted Magnetic Resonance</a:t>
            </a:r>
          </a:p>
          <a:p>
            <a:pPr algn="ctr">
              <a:defRPr/>
            </a:pPr>
            <a:r>
              <a:rPr lang="de-DE" altLang="de-DE" b="1">
                <a:solidFill>
                  <a:srgbClr val="FFFF00"/>
                </a:solidFill>
              </a:rPr>
              <a:t>Image (T1-MRI)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786" name="Rectangle 2">
            <a:extLst>
              <a:ext uri="{FF2B5EF4-FFF2-40B4-BE49-F238E27FC236}">
                <a16:creationId xmlns:a16="http://schemas.microsoft.com/office/drawing/2014/main" xmlns="" id="{8C66A013-25B7-6F4A-A077-055357E0E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4244975"/>
            <a:ext cx="7650163" cy="21193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72706" name="AutoShape 3">
            <a:extLst>
              <a:ext uri="{FF2B5EF4-FFF2-40B4-BE49-F238E27FC236}">
                <a16:creationId xmlns:a16="http://schemas.microsoft.com/office/drawing/2014/main" xmlns="" id="{BB50A6E8-805E-074B-A2B4-62E3CD344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990600"/>
            <a:ext cx="1806575" cy="31607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000"/>
              <a:t> </a:t>
            </a:r>
          </a:p>
        </p:txBody>
      </p:sp>
      <p:sp>
        <p:nvSpPr>
          <p:cNvPr id="72707" name="Freeform 4">
            <a:extLst>
              <a:ext uri="{FF2B5EF4-FFF2-40B4-BE49-F238E27FC236}">
                <a16:creationId xmlns:a16="http://schemas.microsoft.com/office/drawing/2014/main" xmlns="" id="{48B08905-2720-FD47-A478-4241311E4792}"/>
              </a:ext>
            </a:extLst>
          </p:cNvPr>
          <p:cNvSpPr>
            <a:spLocks/>
          </p:cNvSpPr>
          <p:nvPr/>
        </p:nvSpPr>
        <p:spPr bwMode="auto">
          <a:xfrm>
            <a:off x="3317875" y="3184525"/>
            <a:ext cx="1527175" cy="828675"/>
          </a:xfrm>
          <a:custGeom>
            <a:avLst/>
            <a:gdLst>
              <a:gd name="T0" fmla="*/ 2147483646 w 2075"/>
              <a:gd name="T1" fmla="*/ 2147483646 h 998"/>
              <a:gd name="T2" fmla="*/ 2147483646 w 2075"/>
              <a:gd name="T3" fmla="*/ 2147483646 h 998"/>
              <a:gd name="T4" fmla="*/ 2147483646 w 2075"/>
              <a:gd name="T5" fmla="*/ 2147483646 h 998"/>
              <a:gd name="T6" fmla="*/ 2147483646 w 2075"/>
              <a:gd name="T7" fmla="*/ 2147483646 h 998"/>
              <a:gd name="T8" fmla="*/ 2147483646 w 2075"/>
              <a:gd name="T9" fmla="*/ 2147483646 h 998"/>
              <a:gd name="T10" fmla="*/ 2147483646 w 2075"/>
              <a:gd name="T11" fmla="*/ 2147483646 h 998"/>
              <a:gd name="T12" fmla="*/ 2147483646 w 2075"/>
              <a:gd name="T13" fmla="*/ 2147483646 h 998"/>
              <a:gd name="T14" fmla="*/ 2147483646 w 2075"/>
              <a:gd name="T15" fmla="*/ 2147483646 h 998"/>
              <a:gd name="T16" fmla="*/ 2147483646 w 2075"/>
              <a:gd name="T17" fmla="*/ 2147483646 h 998"/>
              <a:gd name="T18" fmla="*/ 2147483646 w 2075"/>
              <a:gd name="T19" fmla="*/ 2147483646 h 998"/>
              <a:gd name="T20" fmla="*/ 2147483646 w 2075"/>
              <a:gd name="T21" fmla="*/ 2147483646 h 9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75"/>
              <a:gd name="T34" fmla="*/ 0 h 998"/>
              <a:gd name="T35" fmla="*/ 2075 w 2075"/>
              <a:gd name="T36" fmla="*/ 998 h 99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75" h="998">
                <a:moveTo>
                  <a:pt x="206" y="431"/>
                </a:moveTo>
                <a:cubicBezTo>
                  <a:pt x="273" y="324"/>
                  <a:pt x="569" y="324"/>
                  <a:pt x="672" y="285"/>
                </a:cubicBezTo>
                <a:cubicBezTo>
                  <a:pt x="775" y="246"/>
                  <a:pt x="787" y="237"/>
                  <a:pt x="827" y="194"/>
                </a:cubicBezTo>
                <a:cubicBezTo>
                  <a:pt x="867" y="151"/>
                  <a:pt x="858" y="58"/>
                  <a:pt x="910" y="29"/>
                </a:cubicBezTo>
                <a:cubicBezTo>
                  <a:pt x="962" y="0"/>
                  <a:pt x="1092" y="2"/>
                  <a:pt x="1138" y="20"/>
                </a:cubicBezTo>
                <a:cubicBezTo>
                  <a:pt x="1184" y="38"/>
                  <a:pt x="1157" y="98"/>
                  <a:pt x="1184" y="139"/>
                </a:cubicBezTo>
                <a:cubicBezTo>
                  <a:pt x="1211" y="180"/>
                  <a:pt x="1204" y="226"/>
                  <a:pt x="1303" y="267"/>
                </a:cubicBezTo>
                <a:cubicBezTo>
                  <a:pt x="1402" y="308"/>
                  <a:pt x="1691" y="286"/>
                  <a:pt x="1778" y="386"/>
                </a:cubicBezTo>
                <a:cubicBezTo>
                  <a:pt x="1865" y="486"/>
                  <a:pt x="2075" y="780"/>
                  <a:pt x="1824" y="870"/>
                </a:cubicBezTo>
                <a:cubicBezTo>
                  <a:pt x="1573" y="960"/>
                  <a:pt x="540" y="998"/>
                  <a:pt x="270" y="925"/>
                </a:cubicBezTo>
                <a:cubicBezTo>
                  <a:pt x="0" y="852"/>
                  <a:pt x="139" y="538"/>
                  <a:pt x="206" y="431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FFFFCC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3574789" name="Freeform 5">
            <a:extLst>
              <a:ext uri="{FF2B5EF4-FFF2-40B4-BE49-F238E27FC236}">
                <a16:creationId xmlns:a16="http://schemas.microsoft.com/office/drawing/2014/main" xmlns="" id="{20DD29D9-C945-EE46-BF17-4F1C3CD73AFF}"/>
              </a:ext>
            </a:extLst>
          </p:cNvPr>
          <p:cNvSpPr>
            <a:spLocks/>
          </p:cNvSpPr>
          <p:nvPr/>
        </p:nvSpPr>
        <p:spPr bwMode="auto">
          <a:xfrm flipH="1">
            <a:off x="4186238" y="1755775"/>
            <a:ext cx="369887" cy="1271588"/>
          </a:xfrm>
          <a:custGeom>
            <a:avLst/>
            <a:gdLst>
              <a:gd name="T0" fmla="*/ 2147483646 w 571"/>
              <a:gd name="T1" fmla="*/ 2147483646 h 1757"/>
              <a:gd name="T2" fmla="*/ 2147483646 w 571"/>
              <a:gd name="T3" fmla="*/ 2147483646 h 1757"/>
              <a:gd name="T4" fmla="*/ 2147483646 w 571"/>
              <a:gd name="T5" fmla="*/ 0 h 1757"/>
              <a:gd name="T6" fmla="*/ 2147483646 w 571"/>
              <a:gd name="T7" fmla="*/ 2147483646 h 1757"/>
              <a:gd name="T8" fmla="*/ 2147483646 w 571"/>
              <a:gd name="T9" fmla="*/ 2147483646 h 1757"/>
              <a:gd name="T10" fmla="*/ 2147483646 w 571"/>
              <a:gd name="T11" fmla="*/ 2147483646 h 1757"/>
              <a:gd name="T12" fmla="*/ 2147483646 w 571"/>
              <a:gd name="T13" fmla="*/ 2147483646 h 1757"/>
              <a:gd name="T14" fmla="*/ 2147483646 w 571"/>
              <a:gd name="T15" fmla="*/ 2147483646 h 1757"/>
              <a:gd name="T16" fmla="*/ 2147483646 w 571"/>
              <a:gd name="T17" fmla="*/ 2147483646 h 1757"/>
              <a:gd name="T18" fmla="*/ 2147483646 w 571"/>
              <a:gd name="T19" fmla="*/ 2147483646 h 17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1"/>
              <a:gd name="T31" fmla="*/ 0 h 1757"/>
              <a:gd name="T32" fmla="*/ 571 w 571"/>
              <a:gd name="T33" fmla="*/ 1757 h 17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1" h="1757">
                <a:moveTo>
                  <a:pt x="571" y="429"/>
                </a:moveTo>
                <a:cubicBezTo>
                  <a:pt x="553" y="371"/>
                  <a:pt x="505" y="155"/>
                  <a:pt x="462" y="83"/>
                </a:cubicBezTo>
                <a:cubicBezTo>
                  <a:pt x="419" y="11"/>
                  <a:pt x="365" y="0"/>
                  <a:pt x="315" y="0"/>
                </a:cubicBezTo>
                <a:cubicBezTo>
                  <a:pt x="265" y="0"/>
                  <a:pt x="208" y="0"/>
                  <a:pt x="160" y="83"/>
                </a:cubicBezTo>
                <a:cubicBezTo>
                  <a:pt x="112" y="166"/>
                  <a:pt x="47" y="307"/>
                  <a:pt x="24" y="499"/>
                </a:cubicBezTo>
                <a:cubicBezTo>
                  <a:pt x="1" y="691"/>
                  <a:pt x="0" y="1041"/>
                  <a:pt x="24" y="1235"/>
                </a:cubicBezTo>
                <a:cubicBezTo>
                  <a:pt x="48" y="1429"/>
                  <a:pt x="119" y="1577"/>
                  <a:pt x="169" y="1664"/>
                </a:cubicBezTo>
                <a:cubicBezTo>
                  <a:pt x="219" y="1751"/>
                  <a:pt x="276" y="1757"/>
                  <a:pt x="325" y="1756"/>
                </a:cubicBezTo>
                <a:cubicBezTo>
                  <a:pt x="374" y="1755"/>
                  <a:pt x="426" y="1731"/>
                  <a:pt x="462" y="1655"/>
                </a:cubicBezTo>
                <a:cubicBezTo>
                  <a:pt x="498" y="1579"/>
                  <a:pt x="527" y="1373"/>
                  <a:pt x="544" y="1299"/>
                </a:cubicBezTo>
              </a:path>
            </a:pathLst>
          </a:custGeom>
          <a:noFill/>
          <a:ln w="3175">
            <a:solidFill>
              <a:srgbClr val="FF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72709" name="AutoShape 6">
            <a:extLst>
              <a:ext uri="{FF2B5EF4-FFF2-40B4-BE49-F238E27FC236}">
                <a16:creationId xmlns:a16="http://schemas.microsoft.com/office/drawing/2014/main" xmlns="" id="{4B659716-5545-B74E-B7EC-6FA631ED7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3489325"/>
            <a:ext cx="1355725" cy="5381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FFFFCC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72710" name="Rectangle 7">
            <a:extLst>
              <a:ext uri="{FF2B5EF4-FFF2-40B4-BE49-F238E27FC236}">
                <a16:creationId xmlns:a16="http://schemas.microsoft.com/office/drawing/2014/main" xmlns="" id="{55A02A6F-C5ED-DA46-BDAE-5076F19986F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2794" y="2404269"/>
            <a:ext cx="1546225" cy="1889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72711" name="Line 8">
            <a:extLst>
              <a:ext uri="{FF2B5EF4-FFF2-40B4-BE49-F238E27FC236}">
                <a16:creationId xmlns:a16="http://schemas.microsoft.com/office/drawing/2014/main" xmlns="" id="{2FB0DBEE-7D79-E649-8686-EF91343A3982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403600" y="2459038"/>
            <a:ext cx="1511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2712" name="Line 9">
            <a:extLst>
              <a:ext uri="{FF2B5EF4-FFF2-40B4-BE49-F238E27FC236}">
                <a16:creationId xmlns:a16="http://schemas.microsoft.com/office/drawing/2014/main" xmlns="" id="{F07C5C5F-6EC5-164C-B376-E23B20CC159B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227388" y="2459038"/>
            <a:ext cx="1511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2713" name="Freeform 10">
            <a:extLst>
              <a:ext uri="{FF2B5EF4-FFF2-40B4-BE49-F238E27FC236}">
                <a16:creationId xmlns:a16="http://schemas.microsoft.com/office/drawing/2014/main" xmlns="" id="{298FE04C-3793-2D41-B68A-72CD025F83FC}"/>
              </a:ext>
            </a:extLst>
          </p:cNvPr>
          <p:cNvSpPr>
            <a:spLocks/>
          </p:cNvSpPr>
          <p:nvPr/>
        </p:nvSpPr>
        <p:spPr bwMode="auto">
          <a:xfrm>
            <a:off x="4160838" y="3201988"/>
            <a:ext cx="452437" cy="273050"/>
          </a:xfrm>
          <a:custGeom>
            <a:avLst/>
            <a:gdLst>
              <a:gd name="T0" fmla="*/ 0 w 612"/>
              <a:gd name="T1" fmla="*/ 0 h 329"/>
              <a:gd name="T2" fmla="*/ 2147483646 w 612"/>
              <a:gd name="T3" fmla="*/ 2147483646 h 329"/>
              <a:gd name="T4" fmla="*/ 2147483646 w 612"/>
              <a:gd name="T5" fmla="*/ 2147483646 h 329"/>
              <a:gd name="T6" fmla="*/ 2147483646 w 612"/>
              <a:gd name="T7" fmla="*/ 2147483646 h 329"/>
              <a:gd name="T8" fmla="*/ 0 60000 65536"/>
              <a:gd name="T9" fmla="*/ 0 60000 65536"/>
              <a:gd name="T10" fmla="*/ 0 60000 65536"/>
              <a:gd name="T11" fmla="*/ 0 60000 65536"/>
              <a:gd name="T12" fmla="*/ 0 w 612"/>
              <a:gd name="T13" fmla="*/ 0 h 329"/>
              <a:gd name="T14" fmla="*/ 612 w 612"/>
              <a:gd name="T15" fmla="*/ 329 h 3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2" h="329">
                <a:moveTo>
                  <a:pt x="0" y="0"/>
                </a:moveTo>
                <a:cubicBezTo>
                  <a:pt x="11" y="26"/>
                  <a:pt x="29" y="112"/>
                  <a:pt x="64" y="155"/>
                </a:cubicBezTo>
                <a:cubicBezTo>
                  <a:pt x="99" y="198"/>
                  <a:pt x="119" y="227"/>
                  <a:pt x="210" y="256"/>
                </a:cubicBezTo>
                <a:cubicBezTo>
                  <a:pt x="301" y="285"/>
                  <a:pt x="528" y="314"/>
                  <a:pt x="612" y="32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72714" name="Freeform 11">
            <a:extLst>
              <a:ext uri="{FF2B5EF4-FFF2-40B4-BE49-F238E27FC236}">
                <a16:creationId xmlns:a16="http://schemas.microsoft.com/office/drawing/2014/main" xmlns="" id="{0BD663D5-8CBC-6B45-853A-713FB8B86AB2}"/>
              </a:ext>
            </a:extLst>
          </p:cNvPr>
          <p:cNvSpPr>
            <a:spLocks/>
          </p:cNvSpPr>
          <p:nvPr/>
        </p:nvSpPr>
        <p:spPr bwMode="auto">
          <a:xfrm>
            <a:off x="3536950" y="3205163"/>
            <a:ext cx="452438" cy="271462"/>
          </a:xfrm>
          <a:custGeom>
            <a:avLst/>
            <a:gdLst>
              <a:gd name="T0" fmla="*/ 2147483646 w 612"/>
              <a:gd name="T1" fmla="*/ 0 h 329"/>
              <a:gd name="T2" fmla="*/ 2147483646 w 612"/>
              <a:gd name="T3" fmla="*/ 2147483646 h 329"/>
              <a:gd name="T4" fmla="*/ 2147483646 w 612"/>
              <a:gd name="T5" fmla="*/ 2147483646 h 329"/>
              <a:gd name="T6" fmla="*/ 0 w 612"/>
              <a:gd name="T7" fmla="*/ 2147483646 h 329"/>
              <a:gd name="T8" fmla="*/ 0 60000 65536"/>
              <a:gd name="T9" fmla="*/ 0 60000 65536"/>
              <a:gd name="T10" fmla="*/ 0 60000 65536"/>
              <a:gd name="T11" fmla="*/ 0 60000 65536"/>
              <a:gd name="T12" fmla="*/ 0 w 612"/>
              <a:gd name="T13" fmla="*/ 0 h 329"/>
              <a:gd name="T14" fmla="*/ 612 w 612"/>
              <a:gd name="T15" fmla="*/ 329 h 3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2" h="329">
                <a:moveTo>
                  <a:pt x="612" y="0"/>
                </a:moveTo>
                <a:cubicBezTo>
                  <a:pt x="600" y="23"/>
                  <a:pt x="574" y="94"/>
                  <a:pt x="539" y="137"/>
                </a:cubicBezTo>
                <a:cubicBezTo>
                  <a:pt x="504" y="180"/>
                  <a:pt x="492" y="224"/>
                  <a:pt x="402" y="256"/>
                </a:cubicBezTo>
                <a:cubicBezTo>
                  <a:pt x="312" y="288"/>
                  <a:pt x="84" y="314"/>
                  <a:pt x="0" y="32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72715" name="Oval 12">
            <a:extLst>
              <a:ext uri="{FF2B5EF4-FFF2-40B4-BE49-F238E27FC236}">
                <a16:creationId xmlns:a16="http://schemas.microsoft.com/office/drawing/2014/main" xmlns="" id="{11290BF9-45F9-8A48-81DC-E8C4EACCBFD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907632" y="3734594"/>
            <a:ext cx="292100" cy="28098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72716" name="Oval 13">
            <a:extLst>
              <a:ext uri="{FF2B5EF4-FFF2-40B4-BE49-F238E27FC236}">
                <a16:creationId xmlns:a16="http://schemas.microsoft.com/office/drawing/2014/main" xmlns="" id="{C04D0801-06D5-E248-A1C4-48A9F865A7B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978275" y="3794126"/>
            <a:ext cx="173037" cy="163512"/>
          </a:xfrm>
          <a:prstGeom prst="ellips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3574798" name="Oval 14">
            <a:extLst>
              <a:ext uri="{FF2B5EF4-FFF2-40B4-BE49-F238E27FC236}">
                <a16:creationId xmlns:a16="http://schemas.microsoft.com/office/drawing/2014/main" xmlns="" id="{8CA7124B-BDA5-DC47-8EE1-7CA440A3B62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898900" y="2843213"/>
            <a:ext cx="350838" cy="144462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3574799" name="Text Box 15">
            <a:extLst>
              <a:ext uri="{FF2B5EF4-FFF2-40B4-BE49-F238E27FC236}">
                <a16:creationId xmlns:a16="http://schemas.microsoft.com/office/drawing/2014/main" xmlns="" id="{AA920E9B-10E8-FD4B-95EC-BB7867CCB92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38588" y="2719387"/>
            <a:ext cx="312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ea typeface="ＭＳ Ｐ明朝" panose="02020600040205080304" pitchFamily="18" charset="-128"/>
                <a:cs typeface="ＭＳ Ｐ明朝" panose="02020600040205080304" pitchFamily="18" charset="-128"/>
              </a:rPr>
              <a:t>+</a:t>
            </a:r>
          </a:p>
        </p:txBody>
      </p:sp>
      <p:sp>
        <p:nvSpPr>
          <p:cNvPr id="3574800" name="Line 16">
            <a:extLst>
              <a:ext uri="{FF2B5EF4-FFF2-40B4-BE49-F238E27FC236}">
                <a16:creationId xmlns:a16="http://schemas.microsoft.com/office/drawing/2014/main" xmlns="" id="{A71B186A-8DD2-234F-825E-7454447AEE0D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709194" y="2404269"/>
            <a:ext cx="722312" cy="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74801" name="Freeform 17">
            <a:extLst>
              <a:ext uri="{FF2B5EF4-FFF2-40B4-BE49-F238E27FC236}">
                <a16:creationId xmlns:a16="http://schemas.microsoft.com/office/drawing/2014/main" xmlns="" id="{A8B24175-2799-6A49-BEFA-70F95EA240D1}"/>
              </a:ext>
            </a:extLst>
          </p:cNvPr>
          <p:cNvSpPr>
            <a:spLocks/>
          </p:cNvSpPr>
          <p:nvPr/>
        </p:nvSpPr>
        <p:spPr bwMode="auto">
          <a:xfrm>
            <a:off x="3576638" y="1757363"/>
            <a:ext cx="368300" cy="1274762"/>
          </a:xfrm>
          <a:custGeom>
            <a:avLst/>
            <a:gdLst>
              <a:gd name="T0" fmla="*/ 2147483646 w 571"/>
              <a:gd name="T1" fmla="*/ 2147483646 h 1757"/>
              <a:gd name="T2" fmla="*/ 2147483646 w 571"/>
              <a:gd name="T3" fmla="*/ 2147483646 h 1757"/>
              <a:gd name="T4" fmla="*/ 2147483646 w 571"/>
              <a:gd name="T5" fmla="*/ 0 h 1757"/>
              <a:gd name="T6" fmla="*/ 2147483646 w 571"/>
              <a:gd name="T7" fmla="*/ 2147483646 h 1757"/>
              <a:gd name="T8" fmla="*/ 2147483646 w 571"/>
              <a:gd name="T9" fmla="*/ 2147483646 h 1757"/>
              <a:gd name="T10" fmla="*/ 2147483646 w 571"/>
              <a:gd name="T11" fmla="*/ 2147483646 h 1757"/>
              <a:gd name="T12" fmla="*/ 2147483646 w 571"/>
              <a:gd name="T13" fmla="*/ 2147483646 h 1757"/>
              <a:gd name="T14" fmla="*/ 2147483646 w 571"/>
              <a:gd name="T15" fmla="*/ 2147483646 h 1757"/>
              <a:gd name="T16" fmla="*/ 2147483646 w 571"/>
              <a:gd name="T17" fmla="*/ 2147483646 h 1757"/>
              <a:gd name="T18" fmla="*/ 2147483646 w 571"/>
              <a:gd name="T19" fmla="*/ 2147483646 h 17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1"/>
              <a:gd name="T31" fmla="*/ 0 h 1757"/>
              <a:gd name="T32" fmla="*/ 571 w 571"/>
              <a:gd name="T33" fmla="*/ 1757 h 17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1" h="1757">
                <a:moveTo>
                  <a:pt x="571" y="429"/>
                </a:moveTo>
                <a:cubicBezTo>
                  <a:pt x="553" y="371"/>
                  <a:pt x="505" y="155"/>
                  <a:pt x="462" y="83"/>
                </a:cubicBezTo>
                <a:cubicBezTo>
                  <a:pt x="419" y="11"/>
                  <a:pt x="365" y="0"/>
                  <a:pt x="315" y="0"/>
                </a:cubicBezTo>
                <a:cubicBezTo>
                  <a:pt x="265" y="0"/>
                  <a:pt x="208" y="0"/>
                  <a:pt x="160" y="83"/>
                </a:cubicBezTo>
                <a:cubicBezTo>
                  <a:pt x="112" y="166"/>
                  <a:pt x="47" y="307"/>
                  <a:pt x="24" y="499"/>
                </a:cubicBezTo>
                <a:cubicBezTo>
                  <a:pt x="1" y="691"/>
                  <a:pt x="0" y="1041"/>
                  <a:pt x="24" y="1235"/>
                </a:cubicBezTo>
                <a:cubicBezTo>
                  <a:pt x="48" y="1429"/>
                  <a:pt x="119" y="1577"/>
                  <a:pt x="169" y="1664"/>
                </a:cubicBezTo>
                <a:cubicBezTo>
                  <a:pt x="219" y="1751"/>
                  <a:pt x="276" y="1757"/>
                  <a:pt x="325" y="1756"/>
                </a:cubicBezTo>
                <a:cubicBezTo>
                  <a:pt x="374" y="1755"/>
                  <a:pt x="426" y="1731"/>
                  <a:pt x="462" y="1655"/>
                </a:cubicBezTo>
                <a:cubicBezTo>
                  <a:pt x="498" y="1579"/>
                  <a:pt x="527" y="1373"/>
                  <a:pt x="544" y="1299"/>
                </a:cubicBezTo>
              </a:path>
            </a:pathLst>
          </a:custGeom>
          <a:noFill/>
          <a:ln w="3175">
            <a:solidFill>
              <a:srgbClr val="FF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3574802" name="Freeform 18">
            <a:extLst>
              <a:ext uri="{FF2B5EF4-FFF2-40B4-BE49-F238E27FC236}">
                <a16:creationId xmlns:a16="http://schemas.microsoft.com/office/drawing/2014/main" xmlns="" id="{89CD4D18-6919-A040-AD75-9613A5D1F9FC}"/>
              </a:ext>
            </a:extLst>
          </p:cNvPr>
          <p:cNvSpPr>
            <a:spLocks/>
          </p:cNvSpPr>
          <p:nvPr/>
        </p:nvSpPr>
        <p:spPr bwMode="auto">
          <a:xfrm flipH="1">
            <a:off x="4225925" y="2147888"/>
            <a:ext cx="206375" cy="592137"/>
          </a:xfrm>
          <a:custGeom>
            <a:avLst/>
            <a:gdLst>
              <a:gd name="T0" fmla="*/ 2147483646 w 571"/>
              <a:gd name="T1" fmla="*/ 2147483646 h 1757"/>
              <a:gd name="T2" fmla="*/ 2147483646 w 571"/>
              <a:gd name="T3" fmla="*/ 2147483646 h 1757"/>
              <a:gd name="T4" fmla="*/ 2147483646 w 571"/>
              <a:gd name="T5" fmla="*/ 0 h 1757"/>
              <a:gd name="T6" fmla="*/ 2147483646 w 571"/>
              <a:gd name="T7" fmla="*/ 2147483646 h 1757"/>
              <a:gd name="T8" fmla="*/ 2147483646 w 571"/>
              <a:gd name="T9" fmla="*/ 2147483646 h 1757"/>
              <a:gd name="T10" fmla="*/ 2147483646 w 571"/>
              <a:gd name="T11" fmla="*/ 2147483646 h 1757"/>
              <a:gd name="T12" fmla="*/ 2147483646 w 571"/>
              <a:gd name="T13" fmla="*/ 2147483646 h 1757"/>
              <a:gd name="T14" fmla="*/ 2147483646 w 571"/>
              <a:gd name="T15" fmla="*/ 2147483646 h 1757"/>
              <a:gd name="T16" fmla="*/ 2147483646 w 571"/>
              <a:gd name="T17" fmla="*/ 2147483646 h 1757"/>
              <a:gd name="T18" fmla="*/ 2147483646 w 571"/>
              <a:gd name="T19" fmla="*/ 2147483646 h 17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1"/>
              <a:gd name="T31" fmla="*/ 0 h 1757"/>
              <a:gd name="T32" fmla="*/ 571 w 571"/>
              <a:gd name="T33" fmla="*/ 1757 h 17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1" h="1757">
                <a:moveTo>
                  <a:pt x="571" y="429"/>
                </a:moveTo>
                <a:cubicBezTo>
                  <a:pt x="553" y="371"/>
                  <a:pt x="505" y="155"/>
                  <a:pt x="462" y="83"/>
                </a:cubicBezTo>
                <a:cubicBezTo>
                  <a:pt x="419" y="11"/>
                  <a:pt x="365" y="0"/>
                  <a:pt x="315" y="0"/>
                </a:cubicBezTo>
                <a:cubicBezTo>
                  <a:pt x="265" y="0"/>
                  <a:pt x="208" y="0"/>
                  <a:pt x="160" y="83"/>
                </a:cubicBezTo>
                <a:cubicBezTo>
                  <a:pt x="112" y="166"/>
                  <a:pt x="47" y="307"/>
                  <a:pt x="24" y="499"/>
                </a:cubicBezTo>
                <a:cubicBezTo>
                  <a:pt x="1" y="691"/>
                  <a:pt x="0" y="1041"/>
                  <a:pt x="24" y="1235"/>
                </a:cubicBezTo>
                <a:cubicBezTo>
                  <a:pt x="48" y="1429"/>
                  <a:pt x="119" y="1577"/>
                  <a:pt x="169" y="1664"/>
                </a:cubicBezTo>
                <a:cubicBezTo>
                  <a:pt x="219" y="1751"/>
                  <a:pt x="276" y="1757"/>
                  <a:pt x="325" y="1756"/>
                </a:cubicBezTo>
                <a:cubicBezTo>
                  <a:pt x="374" y="1755"/>
                  <a:pt x="426" y="1731"/>
                  <a:pt x="462" y="1655"/>
                </a:cubicBezTo>
                <a:cubicBezTo>
                  <a:pt x="498" y="1579"/>
                  <a:pt x="527" y="1373"/>
                  <a:pt x="544" y="1299"/>
                </a:cubicBezTo>
              </a:path>
            </a:pathLst>
          </a:custGeom>
          <a:noFill/>
          <a:ln w="3175">
            <a:solidFill>
              <a:srgbClr val="FF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3574803" name="Freeform 19">
            <a:extLst>
              <a:ext uri="{FF2B5EF4-FFF2-40B4-BE49-F238E27FC236}">
                <a16:creationId xmlns:a16="http://schemas.microsoft.com/office/drawing/2014/main" xmlns="" id="{41DA33B6-CE6B-434C-8F0D-7507885DA944}"/>
              </a:ext>
            </a:extLst>
          </p:cNvPr>
          <p:cNvSpPr>
            <a:spLocks/>
          </p:cNvSpPr>
          <p:nvPr/>
        </p:nvSpPr>
        <p:spPr bwMode="auto">
          <a:xfrm>
            <a:off x="3727450" y="2147888"/>
            <a:ext cx="204788" cy="592137"/>
          </a:xfrm>
          <a:custGeom>
            <a:avLst/>
            <a:gdLst>
              <a:gd name="T0" fmla="*/ 2147483646 w 571"/>
              <a:gd name="T1" fmla="*/ 2147483646 h 1757"/>
              <a:gd name="T2" fmla="*/ 2147483646 w 571"/>
              <a:gd name="T3" fmla="*/ 2147483646 h 1757"/>
              <a:gd name="T4" fmla="*/ 2147483646 w 571"/>
              <a:gd name="T5" fmla="*/ 0 h 1757"/>
              <a:gd name="T6" fmla="*/ 2147483646 w 571"/>
              <a:gd name="T7" fmla="*/ 2147483646 h 1757"/>
              <a:gd name="T8" fmla="*/ 2147483646 w 571"/>
              <a:gd name="T9" fmla="*/ 2147483646 h 1757"/>
              <a:gd name="T10" fmla="*/ 2147483646 w 571"/>
              <a:gd name="T11" fmla="*/ 2147483646 h 1757"/>
              <a:gd name="T12" fmla="*/ 2147483646 w 571"/>
              <a:gd name="T13" fmla="*/ 2147483646 h 1757"/>
              <a:gd name="T14" fmla="*/ 2147483646 w 571"/>
              <a:gd name="T15" fmla="*/ 2147483646 h 1757"/>
              <a:gd name="T16" fmla="*/ 2147483646 w 571"/>
              <a:gd name="T17" fmla="*/ 2147483646 h 1757"/>
              <a:gd name="T18" fmla="*/ 2147483646 w 571"/>
              <a:gd name="T19" fmla="*/ 2147483646 h 17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1"/>
              <a:gd name="T31" fmla="*/ 0 h 1757"/>
              <a:gd name="T32" fmla="*/ 571 w 571"/>
              <a:gd name="T33" fmla="*/ 1757 h 17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1" h="1757">
                <a:moveTo>
                  <a:pt x="571" y="429"/>
                </a:moveTo>
                <a:cubicBezTo>
                  <a:pt x="553" y="371"/>
                  <a:pt x="505" y="155"/>
                  <a:pt x="462" y="83"/>
                </a:cubicBezTo>
                <a:cubicBezTo>
                  <a:pt x="419" y="11"/>
                  <a:pt x="365" y="0"/>
                  <a:pt x="315" y="0"/>
                </a:cubicBezTo>
                <a:cubicBezTo>
                  <a:pt x="265" y="0"/>
                  <a:pt x="208" y="0"/>
                  <a:pt x="160" y="83"/>
                </a:cubicBezTo>
                <a:cubicBezTo>
                  <a:pt x="112" y="166"/>
                  <a:pt x="47" y="307"/>
                  <a:pt x="24" y="499"/>
                </a:cubicBezTo>
                <a:cubicBezTo>
                  <a:pt x="1" y="691"/>
                  <a:pt x="0" y="1041"/>
                  <a:pt x="24" y="1235"/>
                </a:cubicBezTo>
                <a:cubicBezTo>
                  <a:pt x="48" y="1429"/>
                  <a:pt x="119" y="1577"/>
                  <a:pt x="169" y="1664"/>
                </a:cubicBezTo>
                <a:cubicBezTo>
                  <a:pt x="219" y="1751"/>
                  <a:pt x="276" y="1757"/>
                  <a:pt x="325" y="1756"/>
                </a:cubicBezTo>
                <a:cubicBezTo>
                  <a:pt x="374" y="1755"/>
                  <a:pt x="426" y="1731"/>
                  <a:pt x="462" y="1655"/>
                </a:cubicBezTo>
                <a:cubicBezTo>
                  <a:pt x="498" y="1579"/>
                  <a:pt x="527" y="1373"/>
                  <a:pt x="544" y="1299"/>
                </a:cubicBezTo>
              </a:path>
            </a:pathLst>
          </a:custGeom>
          <a:noFill/>
          <a:ln w="3175">
            <a:solidFill>
              <a:srgbClr val="FF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3574804" name="Text Box 20">
            <a:extLst>
              <a:ext uri="{FF2B5EF4-FFF2-40B4-BE49-F238E27FC236}">
                <a16:creationId xmlns:a16="http://schemas.microsoft.com/office/drawing/2014/main" xmlns="" id="{7D8E43BB-9E86-3742-AD92-DBD3E822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2727325"/>
            <a:ext cx="2714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800">
                <a:latin typeface="ＭＳ Ｐゴシック" panose="020B0600070205080204" pitchFamily="34" charset="-128"/>
                <a:ea typeface="ＭＳ Ｐ明朝" panose="02020600040205080304" pitchFamily="18" charset="-128"/>
                <a:cs typeface="ＭＳ Ｐ明朝" panose="02020600040205080304" pitchFamily="18" charset="-128"/>
              </a:rPr>
              <a:t>-</a:t>
            </a:r>
          </a:p>
        </p:txBody>
      </p:sp>
      <p:grpSp>
        <p:nvGrpSpPr>
          <p:cNvPr id="72724" name="Group 21">
            <a:extLst>
              <a:ext uri="{FF2B5EF4-FFF2-40B4-BE49-F238E27FC236}">
                <a16:creationId xmlns:a16="http://schemas.microsoft.com/office/drawing/2014/main" xmlns="" id="{01E38364-8D2E-7545-92A1-47ED66AF90B3}"/>
              </a:ext>
            </a:extLst>
          </p:cNvPr>
          <p:cNvGrpSpPr>
            <a:grpSpLocks/>
          </p:cNvGrpSpPr>
          <p:nvPr/>
        </p:nvGrpSpPr>
        <p:grpSpPr bwMode="auto">
          <a:xfrm>
            <a:off x="4202113" y="1719263"/>
            <a:ext cx="568325" cy="242887"/>
            <a:chOff x="2942" y="1515"/>
            <a:chExt cx="403" cy="153"/>
          </a:xfrm>
        </p:grpSpPr>
        <p:sp>
          <p:nvSpPr>
            <p:cNvPr id="72773" name="Rectangle 22">
              <a:extLst>
                <a:ext uri="{FF2B5EF4-FFF2-40B4-BE49-F238E27FC236}">
                  <a16:creationId xmlns:a16="http://schemas.microsoft.com/office/drawing/2014/main" xmlns="" id="{887EC12C-BE8C-2944-901A-F5D7952EB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4" y="1569"/>
              <a:ext cx="351" cy="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000">
                <a:solidFill>
                  <a:srgbClr val="FFFF99"/>
                </a:solidFill>
              </a:endParaRPr>
            </a:p>
          </p:txBody>
        </p:sp>
        <p:sp>
          <p:nvSpPr>
            <p:cNvPr id="72774" name="Freeform 23">
              <a:extLst>
                <a:ext uri="{FF2B5EF4-FFF2-40B4-BE49-F238E27FC236}">
                  <a16:creationId xmlns:a16="http://schemas.microsoft.com/office/drawing/2014/main" xmlns="" id="{26EE08D1-DFFD-9B4A-8027-0F98911ED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" y="1587"/>
              <a:ext cx="402" cy="81"/>
            </a:xfrm>
            <a:custGeom>
              <a:avLst/>
              <a:gdLst>
                <a:gd name="T0" fmla="*/ 402 w 402"/>
                <a:gd name="T1" fmla="*/ 23 h 81"/>
                <a:gd name="T2" fmla="*/ 84 w 402"/>
                <a:gd name="T3" fmla="*/ 23 h 81"/>
                <a:gd name="T4" fmla="*/ 49 w 402"/>
                <a:gd name="T5" fmla="*/ 36 h 81"/>
                <a:gd name="T6" fmla="*/ 37 w 402"/>
                <a:gd name="T7" fmla="*/ 75 h 81"/>
                <a:gd name="T8" fmla="*/ 1 w 402"/>
                <a:gd name="T9" fmla="*/ 81 h 81"/>
                <a:gd name="T10" fmla="*/ 0 w 402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2"/>
                <a:gd name="T19" fmla="*/ 0 h 81"/>
                <a:gd name="T20" fmla="*/ 402 w 402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2" h="81">
                  <a:moveTo>
                    <a:pt x="402" y="23"/>
                  </a:moveTo>
                  <a:lnTo>
                    <a:pt x="84" y="23"/>
                  </a:lnTo>
                  <a:lnTo>
                    <a:pt x="49" y="36"/>
                  </a:lnTo>
                  <a:lnTo>
                    <a:pt x="37" y="75"/>
                  </a:lnTo>
                  <a:lnTo>
                    <a:pt x="1" y="81"/>
                  </a:lnTo>
                  <a:lnTo>
                    <a:pt x="0" y="0"/>
                  </a:lnTo>
                </a:path>
              </a:pathLst>
            </a:custGeom>
            <a:solidFill>
              <a:srgbClr val="FFFFCC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de-DE"/>
            </a:p>
          </p:txBody>
        </p:sp>
        <p:sp>
          <p:nvSpPr>
            <p:cNvPr id="72775" name="Freeform 24">
              <a:extLst>
                <a:ext uri="{FF2B5EF4-FFF2-40B4-BE49-F238E27FC236}">
                  <a16:creationId xmlns:a16="http://schemas.microsoft.com/office/drawing/2014/main" xmlns="" id="{662BDF82-49CB-BF42-A0ED-ECFE2A471DA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942" y="1515"/>
              <a:ext cx="402" cy="81"/>
            </a:xfrm>
            <a:custGeom>
              <a:avLst/>
              <a:gdLst>
                <a:gd name="T0" fmla="*/ 402 w 402"/>
                <a:gd name="T1" fmla="*/ 23 h 81"/>
                <a:gd name="T2" fmla="*/ 84 w 402"/>
                <a:gd name="T3" fmla="*/ 23 h 81"/>
                <a:gd name="T4" fmla="*/ 49 w 402"/>
                <a:gd name="T5" fmla="*/ 36 h 81"/>
                <a:gd name="T6" fmla="*/ 37 w 402"/>
                <a:gd name="T7" fmla="*/ 75 h 81"/>
                <a:gd name="T8" fmla="*/ 1 w 402"/>
                <a:gd name="T9" fmla="*/ 81 h 81"/>
                <a:gd name="T10" fmla="*/ 0 w 402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2"/>
                <a:gd name="T19" fmla="*/ 0 h 81"/>
                <a:gd name="T20" fmla="*/ 402 w 402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2" h="81">
                  <a:moveTo>
                    <a:pt x="402" y="23"/>
                  </a:moveTo>
                  <a:lnTo>
                    <a:pt x="84" y="23"/>
                  </a:lnTo>
                  <a:lnTo>
                    <a:pt x="49" y="36"/>
                  </a:lnTo>
                  <a:lnTo>
                    <a:pt x="37" y="75"/>
                  </a:lnTo>
                  <a:lnTo>
                    <a:pt x="1" y="81"/>
                  </a:lnTo>
                  <a:lnTo>
                    <a:pt x="0" y="0"/>
                  </a:lnTo>
                </a:path>
              </a:pathLst>
            </a:custGeom>
            <a:solidFill>
              <a:srgbClr val="FFFFCC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de-DE"/>
            </a:p>
          </p:txBody>
        </p:sp>
      </p:grpSp>
      <p:sp>
        <p:nvSpPr>
          <p:cNvPr id="3574809" name="Text Box 25">
            <a:extLst>
              <a:ext uri="{FF2B5EF4-FFF2-40B4-BE49-F238E27FC236}">
                <a16:creationId xmlns:a16="http://schemas.microsoft.com/office/drawing/2014/main" xmlns="" id="{8637761B-B3A2-E24F-9A28-50D2365E2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2822575"/>
            <a:ext cx="271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800">
                <a:latin typeface="ＭＳ Ｐゴシック" panose="020B0600070205080204" pitchFamily="34" charset="-128"/>
                <a:ea typeface="ＭＳ Ｐ明朝" panose="02020600040205080304" pitchFamily="18" charset="-128"/>
                <a:cs typeface="ＭＳ Ｐ明朝" panose="02020600040205080304" pitchFamily="18" charset="-128"/>
              </a:rPr>
              <a:t>-</a:t>
            </a:r>
          </a:p>
        </p:txBody>
      </p:sp>
      <p:sp>
        <p:nvSpPr>
          <p:cNvPr id="72726" name="Text Box 26">
            <a:extLst>
              <a:ext uri="{FF2B5EF4-FFF2-40B4-BE49-F238E27FC236}">
                <a16:creationId xmlns:a16="http://schemas.microsoft.com/office/drawing/2014/main" xmlns="" id="{2C1A5D0E-C403-6D43-8D26-DE5B1D548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13" y="3544888"/>
            <a:ext cx="935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>
                <a:ea typeface="ＭＳ Ｐ明朝" panose="02020600040205080304" pitchFamily="18" charset="-128"/>
                <a:cs typeface="ＭＳ Ｐ明朝" panose="02020600040205080304" pitchFamily="18" charset="-128"/>
              </a:rPr>
              <a:t>cell body</a:t>
            </a:r>
          </a:p>
        </p:txBody>
      </p:sp>
      <p:sp>
        <p:nvSpPr>
          <p:cNvPr id="3574811" name="Text Box 27">
            <a:extLst>
              <a:ext uri="{FF2B5EF4-FFF2-40B4-BE49-F238E27FC236}">
                <a16:creationId xmlns:a16="http://schemas.microsoft.com/office/drawing/2014/main" xmlns="" id="{50EB0B9A-CB2C-774A-9711-06DEAA82A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675" y="2836863"/>
            <a:ext cx="481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ea typeface="ＭＳ Ｐ明朝" panose="02020600040205080304" pitchFamily="18" charset="-128"/>
                <a:cs typeface="ＭＳ Ｐ明朝" panose="02020600040205080304" pitchFamily="18" charset="-128"/>
              </a:rPr>
              <a:t>sink</a:t>
            </a:r>
          </a:p>
        </p:txBody>
      </p:sp>
      <p:sp>
        <p:nvSpPr>
          <p:cNvPr id="3574812" name="Text Box 28">
            <a:extLst>
              <a:ext uri="{FF2B5EF4-FFF2-40B4-BE49-F238E27FC236}">
                <a16:creationId xmlns:a16="http://schemas.microsoft.com/office/drawing/2014/main" xmlns="" id="{A8FB830B-365A-4146-86F9-3A4074804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716088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ea typeface="ＭＳ Ｐ明朝" panose="02020600040205080304" pitchFamily="18" charset="-128"/>
                <a:cs typeface="ＭＳ Ｐ明朝" panose="02020600040205080304" pitchFamily="18" charset="-128"/>
              </a:rPr>
              <a:t>source</a:t>
            </a: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xmlns="" id="{19A3CD3A-38A7-6D45-89F6-31F903E8136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421063" y="4783138"/>
            <a:ext cx="1741487" cy="1601787"/>
            <a:chOff x="2915" y="2497"/>
            <a:chExt cx="1234" cy="1009"/>
          </a:xfrm>
        </p:grpSpPr>
        <p:sp>
          <p:nvSpPr>
            <p:cNvPr id="72771" name="Freeform 30">
              <a:extLst>
                <a:ext uri="{FF2B5EF4-FFF2-40B4-BE49-F238E27FC236}">
                  <a16:creationId xmlns:a16="http://schemas.microsoft.com/office/drawing/2014/main" xmlns="" id="{400CB52B-A450-1341-84B6-7DF1853D9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" y="2555"/>
              <a:ext cx="1234" cy="951"/>
            </a:xfrm>
            <a:custGeom>
              <a:avLst/>
              <a:gdLst>
                <a:gd name="T0" fmla="*/ 0 w 1234"/>
                <a:gd name="T1" fmla="*/ 560 h 951"/>
                <a:gd name="T2" fmla="*/ 162 w 1234"/>
                <a:gd name="T3" fmla="*/ 614 h 951"/>
                <a:gd name="T4" fmla="*/ 324 w 1234"/>
                <a:gd name="T5" fmla="*/ 704 h 951"/>
                <a:gd name="T6" fmla="*/ 477 w 1234"/>
                <a:gd name="T7" fmla="*/ 794 h 951"/>
                <a:gd name="T8" fmla="*/ 563 w 1234"/>
                <a:gd name="T9" fmla="*/ 855 h 951"/>
                <a:gd name="T10" fmla="*/ 630 w 1234"/>
                <a:gd name="T11" fmla="*/ 950 h 951"/>
                <a:gd name="T12" fmla="*/ 1233 w 1234"/>
                <a:gd name="T13" fmla="*/ 345 h 951"/>
                <a:gd name="T14" fmla="*/ 999 w 1234"/>
                <a:gd name="T15" fmla="*/ 214 h 951"/>
                <a:gd name="T16" fmla="*/ 865 w 1234"/>
                <a:gd name="T17" fmla="*/ 190 h 951"/>
                <a:gd name="T18" fmla="*/ 664 w 1234"/>
                <a:gd name="T19" fmla="*/ 261 h 951"/>
                <a:gd name="T20" fmla="*/ 563 w 1234"/>
                <a:gd name="T21" fmla="*/ 285 h 951"/>
                <a:gd name="T22" fmla="*/ 597 w 1234"/>
                <a:gd name="T23" fmla="*/ 119 h 951"/>
                <a:gd name="T24" fmla="*/ 463 w 1234"/>
                <a:gd name="T25" fmla="*/ 24 h 951"/>
                <a:gd name="T26" fmla="*/ 262 w 1234"/>
                <a:gd name="T27" fmla="*/ 0 h 951"/>
                <a:gd name="T28" fmla="*/ 195 w 1234"/>
                <a:gd name="T29" fmla="*/ 0 h 951"/>
                <a:gd name="T30" fmla="*/ 99 w 1234"/>
                <a:gd name="T31" fmla="*/ 362 h 951"/>
                <a:gd name="T32" fmla="*/ 0 w 1234"/>
                <a:gd name="T33" fmla="*/ 560 h 9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34"/>
                <a:gd name="T52" fmla="*/ 0 h 951"/>
                <a:gd name="T53" fmla="*/ 1234 w 1234"/>
                <a:gd name="T54" fmla="*/ 951 h 9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34" h="951">
                  <a:moveTo>
                    <a:pt x="0" y="560"/>
                  </a:moveTo>
                  <a:lnTo>
                    <a:pt x="162" y="614"/>
                  </a:lnTo>
                  <a:lnTo>
                    <a:pt x="324" y="704"/>
                  </a:lnTo>
                  <a:lnTo>
                    <a:pt x="477" y="794"/>
                  </a:lnTo>
                  <a:lnTo>
                    <a:pt x="563" y="855"/>
                  </a:lnTo>
                  <a:lnTo>
                    <a:pt x="630" y="950"/>
                  </a:lnTo>
                  <a:lnTo>
                    <a:pt x="1233" y="345"/>
                  </a:lnTo>
                  <a:lnTo>
                    <a:pt x="999" y="214"/>
                  </a:lnTo>
                  <a:lnTo>
                    <a:pt x="865" y="190"/>
                  </a:lnTo>
                  <a:lnTo>
                    <a:pt x="664" y="261"/>
                  </a:lnTo>
                  <a:lnTo>
                    <a:pt x="563" y="285"/>
                  </a:lnTo>
                  <a:lnTo>
                    <a:pt x="597" y="119"/>
                  </a:lnTo>
                  <a:lnTo>
                    <a:pt x="463" y="24"/>
                  </a:lnTo>
                  <a:lnTo>
                    <a:pt x="262" y="0"/>
                  </a:lnTo>
                  <a:lnTo>
                    <a:pt x="195" y="0"/>
                  </a:lnTo>
                  <a:lnTo>
                    <a:pt x="99" y="362"/>
                  </a:lnTo>
                  <a:lnTo>
                    <a:pt x="0" y="560"/>
                  </a:lnTo>
                </a:path>
              </a:pathLst>
            </a:custGeom>
            <a:gradFill rotWithShape="0">
              <a:gsLst>
                <a:gs pos="0">
                  <a:srgbClr val="414141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rgbClr val="DADADA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2" name="Freeform 31">
              <a:extLst>
                <a:ext uri="{FF2B5EF4-FFF2-40B4-BE49-F238E27FC236}">
                  <a16:creationId xmlns:a16="http://schemas.microsoft.com/office/drawing/2014/main" xmlns="" id="{DF80D373-C101-3943-9FC5-6433B4CE3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" y="2497"/>
              <a:ext cx="1040" cy="721"/>
            </a:xfrm>
            <a:custGeom>
              <a:avLst/>
              <a:gdLst>
                <a:gd name="T0" fmla="*/ 67 w 1040"/>
                <a:gd name="T1" fmla="*/ 0 h 721"/>
                <a:gd name="T2" fmla="*/ 235 w 1040"/>
                <a:gd name="T3" fmla="*/ 58 h 721"/>
                <a:gd name="T4" fmla="*/ 335 w 1040"/>
                <a:gd name="T5" fmla="*/ 86 h 721"/>
                <a:gd name="T6" fmla="*/ 369 w 1040"/>
                <a:gd name="T7" fmla="*/ 115 h 721"/>
                <a:gd name="T8" fmla="*/ 402 w 1040"/>
                <a:gd name="T9" fmla="*/ 144 h 721"/>
                <a:gd name="T10" fmla="*/ 436 w 1040"/>
                <a:gd name="T11" fmla="*/ 202 h 721"/>
                <a:gd name="T12" fmla="*/ 436 w 1040"/>
                <a:gd name="T13" fmla="*/ 259 h 721"/>
                <a:gd name="T14" fmla="*/ 436 w 1040"/>
                <a:gd name="T15" fmla="*/ 317 h 721"/>
                <a:gd name="T16" fmla="*/ 402 w 1040"/>
                <a:gd name="T17" fmla="*/ 346 h 721"/>
                <a:gd name="T18" fmla="*/ 369 w 1040"/>
                <a:gd name="T19" fmla="*/ 403 h 721"/>
                <a:gd name="T20" fmla="*/ 335 w 1040"/>
                <a:gd name="T21" fmla="*/ 461 h 721"/>
                <a:gd name="T22" fmla="*/ 268 w 1040"/>
                <a:gd name="T23" fmla="*/ 547 h 721"/>
                <a:gd name="T24" fmla="*/ 235 w 1040"/>
                <a:gd name="T25" fmla="*/ 576 h 721"/>
                <a:gd name="T26" fmla="*/ 168 w 1040"/>
                <a:gd name="T27" fmla="*/ 634 h 721"/>
                <a:gd name="T28" fmla="*/ 268 w 1040"/>
                <a:gd name="T29" fmla="*/ 547 h 721"/>
                <a:gd name="T30" fmla="*/ 335 w 1040"/>
                <a:gd name="T31" fmla="*/ 461 h 721"/>
                <a:gd name="T32" fmla="*/ 402 w 1040"/>
                <a:gd name="T33" fmla="*/ 346 h 721"/>
                <a:gd name="T34" fmla="*/ 503 w 1040"/>
                <a:gd name="T35" fmla="*/ 288 h 721"/>
                <a:gd name="T36" fmla="*/ 570 w 1040"/>
                <a:gd name="T37" fmla="*/ 259 h 721"/>
                <a:gd name="T38" fmla="*/ 670 w 1040"/>
                <a:gd name="T39" fmla="*/ 230 h 721"/>
                <a:gd name="T40" fmla="*/ 737 w 1040"/>
                <a:gd name="T41" fmla="*/ 230 h 721"/>
                <a:gd name="T42" fmla="*/ 804 w 1040"/>
                <a:gd name="T43" fmla="*/ 259 h 721"/>
                <a:gd name="T44" fmla="*/ 905 w 1040"/>
                <a:gd name="T45" fmla="*/ 317 h 721"/>
                <a:gd name="T46" fmla="*/ 1039 w 1040"/>
                <a:gd name="T47" fmla="*/ 374 h 721"/>
                <a:gd name="T48" fmla="*/ 1039 w 1040"/>
                <a:gd name="T49" fmla="*/ 403 h 721"/>
                <a:gd name="T50" fmla="*/ 972 w 1040"/>
                <a:gd name="T51" fmla="*/ 461 h 721"/>
                <a:gd name="T52" fmla="*/ 838 w 1040"/>
                <a:gd name="T53" fmla="*/ 374 h 721"/>
                <a:gd name="T54" fmla="*/ 771 w 1040"/>
                <a:gd name="T55" fmla="*/ 346 h 721"/>
                <a:gd name="T56" fmla="*/ 704 w 1040"/>
                <a:gd name="T57" fmla="*/ 317 h 721"/>
                <a:gd name="T58" fmla="*/ 670 w 1040"/>
                <a:gd name="T59" fmla="*/ 317 h 721"/>
                <a:gd name="T60" fmla="*/ 603 w 1040"/>
                <a:gd name="T61" fmla="*/ 346 h 721"/>
                <a:gd name="T62" fmla="*/ 536 w 1040"/>
                <a:gd name="T63" fmla="*/ 374 h 721"/>
                <a:gd name="T64" fmla="*/ 469 w 1040"/>
                <a:gd name="T65" fmla="*/ 432 h 721"/>
                <a:gd name="T66" fmla="*/ 436 w 1040"/>
                <a:gd name="T67" fmla="*/ 461 h 721"/>
                <a:gd name="T68" fmla="*/ 402 w 1040"/>
                <a:gd name="T69" fmla="*/ 518 h 721"/>
                <a:gd name="T70" fmla="*/ 369 w 1040"/>
                <a:gd name="T71" fmla="*/ 547 h 721"/>
                <a:gd name="T72" fmla="*/ 369 w 1040"/>
                <a:gd name="T73" fmla="*/ 576 h 721"/>
                <a:gd name="T74" fmla="*/ 302 w 1040"/>
                <a:gd name="T75" fmla="*/ 634 h 721"/>
                <a:gd name="T76" fmla="*/ 268 w 1040"/>
                <a:gd name="T77" fmla="*/ 691 h 721"/>
                <a:gd name="T78" fmla="*/ 168 w 1040"/>
                <a:gd name="T79" fmla="*/ 720 h 721"/>
                <a:gd name="T80" fmla="*/ 134 w 1040"/>
                <a:gd name="T81" fmla="*/ 720 h 721"/>
                <a:gd name="T82" fmla="*/ 67 w 1040"/>
                <a:gd name="T83" fmla="*/ 691 h 721"/>
                <a:gd name="T84" fmla="*/ 67 w 1040"/>
                <a:gd name="T85" fmla="*/ 662 h 721"/>
                <a:gd name="T86" fmla="*/ 101 w 1040"/>
                <a:gd name="T87" fmla="*/ 605 h 721"/>
                <a:gd name="T88" fmla="*/ 168 w 1040"/>
                <a:gd name="T89" fmla="*/ 547 h 721"/>
                <a:gd name="T90" fmla="*/ 235 w 1040"/>
                <a:gd name="T91" fmla="*/ 490 h 721"/>
                <a:gd name="T92" fmla="*/ 268 w 1040"/>
                <a:gd name="T93" fmla="*/ 403 h 721"/>
                <a:gd name="T94" fmla="*/ 335 w 1040"/>
                <a:gd name="T95" fmla="*/ 346 h 721"/>
                <a:gd name="T96" fmla="*/ 369 w 1040"/>
                <a:gd name="T97" fmla="*/ 259 h 721"/>
                <a:gd name="T98" fmla="*/ 369 w 1040"/>
                <a:gd name="T99" fmla="*/ 230 h 721"/>
                <a:gd name="T100" fmla="*/ 302 w 1040"/>
                <a:gd name="T101" fmla="*/ 173 h 721"/>
                <a:gd name="T102" fmla="*/ 268 w 1040"/>
                <a:gd name="T103" fmla="*/ 144 h 721"/>
                <a:gd name="T104" fmla="*/ 235 w 1040"/>
                <a:gd name="T105" fmla="*/ 115 h 721"/>
                <a:gd name="T106" fmla="*/ 168 w 1040"/>
                <a:gd name="T107" fmla="*/ 115 h 721"/>
                <a:gd name="T108" fmla="*/ 67 w 1040"/>
                <a:gd name="T109" fmla="*/ 86 h 721"/>
                <a:gd name="T110" fmla="*/ 0 w 1040"/>
                <a:gd name="T111" fmla="*/ 58 h 721"/>
                <a:gd name="T112" fmla="*/ 67 w 1040"/>
                <a:gd name="T113" fmla="*/ 0 h 7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40"/>
                <a:gd name="T172" fmla="*/ 0 h 721"/>
                <a:gd name="T173" fmla="*/ 1040 w 1040"/>
                <a:gd name="T174" fmla="*/ 721 h 7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40" h="721">
                  <a:moveTo>
                    <a:pt x="67" y="0"/>
                  </a:moveTo>
                  <a:lnTo>
                    <a:pt x="235" y="58"/>
                  </a:lnTo>
                  <a:lnTo>
                    <a:pt x="335" y="86"/>
                  </a:lnTo>
                  <a:lnTo>
                    <a:pt x="369" y="115"/>
                  </a:lnTo>
                  <a:lnTo>
                    <a:pt x="402" y="144"/>
                  </a:lnTo>
                  <a:lnTo>
                    <a:pt x="436" y="202"/>
                  </a:lnTo>
                  <a:lnTo>
                    <a:pt x="436" y="259"/>
                  </a:lnTo>
                  <a:lnTo>
                    <a:pt x="436" y="317"/>
                  </a:lnTo>
                  <a:lnTo>
                    <a:pt x="402" y="346"/>
                  </a:lnTo>
                  <a:lnTo>
                    <a:pt x="369" y="403"/>
                  </a:lnTo>
                  <a:lnTo>
                    <a:pt x="335" y="461"/>
                  </a:lnTo>
                  <a:lnTo>
                    <a:pt x="268" y="547"/>
                  </a:lnTo>
                  <a:lnTo>
                    <a:pt x="235" y="576"/>
                  </a:lnTo>
                  <a:lnTo>
                    <a:pt x="168" y="634"/>
                  </a:lnTo>
                  <a:lnTo>
                    <a:pt x="268" y="547"/>
                  </a:lnTo>
                  <a:lnTo>
                    <a:pt x="335" y="461"/>
                  </a:lnTo>
                  <a:lnTo>
                    <a:pt x="402" y="346"/>
                  </a:lnTo>
                  <a:lnTo>
                    <a:pt x="503" y="288"/>
                  </a:lnTo>
                  <a:lnTo>
                    <a:pt x="570" y="259"/>
                  </a:lnTo>
                  <a:lnTo>
                    <a:pt x="670" y="230"/>
                  </a:lnTo>
                  <a:lnTo>
                    <a:pt x="737" y="230"/>
                  </a:lnTo>
                  <a:lnTo>
                    <a:pt x="804" y="259"/>
                  </a:lnTo>
                  <a:lnTo>
                    <a:pt x="905" y="317"/>
                  </a:lnTo>
                  <a:lnTo>
                    <a:pt x="1039" y="374"/>
                  </a:lnTo>
                  <a:lnTo>
                    <a:pt x="1039" y="403"/>
                  </a:lnTo>
                  <a:lnTo>
                    <a:pt x="972" y="461"/>
                  </a:lnTo>
                  <a:lnTo>
                    <a:pt x="838" y="374"/>
                  </a:lnTo>
                  <a:lnTo>
                    <a:pt x="771" y="346"/>
                  </a:lnTo>
                  <a:lnTo>
                    <a:pt x="704" y="317"/>
                  </a:lnTo>
                  <a:lnTo>
                    <a:pt x="670" y="317"/>
                  </a:lnTo>
                  <a:lnTo>
                    <a:pt x="603" y="346"/>
                  </a:lnTo>
                  <a:lnTo>
                    <a:pt x="536" y="374"/>
                  </a:lnTo>
                  <a:lnTo>
                    <a:pt x="469" y="432"/>
                  </a:lnTo>
                  <a:lnTo>
                    <a:pt x="436" y="461"/>
                  </a:lnTo>
                  <a:lnTo>
                    <a:pt x="402" y="518"/>
                  </a:lnTo>
                  <a:lnTo>
                    <a:pt x="369" y="547"/>
                  </a:lnTo>
                  <a:lnTo>
                    <a:pt x="369" y="576"/>
                  </a:lnTo>
                  <a:lnTo>
                    <a:pt x="302" y="634"/>
                  </a:lnTo>
                  <a:lnTo>
                    <a:pt x="268" y="691"/>
                  </a:lnTo>
                  <a:lnTo>
                    <a:pt x="168" y="720"/>
                  </a:lnTo>
                  <a:lnTo>
                    <a:pt x="134" y="720"/>
                  </a:lnTo>
                  <a:lnTo>
                    <a:pt x="67" y="691"/>
                  </a:lnTo>
                  <a:lnTo>
                    <a:pt x="67" y="662"/>
                  </a:lnTo>
                  <a:lnTo>
                    <a:pt x="101" y="605"/>
                  </a:lnTo>
                  <a:lnTo>
                    <a:pt x="168" y="547"/>
                  </a:lnTo>
                  <a:lnTo>
                    <a:pt x="235" y="490"/>
                  </a:lnTo>
                  <a:lnTo>
                    <a:pt x="268" y="403"/>
                  </a:lnTo>
                  <a:lnTo>
                    <a:pt x="335" y="346"/>
                  </a:lnTo>
                  <a:lnTo>
                    <a:pt x="369" y="259"/>
                  </a:lnTo>
                  <a:lnTo>
                    <a:pt x="369" y="230"/>
                  </a:lnTo>
                  <a:lnTo>
                    <a:pt x="302" y="173"/>
                  </a:lnTo>
                  <a:lnTo>
                    <a:pt x="268" y="144"/>
                  </a:lnTo>
                  <a:lnTo>
                    <a:pt x="235" y="115"/>
                  </a:lnTo>
                  <a:lnTo>
                    <a:pt x="168" y="115"/>
                  </a:lnTo>
                  <a:lnTo>
                    <a:pt x="67" y="86"/>
                  </a:lnTo>
                  <a:lnTo>
                    <a:pt x="0" y="58"/>
                  </a:lnTo>
                  <a:lnTo>
                    <a:pt x="67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xmlns="" id="{D12AC317-4C64-4C4D-8E86-C533C4DF60AE}"/>
              </a:ext>
            </a:extLst>
          </p:cNvPr>
          <p:cNvGrpSpPr>
            <a:grpSpLocks/>
          </p:cNvGrpSpPr>
          <p:nvPr/>
        </p:nvGrpSpPr>
        <p:grpSpPr bwMode="auto">
          <a:xfrm rot="-9112406">
            <a:off x="4133850" y="4760913"/>
            <a:ext cx="252413" cy="631825"/>
            <a:chOff x="4086" y="2950"/>
            <a:chExt cx="140" cy="368"/>
          </a:xfrm>
        </p:grpSpPr>
        <p:sp>
          <p:nvSpPr>
            <p:cNvPr id="72769" name="Oval 33">
              <a:extLst>
                <a:ext uri="{FF2B5EF4-FFF2-40B4-BE49-F238E27FC236}">
                  <a16:creationId xmlns:a16="http://schemas.microsoft.com/office/drawing/2014/main" xmlns="" id="{F33B949B-C1E7-914D-B4C9-19AEE9B53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6" y="2950"/>
              <a:ext cx="46" cy="52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000">
                <a:solidFill>
                  <a:srgbClr val="FFFF99"/>
                </a:solidFill>
              </a:endParaRPr>
            </a:p>
          </p:txBody>
        </p:sp>
        <p:sp>
          <p:nvSpPr>
            <p:cNvPr id="72770" name="Line 34">
              <a:extLst>
                <a:ext uri="{FF2B5EF4-FFF2-40B4-BE49-F238E27FC236}">
                  <a16:creationId xmlns:a16="http://schemas.microsoft.com/office/drawing/2014/main" xmlns="" id="{42D6C2C7-5F2A-7D46-AA1D-718A88690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8" y="2994"/>
              <a:ext cx="108" cy="32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35">
            <a:extLst>
              <a:ext uri="{FF2B5EF4-FFF2-40B4-BE49-F238E27FC236}">
                <a16:creationId xmlns:a16="http://schemas.microsoft.com/office/drawing/2014/main" xmlns="" id="{515D1956-5642-4D43-9032-C03FE4640957}"/>
              </a:ext>
            </a:extLst>
          </p:cNvPr>
          <p:cNvGrpSpPr>
            <a:grpSpLocks/>
          </p:cNvGrpSpPr>
          <p:nvPr/>
        </p:nvGrpSpPr>
        <p:grpSpPr bwMode="auto">
          <a:xfrm>
            <a:off x="5543550" y="1558925"/>
            <a:ext cx="1741488" cy="1601788"/>
            <a:chOff x="2475" y="1001"/>
            <a:chExt cx="1234" cy="1009"/>
          </a:xfrm>
        </p:grpSpPr>
        <p:grpSp>
          <p:nvGrpSpPr>
            <p:cNvPr id="72747" name="Group 36">
              <a:extLst>
                <a:ext uri="{FF2B5EF4-FFF2-40B4-BE49-F238E27FC236}">
                  <a16:creationId xmlns:a16="http://schemas.microsoft.com/office/drawing/2014/main" xmlns="" id="{D8181AB8-62E0-144C-A5CC-049AC2DB40F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475" y="1001"/>
              <a:ext cx="1234" cy="1009"/>
              <a:chOff x="2915" y="2497"/>
              <a:chExt cx="1234" cy="1009"/>
            </a:xfrm>
          </p:grpSpPr>
          <p:sp>
            <p:nvSpPr>
              <p:cNvPr id="72767" name="Freeform 37">
                <a:extLst>
                  <a:ext uri="{FF2B5EF4-FFF2-40B4-BE49-F238E27FC236}">
                    <a16:creationId xmlns:a16="http://schemas.microsoft.com/office/drawing/2014/main" xmlns="" id="{33033E64-2DEB-D245-B353-5B982F1EF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5" y="2555"/>
                <a:ext cx="1234" cy="951"/>
              </a:xfrm>
              <a:custGeom>
                <a:avLst/>
                <a:gdLst>
                  <a:gd name="T0" fmla="*/ 0 w 1234"/>
                  <a:gd name="T1" fmla="*/ 560 h 951"/>
                  <a:gd name="T2" fmla="*/ 162 w 1234"/>
                  <a:gd name="T3" fmla="*/ 614 h 951"/>
                  <a:gd name="T4" fmla="*/ 324 w 1234"/>
                  <a:gd name="T5" fmla="*/ 704 h 951"/>
                  <a:gd name="T6" fmla="*/ 477 w 1234"/>
                  <a:gd name="T7" fmla="*/ 794 h 951"/>
                  <a:gd name="T8" fmla="*/ 563 w 1234"/>
                  <a:gd name="T9" fmla="*/ 855 h 951"/>
                  <a:gd name="T10" fmla="*/ 630 w 1234"/>
                  <a:gd name="T11" fmla="*/ 950 h 951"/>
                  <a:gd name="T12" fmla="*/ 1233 w 1234"/>
                  <a:gd name="T13" fmla="*/ 345 h 951"/>
                  <a:gd name="T14" fmla="*/ 999 w 1234"/>
                  <a:gd name="T15" fmla="*/ 214 h 951"/>
                  <a:gd name="T16" fmla="*/ 865 w 1234"/>
                  <a:gd name="T17" fmla="*/ 190 h 951"/>
                  <a:gd name="T18" fmla="*/ 664 w 1234"/>
                  <a:gd name="T19" fmla="*/ 261 h 951"/>
                  <a:gd name="T20" fmla="*/ 563 w 1234"/>
                  <a:gd name="T21" fmla="*/ 285 h 951"/>
                  <a:gd name="T22" fmla="*/ 597 w 1234"/>
                  <a:gd name="T23" fmla="*/ 119 h 951"/>
                  <a:gd name="T24" fmla="*/ 463 w 1234"/>
                  <a:gd name="T25" fmla="*/ 24 h 951"/>
                  <a:gd name="T26" fmla="*/ 262 w 1234"/>
                  <a:gd name="T27" fmla="*/ 0 h 951"/>
                  <a:gd name="T28" fmla="*/ 195 w 1234"/>
                  <a:gd name="T29" fmla="*/ 0 h 951"/>
                  <a:gd name="T30" fmla="*/ 99 w 1234"/>
                  <a:gd name="T31" fmla="*/ 362 h 951"/>
                  <a:gd name="T32" fmla="*/ 0 w 1234"/>
                  <a:gd name="T33" fmla="*/ 560 h 9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4"/>
                  <a:gd name="T52" fmla="*/ 0 h 951"/>
                  <a:gd name="T53" fmla="*/ 1234 w 1234"/>
                  <a:gd name="T54" fmla="*/ 951 h 9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4" h="951">
                    <a:moveTo>
                      <a:pt x="0" y="560"/>
                    </a:moveTo>
                    <a:lnTo>
                      <a:pt x="162" y="614"/>
                    </a:lnTo>
                    <a:lnTo>
                      <a:pt x="324" y="704"/>
                    </a:lnTo>
                    <a:lnTo>
                      <a:pt x="477" y="794"/>
                    </a:lnTo>
                    <a:lnTo>
                      <a:pt x="563" y="855"/>
                    </a:lnTo>
                    <a:lnTo>
                      <a:pt x="630" y="950"/>
                    </a:lnTo>
                    <a:lnTo>
                      <a:pt x="1233" y="345"/>
                    </a:lnTo>
                    <a:lnTo>
                      <a:pt x="999" y="214"/>
                    </a:lnTo>
                    <a:lnTo>
                      <a:pt x="865" y="190"/>
                    </a:lnTo>
                    <a:lnTo>
                      <a:pt x="664" y="261"/>
                    </a:lnTo>
                    <a:lnTo>
                      <a:pt x="563" y="285"/>
                    </a:lnTo>
                    <a:lnTo>
                      <a:pt x="597" y="119"/>
                    </a:lnTo>
                    <a:lnTo>
                      <a:pt x="463" y="24"/>
                    </a:lnTo>
                    <a:lnTo>
                      <a:pt x="262" y="0"/>
                    </a:lnTo>
                    <a:lnTo>
                      <a:pt x="195" y="0"/>
                    </a:lnTo>
                    <a:lnTo>
                      <a:pt x="99" y="362"/>
                    </a:lnTo>
                    <a:lnTo>
                      <a:pt x="0" y="560"/>
                    </a:lnTo>
                  </a:path>
                </a:pathLst>
              </a:custGeom>
              <a:gradFill rotWithShape="0">
                <a:gsLst>
                  <a:gs pos="0">
                    <a:srgbClr val="414141"/>
                  </a:gs>
                  <a:gs pos="100000">
                    <a:srgbClr val="DADADA"/>
                  </a:gs>
                </a:gsLst>
                <a:lin ang="5400000" scaled="1"/>
              </a:gradFill>
              <a:ln w="12700" cap="rnd">
                <a:solidFill>
                  <a:srgbClr val="DADAD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768" name="Freeform 38">
                <a:extLst>
                  <a:ext uri="{FF2B5EF4-FFF2-40B4-BE49-F238E27FC236}">
                    <a16:creationId xmlns:a16="http://schemas.microsoft.com/office/drawing/2014/main" xmlns="" id="{14D08A96-9C45-C44A-9296-01B040232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497"/>
                <a:ext cx="1040" cy="721"/>
              </a:xfrm>
              <a:custGeom>
                <a:avLst/>
                <a:gdLst>
                  <a:gd name="T0" fmla="*/ 67 w 1040"/>
                  <a:gd name="T1" fmla="*/ 0 h 721"/>
                  <a:gd name="T2" fmla="*/ 235 w 1040"/>
                  <a:gd name="T3" fmla="*/ 58 h 721"/>
                  <a:gd name="T4" fmla="*/ 335 w 1040"/>
                  <a:gd name="T5" fmla="*/ 86 h 721"/>
                  <a:gd name="T6" fmla="*/ 369 w 1040"/>
                  <a:gd name="T7" fmla="*/ 115 h 721"/>
                  <a:gd name="T8" fmla="*/ 402 w 1040"/>
                  <a:gd name="T9" fmla="*/ 144 h 721"/>
                  <a:gd name="T10" fmla="*/ 436 w 1040"/>
                  <a:gd name="T11" fmla="*/ 202 h 721"/>
                  <a:gd name="T12" fmla="*/ 436 w 1040"/>
                  <a:gd name="T13" fmla="*/ 259 h 721"/>
                  <a:gd name="T14" fmla="*/ 436 w 1040"/>
                  <a:gd name="T15" fmla="*/ 317 h 721"/>
                  <a:gd name="T16" fmla="*/ 402 w 1040"/>
                  <a:gd name="T17" fmla="*/ 346 h 721"/>
                  <a:gd name="T18" fmla="*/ 369 w 1040"/>
                  <a:gd name="T19" fmla="*/ 403 h 721"/>
                  <a:gd name="T20" fmla="*/ 335 w 1040"/>
                  <a:gd name="T21" fmla="*/ 461 h 721"/>
                  <a:gd name="T22" fmla="*/ 268 w 1040"/>
                  <a:gd name="T23" fmla="*/ 547 h 721"/>
                  <a:gd name="T24" fmla="*/ 235 w 1040"/>
                  <a:gd name="T25" fmla="*/ 576 h 721"/>
                  <a:gd name="T26" fmla="*/ 168 w 1040"/>
                  <a:gd name="T27" fmla="*/ 634 h 721"/>
                  <a:gd name="T28" fmla="*/ 268 w 1040"/>
                  <a:gd name="T29" fmla="*/ 547 h 721"/>
                  <a:gd name="T30" fmla="*/ 335 w 1040"/>
                  <a:gd name="T31" fmla="*/ 461 h 721"/>
                  <a:gd name="T32" fmla="*/ 402 w 1040"/>
                  <a:gd name="T33" fmla="*/ 346 h 721"/>
                  <a:gd name="T34" fmla="*/ 503 w 1040"/>
                  <a:gd name="T35" fmla="*/ 288 h 721"/>
                  <a:gd name="T36" fmla="*/ 570 w 1040"/>
                  <a:gd name="T37" fmla="*/ 259 h 721"/>
                  <a:gd name="T38" fmla="*/ 670 w 1040"/>
                  <a:gd name="T39" fmla="*/ 230 h 721"/>
                  <a:gd name="T40" fmla="*/ 737 w 1040"/>
                  <a:gd name="T41" fmla="*/ 230 h 721"/>
                  <a:gd name="T42" fmla="*/ 804 w 1040"/>
                  <a:gd name="T43" fmla="*/ 259 h 721"/>
                  <a:gd name="T44" fmla="*/ 905 w 1040"/>
                  <a:gd name="T45" fmla="*/ 317 h 721"/>
                  <a:gd name="T46" fmla="*/ 1039 w 1040"/>
                  <a:gd name="T47" fmla="*/ 374 h 721"/>
                  <a:gd name="T48" fmla="*/ 1039 w 1040"/>
                  <a:gd name="T49" fmla="*/ 403 h 721"/>
                  <a:gd name="T50" fmla="*/ 972 w 1040"/>
                  <a:gd name="T51" fmla="*/ 461 h 721"/>
                  <a:gd name="T52" fmla="*/ 838 w 1040"/>
                  <a:gd name="T53" fmla="*/ 374 h 721"/>
                  <a:gd name="T54" fmla="*/ 771 w 1040"/>
                  <a:gd name="T55" fmla="*/ 346 h 721"/>
                  <a:gd name="T56" fmla="*/ 704 w 1040"/>
                  <a:gd name="T57" fmla="*/ 317 h 721"/>
                  <a:gd name="T58" fmla="*/ 670 w 1040"/>
                  <a:gd name="T59" fmla="*/ 317 h 721"/>
                  <a:gd name="T60" fmla="*/ 603 w 1040"/>
                  <a:gd name="T61" fmla="*/ 346 h 721"/>
                  <a:gd name="T62" fmla="*/ 536 w 1040"/>
                  <a:gd name="T63" fmla="*/ 374 h 721"/>
                  <a:gd name="T64" fmla="*/ 469 w 1040"/>
                  <a:gd name="T65" fmla="*/ 432 h 721"/>
                  <a:gd name="T66" fmla="*/ 436 w 1040"/>
                  <a:gd name="T67" fmla="*/ 461 h 721"/>
                  <a:gd name="T68" fmla="*/ 402 w 1040"/>
                  <a:gd name="T69" fmla="*/ 518 h 721"/>
                  <a:gd name="T70" fmla="*/ 369 w 1040"/>
                  <a:gd name="T71" fmla="*/ 547 h 721"/>
                  <a:gd name="T72" fmla="*/ 369 w 1040"/>
                  <a:gd name="T73" fmla="*/ 576 h 721"/>
                  <a:gd name="T74" fmla="*/ 302 w 1040"/>
                  <a:gd name="T75" fmla="*/ 634 h 721"/>
                  <a:gd name="T76" fmla="*/ 268 w 1040"/>
                  <a:gd name="T77" fmla="*/ 691 h 721"/>
                  <a:gd name="T78" fmla="*/ 168 w 1040"/>
                  <a:gd name="T79" fmla="*/ 720 h 721"/>
                  <a:gd name="T80" fmla="*/ 134 w 1040"/>
                  <a:gd name="T81" fmla="*/ 720 h 721"/>
                  <a:gd name="T82" fmla="*/ 67 w 1040"/>
                  <a:gd name="T83" fmla="*/ 691 h 721"/>
                  <a:gd name="T84" fmla="*/ 67 w 1040"/>
                  <a:gd name="T85" fmla="*/ 662 h 721"/>
                  <a:gd name="T86" fmla="*/ 101 w 1040"/>
                  <a:gd name="T87" fmla="*/ 605 h 721"/>
                  <a:gd name="T88" fmla="*/ 168 w 1040"/>
                  <a:gd name="T89" fmla="*/ 547 h 721"/>
                  <a:gd name="T90" fmla="*/ 235 w 1040"/>
                  <a:gd name="T91" fmla="*/ 490 h 721"/>
                  <a:gd name="T92" fmla="*/ 268 w 1040"/>
                  <a:gd name="T93" fmla="*/ 403 h 721"/>
                  <a:gd name="T94" fmla="*/ 335 w 1040"/>
                  <a:gd name="T95" fmla="*/ 346 h 721"/>
                  <a:gd name="T96" fmla="*/ 369 w 1040"/>
                  <a:gd name="T97" fmla="*/ 259 h 721"/>
                  <a:gd name="T98" fmla="*/ 369 w 1040"/>
                  <a:gd name="T99" fmla="*/ 230 h 721"/>
                  <a:gd name="T100" fmla="*/ 302 w 1040"/>
                  <a:gd name="T101" fmla="*/ 173 h 721"/>
                  <a:gd name="T102" fmla="*/ 268 w 1040"/>
                  <a:gd name="T103" fmla="*/ 144 h 721"/>
                  <a:gd name="T104" fmla="*/ 235 w 1040"/>
                  <a:gd name="T105" fmla="*/ 115 h 721"/>
                  <a:gd name="T106" fmla="*/ 168 w 1040"/>
                  <a:gd name="T107" fmla="*/ 115 h 721"/>
                  <a:gd name="T108" fmla="*/ 67 w 1040"/>
                  <a:gd name="T109" fmla="*/ 86 h 721"/>
                  <a:gd name="T110" fmla="*/ 0 w 1040"/>
                  <a:gd name="T111" fmla="*/ 58 h 721"/>
                  <a:gd name="T112" fmla="*/ 67 w 1040"/>
                  <a:gd name="T113" fmla="*/ 0 h 7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40"/>
                  <a:gd name="T172" fmla="*/ 0 h 721"/>
                  <a:gd name="T173" fmla="*/ 1040 w 1040"/>
                  <a:gd name="T174" fmla="*/ 721 h 7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40" h="721">
                    <a:moveTo>
                      <a:pt x="67" y="0"/>
                    </a:moveTo>
                    <a:lnTo>
                      <a:pt x="235" y="58"/>
                    </a:lnTo>
                    <a:lnTo>
                      <a:pt x="335" y="86"/>
                    </a:lnTo>
                    <a:lnTo>
                      <a:pt x="369" y="115"/>
                    </a:lnTo>
                    <a:lnTo>
                      <a:pt x="402" y="144"/>
                    </a:lnTo>
                    <a:lnTo>
                      <a:pt x="436" y="202"/>
                    </a:lnTo>
                    <a:lnTo>
                      <a:pt x="436" y="259"/>
                    </a:lnTo>
                    <a:lnTo>
                      <a:pt x="436" y="317"/>
                    </a:lnTo>
                    <a:lnTo>
                      <a:pt x="402" y="346"/>
                    </a:lnTo>
                    <a:lnTo>
                      <a:pt x="369" y="403"/>
                    </a:lnTo>
                    <a:lnTo>
                      <a:pt x="335" y="461"/>
                    </a:lnTo>
                    <a:lnTo>
                      <a:pt x="268" y="547"/>
                    </a:lnTo>
                    <a:lnTo>
                      <a:pt x="235" y="576"/>
                    </a:lnTo>
                    <a:lnTo>
                      <a:pt x="168" y="634"/>
                    </a:lnTo>
                    <a:lnTo>
                      <a:pt x="268" y="547"/>
                    </a:lnTo>
                    <a:lnTo>
                      <a:pt x="335" y="461"/>
                    </a:lnTo>
                    <a:lnTo>
                      <a:pt x="402" y="346"/>
                    </a:lnTo>
                    <a:lnTo>
                      <a:pt x="503" y="288"/>
                    </a:lnTo>
                    <a:lnTo>
                      <a:pt x="570" y="259"/>
                    </a:lnTo>
                    <a:lnTo>
                      <a:pt x="670" y="230"/>
                    </a:lnTo>
                    <a:lnTo>
                      <a:pt x="737" y="230"/>
                    </a:lnTo>
                    <a:lnTo>
                      <a:pt x="804" y="259"/>
                    </a:lnTo>
                    <a:lnTo>
                      <a:pt x="905" y="317"/>
                    </a:lnTo>
                    <a:lnTo>
                      <a:pt x="1039" y="374"/>
                    </a:lnTo>
                    <a:lnTo>
                      <a:pt x="1039" y="403"/>
                    </a:lnTo>
                    <a:lnTo>
                      <a:pt x="972" y="461"/>
                    </a:lnTo>
                    <a:lnTo>
                      <a:pt x="838" y="374"/>
                    </a:lnTo>
                    <a:lnTo>
                      <a:pt x="771" y="346"/>
                    </a:lnTo>
                    <a:lnTo>
                      <a:pt x="704" y="317"/>
                    </a:lnTo>
                    <a:lnTo>
                      <a:pt x="670" y="317"/>
                    </a:lnTo>
                    <a:lnTo>
                      <a:pt x="603" y="346"/>
                    </a:lnTo>
                    <a:lnTo>
                      <a:pt x="536" y="374"/>
                    </a:lnTo>
                    <a:lnTo>
                      <a:pt x="469" y="432"/>
                    </a:lnTo>
                    <a:lnTo>
                      <a:pt x="436" y="461"/>
                    </a:lnTo>
                    <a:lnTo>
                      <a:pt x="402" y="518"/>
                    </a:lnTo>
                    <a:lnTo>
                      <a:pt x="369" y="547"/>
                    </a:lnTo>
                    <a:lnTo>
                      <a:pt x="369" y="576"/>
                    </a:lnTo>
                    <a:lnTo>
                      <a:pt x="302" y="634"/>
                    </a:lnTo>
                    <a:lnTo>
                      <a:pt x="268" y="691"/>
                    </a:lnTo>
                    <a:lnTo>
                      <a:pt x="168" y="720"/>
                    </a:lnTo>
                    <a:lnTo>
                      <a:pt x="134" y="720"/>
                    </a:lnTo>
                    <a:lnTo>
                      <a:pt x="67" y="691"/>
                    </a:lnTo>
                    <a:lnTo>
                      <a:pt x="67" y="662"/>
                    </a:lnTo>
                    <a:lnTo>
                      <a:pt x="101" y="605"/>
                    </a:lnTo>
                    <a:lnTo>
                      <a:pt x="168" y="547"/>
                    </a:lnTo>
                    <a:lnTo>
                      <a:pt x="235" y="490"/>
                    </a:lnTo>
                    <a:lnTo>
                      <a:pt x="268" y="403"/>
                    </a:lnTo>
                    <a:lnTo>
                      <a:pt x="335" y="346"/>
                    </a:lnTo>
                    <a:lnTo>
                      <a:pt x="369" y="259"/>
                    </a:lnTo>
                    <a:lnTo>
                      <a:pt x="369" y="230"/>
                    </a:lnTo>
                    <a:lnTo>
                      <a:pt x="302" y="173"/>
                    </a:lnTo>
                    <a:lnTo>
                      <a:pt x="268" y="144"/>
                    </a:lnTo>
                    <a:lnTo>
                      <a:pt x="235" y="115"/>
                    </a:lnTo>
                    <a:lnTo>
                      <a:pt x="168" y="115"/>
                    </a:lnTo>
                    <a:lnTo>
                      <a:pt x="67" y="86"/>
                    </a:lnTo>
                    <a:lnTo>
                      <a:pt x="0" y="58"/>
                    </a:lnTo>
                    <a:lnTo>
                      <a:pt x="67" y="0"/>
                    </a:lnTo>
                  </a:path>
                </a:pathLst>
              </a:custGeom>
              <a:solidFill>
                <a:schemeClr val="folHlink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2748" name="Group 39">
              <a:extLst>
                <a:ext uri="{FF2B5EF4-FFF2-40B4-BE49-F238E27FC236}">
                  <a16:creationId xmlns:a16="http://schemas.microsoft.com/office/drawing/2014/main" xmlns="" id="{8536FAFE-673A-824A-90D5-5ADDA3D4B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2" y="1212"/>
              <a:ext cx="180" cy="200"/>
              <a:chOff x="2912" y="1188"/>
              <a:chExt cx="180" cy="200"/>
            </a:xfrm>
          </p:grpSpPr>
          <p:grpSp>
            <p:nvGrpSpPr>
              <p:cNvPr id="72749" name="Group 40">
                <a:extLst>
                  <a:ext uri="{FF2B5EF4-FFF2-40B4-BE49-F238E27FC236}">
                    <a16:creationId xmlns:a16="http://schemas.microsoft.com/office/drawing/2014/main" xmlns="" id="{B3BC7FD5-9DE7-E642-97A1-418CA2B946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038564">
                <a:off x="3047" y="1254"/>
                <a:ext cx="45" cy="134"/>
                <a:chOff x="4086" y="2950"/>
                <a:chExt cx="140" cy="368"/>
              </a:xfrm>
            </p:grpSpPr>
            <p:sp>
              <p:nvSpPr>
                <p:cNvPr id="72765" name="Oval 41">
                  <a:extLst>
                    <a:ext uri="{FF2B5EF4-FFF2-40B4-BE49-F238E27FC236}">
                      <a16:creationId xmlns:a16="http://schemas.microsoft.com/office/drawing/2014/main" xmlns="" id="{4206C7F9-3380-A44D-8A7E-6B130EAFC7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6" y="2950"/>
                  <a:ext cx="46" cy="52"/>
                </a:xfrm>
                <a:prstGeom prst="ellipse">
                  <a:avLst/>
                </a:prstGeom>
                <a:solidFill>
                  <a:srgbClr val="FF3300"/>
                </a:solidFill>
                <a:ln w="31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2000">
                    <a:solidFill>
                      <a:srgbClr val="FFFF99"/>
                    </a:solidFill>
                  </a:endParaRPr>
                </a:p>
              </p:txBody>
            </p:sp>
            <p:sp>
              <p:nvSpPr>
                <p:cNvPr id="72766" name="Line 42">
                  <a:extLst>
                    <a:ext uri="{FF2B5EF4-FFF2-40B4-BE49-F238E27FC236}">
                      <a16:creationId xmlns:a16="http://schemas.microsoft.com/office/drawing/2014/main" xmlns="" id="{E203AEF9-850C-854F-9580-7769BDE514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8" y="2994"/>
                  <a:ext cx="108" cy="324"/>
                </a:xfrm>
                <a:prstGeom prst="line">
                  <a:avLst/>
                </a:prstGeom>
                <a:noFill/>
                <a:ln w="3175">
                  <a:solidFill>
                    <a:srgbClr val="FF3300"/>
                  </a:solidFill>
                  <a:round/>
                  <a:headEnd type="none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2750" name="Group 43">
                <a:extLst>
                  <a:ext uri="{FF2B5EF4-FFF2-40B4-BE49-F238E27FC236}">
                    <a16:creationId xmlns:a16="http://schemas.microsoft.com/office/drawing/2014/main" xmlns="" id="{32B7BF42-83E2-174E-8B28-AF7365521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038564">
                <a:off x="3023" y="1233"/>
                <a:ext cx="45" cy="134"/>
                <a:chOff x="4086" y="2950"/>
                <a:chExt cx="140" cy="368"/>
              </a:xfrm>
            </p:grpSpPr>
            <p:sp>
              <p:nvSpPr>
                <p:cNvPr id="72763" name="Oval 44">
                  <a:extLst>
                    <a:ext uri="{FF2B5EF4-FFF2-40B4-BE49-F238E27FC236}">
                      <a16:creationId xmlns:a16="http://schemas.microsoft.com/office/drawing/2014/main" xmlns="" id="{265B5C2A-63E8-6547-8113-39C5E72E5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6" y="2950"/>
                  <a:ext cx="46" cy="52"/>
                </a:xfrm>
                <a:prstGeom prst="ellipse">
                  <a:avLst/>
                </a:prstGeom>
                <a:solidFill>
                  <a:srgbClr val="FF3300"/>
                </a:solidFill>
                <a:ln w="31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2000">
                    <a:solidFill>
                      <a:srgbClr val="FFFF99"/>
                    </a:solidFill>
                  </a:endParaRPr>
                </a:p>
              </p:txBody>
            </p:sp>
            <p:sp>
              <p:nvSpPr>
                <p:cNvPr id="72764" name="Line 45">
                  <a:extLst>
                    <a:ext uri="{FF2B5EF4-FFF2-40B4-BE49-F238E27FC236}">
                      <a16:creationId xmlns:a16="http://schemas.microsoft.com/office/drawing/2014/main" xmlns="" id="{B8562CDA-3F01-4347-9F41-16A61F4E4D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8" y="2994"/>
                  <a:ext cx="108" cy="324"/>
                </a:xfrm>
                <a:prstGeom prst="line">
                  <a:avLst/>
                </a:prstGeom>
                <a:noFill/>
                <a:ln w="3175">
                  <a:solidFill>
                    <a:srgbClr val="FF3300"/>
                  </a:solidFill>
                  <a:round/>
                  <a:headEnd type="none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2751" name="Group 46">
                <a:extLst>
                  <a:ext uri="{FF2B5EF4-FFF2-40B4-BE49-F238E27FC236}">
                    <a16:creationId xmlns:a16="http://schemas.microsoft.com/office/drawing/2014/main" xmlns="" id="{A5C94680-07D6-154E-B0B9-D781D394FD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038564">
                <a:off x="2990" y="1212"/>
                <a:ext cx="45" cy="134"/>
                <a:chOff x="4086" y="2950"/>
                <a:chExt cx="140" cy="368"/>
              </a:xfrm>
            </p:grpSpPr>
            <p:sp>
              <p:nvSpPr>
                <p:cNvPr id="72761" name="Oval 47">
                  <a:extLst>
                    <a:ext uri="{FF2B5EF4-FFF2-40B4-BE49-F238E27FC236}">
                      <a16:creationId xmlns:a16="http://schemas.microsoft.com/office/drawing/2014/main" xmlns="" id="{C68456F1-148A-0944-8786-98B88055E8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6" y="2950"/>
                  <a:ext cx="46" cy="52"/>
                </a:xfrm>
                <a:prstGeom prst="ellipse">
                  <a:avLst/>
                </a:prstGeom>
                <a:solidFill>
                  <a:srgbClr val="FF3300"/>
                </a:solidFill>
                <a:ln w="31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2000">
                    <a:solidFill>
                      <a:srgbClr val="FFFF99"/>
                    </a:solidFill>
                  </a:endParaRPr>
                </a:p>
              </p:txBody>
            </p:sp>
            <p:sp>
              <p:nvSpPr>
                <p:cNvPr id="72762" name="Line 48">
                  <a:extLst>
                    <a:ext uri="{FF2B5EF4-FFF2-40B4-BE49-F238E27FC236}">
                      <a16:creationId xmlns:a16="http://schemas.microsoft.com/office/drawing/2014/main" xmlns="" id="{349C5EFC-60EB-EA4D-BD7E-029E29872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8" y="2994"/>
                  <a:ext cx="108" cy="324"/>
                </a:xfrm>
                <a:prstGeom prst="line">
                  <a:avLst/>
                </a:prstGeom>
                <a:noFill/>
                <a:ln w="3175">
                  <a:solidFill>
                    <a:srgbClr val="FF3300"/>
                  </a:solidFill>
                  <a:round/>
                  <a:headEnd type="none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2752" name="Group 49">
                <a:extLst>
                  <a:ext uri="{FF2B5EF4-FFF2-40B4-BE49-F238E27FC236}">
                    <a16:creationId xmlns:a16="http://schemas.microsoft.com/office/drawing/2014/main" xmlns="" id="{8518E965-9B89-E140-A841-3DA57A5CB7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038564">
                <a:off x="2957" y="1200"/>
                <a:ext cx="45" cy="134"/>
                <a:chOff x="4086" y="2950"/>
                <a:chExt cx="140" cy="368"/>
              </a:xfrm>
            </p:grpSpPr>
            <p:sp>
              <p:nvSpPr>
                <p:cNvPr id="72759" name="Oval 50">
                  <a:extLst>
                    <a:ext uri="{FF2B5EF4-FFF2-40B4-BE49-F238E27FC236}">
                      <a16:creationId xmlns:a16="http://schemas.microsoft.com/office/drawing/2014/main" xmlns="" id="{B1B542FE-F7B9-1647-BDAD-F2786F440A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6" y="2950"/>
                  <a:ext cx="46" cy="52"/>
                </a:xfrm>
                <a:prstGeom prst="ellipse">
                  <a:avLst/>
                </a:prstGeom>
                <a:solidFill>
                  <a:srgbClr val="FF3300"/>
                </a:solidFill>
                <a:ln w="31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2000">
                    <a:solidFill>
                      <a:srgbClr val="FFFF99"/>
                    </a:solidFill>
                  </a:endParaRPr>
                </a:p>
              </p:txBody>
            </p:sp>
            <p:sp>
              <p:nvSpPr>
                <p:cNvPr id="72760" name="Line 51">
                  <a:extLst>
                    <a:ext uri="{FF2B5EF4-FFF2-40B4-BE49-F238E27FC236}">
                      <a16:creationId xmlns:a16="http://schemas.microsoft.com/office/drawing/2014/main" xmlns="" id="{98F82728-364C-5847-B0EE-9BF1D21C02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8" y="2994"/>
                  <a:ext cx="108" cy="324"/>
                </a:xfrm>
                <a:prstGeom prst="line">
                  <a:avLst/>
                </a:prstGeom>
                <a:noFill/>
                <a:ln w="3175">
                  <a:solidFill>
                    <a:srgbClr val="FF3300"/>
                  </a:solidFill>
                  <a:round/>
                  <a:headEnd type="none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2753" name="Group 52">
                <a:extLst>
                  <a:ext uri="{FF2B5EF4-FFF2-40B4-BE49-F238E27FC236}">
                    <a16:creationId xmlns:a16="http://schemas.microsoft.com/office/drawing/2014/main" xmlns="" id="{53AF10F3-B79C-EC4B-8BF0-86C590A2D9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038564">
                <a:off x="2930" y="1197"/>
                <a:ext cx="45" cy="134"/>
                <a:chOff x="4086" y="2950"/>
                <a:chExt cx="140" cy="368"/>
              </a:xfrm>
            </p:grpSpPr>
            <p:sp>
              <p:nvSpPr>
                <p:cNvPr id="72757" name="Oval 53">
                  <a:extLst>
                    <a:ext uri="{FF2B5EF4-FFF2-40B4-BE49-F238E27FC236}">
                      <a16:creationId xmlns:a16="http://schemas.microsoft.com/office/drawing/2014/main" xmlns="" id="{D59AE579-86A1-654A-90A4-3F4794FE6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6" y="2950"/>
                  <a:ext cx="46" cy="52"/>
                </a:xfrm>
                <a:prstGeom prst="ellipse">
                  <a:avLst/>
                </a:prstGeom>
                <a:solidFill>
                  <a:srgbClr val="FF3300"/>
                </a:solidFill>
                <a:ln w="31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2000">
                    <a:solidFill>
                      <a:srgbClr val="FFFF99"/>
                    </a:solidFill>
                  </a:endParaRPr>
                </a:p>
              </p:txBody>
            </p:sp>
            <p:sp>
              <p:nvSpPr>
                <p:cNvPr id="72758" name="Line 54">
                  <a:extLst>
                    <a:ext uri="{FF2B5EF4-FFF2-40B4-BE49-F238E27FC236}">
                      <a16:creationId xmlns:a16="http://schemas.microsoft.com/office/drawing/2014/main" xmlns="" id="{5461DD7C-F1E1-E84B-8113-CF660F001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8" y="2994"/>
                  <a:ext cx="108" cy="324"/>
                </a:xfrm>
                <a:prstGeom prst="line">
                  <a:avLst/>
                </a:prstGeom>
                <a:noFill/>
                <a:ln w="3175">
                  <a:solidFill>
                    <a:srgbClr val="FF3300"/>
                  </a:solidFill>
                  <a:round/>
                  <a:headEnd type="none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2754" name="Group 55">
                <a:extLst>
                  <a:ext uri="{FF2B5EF4-FFF2-40B4-BE49-F238E27FC236}">
                    <a16:creationId xmlns:a16="http://schemas.microsoft.com/office/drawing/2014/main" xmlns="" id="{982E4CEC-24FB-0842-8843-AC8849D061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038564">
                <a:off x="2912" y="1188"/>
                <a:ext cx="45" cy="134"/>
                <a:chOff x="4086" y="2950"/>
                <a:chExt cx="140" cy="368"/>
              </a:xfrm>
            </p:grpSpPr>
            <p:sp>
              <p:nvSpPr>
                <p:cNvPr id="72755" name="Oval 56">
                  <a:extLst>
                    <a:ext uri="{FF2B5EF4-FFF2-40B4-BE49-F238E27FC236}">
                      <a16:creationId xmlns:a16="http://schemas.microsoft.com/office/drawing/2014/main" xmlns="" id="{994057AA-7715-4441-B794-4CD0CF2233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6" y="2950"/>
                  <a:ext cx="46" cy="52"/>
                </a:xfrm>
                <a:prstGeom prst="ellipse">
                  <a:avLst/>
                </a:prstGeom>
                <a:solidFill>
                  <a:srgbClr val="FF3300"/>
                </a:solidFill>
                <a:ln w="31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de-DE" sz="2000">
                    <a:solidFill>
                      <a:srgbClr val="FFFF99"/>
                    </a:solidFill>
                  </a:endParaRPr>
                </a:p>
              </p:txBody>
            </p:sp>
            <p:sp>
              <p:nvSpPr>
                <p:cNvPr id="72756" name="Line 57">
                  <a:extLst>
                    <a:ext uri="{FF2B5EF4-FFF2-40B4-BE49-F238E27FC236}">
                      <a16:creationId xmlns:a16="http://schemas.microsoft.com/office/drawing/2014/main" xmlns="" id="{D90B2434-70E5-B643-AF29-17096F7373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8" y="2994"/>
                  <a:ext cx="108" cy="324"/>
                </a:xfrm>
                <a:prstGeom prst="line">
                  <a:avLst/>
                </a:prstGeom>
                <a:noFill/>
                <a:ln w="3175">
                  <a:solidFill>
                    <a:srgbClr val="FF3300"/>
                  </a:solidFill>
                  <a:round/>
                  <a:headEnd type="none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72732" name="Freeform 58">
            <a:extLst>
              <a:ext uri="{FF2B5EF4-FFF2-40B4-BE49-F238E27FC236}">
                <a16:creationId xmlns:a16="http://schemas.microsoft.com/office/drawing/2014/main" xmlns="" id="{F9391A56-ED4A-B440-8541-8E12F6CE20F8}"/>
              </a:ext>
            </a:extLst>
          </p:cNvPr>
          <p:cNvSpPr>
            <a:spLocks/>
          </p:cNvSpPr>
          <p:nvPr/>
        </p:nvSpPr>
        <p:spPr bwMode="auto">
          <a:xfrm>
            <a:off x="3206750" y="1116013"/>
            <a:ext cx="1725613" cy="612775"/>
          </a:xfrm>
          <a:custGeom>
            <a:avLst/>
            <a:gdLst>
              <a:gd name="T0" fmla="*/ 2147483646 w 1223"/>
              <a:gd name="T1" fmla="*/ 2147483646 h 386"/>
              <a:gd name="T2" fmla="*/ 2147483646 w 1223"/>
              <a:gd name="T3" fmla="*/ 2147483646 h 386"/>
              <a:gd name="T4" fmla="*/ 2147483646 w 1223"/>
              <a:gd name="T5" fmla="*/ 2147483646 h 386"/>
              <a:gd name="T6" fmla="*/ 2147483646 w 1223"/>
              <a:gd name="T7" fmla="*/ 2147483646 h 386"/>
              <a:gd name="T8" fmla="*/ 2147483646 w 1223"/>
              <a:gd name="T9" fmla="*/ 2147483646 h 386"/>
              <a:gd name="T10" fmla="*/ 2147483646 w 1223"/>
              <a:gd name="T11" fmla="*/ 2147483646 h 386"/>
              <a:gd name="T12" fmla="*/ 2147483646 w 1223"/>
              <a:gd name="T13" fmla="*/ 2147483646 h 386"/>
              <a:gd name="T14" fmla="*/ 2147483646 w 1223"/>
              <a:gd name="T15" fmla="*/ 2147483646 h 386"/>
              <a:gd name="T16" fmla="*/ 2147483646 w 1223"/>
              <a:gd name="T17" fmla="*/ 2147483646 h 386"/>
              <a:gd name="T18" fmla="*/ 2147483646 w 1223"/>
              <a:gd name="T19" fmla="*/ 2147483646 h 386"/>
              <a:gd name="T20" fmla="*/ 2147483646 w 1223"/>
              <a:gd name="T21" fmla="*/ 2147483646 h 386"/>
              <a:gd name="T22" fmla="*/ 2147483646 w 1223"/>
              <a:gd name="T23" fmla="*/ 2147483646 h 386"/>
              <a:gd name="T24" fmla="*/ 2147483646 w 1223"/>
              <a:gd name="T25" fmla="*/ 2147483646 h 386"/>
              <a:gd name="T26" fmla="*/ 2147483646 w 1223"/>
              <a:gd name="T27" fmla="*/ 2147483646 h 386"/>
              <a:gd name="T28" fmla="*/ 2147483646 w 1223"/>
              <a:gd name="T29" fmla="*/ 2147483646 h 386"/>
              <a:gd name="T30" fmla="*/ 2147483646 w 1223"/>
              <a:gd name="T31" fmla="*/ 2147483646 h 386"/>
              <a:gd name="T32" fmla="*/ 2147483646 w 1223"/>
              <a:gd name="T33" fmla="*/ 2147483646 h 386"/>
              <a:gd name="T34" fmla="*/ 2147483646 w 1223"/>
              <a:gd name="T35" fmla="*/ 2147483646 h 386"/>
              <a:gd name="T36" fmla="*/ 2147483646 w 1223"/>
              <a:gd name="T37" fmla="*/ 2147483646 h 386"/>
              <a:gd name="T38" fmla="*/ 2147483646 w 1223"/>
              <a:gd name="T39" fmla="*/ 2147483646 h 386"/>
              <a:gd name="T40" fmla="*/ 2147483646 w 1223"/>
              <a:gd name="T41" fmla="*/ 2147483646 h 386"/>
              <a:gd name="T42" fmla="*/ 2147483646 w 1223"/>
              <a:gd name="T43" fmla="*/ 2147483646 h 386"/>
              <a:gd name="T44" fmla="*/ 2147483646 w 1223"/>
              <a:gd name="T45" fmla="*/ 2147483646 h 386"/>
              <a:gd name="T46" fmla="*/ 2147483646 w 1223"/>
              <a:gd name="T47" fmla="*/ 2147483646 h 386"/>
              <a:gd name="T48" fmla="*/ 2147483646 w 1223"/>
              <a:gd name="T49" fmla="*/ 2147483646 h 386"/>
              <a:gd name="T50" fmla="*/ 2147483646 w 1223"/>
              <a:gd name="T51" fmla="*/ 2147483646 h 386"/>
              <a:gd name="T52" fmla="*/ 2147483646 w 1223"/>
              <a:gd name="T53" fmla="*/ 2147483646 h 386"/>
              <a:gd name="T54" fmla="*/ 2147483646 w 1223"/>
              <a:gd name="T55" fmla="*/ 2147483646 h 386"/>
              <a:gd name="T56" fmla="*/ 2147483646 w 1223"/>
              <a:gd name="T57" fmla="*/ 2147483646 h 386"/>
              <a:gd name="T58" fmla="*/ 2147483646 w 1223"/>
              <a:gd name="T59" fmla="*/ 2147483646 h 386"/>
              <a:gd name="T60" fmla="*/ 2147483646 w 1223"/>
              <a:gd name="T61" fmla="*/ 2147483646 h 386"/>
              <a:gd name="T62" fmla="*/ 2147483646 w 1223"/>
              <a:gd name="T63" fmla="*/ 2147483646 h 386"/>
              <a:gd name="T64" fmla="*/ 2147483646 w 1223"/>
              <a:gd name="T65" fmla="*/ 2147483646 h 3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23"/>
              <a:gd name="T100" fmla="*/ 0 h 386"/>
              <a:gd name="T101" fmla="*/ 1223 w 1223"/>
              <a:gd name="T102" fmla="*/ 386 h 3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23" h="386">
                <a:moveTo>
                  <a:pt x="676" y="386"/>
                </a:moveTo>
                <a:cubicBezTo>
                  <a:pt x="689" y="370"/>
                  <a:pt x="719" y="318"/>
                  <a:pt x="752" y="290"/>
                </a:cubicBezTo>
                <a:cubicBezTo>
                  <a:pt x="785" y="262"/>
                  <a:pt x="830" y="240"/>
                  <a:pt x="875" y="215"/>
                </a:cubicBezTo>
                <a:cubicBezTo>
                  <a:pt x="920" y="190"/>
                  <a:pt x="962" y="160"/>
                  <a:pt x="1020" y="138"/>
                </a:cubicBezTo>
                <a:cubicBezTo>
                  <a:pt x="1078" y="116"/>
                  <a:pt x="1217" y="86"/>
                  <a:pt x="1220" y="82"/>
                </a:cubicBezTo>
                <a:cubicBezTo>
                  <a:pt x="1223" y="78"/>
                  <a:pt x="1087" y="101"/>
                  <a:pt x="1036" y="114"/>
                </a:cubicBezTo>
                <a:cubicBezTo>
                  <a:pt x="985" y="127"/>
                  <a:pt x="961" y="141"/>
                  <a:pt x="916" y="162"/>
                </a:cubicBezTo>
                <a:cubicBezTo>
                  <a:pt x="871" y="183"/>
                  <a:pt x="808" y="211"/>
                  <a:pt x="764" y="242"/>
                </a:cubicBezTo>
                <a:cubicBezTo>
                  <a:pt x="720" y="273"/>
                  <a:pt x="663" y="346"/>
                  <a:pt x="652" y="346"/>
                </a:cubicBezTo>
                <a:cubicBezTo>
                  <a:pt x="641" y="346"/>
                  <a:pt x="674" y="277"/>
                  <a:pt x="700" y="242"/>
                </a:cubicBezTo>
                <a:cubicBezTo>
                  <a:pt x="726" y="207"/>
                  <a:pt x="768" y="164"/>
                  <a:pt x="806" y="137"/>
                </a:cubicBezTo>
                <a:cubicBezTo>
                  <a:pt x="844" y="110"/>
                  <a:pt x="876" y="102"/>
                  <a:pt x="926" y="80"/>
                </a:cubicBezTo>
                <a:cubicBezTo>
                  <a:pt x="976" y="58"/>
                  <a:pt x="1112" y="4"/>
                  <a:pt x="1108" y="2"/>
                </a:cubicBezTo>
                <a:cubicBezTo>
                  <a:pt x="1104" y="0"/>
                  <a:pt x="963" y="41"/>
                  <a:pt x="900" y="66"/>
                </a:cubicBezTo>
                <a:cubicBezTo>
                  <a:pt x="837" y="91"/>
                  <a:pt x="780" y="115"/>
                  <a:pt x="732" y="154"/>
                </a:cubicBezTo>
                <a:cubicBezTo>
                  <a:pt x="684" y="193"/>
                  <a:pt x="647" y="283"/>
                  <a:pt x="612" y="298"/>
                </a:cubicBezTo>
                <a:cubicBezTo>
                  <a:pt x="577" y="313"/>
                  <a:pt x="555" y="265"/>
                  <a:pt x="524" y="242"/>
                </a:cubicBezTo>
                <a:cubicBezTo>
                  <a:pt x="493" y="219"/>
                  <a:pt x="454" y="176"/>
                  <a:pt x="425" y="158"/>
                </a:cubicBezTo>
                <a:cubicBezTo>
                  <a:pt x="396" y="140"/>
                  <a:pt x="380" y="137"/>
                  <a:pt x="347" y="131"/>
                </a:cubicBezTo>
                <a:cubicBezTo>
                  <a:pt x="314" y="125"/>
                  <a:pt x="278" y="134"/>
                  <a:pt x="228" y="122"/>
                </a:cubicBezTo>
                <a:cubicBezTo>
                  <a:pt x="178" y="110"/>
                  <a:pt x="56" y="58"/>
                  <a:pt x="44" y="58"/>
                </a:cubicBezTo>
                <a:cubicBezTo>
                  <a:pt x="32" y="58"/>
                  <a:pt x="112" y="106"/>
                  <a:pt x="156" y="122"/>
                </a:cubicBezTo>
                <a:cubicBezTo>
                  <a:pt x="200" y="138"/>
                  <a:pt x="272" y="149"/>
                  <a:pt x="308" y="155"/>
                </a:cubicBezTo>
                <a:cubicBezTo>
                  <a:pt x="344" y="161"/>
                  <a:pt x="354" y="156"/>
                  <a:pt x="371" y="161"/>
                </a:cubicBezTo>
                <a:cubicBezTo>
                  <a:pt x="388" y="166"/>
                  <a:pt x="388" y="164"/>
                  <a:pt x="412" y="186"/>
                </a:cubicBezTo>
                <a:cubicBezTo>
                  <a:pt x="436" y="208"/>
                  <a:pt x="521" y="277"/>
                  <a:pt x="512" y="293"/>
                </a:cubicBezTo>
                <a:cubicBezTo>
                  <a:pt x="503" y="309"/>
                  <a:pt x="416" y="293"/>
                  <a:pt x="356" y="282"/>
                </a:cubicBezTo>
                <a:cubicBezTo>
                  <a:pt x="296" y="271"/>
                  <a:pt x="208" y="242"/>
                  <a:pt x="149" y="224"/>
                </a:cubicBezTo>
                <a:cubicBezTo>
                  <a:pt x="90" y="206"/>
                  <a:pt x="10" y="173"/>
                  <a:pt x="5" y="176"/>
                </a:cubicBezTo>
                <a:cubicBezTo>
                  <a:pt x="0" y="179"/>
                  <a:pt x="68" y="223"/>
                  <a:pt x="116" y="242"/>
                </a:cubicBezTo>
                <a:cubicBezTo>
                  <a:pt x="164" y="261"/>
                  <a:pt x="236" y="277"/>
                  <a:pt x="292" y="290"/>
                </a:cubicBezTo>
                <a:cubicBezTo>
                  <a:pt x="348" y="303"/>
                  <a:pt x="409" y="307"/>
                  <a:pt x="452" y="322"/>
                </a:cubicBezTo>
                <a:cubicBezTo>
                  <a:pt x="495" y="337"/>
                  <a:pt x="531" y="366"/>
                  <a:pt x="551" y="377"/>
                </a:cubicBezTo>
              </a:path>
            </a:pathLst>
          </a:custGeom>
          <a:solidFill>
            <a:srgbClr val="FFFF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de-DE"/>
          </a:p>
        </p:txBody>
      </p:sp>
      <p:sp>
        <p:nvSpPr>
          <p:cNvPr id="3574843" name="AutoShape 59">
            <a:extLst>
              <a:ext uri="{FF2B5EF4-FFF2-40B4-BE49-F238E27FC236}">
                <a16:creationId xmlns:a16="http://schemas.microsoft.com/office/drawing/2014/main" xmlns="" id="{4F4F8D69-6ED0-3F48-908D-C32BF6FC1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350" y="3003550"/>
            <a:ext cx="320675" cy="1117600"/>
          </a:xfrm>
          <a:prstGeom prst="downArrow">
            <a:avLst>
              <a:gd name="adj1" fmla="val 50000"/>
              <a:gd name="adj2" fmla="val 87129"/>
            </a:avLst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3574844" name="Text Box 60">
            <a:extLst>
              <a:ext uri="{FF2B5EF4-FFF2-40B4-BE49-F238E27FC236}">
                <a16:creationId xmlns:a16="http://schemas.microsoft.com/office/drawing/2014/main" xmlns="" id="{1C81CB40-1B17-2E4A-8B0A-95D22D69B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75" y="5354638"/>
            <a:ext cx="2411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~</a:t>
            </a:r>
            <a:r>
              <a:rPr lang="en-US" altLang="ja-JP" sz="1800">
                <a:ea typeface="ＭＳ Ｐ明朝" panose="02020600040205080304" pitchFamily="18" charset="-128"/>
                <a:cs typeface="ＭＳ Ｐ明朝" panose="02020600040205080304" pitchFamily="18" charset="-128"/>
              </a:rPr>
              <a:t>30 mm</a:t>
            </a:r>
            <a:r>
              <a:rPr lang="en-US" altLang="ja-JP" sz="1800" baseline="30000">
                <a:ea typeface="ＭＳ Ｐ明朝" panose="02020600040205080304" pitchFamily="18" charset="-128"/>
                <a:cs typeface="ＭＳ Ｐ明朝" panose="02020600040205080304" pitchFamily="18" charset="-128"/>
              </a:rPr>
              <a:t>2</a:t>
            </a:r>
            <a:r>
              <a:rPr lang="en-US" altLang="ja-JP" sz="1800">
                <a:ea typeface="ＭＳ Ｐ明朝" panose="02020600040205080304" pitchFamily="18" charset="-128"/>
                <a:cs typeface="ＭＳ Ｐ明朝" panose="02020600040205080304" pitchFamily="18" charset="-128"/>
              </a:rPr>
              <a:t> = </a:t>
            </a:r>
            <a:r>
              <a:rPr lang="en-US" altLang="ja-JP" sz="1800" b="1">
                <a:solidFill>
                  <a:schemeClr val="accent2"/>
                </a:solidFill>
                <a:ea typeface="ＭＳ Ｐ明朝" panose="02020600040205080304" pitchFamily="18" charset="-128"/>
                <a:cs typeface="ＭＳ Ｐ明朝" panose="02020600040205080304" pitchFamily="18" charset="-128"/>
              </a:rPr>
              <a:t>5.5×5.5 mm</a:t>
            </a:r>
            <a:r>
              <a:rPr lang="en-US" altLang="ja-JP" sz="1800" b="1" baseline="30000">
                <a:solidFill>
                  <a:schemeClr val="accent2"/>
                </a:solidFill>
                <a:ea typeface="ＭＳ Ｐ明朝" panose="02020600040205080304" pitchFamily="18" charset="-128"/>
                <a:cs typeface="ＭＳ Ｐ明朝" panose="02020600040205080304" pitchFamily="18" charset="-128"/>
              </a:rPr>
              <a:t>2</a:t>
            </a:r>
          </a:p>
        </p:txBody>
      </p:sp>
      <p:sp>
        <p:nvSpPr>
          <p:cNvPr id="3574845" name="Text Box 61">
            <a:extLst>
              <a:ext uri="{FF2B5EF4-FFF2-40B4-BE49-F238E27FC236}">
                <a16:creationId xmlns:a16="http://schemas.microsoft.com/office/drawing/2014/main" xmlns="" id="{53CC7DBF-A8C5-A04D-B7ED-E077C310C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997450"/>
            <a:ext cx="284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400">
                <a:latin typeface="Arial" panose="020B0604020202020204" pitchFamily="34" charset="0"/>
                <a:ea typeface="ＭＳ Ｐ明朝" panose="02020600040205080304" pitchFamily="18" charset="-128"/>
                <a:cs typeface="ＭＳ Ｐ明朝" panose="02020600040205080304" pitchFamily="18" charset="-128"/>
              </a:rPr>
              <a:t> </a:t>
            </a:r>
            <a:r>
              <a:rPr lang="en-US" altLang="ja-JP" sz="1400">
                <a:ea typeface="ＭＳ Ｐ明朝" panose="02020600040205080304" pitchFamily="18" charset="-128"/>
                <a:cs typeface="ＭＳ Ｐ明朝" panose="02020600040205080304" pitchFamily="18" charset="-128"/>
              </a:rPr>
              <a:t>Size of Macroscopic Neural Activity</a:t>
            </a:r>
          </a:p>
        </p:txBody>
      </p:sp>
      <p:sp>
        <p:nvSpPr>
          <p:cNvPr id="3574846" name="Text Box 62">
            <a:extLst>
              <a:ext uri="{FF2B5EF4-FFF2-40B4-BE49-F238E27FC236}">
                <a16:creationId xmlns:a16="http://schemas.microsoft.com/office/drawing/2014/main" xmlns="" id="{FDD7835F-4CB8-2E40-8927-346B45B6D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4337050"/>
            <a:ext cx="578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ea typeface="ＭＳ Ｐ明朝" panose="02020600040205080304" pitchFamily="18" charset="-128"/>
                <a:cs typeface="ＭＳ Ｐ明朝" panose="02020600040205080304" pitchFamily="18" charset="-128"/>
              </a:rPr>
              <a:t>Equivalent Current Dipole (Primary current)</a:t>
            </a:r>
            <a:r>
              <a:rPr lang="en-US" altLang="ja-JP" sz="1800">
                <a:ea typeface="ＭＳ Ｐ明朝" panose="02020600040205080304" pitchFamily="18" charset="-128"/>
                <a:cs typeface="ＭＳ Ｐ明朝" panose="02020600040205080304" pitchFamily="18" charset="-128"/>
              </a:rPr>
              <a:t> (~50 nAm)</a:t>
            </a:r>
          </a:p>
        </p:txBody>
      </p:sp>
      <p:sp>
        <p:nvSpPr>
          <p:cNvPr id="3574847" name="Text Box 63">
            <a:extLst>
              <a:ext uri="{FF2B5EF4-FFF2-40B4-BE49-F238E27FC236}">
                <a16:creationId xmlns:a16="http://schemas.microsoft.com/office/drawing/2014/main" xmlns="" id="{2E603CCF-D471-4144-ACD4-EB390AF0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4757738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>
                <a:ea typeface="ＭＳ Ｐ明朝" panose="02020600040205080304" pitchFamily="18" charset="-128"/>
                <a:cs typeface="ＭＳ Ｐ明朝" panose="02020600040205080304" pitchFamily="18" charset="-128"/>
              </a:rPr>
              <a:t>parameters:</a:t>
            </a:r>
          </a:p>
        </p:txBody>
      </p:sp>
      <p:sp>
        <p:nvSpPr>
          <p:cNvPr id="3574848" name="Text Box 64">
            <a:extLst>
              <a:ext uri="{FF2B5EF4-FFF2-40B4-BE49-F238E27FC236}">
                <a16:creationId xmlns:a16="http://schemas.microsoft.com/office/drawing/2014/main" xmlns="" id="{6D3E4998-FE26-C84F-A68C-545899331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5110163"/>
            <a:ext cx="16716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>
                <a:ea typeface="ＭＳ Ｐ明朝" panose="02020600040205080304" pitchFamily="18" charset="-128"/>
                <a:cs typeface="ＭＳ Ｐ明朝" panose="02020600040205080304" pitchFamily="18" charset="-128"/>
              </a:rPr>
              <a:t>position   </a:t>
            </a:r>
            <a:r>
              <a:rPr lang="en-US" altLang="ja-JP" sz="2000">
                <a:latin typeface="Arial" panose="020B0604020202020204" pitchFamily="34" charset="0"/>
                <a:ea typeface="ＭＳ Ｐ明朝" panose="02020600040205080304" pitchFamily="18" charset="-128"/>
                <a:cs typeface="ＭＳ Ｐ明朝" panose="02020600040205080304" pitchFamily="18" charset="-128"/>
              </a:rPr>
              <a:t>  : </a:t>
            </a:r>
            <a:r>
              <a:rPr lang="en-US" altLang="ja-JP" sz="2000" i="1">
                <a:ea typeface="ＭＳ Ｐ明朝" panose="02020600040205080304" pitchFamily="18" charset="-128"/>
                <a:cs typeface="ＭＳ Ｐ明朝" panose="02020600040205080304" pitchFamily="18" charset="-128"/>
              </a:rPr>
              <a:t>x</a:t>
            </a:r>
            <a:r>
              <a:rPr lang="en-US" altLang="ja-JP" sz="2000" i="1" baseline="-25000">
                <a:ea typeface="ＭＳ Ｐ明朝" panose="02020600040205080304" pitchFamily="18" charset="-128"/>
                <a:cs typeface="ＭＳ Ｐ明朝" panose="02020600040205080304" pitchFamily="18" charset="-128"/>
              </a:rPr>
              <a:t>0</a:t>
            </a:r>
            <a:endParaRPr lang="en-US" altLang="ja-JP" sz="2000" i="1">
              <a:ea typeface="ＭＳ Ｐ明朝" panose="02020600040205080304" pitchFamily="18" charset="-128"/>
              <a:cs typeface="ＭＳ Ｐ明朝" panose="02020600040205080304" pitchFamily="18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>
                <a:ea typeface="ＭＳ Ｐ明朝" panose="02020600040205080304" pitchFamily="18" charset="-128"/>
                <a:cs typeface="ＭＳ Ｐ明朝" panose="02020600040205080304" pitchFamily="18" charset="-128"/>
              </a:rPr>
              <a:t>moment  </a:t>
            </a:r>
            <a:r>
              <a:rPr lang="en-US" altLang="ja-JP" sz="2000">
                <a:latin typeface="Arial" panose="020B0604020202020204" pitchFamily="34" charset="0"/>
                <a:ea typeface="ＭＳ Ｐ明朝" panose="02020600040205080304" pitchFamily="18" charset="-128"/>
                <a:cs typeface="ＭＳ Ｐ明朝" panose="02020600040205080304" pitchFamily="18" charset="-128"/>
              </a:rPr>
              <a:t>  :</a:t>
            </a:r>
            <a:r>
              <a:rPr lang="en-US" altLang="ja-JP" sz="2000">
                <a:latin typeface="Arial" panose="020B0604020202020204" pitchFamily="34" charset="0"/>
                <a:ea typeface="ＭＳ Ｐ明朝" panose="02020600040205080304" pitchFamily="18" charset="-128"/>
                <a:cs typeface="ＭＳ Ｐ明朝" panose="02020600040205080304" pitchFamily="18" charset="-128"/>
                <a:sym typeface="StarMath"/>
              </a:rPr>
              <a:t> M</a:t>
            </a:r>
            <a:endParaRPr lang="en-US" altLang="ja-JP" sz="2000">
              <a:ea typeface="ＭＳ Ｐ明朝" panose="02020600040205080304" pitchFamily="18" charset="-128"/>
              <a:cs typeface="ＭＳ Ｐ明朝" panose="02020600040205080304" pitchFamily="18" charset="-128"/>
            </a:endParaRPr>
          </a:p>
        </p:txBody>
      </p:sp>
      <p:sp>
        <p:nvSpPr>
          <p:cNvPr id="3574849" name="Text Box 65">
            <a:extLst>
              <a:ext uri="{FF2B5EF4-FFF2-40B4-BE49-F238E27FC236}">
                <a16:creationId xmlns:a16="http://schemas.microsoft.com/office/drawing/2014/main" xmlns="" id="{EEA3E7C1-6572-2B42-AE89-64126DE3C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1389063"/>
            <a:ext cx="860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ja-JP" b="1">
                <a:solidFill>
                  <a:srgbClr val="FFFF00"/>
                </a:solidFill>
                <a:ea typeface="ＭＳ Ｐ明朝" charset="-128"/>
              </a:rPr>
              <a:t>cortex</a:t>
            </a:r>
          </a:p>
        </p:txBody>
      </p:sp>
      <p:sp>
        <p:nvSpPr>
          <p:cNvPr id="72740" name="Text Box 66">
            <a:extLst>
              <a:ext uri="{FF2B5EF4-FFF2-40B4-BE49-F238E27FC236}">
                <a16:creationId xmlns:a16="http://schemas.microsoft.com/office/drawing/2014/main" xmlns="" id="{9222B862-F13A-0C46-86B3-69AA252E9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1858963"/>
            <a:ext cx="74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ea typeface="ＭＳ Ｐ明朝" panose="02020600040205080304" pitchFamily="18" charset="-128"/>
                <a:cs typeface="ＭＳ Ｐ明朝" panose="02020600040205080304" pitchFamily="18" charset="-128"/>
              </a:rPr>
              <a:t>synapse</a:t>
            </a:r>
          </a:p>
        </p:txBody>
      </p:sp>
      <p:sp>
        <p:nvSpPr>
          <p:cNvPr id="3574851" name="Oval 67">
            <a:extLst>
              <a:ext uri="{FF2B5EF4-FFF2-40B4-BE49-F238E27FC236}">
                <a16:creationId xmlns:a16="http://schemas.microsoft.com/office/drawing/2014/main" xmlns="" id="{3CE79F35-A70C-CD43-8109-9F387160E77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898900" y="1801813"/>
            <a:ext cx="350838" cy="144462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3574852" name="Text Box 68">
            <a:extLst>
              <a:ext uri="{FF2B5EF4-FFF2-40B4-BE49-F238E27FC236}">
                <a16:creationId xmlns:a16="http://schemas.microsoft.com/office/drawing/2014/main" xmlns="" id="{2E913D46-9122-8449-9170-678276E9F5C9}"/>
              </a:ext>
            </a:extLst>
          </p:cNvPr>
          <p:cNvSpPr txBox="1">
            <a:spLocks noChangeArrowheads="1"/>
          </p:cNvSpPr>
          <p:nvPr/>
        </p:nvSpPr>
        <p:spPr bwMode="auto">
          <a:xfrm rot="-10740219">
            <a:off x="3863975" y="1681163"/>
            <a:ext cx="328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ＭＳ Ｐゴシック" panose="020B0600070205080204" pitchFamily="34" charset="-128"/>
                <a:ea typeface="ＭＳ Ｐ明朝" panose="02020600040205080304" pitchFamily="18" charset="-128"/>
                <a:cs typeface="ＭＳ Ｐ明朝" panose="02020600040205080304" pitchFamily="18" charset="-128"/>
              </a:rPr>
              <a:t>-</a:t>
            </a:r>
            <a:r>
              <a:rPr lang="en-US" altLang="ja-JP" sz="1800">
                <a:ea typeface="ＭＳ Ｐ明朝" panose="02020600040205080304" pitchFamily="18" charset="-128"/>
                <a:cs typeface="ＭＳ Ｐ明朝" panose="02020600040205080304" pitchFamily="18" charset="-128"/>
              </a:rPr>
              <a:t> </a:t>
            </a:r>
          </a:p>
        </p:txBody>
      </p:sp>
      <p:sp>
        <p:nvSpPr>
          <p:cNvPr id="3574853" name="Text Box 69">
            <a:extLst>
              <a:ext uri="{FF2B5EF4-FFF2-40B4-BE49-F238E27FC236}">
                <a16:creationId xmlns:a16="http://schemas.microsoft.com/office/drawing/2014/main" xmlns="" id="{3699C23F-8664-B14F-AE53-0B5C56062B7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25863" y="1651000"/>
            <a:ext cx="312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ea typeface="ＭＳ Ｐ明朝" panose="02020600040205080304" pitchFamily="18" charset="-128"/>
                <a:cs typeface="ＭＳ Ｐ明朝" panose="02020600040205080304" pitchFamily="18" charset="-128"/>
              </a:rPr>
              <a:t>+</a:t>
            </a:r>
          </a:p>
        </p:txBody>
      </p:sp>
      <p:pic>
        <p:nvPicPr>
          <p:cNvPr id="72744" name="Picture 70" descr="M:\powerpoint\mathetalk\cortex-schichten.jpg">
            <a:extLst>
              <a:ext uri="{FF2B5EF4-FFF2-40B4-BE49-F238E27FC236}">
                <a16:creationId xmlns:a16="http://schemas.microsoft.com/office/drawing/2014/main" xmlns="" id="{3CC2FC9F-3812-B844-BDBD-EB0F67C7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90600"/>
            <a:ext cx="23225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4855" name="Text Box 71">
            <a:extLst>
              <a:ext uri="{FF2B5EF4-FFF2-40B4-BE49-F238E27FC236}">
                <a16:creationId xmlns:a16="http://schemas.microsoft.com/office/drawing/2014/main" xmlns="" id="{2901F995-4E6C-4746-A871-29858C4A2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38" y="914400"/>
            <a:ext cx="406400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de-DE" sz="1600" b="1">
                <a:solidFill>
                  <a:srgbClr val="FFFF00"/>
                </a:solidFill>
              </a:rPr>
              <a:t>Microscopic current flow </a:t>
            </a:r>
            <a:r>
              <a:rPr lang="en-US" altLang="ja-JP" sz="1600" b="1">
                <a:solidFill>
                  <a:srgbClr val="FFFF00"/>
                </a:solidFill>
                <a:ea typeface="ＭＳ Ｐ明朝" charset="-128"/>
              </a:rPr>
              <a:t>(~5×10</a:t>
            </a:r>
            <a:r>
              <a:rPr lang="en-US" altLang="ja-JP" sz="1600" b="1" baseline="30000">
                <a:solidFill>
                  <a:srgbClr val="FFFF00"/>
                </a:solidFill>
                <a:ea typeface="ＭＳ Ｐ明朝" charset="-128"/>
              </a:rPr>
              <a:t>-5</a:t>
            </a:r>
            <a:r>
              <a:rPr lang="en-US" altLang="ja-JP" sz="1600" b="1">
                <a:solidFill>
                  <a:srgbClr val="FFFF00"/>
                </a:solidFill>
                <a:ea typeface="ＭＳ Ｐ明朝" charset="-128"/>
              </a:rPr>
              <a:t> nAm)</a:t>
            </a:r>
            <a:r>
              <a:rPr lang="en-US" altLang="de-DE" sz="1600" b="1">
                <a:solidFill>
                  <a:srgbClr val="FFFF00"/>
                </a:solidFill>
                <a:ea typeface="ＭＳ Ｐ明朝" charset="-128"/>
              </a:rPr>
              <a:t> </a:t>
            </a:r>
          </a:p>
        </p:txBody>
      </p:sp>
      <p:sp>
        <p:nvSpPr>
          <p:cNvPr id="3574856" name="Rectangle 72">
            <a:extLst>
              <a:ext uri="{FF2B5EF4-FFF2-40B4-BE49-F238E27FC236}">
                <a16:creationId xmlns:a16="http://schemas.microsoft.com/office/drawing/2014/main" xmlns="" id="{04DE2A72-4D2C-5243-B260-CF7ADAF0C8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14300"/>
            <a:ext cx="77724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ea typeface="ＭＳ Ｐゴシック" charset="-128"/>
              </a:rPr>
              <a:t>The source model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4786" grpId="0" animBg="1"/>
      <p:bldP spid="3574798" grpId="0" animBg="1"/>
      <p:bldP spid="3574799" grpId="0" autoUpdateAnimBg="0"/>
      <p:bldP spid="3574804" grpId="0" autoUpdateAnimBg="0"/>
      <p:bldP spid="3574809" grpId="0" autoUpdateAnimBg="0"/>
      <p:bldP spid="3574811" grpId="0" autoUpdateAnimBg="0"/>
      <p:bldP spid="3574812" grpId="0" autoUpdateAnimBg="0"/>
      <p:bldP spid="3574843" grpId="0" animBg="1"/>
      <p:bldP spid="3574844" grpId="0" autoUpdateAnimBg="0"/>
      <p:bldP spid="3574845" grpId="0" autoUpdateAnimBg="0"/>
      <p:bldP spid="3574846" grpId="0" autoUpdateAnimBg="0"/>
      <p:bldP spid="3574847" grpId="0" autoUpdateAnimBg="0"/>
      <p:bldP spid="3574848" grpId="0" autoUpdateAnimBg="0"/>
      <p:bldP spid="3574849" grpId="0" autoUpdateAnimBg="0"/>
      <p:bldP spid="3574851" grpId="0" animBg="1"/>
      <p:bldP spid="3574852" grpId="0" autoUpdateAnimBg="0"/>
      <p:bldP spid="3574853" grpId="0" autoUpdateAnimBg="0"/>
      <p:bldP spid="357485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D482D59-E344-E94C-9E03-146D5CB33344}"/>
              </a:ext>
            </a:extLst>
          </p:cNvPr>
          <p:cNvSpPr txBox="1"/>
          <p:nvPr/>
        </p:nvSpPr>
        <p:spPr>
          <a:xfrm>
            <a:off x="463550" y="1817688"/>
            <a:ext cx="7253288" cy="2554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Reconstruction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of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neuronal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networks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using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EEG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and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MEG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source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analysis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Model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for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the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sources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The </a:t>
            </a:r>
            <a:r>
              <a:rPr lang="de-DE" sz="3200" dirty="0" err="1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forward</a:t>
            </a:r>
            <a:r>
              <a:rPr lang="de-DE" sz="3200" dirty="0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problem</a:t>
            </a:r>
            <a:endParaRPr lang="de-DE" sz="3200" dirty="0">
              <a:solidFill>
                <a:srgbClr val="00FFFF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The inverse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problem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xmlns="" id="{B8B6B526-4197-E744-8DA5-519278353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19063"/>
            <a:ext cx="68754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b="1">
                <a:solidFill>
                  <a:srgbClr val="00FFFF"/>
                </a:solidFill>
              </a:rPr>
              <a:t>Maxwell equations</a:t>
            </a:r>
            <a:endParaRPr lang="de-DE" altLang="de-DE" b="1">
              <a:solidFill>
                <a:srgbClr val="00FFFF"/>
              </a:solidFill>
            </a:endParaRPr>
          </a:p>
        </p:txBody>
      </p:sp>
      <p:pic>
        <p:nvPicPr>
          <p:cNvPr id="76802" name="Bild 1">
            <a:extLst>
              <a:ext uri="{FF2B5EF4-FFF2-40B4-BE49-F238E27FC236}">
                <a16:creationId xmlns:a16="http://schemas.microsoft.com/office/drawing/2014/main" xmlns="" id="{4641C347-5AFD-0A4F-A2CF-E46E12261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95400"/>
            <a:ext cx="2160588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Bild 2">
            <a:extLst>
              <a:ext uri="{FF2B5EF4-FFF2-40B4-BE49-F238E27FC236}">
                <a16:creationId xmlns:a16="http://schemas.microsoft.com/office/drawing/2014/main" xmlns="" id="{49EFFF39-DFA5-DA45-9819-750471874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296988"/>
            <a:ext cx="25971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Bild 4">
            <a:extLst>
              <a:ext uri="{FF2B5EF4-FFF2-40B4-BE49-F238E27FC236}">
                <a16:creationId xmlns:a16="http://schemas.microsoft.com/office/drawing/2014/main" xmlns="" id="{07564815-7775-D341-9984-2281238A1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296988"/>
            <a:ext cx="220821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Bild 5">
            <a:extLst>
              <a:ext uri="{FF2B5EF4-FFF2-40B4-BE49-F238E27FC236}">
                <a16:creationId xmlns:a16="http://schemas.microsoft.com/office/drawing/2014/main" xmlns="" id="{26527DD6-74EB-8448-8C67-DE27003EB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181475"/>
            <a:ext cx="86693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834" name="Rectangle 2">
            <a:extLst>
              <a:ext uri="{FF2B5EF4-FFF2-40B4-BE49-F238E27FC236}">
                <a16:creationId xmlns:a16="http://schemas.microsoft.com/office/drawing/2014/main" xmlns="" id="{CBC3669F-E9EC-FB44-B71D-21F1B96775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330200"/>
            <a:ext cx="8483600" cy="64452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ea typeface="ＭＳ Ｐゴシック" charset="-128"/>
              </a:rPr>
              <a:t>EEG forward problem</a:t>
            </a:r>
          </a:p>
        </p:txBody>
      </p:sp>
      <p:sp>
        <p:nvSpPr>
          <p:cNvPr id="3576835" name="Text Box 3">
            <a:extLst>
              <a:ext uri="{FF2B5EF4-FFF2-40B4-BE49-F238E27FC236}">
                <a16:creationId xmlns:a16="http://schemas.microsoft.com/office/drawing/2014/main" xmlns="" id="{1BE885ED-CE06-BD41-A0C1-A4E731E1E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38" y="1285875"/>
            <a:ext cx="3141662" cy="4095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b="1">
                <a:solidFill>
                  <a:schemeClr val="tx1"/>
                </a:solidFill>
              </a:rPr>
              <a:t>Compute the EEG</a:t>
            </a:r>
            <a:endParaRPr lang="en-US" altLang="de-DE" sz="1800" b="1">
              <a:solidFill>
                <a:schemeClr val="tx2"/>
              </a:solidFill>
            </a:endParaRPr>
          </a:p>
        </p:txBody>
      </p:sp>
      <p:sp>
        <p:nvSpPr>
          <p:cNvPr id="3576836" name="Text Box 4">
            <a:extLst>
              <a:ext uri="{FF2B5EF4-FFF2-40B4-BE49-F238E27FC236}">
                <a16:creationId xmlns:a16="http://schemas.microsoft.com/office/drawing/2014/main" xmlns="" id="{0B030594-E8B7-4A44-98E5-041CEA944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263650"/>
            <a:ext cx="2844800" cy="4095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b="1">
                <a:solidFill>
                  <a:schemeClr val="tx1"/>
                </a:solidFill>
              </a:rPr>
              <a:t>Place a dipole</a:t>
            </a:r>
          </a:p>
        </p:txBody>
      </p:sp>
      <p:sp>
        <p:nvSpPr>
          <p:cNvPr id="3576837" name="AutoShape 5">
            <a:extLst>
              <a:ext uri="{FF2B5EF4-FFF2-40B4-BE49-F238E27FC236}">
                <a16:creationId xmlns:a16="http://schemas.microsoft.com/office/drawing/2014/main" xmlns="" id="{F05E42E0-1155-E44E-B450-265472EC2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3562350"/>
            <a:ext cx="1354138" cy="304800"/>
          </a:xfrm>
          <a:prstGeom prst="rightArrow">
            <a:avLst>
              <a:gd name="adj1" fmla="val 50000"/>
              <a:gd name="adj2" fmla="val 11106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pic>
        <p:nvPicPr>
          <p:cNvPr id="78853" name="Picture 6" descr="\\Pelikan\wolters\powerpoint\diss_verteidigung\bilder\sim_sour.tif">
            <a:extLst>
              <a:ext uri="{FF2B5EF4-FFF2-40B4-BE49-F238E27FC236}">
                <a16:creationId xmlns:a16="http://schemas.microsoft.com/office/drawing/2014/main" xmlns="" id="{3137FB1E-6000-D843-86F9-7BBE91C9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914525"/>
            <a:ext cx="3205163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6839" name="Picture 7" descr="\\Pelikan\wolters\powerpoint\diss_verteidigung\bilder\sim_eeg.tif">
            <a:extLst>
              <a:ext uri="{FF2B5EF4-FFF2-40B4-BE49-F238E27FC236}">
                <a16:creationId xmlns:a16="http://schemas.microsoft.com/office/drawing/2014/main" xmlns="" id="{2E5E9452-8FD7-D241-B535-8DA4459BA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95475"/>
            <a:ext cx="3198812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6840" name="Text Box 8">
            <a:extLst>
              <a:ext uri="{FF2B5EF4-FFF2-40B4-BE49-F238E27FC236}">
                <a16:creationId xmlns:a16="http://schemas.microsoft.com/office/drawing/2014/main" xmlns="" id="{D4DB73F1-4CB9-394E-8873-B8E165B92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2851150"/>
            <a:ext cx="1963738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Simulate</a:t>
            </a:r>
          </a:p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quasistatic</a:t>
            </a:r>
            <a:endParaRPr lang="en-US" altLang="de-DE">
              <a:solidFill>
                <a:schemeClr val="tx1"/>
              </a:solidFill>
            </a:endParaRPr>
          </a:p>
        </p:txBody>
      </p:sp>
      <p:sp>
        <p:nvSpPr>
          <p:cNvPr id="3576841" name="Text Box 9">
            <a:extLst>
              <a:ext uri="{FF2B5EF4-FFF2-40B4-BE49-F238E27FC236}">
                <a16:creationId xmlns:a16="http://schemas.microsoft.com/office/drawing/2014/main" xmlns="" id="{EA3411CE-8E6B-8E4B-8380-FDF6A024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3917950"/>
            <a:ext cx="159226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Maxwell equations</a:t>
            </a:r>
          </a:p>
        </p:txBody>
      </p:sp>
      <p:sp>
        <p:nvSpPr>
          <p:cNvPr id="78857" name="Text Box 11">
            <a:extLst>
              <a:ext uri="{FF2B5EF4-FFF2-40B4-BE49-F238E27FC236}">
                <a16:creationId xmlns:a16="http://schemas.microsoft.com/office/drawing/2014/main" xmlns="" id="{260AECBA-F7D0-A74E-8A64-C41E0CA7E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[Wolters &amp; de Munck, </a:t>
            </a:r>
            <a:r>
              <a:rPr lang="en-US" altLang="de-DE" sz="1200" b="1" i="1">
                <a:solidFill>
                  <a:schemeClr val="bg1"/>
                </a:solidFill>
              </a:rPr>
              <a:t>Scholarpedia</a:t>
            </a:r>
            <a:r>
              <a:rPr lang="en-US" altLang="de-DE" sz="1200" b="1">
                <a:solidFill>
                  <a:schemeClr val="bg1"/>
                </a:solidFill>
              </a:rPr>
              <a:t>, 2007]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[de Munck, Wolters &amp; Clerc, </a:t>
            </a:r>
            <a:r>
              <a:rPr lang="en-US" altLang="de-DE" sz="1200" b="1" i="1">
                <a:solidFill>
                  <a:schemeClr val="bg1"/>
                </a:solidFill>
              </a:rPr>
              <a:t>In: Handbook of neural activity measurement</a:t>
            </a:r>
            <a:r>
              <a:rPr lang="en-US" altLang="de-DE" sz="1200" b="1">
                <a:solidFill>
                  <a:schemeClr val="bg1"/>
                </a:solidFill>
              </a:rPr>
              <a:t>, 2012]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6835" grpId="0" animBg="1" autoUpdateAnimBg="0"/>
      <p:bldP spid="3576837" grpId="0" animBg="1"/>
      <p:bldP spid="3576840" grpId="0" autoUpdateAnimBg="0"/>
      <p:bldP spid="3576841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882" name="Rectangle 2">
            <a:extLst>
              <a:ext uri="{FF2B5EF4-FFF2-40B4-BE49-F238E27FC236}">
                <a16:creationId xmlns:a16="http://schemas.microsoft.com/office/drawing/2014/main" xmlns="" id="{79F52CE4-2873-B943-A467-25F2109A84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330200"/>
            <a:ext cx="8483600" cy="64452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ea typeface="ＭＳ Ｐゴシック" charset="-128"/>
              </a:rPr>
              <a:t>MEG forward problem</a:t>
            </a:r>
          </a:p>
        </p:txBody>
      </p:sp>
      <p:sp>
        <p:nvSpPr>
          <p:cNvPr id="3578883" name="Text Box 3">
            <a:extLst>
              <a:ext uri="{FF2B5EF4-FFF2-40B4-BE49-F238E27FC236}">
                <a16:creationId xmlns:a16="http://schemas.microsoft.com/office/drawing/2014/main" xmlns="" id="{F57DEEEF-33C4-6E48-B381-65C05619C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38" y="1285875"/>
            <a:ext cx="3141662" cy="4095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b="1">
                <a:solidFill>
                  <a:schemeClr val="tx1"/>
                </a:solidFill>
              </a:rPr>
              <a:t>Compute the MEG</a:t>
            </a:r>
            <a:endParaRPr lang="en-US" altLang="de-DE" sz="1800" b="1">
              <a:solidFill>
                <a:schemeClr val="tx2"/>
              </a:solidFill>
            </a:endParaRPr>
          </a:p>
        </p:txBody>
      </p:sp>
      <p:sp>
        <p:nvSpPr>
          <p:cNvPr id="3578884" name="Text Box 4">
            <a:extLst>
              <a:ext uri="{FF2B5EF4-FFF2-40B4-BE49-F238E27FC236}">
                <a16:creationId xmlns:a16="http://schemas.microsoft.com/office/drawing/2014/main" xmlns="" id="{3574590F-B0E3-9141-9D7B-C5F208A11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263650"/>
            <a:ext cx="2844800" cy="4095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b="1">
                <a:solidFill>
                  <a:schemeClr val="tx1"/>
                </a:solidFill>
              </a:rPr>
              <a:t>Place a dipole</a:t>
            </a:r>
          </a:p>
        </p:txBody>
      </p:sp>
      <p:sp>
        <p:nvSpPr>
          <p:cNvPr id="80900" name="AutoShape 5">
            <a:extLst>
              <a:ext uri="{FF2B5EF4-FFF2-40B4-BE49-F238E27FC236}">
                <a16:creationId xmlns:a16="http://schemas.microsoft.com/office/drawing/2014/main" xmlns="" id="{7B4C8BFD-843D-9C47-88E2-F4085DF2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3562350"/>
            <a:ext cx="1354138" cy="304800"/>
          </a:xfrm>
          <a:prstGeom prst="rightArrow">
            <a:avLst>
              <a:gd name="adj1" fmla="val 50000"/>
              <a:gd name="adj2" fmla="val 11106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pic>
        <p:nvPicPr>
          <p:cNvPr id="80901" name="Picture 6" descr="\\Pelikan\wolters\powerpoint\diss_verteidigung\bilder\sim_sour.tif">
            <a:extLst>
              <a:ext uri="{FF2B5EF4-FFF2-40B4-BE49-F238E27FC236}">
                <a16:creationId xmlns:a16="http://schemas.microsoft.com/office/drawing/2014/main" xmlns="" id="{96865A03-E5CE-354A-B3AB-A192A51F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914525"/>
            <a:ext cx="3205163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8887" name="Text Box 7">
            <a:extLst>
              <a:ext uri="{FF2B5EF4-FFF2-40B4-BE49-F238E27FC236}">
                <a16:creationId xmlns:a16="http://schemas.microsoft.com/office/drawing/2014/main" xmlns="" id="{74872636-2826-F345-B61A-F56968022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2851150"/>
            <a:ext cx="1963738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Simulate</a:t>
            </a:r>
          </a:p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quasistatic</a:t>
            </a:r>
            <a:endParaRPr lang="en-US" altLang="de-DE">
              <a:solidFill>
                <a:schemeClr val="tx1"/>
              </a:solidFill>
            </a:endParaRPr>
          </a:p>
        </p:txBody>
      </p:sp>
      <p:sp>
        <p:nvSpPr>
          <p:cNvPr id="3578888" name="Text Box 8">
            <a:extLst>
              <a:ext uri="{FF2B5EF4-FFF2-40B4-BE49-F238E27FC236}">
                <a16:creationId xmlns:a16="http://schemas.microsoft.com/office/drawing/2014/main" xmlns="" id="{EB426D79-A304-B746-BF04-373D31EB9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3917950"/>
            <a:ext cx="159226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Maxwell equations</a:t>
            </a:r>
          </a:p>
        </p:txBody>
      </p:sp>
      <p:pic>
        <p:nvPicPr>
          <p:cNvPr id="80904" name="Picture 9" descr="\\Pelikan\wolters\powerpoint\diss_verteidigung\bilder\sim_meg.tif">
            <a:extLst>
              <a:ext uri="{FF2B5EF4-FFF2-40B4-BE49-F238E27FC236}">
                <a16:creationId xmlns:a16="http://schemas.microsoft.com/office/drawing/2014/main" xmlns="" id="{D790EF81-13E3-5041-9F15-56FC9247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2006600"/>
            <a:ext cx="34036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Text Box 11">
            <a:extLst>
              <a:ext uri="{FF2B5EF4-FFF2-40B4-BE49-F238E27FC236}">
                <a16:creationId xmlns:a16="http://schemas.microsoft.com/office/drawing/2014/main" xmlns="" id="{57E8FBA3-22AF-944F-BCC2-734DEB09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[Wolters &amp; de Munck, </a:t>
            </a:r>
            <a:r>
              <a:rPr lang="en-US" altLang="de-DE" sz="1200" b="1" i="1">
                <a:solidFill>
                  <a:schemeClr val="bg1"/>
                </a:solidFill>
              </a:rPr>
              <a:t>Scholarpedia</a:t>
            </a:r>
            <a:r>
              <a:rPr lang="en-US" altLang="de-DE" sz="1200" b="1">
                <a:solidFill>
                  <a:schemeClr val="bg1"/>
                </a:solidFill>
              </a:rPr>
              <a:t>, 2007]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[de Munck, Wolters &amp; Clerc, </a:t>
            </a:r>
            <a:r>
              <a:rPr lang="en-US" altLang="de-DE" sz="1200" b="1" i="1">
                <a:solidFill>
                  <a:schemeClr val="bg1"/>
                </a:solidFill>
              </a:rPr>
              <a:t>In: Handbook of neural activity measurement</a:t>
            </a:r>
            <a:r>
              <a:rPr lang="en-US" altLang="de-DE" sz="1200" b="1">
                <a:solidFill>
                  <a:schemeClr val="bg1"/>
                </a:solidFill>
              </a:rPr>
              <a:t>, 2012]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930" name="Rectangle 2">
            <a:extLst>
              <a:ext uri="{FF2B5EF4-FFF2-40B4-BE49-F238E27FC236}">
                <a16:creationId xmlns:a16="http://schemas.microsoft.com/office/drawing/2014/main" xmlns="" id="{8BE10F2A-8260-5E4E-B2E0-B0F9FE0FC8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58738"/>
            <a:ext cx="89154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Multi-compartment volume conductor model</a:t>
            </a:r>
            <a:endParaRPr lang="en-US" altLang="de-DE" sz="3200" b="1">
              <a:solidFill>
                <a:srgbClr val="00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2946" name="Picture 3" descr="\\Pelikan\wolters\powerpoint\diss_verteidigung\bilder\tissues.tif">
            <a:extLst>
              <a:ext uri="{FF2B5EF4-FFF2-40B4-BE49-F238E27FC236}">
                <a16:creationId xmlns:a16="http://schemas.microsoft.com/office/drawing/2014/main" xmlns="" id="{3270B7FE-AFE8-DE40-9570-44F95A54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952500"/>
            <a:ext cx="4138612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0932" name="Group 4">
            <a:extLst>
              <a:ext uri="{FF2B5EF4-FFF2-40B4-BE49-F238E27FC236}">
                <a16:creationId xmlns:a16="http://schemas.microsoft.com/office/drawing/2014/main" xmlns="" id="{98A4A507-3892-1944-AD19-5FAF2766B683}"/>
              </a:ext>
            </a:extLst>
          </p:cNvPr>
          <p:cNvGraphicFramePr>
            <a:graphicFrameLocks noGrp="1"/>
          </p:cNvGraphicFramePr>
          <p:nvPr/>
        </p:nvGraphicFramePr>
        <p:xfrm>
          <a:off x="4719638" y="2114550"/>
          <a:ext cx="4044950" cy="2674940"/>
        </p:xfrm>
        <a:graphic>
          <a:graphicData uri="http://schemas.openxmlformats.org/drawingml/2006/table">
            <a:tbl>
              <a:tblPr/>
              <a:tblGrid>
                <a:gridCol w="2216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87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Skin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0.33 S/m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5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Skull</a:t>
                      </a:r>
                      <a:endParaRPr kumimoji="0" lang="en-US" altLang="de-DE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anisotropic/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3-layer</a:t>
                      </a:r>
                      <a:endParaRPr kumimoji="0" lang="en-US" altLang="de-DE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CSF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1.79 S/m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Gray matter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0.33 S/m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White matter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anisotropic</a:t>
                      </a:r>
                    </a:p>
                  </a:txBody>
                  <a:tcPr marL="92075" marR="92075" marT="45993" marB="459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2958" name="Text Box 11">
            <a:extLst>
              <a:ext uri="{FF2B5EF4-FFF2-40B4-BE49-F238E27FC236}">
                <a16:creationId xmlns:a16="http://schemas.microsoft.com/office/drawing/2014/main" xmlns="" id="{9136A76F-382F-4F49-B812-D93A0CB6B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[Wolters &amp; de Munck, </a:t>
            </a:r>
            <a:r>
              <a:rPr lang="en-US" altLang="de-DE" sz="1200" b="1" i="1">
                <a:solidFill>
                  <a:schemeClr val="bg1"/>
                </a:solidFill>
              </a:rPr>
              <a:t>Scholarpedia</a:t>
            </a:r>
            <a:r>
              <a:rPr lang="en-US" altLang="de-DE" sz="1200" b="1">
                <a:solidFill>
                  <a:schemeClr val="bg1"/>
                </a:solidFill>
              </a:rPr>
              <a:t>, 2007]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[de Munck, Wolters &amp; Clerc, </a:t>
            </a:r>
            <a:r>
              <a:rPr lang="en-US" altLang="de-DE" sz="1200" b="1" i="1">
                <a:solidFill>
                  <a:schemeClr val="bg1"/>
                </a:solidFill>
              </a:rPr>
              <a:t>In: Handbook of neural activity measurement</a:t>
            </a:r>
            <a:r>
              <a:rPr lang="en-US" altLang="de-DE" sz="1200" b="1">
                <a:solidFill>
                  <a:schemeClr val="bg1"/>
                </a:solidFill>
              </a:rPr>
              <a:t>, 2012]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\\Pelikan\wolters\powerpoint\diss_verteidigung\bilder\schaedel.png">
            <a:extLst>
              <a:ext uri="{FF2B5EF4-FFF2-40B4-BE49-F238E27FC236}">
                <a16:creationId xmlns:a16="http://schemas.microsoft.com/office/drawing/2014/main" xmlns="" id="{C1C23E4D-1FAA-9D47-81DF-FD4DE78B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71550"/>
            <a:ext cx="515143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1955" name="Rectangle 3">
            <a:extLst>
              <a:ext uri="{FF2B5EF4-FFF2-40B4-BE49-F238E27FC236}">
                <a16:creationId xmlns:a16="http://schemas.microsoft.com/office/drawing/2014/main" xmlns="" id="{7C6B0ECD-A995-C745-A5F3-06D22DBC86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27000"/>
            <a:ext cx="91440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Three-layered human skull</a:t>
            </a:r>
            <a:endParaRPr lang="en-US" altLang="de-DE" sz="3200" b="1">
              <a:solidFill>
                <a:srgbClr val="00FFF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\\Pelikan\wolters\powerpoint\diss_verteidigung\bilder\wm_small.png">
            <a:extLst>
              <a:ext uri="{FF2B5EF4-FFF2-40B4-BE49-F238E27FC236}">
                <a16:creationId xmlns:a16="http://schemas.microsoft.com/office/drawing/2014/main" xmlns="" id="{D74468D4-6D7E-3441-9B3D-43A88057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809625"/>
            <a:ext cx="70104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2979" name="Rectangle 3">
            <a:extLst>
              <a:ext uri="{FF2B5EF4-FFF2-40B4-BE49-F238E27FC236}">
                <a16:creationId xmlns:a16="http://schemas.microsoft.com/office/drawing/2014/main" xmlns="" id="{4C82FF82-5846-A542-936D-7C1DF3B6B0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71475" y="-177800"/>
            <a:ext cx="85217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ea typeface="ＭＳ Ｐゴシック" charset="-128"/>
              </a:rPr>
              <a:t>Anisotropy of white matter (WM)</a:t>
            </a:r>
          </a:p>
        </p:txBody>
      </p:sp>
      <p:sp>
        <p:nvSpPr>
          <p:cNvPr id="3582980" name="Line 4">
            <a:extLst>
              <a:ext uri="{FF2B5EF4-FFF2-40B4-BE49-F238E27FC236}">
                <a16:creationId xmlns:a16="http://schemas.microsoft.com/office/drawing/2014/main" xmlns="" id="{E257BBEE-8BBF-D548-9363-06A4CD7802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8075" y="3865563"/>
            <a:ext cx="120650" cy="639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3582981" name="Text Box 5">
            <a:extLst>
              <a:ext uri="{FF2B5EF4-FFF2-40B4-BE49-F238E27FC236}">
                <a16:creationId xmlns:a16="http://schemas.microsoft.com/office/drawing/2014/main" xmlns="" id="{52E75722-972B-7B4D-BF26-8FC3C1F33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4675188"/>
            <a:ext cx="20653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/>
              <a:t>Longitudinally: </a:t>
            </a:r>
            <a:r>
              <a:rPr lang="en-US" altLang="de-DE" sz="2000" b="1">
                <a:sym typeface="StarMath"/>
              </a:rPr>
              <a:t>9</a:t>
            </a:r>
            <a:endParaRPr lang="en-US" altLang="de-DE" sz="2000" b="1"/>
          </a:p>
        </p:txBody>
      </p:sp>
      <p:sp>
        <p:nvSpPr>
          <p:cNvPr id="3582982" name="Line 6">
            <a:extLst>
              <a:ext uri="{FF2B5EF4-FFF2-40B4-BE49-F238E27FC236}">
                <a16:creationId xmlns:a16="http://schemas.microsoft.com/office/drawing/2014/main" xmlns="" id="{95A8CF0D-871C-8C4D-A9C2-7194362CD7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9263" y="3736975"/>
            <a:ext cx="541337" cy="1349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3582983" name="Text Box 7">
            <a:extLst>
              <a:ext uri="{FF2B5EF4-FFF2-40B4-BE49-F238E27FC236}">
                <a16:creationId xmlns:a16="http://schemas.microsoft.com/office/drawing/2014/main" xmlns="" id="{C70B5C6F-B4A3-2B49-AE6B-ABD4B3616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3055938"/>
            <a:ext cx="19526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/>
              <a:t>Transversally: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2981" grpId="0" animBg="1" autoUpdateAnimBg="0"/>
      <p:bldP spid="358298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826" name="Rectangle 2">
            <a:extLst>
              <a:ext uri="{FF2B5EF4-FFF2-40B4-BE49-F238E27FC236}">
                <a16:creationId xmlns:a16="http://schemas.microsoft.com/office/drawing/2014/main" xmlns="" id="{CACA106C-5980-6046-85CA-384FDEB0BD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95642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altLang="de-DE" sz="3200" b="1" dirty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</a:t>
            </a:r>
            <a:r>
              <a:rPr lang="en-GB" altLang="de-DE" sz="3200" b="1" dirty="0" smtClean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ecture </a:t>
            </a:r>
            <a:r>
              <a:rPr lang="en-GB" altLang="de-DE" sz="3200" b="1" dirty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planning for Part I</a:t>
            </a:r>
            <a:endParaRPr lang="de-DE" altLang="de-DE" dirty="0">
              <a:ea typeface="ＭＳ Ｐゴシック" panose="020B0600070205080204" pitchFamily="34" charset="-128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38" y="571857"/>
            <a:ext cx="4209524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47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M:\powerpoint\diss_verteidigung\bilder\sphere.png">
            <a:extLst>
              <a:ext uri="{FF2B5EF4-FFF2-40B4-BE49-F238E27FC236}">
                <a16:creationId xmlns:a16="http://schemas.microsoft.com/office/drawing/2014/main" xmlns="" id="{DD8DDAB0-BC27-4447-B7D7-B2F0CE0C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89038"/>
            <a:ext cx="2955925" cy="29686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003" name="Rectangle 3">
            <a:extLst>
              <a:ext uri="{FF2B5EF4-FFF2-40B4-BE49-F238E27FC236}">
                <a16:creationId xmlns:a16="http://schemas.microsoft.com/office/drawing/2014/main" xmlns="" id="{DAEDD7B8-60FA-9A47-8F11-5C6A89EE42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8450"/>
            <a:ext cx="7772400" cy="7366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00FFFF"/>
                </a:solidFill>
                <a:ea typeface="ＭＳ Ｐゴシック" charset="-128"/>
              </a:rPr>
              <a:t>Volume conductor modeling</a:t>
            </a:r>
          </a:p>
        </p:txBody>
      </p:sp>
      <p:sp>
        <p:nvSpPr>
          <p:cNvPr id="3584004" name="Text Box 4">
            <a:extLst>
              <a:ext uri="{FF2B5EF4-FFF2-40B4-BE49-F238E27FC236}">
                <a16:creationId xmlns:a16="http://schemas.microsoft.com/office/drawing/2014/main" xmlns="" id="{F8AADDBC-5D22-9540-99FC-80E02AE6A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300" y="4213225"/>
            <a:ext cx="316388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2400" b="1">
                <a:solidFill>
                  <a:srgbClr val="FFFF00"/>
                </a:solidFill>
              </a:rPr>
              <a:t>Spherical shells</a:t>
            </a:r>
          </a:p>
        </p:txBody>
      </p:sp>
      <p:graphicFrame>
        <p:nvGraphicFramePr>
          <p:cNvPr id="3584005" name="Group 5">
            <a:extLst>
              <a:ext uri="{FF2B5EF4-FFF2-40B4-BE49-F238E27FC236}">
                <a16:creationId xmlns:a16="http://schemas.microsoft.com/office/drawing/2014/main" xmlns="" id="{C7637691-90DA-C843-B831-25F4A6E2663D}"/>
              </a:ext>
            </a:extLst>
          </p:cNvPr>
          <p:cNvGraphicFramePr>
            <a:graphicFrameLocks noGrp="1"/>
          </p:cNvGraphicFramePr>
          <p:nvPr/>
        </p:nvGraphicFramePr>
        <p:xfrm>
          <a:off x="57150" y="4692650"/>
          <a:ext cx="2971800" cy="1673227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8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07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7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Geometry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Conductivity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Skin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Skull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CSF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GM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WM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6050" name="Picture 35" descr="M:\powerpoint\diss_verteidigung\bilder\bem.png">
            <a:extLst>
              <a:ext uri="{FF2B5EF4-FFF2-40B4-BE49-F238E27FC236}">
                <a16:creationId xmlns:a16="http://schemas.microsoft.com/office/drawing/2014/main" xmlns="" id="{2A422F84-196B-694D-8D92-BBC47B2D4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1184275"/>
            <a:ext cx="2909888" cy="29813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84036" name="Group 36">
            <a:extLst>
              <a:ext uri="{FF2B5EF4-FFF2-40B4-BE49-F238E27FC236}">
                <a16:creationId xmlns:a16="http://schemas.microsoft.com/office/drawing/2014/main" xmlns="" id="{DB1DE034-722E-5042-9D53-F5BD44C788E2}"/>
              </a:ext>
            </a:extLst>
          </p:cNvPr>
          <p:cNvGraphicFramePr>
            <a:graphicFrameLocks noGrp="1"/>
          </p:cNvGraphicFramePr>
          <p:nvPr/>
        </p:nvGraphicFramePr>
        <p:xfrm>
          <a:off x="3124200" y="4702175"/>
          <a:ext cx="2990850" cy="1663702"/>
        </p:xfrm>
        <a:graphic>
          <a:graphicData uri="http://schemas.openxmlformats.org/drawingml/2006/table">
            <a:tbl>
              <a:tblPr/>
              <a:tblGrid>
                <a:gridCol w="819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Geometry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Conductivity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Skin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Skull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CSF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unrealistic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(1 isotropic value)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GM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WM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6076" name="Picture 61" descr="M:\powerpoint\diss_verteidigung\bilder\fem.png">
            <a:extLst>
              <a:ext uri="{FF2B5EF4-FFF2-40B4-BE49-F238E27FC236}">
                <a16:creationId xmlns:a16="http://schemas.microsoft.com/office/drawing/2014/main" xmlns="" id="{7DFAB0C9-78C7-AB41-A878-725392C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1174750"/>
            <a:ext cx="2911475" cy="29686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062" name="Text Box 62">
            <a:extLst>
              <a:ext uri="{FF2B5EF4-FFF2-40B4-BE49-F238E27FC236}">
                <a16:creationId xmlns:a16="http://schemas.microsoft.com/office/drawing/2014/main" xmlns="" id="{3A79E79A-B1D2-CF46-950C-670FC6A53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167188"/>
            <a:ext cx="316388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2400" b="1">
                <a:solidFill>
                  <a:srgbClr val="FFFF00"/>
                </a:solidFill>
              </a:rPr>
              <a:t>Boundary element</a:t>
            </a:r>
          </a:p>
        </p:txBody>
      </p:sp>
      <p:sp>
        <p:nvSpPr>
          <p:cNvPr id="3584063" name="Text Box 63">
            <a:extLst>
              <a:ext uri="{FF2B5EF4-FFF2-40B4-BE49-F238E27FC236}">
                <a16:creationId xmlns:a16="http://schemas.microsoft.com/office/drawing/2014/main" xmlns="" id="{81389909-5970-3A4A-977F-E9B04EAFE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4151313"/>
            <a:ext cx="30495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2400" b="1">
                <a:solidFill>
                  <a:srgbClr val="FFFF00"/>
                </a:solidFill>
              </a:rPr>
              <a:t>Finite Element (FE)</a:t>
            </a:r>
            <a:endParaRPr lang="en-US" altLang="de-DE" sz="2400" b="1">
              <a:solidFill>
                <a:srgbClr val="FF0000"/>
              </a:solidFill>
            </a:endParaRPr>
          </a:p>
        </p:txBody>
      </p:sp>
      <p:graphicFrame>
        <p:nvGraphicFramePr>
          <p:cNvPr id="3584064" name="Group 64">
            <a:extLst>
              <a:ext uri="{FF2B5EF4-FFF2-40B4-BE49-F238E27FC236}">
                <a16:creationId xmlns:a16="http://schemas.microsoft.com/office/drawing/2014/main" xmlns="" id="{7FC82D9C-4DB2-0C48-A681-A1C0FB7BC945}"/>
              </a:ext>
            </a:extLst>
          </p:cNvPr>
          <p:cNvGraphicFramePr>
            <a:graphicFrameLocks noGrp="1"/>
          </p:cNvGraphicFramePr>
          <p:nvPr/>
        </p:nvGraphicFramePr>
        <p:xfrm>
          <a:off x="6219825" y="4705350"/>
          <a:ext cx="2838450" cy="1663702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Geometry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Conductivity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Skin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Skull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CSF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GM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WM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realistic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450" name="Rectangle 2">
            <a:extLst>
              <a:ext uri="{FF2B5EF4-FFF2-40B4-BE49-F238E27FC236}">
                <a16:creationId xmlns:a16="http://schemas.microsoft.com/office/drawing/2014/main" xmlns="" id="{DD57C9D4-9CAE-C74F-B5E4-DA40CFD70D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9900" y="941388"/>
            <a:ext cx="82550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400" b="1">
                <a:solidFill>
                  <a:srgbClr val="00FFFF"/>
                </a:solidFill>
                <a:ea typeface="ＭＳ Ｐゴシック" panose="020B0600070205080204" pitchFamily="34" charset="-128"/>
              </a:rPr>
              <a:t>Realistically shaped multi-compartment anisotropic head volume conductor modeling for accurate simulation in EEG/MEG and tCS/TMS</a:t>
            </a:r>
            <a:endParaRPr lang="de-DE" altLang="de-DE" sz="2400">
              <a:ea typeface="ＭＳ Ｐゴシック" panose="020B0600070205080204" pitchFamily="34" charset="-128"/>
            </a:endParaRPr>
          </a:p>
        </p:txBody>
      </p:sp>
      <p:sp>
        <p:nvSpPr>
          <p:cNvPr id="88066" name="Text Box 11">
            <a:extLst>
              <a:ext uri="{FF2B5EF4-FFF2-40B4-BE49-F238E27FC236}">
                <a16:creationId xmlns:a16="http://schemas.microsoft.com/office/drawing/2014/main" xmlns="" id="{AAF11A41-799A-104D-A240-FC6E2B5D4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Anwander, Tricoche, Weinstein, Koch &amp; MacLeod, </a:t>
            </a:r>
            <a:r>
              <a:rPr lang="en-US" altLang="de-DE" sz="1200" b="1" i="1">
                <a:solidFill>
                  <a:srgbClr val="FFFFFF"/>
                </a:solidFill>
              </a:rPr>
              <a:t>NeuroImage</a:t>
            </a:r>
            <a:r>
              <a:rPr lang="en-US" altLang="de-DE" sz="1200" b="1">
                <a:solidFill>
                  <a:srgbClr val="FFFFFF"/>
                </a:solidFill>
              </a:rPr>
              <a:t>, 2006]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[Vorwerk,  Cho, Rampp, Hamer, Knösche &amp; Wolters, </a:t>
            </a:r>
            <a:r>
              <a:rPr lang="en-US" altLang="de-DE" sz="1200" b="1" i="1">
                <a:solidFill>
                  <a:schemeClr val="bg1"/>
                </a:solidFill>
              </a:rPr>
              <a:t>NeuroImage</a:t>
            </a:r>
            <a:r>
              <a:rPr lang="en-US" altLang="de-DE" sz="1200" b="1">
                <a:solidFill>
                  <a:schemeClr val="bg1"/>
                </a:solidFill>
              </a:rPr>
              <a:t>, 2014]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[Wagner, Rampersad, Aydin, Vorwerk, Oostendorp, Neuling, Herrmann, Stegeman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J. Neur. Eng.</a:t>
            </a:r>
            <a:r>
              <a:rPr lang="en-US" altLang="de-DE" sz="1200" b="1">
                <a:solidFill>
                  <a:srgbClr val="FFFFFF"/>
                </a:solidFill>
              </a:rPr>
              <a:t>, 2014]</a:t>
            </a:r>
            <a:endParaRPr lang="en-US" altLang="de-DE" sz="1200" b="1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chemeClr val="bg1"/>
              </a:solidFill>
            </a:endParaRPr>
          </a:p>
        </p:txBody>
      </p:sp>
      <p:pic>
        <p:nvPicPr>
          <p:cNvPr id="88067" name="Picture 5" descr="HM_Nov2011b.png                                                0005FD18500.11 Festplatte              7C2686E3:">
            <a:extLst>
              <a:ext uri="{FF2B5EF4-FFF2-40B4-BE49-F238E27FC236}">
                <a16:creationId xmlns:a16="http://schemas.microsoft.com/office/drawing/2014/main" xmlns="" id="{8C1A170D-B481-C243-A271-A4A8C00D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041525"/>
            <a:ext cx="42418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Bild 7" descr="delete.tiff">
            <a:extLst>
              <a:ext uri="{FF2B5EF4-FFF2-40B4-BE49-F238E27FC236}">
                <a16:creationId xmlns:a16="http://schemas.microsoft.com/office/drawing/2014/main" xmlns="" id="{CFB183D3-00F4-BC49-8935-3C11261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046288"/>
            <a:ext cx="33655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450" name="Rectangle 2">
            <a:extLst>
              <a:ext uri="{FF2B5EF4-FFF2-40B4-BE49-F238E27FC236}">
                <a16:creationId xmlns:a16="http://schemas.microsoft.com/office/drawing/2014/main" xmlns="" id="{A727AB5C-1CF1-3E40-9791-B61A89B18A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4200" y="369888"/>
            <a:ext cx="82550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400" b="1">
                <a:solidFill>
                  <a:srgbClr val="00FFFF"/>
                </a:solidFill>
                <a:ea typeface="ＭＳ Ｐゴシック" panose="020B0600070205080204" pitchFamily="34" charset="-128"/>
              </a:rPr>
              <a:t>The forward problem in EEG/MEG</a:t>
            </a:r>
            <a:endParaRPr lang="de-DE" altLang="de-DE" sz="2400">
              <a:ea typeface="ＭＳ Ｐゴシック" panose="020B0600070205080204" pitchFamily="34" charset="-128"/>
            </a:endParaRPr>
          </a:p>
        </p:txBody>
      </p:sp>
      <p:pic>
        <p:nvPicPr>
          <p:cNvPr id="4" name="Picture 6" descr="\\Pelikan\wolters\powerpoint\diss_verteidigung\bilder\sim_sour.tif">
            <a:extLst>
              <a:ext uri="{FF2B5EF4-FFF2-40B4-BE49-F238E27FC236}">
                <a16:creationId xmlns:a16="http://schemas.microsoft.com/office/drawing/2014/main" xmlns="" id="{841E211E-48AE-7B4E-9DA9-50BF06F2B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582" y="1261527"/>
            <a:ext cx="2065285" cy="25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0115" name="Picture 5" descr="HM_Nov2011b.png                                                0005FD18500.11 Festplatte              7C2686E3:">
            <a:extLst>
              <a:ext uri="{FF2B5EF4-FFF2-40B4-BE49-F238E27FC236}">
                <a16:creationId xmlns:a16="http://schemas.microsoft.com/office/drawing/2014/main" xmlns="" id="{21D1E2FB-8E4A-7A49-A076-B3504A68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198938"/>
            <a:ext cx="20875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11">
            <a:extLst>
              <a:ext uri="{FF2B5EF4-FFF2-40B4-BE49-F238E27FC236}">
                <a16:creationId xmlns:a16="http://schemas.microsoft.com/office/drawing/2014/main" xmlns="" id="{C71F7D1F-BECF-464B-AF7B-2755DC278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[Wolters &amp; de Munck, </a:t>
            </a:r>
            <a:r>
              <a:rPr lang="en-US" altLang="de-DE" sz="1200" b="1" i="1">
                <a:solidFill>
                  <a:schemeClr val="bg1"/>
                </a:solidFill>
              </a:rPr>
              <a:t>Scholarpedia</a:t>
            </a:r>
            <a:r>
              <a:rPr lang="en-US" altLang="de-DE" sz="1200" b="1">
                <a:solidFill>
                  <a:schemeClr val="bg1"/>
                </a:solidFill>
              </a:rPr>
              <a:t>, 2007]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[de Munck, Wolters &amp; Clerc, </a:t>
            </a:r>
            <a:r>
              <a:rPr lang="en-US" altLang="de-DE" sz="1200" b="1" i="1">
                <a:solidFill>
                  <a:schemeClr val="bg1"/>
                </a:solidFill>
              </a:rPr>
              <a:t>In: Handbook of neural activity measurement</a:t>
            </a:r>
            <a:r>
              <a:rPr lang="en-US" altLang="de-DE" sz="1200" b="1">
                <a:solidFill>
                  <a:schemeClr val="bg1"/>
                </a:solidFill>
              </a:rPr>
              <a:t>, 2012]</a:t>
            </a: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xmlns="" id="{2E5B4F91-DDF0-6F44-B0BC-9165AECD5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3411538"/>
            <a:ext cx="504825" cy="301625"/>
          </a:xfrm>
          <a:prstGeom prst="rightArrow">
            <a:avLst>
              <a:gd name="adj1" fmla="val 50000"/>
              <a:gd name="adj2" fmla="val 4418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xmlns="" id="{3137DD57-E4A7-A843-8B33-36821475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3740150"/>
            <a:ext cx="1538288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potential distribution </a:t>
            </a:r>
          </a:p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or current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A776D933-4688-BE47-89FB-449B8C8D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613" y="2935288"/>
            <a:ext cx="1246187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de-DE" b="1">
                <a:solidFill>
                  <a:srgbClr val="FFFF00"/>
                </a:solidFill>
              </a:rPr>
              <a:t>Simulate</a:t>
            </a:r>
            <a:endParaRPr lang="en-US" altLang="de-DE">
              <a:solidFill>
                <a:schemeClr val="tx1"/>
              </a:solidFill>
            </a:endParaRPr>
          </a:p>
        </p:txBody>
      </p:sp>
      <p:pic>
        <p:nvPicPr>
          <p:cNvPr id="11" name="Bild 16" descr="DG_4mm_allcomp_final.png">
            <a:extLst>
              <a:ext uri="{FF2B5EF4-FFF2-40B4-BE49-F238E27FC236}">
                <a16:creationId xmlns:a16="http://schemas.microsoft.com/office/drawing/2014/main" xmlns="" id="{7A29F174-B593-2D41-9E82-216EE000A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1455738"/>
            <a:ext cx="49339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autoUpdateAnimBg="0"/>
      <p:bldP spid="10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2BB49D3-16E2-A243-8B55-234474A794FA}"/>
              </a:ext>
            </a:extLst>
          </p:cNvPr>
          <p:cNvSpPr txBox="1"/>
          <p:nvPr/>
        </p:nvSpPr>
        <p:spPr>
          <a:xfrm>
            <a:off x="463550" y="1817688"/>
            <a:ext cx="7253288" cy="2554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Reconstruction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of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neuronal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networks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using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EEG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and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MEG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source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analysis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Model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for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the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sources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The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forward</a:t>
            </a:r>
            <a:r>
              <a:rPr lang="de-DE" sz="3200" dirty="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problem</a:t>
            </a:r>
            <a:endParaRPr lang="de-DE" sz="3200" dirty="0">
              <a:solidFill>
                <a:srgbClr val="FFFF00"/>
              </a:solidFill>
              <a:latin typeface="Times New Roman" charset="0"/>
              <a:ea typeface="ＭＳ Ｐゴシック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de-DE" sz="3200" dirty="0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The inverse </a:t>
            </a:r>
            <a:r>
              <a:rPr lang="de-DE" sz="3200" dirty="0" err="1">
                <a:solidFill>
                  <a:srgbClr val="00FFFF"/>
                </a:solidFill>
                <a:latin typeface="Times New Roman" charset="0"/>
                <a:ea typeface="ＭＳ Ｐゴシック" charset="-128"/>
              </a:rPr>
              <a:t>problem</a:t>
            </a:r>
            <a:endParaRPr lang="de-DE" sz="3200" dirty="0">
              <a:solidFill>
                <a:srgbClr val="00FFFF"/>
              </a:solidFill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3">
            <a:extLst>
              <a:ext uri="{FF2B5EF4-FFF2-40B4-BE49-F238E27FC236}">
                <a16:creationId xmlns:a16="http://schemas.microsoft.com/office/drawing/2014/main" xmlns="" id="{05F4CDB2-8AA4-1144-B513-594311D2C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7150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>
                <a:solidFill>
                  <a:srgbClr val="FFFF00"/>
                </a:solidFill>
                <a:latin typeface="Arial" panose="020B0604020202020204" pitchFamily="34" charset="0"/>
              </a:rPr>
              <a:t>SEP-P20</a:t>
            </a:r>
          </a:p>
        </p:txBody>
      </p:sp>
      <p:sp>
        <p:nvSpPr>
          <p:cNvPr id="106498" name="Text Box 3">
            <a:extLst>
              <a:ext uri="{FF2B5EF4-FFF2-40B4-BE49-F238E27FC236}">
                <a16:creationId xmlns:a16="http://schemas.microsoft.com/office/drawing/2014/main" xmlns="" id="{434226BF-491C-7340-A6DD-2F3314B66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8194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>
                <a:solidFill>
                  <a:srgbClr val="FFFF00"/>
                </a:solidFill>
                <a:latin typeface="Arial" panose="020B0604020202020204" pitchFamily="34" charset="0"/>
              </a:rPr>
              <a:t>SEF-P20</a:t>
            </a: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xmlns="" id="{CB848EB5-222D-7248-9868-3FB1C19D6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231775"/>
            <a:ext cx="68754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b="1">
                <a:solidFill>
                  <a:srgbClr val="00FFFF"/>
                </a:solidFill>
              </a:rPr>
              <a:t>Source analysis: The inverse Problem</a:t>
            </a:r>
            <a:endParaRPr lang="de-DE" altLang="de-DE" b="1">
              <a:solidFill>
                <a:srgbClr val="00FFFF"/>
              </a:solidFill>
            </a:endParaRPr>
          </a:p>
        </p:txBody>
      </p:sp>
      <p:sp>
        <p:nvSpPr>
          <p:cNvPr id="106500" name="Text Box 8">
            <a:extLst>
              <a:ext uri="{FF2B5EF4-FFF2-40B4-BE49-F238E27FC236}">
                <a16:creationId xmlns:a16="http://schemas.microsoft.com/office/drawing/2014/main" xmlns="" id="{07076DCF-3CC5-0246-9FC6-1B4209748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2857500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FFFF00"/>
                </a:solidFill>
              </a:rPr>
              <a:t>Reconstruct</a:t>
            </a:r>
            <a:endParaRPr lang="en-US" altLang="de-DE" sz="2000">
              <a:solidFill>
                <a:srgbClr val="FFFF00"/>
              </a:solidFill>
            </a:endParaRPr>
          </a:p>
        </p:txBody>
      </p:sp>
      <p:sp>
        <p:nvSpPr>
          <p:cNvPr id="106501" name="Text Box 9">
            <a:extLst>
              <a:ext uri="{FF2B5EF4-FFF2-40B4-BE49-F238E27FC236}">
                <a16:creationId xmlns:a16="http://schemas.microsoft.com/office/drawing/2014/main" xmlns="" id="{7B16E9A4-61CF-9343-9DB3-9B3496AA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3941763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FFFF00"/>
                </a:solidFill>
              </a:rPr>
              <a:t>source</a:t>
            </a:r>
          </a:p>
        </p:txBody>
      </p:sp>
      <p:sp>
        <p:nvSpPr>
          <p:cNvPr id="106502" name="AutoShape 5">
            <a:extLst>
              <a:ext uri="{FF2B5EF4-FFF2-40B4-BE49-F238E27FC236}">
                <a16:creationId xmlns:a16="http://schemas.microsoft.com/office/drawing/2014/main" xmlns="" id="{83BA88F0-2D27-7444-94F6-AE894E45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3376613"/>
            <a:ext cx="555625" cy="301625"/>
          </a:xfrm>
          <a:prstGeom prst="rightArrow">
            <a:avLst>
              <a:gd name="adj1" fmla="val 50000"/>
              <a:gd name="adj2" fmla="val 4428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</a:endParaRPr>
          </a:p>
        </p:txBody>
      </p:sp>
      <p:pic>
        <p:nvPicPr>
          <p:cNvPr id="106503" name="Picture 6" descr="\\Pelikan\wolters\powerpoint\diss_verteidigung\bilder\sim_sour.tif">
            <a:extLst>
              <a:ext uri="{FF2B5EF4-FFF2-40B4-BE49-F238E27FC236}">
                <a16:creationId xmlns:a16="http://schemas.microsoft.com/office/drawing/2014/main" xmlns="" id="{F314CAB0-BB34-E149-8835-FA35EA15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393825"/>
            <a:ext cx="3205162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Bild 10" descr="delete2.jpg">
            <a:extLst>
              <a:ext uri="{FF2B5EF4-FFF2-40B4-BE49-F238E27FC236}">
                <a16:creationId xmlns:a16="http://schemas.microsoft.com/office/drawing/2014/main" xmlns="" id="{8B6824CA-2A33-1D4B-AECC-4604E39D7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3654425"/>
            <a:ext cx="227965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Bild 11" descr="delete1.jpg">
            <a:extLst>
              <a:ext uri="{FF2B5EF4-FFF2-40B4-BE49-F238E27FC236}">
                <a16:creationId xmlns:a16="http://schemas.microsoft.com/office/drawing/2014/main" xmlns="" id="{F7788CDC-49DC-8440-AFA1-1F10835C1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100138"/>
            <a:ext cx="24860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6" name="AutoShape 5">
            <a:extLst>
              <a:ext uri="{FF2B5EF4-FFF2-40B4-BE49-F238E27FC236}">
                <a16:creationId xmlns:a16="http://schemas.microsoft.com/office/drawing/2014/main" xmlns="" id="{21E336C3-4557-384D-8F63-0EA4D27D113F}"/>
              </a:ext>
            </a:extLst>
          </p:cNvPr>
          <p:cNvSpPr>
            <a:spLocks noChangeArrowheads="1"/>
          </p:cNvSpPr>
          <p:nvPr/>
        </p:nvSpPr>
        <p:spPr bwMode="auto">
          <a:xfrm rot="15642718" flipV="1">
            <a:off x="8293894" y="3255169"/>
            <a:ext cx="560388" cy="317500"/>
          </a:xfrm>
          <a:prstGeom prst="rightArrow">
            <a:avLst>
              <a:gd name="adj1" fmla="val 50000"/>
              <a:gd name="adj2" fmla="val 4420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6507" name="Text Box 8">
            <a:extLst>
              <a:ext uri="{FF2B5EF4-FFF2-40B4-BE49-F238E27FC236}">
                <a16:creationId xmlns:a16="http://schemas.microsoft.com/office/drawing/2014/main" xmlns="" id="{948F1EAF-97F2-7045-872A-572C8EEE5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-12700"/>
            <a:ext cx="6426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[Antonakakis, Schrader, Wollbrink, Oostenveld, Rampp, Haueisen &amp; Wolters, </a:t>
            </a:r>
            <a:r>
              <a:rPr lang="en-US" altLang="de-DE" sz="9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HBM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2019]</a:t>
            </a:r>
            <a:endParaRPr lang="en-US" altLang="de-DE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Bild 10" descr="delete2.jpg">
            <a:extLst>
              <a:ext uri="{FF2B5EF4-FFF2-40B4-BE49-F238E27FC236}">
                <a16:creationId xmlns:a16="http://schemas.microsoft.com/office/drawing/2014/main" xmlns="" id="{FABEC6E5-2A07-B84A-BC1A-F7D8A489D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3667125"/>
            <a:ext cx="244157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Bild 11" descr="delete1.jpg">
            <a:extLst>
              <a:ext uri="{FF2B5EF4-FFF2-40B4-BE49-F238E27FC236}">
                <a16:creationId xmlns:a16="http://schemas.microsoft.com/office/drawing/2014/main" xmlns="" id="{CD1A8046-93F7-1A4F-8CAC-C8C1FF293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1192213"/>
            <a:ext cx="2425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3">
            <a:extLst>
              <a:ext uri="{FF2B5EF4-FFF2-40B4-BE49-F238E27FC236}">
                <a16:creationId xmlns:a16="http://schemas.microsoft.com/office/drawing/2014/main" xmlns="" id="{CA46FDAD-E0B1-0C40-9744-C1355E2E4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7150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>
                <a:solidFill>
                  <a:srgbClr val="FFFF00"/>
                </a:solidFill>
                <a:latin typeface="Arial" panose="020B0604020202020204" pitchFamily="34" charset="0"/>
              </a:rPr>
              <a:t>SEP-P20</a:t>
            </a:r>
          </a:p>
        </p:txBody>
      </p:sp>
      <p:sp>
        <p:nvSpPr>
          <p:cNvPr id="107524" name="Text Box 3">
            <a:extLst>
              <a:ext uri="{FF2B5EF4-FFF2-40B4-BE49-F238E27FC236}">
                <a16:creationId xmlns:a16="http://schemas.microsoft.com/office/drawing/2014/main" xmlns="" id="{A3815211-5695-FA47-9785-8D8C086A2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8194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>
                <a:solidFill>
                  <a:srgbClr val="FFFF00"/>
                </a:solidFill>
                <a:latin typeface="Arial" panose="020B0604020202020204" pitchFamily="34" charset="0"/>
              </a:rPr>
              <a:t>SEF-P20</a:t>
            </a:r>
          </a:p>
        </p:txBody>
      </p:sp>
      <p:sp>
        <p:nvSpPr>
          <p:cNvPr id="107525" name="AutoShape 5">
            <a:extLst>
              <a:ext uri="{FF2B5EF4-FFF2-40B4-BE49-F238E27FC236}">
                <a16:creationId xmlns:a16="http://schemas.microsoft.com/office/drawing/2014/main" xmlns="" id="{1D80A73A-58BF-C94B-AEF7-2C4142894F48}"/>
              </a:ext>
            </a:extLst>
          </p:cNvPr>
          <p:cNvSpPr>
            <a:spLocks noChangeArrowheads="1"/>
          </p:cNvSpPr>
          <p:nvPr/>
        </p:nvSpPr>
        <p:spPr bwMode="auto">
          <a:xfrm rot="-7081950">
            <a:off x="7478713" y="2187575"/>
            <a:ext cx="522288" cy="141287"/>
          </a:xfrm>
          <a:prstGeom prst="rightArrow">
            <a:avLst>
              <a:gd name="adj1" fmla="val 50000"/>
              <a:gd name="adj2" fmla="val 44308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7526" name="Text Box 8">
            <a:extLst>
              <a:ext uri="{FF2B5EF4-FFF2-40B4-BE49-F238E27FC236}">
                <a16:creationId xmlns:a16="http://schemas.microsoft.com/office/drawing/2014/main" xmlns="" id="{467B2D92-A306-A542-958C-DFB19F286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2857500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FFFF00"/>
                </a:solidFill>
              </a:rPr>
              <a:t>Reconstruct</a:t>
            </a:r>
            <a:endParaRPr lang="en-US" altLang="de-DE" sz="2000">
              <a:solidFill>
                <a:srgbClr val="FFFF00"/>
              </a:solidFill>
            </a:endParaRPr>
          </a:p>
        </p:txBody>
      </p:sp>
      <p:sp>
        <p:nvSpPr>
          <p:cNvPr id="107527" name="Text Box 9">
            <a:extLst>
              <a:ext uri="{FF2B5EF4-FFF2-40B4-BE49-F238E27FC236}">
                <a16:creationId xmlns:a16="http://schemas.microsoft.com/office/drawing/2014/main" xmlns="" id="{89E82320-A152-294B-87EC-049206E1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3941763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FFFF00"/>
                </a:solidFill>
              </a:rPr>
              <a:t>source</a:t>
            </a:r>
          </a:p>
        </p:txBody>
      </p:sp>
      <p:sp>
        <p:nvSpPr>
          <p:cNvPr id="107528" name="AutoShape 5">
            <a:extLst>
              <a:ext uri="{FF2B5EF4-FFF2-40B4-BE49-F238E27FC236}">
                <a16:creationId xmlns:a16="http://schemas.microsoft.com/office/drawing/2014/main" xmlns="" id="{A43106FA-C2DF-8248-B825-B9446D7A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3376613"/>
            <a:ext cx="555625" cy="301625"/>
          </a:xfrm>
          <a:prstGeom prst="rightArrow">
            <a:avLst>
              <a:gd name="adj1" fmla="val 50000"/>
              <a:gd name="adj2" fmla="val 4428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</a:endParaRPr>
          </a:p>
        </p:txBody>
      </p:sp>
      <p:pic>
        <p:nvPicPr>
          <p:cNvPr id="107529" name="Bild 10" descr="delete2.jpg">
            <a:extLst>
              <a:ext uri="{FF2B5EF4-FFF2-40B4-BE49-F238E27FC236}">
                <a16:creationId xmlns:a16="http://schemas.microsoft.com/office/drawing/2014/main" xmlns="" id="{29F12EE6-1293-5F46-949D-F8D282DED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527425"/>
            <a:ext cx="2439988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Bild 11" descr="delete1.jpg">
            <a:extLst>
              <a:ext uri="{FF2B5EF4-FFF2-40B4-BE49-F238E27FC236}">
                <a16:creationId xmlns:a16="http://schemas.microsoft.com/office/drawing/2014/main" xmlns="" id="{930EC6C6-4103-2D45-9730-B49779785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96963"/>
            <a:ext cx="2425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1" name="AutoShape 5">
            <a:extLst>
              <a:ext uri="{FF2B5EF4-FFF2-40B4-BE49-F238E27FC236}">
                <a16:creationId xmlns:a16="http://schemas.microsoft.com/office/drawing/2014/main" xmlns="" id="{9277D4F4-9AE2-FD46-95EA-2FBC7F92E2B3}"/>
              </a:ext>
            </a:extLst>
          </p:cNvPr>
          <p:cNvSpPr>
            <a:spLocks noChangeArrowheads="1"/>
          </p:cNvSpPr>
          <p:nvPr/>
        </p:nvSpPr>
        <p:spPr bwMode="auto">
          <a:xfrm rot="-6569765">
            <a:off x="7307263" y="4649788"/>
            <a:ext cx="522287" cy="141287"/>
          </a:xfrm>
          <a:prstGeom prst="rightArrow">
            <a:avLst>
              <a:gd name="adj1" fmla="val 50000"/>
              <a:gd name="adj2" fmla="val 44308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7532" name="Rectangle 2">
            <a:extLst>
              <a:ext uri="{FF2B5EF4-FFF2-40B4-BE49-F238E27FC236}">
                <a16:creationId xmlns:a16="http://schemas.microsoft.com/office/drawing/2014/main" xmlns="" id="{085A65B6-C6AE-3F42-BF30-A93289E4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231775"/>
            <a:ext cx="68754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b="1">
                <a:solidFill>
                  <a:srgbClr val="00FFFF"/>
                </a:solidFill>
              </a:rPr>
              <a:t>Source analysis: The inverse Problem</a:t>
            </a:r>
            <a:endParaRPr lang="de-DE" altLang="de-DE" b="1">
              <a:solidFill>
                <a:srgbClr val="00FFFF"/>
              </a:solidFill>
            </a:endParaRPr>
          </a:p>
        </p:txBody>
      </p:sp>
      <p:sp>
        <p:nvSpPr>
          <p:cNvPr id="107533" name="Text Box 8">
            <a:extLst>
              <a:ext uri="{FF2B5EF4-FFF2-40B4-BE49-F238E27FC236}">
                <a16:creationId xmlns:a16="http://schemas.microsoft.com/office/drawing/2014/main" xmlns="" id="{DEDC274C-12B8-2346-AEB5-5CD6BA6DE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-12700"/>
            <a:ext cx="6426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[Antonakakis, Schrader, Wollbrink, Oostenveld, Rampp, Haueisen &amp; Wolters, </a:t>
            </a:r>
            <a:r>
              <a:rPr lang="en-US" altLang="de-DE" sz="9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HBM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2019]</a:t>
            </a:r>
            <a:endParaRPr lang="en-US" altLang="de-DE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2114" name="Rectangle 2">
            <a:extLst>
              <a:ext uri="{FF2B5EF4-FFF2-40B4-BE49-F238E27FC236}">
                <a16:creationId xmlns:a16="http://schemas.microsoft.com/office/drawing/2014/main" xmlns="" id="{7F5ECA65-0D9B-3642-81C6-246284D65B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5299075"/>
            <a:ext cx="821055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FFFF00"/>
                </a:solidFill>
              </a:rPr>
              <a:t>Thank you for your attention!</a:t>
            </a:r>
          </a:p>
        </p:txBody>
      </p:sp>
      <p:pic>
        <p:nvPicPr>
          <p:cNvPr id="94210" name="Bild 3" descr="delete.tiff">
            <a:extLst>
              <a:ext uri="{FF2B5EF4-FFF2-40B4-BE49-F238E27FC236}">
                <a16:creationId xmlns:a16="http://schemas.microsoft.com/office/drawing/2014/main" xmlns="" id="{D2962170-140E-EF4C-BFD4-9989159E3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1023938"/>
            <a:ext cx="26797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826" name="Rectangle 2">
            <a:extLst>
              <a:ext uri="{FF2B5EF4-FFF2-40B4-BE49-F238E27FC236}">
                <a16:creationId xmlns:a16="http://schemas.microsoft.com/office/drawing/2014/main" xmlns="" id="{7F35FA34-09DF-1644-B637-D469FC4AE6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333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altLang="de-DE" sz="3200" b="1" dirty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</a:t>
            </a:r>
            <a:r>
              <a:rPr lang="en-GB" altLang="de-DE" sz="3200" b="1" dirty="0" smtClean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ecture </a:t>
            </a:r>
            <a:r>
              <a:rPr lang="en-GB" altLang="de-DE" sz="3200" b="1" dirty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planning for Part I</a:t>
            </a:r>
            <a:endParaRPr lang="de-DE" altLang="de-DE" dirty="0">
              <a:ea typeface="ＭＳ Ｐゴシック" panose="020B0600070205080204" pitchFamily="34" charset="-128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47" y="703735"/>
            <a:ext cx="4161905" cy="57333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290" name="Rectangle 2">
            <a:extLst>
              <a:ext uri="{FF2B5EF4-FFF2-40B4-BE49-F238E27FC236}">
                <a16:creationId xmlns:a16="http://schemas.microsoft.com/office/drawing/2014/main" xmlns="" id="{486075FC-FD8B-D64E-A868-C0DA66FD9F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095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Outline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468291" name="Rectangle 3">
            <a:extLst>
              <a:ext uri="{FF2B5EF4-FFF2-40B4-BE49-F238E27FC236}">
                <a16:creationId xmlns:a16="http://schemas.microsoft.com/office/drawing/2014/main" xmlns="" id="{C15680BA-0DB6-914F-9E8C-95BC2F13F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18859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FFFF00"/>
                </a:solidFill>
                <a:latin typeface="Arial" charset="0"/>
              </a:rPr>
              <a:t>General planning for this lecture (language? required knowledge? Participants-email-list!)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00FFFF"/>
                </a:solidFill>
                <a:latin typeface="Arial" charset="0"/>
              </a:rPr>
              <a:t>Literature for this lecture</a:t>
            </a:r>
            <a:r>
              <a:rPr lang="en-US" altLang="de-DE" b="1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b="1" dirty="0">
                <a:solidFill>
                  <a:srgbClr val="FFFF00"/>
                </a:solidFill>
                <a:latin typeface="Arial" charset="0"/>
              </a:rPr>
              <a:t>Introduction to the lecture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378" name="Rectangle 2">
            <a:extLst>
              <a:ext uri="{FF2B5EF4-FFF2-40B4-BE49-F238E27FC236}">
                <a16:creationId xmlns:a16="http://schemas.microsoft.com/office/drawing/2014/main" xmlns="" id="{211B9ABA-7B3C-3546-8590-9C23D75AF3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Literature for this lecture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xmlns="" id="{8B15F561-687B-8845-AB3D-0F92C315D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7470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Lecture webside: </a:t>
            </a:r>
            <a:r>
              <a:rPr lang="en-US" altLang="de-DE" sz="2400">
                <a:solidFill>
                  <a:schemeClr val="bg1"/>
                </a:solidFill>
              </a:rPr>
              <a:t>http://www.sci.utah.edu/~wolters/LiteraturZurVorlesung/</a:t>
            </a:r>
            <a:endParaRPr lang="en-US" altLang="de-DE" sz="20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de-DE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6" y="1719476"/>
            <a:ext cx="7666667" cy="3419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xmlns="" id="{A97D0AF0-C685-6E40-92F7-B510DC41D2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3375" y="325438"/>
            <a:ext cx="91440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Link for literature to own work:</a:t>
            </a:r>
            <a: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de-DE" altLang="de-DE" sz="1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05CAE74-4380-004C-BF74-CB4594BD9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3084513"/>
            <a:ext cx="2441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99"/>
                </a:solidFill>
              </a:rPr>
              <a:t>Links to all PhD, Master and Bachelor theses and to lecture scriptum</a:t>
            </a:r>
          </a:p>
        </p:txBody>
      </p:sp>
      <p:pic>
        <p:nvPicPr>
          <p:cNvPr id="16387" name="Bild 1">
            <a:extLst>
              <a:ext uri="{FF2B5EF4-FFF2-40B4-BE49-F238E27FC236}">
                <a16:creationId xmlns:a16="http://schemas.microsoft.com/office/drawing/2014/main" xmlns="" id="{AF0990F9-F27C-B24A-94FA-6078875C1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387475"/>
            <a:ext cx="456247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xmlns="" id="{6F0DCB2F-7239-884C-BF72-B1E3BBD49A14}"/>
              </a:ext>
            </a:extLst>
          </p:cNvPr>
          <p:cNvCxnSpPr>
            <a:cxnSpLocks noChangeShapeType="1"/>
            <a:stCxn id="3" idx="1"/>
          </p:cNvCxnSpPr>
          <p:nvPr/>
        </p:nvCxnSpPr>
        <p:spPr bwMode="auto">
          <a:xfrm flipH="1">
            <a:off x="5165725" y="3746500"/>
            <a:ext cx="1557338" cy="16986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99591492-1AE2-764B-8053-9E59B17CF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5173663"/>
            <a:ext cx="2333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99"/>
                </a:solidFill>
              </a:rPr>
              <a:t>All own publications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xmlns="" id="{F1610E51-EA6E-B042-8CBB-C6B1AB123B8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62450" y="5373688"/>
            <a:ext cx="2460625" cy="38576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2632</Words>
  <Application>Microsoft Office PowerPoint</Application>
  <PresentationFormat>Bildschirmpräsentation (4:3)</PresentationFormat>
  <Paragraphs>454</Paragraphs>
  <Slides>56</Slides>
  <Notes>50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57" baseType="lpstr">
      <vt:lpstr>Blank Presentation</vt:lpstr>
      <vt:lpstr>Modern Applied Mathematics in Bioelectromagnetism  – Part I </vt:lpstr>
      <vt:lpstr>PowerPoint-Präsentation</vt:lpstr>
      <vt:lpstr>Outline</vt:lpstr>
      <vt:lpstr>Target group</vt:lpstr>
      <vt:lpstr>Lecture planning for Part I</vt:lpstr>
      <vt:lpstr>Lecture planning for Part I</vt:lpstr>
      <vt:lpstr>Outline</vt:lpstr>
      <vt:lpstr>Literature for this lecture</vt:lpstr>
      <vt:lpstr>Link for literature to own work:  </vt:lpstr>
      <vt:lpstr>PowerPoint-Präsentation</vt:lpstr>
      <vt:lpstr>Outline</vt:lpstr>
      <vt:lpstr>PowerPoint-Präsentation</vt:lpstr>
      <vt:lpstr>Setup of head model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Measurement and analysis of EEG/MEG and MRI data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The concept of evoked potentials and fields using the example of somatosensory evoked potentials (SEP) and fields (SEF)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The concept of evoked potentials and fields using the example of auditory evoked potentials (AEP) and fields (AEF) </vt:lpstr>
      <vt:lpstr>PowerPoint-Präsentation</vt:lpstr>
      <vt:lpstr>PowerPoint-Präsentation</vt:lpstr>
      <vt:lpstr>PowerPoint-Präsentation</vt:lpstr>
      <vt:lpstr>PowerPoint-Präsentation</vt:lpstr>
      <vt:lpstr>Gray and White Matter</vt:lpstr>
      <vt:lpstr>The source model</vt:lpstr>
      <vt:lpstr>PowerPoint-Präsentation</vt:lpstr>
      <vt:lpstr>PowerPoint-Präsentation</vt:lpstr>
      <vt:lpstr>EEG forward problem</vt:lpstr>
      <vt:lpstr>MEG forward problem</vt:lpstr>
      <vt:lpstr>Multi-compartment volume conductor model</vt:lpstr>
      <vt:lpstr>Three-layered human skull</vt:lpstr>
      <vt:lpstr>Anisotropy of white matter (WM)</vt:lpstr>
      <vt:lpstr>Volume conductor modeling</vt:lpstr>
      <vt:lpstr>Realistically shaped multi-compartment anisotropic head volume conductor modeling for accurate simulation in EEG/MEG and tCS/TMS</vt:lpstr>
      <vt:lpstr>The forward problem in EEG/MEG</vt:lpstr>
      <vt:lpstr>PowerPoint-Präsentation</vt:lpstr>
      <vt:lpstr>PowerPoint-Präsentation</vt:lpstr>
      <vt:lpstr>PowerPoint-Präsentation</vt:lpstr>
      <vt:lpstr>Thank you for your attention!</vt:lpstr>
    </vt:vector>
  </TitlesOfParts>
  <Company>SCI Institute, University of Utah, SLC, USA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Carsten Wolters</dc:creator>
  <cp:lastModifiedBy>wolters</cp:lastModifiedBy>
  <cp:revision>1237</cp:revision>
  <cp:lastPrinted>2017-10-16T16:00:07Z</cp:lastPrinted>
  <dcterms:created xsi:type="dcterms:W3CDTF">2015-10-20T11:56:15Z</dcterms:created>
  <dcterms:modified xsi:type="dcterms:W3CDTF">2024-10-07T08:27:53Z</dcterms:modified>
</cp:coreProperties>
</file>