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notesSlides/notesSlide28.xml" ContentType="application/vnd.openxmlformats-officedocument.presentationml.notesSlide+xml"/>
  <Override PartName="/ppt/tags/tag8.xml" ContentType="application/vnd.openxmlformats-officedocument.presentationml.tags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notesSlides/notesSlide30.xml" ContentType="application/vnd.openxmlformats-officedocument.presentationml.notesSlide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653" r:id="rId2"/>
    <p:sldId id="2120" r:id="rId3"/>
    <p:sldId id="3017" r:id="rId4"/>
    <p:sldId id="3018" r:id="rId5"/>
    <p:sldId id="3020" r:id="rId6"/>
    <p:sldId id="3019" r:id="rId7"/>
    <p:sldId id="3021" r:id="rId8"/>
    <p:sldId id="3023" r:id="rId9"/>
    <p:sldId id="2121" r:id="rId10"/>
    <p:sldId id="2122" r:id="rId11"/>
    <p:sldId id="2123" r:id="rId12"/>
    <p:sldId id="2124" r:id="rId13"/>
    <p:sldId id="2125" r:id="rId14"/>
    <p:sldId id="2126" r:id="rId15"/>
    <p:sldId id="2129" r:id="rId16"/>
    <p:sldId id="2127" r:id="rId17"/>
    <p:sldId id="2128" r:id="rId18"/>
    <p:sldId id="2130" r:id="rId19"/>
    <p:sldId id="2131" r:id="rId20"/>
    <p:sldId id="2132" r:id="rId21"/>
    <p:sldId id="2133" r:id="rId22"/>
    <p:sldId id="2134" r:id="rId23"/>
    <p:sldId id="2135" r:id="rId24"/>
    <p:sldId id="2136" r:id="rId25"/>
    <p:sldId id="2137" r:id="rId26"/>
    <p:sldId id="3024" r:id="rId27"/>
    <p:sldId id="1635" r:id="rId28"/>
    <p:sldId id="2715" r:id="rId29"/>
    <p:sldId id="2897" r:id="rId30"/>
    <p:sldId id="2716" r:id="rId31"/>
    <p:sldId id="2719" r:id="rId32"/>
    <p:sldId id="2848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3675"/>
  </p:normalViewPr>
  <p:slideViewPr>
    <p:cSldViewPr snapToGrid="0">
      <p:cViewPr varScale="1">
        <p:scale>
          <a:sx n="122" d="100"/>
          <a:sy n="122" d="100"/>
        </p:scale>
        <p:origin x="18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56"/>
    </p:cViewPr>
  </p:sorterViewPr>
  <p:notesViewPr>
    <p:cSldViewPr snapToGrid="0">
      <p:cViewPr varScale="1">
        <p:scale>
          <a:sx n="61" d="100"/>
          <a:sy n="61" d="100"/>
        </p:scale>
        <p:origin x="-170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0096EBEE-5683-EE62-F62C-92B4E2FE4BB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5" name="Rectangle 3">
            <a:extLst>
              <a:ext uri="{FF2B5EF4-FFF2-40B4-BE49-F238E27FC236}">
                <a16:creationId xmlns:a16="http://schemas.microsoft.com/office/drawing/2014/main" id="{1706852D-DDCB-57DA-D573-7051A39292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6" name="Rectangle 4">
            <a:extLst>
              <a:ext uri="{FF2B5EF4-FFF2-40B4-BE49-F238E27FC236}">
                <a16:creationId xmlns:a16="http://schemas.microsoft.com/office/drawing/2014/main" id="{9A16B345-4F9B-99AC-5814-64FC61C6027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7" name="Rectangle 5">
            <a:extLst>
              <a:ext uri="{FF2B5EF4-FFF2-40B4-BE49-F238E27FC236}">
                <a16:creationId xmlns:a16="http://schemas.microsoft.com/office/drawing/2014/main" id="{A964CC2F-CDDF-012D-2424-F4690279DC2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4E3352-F558-994A-8052-448E3DD91FCB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01:39.6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12069 4100 24575,'0'0'0</inkml:trace>
  <inkml:trace contextRef="#ctx0" brushRef="#br0" timeOffset="1">10339 11287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03:38.0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12068 4100 24575,'0'0'0</inkml:trace>
  <inkml:trace contextRef="#ctx0" brushRef="#br0" timeOffset="1">10339 11287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01:39.6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12069 4100 24575,'0'0'0</inkml:trace>
  <inkml:trace contextRef="#ctx0" brushRef="#br0" timeOffset="1">10339 11287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03:38.0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12068 4100 24575,'0'0'0</inkml:trace>
  <inkml:trace contextRef="#ctx0" brushRef="#br0" timeOffset="1">10339 11287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01:39.6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12069 4100 24575,'0'0'0</inkml:trace>
  <inkml:trace contextRef="#ctx0" brushRef="#br0" timeOffset="1">10339 11287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10:03:38.0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12068 4100 24575,'0'0'0</inkml:trace>
  <inkml:trace contextRef="#ctx0" brushRef="#br0" timeOffset="1">10339 11287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A580BC8-E6F5-71E9-A24D-9A6AC0F559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286900D-F697-6FC6-1911-7E1A8CC543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619A131-4ED3-8C17-9F5B-B84C54F1DA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2D27107D-36CD-DED9-225F-9B2AF0DDBFD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2646363" cy="1227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noProof="0"/>
              <a:t>Click to edit Master text styles</a:t>
            </a:r>
          </a:p>
          <a:p>
            <a:pPr lvl="1"/>
            <a:r>
              <a:rPr lang="en-US" altLang="de-DE" noProof="0"/>
              <a:t>Second level</a:t>
            </a:r>
          </a:p>
          <a:p>
            <a:pPr lvl="2"/>
            <a:r>
              <a:rPr lang="en-US" altLang="de-DE" noProof="0"/>
              <a:t>Third level</a:t>
            </a:r>
          </a:p>
          <a:p>
            <a:pPr lvl="3"/>
            <a:r>
              <a:rPr lang="en-US" altLang="de-DE" noProof="0"/>
              <a:t>Fourth level</a:t>
            </a:r>
          </a:p>
          <a:p>
            <a:pPr lvl="4"/>
            <a:r>
              <a:rPr lang="en-US" altLang="de-D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303B5016-B221-FF2D-776B-71F680CA46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5247AEB5-9EE8-744A-D149-798F12C6AD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b="1"/>
            </a:lvl1pPr>
          </a:lstStyle>
          <a:p>
            <a:fld id="{6A25BAE1-E3E4-3543-B93A-D527F95CE3F3}" type="slidenum">
              <a:rPr lang="en-US" altLang="de-DE"/>
              <a:pPr/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3312432-B299-9937-BA62-ED136A373B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489712B-5F7A-9DCF-5ED6-E45BDF9EF93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2C07A3-C4A7-6A43-067F-E1874390A2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C9A41EE-B3A3-1C8C-11F1-E424F2205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8825186-2EA2-5341-9B59-DDEC8BE52D0A}" type="slidenum">
              <a:rPr lang="en-US" altLang="de-DE" sz="1200"/>
              <a:pPr/>
              <a:t>1</a:t>
            </a:fld>
            <a:endParaRPr lang="en-US" altLang="de-DE" sz="1200"/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id="{35C2F183-371D-79E2-BBD8-787FD7F074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11747" name="Rectangle 3">
            <a:extLst>
              <a:ext uri="{FF2B5EF4-FFF2-40B4-BE49-F238E27FC236}">
                <a16:creationId xmlns:a16="http://schemas.microsoft.com/office/drawing/2014/main" id="{8F5FE003-079D-80B3-2140-BEFD82E52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7263" cy="2179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Tensor weiter erlaeutern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Zeitableitung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Programmlaenge, 1Mill.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WM-Rendering-&gt;5000 nodes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1:10 raus und anfangs erwaehnen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0869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91398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12598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50316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48014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79450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5336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3000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96649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3253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E5B16313-AE0B-0B4F-8F22-B9080437C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568AA93D-20E5-0C4E-9B33-23CC4B750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741D4418-FC66-0E41-93A7-0055BC7DF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8238B-7B31-3F4F-A83C-960FFC832D51}" type="slidenum">
              <a:rPr lang="de-DE" altLang="de-DE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98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3252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7277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0298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01837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38518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86633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E5B16313-AE0B-0B4F-8F22-B9080437C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568AA93D-20E5-0C4E-9B33-23CC4B750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741D4418-FC66-0E41-93A7-0055BC7DF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8238B-7B31-3F4F-A83C-960FFC832D51}" type="slidenum">
              <a:rPr lang="de-DE" altLang="de-DE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26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29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98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55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9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28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3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9" name="Rectangle 3"/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10" name="Rectangle 6"/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11" name="Rectangle 7"/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7FFAB184-2AF2-B945-93C5-006790D1C270}" type="slidenum">
              <a:rPr lang="en-US" altLang="de-DE" sz="1200" b="1" smtClean="0"/>
              <a:pPr algn="r">
                <a:defRPr/>
              </a:pPr>
              <a:t>32</a:t>
            </a:fld>
            <a:endParaRPr lang="en-US" altLang="de-DE" sz="1200" b="1"/>
          </a:p>
        </p:txBody>
      </p:sp>
      <p:sp>
        <p:nvSpPr>
          <p:cNvPr id="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/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E6FC6CE4-A80D-8947-8332-2A27A46CA8E2}" type="slidenum">
              <a:rPr lang="en-US" altLang="de-DE" sz="1200" b="1" smtClean="0"/>
              <a:pPr algn="r">
                <a:defRPr/>
              </a:pPr>
              <a:t>32</a:t>
            </a:fld>
            <a:endParaRPr lang="en-US" altLang="de-DE" sz="1200" b="1"/>
          </a:p>
        </p:txBody>
      </p:sp>
      <p:sp>
        <p:nvSpPr>
          <p:cNvPr id="60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94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 dirty="0">
                <a:ea typeface="ＭＳ Ｐゴシック" charset="-128"/>
              </a:rPr>
              <a:t> </a:t>
            </a:r>
            <a:endParaRPr lang="en-GB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48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5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7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4439B-6519-4095-A313-23CFDCA1EA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78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E5B16313-AE0B-0B4F-8F22-B9080437C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568AA93D-20E5-0C4E-9B33-23CC4B750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741D4418-FC66-0E41-93A7-0055BC7DF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8238B-7B31-3F4F-A83C-960FFC832D51}" type="slidenum">
              <a:rPr lang="de-DE" altLang="de-DE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8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1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5745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707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447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783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64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24185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664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595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3131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535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8586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7728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285BA4-684A-71B8-2E98-AB27ABF99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C1FD09-6417-FEFD-1F0B-87340DC1C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Line 7">
            <a:extLst>
              <a:ext uri="{FF2B5EF4-FFF2-40B4-BE49-F238E27FC236}">
                <a16:creationId xmlns:a16="http://schemas.microsoft.com/office/drawing/2014/main" id="{E354467E-57C9-4A2F-E02D-2DDEA882F6C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293688" y="6453188"/>
            <a:ext cx="8562975" cy="15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BF5B51FE-38B9-A600-4E54-661DB10166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91288"/>
            <a:ext cx="881538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8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Carsten Wolters, IBB, WWU Münster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17.xml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customXml" Target="../ink/ink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7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slide" Target="slide17.xml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jpeg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customXml" Target="../ink/ink4.xml"/><Relationship Id="rId5" Type="http://schemas.openxmlformats.org/officeDocument/2006/relationships/image" Target="../media/image3.png"/><Relationship Id="rId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customXml" Target="../ink/ink6.xml"/><Relationship Id="rId5" Type="http://schemas.openxmlformats.org/officeDocument/2006/relationships/image" Target="../media/image3.png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5" name="Rectangle 5">
            <a:extLst>
              <a:ext uri="{FF2B5EF4-FFF2-40B4-BE49-F238E27FC236}">
                <a16:creationId xmlns:a16="http://schemas.microsoft.com/office/drawing/2014/main" id="{5075DC61-C83E-AD08-28D5-12C41176C5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25" y="89116"/>
            <a:ext cx="8829675" cy="1785723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Sensitivity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of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EEG and MEG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to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tissue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conductivities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b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de-DE" altLang="de-DE" sz="2800" b="1">
                <a:solidFill>
                  <a:srgbClr val="FFFF00"/>
                </a:solidFill>
                <a:ea typeface="ＭＳ Ｐゴシック" panose="020B0600070205080204" pitchFamily="34" charset="-128"/>
              </a:rPr>
              <a:t>and individual skull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conductivity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calibration</a:t>
            </a:r>
            <a:endParaRPr lang="de-DE" altLang="de-DE" sz="2400" b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10728" name="Text Box 8">
            <a:extLst>
              <a:ext uri="{FF2B5EF4-FFF2-40B4-BE49-F238E27FC236}">
                <a16:creationId xmlns:a16="http://schemas.microsoft.com/office/drawing/2014/main" id="{D47FFC85-DF10-5A9D-853A-44006291F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338" y="4573021"/>
            <a:ext cx="2812173" cy="3556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Carsten Wolters</a:t>
            </a:r>
          </a:p>
        </p:txBody>
      </p:sp>
      <p:sp>
        <p:nvSpPr>
          <p:cNvPr id="1310731" name="Rectangle 11">
            <a:extLst>
              <a:ext uri="{FF2B5EF4-FFF2-40B4-BE49-F238E27FC236}">
                <a16:creationId xmlns:a16="http://schemas.microsoft.com/office/drawing/2014/main" id="{464160AE-9404-B9C4-6F5B-A9AA11DFA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6275388"/>
            <a:ext cx="1635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310735" name="Text Box 15">
            <a:extLst>
              <a:ext uri="{FF2B5EF4-FFF2-40B4-BE49-F238E27FC236}">
                <a16:creationId xmlns:a16="http://schemas.microsoft.com/office/drawing/2014/main" id="{CEB5B483-8D78-DC59-BF3A-178280FC3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6253163"/>
            <a:ext cx="88153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8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Lecture, Jan.7, 2025</a:t>
            </a:r>
          </a:p>
        </p:txBody>
      </p:sp>
      <p:sp>
        <p:nvSpPr>
          <p:cNvPr id="4101" name="Line 16">
            <a:extLst>
              <a:ext uri="{FF2B5EF4-FFF2-40B4-BE49-F238E27FC236}">
                <a16:creationId xmlns:a16="http://schemas.microsoft.com/office/drawing/2014/main" id="{40D75425-B341-0462-5A0B-EF7D623386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688" y="6021388"/>
            <a:ext cx="8562975" cy="15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103" name="Picture 32" descr="logo_IBB.jpg                                                   002C8F0AMacintosh HD                   BBA7EC79:">
            <a:extLst>
              <a:ext uri="{FF2B5EF4-FFF2-40B4-BE49-F238E27FC236}">
                <a16:creationId xmlns:a16="http://schemas.microsoft.com/office/drawing/2014/main" id="{D1FCC187-01CD-0144-EEEE-CB5C887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4" y="2495551"/>
            <a:ext cx="17541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B0F513-E837-9AA8-0BB5-22E4D4B02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41" y="2495551"/>
            <a:ext cx="2812173" cy="9847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8A8B973-8FCF-26AD-4C3C-4E7E90D5ACE3}"/>
              </a:ext>
            </a:extLst>
          </p:cNvPr>
          <p:cNvSpPr txBox="1"/>
          <p:nvPr/>
        </p:nvSpPr>
        <p:spPr>
          <a:xfrm>
            <a:off x="7861738" y="56755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9FA340A-606E-E207-809B-70F9EF0FA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88" y="483048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head model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95D58B-7599-C7B8-A7C5-83FDB153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9" y="1885663"/>
            <a:ext cx="8640775" cy="21818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4E708D6-6F63-437B-413F-7B9CD4209ABE}"/>
              </a:ext>
            </a:extLst>
          </p:cNvPr>
          <p:cNvSpPr txBox="1"/>
          <p:nvPr/>
        </p:nvSpPr>
        <p:spPr>
          <a:xfrm>
            <a:off x="283779" y="4593757"/>
            <a:ext cx="86526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#Nodes source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: ~35K </a:t>
            </a:r>
            <a:r>
              <a:rPr lang="de-DE" sz="1200" dirty="0">
                <a:solidFill>
                  <a:schemeClr val="bg1"/>
                </a:solidFill>
              </a:rPr>
              <a:t>(</a:t>
            </a:r>
            <a:r>
              <a:rPr lang="de-DE" sz="1200" dirty="0" err="1">
                <a:solidFill>
                  <a:schemeClr val="bg1"/>
                </a:solidFill>
              </a:rPr>
              <a:t>nodes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of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cortical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triangle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mesh</a:t>
            </a:r>
            <a:r>
              <a:rPr lang="de-DE" sz="1200" dirty="0">
                <a:solidFill>
                  <a:schemeClr val="bg1"/>
                </a:solidFill>
              </a:rPr>
              <a:t>) </a:t>
            </a:r>
          </a:p>
          <a:p>
            <a:r>
              <a:rPr lang="de-DE" dirty="0"/>
              <a:t>#Nodes source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inverse </a:t>
            </a:r>
            <a:r>
              <a:rPr lang="de-DE" dirty="0" err="1"/>
              <a:t>reconstructions</a:t>
            </a:r>
            <a:r>
              <a:rPr lang="de-DE" dirty="0"/>
              <a:t> (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avoid</a:t>
            </a:r>
            <a:r>
              <a:rPr lang="de-DE" dirty="0"/>
              <a:t> inverse </a:t>
            </a:r>
            <a:r>
              <a:rPr lang="de-DE" dirty="0" err="1"/>
              <a:t>crime</a:t>
            </a:r>
            <a:r>
              <a:rPr lang="de-DE" dirty="0"/>
              <a:t>): ~70K </a:t>
            </a:r>
            <a:r>
              <a:rPr lang="de-DE" sz="1200" dirty="0">
                <a:solidFill>
                  <a:schemeClr val="bg1"/>
                </a:solidFill>
              </a:rPr>
              <a:t>(</a:t>
            </a:r>
            <a:r>
              <a:rPr lang="de-DE" sz="1200" dirty="0" err="1">
                <a:solidFill>
                  <a:schemeClr val="bg1"/>
                </a:solidFill>
              </a:rPr>
              <a:t>barycenters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of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elements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of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cortical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triangle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mesh</a:t>
            </a:r>
            <a:r>
              <a:rPr lang="de-DE" sz="1200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487674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88" y="483048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analysis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7D5D30-5988-B7AB-6463-2156F2DAB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3" y="1164706"/>
            <a:ext cx="8806969" cy="4058936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E2664CF7-7B9F-A9F1-18E9-FD0C54A35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7536162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88" y="483048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analysis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E38145-9BEC-53DD-5296-ECEAF591D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88" y="1528303"/>
            <a:ext cx="8710024" cy="2339504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3D450FCB-C950-DEBF-B785-C5E7D320A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144972131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88" y="483048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analysis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C24DF6-CBB9-B7B9-FF78-44BAC89E0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3" y="1460378"/>
            <a:ext cx="8792574" cy="3038049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A396B28B-64C1-5829-1DA4-A68EA9772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41044780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88" y="483048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forward problem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4E0C7B3-53B9-CD28-3B91-F8AAF8E09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2" y="1164705"/>
            <a:ext cx="8818217" cy="4332205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E6E4D35C-15C5-254E-6C54-2B2E06695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31193306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88" y="483048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forward problem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8613AE-24A2-733E-2930-BACB5F5B6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3" y="1290465"/>
            <a:ext cx="8851676" cy="4277070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9FB3B7F4-3D8F-DEC4-F8C1-8DFC09E79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9001957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2219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forward problem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D06F8B-265B-2161-4EEF-7FEBE3FB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305" y="676608"/>
            <a:ext cx="6112328" cy="5704840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384479B0-CB5A-07EB-AF60-1F61AB23D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290442826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2219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forward problem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E10DAB-8DD0-4253-C22A-A0D23EC8B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38" y="760688"/>
            <a:ext cx="7772400" cy="5413698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9D382F45-D071-6D72-5A38-3D36320FE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282382064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2219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forward problem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4475FB-BDB4-C732-9337-DEF4DED32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42460"/>
            <a:ext cx="7772400" cy="5397702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CFA8399C-DE7E-5A85-5BF8-1ECC1BA55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13897198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2219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inverse problem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45020FD-2407-54C8-F476-79525F2B3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483314"/>
            <a:ext cx="8722755" cy="2910009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085564DE-1850-FB5B-BE3D-92407F52B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271243723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CF2AB796-80FD-7F49-8FBD-61CC3E0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55660D29-F34A-8A40-8331-455A8A5A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468563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EEG and MEG </a:t>
            </a: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de-DE" altLang="de-DE" sz="2000" b="1" dirty="0">
              <a:solidFill>
                <a:srgbClr val="00C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 EEG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de-DE" altLang="de-DE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conductivity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EEG/MEG</a:t>
            </a: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endParaRPr lang="en-US" altLang="de-DE" sz="16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BB9821-DD6C-3E4B-A557-9160453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115403256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2219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inverse problem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DD2F1B-F90C-D568-20ED-9E345D80E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514846"/>
            <a:ext cx="8754261" cy="292052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EE1814-513B-BE77-CFD6-28E0C1191FEA}"/>
              </a:ext>
            </a:extLst>
          </p:cNvPr>
          <p:cNvSpPr txBox="1"/>
          <p:nvPr/>
        </p:nvSpPr>
        <p:spPr>
          <a:xfrm>
            <a:off x="7945822" y="3762701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and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42DFF1E-73D6-6AE3-BD9A-FAF6C50B8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58779231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2219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inverse problem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11707E-7DB8-B2F1-6F23-ABC358793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52" y="963202"/>
            <a:ext cx="8812675" cy="47123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EE1814-513B-BE77-CFD6-28E0C1191FEA}"/>
              </a:ext>
            </a:extLst>
          </p:cNvPr>
          <p:cNvSpPr txBox="1"/>
          <p:nvPr/>
        </p:nvSpPr>
        <p:spPr>
          <a:xfrm>
            <a:off x="8548337" y="4834756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1"/>
                </a:solidFill>
              </a:rPr>
              <a:t>change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D26AB9B-3ECC-4C69-51ED-A3964519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0AA0CB4-CE7F-E4E6-0C35-56B5008AB11E}"/>
              </a:ext>
            </a:extLst>
          </p:cNvPr>
          <p:cNvSpPr txBox="1"/>
          <p:nvPr/>
        </p:nvSpPr>
        <p:spPr>
          <a:xfrm>
            <a:off x="5726307" y="843113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1"/>
                </a:solidFill>
              </a:rPr>
              <a:t>change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9183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2219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Sensitivity of EEG inverse problem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B57875-525C-93BD-9627-EB2A037DC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" y="1759126"/>
            <a:ext cx="9025182" cy="3296350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7249D203-642A-133D-DFD6-B94D1BB29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39632987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03" y="552122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Discussion: Sensitivity of EEG to uncertain head tissue conductivities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07A231-1778-4A5F-0632-90803DD2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0" y="3289738"/>
            <a:ext cx="8635182" cy="91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B1B7ED0-EDF4-367C-BF66-8D5F32616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20" y="1658521"/>
            <a:ext cx="8682760" cy="1631217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AC93370E-F7DA-6EA9-0A42-29C34426B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187323696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03" y="552122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Discussion: Sensitivity of EEG to uncertain head tissue conductivities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1982C8-D0E7-1960-7413-A576D402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9" y="1614640"/>
            <a:ext cx="8704142" cy="3093993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0CC176F8-3EE3-1E22-9A60-E054328A6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178365907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03" y="552122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Conclusion: Sensitivity of EEG to uncertain head tissue conductivities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D65EF9-E714-ED4F-F7CB-C83EA0713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43232"/>
            <a:ext cx="8716076" cy="3354589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7163906C-71F4-6541-F968-B134B3D8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27335362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CF2AB796-80FD-7F49-8FBD-61CC3E0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55660D29-F34A-8A40-8331-455A8A5A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468563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EEG and MEG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de-DE" altLang="de-DE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 EEG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de-DE" altLang="de-DE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</a:t>
            </a:r>
            <a:r>
              <a:rPr lang="de-DE" altLang="de-DE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</a:t>
            </a: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conductivity</a:t>
            </a: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EEG/MEG</a:t>
            </a:r>
            <a:endParaRPr lang="en-US" altLang="de-DE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endParaRPr lang="en-US" altLang="de-DE" sz="16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BB9821-DD6C-3E4B-A557-9160453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161082296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835506"/>
            <a:ext cx="8532948" cy="74295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Arial" pitchFamily="-84" charset="0"/>
              </a:rPr>
              <a:t>Head volume conductor </a:t>
            </a:r>
            <a:r>
              <a:rPr lang="en-GB" sz="2800" b="1" dirty="0" err="1">
                <a:solidFill>
                  <a:srgbClr val="00B0F0"/>
                </a:solidFill>
                <a:latin typeface="Arial" pitchFamily="-84" charset="0"/>
              </a:rPr>
              <a:t>modeling</a:t>
            </a:r>
            <a:endParaRPr lang="en-US" sz="2800" b="1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29 Resim" descr="Paper_NF_T1_v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40347" t="25714" r="40080" b="29918"/>
          <a:stretch>
            <a:fillRect/>
          </a:stretch>
        </p:blipFill>
        <p:spPr bwMode="auto">
          <a:xfrm>
            <a:off x="669186" y="2673622"/>
            <a:ext cx="758429" cy="100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1 Resim" descr="Paper_NF_T2_v2.png"/>
          <p:cNvPicPr>
            <a:picLocks noChangeAspect="1"/>
          </p:cNvPicPr>
          <p:nvPr/>
        </p:nvPicPr>
        <p:blipFill>
          <a:blip r:embed="rId6"/>
          <a:srcRect l="40347" t="25714" r="40080" b="29918"/>
          <a:stretch>
            <a:fillRect/>
          </a:stretch>
        </p:blipFill>
        <p:spPr bwMode="auto">
          <a:xfrm>
            <a:off x="669186" y="3970213"/>
            <a:ext cx="758429" cy="100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3 Resim" descr="C:\UMIT\Back_20_11_12\Publications\P0382\Co-Author_Comments\newColor_Segm.png"/>
          <p:cNvPicPr>
            <a:picLocks noChangeAspect="1"/>
          </p:cNvPicPr>
          <p:nvPr/>
        </p:nvPicPr>
        <p:blipFill>
          <a:blip r:embed="rId7"/>
          <a:srcRect l="40456" r="36159"/>
          <a:stretch>
            <a:fillRect/>
          </a:stretch>
        </p:blipFill>
        <p:spPr bwMode="auto">
          <a:xfrm>
            <a:off x="1899102" y="2620044"/>
            <a:ext cx="857250" cy="101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36 Resim" descr="Paper_NF_Tens_v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/>
          <a:srcRect l="39828" t="25714" r="39841" b="29918"/>
          <a:stretch>
            <a:fillRect/>
          </a:stretch>
        </p:blipFill>
        <p:spPr bwMode="auto">
          <a:xfrm>
            <a:off x="1952681" y="3914254"/>
            <a:ext cx="760810" cy="9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30" descr="kopf-modell.png                                                0005FD18500.11 Festplatte              7C2686E3:"/>
          <p:cNvPicPr>
            <a:picLocks noChangeAspect="1" noChangeArrowheads="1"/>
          </p:cNvPicPr>
          <p:nvPr/>
        </p:nvPicPr>
        <p:blipFill>
          <a:blip r:embed="rId9"/>
          <a:srcRect l="8916" t="2" r="11450" b="5788"/>
          <a:stretch>
            <a:fillRect/>
          </a:stretch>
        </p:blipFill>
        <p:spPr bwMode="auto">
          <a:xfrm>
            <a:off x="3187358" y="2620044"/>
            <a:ext cx="979884" cy="107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6 Metin kutusu"/>
          <p:cNvSpPr txBox="1">
            <a:spLocks noChangeArrowheads="1"/>
          </p:cNvSpPr>
          <p:nvPr/>
        </p:nvSpPr>
        <p:spPr bwMode="auto">
          <a:xfrm>
            <a:off x="1768134" y="2197372"/>
            <a:ext cx="132278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Segmentation</a:t>
            </a:r>
          </a:p>
        </p:txBody>
      </p:sp>
      <p:sp>
        <p:nvSpPr>
          <p:cNvPr id="12" name="7 Metin kutusu"/>
          <p:cNvSpPr txBox="1">
            <a:spLocks noChangeArrowheads="1"/>
          </p:cNvSpPr>
          <p:nvPr/>
        </p:nvSpPr>
        <p:spPr bwMode="auto">
          <a:xfrm>
            <a:off x="3102823" y="1983060"/>
            <a:ext cx="121692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Anisotropic</a:t>
            </a:r>
          </a:p>
          <a:p>
            <a:r>
              <a:rPr lang="en-US" sz="1500" b="1" dirty="0"/>
              <a:t>head model</a:t>
            </a:r>
          </a:p>
        </p:txBody>
      </p:sp>
      <p:sp>
        <p:nvSpPr>
          <p:cNvPr id="14" name="21 Sağ Ayraç"/>
          <p:cNvSpPr/>
          <p:nvPr/>
        </p:nvSpPr>
        <p:spPr>
          <a:xfrm>
            <a:off x="1520484" y="2943893"/>
            <a:ext cx="358378" cy="1843088"/>
          </a:xfrm>
          <a:prstGeom prst="rightBrace">
            <a:avLst>
              <a:gd name="adj1" fmla="val 8333"/>
              <a:gd name="adj2" fmla="val 1337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5" name="23 Sağ Ayraç"/>
          <p:cNvSpPr/>
          <p:nvPr/>
        </p:nvSpPr>
        <p:spPr>
          <a:xfrm>
            <a:off x="2763497" y="2943894"/>
            <a:ext cx="358378" cy="1779985"/>
          </a:xfrm>
          <a:prstGeom prst="rightBrace">
            <a:avLst>
              <a:gd name="adj1" fmla="val 8333"/>
              <a:gd name="adj2" fmla="val 1337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22" name="Textplatzhalter 1"/>
          <p:cNvSpPr txBox="1">
            <a:spLocks/>
          </p:cNvSpPr>
          <p:nvPr/>
        </p:nvSpPr>
        <p:spPr>
          <a:xfrm>
            <a:off x="5814139" y="4347270"/>
            <a:ext cx="3401615" cy="1674019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239316" indent="-239316">
              <a:lnSpc>
                <a:spcPct val="80000"/>
              </a:lnSpc>
              <a:spcBef>
                <a:spcPts val="525"/>
              </a:spcBef>
              <a:buClr>
                <a:schemeClr val="accent2"/>
              </a:buClr>
              <a:buSzPct val="60000"/>
              <a:buFont typeface="Wingdings" pitchFamily="-84" charset="2"/>
              <a:buChar char=""/>
            </a:pPr>
            <a:r>
              <a:rPr lang="de-DE" sz="1650" dirty="0"/>
              <a:t>T1, T2, DTI (27 min)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804917" y="1640159"/>
            <a:ext cx="6515100" cy="357188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1500" b="1" dirty="0">
              <a:solidFill>
                <a:schemeClr val="tx2"/>
              </a:solidFill>
              <a:latin typeface="Arial" pitchFamily="-84" charset="0"/>
              <a:ea typeface="+mj-ea"/>
              <a:cs typeface="+mj-cs"/>
            </a:endParaRPr>
          </a:p>
        </p:txBody>
      </p:sp>
      <p:sp>
        <p:nvSpPr>
          <p:cNvPr id="25" name="6 Metin kutusu"/>
          <p:cNvSpPr txBox="1">
            <a:spLocks noChangeArrowheads="1"/>
          </p:cNvSpPr>
          <p:nvPr/>
        </p:nvSpPr>
        <p:spPr bwMode="auto">
          <a:xfrm>
            <a:off x="587032" y="2097360"/>
            <a:ext cx="129182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MRI measurement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FC0EDE4E-B35F-9249-8E9B-887B90CB7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465" y="55115"/>
            <a:ext cx="6585347" cy="48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>
            <a:prstTxWarp prst="textNoShape">
              <a:avLst/>
            </a:prstTxWarp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[Aydin,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Vorwerk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Küpper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Heers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Kugel,Galka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Hamid,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Wellmer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Kellinghaus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PLOS ONE, 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2014]</a:t>
            </a:r>
            <a:endParaRPr lang="en-US" sz="900" b="1" dirty="0">
              <a:solidFill>
                <a:schemeClr val="bg1"/>
              </a:solidFill>
              <a:latin typeface="Arial" pitchFamily="-84" charset="0"/>
            </a:endParaRPr>
          </a:p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Antonakakis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Schrader, Aydin, Khan, Gross,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Zervakis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NeuroImage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2020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  <a:endParaRPr lang="en-US" sz="900" b="1" dirty="0">
              <a:solidFill>
                <a:schemeClr val="bg1"/>
              </a:solidFill>
              <a:latin typeface="Arial" pitchFamily="-84" charset="0"/>
            </a:endParaRPr>
          </a:p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[Schrader,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Antonakakis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Engwer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Phys Med Biol, 2020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557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5600" y="505341"/>
            <a:ext cx="8478942" cy="7429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Skull-conductivity calibration:</a:t>
            </a:r>
            <a:br>
              <a:rPr lang="en-US" sz="24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Somatosensory evoked potentials (SEP) and fields (SEF)</a:t>
            </a:r>
          </a:p>
        </p:txBody>
      </p:sp>
      <p:pic>
        <p:nvPicPr>
          <p:cNvPr id="12" name="Picture 4" descr="Carsten_EEG-MEG.JPG                                            00316CC2Macintosh HD                   BBA7EC79:">
            <a:extLst>
              <a:ext uri="{FF2B5EF4-FFF2-40B4-BE49-F238E27FC236}">
                <a16:creationId xmlns:a16="http://schemas.microsoft.com/office/drawing/2014/main" id="{ECA50498-6019-2F43-AC55-C841B2F51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58" y="2170421"/>
            <a:ext cx="232052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7F91899C-85BB-DD49-AA02-4194E2F85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116" y="5291663"/>
            <a:ext cx="2824163" cy="25391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050" b="1" dirty="0">
                <a:solidFill>
                  <a:schemeClr val="bg1"/>
                </a:solidFill>
              </a:rPr>
              <a:t>Electric stimulation of the </a:t>
            </a:r>
            <a:r>
              <a:rPr lang="en-US" altLang="de-DE" sz="1050" b="1" dirty="0" err="1">
                <a:solidFill>
                  <a:schemeClr val="bg1"/>
                </a:solidFill>
              </a:rPr>
              <a:t>medianus</a:t>
            </a:r>
            <a:r>
              <a:rPr lang="en-US" altLang="de-DE" sz="1050" b="1" dirty="0">
                <a:solidFill>
                  <a:schemeClr val="bg1"/>
                </a:solidFill>
              </a:rPr>
              <a:t> nerve</a:t>
            </a:r>
          </a:p>
        </p:txBody>
      </p:sp>
      <p:pic>
        <p:nvPicPr>
          <p:cNvPr id="14" name="Bild 2">
            <a:extLst>
              <a:ext uri="{FF2B5EF4-FFF2-40B4-BE49-F238E27FC236}">
                <a16:creationId xmlns:a16="http://schemas.microsoft.com/office/drawing/2014/main" id="{5BF37CD6-3024-424C-8AD7-0BEC886E6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20" y="2755746"/>
            <a:ext cx="3233168" cy="242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31B1B723-A221-4749-8378-E0CB3A9C9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5355793"/>
            <a:ext cx="1927985" cy="25391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050" b="1" dirty="0">
                <a:solidFill>
                  <a:schemeClr val="bg1"/>
                </a:solidFill>
              </a:rPr>
              <a:t>Combined EEG/MEG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387D5C37-F89C-2643-9A03-9244D0786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653" y="96572"/>
            <a:ext cx="6585347" cy="20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>
            <a:prstTxWarp prst="textNoShape">
              <a:avLst/>
            </a:prstTxWarp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[Wolters,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Antonakakis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Khan,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Piastra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Vorwerk, In: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Groppa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Meuth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Springer-Verlag, 2021]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0941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2749" y="609787"/>
            <a:ext cx="9144000" cy="74295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Skull-conductivity calibration: </a:t>
            </a:r>
            <a:br>
              <a:rPr lang="en-US" sz="18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Somatosensory evoked potentials (SEP) and fields (SEF)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F33AC7D-1877-844C-9296-96F4D7762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682" y="5525662"/>
            <a:ext cx="18362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500" b="1" dirty="0">
                <a:solidFill>
                  <a:schemeClr val="bg1"/>
                </a:solidFill>
              </a:rPr>
              <a:t>SEP P20/N20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1F293AC3-B25D-1C49-A985-6895E68FE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928" y="5451176"/>
            <a:ext cx="13974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500" b="1" dirty="0">
                <a:solidFill>
                  <a:schemeClr val="bg1"/>
                </a:solidFill>
              </a:rPr>
              <a:t>SEF M20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3AF6CBFE-BD2A-EAC5-9D04-1F00A5E22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653" y="102442"/>
            <a:ext cx="6585347" cy="48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>
            <a:prstTxWarp prst="textNoShape">
              <a:avLst/>
            </a:prstTxWarp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Antonakakis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Schrader, Aydin, Khan, Gross,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Zervakis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NeuroImage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2020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  <a:endParaRPr lang="en-US" sz="900" b="1" dirty="0">
              <a:solidFill>
                <a:schemeClr val="bg1"/>
              </a:solidFill>
              <a:latin typeface="Arial" pitchFamily="-84" charset="0"/>
            </a:endParaRPr>
          </a:p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[Schrader,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Antonakakis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Engwer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Phys Med Biol, 2020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</a:p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[Huang et al., 2007;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Dassios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et al., 2007;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Baysal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Haueisen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2004; Fuchs et al., 1998]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39F48D6-F2B4-0F45-9BED-2E429F39C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78" y="2063935"/>
            <a:ext cx="3343275" cy="32575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7EB141B-B2D9-EB3E-A10C-9C3813D60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9" y="2063935"/>
            <a:ext cx="3343275" cy="3257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2735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BA733A3-69D7-DB11-AAE5-E0F5E18B2391}"/>
              </a:ext>
            </a:extLst>
          </p:cNvPr>
          <p:cNvSpPr/>
          <p:nvPr/>
        </p:nvSpPr>
        <p:spPr bwMode="auto">
          <a:xfrm>
            <a:off x="1248873" y="4166965"/>
            <a:ext cx="196199" cy="4226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endParaRPr lang="de-DE" sz="1500">
              <a:latin typeface="Times New Roman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6F5C7ED-61F3-86FB-ED16-3B9E7370A133}"/>
                  </a:ext>
                </a:extLst>
              </p14:cNvPr>
              <p14:cNvContentPartPr/>
              <p14:nvPr/>
            </p14:nvContentPartPr>
            <p14:xfrm>
              <a:off x="3605824" y="2348598"/>
              <a:ext cx="622890" cy="25876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6F5C7ED-61F3-86FB-ED16-3B9E7370A1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6468" y="2339238"/>
                <a:ext cx="641242" cy="2606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62C1E5E-ECA2-F221-5739-6D8AAF565859}"/>
              </a:ext>
            </a:extLst>
          </p:cNvPr>
          <p:cNvSpPr/>
          <p:nvPr/>
        </p:nvSpPr>
        <p:spPr bwMode="auto">
          <a:xfrm>
            <a:off x="1577580" y="3782617"/>
            <a:ext cx="196199" cy="4226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endParaRPr lang="de-DE" sz="1500">
              <a:latin typeface="Times New Roman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1E1EACEE-FE12-91B3-404C-5FCEDBC53DD7}"/>
                  </a:ext>
                </a:extLst>
              </p14:cNvPr>
              <p14:cNvContentPartPr/>
              <p14:nvPr/>
            </p14:nvContentPartPr>
            <p14:xfrm>
              <a:off x="3934530" y="1964250"/>
              <a:ext cx="622890" cy="25876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1E1EACEE-FE12-91B3-404C-5FCEDBC53D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5169" y="1954890"/>
                <a:ext cx="641613" cy="2606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1 Başlık">
            <a:extLst>
              <a:ext uri="{FF2B5EF4-FFF2-40B4-BE49-F238E27FC236}">
                <a16:creationId xmlns:a16="http://schemas.microsoft.com/office/drawing/2014/main" id="{3FF4B607-E5CF-96BA-C82C-0DF329E78F2F}"/>
              </a:ext>
            </a:extLst>
          </p:cNvPr>
          <p:cNvSpPr txBox="1">
            <a:spLocks/>
          </p:cNvSpPr>
          <p:nvPr/>
        </p:nvSpPr>
        <p:spPr>
          <a:xfrm>
            <a:off x="138936" y="503022"/>
            <a:ext cx="8836968" cy="74295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</a:rPr>
              <a:t>Head volume conductor modeling using FEM</a:t>
            </a:r>
          </a:p>
        </p:txBody>
      </p:sp>
      <p:pic>
        <p:nvPicPr>
          <p:cNvPr id="12" name="Bild 1">
            <a:extLst>
              <a:ext uri="{FF2B5EF4-FFF2-40B4-BE49-F238E27FC236}">
                <a16:creationId xmlns:a16="http://schemas.microsoft.com/office/drawing/2014/main" id="{A25D6730-0A61-FAAA-38F7-E800616E4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19" y="2219636"/>
            <a:ext cx="6710363" cy="357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8">
            <a:extLst>
              <a:ext uri="{FF2B5EF4-FFF2-40B4-BE49-F238E27FC236}">
                <a16:creationId xmlns:a16="http://schemas.microsoft.com/office/drawing/2014/main" id="{C7D7E4FD-61E1-BE51-138F-D6EAFBCE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268" y="25982"/>
            <a:ext cx="6629400" cy="3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900" b="1" dirty="0">
                <a:solidFill>
                  <a:schemeClr val="bg1"/>
                </a:solidFill>
              </a:rPr>
              <a:t>[Wolters, </a:t>
            </a:r>
            <a:r>
              <a:rPr lang="en-US" altLang="de-DE" sz="900" b="1" dirty="0" err="1">
                <a:solidFill>
                  <a:schemeClr val="bg1"/>
                </a:solidFill>
              </a:rPr>
              <a:t>Anwander</a:t>
            </a:r>
            <a:r>
              <a:rPr lang="en-US" altLang="de-DE" sz="900" b="1" dirty="0">
                <a:solidFill>
                  <a:schemeClr val="bg1"/>
                </a:solidFill>
              </a:rPr>
              <a:t>, </a:t>
            </a:r>
            <a:r>
              <a:rPr lang="en-US" altLang="de-DE" sz="900" b="1" dirty="0" err="1">
                <a:solidFill>
                  <a:schemeClr val="bg1"/>
                </a:solidFill>
              </a:rPr>
              <a:t>Tricoche</a:t>
            </a:r>
            <a:r>
              <a:rPr lang="en-US" altLang="de-DE" sz="900" b="1" dirty="0">
                <a:solidFill>
                  <a:schemeClr val="bg1"/>
                </a:solidFill>
              </a:rPr>
              <a:t>, Weinstein, Koch &amp; MacLeod, </a:t>
            </a:r>
            <a:r>
              <a:rPr lang="en-US" altLang="de-DE" sz="900" b="1" i="1" dirty="0" err="1">
                <a:solidFill>
                  <a:schemeClr val="bg1"/>
                </a:solidFill>
              </a:rPr>
              <a:t>NeuroImage</a:t>
            </a:r>
            <a:r>
              <a:rPr lang="en-US" altLang="de-DE" sz="900" b="1" dirty="0">
                <a:solidFill>
                  <a:schemeClr val="bg1"/>
                </a:solidFill>
              </a:rPr>
              <a:t>, 2006]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de-DE" sz="900" b="1" dirty="0">
                <a:solidFill>
                  <a:schemeClr val="bg1"/>
                </a:solidFill>
              </a:rPr>
              <a:t>[Vorwerk,  Cho, </a:t>
            </a:r>
            <a:r>
              <a:rPr lang="en-US" altLang="de-DE" sz="900" b="1" dirty="0" err="1">
                <a:solidFill>
                  <a:schemeClr val="bg1"/>
                </a:solidFill>
              </a:rPr>
              <a:t>Rampp</a:t>
            </a:r>
            <a:r>
              <a:rPr lang="en-US" altLang="de-DE" sz="900" b="1" dirty="0">
                <a:solidFill>
                  <a:schemeClr val="bg1"/>
                </a:solidFill>
              </a:rPr>
              <a:t>, Hamer, </a:t>
            </a:r>
            <a:r>
              <a:rPr lang="en-US" altLang="de-DE" sz="900" b="1" dirty="0" err="1">
                <a:solidFill>
                  <a:schemeClr val="bg1"/>
                </a:solidFill>
              </a:rPr>
              <a:t>Knösche</a:t>
            </a:r>
            <a:r>
              <a:rPr lang="en-US" altLang="de-DE" sz="900" b="1" dirty="0">
                <a:solidFill>
                  <a:schemeClr val="bg1"/>
                </a:solidFill>
              </a:rPr>
              <a:t> &amp; Wolters, </a:t>
            </a:r>
            <a:r>
              <a:rPr lang="en-US" altLang="de-DE" sz="900" b="1" i="1" dirty="0" err="1">
                <a:solidFill>
                  <a:schemeClr val="bg1"/>
                </a:solidFill>
              </a:rPr>
              <a:t>NeuroImage</a:t>
            </a:r>
            <a:r>
              <a:rPr lang="en-US" altLang="de-DE" sz="900" b="1" dirty="0">
                <a:solidFill>
                  <a:schemeClr val="bg1"/>
                </a:solidFill>
              </a:rPr>
              <a:t>, 2014]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08238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7655" y="529272"/>
            <a:ext cx="8986345" cy="7429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Skull-conductivity calibration:</a:t>
            </a:r>
            <a:br>
              <a:rPr lang="en-US" sz="24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Individual calibration curves in a group study (20 subjects)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E4887E5-28E4-B340-8A5D-39FF5B6CD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653" y="91933"/>
            <a:ext cx="6585347" cy="20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>
            <a:prstTxWarp prst="textNoShape">
              <a:avLst/>
            </a:prstTxWarp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Antonakakis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Schrader, Aydin, Khan, Gross,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Zervakis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NeuroImage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2020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  <a:endParaRPr lang="en-US" sz="900" b="1" dirty="0">
              <a:solidFill>
                <a:schemeClr val="bg1"/>
              </a:solidFill>
              <a:latin typeface="Arial" pitchFamily="-84" charset="0"/>
            </a:endParaRP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B7CEBCC0-BFA9-C643-B4E1-058EB3FB3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72" y="2063183"/>
            <a:ext cx="6676457" cy="3884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11519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639766"/>
            <a:ext cx="9019002" cy="74295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Arial" pitchFamily="-84" charset="0"/>
              </a:rPr>
              <a:t>Head volume conductor </a:t>
            </a:r>
            <a:r>
              <a:rPr lang="en-GB" sz="2800" b="1" dirty="0" err="1">
                <a:solidFill>
                  <a:srgbClr val="00B0F0"/>
                </a:solidFill>
                <a:latin typeface="Arial" pitchFamily="-84" charset="0"/>
              </a:rPr>
              <a:t>modeling</a:t>
            </a:r>
            <a:endParaRPr lang="en-US" sz="2800" b="1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29 Resim" descr="Paper_NF_T1_v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40347" t="25714" r="40080" b="29918"/>
          <a:stretch>
            <a:fillRect/>
          </a:stretch>
        </p:blipFill>
        <p:spPr bwMode="auto">
          <a:xfrm>
            <a:off x="669186" y="2673622"/>
            <a:ext cx="758429" cy="100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1 Resim" descr="Paper_NF_T2_v2.png"/>
          <p:cNvPicPr>
            <a:picLocks noChangeAspect="1"/>
          </p:cNvPicPr>
          <p:nvPr/>
        </p:nvPicPr>
        <p:blipFill>
          <a:blip r:embed="rId6"/>
          <a:srcRect l="40347" t="25714" r="40080" b="29918"/>
          <a:stretch>
            <a:fillRect/>
          </a:stretch>
        </p:blipFill>
        <p:spPr bwMode="auto">
          <a:xfrm>
            <a:off x="669186" y="3970213"/>
            <a:ext cx="758429" cy="100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3 Resim" descr="C:\UMIT\Back_20_11_12\Publications\P0382\Co-Author_Comments\newColor_Segm.png"/>
          <p:cNvPicPr>
            <a:picLocks noChangeAspect="1"/>
          </p:cNvPicPr>
          <p:nvPr/>
        </p:nvPicPr>
        <p:blipFill>
          <a:blip r:embed="rId7"/>
          <a:srcRect l="40456" r="36159"/>
          <a:stretch>
            <a:fillRect/>
          </a:stretch>
        </p:blipFill>
        <p:spPr bwMode="auto">
          <a:xfrm>
            <a:off x="1899102" y="2620044"/>
            <a:ext cx="857250" cy="101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36 Resim" descr="Paper_NF_Tens_v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/>
          <a:srcRect l="39828" t="25714" r="39841" b="29918"/>
          <a:stretch>
            <a:fillRect/>
          </a:stretch>
        </p:blipFill>
        <p:spPr bwMode="auto">
          <a:xfrm>
            <a:off x="1952681" y="3914254"/>
            <a:ext cx="760810" cy="9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30" descr="kopf-modell.png                                                0005FD18500.11 Festplatte              7C2686E3:"/>
          <p:cNvPicPr>
            <a:picLocks noChangeAspect="1" noChangeArrowheads="1"/>
          </p:cNvPicPr>
          <p:nvPr/>
        </p:nvPicPr>
        <p:blipFill>
          <a:blip r:embed="rId9"/>
          <a:srcRect l="8916" t="2" r="11450" b="5788"/>
          <a:stretch>
            <a:fillRect/>
          </a:stretch>
        </p:blipFill>
        <p:spPr bwMode="auto">
          <a:xfrm>
            <a:off x="3187358" y="2620044"/>
            <a:ext cx="979884" cy="107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6 Metin kutusu"/>
          <p:cNvSpPr txBox="1">
            <a:spLocks noChangeArrowheads="1"/>
          </p:cNvSpPr>
          <p:nvPr/>
        </p:nvSpPr>
        <p:spPr bwMode="auto">
          <a:xfrm>
            <a:off x="1768134" y="2197372"/>
            <a:ext cx="132278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Segmentation</a:t>
            </a:r>
          </a:p>
        </p:txBody>
      </p:sp>
      <p:sp>
        <p:nvSpPr>
          <p:cNvPr id="12" name="7 Metin kutusu"/>
          <p:cNvSpPr txBox="1">
            <a:spLocks noChangeArrowheads="1"/>
          </p:cNvSpPr>
          <p:nvPr/>
        </p:nvSpPr>
        <p:spPr bwMode="auto">
          <a:xfrm>
            <a:off x="3102823" y="1983060"/>
            <a:ext cx="12418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Anisotropic</a:t>
            </a:r>
          </a:p>
          <a:p>
            <a:r>
              <a:rPr lang="en-US" sz="1500" b="1" dirty="0"/>
              <a:t>head model</a:t>
            </a:r>
          </a:p>
        </p:txBody>
      </p:sp>
      <p:sp>
        <p:nvSpPr>
          <p:cNvPr id="13" name="8 Metin kutusu"/>
          <p:cNvSpPr txBox="1">
            <a:spLocks noChangeArrowheads="1"/>
          </p:cNvSpPr>
          <p:nvPr/>
        </p:nvSpPr>
        <p:spPr bwMode="auto">
          <a:xfrm>
            <a:off x="4407227" y="1933520"/>
            <a:ext cx="16882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Calibration for skull conductivity</a:t>
            </a:r>
          </a:p>
        </p:txBody>
      </p:sp>
      <p:sp>
        <p:nvSpPr>
          <p:cNvPr id="14" name="21 Sağ Ayraç"/>
          <p:cNvSpPr/>
          <p:nvPr/>
        </p:nvSpPr>
        <p:spPr>
          <a:xfrm>
            <a:off x="1520484" y="2943893"/>
            <a:ext cx="358378" cy="1843088"/>
          </a:xfrm>
          <a:prstGeom prst="rightBrace">
            <a:avLst>
              <a:gd name="adj1" fmla="val 8333"/>
              <a:gd name="adj2" fmla="val 1337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5" name="23 Sağ Ayraç"/>
          <p:cNvSpPr/>
          <p:nvPr/>
        </p:nvSpPr>
        <p:spPr>
          <a:xfrm>
            <a:off x="2763497" y="2943894"/>
            <a:ext cx="358378" cy="1779985"/>
          </a:xfrm>
          <a:prstGeom prst="rightBrace">
            <a:avLst>
              <a:gd name="adj1" fmla="val 8333"/>
              <a:gd name="adj2" fmla="val 1337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/>
          <a:srcRect l="75278" t="19427" r="804" b="20522"/>
          <a:stretch>
            <a:fillRect/>
          </a:stretch>
        </p:blipFill>
        <p:spPr bwMode="auto">
          <a:xfrm>
            <a:off x="3351665" y="3753519"/>
            <a:ext cx="646509" cy="7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/>
          <a:srcRect l="50533" t="19427" r="24722" b="20522"/>
          <a:stretch>
            <a:fillRect/>
          </a:stretch>
        </p:blipFill>
        <p:spPr bwMode="auto">
          <a:xfrm>
            <a:off x="3332616" y="4532187"/>
            <a:ext cx="667940" cy="73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29 Sağ Ayraç"/>
          <p:cNvSpPr/>
          <p:nvPr/>
        </p:nvSpPr>
        <p:spPr>
          <a:xfrm>
            <a:off x="4167242" y="2673623"/>
            <a:ext cx="323850" cy="2753915"/>
          </a:xfrm>
          <a:prstGeom prst="rightBrace">
            <a:avLst>
              <a:gd name="adj1" fmla="val 8333"/>
              <a:gd name="adj2" fmla="val 1586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22" name="Textplatzhalter 1"/>
          <p:cNvSpPr txBox="1">
            <a:spLocks/>
          </p:cNvSpPr>
          <p:nvPr/>
        </p:nvSpPr>
        <p:spPr>
          <a:xfrm>
            <a:off x="5814139" y="4347270"/>
            <a:ext cx="3401615" cy="1674019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 lnSpcReduction="10000"/>
          </a:bodyPr>
          <a:lstStyle/>
          <a:p>
            <a:pPr marL="239316" indent="-239316">
              <a:lnSpc>
                <a:spcPct val="80000"/>
              </a:lnSpc>
              <a:spcBef>
                <a:spcPts val="525"/>
              </a:spcBef>
              <a:buClr>
                <a:schemeClr val="accent2"/>
              </a:buClr>
              <a:buSzPct val="60000"/>
              <a:buFont typeface="Wingdings" pitchFamily="-84" charset="2"/>
              <a:buChar char=""/>
            </a:pPr>
            <a:r>
              <a:rPr lang="de-DE" sz="1650" dirty="0"/>
              <a:t>T1, T2, DTI (27 min)</a:t>
            </a:r>
          </a:p>
          <a:p>
            <a:pPr marL="239316" indent="-239316">
              <a:lnSpc>
                <a:spcPct val="80000"/>
              </a:lnSpc>
              <a:spcBef>
                <a:spcPts val="525"/>
              </a:spcBef>
              <a:buClr>
                <a:schemeClr val="accent2"/>
              </a:buClr>
              <a:buSzPct val="60000"/>
              <a:buFont typeface="Wingdings" pitchFamily="-84" charset="2"/>
              <a:buChar char=""/>
            </a:pPr>
            <a:r>
              <a:rPr lang="de-DE" sz="1650" dirty="0" err="1"/>
              <a:t>Medianus</a:t>
            </a:r>
            <a:r>
              <a:rPr lang="de-DE" sz="1650" dirty="0"/>
              <a:t>-nerve </a:t>
            </a:r>
            <a:r>
              <a:rPr lang="de-DE" sz="1650" dirty="0" err="1"/>
              <a:t>stimulation</a:t>
            </a:r>
            <a:r>
              <a:rPr lang="de-DE" sz="1650" dirty="0"/>
              <a:t> (7 min)</a:t>
            </a:r>
          </a:p>
          <a:p>
            <a:pPr marL="239316" indent="-239316">
              <a:lnSpc>
                <a:spcPct val="80000"/>
              </a:lnSpc>
              <a:spcBef>
                <a:spcPts val="525"/>
              </a:spcBef>
              <a:buClr>
                <a:schemeClr val="accent2"/>
              </a:buClr>
              <a:buSzPct val="60000"/>
              <a:buFont typeface="Wingdings" pitchFamily="-84" charset="2"/>
              <a:buChar char=""/>
            </a:pPr>
            <a:r>
              <a:rPr lang="de-DE" sz="1650" dirty="0"/>
              <a:t>Skull </a:t>
            </a:r>
            <a:r>
              <a:rPr lang="de-DE" sz="1650" dirty="0" err="1"/>
              <a:t>conductivity</a:t>
            </a:r>
            <a:endParaRPr lang="de-DE" sz="1650" dirty="0"/>
          </a:p>
          <a:p>
            <a:pPr marL="479822" lvl="1" indent="-204788">
              <a:lnSpc>
                <a:spcPct val="80000"/>
              </a:lnSpc>
              <a:spcBef>
                <a:spcPts val="413"/>
              </a:spcBef>
              <a:buClr>
                <a:schemeClr val="accent1"/>
              </a:buClr>
              <a:buSzPct val="70000"/>
              <a:buFont typeface="Wingdings 2" pitchFamily="-84" charset="2"/>
              <a:buChar char=""/>
            </a:pPr>
            <a:r>
              <a:rPr lang="de-DE" sz="1500" dirty="0"/>
              <a:t>High interindividual </a:t>
            </a:r>
            <a:r>
              <a:rPr lang="de-DE" sz="1500" dirty="0" err="1"/>
              <a:t>variability</a:t>
            </a:r>
            <a:endParaRPr lang="de-DE" sz="1500" dirty="0"/>
          </a:p>
          <a:p>
            <a:pPr marL="479822" lvl="1" indent="-204788">
              <a:lnSpc>
                <a:spcPct val="80000"/>
              </a:lnSpc>
              <a:spcBef>
                <a:spcPts val="413"/>
              </a:spcBef>
              <a:buClr>
                <a:schemeClr val="accent1"/>
              </a:buClr>
              <a:buSzPct val="70000"/>
              <a:buFont typeface="Wingdings 2" pitchFamily="-84" charset="2"/>
              <a:buChar char=""/>
            </a:pPr>
            <a:r>
              <a:rPr lang="de-DE" sz="1500" dirty="0"/>
              <a:t>EEG </a:t>
            </a:r>
            <a:r>
              <a:rPr lang="de-DE" sz="1500" dirty="0" err="1"/>
              <a:t>very</a:t>
            </a:r>
            <a:r>
              <a:rPr lang="de-DE" sz="1500" dirty="0"/>
              <a:t> sensitive </a:t>
            </a:r>
          </a:p>
          <a:p>
            <a:pPr marL="479822" lvl="1" indent="-204788">
              <a:lnSpc>
                <a:spcPct val="80000"/>
              </a:lnSpc>
              <a:spcBef>
                <a:spcPts val="413"/>
              </a:spcBef>
              <a:buClr>
                <a:schemeClr val="accent1"/>
              </a:buClr>
              <a:buSzPct val="70000"/>
              <a:buFont typeface="Wingdings 2" pitchFamily="-84" charset="2"/>
              <a:buChar char=""/>
            </a:pPr>
            <a:r>
              <a:rPr lang="de-DE" sz="1500" dirty="0"/>
              <a:t>MEG </a:t>
            </a:r>
            <a:r>
              <a:rPr lang="de-DE" sz="1500" dirty="0" err="1"/>
              <a:t>nearly</a:t>
            </a:r>
            <a:r>
              <a:rPr lang="de-DE" sz="1500" dirty="0"/>
              <a:t> not </a:t>
            </a:r>
            <a:r>
              <a:rPr lang="de-DE" sz="1500" dirty="0" err="1"/>
              <a:t>influenced</a:t>
            </a:r>
            <a:endParaRPr lang="de-DE" sz="1500" dirty="0"/>
          </a:p>
          <a:p>
            <a:pPr marL="479822" lvl="1" indent="-204788">
              <a:lnSpc>
                <a:spcPct val="80000"/>
              </a:lnSpc>
              <a:spcBef>
                <a:spcPts val="413"/>
              </a:spcBef>
              <a:buClr>
                <a:schemeClr val="accent1"/>
              </a:buClr>
              <a:buSzPct val="70000"/>
              <a:buFont typeface="Wingdings 2" pitchFamily="-84" charset="2"/>
              <a:buChar char=""/>
            </a:pPr>
            <a:endParaRPr lang="de-DE" sz="1500" dirty="0">
              <a:solidFill>
                <a:srgbClr val="FFFF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99439" y="2581944"/>
            <a:ext cx="1100138" cy="106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804917" y="1640159"/>
            <a:ext cx="6515100" cy="357188"/>
          </a:xfrm>
          <a:prstGeom prst="rect">
            <a:avLst/>
          </a:prstGeom>
          <a:effectLst/>
        </p:spPr>
        <p:txBody>
          <a:bodyPr vert="horz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1500" b="1" dirty="0">
              <a:solidFill>
                <a:schemeClr val="tx2"/>
              </a:solidFill>
              <a:latin typeface="Arial" pitchFamily="-84" charset="0"/>
              <a:ea typeface="+mj-ea"/>
              <a:cs typeface="+mj-cs"/>
            </a:endParaRPr>
          </a:p>
        </p:txBody>
      </p:sp>
      <p:sp>
        <p:nvSpPr>
          <p:cNvPr id="25" name="6 Metin kutusu"/>
          <p:cNvSpPr txBox="1">
            <a:spLocks noChangeArrowheads="1"/>
          </p:cNvSpPr>
          <p:nvPr/>
        </p:nvSpPr>
        <p:spPr bwMode="auto">
          <a:xfrm>
            <a:off x="587032" y="2097360"/>
            <a:ext cx="129182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MRI measurement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FC0EDE4E-B35F-9249-8E9B-887B90CB7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465" y="142535"/>
            <a:ext cx="6585347" cy="48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>
            <a:prstTxWarp prst="textNoShape">
              <a:avLst/>
            </a:prstTxWarp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[Aydin,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Vorwerk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Küpper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Heers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Kugel,Galka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Hamid,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Wellmer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Kellinghaus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PLOS ONE, 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2014]</a:t>
            </a:r>
            <a:endParaRPr lang="en-US" sz="900" b="1" dirty="0">
              <a:solidFill>
                <a:schemeClr val="bg1"/>
              </a:solidFill>
              <a:latin typeface="Arial" pitchFamily="-84" charset="0"/>
            </a:endParaRPr>
          </a:p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Antonakakis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Schrader, Aydin, Khan, Gross,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Zervakis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NeuroImage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2020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  <a:endParaRPr lang="en-US" sz="900" b="1" dirty="0">
              <a:solidFill>
                <a:schemeClr val="bg1"/>
              </a:solidFill>
              <a:latin typeface="Arial" pitchFamily="-84" charset="0"/>
            </a:endParaRPr>
          </a:p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[Schrader,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Antonakakis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Rampp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Engwer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Phys Med Biol, 2020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054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Bild 3" descr="IBBMethods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5" y="1385253"/>
            <a:ext cx="2724996" cy="204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36" y="1404371"/>
            <a:ext cx="2967038" cy="19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519772" y="5535234"/>
            <a:ext cx="386119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US" altLang="de-DE" sz="2175" b="1" kern="0" dirty="0">
                <a:solidFill>
                  <a:srgbClr val="FFFF00"/>
                </a:solidFill>
                <a:ea typeface="ＭＳ Ｐゴシック" charset="-128"/>
              </a:rPr>
              <a:t>SIM-NEURO work-group at IBB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2" y="1032071"/>
            <a:ext cx="904578" cy="4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2" y="1532131"/>
            <a:ext cx="904578" cy="57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02" y="2164465"/>
            <a:ext cx="888486" cy="229829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02" y="2436348"/>
            <a:ext cx="876590" cy="7766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A13FD9B-F088-4B76-4203-F2E3BA89C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38" y="2792927"/>
            <a:ext cx="2351617" cy="332783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BFCF440-C4B9-B5CC-983C-BDC77C005CED}"/>
              </a:ext>
            </a:extLst>
          </p:cNvPr>
          <p:cNvSpPr txBox="1"/>
          <p:nvPr/>
        </p:nvSpPr>
        <p:spPr>
          <a:xfrm>
            <a:off x="4586157" y="4767008"/>
            <a:ext cx="1119969" cy="3231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DE" sz="15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AD0D322-2637-E57E-85DE-053E3BBEEA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60" y="4783153"/>
            <a:ext cx="1065963" cy="62163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9642B27-C7E1-3815-D83B-BE494AC42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36588"/>
            <a:ext cx="8210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9pPr>
          </a:lstStyle>
          <a:p>
            <a:pPr>
              <a:defRPr/>
            </a:pPr>
            <a:r>
              <a:rPr lang="en-US" altLang="de-DE" sz="13300" b="1" kern="0" dirty="0">
                <a:solidFill>
                  <a:srgbClr val="FFFF00"/>
                </a:solidFill>
                <a:ea typeface="ＭＳ Ｐゴシック" charset="-128"/>
              </a:rPr>
              <a:t>Thank you for your attention!</a:t>
            </a:r>
            <a:br>
              <a:rPr lang="en-US" altLang="de-DE" sz="2900" b="1" kern="0" dirty="0">
                <a:solidFill>
                  <a:schemeClr val="tx1"/>
                </a:solidFill>
                <a:ea typeface="ＭＳ Ｐゴシック" charset="-128"/>
              </a:rPr>
            </a:br>
            <a:endParaRPr lang="en-US" altLang="de-DE" sz="2900" b="1" kern="0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4616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BA733A3-69D7-DB11-AAE5-E0F5E18B2391}"/>
              </a:ext>
            </a:extLst>
          </p:cNvPr>
          <p:cNvSpPr/>
          <p:nvPr/>
        </p:nvSpPr>
        <p:spPr bwMode="auto">
          <a:xfrm>
            <a:off x="1248873" y="4166965"/>
            <a:ext cx="196199" cy="4226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endParaRPr lang="de-DE" sz="1500">
              <a:latin typeface="Times New Roman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6F5C7ED-61F3-86FB-ED16-3B9E7370A133}"/>
                  </a:ext>
                </a:extLst>
              </p14:cNvPr>
              <p14:cNvContentPartPr/>
              <p14:nvPr/>
            </p14:nvContentPartPr>
            <p14:xfrm>
              <a:off x="3605824" y="2348598"/>
              <a:ext cx="622890" cy="25876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6F5C7ED-61F3-86FB-ED16-3B9E7370A1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6468" y="2339238"/>
                <a:ext cx="641242" cy="2606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62C1E5E-ECA2-F221-5739-6D8AAF565859}"/>
              </a:ext>
            </a:extLst>
          </p:cNvPr>
          <p:cNvSpPr/>
          <p:nvPr/>
        </p:nvSpPr>
        <p:spPr bwMode="auto">
          <a:xfrm>
            <a:off x="1577580" y="3782617"/>
            <a:ext cx="196199" cy="4226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endParaRPr lang="de-DE" sz="1500">
              <a:latin typeface="Times New Roman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1E1EACEE-FE12-91B3-404C-5FCEDBC53DD7}"/>
                  </a:ext>
                </a:extLst>
              </p14:cNvPr>
              <p14:cNvContentPartPr/>
              <p14:nvPr/>
            </p14:nvContentPartPr>
            <p14:xfrm>
              <a:off x="3934530" y="1964250"/>
              <a:ext cx="622890" cy="25876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1E1EACEE-FE12-91B3-404C-5FCEDBC53D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5169" y="1954890"/>
                <a:ext cx="641613" cy="26064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 Box 8">
            <a:extLst>
              <a:ext uri="{FF2B5EF4-FFF2-40B4-BE49-F238E27FC236}">
                <a16:creationId xmlns:a16="http://schemas.microsoft.com/office/drawing/2014/main" id="{C7D7E4FD-61E1-BE51-138F-D6EAFBCE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8360"/>
            <a:ext cx="6629400" cy="3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900" b="1" dirty="0">
                <a:solidFill>
                  <a:schemeClr val="bg1"/>
                </a:solidFill>
              </a:rPr>
              <a:t>[Wolters, </a:t>
            </a:r>
            <a:r>
              <a:rPr lang="en-US" altLang="de-DE" sz="900" b="1" dirty="0" err="1">
                <a:solidFill>
                  <a:schemeClr val="bg1"/>
                </a:solidFill>
              </a:rPr>
              <a:t>Anwander</a:t>
            </a:r>
            <a:r>
              <a:rPr lang="en-US" altLang="de-DE" sz="900" b="1" dirty="0">
                <a:solidFill>
                  <a:schemeClr val="bg1"/>
                </a:solidFill>
              </a:rPr>
              <a:t>, </a:t>
            </a:r>
            <a:r>
              <a:rPr lang="en-US" altLang="de-DE" sz="900" b="1" dirty="0" err="1">
                <a:solidFill>
                  <a:schemeClr val="bg1"/>
                </a:solidFill>
              </a:rPr>
              <a:t>Tricoche</a:t>
            </a:r>
            <a:r>
              <a:rPr lang="en-US" altLang="de-DE" sz="900" b="1" dirty="0">
                <a:solidFill>
                  <a:schemeClr val="bg1"/>
                </a:solidFill>
              </a:rPr>
              <a:t>, Weinstein, Koch &amp; MacLeod, </a:t>
            </a:r>
            <a:r>
              <a:rPr lang="en-US" altLang="de-DE" sz="900" b="1" i="1" dirty="0" err="1">
                <a:solidFill>
                  <a:schemeClr val="bg1"/>
                </a:solidFill>
              </a:rPr>
              <a:t>NeuroImage</a:t>
            </a:r>
            <a:r>
              <a:rPr lang="en-US" altLang="de-DE" sz="900" b="1" dirty="0">
                <a:solidFill>
                  <a:schemeClr val="bg1"/>
                </a:solidFill>
              </a:rPr>
              <a:t>, 2006]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de-DE" sz="900" b="1" dirty="0">
                <a:solidFill>
                  <a:schemeClr val="bg1"/>
                </a:solidFill>
              </a:rPr>
              <a:t>[Vorwerk,  Cho, </a:t>
            </a:r>
            <a:r>
              <a:rPr lang="en-US" altLang="de-DE" sz="900" b="1" dirty="0" err="1">
                <a:solidFill>
                  <a:schemeClr val="bg1"/>
                </a:solidFill>
              </a:rPr>
              <a:t>Rampp</a:t>
            </a:r>
            <a:r>
              <a:rPr lang="en-US" altLang="de-DE" sz="900" b="1" dirty="0">
                <a:solidFill>
                  <a:schemeClr val="bg1"/>
                </a:solidFill>
              </a:rPr>
              <a:t>, Hamer, </a:t>
            </a:r>
            <a:r>
              <a:rPr lang="en-US" altLang="de-DE" sz="900" b="1" dirty="0" err="1">
                <a:solidFill>
                  <a:schemeClr val="bg1"/>
                </a:solidFill>
              </a:rPr>
              <a:t>Knösche</a:t>
            </a:r>
            <a:r>
              <a:rPr lang="en-US" altLang="de-DE" sz="900" b="1" dirty="0">
                <a:solidFill>
                  <a:schemeClr val="bg1"/>
                </a:solidFill>
              </a:rPr>
              <a:t> &amp; Wolters, </a:t>
            </a:r>
            <a:r>
              <a:rPr lang="en-US" altLang="de-DE" sz="900" b="1" i="1" dirty="0" err="1">
                <a:solidFill>
                  <a:schemeClr val="bg1"/>
                </a:solidFill>
              </a:rPr>
              <a:t>NeuroImage</a:t>
            </a:r>
            <a:r>
              <a:rPr lang="en-US" altLang="de-DE" sz="900" b="1" dirty="0">
                <a:solidFill>
                  <a:schemeClr val="bg1"/>
                </a:solidFill>
              </a:rPr>
              <a:t>, 2014]</a:t>
            </a:r>
          </a:p>
        </p:txBody>
      </p:sp>
      <p:pic>
        <p:nvPicPr>
          <p:cNvPr id="2" name="Bild 2">
            <a:extLst>
              <a:ext uri="{FF2B5EF4-FFF2-40B4-BE49-F238E27FC236}">
                <a16:creationId xmlns:a16="http://schemas.microsoft.com/office/drawing/2014/main" id="{733B86BC-9BDE-C0C1-D790-26E642255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1" y="1348068"/>
            <a:ext cx="7889750" cy="230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tensors_big.tiff                                               00381F4FMacintosh HD                   BBA7EC79:">
            <a:extLst>
              <a:ext uri="{FF2B5EF4-FFF2-40B4-BE49-F238E27FC236}">
                <a16:creationId xmlns:a16="http://schemas.microsoft.com/office/drawing/2014/main" id="{A46454F2-FAA2-D0E7-E59C-DE1577036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65953"/>
            <a:ext cx="2564831" cy="22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Başlık">
            <a:extLst>
              <a:ext uri="{FF2B5EF4-FFF2-40B4-BE49-F238E27FC236}">
                <a16:creationId xmlns:a16="http://schemas.microsoft.com/office/drawing/2014/main" id="{C39CA42E-0F9E-EEDB-73B0-3444B849EB26}"/>
              </a:ext>
            </a:extLst>
          </p:cNvPr>
          <p:cNvSpPr txBox="1">
            <a:spLocks/>
          </p:cNvSpPr>
          <p:nvPr/>
        </p:nvSpPr>
        <p:spPr>
          <a:xfrm>
            <a:off x="138936" y="503022"/>
            <a:ext cx="8836968" cy="74295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</a:rPr>
              <a:t>Head volume conductor modeling using FEM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78206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0511" y="519242"/>
            <a:ext cx="8802978" cy="742950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Influence of skull conductivity on EEG and MEG forward simulation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EB55789-5CAC-AB48-9352-D3568FC95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653" y="91932"/>
            <a:ext cx="6585347" cy="34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>
            <a:prstTxWarp prst="textNoShape">
              <a:avLst/>
            </a:prstTxWarp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[Schrader, 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PhD thesis, 2022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</a:p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[Vorwerk, Aydin, Wolters &amp;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Butson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Front </a:t>
            </a:r>
            <a:r>
              <a:rPr lang="en-US" sz="900" b="1" i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Neurosci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2019]</a:t>
            </a:r>
            <a:endParaRPr lang="en-US" sz="900" b="1" dirty="0">
              <a:solidFill>
                <a:schemeClr val="bg1"/>
              </a:solidFill>
              <a:latin typeface="Arial" pitchFamily="-8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C37075-B36E-5661-BF27-C8694DD37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97" y="1133916"/>
            <a:ext cx="6193605" cy="5204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3539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BA733A3-69D7-DB11-AAE5-E0F5E18B2391}"/>
              </a:ext>
            </a:extLst>
          </p:cNvPr>
          <p:cNvSpPr/>
          <p:nvPr/>
        </p:nvSpPr>
        <p:spPr bwMode="auto">
          <a:xfrm>
            <a:off x="1248873" y="4166965"/>
            <a:ext cx="196199" cy="4226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endParaRPr lang="de-DE" sz="1500">
              <a:latin typeface="Times New Roman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6F5C7ED-61F3-86FB-ED16-3B9E7370A133}"/>
                  </a:ext>
                </a:extLst>
              </p14:cNvPr>
              <p14:cNvContentPartPr/>
              <p14:nvPr/>
            </p14:nvContentPartPr>
            <p14:xfrm>
              <a:off x="3605824" y="2348598"/>
              <a:ext cx="622890" cy="25876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6F5C7ED-61F3-86FB-ED16-3B9E7370A1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6468" y="2339238"/>
                <a:ext cx="641242" cy="2606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62C1E5E-ECA2-F221-5739-6D8AAF565859}"/>
              </a:ext>
            </a:extLst>
          </p:cNvPr>
          <p:cNvSpPr/>
          <p:nvPr/>
        </p:nvSpPr>
        <p:spPr bwMode="auto">
          <a:xfrm>
            <a:off x="1577580" y="3782617"/>
            <a:ext cx="196199" cy="42265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lIns="69056" tIns="34529" rIns="69056" bIns="34529">
            <a:spAutoFit/>
          </a:bodyPr>
          <a:lstStyle/>
          <a:p>
            <a:pPr>
              <a:defRPr/>
            </a:pPr>
            <a:endParaRPr lang="de-DE" sz="1500">
              <a:latin typeface="Times New Roman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1E1EACEE-FE12-91B3-404C-5FCEDBC53DD7}"/>
                  </a:ext>
                </a:extLst>
              </p14:cNvPr>
              <p14:cNvContentPartPr/>
              <p14:nvPr/>
            </p14:nvContentPartPr>
            <p14:xfrm>
              <a:off x="3934530" y="1964250"/>
              <a:ext cx="622890" cy="25876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1E1EACEE-FE12-91B3-404C-5FCEDBC53D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5169" y="1954890"/>
                <a:ext cx="641613" cy="26064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 Box 8">
            <a:extLst>
              <a:ext uri="{FF2B5EF4-FFF2-40B4-BE49-F238E27FC236}">
                <a16:creationId xmlns:a16="http://schemas.microsoft.com/office/drawing/2014/main" id="{C7D7E4FD-61E1-BE51-138F-D6EAFBCE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12112"/>
            <a:ext cx="6629400" cy="3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900" b="1" dirty="0">
                <a:solidFill>
                  <a:schemeClr val="bg1"/>
                </a:solidFill>
              </a:rPr>
              <a:t>[Wolters, </a:t>
            </a:r>
            <a:r>
              <a:rPr lang="en-US" altLang="de-DE" sz="900" b="1" dirty="0" err="1">
                <a:solidFill>
                  <a:schemeClr val="bg1"/>
                </a:solidFill>
              </a:rPr>
              <a:t>Anwander</a:t>
            </a:r>
            <a:r>
              <a:rPr lang="en-US" altLang="de-DE" sz="900" b="1" dirty="0">
                <a:solidFill>
                  <a:schemeClr val="bg1"/>
                </a:solidFill>
              </a:rPr>
              <a:t>, </a:t>
            </a:r>
            <a:r>
              <a:rPr lang="en-US" altLang="de-DE" sz="900" b="1" dirty="0" err="1">
                <a:solidFill>
                  <a:schemeClr val="bg1"/>
                </a:solidFill>
              </a:rPr>
              <a:t>Tricoche</a:t>
            </a:r>
            <a:r>
              <a:rPr lang="en-US" altLang="de-DE" sz="900" b="1" dirty="0">
                <a:solidFill>
                  <a:schemeClr val="bg1"/>
                </a:solidFill>
              </a:rPr>
              <a:t>, Weinstein, Koch &amp; MacLeod, </a:t>
            </a:r>
            <a:r>
              <a:rPr lang="en-US" altLang="de-DE" sz="900" b="1" i="1" dirty="0" err="1">
                <a:solidFill>
                  <a:schemeClr val="bg1"/>
                </a:solidFill>
              </a:rPr>
              <a:t>NeuroImage</a:t>
            </a:r>
            <a:r>
              <a:rPr lang="en-US" altLang="de-DE" sz="900" b="1" dirty="0">
                <a:solidFill>
                  <a:schemeClr val="bg1"/>
                </a:solidFill>
              </a:rPr>
              <a:t>, 2006]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de-DE" sz="900" b="1" dirty="0">
                <a:solidFill>
                  <a:schemeClr val="bg1"/>
                </a:solidFill>
              </a:rPr>
              <a:t>[Wolters &amp; de </a:t>
            </a:r>
            <a:r>
              <a:rPr lang="en-US" altLang="de-DE" sz="900" b="1" dirty="0" err="1">
                <a:solidFill>
                  <a:schemeClr val="bg1"/>
                </a:solidFill>
              </a:rPr>
              <a:t>Munck</a:t>
            </a:r>
            <a:r>
              <a:rPr lang="en-US" altLang="de-DE" sz="900" b="1" dirty="0">
                <a:solidFill>
                  <a:schemeClr val="bg1"/>
                </a:solidFill>
              </a:rPr>
              <a:t>, </a:t>
            </a:r>
            <a:r>
              <a:rPr lang="en-US" altLang="de-DE" sz="900" b="1" i="1" dirty="0" err="1">
                <a:solidFill>
                  <a:schemeClr val="bg1"/>
                </a:solidFill>
              </a:rPr>
              <a:t>Scholarpedia</a:t>
            </a:r>
            <a:r>
              <a:rPr lang="en-US" altLang="de-DE" sz="900" b="1" i="1" dirty="0">
                <a:solidFill>
                  <a:schemeClr val="bg1"/>
                </a:solidFill>
              </a:rPr>
              <a:t>, </a:t>
            </a:r>
            <a:r>
              <a:rPr lang="en-US" altLang="de-DE" sz="900" b="1" dirty="0">
                <a:solidFill>
                  <a:schemeClr val="bg1"/>
                </a:solidFill>
              </a:rPr>
              <a:t>2007]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728631-3DDC-7F2B-246F-95A45688A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46" y="1246790"/>
            <a:ext cx="6528782" cy="5108011"/>
          </a:xfrm>
          <a:prstGeom prst="rect">
            <a:avLst/>
          </a:prstGeom>
        </p:spPr>
      </p:pic>
      <p:sp>
        <p:nvSpPr>
          <p:cNvPr id="2" name="1 Başlık">
            <a:extLst>
              <a:ext uri="{FF2B5EF4-FFF2-40B4-BE49-F238E27FC236}">
                <a16:creationId xmlns:a16="http://schemas.microsoft.com/office/drawing/2014/main" id="{77CE9652-04D3-23EA-0612-3FC16EE5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11" y="519242"/>
            <a:ext cx="8802978" cy="742950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Influence of (extreme 1:10) white mater anisotropic conductivity on volume currents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73444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8956" y="484656"/>
            <a:ext cx="8478942" cy="74295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Sensitivity profiles and complementarity: EEG (blue) and MEG (red)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BB52017B-8036-3829-F2FA-441BE9878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653" y="0"/>
            <a:ext cx="6585347" cy="20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>
            <a:prstTxWarp prst="textNoShape">
              <a:avLst/>
            </a:prstTxWarp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[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Piastra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Nüßing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, Vorwerk, Clerc, </a:t>
            </a:r>
            <a:r>
              <a:rPr lang="en-US" sz="900" b="1" dirty="0" err="1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Engwer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 &amp; Wolters, </a:t>
            </a:r>
            <a:r>
              <a:rPr lang="en-US" sz="900" b="1" i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Human Brain Mapping, 2021</a:t>
            </a:r>
            <a:r>
              <a:rPr lang="en-US" sz="900" b="1" dirty="0">
                <a:solidFill>
                  <a:schemeClr val="bg1"/>
                </a:solidFill>
                <a:latin typeface="Arial"/>
                <a:ea typeface="Arial" pitchFamily="-84" charset="0"/>
                <a:cs typeface="Arial"/>
              </a:rPr>
              <a:t>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34E7D6-0EF2-6BE3-1FCE-1A0B9D15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348880"/>
            <a:ext cx="8460996" cy="2917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69688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CF2AB796-80FD-7F49-8FBD-61CC3E0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55660D29-F34A-8A40-8331-455A8A5A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468563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EEG and MEG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de-DE" altLang="de-DE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 EEG </a:t>
            </a:r>
            <a:r>
              <a:rPr lang="de-DE" altLang="de-DE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de-D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de-DE" altLang="de-DE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conductivity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EEG/MEG</a:t>
            </a: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endParaRPr lang="en-US" altLang="de-DE" sz="16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BB9821-DD6C-3E4B-A557-9160453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139011065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559E3A5-12AC-E946-CCF0-4893CF6B4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44" y="1489244"/>
            <a:ext cx="8457712" cy="424940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07D2C7E-EA82-5DDD-6970-3698FA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88" y="483048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head model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E900BE-8EA5-075F-82A1-721F3991919F}"/>
              </a:ext>
            </a:extLst>
          </p:cNvPr>
          <p:cNvSpPr txBox="1"/>
          <p:nvPr/>
        </p:nvSpPr>
        <p:spPr>
          <a:xfrm>
            <a:off x="1366346" y="5868484"/>
            <a:ext cx="5812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#Nodes: ~3.5 Mill.;  #</a:t>
            </a:r>
            <a:r>
              <a:rPr lang="de-DE" dirty="0" err="1"/>
              <a:t>Tetrahedra</a:t>
            </a:r>
            <a:r>
              <a:rPr lang="de-DE" dirty="0"/>
              <a:t>-Elements: ~21 Mill. 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D33F796-6005-3D7A-7DB8-6B3ECAEBC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[Vorwerk, Wolters, Baumgarten, </a:t>
            </a:r>
            <a:r>
              <a:rPr lang="en-US" altLang="x-none" sz="1200" b="1" i="1" dirty="0">
                <a:solidFill>
                  <a:schemeClr val="bg1"/>
                </a:solidFill>
              </a:rPr>
              <a:t>Front in Human </a:t>
            </a:r>
            <a:r>
              <a:rPr lang="en-US" altLang="x-none" sz="1200" b="1" i="1" dirty="0" err="1">
                <a:solidFill>
                  <a:schemeClr val="bg1"/>
                </a:solidFill>
              </a:rPr>
              <a:t>Neurosci</a:t>
            </a:r>
            <a:r>
              <a:rPr lang="en-US" altLang="x-none" sz="1200" b="1" dirty="0">
                <a:solidFill>
                  <a:schemeClr val="bg1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267467313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3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Times New Roman" pitchFamily="-8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1186</Words>
  <Application>Microsoft Macintosh PowerPoint</Application>
  <PresentationFormat>Bildschirmpräsentation (4:3)</PresentationFormat>
  <Paragraphs>167</Paragraphs>
  <Slides>32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Wingdings 2</vt:lpstr>
      <vt:lpstr>Blank Presentation</vt:lpstr>
      <vt:lpstr>Sensitivity of EEG and MEG to tissue conductivities  and individual skull conductivity calibration</vt:lpstr>
      <vt:lpstr>PowerPoint-Präsentation</vt:lpstr>
      <vt:lpstr>PowerPoint-Präsentation</vt:lpstr>
      <vt:lpstr>PowerPoint-Präsentation</vt:lpstr>
      <vt:lpstr>Influence of skull conductivity on EEG and MEG forward simulation</vt:lpstr>
      <vt:lpstr>Influence of (extreme 1:10) white mater anisotropic conductivity on volume currents</vt:lpstr>
      <vt:lpstr>Sensitivity profiles and complementarity: EEG (blue) and MEG (red)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Head volume conductor modeling</vt:lpstr>
      <vt:lpstr>Skull-conductivity calibration: Somatosensory evoked potentials (SEP) and fields (SEF)</vt:lpstr>
      <vt:lpstr>Skull-conductivity calibration:  Somatosensory evoked potentials (SEP) and fields (SEF)</vt:lpstr>
      <vt:lpstr>Skull-conductivity calibration: Individual calibration curves in a group study (20 subjects)</vt:lpstr>
      <vt:lpstr>Head volume conductor modeling</vt:lpstr>
      <vt:lpstr>PowerPoint-Präsentation</vt:lpstr>
    </vt:vector>
  </TitlesOfParts>
  <Manager/>
  <Company>SCI Institute, University of Utah, SLC, USA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Carsten Wolters</dc:creator>
  <cp:keywords/>
  <dc:description/>
  <cp:lastModifiedBy>Microsoft Office User</cp:lastModifiedBy>
  <cp:revision>1279</cp:revision>
  <cp:lastPrinted>2017-10-16T16:00:07Z</cp:lastPrinted>
  <dcterms:created xsi:type="dcterms:W3CDTF">2015-10-20T11:56:15Z</dcterms:created>
  <dcterms:modified xsi:type="dcterms:W3CDTF">2025-01-06T14:25:25Z</dcterms:modified>
  <cp:category/>
</cp:coreProperties>
</file>