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3648" r:id="rId1"/>
  </p:sldMasterIdLst>
  <p:notesMasterIdLst>
    <p:notesMasterId r:id="rId38"/>
  </p:notesMasterIdLst>
  <p:handoutMasterIdLst>
    <p:handoutMasterId r:id="rId39"/>
  </p:handoutMasterIdLst>
  <p:sldIdLst>
    <p:sldId id="1841" r:id="rId2"/>
    <p:sldId id="2118" r:id="rId3"/>
    <p:sldId id="2085" r:id="rId4"/>
    <p:sldId id="2086" r:id="rId5"/>
    <p:sldId id="2087" r:id="rId6"/>
    <p:sldId id="2088" r:id="rId7"/>
    <p:sldId id="2089" r:id="rId8"/>
    <p:sldId id="2090" r:id="rId9"/>
    <p:sldId id="2091" r:id="rId10"/>
    <p:sldId id="2092" r:id="rId11"/>
    <p:sldId id="2093" r:id="rId12"/>
    <p:sldId id="2094" r:id="rId13"/>
    <p:sldId id="2095" r:id="rId14"/>
    <p:sldId id="2096" r:id="rId15"/>
    <p:sldId id="2097" r:id="rId16"/>
    <p:sldId id="2098" r:id="rId17"/>
    <p:sldId id="2099" r:id="rId18"/>
    <p:sldId id="2100" r:id="rId19"/>
    <p:sldId id="2101" r:id="rId20"/>
    <p:sldId id="2102" r:id="rId21"/>
    <p:sldId id="2103" r:id="rId22"/>
    <p:sldId id="2104" r:id="rId23"/>
    <p:sldId id="2105" r:id="rId24"/>
    <p:sldId id="2106" r:id="rId25"/>
    <p:sldId id="2107" r:id="rId26"/>
    <p:sldId id="2108" r:id="rId27"/>
    <p:sldId id="2109" r:id="rId28"/>
    <p:sldId id="2122" r:id="rId29"/>
    <p:sldId id="2123" r:id="rId30"/>
    <p:sldId id="2124" r:id="rId31"/>
    <p:sldId id="2125" r:id="rId32"/>
    <p:sldId id="2126" r:id="rId33"/>
    <p:sldId id="2127" r:id="rId34"/>
    <p:sldId id="2128" r:id="rId35"/>
    <p:sldId id="2129" r:id="rId36"/>
    <p:sldId id="2848" r:id="rId37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000" kern="1200">
        <a:solidFill>
          <a:srgbClr val="FFFF99"/>
        </a:solidFill>
        <a:latin typeface="Times New Roman" panose="02020603050405020304" pitchFamily="18" charset="0"/>
        <a:ea typeface="ＭＳ Ｐゴシック" panose="020B0600070205080204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000" kern="1200">
        <a:solidFill>
          <a:srgbClr val="FFFF99"/>
        </a:solidFill>
        <a:latin typeface="Times New Roman" panose="02020603050405020304" pitchFamily="18" charset="0"/>
        <a:ea typeface="ＭＳ Ｐゴシック" panose="020B0600070205080204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000" kern="1200">
        <a:solidFill>
          <a:srgbClr val="FFFF99"/>
        </a:solidFill>
        <a:latin typeface="Times New Roman" panose="02020603050405020304" pitchFamily="18" charset="0"/>
        <a:ea typeface="ＭＳ Ｐゴシック" panose="020B0600070205080204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000" kern="1200">
        <a:solidFill>
          <a:srgbClr val="FFFF99"/>
        </a:solidFill>
        <a:latin typeface="Times New Roman" panose="02020603050405020304" pitchFamily="18" charset="0"/>
        <a:ea typeface="ＭＳ Ｐゴシック" panose="020B0600070205080204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000" kern="1200">
        <a:solidFill>
          <a:srgbClr val="FFFF99"/>
        </a:solidFill>
        <a:latin typeface="Times New Roman" panose="02020603050405020304" pitchFamily="18" charset="0"/>
        <a:ea typeface="ＭＳ Ｐゴシック" panose="020B0600070205080204" pitchFamily="34" charset="-128"/>
        <a:cs typeface="+mn-cs"/>
      </a:defRPr>
    </a:lvl5pPr>
    <a:lvl6pPr marL="2286000" algn="l" defTabSz="914400" rtl="0" eaLnBrk="1" latinLnBrk="0" hangingPunct="1">
      <a:defRPr sz="2000" kern="1200">
        <a:solidFill>
          <a:srgbClr val="FFFF99"/>
        </a:solidFill>
        <a:latin typeface="Times New Roman" panose="02020603050405020304" pitchFamily="18" charset="0"/>
        <a:ea typeface="ＭＳ Ｐゴシック" panose="020B0600070205080204" pitchFamily="34" charset="-128"/>
        <a:cs typeface="+mn-cs"/>
      </a:defRPr>
    </a:lvl6pPr>
    <a:lvl7pPr marL="2743200" algn="l" defTabSz="914400" rtl="0" eaLnBrk="1" latinLnBrk="0" hangingPunct="1">
      <a:defRPr sz="2000" kern="1200">
        <a:solidFill>
          <a:srgbClr val="FFFF99"/>
        </a:solidFill>
        <a:latin typeface="Times New Roman" panose="02020603050405020304" pitchFamily="18" charset="0"/>
        <a:ea typeface="ＭＳ Ｐゴシック" panose="020B0600070205080204" pitchFamily="34" charset="-128"/>
        <a:cs typeface="+mn-cs"/>
      </a:defRPr>
    </a:lvl7pPr>
    <a:lvl8pPr marL="3200400" algn="l" defTabSz="914400" rtl="0" eaLnBrk="1" latinLnBrk="0" hangingPunct="1">
      <a:defRPr sz="2000" kern="1200">
        <a:solidFill>
          <a:srgbClr val="FFFF99"/>
        </a:solidFill>
        <a:latin typeface="Times New Roman" panose="02020603050405020304" pitchFamily="18" charset="0"/>
        <a:ea typeface="ＭＳ Ｐゴシック" panose="020B0600070205080204" pitchFamily="34" charset="-128"/>
        <a:cs typeface="+mn-cs"/>
      </a:defRPr>
    </a:lvl8pPr>
    <a:lvl9pPr marL="3657600" algn="l" defTabSz="914400" rtl="0" eaLnBrk="1" latinLnBrk="0" hangingPunct="1">
      <a:defRPr sz="2000" kern="1200">
        <a:solidFill>
          <a:srgbClr val="FFFF99"/>
        </a:solidFill>
        <a:latin typeface="Times New Roman" panose="02020603050405020304" pitchFamily="18" charset="0"/>
        <a:ea typeface="ＭＳ Ｐゴシック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E1F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6740"/>
    <p:restoredTop sz="93675"/>
  </p:normalViewPr>
  <p:slideViewPr>
    <p:cSldViewPr snapToGrid="0">
      <p:cViewPr varScale="1">
        <p:scale>
          <a:sx n="122" d="100"/>
          <a:sy n="122" d="100"/>
        </p:scale>
        <p:origin x="2464" y="20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" d="1"/>
        <a:sy n="1" d="1"/>
      </p:scale>
      <p:origin x="0" y="0"/>
    </p:cViewPr>
  </p:sorterViewPr>
  <p:notesViewPr>
    <p:cSldViewPr snapToGrid="0">
      <p:cViewPr varScale="1">
        <p:scale>
          <a:sx n="61" d="100"/>
          <a:sy n="61" d="100"/>
        </p:scale>
        <p:origin x="-1704" y="-7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handoutMaster" Target="handoutMasters/handoutMaster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1154" name="Rectangle 2">
            <a:extLst>
              <a:ext uri="{FF2B5EF4-FFF2-40B4-BE49-F238E27FC236}">
                <a16:creationId xmlns:a16="http://schemas.microsoft.com/office/drawing/2014/main" id="{5E4000BD-841F-D141-810F-E30A3EF8CF0B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charset="0"/>
                <a:ea typeface="ＭＳ Ｐゴシック" charset="-128"/>
              </a:defRPr>
            </a:lvl1pPr>
          </a:lstStyle>
          <a:p>
            <a:pPr>
              <a:defRPr/>
            </a:pPr>
            <a:endParaRPr lang="en-GB" altLang="x-none"/>
          </a:p>
        </p:txBody>
      </p:sp>
      <p:sp>
        <p:nvSpPr>
          <p:cNvPr id="561155" name="Rectangle 3">
            <a:extLst>
              <a:ext uri="{FF2B5EF4-FFF2-40B4-BE49-F238E27FC236}">
                <a16:creationId xmlns:a16="http://schemas.microsoft.com/office/drawing/2014/main" id="{38B6C476-E9BB-2149-8860-0495F5B28D70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charset="0"/>
                <a:ea typeface="ＭＳ Ｐゴシック" charset="-128"/>
              </a:defRPr>
            </a:lvl1pPr>
          </a:lstStyle>
          <a:p>
            <a:pPr>
              <a:defRPr/>
            </a:pPr>
            <a:endParaRPr lang="en-GB" altLang="x-none"/>
          </a:p>
        </p:txBody>
      </p:sp>
      <p:sp>
        <p:nvSpPr>
          <p:cNvPr id="561156" name="Rectangle 4">
            <a:extLst>
              <a:ext uri="{FF2B5EF4-FFF2-40B4-BE49-F238E27FC236}">
                <a16:creationId xmlns:a16="http://schemas.microsoft.com/office/drawing/2014/main" id="{933BAAEF-F141-ED49-9A4C-A87D03A3FB5E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charset="0"/>
                <a:ea typeface="ＭＳ Ｐゴシック" charset="-128"/>
              </a:defRPr>
            </a:lvl1pPr>
          </a:lstStyle>
          <a:p>
            <a:pPr>
              <a:defRPr/>
            </a:pPr>
            <a:endParaRPr lang="en-GB" altLang="x-none"/>
          </a:p>
        </p:txBody>
      </p:sp>
      <p:sp>
        <p:nvSpPr>
          <p:cNvPr id="561157" name="Rectangle 5">
            <a:extLst>
              <a:ext uri="{FF2B5EF4-FFF2-40B4-BE49-F238E27FC236}">
                <a16:creationId xmlns:a16="http://schemas.microsoft.com/office/drawing/2014/main" id="{1F737F05-4AC0-C744-8F93-B70DB3943AAD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012D2983-DF0C-B043-A000-B6CC376B4C39}" type="slidenum">
              <a:rPr lang="en-GB" altLang="de-DE"/>
              <a:pPr/>
              <a:t>‹Nr.›</a:t>
            </a:fld>
            <a:endParaRPr lang="en-GB" altLang="de-DE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>
            <a:extLst>
              <a:ext uri="{FF2B5EF4-FFF2-40B4-BE49-F238E27FC236}">
                <a16:creationId xmlns:a16="http://schemas.microsoft.com/office/drawing/2014/main" id="{8108D012-C75C-AC4C-A97C-70FCAA1CF317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906463" cy="274638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bg2">
                <a:alpha val="74997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none" lIns="92075" tIns="46038" rIns="92075" bIns="46038" numCol="1" anchor="t" anchorCtr="0" compatLnSpc="1">
            <a:prstTxWarp prst="textNoShape">
              <a:avLst/>
            </a:prstTxWarp>
            <a:spAutoFit/>
          </a:bodyPr>
          <a:lstStyle>
            <a:lvl1pPr>
              <a:defRPr sz="1200" b="1">
                <a:latin typeface="Times New Roman" charset="0"/>
                <a:ea typeface="ＭＳ Ｐゴシック" charset="-128"/>
              </a:defRPr>
            </a:lvl1pPr>
          </a:lstStyle>
          <a:p>
            <a:pPr>
              <a:defRPr/>
            </a:pPr>
            <a:endParaRPr lang="x-none" altLang="x-none"/>
          </a:p>
        </p:txBody>
      </p:sp>
      <p:sp>
        <p:nvSpPr>
          <p:cNvPr id="7171" name="Rectangle 3">
            <a:extLst>
              <a:ext uri="{FF2B5EF4-FFF2-40B4-BE49-F238E27FC236}">
                <a16:creationId xmlns:a16="http://schemas.microsoft.com/office/drawing/2014/main" id="{DB732238-575F-574E-9236-97B304DF72C1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5589588" y="0"/>
            <a:ext cx="1268412" cy="274638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bg2">
                <a:alpha val="74997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none" lIns="92075" tIns="46038" rIns="92075" bIns="46038" numCol="1" anchor="t" anchorCtr="0" compatLnSpc="1">
            <a:prstTxWarp prst="textNoShape">
              <a:avLst/>
            </a:prstTxWarp>
            <a:spAutoFit/>
          </a:bodyPr>
          <a:lstStyle>
            <a:lvl1pPr algn="r">
              <a:defRPr sz="1200" b="1">
                <a:latin typeface="Times New Roman" charset="0"/>
                <a:ea typeface="ＭＳ Ｐゴシック" charset="-128"/>
              </a:defRPr>
            </a:lvl1pPr>
          </a:lstStyle>
          <a:p>
            <a:pPr>
              <a:defRPr/>
            </a:pPr>
            <a:endParaRPr lang="x-none" altLang="x-none"/>
          </a:p>
        </p:txBody>
      </p:sp>
      <p:sp>
        <p:nvSpPr>
          <p:cNvPr id="2052" name="Rectangle 4">
            <a:extLst>
              <a:ext uri="{FF2B5EF4-FFF2-40B4-BE49-F238E27FC236}">
                <a16:creationId xmlns:a16="http://schemas.microsoft.com/office/drawing/2014/main" id="{4CEA58C5-C3A5-E843-826F-F8085D052E92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73" name="Rectangle 5">
            <a:extLst>
              <a:ext uri="{FF2B5EF4-FFF2-40B4-BE49-F238E27FC236}">
                <a16:creationId xmlns:a16="http://schemas.microsoft.com/office/drawing/2014/main" id="{B26C8FC2-5CD1-E24F-B406-894C1246ACB9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2646363" cy="1227138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bg2">
                <a:alpha val="74997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none" lIns="92075" tIns="46038" rIns="92075" bIns="46038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altLang="x-none" noProof="0"/>
              <a:t>Click to edit Master text styles</a:t>
            </a:r>
          </a:p>
          <a:p>
            <a:pPr lvl="1"/>
            <a:r>
              <a:rPr lang="en-US" altLang="x-none" noProof="0"/>
              <a:t>Second level</a:t>
            </a:r>
          </a:p>
          <a:p>
            <a:pPr lvl="2"/>
            <a:r>
              <a:rPr lang="en-US" altLang="x-none" noProof="0"/>
              <a:t>Third level</a:t>
            </a:r>
          </a:p>
          <a:p>
            <a:pPr lvl="3"/>
            <a:r>
              <a:rPr lang="en-US" altLang="x-none" noProof="0"/>
              <a:t>Fourth level</a:t>
            </a:r>
          </a:p>
          <a:p>
            <a:pPr lvl="4"/>
            <a:r>
              <a:rPr lang="en-US" altLang="x-none" noProof="0"/>
              <a:t>Fifth level</a:t>
            </a:r>
          </a:p>
        </p:txBody>
      </p:sp>
      <p:sp>
        <p:nvSpPr>
          <p:cNvPr id="7174" name="Rectangle 6">
            <a:extLst>
              <a:ext uri="{FF2B5EF4-FFF2-40B4-BE49-F238E27FC236}">
                <a16:creationId xmlns:a16="http://schemas.microsoft.com/office/drawing/2014/main" id="{6CF22832-B74F-C34D-B6B7-328F716D3F21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69363"/>
            <a:ext cx="838200" cy="274637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bg2">
                <a:alpha val="74997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none" lIns="92075" tIns="46038" rIns="92075" bIns="46038" numCol="1" anchor="b" anchorCtr="0" compatLnSpc="1">
            <a:prstTxWarp prst="textNoShape">
              <a:avLst/>
            </a:prstTxWarp>
            <a:spAutoFit/>
          </a:bodyPr>
          <a:lstStyle>
            <a:lvl1pPr>
              <a:defRPr sz="1200" b="1">
                <a:latin typeface="Times New Roman" charset="0"/>
                <a:ea typeface="ＭＳ Ｐゴシック" charset="-128"/>
              </a:defRPr>
            </a:lvl1pPr>
          </a:lstStyle>
          <a:p>
            <a:pPr>
              <a:defRPr/>
            </a:pPr>
            <a:endParaRPr lang="x-none" altLang="x-none"/>
          </a:p>
        </p:txBody>
      </p:sp>
      <p:sp>
        <p:nvSpPr>
          <p:cNvPr id="7175" name="Rectangle 7">
            <a:extLst>
              <a:ext uri="{FF2B5EF4-FFF2-40B4-BE49-F238E27FC236}">
                <a16:creationId xmlns:a16="http://schemas.microsoft.com/office/drawing/2014/main" id="{AE488466-E58C-2A41-A31A-95A1EFB1F89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6356350" y="8869363"/>
            <a:ext cx="501650" cy="274637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bg2">
                <a:alpha val="74997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none" lIns="92075" tIns="46038" rIns="92075" bIns="46038" numCol="1" anchor="b" anchorCtr="0" compatLnSpc="1">
            <a:prstTxWarp prst="textNoShape">
              <a:avLst/>
            </a:prstTxWarp>
            <a:spAutoFit/>
          </a:bodyPr>
          <a:lstStyle>
            <a:lvl1pPr algn="r">
              <a:defRPr sz="1200" b="1"/>
            </a:lvl1pPr>
          </a:lstStyle>
          <a:p>
            <a:fld id="{0E979FFB-B4C7-E04E-8763-2FE043405F48}" type="slidenum">
              <a:rPr lang="en-US" altLang="de-DE"/>
              <a:pPr/>
              <a:t>‹Nr.›</a:t>
            </a:fld>
            <a:endParaRPr lang="en-US" alt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84" charset="0"/>
        <a:ea typeface="ＭＳ Ｐゴシック" pitchFamily="-84" charset="-128"/>
        <a:cs typeface="ＭＳ Ｐゴシック" pitchFamily="-84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84" charset="0"/>
        <a:ea typeface="ＭＳ Ｐゴシック" pitchFamily="-84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84" charset="0"/>
        <a:ea typeface="ＭＳ Ｐゴシック" pitchFamily="-84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84" charset="0"/>
        <a:ea typeface="ＭＳ Ｐゴシック" pitchFamily="-84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84" charset="0"/>
        <a:ea typeface="ＭＳ Ｐゴシック" pitchFamily="-84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>
            <a:extLst>
              <a:ext uri="{FF2B5EF4-FFF2-40B4-BE49-F238E27FC236}">
                <a16:creationId xmlns:a16="http://schemas.microsoft.com/office/drawing/2014/main" id="{8E50E42B-DCCA-2E47-BE85-EDBF8C45D06C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2pPr>
            <a:lvl3pPr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3pPr>
            <a:lvl4pPr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4pPr>
            <a:lvl5pPr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defRPr/>
            </a:pPr>
            <a:endParaRPr lang="x-none" altLang="x-none" sz="1200"/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6ED7A9B7-FB16-E141-B8BA-E99C3FEDA777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2pPr>
            <a:lvl3pPr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3pPr>
            <a:lvl4pPr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4pPr>
            <a:lvl5pPr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defRPr/>
            </a:pPr>
            <a:endParaRPr lang="x-none" altLang="x-none" sz="1200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C472B891-8003-C042-8EEE-22578A1BB1A9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2pPr>
            <a:lvl3pPr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3pPr>
            <a:lvl4pPr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4pPr>
            <a:lvl5pPr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defRPr/>
            </a:pPr>
            <a:endParaRPr lang="x-none" altLang="x-none" sz="1200"/>
          </a:p>
        </p:txBody>
      </p:sp>
      <p:sp>
        <p:nvSpPr>
          <p:cNvPr id="7" name="Rectangle 7">
            <a:extLst>
              <a:ext uri="{FF2B5EF4-FFF2-40B4-BE49-F238E27FC236}">
                <a16:creationId xmlns:a16="http://schemas.microsoft.com/office/drawing/2014/main" id="{2DA955E4-339C-7E4C-A46D-9958CFD4A0B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>
              <a:defRPr sz="2000">
                <a:solidFill>
                  <a:srgbClr val="FFFF99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>
              <a:defRPr sz="2000">
                <a:solidFill>
                  <a:srgbClr val="FFFF99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000">
                <a:solidFill>
                  <a:srgbClr val="FFFF99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000">
                <a:solidFill>
                  <a:srgbClr val="FFFF99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000">
                <a:solidFill>
                  <a:srgbClr val="FFFF99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DA103197-7925-B248-B137-C1D472CFA00D}" type="slidenum">
              <a:rPr lang="en-US" altLang="de-DE" sz="1200"/>
              <a:pPr/>
              <a:t>1</a:t>
            </a:fld>
            <a:endParaRPr lang="en-US" altLang="de-DE" sz="1200"/>
          </a:p>
        </p:txBody>
      </p:sp>
      <p:sp>
        <p:nvSpPr>
          <p:cNvPr id="5125" name="Rectangle 2">
            <a:extLst>
              <a:ext uri="{FF2B5EF4-FFF2-40B4-BE49-F238E27FC236}">
                <a16:creationId xmlns:a16="http://schemas.microsoft.com/office/drawing/2014/main" id="{F1F7ECB4-5855-D041-A618-240BD0C99C5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429000" y="2400300"/>
            <a:ext cx="0" cy="0"/>
          </a:xfrm>
          <a:ln/>
        </p:spPr>
      </p:sp>
      <p:sp>
        <p:nvSpPr>
          <p:cNvPr id="1311747" name="Rectangle 3">
            <a:extLst>
              <a:ext uri="{FF2B5EF4-FFF2-40B4-BE49-F238E27FC236}">
                <a16:creationId xmlns:a16="http://schemas.microsoft.com/office/drawing/2014/main" id="{7FEF3053-60CC-6E46-B250-C2620E553C8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14400" y="4338638"/>
            <a:ext cx="2227263" cy="2179637"/>
          </a:xfrm>
        </p:spPr>
        <p:txBody>
          <a:bodyPr/>
          <a:lstStyle/>
          <a:p>
            <a:pPr>
              <a:defRPr/>
            </a:pPr>
            <a:r>
              <a:rPr lang="en-US" altLang="x-none">
                <a:latin typeface="Times New Roman" charset="0"/>
                <a:ea typeface="ＭＳ Ｐゴシック" charset="-128"/>
              </a:rPr>
              <a:t> Tensor weiter erlaeutern</a:t>
            </a:r>
          </a:p>
          <a:p>
            <a:pPr>
              <a:defRPr/>
            </a:pPr>
            <a:endParaRPr lang="en-US" altLang="x-none">
              <a:latin typeface="Times New Roman" charset="0"/>
              <a:ea typeface="ＭＳ Ｐゴシック" charset="-128"/>
            </a:endParaRPr>
          </a:p>
          <a:p>
            <a:pPr>
              <a:defRPr/>
            </a:pPr>
            <a:r>
              <a:rPr lang="en-US" altLang="x-none">
                <a:latin typeface="Times New Roman" charset="0"/>
                <a:ea typeface="ＭＳ Ｐゴシック" charset="-128"/>
              </a:rPr>
              <a:t>Zeitableitung</a:t>
            </a:r>
          </a:p>
          <a:p>
            <a:pPr>
              <a:defRPr/>
            </a:pPr>
            <a:endParaRPr lang="en-US" altLang="x-none">
              <a:latin typeface="Times New Roman" charset="0"/>
              <a:ea typeface="ＭＳ Ｐゴシック" charset="-128"/>
            </a:endParaRPr>
          </a:p>
          <a:p>
            <a:pPr>
              <a:defRPr/>
            </a:pPr>
            <a:r>
              <a:rPr lang="en-US" altLang="x-none">
                <a:latin typeface="Times New Roman" charset="0"/>
                <a:ea typeface="ＭＳ Ｐゴシック" charset="-128"/>
              </a:rPr>
              <a:t>Programmlaenge, 1Mill.</a:t>
            </a:r>
          </a:p>
          <a:p>
            <a:pPr>
              <a:defRPr/>
            </a:pPr>
            <a:endParaRPr lang="en-US" altLang="x-none">
              <a:latin typeface="Times New Roman" charset="0"/>
              <a:ea typeface="ＭＳ Ｐゴシック" charset="-128"/>
            </a:endParaRPr>
          </a:p>
          <a:p>
            <a:pPr>
              <a:defRPr/>
            </a:pPr>
            <a:r>
              <a:rPr lang="en-US" altLang="x-none">
                <a:latin typeface="Times New Roman" charset="0"/>
                <a:ea typeface="ＭＳ Ｐゴシック" charset="-128"/>
              </a:rPr>
              <a:t>WM-Rendering-&gt;5000 nodes</a:t>
            </a:r>
          </a:p>
          <a:p>
            <a:pPr>
              <a:defRPr/>
            </a:pPr>
            <a:endParaRPr lang="en-US" altLang="x-none">
              <a:latin typeface="Times New Roman" charset="0"/>
              <a:ea typeface="ＭＳ Ｐゴシック" charset="-128"/>
            </a:endParaRPr>
          </a:p>
          <a:p>
            <a:pPr>
              <a:defRPr/>
            </a:pPr>
            <a:r>
              <a:rPr lang="en-US" altLang="x-none">
                <a:latin typeface="Times New Roman" charset="0"/>
                <a:ea typeface="ＭＳ Ｐゴシック" charset="-128"/>
              </a:rPr>
              <a:t>1:10 raus und anfangs erwaehnen</a:t>
            </a:r>
            <a:endParaRPr lang="en-GB" altLang="x-none">
              <a:latin typeface="Times New Roman" charset="0"/>
              <a:ea typeface="ＭＳ Ｐゴシック" charset="-128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>
            <a:extLst>
              <a:ext uri="{FF2B5EF4-FFF2-40B4-BE49-F238E27FC236}">
                <a16:creationId xmlns:a16="http://schemas.microsoft.com/office/drawing/2014/main" id="{4AAAF18E-6D75-B542-B1CB-728E13D15DCE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2pPr>
            <a:lvl3pPr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3pPr>
            <a:lvl4pPr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4pPr>
            <a:lvl5pPr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defRPr/>
            </a:pPr>
            <a:endParaRPr lang="x-none" altLang="x-none" sz="1200"/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0BDC8944-B372-CD4C-A1EF-E32463FE8EC1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2pPr>
            <a:lvl3pPr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3pPr>
            <a:lvl4pPr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4pPr>
            <a:lvl5pPr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defRPr/>
            </a:pPr>
            <a:endParaRPr lang="x-none" altLang="x-none" sz="1200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085AC245-61DA-9D47-AAF7-8AA1F4349F43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2pPr>
            <a:lvl3pPr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3pPr>
            <a:lvl4pPr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4pPr>
            <a:lvl5pPr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defRPr/>
            </a:pPr>
            <a:endParaRPr lang="x-none" altLang="x-none" sz="1200"/>
          </a:p>
        </p:txBody>
      </p:sp>
      <p:sp>
        <p:nvSpPr>
          <p:cNvPr id="7" name="Rectangle 7">
            <a:extLst>
              <a:ext uri="{FF2B5EF4-FFF2-40B4-BE49-F238E27FC236}">
                <a16:creationId xmlns:a16="http://schemas.microsoft.com/office/drawing/2014/main" id="{EE490031-AE22-AE49-82F1-01F50B107D9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>
              <a:defRPr sz="2000">
                <a:solidFill>
                  <a:srgbClr val="FFFF99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>
              <a:defRPr sz="2000">
                <a:solidFill>
                  <a:srgbClr val="FFFF99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000">
                <a:solidFill>
                  <a:srgbClr val="FFFF99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000">
                <a:solidFill>
                  <a:srgbClr val="FFFF99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000">
                <a:solidFill>
                  <a:srgbClr val="FFFF99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388BC7AB-BB4E-4E42-93F5-5DBA2B0312E3}" type="slidenum">
              <a:rPr lang="en-US" altLang="de-DE" sz="1200"/>
              <a:pPr/>
              <a:t>10</a:t>
            </a:fld>
            <a:endParaRPr lang="en-US" altLang="de-DE" sz="1200"/>
          </a:p>
        </p:txBody>
      </p:sp>
      <p:sp>
        <p:nvSpPr>
          <p:cNvPr id="23557" name="Rectangle 2">
            <a:extLst>
              <a:ext uri="{FF2B5EF4-FFF2-40B4-BE49-F238E27FC236}">
                <a16:creationId xmlns:a16="http://schemas.microsoft.com/office/drawing/2014/main" id="{1B2C3A9D-65E2-7A48-92A3-3F46D4B51A2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429000" y="2400300"/>
            <a:ext cx="0" cy="0"/>
          </a:xfrm>
          <a:solidFill>
            <a:srgbClr val="FFFFFF"/>
          </a:solidFill>
          <a:ln/>
        </p:spPr>
      </p:sp>
      <p:sp>
        <p:nvSpPr>
          <p:cNvPr id="3509251" name="Rectangle 3">
            <a:extLst>
              <a:ext uri="{FF2B5EF4-FFF2-40B4-BE49-F238E27FC236}">
                <a16:creationId xmlns:a16="http://schemas.microsoft.com/office/drawing/2014/main" id="{619364E7-5877-E343-9C80-283EAE47C6E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4710113" cy="2746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de-DE" altLang="x-none"/>
              <a:t>PEBBLES: Parallel and Element Based grey Box Linear Equation Solver </a:t>
            </a: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>
            <a:extLst>
              <a:ext uri="{FF2B5EF4-FFF2-40B4-BE49-F238E27FC236}">
                <a16:creationId xmlns:a16="http://schemas.microsoft.com/office/drawing/2014/main" id="{77A81728-357E-6C46-8AB7-750BC2C93CDC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2pPr>
            <a:lvl3pPr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3pPr>
            <a:lvl4pPr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4pPr>
            <a:lvl5pPr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defRPr/>
            </a:pPr>
            <a:endParaRPr lang="de-DE" altLang="de-DE" sz="1200"/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BD109962-A327-5648-A55D-3C2123D54096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2pPr>
            <a:lvl3pPr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3pPr>
            <a:lvl4pPr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4pPr>
            <a:lvl5pPr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defRPr/>
            </a:pPr>
            <a:endParaRPr lang="de-DE" altLang="de-DE" sz="1200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B5E028F6-A8CC-A94B-B78A-1CC2F2A65E05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2pPr>
            <a:lvl3pPr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3pPr>
            <a:lvl4pPr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4pPr>
            <a:lvl5pPr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defRPr/>
            </a:pPr>
            <a:endParaRPr lang="de-DE" altLang="de-DE" sz="1200"/>
          </a:p>
        </p:txBody>
      </p:sp>
      <p:sp>
        <p:nvSpPr>
          <p:cNvPr id="7" name="Rectangle 7">
            <a:extLst>
              <a:ext uri="{FF2B5EF4-FFF2-40B4-BE49-F238E27FC236}">
                <a16:creationId xmlns:a16="http://schemas.microsoft.com/office/drawing/2014/main" id="{5BBCACC5-359F-5147-A5C6-5EDD527B1ED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>
              <a:defRPr sz="2000">
                <a:solidFill>
                  <a:srgbClr val="FFFF99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>
              <a:defRPr sz="2000">
                <a:solidFill>
                  <a:srgbClr val="FFFF99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000">
                <a:solidFill>
                  <a:srgbClr val="FFFF99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000">
                <a:solidFill>
                  <a:srgbClr val="FFFF99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000">
                <a:solidFill>
                  <a:srgbClr val="FFFF99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C11A8DB4-616F-7A41-8C78-FCBB6D6D41CF}" type="slidenum">
              <a:rPr lang="en-US" altLang="de-DE" sz="1200"/>
              <a:pPr/>
              <a:t>11</a:t>
            </a:fld>
            <a:endParaRPr lang="en-US" altLang="de-DE" sz="1200"/>
          </a:p>
        </p:txBody>
      </p:sp>
      <p:sp>
        <p:nvSpPr>
          <p:cNvPr id="25605" name="Rectangle 2">
            <a:extLst>
              <a:ext uri="{FF2B5EF4-FFF2-40B4-BE49-F238E27FC236}">
                <a16:creationId xmlns:a16="http://schemas.microsoft.com/office/drawing/2014/main" id="{F95DE240-8F89-724E-AE02-9566D173620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429000" y="2400300"/>
            <a:ext cx="0" cy="0"/>
          </a:xfrm>
          <a:ln/>
        </p:spPr>
      </p:sp>
      <p:sp>
        <p:nvSpPr>
          <p:cNvPr id="3124227" name="Rectangle 3">
            <a:extLst>
              <a:ext uri="{FF2B5EF4-FFF2-40B4-BE49-F238E27FC236}">
                <a16:creationId xmlns:a16="http://schemas.microsoft.com/office/drawing/2014/main" id="{3D264FEF-4F8A-454A-8653-5DC3329B181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2459038" cy="2894013"/>
          </a:xfrm>
        </p:spPr>
        <p:txBody>
          <a:bodyPr/>
          <a:lstStyle/>
          <a:p>
            <a:pPr>
              <a:defRPr/>
            </a:pPr>
            <a:r>
              <a:rPr lang="en-US" altLang="de-DE">
                <a:latin typeface="Times New Roman" charset="0"/>
              </a:rPr>
              <a:t>D: electric displacement</a:t>
            </a:r>
          </a:p>
          <a:p>
            <a:pPr>
              <a:defRPr/>
            </a:pPr>
            <a:r>
              <a:rPr lang="en-US" altLang="de-DE">
                <a:latin typeface="Times New Roman" charset="0"/>
              </a:rPr>
              <a:t>rho: electric free charge density</a:t>
            </a:r>
          </a:p>
          <a:p>
            <a:pPr>
              <a:defRPr/>
            </a:pPr>
            <a:r>
              <a:rPr lang="en-US" altLang="de-DE">
                <a:latin typeface="Times New Roman" charset="0"/>
              </a:rPr>
              <a:t>E: electric field</a:t>
            </a:r>
          </a:p>
          <a:p>
            <a:pPr>
              <a:defRPr/>
            </a:pPr>
            <a:r>
              <a:rPr lang="en-US" altLang="de-DE">
                <a:latin typeface="Times New Roman" charset="0"/>
              </a:rPr>
              <a:t>B: magnetic induction</a:t>
            </a:r>
          </a:p>
          <a:p>
            <a:pPr>
              <a:defRPr/>
            </a:pPr>
            <a:r>
              <a:rPr lang="en-US" altLang="de-DE">
                <a:latin typeface="Times New Roman" charset="0"/>
              </a:rPr>
              <a:t>mu: magnetic permeability (vacuum)</a:t>
            </a:r>
          </a:p>
          <a:p>
            <a:pPr>
              <a:defRPr/>
            </a:pPr>
            <a:r>
              <a:rPr lang="en-US" altLang="de-DE">
                <a:latin typeface="Times New Roman" charset="0"/>
              </a:rPr>
              <a:t>j: electric current density</a:t>
            </a:r>
          </a:p>
          <a:p>
            <a:pPr>
              <a:defRPr/>
            </a:pPr>
            <a:r>
              <a:rPr lang="en-US" altLang="de-DE">
                <a:latin typeface="Times New Roman" charset="0"/>
              </a:rPr>
              <a:t>Phi: electric scalar potential</a:t>
            </a:r>
          </a:p>
          <a:p>
            <a:pPr>
              <a:defRPr/>
            </a:pPr>
            <a:r>
              <a:rPr lang="en-US" altLang="de-DE">
                <a:latin typeface="Times New Roman" charset="0"/>
              </a:rPr>
              <a:t>Psi: magnetic flux</a:t>
            </a:r>
          </a:p>
          <a:p>
            <a:pPr>
              <a:defRPr/>
            </a:pPr>
            <a:r>
              <a:rPr lang="en-US" altLang="de-DE">
                <a:latin typeface="Times New Roman" charset="0"/>
              </a:rPr>
              <a:t>A: magnetic vector potential</a:t>
            </a:r>
          </a:p>
          <a:p>
            <a:pPr>
              <a:defRPr/>
            </a:pPr>
            <a:r>
              <a:rPr lang="en-US" altLang="de-DE">
                <a:latin typeface="Times New Roman" charset="0"/>
              </a:rPr>
              <a:t>divA=0: Coulomb’s gauge</a:t>
            </a:r>
          </a:p>
          <a:p>
            <a:pPr>
              <a:defRPr/>
            </a:pPr>
            <a:endParaRPr lang="en-US" altLang="de-DE">
              <a:latin typeface="Times New Roman" charset="0"/>
            </a:endParaRPr>
          </a:p>
          <a:p>
            <a:pPr>
              <a:defRPr/>
            </a:pPr>
            <a:r>
              <a:rPr lang="en-US" altLang="de-DE">
                <a:latin typeface="Times New Roman" charset="0"/>
              </a:rPr>
              <a:t>conductor loop</a:t>
            </a: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>
            <a:extLst>
              <a:ext uri="{FF2B5EF4-FFF2-40B4-BE49-F238E27FC236}">
                <a16:creationId xmlns:a16="http://schemas.microsoft.com/office/drawing/2014/main" id="{0F2CCCFB-4681-794F-A8B5-1E488C844EF4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2pPr>
            <a:lvl3pPr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3pPr>
            <a:lvl4pPr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4pPr>
            <a:lvl5pPr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defRPr/>
            </a:pPr>
            <a:endParaRPr lang="de-DE" altLang="de-DE" sz="1200"/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8AF8A508-B8DC-C043-B3FC-9AA006F6B9A5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2pPr>
            <a:lvl3pPr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3pPr>
            <a:lvl4pPr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4pPr>
            <a:lvl5pPr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defRPr/>
            </a:pPr>
            <a:endParaRPr lang="de-DE" altLang="de-DE" sz="1200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1684A538-DD13-6B47-832D-CD25545FA44D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2pPr>
            <a:lvl3pPr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3pPr>
            <a:lvl4pPr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4pPr>
            <a:lvl5pPr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defRPr/>
            </a:pPr>
            <a:endParaRPr lang="de-DE" altLang="de-DE" sz="1200"/>
          </a:p>
        </p:txBody>
      </p:sp>
      <p:sp>
        <p:nvSpPr>
          <p:cNvPr id="7" name="Rectangle 7">
            <a:extLst>
              <a:ext uri="{FF2B5EF4-FFF2-40B4-BE49-F238E27FC236}">
                <a16:creationId xmlns:a16="http://schemas.microsoft.com/office/drawing/2014/main" id="{D9936E71-6501-4E43-80E2-BBE95E83F03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>
              <a:defRPr sz="2000">
                <a:solidFill>
                  <a:srgbClr val="FFFF99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>
              <a:defRPr sz="2000">
                <a:solidFill>
                  <a:srgbClr val="FFFF99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000">
                <a:solidFill>
                  <a:srgbClr val="FFFF99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000">
                <a:solidFill>
                  <a:srgbClr val="FFFF99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000">
                <a:solidFill>
                  <a:srgbClr val="FFFF99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07B70B93-D5EE-A04B-93D5-D4F1D6434A21}" type="slidenum">
              <a:rPr lang="en-US" altLang="de-DE" sz="1200"/>
              <a:pPr/>
              <a:t>12</a:t>
            </a:fld>
            <a:endParaRPr lang="en-US" altLang="de-DE" sz="1200"/>
          </a:p>
        </p:txBody>
      </p:sp>
      <p:sp>
        <p:nvSpPr>
          <p:cNvPr id="27653" name="Rectangle 2">
            <a:extLst>
              <a:ext uri="{FF2B5EF4-FFF2-40B4-BE49-F238E27FC236}">
                <a16:creationId xmlns:a16="http://schemas.microsoft.com/office/drawing/2014/main" id="{06A409C2-1DDB-2149-8E0A-0270507F592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429000" y="2400300"/>
            <a:ext cx="0" cy="0"/>
          </a:xfrm>
          <a:ln/>
        </p:spPr>
      </p:sp>
      <p:sp>
        <p:nvSpPr>
          <p:cNvPr id="3126275" name="Rectangle 3">
            <a:extLst>
              <a:ext uri="{FF2B5EF4-FFF2-40B4-BE49-F238E27FC236}">
                <a16:creationId xmlns:a16="http://schemas.microsoft.com/office/drawing/2014/main" id="{EAABE3C5-517E-0447-ADB5-08A2C03B5CA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14400" y="4338638"/>
            <a:ext cx="222250" cy="274637"/>
          </a:xfrm>
        </p:spPr>
        <p:txBody>
          <a:bodyPr/>
          <a:lstStyle/>
          <a:p>
            <a:pPr>
              <a:defRPr/>
            </a:pPr>
            <a:r>
              <a:rPr lang="en-US" altLang="de-DE">
                <a:latin typeface="Times New Roman" charset="0"/>
              </a:rPr>
              <a:t> </a:t>
            </a:r>
            <a:endParaRPr lang="en-GB" altLang="de-DE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>
            <a:extLst>
              <a:ext uri="{FF2B5EF4-FFF2-40B4-BE49-F238E27FC236}">
                <a16:creationId xmlns:a16="http://schemas.microsoft.com/office/drawing/2014/main" id="{E3CBBC0F-3752-2A4F-83E1-21E6500AB75F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2pPr>
            <a:lvl3pPr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3pPr>
            <a:lvl4pPr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4pPr>
            <a:lvl5pPr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defRPr/>
            </a:pPr>
            <a:endParaRPr lang="de-DE" altLang="de-DE" sz="1200"/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5FB0287B-BB11-7344-A02E-C2F562F4DF42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2pPr>
            <a:lvl3pPr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3pPr>
            <a:lvl4pPr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4pPr>
            <a:lvl5pPr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defRPr/>
            </a:pPr>
            <a:endParaRPr lang="de-DE" altLang="de-DE" sz="1200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AC10EC1E-89B5-9B4E-8E0E-D8874F304F04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2pPr>
            <a:lvl3pPr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3pPr>
            <a:lvl4pPr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4pPr>
            <a:lvl5pPr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defRPr/>
            </a:pPr>
            <a:endParaRPr lang="de-DE" altLang="de-DE" sz="1200"/>
          </a:p>
        </p:txBody>
      </p:sp>
      <p:sp>
        <p:nvSpPr>
          <p:cNvPr id="7" name="Rectangle 7">
            <a:extLst>
              <a:ext uri="{FF2B5EF4-FFF2-40B4-BE49-F238E27FC236}">
                <a16:creationId xmlns:a16="http://schemas.microsoft.com/office/drawing/2014/main" id="{2296454D-D32E-0A4C-A550-8251747657A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>
              <a:defRPr sz="2000">
                <a:solidFill>
                  <a:srgbClr val="FFFF99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>
              <a:defRPr sz="2000">
                <a:solidFill>
                  <a:srgbClr val="FFFF99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000">
                <a:solidFill>
                  <a:srgbClr val="FFFF99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000">
                <a:solidFill>
                  <a:srgbClr val="FFFF99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000">
                <a:solidFill>
                  <a:srgbClr val="FFFF99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6F9EA3C9-A5B2-AB49-814D-9B37DDD6A443}" type="slidenum">
              <a:rPr lang="en-US" altLang="de-DE" sz="1200"/>
              <a:pPr/>
              <a:t>13</a:t>
            </a:fld>
            <a:endParaRPr lang="en-US" altLang="de-DE" sz="1200"/>
          </a:p>
        </p:txBody>
      </p:sp>
      <p:sp>
        <p:nvSpPr>
          <p:cNvPr id="29701" name="Rectangle 2">
            <a:extLst>
              <a:ext uri="{FF2B5EF4-FFF2-40B4-BE49-F238E27FC236}">
                <a16:creationId xmlns:a16="http://schemas.microsoft.com/office/drawing/2014/main" id="{AA13E7F4-7CFF-D44E-9284-219B1929FF0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429000" y="2400300"/>
            <a:ext cx="0" cy="0"/>
          </a:xfrm>
          <a:ln/>
        </p:spPr>
      </p:sp>
      <p:sp>
        <p:nvSpPr>
          <p:cNvPr id="3128323" name="Rectangle 3">
            <a:extLst>
              <a:ext uri="{FF2B5EF4-FFF2-40B4-BE49-F238E27FC236}">
                <a16:creationId xmlns:a16="http://schemas.microsoft.com/office/drawing/2014/main" id="{EACFCDBC-2338-CC46-B31C-3EEAE06964A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2219325" cy="274638"/>
          </a:xfrm>
        </p:spPr>
        <p:txBody>
          <a:bodyPr/>
          <a:lstStyle/>
          <a:p>
            <a:pPr>
              <a:defRPr/>
            </a:pPr>
            <a:r>
              <a:rPr lang="de-DE" altLang="de-DE">
                <a:latin typeface="Times New Roman" charset="0"/>
              </a:rPr>
              <a:t>der Tensor muss erklärt werden!!</a:t>
            </a: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>
            <a:extLst>
              <a:ext uri="{FF2B5EF4-FFF2-40B4-BE49-F238E27FC236}">
                <a16:creationId xmlns:a16="http://schemas.microsoft.com/office/drawing/2014/main" id="{23372A28-E09A-B445-9408-3EA693BD24E5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2pPr>
            <a:lvl3pPr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3pPr>
            <a:lvl4pPr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4pPr>
            <a:lvl5pPr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defRPr/>
            </a:pPr>
            <a:endParaRPr lang="x-none" altLang="x-none" sz="1200"/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987A3053-34FC-4E42-B699-EF11D8944F3A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2pPr>
            <a:lvl3pPr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3pPr>
            <a:lvl4pPr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4pPr>
            <a:lvl5pPr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defRPr/>
            </a:pPr>
            <a:endParaRPr lang="x-none" altLang="x-none" sz="1200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AC1517B5-0CE6-104D-B5B9-2DC67669B8AD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2pPr>
            <a:lvl3pPr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3pPr>
            <a:lvl4pPr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4pPr>
            <a:lvl5pPr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defRPr/>
            </a:pPr>
            <a:endParaRPr lang="x-none" altLang="x-none" sz="1200"/>
          </a:p>
        </p:txBody>
      </p:sp>
      <p:sp>
        <p:nvSpPr>
          <p:cNvPr id="7" name="Rectangle 7">
            <a:extLst>
              <a:ext uri="{FF2B5EF4-FFF2-40B4-BE49-F238E27FC236}">
                <a16:creationId xmlns:a16="http://schemas.microsoft.com/office/drawing/2014/main" id="{B8272B23-32C5-5E42-80E4-67BA361512F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>
              <a:defRPr sz="2000">
                <a:solidFill>
                  <a:srgbClr val="FFFF99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>
              <a:defRPr sz="2000">
                <a:solidFill>
                  <a:srgbClr val="FFFF99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000">
                <a:solidFill>
                  <a:srgbClr val="FFFF99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000">
                <a:solidFill>
                  <a:srgbClr val="FFFF99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000">
                <a:solidFill>
                  <a:srgbClr val="FFFF99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A016A6BA-4DA7-6B43-8B6A-DB61CA34FDE7}" type="slidenum">
              <a:rPr lang="en-US" altLang="de-DE" sz="1200"/>
              <a:pPr/>
              <a:t>14</a:t>
            </a:fld>
            <a:endParaRPr lang="en-US" altLang="de-DE" sz="1200"/>
          </a:p>
        </p:txBody>
      </p:sp>
      <p:sp>
        <p:nvSpPr>
          <p:cNvPr id="31749" name="Rectangle 2">
            <a:extLst>
              <a:ext uri="{FF2B5EF4-FFF2-40B4-BE49-F238E27FC236}">
                <a16:creationId xmlns:a16="http://schemas.microsoft.com/office/drawing/2014/main" id="{DE797A15-4FB0-AC4D-83B6-D061DBD8720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429000" y="2400300"/>
            <a:ext cx="0" cy="0"/>
          </a:xfrm>
          <a:solidFill>
            <a:srgbClr val="FFFFFF"/>
          </a:solidFill>
          <a:ln/>
        </p:spPr>
      </p:sp>
      <p:sp>
        <p:nvSpPr>
          <p:cNvPr id="3509251" name="Rectangle 3">
            <a:extLst>
              <a:ext uri="{FF2B5EF4-FFF2-40B4-BE49-F238E27FC236}">
                <a16:creationId xmlns:a16="http://schemas.microsoft.com/office/drawing/2014/main" id="{4F157504-7022-7249-8389-04C6A46FEC3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4710113" cy="2746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de-DE" altLang="x-none"/>
              <a:t>PEBBLES: Parallel and Element Based grey Box Linear Equation Solver </a:t>
            </a: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>
            <a:extLst>
              <a:ext uri="{FF2B5EF4-FFF2-40B4-BE49-F238E27FC236}">
                <a16:creationId xmlns:a16="http://schemas.microsoft.com/office/drawing/2014/main" id="{643BB55D-CDCF-E146-8231-70AE9482A7FD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2pPr>
            <a:lvl3pPr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3pPr>
            <a:lvl4pPr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4pPr>
            <a:lvl5pPr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defRPr/>
            </a:pPr>
            <a:endParaRPr lang="de-DE" altLang="de-DE" sz="1200"/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CF416BA7-2C5F-004B-B0D3-AE4270F42549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2pPr>
            <a:lvl3pPr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3pPr>
            <a:lvl4pPr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4pPr>
            <a:lvl5pPr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defRPr/>
            </a:pPr>
            <a:endParaRPr lang="de-DE" altLang="de-DE" sz="1200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AC5479C8-C526-DB4C-9DAA-A784AE40EEA0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2pPr>
            <a:lvl3pPr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3pPr>
            <a:lvl4pPr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4pPr>
            <a:lvl5pPr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defRPr/>
            </a:pPr>
            <a:endParaRPr lang="de-DE" altLang="de-DE" sz="1200"/>
          </a:p>
        </p:txBody>
      </p:sp>
      <p:sp>
        <p:nvSpPr>
          <p:cNvPr id="7" name="Rectangle 7">
            <a:extLst>
              <a:ext uri="{FF2B5EF4-FFF2-40B4-BE49-F238E27FC236}">
                <a16:creationId xmlns:a16="http://schemas.microsoft.com/office/drawing/2014/main" id="{5A767709-C834-504E-985E-F57B0A4F3DD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>
              <a:defRPr sz="2000">
                <a:solidFill>
                  <a:srgbClr val="FFFF99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>
              <a:defRPr sz="2000">
                <a:solidFill>
                  <a:srgbClr val="FFFF99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000">
                <a:solidFill>
                  <a:srgbClr val="FFFF99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000">
                <a:solidFill>
                  <a:srgbClr val="FFFF99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000">
                <a:solidFill>
                  <a:srgbClr val="FFFF99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E0FDA04C-355D-A642-AEB3-28114579F15C}" type="slidenum">
              <a:rPr lang="en-US" altLang="de-DE" sz="1200"/>
              <a:pPr/>
              <a:t>15</a:t>
            </a:fld>
            <a:endParaRPr lang="en-US" altLang="de-DE" sz="1200"/>
          </a:p>
        </p:txBody>
      </p:sp>
      <p:sp>
        <p:nvSpPr>
          <p:cNvPr id="33797" name="Rectangle 2">
            <a:extLst>
              <a:ext uri="{FF2B5EF4-FFF2-40B4-BE49-F238E27FC236}">
                <a16:creationId xmlns:a16="http://schemas.microsoft.com/office/drawing/2014/main" id="{D94CB108-25AE-7E4F-95EC-BC9F4448B66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429000" y="2400300"/>
            <a:ext cx="0" cy="0"/>
          </a:xfrm>
          <a:ln/>
        </p:spPr>
      </p:sp>
      <p:sp>
        <p:nvSpPr>
          <p:cNvPr id="3130371" name="Rectangle 3">
            <a:extLst>
              <a:ext uri="{FF2B5EF4-FFF2-40B4-BE49-F238E27FC236}">
                <a16:creationId xmlns:a16="http://schemas.microsoft.com/office/drawing/2014/main" id="{E0AD204D-FB05-3244-B6DF-0E8541C1817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2219325" cy="274638"/>
          </a:xfrm>
        </p:spPr>
        <p:txBody>
          <a:bodyPr/>
          <a:lstStyle/>
          <a:p>
            <a:pPr>
              <a:defRPr/>
            </a:pPr>
            <a:r>
              <a:rPr lang="de-DE" altLang="de-DE">
                <a:latin typeface="Times New Roman" charset="0"/>
              </a:rPr>
              <a:t>der Tensor muss erklärt werden!!</a:t>
            </a: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>
            <a:extLst>
              <a:ext uri="{FF2B5EF4-FFF2-40B4-BE49-F238E27FC236}">
                <a16:creationId xmlns:a16="http://schemas.microsoft.com/office/drawing/2014/main" id="{040DBC64-9BE7-B443-B4F8-2E55CAD54E67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2pPr>
            <a:lvl3pPr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3pPr>
            <a:lvl4pPr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4pPr>
            <a:lvl5pPr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defRPr/>
            </a:pPr>
            <a:endParaRPr lang="de-DE" altLang="de-DE" sz="1200"/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79C0D108-0A72-7246-942B-24CDE73859A8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2pPr>
            <a:lvl3pPr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3pPr>
            <a:lvl4pPr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4pPr>
            <a:lvl5pPr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defRPr/>
            </a:pPr>
            <a:endParaRPr lang="de-DE" altLang="de-DE" sz="1200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00DB3886-2192-1149-8DC6-0EA4C545A544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2pPr>
            <a:lvl3pPr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3pPr>
            <a:lvl4pPr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4pPr>
            <a:lvl5pPr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defRPr/>
            </a:pPr>
            <a:endParaRPr lang="de-DE" altLang="de-DE" sz="1200"/>
          </a:p>
        </p:txBody>
      </p:sp>
      <p:sp>
        <p:nvSpPr>
          <p:cNvPr id="7" name="Rectangle 7">
            <a:extLst>
              <a:ext uri="{FF2B5EF4-FFF2-40B4-BE49-F238E27FC236}">
                <a16:creationId xmlns:a16="http://schemas.microsoft.com/office/drawing/2014/main" id="{C8B5812F-A6F0-F54E-90F0-81F216FE8B9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>
              <a:defRPr sz="2000">
                <a:solidFill>
                  <a:srgbClr val="FFFF99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>
              <a:defRPr sz="2000">
                <a:solidFill>
                  <a:srgbClr val="FFFF99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000">
                <a:solidFill>
                  <a:srgbClr val="FFFF99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000">
                <a:solidFill>
                  <a:srgbClr val="FFFF99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000">
                <a:solidFill>
                  <a:srgbClr val="FFFF99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D7E17941-D3D8-C742-9CA9-B8ACA4183196}" type="slidenum">
              <a:rPr lang="en-US" altLang="de-DE" sz="1200"/>
              <a:pPr/>
              <a:t>16</a:t>
            </a:fld>
            <a:endParaRPr lang="en-US" altLang="de-DE" sz="1200"/>
          </a:p>
        </p:txBody>
      </p:sp>
      <p:sp>
        <p:nvSpPr>
          <p:cNvPr id="35845" name="Rectangle 2">
            <a:extLst>
              <a:ext uri="{FF2B5EF4-FFF2-40B4-BE49-F238E27FC236}">
                <a16:creationId xmlns:a16="http://schemas.microsoft.com/office/drawing/2014/main" id="{99F02DAA-EE72-0347-A5FE-5F2FFD2516F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429000" y="2400300"/>
            <a:ext cx="0" cy="0"/>
          </a:xfrm>
          <a:ln/>
        </p:spPr>
      </p:sp>
      <p:sp>
        <p:nvSpPr>
          <p:cNvPr id="3132419" name="Rectangle 3">
            <a:extLst>
              <a:ext uri="{FF2B5EF4-FFF2-40B4-BE49-F238E27FC236}">
                <a16:creationId xmlns:a16="http://schemas.microsoft.com/office/drawing/2014/main" id="{DAF68B74-C505-7846-A3C9-D8831841E6C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12407900" cy="989013"/>
          </a:xfrm>
        </p:spPr>
        <p:txBody>
          <a:bodyPr/>
          <a:lstStyle/>
          <a:p>
            <a:pPr>
              <a:defRPr/>
            </a:pPr>
            <a:r>
              <a:rPr lang="de-DE" altLang="de-DE">
                <a:latin typeface="Times New Roman" charset="0"/>
              </a:rPr>
              <a:t>c wird asymptotische Konvergenzrate genannt, denn </a:t>
            </a:r>
          </a:p>
          <a:p>
            <a:pPr>
              <a:defRPr/>
            </a:pPr>
            <a:r>
              <a:rPr lang="de-DE" altLang="de-DE">
                <a:latin typeface="Times New Roman" charset="0"/>
              </a:rPr>
              <a:t>lim_{i-&gt;infty}(c^i\frac{2}{1+c^{2i}})^(1/i)=c</a:t>
            </a:r>
          </a:p>
          <a:p>
            <a:pPr>
              <a:defRPr/>
            </a:pPr>
            <a:endParaRPr lang="de-DE" altLang="de-DE">
              <a:latin typeface="Times New Roman" charset="0"/>
            </a:endParaRPr>
          </a:p>
          <a:p>
            <a:pPr>
              <a:defRPr/>
            </a:pPr>
            <a:r>
              <a:rPr lang="de-DE" altLang="de-DE">
                <a:latin typeface="Times New Roman" charset="0"/>
              </a:rPr>
              <a:t>Formel wird mit Hilfe der Chebyshev-Polynome bewiesen und ist nur eine obere Schranke, denn es wird ja \sigma_M=[a,b] gewaehlt, obwohl womoeglich \sigma_M=[a,a´]\cup[b´,b] moeglich waere.</a:t>
            </a: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>
            <a:extLst>
              <a:ext uri="{FF2B5EF4-FFF2-40B4-BE49-F238E27FC236}">
                <a16:creationId xmlns:a16="http://schemas.microsoft.com/office/drawing/2014/main" id="{7441A9B3-31B6-EE47-9496-5A4B685162DE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2pPr>
            <a:lvl3pPr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3pPr>
            <a:lvl4pPr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4pPr>
            <a:lvl5pPr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defRPr/>
            </a:pPr>
            <a:endParaRPr lang="de-DE" altLang="de-DE" sz="1200"/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42E381D7-CD6D-D448-BA46-93DAEF7194F3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2pPr>
            <a:lvl3pPr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3pPr>
            <a:lvl4pPr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4pPr>
            <a:lvl5pPr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defRPr/>
            </a:pPr>
            <a:endParaRPr lang="de-DE" altLang="de-DE" sz="1200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486F8384-20A1-F249-8F6E-5AEBBBA1BBCD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2pPr>
            <a:lvl3pPr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3pPr>
            <a:lvl4pPr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4pPr>
            <a:lvl5pPr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defRPr/>
            </a:pPr>
            <a:endParaRPr lang="de-DE" altLang="de-DE" sz="1200"/>
          </a:p>
        </p:txBody>
      </p:sp>
      <p:sp>
        <p:nvSpPr>
          <p:cNvPr id="7" name="Rectangle 7">
            <a:extLst>
              <a:ext uri="{FF2B5EF4-FFF2-40B4-BE49-F238E27FC236}">
                <a16:creationId xmlns:a16="http://schemas.microsoft.com/office/drawing/2014/main" id="{7F9B7C04-6687-5C4F-8FAE-AEB3AEB734B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>
              <a:defRPr sz="2000">
                <a:solidFill>
                  <a:srgbClr val="FFFF99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>
              <a:defRPr sz="2000">
                <a:solidFill>
                  <a:srgbClr val="FFFF99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000">
                <a:solidFill>
                  <a:srgbClr val="FFFF99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000">
                <a:solidFill>
                  <a:srgbClr val="FFFF99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000">
                <a:solidFill>
                  <a:srgbClr val="FFFF99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D9EA88CF-C149-3649-A64E-0E2692BDC28D}" type="slidenum">
              <a:rPr lang="en-US" altLang="de-DE" sz="1200"/>
              <a:pPr/>
              <a:t>17</a:t>
            </a:fld>
            <a:endParaRPr lang="en-US" altLang="de-DE" sz="1200"/>
          </a:p>
        </p:txBody>
      </p:sp>
      <p:sp>
        <p:nvSpPr>
          <p:cNvPr id="37893" name="Rectangle 2">
            <a:extLst>
              <a:ext uri="{FF2B5EF4-FFF2-40B4-BE49-F238E27FC236}">
                <a16:creationId xmlns:a16="http://schemas.microsoft.com/office/drawing/2014/main" id="{43F8BB45-566E-5041-A26A-868160FD356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429000" y="2400300"/>
            <a:ext cx="0" cy="0"/>
          </a:xfrm>
          <a:ln/>
        </p:spPr>
      </p:sp>
      <p:sp>
        <p:nvSpPr>
          <p:cNvPr id="3126275" name="Rectangle 3">
            <a:extLst>
              <a:ext uri="{FF2B5EF4-FFF2-40B4-BE49-F238E27FC236}">
                <a16:creationId xmlns:a16="http://schemas.microsoft.com/office/drawing/2014/main" id="{A01DECBA-2FDB-8246-9B03-2124CB7429A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14400" y="4338638"/>
            <a:ext cx="222250" cy="274637"/>
          </a:xfrm>
        </p:spPr>
        <p:txBody>
          <a:bodyPr/>
          <a:lstStyle/>
          <a:p>
            <a:pPr>
              <a:defRPr/>
            </a:pPr>
            <a:r>
              <a:rPr lang="en-US" altLang="de-DE">
                <a:latin typeface="Times New Roman" charset="0"/>
              </a:rPr>
              <a:t> </a:t>
            </a:r>
            <a:endParaRPr lang="en-GB" altLang="de-DE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>
            <a:extLst>
              <a:ext uri="{FF2B5EF4-FFF2-40B4-BE49-F238E27FC236}">
                <a16:creationId xmlns:a16="http://schemas.microsoft.com/office/drawing/2014/main" id="{1085675B-2F4B-1945-9DC3-7B18BB1ED5AD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2pPr>
            <a:lvl3pPr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3pPr>
            <a:lvl4pPr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4pPr>
            <a:lvl5pPr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defRPr/>
            </a:pPr>
            <a:endParaRPr lang="de-DE" altLang="de-DE" sz="1200"/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C03A3562-1C64-E24F-BF37-8790254BB743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2pPr>
            <a:lvl3pPr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3pPr>
            <a:lvl4pPr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4pPr>
            <a:lvl5pPr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defRPr/>
            </a:pPr>
            <a:endParaRPr lang="de-DE" altLang="de-DE" sz="1200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CA34DBEF-E97B-924E-83B9-F84D22518C5A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2pPr>
            <a:lvl3pPr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3pPr>
            <a:lvl4pPr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4pPr>
            <a:lvl5pPr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defRPr/>
            </a:pPr>
            <a:endParaRPr lang="de-DE" altLang="de-DE" sz="1200"/>
          </a:p>
        </p:txBody>
      </p:sp>
      <p:sp>
        <p:nvSpPr>
          <p:cNvPr id="7" name="Rectangle 7">
            <a:extLst>
              <a:ext uri="{FF2B5EF4-FFF2-40B4-BE49-F238E27FC236}">
                <a16:creationId xmlns:a16="http://schemas.microsoft.com/office/drawing/2014/main" id="{20ABE7C4-D043-DF49-9B6E-6D1C79F03EA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>
              <a:defRPr sz="2000">
                <a:solidFill>
                  <a:srgbClr val="FFFF99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>
              <a:defRPr sz="2000">
                <a:solidFill>
                  <a:srgbClr val="FFFF99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000">
                <a:solidFill>
                  <a:srgbClr val="FFFF99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000">
                <a:solidFill>
                  <a:srgbClr val="FFFF99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000">
                <a:solidFill>
                  <a:srgbClr val="FFFF99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BDC3DB26-8C45-D347-B1E8-6F893BF492CF}" type="slidenum">
              <a:rPr lang="en-US" altLang="de-DE" sz="1200"/>
              <a:pPr/>
              <a:t>18</a:t>
            </a:fld>
            <a:endParaRPr lang="en-US" altLang="de-DE" sz="1200"/>
          </a:p>
        </p:txBody>
      </p:sp>
      <p:sp>
        <p:nvSpPr>
          <p:cNvPr id="39941" name="Rectangle 2">
            <a:extLst>
              <a:ext uri="{FF2B5EF4-FFF2-40B4-BE49-F238E27FC236}">
                <a16:creationId xmlns:a16="http://schemas.microsoft.com/office/drawing/2014/main" id="{ED8DF1BC-15D0-8B46-B078-25FF64E7CFF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429000" y="2400300"/>
            <a:ext cx="0" cy="0"/>
          </a:xfrm>
          <a:ln/>
        </p:spPr>
      </p:sp>
      <p:sp>
        <p:nvSpPr>
          <p:cNvPr id="3126275" name="Rectangle 3">
            <a:extLst>
              <a:ext uri="{FF2B5EF4-FFF2-40B4-BE49-F238E27FC236}">
                <a16:creationId xmlns:a16="http://schemas.microsoft.com/office/drawing/2014/main" id="{08148BC4-E589-854F-B07B-EE22C4EB50A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14400" y="4338638"/>
            <a:ext cx="222250" cy="274637"/>
          </a:xfrm>
        </p:spPr>
        <p:txBody>
          <a:bodyPr/>
          <a:lstStyle/>
          <a:p>
            <a:pPr>
              <a:defRPr/>
            </a:pPr>
            <a:r>
              <a:rPr lang="en-US" altLang="de-DE">
                <a:latin typeface="Times New Roman" charset="0"/>
              </a:rPr>
              <a:t> </a:t>
            </a:r>
            <a:endParaRPr lang="en-GB" altLang="de-DE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>
            <a:extLst>
              <a:ext uri="{FF2B5EF4-FFF2-40B4-BE49-F238E27FC236}">
                <a16:creationId xmlns:a16="http://schemas.microsoft.com/office/drawing/2014/main" id="{84969342-B7B2-7E4F-9457-127DA9F5B9A7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2pPr>
            <a:lvl3pPr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3pPr>
            <a:lvl4pPr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4pPr>
            <a:lvl5pPr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defRPr/>
            </a:pPr>
            <a:endParaRPr lang="de-DE" altLang="de-DE" sz="1200"/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4223CB33-9B09-4949-B8DF-DC777C57B824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2pPr>
            <a:lvl3pPr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3pPr>
            <a:lvl4pPr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4pPr>
            <a:lvl5pPr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defRPr/>
            </a:pPr>
            <a:endParaRPr lang="de-DE" altLang="de-DE" sz="1200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28874CEC-207A-9E4A-8CED-837FC75F4132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2pPr>
            <a:lvl3pPr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3pPr>
            <a:lvl4pPr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4pPr>
            <a:lvl5pPr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defRPr/>
            </a:pPr>
            <a:endParaRPr lang="de-DE" altLang="de-DE" sz="1200"/>
          </a:p>
        </p:txBody>
      </p:sp>
      <p:sp>
        <p:nvSpPr>
          <p:cNvPr id="7" name="Rectangle 7">
            <a:extLst>
              <a:ext uri="{FF2B5EF4-FFF2-40B4-BE49-F238E27FC236}">
                <a16:creationId xmlns:a16="http://schemas.microsoft.com/office/drawing/2014/main" id="{CE5DC77F-0990-C84B-8FDD-2EBC6CD2F41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>
              <a:defRPr sz="2000">
                <a:solidFill>
                  <a:srgbClr val="FFFF99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>
              <a:defRPr sz="2000">
                <a:solidFill>
                  <a:srgbClr val="FFFF99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000">
                <a:solidFill>
                  <a:srgbClr val="FFFF99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000">
                <a:solidFill>
                  <a:srgbClr val="FFFF99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000">
                <a:solidFill>
                  <a:srgbClr val="FFFF99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66434E0D-2391-1E42-A445-F9DB70ED20E7}" type="slidenum">
              <a:rPr lang="en-US" altLang="de-DE" sz="1200"/>
              <a:pPr/>
              <a:t>19</a:t>
            </a:fld>
            <a:endParaRPr lang="en-US" altLang="de-DE" sz="1200"/>
          </a:p>
        </p:txBody>
      </p:sp>
      <p:sp>
        <p:nvSpPr>
          <p:cNvPr id="41989" name="Rectangle 2">
            <a:extLst>
              <a:ext uri="{FF2B5EF4-FFF2-40B4-BE49-F238E27FC236}">
                <a16:creationId xmlns:a16="http://schemas.microsoft.com/office/drawing/2014/main" id="{3FEA4BF3-AE68-6F44-B0E5-F49FB83880C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429000" y="2400300"/>
            <a:ext cx="0" cy="0"/>
          </a:xfrm>
          <a:ln/>
        </p:spPr>
      </p:sp>
      <p:sp>
        <p:nvSpPr>
          <p:cNvPr id="3126275" name="Rectangle 3">
            <a:extLst>
              <a:ext uri="{FF2B5EF4-FFF2-40B4-BE49-F238E27FC236}">
                <a16:creationId xmlns:a16="http://schemas.microsoft.com/office/drawing/2014/main" id="{B8ED8C1B-6437-1F4E-A267-8B8C6149FE4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14400" y="4338638"/>
            <a:ext cx="222250" cy="274637"/>
          </a:xfrm>
        </p:spPr>
        <p:txBody>
          <a:bodyPr/>
          <a:lstStyle/>
          <a:p>
            <a:pPr>
              <a:defRPr/>
            </a:pPr>
            <a:r>
              <a:rPr lang="en-US" altLang="de-DE">
                <a:latin typeface="Times New Roman" charset="0"/>
              </a:rPr>
              <a:t> </a:t>
            </a:r>
            <a:endParaRPr lang="en-GB" altLang="de-DE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Folienbildplatzhalter 1">
            <a:extLst>
              <a:ext uri="{FF2B5EF4-FFF2-40B4-BE49-F238E27FC236}">
                <a16:creationId xmlns:a16="http://schemas.microsoft.com/office/drawing/2014/main" id="{E5B16313-AE0B-0B4F-8F22-B9080437C59E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1746" name="Notizenplatzhalter 2">
            <a:extLst>
              <a:ext uri="{FF2B5EF4-FFF2-40B4-BE49-F238E27FC236}">
                <a16:creationId xmlns:a16="http://schemas.microsoft.com/office/drawing/2014/main" id="{568AA93D-20E5-0C4E-9B33-23CC4B75092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de-DE" altLang="de-DE">
              <a:latin typeface="Times New Roman" charset="0"/>
              <a:ea typeface="ＭＳ Ｐゴシック" charset="-128"/>
            </a:endParaRPr>
          </a:p>
        </p:txBody>
      </p:sp>
      <p:sp>
        <p:nvSpPr>
          <p:cNvPr id="31747" name="Foliennummernplatzhalter 3">
            <a:extLst>
              <a:ext uri="{FF2B5EF4-FFF2-40B4-BE49-F238E27FC236}">
                <a16:creationId xmlns:a16="http://schemas.microsoft.com/office/drawing/2014/main" id="{741D4418-FC66-0E41-93A7-0055BC7DF18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>
              <a:defRPr sz="2000">
                <a:solidFill>
                  <a:srgbClr val="FFFF99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000">
                <a:solidFill>
                  <a:srgbClr val="FFFF99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000">
                <a:solidFill>
                  <a:srgbClr val="FFFF99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000">
                <a:solidFill>
                  <a:srgbClr val="FFFF99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000">
                <a:solidFill>
                  <a:srgbClr val="FFFF99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4058238B-7B31-3F4F-A83C-960FFC832D51}" type="slidenum">
              <a:rPr lang="de-DE" altLang="de-DE" sz="1200">
                <a:solidFill>
                  <a:schemeClr val="tx1"/>
                </a:solidFill>
                <a:latin typeface="Arial" panose="020B0604020202020204" pitchFamily="34" charset="0"/>
              </a:rPr>
              <a:pPr/>
              <a:t>2</a:t>
            </a:fld>
            <a:endParaRPr lang="de-DE" altLang="de-DE" sz="120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>
            <a:extLst>
              <a:ext uri="{FF2B5EF4-FFF2-40B4-BE49-F238E27FC236}">
                <a16:creationId xmlns:a16="http://schemas.microsoft.com/office/drawing/2014/main" id="{16A2BF69-815D-7643-BA64-934772DA073F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2pPr>
            <a:lvl3pPr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3pPr>
            <a:lvl4pPr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4pPr>
            <a:lvl5pPr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defRPr/>
            </a:pPr>
            <a:endParaRPr lang="de-DE" altLang="de-DE" sz="1200"/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45C4B38D-8D9F-554F-A077-4F9F7B247B95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2pPr>
            <a:lvl3pPr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3pPr>
            <a:lvl4pPr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4pPr>
            <a:lvl5pPr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defRPr/>
            </a:pPr>
            <a:endParaRPr lang="de-DE" altLang="de-DE" sz="1200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F201DAAC-A8EA-B94B-BF0F-7E68151CA28F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2pPr>
            <a:lvl3pPr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3pPr>
            <a:lvl4pPr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4pPr>
            <a:lvl5pPr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defRPr/>
            </a:pPr>
            <a:endParaRPr lang="de-DE" altLang="de-DE" sz="1200"/>
          </a:p>
        </p:txBody>
      </p:sp>
      <p:sp>
        <p:nvSpPr>
          <p:cNvPr id="7" name="Rectangle 7">
            <a:extLst>
              <a:ext uri="{FF2B5EF4-FFF2-40B4-BE49-F238E27FC236}">
                <a16:creationId xmlns:a16="http://schemas.microsoft.com/office/drawing/2014/main" id="{37F9A423-ABCD-7C4D-9EE4-75DB6C23B6A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>
              <a:defRPr sz="2000">
                <a:solidFill>
                  <a:srgbClr val="FFFF99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>
              <a:defRPr sz="2000">
                <a:solidFill>
                  <a:srgbClr val="FFFF99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000">
                <a:solidFill>
                  <a:srgbClr val="FFFF99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000">
                <a:solidFill>
                  <a:srgbClr val="FFFF99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000">
                <a:solidFill>
                  <a:srgbClr val="FFFF99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EB6AA1A1-D3C4-9B43-8AAA-AD1D81C61AC0}" type="slidenum">
              <a:rPr lang="en-US" altLang="de-DE" sz="1200"/>
              <a:pPr/>
              <a:t>23</a:t>
            </a:fld>
            <a:endParaRPr lang="en-US" altLang="de-DE" sz="1200"/>
          </a:p>
        </p:txBody>
      </p:sp>
      <p:sp>
        <p:nvSpPr>
          <p:cNvPr id="47109" name="Rectangle 2">
            <a:extLst>
              <a:ext uri="{FF2B5EF4-FFF2-40B4-BE49-F238E27FC236}">
                <a16:creationId xmlns:a16="http://schemas.microsoft.com/office/drawing/2014/main" id="{81046F11-0F5A-A14A-AC53-738362182DF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429000" y="2400300"/>
            <a:ext cx="0" cy="0"/>
          </a:xfrm>
          <a:ln/>
        </p:spPr>
      </p:sp>
      <p:sp>
        <p:nvSpPr>
          <p:cNvPr id="3136515" name="Rectangle 3">
            <a:extLst>
              <a:ext uri="{FF2B5EF4-FFF2-40B4-BE49-F238E27FC236}">
                <a16:creationId xmlns:a16="http://schemas.microsoft.com/office/drawing/2014/main" id="{AF55D829-B8E6-6043-AF02-E3125293109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14400" y="4338638"/>
            <a:ext cx="222250" cy="274637"/>
          </a:xfrm>
        </p:spPr>
        <p:txBody>
          <a:bodyPr/>
          <a:lstStyle/>
          <a:p>
            <a:pPr>
              <a:defRPr/>
            </a:pPr>
            <a:r>
              <a:rPr lang="en-US" altLang="de-DE">
                <a:latin typeface="Times New Roman" charset="0"/>
              </a:rPr>
              <a:t> </a:t>
            </a:r>
            <a:endParaRPr lang="en-GB" altLang="de-DE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>
            <a:extLst>
              <a:ext uri="{FF2B5EF4-FFF2-40B4-BE49-F238E27FC236}">
                <a16:creationId xmlns:a16="http://schemas.microsoft.com/office/drawing/2014/main" id="{9FCBF5BC-C5FB-4E48-BF0B-A690E964F39D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2pPr>
            <a:lvl3pPr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3pPr>
            <a:lvl4pPr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4pPr>
            <a:lvl5pPr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defRPr/>
            </a:pPr>
            <a:endParaRPr lang="de-DE" altLang="de-DE" sz="1200"/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E3E0915D-F1A9-EC4A-9D60-D23C4CD39805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2pPr>
            <a:lvl3pPr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3pPr>
            <a:lvl4pPr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4pPr>
            <a:lvl5pPr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defRPr/>
            </a:pPr>
            <a:endParaRPr lang="de-DE" altLang="de-DE" sz="1200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6F861A14-D213-6D49-BE3B-9B0213130A5B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2pPr>
            <a:lvl3pPr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3pPr>
            <a:lvl4pPr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4pPr>
            <a:lvl5pPr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defRPr/>
            </a:pPr>
            <a:endParaRPr lang="de-DE" altLang="de-DE" sz="1200"/>
          </a:p>
        </p:txBody>
      </p:sp>
      <p:sp>
        <p:nvSpPr>
          <p:cNvPr id="7" name="Rectangle 7">
            <a:extLst>
              <a:ext uri="{FF2B5EF4-FFF2-40B4-BE49-F238E27FC236}">
                <a16:creationId xmlns:a16="http://schemas.microsoft.com/office/drawing/2014/main" id="{71BFDF78-B9E3-4B4B-9197-E209A84F6A6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>
              <a:defRPr sz="2000">
                <a:solidFill>
                  <a:srgbClr val="FFFF99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>
              <a:defRPr sz="2000">
                <a:solidFill>
                  <a:srgbClr val="FFFF99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000">
                <a:solidFill>
                  <a:srgbClr val="FFFF99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000">
                <a:solidFill>
                  <a:srgbClr val="FFFF99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000">
                <a:solidFill>
                  <a:srgbClr val="FFFF99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C41E6239-6654-8943-BCAE-BDEEE89494FB}" type="slidenum">
              <a:rPr lang="en-US" altLang="de-DE" sz="1200"/>
              <a:pPr/>
              <a:t>26</a:t>
            </a:fld>
            <a:endParaRPr lang="en-US" altLang="de-DE" sz="1200"/>
          </a:p>
        </p:txBody>
      </p:sp>
      <p:sp>
        <p:nvSpPr>
          <p:cNvPr id="51205" name="Rectangle 2">
            <a:extLst>
              <a:ext uri="{FF2B5EF4-FFF2-40B4-BE49-F238E27FC236}">
                <a16:creationId xmlns:a16="http://schemas.microsoft.com/office/drawing/2014/main" id="{5452B4E0-5F95-174A-85DE-BC7A705C792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429000" y="2400300"/>
            <a:ext cx="0" cy="0"/>
          </a:xfrm>
          <a:ln/>
        </p:spPr>
      </p:sp>
      <p:sp>
        <p:nvSpPr>
          <p:cNvPr id="3126275" name="Rectangle 3">
            <a:extLst>
              <a:ext uri="{FF2B5EF4-FFF2-40B4-BE49-F238E27FC236}">
                <a16:creationId xmlns:a16="http://schemas.microsoft.com/office/drawing/2014/main" id="{38EBB351-CB38-3444-937E-9951822A1D3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14400" y="4338638"/>
            <a:ext cx="222250" cy="274637"/>
          </a:xfrm>
        </p:spPr>
        <p:txBody>
          <a:bodyPr/>
          <a:lstStyle/>
          <a:p>
            <a:pPr>
              <a:defRPr/>
            </a:pPr>
            <a:r>
              <a:rPr lang="en-US" altLang="de-DE">
                <a:latin typeface="Times New Roman" charset="0"/>
              </a:rPr>
              <a:t> </a:t>
            </a:r>
            <a:endParaRPr lang="en-GB" altLang="de-DE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>
            <a:extLst>
              <a:ext uri="{FF2B5EF4-FFF2-40B4-BE49-F238E27FC236}">
                <a16:creationId xmlns:a16="http://schemas.microsoft.com/office/drawing/2014/main" id="{5BAD9284-A32C-8B41-BEBF-4127DA096C3E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2pPr>
            <a:lvl3pPr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3pPr>
            <a:lvl4pPr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4pPr>
            <a:lvl5pPr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defRPr/>
            </a:pPr>
            <a:endParaRPr lang="de-DE" altLang="de-DE" sz="1200"/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59C23823-1E09-E948-8638-259AD5160CD7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2pPr>
            <a:lvl3pPr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3pPr>
            <a:lvl4pPr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4pPr>
            <a:lvl5pPr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defRPr/>
            </a:pPr>
            <a:endParaRPr lang="de-DE" altLang="de-DE" sz="1200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5C8E4747-1526-2E49-829C-0F495D37BD63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2pPr>
            <a:lvl3pPr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3pPr>
            <a:lvl4pPr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4pPr>
            <a:lvl5pPr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defRPr/>
            </a:pPr>
            <a:endParaRPr lang="de-DE" altLang="de-DE" sz="1200"/>
          </a:p>
        </p:txBody>
      </p:sp>
      <p:sp>
        <p:nvSpPr>
          <p:cNvPr id="7" name="Rectangle 7">
            <a:extLst>
              <a:ext uri="{FF2B5EF4-FFF2-40B4-BE49-F238E27FC236}">
                <a16:creationId xmlns:a16="http://schemas.microsoft.com/office/drawing/2014/main" id="{0A5B0CB4-DA6E-3747-8C5A-F8FE77627E9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>
              <a:defRPr sz="2000">
                <a:solidFill>
                  <a:srgbClr val="FFFF99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>
              <a:defRPr sz="2000">
                <a:solidFill>
                  <a:srgbClr val="FFFF99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000">
                <a:solidFill>
                  <a:srgbClr val="FFFF99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000">
                <a:solidFill>
                  <a:srgbClr val="FFFF99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000">
                <a:solidFill>
                  <a:srgbClr val="FFFF99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F6641927-18BB-EE46-8A23-AE38F9BA8953}" type="slidenum">
              <a:rPr lang="en-US" altLang="de-DE" sz="1200"/>
              <a:pPr/>
              <a:t>27</a:t>
            </a:fld>
            <a:endParaRPr lang="en-US" altLang="de-DE" sz="1200"/>
          </a:p>
        </p:txBody>
      </p:sp>
      <p:sp>
        <p:nvSpPr>
          <p:cNvPr id="53253" name="Rectangle 2">
            <a:extLst>
              <a:ext uri="{FF2B5EF4-FFF2-40B4-BE49-F238E27FC236}">
                <a16:creationId xmlns:a16="http://schemas.microsoft.com/office/drawing/2014/main" id="{5E71D45E-BAEF-EB43-B89B-9175BEAA285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429000" y="2400300"/>
            <a:ext cx="0" cy="0"/>
          </a:xfrm>
          <a:ln/>
        </p:spPr>
      </p:sp>
      <p:sp>
        <p:nvSpPr>
          <p:cNvPr id="3140611" name="Rectangle 3">
            <a:extLst>
              <a:ext uri="{FF2B5EF4-FFF2-40B4-BE49-F238E27FC236}">
                <a16:creationId xmlns:a16="http://schemas.microsoft.com/office/drawing/2014/main" id="{F9B626E2-2D7A-5D4D-8B97-D7EA7F4CDB0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881063" cy="274638"/>
          </a:xfrm>
        </p:spPr>
        <p:txBody>
          <a:bodyPr/>
          <a:lstStyle/>
          <a:p>
            <a:pPr>
              <a:defRPr/>
            </a:pPr>
            <a:r>
              <a:rPr lang="de-DE" altLang="de-DE">
                <a:latin typeface="Times New Roman" charset="0"/>
              </a:rPr>
              <a:t>highlighted</a:t>
            </a: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>
            <a:extLst>
              <a:ext uri="{FF2B5EF4-FFF2-40B4-BE49-F238E27FC236}">
                <a16:creationId xmlns:a16="http://schemas.microsoft.com/office/drawing/2014/main" id="{EDCEC27E-48CB-D44D-9045-35AC0D246FAA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2pPr>
            <a:lvl3pPr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3pPr>
            <a:lvl4pPr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4pPr>
            <a:lvl5pPr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defRPr/>
            </a:pPr>
            <a:endParaRPr lang="de-DE" altLang="de-DE" sz="1200"/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BF089D98-9E4B-5F46-AAEE-0E23F15DBF5A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2pPr>
            <a:lvl3pPr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3pPr>
            <a:lvl4pPr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4pPr>
            <a:lvl5pPr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defRPr/>
            </a:pPr>
            <a:endParaRPr lang="de-DE" altLang="de-DE" sz="1200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062B3BE0-DD1D-E943-B8C0-08E0C3BFD1A7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2pPr>
            <a:lvl3pPr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3pPr>
            <a:lvl4pPr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4pPr>
            <a:lvl5pPr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defRPr/>
            </a:pPr>
            <a:endParaRPr lang="de-DE" altLang="de-DE" sz="1200"/>
          </a:p>
        </p:txBody>
      </p:sp>
      <p:sp>
        <p:nvSpPr>
          <p:cNvPr id="7" name="Rectangle 7">
            <a:extLst>
              <a:ext uri="{FF2B5EF4-FFF2-40B4-BE49-F238E27FC236}">
                <a16:creationId xmlns:a16="http://schemas.microsoft.com/office/drawing/2014/main" id="{4DD8DFD2-8740-304A-94D6-8AAD43E755A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>
              <a:defRPr sz="2000">
                <a:solidFill>
                  <a:srgbClr val="FFFF99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>
              <a:defRPr sz="2000">
                <a:solidFill>
                  <a:srgbClr val="FFFF99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000">
                <a:solidFill>
                  <a:srgbClr val="FFFF99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000">
                <a:solidFill>
                  <a:srgbClr val="FFFF99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000">
                <a:solidFill>
                  <a:srgbClr val="FFFF99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6F7FB5C0-51E8-8B48-BA38-C94395F3B9B2}" type="slidenum">
              <a:rPr lang="en-US" altLang="de-DE" sz="1200"/>
              <a:pPr/>
              <a:t>28</a:t>
            </a:fld>
            <a:endParaRPr lang="en-US" altLang="de-DE" sz="1200"/>
          </a:p>
        </p:txBody>
      </p:sp>
      <p:sp>
        <p:nvSpPr>
          <p:cNvPr id="55301" name="Rectangle 2">
            <a:extLst>
              <a:ext uri="{FF2B5EF4-FFF2-40B4-BE49-F238E27FC236}">
                <a16:creationId xmlns:a16="http://schemas.microsoft.com/office/drawing/2014/main" id="{9152CA9D-64C5-2B4F-9F4A-6F79977BB9D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429000" y="2400300"/>
            <a:ext cx="0" cy="0"/>
          </a:xfrm>
          <a:ln/>
        </p:spPr>
      </p:sp>
      <p:sp>
        <p:nvSpPr>
          <p:cNvPr id="3142659" name="Rectangle 3">
            <a:extLst>
              <a:ext uri="{FF2B5EF4-FFF2-40B4-BE49-F238E27FC236}">
                <a16:creationId xmlns:a16="http://schemas.microsoft.com/office/drawing/2014/main" id="{C5C2963B-CCC5-024B-B3DB-CB246034E13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14400" y="4338638"/>
            <a:ext cx="222250" cy="274637"/>
          </a:xfrm>
        </p:spPr>
        <p:txBody>
          <a:bodyPr/>
          <a:lstStyle/>
          <a:p>
            <a:pPr>
              <a:defRPr/>
            </a:pPr>
            <a:r>
              <a:rPr lang="en-US" altLang="de-DE">
                <a:latin typeface="Times New Roman" charset="0"/>
              </a:rPr>
              <a:t> </a:t>
            </a:r>
            <a:endParaRPr lang="en-GB" altLang="de-DE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>
            <a:extLst>
              <a:ext uri="{FF2B5EF4-FFF2-40B4-BE49-F238E27FC236}">
                <a16:creationId xmlns:a16="http://schemas.microsoft.com/office/drawing/2014/main" id="{DA497121-4DDA-9B4F-8E6C-4DE130499027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2pPr>
            <a:lvl3pPr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3pPr>
            <a:lvl4pPr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4pPr>
            <a:lvl5pPr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defRPr/>
            </a:pPr>
            <a:endParaRPr lang="de-DE" altLang="de-DE" sz="1200"/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5EED2F0C-0DCA-2B47-9A96-5A0FB8980894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2pPr>
            <a:lvl3pPr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3pPr>
            <a:lvl4pPr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4pPr>
            <a:lvl5pPr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defRPr/>
            </a:pPr>
            <a:endParaRPr lang="de-DE" altLang="de-DE" sz="1200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8A81837B-BA10-F341-BD77-03DD1D6773B7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2pPr>
            <a:lvl3pPr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3pPr>
            <a:lvl4pPr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4pPr>
            <a:lvl5pPr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defRPr/>
            </a:pPr>
            <a:endParaRPr lang="de-DE" altLang="de-DE" sz="1200"/>
          </a:p>
        </p:txBody>
      </p:sp>
      <p:sp>
        <p:nvSpPr>
          <p:cNvPr id="7" name="Rectangle 7">
            <a:extLst>
              <a:ext uri="{FF2B5EF4-FFF2-40B4-BE49-F238E27FC236}">
                <a16:creationId xmlns:a16="http://schemas.microsoft.com/office/drawing/2014/main" id="{1D726ADF-0AAF-C448-821B-2EDB4A65AE0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>
              <a:defRPr sz="2000">
                <a:solidFill>
                  <a:srgbClr val="FFFF99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>
              <a:defRPr sz="2000">
                <a:solidFill>
                  <a:srgbClr val="FFFF99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000">
                <a:solidFill>
                  <a:srgbClr val="FFFF99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000">
                <a:solidFill>
                  <a:srgbClr val="FFFF99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000">
                <a:solidFill>
                  <a:srgbClr val="FFFF99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94A89B9E-9328-A546-8F96-0F3FB2E91F95}" type="slidenum">
              <a:rPr lang="en-US" altLang="de-DE" sz="1200"/>
              <a:pPr/>
              <a:t>29</a:t>
            </a:fld>
            <a:endParaRPr lang="en-US" altLang="de-DE" sz="1200"/>
          </a:p>
        </p:txBody>
      </p:sp>
      <p:sp>
        <p:nvSpPr>
          <p:cNvPr id="57349" name="Rectangle 2">
            <a:extLst>
              <a:ext uri="{FF2B5EF4-FFF2-40B4-BE49-F238E27FC236}">
                <a16:creationId xmlns:a16="http://schemas.microsoft.com/office/drawing/2014/main" id="{41113470-B14D-F54E-9E5B-DA54F74A349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429000" y="2400300"/>
            <a:ext cx="0" cy="0"/>
          </a:xfrm>
          <a:ln/>
        </p:spPr>
      </p:sp>
      <p:sp>
        <p:nvSpPr>
          <p:cNvPr id="3144707" name="Rectangle 3">
            <a:extLst>
              <a:ext uri="{FF2B5EF4-FFF2-40B4-BE49-F238E27FC236}">
                <a16:creationId xmlns:a16="http://schemas.microsoft.com/office/drawing/2014/main" id="{9C4573D6-7106-AF49-B462-BE9F4811825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14400" y="4338638"/>
            <a:ext cx="222250" cy="274637"/>
          </a:xfrm>
        </p:spPr>
        <p:txBody>
          <a:bodyPr/>
          <a:lstStyle/>
          <a:p>
            <a:pPr>
              <a:defRPr/>
            </a:pPr>
            <a:r>
              <a:rPr lang="en-US" altLang="de-DE">
                <a:latin typeface="Times New Roman" charset="0"/>
              </a:rPr>
              <a:t> </a:t>
            </a:r>
            <a:endParaRPr lang="en-GB" altLang="de-DE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>
            <a:extLst>
              <a:ext uri="{FF2B5EF4-FFF2-40B4-BE49-F238E27FC236}">
                <a16:creationId xmlns:a16="http://schemas.microsoft.com/office/drawing/2014/main" id="{C52B4EE7-6861-954C-9141-697F1A3A3E72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2pPr>
            <a:lvl3pPr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3pPr>
            <a:lvl4pPr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4pPr>
            <a:lvl5pPr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defRPr/>
            </a:pPr>
            <a:endParaRPr lang="x-none" altLang="x-none" sz="1200"/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0ACF2C50-E0F2-FF41-9514-A31817DF6EA4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2pPr>
            <a:lvl3pPr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3pPr>
            <a:lvl4pPr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4pPr>
            <a:lvl5pPr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defRPr/>
            </a:pPr>
            <a:endParaRPr lang="x-none" altLang="x-none" sz="1200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7CC8409E-3022-6641-9F05-3C87B19C1ABB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2pPr>
            <a:lvl3pPr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3pPr>
            <a:lvl4pPr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4pPr>
            <a:lvl5pPr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defRPr/>
            </a:pPr>
            <a:endParaRPr lang="x-none" altLang="x-none" sz="1200"/>
          </a:p>
        </p:txBody>
      </p:sp>
      <p:sp>
        <p:nvSpPr>
          <p:cNvPr id="7" name="Rectangle 7">
            <a:extLst>
              <a:ext uri="{FF2B5EF4-FFF2-40B4-BE49-F238E27FC236}">
                <a16:creationId xmlns:a16="http://schemas.microsoft.com/office/drawing/2014/main" id="{C6E12AAF-D2D4-A44B-BC2B-758D0627D09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>
              <a:defRPr sz="2000">
                <a:solidFill>
                  <a:srgbClr val="FFFF99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>
              <a:defRPr sz="2000">
                <a:solidFill>
                  <a:srgbClr val="FFFF99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000">
                <a:solidFill>
                  <a:srgbClr val="FFFF99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000">
                <a:solidFill>
                  <a:srgbClr val="FFFF99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000">
                <a:solidFill>
                  <a:srgbClr val="FFFF99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8239DC7B-7727-E04E-9025-E26660389985}" type="slidenum">
              <a:rPr lang="en-US" altLang="de-DE" sz="1200"/>
              <a:pPr/>
              <a:t>30</a:t>
            </a:fld>
            <a:endParaRPr lang="en-US" altLang="de-DE" sz="1200"/>
          </a:p>
        </p:txBody>
      </p:sp>
      <p:sp>
        <p:nvSpPr>
          <p:cNvPr id="59397" name="Rectangle 2">
            <a:extLst>
              <a:ext uri="{FF2B5EF4-FFF2-40B4-BE49-F238E27FC236}">
                <a16:creationId xmlns:a16="http://schemas.microsoft.com/office/drawing/2014/main" id="{22D81A20-B59D-4B4E-82E9-0C1CD480078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429000" y="2400300"/>
            <a:ext cx="0" cy="0"/>
          </a:xfrm>
          <a:solidFill>
            <a:srgbClr val="FFFFFF"/>
          </a:solidFill>
          <a:ln/>
        </p:spPr>
      </p:sp>
      <p:sp>
        <p:nvSpPr>
          <p:cNvPr id="3509251" name="Rectangle 3">
            <a:extLst>
              <a:ext uri="{FF2B5EF4-FFF2-40B4-BE49-F238E27FC236}">
                <a16:creationId xmlns:a16="http://schemas.microsoft.com/office/drawing/2014/main" id="{3BCD1FDE-2123-F147-B2AD-6C83F9BF8F3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4710113" cy="2746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de-DE" altLang="x-none"/>
              <a:t>PEBBLES: Parallel and Element Based grey Box Linear Equation Solver </a:t>
            </a: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>
            <a:extLst>
              <a:ext uri="{FF2B5EF4-FFF2-40B4-BE49-F238E27FC236}">
                <a16:creationId xmlns:a16="http://schemas.microsoft.com/office/drawing/2014/main" id="{FC9C918C-1FF4-ED4A-861B-84756200D920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2pPr>
            <a:lvl3pPr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3pPr>
            <a:lvl4pPr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4pPr>
            <a:lvl5pPr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defRPr/>
            </a:pPr>
            <a:endParaRPr lang="de-DE" altLang="de-DE" sz="1200"/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D4ED8A74-2D57-9D4D-ADBC-01F76D13F3DE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2pPr>
            <a:lvl3pPr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3pPr>
            <a:lvl4pPr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4pPr>
            <a:lvl5pPr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defRPr/>
            </a:pPr>
            <a:endParaRPr lang="de-DE" altLang="de-DE" sz="1200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73AC5FA0-7112-3645-B0A5-DC2F53F50D04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2pPr>
            <a:lvl3pPr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3pPr>
            <a:lvl4pPr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4pPr>
            <a:lvl5pPr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defRPr/>
            </a:pPr>
            <a:endParaRPr lang="de-DE" altLang="de-DE" sz="1200"/>
          </a:p>
        </p:txBody>
      </p:sp>
      <p:sp>
        <p:nvSpPr>
          <p:cNvPr id="7" name="Rectangle 7">
            <a:extLst>
              <a:ext uri="{FF2B5EF4-FFF2-40B4-BE49-F238E27FC236}">
                <a16:creationId xmlns:a16="http://schemas.microsoft.com/office/drawing/2014/main" id="{AB6B5DE4-E4DB-BF4E-957F-3052FDA8563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>
              <a:defRPr sz="2000">
                <a:solidFill>
                  <a:srgbClr val="FFFF99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>
              <a:defRPr sz="2000">
                <a:solidFill>
                  <a:srgbClr val="FFFF99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000">
                <a:solidFill>
                  <a:srgbClr val="FFFF99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000">
                <a:solidFill>
                  <a:srgbClr val="FFFF99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000">
                <a:solidFill>
                  <a:srgbClr val="FFFF99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4A243131-60A9-3B46-8695-78689EF90980}" type="slidenum">
              <a:rPr lang="en-US" altLang="de-DE" sz="1200"/>
              <a:pPr/>
              <a:t>31</a:t>
            </a:fld>
            <a:endParaRPr lang="en-US" altLang="de-DE" sz="1200"/>
          </a:p>
        </p:txBody>
      </p:sp>
      <p:sp>
        <p:nvSpPr>
          <p:cNvPr id="61445" name="Rectangle 2">
            <a:extLst>
              <a:ext uri="{FF2B5EF4-FFF2-40B4-BE49-F238E27FC236}">
                <a16:creationId xmlns:a16="http://schemas.microsoft.com/office/drawing/2014/main" id="{CA82A679-5945-684D-BFAB-E4225611AC6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429000" y="2400300"/>
            <a:ext cx="0" cy="0"/>
          </a:xfrm>
          <a:ln/>
        </p:spPr>
      </p:sp>
      <p:sp>
        <p:nvSpPr>
          <p:cNvPr id="3146755" name="Rectangle 3">
            <a:extLst>
              <a:ext uri="{FF2B5EF4-FFF2-40B4-BE49-F238E27FC236}">
                <a16:creationId xmlns:a16="http://schemas.microsoft.com/office/drawing/2014/main" id="{45A554ED-20DA-E94B-AAD7-981AD1A72C5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2219325" cy="274638"/>
          </a:xfrm>
        </p:spPr>
        <p:txBody>
          <a:bodyPr/>
          <a:lstStyle/>
          <a:p>
            <a:pPr>
              <a:defRPr/>
            </a:pPr>
            <a:r>
              <a:rPr lang="de-DE" altLang="de-DE">
                <a:latin typeface="Times New Roman" charset="0"/>
              </a:rPr>
              <a:t>der Tensor muss erklärt werden!!</a:t>
            </a: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>
            <a:extLst>
              <a:ext uri="{FF2B5EF4-FFF2-40B4-BE49-F238E27FC236}">
                <a16:creationId xmlns:a16="http://schemas.microsoft.com/office/drawing/2014/main" id="{77B08641-FAC7-4244-B44F-F270104431E9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2pPr>
            <a:lvl3pPr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3pPr>
            <a:lvl4pPr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4pPr>
            <a:lvl5pPr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defRPr/>
            </a:pPr>
            <a:endParaRPr lang="de-DE" altLang="de-DE" sz="1200"/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F7D6DD5B-1E22-024F-A95B-A6A9187BDE2A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2pPr>
            <a:lvl3pPr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3pPr>
            <a:lvl4pPr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4pPr>
            <a:lvl5pPr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defRPr/>
            </a:pPr>
            <a:endParaRPr lang="de-DE" altLang="de-DE" sz="1200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F244BC0C-241E-2E48-A29C-D138E92D3584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2pPr>
            <a:lvl3pPr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3pPr>
            <a:lvl4pPr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4pPr>
            <a:lvl5pPr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defRPr/>
            </a:pPr>
            <a:endParaRPr lang="de-DE" altLang="de-DE" sz="1200"/>
          </a:p>
        </p:txBody>
      </p:sp>
      <p:sp>
        <p:nvSpPr>
          <p:cNvPr id="7" name="Rectangle 7">
            <a:extLst>
              <a:ext uri="{FF2B5EF4-FFF2-40B4-BE49-F238E27FC236}">
                <a16:creationId xmlns:a16="http://schemas.microsoft.com/office/drawing/2014/main" id="{DE09489A-CF5C-CA43-8F66-35BC47946E3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>
              <a:defRPr sz="2000">
                <a:solidFill>
                  <a:srgbClr val="FFFF99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>
              <a:defRPr sz="2000">
                <a:solidFill>
                  <a:srgbClr val="FFFF99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000">
                <a:solidFill>
                  <a:srgbClr val="FFFF99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000">
                <a:solidFill>
                  <a:srgbClr val="FFFF99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000">
                <a:solidFill>
                  <a:srgbClr val="FFFF99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124E31EE-AC1A-8648-B836-31DF5F65B346}" type="slidenum">
              <a:rPr lang="en-US" altLang="de-DE" sz="1200"/>
              <a:pPr/>
              <a:t>32</a:t>
            </a:fld>
            <a:endParaRPr lang="en-US" altLang="de-DE" sz="1200"/>
          </a:p>
        </p:txBody>
      </p:sp>
      <p:sp>
        <p:nvSpPr>
          <p:cNvPr id="63493" name="Rectangle 2">
            <a:extLst>
              <a:ext uri="{FF2B5EF4-FFF2-40B4-BE49-F238E27FC236}">
                <a16:creationId xmlns:a16="http://schemas.microsoft.com/office/drawing/2014/main" id="{99D3CD01-3BA3-364D-B03A-C7A6465177E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429000" y="2400300"/>
            <a:ext cx="0" cy="0"/>
          </a:xfrm>
          <a:ln/>
        </p:spPr>
      </p:sp>
      <p:sp>
        <p:nvSpPr>
          <p:cNvPr id="3148803" name="Rectangle 3">
            <a:extLst>
              <a:ext uri="{FF2B5EF4-FFF2-40B4-BE49-F238E27FC236}">
                <a16:creationId xmlns:a16="http://schemas.microsoft.com/office/drawing/2014/main" id="{6660F04E-1CF0-2D42-95E2-AB7560E2FE5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2219325" cy="274638"/>
          </a:xfrm>
        </p:spPr>
        <p:txBody>
          <a:bodyPr/>
          <a:lstStyle/>
          <a:p>
            <a:pPr>
              <a:defRPr/>
            </a:pPr>
            <a:r>
              <a:rPr lang="de-DE" altLang="de-DE">
                <a:latin typeface="Times New Roman" charset="0"/>
              </a:rPr>
              <a:t>der Tensor muss erklärt werden!!</a:t>
            </a: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>
            <a:extLst>
              <a:ext uri="{FF2B5EF4-FFF2-40B4-BE49-F238E27FC236}">
                <a16:creationId xmlns:a16="http://schemas.microsoft.com/office/drawing/2014/main" id="{52FCD0CE-F203-5242-A488-0CB23EEEDEF4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2pPr>
            <a:lvl3pPr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3pPr>
            <a:lvl4pPr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4pPr>
            <a:lvl5pPr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defRPr/>
            </a:pPr>
            <a:endParaRPr lang="de-DE" altLang="de-DE" sz="1200"/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956EECD9-57B1-0E43-A791-4812577E6FC5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2pPr>
            <a:lvl3pPr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3pPr>
            <a:lvl4pPr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4pPr>
            <a:lvl5pPr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defRPr/>
            </a:pPr>
            <a:endParaRPr lang="de-DE" altLang="de-DE" sz="1200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7FD4D061-C43F-E248-9F17-A7C150614A7C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2pPr>
            <a:lvl3pPr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3pPr>
            <a:lvl4pPr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4pPr>
            <a:lvl5pPr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defRPr/>
            </a:pPr>
            <a:endParaRPr lang="de-DE" altLang="de-DE" sz="1200"/>
          </a:p>
        </p:txBody>
      </p:sp>
      <p:sp>
        <p:nvSpPr>
          <p:cNvPr id="7" name="Rectangle 7">
            <a:extLst>
              <a:ext uri="{FF2B5EF4-FFF2-40B4-BE49-F238E27FC236}">
                <a16:creationId xmlns:a16="http://schemas.microsoft.com/office/drawing/2014/main" id="{6CCBC3AF-E73F-C249-8798-E99AE51669E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>
              <a:defRPr sz="2000">
                <a:solidFill>
                  <a:srgbClr val="FFFF99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>
              <a:defRPr sz="2000">
                <a:solidFill>
                  <a:srgbClr val="FFFF99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000">
                <a:solidFill>
                  <a:srgbClr val="FFFF99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000">
                <a:solidFill>
                  <a:srgbClr val="FFFF99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000">
                <a:solidFill>
                  <a:srgbClr val="FFFF99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D4D830BC-7FF4-004B-AC5F-8CFE8639B0BC}" type="slidenum">
              <a:rPr lang="en-US" altLang="de-DE" sz="1200"/>
              <a:pPr/>
              <a:t>33</a:t>
            </a:fld>
            <a:endParaRPr lang="en-US" altLang="de-DE" sz="1200"/>
          </a:p>
        </p:txBody>
      </p:sp>
      <p:sp>
        <p:nvSpPr>
          <p:cNvPr id="65541" name="Rectangle 2">
            <a:extLst>
              <a:ext uri="{FF2B5EF4-FFF2-40B4-BE49-F238E27FC236}">
                <a16:creationId xmlns:a16="http://schemas.microsoft.com/office/drawing/2014/main" id="{E63C0442-88B9-954B-ACB7-D777A431679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429000" y="2400300"/>
            <a:ext cx="0" cy="0"/>
          </a:xfrm>
          <a:ln/>
        </p:spPr>
      </p:sp>
      <p:sp>
        <p:nvSpPr>
          <p:cNvPr id="3150851" name="Rectangle 3">
            <a:extLst>
              <a:ext uri="{FF2B5EF4-FFF2-40B4-BE49-F238E27FC236}">
                <a16:creationId xmlns:a16="http://schemas.microsoft.com/office/drawing/2014/main" id="{E6B42530-9E9B-964A-B9ED-A04F3EE7871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2219325" cy="274638"/>
          </a:xfrm>
        </p:spPr>
        <p:txBody>
          <a:bodyPr/>
          <a:lstStyle/>
          <a:p>
            <a:pPr>
              <a:defRPr/>
            </a:pPr>
            <a:r>
              <a:rPr lang="de-DE" altLang="de-DE">
                <a:latin typeface="Times New Roman" charset="0"/>
              </a:rPr>
              <a:t>der Tensor muss erklärt werden!!</a:t>
            </a: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>
            <a:extLst>
              <a:ext uri="{FF2B5EF4-FFF2-40B4-BE49-F238E27FC236}">
                <a16:creationId xmlns:a16="http://schemas.microsoft.com/office/drawing/2014/main" id="{4F1DF591-B33A-5F41-B635-2BB723CE1A6A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2pPr>
            <a:lvl3pPr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3pPr>
            <a:lvl4pPr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4pPr>
            <a:lvl5pPr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defRPr/>
            </a:pPr>
            <a:endParaRPr lang="de-DE" altLang="de-DE" sz="1200"/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BDC06AD2-CC97-8F40-B422-78ED3A9B134B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2pPr>
            <a:lvl3pPr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3pPr>
            <a:lvl4pPr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4pPr>
            <a:lvl5pPr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defRPr/>
            </a:pPr>
            <a:endParaRPr lang="de-DE" altLang="de-DE" sz="1200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3E5940FE-A6FA-244D-BD16-8B7C81AAA368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2pPr>
            <a:lvl3pPr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3pPr>
            <a:lvl4pPr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4pPr>
            <a:lvl5pPr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defRPr/>
            </a:pPr>
            <a:endParaRPr lang="de-DE" altLang="de-DE" sz="1200"/>
          </a:p>
        </p:txBody>
      </p:sp>
      <p:sp>
        <p:nvSpPr>
          <p:cNvPr id="7" name="Rectangle 7">
            <a:extLst>
              <a:ext uri="{FF2B5EF4-FFF2-40B4-BE49-F238E27FC236}">
                <a16:creationId xmlns:a16="http://schemas.microsoft.com/office/drawing/2014/main" id="{F77AB00F-38F7-9642-B228-0C8C2895D0D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>
              <a:defRPr sz="2000">
                <a:solidFill>
                  <a:srgbClr val="FFFF99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>
              <a:defRPr sz="2000">
                <a:solidFill>
                  <a:srgbClr val="FFFF99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000">
                <a:solidFill>
                  <a:srgbClr val="FFFF99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000">
                <a:solidFill>
                  <a:srgbClr val="FFFF99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000">
                <a:solidFill>
                  <a:srgbClr val="FFFF99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B84C7CF8-50EC-AA41-934B-E0EC701A8FD9}" type="slidenum">
              <a:rPr lang="en-US" altLang="de-DE" sz="1200"/>
              <a:pPr/>
              <a:t>34</a:t>
            </a:fld>
            <a:endParaRPr lang="en-US" altLang="de-DE" sz="1200"/>
          </a:p>
        </p:txBody>
      </p:sp>
      <p:sp>
        <p:nvSpPr>
          <p:cNvPr id="67589" name="Rectangle 2">
            <a:extLst>
              <a:ext uri="{FF2B5EF4-FFF2-40B4-BE49-F238E27FC236}">
                <a16:creationId xmlns:a16="http://schemas.microsoft.com/office/drawing/2014/main" id="{E39AE5BE-B9AD-1F46-B6C4-D603DF44791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429000" y="2400300"/>
            <a:ext cx="0" cy="0"/>
          </a:xfrm>
          <a:ln/>
        </p:spPr>
      </p:sp>
      <p:sp>
        <p:nvSpPr>
          <p:cNvPr id="3107843" name="Rectangle 3">
            <a:extLst>
              <a:ext uri="{FF2B5EF4-FFF2-40B4-BE49-F238E27FC236}">
                <a16:creationId xmlns:a16="http://schemas.microsoft.com/office/drawing/2014/main" id="{D08A426D-233F-6344-8CEC-EF2644832C6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3600450" cy="274638"/>
          </a:xfrm>
        </p:spPr>
        <p:txBody>
          <a:bodyPr/>
          <a:lstStyle/>
          <a:p>
            <a:pPr>
              <a:defRPr/>
            </a:pPr>
            <a:r>
              <a:rPr lang="de-DE" altLang="de-DE">
                <a:latin typeface="Times New Roman" charset="0"/>
              </a:rPr>
              <a:t>Irregular k way partitioning scheme for irregular graphs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>
            <a:extLst>
              <a:ext uri="{FF2B5EF4-FFF2-40B4-BE49-F238E27FC236}">
                <a16:creationId xmlns:a16="http://schemas.microsoft.com/office/drawing/2014/main" id="{DCFDE7BF-2897-0E4E-AA1B-6EFFE14A601E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2pPr>
            <a:lvl3pPr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3pPr>
            <a:lvl4pPr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4pPr>
            <a:lvl5pPr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defRPr/>
            </a:pPr>
            <a:endParaRPr lang="x-none" altLang="x-none" sz="1200"/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3ADEE9D1-DFBF-C747-B876-AF1A16A4557C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2pPr>
            <a:lvl3pPr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3pPr>
            <a:lvl4pPr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4pPr>
            <a:lvl5pPr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defRPr/>
            </a:pPr>
            <a:endParaRPr lang="x-none" altLang="x-none" sz="1200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B63F9EB4-C53E-CD4A-A23A-B4A13A63F5BC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2pPr>
            <a:lvl3pPr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3pPr>
            <a:lvl4pPr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4pPr>
            <a:lvl5pPr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defRPr/>
            </a:pPr>
            <a:endParaRPr lang="x-none" altLang="x-none" sz="1200"/>
          </a:p>
        </p:txBody>
      </p:sp>
      <p:sp>
        <p:nvSpPr>
          <p:cNvPr id="7" name="Rectangle 7">
            <a:extLst>
              <a:ext uri="{FF2B5EF4-FFF2-40B4-BE49-F238E27FC236}">
                <a16:creationId xmlns:a16="http://schemas.microsoft.com/office/drawing/2014/main" id="{2A564B60-13CA-9948-99B4-F29A0EC2193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>
              <a:defRPr sz="2000">
                <a:solidFill>
                  <a:srgbClr val="FFFF99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>
              <a:defRPr sz="2000">
                <a:solidFill>
                  <a:srgbClr val="FFFF99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000">
                <a:solidFill>
                  <a:srgbClr val="FFFF99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000">
                <a:solidFill>
                  <a:srgbClr val="FFFF99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000">
                <a:solidFill>
                  <a:srgbClr val="FFFF99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4BD6A66C-60B1-A346-BE07-46A92C6D0A4C}" type="slidenum">
              <a:rPr lang="en-US" altLang="de-DE" sz="1200"/>
              <a:pPr/>
              <a:t>3</a:t>
            </a:fld>
            <a:endParaRPr lang="en-US" altLang="de-DE" sz="1200"/>
          </a:p>
        </p:txBody>
      </p:sp>
      <p:sp>
        <p:nvSpPr>
          <p:cNvPr id="9221" name="Rectangle 2">
            <a:extLst>
              <a:ext uri="{FF2B5EF4-FFF2-40B4-BE49-F238E27FC236}">
                <a16:creationId xmlns:a16="http://schemas.microsoft.com/office/drawing/2014/main" id="{A040BD28-111C-9D4E-9459-8898EB431DF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429000" y="2400300"/>
            <a:ext cx="0" cy="0"/>
          </a:xfrm>
          <a:solidFill>
            <a:srgbClr val="FFFFFF"/>
          </a:solidFill>
          <a:ln/>
        </p:spPr>
      </p:sp>
      <p:sp>
        <p:nvSpPr>
          <p:cNvPr id="3509251" name="Rectangle 3">
            <a:extLst>
              <a:ext uri="{FF2B5EF4-FFF2-40B4-BE49-F238E27FC236}">
                <a16:creationId xmlns:a16="http://schemas.microsoft.com/office/drawing/2014/main" id="{260D1428-4F66-1545-9B6C-B9E8A067892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4710113" cy="2746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de-DE" altLang="x-none"/>
              <a:t>PEBBLES: Parallel and Element Based grey Box Linear Equation Solver </a:t>
            </a: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"/>
          <p:cNvSpPr txBox="1">
            <a:spLocks noGrp="1" noChangeArrowheads="1"/>
          </p:cNvSpPr>
          <p:nvPr/>
        </p:nvSpPr>
        <p:spPr bwMode="auto">
          <a:xfrm>
            <a:off x="0" y="0"/>
            <a:ext cx="906463" cy="274638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bg2">
                <a:alpha val="74997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2pPr>
            <a:lvl3pPr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3pPr>
            <a:lvl4pPr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4pPr>
            <a:lvl5pPr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defRPr/>
            </a:pPr>
            <a:endParaRPr lang="de-DE" altLang="de-DE" sz="1200" b="1"/>
          </a:p>
        </p:txBody>
      </p:sp>
      <p:sp>
        <p:nvSpPr>
          <p:cNvPr id="9" name="Rectangle 3"/>
          <p:cNvSpPr txBox="1">
            <a:spLocks noGrp="1" noChangeArrowheads="1"/>
          </p:cNvSpPr>
          <p:nvPr/>
        </p:nvSpPr>
        <p:spPr bwMode="auto">
          <a:xfrm>
            <a:off x="5589588" y="0"/>
            <a:ext cx="1268412" cy="274638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bg2">
                <a:alpha val="74997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2pPr>
            <a:lvl3pPr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3pPr>
            <a:lvl4pPr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4pPr>
            <a:lvl5pPr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r">
              <a:defRPr/>
            </a:pPr>
            <a:endParaRPr lang="de-DE" altLang="de-DE" sz="1200" b="1"/>
          </a:p>
        </p:txBody>
      </p:sp>
      <p:sp>
        <p:nvSpPr>
          <p:cNvPr id="10" name="Rectangle 6"/>
          <p:cNvSpPr txBox="1">
            <a:spLocks noGrp="1" noChangeArrowheads="1"/>
          </p:cNvSpPr>
          <p:nvPr/>
        </p:nvSpPr>
        <p:spPr bwMode="auto">
          <a:xfrm>
            <a:off x="0" y="8869363"/>
            <a:ext cx="838200" cy="274637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bg2">
                <a:alpha val="74997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b">
            <a:spAutoFit/>
          </a:bodyPr>
          <a:lstStyle>
            <a:lvl1pPr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2pPr>
            <a:lvl3pPr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3pPr>
            <a:lvl4pPr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4pPr>
            <a:lvl5pPr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defRPr/>
            </a:pPr>
            <a:endParaRPr lang="de-DE" altLang="de-DE" sz="1200" b="1"/>
          </a:p>
        </p:txBody>
      </p:sp>
      <p:sp>
        <p:nvSpPr>
          <p:cNvPr id="11" name="Rectangle 7"/>
          <p:cNvSpPr txBox="1">
            <a:spLocks noGrp="1" noChangeArrowheads="1"/>
          </p:cNvSpPr>
          <p:nvPr/>
        </p:nvSpPr>
        <p:spPr bwMode="auto">
          <a:xfrm>
            <a:off x="6356350" y="8869363"/>
            <a:ext cx="501650" cy="274637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bg2">
                <a:alpha val="74997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b">
            <a:spAutoFit/>
          </a:bodyPr>
          <a:lstStyle>
            <a:lvl1pPr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2pPr>
            <a:lvl3pPr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3pPr>
            <a:lvl4pPr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4pPr>
            <a:lvl5pPr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r">
              <a:defRPr/>
            </a:pPr>
            <a:fld id="{7FFAB184-2AF2-B945-93C5-006790D1C270}" type="slidenum">
              <a:rPr lang="en-US" altLang="de-DE" sz="1200" b="1" smtClean="0"/>
              <a:pPr algn="r">
                <a:defRPr/>
              </a:pPr>
              <a:t>36</a:t>
            </a:fld>
            <a:endParaRPr lang="en-US" altLang="de-DE" sz="1200" b="1"/>
          </a:p>
        </p:txBody>
      </p:sp>
      <p:sp>
        <p:nvSpPr>
          <p:cNvPr id="4" name="Rectangle 2"/>
          <p:cNvSpPr txBox="1">
            <a:spLocks noGrp="1" noChangeArrowheads="1"/>
          </p:cNvSpPr>
          <p:nvPr/>
        </p:nvSpPr>
        <p:spPr bwMode="auto">
          <a:xfrm>
            <a:off x="0" y="0"/>
            <a:ext cx="906463" cy="274638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bg2">
                <a:alpha val="74997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2pPr>
            <a:lvl3pPr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3pPr>
            <a:lvl4pPr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4pPr>
            <a:lvl5pPr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defRPr/>
            </a:pPr>
            <a:endParaRPr lang="de-DE" altLang="de-DE" sz="1200" b="1"/>
          </a:p>
        </p:txBody>
      </p:sp>
      <p:sp>
        <p:nvSpPr>
          <p:cNvPr id="5" name="Rectangle 3"/>
          <p:cNvSpPr txBox="1">
            <a:spLocks noGrp="1" noChangeArrowheads="1"/>
          </p:cNvSpPr>
          <p:nvPr/>
        </p:nvSpPr>
        <p:spPr bwMode="auto">
          <a:xfrm>
            <a:off x="5589588" y="0"/>
            <a:ext cx="1268412" cy="274638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bg2">
                <a:alpha val="74997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2pPr>
            <a:lvl3pPr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3pPr>
            <a:lvl4pPr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4pPr>
            <a:lvl5pPr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r">
              <a:defRPr/>
            </a:pPr>
            <a:endParaRPr lang="de-DE" altLang="de-DE" sz="1200" b="1"/>
          </a:p>
        </p:txBody>
      </p:sp>
      <p:sp>
        <p:nvSpPr>
          <p:cNvPr id="6" name="Rectangle 6"/>
          <p:cNvSpPr txBox="1">
            <a:spLocks noGrp="1" noChangeArrowheads="1"/>
          </p:cNvSpPr>
          <p:nvPr/>
        </p:nvSpPr>
        <p:spPr bwMode="auto">
          <a:xfrm>
            <a:off x="0" y="8869363"/>
            <a:ext cx="838200" cy="274637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bg2">
                <a:alpha val="74997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b">
            <a:spAutoFit/>
          </a:bodyPr>
          <a:lstStyle>
            <a:lvl1pPr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2pPr>
            <a:lvl3pPr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3pPr>
            <a:lvl4pPr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4pPr>
            <a:lvl5pPr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defRPr/>
            </a:pPr>
            <a:endParaRPr lang="de-DE" altLang="de-DE" sz="1200" b="1"/>
          </a:p>
        </p:txBody>
      </p:sp>
      <p:sp>
        <p:nvSpPr>
          <p:cNvPr id="7" name="Rectangle 7"/>
          <p:cNvSpPr txBox="1">
            <a:spLocks noGrp="1" noChangeArrowheads="1"/>
          </p:cNvSpPr>
          <p:nvPr/>
        </p:nvSpPr>
        <p:spPr bwMode="auto">
          <a:xfrm>
            <a:off x="6356350" y="8869363"/>
            <a:ext cx="501650" cy="274637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bg2">
                <a:alpha val="74997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b">
            <a:spAutoFit/>
          </a:bodyPr>
          <a:lstStyle>
            <a:lvl1pPr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2pPr>
            <a:lvl3pPr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3pPr>
            <a:lvl4pPr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4pPr>
            <a:lvl5pPr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r">
              <a:defRPr/>
            </a:pPr>
            <a:fld id="{E6FC6CE4-A80D-8947-8332-2A27A46CA8E2}" type="slidenum">
              <a:rPr lang="en-US" altLang="de-DE" sz="1200" b="1" smtClean="0"/>
              <a:pPr algn="r">
                <a:defRPr/>
              </a:pPr>
              <a:t>36</a:t>
            </a:fld>
            <a:endParaRPr lang="en-US" altLang="de-DE" sz="1200" b="1"/>
          </a:p>
        </p:txBody>
      </p:sp>
      <p:sp>
        <p:nvSpPr>
          <p:cNvPr id="6042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429000" y="2400300"/>
            <a:ext cx="0" cy="0"/>
          </a:xfrm>
          <a:solidFill>
            <a:srgbClr val="FFFFFF"/>
          </a:solidFill>
          <a:ln/>
        </p:spPr>
      </p:sp>
      <p:sp>
        <p:nvSpPr>
          <p:cNvPr id="39403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9163" y="4343400"/>
            <a:ext cx="231775" cy="284163"/>
          </a:xfrm>
        </p:spPr>
        <p:txBody>
          <a:bodyPr/>
          <a:lstStyle/>
          <a:p>
            <a:pPr>
              <a:defRPr/>
            </a:pPr>
            <a:r>
              <a:rPr lang="en-US" altLang="de-DE" dirty="0">
                <a:ea typeface="ＭＳ Ｐゴシック" charset="-128"/>
              </a:rPr>
              <a:t> </a:t>
            </a:r>
            <a:endParaRPr lang="en-GB" altLang="de-DE" dirty="0"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1124840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>
            <a:extLst>
              <a:ext uri="{FF2B5EF4-FFF2-40B4-BE49-F238E27FC236}">
                <a16:creationId xmlns:a16="http://schemas.microsoft.com/office/drawing/2014/main" id="{133ABDFD-34CC-6C40-AFF1-3595A8373989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2pPr>
            <a:lvl3pPr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3pPr>
            <a:lvl4pPr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4pPr>
            <a:lvl5pPr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defRPr/>
            </a:pPr>
            <a:endParaRPr lang="de-DE" altLang="de-DE" sz="1200"/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0675073B-69A2-2844-ADE2-EE6C01CC7768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2pPr>
            <a:lvl3pPr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3pPr>
            <a:lvl4pPr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4pPr>
            <a:lvl5pPr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defRPr/>
            </a:pPr>
            <a:endParaRPr lang="de-DE" altLang="de-DE" sz="1200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E7FBFE5F-7D3E-6A44-800B-3735A184A4AE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2pPr>
            <a:lvl3pPr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3pPr>
            <a:lvl4pPr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4pPr>
            <a:lvl5pPr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defRPr/>
            </a:pPr>
            <a:endParaRPr lang="de-DE" altLang="de-DE" sz="1200"/>
          </a:p>
        </p:txBody>
      </p:sp>
      <p:sp>
        <p:nvSpPr>
          <p:cNvPr id="7" name="Rectangle 7">
            <a:extLst>
              <a:ext uri="{FF2B5EF4-FFF2-40B4-BE49-F238E27FC236}">
                <a16:creationId xmlns:a16="http://schemas.microsoft.com/office/drawing/2014/main" id="{CD376B3C-8A87-1949-8400-D551EC1C2F7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>
              <a:defRPr sz="2000">
                <a:solidFill>
                  <a:srgbClr val="FFFF99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>
              <a:defRPr sz="2000">
                <a:solidFill>
                  <a:srgbClr val="FFFF99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000">
                <a:solidFill>
                  <a:srgbClr val="FFFF99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000">
                <a:solidFill>
                  <a:srgbClr val="FFFF99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000">
                <a:solidFill>
                  <a:srgbClr val="FFFF99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6FC2A41D-CB58-0F44-BDDE-4E887E0451D8}" type="slidenum">
              <a:rPr lang="en-US" altLang="de-DE" sz="1200"/>
              <a:pPr/>
              <a:t>4</a:t>
            </a:fld>
            <a:endParaRPr lang="en-US" altLang="de-DE" sz="1200"/>
          </a:p>
        </p:txBody>
      </p:sp>
      <p:sp>
        <p:nvSpPr>
          <p:cNvPr id="11269" name="Rectangle 2">
            <a:extLst>
              <a:ext uri="{FF2B5EF4-FFF2-40B4-BE49-F238E27FC236}">
                <a16:creationId xmlns:a16="http://schemas.microsoft.com/office/drawing/2014/main" id="{1459071A-8ED7-9448-92F2-117CC6B4182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429000" y="2400300"/>
            <a:ext cx="0" cy="0"/>
          </a:xfrm>
          <a:ln/>
        </p:spPr>
      </p:sp>
      <p:sp>
        <p:nvSpPr>
          <p:cNvPr id="3113987" name="Rectangle 3">
            <a:extLst>
              <a:ext uri="{FF2B5EF4-FFF2-40B4-BE49-F238E27FC236}">
                <a16:creationId xmlns:a16="http://schemas.microsoft.com/office/drawing/2014/main" id="{69E968AA-2E12-2147-BE3B-429616DC61F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2459038" cy="2894013"/>
          </a:xfrm>
        </p:spPr>
        <p:txBody>
          <a:bodyPr/>
          <a:lstStyle/>
          <a:p>
            <a:pPr>
              <a:defRPr/>
            </a:pPr>
            <a:r>
              <a:rPr lang="en-US" altLang="de-DE">
                <a:latin typeface="Times New Roman" charset="0"/>
              </a:rPr>
              <a:t>D: electric displacement</a:t>
            </a:r>
          </a:p>
          <a:p>
            <a:pPr>
              <a:defRPr/>
            </a:pPr>
            <a:r>
              <a:rPr lang="en-US" altLang="de-DE">
                <a:latin typeface="Times New Roman" charset="0"/>
              </a:rPr>
              <a:t>rho: electric free charge density</a:t>
            </a:r>
          </a:p>
          <a:p>
            <a:pPr>
              <a:defRPr/>
            </a:pPr>
            <a:r>
              <a:rPr lang="en-US" altLang="de-DE">
                <a:latin typeface="Times New Roman" charset="0"/>
              </a:rPr>
              <a:t>E: electric field</a:t>
            </a:r>
          </a:p>
          <a:p>
            <a:pPr>
              <a:defRPr/>
            </a:pPr>
            <a:r>
              <a:rPr lang="en-US" altLang="de-DE">
                <a:latin typeface="Times New Roman" charset="0"/>
              </a:rPr>
              <a:t>B: magnetic induction</a:t>
            </a:r>
          </a:p>
          <a:p>
            <a:pPr>
              <a:defRPr/>
            </a:pPr>
            <a:r>
              <a:rPr lang="en-US" altLang="de-DE">
                <a:latin typeface="Times New Roman" charset="0"/>
              </a:rPr>
              <a:t>mu: magnetic permeability (vacuum)</a:t>
            </a:r>
          </a:p>
          <a:p>
            <a:pPr>
              <a:defRPr/>
            </a:pPr>
            <a:r>
              <a:rPr lang="en-US" altLang="de-DE">
                <a:latin typeface="Times New Roman" charset="0"/>
              </a:rPr>
              <a:t>j: electric current density</a:t>
            </a:r>
          </a:p>
          <a:p>
            <a:pPr>
              <a:defRPr/>
            </a:pPr>
            <a:r>
              <a:rPr lang="en-US" altLang="de-DE">
                <a:latin typeface="Times New Roman" charset="0"/>
              </a:rPr>
              <a:t>Phi: electric scalar potential</a:t>
            </a:r>
          </a:p>
          <a:p>
            <a:pPr>
              <a:defRPr/>
            </a:pPr>
            <a:r>
              <a:rPr lang="en-US" altLang="de-DE">
                <a:latin typeface="Times New Roman" charset="0"/>
              </a:rPr>
              <a:t>Psi: magnetic flux</a:t>
            </a:r>
          </a:p>
          <a:p>
            <a:pPr>
              <a:defRPr/>
            </a:pPr>
            <a:r>
              <a:rPr lang="en-US" altLang="de-DE">
                <a:latin typeface="Times New Roman" charset="0"/>
              </a:rPr>
              <a:t>A: magnetic vector potential</a:t>
            </a:r>
          </a:p>
          <a:p>
            <a:pPr>
              <a:defRPr/>
            </a:pPr>
            <a:r>
              <a:rPr lang="en-US" altLang="de-DE">
                <a:latin typeface="Times New Roman" charset="0"/>
              </a:rPr>
              <a:t>divA=0: Coulomb’s gauge</a:t>
            </a:r>
          </a:p>
          <a:p>
            <a:pPr>
              <a:defRPr/>
            </a:pPr>
            <a:endParaRPr lang="en-US" altLang="de-DE">
              <a:latin typeface="Times New Roman" charset="0"/>
            </a:endParaRPr>
          </a:p>
          <a:p>
            <a:pPr>
              <a:defRPr/>
            </a:pPr>
            <a:r>
              <a:rPr lang="en-US" altLang="de-DE">
                <a:latin typeface="Times New Roman" charset="0"/>
              </a:rPr>
              <a:t>conductor loop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>
            <a:extLst>
              <a:ext uri="{FF2B5EF4-FFF2-40B4-BE49-F238E27FC236}">
                <a16:creationId xmlns:a16="http://schemas.microsoft.com/office/drawing/2014/main" id="{C9071C70-4E51-2647-86B2-E15BE8391377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2pPr>
            <a:lvl3pPr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3pPr>
            <a:lvl4pPr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4pPr>
            <a:lvl5pPr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defRPr/>
            </a:pPr>
            <a:endParaRPr lang="de-DE" altLang="de-DE" sz="1200"/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3F0A2DB3-DF0D-904D-9A96-55A4AE5CED83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2pPr>
            <a:lvl3pPr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3pPr>
            <a:lvl4pPr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4pPr>
            <a:lvl5pPr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defRPr/>
            </a:pPr>
            <a:endParaRPr lang="de-DE" altLang="de-DE" sz="1200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562F0B67-DD4A-7645-B087-12FB672ADB21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2pPr>
            <a:lvl3pPr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3pPr>
            <a:lvl4pPr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4pPr>
            <a:lvl5pPr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defRPr/>
            </a:pPr>
            <a:endParaRPr lang="de-DE" altLang="de-DE" sz="1200"/>
          </a:p>
        </p:txBody>
      </p:sp>
      <p:sp>
        <p:nvSpPr>
          <p:cNvPr id="7" name="Rectangle 7">
            <a:extLst>
              <a:ext uri="{FF2B5EF4-FFF2-40B4-BE49-F238E27FC236}">
                <a16:creationId xmlns:a16="http://schemas.microsoft.com/office/drawing/2014/main" id="{B8692402-35D7-F047-AFC9-7CBC8225138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>
              <a:defRPr sz="2000">
                <a:solidFill>
                  <a:srgbClr val="FFFF99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>
              <a:defRPr sz="2000">
                <a:solidFill>
                  <a:srgbClr val="FFFF99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000">
                <a:solidFill>
                  <a:srgbClr val="FFFF99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000">
                <a:solidFill>
                  <a:srgbClr val="FFFF99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000">
                <a:solidFill>
                  <a:srgbClr val="FFFF99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E36F2EA8-7B4C-D440-A134-700A14DDD5A3}" type="slidenum">
              <a:rPr lang="en-US" altLang="de-DE" sz="1200"/>
              <a:pPr/>
              <a:t>5</a:t>
            </a:fld>
            <a:endParaRPr lang="en-US" altLang="de-DE" sz="1200"/>
          </a:p>
        </p:txBody>
      </p:sp>
      <p:sp>
        <p:nvSpPr>
          <p:cNvPr id="13317" name="Rectangle 2">
            <a:extLst>
              <a:ext uri="{FF2B5EF4-FFF2-40B4-BE49-F238E27FC236}">
                <a16:creationId xmlns:a16="http://schemas.microsoft.com/office/drawing/2014/main" id="{E6EE62F7-6CFB-C045-9EEB-469B0897162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429000" y="2400300"/>
            <a:ext cx="0" cy="0"/>
          </a:xfrm>
          <a:ln/>
        </p:spPr>
      </p:sp>
      <p:sp>
        <p:nvSpPr>
          <p:cNvPr id="3116035" name="Rectangle 3">
            <a:extLst>
              <a:ext uri="{FF2B5EF4-FFF2-40B4-BE49-F238E27FC236}">
                <a16:creationId xmlns:a16="http://schemas.microsoft.com/office/drawing/2014/main" id="{9BAB13D5-B6D7-324A-A822-0214553A46F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2459038" cy="2894013"/>
          </a:xfrm>
        </p:spPr>
        <p:txBody>
          <a:bodyPr/>
          <a:lstStyle/>
          <a:p>
            <a:pPr>
              <a:defRPr/>
            </a:pPr>
            <a:r>
              <a:rPr lang="en-US" altLang="de-DE">
                <a:latin typeface="Times New Roman" charset="0"/>
              </a:rPr>
              <a:t>D: electric displacement</a:t>
            </a:r>
          </a:p>
          <a:p>
            <a:pPr>
              <a:defRPr/>
            </a:pPr>
            <a:r>
              <a:rPr lang="en-US" altLang="de-DE">
                <a:latin typeface="Times New Roman" charset="0"/>
              </a:rPr>
              <a:t>rho: electric free charge density</a:t>
            </a:r>
          </a:p>
          <a:p>
            <a:pPr>
              <a:defRPr/>
            </a:pPr>
            <a:r>
              <a:rPr lang="en-US" altLang="de-DE">
                <a:latin typeface="Times New Roman" charset="0"/>
              </a:rPr>
              <a:t>E: electric field</a:t>
            </a:r>
          </a:p>
          <a:p>
            <a:pPr>
              <a:defRPr/>
            </a:pPr>
            <a:r>
              <a:rPr lang="en-US" altLang="de-DE">
                <a:latin typeface="Times New Roman" charset="0"/>
              </a:rPr>
              <a:t>B: magnetic induction</a:t>
            </a:r>
          </a:p>
          <a:p>
            <a:pPr>
              <a:defRPr/>
            </a:pPr>
            <a:r>
              <a:rPr lang="en-US" altLang="de-DE">
                <a:latin typeface="Times New Roman" charset="0"/>
              </a:rPr>
              <a:t>mu: magnetic permeability (vacuum)</a:t>
            </a:r>
          </a:p>
          <a:p>
            <a:pPr>
              <a:defRPr/>
            </a:pPr>
            <a:r>
              <a:rPr lang="en-US" altLang="de-DE">
                <a:latin typeface="Times New Roman" charset="0"/>
              </a:rPr>
              <a:t>j: electric current density</a:t>
            </a:r>
          </a:p>
          <a:p>
            <a:pPr>
              <a:defRPr/>
            </a:pPr>
            <a:r>
              <a:rPr lang="en-US" altLang="de-DE">
                <a:latin typeface="Times New Roman" charset="0"/>
              </a:rPr>
              <a:t>Phi: electric scalar potential</a:t>
            </a:r>
          </a:p>
          <a:p>
            <a:pPr>
              <a:defRPr/>
            </a:pPr>
            <a:r>
              <a:rPr lang="en-US" altLang="de-DE">
                <a:latin typeface="Times New Roman" charset="0"/>
              </a:rPr>
              <a:t>Psi: magnetic flux</a:t>
            </a:r>
          </a:p>
          <a:p>
            <a:pPr>
              <a:defRPr/>
            </a:pPr>
            <a:r>
              <a:rPr lang="en-US" altLang="de-DE">
                <a:latin typeface="Times New Roman" charset="0"/>
              </a:rPr>
              <a:t>A: magnetic vector potential</a:t>
            </a:r>
          </a:p>
          <a:p>
            <a:pPr>
              <a:defRPr/>
            </a:pPr>
            <a:r>
              <a:rPr lang="en-US" altLang="de-DE">
                <a:latin typeface="Times New Roman" charset="0"/>
              </a:rPr>
              <a:t>divA=0: Coulomb’s gauge</a:t>
            </a:r>
          </a:p>
          <a:p>
            <a:pPr>
              <a:defRPr/>
            </a:pPr>
            <a:endParaRPr lang="en-US" altLang="de-DE">
              <a:latin typeface="Times New Roman" charset="0"/>
            </a:endParaRPr>
          </a:p>
          <a:p>
            <a:pPr>
              <a:defRPr/>
            </a:pPr>
            <a:r>
              <a:rPr lang="en-US" altLang="de-DE">
                <a:latin typeface="Times New Roman" charset="0"/>
              </a:rPr>
              <a:t>conductor loop</a:t>
            </a: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>
            <a:extLst>
              <a:ext uri="{FF2B5EF4-FFF2-40B4-BE49-F238E27FC236}">
                <a16:creationId xmlns:a16="http://schemas.microsoft.com/office/drawing/2014/main" id="{2FC2405D-CF5D-3740-976E-70EB4B32CEF4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2pPr>
            <a:lvl3pPr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3pPr>
            <a:lvl4pPr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4pPr>
            <a:lvl5pPr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defRPr/>
            </a:pPr>
            <a:endParaRPr lang="de-DE" altLang="de-DE" sz="1200"/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005AFAE1-DA25-9A45-9ECD-DFC5440CF062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2pPr>
            <a:lvl3pPr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3pPr>
            <a:lvl4pPr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4pPr>
            <a:lvl5pPr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defRPr/>
            </a:pPr>
            <a:endParaRPr lang="de-DE" altLang="de-DE" sz="1200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9CF4FBEE-4C7D-8B45-83EE-1361D1CDF39C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2pPr>
            <a:lvl3pPr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3pPr>
            <a:lvl4pPr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4pPr>
            <a:lvl5pPr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defRPr/>
            </a:pPr>
            <a:endParaRPr lang="de-DE" altLang="de-DE" sz="1200"/>
          </a:p>
        </p:txBody>
      </p:sp>
      <p:sp>
        <p:nvSpPr>
          <p:cNvPr id="7" name="Rectangle 7">
            <a:extLst>
              <a:ext uri="{FF2B5EF4-FFF2-40B4-BE49-F238E27FC236}">
                <a16:creationId xmlns:a16="http://schemas.microsoft.com/office/drawing/2014/main" id="{CE202E8F-3EBC-6A4B-8028-F227398AD7F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>
              <a:defRPr sz="2000">
                <a:solidFill>
                  <a:srgbClr val="FFFF99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>
              <a:defRPr sz="2000">
                <a:solidFill>
                  <a:srgbClr val="FFFF99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000">
                <a:solidFill>
                  <a:srgbClr val="FFFF99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000">
                <a:solidFill>
                  <a:srgbClr val="FFFF99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000">
                <a:solidFill>
                  <a:srgbClr val="FFFF99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7D5A32CE-3092-CF43-BDCB-29ABE36C8B31}" type="slidenum">
              <a:rPr lang="en-US" altLang="de-DE" sz="1200"/>
              <a:pPr/>
              <a:t>6</a:t>
            </a:fld>
            <a:endParaRPr lang="en-US" altLang="de-DE" sz="1200"/>
          </a:p>
        </p:txBody>
      </p:sp>
      <p:sp>
        <p:nvSpPr>
          <p:cNvPr id="15365" name="Rectangle 2">
            <a:extLst>
              <a:ext uri="{FF2B5EF4-FFF2-40B4-BE49-F238E27FC236}">
                <a16:creationId xmlns:a16="http://schemas.microsoft.com/office/drawing/2014/main" id="{C7B22278-56AF-2241-A78C-1C53FC892F9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429000" y="2400300"/>
            <a:ext cx="0" cy="0"/>
          </a:xfrm>
          <a:ln/>
        </p:spPr>
      </p:sp>
      <p:sp>
        <p:nvSpPr>
          <p:cNvPr id="3118083" name="Rectangle 3">
            <a:extLst>
              <a:ext uri="{FF2B5EF4-FFF2-40B4-BE49-F238E27FC236}">
                <a16:creationId xmlns:a16="http://schemas.microsoft.com/office/drawing/2014/main" id="{1CDBF004-87F2-BE4B-98A2-D9C70354354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2459038" cy="2894013"/>
          </a:xfrm>
        </p:spPr>
        <p:txBody>
          <a:bodyPr/>
          <a:lstStyle/>
          <a:p>
            <a:pPr>
              <a:defRPr/>
            </a:pPr>
            <a:r>
              <a:rPr lang="en-US" altLang="de-DE">
                <a:latin typeface="Times New Roman" charset="0"/>
              </a:rPr>
              <a:t>D: electric displacement</a:t>
            </a:r>
          </a:p>
          <a:p>
            <a:pPr>
              <a:defRPr/>
            </a:pPr>
            <a:r>
              <a:rPr lang="en-US" altLang="de-DE">
                <a:latin typeface="Times New Roman" charset="0"/>
              </a:rPr>
              <a:t>rho: electric free charge density</a:t>
            </a:r>
          </a:p>
          <a:p>
            <a:pPr>
              <a:defRPr/>
            </a:pPr>
            <a:r>
              <a:rPr lang="en-US" altLang="de-DE">
                <a:latin typeface="Times New Roman" charset="0"/>
              </a:rPr>
              <a:t>E: electric field</a:t>
            </a:r>
          </a:p>
          <a:p>
            <a:pPr>
              <a:defRPr/>
            </a:pPr>
            <a:r>
              <a:rPr lang="en-US" altLang="de-DE">
                <a:latin typeface="Times New Roman" charset="0"/>
              </a:rPr>
              <a:t>B: magnetic induction</a:t>
            </a:r>
          </a:p>
          <a:p>
            <a:pPr>
              <a:defRPr/>
            </a:pPr>
            <a:r>
              <a:rPr lang="en-US" altLang="de-DE">
                <a:latin typeface="Times New Roman" charset="0"/>
              </a:rPr>
              <a:t>mu: magnetic permeability (vacuum)</a:t>
            </a:r>
          </a:p>
          <a:p>
            <a:pPr>
              <a:defRPr/>
            </a:pPr>
            <a:r>
              <a:rPr lang="en-US" altLang="de-DE">
                <a:latin typeface="Times New Roman" charset="0"/>
              </a:rPr>
              <a:t>j: electric current density</a:t>
            </a:r>
          </a:p>
          <a:p>
            <a:pPr>
              <a:defRPr/>
            </a:pPr>
            <a:r>
              <a:rPr lang="en-US" altLang="de-DE">
                <a:latin typeface="Times New Roman" charset="0"/>
              </a:rPr>
              <a:t>Phi: electric scalar potential</a:t>
            </a:r>
          </a:p>
          <a:p>
            <a:pPr>
              <a:defRPr/>
            </a:pPr>
            <a:r>
              <a:rPr lang="en-US" altLang="de-DE">
                <a:latin typeface="Times New Roman" charset="0"/>
              </a:rPr>
              <a:t>Psi: magnetic flux</a:t>
            </a:r>
          </a:p>
          <a:p>
            <a:pPr>
              <a:defRPr/>
            </a:pPr>
            <a:r>
              <a:rPr lang="en-US" altLang="de-DE">
                <a:latin typeface="Times New Roman" charset="0"/>
              </a:rPr>
              <a:t>A: magnetic vector potential</a:t>
            </a:r>
          </a:p>
          <a:p>
            <a:pPr>
              <a:defRPr/>
            </a:pPr>
            <a:r>
              <a:rPr lang="en-US" altLang="de-DE">
                <a:latin typeface="Times New Roman" charset="0"/>
              </a:rPr>
              <a:t>divA=0: Coulomb’s gauge</a:t>
            </a:r>
          </a:p>
          <a:p>
            <a:pPr>
              <a:defRPr/>
            </a:pPr>
            <a:endParaRPr lang="en-US" altLang="de-DE">
              <a:latin typeface="Times New Roman" charset="0"/>
            </a:endParaRPr>
          </a:p>
          <a:p>
            <a:pPr>
              <a:defRPr/>
            </a:pPr>
            <a:r>
              <a:rPr lang="en-US" altLang="de-DE">
                <a:latin typeface="Times New Roman" charset="0"/>
              </a:rPr>
              <a:t>conductor loop</a:t>
            </a: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>
            <a:extLst>
              <a:ext uri="{FF2B5EF4-FFF2-40B4-BE49-F238E27FC236}">
                <a16:creationId xmlns:a16="http://schemas.microsoft.com/office/drawing/2014/main" id="{85E688BA-F01D-BF4B-8242-EC5403B9DE6D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2pPr>
            <a:lvl3pPr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3pPr>
            <a:lvl4pPr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4pPr>
            <a:lvl5pPr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defRPr/>
            </a:pPr>
            <a:endParaRPr lang="de-DE" altLang="de-DE" sz="1200"/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9BBC2BF1-A91B-FC4B-834C-7B74738F7F57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2pPr>
            <a:lvl3pPr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3pPr>
            <a:lvl4pPr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4pPr>
            <a:lvl5pPr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defRPr/>
            </a:pPr>
            <a:endParaRPr lang="de-DE" altLang="de-DE" sz="1200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A767C47B-9BC2-4144-AC78-FB224C87EF1B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2pPr>
            <a:lvl3pPr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3pPr>
            <a:lvl4pPr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4pPr>
            <a:lvl5pPr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defRPr/>
            </a:pPr>
            <a:endParaRPr lang="de-DE" altLang="de-DE" sz="1200"/>
          </a:p>
        </p:txBody>
      </p:sp>
      <p:sp>
        <p:nvSpPr>
          <p:cNvPr id="7" name="Rectangle 7">
            <a:extLst>
              <a:ext uri="{FF2B5EF4-FFF2-40B4-BE49-F238E27FC236}">
                <a16:creationId xmlns:a16="http://schemas.microsoft.com/office/drawing/2014/main" id="{81E1057B-89D2-514B-AE25-570847EAC57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>
              <a:defRPr sz="2000">
                <a:solidFill>
                  <a:srgbClr val="FFFF99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>
              <a:defRPr sz="2000">
                <a:solidFill>
                  <a:srgbClr val="FFFF99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000">
                <a:solidFill>
                  <a:srgbClr val="FFFF99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000">
                <a:solidFill>
                  <a:srgbClr val="FFFF99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000">
                <a:solidFill>
                  <a:srgbClr val="FFFF99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FE2DBCD4-3EDC-764A-8BE8-168C4EB162CF}" type="slidenum">
              <a:rPr lang="en-US" altLang="de-DE" sz="1200"/>
              <a:pPr/>
              <a:t>7</a:t>
            </a:fld>
            <a:endParaRPr lang="en-US" altLang="de-DE" sz="1200"/>
          </a:p>
        </p:txBody>
      </p:sp>
      <p:sp>
        <p:nvSpPr>
          <p:cNvPr id="17413" name="Rectangle 2">
            <a:extLst>
              <a:ext uri="{FF2B5EF4-FFF2-40B4-BE49-F238E27FC236}">
                <a16:creationId xmlns:a16="http://schemas.microsoft.com/office/drawing/2014/main" id="{BB7812F2-0D13-7940-959A-87E1A1DEC68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429000" y="2400300"/>
            <a:ext cx="0" cy="0"/>
          </a:xfrm>
          <a:ln/>
        </p:spPr>
      </p:sp>
      <p:sp>
        <p:nvSpPr>
          <p:cNvPr id="3120131" name="Rectangle 3">
            <a:extLst>
              <a:ext uri="{FF2B5EF4-FFF2-40B4-BE49-F238E27FC236}">
                <a16:creationId xmlns:a16="http://schemas.microsoft.com/office/drawing/2014/main" id="{B6702C5E-7D52-0046-B6AB-AA3CF31C82D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2459038" cy="2894013"/>
          </a:xfrm>
        </p:spPr>
        <p:txBody>
          <a:bodyPr/>
          <a:lstStyle/>
          <a:p>
            <a:pPr>
              <a:defRPr/>
            </a:pPr>
            <a:r>
              <a:rPr lang="en-US" altLang="de-DE">
                <a:latin typeface="Times New Roman" charset="0"/>
              </a:rPr>
              <a:t>D: electric displacement</a:t>
            </a:r>
          </a:p>
          <a:p>
            <a:pPr>
              <a:defRPr/>
            </a:pPr>
            <a:r>
              <a:rPr lang="en-US" altLang="de-DE">
                <a:latin typeface="Times New Roman" charset="0"/>
              </a:rPr>
              <a:t>rho: electric free charge density</a:t>
            </a:r>
          </a:p>
          <a:p>
            <a:pPr>
              <a:defRPr/>
            </a:pPr>
            <a:r>
              <a:rPr lang="en-US" altLang="de-DE">
                <a:latin typeface="Times New Roman" charset="0"/>
              </a:rPr>
              <a:t>E: electric field</a:t>
            </a:r>
          </a:p>
          <a:p>
            <a:pPr>
              <a:defRPr/>
            </a:pPr>
            <a:r>
              <a:rPr lang="en-US" altLang="de-DE">
                <a:latin typeface="Times New Roman" charset="0"/>
              </a:rPr>
              <a:t>B: magnetic induction</a:t>
            </a:r>
          </a:p>
          <a:p>
            <a:pPr>
              <a:defRPr/>
            </a:pPr>
            <a:r>
              <a:rPr lang="en-US" altLang="de-DE">
                <a:latin typeface="Times New Roman" charset="0"/>
              </a:rPr>
              <a:t>mu: magnetic permeability (vacuum)</a:t>
            </a:r>
          </a:p>
          <a:p>
            <a:pPr>
              <a:defRPr/>
            </a:pPr>
            <a:r>
              <a:rPr lang="en-US" altLang="de-DE">
                <a:latin typeface="Times New Roman" charset="0"/>
              </a:rPr>
              <a:t>j: electric current density</a:t>
            </a:r>
          </a:p>
          <a:p>
            <a:pPr>
              <a:defRPr/>
            </a:pPr>
            <a:r>
              <a:rPr lang="en-US" altLang="de-DE">
                <a:latin typeface="Times New Roman" charset="0"/>
              </a:rPr>
              <a:t>Phi: electric scalar potential</a:t>
            </a:r>
          </a:p>
          <a:p>
            <a:pPr>
              <a:defRPr/>
            </a:pPr>
            <a:r>
              <a:rPr lang="en-US" altLang="de-DE">
                <a:latin typeface="Times New Roman" charset="0"/>
              </a:rPr>
              <a:t>Psi: magnetic flux</a:t>
            </a:r>
          </a:p>
          <a:p>
            <a:pPr>
              <a:defRPr/>
            </a:pPr>
            <a:r>
              <a:rPr lang="en-US" altLang="de-DE">
                <a:latin typeface="Times New Roman" charset="0"/>
              </a:rPr>
              <a:t>A: magnetic vector potential</a:t>
            </a:r>
          </a:p>
          <a:p>
            <a:pPr>
              <a:defRPr/>
            </a:pPr>
            <a:r>
              <a:rPr lang="en-US" altLang="de-DE">
                <a:latin typeface="Times New Roman" charset="0"/>
              </a:rPr>
              <a:t>divA=0: Coulomb’s gauge</a:t>
            </a:r>
          </a:p>
          <a:p>
            <a:pPr>
              <a:defRPr/>
            </a:pPr>
            <a:endParaRPr lang="en-US" altLang="de-DE">
              <a:latin typeface="Times New Roman" charset="0"/>
            </a:endParaRPr>
          </a:p>
          <a:p>
            <a:pPr>
              <a:defRPr/>
            </a:pPr>
            <a:r>
              <a:rPr lang="en-US" altLang="de-DE">
                <a:latin typeface="Times New Roman" charset="0"/>
              </a:rPr>
              <a:t>conductor loop</a:t>
            </a: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>
            <a:extLst>
              <a:ext uri="{FF2B5EF4-FFF2-40B4-BE49-F238E27FC236}">
                <a16:creationId xmlns:a16="http://schemas.microsoft.com/office/drawing/2014/main" id="{4C3B5417-08C0-F44A-9547-E845E2DF806B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2pPr>
            <a:lvl3pPr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3pPr>
            <a:lvl4pPr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4pPr>
            <a:lvl5pPr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defRPr/>
            </a:pPr>
            <a:endParaRPr lang="de-DE" altLang="de-DE" sz="1200"/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1B1E069E-AC30-AB49-B66F-1726110B5EA2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2pPr>
            <a:lvl3pPr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3pPr>
            <a:lvl4pPr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4pPr>
            <a:lvl5pPr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defRPr/>
            </a:pPr>
            <a:endParaRPr lang="de-DE" altLang="de-DE" sz="1200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7D9B9357-8FDD-BE4C-BDF8-6F2E2023938F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2pPr>
            <a:lvl3pPr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3pPr>
            <a:lvl4pPr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4pPr>
            <a:lvl5pPr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defRPr/>
            </a:pPr>
            <a:endParaRPr lang="de-DE" altLang="de-DE" sz="1200"/>
          </a:p>
        </p:txBody>
      </p:sp>
      <p:sp>
        <p:nvSpPr>
          <p:cNvPr id="7" name="Rectangle 7">
            <a:extLst>
              <a:ext uri="{FF2B5EF4-FFF2-40B4-BE49-F238E27FC236}">
                <a16:creationId xmlns:a16="http://schemas.microsoft.com/office/drawing/2014/main" id="{245EF879-25FD-FC41-987E-0AF6B86C4C9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>
              <a:defRPr sz="2000">
                <a:solidFill>
                  <a:srgbClr val="FFFF99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>
              <a:defRPr sz="2000">
                <a:solidFill>
                  <a:srgbClr val="FFFF99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000">
                <a:solidFill>
                  <a:srgbClr val="FFFF99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000">
                <a:solidFill>
                  <a:srgbClr val="FFFF99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000">
                <a:solidFill>
                  <a:srgbClr val="FFFF99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0463E772-458D-E345-B71F-F32CB345CD30}" type="slidenum">
              <a:rPr lang="en-US" altLang="de-DE" sz="1200"/>
              <a:pPr/>
              <a:t>8</a:t>
            </a:fld>
            <a:endParaRPr lang="en-US" altLang="de-DE" sz="1200"/>
          </a:p>
        </p:txBody>
      </p:sp>
      <p:sp>
        <p:nvSpPr>
          <p:cNvPr id="19461" name="Rectangle 2">
            <a:extLst>
              <a:ext uri="{FF2B5EF4-FFF2-40B4-BE49-F238E27FC236}">
                <a16:creationId xmlns:a16="http://schemas.microsoft.com/office/drawing/2014/main" id="{8E44F0F5-9AEB-3D45-968F-B92C9283A38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429000" y="2400300"/>
            <a:ext cx="0" cy="0"/>
          </a:xfrm>
          <a:ln/>
        </p:spPr>
      </p:sp>
      <p:sp>
        <p:nvSpPr>
          <p:cNvPr id="3122179" name="Rectangle 3">
            <a:extLst>
              <a:ext uri="{FF2B5EF4-FFF2-40B4-BE49-F238E27FC236}">
                <a16:creationId xmlns:a16="http://schemas.microsoft.com/office/drawing/2014/main" id="{DAE18D09-3E8E-8543-8190-C10CB91D76A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2219325" cy="274638"/>
          </a:xfrm>
        </p:spPr>
        <p:txBody>
          <a:bodyPr/>
          <a:lstStyle/>
          <a:p>
            <a:pPr>
              <a:defRPr/>
            </a:pPr>
            <a:r>
              <a:rPr lang="de-DE" altLang="de-DE">
                <a:latin typeface="Times New Roman" charset="0"/>
              </a:rPr>
              <a:t>der Tensor muss erklärt werden!!</a:t>
            </a: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>
            <a:extLst>
              <a:ext uri="{FF2B5EF4-FFF2-40B4-BE49-F238E27FC236}">
                <a16:creationId xmlns:a16="http://schemas.microsoft.com/office/drawing/2014/main" id="{DF2A399A-5138-A242-85B3-6C207D69639E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2pPr>
            <a:lvl3pPr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3pPr>
            <a:lvl4pPr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4pPr>
            <a:lvl5pPr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defRPr/>
            </a:pPr>
            <a:endParaRPr lang="de-DE" altLang="de-DE" sz="1200"/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F219701D-6618-3541-89B4-32FDE3DF5E64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2pPr>
            <a:lvl3pPr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3pPr>
            <a:lvl4pPr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4pPr>
            <a:lvl5pPr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defRPr/>
            </a:pPr>
            <a:endParaRPr lang="de-DE" altLang="de-DE" sz="1200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D7450CCC-1A07-6945-B6BF-5E6A8174D197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2pPr>
            <a:lvl3pPr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3pPr>
            <a:lvl4pPr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4pPr>
            <a:lvl5pPr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defRPr/>
            </a:pPr>
            <a:endParaRPr lang="de-DE" altLang="de-DE" sz="1200"/>
          </a:p>
        </p:txBody>
      </p:sp>
      <p:sp>
        <p:nvSpPr>
          <p:cNvPr id="7" name="Rectangle 7">
            <a:extLst>
              <a:ext uri="{FF2B5EF4-FFF2-40B4-BE49-F238E27FC236}">
                <a16:creationId xmlns:a16="http://schemas.microsoft.com/office/drawing/2014/main" id="{1EFFEBCE-FF30-ED45-882D-1C42BE4611E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>
              <a:defRPr sz="2000">
                <a:solidFill>
                  <a:srgbClr val="FFFF99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>
              <a:defRPr sz="2000">
                <a:solidFill>
                  <a:srgbClr val="FFFF99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000">
                <a:solidFill>
                  <a:srgbClr val="FFFF99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000">
                <a:solidFill>
                  <a:srgbClr val="FFFF99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000">
                <a:solidFill>
                  <a:srgbClr val="FFFF99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1C44A2EA-7BCA-6544-A029-B2302A7BC317}" type="slidenum">
              <a:rPr lang="en-US" altLang="de-DE" sz="1200"/>
              <a:pPr/>
              <a:t>9</a:t>
            </a:fld>
            <a:endParaRPr lang="en-US" altLang="de-DE" sz="1200"/>
          </a:p>
        </p:txBody>
      </p:sp>
      <p:sp>
        <p:nvSpPr>
          <p:cNvPr id="21509" name="Rectangle 2">
            <a:extLst>
              <a:ext uri="{FF2B5EF4-FFF2-40B4-BE49-F238E27FC236}">
                <a16:creationId xmlns:a16="http://schemas.microsoft.com/office/drawing/2014/main" id="{214242D7-8984-DC4E-B96A-D3629FF12EB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429000" y="2400300"/>
            <a:ext cx="0" cy="0"/>
          </a:xfrm>
          <a:solidFill>
            <a:srgbClr val="FFFFFF"/>
          </a:solidFill>
          <a:ln/>
        </p:spPr>
      </p:sp>
      <p:sp>
        <p:nvSpPr>
          <p:cNvPr id="3399683" name="Rectangle 3">
            <a:extLst>
              <a:ext uri="{FF2B5EF4-FFF2-40B4-BE49-F238E27FC236}">
                <a16:creationId xmlns:a16="http://schemas.microsoft.com/office/drawing/2014/main" id="{6418BA01-1B90-DA45-8BA1-3E6182E7C05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14400" y="4338638"/>
            <a:ext cx="222250" cy="274637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en-US" altLang="de-DE">
                <a:latin typeface="Times New Roman" charset="0"/>
              </a:rPr>
              <a:t> </a:t>
            </a:r>
            <a:endParaRPr lang="en-GB" altLang="de-DE">
              <a:latin typeface="Times New Roman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e-DE"/>
              <a:t>Master-Untertitelformat bearbeiten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1762377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3270058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4815693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6869073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2708370470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2475227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8487785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6679359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03599569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045011333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3938262407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0076"/>
            </a:gs>
            <a:gs pos="50000">
              <a:srgbClr val="0000FF"/>
            </a:gs>
            <a:gs pos="100000">
              <a:srgbClr val="000076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4E2C24FE-8E75-3B42-A3B6-E6A8DBC25D7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de-DE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3AB2CB4A-616D-584C-BFC3-FA6B60C2CDE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de-DE"/>
              <a:t>Click to edit Master text styles</a:t>
            </a:r>
          </a:p>
          <a:p>
            <a:pPr lvl="1"/>
            <a:r>
              <a:rPr lang="en-US" altLang="de-DE"/>
              <a:t>Second level</a:t>
            </a:r>
          </a:p>
          <a:p>
            <a:pPr lvl="2"/>
            <a:r>
              <a:rPr lang="en-US" altLang="de-DE"/>
              <a:t>Third level</a:t>
            </a:r>
          </a:p>
          <a:p>
            <a:pPr lvl="3"/>
            <a:r>
              <a:rPr lang="en-US" altLang="de-DE"/>
              <a:t>Fourth level</a:t>
            </a:r>
          </a:p>
          <a:p>
            <a:pPr lvl="4"/>
            <a:r>
              <a:rPr lang="en-US" altLang="de-DE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pitchFamily="-84" charset="-128"/>
          <a:cs typeface="ＭＳ Ｐゴシック" pitchFamily="-84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84" charset="0"/>
          <a:ea typeface="ＭＳ Ｐゴシック" pitchFamily="-84" charset="-128"/>
          <a:cs typeface="ＭＳ Ｐゴシック" pitchFamily="-84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84" charset="0"/>
          <a:ea typeface="ＭＳ Ｐゴシック" pitchFamily="-84" charset="-128"/>
          <a:cs typeface="ＭＳ Ｐゴシック" pitchFamily="-84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84" charset="0"/>
          <a:ea typeface="ＭＳ Ｐゴシック" pitchFamily="-84" charset="-128"/>
          <a:cs typeface="ＭＳ Ｐゴシック" pitchFamily="-84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84" charset="0"/>
          <a:ea typeface="ＭＳ Ｐゴシック" pitchFamily="-84" charset="-128"/>
          <a:cs typeface="ＭＳ Ｐゴシック" pitchFamily="-84" charset="-128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84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84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84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pitchFamily="-84" charset="-128"/>
          <a:cs typeface="ＭＳ Ｐゴシック" pitchFamily="-84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pitchFamily="-84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pitchFamily="-84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pitchFamily="-84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84" charset="-128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84" charset="-128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84" charset="-128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84" charset="-128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84" charset="-128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7" Type="http://schemas.openxmlformats.org/officeDocument/2006/relationships/image" Target="../media/image3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6" Type="http://schemas.openxmlformats.org/officeDocument/2006/relationships/oleObject" Target="../embeddings/oleObject36.bin"/><Relationship Id="rId5" Type="http://schemas.openxmlformats.org/officeDocument/2006/relationships/image" Target="../media/image32.png"/><Relationship Id="rId4" Type="http://schemas.openxmlformats.org/officeDocument/2006/relationships/oleObject" Target="../embeddings/oleObject35.bin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oleObject" Target="../embeddings/oleObject37.bin"/><Relationship Id="rId7" Type="http://schemas.openxmlformats.org/officeDocument/2006/relationships/oleObject" Target="../embeddings/oleObject39.bin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5.png"/><Relationship Id="rId5" Type="http://schemas.openxmlformats.org/officeDocument/2006/relationships/oleObject" Target="../embeddings/oleObject38.bin"/><Relationship Id="rId10" Type="http://schemas.openxmlformats.org/officeDocument/2006/relationships/image" Target="../media/image37.png"/><Relationship Id="rId4" Type="http://schemas.openxmlformats.org/officeDocument/2006/relationships/image" Target="../media/image32.png"/><Relationship Id="rId9" Type="http://schemas.openxmlformats.org/officeDocument/2006/relationships/oleObject" Target="../embeddings/oleObject40.bin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13" Type="http://schemas.openxmlformats.org/officeDocument/2006/relationships/image" Target="../media/image39.png"/><Relationship Id="rId18" Type="http://schemas.openxmlformats.org/officeDocument/2006/relationships/oleObject" Target="../embeddings/oleObject48.bin"/><Relationship Id="rId3" Type="http://schemas.openxmlformats.org/officeDocument/2006/relationships/oleObject" Target="../embeddings/oleObject41.bin"/><Relationship Id="rId7" Type="http://schemas.openxmlformats.org/officeDocument/2006/relationships/oleObject" Target="../embeddings/oleObject43.bin"/><Relationship Id="rId12" Type="http://schemas.openxmlformats.org/officeDocument/2006/relationships/image" Target="../media/image42.png"/><Relationship Id="rId17" Type="http://schemas.openxmlformats.org/officeDocument/2006/relationships/image" Target="../media/image32.png"/><Relationship Id="rId2" Type="http://schemas.openxmlformats.org/officeDocument/2006/relationships/notesSlide" Target="../notesSlides/notesSlide16.xml"/><Relationship Id="rId16" Type="http://schemas.openxmlformats.org/officeDocument/2006/relationships/oleObject" Target="../embeddings/oleObject47.bin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0.png"/><Relationship Id="rId11" Type="http://schemas.openxmlformats.org/officeDocument/2006/relationships/oleObject" Target="../embeddings/oleObject45.bin"/><Relationship Id="rId5" Type="http://schemas.openxmlformats.org/officeDocument/2006/relationships/oleObject" Target="../embeddings/oleObject42.bin"/><Relationship Id="rId15" Type="http://schemas.openxmlformats.org/officeDocument/2006/relationships/image" Target="../media/image43.png"/><Relationship Id="rId10" Type="http://schemas.openxmlformats.org/officeDocument/2006/relationships/image" Target="../media/image37.png"/><Relationship Id="rId19" Type="http://schemas.openxmlformats.org/officeDocument/2006/relationships/image" Target="../media/image35.png"/><Relationship Id="rId4" Type="http://schemas.openxmlformats.org/officeDocument/2006/relationships/image" Target="../media/image36.png"/><Relationship Id="rId9" Type="http://schemas.openxmlformats.org/officeDocument/2006/relationships/oleObject" Target="../embeddings/oleObject44.bin"/><Relationship Id="rId14" Type="http://schemas.openxmlformats.org/officeDocument/2006/relationships/oleObject" Target="../embeddings/oleObject46.bin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oleObject" Target="../embeddings/oleObject49.bin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7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0.bin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3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1.tiff"/><Relationship Id="rId3" Type="http://schemas.openxmlformats.org/officeDocument/2006/relationships/image" Target="../media/image66.jpeg"/><Relationship Id="rId7" Type="http://schemas.openxmlformats.org/officeDocument/2006/relationships/image" Target="../media/image70.tiff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9.png"/><Relationship Id="rId5" Type="http://schemas.openxmlformats.org/officeDocument/2006/relationships/image" Target="../media/image68.png"/><Relationship Id="rId10" Type="http://schemas.openxmlformats.org/officeDocument/2006/relationships/image" Target="../media/image73.png"/><Relationship Id="rId4" Type="http://schemas.openxmlformats.org/officeDocument/2006/relationships/image" Target="../media/image67.jpeg"/><Relationship Id="rId9" Type="http://schemas.openxmlformats.org/officeDocument/2006/relationships/image" Target="../media/image72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oleObject" Target="../embeddings/oleObject6.bin"/><Relationship Id="rId18" Type="http://schemas.openxmlformats.org/officeDocument/2006/relationships/image" Target="../media/image11.png"/><Relationship Id="rId26" Type="http://schemas.openxmlformats.org/officeDocument/2006/relationships/oleObject" Target="../embeddings/oleObject14.bin"/><Relationship Id="rId3" Type="http://schemas.openxmlformats.org/officeDocument/2006/relationships/oleObject" Target="../embeddings/oleObject1.bin"/><Relationship Id="rId21" Type="http://schemas.openxmlformats.org/officeDocument/2006/relationships/oleObject" Target="../embeddings/oleObject11.bin"/><Relationship Id="rId7" Type="http://schemas.openxmlformats.org/officeDocument/2006/relationships/oleObject" Target="../embeddings/oleObject3.bin"/><Relationship Id="rId12" Type="http://schemas.openxmlformats.org/officeDocument/2006/relationships/image" Target="../media/image8.png"/><Relationship Id="rId17" Type="http://schemas.openxmlformats.org/officeDocument/2006/relationships/oleObject" Target="../embeddings/oleObject8.bin"/><Relationship Id="rId25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6" Type="http://schemas.openxmlformats.org/officeDocument/2006/relationships/image" Target="../media/image10.png"/><Relationship Id="rId20" Type="http://schemas.openxmlformats.org/officeDocument/2006/relationships/oleObject" Target="../embeddings/oleObject10.bin"/><Relationship Id="rId29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oleObject" Target="../embeddings/oleObject5.bin"/><Relationship Id="rId24" Type="http://schemas.openxmlformats.org/officeDocument/2006/relationships/oleObject" Target="../embeddings/oleObject13.bin"/><Relationship Id="rId5" Type="http://schemas.openxmlformats.org/officeDocument/2006/relationships/oleObject" Target="../embeddings/oleObject2.bin"/><Relationship Id="rId15" Type="http://schemas.openxmlformats.org/officeDocument/2006/relationships/oleObject" Target="../embeddings/oleObject7.bin"/><Relationship Id="rId23" Type="http://schemas.openxmlformats.org/officeDocument/2006/relationships/image" Target="../media/image12.png"/><Relationship Id="rId28" Type="http://schemas.openxmlformats.org/officeDocument/2006/relationships/oleObject" Target="../embeddings/oleObject15.bin"/><Relationship Id="rId10" Type="http://schemas.openxmlformats.org/officeDocument/2006/relationships/image" Target="../media/image7.png"/><Relationship Id="rId19" Type="http://schemas.openxmlformats.org/officeDocument/2006/relationships/oleObject" Target="../embeddings/oleObject9.bin"/><Relationship Id="rId4" Type="http://schemas.openxmlformats.org/officeDocument/2006/relationships/image" Target="../media/image4.png"/><Relationship Id="rId9" Type="http://schemas.openxmlformats.org/officeDocument/2006/relationships/oleObject" Target="../embeddings/oleObject4.bin"/><Relationship Id="rId14" Type="http://schemas.openxmlformats.org/officeDocument/2006/relationships/image" Target="../media/image9.png"/><Relationship Id="rId22" Type="http://schemas.openxmlformats.org/officeDocument/2006/relationships/oleObject" Target="../embeddings/oleObject12.bin"/><Relationship Id="rId27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6.bin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7.bin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oleObject" Target="../embeddings/oleObject18.bin"/><Relationship Id="rId4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13" Type="http://schemas.openxmlformats.org/officeDocument/2006/relationships/oleObject" Target="../embeddings/oleObject24.bin"/><Relationship Id="rId18" Type="http://schemas.openxmlformats.org/officeDocument/2006/relationships/image" Target="../media/image24.png"/><Relationship Id="rId3" Type="http://schemas.openxmlformats.org/officeDocument/2006/relationships/oleObject" Target="../embeddings/oleObject19.bin"/><Relationship Id="rId7" Type="http://schemas.openxmlformats.org/officeDocument/2006/relationships/oleObject" Target="../embeddings/oleObject21.bin"/><Relationship Id="rId12" Type="http://schemas.openxmlformats.org/officeDocument/2006/relationships/image" Target="../media/image21.png"/><Relationship Id="rId17" Type="http://schemas.openxmlformats.org/officeDocument/2006/relationships/oleObject" Target="../embeddings/oleObject26.bin"/><Relationship Id="rId2" Type="http://schemas.openxmlformats.org/officeDocument/2006/relationships/notesSlide" Target="../notesSlides/notesSlide7.xml"/><Relationship Id="rId16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11" Type="http://schemas.openxmlformats.org/officeDocument/2006/relationships/oleObject" Target="../embeddings/oleObject23.bin"/><Relationship Id="rId5" Type="http://schemas.openxmlformats.org/officeDocument/2006/relationships/oleObject" Target="../embeddings/oleObject20.bin"/><Relationship Id="rId15" Type="http://schemas.openxmlformats.org/officeDocument/2006/relationships/oleObject" Target="../embeddings/oleObject25.bin"/><Relationship Id="rId10" Type="http://schemas.openxmlformats.org/officeDocument/2006/relationships/image" Target="../media/image10.png"/><Relationship Id="rId4" Type="http://schemas.openxmlformats.org/officeDocument/2006/relationships/image" Target="../media/image18.png"/><Relationship Id="rId9" Type="http://schemas.openxmlformats.org/officeDocument/2006/relationships/oleObject" Target="../embeddings/oleObject22.bin"/><Relationship Id="rId14" Type="http://schemas.openxmlformats.org/officeDocument/2006/relationships/image" Target="../media/image22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oleObject" Target="../embeddings/oleObject33.bin"/><Relationship Id="rId3" Type="http://schemas.openxmlformats.org/officeDocument/2006/relationships/oleObject" Target="../embeddings/oleObject27.bin"/><Relationship Id="rId7" Type="http://schemas.openxmlformats.org/officeDocument/2006/relationships/oleObject" Target="../embeddings/oleObject29.bin"/><Relationship Id="rId12" Type="http://schemas.openxmlformats.org/officeDocument/2006/relationships/image" Target="../media/image2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png"/><Relationship Id="rId11" Type="http://schemas.openxmlformats.org/officeDocument/2006/relationships/oleObject" Target="../embeddings/oleObject32.bin"/><Relationship Id="rId5" Type="http://schemas.openxmlformats.org/officeDocument/2006/relationships/oleObject" Target="../embeddings/oleObject28.bin"/><Relationship Id="rId15" Type="http://schemas.openxmlformats.org/officeDocument/2006/relationships/oleObject" Target="../embeddings/oleObject34.bin"/><Relationship Id="rId10" Type="http://schemas.openxmlformats.org/officeDocument/2006/relationships/oleObject" Target="../embeddings/oleObject31.bin"/><Relationship Id="rId4" Type="http://schemas.openxmlformats.org/officeDocument/2006/relationships/image" Target="../media/image25.png"/><Relationship Id="rId9" Type="http://schemas.openxmlformats.org/officeDocument/2006/relationships/oleObject" Target="../embeddings/oleObject30.bin"/><Relationship Id="rId14" Type="http://schemas.openxmlformats.org/officeDocument/2006/relationships/image" Target="../media/image28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25" name="Rectangle 5">
            <a:extLst>
              <a:ext uri="{FF2B5EF4-FFF2-40B4-BE49-F238E27FC236}">
                <a16:creationId xmlns:a16="http://schemas.microsoft.com/office/drawing/2014/main" id="{3BA5E8A3-4F3C-C948-B17C-6529B880F63A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174625" y="128588"/>
            <a:ext cx="8829675" cy="2628900"/>
          </a:xfrm>
          <a:effectLst>
            <a:outerShdw blurRad="63500" dist="35921" dir="2700000" algn="ctr" rotWithShape="0">
              <a:schemeClr val="tx2">
                <a:alpha val="74997"/>
              </a:schemeClr>
            </a:outerShdw>
          </a:effectLst>
        </p:spPr>
        <p:txBody>
          <a:bodyPr/>
          <a:lstStyle/>
          <a:p>
            <a:r>
              <a:rPr lang="de-DE" altLang="de-DE" sz="2800" b="1" dirty="0">
                <a:solidFill>
                  <a:srgbClr val="FFFF00"/>
                </a:solidFill>
                <a:ea typeface="ＭＳ Ｐゴシック" panose="020B0600070205080204" pitchFamily="34" charset="-128"/>
              </a:rPr>
              <a:t>Linear </a:t>
            </a:r>
            <a:r>
              <a:rPr lang="de-DE" altLang="de-DE" sz="2800" b="1" dirty="0" err="1">
                <a:solidFill>
                  <a:srgbClr val="FFFF00"/>
                </a:solidFill>
                <a:ea typeface="ＭＳ Ｐゴシック" panose="020B0600070205080204" pitchFamily="34" charset="-128"/>
              </a:rPr>
              <a:t>complexity</a:t>
            </a:r>
            <a:r>
              <a:rPr lang="de-DE" altLang="de-DE" sz="2800" b="1" dirty="0">
                <a:solidFill>
                  <a:srgbClr val="FFFF00"/>
                </a:solidFill>
                <a:ea typeface="ＭＳ Ｐゴシック" panose="020B0600070205080204" pitchFamily="34" charset="-128"/>
              </a:rPr>
              <a:t> </a:t>
            </a:r>
            <a:r>
              <a:rPr lang="de-DE" altLang="de-DE" sz="2800" b="1" dirty="0" err="1">
                <a:solidFill>
                  <a:srgbClr val="FFFF00"/>
                </a:solidFill>
                <a:ea typeface="ＭＳ Ｐゴシック" panose="020B0600070205080204" pitchFamily="34" charset="-128"/>
              </a:rPr>
              <a:t>of</a:t>
            </a:r>
            <a:r>
              <a:rPr lang="de-DE" altLang="de-DE" sz="2800" b="1" dirty="0">
                <a:solidFill>
                  <a:srgbClr val="FFFF00"/>
                </a:solidFill>
                <a:ea typeface="ＭＳ Ｐゴシック" panose="020B0600070205080204" pitchFamily="34" charset="-128"/>
              </a:rPr>
              <a:t> finite </a:t>
            </a:r>
            <a:r>
              <a:rPr lang="de-DE" altLang="de-DE" sz="2800" b="1" dirty="0" err="1">
                <a:solidFill>
                  <a:srgbClr val="FFFF00"/>
                </a:solidFill>
                <a:ea typeface="ＭＳ Ｐゴシック" panose="020B0600070205080204" pitchFamily="34" charset="-128"/>
              </a:rPr>
              <a:t>element</a:t>
            </a:r>
            <a:r>
              <a:rPr lang="de-DE" altLang="de-DE" sz="2800" b="1" dirty="0">
                <a:solidFill>
                  <a:srgbClr val="FFFF00"/>
                </a:solidFill>
                <a:ea typeface="ＭＳ Ｐゴシック" panose="020B0600070205080204" pitchFamily="34" charset="-128"/>
              </a:rPr>
              <a:t> </a:t>
            </a:r>
            <a:r>
              <a:rPr lang="de-DE" altLang="de-DE" sz="2800" b="1" dirty="0" err="1">
                <a:solidFill>
                  <a:srgbClr val="FFFF00"/>
                </a:solidFill>
                <a:ea typeface="ＭＳ Ｐゴシック" panose="020B0600070205080204" pitchFamily="34" charset="-128"/>
              </a:rPr>
              <a:t>method</a:t>
            </a:r>
            <a:r>
              <a:rPr lang="de-DE" altLang="de-DE" sz="2800" b="1" dirty="0">
                <a:solidFill>
                  <a:srgbClr val="FFFF00"/>
                </a:solidFill>
                <a:ea typeface="ＭＳ Ｐゴシック" panose="020B0600070205080204" pitchFamily="34" charset="-128"/>
              </a:rPr>
              <a:t> </a:t>
            </a:r>
            <a:r>
              <a:rPr lang="de-DE" altLang="de-DE" sz="2800" b="1" dirty="0" err="1">
                <a:solidFill>
                  <a:srgbClr val="FFFF00"/>
                </a:solidFill>
                <a:ea typeface="ＭＳ Ｐゴシック" panose="020B0600070205080204" pitchFamily="34" charset="-128"/>
              </a:rPr>
              <a:t>based</a:t>
            </a:r>
            <a:r>
              <a:rPr lang="de-DE" altLang="de-DE" sz="2800" b="1" dirty="0">
                <a:solidFill>
                  <a:srgbClr val="FFFF00"/>
                </a:solidFill>
                <a:ea typeface="ＭＳ Ｐゴシック" panose="020B0600070205080204" pitchFamily="34" charset="-128"/>
              </a:rPr>
              <a:t> </a:t>
            </a:r>
            <a:r>
              <a:rPr lang="de-DE" altLang="de-DE" sz="2800" b="1" dirty="0" err="1">
                <a:solidFill>
                  <a:srgbClr val="FFFF00"/>
                </a:solidFill>
                <a:ea typeface="ＭＳ Ｐゴシック" panose="020B0600070205080204" pitchFamily="34" charset="-128"/>
              </a:rPr>
              <a:t>forward</a:t>
            </a:r>
            <a:r>
              <a:rPr lang="de-DE" altLang="de-DE" sz="2800" b="1" dirty="0">
                <a:solidFill>
                  <a:srgbClr val="FFFF00"/>
                </a:solidFill>
                <a:ea typeface="ＭＳ Ｐゴシック" panose="020B0600070205080204" pitchFamily="34" charset="-128"/>
              </a:rPr>
              <a:t> </a:t>
            </a:r>
            <a:r>
              <a:rPr lang="de-DE" altLang="de-DE" sz="2800" b="1" dirty="0" err="1">
                <a:solidFill>
                  <a:srgbClr val="FFFF00"/>
                </a:solidFill>
                <a:ea typeface="ＭＳ Ｐゴシック" panose="020B0600070205080204" pitchFamily="34" charset="-128"/>
              </a:rPr>
              <a:t>modeling</a:t>
            </a:r>
            <a:r>
              <a:rPr lang="de-DE" altLang="de-DE" sz="2800" b="1" dirty="0">
                <a:solidFill>
                  <a:srgbClr val="FFFF00"/>
                </a:solidFill>
                <a:ea typeface="ＭＳ Ｐゴシック" panose="020B0600070205080204" pitchFamily="34" charset="-128"/>
              </a:rPr>
              <a:t> in </a:t>
            </a:r>
            <a:r>
              <a:rPr lang="de-DE" altLang="de-DE" sz="2800" b="1" dirty="0" err="1">
                <a:solidFill>
                  <a:srgbClr val="FFFF00"/>
                </a:solidFill>
                <a:ea typeface="ＭＳ Ｐゴシック" panose="020B0600070205080204" pitchFamily="34" charset="-128"/>
              </a:rPr>
              <a:t>bioelectromagnetism</a:t>
            </a:r>
            <a:endParaRPr lang="de-DE" altLang="de-DE" sz="3200" b="1" dirty="0">
              <a:solidFill>
                <a:srgbClr val="FFFF00"/>
              </a:solidFill>
              <a:ea typeface="ＭＳ Ｐゴシック" panose="020B0600070205080204" pitchFamily="34" charset="-128"/>
            </a:endParaRPr>
          </a:p>
        </p:txBody>
      </p:sp>
      <p:sp>
        <p:nvSpPr>
          <p:cNvPr id="1310731" name="Rectangle 11">
            <a:extLst>
              <a:ext uri="{FF2B5EF4-FFF2-40B4-BE49-F238E27FC236}">
                <a16:creationId xmlns:a16="http://schemas.microsoft.com/office/drawing/2014/main" id="{A2E7ED09-F1AC-0C48-B8BB-B5E7BC7A995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04925" y="6275388"/>
            <a:ext cx="163513" cy="396875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bg2">
                <a:alpha val="74997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2pPr>
            <a:lvl3pPr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3pPr>
            <a:lvl4pPr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4pPr>
            <a:lvl5pPr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defRPr/>
            </a:pPr>
            <a:endParaRPr lang="de-DE" altLang="x-none"/>
          </a:p>
        </p:txBody>
      </p:sp>
      <p:sp>
        <p:nvSpPr>
          <p:cNvPr id="1310735" name="Text Box 15">
            <a:extLst>
              <a:ext uri="{FF2B5EF4-FFF2-40B4-BE49-F238E27FC236}">
                <a16:creationId xmlns:a16="http://schemas.microsoft.com/office/drawing/2014/main" id="{DD2F6E07-8F91-F74C-8FAF-7E8034A8D92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88900" y="6227763"/>
            <a:ext cx="8815388" cy="36988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2pPr>
            <a:lvl3pPr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3pPr>
            <a:lvl4pPr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4pPr>
            <a:lvl5pPr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>
              <a:defRPr/>
            </a:pPr>
            <a:r>
              <a:rPr lang="en-US" altLang="x-none" sz="1800" i="1" dirty="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Lecture on Nov</a:t>
            </a:r>
            <a:r>
              <a:rPr lang="en-US" altLang="x-none" sz="1800" i="1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.26, 2024</a:t>
            </a:r>
            <a:endParaRPr lang="en-US" altLang="x-none" sz="1800" i="1" dirty="0">
              <a:solidFill>
                <a:schemeClr val="folHlink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</p:txBody>
      </p:sp>
      <p:sp>
        <p:nvSpPr>
          <p:cNvPr id="4100" name="Line 16">
            <a:extLst>
              <a:ext uri="{FF2B5EF4-FFF2-40B4-BE49-F238E27FC236}">
                <a16:creationId xmlns:a16="http://schemas.microsoft.com/office/drawing/2014/main" id="{CA864784-DD92-614B-B03F-0D958FCD0104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93688" y="6021388"/>
            <a:ext cx="8562975" cy="1587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pic>
        <p:nvPicPr>
          <p:cNvPr id="4101" name="Picture 32" descr="logo_IBB.jpg                                                   002C8F0AMacintosh HD                   BBA7EC79:">
            <a:extLst>
              <a:ext uri="{FF2B5EF4-FFF2-40B4-BE49-F238E27FC236}">
                <a16:creationId xmlns:a16="http://schemas.microsoft.com/office/drawing/2014/main" id="{C40209DD-C6C7-F349-A673-663CEE2BE4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6900" y="2495550"/>
            <a:ext cx="1754188" cy="1462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10754" name="Text Box 34">
            <a:extLst>
              <a:ext uri="{FF2B5EF4-FFF2-40B4-BE49-F238E27FC236}">
                <a16:creationId xmlns:a16="http://schemas.microsoft.com/office/drawing/2014/main" id="{C55BDBDE-8385-034D-BF7C-1099E1A9A69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30300" y="4233863"/>
            <a:ext cx="6842125" cy="457200"/>
          </a:xfrm>
          <a:prstGeom prst="rect">
            <a:avLst/>
          </a:prstGeom>
          <a:noFill/>
          <a:ln>
            <a:noFill/>
          </a:ln>
          <a:effectLst>
            <a:outerShdw blurRad="63500" dist="29783" dir="1514402" algn="ctr" rotWithShape="0">
              <a:schemeClr val="tx2">
                <a:alpha val="74997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2pPr>
            <a:lvl3pPr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3pPr>
            <a:lvl4pPr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4pPr>
            <a:lvl5pPr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en-US" altLang="x-none" sz="24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Carsten Wolters</a:t>
            </a:r>
            <a:endParaRPr lang="en-US" altLang="x-none" sz="2400" baseline="3000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</p:txBody>
      </p:sp>
      <p:sp>
        <p:nvSpPr>
          <p:cNvPr id="1310755" name="Text Box 35">
            <a:extLst>
              <a:ext uri="{FF2B5EF4-FFF2-40B4-BE49-F238E27FC236}">
                <a16:creationId xmlns:a16="http://schemas.microsoft.com/office/drawing/2014/main" id="{ADEE4C9B-21A6-6744-AC77-88BF1D784B0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988" y="5002213"/>
            <a:ext cx="8926512" cy="307975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tx2">
                <a:alpha val="74997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 marL="457200" indent="-457200"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2pPr>
            <a:lvl3pPr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3pPr>
            <a:lvl4pPr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4pPr>
            <a:lvl5pPr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>
              <a:buFont typeface="Times New Roman" charset="0"/>
              <a:buNone/>
              <a:defRPr/>
            </a:pPr>
            <a:r>
              <a:rPr lang="en-US" altLang="x-none" sz="1400">
                <a:solidFill>
                  <a:schemeClr val="bg1"/>
                </a:solidFill>
                <a:latin typeface="Arial" charset="0"/>
              </a:rPr>
              <a:t>Institut für Biomagnetismus und Biosignalanalyse, Westf. Wilhelms-Universität Münster, Germany  </a:t>
            </a:r>
          </a:p>
        </p:txBody>
      </p:sp>
      <p:pic>
        <p:nvPicPr>
          <p:cNvPr id="4104" name="Picture 9" descr="WWU_Logo1_1c.png                                               005A9864                               BBA7EC79:">
            <a:extLst>
              <a:ext uri="{FF2B5EF4-FFF2-40B4-BE49-F238E27FC236}">
                <a16:creationId xmlns:a16="http://schemas.microsoft.com/office/drawing/2014/main" id="{4515392E-306B-F741-A6ED-9D685F851B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5900" y="2508250"/>
            <a:ext cx="4381500" cy="947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29" name="Bild 2">
            <a:extLst>
              <a:ext uri="{FF2B5EF4-FFF2-40B4-BE49-F238E27FC236}">
                <a16:creationId xmlns:a16="http://schemas.microsoft.com/office/drawing/2014/main" id="{1CED31AF-4CF6-1242-836C-C3FB59F42A2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063" y="1163638"/>
            <a:ext cx="8112125" cy="1835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0" name="Text Box 7">
            <a:extLst>
              <a:ext uri="{FF2B5EF4-FFF2-40B4-BE49-F238E27FC236}">
                <a16:creationId xmlns:a16="http://schemas.microsoft.com/office/drawing/2014/main" id="{E0088CFF-91D6-B140-84D7-5968569DD32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51100" y="0"/>
            <a:ext cx="6692900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r>
              <a:rPr lang="en-US" altLang="de-DE" sz="1200" b="1">
                <a:solidFill>
                  <a:schemeClr val="bg1"/>
                </a:solidFill>
              </a:rPr>
              <a:t>[Wolters, Vorlesungsskriptum, Chapter 7.2</a:t>
            </a:r>
            <a:r>
              <a:rPr lang="en-US" altLang="de-DE" sz="1200" b="1">
                <a:solidFill>
                  <a:srgbClr val="FFFFFF"/>
                </a:solidFill>
              </a:rPr>
              <a:t>]</a:t>
            </a:r>
          </a:p>
          <a:p>
            <a:pPr algn="r">
              <a:spcBef>
                <a:spcPct val="0"/>
              </a:spcBef>
              <a:buFontTx/>
              <a:buNone/>
            </a:pPr>
            <a:r>
              <a:rPr lang="en-US" altLang="de-DE" sz="1200" b="1">
                <a:solidFill>
                  <a:srgbClr val="FFFFFF"/>
                </a:solidFill>
              </a:rPr>
              <a:t>[Wolters, Kuhn, Anwander &amp; Reitzinger, </a:t>
            </a:r>
            <a:r>
              <a:rPr lang="en-US" altLang="de-DE" sz="1200" b="1" i="1">
                <a:solidFill>
                  <a:srgbClr val="FFFFFF"/>
                </a:solidFill>
              </a:rPr>
              <a:t>Comp. Vis. Sci..</a:t>
            </a:r>
            <a:r>
              <a:rPr lang="en-US" altLang="de-DE" sz="1200" b="1">
                <a:solidFill>
                  <a:srgbClr val="FFFFFF"/>
                </a:solidFill>
              </a:rPr>
              <a:t>, 2002]</a:t>
            </a:r>
          </a:p>
          <a:p>
            <a:pPr algn="r">
              <a:spcBef>
                <a:spcPct val="0"/>
              </a:spcBef>
              <a:buFontTx/>
              <a:buNone/>
            </a:pPr>
            <a:r>
              <a:rPr lang="en-US" altLang="de-DE" sz="1200" b="1">
                <a:solidFill>
                  <a:srgbClr val="FFFFFF"/>
                </a:solidFill>
              </a:rPr>
              <a:t>[Lew, Wolters, Dierkes, Roer &amp; MacLeod, </a:t>
            </a:r>
            <a:r>
              <a:rPr lang="en-US" altLang="de-DE" sz="1200" b="1" i="1">
                <a:solidFill>
                  <a:srgbClr val="FFFFFF"/>
                </a:solidFill>
              </a:rPr>
              <a:t>Appl.Num.Math.</a:t>
            </a:r>
            <a:r>
              <a:rPr lang="en-US" altLang="de-DE" sz="1200" b="1">
                <a:solidFill>
                  <a:srgbClr val="FFFFFF"/>
                </a:solidFill>
              </a:rPr>
              <a:t>, 2009] </a:t>
            </a:r>
          </a:p>
        </p:txBody>
      </p:sp>
      <p:pic>
        <p:nvPicPr>
          <p:cNvPr id="22531" name="Bild 3">
            <a:extLst>
              <a:ext uri="{FF2B5EF4-FFF2-40B4-BE49-F238E27FC236}">
                <a16:creationId xmlns:a16="http://schemas.microsoft.com/office/drawing/2014/main" id="{E9D6B20F-F808-5245-9588-8D53CC0FEC4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9938" y="3081338"/>
            <a:ext cx="4610100" cy="327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2">
            <a:extLst>
              <a:ext uri="{FF2B5EF4-FFF2-40B4-BE49-F238E27FC236}">
                <a16:creationId xmlns:a16="http://schemas.microsoft.com/office/drawing/2014/main" id="{EDAF84B9-6C5F-F144-B9FA-7A00F8A28A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638175"/>
            <a:ext cx="9144000" cy="714375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2">
                <a:alpha val="74997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de-DE" b="1">
                <a:solidFill>
                  <a:srgbClr val="00FFFF"/>
                </a:solidFill>
                <a:latin typeface="Arial" panose="020B0604020202020204" pitchFamily="34" charset="0"/>
              </a:rPr>
              <a:t>Link to this work:</a:t>
            </a:r>
            <a:br>
              <a:rPr lang="en-GB" altLang="de-DE" b="1">
                <a:solidFill>
                  <a:srgbClr val="00FFFF"/>
                </a:solidFill>
                <a:latin typeface="Arial" panose="020B0604020202020204" pitchFamily="34" charset="0"/>
              </a:rPr>
            </a:br>
            <a:endParaRPr lang="de-DE" altLang="de-DE" sz="180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3202" name="Rectangle 2">
            <a:extLst>
              <a:ext uri="{FF2B5EF4-FFF2-40B4-BE49-F238E27FC236}">
                <a16:creationId xmlns:a16="http://schemas.microsoft.com/office/drawing/2014/main" id="{5C4B3926-2EE5-4844-8020-F8A89758652F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749300" y="592138"/>
            <a:ext cx="7772400" cy="533400"/>
          </a:xfrm>
          <a:effectLst>
            <a:outerShdw blurRad="63500" dist="35921" dir="2700000" algn="ctr" rotWithShape="0">
              <a:schemeClr val="tx2">
                <a:alpha val="74997"/>
              </a:schemeClr>
            </a:outerShdw>
          </a:effectLst>
        </p:spPr>
        <p:txBody>
          <a:bodyPr/>
          <a:lstStyle/>
          <a:p>
            <a:r>
              <a:rPr lang="en-US" altLang="de-DE" sz="3200" b="1">
                <a:solidFill>
                  <a:srgbClr val="00FFFF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FEM solver aspects</a:t>
            </a:r>
            <a:endParaRPr lang="en-US" altLang="de-DE">
              <a:ea typeface="ＭＳ Ｐゴシック" panose="020B0600070205080204" pitchFamily="34" charset="-128"/>
            </a:endParaRPr>
          </a:p>
        </p:txBody>
      </p:sp>
      <p:pic>
        <p:nvPicPr>
          <p:cNvPr id="3123204" name="Picture 4" descr="sparse.tiff                                                    004949CAMacintosh HD                   BBA7EC79:">
            <a:extLst>
              <a:ext uri="{FF2B5EF4-FFF2-40B4-BE49-F238E27FC236}">
                <a16:creationId xmlns:a16="http://schemas.microsoft.com/office/drawing/2014/main" id="{1EDEF4A4-F3E7-4D48-979F-28CEABFC45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7650" y="2940050"/>
            <a:ext cx="3111500" cy="303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4579" name="Object 2">
            <a:extLst>
              <a:ext uri="{FF2B5EF4-FFF2-40B4-BE49-F238E27FC236}">
                <a16:creationId xmlns:a16="http://schemas.microsoft.com/office/drawing/2014/main" id="{72A223BF-DCFD-034C-B891-14588E59B83D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286125" y="1419225"/>
          <a:ext cx="2209800" cy="723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8585200" imgH="2806700" progId="Equation.3">
                  <p:embed/>
                </p:oleObj>
              </mc:Choice>
              <mc:Fallback>
                <p:oleObj name="Equation" r:id="rId4" imgW="8585200" imgH="2806700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86125" y="1419225"/>
                        <a:ext cx="2209800" cy="7239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rgbClr val="FFFF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23206" name="Object 3">
            <a:extLst>
              <a:ext uri="{FF2B5EF4-FFF2-40B4-BE49-F238E27FC236}">
                <a16:creationId xmlns:a16="http://schemas.microsoft.com/office/drawing/2014/main" id="{7D850A0E-BC23-F946-9502-900FE9DB70E2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440363" y="3865563"/>
          <a:ext cx="2805112" cy="809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8382000" imgH="2413000" progId="Equation.3">
                  <p:embed/>
                </p:oleObj>
              </mc:Choice>
              <mc:Fallback>
                <p:oleObj name="Equation" r:id="rId6" imgW="8382000" imgH="2413000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40363" y="3865563"/>
                        <a:ext cx="2805112" cy="809625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rgbClr val="FFFF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581" name="Text Box 7">
            <a:extLst>
              <a:ext uri="{FF2B5EF4-FFF2-40B4-BE49-F238E27FC236}">
                <a16:creationId xmlns:a16="http://schemas.microsoft.com/office/drawing/2014/main" id="{B5EBB7B4-66F4-9343-B9BC-0B7C8899606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51100" y="0"/>
            <a:ext cx="6692900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r>
              <a:rPr lang="en-US" altLang="de-DE" sz="1200" b="1">
                <a:solidFill>
                  <a:schemeClr val="bg1"/>
                </a:solidFill>
              </a:rPr>
              <a:t>[Wolters, Vorlesungsskriptum, Chapter 7.2</a:t>
            </a:r>
            <a:r>
              <a:rPr lang="en-US" altLang="de-DE" sz="1200" b="1">
                <a:solidFill>
                  <a:srgbClr val="FFFFFF"/>
                </a:solidFill>
              </a:rPr>
              <a:t>]</a:t>
            </a:r>
          </a:p>
          <a:p>
            <a:pPr algn="r">
              <a:spcBef>
                <a:spcPct val="0"/>
              </a:spcBef>
              <a:buFontTx/>
              <a:buNone/>
            </a:pPr>
            <a:r>
              <a:rPr lang="en-US" altLang="de-DE" sz="1200" b="1">
                <a:solidFill>
                  <a:srgbClr val="FFFFFF"/>
                </a:solidFill>
              </a:rPr>
              <a:t>[Wolters, Kuhn, Anwander &amp; Reitzinger, </a:t>
            </a:r>
            <a:r>
              <a:rPr lang="en-US" altLang="de-DE" sz="1200" b="1" i="1">
                <a:solidFill>
                  <a:srgbClr val="FFFFFF"/>
                </a:solidFill>
              </a:rPr>
              <a:t>Comp. Vis. Sci..</a:t>
            </a:r>
            <a:r>
              <a:rPr lang="en-US" altLang="de-DE" sz="1200" b="1">
                <a:solidFill>
                  <a:srgbClr val="FFFFFF"/>
                </a:solidFill>
              </a:rPr>
              <a:t>, 2002]</a:t>
            </a:r>
          </a:p>
          <a:p>
            <a:pPr algn="r">
              <a:spcBef>
                <a:spcPct val="0"/>
              </a:spcBef>
              <a:buFontTx/>
              <a:buNone/>
            </a:pPr>
            <a:r>
              <a:rPr lang="en-US" altLang="de-DE" sz="1200" b="1">
                <a:solidFill>
                  <a:srgbClr val="FFFFFF"/>
                </a:solidFill>
              </a:rPr>
              <a:t>[Lew, Wolters, Dierkes, Roer &amp; MacLeod, </a:t>
            </a:r>
            <a:r>
              <a:rPr lang="en-US" altLang="de-DE" sz="1200" b="1" i="1">
                <a:solidFill>
                  <a:srgbClr val="FFFFFF"/>
                </a:solidFill>
              </a:rPr>
              <a:t>Appl.Num.Math.</a:t>
            </a:r>
            <a:r>
              <a:rPr lang="en-US" altLang="de-DE" sz="1200" b="1">
                <a:solidFill>
                  <a:srgbClr val="FFFFFF"/>
                </a:solidFill>
              </a:rPr>
              <a:t>, 2009]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23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23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5250" name="Rectangle 2">
            <a:extLst>
              <a:ext uri="{FF2B5EF4-FFF2-40B4-BE49-F238E27FC236}">
                <a16:creationId xmlns:a16="http://schemas.microsoft.com/office/drawing/2014/main" id="{E68C58B4-583E-C745-969F-DDF5F0D94ED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520700"/>
            <a:ext cx="9144000" cy="533400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tx2">
                <a:alpha val="74997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2pPr>
            <a:lvl3pPr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3pPr>
            <a:lvl4pPr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4pPr>
            <a:lvl5pPr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>
              <a:defRPr/>
            </a:pPr>
            <a:r>
              <a:rPr lang="en-US" altLang="de-DE" sz="3200" b="1">
                <a:solidFill>
                  <a:srgbClr val="00FFFF"/>
                </a:solidFill>
                <a:latin typeface="Arial" charset="0"/>
              </a:rPr>
              <a:t>Preconditioned Conjugate Gradient Method</a:t>
            </a:r>
            <a:endParaRPr lang="en-US" altLang="de-DE" sz="4400">
              <a:solidFill>
                <a:schemeClr val="tx2"/>
              </a:solidFill>
            </a:endParaRPr>
          </a:p>
        </p:txBody>
      </p:sp>
      <p:pic>
        <p:nvPicPr>
          <p:cNvPr id="26626" name="Picture 3" descr="&#9;Alg1.tiff                                                      004949CAMacintosh HD                   BBA7EC79:">
            <a:extLst>
              <a:ext uri="{FF2B5EF4-FFF2-40B4-BE49-F238E27FC236}">
                <a16:creationId xmlns:a16="http://schemas.microsoft.com/office/drawing/2014/main" id="{9654BAAE-36E3-B34D-B9DC-0108BAAD01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900" y="1117600"/>
            <a:ext cx="7572375" cy="5168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25252" name="AutoShape 4">
            <a:extLst>
              <a:ext uri="{FF2B5EF4-FFF2-40B4-BE49-F238E27FC236}">
                <a16:creationId xmlns:a16="http://schemas.microsoft.com/office/drawing/2014/main" id="{C46D41BB-5295-CF4B-94F0-77CF00D38161}"/>
              </a:ext>
            </a:extLst>
          </p:cNvPr>
          <p:cNvSpPr>
            <a:spLocks noChangeArrowheads="1"/>
          </p:cNvSpPr>
          <p:nvPr/>
        </p:nvSpPr>
        <p:spPr bwMode="auto">
          <a:xfrm rot="7200000">
            <a:off x="6705600" y="2125663"/>
            <a:ext cx="1512887" cy="204788"/>
          </a:xfrm>
          <a:prstGeom prst="rightArrow">
            <a:avLst>
              <a:gd name="adj1" fmla="val 50000"/>
              <a:gd name="adj2" fmla="val 184689"/>
            </a:avLst>
          </a:prstGeom>
          <a:solidFill>
            <a:schemeClr val="tx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de-DE" altLang="de-DE" sz="2000">
              <a:solidFill>
                <a:srgbClr val="FFFF99"/>
              </a:solidFill>
            </a:endParaRPr>
          </a:p>
        </p:txBody>
      </p:sp>
      <p:sp>
        <p:nvSpPr>
          <p:cNvPr id="3125253" name="Rectangle 5">
            <a:extLst>
              <a:ext uri="{FF2B5EF4-FFF2-40B4-BE49-F238E27FC236}">
                <a16:creationId xmlns:a16="http://schemas.microsoft.com/office/drawing/2014/main" id="{D62293E9-F31A-E342-8F1B-8ECFD836E02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31150" y="1304925"/>
            <a:ext cx="1174750" cy="574675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tx1">
                <a:alpha val="74997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2pPr>
            <a:lvl3pPr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3pPr>
            <a:lvl4pPr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4pPr>
            <a:lvl5pPr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defRPr/>
            </a:pPr>
            <a:r>
              <a:rPr lang="en-US" altLang="de-DE" b="1">
                <a:solidFill>
                  <a:srgbClr val="FFFF00"/>
                </a:solidFill>
              </a:rPr>
              <a:t>PCG accuracy</a:t>
            </a:r>
            <a:endParaRPr lang="en-US" altLang="de-DE" sz="4400">
              <a:solidFill>
                <a:schemeClr val="tx2"/>
              </a:solidFill>
            </a:endParaRPr>
          </a:p>
        </p:txBody>
      </p:sp>
      <p:sp>
        <p:nvSpPr>
          <p:cNvPr id="26629" name="Text Box 6">
            <a:extLst>
              <a:ext uri="{FF2B5EF4-FFF2-40B4-BE49-F238E27FC236}">
                <a16:creationId xmlns:a16="http://schemas.microsoft.com/office/drawing/2014/main" id="{038F9C09-B88C-AF45-B5FF-D166A738567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5100" y="50800"/>
            <a:ext cx="89789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r>
              <a:rPr lang="en-US" altLang="de-DE" sz="1200" b="1">
                <a:solidFill>
                  <a:srgbClr val="FFFFFF"/>
                </a:solidFill>
              </a:rPr>
              <a:t>[Hackbusch, </a:t>
            </a:r>
            <a:r>
              <a:rPr lang="en-US" altLang="de-DE" sz="1200" b="1" i="1">
                <a:solidFill>
                  <a:srgbClr val="FFFFFF"/>
                </a:solidFill>
              </a:rPr>
              <a:t>Springer, </a:t>
            </a:r>
            <a:r>
              <a:rPr lang="en-US" altLang="de-DE" sz="1200" b="1">
                <a:solidFill>
                  <a:srgbClr val="FFFFFF"/>
                </a:solidFill>
              </a:rPr>
              <a:t>1994]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25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25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25252" grpId="0" animBg="1"/>
      <p:bldP spid="3125253" grpId="0" autoUpdateAnimBg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7298" name="Rectangle 2">
            <a:extLst>
              <a:ext uri="{FF2B5EF4-FFF2-40B4-BE49-F238E27FC236}">
                <a16:creationId xmlns:a16="http://schemas.microsoft.com/office/drawing/2014/main" id="{F18B5BF3-09F7-4147-9CFA-141AD888136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7175" y="428625"/>
            <a:ext cx="8743950" cy="457200"/>
          </a:xfrm>
          <a:prstGeom prst="rect">
            <a:avLst/>
          </a:prstGeom>
          <a:noFill/>
          <a:ln>
            <a:noFill/>
          </a:ln>
          <a:effectLst>
            <a:outerShdw blurRad="63500" dist="107763" dir="2700000" algn="ctr" rotWithShape="0">
              <a:schemeClr val="tx1">
                <a:alpha val="74997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2pPr>
            <a:lvl3pPr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3pPr>
            <a:lvl4pPr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4pPr>
            <a:lvl5pPr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>
              <a:defRPr/>
            </a:pPr>
            <a:endParaRPr lang="de-DE" altLang="de-DE" sz="4400">
              <a:solidFill>
                <a:schemeClr val="tx2"/>
              </a:solidFill>
            </a:endParaRPr>
          </a:p>
        </p:txBody>
      </p:sp>
      <p:sp>
        <p:nvSpPr>
          <p:cNvPr id="3127299" name="Rectangle 3">
            <a:extLst>
              <a:ext uri="{FF2B5EF4-FFF2-40B4-BE49-F238E27FC236}">
                <a16:creationId xmlns:a16="http://schemas.microsoft.com/office/drawing/2014/main" id="{BDF15E6B-60E4-5D43-B9D6-F39B4121688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82938" y="1962150"/>
            <a:ext cx="3028950" cy="371475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tx1">
                <a:alpha val="74997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2pPr>
            <a:lvl3pPr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3pPr>
            <a:lvl4pPr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4pPr>
            <a:lvl5pPr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>
              <a:defRPr/>
            </a:pPr>
            <a:r>
              <a:rPr lang="en-US" altLang="de-DE" b="1">
                <a:solidFill>
                  <a:srgbClr val="FFFF00"/>
                </a:solidFill>
              </a:rPr>
              <a:t>with condition number</a:t>
            </a:r>
            <a:endParaRPr lang="en-US" altLang="de-DE" sz="4400">
              <a:solidFill>
                <a:schemeClr val="tx2"/>
              </a:solidFill>
            </a:endParaRPr>
          </a:p>
        </p:txBody>
      </p:sp>
      <p:graphicFrame>
        <p:nvGraphicFramePr>
          <p:cNvPr id="3127300" name="Object 2">
            <a:extLst>
              <a:ext uri="{FF2B5EF4-FFF2-40B4-BE49-F238E27FC236}">
                <a16:creationId xmlns:a16="http://schemas.microsoft.com/office/drawing/2014/main" id="{5B87DA2F-0364-5E49-A15F-D279F537F632}"/>
              </a:ext>
            </a:extLst>
          </p:cNvPr>
          <p:cNvGraphicFramePr>
            <a:graphicFrameLocks noChangeAspect="1"/>
          </p:cNvGraphicFramePr>
          <p:nvPr/>
        </p:nvGraphicFramePr>
        <p:xfrm>
          <a:off x="835025" y="1787525"/>
          <a:ext cx="2209800" cy="723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8585200" imgH="2806700" progId="Equation.3">
                  <p:embed/>
                </p:oleObj>
              </mc:Choice>
              <mc:Fallback>
                <p:oleObj name="Equation" r:id="rId3" imgW="8585200" imgH="2806700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5025" y="1787525"/>
                        <a:ext cx="2209800" cy="7239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rgbClr val="FFFF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27301" name="Object 3">
            <a:extLst>
              <a:ext uri="{FF2B5EF4-FFF2-40B4-BE49-F238E27FC236}">
                <a16:creationId xmlns:a16="http://schemas.microsoft.com/office/drawing/2014/main" id="{E418EAD0-73D1-B548-B758-A0291FCE05BF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180138" y="1760538"/>
          <a:ext cx="2547937" cy="8048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8229600" imgH="2590800" progId="Equation.3">
                  <p:embed/>
                </p:oleObj>
              </mc:Choice>
              <mc:Fallback>
                <p:oleObj name="Equation" r:id="rId5" imgW="8229600" imgH="2590800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80138" y="1760538"/>
                        <a:ext cx="2547937" cy="804862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rgbClr val="FFFF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677" name="Object 4">
            <a:extLst>
              <a:ext uri="{FF2B5EF4-FFF2-40B4-BE49-F238E27FC236}">
                <a16:creationId xmlns:a16="http://schemas.microsoft.com/office/drawing/2014/main" id="{080B1B57-6B95-4243-8785-534677CCA55A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092575" y="1146175"/>
          <a:ext cx="225425" cy="317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Formel" r:id="rId7" imgW="2038350" imgH="2851150" progId="Equation.3">
                  <p:embed/>
                </p:oleObj>
              </mc:Choice>
              <mc:Fallback>
                <p:oleObj name="Formel" r:id="rId7" imgW="2038350" imgH="285115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92575" y="1146175"/>
                        <a:ext cx="225425" cy="3175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127303" name="Rectangle 7">
            <a:extLst>
              <a:ext uri="{FF2B5EF4-FFF2-40B4-BE49-F238E27FC236}">
                <a16:creationId xmlns:a16="http://schemas.microsoft.com/office/drawing/2014/main" id="{1A1519F1-2BF9-9044-B414-130C4A3795D9}"/>
              </a:ext>
            </a:extLst>
          </p:cNvPr>
          <p:cNvSpPr>
            <a:spLocks noChangeArrowheads="1"/>
          </p:cNvSpPr>
          <p:nvPr/>
        </p:nvSpPr>
        <p:spPr bwMode="auto">
          <a:xfrm>
            <a:off x="866775" y="1009650"/>
            <a:ext cx="3810000" cy="514350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tx1">
                <a:alpha val="74997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2pPr>
            <a:lvl3pPr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3pPr>
            <a:lvl4pPr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4pPr>
            <a:lvl5pPr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defRPr/>
            </a:pPr>
            <a:r>
              <a:rPr lang="en-US" altLang="de-DE" b="1">
                <a:solidFill>
                  <a:srgbClr val="FFFF00"/>
                </a:solidFill>
              </a:rPr>
              <a:t>FE discretization, meshsize: </a:t>
            </a:r>
            <a:endParaRPr lang="en-US" altLang="de-DE" sz="4400">
              <a:solidFill>
                <a:schemeClr val="tx2"/>
              </a:solidFill>
            </a:endParaRPr>
          </a:p>
        </p:txBody>
      </p:sp>
      <p:sp>
        <p:nvSpPr>
          <p:cNvPr id="28679" name="Oval 8">
            <a:extLst>
              <a:ext uri="{FF2B5EF4-FFF2-40B4-BE49-F238E27FC236}">
                <a16:creationId xmlns:a16="http://schemas.microsoft.com/office/drawing/2014/main" id="{BBC2A3A0-746C-A94A-AF8A-4F142CF345B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8000" y="1139825"/>
            <a:ext cx="280988" cy="268288"/>
          </a:xfrm>
          <a:prstGeom prst="ellipse">
            <a:avLst/>
          </a:prstGeom>
          <a:gradFill rotWithShape="0">
            <a:gsLst>
              <a:gs pos="0">
                <a:schemeClr val="bg1"/>
              </a:gs>
              <a:gs pos="100000">
                <a:srgbClr val="0000FF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de-DE" altLang="de-DE" sz="2000">
              <a:solidFill>
                <a:srgbClr val="FFFF99"/>
              </a:solidFill>
            </a:endParaRPr>
          </a:p>
        </p:txBody>
      </p:sp>
      <p:graphicFrame>
        <p:nvGraphicFramePr>
          <p:cNvPr id="3127305" name="Object 5">
            <a:extLst>
              <a:ext uri="{FF2B5EF4-FFF2-40B4-BE49-F238E27FC236}">
                <a16:creationId xmlns:a16="http://schemas.microsoft.com/office/drawing/2014/main" id="{76507826-D43E-5F47-8F29-2BE1C1E06A8A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382838" y="5054600"/>
          <a:ext cx="1060450" cy="322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Formel" r:id="rId9" imgW="9353550" imgH="2851150" progId="Equation.3">
                  <p:embed/>
                </p:oleObj>
              </mc:Choice>
              <mc:Fallback>
                <p:oleObj name="Formel" r:id="rId9" imgW="9353550" imgH="285115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82838" y="5054600"/>
                        <a:ext cx="1060450" cy="322263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127306" name="Rectangle 10">
            <a:extLst>
              <a:ext uri="{FF2B5EF4-FFF2-40B4-BE49-F238E27FC236}">
                <a16:creationId xmlns:a16="http://schemas.microsoft.com/office/drawing/2014/main" id="{B6D82483-6718-F943-A7FC-5D75D7CD719D}"/>
              </a:ext>
            </a:extLst>
          </p:cNvPr>
          <p:cNvSpPr>
            <a:spLocks noChangeArrowheads="1"/>
          </p:cNvSpPr>
          <p:nvPr/>
        </p:nvSpPr>
        <p:spPr bwMode="auto">
          <a:xfrm>
            <a:off x="981075" y="4981575"/>
            <a:ext cx="1371600" cy="466725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tx1">
                <a:alpha val="74997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2pPr>
            <a:lvl3pPr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3pPr>
            <a:lvl4pPr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4pPr>
            <a:lvl5pPr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defRPr/>
            </a:pPr>
            <a:r>
              <a:rPr lang="en-US" altLang="de-DE" b="1">
                <a:solidFill>
                  <a:srgbClr val="FFFF00"/>
                </a:solidFill>
              </a:rPr>
              <a:t>Example:</a:t>
            </a:r>
            <a:endParaRPr lang="en-US" altLang="de-DE" sz="4400">
              <a:solidFill>
                <a:schemeClr val="tx2"/>
              </a:solidFill>
            </a:endParaRPr>
          </a:p>
        </p:txBody>
      </p:sp>
      <p:sp>
        <p:nvSpPr>
          <p:cNvPr id="3127307" name="Oval 11">
            <a:extLst>
              <a:ext uri="{FF2B5EF4-FFF2-40B4-BE49-F238E27FC236}">
                <a16:creationId xmlns:a16="http://schemas.microsoft.com/office/drawing/2014/main" id="{5662623E-69BA-B54F-929C-CE35EACCB5D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5000" y="5070475"/>
            <a:ext cx="280988" cy="268288"/>
          </a:xfrm>
          <a:prstGeom prst="ellipse">
            <a:avLst/>
          </a:prstGeom>
          <a:gradFill rotWithShape="0">
            <a:gsLst>
              <a:gs pos="0">
                <a:schemeClr val="bg1"/>
              </a:gs>
              <a:gs pos="100000">
                <a:srgbClr val="0000FF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de-DE" altLang="de-DE" sz="2000">
              <a:solidFill>
                <a:srgbClr val="FFFF99"/>
              </a:solidFill>
            </a:endParaRPr>
          </a:p>
        </p:txBody>
      </p:sp>
      <p:sp>
        <p:nvSpPr>
          <p:cNvPr id="3127308" name="Rectangle 12">
            <a:extLst>
              <a:ext uri="{FF2B5EF4-FFF2-40B4-BE49-F238E27FC236}">
                <a16:creationId xmlns:a16="http://schemas.microsoft.com/office/drawing/2014/main" id="{15DCCEB8-B19A-1143-B2E6-F53739D8A7BA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685800" y="620713"/>
            <a:ext cx="7772400" cy="381000"/>
          </a:xfrm>
          <a:effectLst>
            <a:outerShdw blurRad="63500" dist="35921" dir="2700000" algn="ctr" rotWithShape="0">
              <a:schemeClr val="tx2">
                <a:alpha val="74997"/>
              </a:schemeClr>
            </a:outerShdw>
          </a:effectLst>
        </p:spPr>
        <p:txBody>
          <a:bodyPr/>
          <a:lstStyle/>
          <a:p>
            <a:pPr>
              <a:defRPr/>
            </a:pPr>
            <a:r>
              <a:rPr lang="en-US" altLang="de-DE" sz="3200" b="1">
                <a:solidFill>
                  <a:srgbClr val="00FFFF"/>
                </a:solidFill>
              </a:rPr>
              <a:t>Iterative solver for FE-equation system</a:t>
            </a:r>
          </a:p>
        </p:txBody>
      </p:sp>
      <p:sp>
        <p:nvSpPr>
          <p:cNvPr id="28684" name="Text Box 7">
            <a:extLst>
              <a:ext uri="{FF2B5EF4-FFF2-40B4-BE49-F238E27FC236}">
                <a16:creationId xmlns:a16="http://schemas.microsoft.com/office/drawing/2014/main" id="{A61BC66C-667B-C54B-935B-89A45BC172A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51100" y="0"/>
            <a:ext cx="6692900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r>
              <a:rPr lang="en-US" altLang="de-DE" sz="1200" b="1">
                <a:solidFill>
                  <a:schemeClr val="bg1"/>
                </a:solidFill>
              </a:rPr>
              <a:t>[Wolters, Vorlesungsskriptum, Chapter 7.2</a:t>
            </a:r>
            <a:r>
              <a:rPr lang="en-US" altLang="de-DE" sz="1200" b="1">
                <a:solidFill>
                  <a:srgbClr val="FFFFFF"/>
                </a:solidFill>
              </a:rPr>
              <a:t>]</a:t>
            </a:r>
          </a:p>
          <a:p>
            <a:pPr algn="r">
              <a:spcBef>
                <a:spcPct val="0"/>
              </a:spcBef>
              <a:buFontTx/>
              <a:buNone/>
            </a:pPr>
            <a:r>
              <a:rPr lang="en-US" altLang="de-DE" sz="1200" b="1">
                <a:solidFill>
                  <a:srgbClr val="FFFFFF"/>
                </a:solidFill>
              </a:rPr>
              <a:t>[Wolters, Kuhn, Anwander &amp; Reitzinger, </a:t>
            </a:r>
            <a:r>
              <a:rPr lang="en-US" altLang="de-DE" sz="1200" b="1" i="1">
                <a:solidFill>
                  <a:srgbClr val="FFFFFF"/>
                </a:solidFill>
              </a:rPr>
              <a:t>Comp. Vis. Sci..</a:t>
            </a:r>
            <a:r>
              <a:rPr lang="en-US" altLang="de-DE" sz="1200" b="1">
                <a:solidFill>
                  <a:srgbClr val="FFFFFF"/>
                </a:solidFill>
              </a:rPr>
              <a:t>, 2002]</a:t>
            </a:r>
          </a:p>
          <a:p>
            <a:pPr algn="r">
              <a:spcBef>
                <a:spcPct val="0"/>
              </a:spcBef>
              <a:buFontTx/>
              <a:buNone/>
            </a:pPr>
            <a:r>
              <a:rPr lang="en-US" altLang="de-DE" sz="1200" b="1">
                <a:solidFill>
                  <a:srgbClr val="FFFFFF"/>
                </a:solidFill>
              </a:rPr>
              <a:t>[Lew, Wolters, Dierkes, Roer &amp; MacLeod, </a:t>
            </a:r>
            <a:r>
              <a:rPr lang="en-US" altLang="de-DE" sz="1200" b="1" i="1">
                <a:solidFill>
                  <a:srgbClr val="FFFFFF"/>
                </a:solidFill>
              </a:rPr>
              <a:t>Appl.Num.Math.</a:t>
            </a:r>
            <a:r>
              <a:rPr lang="en-US" altLang="de-DE" sz="1200" b="1">
                <a:solidFill>
                  <a:srgbClr val="FFFFFF"/>
                </a:solidFill>
              </a:rPr>
              <a:t>, 2009]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27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27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27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27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27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27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27299" grpId="0" autoUpdateAnimBg="0"/>
      <p:bldP spid="3127306" grpId="0" autoUpdateAnimBg="0"/>
      <p:bldP spid="312730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8226" name="Rectangle 2">
            <a:extLst>
              <a:ext uri="{FF2B5EF4-FFF2-40B4-BE49-F238E27FC236}">
                <a16:creationId xmlns:a16="http://schemas.microsoft.com/office/drawing/2014/main" id="{6131C890-4BB2-5B4B-B610-2A8270D89399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152400" y="638175"/>
            <a:ext cx="9144000" cy="714375"/>
          </a:xfrm>
          <a:effectLst>
            <a:outerShdw blurRad="63500" dist="35921" dir="2700000" algn="ctr" rotWithShape="0">
              <a:schemeClr val="tx2">
                <a:alpha val="74997"/>
              </a:schemeClr>
            </a:outerShdw>
          </a:effectLst>
        </p:spPr>
        <p:txBody>
          <a:bodyPr/>
          <a:lstStyle/>
          <a:p>
            <a:pPr algn="l"/>
            <a:r>
              <a:rPr lang="en-GB" altLang="de-DE" sz="3200" b="1">
                <a:solidFill>
                  <a:srgbClr val="00FFFF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Link to this work:</a:t>
            </a:r>
            <a:br>
              <a:rPr lang="en-GB" altLang="de-DE" sz="3200" b="1">
                <a:solidFill>
                  <a:srgbClr val="00FFFF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</a:br>
            <a:endParaRPr lang="de-DE" altLang="de-DE" sz="1800">
              <a:solidFill>
                <a:schemeClr val="bg1"/>
              </a:solidFill>
              <a:ea typeface="ＭＳ Ｐゴシック" panose="020B0600070205080204" pitchFamily="34" charset="-128"/>
            </a:endParaRPr>
          </a:p>
        </p:txBody>
      </p:sp>
      <p:sp>
        <p:nvSpPr>
          <p:cNvPr id="30722" name="Text Box 24">
            <a:extLst>
              <a:ext uri="{FF2B5EF4-FFF2-40B4-BE49-F238E27FC236}">
                <a16:creationId xmlns:a16="http://schemas.microsoft.com/office/drawing/2014/main" id="{AAC87401-5FAE-9042-820A-32040EC293D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5100" y="50800"/>
            <a:ext cx="89789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r>
              <a:rPr lang="en-US" altLang="de-DE" sz="1200" b="1">
                <a:solidFill>
                  <a:srgbClr val="FFFFFF"/>
                </a:solidFill>
              </a:rPr>
              <a:t>[Wolters, Reitzinger, Basermann, Burkhardt, Hartmann, Kruggel &amp; Anwander, Proceedings of </a:t>
            </a:r>
            <a:r>
              <a:rPr lang="en-US" altLang="de-DE" sz="1200" b="1" i="1">
                <a:solidFill>
                  <a:srgbClr val="FFFFFF"/>
                </a:solidFill>
              </a:rPr>
              <a:t>BIOMAG Helsinki, 2000</a:t>
            </a:r>
            <a:r>
              <a:rPr lang="en-US" altLang="de-DE" sz="1200" b="1">
                <a:solidFill>
                  <a:srgbClr val="FFFFFF"/>
                </a:solidFill>
              </a:rPr>
              <a:t>] </a:t>
            </a:r>
          </a:p>
        </p:txBody>
      </p:sp>
      <p:sp>
        <p:nvSpPr>
          <p:cNvPr id="30723" name="Textfeld 1">
            <a:extLst>
              <a:ext uri="{FF2B5EF4-FFF2-40B4-BE49-F238E27FC236}">
                <a16:creationId xmlns:a16="http://schemas.microsoft.com/office/drawing/2014/main" id="{161BA9EE-7DEB-3D47-8861-47B3D16D0B0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3795713" y="-1147763"/>
            <a:ext cx="1841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de-DE" altLang="de-DE" sz="2000">
              <a:solidFill>
                <a:srgbClr val="FFFF99"/>
              </a:solidFill>
            </a:endParaRPr>
          </a:p>
        </p:txBody>
      </p:sp>
      <p:pic>
        <p:nvPicPr>
          <p:cNvPr id="30724" name="Bild 4">
            <a:extLst>
              <a:ext uri="{FF2B5EF4-FFF2-40B4-BE49-F238E27FC236}">
                <a16:creationId xmlns:a16="http://schemas.microsoft.com/office/drawing/2014/main" id="{ABF8ACCA-0F97-214A-9D54-6BB8F994B75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30400"/>
            <a:ext cx="9144000" cy="2992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9346" name="Rectangle 2">
            <a:extLst>
              <a:ext uri="{FF2B5EF4-FFF2-40B4-BE49-F238E27FC236}">
                <a16:creationId xmlns:a16="http://schemas.microsoft.com/office/drawing/2014/main" id="{E30FC031-C604-514B-BD8F-ED0B9D0B806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7175" y="428625"/>
            <a:ext cx="8743950" cy="457200"/>
          </a:xfrm>
          <a:prstGeom prst="rect">
            <a:avLst/>
          </a:prstGeom>
          <a:noFill/>
          <a:ln>
            <a:noFill/>
          </a:ln>
          <a:effectLst>
            <a:outerShdw blurRad="63500" dist="107763" dir="2700000" algn="ctr" rotWithShape="0">
              <a:schemeClr val="tx1">
                <a:alpha val="74997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2pPr>
            <a:lvl3pPr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3pPr>
            <a:lvl4pPr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4pPr>
            <a:lvl5pPr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>
              <a:defRPr/>
            </a:pPr>
            <a:endParaRPr lang="de-DE" altLang="de-DE" sz="4400">
              <a:solidFill>
                <a:schemeClr val="tx2"/>
              </a:solidFill>
            </a:endParaRPr>
          </a:p>
        </p:txBody>
      </p:sp>
      <p:pic>
        <p:nvPicPr>
          <p:cNvPr id="32770" name="Picture 3" descr="M:\powerpoint\biomag2002\bilder\node-shift-mesh.tif">
            <a:extLst>
              <a:ext uri="{FF2B5EF4-FFF2-40B4-BE49-F238E27FC236}">
                <a16:creationId xmlns:a16="http://schemas.microsoft.com/office/drawing/2014/main" id="{C1AFB250-9BD0-7B41-8758-D53EF3EF2A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1768475" y="876300"/>
            <a:ext cx="4822825" cy="541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29348" name="Rectangle 4">
            <a:extLst>
              <a:ext uri="{FF2B5EF4-FFF2-40B4-BE49-F238E27FC236}">
                <a16:creationId xmlns:a16="http://schemas.microsoft.com/office/drawing/2014/main" id="{EE3A858A-4C52-F24D-9D20-3E9E874DE69F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685800" y="355600"/>
            <a:ext cx="7772400" cy="381000"/>
          </a:xfrm>
          <a:effectLst>
            <a:outerShdw blurRad="63500" dist="35921" dir="2700000" algn="ctr" rotWithShape="0">
              <a:schemeClr val="tx2">
                <a:alpha val="74997"/>
              </a:schemeClr>
            </a:outerShdw>
          </a:effectLst>
        </p:spPr>
        <p:txBody>
          <a:bodyPr/>
          <a:lstStyle/>
          <a:p>
            <a:pPr>
              <a:defRPr/>
            </a:pPr>
            <a:r>
              <a:rPr lang="de-DE" altLang="de-DE" sz="3200" b="1">
                <a:solidFill>
                  <a:srgbClr val="00FFFF"/>
                </a:solidFill>
              </a:rPr>
              <a:t>Iterative solver for FE-equation system</a:t>
            </a:r>
          </a:p>
        </p:txBody>
      </p:sp>
      <p:sp>
        <p:nvSpPr>
          <p:cNvPr id="32772" name="Text Box 24">
            <a:extLst>
              <a:ext uri="{FF2B5EF4-FFF2-40B4-BE49-F238E27FC236}">
                <a16:creationId xmlns:a16="http://schemas.microsoft.com/office/drawing/2014/main" id="{38552011-AEF1-4540-A5CC-AD1C84609AF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5100" y="50800"/>
            <a:ext cx="89789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r>
              <a:rPr lang="en-US" altLang="de-DE" sz="1200" b="1">
                <a:solidFill>
                  <a:srgbClr val="FFFFFF"/>
                </a:solidFill>
              </a:rPr>
              <a:t>[Wolters, Reitzinger, Basermann, Burkhardt, Hartmann, Kruggel &amp; Anwander, Proceedings of </a:t>
            </a:r>
            <a:r>
              <a:rPr lang="en-US" altLang="de-DE" sz="1200" b="1" i="1">
                <a:solidFill>
                  <a:srgbClr val="FFFFFF"/>
                </a:solidFill>
              </a:rPr>
              <a:t>BIOMAG Helsinki, 2000</a:t>
            </a:r>
            <a:r>
              <a:rPr lang="en-US" altLang="de-DE" sz="1200" b="1">
                <a:solidFill>
                  <a:srgbClr val="FFFFFF"/>
                </a:solidFill>
              </a:rPr>
              <a:t>] </a:t>
            </a:r>
          </a:p>
        </p:txBody>
      </p:sp>
    </p:spTree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1394" name="Rectangle 2">
            <a:extLst>
              <a:ext uri="{FF2B5EF4-FFF2-40B4-BE49-F238E27FC236}">
                <a16:creationId xmlns:a16="http://schemas.microsoft.com/office/drawing/2014/main" id="{CA08C5E7-C0BA-8E44-9B9E-3E05426403D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7175" y="428625"/>
            <a:ext cx="8743950" cy="457200"/>
          </a:xfrm>
          <a:prstGeom prst="rect">
            <a:avLst/>
          </a:prstGeom>
          <a:noFill/>
          <a:ln>
            <a:noFill/>
          </a:ln>
          <a:effectLst>
            <a:outerShdw blurRad="63500" dist="107763" dir="2700000" algn="ctr" rotWithShape="0">
              <a:schemeClr val="tx1">
                <a:alpha val="74997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2pPr>
            <a:lvl3pPr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3pPr>
            <a:lvl4pPr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4pPr>
            <a:lvl5pPr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>
              <a:defRPr/>
            </a:pPr>
            <a:endParaRPr lang="de-DE" altLang="de-DE" sz="4400">
              <a:solidFill>
                <a:schemeClr val="tx2"/>
              </a:solidFill>
            </a:endParaRPr>
          </a:p>
        </p:txBody>
      </p:sp>
      <p:sp>
        <p:nvSpPr>
          <p:cNvPr id="3131395" name="Rectangle 3">
            <a:extLst>
              <a:ext uri="{FF2B5EF4-FFF2-40B4-BE49-F238E27FC236}">
                <a16:creationId xmlns:a16="http://schemas.microsoft.com/office/drawing/2014/main" id="{8D545B31-1724-4743-86B4-65E055D9BC5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95663" y="1947863"/>
            <a:ext cx="2667000" cy="352425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tx1">
                <a:alpha val="74997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2pPr>
            <a:lvl3pPr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3pPr>
            <a:lvl4pPr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4pPr>
            <a:lvl5pPr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>
              <a:defRPr/>
            </a:pPr>
            <a:r>
              <a:rPr lang="en-US" altLang="de-DE" b="1">
                <a:solidFill>
                  <a:srgbClr val="FFFF00"/>
                </a:solidFill>
              </a:rPr>
              <a:t>with condition number</a:t>
            </a:r>
          </a:p>
        </p:txBody>
      </p:sp>
      <p:sp>
        <p:nvSpPr>
          <p:cNvPr id="3131396" name="AutoShape 4">
            <a:extLst>
              <a:ext uri="{FF2B5EF4-FFF2-40B4-BE49-F238E27FC236}">
                <a16:creationId xmlns:a16="http://schemas.microsoft.com/office/drawing/2014/main" id="{AD1F926C-07C8-3948-9A38-A0A58D18CE4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40263" y="4976813"/>
            <a:ext cx="654050" cy="485775"/>
          </a:xfrm>
          <a:prstGeom prst="rightArrow">
            <a:avLst>
              <a:gd name="adj1" fmla="val 50000"/>
              <a:gd name="adj2" fmla="val 33660"/>
            </a:avLst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de-DE" altLang="de-DE" sz="2000">
              <a:solidFill>
                <a:srgbClr val="FFFF99"/>
              </a:solidFill>
            </a:endParaRPr>
          </a:p>
        </p:txBody>
      </p:sp>
      <p:graphicFrame>
        <p:nvGraphicFramePr>
          <p:cNvPr id="34820" name="Object 2">
            <a:extLst>
              <a:ext uri="{FF2B5EF4-FFF2-40B4-BE49-F238E27FC236}">
                <a16:creationId xmlns:a16="http://schemas.microsoft.com/office/drawing/2014/main" id="{687DB3C2-D5A6-7D4C-841E-6DBBAA952F99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111625" y="1146175"/>
          <a:ext cx="225425" cy="317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Formel" r:id="rId3" imgW="2038350" imgH="2851150" progId="Equation.3">
                  <p:embed/>
                </p:oleObj>
              </mc:Choice>
              <mc:Fallback>
                <p:oleObj name="Formel" r:id="rId3" imgW="2038350" imgH="2851150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11625" y="1146175"/>
                        <a:ext cx="225425" cy="3175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131398" name="Rectangle 6">
            <a:extLst>
              <a:ext uri="{FF2B5EF4-FFF2-40B4-BE49-F238E27FC236}">
                <a16:creationId xmlns:a16="http://schemas.microsoft.com/office/drawing/2014/main" id="{3EC598E4-5453-E844-A713-270AD72C2F11}"/>
              </a:ext>
            </a:extLst>
          </p:cNvPr>
          <p:cNvSpPr>
            <a:spLocks noChangeArrowheads="1"/>
          </p:cNvSpPr>
          <p:nvPr/>
        </p:nvSpPr>
        <p:spPr bwMode="auto">
          <a:xfrm>
            <a:off x="876300" y="3336925"/>
            <a:ext cx="3648075" cy="409575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tx1">
                <a:alpha val="74997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2pPr>
            <a:lvl3pPr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3pPr>
            <a:lvl4pPr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4pPr>
            <a:lvl5pPr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defRPr/>
            </a:pPr>
            <a:r>
              <a:rPr lang="en-US" altLang="de-DE" b="1">
                <a:solidFill>
                  <a:srgbClr val="FFFF00"/>
                </a:solidFill>
              </a:rPr>
              <a:t>Convergence of the CG solver:</a:t>
            </a:r>
            <a:endParaRPr lang="en-US" altLang="de-DE" sz="4400">
              <a:solidFill>
                <a:schemeClr val="tx2"/>
              </a:solidFill>
            </a:endParaRPr>
          </a:p>
        </p:txBody>
      </p:sp>
      <p:sp>
        <p:nvSpPr>
          <p:cNvPr id="3131399" name="Rectangle 7">
            <a:extLst>
              <a:ext uri="{FF2B5EF4-FFF2-40B4-BE49-F238E27FC236}">
                <a16:creationId xmlns:a16="http://schemas.microsoft.com/office/drawing/2014/main" id="{AC4445B2-5CC5-324A-955A-D237672F8557}"/>
              </a:ext>
            </a:extLst>
          </p:cNvPr>
          <p:cNvSpPr>
            <a:spLocks noChangeArrowheads="1"/>
          </p:cNvSpPr>
          <p:nvPr/>
        </p:nvSpPr>
        <p:spPr bwMode="auto">
          <a:xfrm>
            <a:off x="866775" y="1009650"/>
            <a:ext cx="3810000" cy="514350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tx1">
                <a:alpha val="74997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2pPr>
            <a:lvl3pPr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3pPr>
            <a:lvl4pPr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4pPr>
            <a:lvl5pPr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defRPr/>
            </a:pPr>
            <a:r>
              <a:rPr lang="en-US" altLang="de-DE" b="1">
                <a:solidFill>
                  <a:srgbClr val="FFFF00"/>
                </a:solidFill>
              </a:rPr>
              <a:t>FE discretization, meshsize:</a:t>
            </a:r>
          </a:p>
        </p:txBody>
      </p:sp>
      <p:sp>
        <p:nvSpPr>
          <p:cNvPr id="34823" name="Oval 8">
            <a:extLst>
              <a:ext uri="{FF2B5EF4-FFF2-40B4-BE49-F238E27FC236}">
                <a16:creationId xmlns:a16="http://schemas.microsoft.com/office/drawing/2014/main" id="{3A28E272-7668-3E46-B7B7-1A03F5CFC86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8000" y="1139825"/>
            <a:ext cx="280988" cy="268288"/>
          </a:xfrm>
          <a:prstGeom prst="ellipse">
            <a:avLst/>
          </a:prstGeom>
          <a:gradFill rotWithShape="0">
            <a:gsLst>
              <a:gs pos="0">
                <a:schemeClr val="bg1"/>
              </a:gs>
              <a:gs pos="100000">
                <a:srgbClr val="0000FF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de-DE" altLang="de-DE" sz="2000">
              <a:solidFill>
                <a:srgbClr val="FFFF99"/>
              </a:solidFill>
            </a:endParaRPr>
          </a:p>
        </p:txBody>
      </p:sp>
      <p:sp>
        <p:nvSpPr>
          <p:cNvPr id="3131401" name="Oval 9">
            <a:extLst>
              <a:ext uri="{FF2B5EF4-FFF2-40B4-BE49-F238E27FC236}">
                <a16:creationId xmlns:a16="http://schemas.microsoft.com/office/drawing/2014/main" id="{1AB5476C-E7CB-F843-9E7A-4EEBA5C9616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6575" y="3432175"/>
            <a:ext cx="280988" cy="268288"/>
          </a:xfrm>
          <a:prstGeom prst="ellipse">
            <a:avLst/>
          </a:prstGeom>
          <a:gradFill rotWithShape="0">
            <a:gsLst>
              <a:gs pos="0">
                <a:schemeClr val="bg1"/>
              </a:gs>
              <a:gs pos="100000">
                <a:srgbClr val="0000FF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de-DE" altLang="de-DE" sz="2000">
              <a:solidFill>
                <a:srgbClr val="FFFF99"/>
              </a:solidFill>
            </a:endParaRPr>
          </a:p>
        </p:txBody>
      </p:sp>
      <p:graphicFrame>
        <p:nvGraphicFramePr>
          <p:cNvPr id="3131402" name="Object 3">
            <a:extLst>
              <a:ext uri="{FF2B5EF4-FFF2-40B4-BE49-F238E27FC236}">
                <a16:creationId xmlns:a16="http://schemas.microsoft.com/office/drawing/2014/main" id="{5488BC16-5B2D-854D-8A87-AEE42713CE53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770063" y="3897313"/>
          <a:ext cx="3273425" cy="552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9017000" imgH="1524000" progId="Equation.3">
                  <p:embed/>
                </p:oleObj>
              </mc:Choice>
              <mc:Fallback>
                <p:oleObj name="Equation" r:id="rId5" imgW="9017000" imgH="1524000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70063" y="3897313"/>
                        <a:ext cx="3273425" cy="55245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rgbClr val="FFFF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3131403" name="AutoShape 11">
            <a:extLst>
              <a:ext uri="{FF2B5EF4-FFF2-40B4-BE49-F238E27FC236}">
                <a16:creationId xmlns:a16="http://schemas.microsoft.com/office/drawing/2014/main" id="{1BEDB7ED-AF84-4C43-8636-99E77FC6981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4300" y="5037138"/>
            <a:ext cx="431800" cy="1401762"/>
          </a:xfrm>
          <a:prstGeom prst="curvedRightArrow">
            <a:avLst>
              <a:gd name="adj1" fmla="val 64926"/>
              <a:gd name="adj2" fmla="val 129853"/>
              <a:gd name="adj3" fmla="val 33333"/>
            </a:avLst>
          </a:prstGeom>
          <a:solidFill>
            <a:srgbClr val="FFFF00"/>
          </a:solidFill>
          <a:ln>
            <a:noFill/>
          </a:ln>
          <a:effectLst>
            <a:outerShdw blurRad="63500" dist="107763" dir="2700000" algn="ctr" rotWithShape="0">
              <a:srgbClr val="002E00">
                <a:alpha val="74997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 anchor="ctr">
            <a:spAutoFit/>
          </a:bodyPr>
          <a:lstStyle>
            <a:lvl1pPr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2pPr>
            <a:lvl3pPr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3pPr>
            <a:lvl4pPr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4pPr>
            <a:lvl5pPr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defRPr/>
            </a:pPr>
            <a:endParaRPr lang="de-DE" altLang="de-DE"/>
          </a:p>
        </p:txBody>
      </p:sp>
      <p:sp>
        <p:nvSpPr>
          <p:cNvPr id="3131404" name="Rectangle 12">
            <a:extLst>
              <a:ext uri="{FF2B5EF4-FFF2-40B4-BE49-F238E27FC236}">
                <a16:creationId xmlns:a16="http://schemas.microsoft.com/office/drawing/2014/main" id="{3DD8298D-CB51-124A-A19C-85798472DC9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1975" y="5978525"/>
            <a:ext cx="8058150" cy="409575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tx1">
                <a:alpha val="74997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2pPr>
            <a:lvl3pPr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3pPr>
            <a:lvl4pPr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4pPr>
            <a:lvl5pPr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defRPr/>
            </a:pPr>
            <a:r>
              <a:rPr lang="en-US" altLang="de-DE" b="1" dirty="0">
                <a:solidFill>
                  <a:srgbClr val="FFFF00"/>
                </a:solidFill>
              </a:rPr>
              <a:t>Strategy:</a:t>
            </a:r>
            <a:r>
              <a:rPr lang="en-US" altLang="de-DE" b="1" dirty="0">
                <a:solidFill>
                  <a:schemeClr val="bg1"/>
                </a:solidFill>
              </a:rPr>
              <a:t> </a:t>
            </a:r>
            <a:r>
              <a:rPr lang="en-US" altLang="de-DE" b="1" dirty="0">
                <a:solidFill>
                  <a:srgbClr val="FFFF00"/>
                </a:solidFill>
              </a:rPr>
              <a:t>Preconditioning!</a:t>
            </a:r>
            <a:endParaRPr lang="en-US" altLang="de-DE" sz="4400" dirty="0">
              <a:solidFill>
                <a:schemeClr val="tx2"/>
              </a:solidFill>
            </a:endParaRPr>
          </a:p>
        </p:txBody>
      </p:sp>
      <p:graphicFrame>
        <p:nvGraphicFramePr>
          <p:cNvPr id="3131405" name="Object 4">
            <a:extLst>
              <a:ext uri="{FF2B5EF4-FFF2-40B4-BE49-F238E27FC236}">
                <a16:creationId xmlns:a16="http://schemas.microsoft.com/office/drawing/2014/main" id="{4AB1B0D9-23A5-2E4D-941F-4BA271BD7F21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419725" y="5049838"/>
          <a:ext cx="1336675" cy="36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8839200" imgH="2438400" progId="Equation.3">
                  <p:embed/>
                </p:oleObj>
              </mc:Choice>
              <mc:Fallback>
                <p:oleObj name="Equation" r:id="rId7" imgW="8839200" imgH="243840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19725" y="5049838"/>
                        <a:ext cx="1336675" cy="3683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829" name="Object 5">
            <a:extLst>
              <a:ext uri="{FF2B5EF4-FFF2-40B4-BE49-F238E27FC236}">
                <a16:creationId xmlns:a16="http://schemas.microsoft.com/office/drawing/2014/main" id="{6322891A-2A4E-424F-A87F-ECB11F464D3A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382838" y="5054600"/>
          <a:ext cx="1060450" cy="322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Formel" r:id="rId9" imgW="9353550" imgH="2851150" progId="Equation.3">
                  <p:embed/>
                </p:oleObj>
              </mc:Choice>
              <mc:Fallback>
                <p:oleObj name="Formel" r:id="rId9" imgW="9353550" imgH="285115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82838" y="5054600"/>
                        <a:ext cx="1060450" cy="322263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31407" name="Object 6">
            <a:extLst>
              <a:ext uri="{FF2B5EF4-FFF2-40B4-BE49-F238E27FC236}">
                <a16:creationId xmlns:a16="http://schemas.microsoft.com/office/drawing/2014/main" id="{00EFDE3B-27D6-FD4A-B4DC-6E75F9FAABE8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667375" y="3805238"/>
          <a:ext cx="1841500" cy="9255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1" imgW="9144000" imgH="4572000" progId="Equation.3">
                  <p:embed/>
                </p:oleObj>
              </mc:Choice>
              <mc:Fallback>
                <p:oleObj name="Equation" r:id="rId11" imgW="9144000" imgH="4572000" progId="Equation.3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67375" y="3805238"/>
                        <a:ext cx="1841500" cy="925512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rgbClr val="FFFF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3131408" name="Rectangle 16">
            <a:extLst>
              <a:ext uri="{FF2B5EF4-FFF2-40B4-BE49-F238E27FC236}">
                <a16:creationId xmlns:a16="http://schemas.microsoft.com/office/drawing/2014/main" id="{9FB8414C-9923-D149-A170-F23D9377B325}"/>
              </a:ext>
            </a:extLst>
          </p:cNvPr>
          <p:cNvSpPr>
            <a:spLocks noChangeArrowheads="1"/>
          </p:cNvSpPr>
          <p:nvPr/>
        </p:nvSpPr>
        <p:spPr bwMode="auto">
          <a:xfrm>
            <a:off x="981075" y="4981575"/>
            <a:ext cx="1371600" cy="466725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tx1">
                <a:alpha val="74997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2pPr>
            <a:lvl3pPr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3pPr>
            <a:lvl4pPr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4pPr>
            <a:lvl5pPr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defRPr/>
            </a:pPr>
            <a:r>
              <a:rPr lang="en-US" altLang="de-DE" b="1">
                <a:solidFill>
                  <a:srgbClr val="FFFF00"/>
                </a:solidFill>
              </a:rPr>
              <a:t>Example:</a:t>
            </a:r>
          </a:p>
        </p:txBody>
      </p:sp>
      <p:pic>
        <p:nvPicPr>
          <p:cNvPr id="34832" name="Picture 17" descr="M:\powerpoint\biomag2002\bilder\node-shift-mesh.tif">
            <a:extLst>
              <a:ext uri="{FF2B5EF4-FFF2-40B4-BE49-F238E27FC236}">
                <a16:creationId xmlns:a16="http://schemas.microsoft.com/office/drawing/2014/main" id="{20CF30DE-FA02-7444-8F03-EDDE245A4A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8063" y="4705350"/>
            <a:ext cx="954087" cy="1073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31410" name="AutoShape 18">
            <a:extLst>
              <a:ext uri="{FF2B5EF4-FFF2-40B4-BE49-F238E27FC236}">
                <a16:creationId xmlns:a16="http://schemas.microsoft.com/office/drawing/2014/main" id="{8D6E89FD-D07F-694E-911F-9C75EFB65E0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24663" y="4973638"/>
            <a:ext cx="654050" cy="485775"/>
          </a:xfrm>
          <a:prstGeom prst="rightArrow">
            <a:avLst>
              <a:gd name="adj1" fmla="val 50000"/>
              <a:gd name="adj2" fmla="val 33660"/>
            </a:avLst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de-DE" altLang="de-DE" sz="2000">
              <a:solidFill>
                <a:srgbClr val="FFFF99"/>
              </a:solidFill>
            </a:endParaRPr>
          </a:p>
        </p:txBody>
      </p:sp>
      <p:graphicFrame>
        <p:nvGraphicFramePr>
          <p:cNvPr id="3131411" name="Object 7">
            <a:extLst>
              <a:ext uri="{FF2B5EF4-FFF2-40B4-BE49-F238E27FC236}">
                <a16:creationId xmlns:a16="http://schemas.microsoft.com/office/drawing/2014/main" id="{99380C4E-817C-BD44-8801-EB694B47257B}"/>
              </a:ext>
            </a:extLst>
          </p:cNvPr>
          <p:cNvGraphicFramePr>
            <a:graphicFrameLocks noChangeAspect="1"/>
          </p:cNvGraphicFramePr>
          <p:nvPr/>
        </p:nvGraphicFramePr>
        <p:xfrm>
          <a:off x="7631113" y="5054600"/>
          <a:ext cx="1314450" cy="373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4" imgW="8686800" imgH="2438400" progId="Equation.3">
                  <p:embed/>
                </p:oleObj>
              </mc:Choice>
              <mc:Fallback>
                <p:oleObj name="Equation" r:id="rId14" imgW="8686800" imgH="2438400" progId="Equation.3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31113" y="5054600"/>
                        <a:ext cx="1314450" cy="373063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4835" name="Oval 20">
            <a:extLst>
              <a:ext uri="{FF2B5EF4-FFF2-40B4-BE49-F238E27FC236}">
                <a16:creationId xmlns:a16="http://schemas.microsoft.com/office/drawing/2014/main" id="{9FAC9223-D9B7-0E44-835B-DAAE509A3FA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5000" y="5070475"/>
            <a:ext cx="280988" cy="268288"/>
          </a:xfrm>
          <a:prstGeom prst="ellipse">
            <a:avLst/>
          </a:prstGeom>
          <a:gradFill rotWithShape="0">
            <a:gsLst>
              <a:gs pos="0">
                <a:schemeClr val="bg1"/>
              </a:gs>
              <a:gs pos="100000">
                <a:srgbClr val="0000FF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de-DE" altLang="de-DE" sz="2000">
              <a:solidFill>
                <a:srgbClr val="FFFF99"/>
              </a:solidFill>
            </a:endParaRPr>
          </a:p>
        </p:txBody>
      </p:sp>
      <p:sp>
        <p:nvSpPr>
          <p:cNvPr id="3131413" name="Rectangle 21">
            <a:extLst>
              <a:ext uri="{FF2B5EF4-FFF2-40B4-BE49-F238E27FC236}">
                <a16:creationId xmlns:a16="http://schemas.microsoft.com/office/drawing/2014/main" id="{03F8A476-70AB-E949-91C7-E609B2A92ECF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685800" y="355600"/>
            <a:ext cx="7772400" cy="381000"/>
          </a:xfrm>
          <a:effectLst>
            <a:outerShdw blurRad="63500" dist="35921" dir="2700000" algn="ctr" rotWithShape="0">
              <a:schemeClr val="tx2">
                <a:alpha val="74997"/>
              </a:schemeClr>
            </a:outerShdw>
          </a:effectLst>
        </p:spPr>
        <p:txBody>
          <a:bodyPr/>
          <a:lstStyle/>
          <a:p>
            <a:pPr>
              <a:defRPr/>
            </a:pPr>
            <a:r>
              <a:rPr lang="en-US" altLang="de-DE" sz="3200" b="1">
                <a:solidFill>
                  <a:srgbClr val="00FFFF"/>
                </a:solidFill>
              </a:rPr>
              <a:t>Iterative solver for FE-equation system</a:t>
            </a:r>
          </a:p>
        </p:txBody>
      </p:sp>
      <p:graphicFrame>
        <p:nvGraphicFramePr>
          <p:cNvPr id="3131414" name="Object 8">
            <a:extLst>
              <a:ext uri="{FF2B5EF4-FFF2-40B4-BE49-F238E27FC236}">
                <a16:creationId xmlns:a16="http://schemas.microsoft.com/office/drawing/2014/main" id="{FEB817B4-088A-E847-8520-09B33ED90170}"/>
              </a:ext>
            </a:extLst>
          </p:cNvPr>
          <p:cNvGraphicFramePr>
            <a:graphicFrameLocks noChangeAspect="1"/>
          </p:cNvGraphicFramePr>
          <p:nvPr/>
        </p:nvGraphicFramePr>
        <p:xfrm>
          <a:off x="835025" y="1787525"/>
          <a:ext cx="2209800" cy="723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6" imgW="8585200" imgH="2806700" progId="Equation.3">
                  <p:embed/>
                </p:oleObj>
              </mc:Choice>
              <mc:Fallback>
                <p:oleObj name="Equation" r:id="rId16" imgW="8585200" imgH="2806700" progId="Equation.3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5025" y="1787525"/>
                        <a:ext cx="2209800" cy="7239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rgbClr val="FFFF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31415" name="Object 9">
            <a:extLst>
              <a:ext uri="{FF2B5EF4-FFF2-40B4-BE49-F238E27FC236}">
                <a16:creationId xmlns:a16="http://schemas.microsoft.com/office/drawing/2014/main" id="{9C435AEC-B2BB-D943-A154-7514C030E3A7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180138" y="1760538"/>
          <a:ext cx="2547937" cy="8048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8" imgW="8229600" imgH="2590800" progId="Equation.3">
                  <p:embed/>
                </p:oleObj>
              </mc:Choice>
              <mc:Fallback>
                <p:oleObj name="Equation" r:id="rId18" imgW="8229600" imgH="2590800" progId="Equation.3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80138" y="1760538"/>
                        <a:ext cx="2547937" cy="804862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rgbClr val="FFFF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34839" name="Text Box 24">
            <a:extLst>
              <a:ext uri="{FF2B5EF4-FFF2-40B4-BE49-F238E27FC236}">
                <a16:creationId xmlns:a16="http://schemas.microsoft.com/office/drawing/2014/main" id="{564A693A-6361-BF40-8E64-B52A6FF9AF4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5100" y="50800"/>
            <a:ext cx="89789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r>
              <a:rPr lang="en-US" altLang="de-DE" sz="1200" b="1">
                <a:solidFill>
                  <a:srgbClr val="FFFFFF"/>
                </a:solidFill>
              </a:rPr>
              <a:t>[Wolters, Reitzinger, Basermann, Burkhardt, Hartmann, Kruggel &amp; Anwander, Proceedings of </a:t>
            </a:r>
            <a:r>
              <a:rPr lang="en-US" altLang="de-DE" sz="1200" b="1" i="1">
                <a:solidFill>
                  <a:srgbClr val="FFFFFF"/>
                </a:solidFill>
              </a:rPr>
              <a:t>BIOMAG Helsinki, 2000</a:t>
            </a:r>
            <a:r>
              <a:rPr lang="en-US" altLang="de-DE" sz="1200" b="1">
                <a:solidFill>
                  <a:srgbClr val="FFFFFF"/>
                </a:solidFill>
              </a:rPr>
              <a:t>]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31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31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31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31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31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31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31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314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31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31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31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31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31396" grpId="0" animBg="1"/>
      <p:bldP spid="3131398" grpId="0" autoUpdateAnimBg="0"/>
      <p:bldP spid="3131401" grpId="0" animBg="1"/>
      <p:bldP spid="3131403" grpId="0" animBg="1"/>
      <p:bldP spid="3131404" grpId="0" autoUpdateAnimBg="0"/>
      <p:bldP spid="3131410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5250" name="Rectangle 2">
            <a:extLst>
              <a:ext uri="{FF2B5EF4-FFF2-40B4-BE49-F238E27FC236}">
                <a16:creationId xmlns:a16="http://schemas.microsoft.com/office/drawing/2014/main" id="{881B9243-EB27-2A41-B3BF-11D10AF45D3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520700"/>
            <a:ext cx="9144000" cy="533400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tx2">
                <a:alpha val="74997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2pPr>
            <a:lvl3pPr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3pPr>
            <a:lvl4pPr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4pPr>
            <a:lvl5pPr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>
              <a:defRPr/>
            </a:pPr>
            <a:r>
              <a:rPr lang="en-US" altLang="de-DE" sz="3200" b="1" dirty="0">
                <a:solidFill>
                  <a:srgbClr val="00FFFF"/>
                </a:solidFill>
                <a:latin typeface="Arial" charset="0"/>
              </a:rPr>
              <a:t>Jacobi preconditioning</a:t>
            </a:r>
            <a:endParaRPr lang="en-US" altLang="de-DE" sz="4400" dirty="0">
              <a:solidFill>
                <a:schemeClr val="tx2"/>
              </a:solidFill>
            </a:endParaRPr>
          </a:p>
        </p:txBody>
      </p:sp>
      <p:pic>
        <p:nvPicPr>
          <p:cNvPr id="36866" name="Bild 1">
            <a:extLst>
              <a:ext uri="{FF2B5EF4-FFF2-40B4-BE49-F238E27FC236}">
                <a16:creationId xmlns:a16="http://schemas.microsoft.com/office/drawing/2014/main" id="{EF2523AB-B202-DB44-B1B2-BFC36B287C5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788" y="1249363"/>
            <a:ext cx="8415337" cy="1843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Bild 2">
            <a:extLst>
              <a:ext uri="{FF2B5EF4-FFF2-40B4-BE49-F238E27FC236}">
                <a16:creationId xmlns:a16="http://schemas.microsoft.com/office/drawing/2014/main" id="{0E1FE961-1936-FA48-B1D4-116592C4DA1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788" y="3287713"/>
            <a:ext cx="8380412" cy="164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868" name="Text Box 7">
            <a:extLst>
              <a:ext uri="{FF2B5EF4-FFF2-40B4-BE49-F238E27FC236}">
                <a16:creationId xmlns:a16="http://schemas.microsoft.com/office/drawing/2014/main" id="{CD6B87D1-B18C-F149-99AF-A202BF5B834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51100" y="0"/>
            <a:ext cx="6692900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r>
              <a:rPr lang="en-US" altLang="de-DE" sz="1200" b="1">
                <a:solidFill>
                  <a:schemeClr val="bg1"/>
                </a:solidFill>
              </a:rPr>
              <a:t>[Wolters, Vorlesungsskriptum, Chapter 7.2</a:t>
            </a:r>
            <a:r>
              <a:rPr lang="en-US" altLang="de-DE" sz="1200" b="1">
                <a:solidFill>
                  <a:srgbClr val="FFFFFF"/>
                </a:solidFill>
              </a:rPr>
              <a:t>]</a:t>
            </a:r>
          </a:p>
          <a:p>
            <a:pPr algn="r">
              <a:spcBef>
                <a:spcPct val="0"/>
              </a:spcBef>
              <a:buFontTx/>
              <a:buNone/>
            </a:pPr>
            <a:r>
              <a:rPr lang="en-US" altLang="de-DE" sz="1200" b="1">
                <a:solidFill>
                  <a:srgbClr val="FFFFFF"/>
                </a:solidFill>
              </a:rPr>
              <a:t>[Wolters, Kuhn, Anwander &amp; Reitzinger, </a:t>
            </a:r>
            <a:r>
              <a:rPr lang="en-US" altLang="de-DE" sz="1200" b="1" i="1">
                <a:solidFill>
                  <a:srgbClr val="FFFFFF"/>
                </a:solidFill>
              </a:rPr>
              <a:t>Comp. Vis. Sci..</a:t>
            </a:r>
            <a:r>
              <a:rPr lang="en-US" altLang="de-DE" sz="1200" b="1">
                <a:solidFill>
                  <a:srgbClr val="FFFFFF"/>
                </a:solidFill>
              </a:rPr>
              <a:t>, 2002]</a:t>
            </a:r>
          </a:p>
          <a:p>
            <a:pPr algn="r">
              <a:spcBef>
                <a:spcPct val="0"/>
              </a:spcBef>
              <a:buFontTx/>
              <a:buNone/>
            </a:pPr>
            <a:r>
              <a:rPr lang="en-US" altLang="de-DE" sz="1200" b="1">
                <a:solidFill>
                  <a:srgbClr val="FFFFFF"/>
                </a:solidFill>
              </a:rPr>
              <a:t>[Lew, Wolters, Dierkes, Roer &amp; MacLeod, </a:t>
            </a:r>
            <a:r>
              <a:rPr lang="en-US" altLang="de-DE" sz="1200" b="1" i="1">
                <a:solidFill>
                  <a:srgbClr val="FFFFFF"/>
                </a:solidFill>
              </a:rPr>
              <a:t>Appl.Num.Math.</a:t>
            </a:r>
            <a:r>
              <a:rPr lang="en-US" altLang="de-DE" sz="1200" b="1">
                <a:solidFill>
                  <a:srgbClr val="FFFFFF"/>
                </a:solidFill>
              </a:rPr>
              <a:t>, 2009]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5250" name="Rectangle 2">
            <a:extLst>
              <a:ext uri="{FF2B5EF4-FFF2-40B4-BE49-F238E27FC236}">
                <a16:creationId xmlns:a16="http://schemas.microsoft.com/office/drawing/2014/main" id="{377FDF34-C37F-D243-920F-F3837FE6543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520700"/>
            <a:ext cx="9144000" cy="533400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tx2">
                <a:alpha val="74997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2pPr>
            <a:lvl3pPr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3pPr>
            <a:lvl4pPr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4pPr>
            <a:lvl5pPr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>
              <a:defRPr/>
            </a:pPr>
            <a:r>
              <a:rPr lang="en-US" altLang="de-DE" sz="3200" b="1" dirty="0">
                <a:solidFill>
                  <a:srgbClr val="00FFFF"/>
                </a:solidFill>
                <a:latin typeface="Arial" charset="0"/>
              </a:rPr>
              <a:t>Incomplete </a:t>
            </a:r>
            <a:r>
              <a:rPr lang="en-US" altLang="de-DE" sz="3200" b="1" dirty="0" err="1">
                <a:solidFill>
                  <a:srgbClr val="00FFFF"/>
                </a:solidFill>
                <a:latin typeface="Arial" charset="0"/>
              </a:rPr>
              <a:t>Cholesky</a:t>
            </a:r>
            <a:r>
              <a:rPr lang="en-US" altLang="de-DE" sz="3200" b="1" dirty="0">
                <a:solidFill>
                  <a:srgbClr val="00FFFF"/>
                </a:solidFill>
                <a:latin typeface="Arial" charset="0"/>
              </a:rPr>
              <a:t> preconditioning</a:t>
            </a:r>
            <a:endParaRPr lang="en-US" altLang="de-DE" sz="4400" dirty="0">
              <a:solidFill>
                <a:schemeClr val="tx2"/>
              </a:solidFill>
            </a:endParaRPr>
          </a:p>
        </p:txBody>
      </p:sp>
      <p:pic>
        <p:nvPicPr>
          <p:cNvPr id="38914" name="Bild 3">
            <a:extLst>
              <a:ext uri="{FF2B5EF4-FFF2-40B4-BE49-F238E27FC236}">
                <a16:creationId xmlns:a16="http://schemas.microsoft.com/office/drawing/2014/main" id="{F05B40A1-07DB-6341-B8DA-53BF400407E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225" y="1112838"/>
            <a:ext cx="8043863" cy="5113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15" name="Bild 4">
            <a:extLst>
              <a:ext uri="{FF2B5EF4-FFF2-40B4-BE49-F238E27FC236}">
                <a16:creationId xmlns:a16="http://schemas.microsoft.com/office/drawing/2014/main" id="{47A879B1-BC17-3844-BE43-613E5C29B6D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675" y="2703513"/>
            <a:ext cx="7872413" cy="353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916" name="Text Box 7">
            <a:extLst>
              <a:ext uri="{FF2B5EF4-FFF2-40B4-BE49-F238E27FC236}">
                <a16:creationId xmlns:a16="http://schemas.microsoft.com/office/drawing/2014/main" id="{78F7AA4D-D3A0-CC46-96CC-792D0B49D36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51100" y="0"/>
            <a:ext cx="6692900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r>
              <a:rPr lang="en-US" altLang="de-DE" sz="1200" b="1">
                <a:solidFill>
                  <a:schemeClr val="bg1"/>
                </a:solidFill>
              </a:rPr>
              <a:t>[Wolters, Vorlesungsskriptum, Chapter 7.2</a:t>
            </a:r>
            <a:r>
              <a:rPr lang="en-US" altLang="de-DE" sz="1200" b="1">
                <a:solidFill>
                  <a:srgbClr val="FFFFFF"/>
                </a:solidFill>
              </a:rPr>
              <a:t>]</a:t>
            </a:r>
          </a:p>
          <a:p>
            <a:pPr algn="r">
              <a:spcBef>
                <a:spcPct val="0"/>
              </a:spcBef>
              <a:buFontTx/>
              <a:buNone/>
            </a:pPr>
            <a:r>
              <a:rPr lang="en-US" altLang="de-DE" sz="1200" b="1">
                <a:solidFill>
                  <a:srgbClr val="FFFFFF"/>
                </a:solidFill>
              </a:rPr>
              <a:t>[Wolters, Kuhn, Anwander &amp; Reitzinger, </a:t>
            </a:r>
            <a:r>
              <a:rPr lang="en-US" altLang="de-DE" sz="1200" b="1" i="1">
                <a:solidFill>
                  <a:srgbClr val="FFFFFF"/>
                </a:solidFill>
              </a:rPr>
              <a:t>Comp. Vis. Sci..</a:t>
            </a:r>
            <a:r>
              <a:rPr lang="en-US" altLang="de-DE" sz="1200" b="1">
                <a:solidFill>
                  <a:srgbClr val="FFFFFF"/>
                </a:solidFill>
              </a:rPr>
              <a:t>, 2002]</a:t>
            </a:r>
          </a:p>
          <a:p>
            <a:pPr algn="r">
              <a:spcBef>
                <a:spcPct val="0"/>
              </a:spcBef>
              <a:buFontTx/>
              <a:buNone/>
            </a:pPr>
            <a:r>
              <a:rPr lang="en-US" altLang="de-DE" sz="1200" b="1">
                <a:solidFill>
                  <a:srgbClr val="FFFFFF"/>
                </a:solidFill>
              </a:rPr>
              <a:t>[Lew, Wolters, Dierkes, Roer &amp; MacLeod, </a:t>
            </a:r>
            <a:r>
              <a:rPr lang="en-US" altLang="de-DE" sz="1200" b="1" i="1">
                <a:solidFill>
                  <a:srgbClr val="FFFFFF"/>
                </a:solidFill>
              </a:rPr>
              <a:t>Appl.Num.Math.</a:t>
            </a:r>
            <a:r>
              <a:rPr lang="en-US" altLang="de-DE" sz="1200" b="1">
                <a:solidFill>
                  <a:srgbClr val="FFFFFF"/>
                </a:solidFill>
              </a:rPr>
              <a:t>, 2009] </a:t>
            </a:r>
          </a:p>
        </p:txBody>
      </p:sp>
    </p:spTree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5250" name="Rectangle 2">
            <a:extLst>
              <a:ext uri="{FF2B5EF4-FFF2-40B4-BE49-F238E27FC236}">
                <a16:creationId xmlns:a16="http://schemas.microsoft.com/office/drawing/2014/main" id="{2879940C-E176-EB41-941F-AB9021D1309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520700"/>
            <a:ext cx="9144000" cy="533400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tx2">
                <a:alpha val="74997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2pPr>
            <a:lvl3pPr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3pPr>
            <a:lvl4pPr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4pPr>
            <a:lvl5pPr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>
              <a:defRPr/>
            </a:pPr>
            <a:r>
              <a:rPr lang="en-US" altLang="de-DE" sz="3200" b="1" dirty="0">
                <a:solidFill>
                  <a:srgbClr val="00FFFF"/>
                </a:solidFill>
                <a:latin typeface="Arial" charset="0"/>
              </a:rPr>
              <a:t>Incomplete </a:t>
            </a:r>
            <a:r>
              <a:rPr lang="en-US" altLang="de-DE" sz="3200" b="1" dirty="0" err="1">
                <a:solidFill>
                  <a:srgbClr val="00FFFF"/>
                </a:solidFill>
                <a:latin typeface="Arial" charset="0"/>
              </a:rPr>
              <a:t>Cholesky</a:t>
            </a:r>
            <a:r>
              <a:rPr lang="en-US" altLang="de-DE" sz="3200" b="1" dirty="0">
                <a:solidFill>
                  <a:srgbClr val="00FFFF"/>
                </a:solidFill>
                <a:latin typeface="Arial" charset="0"/>
              </a:rPr>
              <a:t> preconditioning</a:t>
            </a:r>
            <a:endParaRPr lang="en-US" altLang="de-DE" sz="4400" dirty="0">
              <a:solidFill>
                <a:schemeClr val="tx2"/>
              </a:solidFill>
            </a:endParaRPr>
          </a:p>
        </p:txBody>
      </p:sp>
      <p:sp>
        <p:nvSpPr>
          <p:cNvPr id="40962" name="Text Box 7">
            <a:extLst>
              <a:ext uri="{FF2B5EF4-FFF2-40B4-BE49-F238E27FC236}">
                <a16:creationId xmlns:a16="http://schemas.microsoft.com/office/drawing/2014/main" id="{59209DA0-9BE5-6446-8329-C816481561B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51100" y="0"/>
            <a:ext cx="6692900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r>
              <a:rPr lang="en-US" altLang="de-DE" sz="1200" b="1">
                <a:solidFill>
                  <a:schemeClr val="bg1"/>
                </a:solidFill>
              </a:rPr>
              <a:t>[Wolters, Vorlesungsskriptum, Chapter 7.2</a:t>
            </a:r>
            <a:r>
              <a:rPr lang="en-US" altLang="de-DE" sz="1200" b="1">
                <a:solidFill>
                  <a:srgbClr val="FFFFFF"/>
                </a:solidFill>
              </a:rPr>
              <a:t>]</a:t>
            </a:r>
          </a:p>
          <a:p>
            <a:pPr algn="r">
              <a:spcBef>
                <a:spcPct val="0"/>
              </a:spcBef>
              <a:buFontTx/>
              <a:buNone/>
            </a:pPr>
            <a:r>
              <a:rPr lang="en-US" altLang="de-DE" sz="1200" b="1">
                <a:solidFill>
                  <a:srgbClr val="FFFFFF"/>
                </a:solidFill>
              </a:rPr>
              <a:t>[Wolters, Kuhn, Anwander &amp; Reitzinger, </a:t>
            </a:r>
            <a:r>
              <a:rPr lang="en-US" altLang="de-DE" sz="1200" b="1" i="1">
                <a:solidFill>
                  <a:srgbClr val="FFFFFF"/>
                </a:solidFill>
              </a:rPr>
              <a:t>Comp. Vis. Sci..</a:t>
            </a:r>
            <a:r>
              <a:rPr lang="en-US" altLang="de-DE" sz="1200" b="1">
                <a:solidFill>
                  <a:srgbClr val="FFFFFF"/>
                </a:solidFill>
              </a:rPr>
              <a:t>, 2002]</a:t>
            </a:r>
          </a:p>
          <a:p>
            <a:pPr algn="r">
              <a:spcBef>
                <a:spcPct val="0"/>
              </a:spcBef>
              <a:buFontTx/>
              <a:buNone/>
            </a:pPr>
            <a:r>
              <a:rPr lang="en-US" altLang="de-DE" sz="1200" b="1">
                <a:solidFill>
                  <a:srgbClr val="FFFFFF"/>
                </a:solidFill>
              </a:rPr>
              <a:t>[Lew, Wolters, Dierkes, Roer &amp; MacLeod, </a:t>
            </a:r>
            <a:r>
              <a:rPr lang="en-US" altLang="de-DE" sz="1200" b="1" i="1">
                <a:solidFill>
                  <a:srgbClr val="FFFFFF"/>
                </a:solidFill>
              </a:rPr>
              <a:t>Appl.Num.Math.</a:t>
            </a:r>
            <a:r>
              <a:rPr lang="en-US" altLang="de-DE" sz="1200" b="1">
                <a:solidFill>
                  <a:srgbClr val="FFFFFF"/>
                </a:solidFill>
              </a:rPr>
              <a:t>, 2009] </a:t>
            </a:r>
          </a:p>
        </p:txBody>
      </p:sp>
      <p:pic>
        <p:nvPicPr>
          <p:cNvPr id="40963" name="Bild 1">
            <a:extLst>
              <a:ext uri="{FF2B5EF4-FFF2-40B4-BE49-F238E27FC236}">
                <a16:creationId xmlns:a16="http://schemas.microsoft.com/office/drawing/2014/main" id="{E3295B0F-9CFD-F845-ABCD-DC992320E7B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750" y="1441450"/>
            <a:ext cx="8893175" cy="393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Text Box 4">
            <a:extLst>
              <a:ext uri="{FF2B5EF4-FFF2-40B4-BE49-F238E27FC236}">
                <a16:creationId xmlns:a16="http://schemas.microsoft.com/office/drawing/2014/main" id="{CF2AB796-80FD-7F49-8FBD-61CC3E0A0C0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14438" y="2192338"/>
            <a:ext cx="68929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de-DE" altLang="de-DE" sz="2000">
              <a:solidFill>
                <a:srgbClr val="FFFF00"/>
              </a:solidFill>
              <a:latin typeface="Arial" panose="020B0604020202020204" pitchFamily="34" charset="0"/>
            </a:endParaRPr>
          </a:p>
        </p:txBody>
      </p:sp>
      <p:sp>
        <p:nvSpPr>
          <p:cNvPr id="6146" name="Rectangle 3">
            <a:extLst>
              <a:ext uri="{FF2B5EF4-FFF2-40B4-BE49-F238E27FC236}">
                <a16:creationId xmlns:a16="http://schemas.microsoft.com/office/drawing/2014/main" id="{55660D29-F34A-8A40-8331-455A8A5A9B6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8125" y="2468563"/>
            <a:ext cx="8845550" cy="3222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marL="457200" indent="-4572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  <a:spcAft>
                <a:spcPct val="50000"/>
              </a:spcAft>
            </a:pPr>
            <a:r>
              <a:rPr lang="en-US" altLang="de-DE" sz="2000" b="1" dirty="0">
                <a:solidFill>
                  <a:srgbClr val="00FFFF"/>
                </a:solidFill>
                <a:latin typeface="Arial" panose="020B0604020202020204" pitchFamily="34" charset="0"/>
              </a:rPr>
              <a:t>Linear complexity for FEM forward modeling: Transfer matrices</a:t>
            </a:r>
            <a:endParaRPr lang="de-DE" altLang="de-DE" sz="2000" b="1" dirty="0">
              <a:solidFill>
                <a:srgbClr val="00FFFF"/>
              </a:solidFill>
              <a:latin typeface="Arial" panose="020B0604020202020204" pitchFamily="34" charset="0"/>
            </a:endParaRPr>
          </a:p>
          <a:p>
            <a:pPr>
              <a:spcBef>
                <a:spcPct val="50000"/>
              </a:spcBef>
              <a:spcAft>
                <a:spcPct val="50000"/>
              </a:spcAft>
            </a:pPr>
            <a:r>
              <a:rPr lang="en-US" altLang="de-DE" sz="2000" b="1" dirty="0">
                <a:solidFill>
                  <a:srgbClr val="FFFF00"/>
                </a:solidFill>
                <a:latin typeface="Arial" panose="020B0604020202020204" pitchFamily="34" charset="0"/>
              </a:rPr>
              <a:t>Fast FE solver methods</a:t>
            </a:r>
            <a:endParaRPr lang="en-US" altLang="de-DE" sz="1600" dirty="0">
              <a:solidFill>
                <a:srgbClr val="FFFF00"/>
              </a:solidFill>
              <a:latin typeface="Arial" panose="020B0604020202020204" pitchFamily="34" charset="0"/>
            </a:endParaRPr>
          </a:p>
          <a:p>
            <a:pPr lvl="1">
              <a:spcBef>
                <a:spcPct val="50000"/>
              </a:spcBef>
              <a:spcAft>
                <a:spcPct val="50000"/>
              </a:spcAft>
            </a:pPr>
            <a:endParaRPr lang="en-US" altLang="de-DE" sz="1600" b="1" dirty="0">
              <a:solidFill>
                <a:srgbClr val="00FFFF"/>
              </a:solidFill>
              <a:latin typeface="Arial" panose="020B0604020202020204" pitchFamily="34" charset="0"/>
            </a:endParaRPr>
          </a:p>
          <a:p>
            <a:pPr>
              <a:spcBef>
                <a:spcPct val="50000"/>
              </a:spcBef>
              <a:spcAft>
                <a:spcPct val="50000"/>
              </a:spcAft>
            </a:pPr>
            <a:endParaRPr lang="en-US" altLang="de-DE" sz="2000" dirty="0">
              <a:solidFill>
                <a:srgbClr val="FFFF00"/>
              </a:solidFill>
              <a:latin typeface="Arial" panose="020B0604020202020204" pitchFamily="34" charset="0"/>
            </a:endParaRP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DCBB9821-DD6C-3E4B-A557-916045305F7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8313" y="228600"/>
            <a:ext cx="5195887" cy="476250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>
            <a:lvl1pPr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defRPr/>
            </a:pPr>
            <a:r>
              <a:rPr lang="en-GB" altLang="de-DE" sz="2800" b="1">
                <a:solidFill>
                  <a:srgbClr val="00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Structure of the lecture</a:t>
            </a:r>
          </a:p>
        </p:txBody>
      </p:sp>
    </p:spTree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3442" name="Rectangle 2">
            <a:extLst>
              <a:ext uri="{FF2B5EF4-FFF2-40B4-BE49-F238E27FC236}">
                <a16:creationId xmlns:a16="http://schemas.microsoft.com/office/drawing/2014/main" id="{65E75BE0-2784-BB4C-A883-9FCE75D2B69C}"/>
              </a:ext>
            </a:extLst>
          </p:cNvPr>
          <p:cNvSpPr>
            <a:spLocks noChangeArrowheads="1"/>
          </p:cNvSpPr>
          <p:nvPr/>
        </p:nvSpPr>
        <p:spPr bwMode="auto">
          <a:xfrm>
            <a:off x="898525" y="968375"/>
            <a:ext cx="6918325" cy="609600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tx1">
                <a:alpha val="74997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2pPr>
            <a:lvl3pPr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3pPr>
            <a:lvl4pPr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4pPr>
            <a:lvl5pPr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defRPr/>
            </a:pPr>
            <a:r>
              <a:rPr lang="en-US" altLang="de-DE" b="1">
                <a:solidFill>
                  <a:srgbClr val="FFFF00"/>
                </a:solidFill>
              </a:rPr>
              <a:t>Principle of MG</a:t>
            </a:r>
          </a:p>
        </p:txBody>
      </p:sp>
      <p:sp>
        <p:nvSpPr>
          <p:cNvPr id="43010" name="Oval 3">
            <a:extLst>
              <a:ext uri="{FF2B5EF4-FFF2-40B4-BE49-F238E27FC236}">
                <a16:creationId xmlns:a16="http://schemas.microsoft.com/office/drawing/2014/main" id="{348998C3-8018-8E4E-86E2-A9841FC0D72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4975" y="1152525"/>
            <a:ext cx="280988" cy="268288"/>
          </a:xfrm>
          <a:prstGeom prst="ellipse">
            <a:avLst/>
          </a:prstGeom>
          <a:gradFill rotWithShape="0">
            <a:gsLst>
              <a:gs pos="0">
                <a:schemeClr val="bg1"/>
              </a:gs>
              <a:gs pos="100000">
                <a:srgbClr val="0000FF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de-DE" altLang="de-DE" sz="2000">
              <a:solidFill>
                <a:srgbClr val="FFFF99"/>
              </a:solidFill>
            </a:endParaRPr>
          </a:p>
        </p:txBody>
      </p:sp>
      <p:pic>
        <p:nvPicPr>
          <p:cNvPr id="43011" name="Picture 4" descr="M:\powerpoint\biomag2002\bilder\high_f.tif">
            <a:extLst>
              <a:ext uri="{FF2B5EF4-FFF2-40B4-BE49-F238E27FC236}">
                <a16:creationId xmlns:a16="http://schemas.microsoft.com/office/drawing/2014/main" id="{A0DF2E1D-B215-0141-9DD6-BC1C7EE090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3963" y="2454275"/>
            <a:ext cx="4722812" cy="3138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33445" name="Rectangle 5">
            <a:extLst>
              <a:ext uri="{FF2B5EF4-FFF2-40B4-BE49-F238E27FC236}">
                <a16:creationId xmlns:a16="http://schemas.microsoft.com/office/drawing/2014/main" id="{D5BA4C98-4F44-DF44-AE0A-CF02994D4BB2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768350" y="638175"/>
            <a:ext cx="7772400" cy="482600"/>
          </a:xfrm>
          <a:effectLst>
            <a:outerShdw blurRad="63500" dist="35921" dir="2700000" algn="ctr" rotWithShape="0">
              <a:schemeClr val="tx2">
                <a:alpha val="74997"/>
              </a:schemeClr>
            </a:outerShdw>
          </a:effectLst>
        </p:spPr>
        <p:txBody>
          <a:bodyPr/>
          <a:lstStyle/>
          <a:p>
            <a:r>
              <a:rPr lang="en-US" altLang="de-DE" sz="3200" b="1">
                <a:solidFill>
                  <a:srgbClr val="00FFFF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MultiGrid (MG) preconditioning</a:t>
            </a:r>
            <a:endParaRPr lang="en-US" altLang="de-DE">
              <a:ea typeface="ＭＳ Ｐゴシック" panose="020B0600070205080204" pitchFamily="34" charset="-128"/>
            </a:endParaRPr>
          </a:p>
        </p:txBody>
      </p:sp>
      <p:sp>
        <p:nvSpPr>
          <p:cNvPr id="3133446" name="Rectangle 6">
            <a:extLst>
              <a:ext uri="{FF2B5EF4-FFF2-40B4-BE49-F238E27FC236}">
                <a16:creationId xmlns:a16="http://schemas.microsoft.com/office/drawing/2014/main" id="{E37B4666-EF5A-2F41-A584-BAE6FB5771B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0400" y="1530350"/>
            <a:ext cx="6943725" cy="596900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tx1">
                <a:alpha val="74997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2pPr>
            <a:lvl3pPr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3pPr>
            <a:lvl4pPr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4pPr>
            <a:lvl5pPr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spcBef>
                <a:spcPct val="20000"/>
              </a:spcBef>
              <a:buFontTx/>
              <a:buChar char="•"/>
              <a:defRPr/>
            </a:pPr>
            <a:r>
              <a:rPr lang="en-US" altLang="de-DE" b="1">
                <a:solidFill>
                  <a:srgbClr val="FF0000"/>
                </a:solidFill>
              </a:rPr>
              <a:t>Smoother</a:t>
            </a:r>
            <a:r>
              <a:rPr lang="en-US" altLang="de-DE" b="1">
                <a:solidFill>
                  <a:srgbClr val="FFFF00"/>
                </a:solidFill>
              </a:rPr>
              <a:t> for high-frequency error components is effective</a:t>
            </a:r>
          </a:p>
        </p:txBody>
      </p:sp>
      <p:pic>
        <p:nvPicPr>
          <p:cNvPr id="43014" name="Bild 8" descr="delete1.tiff">
            <a:extLst>
              <a:ext uri="{FF2B5EF4-FFF2-40B4-BE49-F238E27FC236}">
                <a16:creationId xmlns:a16="http://schemas.microsoft.com/office/drawing/2014/main" id="{6B2EBE0A-96BA-B641-89AA-0632FCC1747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2850" y="1881188"/>
            <a:ext cx="1479550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015" name="Text Box 7">
            <a:extLst>
              <a:ext uri="{FF2B5EF4-FFF2-40B4-BE49-F238E27FC236}">
                <a16:creationId xmlns:a16="http://schemas.microsoft.com/office/drawing/2014/main" id="{1658C624-CC03-1F4D-AE80-7FEDB9CF0F4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93963" y="-58738"/>
            <a:ext cx="6692900" cy="8318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r>
              <a:rPr lang="en-US" altLang="de-DE" sz="1200" b="1">
                <a:solidFill>
                  <a:srgbClr val="FFFFFF"/>
                </a:solidFill>
              </a:rPr>
              <a:t>[Hackbusch, </a:t>
            </a:r>
            <a:r>
              <a:rPr lang="en-US" altLang="de-DE" sz="1200" b="1" i="1">
                <a:solidFill>
                  <a:srgbClr val="FFFFFF"/>
                </a:solidFill>
              </a:rPr>
              <a:t>Springer, </a:t>
            </a:r>
            <a:r>
              <a:rPr lang="en-US" altLang="de-DE" sz="1200" b="1">
                <a:solidFill>
                  <a:srgbClr val="FFFFFF"/>
                </a:solidFill>
              </a:rPr>
              <a:t>1994] </a:t>
            </a:r>
          </a:p>
          <a:p>
            <a:pPr algn="r">
              <a:spcBef>
                <a:spcPct val="0"/>
              </a:spcBef>
              <a:buFontTx/>
              <a:buNone/>
            </a:pPr>
            <a:r>
              <a:rPr lang="en-US" altLang="de-DE" sz="1200" b="1">
                <a:solidFill>
                  <a:schemeClr val="bg1"/>
                </a:solidFill>
              </a:rPr>
              <a:t>[Wolters, Vorlesungsskriptum, Chapter 7.2</a:t>
            </a:r>
            <a:r>
              <a:rPr lang="en-US" altLang="de-DE" sz="1200" b="1">
                <a:solidFill>
                  <a:srgbClr val="FFFFFF"/>
                </a:solidFill>
              </a:rPr>
              <a:t>]</a:t>
            </a:r>
          </a:p>
          <a:p>
            <a:pPr algn="r">
              <a:spcBef>
                <a:spcPct val="0"/>
              </a:spcBef>
              <a:buFontTx/>
              <a:buNone/>
            </a:pPr>
            <a:r>
              <a:rPr lang="en-US" altLang="de-DE" sz="1200" b="1">
                <a:solidFill>
                  <a:srgbClr val="FFFFFF"/>
                </a:solidFill>
              </a:rPr>
              <a:t>[Wolters, Kuhn, Anwander &amp; Reitzinger, </a:t>
            </a:r>
            <a:r>
              <a:rPr lang="en-US" altLang="de-DE" sz="1200" b="1" i="1">
                <a:solidFill>
                  <a:srgbClr val="FFFFFF"/>
                </a:solidFill>
              </a:rPr>
              <a:t>Comp. Vis. Sci..</a:t>
            </a:r>
            <a:r>
              <a:rPr lang="en-US" altLang="de-DE" sz="1200" b="1">
                <a:solidFill>
                  <a:srgbClr val="FFFFFF"/>
                </a:solidFill>
              </a:rPr>
              <a:t>, 2002]</a:t>
            </a:r>
          </a:p>
          <a:p>
            <a:pPr algn="r">
              <a:spcBef>
                <a:spcPct val="0"/>
              </a:spcBef>
              <a:buFontTx/>
              <a:buNone/>
            </a:pPr>
            <a:r>
              <a:rPr lang="en-US" altLang="de-DE" sz="1200" b="1">
                <a:solidFill>
                  <a:srgbClr val="FFFFFF"/>
                </a:solidFill>
              </a:rPr>
              <a:t>[Lew, Wolters, Dierkes, Roer &amp; MacLeod, </a:t>
            </a:r>
            <a:r>
              <a:rPr lang="en-US" altLang="de-DE" sz="1200" b="1" i="1">
                <a:solidFill>
                  <a:srgbClr val="FFFFFF"/>
                </a:solidFill>
              </a:rPr>
              <a:t>Appl.Num.Math.</a:t>
            </a:r>
            <a:r>
              <a:rPr lang="en-US" altLang="de-DE" sz="1200" b="1">
                <a:solidFill>
                  <a:srgbClr val="FFFFFF"/>
                </a:solidFill>
              </a:rPr>
              <a:t>, 2009] </a:t>
            </a:r>
          </a:p>
        </p:txBody>
      </p:sp>
    </p:spTree>
  </p:cSld>
  <p:clrMapOvr>
    <a:masterClrMapping/>
  </p:clrMapOvr>
  <p:transition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3442" name="Rectangle 2">
            <a:extLst>
              <a:ext uri="{FF2B5EF4-FFF2-40B4-BE49-F238E27FC236}">
                <a16:creationId xmlns:a16="http://schemas.microsoft.com/office/drawing/2014/main" id="{68A97AFA-2793-FE4F-9D0B-76FCAECA9603}"/>
              </a:ext>
            </a:extLst>
          </p:cNvPr>
          <p:cNvSpPr>
            <a:spLocks noChangeArrowheads="1"/>
          </p:cNvSpPr>
          <p:nvPr/>
        </p:nvSpPr>
        <p:spPr bwMode="auto">
          <a:xfrm>
            <a:off x="898525" y="968375"/>
            <a:ext cx="6918325" cy="609600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tx1">
                <a:alpha val="74997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2pPr>
            <a:lvl3pPr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3pPr>
            <a:lvl4pPr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4pPr>
            <a:lvl5pPr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defRPr/>
            </a:pPr>
            <a:r>
              <a:rPr lang="en-US" altLang="de-DE" b="1">
                <a:solidFill>
                  <a:srgbClr val="FFFF00"/>
                </a:solidFill>
              </a:rPr>
              <a:t>Principle of MG</a:t>
            </a:r>
          </a:p>
        </p:txBody>
      </p:sp>
      <p:sp>
        <p:nvSpPr>
          <p:cNvPr id="44034" name="Oval 3">
            <a:extLst>
              <a:ext uri="{FF2B5EF4-FFF2-40B4-BE49-F238E27FC236}">
                <a16:creationId xmlns:a16="http://schemas.microsoft.com/office/drawing/2014/main" id="{35F42CC7-2465-C949-81A6-D63685F0F60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4975" y="1152525"/>
            <a:ext cx="280988" cy="268288"/>
          </a:xfrm>
          <a:prstGeom prst="ellipse">
            <a:avLst/>
          </a:prstGeom>
          <a:gradFill rotWithShape="0">
            <a:gsLst>
              <a:gs pos="0">
                <a:schemeClr val="bg1"/>
              </a:gs>
              <a:gs pos="100000">
                <a:srgbClr val="0000FF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de-DE" altLang="de-DE" sz="2000">
              <a:solidFill>
                <a:srgbClr val="FFFF99"/>
              </a:solidFill>
            </a:endParaRPr>
          </a:p>
        </p:txBody>
      </p:sp>
      <p:sp>
        <p:nvSpPr>
          <p:cNvPr id="3133445" name="Rectangle 5">
            <a:extLst>
              <a:ext uri="{FF2B5EF4-FFF2-40B4-BE49-F238E27FC236}">
                <a16:creationId xmlns:a16="http://schemas.microsoft.com/office/drawing/2014/main" id="{F3D8BD81-35F0-8345-9869-E98BC7BEFE00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685800" y="635000"/>
            <a:ext cx="7772400" cy="482600"/>
          </a:xfrm>
          <a:effectLst>
            <a:outerShdw blurRad="63500" dist="35921" dir="2700000" algn="ctr" rotWithShape="0">
              <a:schemeClr val="tx2">
                <a:alpha val="74997"/>
              </a:schemeClr>
            </a:outerShdw>
          </a:effectLst>
        </p:spPr>
        <p:txBody>
          <a:bodyPr/>
          <a:lstStyle/>
          <a:p>
            <a:r>
              <a:rPr lang="en-US" altLang="de-DE" sz="3200" b="1">
                <a:solidFill>
                  <a:srgbClr val="00FFFF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MultiGrid (MG) preconditioning</a:t>
            </a:r>
            <a:endParaRPr lang="en-US" altLang="de-DE">
              <a:ea typeface="ＭＳ Ｐゴシック" panose="020B0600070205080204" pitchFamily="34" charset="-128"/>
            </a:endParaRPr>
          </a:p>
        </p:txBody>
      </p:sp>
      <p:sp>
        <p:nvSpPr>
          <p:cNvPr id="3133446" name="Rectangle 6">
            <a:extLst>
              <a:ext uri="{FF2B5EF4-FFF2-40B4-BE49-F238E27FC236}">
                <a16:creationId xmlns:a16="http://schemas.microsoft.com/office/drawing/2014/main" id="{AA66147F-AA9B-7241-810A-6F545CFA98E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2300" y="1530350"/>
            <a:ext cx="6981825" cy="596900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tx1">
                <a:alpha val="74997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2pPr>
            <a:lvl3pPr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3pPr>
            <a:lvl4pPr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4pPr>
            <a:lvl5pPr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spcBef>
                <a:spcPct val="20000"/>
              </a:spcBef>
              <a:buFontTx/>
              <a:buChar char="•"/>
              <a:defRPr/>
            </a:pPr>
            <a:r>
              <a:rPr lang="en-US" altLang="de-DE" b="1">
                <a:solidFill>
                  <a:srgbClr val="FF0000"/>
                </a:solidFill>
              </a:rPr>
              <a:t>Smoother</a:t>
            </a:r>
            <a:r>
              <a:rPr lang="en-US" altLang="de-DE" b="1">
                <a:solidFill>
                  <a:srgbClr val="FFFF00"/>
                </a:solidFill>
              </a:rPr>
              <a:t> for low-frequency error components not effective</a:t>
            </a:r>
          </a:p>
        </p:txBody>
      </p:sp>
      <p:pic>
        <p:nvPicPr>
          <p:cNvPr id="44037" name="Picture 7" descr="M:\powerpoint\biomag2002\bilder\low_f.tif">
            <a:extLst>
              <a:ext uri="{FF2B5EF4-FFF2-40B4-BE49-F238E27FC236}">
                <a16:creationId xmlns:a16="http://schemas.microsoft.com/office/drawing/2014/main" id="{3EEEEB55-13D1-8D4A-97B8-8391791697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5188" y="2660650"/>
            <a:ext cx="5751512" cy="284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038" name="Bild 8" descr="delete1.tiff">
            <a:extLst>
              <a:ext uri="{FF2B5EF4-FFF2-40B4-BE49-F238E27FC236}">
                <a16:creationId xmlns:a16="http://schemas.microsoft.com/office/drawing/2014/main" id="{17793B7D-8AF9-2B40-B617-C93E2FF16F5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0450" y="1917700"/>
            <a:ext cx="19748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039" name="Text Box 7">
            <a:extLst>
              <a:ext uri="{FF2B5EF4-FFF2-40B4-BE49-F238E27FC236}">
                <a16:creationId xmlns:a16="http://schemas.microsoft.com/office/drawing/2014/main" id="{F4F45613-9EE7-F440-9CE6-2D75F61E505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93963" y="-58738"/>
            <a:ext cx="6692900" cy="8318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r>
              <a:rPr lang="en-US" altLang="de-DE" sz="1200" b="1">
                <a:solidFill>
                  <a:srgbClr val="FFFFFF"/>
                </a:solidFill>
              </a:rPr>
              <a:t>[Hackbusch, </a:t>
            </a:r>
            <a:r>
              <a:rPr lang="en-US" altLang="de-DE" sz="1200" b="1" i="1">
                <a:solidFill>
                  <a:srgbClr val="FFFFFF"/>
                </a:solidFill>
              </a:rPr>
              <a:t>Springer, </a:t>
            </a:r>
            <a:r>
              <a:rPr lang="en-US" altLang="de-DE" sz="1200" b="1">
                <a:solidFill>
                  <a:srgbClr val="FFFFFF"/>
                </a:solidFill>
              </a:rPr>
              <a:t>1994] </a:t>
            </a:r>
          </a:p>
          <a:p>
            <a:pPr algn="r">
              <a:spcBef>
                <a:spcPct val="0"/>
              </a:spcBef>
              <a:buFontTx/>
              <a:buNone/>
            </a:pPr>
            <a:r>
              <a:rPr lang="en-US" altLang="de-DE" sz="1200" b="1">
                <a:solidFill>
                  <a:schemeClr val="bg1"/>
                </a:solidFill>
              </a:rPr>
              <a:t>[Wolters, Vorlesungsskriptum, Chapter 7.2</a:t>
            </a:r>
            <a:r>
              <a:rPr lang="en-US" altLang="de-DE" sz="1200" b="1">
                <a:solidFill>
                  <a:srgbClr val="FFFFFF"/>
                </a:solidFill>
              </a:rPr>
              <a:t>]</a:t>
            </a:r>
          </a:p>
          <a:p>
            <a:pPr algn="r">
              <a:spcBef>
                <a:spcPct val="0"/>
              </a:spcBef>
              <a:buFontTx/>
              <a:buNone/>
            </a:pPr>
            <a:r>
              <a:rPr lang="en-US" altLang="de-DE" sz="1200" b="1">
                <a:solidFill>
                  <a:srgbClr val="FFFFFF"/>
                </a:solidFill>
              </a:rPr>
              <a:t>[Wolters, Kuhn, Anwander &amp; Reitzinger, </a:t>
            </a:r>
            <a:r>
              <a:rPr lang="en-US" altLang="de-DE" sz="1200" b="1" i="1">
                <a:solidFill>
                  <a:srgbClr val="FFFFFF"/>
                </a:solidFill>
              </a:rPr>
              <a:t>Comp. Vis. Sci..</a:t>
            </a:r>
            <a:r>
              <a:rPr lang="en-US" altLang="de-DE" sz="1200" b="1">
                <a:solidFill>
                  <a:srgbClr val="FFFFFF"/>
                </a:solidFill>
              </a:rPr>
              <a:t>, 2002]</a:t>
            </a:r>
          </a:p>
          <a:p>
            <a:pPr algn="r">
              <a:spcBef>
                <a:spcPct val="0"/>
              </a:spcBef>
              <a:buFontTx/>
              <a:buNone/>
            </a:pPr>
            <a:r>
              <a:rPr lang="en-US" altLang="de-DE" sz="1200" b="1">
                <a:solidFill>
                  <a:srgbClr val="FFFFFF"/>
                </a:solidFill>
              </a:rPr>
              <a:t>[Lew, Wolters, Dierkes, Roer &amp; MacLeod, </a:t>
            </a:r>
            <a:r>
              <a:rPr lang="en-US" altLang="de-DE" sz="1200" b="1" i="1">
                <a:solidFill>
                  <a:srgbClr val="FFFFFF"/>
                </a:solidFill>
              </a:rPr>
              <a:t>Appl.Num.Math.</a:t>
            </a:r>
            <a:r>
              <a:rPr lang="en-US" altLang="de-DE" sz="1200" b="1">
                <a:solidFill>
                  <a:srgbClr val="FFFFFF"/>
                </a:solidFill>
              </a:rPr>
              <a:t>, 2009] </a:t>
            </a:r>
          </a:p>
        </p:txBody>
      </p:sp>
    </p:spTree>
  </p:cSld>
  <p:clrMapOvr>
    <a:masterClrMapping/>
  </p:clrMapOvr>
  <p:transition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4466" name="Rectangle 2">
            <a:extLst>
              <a:ext uri="{FF2B5EF4-FFF2-40B4-BE49-F238E27FC236}">
                <a16:creationId xmlns:a16="http://schemas.microsoft.com/office/drawing/2014/main" id="{A8B1C8DF-A2C0-7B45-8462-A9CD67D52011}"/>
              </a:ext>
            </a:extLst>
          </p:cNvPr>
          <p:cNvSpPr>
            <a:spLocks noChangeArrowheads="1"/>
          </p:cNvSpPr>
          <p:nvPr/>
        </p:nvSpPr>
        <p:spPr bwMode="auto">
          <a:xfrm>
            <a:off x="898525" y="949325"/>
            <a:ext cx="6918325" cy="609600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tx1">
                <a:alpha val="74997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2pPr>
            <a:lvl3pPr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3pPr>
            <a:lvl4pPr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4pPr>
            <a:lvl5pPr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defRPr/>
            </a:pPr>
            <a:r>
              <a:rPr lang="en-US" altLang="de-DE" b="1">
                <a:solidFill>
                  <a:srgbClr val="FFFF00"/>
                </a:solidFill>
              </a:rPr>
              <a:t>Principle of the MG</a:t>
            </a:r>
            <a:endParaRPr lang="en-US" altLang="de-DE" b="1">
              <a:solidFill>
                <a:srgbClr val="FF0000"/>
              </a:solidFill>
            </a:endParaRPr>
          </a:p>
        </p:txBody>
      </p:sp>
      <p:sp>
        <p:nvSpPr>
          <p:cNvPr id="3134467" name="Rectangle 3">
            <a:extLst>
              <a:ext uri="{FF2B5EF4-FFF2-40B4-BE49-F238E27FC236}">
                <a16:creationId xmlns:a16="http://schemas.microsoft.com/office/drawing/2014/main" id="{F6AF4E93-5D62-F646-97D2-E6A4E55E96E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0575" y="1530350"/>
            <a:ext cx="6165850" cy="596900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tx1">
                <a:alpha val="74997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2pPr>
            <a:lvl3pPr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3pPr>
            <a:lvl4pPr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4pPr>
            <a:lvl5pPr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spcBef>
                <a:spcPct val="20000"/>
              </a:spcBef>
              <a:buFontTx/>
              <a:buChar char="•"/>
              <a:defRPr/>
            </a:pPr>
            <a:r>
              <a:rPr lang="en-US" altLang="de-DE" b="1">
                <a:solidFill>
                  <a:srgbClr val="FFFF00"/>
                </a:solidFill>
              </a:rPr>
              <a:t>Smoother for high-frequency error components</a:t>
            </a:r>
          </a:p>
        </p:txBody>
      </p:sp>
      <p:sp>
        <p:nvSpPr>
          <p:cNvPr id="45059" name="Oval 4">
            <a:extLst>
              <a:ext uri="{FF2B5EF4-FFF2-40B4-BE49-F238E27FC236}">
                <a16:creationId xmlns:a16="http://schemas.microsoft.com/office/drawing/2014/main" id="{ADAA7080-E807-444F-AB10-910EBE04CEA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4975" y="1152525"/>
            <a:ext cx="280988" cy="268288"/>
          </a:xfrm>
          <a:prstGeom prst="ellipse">
            <a:avLst/>
          </a:prstGeom>
          <a:gradFill rotWithShape="0">
            <a:gsLst>
              <a:gs pos="0">
                <a:schemeClr val="bg1"/>
              </a:gs>
              <a:gs pos="100000">
                <a:srgbClr val="0000FF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de-DE" altLang="de-DE" sz="2000">
              <a:solidFill>
                <a:srgbClr val="FFFF99"/>
              </a:solidFill>
            </a:endParaRPr>
          </a:p>
        </p:txBody>
      </p:sp>
      <p:pic>
        <p:nvPicPr>
          <p:cNvPr id="45060" name="Picture 5" descr="M:\powerpoint\biomag2002\bilder\grid.tif">
            <a:extLst>
              <a:ext uri="{FF2B5EF4-FFF2-40B4-BE49-F238E27FC236}">
                <a16:creationId xmlns:a16="http://schemas.microsoft.com/office/drawing/2014/main" id="{77FD4CE5-ECD0-4747-AD95-3D9DD7CD74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2963" y="3200400"/>
            <a:ext cx="5219700" cy="221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34470" name="Rectangle 6">
            <a:extLst>
              <a:ext uri="{FF2B5EF4-FFF2-40B4-BE49-F238E27FC236}">
                <a16:creationId xmlns:a16="http://schemas.microsoft.com/office/drawing/2014/main" id="{EAFF8B73-ED89-0449-B32D-7BE0343BA22A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0100" y="2133600"/>
            <a:ext cx="7032625" cy="434975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tx1">
                <a:alpha val="74997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2pPr>
            <a:lvl3pPr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3pPr>
            <a:lvl4pPr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4pPr>
            <a:lvl5pPr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spcBef>
                <a:spcPct val="20000"/>
              </a:spcBef>
              <a:buFontTx/>
              <a:buChar char="•"/>
              <a:defRPr/>
            </a:pPr>
            <a:r>
              <a:rPr lang="en-US" altLang="de-DE" b="1">
                <a:solidFill>
                  <a:srgbClr val="FF0000"/>
                </a:solidFill>
              </a:rPr>
              <a:t>Coarse grid correction</a:t>
            </a:r>
            <a:r>
              <a:rPr lang="en-US" altLang="de-DE" b="1">
                <a:solidFill>
                  <a:srgbClr val="FFFF00"/>
                </a:solidFill>
              </a:rPr>
              <a:t> for low-frequency error components</a:t>
            </a:r>
          </a:p>
        </p:txBody>
      </p:sp>
      <p:sp>
        <p:nvSpPr>
          <p:cNvPr id="3134471" name="Rectangle 7">
            <a:extLst>
              <a:ext uri="{FF2B5EF4-FFF2-40B4-BE49-F238E27FC236}">
                <a16:creationId xmlns:a16="http://schemas.microsoft.com/office/drawing/2014/main" id="{74F8CA63-A5F5-364C-BA2A-53ED17E105F9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685800" y="644525"/>
            <a:ext cx="7772400" cy="482600"/>
          </a:xfrm>
          <a:effectLst>
            <a:outerShdw blurRad="63500" dist="35921" dir="2700000" algn="ctr" rotWithShape="0">
              <a:schemeClr val="tx2">
                <a:alpha val="74997"/>
              </a:schemeClr>
            </a:outerShdw>
          </a:effectLst>
        </p:spPr>
        <p:txBody>
          <a:bodyPr/>
          <a:lstStyle/>
          <a:p>
            <a:r>
              <a:rPr lang="en-US" altLang="de-DE" sz="3200" b="1">
                <a:solidFill>
                  <a:srgbClr val="00FFFF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MultiGrid (MG) preconditioning</a:t>
            </a:r>
            <a:endParaRPr lang="en-US" altLang="de-DE">
              <a:ea typeface="ＭＳ Ｐゴシック" panose="020B0600070205080204" pitchFamily="34" charset="-128"/>
            </a:endParaRPr>
          </a:p>
        </p:txBody>
      </p:sp>
      <p:pic>
        <p:nvPicPr>
          <p:cNvPr id="45063" name="Bild 8" descr="delete2.tiff">
            <a:extLst>
              <a:ext uri="{FF2B5EF4-FFF2-40B4-BE49-F238E27FC236}">
                <a16:creationId xmlns:a16="http://schemas.microsoft.com/office/drawing/2014/main" id="{561A682A-2CF3-9947-ABF9-81CF6751092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4600" y="2660650"/>
            <a:ext cx="1847850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5064" name="Text Box 7">
            <a:extLst>
              <a:ext uri="{FF2B5EF4-FFF2-40B4-BE49-F238E27FC236}">
                <a16:creationId xmlns:a16="http://schemas.microsoft.com/office/drawing/2014/main" id="{2BE5DEAC-A647-7343-9AF6-F6D8D892B9A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93963" y="-58738"/>
            <a:ext cx="6692900" cy="8318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r>
              <a:rPr lang="en-US" altLang="de-DE" sz="1200" b="1">
                <a:solidFill>
                  <a:srgbClr val="FFFFFF"/>
                </a:solidFill>
              </a:rPr>
              <a:t>[Hackbusch, </a:t>
            </a:r>
            <a:r>
              <a:rPr lang="en-US" altLang="de-DE" sz="1200" b="1" i="1">
                <a:solidFill>
                  <a:srgbClr val="FFFFFF"/>
                </a:solidFill>
              </a:rPr>
              <a:t>Springer, </a:t>
            </a:r>
            <a:r>
              <a:rPr lang="en-US" altLang="de-DE" sz="1200" b="1">
                <a:solidFill>
                  <a:srgbClr val="FFFFFF"/>
                </a:solidFill>
              </a:rPr>
              <a:t>1994] </a:t>
            </a:r>
          </a:p>
          <a:p>
            <a:pPr algn="r">
              <a:spcBef>
                <a:spcPct val="0"/>
              </a:spcBef>
              <a:buFontTx/>
              <a:buNone/>
            </a:pPr>
            <a:r>
              <a:rPr lang="en-US" altLang="de-DE" sz="1200" b="1">
                <a:solidFill>
                  <a:schemeClr val="bg1"/>
                </a:solidFill>
              </a:rPr>
              <a:t>[Wolters, Vorlesungsskriptum, Chapter 7.2</a:t>
            </a:r>
            <a:r>
              <a:rPr lang="en-US" altLang="de-DE" sz="1200" b="1">
                <a:solidFill>
                  <a:srgbClr val="FFFFFF"/>
                </a:solidFill>
              </a:rPr>
              <a:t>]</a:t>
            </a:r>
          </a:p>
          <a:p>
            <a:pPr algn="r">
              <a:spcBef>
                <a:spcPct val="0"/>
              </a:spcBef>
              <a:buFontTx/>
              <a:buNone/>
            </a:pPr>
            <a:r>
              <a:rPr lang="en-US" altLang="de-DE" sz="1200" b="1">
                <a:solidFill>
                  <a:srgbClr val="FFFFFF"/>
                </a:solidFill>
              </a:rPr>
              <a:t>[Wolters, Kuhn, Anwander &amp; Reitzinger, </a:t>
            </a:r>
            <a:r>
              <a:rPr lang="en-US" altLang="de-DE" sz="1200" b="1" i="1">
                <a:solidFill>
                  <a:srgbClr val="FFFFFF"/>
                </a:solidFill>
              </a:rPr>
              <a:t>Comp. Vis. Sci..</a:t>
            </a:r>
            <a:r>
              <a:rPr lang="en-US" altLang="de-DE" sz="1200" b="1">
                <a:solidFill>
                  <a:srgbClr val="FFFFFF"/>
                </a:solidFill>
              </a:rPr>
              <a:t>, 2002]</a:t>
            </a:r>
          </a:p>
          <a:p>
            <a:pPr algn="r">
              <a:spcBef>
                <a:spcPct val="0"/>
              </a:spcBef>
              <a:buFontTx/>
              <a:buNone/>
            </a:pPr>
            <a:r>
              <a:rPr lang="en-US" altLang="de-DE" sz="1200" b="1">
                <a:solidFill>
                  <a:srgbClr val="FFFFFF"/>
                </a:solidFill>
              </a:rPr>
              <a:t>[Lew, Wolters, Dierkes, Roer &amp; MacLeod, </a:t>
            </a:r>
            <a:r>
              <a:rPr lang="en-US" altLang="de-DE" sz="1200" b="1" i="1">
                <a:solidFill>
                  <a:srgbClr val="FFFFFF"/>
                </a:solidFill>
              </a:rPr>
              <a:t>Appl.Num.Math.</a:t>
            </a:r>
            <a:r>
              <a:rPr lang="en-US" altLang="de-DE" sz="1200" b="1">
                <a:solidFill>
                  <a:srgbClr val="FFFFFF"/>
                </a:solidFill>
              </a:rPr>
              <a:t>, 2009] </a:t>
            </a:r>
          </a:p>
        </p:txBody>
      </p:sp>
    </p:spTree>
  </p:cSld>
  <p:clrMapOvr>
    <a:masterClrMapping/>
  </p:clrMapOvr>
  <p:transition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5490" name="Rectangle 2">
            <a:extLst>
              <a:ext uri="{FF2B5EF4-FFF2-40B4-BE49-F238E27FC236}">
                <a16:creationId xmlns:a16="http://schemas.microsoft.com/office/drawing/2014/main" id="{486CBE33-953D-B843-8159-EA0834BB479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647700"/>
            <a:ext cx="9144000" cy="533400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tx2">
                <a:alpha val="74997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2pPr>
            <a:lvl3pPr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3pPr>
            <a:lvl4pPr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4pPr>
            <a:lvl5pPr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>
              <a:defRPr/>
            </a:pPr>
            <a:r>
              <a:rPr lang="en-US" altLang="de-DE" sz="3200" b="1" dirty="0" err="1">
                <a:solidFill>
                  <a:srgbClr val="00FFFF"/>
                </a:solidFill>
                <a:latin typeface="Arial" charset="0"/>
              </a:rPr>
              <a:t>MultiGrid</a:t>
            </a:r>
            <a:r>
              <a:rPr lang="en-US" altLang="de-DE" sz="3200" b="1" dirty="0">
                <a:solidFill>
                  <a:srgbClr val="00FFFF"/>
                </a:solidFill>
                <a:latin typeface="Arial" charset="0"/>
              </a:rPr>
              <a:t> (MG) preconditioning</a:t>
            </a:r>
            <a:endParaRPr lang="en-US" altLang="de-DE" sz="4400" dirty="0">
              <a:solidFill>
                <a:schemeClr val="tx2"/>
              </a:solidFill>
            </a:endParaRPr>
          </a:p>
        </p:txBody>
      </p:sp>
      <p:pic>
        <p:nvPicPr>
          <p:cNvPr id="46082" name="Picture 3" descr="&#9;Alg3.tiff                                                      004949CAMacintosh HD                   BBA7EC79:">
            <a:extLst>
              <a:ext uri="{FF2B5EF4-FFF2-40B4-BE49-F238E27FC236}">
                <a16:creationId xmlns:a16="http://schemas.microsoft.com/office/drawing/2014/main" id="{566813B9-A7F8-7A4D-B0AE-804B1B7D54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7500" y="1187450"/>
            <a:ext cx="5588000" cy="5145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083" name="Text Box 7">
            <a:extLst>
              <a:ext uri="{FF2B5EF4-FFF2-40B4-BE49-F238E27FC236}">
                <a16:creationId xmlns:a16="http://schemas.microsoft.com/office/drawing/2014/main" id="{EEDDD420-C794-AE4B-83BF-AB20414407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93963" y="-58738"/>
            <a:ext cx="6692900" cy="8318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r>
              <a:rPr lang="en-US" altLang="de-DE" sz="1200" b="1">
                <a:solidFill>
                  <a:srgbClr val="FFFFFF"/>
                </a:solidFill>
              </a:rPr>
              <a:t>[Hackbusch, </a:t>
            </a:r>
            <a:r>
              <a:rPr lang="en-US" altLang="de-DE" sz="1200" b="1" i="1">
                <a:solidFill>
                  <a:srgbClr val="FFFFFF"/>
                </a:solidFill>
              </a:rPr>
              <a:t>Springer, </a:t>
            </a:r>
            <a:r>
              <a:rPr lang="en-US" altLang="de-DE" sz="1200" b="1">
                <a:solidFill>
                  <a:srgbClr val="FFFFFF"/>
                </a:solidFill>
              </a:rPr>
              <a:t>1994] </a:t>
            </a:r>
          </a:p>
          <a:p>
            <a:pPr algn="r">
              <a:spcBef>
                <a:spcPct val="0"/>
              </a:spcBef>
              <a:buFontTx/>
              <a:buNone/>
            </a:pPr>
            <a:r>
              <a:rPr lang="en-US" altLang="de-DE" sz="1200" b="1">
                <a:solidFill>
                  <a:schemeClr val="bg1"/>
                </a:solidFill>
              </a:rPr>
              <a:t>[Wolters, Vorlesungsskriptum, Chapter 7.2</a:t>
            </a:r>
            <a:r>
              <a:rPr lang="en-US" altLang="de-DE" sz="1200" b="1">
                <a:solidFill>
                  <a:srgbClr val="FFFFFF"/>
                </a:solidFill>
              </a:rPr>
              <a:t>]</a:t>
            </a:r>
          </a:p>
          <a:p>
            <a:pPr algn="r">
              <a:spcBef>
                <a:spcPct val="0"/>
              </a:spcBef>
              <a:buFontTx/>
              <a:buNone/>
            </a:pPr>
            <a:r>
              <a:rPr lang="en-US" altLang="de-DE" sz="1200" b="1">
                <a:solidFill>
                  <a:srgbClr val="FFFFFF"/>
                </a:solidFill>
              </a:rPr>
              <a:t>[Wolters, Kuhn, Anwander &amp; Reitzinger, </a:t>
            </a:r>
            <a:r>
              <a:rPr lang="en-US" altLang="de-DE" sz="1200" b="1" i="1">
                <a:solidFill>
                  <a:srgbClr val="FFFFFF"/>
                </a:solidFill>
              </a:rPr>
              <a:t>Comp. Vis. Sci..</a:t>
            </a:r>
            <a:r>
              <a:rPr lang="en-US" altLang="de-DE" sz="1200" b="1">
                <a:solidFill>
                  <a:srgbClr val="FFFFFF"/>
                </a:solidFill>
              </a:rPr>
              <a:t>, 2002]</a:t>
            </a:r>
          </a:p>
          <a:p>
            <a:pPr algn="r">
              <a:spcBef>
                <a:spcPct val="0"/>
              </a:spcBef>
              <a:buFontTx/>
              <a:buNone/>
            </a:pPr>
            <a:r>
              <a:rPr lang="en-US" altLang="de-DE" sz="1200" b="1">
                <a:solidFill>
                  <a:srgbClr val="FFFFFF"/>
                </a:solidFill>
              </a:rPr>
              <a:t>[Lew, Wolters, Dierkes, Roer &amp; MacLeod, </a:t>
            </a:r>
            <a:r>
              <a:rPr lang="en-US" altLang="de-DE" sz="1200" b="1" i="1">
                <a:solidFill>
                  <a:srgbClr val="FFFFFF"/>
                </a:solidFill>
              </a:rPr>
              <a:t>Appl.Num.Math.</a:t>
            </a:r>
            <a:r>
              <a:rPr lang="en-US" altLang="de-DE" sz="1200" b="1">
                <a:solidFill>
                  <a:srgbClr val="FFFFFF"/>
                </a:solidFill>
              </a:rPr>
              <a:t>, 2009] </a:t>
            </a:r>
          </a:p>
        </p:txBody>
      </p:sp>
    </p:spTree>
  </p:cSld>
  <p:clrMapOvr>
    <a:masterClrMapping/>
  </p:clrMapOvr>
  <p:transition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7538" name="Rectangle 2">
            <a:extLst>
              <a:ext uri="{FF2B5EF4-FFF2-40B4-BE49-F238E27FC236}">
                <a16:creationId xmlns:a16="http://schemas.microsoft.com/office/drawing/2014/main" id="{6AF5C580-50B9-324B-AEB2-DCA12207C8A1}"/>
              </a:ext>
            </a:extLst>
          </p:cNvPr>
          <p:cNvSpPr>
            <a:spLocks noChangeArrowheads="1"/>
          </p:cNvSpPr>
          <p:nvPr/>
        </p:nvSpPr>
        <p:spPr bwMode="auto">
          <a:xfrm>
            <a:off x="898525" y="949325"/>
            <a:ext cx="6918325" cy="609600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tx1">
                <a:alpha val="74997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2pPr>
            <a:lvl3pPr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3pPr>
            <a:lvl4pPr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4pPr>
            <a:lvl5pPr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defRPr/>
            </a:pPr>
            <a:r>
              <a:rPr lang="en-US" altLang="de-DE" b="1">
                <a:solidFill>
                  <a:srgbClr val="FFFF00"/>
                </a:solidFill>
              </a:rPr>
              <a:t>Geometric MG</a:t>
            </a:r>
            <a:r>
              <a:rPr lang="en-US" altLang="de-DE" b="1">
                <a:solidFill>
                  <a:srgbClr val="FF0000"/>
                </a:solidFill>
              </a:rPr>
              <a:t> (GMG)</a:t>
            </a:r>
          </a:p>
        </p:txBody>
      </p:sp>
      <p:sp>
        <p:nvSpPr>
          <p:cNvPr id="3137539" name="Rectangle 3">
            <a:extLst>
              <a:ext uri="{FF2B5EF4-FFF2-40B4-BE49-F238E27FC236}">
                <a16:creationId xmlns:a16="http://schemas.microsoft.com/office/drawing/2014/main" id="{667709AC-DA56-FC46-9612-0C59132E292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0575" y="1530350"/>
            <a:ext cx="5003800" cy="596900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tx1">
                <a:alpha val="74997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2pPr>
            <a:lvl3pPr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3pPr>
            <a:lvl4pPr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4pPr>
            <a:lvl5pPr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spcBef>
                <a:spcPct val="20000"/>
              </a:spcBef>
              <a:buFontTx/>
              <a:buChar char="•"/>
              <a:defRPr/>
            </a:pPr>
            <a:r>
              <a:rPr lang="en-US" altLang="de-DE" b="1">
                <a:solidFill>
                  <a:srgbClr val="00FFFF"/>
                </a:solidFill>
              </a:rPr>
              <a:t>Problem-specific </a:t>
            </a:r>
            <a:r>
              <a:rPr lang="en-US" altLang="de-DE" b="1">
                <a:solidFill>
                  <a:srgbClr val="FFFF00"/>
                </a:solidFill>
              </a:rPr>
              <a:t>smoother for high-frequency error components</a:t>
            </a:r>
          </a:p>
        </p:txBody>
      </p:sp>
      <p:sp>
        <p:nvSpPr>
          <p:cNvPr id="48131" name="Oval 4">
            <a:extLst>
              <a:ext uri="{FF2B5EF4-FFF2-40B4-BE49-F238E27FC236}">
                <a16:creationId xmlns:a16="http://schemas.microsoft.com/office/drawing/2014/main" id="{00E5BF5F-1CCE-154F-A2D8-0F8060F1161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4975" y="1152525"/>
            <a:ext cx="280988" cy="268288"/>
          </a:xfrm>
          <a:prstGeom prst="ellipse">
            <a:avLst/>
          </a:prstGeom>
          <a:gradFill rotWithShape="0">
            <a:gsLst>
              <a:gs pos="0">
                <a:schemeClr val="bg1"/>
              </a:gs>
              <a:gs pos="100000">
                <a:srgbClr val="0000FF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de-DE" altLang="de-DE" sz="2000">
              <a:solidFill>
                <a:srgbClr val="FFFF99"/>
              </a:solidFill>
            </a:endParaRPr>
          </a:p>
        </p:txBody>
      </p:sp>
      <p:sp>
        <p:nvSpPr>
          <p:cNvPr id="3137541" name="Rectangle 5">
            <a:extLst>
              <a:ext uri="{FF2B5EF4-FFF2-40B4-BE49-F238E27FC236}">
                <a16:creationId xmlns:a16="http://schemas.microsoft.com/office/drawing/2014/main" id="{A5EEE1F8-453D-0B4D-96D5-906CC9E78F27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0100" y="2247900"/>
            <a:ext cx="5318125" cy="815975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tx1">
                <a:alpha val="74997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2pPr>
            <a:lvl3pPr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3pPr>
            <a:lvl4pPr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4pPr>
            <a:lvl5pPr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spcBef>
                <a:spcPct val="20000"/>
              </a:spcBef>
              <a:buFontTx/>
              <a:buChar char="•"/>
              <a:defRPr/>
            </a:pPr>
            <a:r>
              <a:rPr lang="en-US" altLang="de-DE" b="1">
                <a:solidFill>
                  <a:srgbClr val="FFFF00"/>
                </a:solidFill>
              </a:rPr>
              <a:t>Coarse grid correction for low-frequency error components</a:t>
            </a:r>
          </a:p>
        </p:txBody>
      </p:sp>
      <p:sp>
        <p:nvSpPr>
          <p:cNvPr id="3137542" name="Rectangle 6">
            <a:extLst>
              <a:ext uri="{FF2B5EF4-FFF2-40B4-BE49-F238E27FC236}">
                <a16:creationId xmlns:a16="http://schemas.microsoft.com/office/drawing/2014/main" id="{E73BB8A1-0314-DA41-93FC-74515055C6B9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547688" y="719138"/>
            <a:ext cx="7772400" cy="482600"/>
          </a:xfrm>
          <a:effectLst>
            <a:outerShdw blurRad="63500" dist="35921" dir="2700000" algn="ctr" rotWithShape="0">
              <a:schemeClr val="tx2">
                <a:alpha val="74997"/>
              </a:schemeClr>
            </a:outerShdw>
          </a:effectLst>
        </p:spPr>
        <p:txBody>
          <a:bodyPr/>
          <a:lstStyle/>
          <a:p>
            <a:r>
              <a:rPr lang="en-US" altLang="de-DE" sz="3200" b="1">
                <a:solidFill>
                  <a:srgbClr val="00FFFF"/>
                </a:solidFill>
                <a:ea typeface="ＭＳ Ｐゴシック" panose="020B0600070205080204" pitchFamily="34" charset="-128"/>
              </a:rPr>
              <a:t>Geometric Multigrid</a:t>
            </a:r>
            <a:endParaRPr lang="en-US" altLang="de-DE">
              <a:ea typeface="ＭＳ Ｐゴシック" panose="020B0600070205080204" pitchFamily="34" charset="-128"/>
            </a:endParaRPr>
          </a:p>
        </p:txBody>
      </p:sp>
      <p:graphicFrame>
        <p:nvGraphicFramePr>
          <p:cNvPr id="48134" name="Object 2">
            <a:extLst>
              <a:ext uri="{FF2B5EF4-FFF2-40B4-BE49-F238E27FC236}">
                <a16:creationId xmlns:a16="http://schemas.microsoft.com/office/drawing/2014/main" id="{A22C5A67-93AC-1E4D-B093-461800AE8EB1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237163" y="1452563"/>
          <a:ext cx="1173162" cy="1714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Formel" r:id="rId2" imgW="8255000" imgH="12065000" progId="Equation.3">
                  <p:embed/>
                </p:oleObj>
              </mc:Choice>
              <mc:Fallback>
                <p:oleObj name="Formel" r:id="rId2" imgW="8255000" imgH="12065000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37163" y="1452563"/>
                        <a:ext cx="1173162" cy="1714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>
                        <a:outerShdw dist="35921" dir="2700000" algn="ctr" rotWithShape="0">
                          <a:schemeClr val="tx1">
                            <a:alpha val="74997"/>
                          </a:schemeClr>
                        </a:outerShdw>
                      </a:effectLst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137544" name="Rectangle 8">
            <a:extLst>
              <a:ext uri="{FF2B5EF4-FFF2-40B4-BE49-F238E27FC236}">
                <a16:creationId xmlns:a16="http://schemas.microsoft.com/office/drawing/2014/main" id="{36D753D3-0173-B04F-ABED-C57135B66682}"/>
              </a:ext>
            </a:extLst>
          </p:cNvPr>
          <p:cNvSpPr>
            <a:spLocks noChangeArrowheads="1"/>
          </p:cNvSpPr>
          <p:nvPr/>
        </p:nvSpPr>
        <p:spPr bwMode="auto">
          <a:xfrm rot="-5400000">
            <a:off x="6993732" y="767556"/>
            <a:ext cx="1708150" cy="2957513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tx1">
                <a:alpha val="74997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 anchor="b">
            <a:spAutoFit/>
          </a:bodyPr>
          <a:lstStyle>
            <a:lvl1pPr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2pPr>
            <a:lvl3pPr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3pPr>
            <a:lvl4pPr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4pPr>
            <a:lvl5pPr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defRPr/>
            </a:pPr>
            <a:r>
              <a:rPr lang="en-US" altLang="de-DE" b="1">
                <a:solidFill>
                  <a:srgbClr val="FFFF00"/>
                </a:solidFill>
              </a:rPr>
              <a:t>Complexity:</a:t>
            </a:r>
          </a:p>
          <a:p>
            <a:pPr>
              <a:buFontTx/>
              <a:buChar char="•"/>
              <a:defRPr/>
            </a:pPr>
            <a:r>
              <a:rPr lang="en-US" altLang="de-DE" b="1">
                <a:solidFill>
                  <a:srgbClr val="FFFF00"/>
                </a:solidFill>
              </a:rPr>
              <a:t> O(N)</a:t>
            </a:r>
            <a:endParaRPr lang="en-US" altLang="de-DE" b="1"/>
          </a:p>
          <a:p>
            <a:pPr>
              <a:defRPr/>
            </a:pPr>
            <a:r>
              <a:rPr lang="en-US" altLang="de-DE" b="1">
                <a:solidFill>
                  <a:srgbClr val="FFFF00"/>
                </a:solidFill>
              </a:rPr>
              <a:t>Convergence rate:</a:t>
            </a:r>
          </a:p>
          <a:p>
            <a:pPr>
              <a:buFontTx/>
              <a:buChar char="•"/>
              <a:defRPr/>
            </a:pPr>
            <a:r>
              <a:rPr lang="en-US" altLang="de-DE" b="1">
                <a:solidFill>
                  <a:srgbClr val="FFFF00"/>
                </a:solidFill>
              </a:rPr>
              <a:t> h-independent</a:t>
            </a:r>
          </a:p>
          <a:p>
            <a:pPr>
              <a:buFontTx/>
              <a:buChar char="•"/>
              <a:defRPr/>
            </a:pPr>
            <a:r>
              <a:rPr lang="en-US" altLang="de-DE" b="1">
                <a:solidFill>
                  <a:srgbClr val="FFFF00"/>
                </a:solidFill>
              </a:rPr>
              <a:t> high</a:t>
            </a:r>
          </a:p>
        </p:txBody>
      </p:sp>
      <p:sp>
        <p:nvSpPr>
          <p:cNvPr id="3137545" name="Oval 9">
            <a:extLst>
              <a:ext uri="{FF2B5EF4-FFF2-40B4-BE49-F238E27FC236}">
                <a16:creationId xmlns:a16="http://schemas.microsoft.com/office/drawing/2014/main" id="{2D4D2AA5-FFEB-A148-B7ED-59C46B1D904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4975" y="3171825"/>
            <a:ext cx="280988" cy="268288"/>
          </a:xfrm>
          <a:prstGeom prst="ellipse">
            <a:avLst/>
          </a:prstGeom>
          <a:gradFill rotWithShape="0">
            <a:gsLst>
              <a:gs pos="0">
                <a:schemeClr val="bg1"/>
              </a:gs>
              <a:gs pos="100000">
                <a:srgbClr val="0000FF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de-DE" altLang="de-DE" sz="2000">
              <a:solidFill>
                <a:srgbClr val="FFFF99"/>
              </a:solidFill>
            </a:endParaRPr>
          </a:p>
        </p:txBody>
      </p:sp>
      <p:sp>
        <p:nvSpPr>
          <p:cNvPr id="3137546" name="Rectangle 10">
            <a:extLst>
              <a:ext uri="{FF2B5EF4-FFF2-40B4-BE49-F238E27FC236}">
                <a16:creationId xmlns:a16="http://schemas.microsoft.com/office/drawing/2014/main" id="{82D20278-27CE-4D42-AF33-2A5F34540DF2}"/>
              </a:ext>
            </a:extLst>
          </p:cNvPr>
          <p:cNvSpPr>
            <a:spLocks noChangeArrowheads="1"/>
          </p:cNvSpPr>
          <p:nvPr/>
        </p:nvSpPr>
        <p:spPr bwMode="auto">
          <a:xfrm>
            <a:off x="974725" y="2987675"/>
            <a:ext cx="6918325" cy="609600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tx1">
                <a:alpha val="74997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2pPr>
            <a:lvl3pPr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3pPr>
            <a:lvl4pPr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4pPr>
            <a:lvl5pPr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defRPr/>
            </a:pPr>
            <a:r>
              <a:rPr lang="en-US" altLang="de-DE" b="1">
                <a:solidFill>
                  <a:srgbClr val="FFFF00"/>
                </a:solidFill>
              </a:rPr>
              <a:t>Problems in our application</a:t>
            </a:r>
            <a:endParaRPr lang="en-US" altLang="de-DE" b="1">
              <a:solidFill>
                <a:srgbClr val="FF0000"/>
              </a:solidFill>
            </a:endParaRPr>
          </a:p>
        </p:txBody>
      </p:sp>
      <p:sp>
        <p:nvSpPr>
          <p:cNvPr id="3137547" name="Rectangle 11">
            <a:extLst>
              <a:ext uri="{FF2B5EF4-FFF2-40B4-BE49-F238E27FC236}">
                <a16:creationId xmlns:a16="http://schemas.microsoft.com/office/drawing/2014/main" id="{9BCF1E52-AEDE-C743-AC0B-5AF23A450BA1}"/>
              </a:ext>
            </a:extLst>
          </p:cNvPr>
          <p:cNvSpPr>
            <a:spLocks noChangeArrowheads="1"/>
          </p:cNvSpPr>
          <p:nvPr/>
        </p:nvSpPr>
        <p:spPr bwMode="auto">
          <a:xfrm>
            <a:off x="866775" y="3587750"/>
            <a:ext cx="8277225" cy="596900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tx1">
                <a:alpha val="74997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2pPr>
            <a:lvl3pPr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3pPr>
            <a:lvl4pPr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4pPr>
            <a:lvl5pPr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spcBef>
                <a:spcPct val="20000"/>
              </a:spcBef>
              <a:buFontTx/>
              <a:buChar char="•"/>
              <a:defRPr/>
            </a:pPr>
            <a:r>
              <a:rPr lang="en-US" altLang="de-DE" b="1">
                <a:solidFill>
                  <a:srgbClr val="FFFF00"/>
                </a:solidFill>
              </a:rPr>
              <a:t>Choice of the smoother is difficult (Inhomogeneities/Anisotropies)</a:t>
            </a:r>
          </a:p>
        </p:txBody>
      </p:sp>
      <p:sp>
        <p:nvSpPr>
          <p:cNvPr id="3137548" name="Rectangle 12">
            <a:extLst>
              <a:ext uri="{FF2B5EF4-FFF2-40B4-BE49-F238E27FC236}">
                <a16:creationId xmlns:a16="http://schemas.microsoft.com/office/drawing/2014/main" id="{305DC711-732E-9F46-8502-8D3986617B3F}"/>
              </a:ext>
            </a:extLst>
          </p:cNvPr>
          <p:cNvSpPr>
            <a:spLocks noChangeArrowheads="1"/>
          </p:cNvSpPr>
          <p:nvPr/>
        </p:nvSpPr>
        <p:spPr bwMode="auto">
          <a:xfrm>
            <a:off x="866775" y="4159250"/>
            <a:ext cx="8277225" cy="596900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tx1">
                <a:alpha val="74997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2pPr>
            <a:lvl3pPr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3pPr>
            <a:lvl4pPr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4pPr>
            <a:lvl5pPr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spcBef>
                <a:spcPct val="20000"/>
              </a:spcBef>
              <a:buFontTx/>
              <a:buChar char="•"/>
              <a:defRPr/>
            </a:pPr>
            <a:r>
              <a:rPr lang="en-US" altLang="de-DE" b="1">
                <a:solidFill>
                  <a:srgbClr val="FFFF00"/>
                </a:solidFill>
              </a:rPr>
              <a:t>Generation of the coarse grids difficult</a:t>
            </a:r>
          </a:p>
        </p:txBody>
      </p:sp>
      <p:sp>
        <p:nvSpPr>
          <p:cNvPr id="3137549" name="AutoShape 13">
            <a:extLst>
              <a:ext uri="{FF2B5EF4-FFF2-40B4-BE49-F238E27FC236}">
                <a16:creationId xmlns:a16="http://schemas.microsoft.com/office/drawing/2014/main" id="{E82D4761-B84C-5F4C-AFC6-EC1EBFEBC21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7650" y="4027488"/>
            <a:ext cx="431800" cy="1401762"/>
          </a:xfrm>
          <a:prstGeom prst="curvedRightArrow">
            <a:avLst>
              <a:gd name="adj1" fmla="val 64926"/>
              <a:gd name="adj2" fmla="val 129853"/>
              <a:gd name="adj3" fmla="val 33333"/>
            </a:avLst>
          </a:prstGeom>
          <a:solidFill>
            <a:srgbClr val="FFFF00"/>
          </a:solidFill>
          <a:ln>
            <a:noFill/>
          </a:ln>
          <a:effectLst>
            <a:outerShdw blurRad="63500" dist="107763" dir="2700000" algn="ctr" rotWithShape="0">
              <a:srgbClr val="002E00">
                <a:alpha val="74997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 anchor="ctr">
            <a:spAutoFit/>
          </a:bodyPr>
          <a:lstStyle>
            <a:lvl1pPr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2pPr>
            <a:lvl3pPr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3pPr>
            <a:lvl4pPr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4pPr>
            <a:lvl5pPr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defRPr/>
            </a:pPr>
            <a:endParaRPr lang="de-DE" altLang="de-DE"/>
          </a:p>
        </p:txBody>
      </p:sp>
      <p:sp>
        <p:nvSpPr>
          <p:cNvPr id="3137550" name="Rectangle 14">
            <a:extLst>
              <a:ext uri="{FF2B5EF4-FFF2-40B4-BE49-F238E27FC236}">
                <a16:creationId xmlns:a16="http://schemas.microsoft.com/office/drawing/2014/main" id="{C6CB8977-E19E-6F43-ADA1-032B01AFE46E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4400" y="5006975"/>
            <a:ext cx="8058150" cy="409575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tx1">
                <a:alpha val="74997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2pPr>
            <a:lvl3pPr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3pPr>
            <a:lvl4pPr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4pPr>
            <a:lvl5pPr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defRPr/>
            </a:pPr>
            <a:r>
              <a:rPr lang="en-US" altLang="de-DE" b="1">
                <a:solidFill>
                  <a:srgbClr val="FFFF00"/>
                </a:solidFill>
              </a:rPr>
              <a:t>Strategy:</a:t>
            </a:r>
            <a:r>
              <a:rPr lang="en-US" altLang="de-DE" b="1">
                <a:solidFill>
                  <a:schemeClr val="bg1"/>
                </a:solidFill>
              </a:rPr>
              <a:t> </a:t>
            </a:r>
            <a:r>
              <a:rPr lang="en-US" altLang="de-DE" b="1">
                <a:solidFill>
                  <a:srgbClr val="FFFF00"/>
                </a:solidFill>
              </a:rPr>
              <a:t>Algebraic MG</a:t>
            </a:r>
            <a:r>
              <a:rPr lang="en-US" altLang="de-DE" b="1">
                <a:solidFill>
                  <a:srgbClr val="FF0000"/>
                </a:solidFill>
              </a:rPr>
              <a:t> (AMG)</a:t>
            </a:r>
            <a:r>
              <a:rPr lang="en-US" altLang="de-DE" b="1">
                <a:solidFill>
                  <a:srgbClr val="FFFF00"/>
                </a:solidFill>
              </a:rPr>
              <a:t>!</a:t>
            </a:r>
            <a:endParaRPr lang="en-US" altLang="de-DE" sz="4400">
              <a:solidFill>
                <a:schemeClr val="tx2"/>
              </a:solidFill>
            </a:endParaRPr>
          </a:p>
        </p:txBody>
      </p:sp>
      <p:sp>
        <p:nvSpPr>
          <p:cNvPr id="48142" name="Text Box 7">
            <a:extLst>
              <a:ext uri="{FF2B5EF4-FFF2-40B4-BE49-F238E27FC236}">
                <a16:creationId xmlns:a16="http://schemas.microsoft.com/office/drawing/2014/main" id="{2C8E7904-EC97-4C45-AC43-C2287A5E9B4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3488" y="-28575"/>
            <a:ext cx="6692900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r>
              <a:rPr lang="en-US" altLang="de-DE" sz="1200" b="1">
                <a:solidFill>
                  <a:srgbClr val="FFFFFF"/>
                </a:solidFill>
              </a:rPr>
              <a:t>[Hackbusch, </a:t>
            </a:r>
            <a:r>
              <a:rPr lang="en-US" altLang="de-DE" sz="1200" b="1" i="1">
                <a:solidFill>
                  <a:srgbClr val="FFFFFF"/>
                </a:solidFill>
              </a:rPr>
              <a:t>Springer, </a:t>
            </a:r>
            <a:r>
              <a:rPr lang="en-US" altLang="de-DE" sz="1200" b="1">
                <a:solidFill>
                  <a:srgbClr val="FFFFFF"/>
                </a:solidFill>
              </a:rPr>
              <a:t>1994] </a:t>
            </a:r>
          </a:p>
          <a:p>
            <a:pPr algn="r">
              <a:spcBef>
                <a:spcPct val="0"/>
              </a:spcBef>
              <a:buFontTx/>
              <a:buNone/>
            </a:pPr>
            <a:r>
              <a:rPr lang="en-US" altLang="de-DE" sz="1200" b="1">
                <a:solidFill>
                  <a:schemeClr val="bg1"/>
                </a:solidFill>
              </a:rPr>
              <a:t>[Wolters, Vorlesungsskriptum, Chapter 7.2</a:t>
            </a:r>
            <a:r>
              <a:rPr lang="en-US" altLang="de-DE" sz="1200" b="1">
                <a:solidFill>
                  <a:srgbClr val="FFFFFF"/>
                </a:solidFill>
              </a:rPr>
              <a:t>]</a:t>
            </a:r>
          </a:p>
          <a:p>
            <a:pPr algn="r">
              <a:spcBef>
                <a:spcPct val="0"/>
              </a:spcBef>
              <a:buFontTx/>
              <a:buNone/>
            </a:pPr>
            <a:r>
              <a:rPr lang="en-US" altLang="de-DE" sz="1200" b="1">
                <a:solidFill>
                  <a:srgbClr val="FFFFFF"/>
                </a:solidFill>
              </a:rPr>
              <a:t>[Wolters, Kuhn, Anwander &amp; Reitzinger, </a:t>
            </a:r>
            <a:r>
              <a:rPr lang="en-US" altLang="de-DE" sz="1200" b="1" i="1">
                <a:solidFill>
                  <a:srgbClr val="FFFFFF"/>
                </a:solidFill>
              </a:rPr>
              <a:t>Comp. Vis. Sci..</a:t>
            </a:r>
            <a:r>
              <a:rPr lang="en-US" altLang="de-DE" sz="1200" b="1">
                <a:solidFill>
                  <a:srgbClr val="FFFFFF"/>
                </a:solidFill>
              </a:rPr>
              <a:t>, 2002]</a:t>
            </a:r>
          </a:p>
          <a:p>
            <a:pPr algn="r">
              <a:spcBef>
                <a:spcPct val="0"/>
              </a:spcBef>
              <a:buFontTx/>
              <a:buNone/>
            </a:pPr>
            <a:r>
              <a:rPr lang="en-US" altLang="de-DE" sz="1200" b="1">
                <a:solidFill>
                  <a:srgbClr val="FFFFFF"/>
                </a:solidFill>
              </a:rPr>
              <a:t>[Lew, Wolters, Dierkes, Roer &amp; MacLeod, </a:t>
            </a:r>
            <a:r>
              <a:rPr lang="en-US" altLang="de-DE" sz="1200" b="1" i="1">
                <a:solidFill>
                  <a:srgbClr val="FFFFFF"/>
                </a:solidFill>
              </a:rPr>
              <a:t>Appl.Num.Math.</a:t>
            </a:r>
            <a:r>
              <a:rPr lang="en-US" altLang="de-DE" sz="1200" b="1">
                <a:solidFill>
                  <a:srgbClr val="FFFFFF"/>
                </a:solidFill>
              </a:rPr>
              <a:t>, 2009]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375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375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375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375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375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375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37545" grpId="0" animBg="1"/>
      <p:bldP spid="3137546" grpId="0" autoUpdateAnimBg="0"/>
      <p:bldP spid="3137547" grpId="0" autoUpdateAnimBg="0"/>
      <p:bldP spid="3137548" grpId="0" autoUpdateAnimBg="0"/>
      <p:bldP spid="3137549" grpId="0" animBg="1"/>
      <p:bldP spid="3137550" grpId="0" autoUpdateAnimBg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8562" name="Rectangle 2">
            <a:extLst>
              <a:ext uri="{FF2B5EF4-FFF2-40B4-BE49-F238E27FC236}">
                <a16:creationId xmlns:a16="http://schemas.microsoft.com/office/drawing/2014/main" id="{96F814B9-06D1-F947-914C-AAA9312D5F75}"/>
              </a:ext>
            </a:extLst>
          </p:cNvPr>
          <p:cNvSpPr>
            <a:spLocks noChangeArrowheads="1"/>
          </p:cNvSpPr>
          <p:nvPr/>
        </p:nvSpPr>
        <p:spPr bwMode="auto">
          <a:xfrm>
            <a:off x="898525" y="663575"/>
            <a:ext cx="6918325" cy="609600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tx1">
                <a:alpha val="74997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2pPr>
            <a:lvl3pPr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3pPr>
            <a:lvl4pPr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4pPr>
            <a:lvl5pPr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defRPr/>
            </a:pPr>
            <a:r>
              <a:rPr lang="en-US" altLang="de-DE" b="1">
                <a:solidFill>
                  <a:srgbClr val="FFFF00"/>
                </a:solidFill>
              </a:rPr>
              <a:t>Principle of the AMG:</a:t>
            </a:r>
            <a:endParaRPr lang="en-US" altLang="de-DE" b="1">
              <a:solidFill>
                <a:srgbClr val="FF0000"/>
              </a:solidFill>
            </a:endParaRPr>
          </a:p>
        </p:txBody>
      </p:sp>
      <p:sp>
        <p:nvSpPr>
          <p:cNvPr id="49154" name="Oval 3">
            <a:extLst>
              <a:ext uri="{FF2B5EF4-FFF2-40B4-BE49-F238E27FC236}">
                <a16:creationId xmlns:a16="http://schemas.microsoft.com/office/drawing/2014/main" id="{68E40C43-4A8A-EE4C-901F-D0C36C63B6D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4975" y="866775"/>
            <a:ext cx="280988" cy="268288"/>
          </a:xfrm>
          <a:prstGeom prst="ellipse">
            <a:avLst/>
          </a:prstGeom>
          <a:gradFill rotWithShape="0">
            <a:gsLst>
              <a:gs pos="0">
                <a:schemeClr val="bg1"/>
              </a:gs>
              <a:gs pos="100000">
                <a:srgbClr val="0000FF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de-DE" altLang="de-DE" sz="2000">
              <a:solidFill>
                <a:srgbClr val="FFFF99"/>
              </a:solidFill>
            </a:endParaRPr>
          </a:p>
        </p:txBody>
      </p:sp>
      <p:pic>
        <p:nvPicPr>
          <p:cNvPr id="49155" name="Picture 4" descr="M:\powerpoint\biomag2002\bilder\grid.tif">
            <a:extLst>
              <a:ext uri="{FF2B5EF4-FFF2-40B4-BE49-F238E27FC236}">
                <a16:creationId xmlns:a16="http://schemas.microsoft.com/office/drawing/2014/main" id="{357B0188-0C2E-5841-9F52-7FF67F40CC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5688" y="2114550"/>
            <a:ext cx="2932112" cy="124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38565" name="Rectangle 5">
            <a:extLst>
              <a:ext uri="{FF2B5EF4-FFF2-40B4-BE49-F238E27FC236}">
                <a16:creationId xmlns:a16="http://schemas.microsoft.com/office/drawing/2014/main" id="{2706E9A0-BE29-5146-B009-03D8A2C9A517}"/>
              </a:ext>
            </a:extLst>
          </p:cNvPr>
          <p:cNvSpPr>
            <a:spLocks noChangeArrowheads="1"/>
          </p:cNvSpPr>
          <p:nvPr/>
        </p:nvSpPr>
        <p:spPr bwMode="auto">
          <a:xfrm>
            <a:off x="885825" y="1216025"/>
            <a:ext cx="7934325" cy="549275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tx1">
                <a:alpha val="74997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2pPr>
            <a:lvl3pPr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3pPr>
            <a:lvl4pPr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4pPr>
            <a:lvl5pPr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spcBef>
                <a:spcPct val="20000"/>
              </a:spcBef>
              <a:buFontTx/>
              <a:buChar char="•"/>
              <a:defRPr/>
            </a:pPr>
            <a:r>
              <a:rPr lang="en-US" altLang="de-DE" b="1">
                <a:solidFill>
                  <a:srgbClr val="FFFF00"/>
                </a:solidFill>
              </a:rPr>
              <a:t>Smoother is given (Gauss-Seidel)</a:t>
            </a:r>
          </a:p>
        </p:txBody>
      </p:sp>
      <p:sp>
        <p:nvSpPr>
          <p:cNvPr id="3138566" name="Rectangle 6">
            <a:extLst>
              <a:ext uri="{FF2B5EF4-FFF2-40B4-BE49-F238E27FC236}">
                <a16:creationId xmlns:a16="http://schemas.microsoft.com/office/drawing/2014/main" id="{3CEE42B8-770C-034A-9CEB-B01129A3A134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215900" y="144463"/>
            <a:ext cx="3941763" cy="482600"/>
          </a:xfrm>
          <a:effectLst>
            <a:outerShdw blurRad="63500" dist="35921" dir="2700000" algn="ctr" rotWithShape="0">
              <a:schemeClr val="tx2">
                <a:alpha val="74997"/>
              </a:schemeClr>
            </a:outerShdw>
          </a:effectLst>
        </p:spPr>
        <p:txBody>
          <a:bodyPr/>
          <a:lstStyle/>
          <a:p>
            <a:r>
              <a:rPr lang="en-US" altLang="de-DE" sz="3200" b="1">
                <a:solidFill>
                  <a:srgbClr val="00FFFF"/>
                </a:solidFill>
                <a:ea typeface="ＭＳ Ｐゴシック" panose="020B0600070205080204" pitchFamily="34" charset="-128"/>
              </a:rPr>
              <a:t>Algebraic Multigrid</a:t>
            </a:r>
            <a:endParaRPr lang="en-US" altLang="de-DE">
              <a:ea typeface="ＭＳ Ｐゴシック" panose="020B0600070205080204" pitchFamily="34" charset="-128"/>
            </a:endParaRPr>
          </a:p>
        </p:txBody>
      </p:sp>
      <p:sp>
        <p:nvSpPr>
          <p:cNvPr id="3138567" name="Rectangle 7">
            <a:extLst>
              <a:ext uri="{FF2B5EF4-FFF2-40B4-BE49-F238E27FC236}">
                <a16:creationId xmlns:a16="http://schemas.microsoft.com/office/drawing/2014/main" id="{0D96532F-A9D3-5443-82CB-AC5F91A0A057}"/>
              </a:ext>
            </a:extLst>
          </p:cNvPr>
          <p:cNvSpPr>
            <a:spLocks noChangeArrowheads="1"/>
          </p:cNvSpPr>
          <p:nvPr/>
        </p:nvSpPr>
        <p:spPr bwMode="auto">
          <a:xfrm>
            <a:off x="904875" y="1673225"/>
            <a:ext cx="7972425" cy="1501775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tx1">
                <a:alpha val="74997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2pPr>
            <a:lvl3pPr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3pPr>
            <a:lvl4pPr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4pPr>
            <a:lvl5pPr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spcBef>
                <a:spcPct val="20000"/>
              </a:spcBef>
              <a:buFontTx/>
              <a:buChar char="•"/>
              <a:defRPr/>
            </a:pPr>
            <a:r>
              <a:rPr lang="en-US" altLang="de-DE" b="1">
                <a:solidFill>
                  <a:srgbClr val="FFFF00"/>
                </a:solidFill>
              </a:rPr>
              <a:t>Coarse grids and interpolation matrices are constructed from the entries of </a:t>
            </a:r>
            <a:r>
              <a:rPr lang="en-US" altLang="de-DE" b="1" i="1">
                <a:solidFill>
                  <a:srgbClr val="FFFF00"/>
                </a:solidFill>
              </a:rPr>
              <a:t>K</a:t>
            </a:r>
            <a:r>
              <a:rPr lang="en-US" altLang="de-DE" b="1">
                <a:solidFill>
                  <a:srgbClr val="FFFF00"/>
                </a:solidFill>
              </a:rPr>
              <a:t> </a:t>
            </a:r>
          </a:p>
          <a:p>
            <a:pPr lvl="1">
              <a:spcBef>
                <a:spcPct val="20000"/>
              </a:spcBef>
              <a:buFontTx/>
              <a:buChar char="–"/>
              <a:defRPr/>
            </a:pPr>
            <a:r>
              <a:rPr lang="en-US" altLang="de-DE" b="1">
                <a:solidFill>
                  <a:srgbClr val="FFFF00"/>
                </a:solidFill>
              </a:rPr>
              <a:t>Diagonal entries &lt;-&gt; nodes</a:t>
            </a:r>
          </a:p>
          <a:p>
            <a:pPr lvl="1">
              <a:spcBef>
                <a:spcPct val="20000"/>
              </a:spcBef>
              <a:buFontTx/>
              <a:buChar char="–"/>
              <a:defRPr/>
            </a:pPr>
            <a:r>
              <a:rPr lang="en-US" altLang="de-DE" b="1">
                <a:solidFill>
                  <a:srgbClr val="FFFF00"/>
                </a:solidFill>
              </a:rPr>
              <a:t>Nondiagonal entries &lt;-&gt; edges</a:t>
            </a:r>
          </a:p>
        </p:txBody>
      </p:sp>
      <p:sp>
        <p:nvSpPr>
          <p:cNvPr id="3138568" name="Rectangle 8">
            <a:extLst>
              <a:ext uri="{FF2B5EF4-FFF2-40B4-BE49-F238E27FC236}">
                <a16:creationId xmlns:a16="http://schemas.microsoft.com/office/drawing/2014/main" id="{BD6BC3B9-E084-554D-92A5-0CDE9FA6904E}"/>
              </a:ext>
            </a:extLst>
          </p:cNvPr>
          <p:cNvSpPr>
            <a:spLocks noChangeArrowheads="1"/>
          </p:cNvSpPr>
          <p:nvPr/>
        </p:nvSpPr>
        <p:spPr bwMode="auto">
          <a:xfrm>
            <a:off x="942975" y="3197225"/>
            <a:ext cx="4581525" cy="511175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tx1">
                <a:alpha val="74997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2pPr>
            <a:lvl3pPr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3pPr>
            <a:lvl4pPr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4pPr>
            <a:lvl5pPr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spcBef>
                <a:spcPct val="20000"/>
              </a:spcBef>
              <a:buFontTx/>
              <a:buChar char="•"/>
              <a:defRPr/>
            </a:pPr>
            <a:r>
              <a:rPr lang="en-US" altLang="de-DE" b="1">
                <a:solidFill>
                  <a:srgbClr val="FFFF00"/>
                </a:solidFill>
              </a:rPr>
              <a:t>Only </a:t>
            </a:r>
            <a:r>
              <a:rPr lang="en-US" altLang="de-DE" b="1">
                <a:solidFill>
                  <a:srgbClr val="00FFFF"/>
                </a:solidFill>
              </a:rPr>
              <a:t>one high resolution FE mesh</a:t>
            </a:r>
            <a:r>
              <a:rPr lang="en-US" altLang="de-DE" b="1">
                <a:solidFill>
                  <a:srgbClr val="FFFF00"/>
                </a:solidFill>
              </a:rPr>
              <a:t>! </a:t>
            </a:r>
          </a:p>
        </p:txBody>
      </p:sp>
      <p:sp>
        <p:nvSpPr>
          <p:cNvPr id="3138569" name="Rectangle 9">
            <a:extLst>
              <a:ext uri="{FF2B5EF4-FFF2-40B4-BE49-F238E27FC236}">
                <a16:creationId xmlns:a16="http://schemas.microsoft.com/office/drawing/2014/main" id="{9941C8B3-0CFD-174D-854D-6F6650C1D6FD}"/>
              </a:ext>
            </a:extLst>
          </p:cNvPr>
          <p:cNvSpPr>
            <a:spLocks noChangeArrowheads="1"/>
          </p:cNvSpPr>
          <p:nvPr/>
        </p:nvSpPr>
        <p:spPr bwMode="auto">
          <a:xfrm>
            <a:off x="923925" y="4321175"/>
            <a:ext cx="7934325" cy="1101725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tx1">
                <a:alpha val="74997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2pPr>
            <a:lvl3pPr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3pPr>
            <a:lvl4pPr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4pPr>
            <a:lvl5pPr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spcBef>
                <a:spcPct val="20000"/>
              </a:spcBef>
              <a:buFontTx/>
              <a:buChar char="•"/>
              <a:defRPr/>
            </a:pPr>
            <a:r>
              <a:rPr lang="en-US" altLang="de-DE" b="1">
                <a:solidFill>
                  <a:srgbClr val="FFFF00"/>
                </a:solidFill>
              </a:rPr>
              <a:t>AMG-interpolation non-optimal:</a:t>
            </a:r>
          </a:p>
          <a:p>
            <a:pPr lvl="1">
              <a:spcBef>
                <a:spcPct val="20000"/>
              </a:spcBef>
              <a:buFontTx/>
              <a:buChar char="–"/>
              <a:defRPr/>
            </a:pPr>
            <a:r>
              <a:rPr lang="en-US" altLang="de-DE" b="1">
                <a:solidFill>
                  <a:srgbClr val="FFFF00"/>
                </a:solidFill>
              </a:rPr>
              <a:t>Some few error components are not well reduced, i.e., some few eigenvalues of the AMG iteration matrix are close to 1</a:t>
            </a:r>
          </a:p>
        </p:txBody>
      </p:sp>
      <p:sp>
        <p:nvSpPr>
          <p:cNvPr id="3138570" name="Rectangle 10">
            <a:extLst>
              <a:ext uri="{FF2B5EF4-FFF2-40B4-BE49-F238E27FC236}">
                <a16:creationId xmlns:a16="http://schemas.microsoft.com/office/drawing/2014/main" id="{B38DBCBA-B6B3-EE41-B6F1-EF7D0A24ABB6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7575" y="3692525"/>
            <a:ext cx="6918325" cy="609600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tx1">
                <a:alpha val="74997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2pPr>
            <a:lvl3pPr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3pPr>
            <a:lvl4pPr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4pPr>
            <a:lvl5pPr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defRPr/>
            </a:pPr>
            <a:r>
              <a:rPr lang="en-US" altLang="de-DE" b="1">
                <a:solidFill>
                  <a:srgbClr val="FFFF00"/>
                </a:solidFill>
              </a:rPr>
              <a:t>Problems:</a:t>
            </a:r>
            <a:endParaRPr lang="en-US" altLang="de-DE" b="1">
              <a:solidFill>
                <a:srgbClr val="FF0000"/>
              </a:solidFill>
            </a:endParaRPr>
          </a:p>
        </p:txBody>
      </p:sp>
      <p:sp>
        <p:nvSpPr>
          <p:cNvPr id="3138571" name="AutoShape 11">
            <a:extLst>
              <a:ext uri="{FF2B5EF4-FFF2-40B4-BE49-F238E27FC236}">
                <a16:creationId xmlns:a16="http://schemas.microsoft.com/office/drawing/2014/main" id="{EBFD3EE6-5422-2B43-82AA-3063FD3D9EE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6700" y="4903788"/>
            <a:ext cx="431800" cy="1401762"/>
          </a:xfrm>
          <a:prstGeom prst="curvedRightArrow">
            <a:avLst>
              <a:gd name="adj1" fmla="val 64926"/>
              <a:gd name="adj2" fmla="val 129853"/>
              <a:gd name="adj3" fmla="val 33333"/>
            </a:avLst>
          </a:prstGeom>
          <a:solidFill>
            <a:srgbClr val="FFFF00"/>
          </a:solidFill>
          <a:ln>
            <a:noFill/>
          </a:ln>
          <a:effectLst>
            <a:outerShdw blurRad="63500" dist="107763" dir="2700000" algn="ctr" rotWithShape="0">
              <a:srgbClr val="002E00">
                <a:alpha val="74997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 anchor="ctr">
            <a:spAutoFit/>
          </a:bodyPr>
          <a:lstStyle>
            <a:lvl1pPr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2pPr>
            <a:lvl3pPr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3pPr>
            <a:lvl4pPr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4pPr>
            <a:lvl5pPr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defRPr/>
            </a:pPr>
            <a:endParaRPr lang="de-DE" altLang="de-DE"/>
          </a:p>
        </p:txBody>
      </p:sp>
      <p:sp>
        <p:nvSpPr>
          <p:cNvPr id="3138572" name="Rectangle 12">
            <a:extLst>
              <a:ext uri="{FF2B5EF4-FFF2-40B4-BE49-F238E27FC236}">
                <a16:creationId xmlns:a16="http://schemas.microsoft.com/office/drawing/2014/main" id="{96AB2D78-1208-A54B-B19C-26F7C2A9F27F}"/>
              </a:ext>
            </a:extLst>
          </p:cNvPr>
          <p:cNvSpPr>
            <a:spLocks noChangeArrowheads="1"/>
          </p:cNvSpPr>
          <p:nvPr/>
        </p:nvSpPr>
        <p:spPr bwMode="auto">
          <a:xfrm>
            <a:off x="857250" y="5902325"/>
            <a:ext cx="8058150" cy="409575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tx1">
                <a:alpha val="74997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2pPr>
            <a:lvl3pPr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3pPr>
            <a:lvl4pPr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4pPr>
            <a:lvl5pPr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defRPr/>
            </a:pPr>
            <a:r>
              <a:rPr lang="en-US" altLang="de-DE" b="1">
                <a:solidFill>
                  <a:srgbClr val="FFFF00"/>
                </a:solidFill>
              </a:rPr>
              <a:t>Strategy:</a:t>
            </a:r>
            <a:r>
              <a:rPr lang="en-US" altLang="de-DE" b="1">
                <a:solidFill>
                  <a:schemeClr val="bg1"/>
                </a:solidFill>
              </a:rPr>
              <a:t> </a:t>
            </a:r>
            <a:r>
              <a:rPr lang="en-US" altLang="de-DE" b="1">
                <a:solidFill>
                  <a:srgbClr val="00FFFF"/>
                </a:solidFill>
              </a:rPr>
              <a:t>AMG-CG</a:t>
            </a:r>
            <a:r>
              <a:rPr lang="en-US" altLang="de-DE" b="1">
                <a:solidFill>
                  <a:srgbClr val="FFFF00"/>
                </a:solidFill>
              </a:rPr>
              <a:t>!</a:t>
            </a:r>
            <a:endParaRPr lang="en-US" altLang="de-DE" sz="4400">
              <a:solidFill>
                <a:schemeClr val="tx2"/>
              </a:solidFill>
            </a:endParaRPr>
          </a:p>
        </p:txBody>
      </p:sp>
      <p:sp>
        <p:nvSpPr>
          <p:cNvPr id="3138573" name="Oval 13">
            <a:extLst>
              <a:ext uri="{FF2B5EF4-FFF2-40B4-BE49-F238E27FC236}">
                <a16:creationId xmlns:a16="http://schemas.microsoft.com/office/drawing/2014/main" id="{22CFB75C-EEE7-7A48-AA62-5E601FFD1BF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2125" y="3857625"/>
            <a:ext cx="280988" cy="268288"/>
          </a:xfrm>
          <a:prstGeom prst="ellipse">
            <a:avLst/>
          </a:prstGeom>
          <a:gradFill rotWithShape="0">
            <a:gsLst>
              <a:gs pos="0">
                <a:schemeClr val="bg1"/>
              </a:gs>
              <a:gs pos="100000">
                <a:srgbClr val="0000FF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de-DE" altLang="de-DE" sz="2000">
              <a:solidFill>
                <a:srgbClr val="FFFF99"/>
              </a:solidFill>
            </a:endParaRPr>
          </a:p>
        </p:txBody>
      </p:sp>
      <p:sp>
        <p:nvSpPr>
          <p:cNvPr id="49165" name="Text Box 7">
            <a:extLst>
              <a:ext uri="{FF2B5EF4-FFF2-40B4-BE49-F238E27FC236}">
                <a16:creationId xmlns:a16="http://schemas.microsoft.com/office/drawing/2014/main" id="{F6773834-BE64-504A-A488-83D07F6C015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51100" y="17463"/>
            <a:ext cx="6692900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r>
              <a:rPr lang="en-US" altLang="de-DE" sz="1200" b="1">
                <a:solidFill>
                  <a:srgbClr val="FFFFFF"/>
                </a:solidFill>
              </a:rPr>
              <a:t>[Ruge and Stüben, </a:t>
            </a:r>
            <a:r>
              <a:rPr lang="en-US" altLang="de-DE" sz="1200" b="1" i="1">
                <a:solidFill>
                  <a:srgbClr val="FFFFFF"/>
                </a:solidFill>
              </a:rPr>
              <a:t>SIAM, </a:t>
            </a:r>
            <a:r>
              <a:rPr lang="en-US" altLang="de-DE" sz="1200" b="1">
                <a:solidFill>
                  <a:srgbClr val="FFFFFF"/>
                </a:solidFill>
              </a:rPr>
              <a:t>1986; Stüben, GMD, Tech.Report, 1999] </a:t>
            </a:r>
          </a:p>
          <a:p>
            <a:pPr algn="r">
              <a:spcBef>
                <a:spcPct val="0"/>
              </a:spcBef>
              <a:buFontTx/>
              <a:buNone/>
            </a:pPr>
            <a:r>
              <a:rPr lang="en-US" altLang="de-DE" sz="1200" b="1">
                <a:solidFill>
                  <a:schemeClr val="bg1"/>
                </a:solidFill>
              </a:rPr>
              <a:t>[Wolters, Vorlesungsskriptum, Chapter 7.2</a:t>
            </a:r>
            <a:r>
              <a:rPr lang="en-US" altLang="de-DE" sz="1200" b="1">
                <a:solidFill>
                  <a:srgbClr val="FFFFFF"/>
                </a:solidFill>
              </a:rPr>
              <a:t>]</a:t>
            </a:r>
          </a:p>
          <a:p>
            <a:pPr algn="r">
              <a:spcBef>
                <a:spcPct val="0"/>
              </a:spcBef>
              <a:buFontTx/>
              <a:buNone/>
            </a:pPr>
            <a:r>
              <a:rPr lang="en-US" altLang="de-DE" sz="1200" b="1">
                <a:solidFill>
                  <a:srgbClr val="FFFFFF"/>
                </a:solidFill>
              </a:rPr>
              <a:t>[Wolters, Kuhn, Anwander &amp; Reitzinger, </a:t>
            </a:r>
            <a:r>
              <a:rPr lang="en-US" altLang="de-DE" sz="1200" b="1" i="1">
                <a:solidFill>
                  <a:srgbClr val="FFFFFF"/>
                </a:solidFill>
              </a:rPr>
              <a:t>Comp. Vis. Sci..</a:t>
            </a:r>
            <a:r>
              <a:rPr lang="en-US" altLang="de-DE" sz="1200" b="1">
                <a:solidFill>
                  <a:srgbClr val="FFFFFF"/>
                </a:solidFill>
              </a:rPr>
              <a:t>, 2002]</a:t>
            </a:r>
          </a:p>
          <a:p>
            <a:pPr algn="r">
              <a:spcBef>
                <a:spcPct val="0"/>
              </a:spcBef>
              <a:buFontTx/>
              <a:buNone/>
            </a:pPr>
            <a:r>
              <a:rPr lang="en-US" altLang="de-DE" sz="1200" b="1">
                <a:solidFill>
                  <a:srgbClr val="FFFFFF"/>
                </a:solidFill>
              </a:rPr>
              <a:t>[Lew, Wolters, Dierkes, Roer &amp; MacLeod, </a:t>
            </a:r>
            <a:r>
              <a:rPr lang="en-US" altLang="de-DE" sz="1200" b="1" i="1">
                <a:solidFill>
                  <a:srgbClr val="FFFFFF"/>
                </a:solidFill>
              </a:rPr>
              <a:t>Appl.Num.Math.</a:t>
            </a:r>
            <a:r>
              <a:rPr lang="en-US" altLang="de-DE" sz="1200" b="1">
                <a:solidFill>
                  <a:srgbClr val="FFFFFF"/>
                </a:solidFill>
              </a:rPr>
              <a:t>, 2009]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385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385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385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385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385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38569" grpId="0" autoUpdateAnimBg="0"/>
      <p:bldP spid="3138570" grpId="0" autoUpdateAnimBg="0"/>
      <p:bldP spid="3138571" grpId="0" animBg="1"/>
      <p:bldP spid="3138572" grpId="0" autoUpdateAnimBg="0"/>
      <p:bldP spid="3138573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5250" name="Rectangle 2">
            <a:extLst>
              <a:ext uri="{FF2B5EF4-FFF2-40B4-BE49-F238E27FC236}">
                <a16:creationId xmlns:a16="http://schemas.microsoft.com/office/drawing/2014/main" id="{14E0D463-CAAF-E44E-8241-4562A514190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638175"/>
            <a:ext cx="9144000" cy="533400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tx2">
                <a:alpha val="74997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2pPr>
            <a:lvl3pPr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3pPr>
            <a:lvl4pPr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4pPr>
            <a:lvl5pPr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>
              <a:defRPr/>
            </a:pPr>
            <a:r>
              <a:rPr lang="en-US" altLang="de-DE" sz="3200" b="1">
                <a:solidFill>
                  <a:srgbClr val="00FFFF"/>
                </a:solidFill>
                <a:latin typeface="Arial" charset="0"/>
              </a:rPr>
              <a:t>Preconditioned Conjugate Gradient Method</a:t>
            </a:r>
            <a:endParaRPr lang="en-US" altLang="de-DE" sz="4400">
              <a:solidFill>
                <a:schemeClr val="tx2"/>
              </a:solidFill>
            </a:endParaRPr>
          </a:p>
        </p:txBody>
      </p:sp>
      <p:pic>
        <p:nvPicPr>
          <p:cNvPr id="50178" name="Picture 3" descr="&#9;Alg1.tiff                                                      004949CAMacintosh HD                   BBA7EC79:">
            <a:extLst>
              <a:ext uri="{FF2B5EF4-FFF2-40B4-BE49-F238E27FC236}">
                <a16:creationId xmlns:a16="http://schemas.microsoft.com/office/drawing/2014/main" id="{C1AA33A7-BA73-7445-B6BB-0CABEA671F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900" y="1117600"/>
            <a:ext cx="7572375" cy="5168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0179" name="AutoShape 4">
            <a:extLst>
              <a:ext uri="{FF2B5EF4-FFF2-40B4-BE49-F238E27FC236}">
                <a16:creationId xmlns:a16="http://schemas.microsoft.com/office/drawing/2014/main" id="{2280DBAA-2ED7-CC40-94A9-2047CEC5A356}"/>
              </a:ext>
            </a:extLst>
          </p:cNvPr>
          <p:cNvSpPr>
            <a:spLocks noChangeArrowheads="1"/>
          </p:cNvSpPr>
          <p:nvPr/>
        </p:nvSpPr>
        <p:spPr bwMode="auto">
          <a:xfrm rot="7200000">
            <a:off x="6705600" y="2125663"/>
            <a:ext cx="1512887" cy="204788"/>
          </a:xfrm>
          <a:prstGeom prst="rightArrow">
            <a:avLst>
              <a:gd name="adj1" fmla="val 50000"/>
              <a:gd name="adj2" fmla="val 184689"/>
            </a:avLst>
          </a:prstGeom>
          <a:solidFill>
            <a:schemeClr val="tx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de-DE" altLang="de-DE" sz="2000">
              <a:solidFill>
                <a:srgbClr val="FFFF99"/>
              </a:solidFill>
            </a:endParaRPr>
          </a:p>
        </p:txBody>
      </p:sp>
      <p:sp>
        <p:nvSpPr>
          <p:cNvPr id="3125253" name="Rectangle 5">
            <a:extLst>
              <a:ext uri="{FF2B5EF4-FFF2-40B4-BE49-F238E27FC236}">
                <a16:creationId xmlns:a16="http://schemas.microsoft.com/office/drawing/2014/main" id="{8D7DCAFC-F795-9541-9060-2C6A49D772F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31150" y="1304925"/>
            <a:ext cx="1174750" cy="574675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tx1">
                <a:alpha val="74997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2pPr>
            <a:lvl3pPr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3pPr>
            <a:lvl4pPr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4pPr>
            <a:lvl5pPr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defRPr/>
            </a:pPr>
            <a:r>
              <a:rPr lang="en-US" altLang="de-DE" b="1">
                <a:solidFill>
                  <a:srgbClr val="FFFF00"/>
                </a:solidFill>
              </a:rPr>
              <a:t>PCG accuracy</a:t>
            </a:r>
            <a:endParaRPr lang="en-US" altLang="de-DE" sz="4400">
              <a:solidFill>
                <a:schemeClr val="tx2"/>
              </a:solidFill>
            </a:endParaRPr>
          </a:p>
        </p:txBody>
      </p:sp>
      <p:sp>
        <p:nvSpPr>
          <p:cNvPr id="50181" name="Text Box 7">
            <a:extLst>
              <a:ext uri="{FF2B5EF4-FFF2-40B4-BE49-F238E27FC236}">
                <a16:creationId xmlns:a16="http://schemas.microsoft.com/office/drawing/2014/main" id="{47FA0924-5153-BC4A-96CB-38D59E657A3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3488" y="-28575"/>
            <a:ext cx="6692900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r>
              <a:rPr lang="en-US" altLang="de-DE" sz="1200" b="1">
                <a:solidFill>
                  <a:srgbClr val="FFFFFF"/>
                </a:solidFill>
              </a:rPr>
              <a:t>[Hackbusch, </a:t>
            </a:r>
            <a:r>
              <a:rPr lang="en-US" altLang="de-DE" sz="1200" b="1" i="1">
                <a:solidFill>
                  <a:srgbClr val="FFFFFF"/>
                </a:solidFill>
              </a:rPr>
              <a:t>Springer, </a:t>
            </a:r>
            <a:r>
              <a:rPr lang="en-US" altLang="de-DE" sz="1200" b="1">
                <a:solidFill>
                  <a:srgbClr val="FFFFFF"/>
                </a:solidFill>
              </a:rPr>
              <a:t>1994] </a:t>
            </a:r>
          </a:p>
          <a:p>
            <a:pPr algn="r">
              <a:spcBef>
                <a:spcPct val="0"/>
              </a:spcBef>
              <a:buFontTx/>
              <a:buNone/>
            </a:pPr>
            <a:r>
              <a:rPr lang="en-US" altLang="de-DE" sz="1200" b="1">
                <a:solidFill>
                  <a:schemeClr val="bg1"/>
                </a:solidFill>
              </a:rPr>
              <a:t>[Wolters, Vorlesungsskriptum, Chapter 7.2</a:t>
            </a:r>
            <a:r>
              <a:rPr lang="en-US" altLang="de-DE" sz="1200" b="1">
                <a:solidFill>
                  <a:srgbClr val="FFFFFF"/>
                </a:solidFill>
              </a:rPr>
              <a:t>]</a:t>
            </a:r>
          </a:p>
          <a:p>
            <a:pPr algn="r">
              <a:spcBef>
                <a:spcPct val="0"/>
              </a:spcBef>
              <a:buFontTx/>
              <a:buNone/>
            </a:pPr>
            <a:r>
              <a:rPr lang="en-US" altLang="de-DE" sz="1200" b="1">
                <a:solidFill>
                  <a:srgbClr val="FFFFFF"/>
                </a:solidFill>
              </a:rPr>
              <a:t>[Wolters, Kuhn, Anwander &amp; Reitzinger, </a:t>
            </a:r>
            <a:r>
              <a:rPr lang="en-US" altLang="de-DE" sz="1200" b="1" i="1">
                <a:solidFill>
                  <a:srgbClr val="FFFFFF"/>
                </a:solidFill>
              </a:rPr>
              <a:t>Comp. Vis. Sci..</a:t>
            </a:r>
            <a:r>
              <a:rPr lang="en-US" altLang="de-DE" sz="1200" b="1">
                <a:solidFill>
                  <a:srgbClr val="FFFFFF"/>
                </a:solidFill>
              </a:rPr>
              <a:t>, 2002]</a:t>
            </a:r>
          </a:p>
          <a:p>
            <a:pPr algn="r">
              <a:spcBef>
                <a:spcPct val="0"/>
              </a:spcBef>
              <a:buFontTx/>
              <a:buNone/>
            </a:pPr>
            <a:r>
              <a:rPr lang="en-US" altLang="de-DE" sz="1200" b="1">
                <a:solidFill>
                  <a:srgbClr val="FFFFFF"/>
                </a:solidFill>
              </a:rPr>
              <a:t>[Lew, Wolters, Dierkes, Roer &amp; MacLeod, </a:t>
            </a:r>
            <a:r>
              <a:rPr lang="en-US" altLang="de-DE" sz="1200" b="1" i="1">
                <a:solidFill>
                  <a:srgbClr val="FFFFFF"/>
                </a:solidFill>
              </a:rPr>
              <a:t>Appl.Num.Math.</a:t>
            </a:r>
            <a:r>
              <a:rPr lang="en-US" altLang="de-DE" sz="1200" b="1">
                <a:solidFill>
                  <a:srgbClr val="FFFFFF"/>
                </a:solidFill>
              </a:rPr>
              <a:t>, 2009] </a:t>
            </a:r>
          </a:p>
        </p:txBody>
      </p:sp>
    </p:spTree>
  </p:cSld>
  <p:clrMapOvr>
    <a:masterClrMapping/>
  </p:clrMapOvr>
  <p:transition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9586" name="Rectangle 2">
            <a:extLst>
              <a:ext uri="{FF2B5EF4-FFF2-40B4-BE49-F238E27FC236}">
                <a16:creationId xmlns:a16="http://schemas.microsoft.com/office/drawing/2014/main" id="{326462D9-71C2-C44D-848D-D4F82C923747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171450" y="704850"/>
            <a:ext cx="8820150" cy="561975"/>
          </a:xfrm>
          <a:effectLst>
            <a:outerShdw blurRad="63500" dist="35921" dir="2700000" algn="ctr" rotWithShape="0">
              <a:schemeClr val="tx2">
                <a:alpha val="74997"/>
              </a:schemeClr>
            </a:outerShdw>
          </a:effectLst>
        </p:spPr>
        <p:txBody>
          <a:bodyPr/>
          <a:lstStyle/>
          <a:p>
            <a:r>
              <a:rPr lang="en-GB" altLang="de-DE" sz="3200" b="1">
                <a:solidFill>
                  <a:srgbClr val="00FFFF"/>
                </a:solidFill>
                <a:ea typeface="ＭＳ Ｐゴシック" panose="020B0600070205080204" pitchFamily="34" charset="-128"/>
              </a:rPr>
              <a:t>Solver: “Maximal relative error over all eccentricities” versus “solution time” </a:t>
            </a:r>
            <a:endParaRPr lang="de-DE" altLang="de-DE" sz="3200" b="1">
              <a:solidFill>
                <a:srgbClr val="00FFFF"/>
              </a:solidFill>
              <a:ea typeface="ＭＳ Ｐゴシック" panose="020B0600070205080204" pitchFamily="34" charset="-128"/>
            </a:endParaRPr>
          </a:p>
        </p:txBody>
      </p:sp>
      <p:pic>
        <p:nvPicPr>
          <p:cNvPr id="52226" name="Picture 4" descr="&#10;time2.tiff                                                     000423A3Macintosh HD                   BBA7EC79:">
            <a:extLst>
              <a:ext uri="{FF2B5EF4-FFF2-40B4-BE49-F238E27FC236}">
                <a16:creationId xmlns:a16="http://schemas.microsoft.com/office/drawing/2014/main" id="{8BBA1DF7-5B0E-604E-BF1C-27C9C63DE8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2600" y="1479550"/>
            <a:ext cx="5340350" cy="4922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39589" name="Text Box 5">
            <a:extLst>
              <a:ext uri="{FF2B5EF4-FFF2-40B4-BE49-F238E27FC236}">
                <a16:creationId xmlns:a16="http://schemas.microsoft.com/office/drawing/2014/main" id="{2EA2B636-AD61-7049-981E-71977BBF452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7350" y="4435475"/>
            <a:ext cx="2222500" cy="593725"/>
          </a:xfrm>
          <a:prstGeom prst="rect">
            <a:avLst/>
          </a:prstGeom>
          <a:solidFill>
            <a:srgbClr val="FFFF00"/>
          </a:solidFill>
          <a:ln w="12700">
            <a:solidFill>
              <a:schemeClr val="bg1"/>
            </a:solidFill>
            <a:miter lim="800000"/>
            <a:headEnd type="none" w="sm" len="sm"/>
            <a:tailEnd type="none" w="sm" len="sm"/>
          </a:ln>
          <a:effectLst>
            <a:outerShdw blurRad="63500" dist="107763" dir="18900000" algn="ctr" rotWithShape="0">
              <a:schemeClr val="bg2">
                <a:alpha val="74997"/>
              </a:schemeClr>
            </a:outerShdw>
          </a:effectLst>
        </p:spPr>
        <p:txBody>
          <a:bodyPr>
            <a:spAutoFit/>
          </a:bodyPr>
          <a:lstStyle>
            <a:lvl1pPr defTabSz="762000"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1pPr>
            <a:lvl2pPr marL="37931725" indent="-37474525" defTabSz="762000"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2pPr>
            <a:lvl3pPr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3pPr>
            <a:lvl4pPr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4pPr>
            <a:lvl5pPr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>
              <a:defRPr/>
            </a:pPr>
            <a:r>
              <a:rPr lang="en-US" altLang="de-DE" sz="1600" b="1">
                <a:solidFill>
                  <a:schemeClr val="tx1"/>
                </a:solidFill>
              </a:rPr>
              <a:t>Nodes: 360,056</a:t>
            </a:r>
          </a:p>
          <a:p>
            <a:pPr algn="ctr">
              <a:defRPr/>
            </a:pPr>
            <a:r>
              <a:rPr lang="en-US" altLang="de-DE" sz="1600" b="1">
                <a:solidFill>
                  <a:schemeClr val="tx1"/>
                </a:solidFill>
              </a:rPr>
              <a:t>Elements: 2,165,281</a:t>
            </a:r>
            <a:endParaRPr lang="en-US" altLang="de-DE" sz="1600">
              <a:solidFill>
                <a:schemeClr val="tx2"/>
              </a:solidFill>
            </a:endParaRPr>
          </a:p>
        </p:txBody>
      </p:sp>
      <p:pic>
        <p:nvPicPr>
          <p:cNvPr id="52228" name="Picture 6" descr="corrected_tetgen_318#499727.png                                0048A310Macintosh HD                   BBA7EC79:">
            <a:extLst>
              <a:ext uri="{FF2B5EF4-FFF2-40B4-BE49-F238E27FC236}">
                <a16:creationId xmlns:a16="http://schemas.microsoft.com/office/drawing/2014/main" id="{57AC1B1D-A435-6C4D-B9E1-AE4C96585E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200" y="1516063"/>
            <a:ext cx="2679700" cy="2763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2229" name="Text Box 7">
            <a:extLst>
              <a:ext uri="{FF2B5EF4-FFF2-40B4-BE49-F238E27FC236}">
                <a16:creationId xmlns:a16="http://schemas.microsoft.com/office/drawing/2014/main" id="{451A56F1-4C1F-6C4D-9A78-7F710AE2A96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51100" y="0"/>
            <a:ext cx="6692900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r>
              <a:rPr lang="en-US" altLang="de-DE" sz="1200" b="1">
                <a:solidFill>
                  <a:srgbClr val="FFFFFF"/>
                </a:solidFill>
              </a:rPr>
              <a:t>[Lew, Wolters, Dierkes, Roer &amp; MacLeod, </a:t>
            </a:r>
            <a:r>
              <a:rPr lang="en-US" altLang="de-DE" sz="1200" b="1" i="1">
                <a:solidFill>
                  <a:srgbClr val="FFFFFF"/>
                </a:solidFill>
              </a:rPr>
              <a:t>Appl.Num.Math.</a:t>
            </a:r>
            <a:r>
              <a:rPr lang="en-US" altLang="de-DE" sz="1200" b="1">
                <a:solidFill>
                  <a:srgbClr val="FFFFFF"/>
                </a:solidFill>
              </a:rPr>
              <a:t>, 2009]</a:t>
            </a:r>
          </a:p>
        </p:txBody>
      </p:sp>
    </p:spTree>
  </p:cSld>
  <p:clrMapOvr>
    <a:masterClrMapping/>
  </p:clrMapOvr>
  <p:transition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1634" name="Rectangle 2">
            <a:extLst>
              <a:ext uri="{FF2B5EF4-FFF2-40B4-BE49-F238E27FC236}">
                <a16:creationId xmlns:a16="http://schemas.microsoft.com/office/drawing/2014/main" id="{153A448B-854E-994C-9650-D0A74EA66C2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55600"/>
            <a:ext cx="9144000" cy="533400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tx2">
                <a:alpha val="74997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2pPr>
            <a:lvl3pPr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3pPr>
            <a:lvl4pPr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4pPr>
            <a:lvl5pPr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>
              <a:defRPr/>
            </a:pPr>
            <a:r>
              <a:rPr lang="en-US" altLang="de-DE" sz="2400" b="1">
                <a:solidFill>
                  <a:srgbClr val="00FFFF"/>
                </a:solidFill>
                <a:latin typeface="Arial" charset="0"/>
              </a:rPr>
              <a:t>FE models tuned for subtraction (group 1) and for the direct potential methods (group 2)</a:t>
            </a:r>
            <a:endParaRPr lang="en-US" altLang="de-DE" sz="4400">
              <a:solidFill>
                <a:schemeClr val="tx2"/>
              </a:solidFill>
            </a:endParaRPr>
          </a:p>
        </p:txBody>
      </p:sp>
      <p:pic>
        <p:nvPicPr>
          <p:cNvPr id="54274" name="Picture 3" descr="&#9;Fig1.tiff                                                      004949CAMacintosh HD                   BBA7EC79:">
            <a:extLst>
              <a:ext uri="{FF2B5EF4-FFF2-40B4-BE49-F238E27FC236}">
                <a16:creationId xmlns:a16="http://schemas.microsoft.com/office/drawing/2014/main" id="{F0C8F375-9B9E-3344-B3F2-57CCE75AFB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1800" y="1187450"/>
            <a:ext cx="5653088" cy="5149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4275" name="Text Box 5">
            <a:extLst>
              <a:ext uri="{FF2B5EF4-FFF2-40B4-BE49-F238E27FC236}">
                <a16:creationId xmlns:a16="http://schemas.microsoft.com/office/drawing/2014/main" id="{B7BAEC9D-776A-2E45-A18C-0FA84E00C87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51100" y="0"/>
            <a:ext cx="66929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r>
              <a:rPr lang="en-US" altLang="de-DE" sz="1200" b="1">
                <a:solidFill>
                  <a:srgbClr val="FFFFFF"/>
                </a:solidFill>
              </a:rPr>
              <a:t>[Lew, Wolters, Dierkes, Roer &amp; MacLeod, </a:t>
            </a:r>
            <a:r>
              <a:rPr lang="en-US" altLang="de-DE" sz="1200" b="1" i="1">
                <a:solidFill>
                  <a:srgbClr val="FFFFFF"/>
                </a:solidFill>
              </a:rPr>
              <a:t>Appl.Num.Math.</a:t>
            </a:r>
            <a:r>
              <a:rPr lang="en-US" altLang="de-DE" sz="1200" b="1">
                <a:solidFill>
                  <a:srgbClr val="FFFFFF"/>
                </a:solidFill>
              </a:rPr>
              <a:t>, 2009]</a:t>
            </a:r>
          </a:p>
        </p:txBody>
      </p:sp>
    </p:spTree>
  </p:cSld>
  <p:clrMapOvr>
    <a:masterClrMapping/>
  </p:clrMapOvr>
  <p:transition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3682" name="Rectangle 2">
            <a:extLst>
              <a:ext uri="{FF2B5EF4-FFF2-40B4-BE49-F238E27FC236}">
                <a16:creationId xmlns:a16="http://schemas.microsoft.com/office/drawing/2014/main" id="{FD4F3599-3BBD-4B44-8C45-6109168664E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54000"/>
            <a:ext cx="9144000" cy="533400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tx2">
                <a:alpha val="74997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2pPr>
            <a:lvl3pPr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3pPr>
            <a:lvl4pPr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4pPr>
            <a:lvl5pPr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>
              <a:defRPr/>
            </a:pPr>
            <a:r>
              <a:rPr lang="en-US" altLang="de-DE" sz="2800" b="1">
                <a:solidFill>
                  <a:srgbClr val="00FFFF"/>
                </a:solidFill>
                <a:latin typeface="Arial" charset="0"/>
              </a:rPr>
              <a:t>Comparison of different preconditioners</a:t>
            </a:r>
          </a:p>
        </p:txBody>
      </p:sp>
      <p:pic>
        <p:nvPicPr>
          <p:cNvPr id="56322" name="Picture 3" descr="Table5.tiff                                                    004949CAMacintosh HD                   BBA7EC79:">
            <a:extLst>
              <a:ext uri="{FF2B5EF4-FFF2-40B4-BE49-F238E27FC236}">
                <a16:creationId xmlns:a16="http://schemas.microsoft.com/office/drawing/2014/main" id="{76DB7DD1-2D16-7C4C-A783-9977EC0046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963" y="1873250"/>
            <a:ext cx="8751887" cy="298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6323" name="Text Box 4">
            <a:extLst>
              <a:ext uri="{FF2B5EF4-FFF2-40B4-BE49-F238E27FC236}">
                <a16:creationId xmlns:a16="http://schemas.microsoft.com/office/drawing/2014/main" id="{A9390ECE-8204-8D4D-BCA2-64CD60C153B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51100" y="0"/>
            <a:ext cx="66929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r>
              <a:rPr lang="en-US" altLang="de-DE" sz="1200" b="1">
                <a:solidFill>
                  <a:srgbClr val="FFFFFF"/>
                </a:solidFill>
              </a:rPr>
              <a:t>[Lew, Wolters, Dierkes, Roer &amp; MacLeod, </a:t>
            </a:r>
            <a:r>
              <a:rPr lang="en-US" altLang="de-DE" sz="1200" b="1" i="1">
                <a:solidFill>
                  <a:srgbClr val="FFFFFF"/>
                </a:solidFill>
              </a:rPr>
              <a:t>Appl.Num.Math.</a:t>
            </a:r>
            <a:r>
              <a:rPr lang="en-US" altLang="de-DE" sz="1200" b="1">
                <a:solidFill>
                  <a:srgbClr val="FFFFFF"/>
                </a:solidFill>
              </a:rPr>
              <a:t>, 2009]</a:t>
            </a:r>
          </a:p>
        </p:txBody>
      </p:sp>
    </p:spTree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8226" name="Rectangle 2">
            <a:extLst>
              <a:ext uri="{FF2B5EF4-FFF2-40B4-BE49-F238E27FC236}">
                <a16:creationId xmlns:a16="http://schemas.microsoft.com/office/drawing/2014/main" id="{89027623-EF83-1046-ABE3-CB0367996501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152400" y="393700"/>
            <a:ext cx="9144000" cy="714375"/>
          </a:xfrm>
          <a:effectLst>
            <a:outerShdw blurRad="63500" dist="35921" dir="2700000" algn="ctr" rotWithShape="0">
              <a:schemeClr val="tx2">
                <a:alpha val="74997"/>
              </a:schemeClr>
            </a:outerShdw>
          </a:effectLst>
        </p:spPr>
        <p:txBody>
          <a:bodyPr/>
          <a:lstStyle/>
          <a:p>
            <a:pPr algn="l"/>
            <a:r>
              <a:rPr lang="en-GB" altLang="de-DE" sz="3200" b="1">
                <a:solidFill>
                  <a:srgbClr val="00FFFF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Link to own work for transfer matrices:</a:t>
            </a:r>
            <a:br>
              <a:rPr lang="en-GB" altLang="de-DE" sz="3200" b="1">
                <a:solidFill>
                  <a:srgbClr val="00FFFF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</a:br>
            <a:endParaRPr lang="de-DE" altLang="de-DE" sz="1800">
              <a:solidFill>
                <a:schemeClr val="bg1"/>
              </a:solidFill>
              <a:ea typeface="ＭＳ Ｐゴシック" panose="020B0600070205080204" pitchFamily="34" charset="-128"/>
            </a:endParaRPr>
          </a:p>
        </p:txBody>
      </p:sp>
      <p:sp>
        <p:nvSpPr>
          <p:cNvPr id="8194" name="Text Box 21">
            <a:extLst>
              <a:ext uri="{FF2B5EF4-FFF2-40B4-BE49-F238E27FC236}">
                <a16:creationId xmlns:a16="http://schemas.microsoft.com/office/drawing/2014/main" id="{6B0CD62B-9FA7-6740-8FC8-7D8D427E8DB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51100" y="-23813"/>
            <a:ext cx="66929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r>
              <a:rPr lang="en-US" altLang="de-DE" sz="1200" b="1">
                <a:solidFill>
                  <a:srgbClr val="FFFFFF"/>
                </a:solidFill>
              </a:rPr>
              <a:t>[Wolters, Grasedyck &amp; Hackbusch, </a:t>
            </a:r>
            <a:r>
              <a:rPr lang="en-US" altLang="de-DE" sz="1200" b="1" i="1">
                <a:solidFill>
                  <a:srgbClr val="FFFFFF"/>
                </a:solidFill>
              </a:rPr>
              <a:t>Inverse Problems,</a:t>
            </a:r>
            <a:r>
              <a:rPr lang="en-US" altLang="de-DE" sz="1200" b="1">
                <a:solidFill>
                  <a:srgbClr val="FFFFFF"/>
                </a:solidFill>
              </a:rPr>
              <a:t> 2004]</a:t>
            </a:r>
          </a:p>
        </p:txBody>
      </p:sp>
      <p:pic>
        <p:nvPicPr>
          <p:cNvPr id="8195" name="Bild 1">
            <a:extLst>
              <a:ext uri="{FF2B5EF4-FFF2-40B4-BE49-F238E27FC236}">
                <a16:creationId xmlns:a16="http://schemas.microsoft.com/office/drawing/2014/main" id="{C1624D58-8E19-DA4A-BB9B-AD87003730D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588" y="981075"/>
            <a:ext cx="7527925" cy="5227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8226" name="Rectangle 2">
            <a:extLst>
              <a:ext uri="{FF2B5EF4-FFF2-40B4-BE49-F238E27FC236}">
                <a16:creationId xmlns:a16="http://schemas.microsoft.com/office/drawing/2014/main" id="{D7368F9E-4AFB-BE43-A0C0-008D25517882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152400" y="638175"/>
            <a:ext cx="9144000" cy="714375"/>
          </a:xfrm>
          <a:effectLst>
            <a:outerShdw blurRad="63500" dist="35921" dir="2700000" algn="ctr" rotWithShape="0">
              <a:schemeClr val="tx2">
                <a:alpha val="74997"/>
              </a:schemeClr>
            </a:outerShdw>
          </a:effectLst>
        </p:spPr>
        <p:txBody>
          <a:bodyPr/>
          <a:lstStyle/>
          <a:p>
            <a:pPr algn="l"/>
            <a:r>
              <a:rPr lang="en-GB" altLang="de-DE" sz="3200" b="1">
                <a:solidFill>
                  <a:srgbClr val="00FFFF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Link to this work:</a:t>
            </a:r>
            <a:br>
              <a:rPr lang="en-GB" altLang="de-DE" sz="3200" b="1">
                <a:solidFill>
                  <a:srgbClr val="00FFFF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</a:br>
            <a:endParaRPr lang="de-DE" altLang="de-DE" sz="1800">
              <a:solidFill>
                <a:schemeClr val="bg1"/>
              </a:solidFill>
              <a:ea typeface="ＭＳ Ｐゴシック" panose="020B0600070205080204" pitchFamily="34" charset="-128"/>
            </a:endParaRPr>
          </a:p>
        </p:txBody>
      </p:sp>
      <p:sp>
        <p:nvSpPr>
          <p:cNvPr id="58370" name="Textfeld 1">
            <a:extLst>
              <a:ext uri="{FF2B5EF4-FFF2-40B4-BE49-F238E27FC236}">
                <a16:creationId xmlns:a16="http://schemas.microsoft.com/office/drawing/2014/main" id="{90483F95-A5A6-5049-B778-8C5B7613E7F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3795713" y="-1147763"/>
            <a:ext cx="1841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de-DE" altLang="de-DE" sz="2000">
              <a:solidFill>
                <a:srgbClr val="FFFF99"/>
              </a:solidFill>
            </a:endParaRPr>
          </a:p>
        </p:txBody>
      </p:sp>
      <p:pic>
        <p:nvPicPr>
          <p:cNvPr id="58371" name="Bild 2">
            <a:extLst>
              <a:ext uri="{FF2B5EF4-FFF2-40B4-BE49-F238E27FC236}">
                <a16:creationId xmlns:a16="http://schemas.microsoft.com/office/drawing/2014/main" id="{D09EAE4B-03D5-8646-BFDA-1E7B1169326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55800"/>
            <a:ext cx="9144000" cy="292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8372" name="Text Box 7">
            <a:extLst>
              <a:ext uri="{FF2B5EF4-FFF2-40B4-BE49-F238E27FC236}">
                <a16:creationId xmlns:a16="http://schemas.microsoft.com/office/drawing/2014/main" id="{21EDEB0E-6886-9541-A09A-88AD92F7845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51100" y="0"/>
            <a:ext cx="66929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r>
              <a:rPr lang="en-US" altLang="de-DE" sz="1200" b="1">
                <a:solidFill>
                  <a:srgbClr val="FFFFFF"/>
                </a:solidFill>
              </a:rPr>
              <a:t>[Wolters, Grasedyck, Anwander &amp; Hackbusch, </a:t>
            </a:r>
            <a:r>
              <a:rPr lang="en-US" altLang="de-DE" sz="1200" b="1" i="1">
                <a:solidFill>
                  <a:srgbClr val="FFFFFF"/>
                </a:solidFill>
              </a:rPr>
              <a:t>Biomag</a:t>
            </a:r>
            <a:r>
              <a:rPr lang="en-US" altLang="de-DE" sz="1200" b="1">
                <a:solidFill>
                  <a:srgbClr val="FFFFFF"/>
                </a:solidFill>
              </a:rPr>
              <a:t>, 2004]</a:t>
            </a:r>
          </a:p>
        </p:txBody>
      </p:sp>
    </p:spTree>
  </p:cSld>
  <p:clrMapOvr>
    <a:masterClrMapping/>
  </p:clrMapOvr>
  <p:transition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5730" name="Rectangle 2">
            <a:extLst>
              <a:ext uri="{FF2B5EF4-FFF2-40B4-BE49-F238E27FC236}">
                <a16:creationId xmlns:a16="http://schemas.microsoft.com/office/drawing/2014/main" id="{EB3746A4-50B0-0F4A-9E16-5F721003F55E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0" y="552450"/>
            <a:ext cx="9144000" cy="381000"/>
          </a:xfrm>
          <a:effectLst>
            <a:outerShdw blurRad="63500" dist="35921" dir="2700000" algn="ctr" rotWithShape="0">
              <a:schemeClr val="tx2">
                <a:alpha val="74997"/>
              </a:schemeClr>
            </a:outerShdw>
          </a:effectLst>
        </p:spPr>
        <p:txBody>
          <a:bodyPr/>
          <a:lstStyle/>
          <a:p>
            <a:pPr>
              <a:defRPr/>
            </a:pPr>
            <a:r>
              <a:rPr lang="en-US" altLang="de-DE" sz="3200" b="1" dirty="0">
                <a:solidFill>
                  <a:srgbClr val="00FFFF"/>
                </a:solidFill>
                <a:latin typeface="Arial" charset="0"/>
              </a:rPr>
              <a:t>Efficiency of the </a:t>
            </a:r>
            <a:r>
              <a:rPr lang="en-US" altLang="de-DE" sz="3200" b="1">
                <a:solidFill>
                  <a:srgbClr val="00FFFF"/>
                </a:solidFill>
                <a:latin typeface="Arial" charset="0"/>
              </a:rPr>
              <a:t>fast FE transfer matrix  </a:t>
            </a:r>
            <a:r>
              <a:rPr lang="en-US" altLang="de-DE" sz="3200" b="1" dirty="0">
                <a:solidFill>
                  <a:srgbClr val="00FFFF"/>
                </a:solidFill>
                <a:latin typeface="Arial" charset="0"/>
              </a:rPr>
              <a:t>approaches</a:t>
            </a:r>
            <a:r>
              <a:rPr lang="en-US" altLang="de-DE" sz="3200" b="1" dirty="0">
                <a:solidFill>
                  <a:srgbClr val="00FFFF"/>
                </a:solidFill>
              </a:rPr>
              <a:t> </a:t>
            </a:r>
          </a:p>
        </p:txBody>
      </p:sp>
      <p:sp>
        <p:nvSpPr>
          <p:cNvPr id="60418" name="Oval 3">
            <a:extLst>
              <a:ext uri="{FF2B5EF4-FFF2-40B4-BE49-F238E27FC236}">
                <a16:creationId xmlns:a16="http://schemas.microsoft.com/office/drawing/2014/main" id="{694F0BC6-97F7-F94B-AB17-31D5509448D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5275" y="1260475"/>
            <a:ext cx="280988" cy="268288"/>
          </a:xfrm>
          <a:prstGeom prst="ellipse">
            <a:avLst/>
          </a:prstGeom>
          <a:gradFill rotWithShape="0">
            <a:gsLst>
              <a:gs pos="0">
                <a:schemeClr val="bg1"/>
              </a:gs>
              <a:gs pos="100000">
                <a:srgbClr val="0000FF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de-DE" altLang="de-DE" sz="2000">
              <a:solidFill>
                <a:srgbClr val="FFFF99"/>
              </a:solidFill>
            </a:endParaRPr>
          </a:p>
        </p:txBody>
      </p:sp>
      <p:sp>
        <p:nvSpPr>
          <p:cNvPr id="3145732" name="Rectangle 4">
            <a:extLst>
              <a:ext uri="{FF2B5EF4-FFF2-40B4-BE49-F238E27FC236}">
                <a16:creationId xmlns:a16="http://schemas.microsoft.com/office/drawing/2014/main" id="{2294C026-5E7B-3E40-A4A5-E2F053EE92B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1038" y="1201738"/>
            <a:ext cx="8259762" cy="396875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rgbClr val="003300">
                <a:alpha val="74997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 marL="457200" indent="-457200"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2pPr>
            <a:lvl3pPr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3pPr>
            <a:lvl4pPr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4pPr>
            <a:lvl5pPr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defRPr/>
            </a:pPr>
            <a:r>
              <a:rPr lang="en-US" altLang="de-DE" b="1">
                <a:solidFill>
                  <a:srgbClr val="FFFF00"/>
                </a:solidFill>
                <a:latin typeface="Arial" charset="0"/>
              </a:rPr>
              <a:t>Head model: Tetrahedral FE, 147,287 nodes, 892,119 elements</a:t>
            </a:r>
          </a:p>
        </p:txBody>
      </p:sp>
      <p:sp>
        <p:nvSpPr>
          <p:cNvPr id="3145733" name="Rectangle 5">
            <a:extLst>
              <a:ext uri="{FF2B5EF4-FFF2-40B4-BE49-F238E27FC236}">
                <a16:creationId xmlns:a16="http://schemas.microsoft.com/office/drawing/2014/main" id="{20337FA9-BDFF-CA43-AE55-D2704ADCA050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28025" y="3773488"/>
            <a:ext cx="163513" cy="396875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bg2">
                <a:alpha val="74997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2pPr>
            <a:lvl3pPr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3pPr>
            <a:lvl4pPr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4pPr>
            <a:lvl5pPr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defRPr/>
            </a:pPr>
            <a:endParaRPr lang="de-DE" altLang="de-DE"/>
          </a:p>
        </p:txBody>
      </p:sp>
      <p:pic>
        <p:nvPicPr>
          <p:cNvPr id="60421" name="Picture 6" descr="\\Pelikan\wolters\powerpoint\diss_verteidigung\bilder\fe_model_5.tif">
            <a:extLst>
              <a:ext uri="{FF2B5EF4-FFF2-40B4-BE49-F238E27FC236}">
                <a16:creationId xmlns:a16="http://schemas.microsoft.com/office/drawing/2014/main" id="{0650CC9B-4418-714B-8402-09F824B81A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5788" y="1830388"/>
            <a:ext cx="5006975" cy="4052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0422" name="Text Box 7">
            <a:extLst>
              <a:ext uri="{FF2B5EF4-FFF2-40B4-BE49-F238E27FC236}">
                <a16:creationId xmlns:a16="http://schemas.microsoft.com/office/drawing/2014/main" id="{2278264E-7D69-B245-8E95-609AF109700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51100" y="0"/>
            <a:ext cx="66929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r>
              <a:rPr lang="en-US" altLang="de-DE" sz="1200" b="1">
                <a:solidFill>
                  <a:srgbClr val="FFFFFF"/>
                </a:solidFill>
              </a:rPr>
              <a:t>[Wolters, Grasedyck, Anwander &amp; Hackbusch, </a:t>
            </a:r>
            <a:r>
              <a:rPr lang="en-US" altLang="de-DE" sz="1200" b="1" i="1">
                <a:solidFill>
                  <a:srgbClr val="FFFFFF"/>
                </a:solidFill>
              </a:rPr>
              <a:t>Biomag</a:t>
            </a:r>
            <a:r>
              <a:rPr lang="en-US" altLang="de-DE" sz="1200" b="1">
                <a:solidFill>
                  <a:srgbClr val="FFFFFF"/>
                </a:solidFill>
              </a:rPr>
              <a:t>, 2004]</a:t>
            </a:r>
          </a:p>
        </p:txBody>
      </p:sp>
    </p:spTree>
  </p:cSld>
  <p:clrMapOvr>
    <a:masterClrMapping/>
  </p:clrMapOvr>
  <p:transition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Oval 3">
            <a:extLst>
              <a:ext uri="{FF2B5EF4-FFF2-40B4-BE49-F238E27FC236}">
                <a16:creationId xmlns:a16="http://schemas.microsoft.com/office/drawing/2014/main" id="{2B5B4B9F-B86E-D04E-A736-B42053205CC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5275" y="1260475"/>
            <a:ext cx="280988" cy="268288"/>
          </a:xfrm>
          <a:prstGeom prst="ellipse">
            <a:avLst/>
          </a:prstGeom>
          <a:gradFill rotWithShape="0">
            <a:gsLst>
              <a:gs pos="0">
                <a:schemeClr val="bg1"/>
              </a:gs>
              <a:gs pos="100000">
                <a:srgbClr val="0000FF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de-DE" altLang="de-DE" sz="2000">
              <a:solidFill>
                <a:srgbClr val="FFFF99"/>
              </a:solidFill>
            </a:endParaRPr>
          </a:p>
        </p:txBody>
      </p:sp>
      <p:sp>
        <p:nvSpPr>
          <p:cNvPr id="3147780" name="Rectangle 4">
            <a:extLst>
              <a:ext uri="{FF2B5EF4-FFF2-40B4-BE49-F238E27FC236}">
                <a16:creationId xmlns:a16="http://schemas.microsoft.com/office/drawing/2014/main" id="{4FB78D3D-D2D2-ED45-BA5C-9951BAE2244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1038" y="1201738"/>
            <a:ext cx="8259762" cy="396875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rgbClr val="003300">
                <a:alpha val="74997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 marL="457200" indent="-457200"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2pPr>
            <a:lvl3pPr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3pPr>
            <a:lvl4pPr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4pPr>
            <a:lvl5pPr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defRPr/>
            </a:pPr>
            <a:r>
              <a:rPr lang="en-US" altLang="de-DE" b="1" dirty="0">
                <a:solidFill>
                  <a:srgbClr val="FFFF00"/>
                </a:solidFill>
                <a:latin typeface="Arial" charset="0"/>
              </a:rPr>
              <a:t>Head model: Tetrahedral FE, 147,287 nodes, 892,119 elements</a:t>
            </a:r>
          </a:p>
        </p:txBody>
      </p:sp>
      <p:sp>
        <p:nvSpPr>
          <p:cNvPr id="3147781" name="Rectangle 5">
            <a:extLst>
              <a:ext uri="{FF2B5EF4-FFF2-40B4-BE49-F238E27FC236}">
                <a16:creationId xmlns:a16="http://schemas.microsoft.com/office/drawing/2014/main" id="{07EF620D-6F3E-4944-A89C-8B769BD8252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6438" y="1646238"/>
            <a:ext cx="9110662" cy="396875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rgbClr val="003300">
                <a:alpha val="74997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 marL="457200" indent="-457200"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2pPr>
            <a:lvl3pPr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3pPr>
            <a:lvl4pPr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4pPr>
            <a:lvl5pPr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defRPr/>
            </a:pPr>
            <a:r>
              <a:rPr lang="en-US" altLang="de-DE" b="1">
                <a:solidFill>
                  <a:srgbClr val="FFFF00"/>
                </a:solidFill>
                <a:latin typeface="Arial" charset="0"/>
              </a:rPr>
              <a:t>Influence space: brain surface mesh, 2mm resolution, 9555 nodes</a:t>
            </a:r>
          </a:p>
        </p:txBody>
      </p:sp>
      <p:sp>
        <p:nvSpPr>
          <p:cNvPr id="62468" name="Oval 6">
            <a:extLst>
              <a:ext uri="{FF2B5EF4-FFF2-40B4-BE49-F238E27FC236}">
                <a16:creationId xmlns:a16="http://schemas.microsoft.com/office/drawing/2014/main" id="{F4FA8F22-422B-DD4E-996A-103DDEA433B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7975" y="1717675"/>
            <a:ext cx="280988" cy="268288"/>
          </a:xfrm>
          <a:prstGeom prst="ellipse">
            <a:avLst/>
          </a:prstGeom>
          <a:gradFill rotWithShape="0">
            <a:gsLst>
              <a:gs pos="0">
                <a:schemeClr val="bg1"/>
              </a:gs>
              <a:gs pos="100000">
                <a:srgbClr val="0000FF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de-DE" altLang="de-DE" sz="2000">
              <a:solidFill>
                <a:srgbClr val="FFFF99"/>
              </a:solidFill>
            </a:endParaRPr>
          </a:p>
        </p:txBody>
      </p:sp>
      <p:sp>
        <p:nvSpPr>
          <p:cNvPr id="3147783" name="Rectangle 7">
            <a:extLst>
              <a:ext uri="{FF2B5EF4-FFF2-40B4-BE49-F238E27FC236}">
                <a16:creationId xmlns:a16="http://schemas.microsoft.com/office/drawing/2014/main" id="{652A8DEF-2769-EF4E-9E36-35078D5CFD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28025" y="3773488"/>
            <a:ext cx="163513" cy="396875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bg2">
                <a:alpha val="74997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2pPr>
            <a:lvl3pPr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3pPr>
            <a:lvl4pPr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4pPr>
            <a:lvl5pPr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defRPr/>
            </a:pPr>
            <a:endParaRPr lang="de-DE" altLang="de-DE"/>
          </a:p>
        </p:txBody>
      </p:sp>
      <p:pic>
        <p:nvPicPr>
          <p:cNvPr id="62470" name="Picture 8" descr="inf_space_EEE71.tif                                            001035E2Macintosh HD                   BBA77BF9:">
            <a:extLst>
              <a:ext uri="{FF2B5EF4-FFF2-40B4-BE49-F238E27FC236}">
                <a16:creationId xmlns:a16="http://schemas.microsoft.com/office/drawing/2014/main" id="{BAC0A7E0-48E4-3348-B370-AA939BCDEB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9463" y="2159000"/>
            <a:ext cx="4448175" cy="407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2471" name="Text Box 9">
            <a:extLst>
              <a:ext uri="{FF2B5EF4-FFF2-40B4-BE49-F238E27FC236}">
                <a16:creationId xmlns:a16="http://schemas.microsoft.com/office/drawing/2014/main" id="{0145B275-CD33-3940-9D97-21B5B68EF41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51100" y="0"/>
            <a:ext cx="66929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r>
              <a:rPr lang="en-US" altLang="de-DE" sz="1200" b="1">
                <a:solidFill>
                  <a:srgbClr val="FFFFFF"/>
                </a:solidFill>
              </a:rPr>
              <a:t>[Wolters, Grasedyck, Anwander &amp; Hackbusch, </a:t>
            </a:r>
            <a:r>
              <a:rPr lang="en-US" altLang="de-DE" sz="1200" b="1" i="1">
                <a:solidFill>
                  <a:srgbClr val="FFFFFF"/>
                </a:solidFill>
              </a:rPr>
              <a:t>Biomag</a:t>
            </a:r>
            <a:r>
              <a:rPr lang="en-US" altLang="de-DE" sz="1200" b="1">
                <a:solidFill>
                  <a:srgbClr val="FFFFFF"/>
                </a:solidFill>
              </a:rPr>
              <a:t>, 2004]</a:t>
            </a:r>
          </a:p>
        </p:txBody>
      </p:sp>
      <p:sp>
        <p:nvSpPr>
          <p:cNvPr id="10" name="Rectangle 2">
            <a:extLst>
              <a:ext uri="{FF2B5EF4-FFF2-40B4-BE49-F238E27FC236}">
                <a16:creationId xmlns:a16="http://schemas.microsoft.com/office/drawing/2014/main" id="{FB003812-23E8-DF40-941C-FFFA79A918E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552450"/>
            <a:ext cx="9144000" cy="38100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2">
                <a:alpha val="74997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ＭＳ Ｐゴシック" charset="-128"/>
                <a:cs typeface="ＭＳ Ｐゴシック" charset="-128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84" charset="0"/>
                <a:ea typeface="ＭＳ Ｐゴシック" charset="-128"/>
                <a:cs typeface="ＭＳ Ｐゴシック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84" charset="0"/>
                <a:ea typeface="ＭＳ Ｐゴシック" charset="-128"/>
                <a:cs typeface="ＭＳ Ｐゴシック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84" charset="0"/>
                <a:ea typeface="ＭＳ Ｐゴシック" charset="-128"/>
                <a:cs typeface="ＭＳ Ｐゴシック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84" charset="0"/>
                <a:ea typeface="ＭＳ Ｐゴシック" charset="-128"/>
                <a:cs typeface="ＭＳ Ｐゴシック" charset="-128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84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84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84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84" charset="0"/>
              </a:defRPr>
            </a:lvl9pPr>
          </a:lstStyle>
          <a:p>
            <a:pPr>
              <a:defRPr/>
            </a:pPr>
            <a:r>
              <a:rPr lang="en-US" altLang="de-DE" sz="3200" b="1" kern="0">
                <a:solidFill>
                  <a:srgbClr val="00FFFF"/>
                </a:solidFill>
                <a:latin typeface="Arial" charset="0"/>
              </a:rPr>
              <a:t>Efficiency of the fast FE transfer matrix  approaches</a:t>
            </a:r>
            <a:r>
              <a:rPr lang="en-US" altLang="de-DE" sz="3200" b="1" kern="0">
                <a:solidFill>
                  <a:srgbClr val="00FFFF"/>
                </a:solidFill>
              </a:rPr>
              <a:t> </a:t>
            </a:r>
            <a:endParaRPr lang="en-US" altLang="de-DE" sz="3200" b="1" kern="0" dirty="0">
              <a:solidFill>
                <a:srgbClr val="00FFFF"/>
              </a:solidFill>
            </a:endParaRPr>
          </a:p>
        </p:txBody>
      </p:sp>
    </p:spTree>
  </p:cSld>
  <p:clrMapOvr>
    <a:masterClrMapping/>
  </p:clrMapOvr>
  <p:transition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3" name="Oval 3">
            <a:extLst>
              <a:ext uri="{FF2B5EF4-FFF2-40B4-BE49-F238E27FC236}">
                <a16:creationId xmlns:a16="http://schemas.microsoft.com/office/drawing/2014/main" id="{2BFE58EB-6E76-9B45-B7A4-A5CA1A8EB9B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5275" y="1260475"/>
            <a:ext cx="280988" cy="268288"/>
          </a:xfrm>
          <a:prstGeom prst="ellipse">
            <a:avLst/>
          </a:prstGeom>
          <a:gradFill rotWithShape="0">
            <a:gsLst>
              <a:gs pos="0">
                <a:schemeClr val="bg1"/>
              </a:gs>
              <a:gs pos="100000">
                <a:srgbClr val="0000FF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de-DE" altLang="de-DE" sz="2000">
              <a:solidFill>
                <a:srgbClr val="FFFF99"/>
              </a:solidFill>
            </a:endParaRPr>
          </a:p>
        </p:txBody>
      </p:sp>
      <p:sp>
        <p:nvSpPr>
          <p:cNvPr id="3149828" name="Rectangle 4">
            <a:extLst>
              <a:ext uri="{FF2B5EF4-FFF2-40B4-BE49-F238E27FC236}">
                <a16:creationId xmlns:a16="http://schemas.microsoft.com/office/drawing/2014/main" id="{756D4F2F-D116-9D4D-B781-FD1D240D288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1038" y="1201738"/>
            <a:ext cx="8259762" cy="396875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rgbClr val="003300">
                <a:alpha val="74997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 marL="457200" indent="-457200"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2pPr>
            <a:lvl3pPr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3pPr>
            <a:lvl4pPr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4pPr>
            <a:lvl5pPr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defRPr/>
            </a:pPr>
            <a:r>
              <a:rPr lang="en-US" altLang="de-DE" b="1">
                <a:solidFill>
                  <a:srgbClr val="FFFF00"/>
                </a:solidFill>
                <a:latin typeface="Arial" charset="0"/>
              </a:rPr>
              <a:t>Head model: Tetrahedral FE, 147,287 nodes, 892,119 elements</a:t>
            </a:r>
          </a:p>
        </p:txBody>
      </p:sp>
      <p:sp>
        <p:nvSpPr>
          <p:cNvPr id="3149829" name="Rectangle 5">
            <a:extLst>
              <a:ext uri="{FF2B5EF4-FFF2-40B4-BE49-F238E27FC236}">
                <a16:creationId xmlns:a16="http://schemas.microsoft.com/office/drawing/2014/main" id="{5F12B872-4A75-2D4E-83C4-077FE9F4102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6438" y="1646238"/>
            <a:ext cx="9110662" cy="396875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rgbClr val="003300">
                <a:alpha val="74997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 marL="457200" indent="-457200"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2pPr>
            <a:lvl3pPr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3pPr>
            <a:lvl4pPr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4pPr>
            <a:lvl5pPr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defRPr/>
            </a:pPr>
            <a:r>
              <a:rPr lang="en-US" altLang="de-DE" b="1">
                <a:solidFill>
                  <a:srgbClr val="FFFF00"/>
                </a:solidFill>
                <a:latin typeface="Arial" charset="0"/>
              </a:rPr>
              <a:t>Influence space: brain surface mesh, 2mm resolution, 9555 nodes</a:t>
            </a:r>
          </a:p>
        </p:txBody>
      </p:sp>
      <p:sp>
        <p:nvSpPr>
          <p:cNvPr id="64516" name="Oval 6">
            <a:extLst>
              <a:ext uri="{FF2B5EF4-FFF2-40B4-BE49-F238E27FC236}">
                <a16:creationId xmlns:a16="http://schemas.microsoft.com/office/drawing/2014/main" id="{CBCD2B5E-165D-9444-8FDF-A99284C3A37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7975" y="1717675"/>
            <a:ext cx="280988" cy="268288"/>
          </a:xfrm>
          <a:prstGeom prst="ellipse">
            <a:avLst/>
          </a:prstGeom>
          <a:gradFill rotWithShape="0">
            <a:gsLst>
              <a:gs pos="0">
                <a:schemeClr val="bg1"/>
              </a:gs>
              <a:gs pos="100000">
                <a:srgbClr val="0000FF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de-DE" altLang="de-DE" sz="2000">
              <a:solidFill>
                <a:srgbClr val="FFFF99"/>
              </a:solidFill>
            </a:endParaRPr>
          </a:p>
        </p:txBody>
      </p:sp>
      <p:sp>
        <p:nvSpPr>
          <p:cNvPr id="64517" name="Oval 7">
            <a:extLst>
              <a:ext uri="{FF2B5EF4-FFF2-40B4-BE49-F238E27FC236}">
                <a16:creationId xmlns:a16="http://schemas.microsoft.com/office/drawing/2014/main" id="{A843ECBA-D9A5-4B4F-A8AB-3E70E843117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0675" y="2212975"/>
            <a:ext cx="280988" cy="268288"/>
          </a:xfrm>
          <a:prstGeom prst="ellipse">
            <a:avLst/>
          </a:prstGeom>
          <a:gradFill rotWithShape="0">
            <a:gsLst>
              <a:gs pos="0">
                <a:schemeClr val="bg1"/>
              </a:gs>
              <a:gs pos="100000">
                <a:srgbClr val="0000FF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de-DE" altLang="de-DE" sz="2000">
              <a:solidFill>
                <a:srgbClr val="FFFF99"/>
              </a:solidFill>
            </a:endParaRPr>
          </a:p>
        </p:txBody>
      </p:sp>
      <p:sp>
        <p:nvSpPr>
          <p:cNvPr id="3149832" name="Rectangle 8">
            <a:extLst>
              <a:ext uri="{FF2B5EF4-FFF2-40B4-BE49-F238E27FC236}">
                <a16:creationId xmlns:a16="http://schemas.microsoft.com/office/drawing/2014/main" id="{39B8F0BB-68F5-D54A-AC4C-B67B1878FBE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6438" y="2141538"/>
            <a:ext cx="9110662" cy="1006475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rgbClr val="003300">
                <a:alpha val="74997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 marL="457200" indent="-457200"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2pPr>
            <a:lvl3pPr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3pPr>
            <a:lvl4pPr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4pPr>
            <a:lvl5pPr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defRPr/>
            </a:pPr>
            <a:r>
              <a:rPr lang="en-US" altLang="de-DE" b="1">
                <a:solidFill>
                  <a:srgbClr val="FFFF00"/>
                </a:solidFill>
                <a:latin typeface="Arial" charset="0"/>
              </a:rPr>
              <a:t>Number of FE forward solutions:</a:t>
            </a:r>
          </a:p>
          <a:p>
            <a:pPr>
              <a:defRPr/>
            </a:pPr>
            <a:r>
              <a:rPr lang="en-US" altLang="de-DE" b="1">
                <a:solidFill>
                  <a:srgbClr val="FFFF00"/>
                </a:solidFill>
                <a:latin typeface="Arial" charset="0"/>
              </a:rPr>
              <a:t>EEG, 71 electrodes:  9555 * 3 = 28665</a:t>
            </a:r>
          </a:p>
          <a:p>
            <a:pPr>
              <a:defRPr/>
            </a:pPr>
            <a:r>
              <a:rPr lang="en-US" altLang="de-DE" b="1">
                <a:solidFill>
                  <a:srgbClr val="FFFF00"/>
                </a:solidFill>
                <a:latin typeface="Arial" charset="0"/>
              </a:rPr>
              <a:t>MEG, 147 channels: 9555 * 2 = 19110 (tangential constraint)</a:t>
            </a:r>
            <a:endParaRPr lang="en-US" altLang="de-DE" b="1">
              <a:solidFill>
                <a:srgbClr val="FFFF00"/>
              </a:solidFill>
            </a:endParaRPr>
          </a:p>
        </p:txBody>
      </p:sp>
      <p:sp>
        <p:nvSpPr>
          <p:cNvPr id="3149833" name="Oval 9">
            <a:extLst>
              <a:ext uri="{FF2B5EF4-FFF2-40B4-BE49-F238E27FC236}">
                <a16:creationId xmlns:a16="http://schemas.microsoft.com/office/drawing/2014/main" id="{EC501311-EBFB-9848-9A09-D9C411C78EC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8775" y="3368675"/>
            <a:ext cx="280988" cy="268288"/>
          </a:xfrm>
          <a:prstGeom prst="ellipse">
            <a:avLst/>
          </a:prstGeom>
          <a:gradFill rotWithShape="0">
            <a:gsLst>
              <a:gs pos="0">
                <a:schemeClr val="bg1"/>
              </a:gs>
              <a:gs pos="100000">
                <a:srgbClr val="0000FF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de-DE" altLang="de-DE" sz="2000">
              <a:solidFill>
                <a:srgbClr val="FFFF99"/>
              </a:solidFill>
            </a:endParaRPr>
          </a:p>
        </p:txBody>
      </p:sp>
      <p:sp>
        <p:nvSpPr>
          <p:cNvPr id="3149834" name="Rectangle 10">
            <a:extLst>
              <a:ext uri="{FF2B5EF4-FFF2-40B4-BE49-F238E27FC236}">
                <a16:creationId xmlns:a16="http://schemas.microsoft.com/office/drawing/2014/main" id="{9ADB1BD8-F586-5447-8558-3A2A0DD09FB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9138" y="3309938"/>
            <a:ext cx="9110662" cy="396875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rgbClr val="003300">
                <a:alpha val="74997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 marL="457200" indent="-457200"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2pPr>
            <a:lvl3pPr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3pPr>
            <a:lvl4pPr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4pPr>
            <a:lvl5pPr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defRPr/>
            </a:pPr>
            <a:r>
              <a:rPr lang="en-US" altLang="de-DE" b="1">
                <a:solidFill>
                  <a:srgbClr val="FFFF00"/>
                </a:solidFill>
                <a:latin typeface="Arial" charset="0"/>
              </a:rPr>
              <a:t>FE approach and dipole model: Venant</a:t>
            </a:r>
            <a:endParaRPr lang="en-US" altLang="de-DE" b="1">
              <a:solidFill>
                <a:srgbClr val="FFFF00"/>
              </a:solidFill>
            </a:endParaRPr>
          </a:p>
        </p:txBody>
      </p:sp>
      <p:sp>
        <p:nvSpPr>
          <p:cNvPr id="3149835" name="Rectangle 11">
            <a:extLst>
              <a:ext uri="{FF2B5EF4-FFF2-40B4-BE49-F238E27FC236}">
                <a16:creationId xmlns:a16="http://schemas.microsoft.com/office/drawing/2014/main" id="{8D9E1CD3-F46B-9349-A43E-7D3F42601235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28025" y="3773488"/>
            <a:ext cx="163513" cy="396875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bg2">
                <a:alpha val="74997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2pPr>
            <a:lvl3pPr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3pPr>
            <a:lvl4pPr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4pPr>
            <a:lvl5pPr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defRPr/>
            </a:pPr>
            <a:endParaRPr lang="de-DE" altLang="de-DE"/>
          </a:p>
        </p:txBody>
      </p:sp>
      <p:graphicFrame>
        <p:nvGraphicFramePr>
          <p:cNvPr id="3149836" name="Object 2">
            <a:extLst>
              <a:ext uri="{FF2B5EF4-FFF2-40B4-BE49-F238E27FC236}">
                <a16:creationId xmlns:a16="http://schemas.microsoft.com/office/drawing/2014/main" id="{A9DD00FC-B30F-654A-B0D9-BF5C3659E5F6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36538" y="3962400"/>
          <a:ext cx="8685212" cy="1389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3" imgW="11811000" imgH="1885950" progId="Word.Document.8">
                  <p:embed/>
                </p:oleObj>
              </mc:Choice>
              <mc:Fallback>
                <p:oleObj name="Document" r:id="rId3" imgW="11811000" imgH="1885950" progId="Word.Document.8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6538" y="3962400"/>
                        <a:ext cx="8685212" cy="1389063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4523" name="Text Box 13">
            <a:extLst>
              <a:ext uri="{FF2B5EF4-FFF2-40B4-BE49-F238E27FC236}">
                <a16:creationId xmlns:a16="http://schemas.microsoft.com/office/drawing/2014/main" id="{96235762-C097-CE4B-A32C-F957DCE7B92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51100" y="0"/>
            <a:ext cx="66929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r>
              <a:rPr lang="en-US" altLang="de-DE" sz="1200" b="1">
                <a:solidFill>
                  <a:srgbClr val="FFFFFF"/>
                </a:solidFill>
              </a:rPr>
              <a:t>[Wolters, Grasedyck, Anwander &amp; Hackbusch, </a:t>
            </a:r>
            <a:r>
              <a:rPr lang="en-US" altLang="de-DE" sz="1200" b="1" i="1">
                <a:solidFill>
                  <a:srgbClr val="FFFFFF"/>
                </a:solidFill>
              </a:rPr>
              <a:t>Biomag</a:t>
            </a:r>
            <a:r>
              <a:rPr lang="en-US" altLang="de-DE" sz="1200" b="1">
                <a:solidFill>
                  <a:srgbClr val="FFFFFF"/>
                </a:solidFill>
              </a:rPr>
              <a:t>, 2004]</a:t>
            </a:r>
          </a:p>
        </p:txBody>
      </p:sp>
      <p:sp>
        <p:nvSpPr>
          <p:cNvPr id="14" name="Rectangle 2">
            <a:extLst>
              <a:ext uri="{FF2B5EF4-FFF2-40B4-BE49-F238E27FC236}">
                <a16:creationId xmlns:a16="http://schemas.microsoft.com/office/drawing/2014/main" id="{B9D0F3CE-C8EE-C442-B9DA-5039C2DDC26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552450"/>
            <a:ext cx="9144000" cy="38100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2">
                <a:alpha val="74997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ＭＳ Ｐゴシック" charset="-128"/>
                <a:cs typeface="ＭＳ Ｐゴシック" charset="-128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84" charset="0"/>
                <a:ea typeface="ＭＳ Ｐゴシック" charset="-128"/>
                <a:cs typeface="ＭＳ Ｐゴシック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84" charset="0"/>
                <a:ea typeface="ＭＳ Ｐゴシック" charset="-128"/>
                <a:cs typeface="ＭＳ Ｐゴシック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84" charset="0"/>
                <a:ea typeface="ＭＳ Ｐゴシック" charset="-128"/>
                <a:cs typeface="ＭＳ Ｐゴシック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84" charset="0"/>
                <a:ea typeface="ＭＳ Ｐゴシック" charset="-128"/>
                <a:cs typeface="ＭＳ Ｐゴシック" charset="-128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84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84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84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84" charset="0"/>
              </a:defRPr>
            </a:lvl9pPr>
          </a:lstStyle>
          <a:p>
            <a:pPr>
              <a:defRPr/>
            </a:pPr>
            <a:r>
              <a:rPr lang="en-US" altLang="de-DE" sz="3200" b="1" kern="0">
                <a:solidFill>
                  <a:srgbClr val="00FFFF"/>
                </a:solidFill>
                <a:latin typeface="Arial" charset="0"/>
              </a:rPr>
              <a:t>Efficiency of the fast FE transfer matrix  approaches</a:t>
            </a:r>
            <a:r>
              <a:rPr lang="en-US" altLang="de-DE" sz="3200" b="1" kern="0">
                <a:solidFill>
                  <a:srgbClr val="00FFFF"/>
                </a:solidFill>
              </a:rPr>
              <a:t> </a:t>
            </a:r>
            <a:endParaRPr lang="en-US" altLang="de-DE" sz="3200" b="1" kern="0" dirty="0">
              <a:solidFill>
                <a:srgbClr val="00FFFF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498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498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498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49833" grpId="0" animBg="1"/>
      <p:bldP spid="3149834" grpId="0" autoUpdateAnimBg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561" name="Picture 2" descr="M:\powerpoint\biomag2002\bilder\cube_ns049part.12.tif">
            <a:extLst>
              <a:ext uri="{FF2B5EF4-FFF2-40B4-BE49-F238E27FC236}">
                <a16:creationId xmlns:a16="http://schemas.microsoft.com/office/drawing/2014/main" id="{6ABF02A7-5977-F140-94FD-159523F851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4225" y="1330325"/>
            <a:ext cx="3752850" cy="300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6562" name="Oval 3">
            <a:extLst>
              <a:ext uri="{FF2B5EF4-FFF2-40B4-BE49-F238E27FC236}">
                <a16:creationId xmlns:a16="http://schemas.microsoft.com/office/drawing/2014/main" id="{14982E23-E374-7940-B4CE-61C7F42DF2D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6875" y="1450975"/>
            <a:ext cx="280988" cy="268288"/>
          </a:xfrm>
          <a:prstGeom prst="ellipse">
            <a:avLst/>
          </a:prstGeom>
          <a:gradFill rotWithShape="0">
            <a:gsLst>
              <a:gs pos="0">
                <a:schemeClr val="bg1"/>
              </a:gs>
              <a:gs pos="100000">
                <a:srgbClr val="0000FF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de-DE" altLang="de-DE" sz="2000">
              <a:solidFill>
                <a:srgbClr val="FFFF99"/>
              </a:solidFill>
            </a:endParaRPr>
          </a:p>
        </p:txBody>
      </p:sp>
      <p:sp>
        <p:nvSpPr>
          <p:cNvPr id="3106820" name="Rectangle 4">
            <a:extLst>
              <a:ext uri="{FF2B5EF4-FFF2-40B4-BE49-F238E27FC236}">
                <a16:creationId xmlns:a16="http://schemas.microsoft.com/office/drawing/2014/main" id="{BD73F7F5-F473-574B-A3DC-F89E50EB1D46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4400" y="2244725"/>
            <a:ext cx="2400300" cy="895350"/>
          </a:xfrm>
          <a:prstGeom prst="rect">
            <a:avLst/>
          </a:prstGeom>
          <a:noFill/>
          <a:ln w="9525">
            <a:solidFill>
              <a:srgbClr val="FFFF00"/>
            </a:solidFill>
            <a:miter lim="800000"/>
            <a:headEnd/>
            <a:tailEnd/>
          </a:ln>
          <a:effectLst>
            <a:outerShdw blurRad="63500" dist="38099" dir="2700000" algn="ctr" rotWithShape="0">
              <a:schemeClr val="tx1">
                <a:alpha val="74997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2pPr>
            <a:lvl3pPr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3pPr>
            <a:lvl4pPr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4pPr>
            <a:lvl5pPr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defRPr/>
            </a:pPr>
            <a:r>
              <a:rPr lang="en-US" altLang="de-DE" b="1">
                <a:solidFill>
                  <a:srgbClr val="FFFF00"/>
                </a:solidFill>
                <a:latin typeface="Arial" charset="0"/>
              </a:rPr>
              <a:t>``Element-wise’’ partitioning into subdomains</a:t>
            </a:r>
            <a:endParaRPr lang="en-US" altLang="de-DE" sz="4400">
              <a:solidFill>
                <a:schemeClr val="tx2"/>
              </a:solidFill>
            </a:endParaRPr>
          </a:p>
        </p:txBody>
      </p:sp>
      <p:sp>
        <p:nvSpPr>
          <p:cNvPr id="66564" name="AutoShape 5">
            <a:extLst>
              <a:ext uri="{FF2B5EF4-FFF2-40B4-BE49-F238E27FC236}">
                <a16:creationId xmlns:a16="http://schemas.microsoft.com/office/drawing/2014/main" id="{A7A21724-8E07-8547-93A5-DF0C1B827BC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00450" y="2454275"/>
            <a:ext cx="744538" cy="533400"/>
          </a:xfrm>
          <a:prstGeom prst="rightArrow">
            <a:avLst>
              <a:gd name="adj1" fmla="val 50000"/>
              <a:gd name="adj2" fmla="val 34896"/>
            </a:avLst>
          </a:prstGeom>
          <a:solidFill>
            <a:srgbClr val="FFFF00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de-DE" altLang="de-DE" sz="2000">
              <a:solidFill>
                <a:srgbClr val="FFFF99"/>
              </a:solidFill>
            </a:endParaRPr>
          </a:p>
        </p:txBody>
      </p:sp>
      <p:sp>
        <p:nvSpPr>
          <p:cNvPr id="3106822" name="Rectangle 6">
            <a:extLst>
              <a:ext uri="{FF2B5EF4-FFF2-40B4-BE49-F238E27FC236}">
                <a16:creationId xmlns:a16="http://schemas.microsoft.com/office/drawing/2014/main" id="{332D53E1-FF61-A943-AA73-6C12953C304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5488" y="4459288"/>
            <a:ext cx="8418512" cy="396875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rgbClr val="003300">
                <a:alpha val="74997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 marL="457200" indent="-457200"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2pPr>
            <a:lvl3pPr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3pPr>
            <a:lvl4pPr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4pPr>
            <a:lvl5pPr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defRPr/>
            </a:pPr>
            <a:r>
              <a:rPr lang="en-US" altLang="de-DE" b="1">
                <a:solidFill>
                  <a:srgbClr val="FFFF00"/>
                </a:solidFill>
                <a:latin typeface="Arial" charset="0"/>
              </a:rPr>
              <a:t>Parallel MultiRHS-AMG-CG: Communication is only necessary for:</a:t>
            </a:r>
          </a:p>
        </p:txBody>
      </p:sp>
      <p:sp>
        <p:nvSpPr>
          <p:cNvPr id="3106823" name="Rectangle 7">
            <a:extLst>
              <a:ext uri="{FF2B5EF4-FFF2-40B4-BE49-F238E27FC236}">
                <a16:creationId xmlns:a16="http://schemas.microsoft.com/office/drawing/2014/main" id="{B8EC381C-6E7B-944B-A401-DB3BDC257F3E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1213" y="4827588"/>
            <a:ext cx="8332787" cy="701675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rgbClr val="003300">
                <a:alpha val="74997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 marL="457200" indent="-457200"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2pPr>
            <a:lvl3pPr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3pPr>
            <a:lvl4pPr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4pPr>
            <a:lvl5pPr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buFontTx/>
              <a:buChar char="•"/>
              <a:defRPr/>
            </a:pPr>
            <a:r>
              <a:rPr lang="en-US" altLang="de-DE" b="1">
                <a:solidFill>
                  <a:srgbClr val="FFFF00"/>
                </a:solidFill>
                <a:latin typeface="Arial" charset="0"/>
              </a:rPr>
              <a:t>Smoother (</a:t>
            </a:r>
            <a:r>
              <a:rPr lang="en-US" altLang="de-DE" b="1">
                <a:solidFill>
                  <a:srgbClr val="FFFF00"/>
                </a:solidFill>
                <a:latin typeface="Arial" charset="0"/>
                <a:sym typeface="Symbol" charset="2"/>
              </a:rPr>
              <a:t></a:t>
            </a:r>
            <a:r>
              <a:rPr lang="en-US" altLang="de-DE" b="1">
                <a:solidFill>
                  <a:srgbClr val="FFFF00"/>
                </a:solidFill>
                <a:latin typeface="Arial" charset="0"/>
                <a:sym typeface="StarMath" charset="0"/>
              </a:rPr>
              <a:t>-</a:t>
            </a:r>
            <a:r>
              <a:rPr lang="en-US" altLang="de-DE" b="1">
                <a:solidFill>
                  <a:srgbClr val="FFFF00"/>
                </a:solidFill>
                <a:latin typeface="Arial" charset="0"/>
              </a:rPr>
              <a:t>Jacobi within interface nodes, Gauss-Seidel between blocks and for inner nodes)</a:t>
            </a:r>
          </a:p>
        </p:txBody>
      </p:sp>
      <p:sp>
        <p:nvSpPr>
          <p:cNvPr id="3106824" name="Rectangle 8">
            <a:extLst>
              <a:ext uri="{FF2B5EF4-FFF2-40B4-BE49-F238E27FC236}">
                <a16:creationId xmlns:a16="http://schemas.microsoft.com/office/drawing/2014/main" id="{8E18EB8B-B054-F34B-93BA-1D115EA62C9C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1688" y="5475288"/>
            <a:ext cx="7951787" cy="396875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rgbClr val="003300">
                <a:alpha val="74997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 marL="457200" indent="-457200"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2pPr>
            <a:lvl3pPr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3pPr>
            <a:lvl4pPr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4pPr>
            <a:lvl5pPr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buFontTx/>
              <a:buChar char="•"/>
              <a:defRPr/>
            </a:pPr>
            <a:r>
              <a:rPr lang="en-US" altLang="de-DE" b="1">
                <a:solidFill>
                  <a:srgbClr val="FFFF00"/>
                </a:solidFill>
                <a:latin typeface="Arial" charset="0"/>
              </a:rPr>
              <a:t>distribution of coarse grid solution</a:t>
            </a:r>
          </a:p>
        </p:txBody>
      </p:sp>
      <p:sp>
        <p:nvSpPr>
          <p:cNvPr id="3106825" name="Rectangle 9">
            <a:extLst>
              <a:ext uri="{FF2B5EF4-FFF2-40B4-BE49-F238E27FC236}">
                <a16:creationId xmlns:a16="http://schemas.microsoft.com/office/drawing/2014/main" id="{31FA26DC-F89A-6545-882F-805C32DC9777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1688" y="5881688"/>
            <a:ext cx="7951787" cy="396875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rgbClr val="003300">
                <a:alpha val="74997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 marL="457200" indent="-457200"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2pPr>
            <a:lvl3pPr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3pPr>
            <a:lvl4pPr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4pPr>
            <a:lvl5pPr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buFontTx/>
              <a:buChar char="•"/>
              <a:defRPr/>
            </a:pPr>
            <a:r>
              <a:rPr lang="en-US" altLang="de-DE" b="1">
                <a:solidFill>
                  <a:srgbClr val="FFFF00"/>
                </a:solidFill>
                <a:latin typeface="Arial" charset="0"/>
              </a:rPr>
              <a:t>inner products within PCG method</a:t>
            </a:r>
          </a:p>
        </p:txBody>
      </p:sp>
      <p:sp>
        <p:nvSpPr>
          <p:cNvPr id="3106826" name="Oval 10">
            <a:extLst>
              <a:ext uri="{FF2B5EF4-FFF2-40B4-BE49-F238E27FC236}">
                <a16:creationId xmlns:a16="http://schemas.microsoft.com/office/drawing/2014/main" id="{F234882E-F344-B044-ADE2-4EF7884DD9E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5925" y="4543425"/>
            <a:ext cx="280988" cy="268288"/>
          </a:xfrm>
          <a:prstGeom prst="ellipse">
            <a:avLst/>
          </a:prstGeom>
          <a:gradFill rotWithShape="0">
            <a:gsLst>
              <a:gs pos="0">
                <a:schemeClr val="bg1"/>
              </a:gs>
              <a:gs pos="100000">
                <a:srgbClr val="0000FF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de-DE" altLang="de-DE" sz="2000">
              <a:solidFill>
                <a:srgbClr val="FFFF99"/>
              </a:solidFill>
            </a:endParaRPr>
          </a:p>
        </p:txBody>
      </p:sp>
      <p:sp>
        <p:nvSpPr>
          <p:cNvPr id="3106827" name="Rectangle 11">
            <a:extLst>
              <a:ext uri="{FF2B5EF4-FFF2-40B4-BE49-F238E27FC236}">
                <a16:creationId xmlns:a16="http://schemas.microsoft.com/office/drawing/2014/main" id="{D1CE58C5-AA14-BE46-AAB7-1BDC2C4E4D69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0" y="292100"/>
            <a:ext cx="9144000" cy="812800"/>
          </a:xfrm>
          <a:effectLst>
            <a:outerShdw blurRad="63500" dist="35921" dir="2700000" algn="ctr" rotWithShape="0">
              <a:schemeClr val="tx2">
                <a:alpha val="74997"/>
              </a:schemeClr>
            </a:outerShdw>
          </a:effectLst>
        </p:spPr>
        <p:txBody>
          <a:bodyPr/>
          <a:lstStyle/>
          <a:p>
            <a:r>
              <a:rPr lang="en-GB" altLang="de-DE" sz="3200" b="1">
                <a:solidFill>
                  <a:srgbClr val="00FFFF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Parallel AMG-CG on distributed memory computers</a:t>
            </a:r>
            <a:endParaRPr lang="en-US" altLang="de-DE">
              <a:ea typeface="ＭＳ Ｐゴシック" panose="020B0600070205080204" pitchFamily="34" charset="-128"/>
            </a:endParaRPr>
          </a:p>
        </p:txBody>
      </p:sp>
      <p:sp>
        <p:nvSpPr>
          <p:cNvPr id="66571" name="Text Box 12">
            <a:extLst>
              <a:ext uri="{FF2B5EF4-FFF2-40B4-BE49-F238E27FC236}">
                <a16:creationId xmlns:a16="http://schemas.microsoft.com/office/drawing/2014/main" id="{A79E9A39-ADA9-5E44-9C01-C76EB1B4D48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51100" y="0"/>
            <a:ext cx="66929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r>
              <a:rPr lang="en-US" altLang="de-DE" sz="1200" b="1">
                <a:solidFill>
                  <a:srgbClr val="FFFFFF"/>
                </a:solidFill>
              </a:rPr>
              <a:t>[Wolters, Kuhn, Anwander &amp; Reitzinger, </a:t>
            </a:r>
            <a:r>
              <a:rPr lang="en-US" altLang="de-DE" sz="1200" b="1" i="1">
                <a:solidFill>
                  <a:srgbClr val="FFFFFF"/>
                </a:solidFill>
              </a:rPr>
              <a:t>Comp.Vis.Sci,</a:t>
            </a:r>
            <a:r>
              <a:rPr lang="en-US" altLang="de-DE" sz="1200" b="1">
                <a:solidFill>
                  <a:srgbClr val="FFFFFF"/>
                </a:solidFill>
              </a:rPr>
              <a:t> 2002]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068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068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068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068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068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06822" grpId="0" autoUpdateAnimBg="0"/>
      <p:bldP spid="3106823" grpId="0" autoUpdateAnimBg="0"/>
      <p:bldP spid="3106824" grpId="0" autoUpdateAnimBg="0"/>
      <p:bldP spid="3106825" grpId="0" autoUpdateAnimBg="0"/>
      <p:bldP spid="3106826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609" name="Picture 2" descr="M:\powerpoint\biomag2002\bilder\tetanisolv.tif">
            <a:extLst>
              <a:ext uri="{FF2B5EF4-FFF2-40B4-BE49-F238E27FC236}">
                <a16:creationId xmlns:a16="http://schemas.microsoft.com/office/drawing/2014/main" id="{5753394F-57D0-9642-9F8C-71EC81F8C8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763" y="1254125"/>
            <a:ext cx="4779962" cy="4344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08867" name="Text Box 3">
            <a:extLst>
              <a:ext uri="{FF2B5EF4-FFF2-40B4-BE49-F238E27FC236}">
                <a16:creationId xmlns:a16="http://schemas.microsoft.com/office/drawing/2014/main" id="{D1D83D10-E8FF-8345-B980-F6BC7ED6348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0875" y="5788025"/>
            <a:ext cx="4762500" cy="349250"/>
          </a:xfrm>
          <a:prstGeom prst="rect">
            <a:avLst/>
          </a:prstGeom>
          <a:solidFill>
            <a:srgbClr val="FFFF00"/>
          </a:solidFill>
          <a:ln w="12700">
            <a:solidFill>
              <a:schemeClr val="bg1"/>
            </a:solidFill>
            <a:miter lim="800000"/>
            <a:headEnd type="none" w="sm" len="sm"/>
            <a:tailEnd type="none" w="sm" len="sm"/>
          </a:ln>
          <a:effectLst>
            <a:outerShdw blurRad="63500" dist="107763" dir="2700000" algn="ctr" rotWithShape="0">
              <a:schemeClr val="tx1">
                <a:alpha val="74997"/>
              </a:schemeClr>
            </a:outerShdw>
          </a:effectLst>
        </p:spPr>
        <p:txBody>
          <a:bodyPr>
            <a:spAutoFit/>
          </a:bodyPr>
          <a:lstStyle>
            <a:lvl1pPr defTabSz="762000"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1pPr>
            <a:lvl2pPr marL="37931725" indent="-37474525" defTabSz="762000"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2pPr>
            <a:lvl3pPr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3pPr>
            <a:lvl4pPr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4pPr>
            <a:lvl5pPr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>
              <a:defRPr/>
            </a:pPr>
            <a:r>
              <a:rPr lang="en-US" altLang="de-DE" sz="1600" b="1">
                <a:solidFill>
                  <a:schemeClr val="tx2"/>
                </a:solidFill>
              </a:rPr>
              <a:t>Solver time comparison: Unknowns:147.287</a:t>
            </a:r>
            <a:endParaRPr lang="en-US" altLang="de-DE" sz="2400">
              <a:solidFill>
                <a:schemeClr val="bg1"/>
              </a:solidFill>
            </a:endParaRPr>
          </a:p>
        </p:txBody>
      </p:sp>
      <p:sp>
        <p:nvSpPr>
          <p:cNvPr id="3108868" name="Rectangle 4">
            <a:extLst>
              <a:ext uri="{FF2B5EF4-FFF2-40B4-BE49-F238E27FC236}">
                <a16:creationId xmlns:a16="http://schemas.microsoft.com/office/drawing/2014/main" id="{E98F73CB-2054-ED4E-95A8-F6BF7BDC458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2925" y="801688"/>
            <a:ext cx="6580188" cy="396875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tx1">
                <a:alpha val="74997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2pPr>
            <a:lvl3pPr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3pPr>
            <a:lvl4pPr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4pPr>
            <a:lvl5pPr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defRPr/>
            </a:pPr>
            <a:r>
              <a:rPr lang="en-US" altLang="de-DE" b="1">
                <a:solidFill>
                  <a:srgbClr val="FFFF00"/>
                </a:solidFill>
                <a:latin typeface="Arial" charset="0"/>
              </a:rPr>
              <a:t>SGI Origin2000, each processor 195MHz, MIPS 10000</a:t>
            </a:r>
            <a:endParaRPr lang="en-US" altLang="de-DE" sz="1800" b="1">
              <a:solidFill>
                <a:srgbClr val="FFFF00"/>
              </a:solidFill>
              <a:latin typeface="Arial" charset="0"/>
            </a:endParaRPr>
          </a:p>
        </p:txBody>
      </p:sp>
      <p:sp>
        <p:nvSpPr>
          <p:cNvPr id="3108869" name="Rectangle 5">
            <a:extLst>
              <a:ext uri="{FF2B5EF4-FFF2-40B4-BE49-F238E27FC236}">
                <a16:creationId xmlns:a16="http://schemas.microsoft.com/office/drawing/2014/main" id="{4CB11C12-7459-3E4B-A16A-6B3F2A3A23C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40363" y="2633663"/>
            <a:ext cx="3703637" cy="1311275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rgbClr val="003300">
                <a:alpha val="74997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 marL="457200" indent="-457200"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2pPr>
            <a:lvl3pPr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3pPr>
            <a:lvl4pPr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4pPr>
            <a:lvl5pPr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buFontTx/>
              <a:buChar char="•"/>
              <a:defRPr/>
            </a:pPr>
            <a:r>
              <a:rPr lang="en-US" altLang="de-DE" b="1">
                <a:solidFill>
                  <a:srgbClr val="FFFF00"/>
                </a:solidFill>
                <a:latin typeface="Arial" charset="0"/>
              </a:rPr>
              <a:t>Jacobi-CG on 1 proc &lt;-&gt; AMG-CG on 8 procs: Speedup factor of about 80 (10 MG, 8 parallel.)</a:t>
            </a:r>
            <a:endParaRPr lang="en-US" altLang="de-DE" b="1">
              <a:solidFill>
                <a:srgbClr val="FFFF00"/>
              </a:solidFill>
            </a:endParaRPr>
          </a:p>
        </p:txBody>
      </p:sp>
      <p:sp>
        <p:nvSpPr>
          <p:cNvPr id="3108870" name="Rectangle 6">
            <a:extLst>
              <a:ext uri="{FF2B5EF4-FFF2-40B4-BE49-F238E27FC236}">
                <a16:creationId xmlns:a16="http://schemas.microsoft.com/office/drawing/2014/main" id="{91AC79B7-7AE8-974B-98BD-08D4D1A67C7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49888" y="3941763"/>
            <a:ext cx="3570287" cy="1323975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rgbClr val="003300">
                <a:alpha val="74997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 marL="457200" indent="-457200"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2pPr>
            <a:lvl3pPr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3pPr>
            <a:lvl4pPr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4pPr>
            <a:lvl5pPr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buFontTx/>
              <a:buChar char="•"/>
              <a:defRPr/>
            </a:pPr>
            <a:r>
              <a:rPr lang="en-US" altLang="de-DE" b="1" dirty="0">
                <a:solidFill>
                  <a:srgbClr val="FFFF00"/>
                </a:solidFill>
                <a:latin typeface="Arial" charset="0"/>
              </a:rPr>
              <a:t>Anisotropy and inhomogeneity does not change performance results</a:t>
            </a:r>
          </a:p>
        </p:txBody>
      </p:sp>
      <p:sp>
        <p:nvSpPr>
          <p:cNvPr id="3108871" name="Rectangle 7">
            <a:extLst>
              <a:ext uri="{FF2B5EF4-FFF2-40B4-BE49-F238E27FC236}">
                <a16:creationId xmlns:a16="http://schemas.microsoft.com/office/drawing/2014/main" id="{87713CA1-CCED-B949-BBFD-9F18FBA5690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40363" y="1633538"/>
            <a:ext cx="3570287" cy="1006475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rgbClr val="003300">
                <a:alpha val="74997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 marL="457200" indent="-457200"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2pPr>
            <a:lvl3pPr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3pPr>
            <a:lvl4pPr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4pPr>
            <a:lvl5pPr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buFontTx/>
              <a:buChar char="•"/>
              <a:defRPr/>
            </a:pPr>
            <a:r>
              <a:rPr lang="en-US" altLang="de-DE" b="1">
                <a:solidFill>
                  <a:srgbClr val="FFFF00"/>
                </a:solidFill>
                <a:latin typeface="Arial" charset="0"/>
              </a:rPr>
              <a:t>About a linear speedup for moderate processor number</a:t>
            </a:r>
          </a:p>
        </p:txBody>
      </p:sp>
      <p:sp>
        <p:nvSpPr>
          <p:cNvPr id="3108872" name="Rectangle 8">
            <a:extLst>
              <a:ext uri="{FF2B5EF4-FFF2-40B4-BE49-F238E27FC236}">
                <a16:creationId xmlns:a16="http://schemas.microsoft.com/office/drawing/2014/main" id="{9C91DCB6-2656-3B42-BD3A-FC66E1447F2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49888" y="5192713"/>
            <a:ext cx="3570287" cy="1006475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rgbClr val="003300">
                <a:alpha val="74997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 marL="457200" indent="-457200"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2pPr>
            <a:lvl3pPr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3pPr>
            <a:lvl4pPr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4pPr>
            <a:lvl5pPr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buFontTx/>
              <a:buChar char="•"/>
              <a:defRPr/>
            </a:pPr>
            <a:r>
              <a:rPr lang="en-US" altLang="de-DE" b="1">
                <a:solidFill>
                  <a:srgbClr val="FFFF00"/>
                </a:solidFill>
                <a:latin typeface="Arial" charset="0"/>
              </a:rPr>
              <a:t>Stable preconditioning for moderate processor numbers</a:t>
            </a:r>
          </a:p>
        </p:txBody>
      </p:sp>
      <p:sp>
        <p:nvSpPr>
          <p:cNvPr id="3108873" name="Rectangle 9">
            <a:extLst>
              <a:ext uri="{FF2B5EF4-FFF2-40B4-BE49-F238E27FC236}">
                <a16:creationId xmlns:a16="http://schemas.microsoft.com/office/drawing/2014/main" id="{637ACF16-CF62-E84B-8E80-F1C3712F6247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711200" y="165100"/>
            <a:ext cx="7772400" cy="558800"/>
          </a:xfrm>
          <a:effectLst>
            <a:outerShdw blurRad="63500" dist="35921" dir="2700000" algn="ctr" rotWithShape="0">
              <a:schemeClr val="tx2">
                <a:alpha val="74997"/>
              </a:schemeClr>
            </a:outerShdw>
          </a:effectLst>
        </p:spPr>
        <p:txBody>
          <a:bodyPr/>
          <a:lstStyle/>
          <a:p>
            <a:r>
              <a:rPr lang="en-GB" altLang="de-DE" sz="3200" b="1">
                <a:solidFill>
                  <a:srgbClr val="00FFFF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Results for parallel solver methods</a:t>
            </a:r>
            <a:endParaRPr lang="en-US" altLang="de-DE">
              <a:ea typeface="ＭＳ Ｐゴシック" panose="020B0600070205080204" pitchFamily="34" charset="-128"/>
            </a:endParaRPr>
          </a:p>
        </p:txBody>
      </p:sp>
      <p:sp>
        <p:nvSpPr>
          <p:cNvPr id="3108874" name="Rectangle 10">
            <a:extLst>
              <a:ext uri="{FF2B5EF4-FFF2-40B4-BE49-F238E27FC236}">
                <a16:creationId xmlns:a16="http://schemas.microsoft.com/office/drawing/2014/main" id="{BD7091DF-9F7F-2844-958A-2A05973953A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46713" y="1227138"/>
            <a:ext cx="3570287" cy="396875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rgbClr val="003300">
                <a:alpha val="74997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 marL="457200" indent="-457200"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2pPr>
            <a:lvl3pPr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3pPr>
            <a:lvl4pPr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4pPr>
            <a:lvl5pPr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buFontTx/>
              <a:buChar char="•"/>
              <a:defRPr/>
            </a:pPr>
            <a:r>
              <a:rPr lang="en-US" altLang="de-DE" b="1">
                <a:solidFill>
                  <a:srgbClr val="FFFF00"/>
                </a:solidFill>
                <a:latin typeface="Arial" charset="0"/>
              </a:rPr>
              <a:t>Distribution of memory</a:t>
            </a:r>
          </a:p>
        </p:txBody>
      </p:sp>
      <p:sp>
        <p:nvSpPr>
          <p:cNvPr id="68618" name="Text Box 11">
            <a:extLst>
              <a:ext uri="{FF2B5EF4-FFF2-40B4-BE49-F238E27FC236}">
                <a16:creationId xmlns:a16="http://schemas.microsoft.com/office/drawing/2014/main" id="{673E3621-2218-6042-8D9F-9E8B999D68A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51100" y="0"/>
            <a:ext cx="66929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r>
              <a:rPr lang="en-US" altLang="de-DE" sz="1200" b="1">
                <a:solidFill>
                  <a:srgbClr val="FFFFFF"/>
                </a:solidFill>
              </a:rPr>
              <a:t>[Wolters, Kuhn, Anwander &amp; Reitzinger, </a:t>
            </a:r>
            <a:r>
              <a:rPr lang="en-US" altLang="de-DE" sz="1200" b="1" i="1">
                <a:solidFill>
                  <a:srgbClr val="FFFFFF"/>
                </a:solidFill>
              </a:rPr>
              <a:t>Comp.Vis.Sci,</a:t>
            </a:r>
            <a:r>
              <a:rPr lang="en-US" altLang="de-DE" sz="1200" b="1">
                <a:solidFill>
                  <a:srgbClr val="FFFFFF"/>
                </a:solidFill>
              </a:rPr>
              <a:t> 2002]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088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088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088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088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088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08869" grpId="0" autoUpdateAnimBg="0"/>
      <p:bldP spid="3108870" grpId="0" autoUpdateAnimBg="0"/>
      <p:bldP spid="3108871" grpId="0" autoUpdateAnimBg="0"/>
      <p:bldP spid="3108872" grpId="0" autoUpdateAnimBg="0"/>
      <p:bldP spid="3108874" grpId="0" autoUpdateAnimBg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94" name="Bild 3" descr="IBBMethodsGroup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315" y="1385253"/>
            <a:ext cx="2724996" cy="20437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9396" name="Bild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0136" y="1404371"/>
            <a:ext cx="2967038" cy="19740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Rectangle 2"/>
          <p:cNvSpPr txBox="1">
            <a:spLocks noChangeArrowheads="1"/>
          </p:cNvSpPr>
          <p:nvPr/>
        </p:nvSpPr>
        <p:spPr bwMode="auto">
          <a:xfrm>
            <a:off x="2519772" y="5535234"/>
            <a:ext cx="3861197" cy="357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anchor="ctr">
            <a:normAutofit fontScale="90000" lnSpcReduction="20000"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ＭＳ Ｐゴシック" pitchFamily="-84" charset="-128"/>
                <a:cs typeface="ＭＳ Ｐゴシック" pitchFamily="-84" charset="-128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  <a:ea typeface="ＭＳ Ｐゴシック" pitchFamily="-84" charset="-128"/>
                <a:cs typeface="ＭＳ Ｐゴシック" pitchFamily="-84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  <a:ea typeface="ＭＳ Ｐゴシック" pitchFamily="-84" charset="-128"/>
                <a:cs typeface="ＭＳ Ｐゴシック" pitchFamily="-84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  <a:ea typeface="ＭＳ Ｐゴシック" pitchFamily="-84" charset="-128"/>
                <a:cs typeface="ＭＳ Ｐゴシック" pitchFamily="-84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  <a:ea typeface="ＭＳ Ｐゴシック" pitchFamily="-84" charset="-128"/>
                <a:cs typeface="ＭＳ Ｐゴシック" pitchFamily="-84" charset="-128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9pPr>
          </a:lstStyle>
          <a:p>
            <a:pPr algn="l">
              <a:defRPr/>
            </a:pPr>
            <a:r>
              <a:rPr lang="en-US" altLang="de-DE" sz="2175" b="1" kern="0" dirty="0">
                <a:solidFill>
                  <a:srgbClr val="FFFF00"/>
                </a:solidFill>
                <a:ea typeface="ＭＳ Ｐゴシック" charset="-128"/>
              </a:rPr>
              <a:t>SIM-NEURO work-group at IBB</a:t>
            </a:r>
          </a:p>
        </p:txBody>
      </p:sp>
      <p:pic>
        <p:nvPicPr>
          <p:cNvPr id="10" name="Bild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7902" y="1032071"/>
            <a:ext cx="904578" cy="4455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Bild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7902" y="1532131"/>
            <a:ext cx="904578" cy="5774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Bild 1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7902" y="2164465"/>
            <a:ext cx="888486" cy="229829"/>
          </a:xfrm>
          <a:prstGeom prst="rect">
            <a:avLst/>
          </a:prstGeom>
        </p:spPr>
      </p:pic>
      <p:pic>
        <p:nvPicPr>
          <p:cNvPr id="18" name="Bild 1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7902" y="2436348"/>
            <a:ext cx="876590" cy="776628"/>
          </a:xfrm>
          <a:prstGeom prst="rect">
            <a:avLst/>
          </a:prstGeom>
        </p:spPr>
      </p:pic>
      <p:pic>
        <p:nvPicPr>
          <p:cNvPr id="3" name="Grafik 2">
            <a:extLst>
              <a:ext uri="{FF2B5EF4-FFF2-40B4-BE49-F238E27FC236}">
                <a16:creationId xmlns:a16="http://schemas.microsoft.com/office/drawing/2014/main" id="{FA13FD9B-F088-4B76-4203-F2E3BA89C895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2038" y="2792927"/>
            <a:ext cx="2351617" cy="3327834"/>
          </a:xfrm>
          <a:prstGeom prst="rect">
            <a:avLst/>
          </a:prstGeom>
          <a:scene3d>
            <a:camera prst="orthographicFront">
              <a:rot lat="0" lon="0" rev="16200000"/>
            </a:camera>
            <a:lightRig rig="threePt" dir="t"/>
          </a:scene3d>
        </p:spPr>
      </p:pic>
      <p:sp>
        <p:nvSpPr>
          <p:cNvPr id="4" name="Textfeld 3">
            <a:extLst>
              <a:ext uri="{FF2B5EF4-FFF2-40B4-BE49-F238E27FC236}">
                <a16:creationId xmlns:a16="http://schemas.microsoft.com/office/drawing/2014/main" id="{EBFCF440-C4B9-B5CC-983C-BDC77C005CED}"/>
              </a:ext>
            </a:extLst>
          </p:cNvPr>
          <p:cNvSpPr txBox="1"/>
          <p:nvPr/>
        </p:nvSpPr>
        <p:spPr>
          <a:xfrm>
            <a:off x="4586157" y="4767008"/>
            <a:ext cx="1119969" cy="323165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endParaRPr lang="de-DE" sz="1500" dirty="0"/>
          </a:p>
        </p:txBody>
      </p:sp>
      <p:pic>
        <p:nvPicPr>
          <p:cNvPr id="16" name="Grafik 15">
            <a:extLst>
              <a:ext uri="{FF2B5EF4-FFF2-40B4-BE49-F238E27FC236}">
                <a16:creationId xmlns:a16="http://schemas.microsoft.com/office/drawing/2014/main" id="{7AD0D322-2637-E57E-85DE-053E3BBEEA7A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3160" y="4783153"/>
            <a:ext cx="1065963" cy="621638"/>
          </a:xfrm>
          <a:prstGeom prst="rect">
            <a:avLst/>
          </a:prstGeom>
        </p:spPr>
      </p:pic>
      <p:sp>
        <p:nvSpPr>
          <p:cNvPr id="2" name="Rectangle 2">
            <a:extLst>
              <a:ext uri="{FF2B5EF4-FFF2-40B4-BE49-F238E27FC236}">
                <a16:creationId xmlns:a16="http://schemas.microsoft.com/office/drawing/2014/main" id="{49642B27-C7E1-3815-D83B-BE494AC4222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1950" y="636588"/>
            <a:ext cx="821055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 fontScale="25000" lnSpcReduction="20000"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ＭＳ Ｐゴシック" pitchFamily="-84" charset="-128"/>
                <a:cs typeface="ＭＳ Ｐゴシック" pitchFamily="-84" charset="-128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84" charset="0"/>
                <a:ea typeface="ＭＳ Ｐゴシック" pitchFamily="-84" charset="-128"/>
                <a:cs typeface="ＭＳ Ｐゴシック" pitchFamily="-84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84" charset="0"/>
                <a:ea typeface="ＭＳ Ｐゴシック" pitchFamily="-84" charset="-128"/>
                <a:cs typeface="ＭＳ Ｐゴシック" pitchFamily="-84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84" charset="0"/>
                <a:ea typeface="ＭＳ Ｐゴシック" pitchFamily="-84" charset="-128"/>
                <a:cs typeface="ＭＳ Ｐゴシック" pitchFamily="-84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84" charset="0"/>
                <a:ea typeface="ＭＳ Ｐゴシック" pitchFamily="-84" charset="-128"/>
                <a:cs typeface="ＭＳ Ｐゴシック" pitchFamily="-84" charset="-128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84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84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84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84" charset="0"/>
              </a:defRPr>
            </a:lvl9pPr>
          </a:lstStyle>
          <a:p>
            <a:pPr>
              <a:defRPr/>
            </a:pPr>
            <a:r>
              <a:rPr lang="en-US" altLang="de-DE" sz="13300" b="1" kern="0" dirty="0">
                <a:solidFill>
                  <a:srgbClr val="FFFF00"/>
                </a:solidFill>
                <a:ea typeface="ＭＳ Ｐゴシック" charset="-128"/>
              </a:rPr>
              <a:t>Thank you for your attention!</a:t>
            </a:r>
            <a:br>
              <a:rPr lang="en-US" altLang="de-DE" sz="2900" b="1" kern="0" dirty="0">
                <a:solidFill>
                  <a:schemeClr val="tx1"/>
                </a:solidFill>
                <a:ea typeface="ＭＳ Ｐゴシック" charset="-128"/>
              </a:rPr>
            </a:br>
            <a:endParaRPr lang="en-US" altLang="de-DE" sz="2900" b="1" kern="0" dirty="0">
              <a:solidFill>
                <a:schemeClr val="tx1"/>
              </a:solidFill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041461623"/>
      </p:ext>
    </p:ext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2962" name="Rectangle 2">
            <a:extLst>
              <a:ext uri="{FF2B5EF4-FFF2-40B4-BE49-F238E27FC236}">
                <a16:creationId xmlns:a16="http://schemas.microsoft.com/office/drawing/2014/main" id="{CB4E8839-E1A9-3A46-B5D2-736135991820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685800" y="330200"/>
            <a:ext cx="7772400" cy="533400"/>
          </a:xfrm>
          <a:effectLst>
            <a:outerShdw blurRad="63500" dist="35921" dir="2700000" algn="ctr" rotWithShape="0">
              <a:schemeClr val="tx2">
                <a:alpha val="74997"/>
              </a:schemeClr>
            </a:outerShdw>
          </a:effectLst>
        </p:spPr>
        <p:txBody>
          <a:bodyPr/>
          <a:lstStyle/>
          <a:p>
            <a:pPr>
              <a:defRPr/>
            </a:pPr>
            <a:r>
              <a:rPr lang="en-US" altLang="de-DE" sz="3200" b="1">
                <a:solidFill>
                  <a:srgbClr val="00FFFF"/>
                </a:solidFill>
                <a:latin typeface="Arial" charset="0"/>
              </a:rPr>
              <a:t>EEG transfer matrix</a:t>
            </a:r>
          </a:p>
        </p:txBody>
      </p:sp>
      <p:sp>
        <p:nvSpPr>
          <p:cNvPr id="10242" name="Line 3">
            <a:extLst>
              <a:ext uri="{FF2B5EF4-FFF2-40B4-BE49-F238E27FC236}">
                <a16:creationId xmlns:a16="http://schemas.microsoft.com/office/drawing/2014/main" id="{BBD06A1A-259B-8047-9CFD-302C9DCC4614}"/>
              </a:ext>
            </a:extLst>
          </p:cNvPr>
          <p:cNvSpPr>
            <a:spLocks noChangeShapeType="1"/>
          </p:cNvSpPr>
          <p:nvPr/>
        </p:nvSpPr>
        <p:spPr bwMode="auto">
          <a:xfrm>
            <a:off x="204788" y="2406650"/>
            <a:ext cx="8759825" cy="6350"/>
          </a:xfrm>
          <a:prstGeom prst="line">
            <a:avLst/>
          </a:prstGeom>
          <a:noFill/>
          <a:ln w="25400">
            <a:solidFill>
              <a:srgbClr val="FF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2075" tIns="46038" rIns="92075" bIns="46038" anchor="ctr">
            <a:spAutoFit/>
          </a:bodyPr>
          <a:lstStyle/>
          <a:p>
            <a:endParaRPr lang="de-DE"/>
          </a:p>
        </p:txBody>
      </p:sp>
      <p:sp>
        <p:nvSpPr>
          <p:cNvPr id="10243" name="AutoShape 4">
            <a:extLst>
              <a:ext uri="{FF2B5EF4-FFF2-40B4-BE49-F238E27FC236}">
                <a16:creationId xmlns:a16="http://schemas.microsoft.com/office/drawing/2014/main" id="{1BCAA0F3-5B43-7F4D-B8F8-02BCBA23586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27388" y="1335088"/>
            <a:ext cx="654050" cy="485775"/>
          </a:xfrm>
          <a:prstGeom prst="rightArrow">
            <a:avLst>
              <a:gd name="adj1" fmla="val 50000"/>
              <a:gd name="adj2" fmla="val 33660"/>
            </a:avLst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de-DE" altLang="de-DE" sz="2000">
              <a:solidFill>
                <a:srgbClr val="FFFF99"/>
              </a:solidFill>
            </a:endParaRPr>
          </a:p>
        </p:txBody>
      </p:sp>
      <p:graphicFrame>
        <p:nvGraphicFramePr>
          <p:cNvPr id="10244" name="Object 2">
            <a:extLst>
              <a:ext uri="{FF2B5EF4-FFF2-40B4-BE49-F238E27FC236}">
                <a16:creationId xmlns:a16="http://schemas.microsoft.com/office/drawing/2014/main" id="{CF20D993-52B3-2842-A320-AD28745CF31E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638925" y="1125538"/>
          <a:ext cx="2084388" cy="6334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9963150" imgH="3054350" progId="Equation.3">
                  <p:embed/>
                </p:oleObj>
              </mc:Choice>
              <mc:Fallback>
                <p:oleObj name="Equation" r:id="rId3" imgW="9963150" imgH="3054350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38925" y="1125538"/>
                        <a:ext cx="2084388" cy="633412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12966" name="Object 3">
            <a:extLst>
              <a:ext uri="{FF2B5EF4-FFF2-40B4-BE49-F238E27FC236}">
                <a16:creationId xmlns:a16="http://schemas.microsoft.com/office/drawing/2014/main" id="{63E944DF-7017-B544-9482-A194353C080F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47650" y="2489200"/>
          <a:ext cx="2195513" cy="690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12198350" imgH="3867150" progId="Equation.3">
                  <p:embed/>
                </p:oleObj>
              </mc:Choice>
              <mc:Fallback>
                <p:oleObj name="Equation" r:id="rId5" imgW="12198350" imgH="3867150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7650" y="2489200"/>
                        <a:ext cx="2195513" cy="690563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12967" name="Object 4">
            <a:extLst>
              <a:ext uri="{FF2B5EF4-FFF2-40B4-BE49-F238E27FC236}">
                <a16:creationId xmlns:a16="http://schemas.microsoft.com/office/drawing/2014/main" id="{039739DE-B0C0-AD45-9654-5CAC3A15FBD3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616325" y="2486025"/>
          <a:ext cx="5376863" cy="1304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10820400" imgH="2641600" progId="Equation.3">
                  <p:embed/>
                </p:oleObj>
              </mc:Choice>
              <mc:Fallback>
                <p:oleObj name="Equation" r:id="rId7" imgW="10820400" imgH="264160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16325" y="2486025"/>
                        <a:ext cx="5376863" cy="1304925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12968" name="Object 5">
            <a:extLst>
              <a:ext uri="{FF2B5EF4-FFF2-40B4-BE49-F238E27FC236}">
                <a16:creationId xmlns:a16="http://schemas.microsoft.com/office/drawing/2014/main" id="{54963A52-7A7E-5B47-9D2D-48502082C831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296988" y="3105150"/>
          <a:ext cx="1798637" cy="722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9" imgW="8585200" imgH="3467100" progId="Equation.3">
                  <p:embed/>
                </p:oleObj>
              </mc:Choice>
              <mc:Fallback>
                <p:oleObj name="Equation" r:id="rId9" imgW="8585200" imgH="346710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96988" y="3105150"/>
                        <a:ext cx="1798637" cy="722313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112969" name="Line 9">
            <a:extLst>
              <a:ext uri="{FF2B5EF4-FFF2-40B4-BE49-F238E27FC236}">
                <a16:creationId xmlns:a16="http://schemas.microsoft.com/office/drawing/2014/main" id="{C21CB362-D15E-A843-B05E-B88FDD475681}"/>
              </a:ext>
            </a:extLst>
          </p:cNvPr>
          <p:cNvSpPr>
            <a:spLocks noChangeShapeType="1"/>
          </p:cNvSpPr>
          <p:nvPr/>
        </p:nvSpPr>
        <p:spPr bwMode="auto">
          <a:xfrm>
            <a:off x="230188" y="4578350"/>
            <a:ext cx="8759825" cy="6350"/>
          </a:xfrm>
          <a:prstGeom prst="line">
            <a:avLst/>
          </a:prstGeom>
          <a:noFill/>
          <a:ln w="25400">
            <a:solidFill>
              <a:srgbClr val="FF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2075" tIns="46038" rIns="92075" bIns="46038" anchor="ctr">
            <a:spAutoFit/>
          </a:bodyPr>
          <a:lstStyle/>
          <a:p>
            <a:endParaRPr lang="de-DE"/>
          </a:p>
        </p:txBody>
      </p:sp>
      <p:graphicFrame>
        <p:nvGraphicFramePr>
          <p:cNvPr id="3112970" name="Object 6">
            <a:extLst>
              <a:ext uri="{FF2B5EF4-FFF2-40B4-BE49-F238E27FC236}">
                <a16:creationId xmlns:a16="http://schemas.microsoft.com/office/drawing/2014/main" id="{94D475BB-65A1-6240-A410-7D3DAE85BE57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84163" y="4937125"/>
          <a:ext cx="4306887" cy="522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1" imgW="9372600" imgH="1143000" progId="Equation.3">
                  <p:embed/>
                </p:oleObj>
              </mc:Choice>
              <mc:Fallback>
                <p:oleObj name="Equation" r:id="rId11" imgW="9372600" imgH="1143000" progId="Equation.3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4163" y="4937125"/>
                        <a:ext cx="4306887" cy="522288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112971" name="Rectangle 11">
            <a:extLst>
              <a:ext uri="{FF2B5EF4-FFF2-40B4-BE49-F238E27FC236}">
                <a16:creationId xmlns:a16="http://schemas.microsoft.com/office/drawing/2014/main" id="{8A231B43-BECA-B844-AD61-8665AAB9879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46800" y="5016500"/>
            <a:ext cx="2870200" cy="622300"/>
          </a:xfrm>
          <a:prstGeom prst="rect">
            <a:avLst/>
          </a:prstGeom>
          <a:noFill/>
          <a:ln w="9525">
            <a:solidFill>
              <a:srgbClr val="FFFF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2075" tIns="46038" rIns="92075" bIns="46038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de-DE" altLang="de-DE" sz="2000">
              <a:solidFill>
                <a:srgbClr val="FFFF99"/>
              </a:solidFill>
            </a:endParaRPr>
          </a:p>
        </p:txBody>
      </p:sp>
      <p:graphicFrame>
        <p:nvGraphicFramePr>
          <p:cNvPr id="3112972" name="Object 7">
            <a:extLst>
              <a:ext uri="{FF2B5EF4-FFF2-40B4-BE49-F238E27FC236}">
                <a16:creationId xmlns:a16="http://schemas.microsoft.com/office/drawing/2014/main" id="{6CA1E72A-2734-EC4A-A5EB-8F1B7F46302A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140325" y="5145088"/>
          <a:ext cx="915988" cy="320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3" imgW="8458200" imgH="2971800" progId="Equation.3">
                  <p:embed/>
                </p:oleObj>
              </mc:Choice>
              <mc:Fallback>
                <p:oleObj name="Equation" r:id="rId13" imgW="8458200" imgH="2971800" progId="Equation.3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40325" y="5145088"/>
                        <a:ext cx="915988" cy="320675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12973" name="Object 8">
            <a:extLst>
              <a:ext uri="{FF2B5EF4-FFF2-40B4-BE49-F238E27FC236}">
                <a16:creationId xmlns:a16="http://schemas.microsoft.com/office/drawing/2014/main" id="{9E94C55C-3FFE-3E44-880E-099236BBA37B}"/>
              </a:ext>
            </a:extLst>
          </p:cNvPr>
          <p:cNvGraphicFramePr>
            <a:graphicFrameLocks noChangeAspect="1"/>
          </p:cNvGraphicFramePr>
          <p:nvPr/>
        </p:nvGraphicFramePr>
        <p:xfrm>
          <a:off x="7418388" y="5768975"/>
          <a:ext cx="342900" cy="342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5" imgW="2851150" imgH="2851150" progId="Equation.3">
                  <p:embed/>
                </p:oleObj>
              </mc:Choice>
              <mc:Fallback>
                <p:oleObj name="Equation" r:id="rId15" imgW="2851150" imgH="2851150" progId="Equation.3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18388" y="5768975"/>
                        <a:ext cx="342900" cy="3429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12974" name="Object 9">
            <a:extLst>
              <a:ext uri="{FF2B5EF4-FFF2-40B4-BE49-F238E27FC236}">
                <a16:creationId xmlns:a16="http://schemas.microsoft.com/office/drawing/2014/main" id="{F41A42BF-D3E6-5B4D-BA1E-DB86A330A02A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535488" y="2808288"/>
          <a:ext cx="119062" cy="295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7" imgW="1225550" imgH="3054350" progId="Equation.3">
                  <p:embed/>
                </p:oleObj>
              </mc:Choice>
              <mc:Fallback>
                <p:oleObj name="Equation" r:id="rId17" imgW="1225550" imgH="3054350" progId="Equation.3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35488" y="2808288"/>
                        <a:ext cx="119062" cy="2952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FFFF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12975" name="Object 10">
            <a:extLst>
              <a:ext uri="{FF2B5EF4-FFF2-40B4-BE49-F238E27FC236}">
                <a16:creationId xmlns:a16="http://schemas.microsoft.com/office/drawing/2014/main" id="{EB9FF5B1-7324-7B47-91F0-99DE1629438C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426200" y="2808288"/>
          <a:ext cx="119063" cy="295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9" imgW="1225550" imgH="3054350" progId="Equation.3">
                  <p:embed/>
                </p:oleObj>
              </mc:Choice>
              <mc:Fallback>
                <p:oleObj name="Equation" r:id="rId19" imgW="1225550" imgH="3054350" progId="Equation.3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26200" y="2808288"/>
                        <a:ext cx="119063" cy="2952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FFFF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12976" name="Object 11">
            <a:extLst>
              <a:ext uri="{FF2B5EF4-FFF2-40B4-BE49-F238E27FC236}">
                <a16:creationId xmlns:a16="http://schemas.microsoft.com/office/drawing/2014/main" id="{E90135C8-2195-2A44-8287-042D2161AFAC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548188" y="3211513"/>
          <a:ext cx="119062" cy="295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0" imgW="1225550" imgH="3054350" progId="Equation.3">
                  <p:embed/>
                </p:oleObj>
              </mc:Choice>
              <mc:Fallback>
                <p:oleObj name="Equation" r:id="rId20" imgW="1225550" imgH="3054350" progId="Equation.3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48188" y="3211513"/>
                        <a:ext cx="119062" cy="2952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FFFF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12977" name="Object 12">
            <a:extLst>
              <a:ext uri="{FF2B5EF4-FFF2-40B4-BE49-F238E27FC236}">
                <a16:creationId xmlns:a16="http://schemas.microsoft.com/office/drawing/2014/main" id="{E63A76C8-6C9D-CE45-A044-6D7428A58148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440488" y="3275013"/>
          <a:ext cx="119062" cy="295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1" imgW="1225550" imgH="3054350" progId="Equation.3">
                  <p:embed/>
                </p:oleObj>
              </mc:Choice>
              <mc:Fallback>
                <p:oleObj name="Equation" r:id="rId21" imgW="1225550" imgH="3054350" progId="Equation.3">
                  <p:embed/>
                  <p:pic>
                    <p:nvPicPr>
                      <p:cNvPr id="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40488" y="3275013"/>
                        <a:ext cx="119062" cy="2952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FFFF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12978" name="Object 13">
            <a:extLst>
              <a:ext uri="{FF2B5EF4-FFF2-40B4-BE49-F238E27FC236}">
                <a16:creationId xmlns:a16="http://schemas.microsoft.com/office/drawing/2014/main" id="{06DADC82-158D-8C4A-A6C1-670EA78D7B38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322388" y="3919538"/>
          <a:ext cx="1798637" cy="5159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2" imgW="8585200" imgH="2476500" progId="Equation.3">
                  <p:embed/>
                </p:oleObj>
              </mc:Choice>
              <mc:Fallback>
                <p:oleObj name="Equation" r:id="rId22" imgW="8585200" imgH="2476500" progId="Equation.3">
                  <p:embed/>
                  <p:pic>
                    <p:nvPicPr>
                      <p:cNvPr id="0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22388" y="3919538"/>
                        <a:ext cx="1798637" cy="515937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58" name="Object 14">
            <a:extLst>
              <a:ext uri="{FF2B5EF4-FFF2-40B4-BE49-F238E27FC236}">
                <a16:creationId xmlns:a16="http://schemas.microsoft.com/office/drawing/2014/main" id="{0825FC5E-2436-8D4D-8D60-03A2CDEC6732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157663" y="1241425"/>
          <a:ext cx="2301875" cy="554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Formel" r:id="rId24" imgW="8229600" imgH="1981200" progId="Equation.3">
                  <p:embed/>
                </p:oleObj>
              </mc:Choice>
              <mc:Fallback>
                <p:oleObj name="Formel" r:id="rId24" imgW="8229600" imgH="1981200" progId="Equation.3">
                  <p:embed/>
                  <p:pic>
                    <p:nvPicPr>
                      <p:cNvPr id="0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57663" y="1241425"/>
                        <a:ext cx="2301875" cy="554038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12980" name="Object 15">
            <a:extLst>
              <a:ext uri="{FF2B5EF4-FFF2-40B4-BE49-F238E27FC236}">
                <a16:creationId xmlns:a16="http://schemas.microsoft.com/office/drawing/2014/main" id="{A80D5B66-5124-214F-95A9-074BF2650EFE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31775" y="5576888"/>
          <a:ext cx="2892425" cy="5857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6" imgW="9029700" imgH="1828800" progId="Equation.3">
                  <p:embed/>
                </p:oleObj>
              </mc:Choice>
              <mc:Fallback>
                <p:oleObj name="Equation" r:id="rId26" imgW="9029700" imgH="1828800" progId="Equation.3">
                  <p:embed/>
                  <p:pic>
                    <p:nvPicPr>
                      <p:cNvPr id="0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1775" y="5576888"/>
                        <a:ext cx="2892425" cy="585787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112981" name="Text Box 21">
            <a:extLst>
              <a:ext uri="{FF2B5EF4-FFF2-40B4-BE49-F238E27FC236}">
                <a16:creationId xmlns:a16="http://schemas.microsoft.com/office/drawing/2014/main" id="{E9D4FCE7-DCC4-214B-81B3-E3425602F7D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51100" y="177800"/>
            <a:ext cx="66929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r>
              <a:rPr lang="en-US" altLang="de-DE" sz="1200" b="1">
                <a:solidFill>
                  <a:srgbClr val="FFFFFF"/>
                </a:solidFill>
              </a:rPr>
              <a:t>[Wolters, Grasedyck &amp; Hackbusch, </a:t>
            </a:r>
            <a:r>
              <a:rPr lang="en-US" altLang="de-DE" sz="1200" b="1" i="1">
                <a:solidFill>
                  <a:srgbClr val="FFFFFF"/>
                </a:solidFill>
              </a:rPr>
              <a:t>Inverse Problems,</a:t>
            </a:r>
            <a:r>
              <a:rPr lang="en-US" altLang="de-DE" sz="1200" b="1">
                <a:solidFill>
                  <a:srgbClr val="FFFFFF"/>
                </a:solidFill>
              </a:rPr>
              <a:t> 2004]</a:t>
            </a:r>
          </a:p>
        </p:txBody>
      </p:sp>
      <p:sp>
        <p:nvSpPr>
          <p:cNvPr id="3112982" name="Text Box 22">
            <a:extLst>
              <a:ext uri="{FF2B5EF4-FFF2-40B4-BE49-F238E27FC236}">
                <a16:creationId xmlns:a16="http://schemas.microsoft.com/office/drawing/2014/main" id="{7ECFD68D-12D4-F54B-ABB5-CDE251B27B5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51100" y="-12700"/>
            <a:ext cx="66929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r>
              <a:rPr lang="en-US" altLang="de-DE" sz="1200" b="1">
                <a:solidFill>
                  <a:srgbClr val="FFFFFF"/>
                </a:solidFill>
              </a:rPr>
              <a:t> [Weinstein, Zhukov &amp; Johnson, </a:t>
            </a:r>
            <a:r>
              <a:rPr lang="en-US" altLang="de-DE" sz="1200" b="1" i="1">
                <a:solidFill>
                  <a:srgbClr val="FFFFFF"/>
                </a:solidFill>
              </a:rPr>
              <a:t>Annals Biomed. Eng.</a:t>
            </a:r>
            <a:r>
              <a:rPr lang="en-US" altLang="de-DE" sz="1200" b="1">
                <a:solidFill>
                  <a:srgbClr val="FFFFFF"/>
                </a:solidFill>
              </a:rPr>
              <a:t>,2000]</a:t>
            </a:r>
          </a:p>
        </p:txBody>
      </p:sp>
      <p:graphicFrame>
        <p:nvGraphicFramePr>
          <p:cNvPr id="10262" name="Object 16">
            <a:extLst>
              <a:ext uri="{FF2B5EF4-FFF2-40B4-BE49-F238E27FC236}">
                <a16:creationId xmlns:a16="http://schemas.microsoft.com/office/drawing/2014/main" id="{E37F1682-6BEF-B94D-AB88-4CD4E404A9E9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44475" y="1114425"/>
          <a:ext cx="2800350" cy="844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Formel" r:id="rId28" imgW="9093200" imgH="2743200" progId="Equation.3">
                  <p:embed/>
                </p:oleObj>
              </mc:Choice>
              <mc:Fallback>
                <p:oleObj name="Formel" r:id="rId28" imgW="9093200" imgH="2743200" progId="Equation.3">
                  <p:embed/>
                  <p:pic>
                    <p:nvPicPr>
                      <p:cNvPr id="0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4475" y="1114425"/>
                        <a:ext cx="2800350" cy="84455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rgbClr val="FFFF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129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129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129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129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129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129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129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2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129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129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129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129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129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4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129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4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129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5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129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129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12971" grpId="0" animBg="1"/>
      <p:bldP spid="3112981" grpId="0" autoUpdateAnimBg="0"/>
      <p:bldP spid="3112982" grpId="0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5010" name="Rectangle 2">
            <a:extLst>
              <a:ext uri="{FF2B5EF4-FFF2-40B4-BE49-F238E27FC236}">
                <a16:creationId xmlns:a16="http://schemas.microsoft.com/office/drawing/2014/main" id="{A566C3E2-B0F2-E846-BEA7-7DE68B2FB3A0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685800" y="419100"/>
            <a:ext cx="7772400" cy="533400"/>
          </a:xfrm>
          <a:effectLst>
            <a:outerShdw blurRad="63500" dist="107763" dir="2700000" algn="ctr" rotWithShape="0">
              <a:schemeClr val="tx2">
                <a:alpha val="74997"/>
              </a:schemeClr>
            </a:outerShdw>
          </a:effectLst>
        </p:spPr>
        <p:txBody>
          <a:bodyPr/>
          <a:lstStyle/>
          <a:p>
            <a:pPr>
              <a:defRPr/>
            </a:pPr>
            <a:r>
              <a:rPr lang="en-US" altLang="de-DE" sz="3200" b="1">
                <a:solidFill>
                  <a:srgbClr val="00FFFF"/>
                </a:solidFill>
                <a:latin typeface="Arial" charset="0"/>
              </a:rPr>
              <a:t>MEG transfer matrix</a:t>
            </a:r>
          </a:p>
        </p:txBody>
      </p:sp>
      <p:graphicFrame>
        <p:nvGraphicFramePr>
          <p:cNvPr id="12290" name="Object 2">
            <a:extLst>
              <a:ext uri="{FF2B5EF4-FFF2-40B4-BE49-F238E27FC236}">
                <a16:creationId xmlns:a16="http://schemas.microsoft.com/office/drawing/2014/main" id="{E8499941-658B-4747-BB0D-54181F1C1CBE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31775" y="1276350"/>
          <a:ext cx="8709025" cy="8588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Formel" r:id="rId3" imgW="10033000" imgH="1016000" progId="Equation.3">
                  <p:embed/>
                </p:oleObj>
              </mc:Choice>
              <mc:Fallback>
                <p:oleObj name="Formel" r:id="rId3" imgW="10033000" imgH="1016000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1775" y="1276350"/>
                        <a:ext cx="8709025" cy="858838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291" name="Text Box 4">
            <a:extLst>
              <a:ext uri="{FF2B5EF4-FFF2-40B4-BE49-F238E27FC236}">
                <a16:creationId xmlns:a16="http://schemas.microsoft.com/office/drawing/2014/main" id="{7F53AE08-8EB9-A443-97E1-BF8CE5712AC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51100" y="0"/>
            <a:ext cx="66929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r>
              <a:rPr lang="en-US" altLang="de-DE" sz="1200" b="1">
                <a:solidFill>
                  <a:srgbClr val="FFFFFF"/>
                </a:solidFill>
              </a:rPr>
              <a:t>[Wolters, Grasedyck &amp; Hackbusch, </a:t>
            </a:r>
            <a:r>
              <a:rPr lang="en-US" altLang="de-DE" sz="1200" b="1" i="1">
                <a:solidFill>
                  <a:srgbClr val="FFFFFF"/>
                </a:solidFill>
              </a:rPr>
              <a:t>Inverse Problems,</a:t>
            </a:r>
            <a:r>
              <a:rPr lang="en-US" altLang="de-DE" sz="1200" b="1">
                <a:solidFill>
                  <a:srgbClr val="FFFFFF"/>
                </a:solidFill>
              </a:rPr>
              <a:t> 2004]</a:t>
            </a:r>
          </a:p>
        </p:txBody>
      </p:sp>
    </p:spTree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7058" name="Rectangle 2">
            <a:extLst>
              <a:ext uri="{FF2B5EF4-FFF2-40B4-BE49-F238E27FC236}">
                <a16:creationId xmlns:a16="http://schemas.microsoft.com/office/drawing/2014/main" id="{47C00C5F-3111-5043-80BC-2E94A2BDE68A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685800" y="419100"/>
            <a:ext cx="7772400" cy="533400"/>
          </a:xfrm>
          <a:effectLst>
            <a:outerShdw blurRad="63500" dist="107763" dir="2700000" algn="ctr" rotWithShape="0">
              <a:schemeClr val="tx2">
                <a:alpha val="74997"/>
              </a:schemeClr>
            </a:outerShdw>
          </a:effectLst>
        </p:spPr>
        <p:txBody>
          <a:bodyPr/>
          <a:lstStyle/>
          <a:p>
            <a:pPr>
              <a:defRPr/>
            </a:pPr>
            <a:r>
              <a:rPr lang="en-US" altLang="de-DE" sz="3200" b="1">
                <a:solidFill>
                  <a:srgbClr val="00FFFF"/>
                </a:solidFill>
                <a:latin typeface="Arial" charset="0"/>
              </a:rPr>
              <a:t>MEG transfer matrix</a:t>
            </a:r>
          </a:p>
        </p:txBody>
      </p:sp>
      <p:graphicFrame>
        <p:nvGraphicFramePr>
          <p:cNvPr id="14338" name="Object 2">
            <a:extLst>
              <a:ext uri="{FF2B5EF4-FFF2-40B4-BE49-F238E27FC236}">
                <a16:creationId xmlns:a16="http://schemas.microsoft.com/office/drawing/2014/main" id="{9F7EE8A6-2E2D-8D47-BE5B-988EC939D569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557713" y="2854325"/>
          <a:ext cx="4424362" cy="876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10007600" imgH="2032000" progId="Equation.3">
                  <p:embed/>
                </p:oleObj>
              </mc:Choice>
              <mc:Fallback>
                <p:oleObj name="Equation" r:id="rId3" imgW="10007600" imgH="2032000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57713" y="2854325"/>
                        <a:ext cx="4424362" cy="8763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339" name="AutoShape 4">
            <a:extLst>
              <a:ext uri="{FF2B5EF4-FFF2-40B4-BE49-F238E27FC236}">
                <a16:creationId xmlns:a16="http://schemas.microsoft.com/office/drawing/2014/main" id="{410770D4-1D97-3A48-BB5A-861EB4AF4AF6}"/>
              </a:ext>
            </a:extLst>
          </p:cNvPr>
          <p:cNvSpPr>
            <a:spLocks noChangeArrowheads="1"/>
          </p:cNvSpPr>
          <p:nvPr/>
        </p:nvSpPr>
        <p:spPr bwMode="auto">
          <a:xfrm rot="18900000" flipV="1">
            <a:off x="5696744" y="2407444"/>
            <a:ext cx="1111250" cy="176212"/>
          </a:xfrm>
          <a:prstGeom prst="rightArrow">
            <a:avLst>
              <a:gd name="adj1" fmla="val 61769"/>
              <a:gd name="adj2" fmla="val 166826"/>
            </a:avLst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de-DE" altLang="de-DE" sz="2000">
              <a:solidFill>
                <a:srgbClr val="FFFF99"/>
              </a:solidFill>
            </a:endParaRPr>
          </a:p>
        </p:txBody>
      </p:sp>
      <p:graphicFrame>
        <p:nvGraphicFramePr>
          <p:cNvPr id="14340" name="Object 3">
            <a:extLst>
              <a:ext uri="{FF2B5EF4-FFF2-40B4-BE49-F238E27FC236}">
                <a16:creationId xmlns:a16="http://schemas.microsoft.com/office/drawing/2014/main" id="{4C01DE63-E8D7-7348-93E4-6EBA00372D10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31775" y="1276350"/>
          <a:ext cx="8709025" cy="8588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Formel" r:id="rId5" imgW="10033000" imgH="1016000" progId="Equation.3">
                  <p:embed/>
                </p:oleObj>
              </mc:Choice>
              <mc:Fallback>
                <p:oleObj name="Formel" r:id="rId5" imgW="10033000" imgH="1016000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1775" y="1276350"/>
                        <a:ext cx="8709025" cy="858838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341" name="Text Box 6">
            <a:extLst>
              <a:ext uri="{FF2B5EF4-FFF2-40B4-BE49-F238E27FC236}">
                <a16:creationId xmlns:a16="http://schemas.microsoft.com/office/drawing/2014/main" id="{9A887CF5-7DDF-5248-9E79-8C64590EE6A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51100" y="0"/>
            <a:ext cx="66929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r>
              <a:rPr lang="en-US" altLang="de-DE" sz="1200" b="1">
                <a:solidFill>
                  <a:srgbClr val="FFFFFF"/>
                </a:solidFill>
              </a:rPr>
              <a:t>[Wolters, Grasedyck &amp; Hackbusch, </a:t>
            </a:r>
            <a:r>
              <a:rPr lang="en-US" altLang="de-DE" sz="1200" b="1" i="1">
                <a:solidFill>
                  <a:srgbClr val="FFFFFF"/>
                </a:solidFill>
              </a:rPr>
              <a:t>Inverse Problems,</a:t>
            </a:r>
            <a:r>
              <a:rPr lang="en-US" altLang="de-DE" sz="1200" b="1">
                <a:solidFill>
                  <a:srgbClr val="FFFFFF"/>
                </a:solidFill>
              </a:rPr>
              <a:t> 2004]</a:t>
            </a:r>
          </a:p>
        </p:txBody>
      </p:sp>
    </p:spTree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9106" name="Rectangle 2">
            <a:extLst>
              <a:ext uri="{FF2B5EF4-FFF2-40B4-BE49-F238E27FC236}">
                <a16:creationId xmlns:a16="http://schemas.microsoft.com/office/drawing/2014/main" id="{974A6D48-F394-764C-B47F-BCE134E8C86F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685800" y="419100"/>
            <a:ext cx="7772400" cy="533400"/>
          </a:xfrm>
          <a:effectLst>
            <a:outerShdw blurRad="63500" dist="107763" dir="2700000" algn="ctr" rotWithShape="0">
              <a:schemeClr val="tx2">
                <a:alpha val="74997"/>
              </a:schemeClr>
            </a:outerShdw>
          </a:effectLst>
        </p:spPr>
        <p:txBody>
          <a:bodyPr/>
          <a:lstStyle/>
          <a:p>
            <a:pPr>
              <a:defRPr/>
            </a:pPr>
            <a:r>
              <a:rPr lang="en-US" altLang="de-DE" sz="3200" b="1">
                <a:solidFill>
                  <a:srgbClr val="00FFFF"/>
                </a:solidFill>
                <a:latin typeface="Arial" charset="0"/>
              </a:rPr>
              <a:t>MEG transfer matrix</a:t>
            </a:r>
          </a:p>
        </p:txBody>
      </p:sp>
      <p:sp>
        <p:nvSpPr>
          <p:cNvPr id="16386" name="Line 3">
            <a:extLst>
              <a:ext uri="{FF2B5EF4-FFF2-40B4-BE49-F238E27FC236}">
                <a16:creationId xmlns:a16="http://schemas.microsoft.com/office/drawing/2014/main" id="{1AFFF470-1A78-804F-BF79-7E7BB00A4586}"/>
              </a:ext>
            </a:extLst>
          </p:cNvPr>
          <p:cNvSpPr>
            <a:spLocks noChangeShapeType="1"/>
          </p:cNvSpPr>
          <p:nvPr/>
        </p:nvSpPr>
        <p:spPr bwMode="auto">
          <a:xfrm>
            <a:off x="204788" y="2271713"/>
            <a:ext cx="8759825" cy="6350"/>
          </a:xfrm>
          <a:prstGeom prst="line">
            <a:avLst/>
          </a:prstGeom>
          <a:noFill/>
          <a:ln w="25400">
            <a:solidFill>
              <a:srgbClr val="FF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2075" tIns="46038" rIns="92075" bIns="46038" anchor="ctr">
            <a:spAutoFit/>
          </a:bodyPr>
          <a:lstStyle/>
          <a:p>
            <a:endParaRPr lang="de-DE"/>
          </a:p>
        </p:txBody>
      </p:sp>
      <p:graphicFrame>
        <p:nvGraphicFramePr>
          <p:cNvPr id="16387" name="Object 2">
            <a:extLst>
              <a:ext uri="{FF2B5EF4-FFF2-40B4-BE49-F238E27FC236}">
                <a16:creationId xmlns:a16="http://schemas.microsoft.com/office/drawing/2014/main" id="{F3382B85-7DF8-F446-830F-F395602B676E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50838" y="3725863"/>
          <a:ext cx="1762125" cy="5508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8420100" imgH="2641600" progId="Equation.3">
                  <p:embed/>
                </p:oleObj>
              </mc:Choice>
              <mc:Fallback>
                <p:oleObj name="Equation" r:id="rId3" imgW="8420100" imgH="2641600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0838" y="3725863"/>
                        <a:ext cx="1762125" cy="550862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119109" name="Line 5">
            <a:extLst>
              <a:ext uri="{FF2B5EF4-FFF2-40B4-BE49-F238E27FC236}">
                <a16:creationId xmlns:a16="http://schemas.microsoft.com/office/drawing/2014/main" id="{36771B70-A9AB-7F44-8D5F-69E8DE501A4B}"/>
              </a:ext>
            </a:extLst>
          </p:cNvPr>
          <p:cNvSpPr>
            <a:spLocks noChangeShapeType="1"/>
          </p:cNvSpPr>
          <p:nvPr/>
        </p:nvSpPr>
        <p:spPr bwMode="auto">
          <a:xfrm>
            <a:off x="230188" y="4603750"/>
            <a:ext cx="8759825" cy="6350"/>
          </a:xfrm>
          <a:prstGeom prst="line">
            <a:avLst/>
          </a:prstGeom>
          <a:noFill/>
          <a:ln w="25400">
            <a:solidFill>
              <a:srgbClr val="FF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2075" tIns="46038" rIns="92075" bIns="46038" anchor="ctr">
            <a:spAutoFit/>
          </a:bodyPr>
          <a:lstStyle/>
          <a:p>
            <a:endParaRPr lang="de-DE"/>
          </a:p>
        </p:txBody>
      </p:sp>
      <p:graphicFrame>
        <p:nvGraphicFramePr>
          <p:cNvPr id="3119110" name="Object 3">
            <a:extLst>
              <a:ext uri="{FF2B5EF4-FFF2-40B4-BE49-F238E27FC236}">
                <a16:creationId xmlns:a16="http://schemas.microsoft.com/office/drawing/2014/main" id="{55D35AD5-3797-BE4E-BD55-787E7FF5023C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69888" y="4784725"/>
          <a:ext cx="3956050" cy="522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8610600" imgH="1143000" progId="Equation.3">
                  <p:embed/>
                </p:oleObj>
              </mc:Choice>
              <mc:Fallback>
                <p:oleObj name="Equation" r:id="rId5" imgW="8610600" imgH="1143000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9888" y="4784725"/>
                        <a:ext cx="3956050" cy="522288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119111" name="Rectangle 7">
            <a:extLst>
              <a:ext uri="{FF2B5EF4-FFF2-40B4-BE49-F238E27FC236}">
                <a16:creationId xmlns:a16="http://schemas.microsoft.com/office/drawing/2014/main" id="{F3D6B337-787F-244F-B8EF-DD8F2800B16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07100" y="4876800"/>
            <a:ext cx="2870200" cy="622300"/>
          </a:xfrm>
          <a:prstGeom prst="rect">
            <a:avLst/>
          </a:prstGeom>
          <a:noFill/>
          <a:ln w="9525">
            <a:solidFill>
              <a:srgbClr val="FFFF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2075" tIns="46038" rIns="92075" bIns="46038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de-DE" altLang="de-DE" sz="2000">
              <a:solidFill>
                <a:srgbClr val="FFFF99"/>
              </a:solidFill>
            </a:endParaRPr>
          </a:p>
        </p:txBody>
      </p:sp>
      <p:graphicFrame>
        <p:nvGraphicFramePr>
          <p:cNvPr id="3119112" name="Object 4">
            <a:extLst>
              <a:ext uri="{FF2B5EF4-FFF2-40B4-BE49-F238E27FC236}">
                <a16:creationId xmlns:a16="http://schemas.microsoft.com/office/drawing/2014/main" id="{9DC1126B-B658-A84B-B13D-B05A87A166A7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213350" y="4992688"/>
          <a:ext cx="566738" cy="320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8178800" imgH="4622800" progId="Equation.3">
                  <p:embed/>
                </p:oleObj>
              </mc:Choice>
              <mc:Fallback>
                <p:oleObj name="Equation" r:id="rId7" imgW="8178800" imgH="462280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13350" y="4992688"/>
                        <a:ext cx="566738" cy="320675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19113" name="Object 5">
            <a:extLst>
              <a:ext uri="{FF2B5EF4-FFF2-40B4-BE49-F238E27FC236}">
                <a16:creationId xmlns:a16="http://schemas.microsoft.com/office/drawing/2014/main" id="{AC8C917F-F96B-9445-940F-BDE7CB14A7E9}"/>
              </a:ext>
            </a:extLst>
          </p:cNvPr>
          <p:cNvGraphicFramePr>
            <a:graphicFrameLocks noChangeAspect="1"/>
          </p:cNvGraphicFramePr>
          <p:nvPr/>
        </p:nvGraphicFramePr>
        <p:xfrm>
          <a:off x="7418388" y="5603875"/>
          <a:ext cx="342900" cy="342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9" imgW="2851150" imgH="2851150" progId="Equation.3">
                  <p:embed/>
                </p:oleObj>
              </mc:Choice>
              <mc:Fallback>
                <p:oleObj name="Equation" r:id="rId9" imgW="2851150" imgH="285115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18388" y="5603875"/>
                        <a:ext cx="342900" cy="3429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393" name="Object 6">
            <a:extLst>
              <a:ext uri="{FF2B5EF4-FFF2-40B4-BE49-F238E27FC236}">
                <a16:creationId xmlns:a16="http://schemas.microsoft.com/office/drawing/2014/main" id="{41A51146-CC0A-404E-ACE4-8FD2FD25AFB8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90525" y="2368550"/>
          <a:ext cx="7970838" cy="1227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1" imgW="9639300" imgH="1524000" progId="Equation.3">
                  <p:embed/>
                </p:oleObj>
              </mc:Choice>
              <mc:Fallback>
                <p:oleObj name="Equation" r:id="rId11" imgW="9639300" imgH="1524000" progId="Equation.3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0525" y="2368550"/>
                        <a:ext cx="7970838" cy="1227138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19115" name="Object 7">
            <a:extLst>
              <a:ext uri="{FF2B5EF4-FFF2-40B4-BE49-F238E27FC236}">
                <a16:creationId xmlns:a16="http://schemas.microsoft.com/office/drawing/2014/main" id="{374ADDBD-558B-614B-ABA1-72EDFF120450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197100" y="3538538"/>
          <a:ext cx="3455988" cy="7223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3" imgW="8890000" imgH="1866900" progId="Equation.3">
                  <p:embed/>
                </p:oleObj>
              </mc:Choice>
              <mc:Fallback>
                <p:oleObj name="Equation" r:id="rId13" imgW="8890000" imgH="1866900" progId="Equation.3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97100" y="3538538"/>
                        <a:ext cx="3455988" cy="722312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19116" name="Object 8">
            <a:extLst>
              <a:ext uri="{FF2B5EF4-FFF2-40B4-BE49-F238E27FC236}">
                <a16:creationId xmlns:a16="http://schemas.microsoft.com/office/drawing/2014/main" id="{FF8F9CF7-2680-C745-94C8-5C9B8E039F00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19088" y="5538788"/>
          <a:ext cx="2819400" cy="5857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5" imgW="8801100" imgH="1828800" progId="Equation.3">
                  <p:embed/>
                </p:oleObj>
              </mc:Choice>
              <mc:Fallback>
                <p:oleObj name="Equation" r:id="rId15" imgW="8801100" imgH="1828800" progId="Equation.3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9088" y="5538788"/>
                        <a:ext cx="2819400" cy="585787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396" name="Text Box 13">
            <a:extLst>
              <a:ext uri="{FF2B5EF4-FFF2-40B4-BE49-F238E27FC236}">
                <a16:creationId xmlns:a16="http://schemas.microsoft.com/office/drawing/2014/main" id="{362B9E6E-A566-4844-BD61-DA5550AB05C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51100" y="0"/>
            <a:ext cx="66929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r>
              <a:rPr lang="en-US" altLang="de-DE" sz="1200" b="1">
                <a:solidFill>
                  <a:srgbClr val="FFFFFF"/>
                </a:solidFill>
              </a:rPr>
              <a:t>[Wolters, Grasedyck &amp; Hackbusch, </a:t>
            </a:r>
            <a:r>
              <a:rPr lang="en-US" altLang="de-DE" sz="1200" b="1" i="1">
                <a:solidFill>
                  <a:srgbClr val="FFFFFF"/>
                </a:solidFill>
              </a:rPr>
              <a:t>Inverse Problems,</a:t>
            </a:r>
            <a:r>
              <a:rPr lang="en-US" altLang="de-DE" sz="1200" b="1">
                <a:solidFill>
                  <a:srgbClr val="FFFFFF"/>
                </a:solidFill>
              </a:rPr>
              <a:t> 2004]</a:t>
            </a:r>
          </a:p>
        </p:txBody>
      </p:sp>
      <p:graphicFrame>
        <p:nvGraphicFramePr>
          <p:cNvPr id="16397" name="Object 9">
            <a:extLst>
              <a:ext uri="{FF2B5EF4-FFF2-40B4-BE49-F238E27FC236}">
                <a16:creationId xmlns:a16="http://schemas.microsoft.com/office/drawing/2014/main" id="{86F9F9D3-734C-5F43-80E1-0A7D1AFF52F8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20663" y="1276350"/>
          <a:ext cx="8731250" cy="8588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Formel" r:id="rId17" imgW="10058400" imgH="1016000" progId="Equation.3">
                  <p:embed/>
                </p:oleObj>
              </mc:Choice>
              <mc:Fallback>
                <p:oleObj name="Formel" r:id="rId17" imgW="10058400" imgH="1016000" progId="Equation.3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0663" y="1276350"/>
                        <a:ext cx="8731250" cy="858838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19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19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19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19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19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19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19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1911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1154" name="Rectangle 2">
            <a:extLst>
              <a:ext uri="{FF2B5EF4-FFF2-40B4-BE49-F238E27FC236}">
                <a16:creationId xmlns:a16="http://schemas.microsoft.com/office/drawing/2014/main" id="{38835F58-82B7-304D-8E90-FE9DAFC5E0C4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0" y="330200"/>
            <a:ext cx="9144000" cy="381000"/>
          </a:xfrm>
          <a:effectLst>
            <a:outerShdw blurRad="63500" dist="35921" dir="2700000" algn="ctr" rotWithShape="0">
              <a:schemeClr val="tx2">
                <a:alpha val="74997"/>
              </a:schemeClr>
            </a:outerShdw>
          </a:effectLst>
        </p:spPr>
        <p:txBody>
          <a:bodyPr/>
          <a:lstStyle/>
          <a:p>
            <a:r>
              <a:rPr lang="en-US" altLang="de-DE" sz="3200" b="1">
                <a:solidFill>
                  <a:srgbClr val="00FFFF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Computing the transfer matrices</a:t>
            </a:r>
            <a:endParaRPr lang="en-US" altLang="de-DE" sz="3200" b="1">
              <a:solidFill>
                <a:srgbClr val="00FFFF"/>
              </a:solidFill>
              <a:ea typeface="ＭＳ Ｐゴシック" panose="020B0600070205080204" pitchFamily="34" charset="-128"/>
            </a:endParaRPr>
          </a:p>
        </p:txBody>
      </p:sp>
      <p:graphicFrame>
        <p:nvGraphicFramePr>
          <p:cNvPr id="18434" name="Object 2">
            <a:extLst>
              <a:ext uri="{FF2B5EF4-FFF2-40B4-BE49-F238E27FC236}">
                <a16:creationId xmlns:a16="http://schemas.microsoft.com/office/drawing/2014/main" id="{E552334D-16D1-A049-AE45-B339CA1E6DF2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712913" y="874713"/>
          <a:ext cx="6013450" cy="1257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8737600" imgH="1828800" progId="Equation.3">
                  <p:embed/>
                </p:oleObj>
              </mc:Choice>
              <mc:Fallback>
                <p:oleObj name="Equation" r:id="rId3" imgW="8737600" imgH="1828800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12913" y="874713"/>
                        <a:ext cx="6013450" cy="12573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21156" name="Object 3">
            <a:extLst>
              <a:ext uri="{FF2B5EF4-FFF2-40B4-BE49-F238E27FC236}">
                <a16:creationId xmlns:a16="http://schemas.microsoft.com/office/drawing/2014/main" id="{703CAD1C-FEC3-F642-925E-55C164F37172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400175" y="2247900"/>
          <a:ext cx="6308725" cy="911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9144000" imgH="1320800" progId="Equation.3">
                  <p:embed/>
                </p:oleObj>
              </mc:Choice>
              <mc:Fallback>
                <p:oleObj name="Equation" r:id="rId5" imgW="9144000" imgH="1320800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00175" y="2247900"/>
                        <a:ext cx="6308725" cy="911225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121157" name="Rectangle 5">
            <a:extLst>
              <a:ext uri="{FF2B5EF4-FFF2-40B4-BE49-F238E27FC236}">
                <a16:creationId xmlns:a16="http://schemas.microsoft.com/office/drawing/2014/main" id="{184C7A37-5133-5A48-B3E4-22B7BF86840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4063" y="3324225"/>
            <a:ext cx="2579687" cy="2319338"/>
          </a:xfrm>
          <a:prstGeom prst="rect">
            <a:avLst/>
          </a:prstGeom>
          <a:noFill/>
          <a:ln w="9525">
            <a:solidFill>
              <a:srgbClr val="FFFF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2075" tIns="46038" rIns="92075" bIns="46038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de-DE" altLang="de-DE" sz="2000">
              <a:solidFill>
                <a:srgbClr val="FFFF99"/>
              </a:solidFill>
            </a:endParaRPr>
          </a:p>
        </p:txBody>
      </p:sp>
      <p:graphicFrame>
        <p:nvGraphicFramePr>
          <p:cNvPr id="3121158" name="Object 4">
            <a:extLst>
              <a:ext uri="{FF2B5EF4-FFF2-40B4-BE49-F238E27FC236}">
                <a16:creationId xmlns:a16="http://schemas.microsoft.com/office/drawing/2014/main" id="{17347577-E968-B54A-B171-022AA1EFC5F6}"/>
              </a:ext>
            </a:extLst>
          </p:cNvPr>
          <p:cNvGraphicFramePr>
            <a:graphicFrameLocks noChangeAspect="1"/>
          </p:cNvGraphicFramePr>
          <p:nvPr/>
        </p:nvGraphicFramePr>
        <p:xfrm>
          <a:off x="7178675" y="4235450"/>
          <a:ext cx="342900" cy="342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2851150" imgH="2851150" progId="Equation.3">
                  <p:embed/>
                </p:oleObj>
              </mc:Choice>
              <mc:Fallback>
                <p:oleObj name="Equation" r:id="rId7" imgW="2851150" imgH="285115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78675" y="4235450"/>
                        <a:ext cx="342900" cy="3429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21159" name="Object 5">
            <a:extLst>
              <a:ext uri="{FF2B5EF4-FFF2-40B4-BE49-F238E27FC236}">
                <a16:creationId xmlns:a16="http://schemas.microsoft.com/office/drawing/2014/main" id="{514F11A0-081E-1A47-AFE0-082A098E0052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855788" y="5791200"/>
          <a:ext cx="342900" cy="342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9" imgW="2851150" imgH="2851150" progId="Equation.3">
                  <p:embed/>
                </p:oleObj>
              </mc:Choice>
              <mc:Fallback>
                <p:oleObj name="Equation" r:id="rId9" imgW="2851150" imgH="285115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55788" y="5791200"/>
                        <a:ext cx="342900" cy="3429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21160" name="Object 6">
            <a:extLst>
              <a:ext uri="{FF2B5EF4-FFF2-40B4-BE49-F238E27FC236}">
                <a16:creationId xmlns:a16="http://schemas.microsoft.com/office/drawing/2014/main" id="{B45736E7-8321-184E-BB28-B96EB0345F04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54000" y="4325938"/>
          <a:ext cx="342900" cy="342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2851150" imgH="2851150" progId="Equation.3">
                  <p:embed/>
                </p:oleObj>
              </mc:Choice>
              <mc:Fallback>
                <p:oleObj name="Equation" r:id="rId10" imgW="2851150" imgH="2851150" progId="Equation.3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4000" y="4325938"/>
                        <a:ext cx="342900" cy="3429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121161" name="Rectangle 9">
            <a:extLst>
              <a:ext uri="{FF2B5EF4-FFF2-40B4-BE49-F238E27FC236}">
                <a16:creationId xmlns:a16="http://schemas.microsoft.com/office/drawing/2014/main" id="{F9613A38-81AB-A746-AB2B-CC50377293C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37063" y="3321050"/>
            <a:ext cx="403225" cy="2305050"/>
          </a:xfrm>
          <a:prstGeom prst="rect">
            <a:avLst/>
          </a:prstGeom>
          <a:noFill/>
          <a:ln w="9525">
            <a:solidFill>
              <a:srgbClr val="FFFF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2075" tIns="46038" rIns="92075" bIns="46038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de-DE" altLang="de-DE" sz="2000">
              <a:solidFill>
                <a:srgbClr val="FFFF99"/>
              </a:solidFill>
            </a:endParaRPr>
          </a:p>
        </p:txBody>
      </p:sp>
      <p:graphicFrame>
        <p:nvGraphicFramePr>
          <p:cNvPr id="3121162" name="Object 7">
            <a:extLst>
              <a:ext uri="{FF2B5EF4-FFF2-40B4-BE49-F238E27FC236}">
                <a16:creationId xmlns:a16="http://schemas.microsoft.com/office/drawing/2014/main" id="{9D62FF64-0278-BF41-9999-B73B57101159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686175" y="5708650"/>
          <a:ext cx="1898650" cy="3698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1" imgW="8801100" imgH="1714500" progId="Equation.3">
                  <p:embed/>
                </p:oleObj>
              </mc:Choice>
              <mc:Fallback>
                <p:oleObj name="Equation" r:id="rId11" imgW="8801100" imgH="1714500" progId="Equation.3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86175" y="5708650"/>
                        <a:ext cx="1898650" cy="369888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21163" name="Object 8">
            <a:extLst>
              <a:ext uri="{FF2B5EF4-FFF2-40B4-BE49-F238E27FC236}">
                <a16:creationId xmlns:a16="http://schemas.microsoft.com/office/drawing/2014/main" id="{F908D730-32B3-B145-90D8-070B8E5DD745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699125" y="4278313"/>
          <a:ext cx="347663" cy="2778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3" imgW="2038350" imgH="1631950" progId="Equation.3">
                  <p:embed/>
                </p:oleObj>
              </mc:Choice>
              <mc:Fallback>
                <p:oleObj name="Equation" r:id="rId13" imgW="2038350" imgH="1631950" progId="Equation.3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99125" y="4278313"/>
                        <a:ext cx="347663" cy="277812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121164" name="Rectangle 12">
            <a:extLst>
              <a:ext uri="{FF2B5EF4-FFF2-40B4-BE49-F238E27FC236}">
                <a16:creationId xmlns:a16="http://schemas.microsoft.com/office/drawing/2014/main" id="{883309B1-1EFE-FB4E-8F47-48DF532E36F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48450" y="3317875"/>
            <a:ext cx="403225" cy="2305050"/>
          </a:xfrm>
          <a:prstGeom prst="rect">
            <a:avLst/>
          </a:prstGeom>
          <a:noFill/>
          <a:ln w="9525">
            <a:solidFill>
              <a:srgbClr val="FFFF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2075" tIns="46038" rIns="92075" bIns="46038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de-DE" altLang="de-DE" sz="2000">
              <a:solidFill>
                <a:srgbClr val="FFFF99"/>
              </a:solidFill>
            </a:endParaRPr>
          </a:p>
        </p:txBody>
      </p:sp>
      <p:graphicFrame>
        <p:nvGraphicFramePr>
          <p:cNvPr id="3121165" name="Object 9">
            <a:extLst>
              <a:ext uri="{FF2B5EF4-FFF2-40B4-BE49-F238E27FC236}">
                <a16:creationId xmlns:a16="http://schemas.microsoft.com/office/drawing/2014/main" id="{40354C66-EE7C-B84B-B005-77F7E8AF83C9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078538" y="5710238"/>
          <a:ext cx="1898650" cy="371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Formel" r:id="rId15" imgW="8801100" imgH="1714500" progId="Equation.3">
                  <p:embed/>
                </p:oleObj>
              </mc:Choice>
              <mc:Fallback>
                <p:oleObj name="Formel" r:id="rId15" imgW="8801100" imgH="1714500" progId="Equation.3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78538" y="5710238"/>
                        <a:ext cx="1898650" cy="371475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445" name="Text Box 14">
            <a:extLst>
              <a:ext uri="{FF2B5EF4-FFF2-40B4-BE49-F238E27FC236}">
                <a16:creationId xmlns:a16="http://schemas.microsoft.com/office/drawing/2014/main" id="{48BC28A1-A0E9-FE48-BDD2-1C1701C3062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51100" y="0"/>
            <a:ext cx="66929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r>
              <a:rPr lang="en-US" altLang="de-DE" sz="1200" b="1">
                <a:solidFill>
                  <a:srgbClr val="FFFFFF"/>
                </a:solidFill>
              </a:rPr>
              <a:t>[Wolters, Grasedyck &amp; Hackbusch, </a:t>
            </a:r>
            <a:r>
              <a:rPr lang="en-US" altLang="de-DE" sz="1200" b="1" i="1">
                <a:solidFill>
                  <a:srgbClr val="FFFFFF"/>
                </a:solidFill>
              </a:rPr>
              <a:t>Inverse Problems,</a:t>
            </a:r>
            <a:r>
              <a:rPr lang="en-US" altLang="de-DE" sz="1200" b="1">
                <a:solidFill>
                  <a:srgbClr val="FFFFFF"/>
                </a:solidFill>
              </a:rPr>
              <a:t> 2004]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21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21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21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21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21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21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21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2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21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21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3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21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21157" grpId="0" animBg="1"/>
      <p:bldP spid="3121161" grpId="0" animBg="1"/>
      <p:bldP spid="312116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8658" name="Rectangle 2">
            <a:extLst>
              <a:ext uri="{FF2B5EF4-FFF2-40B4-BE49-F238E27FC236}">
                <a16:creationId xmlns:a16="http://schemas.microsoft.com/office/drawing/2014/main" id="{3330DAE7-B354-5948-8855-087F5905AF7E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685800" y="209550"/>
            <a:ext cx="7772400" cy="476250"/>
          </a:xfrm>
          <a:effectLst>
            <a:outerShdw blurRad="63500" dist="35921" dir="2700000" algn="ctr" rotWithShape="0">
              <a:schemeClr val="tx2">
                <a:alpha val="74997"/>
              </a:schemeClr>
            </a:outerShdw>
          </a:effectLst>
        </p:spPr>
        <p:txBody>
          <a:bodyPr/>
          <a:lstStyle/>
          <a:p>
            <a:r>
              <a:rPr lang="en-GB" altLang="de-DE" sz="3200" b="1">
                <a:solidFill>
                  <a:srgbClr val="00FFFF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Outline</a:t>
            </a:r>
            <a:endParaRPr lang="de-DE" altLang="de-DE">
              <a:ea typeface="ＭＳ Ｐゴシック" panose="020B0600070205080204" pitchFamily="34" charset="-128"/>
            </a:endParaRPr>
          </a:p>
        </p:txBody>
      </p:sp>
      <p:sp>
        <p:nvSpPr>
          <p:cNvPr id="3398659" name="Rectangle 3">
            <a:extLst>
              <a:ext uri="{FF2B5EF4-FFF2-40B4-BE49-F238E27FC236}">
                <a16:creationId xmlns:a16="http://schemas.microsoft.com/office/drawing/2014/main" id="{3F504C44-EDAF-1C4D-ABE0-7257036E524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4950" y="1504950"/>
            <a:ext cx="8845550" cy="3251200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tx2">
                <a:alpha val="74997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marL="457200" indent="-457200"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2pPr>
            <a:lvl3pPr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3pPr>
            <a:lvl4pPr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4pPr>
            <a:lvl5pPr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spcBef>
                <a:spcPct val="50000"/>
              </a:spcBef>
              <a:spcAft>
                <a:spcPct val="50000"/>
              </a:spcAft>
              <a:buFontTx/>
              <a:buChar char="•"/>
              <a:defRPr/>
            </a:pPr>
            <a:r>
              <a:rPr lang="en-US" altLang="de-DE" b="1" dirty="0">
                <a:solidFill>
                  <a:srgbClr val="FFFF00"/>
                </a:solidFill>
                <a:latin typeface="Arial" charset="0"/>
              </a:rPr>
              <a:t>Linear complexity for FEM forward modeling: Transfer matrices</a:t>
            </a:r>
            <a:endParaRPr lang="de-DE" altLang="de-DE" b="1" dirty="0">
              <a:solidFill>
                <a:srgbClr val="FFFF00"/>
              </a:solidFill>
              <a:latin typeface="Arial" charset="0"/>
            </a:endParaRPr>
          </a:p>
          <a:p>
            <a:pPr>
              <a:spcBef>
                <a:spcPct val="50000"/>
              </a:spcBef>
              <a:spcAft>
                <a:spcPct val="50000"/>
              </a:spcAft>
              <a:buFontTx/>
              <a:buChar char="•"/>
              <a:defRPr/>
            </a:pPr>
            <a:r>
              <a:rPr lang="en-US" altLang="de-DE" b="1" dirty="0">
                <a:solidFill>
                  <a:srgbClr val="00FFFF"/>
                </a:solidFill>
                <a:latin typeface="Arial" charset="0"/>
              </a:rPr>
              <a:t>Fast FE solver methods</a:t>
            </a:r>
          </a:p>
        </p:txBody>
      </p:sp>
    </p:spTree>
  </p:cSld>
  <p:clrMapOvr>
    <a:masterClrMapping/>
  </p:clrMapOvr>
  <p:transition/>
</p:sld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Blank Presentatio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>
          <a:outerShdw blurRad="63500" dist="35921" dir="2700000" algn="ctr" rotWithShape="0">
            <a:schemeClr val="bg2"/>
          </a:outerShdw>
        </a:effectLst>
      </a:spPr>
      <a:bodyPr vert="horz" wrap="none" lIns="92075" tIns="46038" rIns="92075" bIns="46038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>
            <a:ln>
              <a:noFill/>
            </a:ln>
            <a:solidFill>
              <a:srgbClr val="FFFF99"/>
            </a:solidFill>
            <a:effectLst/>
            <a:latin typeface="Times New Roman" pitchFamily="-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>
          <a:outerShdw blurRad="63500" dist="35921" dir="2700000" algn="ctr" rotWithShape="0">
            <a:schemeClr val="bg2"/>
          </a:outerShdw>
        </a:effectLst>
      </a:spPr>
      <a:bodyPr vert="horz" wrap="none" lIns="92075" tIns="46038" rIns="92075" bIns="46038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>
            <a:ln>
              <a:noFill/>
            </a:ln>
            <a:solidFill>
              <a:srgbClr val="FFFF99"/>
            </a:solidFill>
            <a:effectLst/>
            <a:latin typeface="Times New Roman" pitchFamily="-84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C:\Program Files\Microsoft Office\Templates\Blank Presentation.pot</Template>
  <TotalTime>0</TotalTime>
  <Words>2080</Words>
  <Application>Microsoft Macintosh PowerPoint</Application>
  <PresentationFormat>Bildschirmpräsentation (4:3)</PresentationFormat>
  <Paragraphs>298</Paragraphs>
  <Slides>36</Slides>
  <Notes>30</Notes>
  <HiddenSlides>0</HiddenSlides>
  <MMClips>0</MMClips>
  <ScaleCrop>false</ScaleCrop>
  <HeadingPairs>
    <vt:vector size="8" baseType="variant">
      <vt:variant>
        <vt:lpstr>Verwendete Schriftarten</vt:lpstr>
      </vt:variant>
      <vt:variant>
        <vt:i4>2</vt:i4>
      </vt:variant>
      <vt:variant>
        <vt:lpstr>Design</vt:lpstr>
      </vt:variant>
      <vt:variant>
        <vt:i4>1</vt:i4>
      </vt:variant>
      <vt:variant>
        <vt:lpstr>Eingebettete OLE-Server</vt:lpstr>
      </vt:variant>
      <vt:variant>
        <vt:i4>3</vt:i4>
      </vt:variant>
      <vt:variant>
        <vt:lpstr>Folientitel</vt:lpstr>
      </vt:variant>
      <vt:variant>
        <vt:i4>36</vt:i4>
      </vt:variant>
    </vt:vector>
  </HeadingPairs>
  <TitlesOfParts>
    <vt:vector size="42" baseType="lpstr">
      <vt:lpstr>Arial</vt:lpstr>
      <vt:lpstr>Times New Roman</vt:lpstr>
      <vt:lpstr>Blank Presentation</vt:lpstr>
      <vt:lpstr>Equation</vt:lpstr>
      <vt:lpstr>Formel</vt:lpstr>
      <vt:lpstr>Document</vt:lpstr>
      <vt:lpstr>Linear complexity of finite element method based forward modeling in bioelectromagnetism</vt:lpstr>
      <vt:lpstr>PowerPoint-Präsentation</vt:lpstr>
      <vt:lpstr>Link to own work for transfer matrices: </vt:lpstr>
      <vt:lpstr>EEG transfer matrix</vt:lpstr>
      <vt:lpstr>MEG transfer matrix</vt:lpstr>
      <vt:lpstr>MEG transfer matrix</vt:lpstr>
      <vt:lpstr>MEG transfer matrix</vt:lpstr>
      <vt:lpstr>Computing the transfer matrices</vt:lpstr>
      <vt:lpstr>Outline</vt:lpstr>
      <vt:lpstr>PowerPoint-Präsentation</vt:lpstr>
      <vt:lpstr>FEM solver aspects</vt:lpstr>
      <vt:lpstr>PowerPoint-Präsentation</vt:lpstr>
      <vt:lpstr>Iterative solver for FE-equation system</vt:lpstr>
      <vt:lpstr>Link to this work: </vt:lpstr>
      <vt:lpstr>Iterative solver for FE-equation system</vt:lpstr>
      <vt:lpstr>Iterative solver for FE-equation system</vt:lpstr>
      <vt:lpstr>PowerPoint-Präsentation</vt:lpstr>
      <vt:lpstr>PowerPoint-Präsentation</vt:lpstr>
      <vt:lpstr>PowerPoint-Präsentation</vt:lpstr>
      <vt:lpstr>MultiGrid (MG) preconditioning</vt:lpstr>
      <vt:lpstr>MultiGrid (MG) preconditioning</vt:lpstr>
      <vt:lpstr>MultiGrid (MG) preconditioning</vt:lpstr>
      <vt:lpstr>PowerPoint-Präsentation</vt:lpstr>
      <vt:lpstr>Geometric Multigrid</vt:lpstr>
      <vt:lpstr>Algebraic Multigrid</vt:lpstr>
      <vt:lpstr>PowerPoint-Präsentation</vt:lpstr>
      <vt:lpstr>Solver: “Maximal relative error over all eccentricities” versus “solution time” </vt:lpstr>
      <vt:lpstr>PowerPoint-Präsentation</vt:lpstr>
      <vt:lpstr>PowerPoint-Präsentation</vt:lpstr>
      <vt:lpstr>Link to this work: </vt:lpstr>
      <vt:lpstr>Efficiency of the fast FE transfer matrix  approaches </vt:lpstr>
      <vt:lpstr>PowerPoint-Präsentation</vt:lpstr>
      <vt:lpstr>PowerPoint-Präsentation</vt:lpstr>
      <vt:lpstr>Parallel AMG-CG on distributed memory computers</vt:lpstr>
      <vt:lpstr>Results for parallel solver methods</vt:lpstr>
      <vt:lpstr>PowerPoint-Präsentation</vt:lpstr>
    </vt:vector>
  </TitlesOfParts>
  <Manager/>
  <Company>SCI Institute, University of Utah, SLC, USA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 Slide Title</dc:title>
  <dc:subject/>
  <dc:creator>Carsten Wolters</dc:creator>
  <cp:keywords/>
  <dc:description/>
  <cp:lastModifiedBy>Microsoft Office User</cp:lastModifiedBy>
  <cp:revision>1299</cp:revision>
  <cp:lastPrinted>2017-11-21T14:43:29Z</cp:lastPrinted>
  <dcterms:created xsi:type="dcterms:W3CDTF">2013-11-19T12:36:05Z</dcterms:created>
  <dcterms:modified xsi:type="dcterms:W3CDTF">2024-11-26T10:34:25Z</dcterms:modified>
  <cp:category/>
</cp:coreProperties>
</file>