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01"/>
  </p:notesMasterIdLst>
  <p:handoutMasterIdLst>
    <p:handoutMasterId r:id="rId102"/>
  </p:handoutMasterIdLst>
  <p:sldIdLst>
    <p:sldId id="1841" r:id="rId2"/>
    <p:sldId id="2250" r:id="rId3"/>
    <p:sldId id="2172" r:id="rId4"/>
    <p:sldId id="2173" r:id="rId5"/>
    <p:sldId id="2174" r:id="rId6"/>
    <p:sldId id="2175" r:id="rId7"/>
    <p:sldId id="2176" r:id="rId8"/>
    <p:sldId id="2177" r:id="rId9"/>
    <p:sldId id="2178" r:id="rId10"/>
    <p:sldId id="2179" r:id="rId11"/>
    <p:sldId id="2185" r:id="rId12"/>
    <p:sldId id="2186" r:id="rId13"/>
    <p:sldId id="2251" r:id="rId14"/>
    <p:sldId id="2256" r:id="rId15"/>
    <p:sldId id="2065" r:id="rId16"/>
    <p:sldId id="2067" r:id="rId17"/>
    <p:sldId id="2077" r:id="rId18"/>
    <p:sldId id="2078" r:id="rId19"/>
    <p:sldId id="2187" r:id="rId20"/>
    <p:sldId id="2188" r:id="rId21"/>
    <p:sldId id="2189" r:id="rId22"/>
    <p:sldId id="2190" r:id="rId23"/>
    <p:sldId id="2191" r:id="rId24"/>
    <p:sldId id="2257" r:id="rId25"/>
    <p:sldId id="2860" r:id="rId26"/>
    <p:sldId id="2098" r:id="rId27"/>
    <p:sldId id="2099" r:id="rId28"/>
    <p:sldId id="2101" r:id="rId29"/>
    <p:sldId id="2102" r:id="rId30"/>
    <p:sldId id="2103" r:id="rId31"/>
    <p:sldId id="2104" r:id="rId32"/>
    <p:sldId id="2259" r:id="rId33"/>
    <p:sldId id="2193" r:id="rId34"/>
    <p:sldId id="2194" r:id="rId35"/>
    <p:sldId id="2195" r:id="rId36"/>
    <p:sldId id="2196" r:id="rId37"/>
    <p:sldId id="2861" r:id="rId38"/>
    <p:sldId id="2199" r:id="rId39"/>
    <p:sldId id="2200" r:id="rId40"/>
    <p:sldId id="2201" r:id="rId41"/>
    <p:sldId id="2202" r:id="rId42"/>
    <p:sldId id="2203" r:id="rId43"/>
    <p:sldId id="2204" r:id="rId44"/>
    <p:sldId id="2205" r:id="rId45"/>
    <p:sldId id="2206" r:id="rId46"/>
    <p:sldId id="2207" r:id="rId47"/>
    <p:sldId id="2208" r:id="rId48"/>
    <p:sldId id="2209" r:id="rId49"/>
    <p:sldId id="2210" r:id="rId50"/>
    <p:sldId id="2211" r:id="rId51"/>
    <p:sldId id="2212" r:id="rId52"/>
    <p:sldId id="2213" r:id="rId53"/>
    <p:sldId id="2214" r:id="rId54"/>
    <p:sldId id="2215" r:id="rId55"/>
    <p:sldId id="2216" r:id="rId56"/>
    <p:sldId id="2217" r:id="rId57"/>
    <p:sldId id="2218" r:id="rId58"/>
    <p:sldId id="2219" r:id="rId59"/>
    <p:sldId id="2220" r:id="rId60"/>
    <p:sldId id="2221" r:id="rId61"/>
    <p:sldId id="2222" r:id="rId62"/>
    <p:sldId id="2223" r:id="rId63"/>
    <p:sldId id="2224" r:id="rId64"/>
    <p:sldId id="2225" r:id="rId65"/>
    <p:sldId id="2226" r:id="rId66"/>
    <p:sldId id="2227" r:id="rId67"/>
    <p:sldId id="2228" r:id="rId68"/>
    <p:sldId id="2229" r:id="rId69"/>
    <p:sldId id="2230" r:id="rId70"/>
    <p:sldId id="2231" r:id="rId71"/>
    <p:sldId id="2232" r:id="rId72"/>
    <p:sldId id="2233" r:id="rId73"/>
    <p:sldId id="2234" r:id="rId74"/>
    <p:sldId id="2235" r:id="rId75"/>
    <p:sldId id="2236" r:id="rId76"/>
    <p:sldId id="2237" r:id="rId77"/>
    <p:sldId id="2238" r:id="rId78"/>
    <p:sldId id="2239" r:id="rId79"/>
    <p:sldId id="2240" r:id="rId80"/>
    <p:sldId id="2241" r:id="rId81"/>
    <p:sldId id="2242" r:id="rId82"/>
    <p:sldId id="2243" r:id="rId83"/>
    <p:sldId id="2244" r:id="rId84"/>
    <p:sldId id="2245" r:id="rId85"/>
    <p:sldId id="2161" r:id="rId86"/>
    <p:sldId id="2162" r:id="rId87"/>
    <p:sldId id="2163" r:id="rId88"/>
    <p:sldId id="2164" r:id="rId89"/>
    <p:sldId id="2877" r:id="rId90"/>
    <p:sldId id="2865" r:id="rId91"/>
    <p:sldId id="2867" r:id="rId92"/>
    <p:sldId id="2868" r:id="rId93"/>
    <p:sldId id="2869" r:id="rId94"/>
    <p:sldId id="2870" r:id="rId95"/>
    <p:sldId id="2873" r:id="rId96"/>
    <p:sldId id="2874" r:id="rId97"/>
    <p:sldId id="2875" r:id="rId98"/>
    <p:sldId id="2876" r:id="rId99"/>
    <p:sldId id="2848" r:id="rId10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78"/>
    <p:restoredTop sz="89348"/>
  </p:normalViewPr>
  <p:slideViewPr>
    <p:cSldViewPr snapToGrid="0">
      <p:cViewPr varScale="1">
        <p:scale>
          <a:sx n="116" d="100"/>
          <a:sy n="116" d="100"/>
        </p:scale>
        <p:origin x="223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-1704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>
            <a:extLst>
              <a:ext uri="{FF2B5EF4-FFF2-40B4-BE49-F238E27FC236}">
                <a16:creationId xmlns:a16="http://schemas.microsoft.com/office/drawing/2014/main" id="{C721B584-626B-40FB-D1E5-B5ED9809295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GB" altLang="x-none"/>
          </a:p>
        </p:txBody>
      </p:sp>
      <p:sp>
        <p:nvSpPr>
          <p:cNvPr id="561155" name="Rectangle 3">
            <a:extLst>
              <a:ext uri="{FF2B5EF4-FFF2-40B4-BE49-F238E27FC236}">
                <a16:creationId xmlns:a16="http://schemas.microsoft.com/office/drawing/2014/main" id="{C2902670-1465-417A-D301-57CFEF4B532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GB" altLang="x-none"/>
          </a:p>
        </p:txBody>
      </p:sp>
      <p:sp>
        <p:nvSpPr>
          <p:cNvPr id="561156" name="Rectangle 4">
            <a:extLst>
              <a:ext uri="{FF2B5EF4-FFF2-40B4-BE49-F238E27FC236}">
                <a16:creationId xmlns:a16="http://schemas.microsoft.com/office/drawing/2014/main" id="{4AA7D306-0B41-1627-017F-FC7B95A86E5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GB" altLang="x-none"/>
          </a:p>
        </p:txBody>
      </p:sp>
      <p:sp>
        <p:nvSpPr>
          <p:cNvPr id="561157" name="Rectangle 5">
            <a:extLst>
              <a:ext uri="{FF2B5EF4-FFF2-40B4-BE49-F238E27FC236}">
                <a16:creationId xmlns:a16="http://schemas.microsoft.com/office/drawing/2014/main" id="{C49C4E6D-CAC9-569E-4C31-90070A174A7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697EEB1-3083-5549-A592-C2EE82B7C34C}" type="slidenum">
              <a:rPr lang="en-GB" altLang="de-DE"/>
              <a:pPr>
                <a:defRPr/>
              </a:pPr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19FE38E-EFA2-74F0-356E-926764B1C6D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  <a:spAutoFit/>
          </a:bodyPr>
          <a:lstStyle>
            <a:lvl1pPr>
              <a:defRPr sz="1200" b="1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3A5C0C6-E60B-6987-6657-BBF625ED25C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 b="1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191BD2E-8EF2-D847-BB1B-A4FF29D4D2F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6C14BE2B-2646-D979-BE84-30A7DD4DF04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2646363" cy="12271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x-none" noProof="0"/>
              <a:t>Click to edit Master text styles</a:t>
            </a:r>
          </a:p>
          <a:p>
            <a:pPr lvl="1"/>
            <a:r>
              <a:rPr lang="en-US" altLang="x-none" noProof="0"/>
              <a:t>Second level</a:t>
            </a:r>
          </a:p>
          <a:p>
            <a:pPr lvl="2"/>
            <a:r>
              <a:rPr lang="en-US" altLang="x-none" noProof="0"/>
              <a:t>Third level</a:t>
            </a:r>
          </a:p>
          <a:p>
            <a:pPr lvl="3"/>
            <a:r>
              <a:rPr lang="en-US" altLang="x-none" noProof="0"/>
              <a:t>Fourth level</a:t>
            </a:r>
          </a:p>
          <a:p>
            <a:pPr lvl="4"/>
            <a:r>
              <a:rPr lang="en-US" altLang="x-none" noProof="0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39ED551F-F81F-53AA-2031-1B15F4D2FFF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  <a:spAutoFit/>
          </a:bodyPr>
          <a:lstStyle>
            <a:lvl1pPr>
              <a:defRPr sz="1200" b="1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x-none" altLang="x-none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251D6832-06A3-E784-4581-08A5D58532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 b="1"/>
            </a:lvl1pPr>
          </a:lstStyle>
          <a:p>
            <a:pPr>
              <a:defRPr/>
            </a:pPr>
            <a:fld id="{353229E8-757A-0A4D-921A-301802C96446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ＭＳ Ｐゴシック" pitchFamily="-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5918D15-6C4E-AB72-2F96-530AC7A3DED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BA514CF-C147-86D3-CB3B-586AD9A13EF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E9A8FA-EDDD-C453-F9BA-339124C2CCA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53FE3BF-E8CA-69A8-39E1-B992E4EECD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4DA679EF-48D9-014A-A486-6013C786D89D}" type="slidenum">
              <a:rPr lang="en-US" altLang="de-DE" sz="1200" smtClean="0"/>
              <a:pPr>
                <a:defRPr/>
              </a:pPr>
              <a:t>1</a:t>
            </a:fld>
            <a:endParaRPr lang="en-US" altLang="de-DE" sz="1200"/>
          </a:p>
        </p:txBody>
      </p:sp>
      <p:sp>
        <p:nvSpPr>
          <p:cNvPr id="5125" name="Rectangle 2">
            <a:extLst>
              <a:ext uri="{FF2B5EF4-FFF2-40B4-BE49-F238E27FC236}">
                <a16:creationId xmlns:a16="http://schemas.microsoft.com/office/drawing/2014/main" id="{C9467D71-FCD1-493C-E3D4-4E40B1E638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11747" name="Rectangle 3">
            <a:extLst>
              <a:ext uri="{FF2B5EF4-FFF2-40B4-BE49-F238E27FC236}">
                <a16:creationId xmlns:a16="http://schemas.microsoft.com/office/drawing/2014/main" id="{455209A6-8378-4FD0-4FF6-9CF5DA7FBC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7263" cy="2179637"/>
          </a:xfrm>
        </p:spPr>
        <p:txBody>
          <a:bodyPr/>
          <a:lstStyle/>
          <a:p>
            <a:pPr>
              <a:defRPr/>
            </a:pPr>
            <a:r>
              <a:rPr lang="en-US" altLang="x-none" dirty="0">
                <a:latin typeface="Times New Roman" charset="0"/>
                <a:ea typeface="ＭＳ Ｐゴシック" charset="-128"/>
              </a:rPr>
              <a:t> </a:t>
            </a:r>
            <a:endParaRPr lang="en-GB" altLang="x-none" dirty="0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9B8D79E-A184-6545-A5C1-C1DE3ABF211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DEF7B0F-AAEA-8C46-821E-6599475BC2A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2B3E84-7C60-C744-9A42-832C61C2CE2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8CDDF15-0F6E-2B4F-B91E-64E634E6D1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BB7BBCD-5352-5141-9AAA-B34A4E33A857}" type="slidenum">
              <a:rPr lang="en-US" altLang="de-DE" sz="1200"/>
              <a:pPr/>
              <a:t>10</a:t>
            </a:fld>
            <a:endParaRPr lang="en-US" altLang="de-DE" sz="1200"/>
          </a:p>
        </p:txBody>
      </p:sp>
      <p:sp>
        <p:nvSpPr>
          <p:cNvPr id="82949" name="Rectangle 2">
            <a:extLst>
              <a:ext uri="{FF2B5EF4-FFF2-40B4-BE49-F238E27FC236}">
                <a16:creationId xmlns:a16="http://schemas.microsoft.com/office/drawing/2014/main" id="{79F8D703-1BE7-C24E-A135-E82715EA2E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9E31E086-9CDE-9E4A-88C5-B89BF8E30C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altLang="x-non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1089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4848139-DB7F-C34F-B0D9-E3FE2F2B39C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4CE7A35-24E3-2540-B175-44BB121F0F3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6DB768-B0D5-FB4E-9842-B1656C20E24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EFF2BDFF-2A0E-2647-8D66-B208F29F42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43BBEE2-D1A0-4E46-B9CF-62E6D5BBC9A2}" type="slidenum">
              <a:rPr lang="en-US" altLang="de-DE" sz="1200"/>
              <a:pPr/>
              <a:t>11</a:t>
            </a:fld>
            <a:endParaRPr lang="en-US" altLang="de-DE" sz="1200"/>
          </a:p>
        </p:txBody>
      </p:sp>
      <p:sp>
        <p:nvSpPr>
          <p:cNvPr id="84997" name="Rectangle 2">
            <a:extLst>
              <a:ext uri="{FF2B5EF4-FFF2-40B4-BE49-F238E27FC236}">
                <a16:creationId xmlns:a16="http://schemas.microsoft.com/office/drawing/2014/main" id="{B01966D7-A74B-DE4B-8ECB-B3FBA3CE15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6C754109-E771-0D4B-AFD3-A4D42F43F3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altLang="x-non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1003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7946E1E-18B6-164E-97C7-244BEE2322F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66ECC07-3DB5-C445-A11F-D6921A0D7D2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1C20E5-5459-1046-A3E1-F28916BCD3E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61AC0E0-0350-4B48-A644-4F58F9114F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C9D0172-C472-E448-9081-8CB9926D6D40}" type="slidenum">
              <a:rPr lang="en-US" altLang="de-DE" sz="1200"/>
              <a:pPr/>
              <a:t>12</a:t>
            </a:fld>
            <a:endParaRPr lang="en-US" altLang="de-DE" sz="1200"/>
          </a:p>
        </p:txBody>
      </p:sp>
      <p:sp>
        <p:nvSpPr>
          <p:cNvPr id="87045" name="Rectangle 2">
            <a:extLst>
              <a:ext uri="{FF2B5EF4-FFF2-40B4-BE49-F238E27FC236}">
                <a16:creationId xmlns:a16="http://schemas.microsoft.com/office/drawing/2014/main" id="{FCEC1023-2D31-5E47-9A4D-9B1AD77B59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E1C62D6D-9624-E94A-B3FF-98A03E157E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altLang="x-non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2369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40CB86D-90AA-BE4E-88F0-44FD61AAB73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0CF8C1F-7968-9B4B-9CDC-1D6167B7826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D4B4CF-E1FC-6E4E-98E2-3BF992013B5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B6A02BB-684F-674B-9704-3E5FCB8E25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C7A9355-BC3F-614F-8D48-467197D63596}" type="slidenum">
              <a:rPr lang="en-US" altLang="de-DE" sz="1200"/>
              <a:pPr/>
              <a:t>13</a:t>
            </a:fld>
            <a:endParaRPr lang="en-US" altLang="de-DE" sz="1200"/>
          </a:p>
        </p:txBody>
      </p:sp>
      <p:sp>
        <p:nvSpPr>
          <p:cNvPr id="89093" name="Rectangle 2">
            <a:extLst>
              <a:ext uri="{FF2B5EF4-FFF2-40B4-BE49-F238E27FC236}">
                <a16:creationId xmlns:a16="http://schemas.microsoft.com/office/drawing/2014/main" id="{460994DB-D935-9D48-8EAE-5A7F9574D7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14CEBF5B-2EF3-7445-81F5-770B342FE8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2989526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1DB4632-BEB5-6847-B6F7-828F948A76D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EE581D7-FEAD-964F-8087-202B1930534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DBBA6B-96BF-7C46-BF1A-24A76829C02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ADD07D3-B047-7B44-B459-A88E90625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D5922AB-A3B2-F646-83E9-0A5BBF2BF778}" type="slidenum">
              <a:rPr lang="en-US" altLang="de-DE" sz="1200"/>
              <a:pPr/>
              <a:t>14</a:t>
            </a:fld>
            <a:endParaRPr lang="en-US" altLang="de-DE" sz="1200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8A66245C-041A-FB42-86E6-BD322EF697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C75D5992-CFD4-2E4E-9DFA-5605133D54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3620432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4422ADF-9277-DB4C-B63B-925A9C334A9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0F0A54B-202C-7A49-A017-88526A3F891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97BA14-5602-0046-8717-500AA8D3AA7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F4FD6F4-06B1-594B-96C0-7357E448CB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90288D5-75D8-3746-9126-39AA1A2D4B8B}" type="slidenum">
              <a:rPr lang="en-US" altLang="de-DE" sz="1200"/>
              <a:pPr/>
              <a:t>15</a:t>
            </a:fld>
            <a:endParaRPr lang="en-US" altLang="de-DE" sz="1200"/>
          </a:p>
        </p:txBody>
      </p:sp>
      <p:sp>
        <p:nvSpPr>
          <p:cNvPr id="9221" name="Rectangle 2">
            <a:extLst>
              <a:ext uri="{FF2B5EF4-FFF2-40B4-BE49-F238E27FC236}">
                <a16:creationId xmlns:a16="http://schemas.microsoft.com/office/drawing/2014/main" id="{91DBE237-28A0-D24D-8F77-165968B9A8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369987" name="Rectangle 3">
            <a:extLst>
              <a:ext uri="{FF2B5EF4-FFF2-40B4-BE49-F238E27FC236}">
                <a16:creationId xmlns:a16="http://schemas.microsoft.com/office/drawing/2014/main" id="{F2802FBE-73B0-A741-BF7D-F0D3BFC033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9690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C299833-5576-264E-9833-B6DDB100CC8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CAE811-1913-6740-BC17-51C1EC2927B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A6D23D-3762-ED42-92BC-9F9B19A2BBA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EBBD3EC-309D-724C-BEC4-2F8059C6E9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CBB8C6D-FFB7-0E42-B900-A68298DD333F}" type="slidenum">
              <a:rPr lang="en-US" altLang="de-DE" sz="1200"/>
              <a:pPr/>
              <a:t>16</a:t>
            </a:fld>
            <a:endParaRPr lang="en-US" altLang="de-DE" sz="1200"/>
          </a:p>
        </p:txBody>
      </p:sp>
      <p:sp>
        <p:nvSpPr>
          <p:cNvPr id="11269" name="Rectangle 2">
            <a:extLst>
              <a:ext uri="{FF2B5EF4-FFF2-40B4-BE49-F238E27FC236}">
                <a16:creationId xmlns:a16="http://schemas.microsoft.com/office/drawing/2014/main" id="{3FE1F1A5-87CF-3344-A540-13172ECD79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369987" name="Rectangle 3">
            <a:extLst>
              <a:ext uri="{FF2B5EF4-FFF2-40B4-BE49-F238E27FC236}">
                <a16:creationId xmlns:a16="http://schemas.microsoft.com/office/drawing/2014/main" id="{C699E446-5F55-9B45-A6AB-EF992A85FB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1334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0EDAB40-3822-924F-A0EB-8619DFCF5D6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3FBAF69-E50B-3148-B280-887CBFD5262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A0B24B-4063-0D4D-A14B-D2F14B3F7D5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14E3A7C-1CB5-9549-9371-3CDA04CA25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1270287-8A84-3643-8AFD-F523BCBA26E4}" type="slidenum">
              <a:rPr lang="en-US" altLang="de-DE" sz="1200"/>
              <a:pPr/>
              <a:t>17</a:t>
            </a:fld>
            <a:endParaRPr lang="en-US" altLang="de-DE" sz="1200"/>
          </a:p>
        </p:txBody>
      </p:sp>
      <p:sp>
        <p:nvSpPr>
          <p:cNvPr id="13317" name="Rectangle 2">
            <a:extLst>
              <a:ext uri="{FF2B5EF4-FFF2-40B4-BE49-F238E27FC236}">
                <a16:creationId xmlns:a16="http://schemas.microsoft.com/office/drawing/2014/main" id="{E3CB66A5-9151-EB4F-B3A8-0528BB5B7E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369987" name="Rectangle 3">
            <a:extLst>
              <a:ext uri="{FF2B5EF4-FFF2-40B4-BE49-F238E27FC236}">
                <a16:creationId xmlns:a16="http://schemas.microsoft.com/office/drawing/2014/main" id="{BEAC3E1D-C206-8843-B2DB-3EEE52B62B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83021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3945F5F-31A6-4C47-93F3-3E6DEB5CBB0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F45E88D-FC51-9F4D-86CF-599F5DDF408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ECC727-1F75-C446-AD08-AF792B9B4F4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835ABDA-B357-2641-889B-D72330CF7E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338E6CE-584E-264E-967C-0E623C962CD3}" type="slidenum">
              <a:rPr lang="en-US" altLang="de-DE" sz="1200"/>
              <a:pPr/>
              <a:t>18</a:t>
            </a:fld>
            <a:endParaRPr lang="en-US" altLang="de-DE" sz="1200"/>
          </a:p>
        </p:txBody>
      </p:sp>
      <p:sp>
        <p:nvSpPr>
          <p:cNvPr id="15365" name="Rectangle 2">
            <a:extLst>
              <a:ext uri="{FF2B5EF4-FFF2-40B4-BE49-F238E27FC236}">
                <a16:creationId xmlns:a16="http://schemas.microsoft.com/office/drawing/2014/main" id="{28981740-6BD3-FC48-ADB4-14F7157676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369987" name="Rectangle 3">
            <a:extLst>
              <a:ext uri="{FF2B5EF4-FFF2-40B4-BE49-F238E27FC236}">
                <a16:creationId xmlns:a16="http://schemas.microsoft.com/office/drawing/2014/main" id="{1E0D0D34-9DF4-7545-9250-E0E31530BC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4901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56E3747-12C2-D04F-9834-BA782D602CD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81EDBB2-B866-6641-A868-497E59548D7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A718B8-7F30-0546-9944-9BA1F20094E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35E26D1-CEBC-D840-BAF0-DD3391F5AB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C34A0B5-BABE-1A4F-8FEB-713EE8D8834E}" type="slidenum">
              <a:rPr lang="en-US" altLang="de-DE" sz="1200"/>
              <a:pPr/>
              <a:t>19</a:t>
            </a:fld>
            <a:endParaRPr lang="en-US" altLang="de-DE" sz="1200"/>
          </a:p>
        </p:txBody>
      </p:sp>
      <p:sp>
        <p:nvSpPr>
          <p:cNvPr id="17413" name="Rectangle 2">
            <a:extLst>
              <a:ext uri="{FF2B5EF4-FFF2-40B4-BE49-F238E27FC236}">
                <a16:creationId xmlns:a16="http://schemas.microsoft.com/office/drawing/2014/main" id="{62FBA63A-56E7-E546-B08C-C129192E70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E37C0CFC-2152-9D46-98BD-0B2D982B0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3959186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6A983AF-2AB2-F448-8E33-BC7609F5D70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0847853-72CC-364B-9FA7-2F579D021EA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536C3D-AF4A-0B43-9A7C-9141722D30A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274053E-F3A1-5945-8494-2EF2EA35FF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396E5B3-FCB9-E44A-817E-999623CF8A0D}" type="slidenum">
              <a:rPr lang="en-US" altLang="de-DE" sz="1200"/>
              <a:pPr/>
              <a:t>2</a:t>
            </a:fld>
            <a:endParaRPr lang="en-US" altLang="de-DE" sz="1200"/>
          </a:p>
        </p:txBody>
      </p:sp>
      <p:sp>
        <p:nvSpPr>
          <p:cNvPr id="66565" name="Rectangle 2">
            <a:extLst>
              <a:ext uri="{FF2B5EF4-FFF2-40B4-BE49-F238E27FC236}">
                <a16:creationId xmlns:a16="http://schemas.microsoft.com/office/drawing/2014/main" id="{EFF965EB-69DE-D34D-B9DB-68245802DA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9F3E619B-57EC-7742-BC31-A532663A17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2540167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947E323-2BFA-364C-A2AD-03E68B04E72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9FBC32F-C989-8745-A996-E7C5AF23BCD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218AA3-AD4C-9B49-BF2B-65AB60DA59D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C206E39-80BA-564E-BCFE-78F19F3FDE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8C98DD2-735F-924A-8BA3-1E112B7C973B}" type="slidenum">
              <a:rPr lang="en-US" altLang="de-DE" sz="1200"/>
              <a:pPr/>
              <a:t>20</a:t>
            </a:fld>
            <a:endParaRPr lang="en-US" altLang="de-DE" sz="1200"/>
          </a:p>
        </p:txBody>
      </p:sp>
      <p:sp>
        <p:nvSpPr>
          <p:cNvPr id="19461" name="Rectangle 2">
            <a:extLst>
              <a:ext uri="{FF2B5EF4-FFF2-40B4-BE49-F238E27FC236}">
                <a16:creationId xmlns:a16="http://schemas.microsoft.com/office/drawing/2014/main" id="{857DB177-E4D0-114C-B93D-2A8A159B8B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175BA7AD-A032-0746-9AB8-0746E5BADF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22939751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E7E9A13-4EFF-5641-9549-463BA1FE431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1ACD0FD-884C-7F46-BF14-87650297E03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329C4D-171D-BA49-960C-E8C13A1A0D9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76F6769-B826-484E-A98F-72ED7D269A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C784B12-05CA-1C44-950C-AD54C7AC9E47}" type="slidenum">
              <a:rPr lang="en-US" altLang="de-DE" sz="1200"/>
              <a:pPr/>
              <a:t>21</a:t>
            </a:fld>
            <a:endParaRPr lang="en-US" altLang="de-DE" sz="1200"/>
          </a:p>
        </p:txBody>
      </p:sp>
      <p:sp>
        <p:nvSpPr>
          <p:cNvPr id="21509" name="Rectangle 2">
            <a:extLst>
              <a:ext uri="{FF2B5EF4-FFF2-40B4-BE49-F238E27FC236}">
                <a16:creationId xmlns:a16="http://schemas.microsoft.com/office/drawing/2014/main" id="{00FCAC1D-78B3-054F-A63E-483F6AFE90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E3E56EF1-CA00-794C-9528-8B7ABD38B5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24568612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06B5247-A6B7-EE41-80AA-D216B46A4FB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7B7341B-90BB-B145-9036-523780869AE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C73BF6-1E10-6A47-9004-94819F677E6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F120DB7-F239-1440-8BBD-1F927A51CB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7F9634F-1EE9-EC42-A647-1796237C37CA}" type="slidenum">
              <a:rPr lang="en-US" altLang="de-DE" sz="1200"/>
              <a:pPr/>
              <a:t>22</a:t>
            </a:fld>
            <a:endParaRPr lang="en-US" altLang="de-DE" sz="1200"/>
          </a:p>
        </p:txBody>
      </p:sp>
      <p:sp>
        <p:nvSpPr>
          <p:cNvPr id="23557" name="Rectangle 2">
            <a:extLst>
              <a:ext uri="{FF2B5EF4-FFF2-40B4-BE49-F238E27FC236}">
                <a16:creationId xmlns:a16="http://schemas.microsoft.com/office/drawing/2014/main" id="{B3D3E3CC-D536-DB4F-B279-84FFFE4937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E4661A0B-E7C8-A44A-B053-AE3C39B1CF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1760858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0167FAB-3D75-1A45-ABD3-6AF87551206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810BC0D-9D88-8648-A1DC-7860FFA5AE5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5DC7FB-14E3-7545-8786-3D7AEE1973D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4CD3B6B-FF01-B94D-AC2C-131A1EA46D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A2E29C0-C955-E24E-B5FE-850FAED8F71E}" type="slidenum">
              <a:rPr lang="en-US" altLang="de-DE" sz="1200"/>
              <a:pPr/>
              <a:t>23</a:t>
            </a:fld>
            <a:endParaRPr lang="en-US" altLang="de-DE" sz="1200"/>
          </a:p>
        </p:txBody>
      </p:sp>
      <p:sp>
        <p:nvSpPr>
          <p:cNvPr id="25605" name="Rectangle 2">
            <a:extLst>
              <a:ext uri="{FF2B5EF4-FFF2-40B4-BE49-F238E27FC236}">
                <a16:creationId xmlns:a16="http://schemas.microsoft.com/office/drawing/2014/main" id="{A41E4F15-FF77-A84A-8C3C-CE9C1D0392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D8075949-23BC-5648-A1CC-C3E059093B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3819820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Folienbildplatzhalter 1">
            <a:extLst>
              <a:ext uri="{FF2B5EF4-FFF2-40B4-BE49-F238E27FC236}">
                <a16:creationId xmlns:a16="http://schemas.microsoft.com/office/drawing/2014/main" id="{ADD1FBC2-C6A6-F248-8308-C01DE0537C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D894E680-62E1-B146-865F-FB402DC492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E1254235-3FE2-134B-973C-30B07C3D9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F29CC60A-5031-5346-934D-78A739E862A4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24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961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99EBCC0-090F-F54B-A5DF-10AD58A1DBF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C09295D-6E27-E24D-ACF1-C4FCB599423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9164BD-DA53-514B-BD99-01EEC60B0EC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60B3530-FCE8-624A-BBFF-5DAA2DB4CD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E23BB87-AE70-FB43-90BE-4C549A458C8F}" type="slidenum">
              <a:rPr lang="en-US" altLang="de-DE" sz="1200"/>
              <a:pPr/>
              <a:t>25</a:t>
            </a:fld>
            <a:endParaRPr lang="en-US" altLang="de-DE" sz="1200"/>
          </a:p>
        </p:txBody>
      </p:sp>
      <p:sp>
        <p:nvSpPr>
          <p:cNvPr id="29701" name="Rectangle 2">
            <a:extLst>
              <a:ext uri="{FF2B5EF4-FFF2-40B4-BE49-F238E27FC236}">
                <a16:creationId xmlns:a16="http://schemas.microsoft.com/office/drawing/2014/main" id="{C8C9C284-B2DE-7D43-A3B8-9955D52304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3299331" name="Rectangle 3">
            <a:extLst>
              <a:ext uri="{FF2B5EF4-FFF2-40B4-BE49-F238E27FC236}">
                <a16:creationId xmlns:a16="http://schemas.microsoft.com/office/drawing/2014/main" id="{195A1ABB-903E-1345-B21B-F203086600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93598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40F1203-8DEB-194F-AB36-249FC694506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E09B9E3-260B-F94C-B7C9-3CD0117C4E5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0F4ECB-9C89-D948-A687-15C76AFF261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A64B4DE-4513-5A47-AFCA-D8A09D29B3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1376D9A-74C6-E440-B851-4C6633F3A7C6}" type="slidenum">
              <a:rPr lang="en-US" altLang="de-DE" sz="1200"/>
              <a:pPr/>
              <a:t>26</a:t>
            </a:fld>
            <a:endParaRPr lang="en-US" altLang="de-DE" sz="1200"/>
          </a:p>
        </p:txBody>
      </p:sp>
      <p:sp>
        <p:nvSpPr>
          <p:cNvPr id="31749" name="Rectangle 2">
            <a:extLst>
              <a:ext uri="{FF2B5EF4-FFF2-40B4-BE49-F238E27FC236}">
                <a16:creationId xmlns:a16="http://schemas.microsoft.com/office/drawing/2014/main" id="{D727F951-A4CE-A540-9DE4-730FBC82D6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3299331" name="Rectangle 3">
            <a:extLst>
              <a:ext uri="{FF2B5EF4-FFF2-40B4-BE49-F238E27FC236}">
                <a16:creationId xmlns:a16="http://schemas.microsoft.com/office/drawing/2014/main" id="{18C4C8B4-2130-7047-AEFF-6CE7FF9A2F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6215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5AB6945-D336-764F-B703-1E302693205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FF302DB-E0EF-3448-AEE3-DE18A7EDE7E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9CAD98-1FEC-884A-8D1A-9FE8DD9BB8E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F96B911-0C17-4042-8C3E-5122ADF517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5072C41-2868-624D-9990-F0C54D8EE7D1}" type="slidenum">
              <a:rPr lang="en-US" altLang="de-DE" sz="1200"/>
              <a:pPr/>
              <a:t>27</a:t>
            </a:fld>
            <a:endParaRPr lang="en-US" altLang="de-DE" sz="1200"/>
          </a:p>
        </p:txBody>
      </p:sp>
      <p:sp>
        <p:nvSpPr>
          <p:cNvPr id="33797" name="Rectangle 2">
            <a:extLst>
              <a:ext uri="{FF2B5EF4-FFF2-40B4-BE49-F238E27FC236}">
                <a16:creationId xmlns:a16="http://schemas.microsoft.com/office/drawing/2014/main" id="{F7B8A580-8222-8241-8369-CAD5E86831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3299331" name="Rectangle 3">
            <a:extLst>
              <a:ext uri="{FF2B5EF4-FFF2-40B4-BE49-F238E27FC236}">
                <a16:creationId xmlns:a16="http://schemas.microsoft.com/office/drawing/2014/main" id="{001691B6-FCD2-D347-B1ED-CFB6EA7F51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1448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1F889BB-401A-4941-B4C8-00905C7456E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3E4B255-621E-B24A-9711-D12624D9C4F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C52BE5-ED55-B348-8EB9-69126473849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1F0EAA9-6914-7B4E-A6DA-90AF7ED497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AA5E11A-A61C-1E43-A098-C91EE079D3AA}" type="slidenum">
              <a:rPr lang="en-US" altLang="de-DE" sz="1200"/>
              <a:pPr/>
              <a:t>28</a:t>
            </a:fld>
            <a:endParaRPr lang="en-US" altLang="de-DE" sz="1200"/>
          </a:p>
        </p:txBody>
      </p:sp>
      <p:sp>
        <p:nvSpPr>
          <p:cNvPr id="37893" name="Rectangle 2">
            <a:extLst>
              <a:ext uri="{FF2B5EF4-FFF2-40B4-BE49-F238E27FC236}">
                <a16:creationId xmlns:a16="http://schemas.microsoft.com/office/drawing/2014/main" id="{E7756CDD-2651-2E4F-9821-42E5066EED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3299331" name="Rectangle 3">
            <a:extLst>
              <a:ext uri="{FF2B5EF4-FFF2-40B4-BE49-F238E27FC236}">
                <a16:creationId xmlns:a16="http://schemas.microsoft.com/office/drawing/2014/main" id="{FB5FA2E4-E962-8441-981D-23A5C13A06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55035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C55EF80-BFC4-CC45-B15E-FE78199521A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84B5AE6-9A5B-CE45-AB82-8F7A508D03A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40E756-0C29-244C-A938-F5004BD62C2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BC43F8E-F4F1-6049-93EE-A9B8F5CAF1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D15E5FF-3A85-8441-95C7-81FDA2CED190}" type="slidenum">
              <a:rPr lang="en-US" altLang="de-DE" sz="1200"/>
              <a:pPr/>
              <a:t>29</a:t>
            </a:fld>
            <a:endParaRPr lang="en-US" altLang="de-DE" sz="1200"/>
          </a:p>
        </p:txBody>
      </p:sp>
      <p:sp>
        <p:nvSpPr>
          <p:cNvPr id="39941" name="Rectangle 2">
            <a:extLst>
              <a:ext uri="{FF2B5EF4-FFF2-40B4-BE49-F238E27FC236}">
                <a16:creationId xmlns:a16="http://schemas.microsoft.com/office/drawing/2014/main" id="{32BD6D04-0429-DC43-B99A-D3CFB7FEA2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3299331" name="Rectangle 3">
            <a:extLst>
              <a:ext uri="{FF2B5EF4-FFF2-40B4-BE49-F238E27FC236}">
                <a16:creationId xmlns:a16="http://schemas.microsoft.com/office/drawing/2014/main" id="{86D9A109-A7BB-794B-BD45-D2500A5127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5142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1875864-6C55-F74A-B0B8-0ACD90E9878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950BF03-5FD2-7749-AE76-2DEEE507879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453A2A-D027-5643-A27A-6D38DDC577F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E793EE1-9F1A-084D-A392-676E48A772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FB3BE22-4FD2-B34E-BD06-7EC0A54B8C2A}" type="slidenum">
              <a:rPr lang="en-US" altLang="de-DE" sz="1200"/>
              <a:pPr/>
              <a:t>3</a:t>
            </a:fld>
            <a:endParaRPr lang="en-US" altLang="de-DE" sz="1200"/>
          </a:p>
        </p:txBody>
      </p:sp>
      <p:sp>
        <p:nvSpPr>
          <p:cNvPr id="68613" name="Rectangle 2">
            <a:extLst>
              <a:ext uri="{FF2B5EF4-FFF2-40B4-BE49-F238E27FC236}">
                <a16:creationId xmlns:a16="http://schemas.microsoft.com/office/drawing/2014/main" id="{90BBE4FE-3220-1B4B-8037-2037597A7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D1B1892A-0963-3D41-8635-36213892F0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7890577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FB551F3-0909-AB46-939D-35509E4F62B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D1FEE51-8C27-324A-B790-6B8D6B678B6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4E8C20-06D4-1348-98FA-23A2F7E7308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CDE6560-4B43-D545-A8BF-C5510DA5BF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128CB52-90F1-3D45-A673-5BF39AD981CB}" type="slidenum">
              <a:rPr lang="en-US" altLang="de-DE" sz="1200"/>
              <a:pPr/>
              <a:t>30</a:t>
            </a:fld>
            <a:endParaRPr lang="en-US" altLang="de-DE" sz="1200"/>
          </a:p>
        </p:txBody>
      </p:sp>
      <p:sp>
        <p:nvSpPr>
          <p:cNvPr id="41989" name="Rectangle 2">
            <a:extLst>
              <a:ext uri="{FF2B5EF4-FFF2-40B4-BE49-F238E27FC236}">
                <a16:creationId xmlns:a16="http://schemas.microsoft.com/office/drawing/2014/main" id="{1353E1EB-BF9D-8A44-A1ED-66B54A2837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3299331" name="Rectangle 3">
            <a:extLst>
              <a:ext uri="{FF2B5EF4-FFF2-40B4-BE49-F238E27FC236}">
                <a16:creationId xmlns:a16="http://schemas.microsoft.com/office/drawing/2014/main" id="{95250FD4-B2E3-3D43-81B9-63338AF834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26369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807C591-3005-7B42-AB7A-51D1B1BCFC7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BA8AD7D-1B9C-2547-A431-A672A6DCBCA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53861F-EDF4-F14D-8102-F184D830120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9DAED91-48FB-FD49-9570-23DD2B6C67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C74D7E7-CF06-1145-B756-2960D710EFC6}" type="slidenum">
              <a:rPr lang="en-US" altLang="de-DE" sz="1200"/>
              <a:pPr/>
              <a:t>31</a:t>
            </a:fld>
            <a:endParaRPr lang="en-US" altLang="de-DE" sz="1200"/>
          </a:p>
        </p:txBody>
      </p:sp>
      <p:sp>
        <p:nvSpPr>
          <p:cNvPr id="44037" name="Rectangle 2">
            <a:extLst>
              <a:ext uri="{FF2B5EF4-FFF2-40B4-BE49-F238E27FC236}">
                <a16:creationId xmlns:a16="http://schemas.microsoft.com/office/drawing/2014/main" id="{D6D25083-3522-A04E-82C4-AAF4A7A457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3299331" name="Rectangle 3">
            <a:extLst>
              <a:ext uri="{FF2B5EF4-FFF2-40B4-BE49-F238E27FC236}">
                <a16:creationId xmlns:a16="http://schemas.microsoft.com/office/drawing/2014/main" id="{3DF86376-01A6-0447-BB81-6DCB504D25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36049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Folienbildplatzhalter 1">
            <a:extLst>
              <a:ext uri="{FF2B5EF4-FFF2-40B4-BE49-F238E27FC236}">
                <a16:creationId xmlns:a16="http://schemas.microsoft.com/office/drawing/2014/main" id="{ADD1FBC2-C6A6-F248-8308-C01DE0537C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D894E680-62E1-B146-865F-FB402DC492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E1254235-3FE2-134B-973C-30B07C3D9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F29CC60A-5031-5346-934D-78A739E862A4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32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4715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4190907-3611-2942-8831-2FD39765E7C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1644D5F-43F8-E24C-8053-9E1AE4D2310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2B54E1-F128-1245-A455-7373297BAB7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B961846-F0F4-FC40-B25C-9DF5430D12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1914BC7-D367-D64D-B305-9F442E7E4E5A}" type="slidenum">
              <a:rPr lang="en-US" altLang="de-DE" sz="1200"/>
              <a:pPr/>
              <a:t>33</a:t>
            </a:fld>
            <a:endParaRPr lang="en-US" altLang="de-DE" sz="1200"/>
          </a:p>
        </p:txBody>
      </p:sp>
      <p:sp>
        <p:nvSpPr>
          <p:cNvPr id="50181" name="Rectangle 2">
            <a:extLst>
              <a:ext uri="{FF2B5EF4-FFF2-40B4-BE49-F238E27FC236}">
                <a16:creationId xmlns:a16="http://schemas.microsoft.com/office/drawing/2014/main" id="{7ED19CF3-9480-6A4E-B87F-EEC4C37B22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423235" name="Rectangle 3">
            <a:extLst>
              <a:ext uri="{FF2B5EF4-FFF2-40B4-BE49-F238E27FC236}">
                <a16:creationId xmlns:a16="http://schemas.microsoft.com/office/drawing/2014/main" id="{187ACA77-DE3F-614D-967C-8B9B653D10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5475424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1212F3F-DAC6-5841-AF4B-E385D21CE6F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FF49E90-4216-DC4A-9D4C-9BA4E6AE9B4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BB491E-A3ED-4A4E-AD7B-BD2428446F3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DBF6BEE-04A0-7143-88D7-E20129CF7C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5C3B24A-FF60-6845-910F-85D5E652CEED}" type="slidenum">
              <a:rPr lang="en-US" altLang="de-DE" sz="1200"/>
              <a:pPr/>
              <a:t>34</a:t>
            </a:fld>
            <a:endParaRPr lang="en-US" altLang="de-DE" sz="1200"/>
          </a:p>
        </p:txBody>
      </p:sp>
      <p:sp>
        <p:nvSpPr>
          <p:cNvPr id="52229" name="Rectangle 2">
            <a:extLst>
              <a:ext uri="{FF2B5EF4-FFF2-40B4-BE49-F238E27FC236}">
                <a16:creationId xmlns:a16="http://schemas.microsoft.com/office/drawing/2014/main" id="{77E22CA2-10E5-7B4D-9DDC-106AAFF0B8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423235" name="Rectangle 3">
            <a:extLst>
              <a:ext uri="{FF2B5EF4-FFF2-40B4-BE49-F238E27FC236}">
                <a16:creationId xmlns:a16="http://schemas.microsoft.com/office/drawing/2014/main" id="{042EAA7F-5F65-2847-92C1-FF8AA859EC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24977330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3365105-FB2B-092F-7F6E-22755A90CB9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8DFDBE3-DD6F-0E4D-18F0-084A15D8EAF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5C1FF1-5B85-41EB-3213-6FEDC52B844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5334B77-B1C0-1914-7BA4-74507C10FB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DC5B18F-77E9-874D-9789-74FB80854992}" type="slidenum">
              <a:rPr lang="en-US" altLang="de-DE" sz="1200"/>
              <a:pPr/>
              <a:t>35</a:t>
            </a:fld>
            <a:endParaRPr lang="en-US" altLang="de-DE" sz="1200"/>
          </a:p>
        </p:txBody>
      </p:sp>
      <p:sp>
        <p:nvSpPr>
          <p:cNvPr id="54277" name="Rectangle 2">
            <a:extLst>
              <a:ext uri="{FF2B5EF4-FFF2-40B4-BE49-F238E27FC236}">
                <a16:creationId xmlns:a16="http://schemas.microsoft.com/office/drawing/2014/main" id="{F168EE94-1834-D8F3-29F2-35187258B5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423235" name="Rectangle 3">
            <a:extLst>
              <a:ext uri="{FF2B5EF4-FFF2-40B4-BE49-F238E27FC236}">
                <a16:creationId xmlns:a16="http://schemas.microsoft.com/office/drawing/2014/main" id="{54636ACC-0907-79C1-A0BD-141535CBB2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CFE4851-D4DD-7958-B598-F924A60251D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1D8970A-4839-603F-80D3-1DA2CF9D564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40DBFA-2C7C-1BBB-5619-E0E7602E5DD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7AE6C51-5E6B-7B46-57DE-851450B981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5891CA7-AF09-5B46-B6B1-71866683D3E7}" type="slidenum">
              <a:rPr lang="en-US" altLang="de-DE" sz="1200"/>
              <a:pPr/>
              <a:t>36</a:t>
            </a:fld>
            <a:endParaRPr lang="en-US" altLang="de-DE" sz="1200"/>
          </a:p>
        </p:txBody>
      </p:sp>
      <p:sp>
        <p:nvSpPr>
          <p:cNvPr id="56325" name="Rectangle 2">
            <a:extLst>
              <a:ext uri="{FF2B5EF4-FFF2-40B4-BE49-F238E27FC236}">
                <a16:creationId xmlns:a16="http://schemas.microsoft.com/office/drawing/2014/main" id="{2DCD2EAF-1AEF-59D2-C78A-7C258B4743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423235" name="Rectangle 3">
            <a:extLst>
              <a:ext uri="{FF2B5EF4-FFF2-40B4-BE49-F238E27FC236}">
                <a16:creationId xmlns:a16="http://schemas.microsoft.com/office/drawing/2014/main" id="{EB7C28E4-E566-B091-179A-6A3BBF53EE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FA7D015-F5E5-13D5-99B0-4329AE7D9AA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4B41984-C4FF-F2E3-CD9B-C9D4BED7985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6D4410-A027-8CBE-27EF-6C286E62104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C132B6F-EFF3-7066-9DFD-32D2949A03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349C8A6-F96C-D444-A83A-2D54F1ECDF24}" type="slidenum">
              <a:rPr lang="en-US" altLang="de-DE" sz="1200"/>
              <a:pPr/>
              <a:t>37</a:t>
            </a:fld>
            <a:endParaRPr lang="en-US" altLang="de-DE" sz="1200"/>
          </a:p>
        </p:txBody>
      </p:sp>
      <p:sp>
        <p:nvSpPr>
          <p:cNvPr id="58373" name="Rectangle 2">
            <a:extLst>
              <a:ext uri="{FF2B5EF4-FFF2-40B4-BE49-F238E27FC236}">
                <a16:creationId xmlns:a16="http://schemas.microsoft.com/office/drawing/2014/main" id="{D3D3D758-79A8-D8B3-140F-4858A73D3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423235" name="Rectangle 3">
            <a:extLst>
              <a:ext uri="{FF2B5EF4-FFF2-40B4-BE49-F238E27FC236}">
                <a16:creationId xmlns:a16="http://schemas.microsoft.com/office/drawing/2014/main" id="{3BBF7046-F31E-728B-80B1-A72A1E0F3E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5376FF4-1F57-34EE-D6E4-51FC42481D3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7979D7D-F96B-E11B-BE31-88A4403B35F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F2E923-FD2F-2FAC-CA65-484C7AD796A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8187626-F50F-7F44-43DE-D6C818CF83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0201D3F-68A2-B64B-B3D3-EB6501599C60}" type="slidenum">
              <a:rPr lang="en-US" altLang="de-DE" sz="1200"/>
              <a:pPr/>
              <a:t>38</a:t>
            </a:fld>
            <a:endParaRPr lang="en-US" altLang="de-DE" sz="1200"/>
          </a:p>
        </p:txBody>
      </p:sp>
      <p:sp>
        <p:nvSpPr>
          <p:cNvPr id="62469" name="Rectangle 2">
            <a:extLst>
              <a:ext uri="{FF2B5EF4-FFF2-40B4-BE49-F238E27FC236}">
                <a16:creationId xmlns:a16="http://schemas.microsoft.com/office/drawing/2014/main" id="{8C56B198-C5FD-DB95-A029-7DD6CEF247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46F4F2DD-102A-B0B1-C73C-88FD0F9F00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704CA1B-723E-C574-C720-B97AAAD9192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59A1460-C45D-838D-7C08-ED3AE991DC8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508412-F05D-FCB8-B0BD-A11FEBE27B6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CC7C045-5015-13E1-EAE0-E8E83E029A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EA9DAD5-BBB2-AF42-A1C1-AE1E1A235A71}" type="slidenum">
              <a:rPr lang="en-US" altLang="de-DE" sz="1200"/>
              <a:pPr/>
              <a:t>39</a:t>
            </a:fld>
            <a:endParaRPr lang="en-US" altLang="de-DE" sz="1200"/>
          </a:p>
        </p:txBody>
      </p:sp>
      <p:sp>
        <p:nvSpPr>
          <p:cNvPr id="64517" name="Rectangle 2">
            <a:extLst>
              <a:ext uri="{FF2B5EF4-FFF2-40B4-BE49-F238E27FC236}">
                <a16:creationId xmlns:a16="http://schemas.microsoft.com/office/drawing/2014/main" id="{716AB3D2-5452-04F7-9474-FB3215A723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3054595" name="Rectangle 3">
            <a:extLst>
              <a:ext uri="{FF2B5EF4-FFF2-40B4-BE49-F238E27FC236}">
                <a16:creationId xmlns:a16="http://schemas.microsoft.com/office/drawing/2014/main" id="{D2277AA9-AFE8-D119-4BCF-94E2B5B55F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2459038" cy="2894013"/>
          </a:xfrm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D: electric displacement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rho: electric free charge density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E: electric field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B: magnetic induction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mu: magnetic permeability (vacuum)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j: electric current density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Phi: electric scalar potential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Psi: magnetic flux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A: magnetic vector potential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divA=0: Coulomb’s gauge</a:t>
            </a:r>
          </a:p>
          <a:p>
            <a:pPr>
              <a:defRPr/>
            </a:pPr>
            <a:endParaRPr lang="en-US" altLang="x-none">
              <a:ea typeface="ＭＳ Ｐゴシック" charset="-128"/>
            </a:endParaRP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conductor loop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7C9C8B5-591E-9644-BD64-AD305D232EB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B540FF1-45BA-2F48-85DB-58F4D971915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B57BF9-0615-E145-8FDB-2158B4069E8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C3B1D75-88B1-1640-B898-D258D2DB27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D21E43D-F96E-7446-B841-0FE3610FA04A}" type="slidenum">
              <a:rPr lang="en-US" altLang="de-DE" sz="1200"/>
              <a:pPr/>
              <a:t>4</a:t>
            </a:fld>
            <a:endParaRPr lang="en-US" altLang="de-DE" sz="1200"/>
          </a:p>
        </p:txBody>
      </p:sp>
      <p:sp>
        <p:nvSpPr>
          <p:cNvPr id="70661" name="Rectangle 2">
            <a:extLst>
              <a:ext uri="{FF2B5EF4-FFF2-40B4-BE49-F238E27FC236}">
                <a16:creationId xmlns:a16="http://schemas.microsoft.com/office/drawing/2014/main" id="{B88301AC-F1A8-F642-9D04-1885859F8A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88E3D04F-7371-5F4F-AB0B-26668E7578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25198772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0A52EE6-373A-963F-CD27-A8DBBDA1621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B454F78-4047-9632-7555-026D82E9118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2FBA0F-B965-4E7F-6E25-472A7C835E2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26526AA-DC03-43C3-38AE-70519B5939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922DBCC-A331-034F-BFAC-EC17FC0C97C5}" type="slidenum">
              <a:rPr lang="en-US" altLang="de-DE" sz="1200"/>
              <a:pPr/>
              <a:t>40</a:t>
            </a:fld>
            <a:endParaRPr lang="en-US" altLang="de-DE" sz="1200"/>
          </a:p>
        </p:txBody>
      </p:sp>
      <p:sp>
        <p:nvSpPr>
          <p:cNvPr id="66565" name="Rectangle 2">
            <a:extLst>
              <a:ext uri="{FF2B5EF4-FFF2-40B4-BE49-F238E27FC236}">
                <a16:creationId xmlns:a16="http://schemas.microsoft.com/office/drawing/2014/main" id="{ACADBBD6-4A0A-368F-674F-4CFB0534E0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3056643" name="Rectangle 3">
            <a:extLst>
              <a:ext uri="{FF2B5EF4-FFF2-40B4-BE49-F238E27FC236}">
                <a16:creationId xmlns:a16="http://schemas.microsoft.com/office/drawing/2014/main" id="{7AFDC2C2-57F6-72E8-B052-E1D80EA1CB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2459038" cy="2894013"/>
          </a:xfrm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D: electric displacement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rho: electric free charge density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E: electric field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B: magnetic induction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mu: magnetic permeability (vacuum)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j: electric current density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Phi: electric scalar potential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Psi: magnetic flux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A: magnetic vector potential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divA=0: Coulomb’s gauge</a:t>
            </a:r>
          </a:p>
          <a:p>
            <a:pPr>
              <a:defRPr/>
            </a:pPr>
            <a:endParaRPr lang="en-US" altLang="x-none">
              <a:ea typeface="ＭＳ Ｐゴシック" charset="-128"/>
            </a:endParaRP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conductor loop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DCDB8ED-43C7-AC3A-91CC-D643FB25F21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EA66FD3-60C5-8D5A-49F0-E350D67E5A8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0D76AB-1C69-3753-789A-93498165B7E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0D6A667-5B26-DFAA-7580-AD69D5185C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BAD45F6-4E49-C843-B5B5-A7937BDBFCAA}" type="slidenum">
              <a:rPr lang="en-US" altLang="de-DE" sz="1200"/>
              <a:pPr/>
              <a:t>41</a:t>
            </a:fld>
            <a:endParaRPr lang="en-US" altLang="de-DE" sz="1200"/>
          </a:p>
        </p:txBody>
      </p:sp>
      <p:sp>
        <p:nvSpPr>
          <p:cNvPr id="68613" name="Rectangle 2">
            <a:extLst>
              <a:ext uri="{FF2B5EF4-FFF2-40B4-BE49-F238E27FC236}">
                <a16:creationId xmlns:a16="http://schemas.microsoft.com/office/drawing/2014/main" id="{317274B8-26C3-4784-9206-C0C86246A2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3060739" name="Rectangle 3">
            <a:extLst>
              <a:ext uri="{FF2B5EF4-FFF2-40B4-BE49-F238E27FC236}">
                <a16:creationId xmlns:a16="http://schemas.microsoft.com/office/drawing/2014/main" id="{F7B71331-2ED0-CA54-90F7-BB6BCAEC65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2459038" cy="2894013"/>
          </a:xfrm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D: electric displacement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rho: electric free charge density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E: electric field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B: magnetic induction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mu: magnetic permeability (vacuum)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j: electric current density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Phi: electric scalar potential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Psi: magnetic flux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A: magnetic vector potential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divA=0: Coulomb’s gauge</a:t>
            </a:r>
          </a:p>
          <a:p>
            <a:pPr>
              <a:defRPr/>
            </a:pPr>
            <a:endParaRPr lang="en-US" altLang="x-none">
              <a:ea typeface="ＭＳ Ｐゴシック" charset="-128"/>
            </a:endParaRP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conductor loop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A2F3DE1-539B-345B-9AAE-DBA6CA21D81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634F9AA-851D-DF13-ACA2-EAD5EB09E39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76814E-5459-0088-A6FA-3CEF170DDEA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617C81B-E622-C9FE-7A95-CC0E40ED7A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90131A1-866B-CF4A-BD24-26865494F55E}" type="slidenum">
              <a:rPr lang="en-US" altLang="de-DE" sz="1200"/>
              <a:pPr/>
              <a:t>42</a:t>
            </a:fld>
            <a:endParaRPr lang="en-US" altLang="de-DE" sz="1200"/>
          </a:p>
        </p:txBody>
      </p:sp>
      <p:sp>
        <p:nvSpPr>
          <p:cNvPr id="70661" name="Rectangle 2">
            <a:extLst>
              <a:ext uri="{FF2B5EF4-FFF2-40B4-BE49-F238E27FC236}">
                <a16:creationId xmlns:a16="http://schemas.microsoft.com/office/drawing/2014/main" id="{7F33FA0F-72B5-509D-2443-137F8600EC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3268611" name="Rectangle 3">
            <a:extLst>
              <a:ext uri="{FF2B5EF4-FFF2-40B4-BE49-F238E27FC236}">
                <a16:creationId xmlns:a16="http://schemas.microsoft.com/office/drawing/2014/main" id="{A8DB08CB-5392-CF48-3F3D-55A05DDD48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9163" y="4343400"/>
            <a:ext cx="7161212" cy="274638"/>
          </a:xfrm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Cohen et al. measured first MEG in 1968: alpha-activity is about 10^7 times weaker than the earth magnetic field</a:t>
            </a:r>
            <a:endParaRPr lang="en-GB" altLang="x-non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22F7C8A-A442-30CF-950F-4B7D880A2B4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E2315C1-4062-2738-4C17-018C33C91E3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EE225E-2248-69B0-696D-D83F8D32B58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7F0B79E-233C-70EF-493D-BA5A1D2EAA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5E89D84-0068-9649-AAD4-2151FF861728}" type="slidenum">
              <a:rPr lang="en-US" altLang="de-DE" sz="1200"/>
              <a:pPr/>
              <a:t>43</a:t>
            </a:fld>
            <a:endParaRPr lang="en-US" altLang="de-DE" sz="1200"/>
          </a:p>
        </p:txBody>
      </p:sp>
      <p:sp>
        <p:nvSpPr>
          <p:cNvPr id="72709" name="Rectangle 2">
            <a:extLst>
              <a:ext uri="{FF2B5EF4-FFF2-40B4-BE49-F238E27FC236}">
                <a16:creationId xmlns:a16="http://schemas.microsoft.com/office/drawing/2014/main" id="{70C8B16E-855B-E5A0-C29A-A1875850E3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3268611" name="Rectangle 3">
            <a:extLst>
              <a:ext uri="{FF2B5EF4-FFF2-40B4-BE49-F238E27FC236}">
                <a16:creationId xmlns:a16="http://schemas.microsoft.com/office/drawing/2014/main" id="{8B7BF0C7-3494-838D-8690-8948CC2CB7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9163" y="4343400"/>
            <a:ext cx="7161212" cy="274638"/>
          </a:xfrm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Cohen et al. measured first MEG in 1968: alpha-activity is about 10^7 times weaker than the earth magnetic field</a:t>
            </a:r>
            <a:endParaRPr lang="en-GB" altLang="x-non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600AA61-CFC8-9FA5-B01B-3995311E2DD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77F08B0-71BF-F349-FE98-CCE8C845BDB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74AE26-710F-D260-6078-83EEA2AFA5A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87D4DA4-35C1-FAA3-1368-48F8AB3667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6E3DE90-875C-CA48-B256-384499F67CF7}" type="slidenum">
              <a:rPr lang="en-US" altLang="de-DE" sz="1200"/>
              <a:pPr/>
              <a:t>44</a:t>
            </a:fld>
            <a:endParaRPr lang="en-US" altLang="de-DE" sz="1200"/>
          </a:p>
        </p:txBody>
      </p:sp>
      <p:sp>
        <p:nvSpPr>
          <p:cNvPr id="74757" name="Rectangle 2">
            <a:extLst>
              <a:ext uri="{FF2B5EF4-FFF2-40B4-BE49-F238E27FC236}">
                <a16:creationId xmlns:a16="http://schemas.microsoft.com/office/drawing/2014/main" id="{3C245AF9-9F6F-B926-72A9-C3F26F94F8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3268611" name="Rectangle 3">
            <a:extLst>
              <a:ext uri="{FF2B5EF4-FFF2-40B4-BE49-F238E27FC236}">
                <a16:creationId xmlns:a16="http://schemas.microsoft.com/office/drawing/2014/main" id="{C97091E3-41FB-C388-AD8F-60804B02FA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9163" y="4343400"/>
            <a:ext cx="7161212" cy="274638"/>
          </a:xfrm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Cohen et al. measured first MEG in 1968: alpha-activity is about 10^7 times weaker than the earth magnetic field</a:t>
            </a:r>
            <a:endParaRPr lang="en-GB" altLang="x-non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AC2A505-9AF6-B799-1DDE-0AC6048DC47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8995A85-8F46-D14B-B78C-D5FA9D0D72F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A451AB-E3A4-1C7A-2244-0414D4DD960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834A4F4-BD9C-AA99-C23E-529077129C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B1A6A73-4E6B-2142-9EA0-101BC5C34F0B}" type="slidenum">
              <a:rPr lang="en-US" altLang="de-DE" sz="1200"/>
              <a:pPr/>
              <a:t>45</a:t>
            </a:fld>
            <a:endParaRPr lang="en-US" altLang="de-DE" sz="1200"/>
          </a:p>
        </p:txBody>
      </p:sp>
      <p:sp>
        <p:nvSpPr>
          <p:cNvPr id="76805" name="Rectangle 2">
            <a:extLst>
              <a:ext uri="{FF2B5EF4-FFF2-40B4-BE49-F238E27FC236}">
                <a16:creationId xmlns:a16="http://schemas.microsoft.com/office/drawing/2014/main" id="{D5C6B235-45AA-8A12-0981-C65229CCE3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3268611" name="Rectangle 3">
            <a:extLst>
              <a:ext uri="{FF2B5EF4-FFF2-40B4-BE49-F238E27FC236}">
                <a16:creationId xmlns:a16="http://schemas.microsoft.com/office/drawing/2014/main" id="{32CBF490-489C-A03B-097C-186749CD15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9163" y="4343400"/>
            <a:ext cx="7161212" cy="274638"/>
          </a:xfrm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Cohen et al. measured first MEG in 1968: alpha-activity is about 10^7 times weaker than the earth magnetic field</a:t>
            </a:r>
            <a:endParaRPr lang="en-GB" altLang="x-non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AEC3617-190A-E739-E647-899FA244D72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F4D101A-5CA5-F40C-6C60-4813BC011F6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3F60A3-BADB-5576-A88B-D945B3891F1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4986CA3-F621-5685-5270-7BD6D622F4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C72DCAB-D236-7E40-959F-08F37000358D}" type="slidenum">
              <a:rPr lang="en-US" altLang="de-DE" sz="1200"/>
              <a:pPr/>
              <a:t>46</a:t>
            </a:fld>
            <a:endParaRPr lang="en-US" altLang="de-DE" sz="1200"/>
          </a:p>
        </p:txBody>
      </p:sp>
      <p:sp>
        <p:nvSpPr>
          <p:cNvPr id="78853" name="Rectangle 2">
            <a:extLst>
              <a:ext uri="{FF2B5EF4-FFF2-40B4-BE49-F238E27FC236}">
                <a16:creationId xmlns:a16="http://schemas.microsoft.com/office/drawing/2014/main" id="{6E577098-92C3-F956-5766-099FCF2BB1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3060739" name="Rectangle 3">
            <a:extLst>
              <a:ext uri="{FF2B5EF4-FFF2-40B4-BE49-F238E27FC236}">
                <a16:creationId xmlns:a16="http://schemas.microsoft.com/office/drawing/2014/main" id="{AF435537-30C1-70B3-1F1D-E01B32B7B4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2459038" cy="2894013"/>
          </a:xfrm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D: electric displacement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rho: electric free charge density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E: electric field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B: magnetic induction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mu: magnetic permeability (vacuum)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j: electric current density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Phi: electric scalar potential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Psi: magnetic flux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A: magnetic vector potential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divA=0: Coulomb’s gauge</a:t>
            </a:r>
          </a:p>
          <a:p>
            <a:pPr>
              <a:defRPr/>
            </a:pPr>
            <a:endParaRPr lang="en-US" altLang="x-none">
              <a:ea typeface="ＭＳ Ｐゴシック" charset="-128"/>
            </a:endParaRP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conductor loop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A59C847-10F7-3884-73D7-26EA43466DA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E86E9C4-FDC2-8955-1A55-8D3BD16B679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E8B537-268F-F5C9-FA43-3C5AF81340A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B0F7086-EC57-2ECB-65F5-251BB4C321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00FC8DB-A481-6B46-9385-4BE4224EF7FE}" type="slidenum">
              <a:rPr lang="en-US" altLang="de-DE" sz="1200"/>
              <a:pPr/>
              <a:t>47</a:t>
            </a:fld>
            <a:endParaRPr lang="en-US" altLang="de-DE" sz="1200"/>
          </a:p>
        </p:txBody>
      </p:sp>
      <p:sp>
        <p:nvSpPr>
          <p:cNvPr id="80901" name="Rectangle 2">
            <a:extLst>
              <a:ext uri="{FF2B5EF4-FFF2-40B4-BE49-F238E27FC236}">
                <a16:creationId xmlns:a16="http://schemas.microsoft.com/office/drawing/2014/main" id="{5428554D-E2C2-5422-1334-78D8546E8C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3062787" name="Rectangle 3">
            <a:extLst>
              <a:ext uri="{FF2B5EF4-FFF2-40B4-BE49-F238E27FC236}">
                <a16:creationId xmlns:a16="http://schemas.microsoft.com/office/drawing/2014/main" id="{EB487F50-58E2-4E61-7E2B-EBD9B765E5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2459038" cy="2894013"/>
          </a:xfrm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D: electric displacement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rho: electric free charge density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E: electric field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B: magnetic induction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mu: magnetic permeability (vacuum)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j: electric current density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Phi: electric scalar potential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Psi: magnetic flux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A: magnetic vector potential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divA=0: Coulomb’s gauge</a:t>
            </a:r>
          </a:p>
          <a:p>
            <a:pPr>
              <a:defRPr/>
            </a:pPr>
            <a:endParaRPr lang="en-US" altLang="x-none">
              <a:ea typeface="ＭＳ Ｐゴシック" charset="-128"/>
            </a:endParaRP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conductor loop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E8078C8-7E0C-6089-6FA9-14BEBCB87A7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FB6A42A-65CA-B28D-FCDD-71C4DA73191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7C2DEC-8726-1794-7054-1459723A46C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866C936-8919-91F2-AC4E-B75E6A81F7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F3FD97E-0D27-B34B-AE84-4E3391D34D2B}" type="slidenum">
              <a:rPr lang="en-US" altLang="de-DE" sz="1200"/>
              <a:pPr/>
              <a:t>48</a:t>
            </a:fld>
            <a:endParaRPr lang="en-US" altLang="de-DE" sz="1200"/>
          </a:p>
        </p:txBody>
      </p:sp>
      <p:sp>
        <p:nvSpPr>
          <p:cNvPr id="82949" name="Rectangle 2">
            <a:extLst>
              <a:ext uri="{FF2B5EF4-FFF2-40B4-BE49-F238E27FC236}">
                <a16:creationId xmlns:a16="http://schemas.microsoft.com/office/drawing/2014/main" id="{5B34CD4C-DD5D-7C95-E355-88C34FBED7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3064835" name="Rectangle 3">
            <a:extLst>
              <a:ext uri="{FF2B5EF4-FFF2-40B4-BE49-F238E27FC236}">
                <a16:creationId xmlns:a16="http://schemas.microsoft.com/office/drawing/2014/main" id="{EB56FBC8-3192-A7A4-8C20-48BCA6BD46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2459038" cy="2894013"/>
          </a:xfrm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D: electric displacement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rho: electric free charge density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E: electric field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B: magnetic induction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mu: magnetic permeability (vacuum)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j: electric current density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Phi: electric scalar potential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Psi: magnetic flux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A: magnetic vector potential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divA=0: Coulomb’s gauge</a:t>
            </a:r>
          </a:p>
          <a:p>
            <a:pPr>
              <a:defRPr/>
            </a:pPr>
            <a:endParaRPr lang="en-US" altLang="x-none">
              <a:ea typeface="ＭＳ Ｐゴシック" charset="-128"/>
            </a:endParaRP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conductor loop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001CB8A-0386-9ABB-4EDC-00C7415DA92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6B65854-481A-BC9A-DEB9-E4033A57F31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F490CF-623F-0CA7-5ECD-6BB8C589800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3726542-DAF0-4BE7-EF50-0F83E86881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845D5F2-238B-6847-BF6E-39D0D82898C6}" type="slidenum">
              <a:rPr lang="en-US" altLang="de-DE" sz="1200"/>
              <a:pPr/>
              <a:t>49</a:t>
            </a:fld>
            <a:endParaRPr lang="en-US" altLang="de-DE" sz="1200"/>
          </a:p>
        </p:txBody>
      </p:sp>
      <p:sp>
        <p:nvSpPr>
          <p:cNvPr id="84997" name="Rectangle 2">
            <a:extLst>
              <a:ext uri="{FF2B5EF4-FFF2-40B4-BE49-F238E27FC236}">
                <a16:creationId xmlns:a16="http://schemas.microsoft.com/office/drawing/2014/main" id="{7DDDC3FC-4E4B-EF09-6770-E60207C319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3066883" name="Rectangle 3">
            <a:extLst>
              <a:ext uri="{FF2B5EF4-FFF2-40B4-BE49-F238E27FC236}">
                <a16:creationId xmlns:a16="http://schemas.microsoft.com/office/drawing/2014/main" id="{061825B3-F80E-BD98-326F-2053370132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2459038" cy="2894013"/>
          </a:xfrm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D: electric displacement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rho: electric free charge density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E: electric field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B: magnetic induction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mu: magnetic permeability (vacuum)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j: electric current density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Phi: electric scalar potential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Psi: magnetic flux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A: magnetic vector potential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divA=0: Coulomb’s gauge</a:t>
            </a:r>
          </a:p>
          <a:p>
            <a:pPr>
              <a:defRPr/>
            </a:pPr>
            <a:endParaRPr lang="en-US" altLang="x-none">
              <a:ea typeface="ＭＳ Ｐゴシック" charset="-128"/>
            </a:endParaRP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conductor loop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17BAC34-FA05-5947-A8EE-EAEF33F7F5A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F62FB58-0799-5D44-9CC6-A349122EBD2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1D4BE-2436-E645-8DE1-085CBD56285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44C2DCE-C2F4-AA4D-A61E-45DF7458DA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D8B87C9-0B8D-FB4D-8EF9-70C40398F7B7}" type="slidenum">
              <a:rPr lang="en-US" altLang="de-DE" sz="1200"/>
              <a:pPr/>
              <a:t>5</a:t>
            </a:fld>
            <a:endParaRPr lang="en-US" altLang="de-DE" sz="1200"/>
          </a:p>
        </p:txBody>
      </p:sp>
      <p:sp>
        <p:nvSpPr>
          <p:cNvPr id="72709" name="Rectangle 2">
            <a:extLst>
              <a:ext uri="{FF2B5EF4-FFF2-40B4-BE49-F238E27FC236}">
                <a16:creationId xmlns:a16="http://schemas.microsoft.com/office/drawing/2014/main" id="{C0088A87-744E-2349-9031-D7D2772A84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D64FB8A8-1F75-4D4D-9125-906DB60C9A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altLang="x-non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43834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EAC05B8-46FA-379F-6ECD-BA094D392ED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A70F14E-C6B0-8D6F-2C32-275BD000AC6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1A49B9-D94C-180B-6662-A297DA93DF1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E3D83EB-8DBE-465C-8659-CA139D5752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B7D67C4-F526-904C-9534-42743C3841FA}" type="slidenum">
              <a:rPr lang="en-US" altLang="de-DE" sz="1200"/>
              <a:pPr/>
              <a:t>50</a:t>
            </a:fld>
            <a:endParaRPr lang="en-US" altLang="de-DE" sz="1200"/>
          </a:p>
        </p:txBody>
      </p:sp>
      <p:sp>
        <p:nvSpPr>
          <p:cNvPr id="87045" name="Rectangle 2">
            <a:extLst>
              <a:ext uri="{FF2B5EF4-FFF2-40B4-BE49-F238E27FC236}">
                <a16:creationId xmlns:a16="http://schemas.microsoft.com/office/drawing/2014/main" id="{A2038294-D6E1-7759-D991-8D753F1561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3068931" name="Rectangle 3">
            <a:extLst>
              <a:ext uri="{FF2B5EF4-FFF2-40B4-BE49-F238E27FC236}">
                <a16:creationId xmlns:a16="http://schemas.microsoft.com/office/drawing/2014/main" id="{30827497-45B6-D9D4-7035-7BFEDD411B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2459038" cy="2894013"/>
          </a:xfrm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D: electric displacement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rho: electric free charge density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E: electric field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B: magnetic induction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mu: magnetic permeability (vacuum)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j: electric current density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Phi: electric scalar potential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Psi: magnetic flux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A: magnetic vector potential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divA=0: Coulomb’s gauge</a:t>
            </a:r>
          </a:p>
          <a:p>
            <a:pPr>
              <a:defRPr/>
            </a:pPr>
            <a:endParaRPr lang="en-US" altLang="x-none">
              <a:ea typeface="ＭＳ Ｐゴシック" charset="-128"/>
            </a:endParaRP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conductor loop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EDFE136-45C7-50A4-6C60-7E0B9CD24CD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49822A1-B0DD-EAB1-E9F3-86539638242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89845F-1BA7-47B5-1EAB-2BF1845E8E8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EB8B8E0C-4E00-A76F-B635-A85D4F7D0B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860E27F-4F76-CB44-9FBE-EF29A9C48C28}" type="slidenum">
              <a:rPr lang="en-US" altLang="de-DE" sz="1200"/>
              <a:pPr/>
              <a:t>51</a:t>
            </a:fld>
            <a:endParaRPr lang="en-US" altLang="de-DE" sz="1200"/>
          </a:p>
        </p:txBody>
      </p:sp>
      <p:sp>
        <p:nvSpPr>
          <p:cNvPr id="89093" name="Rectangle 2">
            <a:extLst>
              <a:ext uri="{FF2B5EF4-FFF2-40B4-BE49-F238E27FC236}">
                <a16:creationId xmlns:a16="http://schemas.microsoft.com/office/drawing/2014/main" id="{FF099830-F8BB-C31A-6D85-C13F590525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3070979" name="Rectangle 3">
            <a:extLst>
              <a:ext uri="{FF2B5EF4-FFF2-40B4-BE49-F238E27FC236}">
                <a16:creationId xmlns:a16="http://schemas.microsoft.com/office/drawing/2014/main" id="{6A1C5A79-3CDB-CAF2-B27C-4DC6049501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2459038" cy="2894013"/>
          </a:xfrm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D: electric displacement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rho: electric free charge density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E: electric field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B: magnetic induction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mu: magnetic permeability (vacuum)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j: electric current density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Phi: electric scalar potential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Psi: magnetic flux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A: magnetic vector potential</a:t>
            </a: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divA=0: Coulomb’s gauge</a:t>
            </a:r>
          </a:p>
          <a:p>
            <a:pPr>
              <a:defRPr/>
            </a:pPr>
            <a:endParaRPr lang="en-US" altLang="x-none">
              <a:ea typeface="ＭＳ Ｐゴシック" charset="-128"/>
            </a:endParaRPr>
          </a:p>
          <a:p>
            <a:pPr>
              <a:defRPr/>
            </a:pPr>
            <a:r>
              <a:rPr lang="en-US" altLang="x-none">
                <a:ea typeface="ＭＳ Ｐゴシック" charset="-128"/>
              </a:rPr>
              <a:t>conductor loop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7E1C8D0-9CE4-9B41-BB86-57788AB8414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B71E35C-7C12-7D4C-9A1C-3C3B8C5C5DE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A12126-6E93-A545-8D67-32022FE4FB6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9891C35-C9B4-8E44-BF73-48DA5665B9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8AE758E-D4AF-D044-B6FA-A8C506EECBBB}" type="slidenum">
              <a:rPr lang="en-US" altLang="de-DE" sz="1200"/>
              <a:pPr/>
              <a:t>52</a:t>
            </a:fld>
            <a:endParaRPr lang="en-US" altLang="de-DE" sz="1200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D3AF4A31-7753-1742-9AD7-9549CD1E4E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4CB1445F-B306-1A45-8B3D-F903D91A16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8640708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1C82F6B-0054-3143-88D8-ED5B97A5BB3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3E7E0B9-3DB8-6C4A-8144-03D868929DB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85032F-A5AE-2346-85E9-2CE46D8CF1E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A7CC336-3C63-7A46-91B4-B81F1F4606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775B8D6-C029-5146-BDDD-EFA946E8636E}" type="slidenum">
              <a:rPr lang="en-US" altLang="de-DE" sz="1200"/>
              <a:pPr/>
              <a:t>53</a:t>
            </a:fld>
            <a:endParaRPr lang="en-US" altLang="de-DE" sz="1200"/>
          </a:p>
        </p:txBody>
      </p:sp>
      <p:sp>
        <p:nvSpPr>
          <p:cNvPr id="9221" name="Rectangle 2">
            <a:extLst>
              <a:ext uri="{FF2B5EF4-FFF2-40B4-BE49-F238E27FC236}">
                <a16:creationId xmlns:a16="http://schemas.microsoft.com/office/drawing/2014/main" id="{89E919DD-6F1A-6C48-8DFB-85AB8A0BED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24150E63-2DB4-B342-9B5E-DF034CD9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21105385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D42FC384-A40E-7A49-AEA3-13175407067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 b="1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7575860-44F7-6D46-AB31-BA45A8FA389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endParaRPr lang="x-none" altLang="x-none" sz="1200" b="1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390C02C-F539-174C-970D-93DFD23FB34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 b="1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22C9A64F-66A4-A844-9362-5FBCDB9F2D2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6F2005C9-D9C2-F34C-931A-24DDF69B6F63}" type="slidenum">
              <a:rPr lang="en-US" altLang="de-DE" sz="1200" b="1"/>
              <a:pPr algn="r"/>
              <a:t>54</a:t>
            </a:fld>
            <a:endParaRPr lang="en-US" altLang="de-DE" sz="1200" b="1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22CCEAC-2DB5-6148-8849-4ECBC194217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DD38E6F-2F3D-A643-8515-8FE6819388B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endParaRPr lang="x-none" altLang="x-none" sz="1200" b="1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98F006-CFC7-0047-89A2-01E792867C0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 b="1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DDBBDE6-EF49-EA46-8CAC-4381B7D9A83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C98AC041-8C38-C144-9AD3-05169DDD5491}" type="slidenum">
              <a:rPr lang="en-US" altLang="de-DE" sz="1200" b="1"/>
              <a:pPr algn="r"/>
              <a:t>54</a:t>
            </a:fld>
            <a:endParaRPr lang="en-US" altLang="de-DE" sz="1200" b="1"/>
          </a:p>
        </p:txBody>
      </p:sp>
      <p:sp>
        <p:nvSpPr>
          <p:cNvPr id="11273" name="Rectangle 2">
            <a:extLst>
              <a:ext uri="{FF2B5EF4-FFF2-40B4-BE49-F238E27FC236}">
                <a16:creationId xmlns:a16="http://schemas.microsoft.com/office/drawing/2014/main" id="{A8410FC6-DC6F-0E40-BAAD-DC1A323CDA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940355" name="Rectangle 3">
            <a:extLst>
              <a:ext uri="{FF2B5EF4-FFF2-40B4-BE49-F238E27FC236}">
                <a16:creationId xmlns:a16="http://schemas.microsoft.com/office/drawing/2014/main" id="{32089A25-E5F5-8B4C-BD15-532D377687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9163" y="4343400"/>
            <a:ext cx="231775" cy="284163"/>
          </a:xfrm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42915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AD282CF-3D0D-E542-88D2-AC185BF8BBC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F613D1E-7DDD-9F44-A893-DFFC63CA6BB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5B8AC3-574B-504C-AB4E-60C0C310462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A706E79-8AE1-7542-94AD-29821C5206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19C7D56-D48C-6842-B879-4687948B116E}" type="slidenum">
              <a:rPr lang="en-US" altLang="de-DE" sz="1200"/>
              <a:pPr/>
              <a:t>55</a:t>
            </a:fld>
            <a:endParaRPr lang="en-US" altLang="de-DE" sz="1200"/>
          </a:p>
        </p:txBody>
      </p:sp>
      <p:sp>
        <p:nvSpPr>
          <p:cNvPr id="13317" name="Rectangle 2">
            <a:extLst>
              <a:ext uri="{FF2B5EF4-FFF2-40B4-BE49-F238E27FC236}">
                <a16:creationId xmlns:a16="http://schemas.microsoft.com/office/drawing/2014/main" id="{3E2F1BF0-E343-A645-BF27-D7CC1D4F9A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68643" name="Rectangle 3">
            <a:extLst>
              <a:ext uri="{FF2B5EF4-FFF2-40B4-BE49-F238E27FC236}">
                <a16:creationId xmlns:a16="http://schemas.microsoft.com/office/drawing/2014/main" id="{2C1E1767-3390-C743-96E0-8108A42D07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21215914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3147A59-5AA4-AC48-A010-994A39076FE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FF33603-F7F8-F44B-9951-598AD680032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EA25EA-117C-304F-AC6E-42DB1C32FE6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C89E13A-62FE-6645-B894-27596B9AAE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1B49BA6-ECB5-BE4B-BCCC-70FF85347647}" type="slidenum">
              <a:rPr lang="en-US" altLang="de-DE" sz="1200"/>
              <a:pPr/>
              <a:t>56</a:t>
            </a:fld>
            <a:endParaRPr lang="en-US" altLang="de-DE" sz="1200"/>
          </a:p>
        </p:txBody>
      </p:sp>
      <p:sp>
        <p:nvSpPr>
          <p:cNvPr id="15365" name="Rectangle 2">
            <a:extLst>
              <a:ext uri="{FF2B5EF4-FFF2-40B4-BE49-F238E27FC236}">
                <a16:creationId xmlns:a16="http://schemas.microsoft.com/office/drawing/2014/main" id="{E33FC51B-3FCC-DF4C-B770-52F64B6917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68643" name="Rectangle 3">
            <a:extLst>
              <a:ext uri="{FF2B5EF4-FFF2-40B4-BE49-F238E27FC236}">
                <a16:creationId xmlns:a16="http://schemas.microsoft.com/office/drawing/2014/main" id="{BFF57295-B6AE-6C41-8DD5-F225CBAC30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15311838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CEFFEB7-DEC9-724B-BDE0-E76A27D0165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169522E-0230-F345-845C-76E41751369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9A9428-EC8A-DA40-AA60-8A82E8834A8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D62CE6B-0F11-5446-9C34-BA508300CC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BC685B5-FEB2-044F-8720-7D68A98E9C0E}" type="slidenum">
              <a:rPr lang="en-US" altLang="de-DE" sz="1200"/>
              <a:pPr/>
              <a:t>57</a:t>
            </a:fld>
            <a:endParaRPr lang="en-US" altLang="de-DE" sz="1200"/>
          </a:p>
        </p:txBody>
      </p:sp>
      <p:sp>
        <p:nvSpPr>
          <p:cNvPr id="17413" name="Rectangle 2">
            <a:extLst>
              <a:ext uri="{FF2B5EF4-FFF2-40B4-BE49-F238E27FC236}">
                <a16:creationId xmlns:a16="http://schemas.microsoft.com/office/drawing/2014/main" id="{3568DDFF-029C-EF42-969D-6496ED64FB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68643" name="Rectangle 3">
            <a:extLst>
              <a:ext uri="{FF2B5EF4-FFF2-40B4-BE49-F238E27FC236}">
                <a16:creationId xmlns:a16="http://schemas.microsoft.com/office/drawing/2014/main" id="{07AB00B0-9563-A14A-87D4-B149C3C518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36578468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BFD15E7-2D07-DA48-987A-33222B84D5A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AF98A7C-F52C-CB45-975B-E2DA2C8C541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F6306A-DB5B-C84E-80C4-4ADE69D6F2F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92ECA34-3B9C-8D45-8FEB-CC44B5CAC4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D3549A1-64F7-8448-82AA-3F2D2126B850}" type="slidenum">
              <a:rPr lang="en-US" altLang="de-DE" sz="1200"/>
              <a:pPr/>
              <a:t>58</a:t>
            </a:fld>
            <a:endParaRPr lang="en-US" altLang="de-DE" sz="1200"/>
          </a:p>
        </p:txBody>
      </p:sp>
      <p:sp>
        <p:nvSpPr>
          <p:cNvPr id="19461" name="Rectangle 2">
            <a:extLst>
              <a:ext uri="{FF2B5EF4-FFF2-40B4-BE49-F238E27FC236}">
                <a16:creationId xmlns:a16="http://schemas.microsoft.com/office/drawing/2014/main" id="{AF4F6A4A-5657-AB48-8942-1CADB054A6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68643" name="Rectangle 3">
            <a:extLst>
              <a:ext uri="{FF2B5EF4-FFF2-40B4-BE49-F238E27FC236}">
                <a16:creationId xmlns:a16="http://schemas.microsoft.com/office/drawing/2014/main" id="{7C5EDBF9-E43D-994D-ADB8-23C7A4DB86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173768520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27CCF05-D61D-0F48-951B-2B710230C48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DD5C845-8788-8944-98EA-5D58776D2FC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331E58-755E-284E-A6AD-28AE09A8BB0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9A0C595-FC64-A644-B7C2-878240742D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F68B8F2-BB5C-AD48-AF40-429A133CEE7F}" type="slidenum">
              <a:rPr lang="en-US" altLang="de-DE" sz="1200"/>
              <a:pPr/>
              <a:t>59</a:t>
            </a:fld>
            <a:endParaRPr lang="en-US" altLang="de-DE" sz="1200"/>
          </a:p>
        </p:txBody>
      </p:sp>
      <p:sp>
        <p:nvSpPr>
          <p:cNvPr id="21509" name="Rectangle 2">
            <a:extLst>
              <a:ext uri="{FF2B5EF4-FFF2-40B4-BE49-F238E27FC236}">
                <a16:creationId xmlns:a16="http://schemas.microsoft.com/office/drawing/2014/main" id="{808E02D0-A33D-4B4D-94B6-4B8178D565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68643" name="Rectangle 3">
            <a:extLst>
              <a:ext uri="{FF2B5EF4-FFF2-40B4-BE49-F238E27FC236}">
                <a16:creationId xmlns:a16="http://schemas.microsoft.com/office/drawing/2014/main" id="{069EA1F4-0682-1446-A527-D1EA1E4D78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1675346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6AC0751-CF9C-2344-A02D-64476DEDF60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18F3999-7AC2-F14F-9818-4FD9B4A1A60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43EDBE-95A7-5E44-AE7D-40FCE55DD56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042322B-2C56-1247-B128-7AC18B73B4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6B78CB6-B23D-3342-95F8-0109F8AC1D6D}" type="slidenum">
              <a:rPr lang="en-US" altLang="de-DE" sz="1200"/>
              <a:pPr/>
              <a:t>6</a:t>
            </a:fld>
            <a:endParaRPr lang="en-US" altLang="de-DE" sz="1200"/>
          </a:p>
        </p:txBody>
      </p:sp>
      <p:sp>
        <p:nvSpPr>
          <p:cNvPr id="74757" name="Rectangle 2">
            <a:extLst>
              <a:ext uri="{FF2B5EF4-FFF2-40B4-BE49-F238E27FC236}">
                <a16:creationId xmlns:a16="http://schemas.microsoft.com/office/drawing/2014/main" id="{15BA1C5A-E4B8-5947-97B0-FD874F95C7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C537C711-631C-094D-9CAD-7BB1C4CC70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altLang="x-non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57069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592B210-747D-8241-8F50-B284D32BF0B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CB89FA3-F33A-E24F-BE35-FEF1EFE7EF1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75C320-2F12-5040-A2E3-37B31CB12EF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8B3EE42-3350-E541-9A69-D30514F2D1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CC5A16C-9355-EB44-A953-4BB87137EED9}" type="slidenum">
              <a:rPr lang="en-US" altLang="de-DE" sz="1200"/>
              <a:pPr/>
              <a:t>60</a:t>
            </a:fld>
            <a:endParaRPr lang="en-US" altLang="de-DE" sz="1200"/>
          </a:p>
        </p:txBody>
      </p:sp>
      <p:sp>
        <p:nvSpPr>
          <p:cNvPr id="23557" name="Rectangle 2">
            <a:extLst>
              <a:ext uri="{FF2B5EF4-FFF2-40B4-BE49-F238E27FC236}">
                <a16:creationId xmlns:a16="http://schemas.microsoft.com/office/drawing/2014/main" id="{C7D753B1-E240-354D-B0CE-55359D93ED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68643" name="Rectangle 3">
            <a:extLst>
              <a:ext uri="{FF2B5EF4-FFF2-40B4-BE49-F238E27FC236}">
                <a16:creationId xmlns:a16="http://schemas.microsoft.com/office/drawing/2014/main" id="{E095CBF0-D21B-8142-8C00-07D7DBE01D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147037681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6BDDA79-C0D9-5D40-8201-2020B7AD0C0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5A0BF5A-5BB5-1A49-9656-FA5470A76FD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F71FBB-22B1-9E4E-9733-8E1D4BDD889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750F8A9-EFEF-9A47-A69C-BD28F9AD99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521FB7E-B7B7-7A43-B052-16752A81E223}" type="slidenum">
              <a:rPr lang="en-US" altLang="de-DE" sz="1200"/>
              <a:pPr/>
              <a:t>61</a:t>
            </a:fld>
            <a:endParaRPr lang="en-US" altLang="de-DE" sz="1200"/>
          </a:p>
        </p:txBody>
      </p:sp>
      <p:sp>
        <p:nvSpPr>
          <p:cNvPr id="25605" name="Rectangle 2">
            <a:extLst>
              <a:ext uri="{FF2B5EF4-FFF2-40B4-BE49-F238E27FC236}">
                <a16:creationId xmlns:a16="http://schemas.microsoft.com/office/drawing/2014/main" id="{BD88CF5A-7511-0348-AB9C-C1A7985D44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68643" name="Rectangle 3">
            <a:extLst>
              <a:ext uri="{FF2B5EF4-FFF2-40B4-BE49-F238E27FC236}">
                <a16:creationId xmlns:a16="http://schemas.microsoft.com/office/drawing/2014/main" id="{0C3193EF-2508-B343-B942-448BC63FC3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125022188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21E9A70-9BEA-3A49-93A1-D8946345308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0AB8411-B5CC-9D4E-A1CC-13E3A1542B5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7F6967-24D8-2A48-8C47-DF26422BA3E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F19E7BC-D0C6-2B40-8E0C-CD514EE59C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3931990-C358-AB4D-AFC7-9409A9A16F14}" type="slidenum">
              <a:rPr lang="en-US" altLang="de-DE" sz="1200"/>
              <a:pPr/>
              <a:t>62</a:t>
            </a:fld>
            <a:endParaRPr lang="en-US" altLang="de-DE" sz="1200"/>
          </a:p>
        </p:txBody>
      </p:sp>
      <p:sp>
        <p:nvSpPr>
          <p:cNvPr id="27653" name="Rectangle 2">
            <a:extLst>
              <a:ext uri="{FF2B5EF4-FFF2-40B4-BE49-F238E27FC236}">
                <a16:creationId xmlns:a16="http://schemas.microsoft.com/office/drawing/2014/main" id="{4A4FAAD5-0FB6-B04D-B8AA-FC6E2564EA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DE74D0B0-00C7-4049-8D24-9CCC6C6F7D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30570808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FC6951F-1AA0-6E4F-A239-D1F9D2277B1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3264963-F435-014E-8BB8-8A7323F096B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7A4B08-4EE4-B540-89C5-BAD6533FA6C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E2DA1A4-D0F0-1742-8D4A-B362BE1FDB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25473C1-D723-2547-9038-C84F8D463314}" type="slidenum">
              <a:rPr lang="en-US" altLang="de-DE" sz="1200"/>
              <a:pPr/>
              <a:t>63</a:t>
            </a:fld>
            <a:endParaRPr lang="en-US" altLang="de-DE" sz="1200"/>
          </a:p>
        </p:txBody>
      </p:sp>
      <p:sp>
        <p:nvSpPr>
          <p:cNvPr id="29701" name="Rectangle 2">
            <a:extLst>
              <a:ext uri="{FF2B5EF4-FFF2-40B4-BE49-F238E27FC236}">
                <a16:creationId xmlns:a16="http://schemas.microsoft.com/office/drawing/2014/main" id="{A9D40E49-D6F0-9540-8D33-F4A831AD76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8B05B643-2E3A-BA40-9861-38D9F3CB30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263289256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923C62B-9E99-D84B-A319-5AEE114A170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DAA841B-F608-1C4D-A2E6-D8F3B35D92E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FABFB6-4EA9-E449-9558-1400B79EB12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9193C0A-F4B7-024B-A869-86123F9500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E0AC64E-332F-0D4F-A0E9-1930D896F8D0}" type="slidenum">
              <a:rPr lang="en-US" altLang="de-DE" sz="1200"/>
              <a:pPr/>
              <a:t>64</a:t>
            </a:fld>
            <a:endParaRPr lang="en-US" altLang="de-DE" sz="1200"/>
          </a:p>
        </p:txBody>
      </p:sp>
      <p:sp>
        <p:nvSpPr>
          <p:cNvPr id="31749" name="Rectangle 2">
            <a:extLst>
              <a:ext uri="{FF2B5EF4-FFF2-40B4-BE49-F238E27FC236}">
                <a16:creationId xmlns:a16="http://schemas.microsoft.com/office/drawing/2014/main" id="{284B0149-A13C-1C44-B7E2-D355A64045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11BB79EF-1DB4-C94F-AA5E-7A4896C619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338059575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58F5774-3D8E-9F47-A324-BA7F21AED07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088E47B-DEF3-9044-B1D8-B771B834E13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3EF9CB-9201-5D44-BED0-3648DFF9EB0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396BAC4-5A09-904A-88E1-B40C30741B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3F0894B-0B32-6A4B-9005-B8059691E4DC}" type="slidenum">
              <a:rPr lang="en-US" altLang="de-DE" sz="1200"/>
              <a:pPr/>
              <a:t>65</a:t>
            </a:fld>
            <a:endParaRPr lang="en-US" altLang="de-DE" sz="1200"/>
          </a:p>
        </p:txBody>
      </p:sp>
      <p:sp>
        <p:nvSpPr>
          <p:cNvPr id="33797" name="Rectangle 2">
            <a:extLst>
              <a:ext uri="{FF2B5EF4-FFF2-40B4-BE49-F238E27FC236}">
                <a16:creationId xmlns:a16="http://schemas.microsoft.com/office/drawing/2014/main" id="{1BD75CC6-2EEF-BD43-B28A-D0B6AEC9DF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D646FE1B-238D-804C-9B5F-A8B799C7EB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236272996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380171B-D2A0-3648-94DA-70C50B7ED82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E789496-477C-FF43-A3BE-56E5789BD48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9EFAAC-3D8B-514D-883E-43A28F70A98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01A1F01-57F0-CB45-8F8C-C321114392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F680EDA-0687-8849-B69E-8AE9E66CA927}" type="slidenum">
              <a:rPr lang="en-US" altLang="de-DE" sz="1200"/>
              <a:pPr/>
              <a:t>66</a:t>
            </a:fld>
            <a:endParaRPr lang="en-US" altLang="de-DE" sz="1200"/>
          </a:p>
        </p:txBody>
      </p:sp>
      <p:sp>
        <p:nvSpPr>
          <p:cNvPr id="35845" name="Rectangle 2">
            <a:extLst>
              <a:ext uri="{FF2B5EF4-FFF2-40B4-BE49-F238E27FC236}">
                <a16:creationId xmlns:a16="http://schemas.microsoft.com/office/drawing/2014/main" id="{15AEC601-8475-2847-9741-816F34647A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2741767A-CF80-EC47-87E5-A334B36886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68955521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DB18A62-FA0F-5B46-87AF-450A3CABE74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FA04E57-8A38-E447-9D86-BF6EE83BE48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E96776-B492-454D-9841-CA46593BD00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EFE810FB-E186-4543-8700-990C469AEE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92E5046-2B74-1D49-AA67-80E4FB7ABA29}" type="slidenum">
              <a:rPr lang="en-US" altLang="de-DE" sz="1200"/>
              <a:pPr/>
              <a:t>67</a:t>
            </a:fld>
            <a:endParaRPr lang="en-US" altLang="de-DE" sz="1200"/>
          </a:p>
        </p:txBody>
      </p:sp>
      <p:sp>
        <p:nvSpPr>
          <p:cNvPr id="37893" name="Rectangle 2">
            <a:extLst>
              <a:ext uri="{FF2B5EF4-FFF2-40B4-BE49-F238E27FC236}">
                <a16:creationId xmlns:a16="http://schemas.microsoft.com/office/drawing/2014/main" id="{E0AEF5AF-94F7-304D-AFF8-EEFBEA0634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56D72F32-CDD9-C046-B13C-4F944F73D1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119509790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ABB5D2B-BA8C-7E4C-8024-A045DA71D22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3C36593-209C-0C42-B83C-10292182CF2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FD1715-F08B-E240-8A61-0610B609CC6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EE7D9F9-A7BA-7A42-9CE9-796DF35AE9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D8EEF78-8DA9-3F48-B897-2A43CA966DCC}" type="slidenum">
              <a:rPr lang="en-US" altLang="de-DE" sz="1200"/>
              <a:pPr/>
              <a:t>68</a:t>
            </a:fld>
            <a:endParaRPr lang="en-US" altLang="de-DE" sz="1200"/>
          </a:p>
        </p:txBody>
      </p:sp>
      <p:sp>
        <p:nvSpPr>
          <p:cNvPr id="39941" name="Rectangle 2">
            <a:extLst>
              <a:ext uri="{FF2B5EF4-FFF2-40B4-BE49-F238E27FC236}">
                <a16:creationId xmlns:a16="http://schemas.microsoft.com/office/drawing/2014/main" id="{A1B8D42B-68DF-5346-9DC0-742137BF29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121252E8-C3A0-654B-B847-EAA470A0B8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8475353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452E814-3E37-6640-95FF-B6E91C184AF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4A2FA41-8002-EE4A-AE3B-0A785BFA22B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BB4485-2EA3-4348-8511-3902E08CB65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9DF3758-A198-D144-8A86-E93EEA9FA5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C142101-A44B-EC41-8C06-25AD1E114E12}" type="slidenum">
              <a:rPr lang="en-US" altLang="de-DE" sz="1200"/>
              <a:pPr/>
              <a:t>69</a:t>
            </a:fld>
            <a:endParaRPr lang="en-US" altLang="de-DE" sz="1200"/>
          </a:p>
        </p:txBody>
      </p:sp>
      <p:sp>
        <p:nvSpPr>
          <p:cNvPr id="41989" name="Rectangle 2">
            <a:extLst>
              <a:ext uri="{FF2B5EF4-FFF2-40B4-BE49-F238E27FC236}">
                <a16:creationId xmlns:a16="http://schemas.microsoft.com/office/drawing/2014/main" id="{53C2D071-194F-0048-8590-8DAC3312F2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4B6B42F0-E467-794A-BFC1-9F80A4F34C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4170708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8412761-F533-E549-83E6-8FD37A1478B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0E36753-8816-9B40-88D8-B20513EDEBA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EF9681-BF10-A749-AF96-0710B853165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6D4B0AE-D4F8-8247-B5E5-3CC8C7BD44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4D79EB0-D9C1-E147-9CA8-8EE323E873CF}" type="slidenum">
              <a:rPr lang="en-US" altLang="de-DE" sz="1200"/>
              <a:pPr/>
              <a:t>7</a:t>
            </a:fld>
            <a:endParaRPr lang="en-US" altLang="de-DE" sz="1200"/>
          </a:p>
        </p:txBody>
      </p:sp>
      <p:sp>
        <p:nvSpPr>
          <p:cNvPr id="76805" name="Rectangle 2">
            <a:extLst>
              <a:ext uri="{FF2B5EF4-FFF2-40B4-BE49-F238E27FC236}">
                <a16:creationId xmlns:a16="http://schemas.microsoft.com/office/drawing/2014/main" id="{FA4E0441-6924-2745-A528-A1FD92BFCA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D16EEFB5-140D-1741-BB53-4CE158E7EA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altLang="x-non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742767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7F5EFED-CAB6-D64F-8A9D-36CDA38E7BD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B67B041-3E69-4643-AFA4-B55C5AE855A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D2E633-36EA-1E4E-9434-04E43746AAF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93FE3C2-CA92-B448-AD08-DBE3A49707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F35EBB3-04BD-4542-A3A3-53B92180EF2A}" type="slidenum">
              <a:rPr lang="en-US" altLang="de-DE" sz="1200"/>
              <a:pPr/>
              <a:t>70</a:t>
            </a:fld>
            <a:endParaRPr lang="en-US" altLang="de-DE" sz="1200"/>
          </a:p>
        </p:txBody>
      </p:sp>
      <p:sp>
        <p:nvSpPr>
          <p:cNvPr id="44037" name="Rectangle 2">
            <a:extLst>
              <a:ext uri="{FF2B5EF4-FFF2-40B4-BE49-F238E27FC236}">
                <a16:creationId xmlns:a16="http://schemas.microsoft.com/office/drawing/2014/main" id="{75137ABA-6E89-884E-AEEE-DEF7F46D80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67E21CA8-A273-DF42-9DB1-186836C559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83618627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5B44745-0FB1-434C-98A7-B7B7B5E07FD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D0D7964-D3C5-AE44-AED5-18B0AA0F685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9070D6-4C6D-DC40-B5B5-2CA1DA74DD5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AC88AA7-B6CE-6243-9FB1-D7727C8EBA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2B1BCA5-0125-4641-80D5-ECB5A59D21BB}" type="slidenum">
              <a:rPr lang="en-US" altLang="de-DE" sz="1200"/>
              <a:pPr/>
              <a:t>71</a:t>
            </a:fld>
            <a:endParaRPr lang="en-US" altLang="de-DE" sz="1200"/>
          </a:p>
        </p:txBody>
      </p:sp>
      <p:sp>
        <p:nvSpPr>
          <p:cNvPr id="46085" name="Rectangle 2">
            <a:extLst>
              <a:ext uri="{FF2B5EF4-FFF2-40B4-BE49-F238E27FC236}">
                <a16:creationId xmlns:a16="http://schemas.microsoft.com/office/drawing/2014/main" id="{D41CDB41-1673-EF48-BB7A-4ADD048A5F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E0FD29FC-5EC1-5148-B7F4-BDE2DCC2D6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422101766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A4B5458-F39E-784A-9F29-CFDCD167CEB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F0F78D1-AAA1-E349-B0A6-80A0A7C3E88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924416-28CE-9047-ADAC-F84812F9F49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2DD13FD-2342-0847-8873-F745676EDB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6383819-CB8A-0148-A217-E230453FD93D}" type="slidenum">
              <a:rPr lang="en-US" altLang="de-DE" sz="1200"/>
              <a:pPr/>
              <a:t>72</a:t>
            </a:fld>
            <a:endParaRPr lang="en-US" altLang="de-DE" sz="1200"/>
          </a:p>
        </p:txBody>
      </p:sp>
      <p:sp>
        <p:nvSpPr>
          <p:cNvPr id="48133" name="Rectangle 2">
            <a:extLst>
              <a:ext uri="{FF2B5EF4-FFF2-40B4-BE49-F238E27FC236}">
                <a16:creationId xmlns:a16="http://schemas.microsoft.com/office/drawing/2014/main" id="{5F9C174B-578C-D34C-8A37-9730DCD992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1F1D8743-817B-4341-B3F3-98B0182322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61048039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D2F1D1F-9BC0-F141-9852-BB013A1CEB6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FFC5CDF-155C-894D-BA0B-D7324174A65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39895C-971B-2347-9543-E0F36E5C012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8A01AB0-884B-A54D-8652-0C1419EF7E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04FBBC8-A897-7145-8228-97F5CF35F352}" type="slidenum">
              <a:rPr lang="en-US" altLang="de-DE" sz="1200"/>
              <a:pPr/>
              <a:t>73</a:t>
            </a:fld>
            <a:endParaRPr lang="en-US" altLang="de-DE" sz="1200"/>
          </a:p>
        </p:txBody>
      </p:sp>
      <p:sp>
        <p:nvSpPr>
          <p:cNvPr id="50181" name="Rectangle 2">
            <a:extLst>
              <a:ext uri="{FF2B5EF4-FFF2-40B4-BE49-F238E27FC236}">
                <a16:creationId xmlns:a16="http://schemas.microsoft.com/office/drawing/2014/main" id="{8A884360-16B2-2944-822A-64A92BB93D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357699" name="Rectangle 3">
            <a:extLst>
              <a:ext uri="{FF2B5EF4-FFF2-40B4-BE49-F238E27FC236}">
                <a16:creationId xmlns:a16="http://schemas.microsoft.com/office/drawing/2014/main" id="{1AC1CC00-97EF-0445-9A53-0FB3D138DA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836385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856FF63-73E3-0041-AE3F-98B6D77C1E9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6163893-6988-D547-9223-23572868440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AA702F-82F7-1A40-9AD1-A583EA8168C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1F55913-B604-324D-B0A7-3E9F040F87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3E4FECF-65B0-B44D-A590-18DFC06DF2BB}" type="slidenum">
              <a:rPr lang="en-US" altLang="de-DE" sz="1200"/>
              <a:pPr/>
              <a:t>74</a:t>
            </a:fld>
            <a:endParaRPr lang="en-US" altLang="de-DE" sz="1200"/>
          </a:p>
        </p:txBody>
      </p:sp>
      <p:sp>
        <p:nvSpPr>
          <p:cNvPr id="52229" name="Rectangle 2">
            <a:extLst>
              <a:ext uri="{FF2B5EF4-FFF2-40B4-BE49-F238E27FC236}">
                <a16:creationId xmlns:a16="http://schemas.microsoft.com/office/drawing/2014/main" id="{EDC3CC38-75D2-A44A-89C2-BEEFE926CB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32E39F95-AC30-A843-8775-BDA2DB6144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171809083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E9F3802-5CC8-554F-B56A-5253D7A0325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99884A8-EF14-9040-8FB8-00B2C0DD1D8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110A5D-D2ED-A340-954D-76F318F5A49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9D68D53-3FD9-7D4D-B914-590D9BB607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982FCE5-ED3B-2246-A082-FF249EE06B99}" type="slidenum">
              <a:rPr lang="en-US" altLang="de-DE" sz="1200"/>
              <a:pPr/>
              <a:t>75</a:t>
            </a:fld>
            <a:endParaRPr lang="en-US" altLang="de-DE" sz="1200"/>
          </a:p>
        </p:txBody>
      </p:sp>
      <p:sp>
        <p:nvSpPr>
          <p:cNvPr id="54277" name="Rectangle 2">
            <a:extLst>
              <a:ext uri="{FF2B5EF4-FFF2-40B4-BE49-F238E27FC236}">
                <a16:creationId xmlns:a16="http://schemas.microsoft.com/office/drawing/2014/main" id="{4E92C799-0526-EF48-A7C5-F7072A1ED8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357699" name="Rectangle 3">
            <a:extLst>
              <a:ext uri="{FF2B5EF4-FFF2-40B4-BE49-F238E27FC236}">
                <a16:creationId xmlns:a16="http://schemas.microsoft.com/office/drawing/2014/main" id="{F120ACFD-FBD2-C24B-B8CB-2F032B2E30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274448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80ADCEF-1FB4-094B-ADCA-153383C1790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22A9DAA-7DC6-8044-9428-0EC30C55B97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742975-8BD2-C544-A9C9-DED590BB474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C36EE2B-B3D0-464B-962F-4B0F44DCEA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DAFBECB-9BE8-454E-BC23-C6E81273C917}" type="slidenum">
              <a:rPr lang="en-US" altLang="de-DE" sz="1200"/>
              <a:pPr/>
              <a:t>76</a:t>
            </a:fld>
            <a:endParaRPr lang="en-US" altLang="de-DE" sz="1200"/>
          </a:p>
        </p:txBody>
      </p:sp>
      <p:sp>
        <p:nvSpPr>
          <p:cNvPr id="56325" name="Rectangle 2">
            <a:extLst>
              <a:ext uri="{FF2B5EF4-FFF2-40B4-BE49-F238E27FC236}">
                <a16:creationId xmlns:a16="http://schemas.microsoft.com/office/drawing/2014/main" id="{7AE48375-F696-1F47-A79F-EC2A4FFB6D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32AD5377-8573-E448-8B7C-D35D25A3C7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153115735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0535701-B3C3-BD42-A93F-0B7818F373B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D62F5B8-CF32-074C-B889-8FD9E915D00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1CE725-1930-464C-B151-188AAA4F65F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D3E2754-1972-9A49-847C-15439DABC4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AA807B5-DBFF-A440-B664-532DEA86C71A}" type="slidenum">
              <a:rPr lang="en-US" altLang="de-DE" sz="1200"/>
              <a:pPr/>
              <a:t>77</a:t>
            </a:fld>
            <a:endParaRPr lang="en-US" altLang="de-DE" sz="1200"/>
          </a:p>
        </p:txBody>
      </p:sp>
      <p:sp>
        <p:nvSpPr>
          <p:cNvPr id="58373" name="Rectangle 2">
            <a:extLst>
              <a:ext uri="{FF2B5EF4-FFF2-40B4-BE49-F238E27FC236}">
                <a16:creationId xmlns:a16="http://schemas.microsoft.com/office/drawing/2014/main" id="{7261B710-9A5D-594B-A781-E73940ED51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369987" name="Rectangle 3">
            <a:extLst>
              <a:ext uri="{FF2B5EF4-FFF2-40B4-BE49-F238E27FC236}">
                <a16:creationId xmlns:a16="http://schemas.microsoft.com/office/drawing/2014/main" id="{9243FEC4-E473-7744-ADF6-39EFC34E2A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967451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939D968-CF70-E643-B72D-A79DBF7D52D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BD50DF3-3829-0044-A581-9BE7962A1F3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D5422F-A40B-9F40-8698-6C6FD3789CB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91119C6-21AA-414C-BA24-83B4A736DA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1B851BC-922F-C441-9BD0-14D7CE5A366E}" type="slidenum">
              <a:rPr lang="en-US" altLang="de-DE" sz="1200"/>
              <a:pPr/>
              <a:t>78</a:t>
            </a:fld>
            <a:endParaRPr lang="en-US" altLang="de-DE" sz="1200"/>
          </a:p>
        </p:txBody>
      </p:sp>
      <p:sp>
        <p:nvSpPr>
          <p:cNvPr id="60421" name="Rectangle 2">
            <a:extLst>
              <a:ext uri="{FF2B5EF4-FFF2-40B4-BE49-F238E27FC236}">
                <a16:creationId xmlns:a16="http://schemas.microsoft.com/office/drawing/2014/main" id="{5899295A-C42C-854C-91CB-B001047111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369987" name="Rectangle 3">
            <a:extLst>
              <a:ext uri="{FF2B5EF4-FFF2-40B4-BE49-F238E27FC236}">
                <a16:creationId xmlns:a16="http://schemas.microsoft.com/office/drawing/2014/main" id="{27364F82-DE9A-3A4A-968A-FF04B43A8B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670858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36538E3-7565-6041-9997-D31B2A3F6B2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045DD0E-B90A-A048-A56D-7BDBACAE211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97AB3D-A0A7-774D-B19B-440D4571234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AD08D23-7557-E74F-A962-A969F04C1B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35A3803-0359-3941-A797-A07B9069B127}" type="slidenum">
              <a:rPr lang="en-US" altLang="de-DE" sz="1200"/>
              <a:pPr/>
              <a:t>79</a:t>
            </a:fld>
            <a:endParaRPr lang="en-US" altLang="de-DE" sz="1200"/>
          </a:p>
        </p:txBody>
      </p:sp>
      <p:sp>
        <p:nvSpPr>
          <p:cNvPr id="62469" name="Rectangle 2">
            <a:extLst>
              <a:ext uri="{FF2B5EF4-FFF2-40B4-BE49-F238E27FC236}">
                <a16:creationId xmlns:a16="http://schemas.microsoft.com/office/drawing/2014/main" id="{E670E42C-0685-9A49-9D54-A3C3C928CE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68643" name="Rectangle 3">
            <a:extLst>
              <a:ext uri="{FF2B5EF4-FFF2-40B4-BE49-F238E27FC236}">
                <a16:creationId xmlns:a16="http://schemas.microsoft.com/office/drawing/2014/main" id="{C8698F7E-1768-CC45-9333-75A0D7E280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1247770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F443CC5-2E72-3C4F-95D5-DAEC984E0A7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197B66D-385D-694B-B07F-0926ED0562B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67340D-07A7-9C44-89FE-8F732853514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3D69040-C0F9-D44C-9C35-73B77B84FA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5B6FCC4-015E-FA47-B605-E9AFD786AE46}" type="slidenum">
              <a:rPr lang="en-US" altLang="de-DE" sz="1200"/>
              <a:pPr/>
              <a:t>8</a:t>
            </a:fld>
            <a:endParaRPr lang="en-US" altLang="de-DE" sz="1200"/>
          </a:p>
        </p:txBody>
      </p:sp>
      <p:sp>
        <p:nvSpPr>
          <p:cNvPr id="78853" name="Rectangle 2">
            <a:extLst>
              <a:ext uri="{FF2B5EF4-FFF2-40B4-BE49-F238E27FC236}">
                <a16:creationId xmlns:a16="http://schemas.microsoft.com/office/drawing/2014/main" id="{A2636E76-947B-D44F-8332-64558E18B1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786A4CEA-0262-D54C-9B35-584CB1C456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altLang="x-non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154116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711EF97-CF90-3846-ADA5-551BB5D6A9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4B433EB-FAED-6A4C-89A7-ECD258D4D20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1C5AEE-A8C6-AD41-A770-1CAD475C996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884A009-C346-494A-9145-319AB8D1CE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DA09F9F-B2D4-5947-94A1-2FF9208C3DFD}" type="slidenum">
              <a:rPr lang="en-US" altLang="de-DE" sz="1200"/>
              <a:pPr/>
              <a:t>80</a:t>
            </a:fld>
            <a:endParaRPr lang="en-US" altLang="de-DE" sz="1200"/>
          </a:p>
        </p:txBody>
      </p:sp>
      <p:sp>
        <p:nvSpPr>
          <p:cNvPr id="64517" name="Rectangle 2">
            <a:extLst>
              <a:ext uri="{FF2B5EF4-FFF2-40B4-BE49-F238E27FC236}">
                <a16:creationId xmlns:a16="http://schemas.microsoft.com/office/drawing/2014/main" id="{A90E10AA-94E0-5B4D-814C-02F05359B9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369987" name="Rectangle 3">
            <a:extLst>
              <a:ext uri="{FF2B5EF4-FFF2-40B4-BE49-F238E27FC236}">
                <a16:creationId xmlns:a16="http://schemas.microsoft.com/office/drawing/2014/main" id="{EC1FD46C-A802-B941-9306-8D35D9F91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675737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1C980F1-0467-1C49-82FA-AF60FABAEC0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F6F3BF3-7099-0E48-8809-2DFB2FAE082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E6A74A-7B5D-0749-9795-70388F171FF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CB1CF9A-8044-9646-BC4A-1029685B5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89D2389-B27F-144E-8DFD-BD7D88D5DCF6}" type="slidenum">
              <a:rPr lang="en-US" altLang="de-DE" sz="1200"/>
              <a:pPr/>
              <a:t>81</a:t>
            </a:fld>
            <a:endParaRPr lang="en-US" altLang="de-DE" sz="1200"/>
          </a:p>
        </p:txBody>
      </p:sp>
      <p:sp>
        <p:nvSpPr>
          <p:cNvPr id="66565" name="Rectangle 2">
            <a:extLst>
              <a:ext uri="{FF2B5EF4-FFF2-40B4-BE49-F238E27FC236}">
                <a16:creationId xmlns:a16="http://schemas.microsoft.com/office/drawing/2014/main" id="{CB74AC71-5268-0841-B6EA-5ABA9499A3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369987" name="Rectangle 3">
            <a:extLst>
              <a:ext uri="{FF2B5EF4-FFF2-40B4-BE49-F238E27FC236}">
                <a16:creationId xmlns:a16="http://schemas.microsoft.com/office/drawing/2014/main" id="{4730667C-C256-8746-B385-80D26E8517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037631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6C73987-F3C7-FA4D-80DC-3462133903E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AB36A1-1FF6-3E40-801B-29BBA152C18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B0C07A-BB36-3148-980D-22A5C551EE2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AFA5859-A592-CC44-AC9D-1B60C01237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3E38648-7A11-1645-B7E7-C620677E8BAD}" type="slidenum">
              <a:rPr lang="en-US" altLang="de-DE" sz="1200"/>
              <a:pPr/>
              <a:t>82</a:t>
            </a:fld>
            <a:endParaRPr lang="en-US" altLang="de-DE" sz="1200"/>
          </a:p>
        </p:txBody>
      </p:sp>
      <p:sp>
        <p:nvSpPr>
          <p:cNvPr id="68613" name="Rectangle 2">
            <a:extLst>
              <a:ext uri="{FF2B5EF4-FFF2-40B4-BE49-F238E27FC236}">
                <a16:creationId xmlns:a16="http://schemas.microsoft.com/office/drawing/2014/main" id="{5CF0054F-4D75-D94D-8F4D-6AD6C85674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369987" name="Rectangle 3">
            <a:extLst>
              <a:ext uri="{FF2B5EF4-FFF2-40B4-BE49-F238E27FC236}">
                <a16:creationId xmlns:a16="http://schemas.microsoft.com/office/drawing/2014/main" id="{07B42758-9A5E-F641-BEEA-69E6FAB6B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320089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752D540-B9CF-D34D-BC03-813CB96A1B7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B643B79-AE23-6743-B4B4-561E65779B7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9677B0-EB6D-FE4B-9771-93A3B85CFD3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0342C59-0A4B-204F-8848-B4A545F509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4768BA0-DD25-3640-B615-3D03697651B2}" type="slidenum">
              <a:rPr lang="en-US" altLang="de-DE" sz="1200"/>
              <a:pPr/>
              <a:t>83</a:t>
            </a:fld>
            <a:endParaRPr lang="en-US" altLang="de-DE" sz="1200"/>
          </a:p>
        </p:txBody>
      </p:sp>
      <p:sp>
        <p:nvSpPr>
          <p:cNvPr id="70661" name="Rectangle 2">
            <a:extLst>
              <a:ext uri="{FF2B5EF4-FFF2-40B4-BE49-F238E27FC236}">
                <a16:creationId xmlns:a16="http://schemas.microsoft.com/office/drawing/2014/main" id="{6EF28E52-A306-564F-A6C3-99769F0A13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369987" name="Rectangle 3">
            <a:extLst>
              <a:ext uri="{FF2B5EF4-FFF2-40B4-BE49-F238E27FC236}">
                <a16:creationId xmlns:a16="http://schemas.microsoft.com/office/drawing/2014/main" id="{6B88A695-EF8E-C54F-BFE3-A07736529B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068956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C643427-BDF0-9241-AB34-35E3696434E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EBDCE0A-1FB4-204F-A1AC-2A9D2DD9C8C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CBAC48-41F8-CB40-9E01-E7E3B7DD4D7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CB759A3-0C93-2F44-B7EC-37FCCCB818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A166487-9EEE-0043-BB70-39FDC6D64777}" type="slidenum">
              <a:rPr lang="en-US" altLang="de-DE" sz="1200"/>
              <a:pPr/>
              <a:t>84</a:t>
            </a:fld>
            <a:endParaRPr lang="en-US" altLang="de-DE" sz="1200"/>
          </a:p>
        </p:txBody>
      </p:sp>
      <p:sp>
        <p:nvSpPr>
          <p:cNvPr id="72709" name="Rectangle 2">
            <a:extLst>
              <a:ext uri="{FF2B5EF4-FFF2-40B4-BE49-F238E27FC236}">
                <a16:creationId xmlns:a16="http://schemas.microsoft.com/office/drawing/2014/main" id="{5BB9E709-93E9-FD42-8EB5-2BC7876873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369987" name="Rectangle 3">
            <a:extLst>
              <a:ext uri="{FF2B5EF4-FFF2-40B4-BE49-F238E27FC236}">
                <a16:creationId xmlns:a16="http://schemas.microsoft.com/office/drawing/2014/main" id="{BD09CD0F-28ED-0A49-8F59-69944E43BF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708539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43B0651-7068-7C48-AD4C-125B4C19939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67535AD-3636-2A49-B5A5-FCD403C5250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BFBDFC-8CE7-024D-8C97-6F72CFC1720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97FF04E-EF5F-DD47-800B-AB220CBBA4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A1E9205-D10D-3941-A672-E07E40799962}" type="slidenum">
              <a:rPr lang="en-US" altLang="de-DE" sz="1200"/>
              <a:pPr/>
              <a:t>85</a:t>
            </a:fld>
            <a:endParaRPr lang="en-US" altLang="de-DE" sz="1200"/>
          </a:p>
        </p:txBody>
      </p:sp>
      <p:sp>
        <p:nvSpPr>
          <p:cNvPr id="76805" name="Rectangle 2">
            <a:extLst>
              <a:ext uri="{FF2B5EF4-FFF2-40B4-BE49-F238E27FC236}">
                <a16:creationId xmlns:a16="http://schemas.microsoft.com/office/drawing/2014/main" id="{AC65972B-45C3-9C47-8715-0000EF847B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E6AE3D7E-D2C0-FC44-9712-DE34D674DC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28501736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3CFF6E4-2211-F448-B844-14526094E69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83FE321-BB0C-CF40-9469-6F68743965C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05500F-36B4-2144-8DD0-FB2710693E3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52E67F1-53F8-7A47-A104-7C9D2A4706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1F3037E-D593-9B45-B261-188B1D5E0A2A}" type="slidenum">
              <a:rPr lang="en-US" altLang="de-DE" sz="1200"/>
              <a:pPr/>
              <a:t>86</a:t>
            </a:fld>
            <a:endParaRPr lang="en-US" altLang="de-DE" sz="1200"/>
          </a:p>
        </p:txBody>
      </p:sp>
      <p:sp>
        <p:nvSpPr>
          <p:cNvPr id="78853" name="Rectangle 2">
            <a:extLst>
              <a:ext uri="{FF2B5EF4-FFF2-40B4-BE49-F238E27FC236}">
                <a16:creationId xmlns:a16="http://schemas.microsoft.com/office/drawing/2014/main" id="{DB544D53-5190-6E45-A786-83C6A9D35A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C6C59E11-F442-D243-9BEE-5BB3DE4059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114771639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033A7CB-771E-BF4A-9A48-43C648CD2DF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F581BAE-DD14-D549-B73B-544703201EB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874E09-3ED2-5644-99EF-916720ACA85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62B5CEE-6670-CA4E-AD1B-7FA3AEA641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34A1A06-0D96-A34C-8291-444618B4D58E}" type="slidenum">
              <a:rPr lang="en-US" altLang="de-DE" sz="1200"/>
              <a:pPr/>
              <a:t>87</a:t>
            </a:fld>
            <a:endParaRPr lang="en-US" altLang="de-DE" sz="1200"/>
          </a:p>
        </p:txBody>
      </p:sp>
      <p:sp>
        <p:nvSpPr>
          <p:cNvPr id="80901" name="Rectangle 2">
            <a:extLst>
              <a:ext uri="{FF2B5EF4-FFF2-40B4-BE49-F238E27FC236}">
                <a16:creationId xmlns:a16="http://schemas.microsoft.com/office/drawing/2014/main" id="{F90C026A-ECF2-BF4A-9152-7A78652763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E60FCAAF-9F79-9D4A-9B84-D5CE90629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318109272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2699573-20B2-6040-B9FE-305A1AA2544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2BA58DE-4DCF-D540-8497-F4AB912802A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E7473D-DF31-0244-B828-270F3FCA781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46C92BB-A8C8-7443-99D5-E3FB8D6962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F0D9E80-B61F-334E-B756-7A9B04319FE7}" type="slidenum">
              <a:rPr lang="en-US" altLang="de-DE" sz="1200"/>
              <a:pPr/>
              <a:t>88</a:t>
            </a:fld>
            <a:endParaRPr lang="en-US" altLang="de-DE" sz="1200"/>
          </a:p>
        </p:txBody>
      </p:sp>
      <p:sp>
        <p:nvSpPr>
          <p:cNvPr id="82949" name="Rectangle 2">
            <a:extLst>
              <a:ext uri="{FF2B5EF4-FFF2-40B4-BE49-F238E27FC236}">
                <a16:creationId xmlns:a16="http://schemas.microsoft.com/office/drawing/2014/main" id="{696E7243-241C-F54D-9FD3-3C769FDDF7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6A290EC5-7CC3-444C-B3FF-2BA95A4F4C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248807440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Folienbildplatzhalter 1">
            <a:extLst>
              <a:ext uri="{FF2B5EF4-FFF2-40B4-BE49-F238E27FC236}">
                <a16:creationId xmlns:a16="http://schemas.microsoft.com/office/drawing/2014/main" id="{ADD1FBC2-C6A6-F248-8308-C01DE0537C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D894E680-62E1-B146-865F-FB402DC492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E1254235-3FE2-134B-973C-30B07C3D9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F29CC60A-5031-5346-934D-78A739E862A4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89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366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3FFCCFE-6D03-A047-BDE5-523458757C8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D219CA9-D89C-A542-80E9-30E9177B17C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08873A-611A-5B4E-A14B-8B6A0396315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346AF37-BA49-A74B-8E3F-FD78601122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8F3DEF6-4B06-174A-91D8-695437F15C17}" type="slidenum">
              <a:rPr lang="en-US" altLang="de-DE" sz="1200"/>
              <a:pPr/>
              <a:t>9</a:t>
            </a:fld>
            <a:endParaRPr lang="en-US" altLang="de-DE" sz="1200"/>
          </a:p>
        </p:txBody>
      </p:sp>
      <p:sp>
        <p:nvSpPr>
          <p:cNvPr id="80901" name="Rectangle 2">
            <a:extLst>
              <a:ext uri="{FF2B5EF4-FFF2-40B4-BE49-F238E27FC236}">
                <a16:creationId xmlns:a16="http://schemas.microsoft.com/office/drawing/2014/main" id="{221C6990-16AF-D448-AB81-53D3EFE00F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0ADABDD2-0B6D-6742-86B1-600A2CE473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altLang="x-non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574277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A4B5458-F39E-784A-9F29-CFDCD167CEB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F0F78D1-AAA1-E349-B0A6-80A0A7C3E88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924416-28CE-9047-ADAC-F84812F9F49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2DD13FD-2342-0847-8873-F745676EDB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6383819-CB8A-0148-A217-E230453FD93D}" type="slidenum">
              <a:rPr lang="en-US" altLang="de-DE" sz="1200"/>
              <a:pPr/>
              <a:t>90</a:t>
            </a:fld>
            <a:endParaRPr lang="en-US" altLang="de-DE" sz="1200"/>
          </a:p>
        </p:txBody>
      </p:sp>
      <p:sp>
        <p:nvSpPr>
          <p:cNvPr id="48133" name="Rectangle 2">
            <a:extLst>
              <a:ext uri="{FF2B5EF4-FFF2-40B4-BE49-F238E27FC236}">
                <a16:creationId xmlns:a16="http://schemas.microsoft.com/office/drawing/2014/main" id="{5F9C174B-578C-D34C-8A37-9730DCD992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509251" name="Rectangle 3">
            <a:extLst>
              <a:ext uri="{FF2B5EF4-FFF2-40B4-BE49-F238E27FC236}">
                <a16:creationId xmlns:a16="http://schemas.microsoft.com/office/drawing/2014/main" id="{1F1D8743-817B-4341-B3F3-98B0182322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710113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altLang="x-none">
                <a:ea typeface="ＭＳ Ｐゴシック" charset="-128"/>
              </a:rPr>
              <a:t>PEBBLES: Parallel and Element Based grey Box Linear Equation Solver </a:t>
            </a:r>
          </a:p>
        </p:txBody>
      </p:sp>
    </p:spTree>
    <p:extLst>
      <p:ext uri="{BB962C8B-B14F-4D97-AF65-F5344CB8AC3E}">
        <p14:creationId xmlns:p14="http://schemas.microsoft.com/office/powerpoint/2010/main" val="159523668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711EF97-CF90-3846-ADA5-551BB5D6A9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4B433EB-FAED-6A4C-89A7-ECD258D4D20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1C5AEE-A8C6-AD41-A770-1CAD475C996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884A009-C346-494A-9145-319AB8D1CE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DA09F9F-B2D4-5947-94A1-2FF9208C3DFD}" type="slidenum">
              <a:rPr lang="en-US" altLang="de-DE" sz="1200"/>
              <a:pPr/>
              <a:t>91</a:t>
            </a:fld>
            <a:endParaRPr lang="en-US" altLang="de-DE" sz="1200"/>
          </a:p>
        </p:txBody>
      </p:sp>
      <p:sp>
        <p:nvSpPr>
          <p:cNvPr id="64517" name="Rectangle 2">
            <a:extLst>
              <a:ext uri="{FF2B5EF4-FFF2-40B4-BE49-F238E27FC236}">
                <a16:creationId xmlns:a16="http://schemas.microsoft.com/office/drawing/2014/main" id="{A90E10AA-94E0-5B4D-814C-02F05359B9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369987" name="Rectangle 3">
            <a:extLst>
              <a:ext uri="{FF2B5EF4-FFF2-40B4-BE49-F238E27FC236}">
                <a16:creationId xmlns:a16="http://schemas.microsoft.com/office/drawing/2014/main" id="{EC1FD46C-A802-B941-9306-8D35D9F91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921223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711EF97-CF90-3846-ADA5-551BB5D6A9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4B433EB-FAED-6A4C-89A7-ECD258D4D20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1C5AEE-A8C6-AD41-A770-1CAD475C996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884A009-C346-494A-9145-319AB8D1CE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DA09F9F-B2D4-5947-94A1-2FF9208C3DFD}" type="slidenum">
              <a:rPr lang="en-US" altLang="de-DE" sz="1200"/>
              <a:pPr/>
              <a:t>92</a:t>
            </a:fld>
            <a:endParaRPr lang="en-US" altLang="de-DE" sz="1200"/>
          </a:p>
        </p:txBody>
      </p:sp>
      <p:sp>
        <p:nvSpPr>
          <p:cNvPr id="64517" name="Rectangle 2">
            <a:extLst>
              <a:ext uri="{FF2B5EF4-FFF2-40B4-BE49-F238E27FC236}">
                <a16:creationId xmlns:a16="http://schemas.microsoft.com/office/drawing/2014/main" id="{A90E10AA-94E0-5B4D-814C-02F05359B9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369987" name="Rectangle 3">
            <a:extLst>
              <a:ext uri="{FF2B5EF4-FFF2-40B4-BE49-F238E27FC236}">
                <a16:creationId xmlns:a16="http://schemas.microsoft.com/office/drawing/2014/main" id="{EC1FD46C-A802-B941-9306-8D35D9F91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173592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711EF97-CF90-3846-ADA5-551BB5D6A9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4B433EB-FAED-6A4C-89A7-ECD258D4D20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1C5AEE-A8C6-AD41-A770-1CAD475C996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884A009-C346-494A-9145-319AB8D1CE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DA09F9F-B2D4-5947-94A1-2FF9208C3DFD}" type="slidenum">
              <a:rPr lang="en-US" altLang="de-DE" sz="1200"/>
              <a:pPr/>
              <a:t>93</a:t>
            </a:fld>
            <a:endParaRPr lang="en-US" altLang="de-DE" sz="1200"/>
          </a:p>
        </p:txBody>
      </p:sp>
      <p:sp>
        <p:nvSpPr>
          <p:cNvPr id="64517" name="Rectangle 2">
            <a:extLst>
              <a:ext uri="{FF2B5EF4-FFF2-40B4-BE49-F238E27FC236}">
                <a16:creationId xmlns:a16="http://schemas.microsoft.com/office/drawing/2014/main" id="{A90E10AA-94E0-5B4D-814C-02F05359B9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369987" name="Rectangle 3">
            <a:extLst>
              <a:ext uri="{FF2B5EF4-FFF2-40B4-BE49-F238E27FC236}">
                <a16:creationId xmlns:a16="http://schemas.microsoft.com/office/drawing/2014/main" id="{EC1FD46C-A802-B941-9306-8D35D9F91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57350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711EF97-CF90-3846-ADA5-551BB5D6A9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4B433EB-FAED-6A4C-89A7-ECD258D4D20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1C5AEE-A8C6-AD41-A770-1CAD475C996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884A009-C346-494A-9145-319AB8D1CE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DA09F9F-B2D4-5947-94A1-2FF9208C3DFD}" type="slidenum">
              <a:rPr lang="en-US" altLang="de-DE" sz="1200"/>
              <a:pPr/>
              <a:t>94</a:t>
            </a:fld>
            <a:endParaRPr lang="en-US" altLang="de-DE" sz="1200"/>
          </a:p>
        </p:txBody>
      </p:sp>
      <p:sp>
        <p:nvSpPr>
          <p:cNvPr id="64517" name="Rectangle 2">
            <a:extLst>
              <a:ext uri="{FF2B5EF4-FFF2-40B4-BE49-F238E27FC236}">
                <a16:creationId xmlns:a16="http://schemas.microsoft.com/office/drawing/2014/main" id="{A90E10AA-94E0-5B4D-814C-02F05359B9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369987" name="Rectangle 3">
            <a:extLst>
              <a:ext uri="{FF2B5EF4-FFF2-40B4-BE49-F238E27FC236}">
                <a16:creationId xmlns:a16="http://schemas.microsoft.com/office/drawing/2014/main" id="{EC1FD46C-A802-B941-9306-8D35D9F91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287182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711EF97-CF90-3846-ADA5-551BB5D6A9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4B433EB-FAED-6A4C-89A7-ECD258D4D20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1C5AEE-A8C6-AD41-A770-1CAD475C996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884A009-C346-494A-9145-319AB8D1CE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DA09F9F-B2D4-5947-94A1-2FF9208C3DFD}" type="slidenum">
              <a:rPr lang="en-US" altLang="de-DE" sz="1200"/>
              <a:pPr/>
              <a:t>95</a:t>
            </a:fld>
            <a:endParaRPr lang="en-US" altLang="de-DE" sz="1200"/>
          </a:p>
        </p:txBody>
      </p:sp>
      <p:sp>
        <p:nvSpPr>
          <p:cNvPr id="64517" name="Rectangle 2">
            <a:extLst>
              <a:ext uri="{FF2B5EF4-FFF2-40B4-BE49-F238E27FC236}">
                <a16:creationId xmlns:a16="http://schemas.microsoft.com/office/drawing/2014/main" id="{A90E10AA-94E0-5B4D-814C-02F05359B9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369987" name="Rectangle 3">
            <a:extLst>
              <a:ext uri="{FF2B5EF4-FFF2-40B4-BE49-F238E27FC236}">
                <a16:creationId xmlns:a16="http://schemas.microsoft.com/office/drawing/2014/main" id="{EC1FD46C-A802-B941-9306-8D35D9F91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398974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711EF97-CF90-3846-ADA5-551BB5D6A9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4B433EB-FAED-6A4C-89A7-ECD258D4D20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1C5AEE-A8C6-AD41-A770-1CAD475C996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884A009-C346-494A-9145-319AB8D1CE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DA09F9F-B2D4-5947-94A1-2FF9208C3DFD}" type="slidenum">
              <a:rPr lang="en-US" altLang="de-DE" sz="1200"/>
              <a:pPr/>
              <a:t>96</a:t>
            </a:fld>
            <a:endParaRPr lang="en-US" altLang="de-DE" sz="1200"/>
          </a:p>
        </p:txBody>
      </p:sp>
      <p:sp>
        <p:nvSpPr>
          <p:cNvPr id="64517" name="Rectangle 2">
            <a:extLst>
              <a:ext uri="{FF2B5EF4-FFF2-40B4-BE49-F238E27FC236}">
                <a16:creationId xmlns:a16="http://schemas.microsoft.com/office/drawing/2014/main" id="{A90E10AA-94E0-5B4D-814C-02F05359B9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369987" name="Rectangle 3">
            <a:extLst>
              <a:ext uri="{FF2B5EF4-FFF2-40B4-BE49-F238E27FC236}">
                <a16:creationId xmlns:a16="http://schemas.microsoft.com/office/drawing/2014/main" id="{EC1FD46C-A802-B941-9306-8D35D9F91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572607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711EF97-CF90-3846-ADA5-551BB5D6A9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4B433EB-FAED-6A4C-89A7-ECD258D4D20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1C5AEE-A8C6-AD41-A770-1CAD475C996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884A009-C346-494A-9145-319AB8D1CE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DA09F9F-B2D4-5947-94A1-2FF9208C3DFD}" type="slidenum">
              <a:rPr lang="en-US" altLang="de-DE" sz="1200"/>
              <a:pPr/>
              <a:t>97</a:t>
            </a:fld>
            <a:endParaRPr lang="en-US" altLang="de-DE" sz="1200"/>
          </a:p>
        </p:txBody>
      </p:sp>
      <p:sp>
        <p:nvSpPr>
          <p:cNvPr id="64517" name="Rectangle 2">
            <a:extLst>
              <a:ext uri="{FF2B5EF4-FFF2-40B4-BE49-F238E27FC236}">
                <a16:creationId xmlns:a16="http://schemas.microsoft.com/office/drawing/2014/main" id="{A90E10AA-94E0-5B4D-814C-02F05359B9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369987" name="Rectangle 3">
            <a:extLst>
              <a:ext uri="{FF2B5EF4-FFF2-40B4-BE49-F238E27FC236}">
                <a16:creationId xmlns:a16="http://schemas.microsoft.com/office/drawing/2014/main" id="{EC1FD46C-A802-B941-9306-8D35D9F91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8065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711EF97-CF90-3846-ADA5-551BB5D6A9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4B433EB-FAED-6A4C-89A7-ECD258D4D20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1C5AEE-A8C6-AD41-A770-1CAD475C996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884A009-C346-494A-9145-319AB8D1CE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DA09F9F-B2D4-5947-94A1-2FF9208C3DFD}" type="slidenum">
              <a:rPr lang="en-US" altLang="de-DE" sz="1200"/>
              <a:pPr/>
              <a:t>98</a:t>
            </a:fld>
            <a:endParaRPr lang="en-US" altLang="de-DE" sz="1200"/>
          </a:p>
        </p:txBody>
      </p:sp>
      <p:sp>
        <p:nvSpPr>
          <p:cNvPr id="64517" name="Rectangle 2">
            <a:extLst>
              <a:ext uri="{FF2B5EF4-FFF2-40B4-BE49-F238E27FC236}">
                <a16:creationId xmlns:a16="http://schemas.microsoft.com/office/drawing/2014/main" id="{A90E10AA-94E0-5B4D-814C-02F05359B9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369987" name="Rectangle 3">
            <a:extLst>
              <a:ext uri="{FF2B5EF4-FFF2-40B4-BE49-F238E27FC236}">
                <a16:creationId xmlns:a16="http://schemas.microsoft.com/office/drawing/2014/main" id="{EC1FD46C-A802-B941-9306-8D35D9F91D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250" cy="27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x-none">
                <a:ea typeface="ＭＳ Ｐゴシック" charset="-128"/>
              </a:rPr>
              <a:t> </a:t>
            </a:r>
            <a:endParaRPr lang="en-GB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140287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9" name="Rectangle 3"/>
          <p:cNvSpPr txBox="1">
            <a:spLocks noGrp="1" noChangeArrowheads="1"/>
          </p:cNvSpPr>
          <p:nvPr/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endParaRPr lang="de-DE" altLang="de-DE" sz="1200" b="1"/>
          </a:p>
        </p:txBody>
      </p:sp>
      <p:sp>
        <p:nvSpPr>
          <p:cNvPr id="10" name="Rectangle 6"/>
          <p:cNvSpPr txBox="1">
            <a:spLocks noGrp="1" noChangeArrowheads="1"/>
          </p:cNvSpPr>
          <p:nvPr/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11" name="Rectangle 7"/>
          <p:cNvSpPr txBox="1">
            <a:spLocks noGrp="1" noChangeArrowheads="1"/>
          </p:cNvSpPr>
          <p:nvPr/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fld id="{7FFAB184-2AF2-B945-93C5-006790D1C270}" type="slidenum">
              <a:rPr lang="en-US" altLang="de-DE" sz="1200" b="1" smtClean="0"/>
              <a:pPr algn="r">
                <a:defRPr/>
              </a:pPr>
              <a:t>99</a:t>
            </a:fld>
            <a:endParaRPr lang="en-US" altLang="de-DE" sz="1200" b="1"/>
          </a:p>
        </p:txBody>
      </p:sp>
      <p:sp>
        <p:nvSpPr>
          <p:cNvPr id="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5" name="Rectangle 3"/>
          <p:cNvSpPr txBox="1">
            <a:spLocks noGrp="1" noChangeArrowheads="1"/>
          </p:cNvSpPr>
          <p:nvPr/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endParaRPr lang="de-DE" altLang="de-DE" sz="1200" b="1"/>
          </a:p>
        </p:txBody>
      </p:sp>
      <p:sp>
        <p:nvSpPr>
          <p:cNvPr id="6" name="Rectangle 6"/>
          <p:cNvSpPr txBox="1">
            <a:spLocks noGrp="1" noChangeArrowheads="1"/>
          </p:cNvSpPr>
          <p:nvPr/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fld id="{E6FC6CE4-A80D-8947-8332-2A27A46CA8E2}" type="slidenum">
              <a:rPr lang="en-US" altLang="de-DE" sz="1200" b="1" smtClean="0"/>
              <a:pPr algn="r">
                <a:defRPr/>
              </a:pPr>
              <a:t>99</a:t>
            </a:fld>
            <a:endParaRPr lang="en-US" altLang="de-DE" sz="1200" b="1"/>
          </a:p>
        </p:txBody>
      </p:sp>
      <p:sp>
        <p:nvSpPr>
          <p:cNvPr id="604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94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3" y="4343400"/>
            <a:ext cx="231775" cy="284163"/>
          </a:xfrm>
        </p:spPr>
        <p:txBody>
          <a:bodyPr/>
          <a:lstStyle/>
          <a:p>
            <a:pPr>
              <a:defRPr/>
            </a:pPr>
            <a:r>
              <a:rPr lang="en-US" altLang="de-DE" dirty="0">
                <a:ea typeface="ＭＳ Ｐゴシック" charset="-128"/>
              </a:rPr>
              <a:t> </a:t>
            </a:r>
            <a:endParaRPr lang="en-GB" altLang="de-D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248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3761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3745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0821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8674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5225455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7980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2177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8057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56112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9355509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6161834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50000">
              <a:srgbClr val="0000FF"/>
            </a:gs>
            <a:gs pos="100000">
              <a:srgbClr val="0000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AB4321B-92C3-AF7D-6FB9-0CB27DC760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1ADFB2-AA55-AA34-2BFE-7F64DB08DD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  <a:ea typeface="ＭＳ Ｐゴシック" pitchFamily="-84" charset="-128"/>
          <a:cs typeface="ＭＳ Ｐゴシック" pitchFamily="-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  <a:ea typeface="ＭＳ Ｐゴシック" pitchFamily="-84" charset="-128"/>
          <a:cs typeface="ＭＳ Ｐゴシック" pitchFamily="-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  <a:ea typeface="ＭＳ Ｐゴシック" pitchFamily="-84" charset="-128"/>
          <a:cs typeface="ＭＳ Ｐゴシック" pitchFamily="-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ldbrain.eu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tiff"/><Relationship Id="rId3" Type="http://schemas.openxmlformats.org/officeDocument/2006/relationships/image" Target="../media/image77.jpeg"/><Relationship Id="rId7" Type="http://schemas.openxmlformats.org/officeDocument/2006/relationships/image" Target="../media/image136.tif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jpeg"/><Relationship Id="rId9" Type="http://schemas.openxmlformats.org/officeDocument/2006/relationships/image" Target="../media/image1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25" name="Rectangle 5">
            <a:extLst>
              <a:ext uri="{FF2B5EF4-FFF2-40B4-BE49-F238E27FC236}">
                <a16:creationId xmlns:a16="http://schemas.microsoft.com/office/drawing/2014/main" id="{2ABAACF2-D56A-E253-3F9E-748622AF891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4625" y="128588"/>
            <a:ext cx="8829675" cy="262890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de-DE" altLang="de-DE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The finite </a:t>
            </a:r>
            <a:r>
              <a:rPr lang="de-DE" altLang="de-DE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element</a:t>
            </a:r>
            <a:r>
              <a:rPr lang="de-DE" altLang="de-DE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de-DE" altLang="de-DE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method</a:t>
            </a:r>
            <a:r>
              <a:rPr lang="de-DE" altLang="de-DE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and </a:t>
            </a:r>
            <a:r>
              <a:rPr lang="de-DE" altLang="de-DE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convergence</a:t>
            </a:r>
            <a:r>
              <a:rPr lang="de-DE" altLang="de-DE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de-DE" altLang="de-DE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theory</a:t>
            </a:r>
            <a:r>
              <a:rPr lang="de-DE" altLang="de-DE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de-DE" altLang="de-DE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for</a:t>
            </a:r>
            <a:r>
              <a:rPr lang="de-DE" altLang="de-DE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de-DE" altLang="de-DE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the</a:t>
            </a:r>
            <a:r>
              <a:rPr lang="de-DE" altLang="de-DE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EEG </a:t>
            </a:r>
            <a:r>
              <a:rPr lang="de-DE" altLang="de-DE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forward</a:t>
            </a:r>
            <a:r>
              <a:rPr lang="de-DE" altLang="de-DE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de-DE" altLang="de-DE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problem</a:t>
            </a:r>
            <a:r>
              <a:rPr lang="de-DE" altLang="de-DE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de-DE" altLang="de-DE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solution</a:t>
            </a:r>
            <a:endParaRPr lang="de-DE" altLang="de-DE" sz="3200" b="1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310731" name="Rectangle 11">
            <a:extLst>
              <a:ext uri="{FF2B5EF4-FFF2-40B4-BE49-F238E27FC236}">
                <a16:creationId xmlns:a16="http://schemas.microsoft.com/office/drawing/2014/main" id="{9C998573-6D0E-1605-E5D7-6204DE0CA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925" y="6275388"/>
            <a:ext cx="163513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x-none"/>
          </a:p>
        </p:txBody>
      </p:sp>
      <p:sp>
        <p:nvSpPr>
          <p:cNvPr id="1310735" name="Text Box 15">
            <a:extLst>
              <a:ext uri="{FF2B5EF4-FFF2-40B4-BE49-F238E27FC236}">
                <a16:creationId xmlns:a16="http://schemas.microsoft.com/office/drawing/2014/main" id="{F06474A7-AE1A-3211-F311-369EE0056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8900" y="6227763"/>
            <a:ext cx="8815388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1800" i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Lectures on Nov</a:t>
            </a:r>
            <a:r>
              <a:rPr lang="en-US" altLang="x-none" sz="18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.19+26, </a:t>
            </a:r>
            <a:r>
              <a:rPr lang="en-US" altLang="x-none" sz="1800" i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2024</a:t>
            </a:r>
          </a:p>
        </p:txBody>
      </p:sp>
      <p:sp>
        <p:nvSpPr>
          <p:cNvPr id="4100" name="Line 16">
            <a:extLst>
              <a:ext uri="{FF2B5EF4-FFF2-40B4-BE49-F238E27FC236}">
                <a16:creationId xmlns:a16="http://schemas.microsoft.com/office/drawing/2014/main" id="{0A8FC8BC-ED07-522F-FDCB-10FE7EA43B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3688" y="6021388"/>
            <a:ext cx="8562975" cy="158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4101" name="Picture 32" descr="logo_IBB.jpg                                                   002C8F0AMacintosh HD                   BBA7EC79:">
            <a:extLst>
              <a:ext uri="{FF2B5EF4-FFF2-40B4-BE49-F238E27FC236}">
                <a16:creationId xmlns:a16="http://schemas.microsoft.com/office/drawing/2014/main" id="{C55CA457-881F-A440-93AF-6F8E237F3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495550"/>
            <a:ext cx="1754188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4" name="Text Box 34">
            <a:extLst>
              <a:ext uri="{FF2B5EF4-FFF2-40B4-BE49-F238E27FC236}">
                <a16:creationId xmlns:a16="http://schemas.microsoft.com/office/drawing/2014/main" id="{20F7EEC0-C834-5671-115F-D07FF3B74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300" y="4233863"/>
            <a:ext cx="6842125" cy="457200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tx2">
                <a:alpha val="74997"/>
              </a:schemeClr>
            </a:outerShdw>
          </a:effectLst>
        </p:spPr>
        <p:txBody>
          <a:bodyPr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x-none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Carsten H. Wolters</a:t>
            </a:r>
            <a:endParaRPr lang="en-US" altLang="x-none" sz="24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310755" name="Text Box 35">
            <a:extLst>
              <a:ext uri="{FF2B5EF4-FFF2-40B4-BE49-F238E27FC236}">
                <a16:creationId xmlns:a16="http://schemas.microsoft.com/office/drawing/2014/main" id="{FD5B1F46-4D93-59C5-1271-9B1DBCCCC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5002213"/>
            <a:ext cx="8926512" cy="3079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lIns="92075" tIns="46038" rIns="92075" bIns="46038">
            <a:spAutoFit/>
          </a:bodyPr>
          <a:lstStyle>
            <a:lvl1pPr marL="457200" indent="-4572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buFont typeface="Times New Roman" charset="0"/>
              <a:buNone/>
              <a:defRPr/>
            </a:pPr>
            <a:r>
              <a:rPr lang="en-US" altLang="x-none" sz="1400">
                <a:solidFill>
                  <a:schemeClr val="bg1"/>
                </a:solidFill>
                <a:latin typeface="Arial" charset="0"/>
              </a:rPr>
              <a:t>Institut für Biomagnetismus und Biosignalanalyse, Westf. Wilhelms-Universität Münster, Germany  </a:t>
            </a:r>
          </a:p>
        </p:txBody>
      </p:sp>
      <p:pic>
        <p:nvPicPr>
          <p:cNvPr id="4104" name="Picture 9" descr="WWU_Logo1_1c.png                                               005A9864                               BBA7EC79:">
            <a:extLst>
              <a:ext uri="{FF2B5EF4-FFF2-40B4-BE49-F238E27FC236}">
                <a16:creationId xmlns:a16="http://schemas.microsoft.com/office/drawing/2014/main" id="{16EE9163-AE3B-8030-FC79-23DBB86C7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00" y="2508250"/>
            <a:ext cx="43815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35815263-5210-9145-AE60-543E17B777D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414463" y="231775"/>
            <a:ext cx="8458201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Venant source model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81922" name="Text Box 7">
            <a:extLst>
              <a:ext uri="{FF2B5EF4-FFF2-40B4-BE49-F238E27FC236}">
                <a16:creationId xmlns:a16="http://schemas.microsoft.com/office/drawing/2014/main" id="{00F69C36-CC67-0543-8C0A-2E35A13B7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[Hanrath, </a:t>
            </a:r>
            <a:r>
              <a:rPr lang="en-US" altLang="de-DE" sz="1200" b="1" i="1">
                <a:solidFill>
                  <a:srgbClr val="FFFFFF"/>
                </a:solidFill>
              </a:rPr>
              <a:t>Dissertation in Maths, RWTH Aachen</a:t>
            </a:r>
            <a:r>
              <a:rPr lang="en-US" altLang="de-DE" sz="1200" b="1">
                <a:solidFill>
                  <a:srgbClr val="FFFFFF"/>
                </a:solidFill>
              </a:rPr>
              <a:t>, 2019]</a:t>
            </a:r>
          </a:p>
        </p:txBody>
      </p:sp>
      <p:sp>
        <p:nvSpPr>
          <p:cNvPr id="81923" name="Textfeld 3">
            <a:extLst>
              <a:ext uri="{FF2B5EF4-FFF2-40B4-BE49-F238E27FC236}">
                <a16:creationId xmlns:a16="http://schemas.microsoft.com/office/drawing/2014/main" id="{99050936-C65F-4243-BA54-481F1765D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988" y="2935288"/>
            <a:ext cx="292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/>
              <a:t>-1</a:t>
            </a:r>
          </a:p>
        </p:txBody>
      </p:sp>
      <p:pic>
        <p:nvPicPr>
          <p:cNvPr id="81924" name="Bild 4">
            <a:extLst>
              <a:ext uri="{FF2B5EF4-FFF2-40B4-BE49-F238E27FC236}">
                <a16:creationId xmlns:a16="http://schemas.microsoft.com/office/drawing/2014/main" id="{52A527D0-DF54-6E42-B7B4-8A8239C6D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946150"/>
            <a:ext cx="8293100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reieck 5">
            <a:extLst>
              <a:ext uri="{FF2B5EF4-FFF2-40B4-BE49-F238E27FC236}">
                <a16:creationId xmlns:a16="http://schemas.microsoft.com/office/drawing/2014/main" id="{CC85BFBC-7AB1-724B-A011-3DEB9BB7F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6563" y="5529263"/>
            <a:ext cx="1062037" cy="914400"/>
          </a:xfrm>
          <a:prstGeom prst="triangle">
            <a:avLst>
              <a:gd name="adj" fmla="val 50000"/>
            </a:avLst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de-DE" altLang="de-DE"/>
          </a:p>
        </p:txBody>
      </p:sp>
      <p:pic>
        <p:nvPicPr>
          <p:cNvPr id="81926" name="Bild 6">
            <a:extLst>
              <a:ext uri="{FF2B5EF4-FFF2-40B4-BE49-F238E27FC236}">
                <a16:creationId xmlns:a16="http://schemas.microsoft.com/office/drawing/2014/main" id="{52EC6DA9-EEE8-2D4C-9B51-6BA5A8716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4960938"/>
            <a:ext cx="2921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Bild 9">
            <a:extLst>
              <a:ext uri="{FF2B5EF4-FFF2-40B4-BE49-F238E27FC236}">
                <a16:creationId xmlns:a16="http://schemas.microsoft.com/office/drawing/2014/main" id="{681E964D-4861-AF40-9531-95D520B40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5942013"/>
            <a:ext cx="2921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8" name="Bild 10">
            <a:extLst>
              <a:ext uri="{FF2B5EF4-FFF2-40B4-BE49-F238E27FC236}">
                <a16:creationId xmlns:a16="http://schemas.microsoft.com/office/drawing/2014/main" id="{3922DA8F-7431-A549-81FE-485D22C4F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349375"/>
            <a:ext cx="2921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20271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57B6920F-868B-6646-BCD4-80B136B8902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414463" y="231775"/>
            <a:ext cx="8458201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 dirty="0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</a:t>
            </a:r>
            <a:r>
              <a:rPr lang="en-GB" altLang="de-DE" sz="3200" b="1" dirty="0" err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Venant</a:t>
            </a:r>
            <a:r>
              <a:rPr lang="en-GB" altLang="de-DE" sz="3200" b="1" dirty="0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source model</a:t>
            </a:r>
            <a:endParaRPr lang="de-DE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83970" name="Text Box 7">
            <a:extLst>
              <a:ext uri="{FF2B5EF4-FFF2-40B4-BE49-F238E27FC236}">
                <a16:creationId xmlns:a16="http://schemas.microsoft.com/office/drawing/2014/main" id="{A808D478-76E1-664D-979C-7F3F644A0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[Vorwerk, Hanrath, Wolters &amp; Grasedyck, </a:t>
            </a:r>
            <a:r>
              <a:rPr lang="en-US" altLang="de-DE" sz="1200" b="1" i="1">
                <a:solidFill>
                  <a:srgbClr val="FFFFFF"/>
                </a:solidFill>
              </a:rPr>
              <a:t>NeuroImage</a:t>
            </a:r>
            <a:r>
              <a:rPr lang="en-US" altLang="de-DE" sz="1200" b="1">
                <a:solidFill>
                  <a:srgbClr val="FFFFFF"/>
                </a:solidFill>
              </a:rPr>
              <a:t>, 2019]</a:t>
            </a:r>
          </a:p>
        </p:txBody>
      </p:sp>
      <p:sp>
        <p:nvSpPr>
          <p:cNvPr id="83971" name="Textfeld 3">
            <a:extLst>
              <a:ext uri="{FF2B5EF4-FFF2-40B4-BE49-F238E27FC236}">
                <a16:creationId xmlns:a16="http://schemas.microsoft.com/office/drawing/2014/main" id="{50FF3C1F-CEAD-2F48-AE34-512C8391D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988" y="2935288"/>
            <a:ext cx="292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/>
              <a:t>-1</a:t>
            </a:r>
          </a:p>
        </p:txBody>
      </p:sp>
      <p:pic>
        <p:nvPicPr>
          <p:cNvPr id="83972" name="Bild 2">
            <a:extLst>
              <a:ext uri="{FF2B5EF4-FFF2-40B4-BE49-F238E27FC236}">
                <a16:creationId xmlns:a16="http://schemas.microsoft.com/office/drawing/2014/main" id="{17649E6C-F451-F24F-B5D2-CDBFEDA28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946150"/>
            <a:ext cx="8553450" cy="562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Textfeld 4">
            <a:extLst>
              <a:ext uri="{FF2B5EF4-FFF2-40B4-BE49-F238E27FC236}">
                <a16:creationId xmlns:a16="http://schemas.microsoft.com/office/drawing/2014/main" id="{19298544-6A13-3045-A025-887E9602F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3400" y="6170613"/>
            <a:ext cx="29876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86225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DDC48AB9-2910-0742-8983-4C0A81B7F87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414463" y="231775"/>
            <a:ext cx="8458201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Venant source model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86018" name="Text Box 7">
            <a:extLst>
              <a:ext uri="{FF2B5EF4-FFF2-40B4-BE49-F238E27FC236}">
                <a16:creationId xmlns:a16="http://schemas.microsoft.com/office/drawing/2014/main" id="{A8F1D8F6-F129-0C43-BC5C-5E56CD49C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[Vorwerk, Hanrath, Wolters &amp; Grasedyck, </a:t>
            </a:r>
            <a:r>
              <a:rPr lang="en-US" altLang="de-DE" sz="1200" b="1" i="1">
                <a:solidFill>
                  <a:srgbClr val="FFFFFF"/>
                </a:solidFill>
              </a:rPr>
              <a:t>NeuroImage</a:t>
            </a:r>
            <a:r>
              <a:rPr lang="en-US" altLang="de-DE" sz="1200" b="1">
                <a:solidFill>
                  <a:srgbClr val="FFFFFF"/>
                </a:solidFill>
              </a:rPr>
              <a:t>, 2019]</a:t>
            </a:r>
          </a:p>
        </p:txBody>
      </p:sp>
      <p:sp>
        <p:nvSpPr>
          <p:cNvPr id="86019" name="Textfeld 3">
            <a:extLst>
              <a:ext uri="{FF2B5EF4-FFF2-40B4-BE49-F238E27FC236}">
                <a16:creationId xmlns:a16="http://schemas.microsoft.com/office/drawing/2014/main" id="{DC010D48-B64E-FF4A-8D8D-4AE01DE87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988" y="2935288"/>
            <a:ext cx="292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/>
              <a:t>-1</a:t>
            </a:r>
          </a:p>
        </p:txBody>
      </p:sp>
      <p:pic>
        <p:nvPicPr>
          <p:cNvPr id="86020" name="Bild 1">
            <a:extLst>
              <a:ext uri="{FF2B5EF4-FFF2-40B4-BE49-F238E27FC236}">
                <a16:creationId xmlns:a16="http://schemas.microsoft.com/office/drawing/2014/main" id="{259DF724-7E94-C14C-97A3-AA2C5D439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270000"/>
            <a:ext cx="8474075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Bild 5">
            <a:extLst>
              <a:ext uri="{FF2B5EF4-FFF2-40B4-BE49-F238E27FC236}">
                <a16:creationId xmlns:a16="http://schemas.microsoft.com/office/drawing/2014/main" id="{19363177-285D-614C-BC99-EC3CC0643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4213225"/>
            <a:ext cx="846137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58608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6F240E98-01C6-8E40-AD29-3610BBAD504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2700"/>
            <a:ext cx="84582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Venant source model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88066" name="Text Box 7">
            <a:extLst>
              <a:ext uri="{FF2B5EF4-FFF2-40B4-BE49-F238E27FC236}">
                <a16:creationId xmlns:a16="http://schemas.microsoft.com/office/drawing/2014/main" id="{BB0044FE-C704-6A4B-9C8C-71515CE3B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[Wolters, </a:t>
            </a:r>
            <a:r>
              <a:rPr lang="en-US" altLang="de-DE" sz="1200" b="1" i="1">
                <a:solidFill>
                  <a:srgbClr val="FFFFFF"/>
                </a:solidFill>
              </a:rPr>
              <a:t>Lecture scriptum</a:t>
            </a:r>
            <a:r>
              <a:rPr lang="en-US" altLang="de-DE" sz="1200" b="1">
                <a:solidFill>
                  <a:srgbClr val="FFFFFF"/>
                </a:solidFill>
              </a:rPr>
              <a:t>]</a:t>
            </a:r>
          </a:p>
        </p:txBody>
      </p:sp>
      <p:pic>
        <p:nvPicPr>
          <p:cNvPr id="88067" name="Bild 2">
            <a:extLst>
              <a:ext uri="{FF2B5EF4-FFF2-40B4-BE49-F238E27FC236}">
                <a16:creationId xmlns:a16="http://schemas.microsoft.com/office/drawing/2014/main" id="{23BA860F-D214-AE4B-90FB-51A5894D1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752475"/>
            <a:ext cx="89789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Bild 1">
            <a:extLst>
              <a:ext uri="{FF2B5EF4-FFF2-40B4-BE49-F238E27FC236}">
                <a16:creationId xmlns:a16="http://schemas.microsoft.com/office/drawing/2014/main" id="{5DD9C404-5F9F-BC47-9513-40925C803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3529013"/>
            <a:ext cx="28781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Textfeld 6">
            <a:extLst>
              <a:ext uri="{FF2B5EF4-FFF2-40B4-BE49-F238E27FC236}">
                <a16:creationId xmlns:a16="http://schemas.microsoft.com/office/drawing/2014/main" id="{69C9E7F1-B5D1-5741-B84E-B3F69360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4811713"/>
            <a:ext cx="60023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000" dirty="0">
                <a:solidFill>
                  <a:srgbClr val="FFFF00"/>
                </a:solidFill>
              </a:rPr>
              <a:t>Right-hand side vector has only about 27 (for tetrahedra models) non-zero entries and can be computed similarly fast as PI.</a:t>
            </a:r>
          </a:p>
        </p:txBody>
      </p:sp>
      <p:pic>
        <p:nvPicPr>
          <p:cNvPr id="88070" name="Bild 5" descr="delete.tiff">
            <a:extLst>
              <a:ext uri="{FF2B5EF4-FFF2-40B4-BE49-F238E27FC236}">
                <a16:creationId xmlns:a16="http://schemas.microsoft.com/office/drawing/2014/main" id="{10A0B024-AAFF-B04C-86A1-5645DC8FE0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4237038"/>
            <a:ext cx="2173288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17649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87DE35FD-D0FF-7C48-B8BB-236C260AA17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6538" y="2933700"/>
            <a:ext cx="84582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Whitney source modeling approach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475671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65" name="Rectangle 5">
            <a:extLst>
              <a:ext uri="{FF2B5EF4-FFF2-40B4-BE49-F238E27FC236}">
                <a16:creationId xmlns:a16="http://schemas.microsoft.com/office/drawing/2014/main" id="{36E4072C-789A-6846-9399-1182378C1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671513"/>
            <a:ext cx="8458200" cy="4762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2400" b="1">
                <a:solidFill>
                  <a:srgbClr val="00FFFF"/>
                </a:solidFill>
                <a:latin typeface="Arial" charset="0"/>
              </a:rPr>
              <a:t>Whitney source model</a:t>
            </a:r>
            <a:endParaRPr lang="de-DE" altLang="x-none" sz="2400" b="1" dirty="0">
              <a:solidFill>
                <a:srgbClr val="00FFFF"/>
              </a:solidFill>
              <a:latin typeface="Arial" charset="0"/>
              <a:sym typeface="Symbol" charset="2"/>
            </a:endParaRPr>
          </a:p>
        </p:txBody>
      </p:sp>
      <p:sp>
        <p:nvSpPr>
          <p:cNvPr id="8194" name="Text Box 7">
            <a:extLst>
              <a:ext uri="{FF2B5EF4-FFF2-40B4-BE49-F238E27FC236}">
                <a16:creationId xmlns:a16="http://schemas.microsoft.com/office/drawing/2014/main" id="{48C425AE-42FF-F448-B101-85D972813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[Bauer, Pursiainen, Vorwerk, Köstler &amp; Wolters, </a:t>
            </a:r>
            <a:r>
              <a:rPr lang="en-US" altLang="de-DE" sz="1200" b="1" i="1">
                <a:solidFill>
                  <a:srgbClr val="FFFFFF"/>
                </a:solidFill>
              </a:rPr>
              <a:t>IEEE TBME, </a:t>
            </a:r>
            <a:r>
              <a:rPr lang="en-US" altLang="de-DE" sz="1200" b="1">
                <a:solidFill>
                  <a:srgbClr val="FFFFFF"/>
                </a:solidFill>
              </a:rPr>
              <a:t>2015]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[Pursiainen, Vorwerk &amp; Wolters, </a:t>
            </a:r>
            <a:r>
              <a:rPr lang="en-US" altLang="de-DE" sz="1200" b="1" i="1">
                <a:solidFill>
                  <a:srgbClr val="FFFFFF"/>
                </a:solidFill>
              </a:rPr>
              <a:t>Phys Med Biol, </a:t>
            </a:r>
            <a:r>
              <a:rPr lang="en-US" altLang="de-DE" sz="1200" b="1">
                <a:solidFill>
                  <a:srgbClr val="FFFFFF"/>
                </a:solidFill>
              </a:rPr>
              <a:t>2016]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[Miinalainen, Rezaei, Us, Nüßing, Engwer, Wolters &amp; Pursiainen, </a:t>
            </a:r>
            <a:r>
              <a:rPr lang="en-US" altLang="de-DE" sz="1200" b="1" i="1">
                <a:solidFill>
                  <a:srgbClr val="FFFFFF"/>
                </a:solidFill>
              </a:rPr>
              <a:t>NeuroImage, </a:t>
            </a:r>
            <a:r>
              <a:rPr lang="en-US" altLang="de-DE" sz="1200" b="1">
                <a:solidFill>
                  <a:srgbClr val="FFFFFF"/>
                </a:solidFill>
              </a:rPr>
              <a:t>2019]</a:t>
            </a:r>
          </a:p>
        </p:txBody>
      </p:sp>
      <p:pic>
        <p:nvPicPr>
          <p:cNvPr id="8195" name="Bild 5" descr="delete.tiff">
            <a:extLst>
              <a:ext uri="{FF2B5EF4-FFF2-40B4-BE49-F238E27FC236}">
                <a16:creationId xmlns:a16="http://schemas.microsoft.com/office/drawing/2014/main" id="{B8E96B9C-DA67-034A-96B7-B8EB37436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12888"/>
            <a:ext cx="84074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2">
            <a:extLst>
              <a:ext uri="{FF2B5EF4-FFF2-40B4-BE49-F238E27FC236}">
                <a16:creationId xmlns:a16="http://schemas.microsoft.com/office/drawing/2014/main" id="{B4DF854B-9C0F-1D4E-A724-851C0D69D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5627688"/>
            <a:ext cx="8331200" cy="33972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1600" b="1"/>
              <a:t>One of the three edge based face functions of a Whitney source model</a:t>
            </a:r>
          </a:p>
        </p:txBody>
      </p:sp>
    </p:spTree>
    <p:extLst>
      <p:ext uri="{BB962C8B-B14F-4D97-AF65-F5344CB8AC3E}">
        <p14:creationId xmlns:p14="http://schemas.microsoft.com/office/powerpoint/2010/main" val="307791113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6" descr="delete.tiff                                                    007F6F46500.11 Festplatte              7C2686E3:">
            <a:extLst>
              <a:ext uri="{FF2B5EF4-FFF2-40B4-BE49-F238E27FC236}">
                <a16:creationId xmlns:a16="http://schemas.microsoft.com/office/drawing/2014/main" id="{B0817717-085B-9245-A24F-7509D6F9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63688"/>
            <a:ext cx="890270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0F90E2-DE90-B84E-B619-DC9865F85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703263"/>
            <a:ext cx="8458200" cy="4762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2400" b="1">
                <a:solidFill>
                  <a:srgbClr val="00FFFF"/>
                </a:solidFill>
                <a:latin typeface="Arial" charset="0"/>
              </a:rPr>
              <a:t>Whitney source model</a:t>
            </a:r>
            <a:endParaRPr lang="de-DE" altLang="x-none" sz="2400" b="1" dirty="0">
              <a:solidFill>
                <a:srgbClr val="00FFFF"/>
              </a:solidFill>
              <a:latin typeface="Arial" charset="0"/>
              <a:sym typeface="Symbol" charset="2"/>
            </a:endParaRPr>
          </a:p>
        </p:txBody>
      </p:sp>
      <p:sp>
        <p:nvSpPr>
          <p:cNvPr id="10243" name="Text Box 2">
            <a:extLst>
              <a:ext uri="{FF2B5EF4-FFF2-40B4-BE49-F238E27FC236}">
                <a16:creationId xmlns:a16="http://schemas.microsoft.com/office/drawing/2014/main" id="{9FE7C676-6965-D34E-93D8-7647DFD45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5492750"/>
            <a:ext cx="8813800" cy="3079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1400" b="1"/>
              <a:t>On the right: Whitney source built up of all three edge-based face functions (each weighted with 1/3)</a:t>
            </a:r>
          </a:p>
        </p:txBody>
      </p:sp>
      <p:sp>
        <p:nvSpPr>
          <p:cNvPr id="10244" name="Text Box 7">
            <a:extLst>
              <a:ext uri="{FF2B5EF4-FFF2-40B4-BE49-F238E27FC236}">
                <a16:creationId xmlns:a16="http://schemas.microsoft.com/office/drawing/2014/main" id="{43370A17-4CDC-2544-B19F-EFAA32997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[Bauer, Pursiainen, Vorwerk, Köstler &amp; Wolters, </a:t>
            </a:r>
            <a:r>
              <a:rPr lang="en-US" altLang="de-DE" sz="1200" b="1" i="1">
                <a:solidFill>
                  <a:srgbClr val="FFFFFF"/>
                </a:solidFill>
              </a:rPr>
              <a:t>IEEE TBME, </a:t>
            </a:r>
            <a:r>
              <a:rPr lang="en-US" altLang="de-DE" sz="1200" b="1">
                <a:solidFill>
                  <a:srgbClr val="FFFFFF"/>
                </a:solidFill>
              </a:rPr>
              <a:t>2015]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[Pursiainen, Vorwerk &amp; Wolters, </a:t>
            </a:r>
            <a:r>
              <a:rPr lang="en-US" altLang="de-DE" sz="1200" b="1" i="1">
                <a:solidFill>
                  <a:srgbClr val="FFFFFF"/>
                </a:solidFill>
              </a:rPr>
              <a:t>Phys Med Biol, </a:t>
            </a:r>
            <a:r>
              <a:rPr lang="en-US" altLang="de-DE" sz="1200" b="1">
                <a:solidFill>
                  <a:srgbClr val="FFFFFF"/>
                </a:solidFill>
              </a:rPr>
              <a:t>2016]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[Miinalainen, Rezaei, Us, Nüßing, Engwer, Wolters &amp; Pursiainen, </a:t>
            </a:r>
            <a:r>
              <a:rPr lang="en-US" altLang="de-DE" sz="1200" b="1" i="1">
                <a:solidFill>
                  <a:srgbClr val="FFFFFF"/>
                </a:solidFill>
              </a:rPr>
              <a:t>NeuroImage, </a:t>
            </a:r>
            <a:r>
              <a:rPr lang="en-US" altLang="de-DE" sz="1200" b="1">
                <a:solidFill>
                  <a:srgbClr val="FFFFFF"/>
                </a:solidFill>
              </a:rPr>
              <a:t>2019]</a:t>
            </a:r>
          </a:p>
        </p:txBody>
      </p:sp>
    </p:spTree>
    <p:extLst>
      <p:ext uri="{BB962C8B-B14F-4D97-AF65-F5344CB8AC3E}">
        <p14:creationId xmlns:p14="http://schemas.microsoft.com/office/powerpoint/2010/main" val="257684240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65" name="Rectangle 5">
            <a:extLst>
              <a:ext uri="{FF2B5EF4-FFF2-40B4-BE49-F238E27FC236}">
                <a16:creationId xmlns:a16="http://schemas.microsoft.com/office/drawing/2014/main" id="{1B039888-D843-9E4A-B65B-D66E85E09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374650"/>
            <a:ext cx="8458200" cy="4762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2400" b="1" dirty="0">
                <a:solidFill>
                  <a:srgbClr val="00FFFF"/>
                </a:solidFill>
                <a:latin typeface="Arial" charset="0"/>
              </a:rPr>
              <a:t>Source model extent</a:t>
            </a:r>
            <a:endParaRPr lang="de-DE" altLang="x-none" sz="2400" b="1" dirty="0">
              <a:solidFill>
                <a:srgbClr val="00FFFF"/>
              </a:solidFill>
              <a:latin typeface="Arial" charset="0"/>
              <a:sym typeface="Symbol" charset="2"/>
            </a:endParaRPr>
          </a:p>
        </p:txBody>
      </p:sp>
      <p:pic>
        <p:nvPicPr>
          <p:cNvPr id="12290" name="Bild 1">
            <a:extLst>
              <a:ext uri="{FF2B5EF4-FFF2-40B4-BE49-F238E27FC236}">
                <a16:creationId xmlns:a16="http://schemas.microsoft.com/office/drawing/2014/main" id="{95647C81-E89D-494F-B252-3B6F085D6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323975"/>
            <a:ext cx="7607300" cy="47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7">
            <a:extLst>
              <a:ext uri="{FF2B5EF4-FFF2-40B4-BE49-F238E27FC236}">
                <a16:creationId xmlns:a16="http://schemas.microsoft.com/office/drawing/2014/main" id="{D14550CC-089D-1041-8716-03C503C15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[Pursiainen, Vorwerk &amp; Wolters, </a:t>
            </a:r>
            <a:r>
              <a:rPr lang="en-US" altLang="de-DE" sz="1200" b="1" i="1">
                <a:solidFill>
                  <a:srgbClr val="FFFFFF"/>
                </a:solidFill>
              </a:rPr>
              <a:t>Phys Med Biol, </a:t>
            </a:r>
            <a:r>
              <a:rPr lang="en-US" altLang="de-DE" sz="1200" b="1">
                <a:solidFill>
                  <a:srgbClr val="FFFFFF"/>
                </a:solidFill>
              </a:rPr>
              <a:t>2016]</a:t>
            </a:r>
          </a:p>
        </p:txBody>
      </p:sp>
    </p:spTree>
    <p:extLst>
      <p:ext uri="{BB962C8B-B14F-4D97-AF65-F5344CB8AC3E}">
        <p14:creationId xmlns:p14="http://schemas.microsoft.com/office/powerpoint/2010/main" val="49069120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65" name="Rectangle 5">
            <a:extLst>
              <a:ext uri="{FF2B5EF4-FFF2-40B4-BE49-F238E27FC236}">
                <a16:creationId xmlns:a16="http://schemas.microsoft.com/office/drawing/2014/main" id="{4952B31C-9AC7-6C4D-8837-07A50772F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488950"/>
            <a:ext cx="8458200" cy="4762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2400" b="1" dirty="0">
                <a:solidFill>
                  <a:srgbClr val="00FFFF"/>
                </a:solidFill>
                <a:latin typeface="Arial" charset="0"/>
              </a:rPr>
              <a:t>Source model extent</a:t>
            </a:r>
            <a:endParaRPr lang="de-DE" altLang="x-none" sz="2400" b="1" dirty="0">
              <a:solidFill>
                <a:srgbClr val="00FFFF"/>
              </a:solidFill>
              <a:latin typeface="Arial" charset="0"/>
              <a:sym typeface="Symbol" charset="2"/>
            </a:endParaRPr>
          </a:p>
        </p:txBody>
      </p:sp>
      <p:sp>
        <p:nvSpPr>
          <p:cNvPr id="14338" name="Text Box 7">
            <a:extLst>
              <a:ext uri="{FF2B5EF4-FFF2-40B4-BE49-F238E27FC236}">
                <a16:creationId xmlns:a16="http://schemas.microsoft.com/office/drawing/2014/main" id="{F22A2837-D2DA-4E4B-8EEE-32E1B6075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[Pursiainen, Vorwerk &amp; Wolters, </a:t>
            </a:r>
            <a:r>
              <a:rPr lang="en-US" altLang="de-DE" sz="1200" b="1" i="1">
                <a:solidFill>
                  <a:srgbClr val="FFFFFF"/>
                </a:solidFill>
              </a:rPr>
              <a:t>Phys Med Biol, </a:t>
            </a:r>
            <a:r>
              <a:rPr lang="en-US" altLang="de-DE" sz="1200" b="1">
                <a:solidFill>
                  <a:srgbClr val="FFFFFF"/>
                </a:solidFill>
              </a:rPr>
              <a:t>2016]</a:t>
            </a:r>
          </a:p>
        </p:txBody>
      </p:sp>
      <p:pic>
        <p:nvPicPr>
          <p:cNvPr id="14339" name="Bild 1">
            <a:extLst>
              <a:ext uri="{FF2B5EF4-FFF2-40B4-BE49-F238E27FC236}">
                <a16:creationId xmlns:a16="http://schemas.microsoft.com/office/drawing/2014/main" id="{D11A11E4-73B8-094C-BDE5-5F0E8B902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492250"/>
            <a:ext cx="2617788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Bild 2">
            <a:extLst>
              <a:ext uri="{FF2B5EF4-FFF2-40B4-BE49-F238E27FC236}">
                <a16:creationId xmlns:a16="http://schemas.microsoft.com/office/drawing/2014/main" id="{83C13F1D-F59C-E140-B2E9-CFFDC9FE1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1492250"/>
            <a:ext cx="2955925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Bild 3">
            <a:extLst>
              <a:ext uri="{FF2B5EF4-FFF2-40B4-BE49-F238E27FC236}">
                <a16:creationId xmlns:a16="http://schemas.microsoft.com/office/drawing/2014/main" id="{D1AE657E-AE27-D844-A50A-F4FAE073A5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492250"/>
            <a:ext cx="2490788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2">
            <a:extLst>
              <a:ext uri="{FF2B5EF4-FFF2-40B4-BE49-F238E27FC236}">
                <a16:creationId xmlns:a16="http://schemas.microsoft.com/office/drawing/2014/main" id="{7BF23C2C-D1BD-6646-BCE4-F5A30994C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413" y="4953000"/>
            <a:ext cx="1031875" cy="3079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1400" b="1"/>
              <a:t>PI</a:t>
            </a:r>
          </a:p>
        </p:txBody>
      </p:sp>
      <p:sp>
        <p:nvSpPr>
          <p:cNvPr id="14343" name="Text Box 2">
            <a:extLst>
              <a:ext uri="{FF2B5EF4-FFF2-40B4-BE49-F238E27FC236}">
                <a16:creationId xmlns:a16="http://schemas.microsoft.com/office/drawing/2014/main" id="{32FE6D64-67BE-7642-8E5B-72EAD7FF0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713" y="4960938"/>
            <a:ext cx="1031875" cy="306387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1400" b="1"/>
              <a:t>Venant</a:t>
            </a:r>
          </a:p>
        </p:txBody>
      </p:sp>
      <p:sp>
        <p:nvSpPr>
          <p:cNvPr id="14344" name="Text Box 2">
            <a:extLst>
              <a:ext uri="{FF2B5EF4-FFF2-40B4-BE49-F238E27FC236}">
                <a16:creationId xmlns:a16="http://schemas.microsoft.com/office/drawing/2014/main" id="{5BC2DF2A-F4D2-1642-8693-F242DECFE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6263" y="4960938"/>
            <a:ext cx="1033462" cy="306387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1400" b="1"/>
              <a:t>Whitney</a:t>
            </a:r>
          </a:p>
        </p:txBody>
      </p:sp>
    </p:spTree>
    <p:extLst>
      <p:ext uri="{BB962C8B-B14F-4D97-AF65-F5344CB8AC3E}">
        <p14:creationId xmlns:p14="http://schemas.microsoft.com/office/powerpoint/2010/main" val="416880399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feld 2">
            <a:extLst>
              <a:ext uri="{FF2B5EF4-FFF2-40B4-BE49-F238E27FC236}">
                <a16:creationId xmlns:a16="http://schemas.microsoft.com/office/drawing/2014/main" id="{E5DA346E-32DF-7846-98F0-DE9599CCC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3063" y="3084513"/>
            <a:ext cx="24415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FFFF99"/>
                </a:solidFill>
              </a:rPr>
              <a:t>Links to all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FFFF99"/>
                </a:solidFill>
              </a:rPr>
              <a:t>Bachelor/Master/PhD theses</a:t>
            </a:r>
          </a:p>
        </p:txBody>
      </p:sp>
      <p:pic>
        <p:nvPicPr>
          <p:cNvPr id="16386" name="Bild 1">
            <a:extLst>
              <a:ext uri="{FF2B5EF4-FFF2-40B4-BE49-F238E27FC236}">
                <a16:creationId xmlns:a16="http://schemas.microsoft.com/office/drawing/2014/main" id="{95562DCB-E48E-7040-9578-B1666A698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163638"/>
            <a:ext cx="5599113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387" name="Gerade Verbindung mit Pfeil 4">
            <a:extLst>
              <a:ext uri="{FF2B5EF4-FFF2-40B4-BE49-F238E27FC236}">
                <a16:creationId xmlns:a16="http://schemas.microsoft.com/office/drawing/2014/main" id="{65C2ABDE-B150-894B-8084-A097340A0D30}"/>
              </a:ext>
            </a:extLst>
          </p:cNvPr>
          <p:cNvCxnSpPr>
            <a:cxnSpLocks noChangeShapeType="1"/>
            <a:stCxn id="16385" idx="1"/>
          </p:cNvCxnSpPr>
          <p:nvPr/>
        </p:nvCxnSpPr>
        <p:spPr bwMode="auto">
          <a:xfrm flipH="1">
            <a:off x="5165725" y="3592513"/>
            <a:ext cx="1557338" cy="1852612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88" name="Textfeld 8">
            <a:extLst>
              <a:ext uri="{FF2B5EF4-FFF2-40B4-BE49-F238E27FC236}">
                <a16:creationId xmlns:a16="http://schemas.microsoft.com/office/drawing/2014/main" id="{A0E9068C-3313-254C-ABB0-DD40F52A7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3063" y="5173663"/>
            <a:ext cx="2333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rgbClr val="FFFF99"/>
                </a:solidFill>
              </a:rPr>
              <a:t>All own publications</a:t>
            </a:r>
          </a:p>
        </p:txBody>
      </p:sp>
      <p:cxnSp>
        <p:nvCxnSpPr>
          <p:cNvPr id="16389" name="Gerade Verbindung mit Pfeil 9">
            <a:extLst>
              <a:ext uri="{FF2B5EF4-FFF2-40B4-BE49-F238E27FC236}">
                <a16:creationId xmlns:a16="http://schemas.microsoft.com/office/drawing/2014/main" id="{773EB93D-9E61-9A49-87CB-DDEDAF1452C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362450" y="5373688"/>
            <a:ext cx="2460625" cy="385762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6385AC66-8D99-C24F-AA54-B100B46E6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88900"/>
            <a:ext cx="8458200" cy="714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de-DE" b="1">
                <a:solidFill>
                  <a:srgbClr val="00FFFF"/>
                </a:solidFill>
                <a:latin typeface="Arial" panose="020B0604020202020204" pitchFamily="34" charset="0"/>
              </a:rPr>
              <a:t>Summary: FEM source models</a:t>
            </a:r>
            <a:endParaRPr lang="de-DE" altLang="de-DE" sz="4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7224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91CAFA21-AB50-AC44-B524-1F1D7434AB0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6538" y="2933700"/>
            <a:ext cx="84582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Saint Venant source modeling approach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914255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9063E864-FCC5-394E-89AE-4F7EC11AB4C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88900"/>
            <a:ext cx="84582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Summary: FEM source models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FFFCC1F9-8EBE-F545-BE8B-F9575EB4B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85800"/>
            <a:ext cx="8991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2000" b="1" dirty="0">
                <a:solidFill>
                  <a:srgbClr val="FFFF00"/>
                </a:solidFill>
                <a:latin typeface="Arial" panose="020B0604020202020204" pitchFamily="34" charset="0"/>
              </a:rPr>
              <a:t>For FEM based forward modeling, the following source models exist: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 dirty="0">
                <a:solidFill>
                  <a:schemeClr val="bg1"/>
                </a:solidFill>
                <a:latin typeface="Arial" panose="020B0604020202020204" pitchFamily="34" charset="0"/>
              </a:rPr>
              <a:t>Subtraction</a:t>
            </a:r>
            <a:r>
              <a:rPr lang="en-US" altLang="de-DE" sz="2000" b="1" dirty="0">
                <a:solidFill>
                  <a:srgbClr val="FFFF00"/>
                </a:solidFill>
                <a:latin typeface="Arial" panose="020B0604020202020204" pitchFamily="34" charset="0"/>
              </a:rPr>
              <a:t> source model  </a:t>
            </a:r>
            <a:r>
              <a:rPr lang="en-US" altLang="de-DE" sz="2000" b="1" dirty="0">
                <a:solidFill>
                  <a:schemeClr val="bg1"/>
                </a:solidFill>
                <a:latin typeface="Arial" panose="020B0604020202020204" pitchFamily="34" charset="0"/>
              </a:rPr>
              <a:t>(</a:t>
            </a:r>
            <a:r>
              <a:rPr lang="en-US" altLang="de-DE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Höltershinken</a:t>
            </a:r>
            <a:r>
              <a:rPr lang="en-US" altLang="de-DE" sz="2000" b="1" dirty="0">
                <a:solidFill>
                  <a:schemeClr val="bg1"/>
                </a:solidFill>
                <a:latin typeface="Arial" panose="020B0604020202020204" pitchFamily="34" charset="0"/>
              </a:rPr>
              <a:t> et al., SIAM SISC, 2024; Drechsler et al., </a:t>
            </a:r>
            <a:r>
              <a:rPr lang="en-US" altLang="de-DE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NeuroImage</a:t>
            </a:r>
            <a:r>
              <a:rPr lang="en-US" altLang="de-DE" sz="2000" b="1">
                <a:solidFill>
                  <a:schemeClr val="bg1"/>
                </a:solidFill>
                <a:latin typeface="Arial" panose="020B0604020202020204" pitchFamily="34" charset="0"/>
              </a:rPr>
              <a:t>, 2009</a:t>
            </a:r>
            <a:r>
              <a:rPr lang="en-US" altLang="de-DE" sz="2000" b="1" dirty="0">
                <a:solidFill>
                  <a:schemeClr val="bg1"/>
                </a:solidFill>
                <a:latin typeface="Arial" panose="020B0604020202020204" pitchFamily="34" charset="0"/>
              </a:rPr>
              <a:t>; Wolters et al., SIAM SISC, 2007)</a:t>
            </a:r>
            <a:r>
              <a:rPr lang="en-US" altLang="de-DE" sz="20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8435" name="Bild 7">
            <a:extLst>
              <a:ext uri="{FF2B5EF4-FFF2-40B4-BE49-F238E27FC236}">
                <a16:creationId xmlns:a16="http://schemas.microsoft.com/office/drawing/2014/main" id="{C9C37ABB-75FE-E74F-9322-1F4E13A4F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33825"/>
            <a:ext cx="459422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Bild 2">
            <a:extLst>
              <a:ext uri="{FF2B5EF4-FFF2-40B4-BE49-F238E27FC236}">
                <a16:creationId xmlns:a16="http://schemas.microsoft.com/office/drawing/2014/main" id="{6C7E5BC0-5B73-134C-AD04-A8038B9B3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3933825"/>
            <a:ext cx="4167187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86117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>
            <a:extLst>
              <a:ext uri="{FF2B5EF4-FFF2-40B4-BE49-F238E27FC236}">
                <a16:creationId xmlns:a16="http://schemas.microsoft.com/office/drawing/2014/main" id="{FDC3CF4D-CD3C-E441-B3AD-F5DD52B4D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85800"/>
            <a:ext cx="8991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For FEM based forward modeling, the following source models exist: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>
                <a:solidFill>
                  <a:schemeClr val="bg1"/>
                </a:solidFill>
                <a:latin typeface="Arial" panose="020B0604020202020204" pitchFamily="34" charset="0"/>
              </a:rPr>
              <a:t>Subtraction</a:t>
            </a: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 source model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Partial integration (</a:t>
            </a:r>
            <a:r>
              <a:rPr lang="en-US" altLang="de-DE" sz="2000" b="1">
                <a:solidFill>
                  <a:schemeClr val="bg1"/>
                </a:solidFill>
                <a:latin typeface="Arial" panose="020B0604020202020204" pitchFamily="34" charset="0"/>
              </a:rPr>
              <a:t>PI</a:t>
            </a: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) source model </a:t>
            </a:r>
            <a:r>
              <a:rPr lang="en-US" altLang="de-DE" sz="2000" b="1">
                <a:solidFill>
                  <a:schemeClr val="bg1"/>
                </a:solidFill>
                <a:latin typeface="Arial" panose="020B0604020202020204" pitchFamily="34" charset="0"/>
              </a:rPr>
              <a:t>(Wolters et al., ICS, 2007)</a:t>
            </a: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0482" name="Bild 2">
            <a:extLst>
              <a:ext uri="{FF2B5EF4-FFF2-40B4-BE49-F238E27FC236}">
                <a16:creationId xmlns:a16="http://schemas.microsoft.com/office/drawing/2014/main" id="{2397282E-FE0D-3840-8A12-69566266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638425"/>
            <a:ext cx="6286500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59604CC3-EB4B-3842-A6CB-6C8484C08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88900"/>
            <a:ext cx="8458200" cy="714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de-DE" b="1">
                <a:solidFill>
                  <a:srgbClr val="00FFFF"/>
                </a:solidFill>
                <a:latin typeface="Arial" panose="020B0604020202020204" pitchFamily="34" charset="0"/>
              </a:rPr>
              <a:t>Summary: FEM source models</a:t>
            </a:r>
            <a:endParaRPr lang="de-DE" altLang="de-DE" sz="4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62515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>
            <a:extLst>
              <a:ext uri="{FF2B5EF4-FFF2-40B4-BE49-F238E27FC236}">
                <a16:creationId xmlns:a16="http://schemas.microsoft.com/office/drawing/2014/main" id="{E4905635-2E76-3246-A3CB-781C79DC3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85800"/>
            <a:ext cx="8991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For FEM based forward modeling, the following source models exist: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>
                <a:solidFill>
                  <a:schemeClr val="bg1"/>
                </a:solidFill>
                <a:latin typeface="Arial" panose="020B0604020202020204" pitchFamily="34" charset="0"/>
              </a:rPr>
              <a:t>Subtraction</a:t>
            </a: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 source model 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Partial integration (</a:t>
            </a:r>
            <a:r>
              <a:rPr lang="en-US" altLang="de-DE" sz="2000" b="1">
                <a:solidFill>
                  <a:schemeClr val="bg1"/>
                </a:solidFill>
                <a:latin typeface="Arial" panose="020B0604020202020204" pitchFamily="34" charset="0"/>
              </a:rPr>
              <a:t>PI</a:t>
            </a: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) source model 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>
                <a:solidFill>
                  <a:schemeClr val="bg1"/>
                </a:solidFill>
                <a:latin typeface="Arial" panose="020B0604020202020204" pitchFamily="34" charset="0"/>
              </a:rPr>
              <a:t>Venant </a:t>
            </a: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source model </a:t>
            </a:r>
            <a:r>
              <a:rPr lang="en-US" altLang="de-DE" sz="2000" b="1">
                <a:solidFill>
                  <a:schemeClr val="bg1"/>
                </a:solidFill>
                <a:latin typeface="Arial" panose="020B0604020202020204" pitchFamily="34" charset="0"/>
              </a:rPr>
              <a:t>(Hanrath, 2019; Vorwerk et al., 2019)</a:t>
            </a:r>
          </a:p>
        </p:txBody>
      </p:sp>
      <p:pic>
        <p:nvPicPr>
          <p:cNvPr id="22530" name="Bild 1">
            <a:extLst>
              <a:ext uri="{FF2B5EF4-FFF2-40B4-BE49-F238E27FC236}">
                <a16:creationId xmlns:a16="http://schemas.microsoft.com/office/drawing/2014/main" id="{62B58154-42ED-5645-A0DB-3E1E49492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946400"/>
            <a:ext cx="8839200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E96C90A-7EF8-0447-803D-AE6866EBE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88900"/>
            <a:ext cx="8458200" cy="714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de-DE" b="1">
                <a:solidFill>
                  <a:srgbClr val="00FFFF"/>
                </a:solidFill>
                <a:latin typeface="Arial" panose="020B0604020202020204" pitchFamily="34" charset="0"/>
              </a:rPr>
              <a:t>Summary: FEM source models</a:t>
            </a:r>
            <a:endParaRPr lang="de-DE" altLang="de-DE" sz="4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48659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>
            <a:extLst>
              <a:ext uri="{FF2B5EF4-FFF2-40B4-BE49-F238E27FC236}">
                <a16:creationId xmlns:a16="http://schemas.microsoft.com/office/drawing/2014/main" id="{24F998E2-DC13-BC4A-84E4-E67F4718F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85800"/>
            <a:ext cx="8991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For FEM based forward modeling, the following source models exist: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>
                <a:solidFill>
                  <a:schemeClr val="bg1"/>
                </a:solidFill>
                <a:latin typeface="Arial" panose="020B0604020202020204" pitchFamily="34" charset="0"/>
              </a:rPr>
              <a:t>Subtraction</a:t>
            </a: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 source model  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Partial integration (</a:t>
            </a:r>
            <a:r>
              <a:rPr lang="en-US" altLang="de-DE" sz="2000" b="1">
                <a:solidFill>
                  <a:schemeClr val="bg1"/>
                </a:solidFill>
                <a:latin typeface="Arial" panose="020B0604020202020204" pitchFamily="34" charset="0"/>
              </a:rPr>
              <a:t>PI</a:t>
            </a: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) source model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Saint-</a:t>
            </a:r>
            <a:r>
              <a:rPr lang="en-US" altLang="de-DE" sz="2000" b="1">
                <a:solidFill>
                  <a:schemeClr val="bg1"/>
                </a:solidFill>
                <a:latin typeface="Arial" panose="020B0604020202020204" pitchFamily="34" charset="0"/>
              </a:rPr>
              <a:t>Venant </a:t>
            </a: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source model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>
                <a:solidFill>
                  <a:schemeClr val="bg1"/>
                </a:solidFill>
                <a:latin typeface="Arial" panose="020B0604020202020204" pitchFamily="34" charset="0"/>
              </a:rPr>
              <a:t>Whitney</a:t>
            </a: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 source model</a:t>
            </a:r>
            <a:r>
              <a:rPr lang="en-US" altLang="de-DE" sz="2000" b="1">
                <a:solidFill>
                  <a:schemeClr val="bg1"/>
                </a:solidFill>
                <a:latin typeface="Arial" panose="020B0604020202020204" pitchFamily="34" charset="0"/>
              </a:rPr>
              <a:t> (Bauer et al., 2015; Pursiainen et al.,  2016; Miinalainen et al., 2019)</a:t>
            </a:r>
          </a:p>
        </p:txBody>
      </p:sp>
      <p:pic>
        <p:nvPicPr>
          <p:cNvPr id="24578" name="Bild 5">
            <a:extLst>
              <a:ext uri="{FF2B5EF4-FFF2-40B4-BE49-F238E27FC236}">
                <a16:creationId xmlns:a16="http://schemas.microsoft.com/office/drawing/2014/main" id="{67742E65-8E50-9449-ACB3-BE92183B1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38550"/>
            <a:ext cx="38100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Bild 1">
            <a:extLst>
              <a:ext uri="{FF2B5EF4-FFF2-40B4-BE49-F238E27FC236}">
                <a16:creationId xmlns:a16="http://schemas.microsoft.com/office/drawing/2014/main" id="{3DED2C23-C38C-8145-AE2E-2D5597276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3644900"/>
            <a:ext cx="4906962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2A862E1A-920C-A743-AECD-4BEC5E916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88900"/>
            <a:ext cx="8458200" cy="714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de-DE" b="1">
                <a:solidFill>
                  <a:srgbClr val="00FFFF"/>
                </a:solidFill>
                <a:latin typeface="Arial" panose="020B0604020202020204" pitchFamily="34" charset="0"/>
              </a:rPr>
              <a:t>Summary: FEM source models</a:t>
            </a:r>
            <a:endParaRPr lang="de-DE" altLang="de-DE" sz="4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02049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4">
            <a:extLst>
              <a:ext uri="{FF2B5EF4-FFF2-40B4-BE49-F238E27FC236}">
                <a16:creationId xmlns:a16="http://schemas.microsoft.com/office/drawing/2014/main" id="{BE138941-1784-AE42-A9CD-67DCBA0C1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F8C7342A-CE35-E340-9AFA-3CF291FE6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1950771"/>
            <a:ext cx="884555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en-US" altLang="de-DE" sz="2000" b="1" dirty="0">
                <a:solidFill>
                  <a:srgbClr val="FFFF00"/>
                </a:solidFill>
                <a:latin typeface="Arial" panose="020B0604020202020204" pitchFamily="34" charset="0"/>
              </a:rPr>
              <a:t>Convergence analysis for FEM subtraction approach (sections 6.5.1-6.5.3 of lecture scriptum)</a:t>
            </a: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en-US" altLang="de-DE" sz="2000" b="1" dirty="0">
                <a:solidFill>
                  <a:srgbClr val="FFFF00"/>
                </a:solidFill>
                <a:latin typeface="Arial" panose="020B0604020202020204" pitchFamily="34" charset="0"/>
              </a:rPr>
              <a:t>Other source models (section 6.5.4 of lecture scriptum)</a:t>
            </a: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en-US" altLang="de-DE" sz="2000" b="1" dirty="0">
                <a:solidFill>
                  <a:srgbClr val="00FFFF"/>
                </a:solidFill>
                <a:latin typeface="Arial" panose="020B0604020202020204" pitchFamily="34" charset="0"/>
              </a:rPr>
              <a:t>Overview: Multi-layer sphere model (section 6.2 of lecture scriptum)</a:t>
            </a: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en-US" altLang="de-DE" sz="2000" b="1" dirty="0">
                <a:solidFill>
                  <a:srgbClr val="FFFF00"/>
                </a:solidFill>
                <a:latin typeface="Arial" panose="020B0604020202020204" pitchFamily="34" charset="0"/>
              </a:rPr>
              <a:t>Forward modeling results</a:t>
            </a:r>
            <a:endParaRPr lang="en-US" altLang="de-DE" sz="2000" dirty="0">
              <a:solidFill>
                <a:srgbClr val="00FFFF"/>
              </a:solidFill>
              <a:latin typeface="Arial" panose="020B0604020202020204" pitchFamily="34" charset="0"/>
            </a:endParaRPr>
          </a:p>
          <a:p>
            <a:pPr lvl="1">
              <a:spcBef>
                <a:spcPct val="50000"/>
              </a:spcBef>
              <a:spcAft>
                <a:spcPct val="50000"/>
              </a:spcAft>
            </a:pPr>
            <a:endParaRPr lang="en-US" altLang="de-DE" sz="1600" b="1" dirty="0">
              <a:solidFill>
                <a:srgbClr val="00FF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spcAft>
                <a:spcPct val="50000"/>
              </a:spcAft>
            </a:pPr>
            <a:endParaRPr lang="en-US" altLang="de-DE" sz="20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ABA18A6-730C-B640-839C-EA7FB3E63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8600"/>
            <a:ext cx="5195887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Structure of the lecture</a:t>
            </a:r>
          </a:p>
        </p:txBody>
      </p:sp>
    </p:spTree>
    <p:extLst>
      <p:ext uri="{BB962C8B-B14F-4D97-AF65-F5344CB8AC3E}">
        <p14:creationId xmlns:p14="http://schemas.microsoft.com/office/powerpoint/2010/main" val="227616779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8306" name="Rectangle 2">
            <a:extLst>
              <a:ext uri="{FF2B5EF4-FFF2-40B4-BE49-F238E27FC236}">
                <a16:creationId xmlns:a16="http://schemas.microsoft.com/office/drawing/2014/main" id="{7C851D78-DA42-8845-AE7E-2DB6AFA2DD4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0850"/>
            <a:ext cx="77724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multi-layer sphere model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pic>
        <p:nvPicPr>
          <p:cNvPr id="28674" name="Bild 2">
            <a:extLst>
              <a:ext uri="{FF2B5EF4-FFF2-40B4-BE49-F238E27FC236}">
                <a16:creationId xmlns:a16="http://schemas.microsoft.com/office/drawing/2014/main" id="{1A54DD86-A3A6-B046-B332-A8EA858C5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95375"/>
            <a:ext cx="749300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Bild 3">
            <a:extLst>
              <a:ext uri="{FF2B5EF4-FFF2-40B4-BE49-F238E27FC236}">
                <a16:creationId xmlns:a16="http://schemas.microsoft.com/office/drawing/2014/main" id="{AE0504F2-0148-BE4A-BA9E-CBF518F7F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702175"/>
            <a:ext cx="43561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Bild 4">
            <a:extLst>
              <a:ext uri="{FF2B5EF4-FFF2-40B4-BE49-F238E27FC236}">
                <a16:creationId xmlns:a16="http://schemas.microsoft.com/office/drawing/2014/main" id="{B347C139-7AF7-DC48-92F9-B1BE5BAAD1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5240338"/>
            <a:ext cx="42799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Bild 5">
            <a:extLst>
              <a:ext uri="{FF2B5EF4-FFF2-40B4-BE49-F238E27FC236}">
                <a16:creationId xmlns:a16="http://schemas.microsoft.com/office/drawing/2014/main" id="{1094E922-45DF-FA48-A0EE-E0AF2457CB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5827713"/>
            <a:ext cx="42799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Bild 6">
            <a:extLst>
              <a:ext uri="{FF2B5EF4-FFF2-40B4-BE49-F238E27FC236}">
                <a16:creationId xmlns:a16="http://schemas.microsoft.com/office/drawing/2014/main" id="{FEEDE316-1D24-674A-9AB5-C70CCF93D9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4703763"/>
            <a:ext cx="37465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7">
            <a:extLst>
              <a:ext uri="{FF2B5EF4-FFF2-40B4-BE49-F238E27FC236}">
                <a16:creationId xmlns:a16="http://schemas.microsoft.com/office/drawing/2014/main" id="{7100B02C-6EB5-A944-9652-0E8852ADA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[de Munck and Peters, </a:t>
            </a:r>
            <a:r>
              <a:rPr lang="en-US" altLang="de-DE" sz="1200" b="1" i="1">
                <a:solidFill>
                  <a:srgbClr val="FFFFFF"/>
                </a:solidFill>
              </a:rPr>
              <a:t>IEEE TBME, </a:t>
            </a:r>
            <a:r>
              <a:rPr lang="en-US" altLang="de-DE" sz="1200" b="1">
                <a:solidFill>
                  <a:srgbClr val="FFFFFF"/>
                </a:solidFill>
              </a:rPr>
              <a:t>1993]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[Wolters, </a:t>
            </a:r>
            <a:r>
              <a:rPr lang="en-US" altLang="de-DE" sz="1200" b="1" i="1">
                <a:solidFill>
                  <a:srgbClr val="FFFFFF"/>
                </a:solidFill>
              </a:rPr>
              <a:t>Lecture scriptum</a:t>
            </a:r>
            <a:r>
              <a:rPr lang="en-US" altLang="de-DE" sz="1200" b="1">
                <a:solidFill>
                  <a:srgbClr val="FFFFFF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2580302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8306" name="Rectangle 2">
            <a:extLst>
              <a:ext uri="{FF2B5EF4-FFF2-40B4-BE49-F238E27FC236}">
                <a16:creationId xmlns:a16="http://schemas.microsoft.com/office/drawing/2014/main" id="{1D7D7607-13BF-434E-BB06-E915198A5B6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8900" y="57150"/>
            <a:ext cx="77724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algn="l"/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multi-layer sphere model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pic>
        <p:nvPicPr>
          <p:cNvPr id="30722" name="Bild 1">
            <a:extLst>
              <a:ext uri="{FF2B5EF4-FFF2-40B4-BE49-F238E27FC236}">
                <a16:creationId xmlns:a16="http://schemas.microsoft.com/office/drawing/2014/main" id="{70237A7B-2ED4-D14B-BD2C-7D88D4A41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685800"/>
            <a:ext cx="382270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Bild 2">
            <a:extLst>
              <a:ext uri="{FF2B5EF4-FFF2-40B4-BE49-F238E27FC236}">
                <a16:creationId xmlns:a16="http://schemas.microsoft.com/office/drawing/2014/main" id="{B78D8310-E2D6-8C45-A37C-00ABE504F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4795838"/>
            <a:ext cx="58928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7">
            <a:extLst>
              <a:ext uri="{FF2B5EF4-FFF2-40B4-BE49-F238E27FC236}">
                <a16:creationId xmlns:a16="http://schemas.microsoft.com/office/drawing/2014/main" id="{2EAF5342-4899-964E-A6DD-ADF5B3EF3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[de Munck and Peters, </a:t>
            </a:r>
            <a:r>
              <a:rPr lang="en-US" altLang="de-DE" sz="1200" b="1" i="1">
                <a:solidFill>
                  <a:srgbClr val="FFFFFF"/>
                </a:solidFill>
              </a:rPr>
              <a:t>IEEE TBME, </a:t>
            </a:r>
            <a:r>
              <a:rPr lang="en-US" altLang="de-DE" sz="1200" b="1">
                <a:solidFill>
                  <a:srgbClr val="FFFFFF"/>
                </a:solidFill>
              </a:rPr>
              <a:t>1993]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[Wolters, </a:t>
            </a:r>
            <a:r>
              <a:rPr lang="en-US" altLang="de-DE" sz="1200" b="1" i="1">
                <a:solidFill>
                  <a:srgbClr val="FFFFFF"/>
                </a:solidFill>
              </a:rPr>
              <a:t>Lecture scriptum</a:t>
            </a:r>
            <a:r>
              <a:rPr lang="en-US" altLang="de-DE" sz="1200" b="1">
                <a:solidFill>
                  <a:srgbClr val="FFFFFF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9564840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8306" name="Rectangle 2">
            <a:extLst>
              <a:ext uri="{FF2B5EF4-FFF2-40B4-BE49-F238E27FC236}">
                <a16:creationId xmlns:a16="http://schemas.microsoft.com/office/drawing/2014/main" id="{FB94143C-86E7-064E-B7C3-CCF173304AD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8900" y="57150"/>
            <a:ext cx="77724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algn="l"/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multi-layer sphere model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32770" name="Text Box 7">
            <a:extLst>
              <a:ext uri="{FF2B5EF4-FFF2-40B4-BE49-F238E27FC236}">
                <a16:creationId xmlns:a16="http://schemas.microsoft.com/office/drawing/2014/main" id="{40CCA744-4188-B14A-B520-9A7739D7D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[de Munck and Peters, </a:t>
            </a:r>
            <a:r>
              <a:rPr lang="en-US" altLang="de-DE" sz="1200" b="1" i="1">
                <a:solidFill>
                  <a:srgbClr val="FFFFFF"/>
                </a:solidFill>
              </a:rPr>
              <a:t>IEEE TBME, </a:t>
            </a:r>
            <a:r>
              <a:rPr lang="en-US" altLang="de-DE" sz="1200" b="1">
                <a:solidFill>
                  <a:srgbClr val="FFFFFF"/>
                </a:solidFill>
              </a:rPr>
              <a:t>1993]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[Wolters, </a:t>
            </a:r>
            <a:r>
              <a:rPr lang="en-US" altLang="de-DE" sz="1200" b="1" i="1">
                <a:solidFill>
                  <a:srgbClr val="FFFFFF"/>
                </a:solidFill>
              </a:rPr>
              <a:t>Lecture scriptum</a:t>
            </a:r>
            <a:r>
              <a:rPr lang="en-US" altLang="de-DE" sz="1200" b="1">
                <a:solidFill>
                  <a:srgbClr val="FFFFFF"/>
                </a:solidFill>
              </a:rPr>
              <a:t>]</a:t>
            </a:r>
          </a:p>
        </p:txBody>
      </p:sp>
      <p:pic>
        <p:nvPicPr>
          <p:cNvPr id="32771" name="Bild 3">
            <a:extLst>
              <a:ext uri="{FF2B5EF4-FFF2-40B4-BE49-F238E27FC236}">
                <a16:creationId xmlns:a16="http://schemas.microsoft.com/office/drawing/2014/main" id="{81FDA9CD-9989-E440-8F48-A5469B907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938213"/>
            <a:ext cx="8610600" cy="49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3588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8306" name="Rectangle 2">
            <a:extLst>
              <a:ext uri="{FF2B5EF4-FFF2-40B4-BE49-F238E27FC236}">
                <a16:creationId xmlns:a16="http://schemas.microsoft.com/office/drawing/2014/main" id="{F713E3B6-1F3B-204F-BDF2-E540F19655D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8900" y="57150"/>
            <a:ext cx="77724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algn="l"/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multi-layer sphere model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36866" name="Text Box 7">
            <a:extLst>
              <a:ext uri="{FF2B5EF4-FFF2-40B4-BE49-F238E27FC236}">
                <a16:creationId xmlns:a16="http://schemas.microsoft.com/office/drawing/2014/main" id="{02F31393-8C85-3047-9C0F-A93A7CA91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[de Munck and Peters, </a:t>
            </a:r>
            <a:r>
              <a:rPr lang="en-US" altLang="de-DE" sz="1200" b="1" i="1">
                <a:solidFill>
                  <a:srgbClr val="FFFFFF"/>
                </a:solidFill>
              </a:rPr>
              <a:t>IEEE TBME, </a:t>
            </a:r>
            <a:r>
              <a:rPr lang="en-US" altLang="de-DE" sz="1200" b="1">
                <a:solidFill>
                  <a:srgbClr val="FFFFFF"/>
                </a:solidFill>
              </a:rPr>
              <a:t>1993]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[Wolters, </a:t>
            </a:r>
            <a:r>
              <a:rPr lang="en-US" altLang="de-DE" sz="1200" b="1" i="1">
                <a:solidFill>
                  <a:srgbClr val="FFFFFF"/>
                </a:solidFill>
              </a:rPr>
              <a:t>Lecture scriptum</a:t>
            </a:r>
            <a:r>
              <a:rPr lang="en-US" altLang="de-DE" sz="1200" b="1">
                <a:solidFill>
                  <a:srgbClr val="FFFFFF"/>
                </a:solidFill>
              </a:rPr>
              <a:t>]</a:t>
            </a:r>
          </a:p>
        </p:txBody>
      </p:sp>
      <p:pic>
        <p:nvPicPr>
          <p:cNvPr id="36867" name="Bild 2">
            <a:extLst>
              <a:ext uri="{FF2B5EF4-FFF2-40B4-BE49-F238E27FC236}">
                <a16:creationId xmlns:a16="http://schemas.microsoft.com/office/drawing/2014/main" id="{9671762E-15C1-9A4A-A18D-E53E5A9A1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701675"/>
            <a:ext cx="7777163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Bild 6">
            <a:extLst>
              <a:ext uri="{FF2B5EF4-FFF2-40B4-BE49-F238E27FC236}">
                <a16:creationId xmlns:a16="http://schemas.microsoft.com/office/drawing/2014/main" id="{5908C975-34B8-434E-A51D-EF2637F7C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541963"/>
            <a:ext cx="49403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38821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8306" name="Rectangle 2">
            <a:extLst>
              <a:ext uri="{FF2B5EF4-FFF2-40B4-BE49-F238E27FC236}">
                <a16:creationId xmlns:a16="http://schemas.microsoft.com/office/drawing/2014/main" id="{C14D2E29-F2F5-F449-987D-406BE29FE8B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8900" y="57150"/>
            <a:ext cx="77724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algn="l"/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multi-layer sphere model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38914" name="Text Box 7">
            <a:extLst>
              <a:ext uri="{FF2B5EF4-FFF2-40B4-BE49-F238E27FC236}">
                <a16:creationId xmlns:a16="http://schemas.microsoft.com/office/drawing/2014/main" id="{2AAC8D85-FD9E-D840-A684-1859089A9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[de Munck and Peters, </a:t>
            </a:r>
            <a:r>
              <a:rPr lang="en-US" altLang="de-DE" sz="1200" b="1" i="1">
                <a:solidFill>
                  <a:srgbClr val="FFFFFF"/>
                </a:solidFill>
              </a:rPr>
              <a:t>IEEE TBME, </a:t>
            </a:r>
            <a:r>
              <a:rPr lang="en-US" altLang="de-DE" sz="1200" b="1">
                <a:solidFill>
                  <a:srgbClr val="FFFFFF"/>
                </a:solidFill>
              </a:rPr>
              <a:t>1993]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[Wolters, </a:t>
            </a:r>
            <a:r>
              <a:rPr lang="en-US" altLang="de-DE" sz="1200" b="1" i="1">
                <a:solidFill>
                  <a:srgbClr val="FFFFFF"/>
                </a:solidFill>
              </a:rPr>
              <a:t>Lecture scriptum</a:t>
            </a:r>
            <a:r>
              <a:rPr lang="en-US" altLang="de-DE" sz="1200" b="1">
                <a:solidFill>
                  <a:srgbClr val="FFFFFF"/>
                </a:solidFill>
              </a:rPr>
              <a:t>]</a:t>
            </a:r>
          </a:p>
        </p:txBody>
      </p:sp>
      <p:pic>
        <p:nvPicPr>
          <p:cNvPr id="38915" name="Bild 1">
            <a:extLst>
              <a:ext uri="{FF2B5EF4-FFF2-40B4-BE49-F238E27FC236}">
                <a16:creationId xmlns:a16="http://schemas.microsoft.com/office/drawing/2014/main" id="{EFDE4BD7-D80B-F54A-B67C-9FAE49FE9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0863"/>
            <a:ext cx="6931025" cy="58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67728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7E2088D4-77D5-FF4E-9922-78C0FBA5C34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414463" y="231775"/>
            <a:ext cx="8458201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Venant source model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67586" name="Text Box 7">
            <a:extLst>
              <a:ext uri="{FF2B5EF4-FFF2-40B4-BE49-F238E27FC236}">
                <a16:creationId xmlns:a16="http://schemas.microsoft.com/office/drawing/2014/main" id="{16E76A17-23DB-3041-8FC5-C6FA0A6A3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[Vorwerk, Hanrath, Wolters &amp; Grasedyck, </a:t>
            </a:r>
            <a:r>
              <a:rPr lang="en-US" altLang="de-DE" sz="1200" b="1" i="1">
                <a:solidFill>
                  <a:srgbClr val="FFFFFF"/>
                </a:solidFill>
              </a:rPr>
              <a:t>NeuroImage</a:t>
            </a:r>
            <a:r>
              <a:rPr lang="en-US" altLang="de-DE" sz="1200" b="1">
                <a:solidFill>
                  <a:srgbClr val="FFFFFF"/>
                </a:solidFill>
              </a:rPr>
              <a:t>, 2019]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[Hanrath, </a:t>
            </a:r>
            <a:r>
              <a:rPr lang="en-US" altLang="de-DE" sz="1200" b="1" i="1">
                <a:solidFill>
                  <a:srgbClr val="FFFFFF"/>
                </a:solidFill>
              </a:rPr>
              <a:t>Dissertation in Maths, RWTH Aachen</a:t>
            </a:r>
            <a:r>
              <a:rPr lang="en-US" altLang="de-DE" sz="1200" b="1">
                <a:solidFill>
                  <a:srgbClr val="FFFFFF"/>
                </a:solidFill>
              </a:rPr>
              <a:t>, 2019]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[Wolters, </a:t>
            </a:r>
            <a:r>
              <a:rPr lang="en-US" altLang="de-DE" sz="1200" b="1" i="1">
                <a:solidFill>
                  <a:srgbClr val="FFFFFF"/>
                </a:solidFill>
              </a:rPr>
              <a:t>Lecture scriptum</a:t>
            </a:r>
            <a:r>
              <a:rPr lang="en-US" altLang="de-DE" sz="1200" b="1">
                <a:solidFill>
                  <a:srgbClr val="FFFFFF"/>
                </a:solidFill>
              </a:rPr>
              <a:t>]</a:t>
            </a:r>
          </a:p>
        </p:txBody>
      </p:sp>
      <p:pic>
        <p:nvPicPr>
          <p:cNvPr id="67587" name="Bild 1">
            <a:extLst>
              <a:ext uri="{FF2B5EF4-FFF2-40B4-BE49-F238E27FC236}">
                <a16:creationId xmlns:a16="http://schemas.microsoft.com/office/drawing/2014/main" id="{D4795E22-E894-2C41-A9DE-A5501A345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089025"/>
            <a:ext cx="8932862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feld 7">
            <a:extLst>
              <a:ext uri="{FF2B5EF4-FFF2-40B4-BE49-F238E27FC236}">
                <a16:creationId xmlns:a16="http://schemas.microsoft.com/office/drawing/2014/main" id="{4895162E-E06E-BE46-BD1D-6F8A797AD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2044700"/>
            <a:ext cx="3506787" cy="373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99"/>
              </a:solidFill>
            </a:endParaRPr>
          </a:p>
        </p:txBody>
      </p:sp>
      <p:pic>
        <p:nvPicPr>
          <p:cNvPr id="67589" name="Bild 5" descr="delete.tiff">
            <a:extLst>
              <a:ext uri="{FF2B5EF4-FFF2-40B4-BE49-F238E27FC236}">
                <a16:creationId xmlns:a16="http://schemas.microsoft.com/office/drawing/2014/main" id="{8639CC9D-3FF5-3B4C-AFBC-D455B22CE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2757488"/>
            <a:ext cx="14573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925188F7-0A0C-35BD-FDC8-BC0F248918D9}"/>
                  </a:ext>
                </a:extLst>
              </p:cNvPr>
              <p:cNvSpPr txBox="1"/>
              <p:nvPr/>
            </p:nvSpPr>
            <p:spPr>
              <a:xfrm>
                <a:off x="3387024" y="3995043"/>
                <a:ext cx="154407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925188F7-0A0C-35BD-FDC8-BC0F24891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024" y="3995043"/>
                <a:ext cx="1544076" cy="307777"/>
              </a:xfrm>
              <a:prstGeom prst="rect">
                <a:avLst/>
              </a:prstGeom>
              <a:blipFill>
                <a:blip r:embed="rId5"/>
                <a:stretch>
                  <a:fillRect l="-2439" r="-813" b="-16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877446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8306" name="Rectangle 2">
            <a:extLst>
              <a:ext uri="{FF2B5EF4-FFF2-40B4-BE49-F238E27FC236}">
                <a16:creationId xmlns:a16="http://schemas.microsoft.com/office/drawing/2014/main" id="{D2DEC852-E8E3-1040-B1AB-9CA9CD45E5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8900" y="57150"/>
            <a:ext cx="77724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algn="l"/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multi-layer sphere model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40962" name="Text Box 7">
            <a:extLst>
              <a:ext uri="{FF2B5EF4-FFF2-40B4-BE49-F238E27FC236}">
                <a16:creationId xmlns:a16="http://schemas.microsoft.com/office/drawing/2014/main" id="{6621F356-2829-204F-A3FB-F2BE720C0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[de Munck and Peters, </a:t>
            </a:r>
            <a:r>
              <a:rPr lang="en-US" altLang="de-DE" sz="1200" b="1" i="1">
                <a:solidFill>
                  <a:srgbClr val="FFFFFF"/>
                </a:solidFill>
              </a:rPr>
              <a:t>IEEE TBME, </a:t>
            </a:r>
            <a:r>
              <a:rPr lang="en-US" altLang="de-DE" sz="1200" b="1">
                <a:solidFill>
                  <a:srgbClr val="FFFFFF"/>
                </a:solidFill>
              </a:rPr>
              <a:t>1993]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[Wolters, </a:t>
            </a:r>
            <a:r>
              <a:rPr lang="en-US" altLang="de-DE" sz="1200" b="1" i="1">
                <a:solidFill>
                  <a:srgbClr val="FFFFFF"/>
                </a:solidFill>
              </a:rPr>
              <a:t>Lecture scriptum</a:t>
            </a:r>
            <a:r>
              <a:rPr lang="en-US" altLang="de-DE" sz="1200" b="1">
                <a:solidFill>
                  <a:srgbClr val="FFFFFF"/>
                </a:solidFill>
              </a:rPr>
              <a:t>]</a:t>
            </a:r>
          </a:p>
        </p:txBody>
      </p:sp>
      <p:pic>
        <p:nvPicPr>
          <p:cNvPr id="40963" name="Bild 2">
            <a:extLst>
              <a:ext uri="{FF2B5EF4-FFF2-40B4-BE49-F238E27FC236}">
                <a16:creationId xmlns:a16="http://schemas.microsoft.com/office/drawing/2014/main" id="{10F9B008-1821-9242-AAFD-12CFD10E3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8646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Bild 3">
            <a:extLst>
              <a:ext uri="{FF2B5EF4-FFF2-40B4-BE49-F238E27FC236}">
                <a16:creationId xmlns:a16="http://schemas.microsoft.com/office/drawing/2014/main" id="{6D2965AB-262F-8F49-9E5B-453DD3C5A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71788"/>
            <a:ext cx="7239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34014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8306" name="Rectangle 2">
            <a:extLst>
              <a:ext uri="{FF2B5EF4-FFF2-40B4-BE49-F238E27FC236}">
                <a16:creationId xmlns:a16="http://schemas.microsoft.com/office/drawing/2014/main" id="{1651190B-F829-B944-BAE6-D143659E265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8900" y="57150"/>
            <a:ext cx="77724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algn="l"/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multi-layer sphere model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43010" name="Text Box 7">
            <a:extLst>
              <a:ext uri="{FF2B5EF4-FFF2-40B4-BE49-F238E27FC236}">
                <a16:creationId xmlns:a16="http://schemas.microsoft.com/office/drawing/2014/main" id="{24771267-20CD-8D44-BE9A-0EEA764EB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[de Munck and Peters, </a:t>
            </a:r>
            <a:r>
              <a:rPr lang="en-US" altLang="de-DE" sz="1200" b="1" i="1">
                <a:solidFill>
                  <a:srgbClr val="FFFFFF"/>
                </a:solidFill>
              </a:rPr>
              <a:t>IEEE TBME, </a:t>
            </a:r>
            <a:r>
              <a:rPr lang="en-US" altLang="de-DE" sz="1200" b="1">
                <a:solidFill>
                  <a:srgbClr val="FFFFFF"/>
                </a:solidFill>
              </a:rPr>
              <a:t>1993]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[Wolters, </a:t>
            </a:r>
            <a:r>
              <a:rPr lang="en-US" altLang="de-DE" sz="1200" b="1" i="1">
                <a:solidFill>
                  <a:srgbClr val="FFFFFF"/>
                </a:solidFill>
              </a:rPr>
              <a:t>Lecture scriptum</a:t>
            </a:r>
            <a:r>
              <a:rPr lang="en-US" altLang="de-DE" sz="1200" b="1">
                <a:solidFill>
                  <a:srgbClr val="FFFFFF"/>
                </a:solidFill>
              </a:rPr>
              <a:t>]</a:t>
            </a:r>
          </a:p>
        </p:txBody>
      </p:sp>
      <p:pic>
        <p:nvPicPr>
          <p:cNvPr id="43011" name="Bild 1">
            <a:extLst>
              <a:ext uri="{FF2B5EF4-FFF2-40B4-BE49-F238E27FC236}">
                <a16:creationId xmlns:a16="http://schemas.microsoft.com/office/drawing/2014/main" id="{BF54F74A-7AC8-184C-A790-F207FA7A3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642938"/>
            <a:ext cx="65532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Bild 4">
            <a:extLst>
              <a:ext uri="{FF2B5EF4-FFF2-40B4-BE49-F238E27FC236}">
                <a16:creationId xmlns:a16="http://schemas.microsoft.com/office/drawing/2014/main" id="{EA7D0827-9F18-4D45-ACAB-FD7087AC3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3367088"/>
            <a:ext cx="6553200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feld 2">
            <a:extLst>
              <a:ext uri="{FF2B5EF4-FFF2-40B4-BE49-F238E27FC236}">
                <a16:creationId xmlns:a16="http://schemas.microsoft.com/office/drawing/2014/main" id="{7ECCB20B-03CE-1B48-9164-496072EDA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0300" y="927100"/>
            <a:ext cx="900113" cy="252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9386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4">
            <a:extLst>
              <a:ext uri="{FF2B5EF4-FFF2-40B4-BE49-F238E27FC236}">
                <a16:creationId xmlns:a16="http://schemas.microsoft.com/office/drawing/2014/main" id="{BE138941-1784-AE42-A9CD-67DCBA0C1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F8C7342A-CE35-E340-9AFA-3CF291FE6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1917719"/>
            <a:ext cx="884555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en-US" altLang="de-DE" sz="2000" b="1" dirty="0">
                <a:solidFill>
                  <a:srgbClr val="FFFF00"/>
                </a:solidFill>
                <a:latin typeface="Arial" panose="020B0604020202020204" pitchFamily="34" charset="0"/>
              </a:rPr>
              <a:t>Convergence analysis for FEM subtraction approach (sections 6.5.1-6.5.3 of lecture scriptum)</a:t>
            </a: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en-US" altLang="de-DE" sz="2000" b="1" dirty="0">
                <a:solidFill>
                  <a:srgbClr val="FFFF00"/>
                </a:solidFill>
                <a:latin typeface="Arial" panose="020B0604020202020204" pitchFamily="34" charset="0"/>
              </a:rPr>
              <a:t>Other source models (section 6.5.4 of lecture scriptum)</a:t>
            </a: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en-US" altLang="de-DE" sz="2000" b="1" dirty="0">
                <a:solidFill>
                  <a:srgbClr val="FFFF00"/>
                </a:solidFill>
                <a:latin typeface="Arial" panose="020B0604020202020204" pitchFamily="34" charset="0"/>
              </a:rPr>
              <a:t>Overview: Multi-layer sphere model (section 6.2 of lecture scriptum)</a:t>
            </a: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en-US" altLang="de-DE" sz="2000" b="1" dirty="0">
                <a:solidFill>
                  <a:srgbClr val="00FFFF"/>
                </a:solidFill>
                <a:latin typeface="Arial" panose="020B0604020202020204" pitchFamily="34" charset="0"/>
              </a:rPr>
              <a:t>Forward modeling results</a:t>
            </a: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en-US" altLang="de-DE" sz="2000" b="1" dirty="0">
                <a:solidFill>
                  <a:srgbClr val="FFFF00"/>
                </a:solidFill>
                <a:latin typeface="Arial" panose="020B0604020202020204" pitchFamily="34" charset="0"/>
              </a:rPr>
              <a:t>The local subtraction approach</a:t>
            </a:r>
            <a:endParaRPr lang="en-US" altLang="de-DE" sz="2000" b="1" dirty="0">
              <a:solidFill>
                <a:srgbClr val="00FF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spcAft>
                <a:spcPct val="50000"/>
              </a:spcAft>
            </a:pPr>
            <a:endParaRPr lang="en-US" altLang="de-DE" sz="20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ABA18A6-730C-B640-839C-EA7FB3E63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8600"/>
            <a:ext cx="5195887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Structure of the lecture</a:t>
            </a:r>
          </a:p>
        </p:txBody>
      </p:sp>
    </p:spTree>
    <p:extLst>
      <p:ext uri="{BB962C8B-B14F-4D97-AF65-F5344CB8AC3E}">
        <p14:creationId xmlns:p14="http://schemas.microsoft.com/office/powerpoint/2010/main" val="247615003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2210" name="Rectangle 2">
            <a:extLst>
              <a:ext uri="{FF2B5EF4-FFF2-40B4-BE49-F238E27FC236}">
                <a16:creationId xmlns:a16="http://schemas.microsoft.com/office/drawing/2014/main" id="{26F44D35-6534-5546-A9E7-29AE3A95C82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1438"/>
            <a:ext cx="84582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Cortical thickness in infants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5B8C5C5-1448-064F-AEEC-70E599A80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749300"/>
            <a:ext cx="8623300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1600" b="1" dirty="0">
                <a:solidFill>
                  <a:srgbClr val="FFFF00"/>
                </a:solidFill>
                <a:latin typeface="Arial" panose="020B0604020202020204" pitchFamily="34" charset="0"/>
              </a:rPr>
              <a:t>The cortical thickness in infants is smaller than in adults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1600" b="1" dirty="0">
                <a:solidFill>
                  <a:srgbClr val="FFFF00"/>
                </a:solidFill>
                <a:latin typeface="Arial" panose="020B0604020202020204" pitchFamily="34" charset="0"/>
              </a:rPr>
              <a:t>Important for our developments in EU-project </a:t>
            </a:r>
            <a:r>
              <a:rPr lang="en-US" altLang="de-DE" sz="1600" b="1" dirty="0">
                <a:solidFill>
                  <a:srgbClr val="FFFF00"/>
                </a:solidFill>
                <a:latin typeface="Arial" panose="020B0604020202020204" pitchFamily="34" charset="0"/>
                <a:hlinkClick r:id="rId3"/>
              </a:rPr>
              <a:t>www.childbrain.eu</a:t>
            </a:r>
            <a:r>
              <a:rPr lang="en-US" altLang="de-DE" sz="1600" b="1" dirty="0">
                <a:solidFill>
                  <a:srgbClr val="FFFF00"/>
                </a:solidFill>
                <a:latin typeface="Arial" panose="020B0604020202020204" pitchFamily="34" charset="0"/>
              </a:rPr>
              <a:t> (2015-2019)</a:t>
            </a:r>
          </a:p>
        </p:txBody>
      </p:sp>
      <p:pic>
        <p:nvPicPr>
          <p:cNvPr id="49155" name="Picture 4" descr="delete.tiff                                                    007F6F46500.11 Festplatte              7C2686E3:">
            <a:extLst>
              <a:ext uri="{FF2B5EF4-FFF2-40B4-BE49-F238E27FC236}">
                <a16:creationId xmlns:a16="http://schemas.microsoft.com/office/drawing/2014/main" id="{6F79D0D8-FE62-0C4C-8EB3-3B2ED9F09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350" y="2413000"/>
            <a:ext cx="3554413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7">
            <a:extLst>
              <a:ext uri="{FF2B5EF4-FFF2-40B4-BE49-F238E27FC236}">
                <a16:creationId xmlns:a16="http://schemas.microsoft.com/office/drawing/2014/main" id="{86D19193-F4E0-F748-9F73-EA87C0F4C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[Li et al., </a:t>
            </a:r>
            <a:r>
              <a:rPr lang="en-US" altLang="de-DE" sz="1200" b="1" i="1">
                <a:solidFill>
                  <a:srgbClr val="FFFFFF"/>
                </a:solidFill>
              </a:rPr>
              <a:t>NeuroImage, </a:t>
            </a:r>
            <a:r>
              <a:rPr lang="en-US" altLang="de-DE" sz="1200" b="1">
                <a:solidFill>
                  <a:srgbClr val="FFFFFF"/>
                </a:solidFill>
              </a:rPr>
              <a:t>2014]</a:t>
            </a:r>
          </a:p>
        </p:txBody>
      </p:sp>
    </p:spTree>
    <p:extLst>
      <p:ext uri="{BB962C8B-B14F-4D97-AF65-F5344CB8AC3E}">
        <p14:creationId xmlns:p14="http://schemas.microsoft.com/office/powerpoint/2010/main" val="27040417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2210" name="Rectangle 2">
            <a:extLst>
              <a:ext uri="{FF2B5EF4-FFF2-40B4-BE49-F238E27FC236}">
                <a16:creationId xmlns:a16="http://schemas.microsoft.com/office/drawing/2014/main" id="{B1B8A149-9AEC-F049-9E6D-2A8A157D018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23863" y="147638"/>
            <a:ext cx="84582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Development of cortical thickness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51202" name="Text Box 7">
            <a:extLst>
              <a:ext uri="{FF2B5EF4-FFF2-40B4-BE49-F238E27FC236}">
                <a16:creationId xmlns:a16="http://schemas.microsoft.com/office/drawing/2014/main" id="{F1D5A00B-0A83-FA4C-A7B9-E76E038F2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[Li et al., </a:t>
            </a:r>
            <a:r>
              <a:rPr lang="en-US" altLang="de-DE" sz="1200" b="1" i="1">
                <a:solidFill>
                  <a:srgbClr val="FFFFFF"/>
                </a:solidFill>
              </a:rPr>
              <a:t>NeuroImage, </a:t>
            </a:r>
            <a:r>
              <a:rPr lang="en-US" altLang="de-DE" sz="1200" b="1">
                <a:solidFill>
                  <a:srgbClr val="FFFFFF"/>
                </a:solidFill>
              </a:rPr>
              <a:t>2014]</a:t>
            </a:r>
          </a:p>
        </p:txBody>
      </p:sp>
      <p:pic>
        <p:nvPicPr>
          <p:cNvPr id="51203" name="Bild 5" descr="delete.tiff">
            <a:extLst>
              <a:ext uri="{FF2B5EF4-FFF2-40B4-BE49-F238E27FC236}">
                <a16:creationId xmlns:a16="http://schemas.microsoft.com/office/drawing/2014/main" id="{C72478C1-86C1-AA4C-A105-7FDA4F0A7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0263"/>
            <a:ext cx="7924800" cy="556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57953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2210" name="Rectangle 2">
            <a:extLst>
              <a:ext uri="{FF2B5EF4-FFF2-40B4-BE49-F238E27FC236}">
                <a16:creationId xmlns:a16="http://schemas.microsoft.com/office/drawing/2014/main" id="{A7F7FEF9-A469-2354-2581-F36F626FC71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23863" y="147638"/>
            <a:ext cx="84582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Development of cortical thickness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53250" name="Text Box 7">
            <a:extLst>
              <a:ext uri="{FF2B5EF4-FFF2-40B4-BE49-F238E27FC236}">
                <a16:creationId xmlns:a16="http://schemas.microsoft.com/office/drawing/2014/main" id="{B956A61A-2A57-F33A-D608-FE2EB4A43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[Li et al., </a:t>
            </a:r>
            <a:r>
              <a:rPr lang="en-US" altLang="de-DE" sz="1200" b="1" i="1">
                <a:solidFill>
                  <a:srgbClr val="FFFFFF"/>
                </a:solidFill>
              </a:rPr>
              <a:t>NeuroImage, </a:t>
            </a:r>
            <a:r>
              <a:rPr lang="en-US" altLang="de-DE" sz="1200" b="1">
                <a:solidFill>
                  <a:srgbClr val="FFFFFF"/>
                </a:solidFill>
              </a:rPr>
              <a:t>2014]</a:t>
            </a:r>
          </a:p>
        </p:txBody>
      </p:sp>
      <p:pic>
        <p:nvPicPr>
          <p:cNvPr id="53251" name="Bild 6" descr="delete.tiff">
            <a:extLst>
              <a:ext uri="{FF2B5EF4-FFF2-40B4-BE49-F238E27FC236}">
                <a16:creationId xmlns:a16="http://schemas.microsoft.com/office/drawing/2014/main" id="{DB269B1E-1123-23F6-A74D-3C065B31A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012825"/>
            <a:ext cx="8915400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2210" name="Rectangle 2">
            <a:extLst>
              <a:ext uri="{FF2B5EF4-FFF2-40B4-BE49-F238E27FC236}">
                <a16:creationId xmlns:a16="http://schemas.microsoft.com/office/drawing/2014/main" id="{F25A0C06-1C83-41B1-2648-6B41F408CA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23863" y="147638"/>
            <a:ext cx="84582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Development of cortical thickness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55298" name="Text Box 7">
            <a:extLst>
              <a:ext uri="{FF2B5EF4-FFF2-40B4-BE49-F238E27FC236}">
                <a16:creationId xmlns:a16="http://schemas.microsoft.com/office/drawing/2014/main" id="{EDB98164-D188-6FC2-CD63-34028132C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[Li et al., </a:t>
            </a:r>
            <a:r>
              <a:rPr lang="en-US" altLang="de-DE" sz="1200" b="1" i="1">
                <a:solidFill>
                  <a:srgbClr val="FFFFFF"/>
                </a:solidFill>
              </a:rPr>
              <a:t>NeuroImage, </a:t>
            </a:r>
            <a:r>
              <a:rPr lang="en-US" altLang="de-DE" sz="1200" b="1">
                <a:solidFill>
                  <a:srgbClr val="FFFFFF"/>
                </a:solidFill>
              </a:rPr>
              <a:t>2014]</a:t>
            </a:r>
          </a:p>
        </p:txBody>
      </p:sp>
      <p:pic>
        <p:nvPicPr>
          <p:cNvPr id="55299" name="Bild 5" descr="delete.tiff">
            <a:extLst>
              <a:ext uri="{FF2B5EF4-FFF2-40B4-BE49-F238E27FC236}">
                <a16:creationId xmlns:a16="http://schemas.microsoft.com/office/drawing/2014/main" id="{08698431-7F4A-90BD-9638-E322A2AA4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684338"/>
            <a:ext cx="8823325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2210" name="Rectangle 2">
            <a:extLst>
              <a:ext uri="{FF2B5EF4-FFF2-40B4-BE49-F238E27FC236}">
                <a16:creationId xmlns:a16="http://schemas.microsoft.com/office/drawing/2014/main" id="{DC38987E-4CC5-08EE-37E0-A787A73EA68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2700"/>
            <a:ext cx="84582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Cortical thickness in infants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22FEEE03-8154-8AED-8EB6-AB4579986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749300"/>
            <a:ext cx="8623300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1600" b="1">
                <a:solidFill>
                  <a:srgbClr val="FFFF00"/>
                </a:solidFill>
                <a:latin typeface="Arial" panose="020B0604020202020204" pitchFamily="34" charset="0"/>
              </a:rPr>
              <a:t>If cortical thickness is smaller than in adults, it might also be smaller relative to the resolution of MRI and resulting FEM volume conductor models 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1600" b="1">
                <a:solidFill>
                  <a:srgbClr val="FFFF00"/>
                </a:solidFill>
                <a:latin typeface="Arial" panose="020B0604020202020204" pitchFamily="34" charset="0"/>
              </a:rPr>
              <a:t>Therefore, appropriate FEM source models are needed especially for infants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1600" b="1">
                <a:solidFill>
                  <a:srgbClr val="FFFF00"/>
                </a:solidFill>
                <a:latin typeface="Arial" panose="020B0604020202020204" pitchFamily="34" charset="0"/>
              </a:rPr>
              <a:t>Distance of the sources to the next conductivity jump at the interface brain/CSF might go down to less than 2 mm, possibly even only 1 mm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1600" b="1">
                <a:solidFill>
                  <a:srgbClr val="FFFF00"/>
                </a:solidFill>
                <a:latin typeface="Arial" panose="020B0604020202020204" pitchFamily="34" charset="0"/>
              </a:rPr>
              <a:t>However, highly eccentric sources are known to cause modeling errors  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endParaRPr lang="en-US" altLang="de-DE" sz="16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57347" name="Bild 4" descr="delete.tiff">
            <a:extLst>
              <a:ext uri="{FF2B5EF4-FFF2-40B4-BE49-F238E27FC236}">
                <a16:creationId xmlns:a16="http://schemas.microsoft.com/office/drawing/2014/main" id="{F84A97FB-2B72-0EF9-8EB8-2EA63007E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2811463"/>
            <a:ext cx="3886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91A22189-3282-D608-2CDE-DD891256E3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6538" y="2933700"/>
            <a:ext cx="84582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PI, Venant, full subtraction and projected (or approx.) subtraction source models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3570" name="Rectangle 2">
            <a:extLst>
              <a:ext uri="{FF2B5EF4-FFF2-40B4-BE49-F238E27FC236}">
                <a16:creationId xmlns:a16="http://schemas.microsoft.com/office/drawing/2014/main" id="{582A0FC2-1334-40DC-EE12-997F41F5CB5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" y="520700"/>
            <a:ext cx="9144000" cy="53340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US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Model and sensors</a:t>
            </a:r>
            <a:endParaRPr lang="en-US" altLang="de-DE">
              <a:ea typeface="ＭＳ Ｐゴシック" panose="020B0600070205080204" pitchFamily="34" charset="-128"/>
            </a:endParaRPr>
          </a:p>
        </p:txBody>
      </p:sp>
      <p:pic>
        <p:nvPicPr>
          <p:cNvPr id="63490" name="Picture 3" descr="134">
            <a:extLst>
              <a:ext uri="{FF2B5EF4-FFF2-40B4-BE49-F238E27FC236}">
                <a16:creationId xmlns:a16="http://schemas.microsoft.com/office/drawing/2014/main" id="{DB4BEB38-0EAF-CDBB-E17A-0703929E5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370013"/>
            <a:ext cx="4043363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3572" name="Text Box 4">
            <a:extLst>
              <a:ext uri="{FF2B5EF4-FFF2-40B4-BE49-F238E27FC236}">
                <a16:creationId xmlns:a16="http://schemas.microsoft.com/office/drawing/2014/main" id="{77B6E2CE-6CD8-6DBA-8449-78D292904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8413" y="5283200"/>
            <a:ext cx="3619500" cy="8382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x-none" sz="1600" b="1" u="sng">
                <a:solidFill>
                  <a:schemeClr val="tx1"/>
                </a:solidFill>
              </a:rPr>
              <a:t>748 regularly distributed electrodes:</a:t>
            </a:r>
          </a:p>
          <a:p>
            <a:pPr>
              <a:defRPr/>
            </a:pPr>
            <a:r>
              <a:rPr lang="en-US" altLang="x-none" sz="1600" b="1">
                <a:solidFill>
                  <a:schemeClr val="tx1"/>
                </a:solidFill>
              </a:rPr>
              <a:t>On a sphere with radius: 92mm</a:t>
            </a:r>
          </a:p>
          <a:p>
            <a:pPr>
              <a:defRPr/>
            </a:pPr>
            <a:r>
              <a:rPr lang="en-US" altLang="x-none" sz="1600" b="1">
                <a:solidFill>
                  <a:schemeClr val="tx1"/>
                </a:solidFill>
              </a:rPr>
              <a:t>Needle electrode (“point in space”)</a:t>
            </a:r>
          </a:p>
        </p:txBody>
      </p:sp>
      <p:sp>
        <p:nvSpPr>
          <p:cNvPr id="3053573" name="Text Box 5">
            <a:extLst>
              <a:ext uri="{FF2B5EF4-FFF2-40B4-BE49-F238E27FC236}">
                <a16:creationId xmlns:a16="http://schemas.microsoft.com/office/drawing/2014/main" id="{A6B16402-73A9-6A55-D835-D51DBB3A5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5091113"/>
            <a:ext cx="3911600" cy="13271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x-none" sz="1600" b="1" u="sng">
                <a:solidFill>
                  <a:schemeClr val="tx1"/>
                </a:solidFill>
              </a:rPr>
              <a:t>4-layer sphere model: </a:t>
            </a:r>
          </a:p>
          <a:p>
            <a:pPr>
              <a:defRPr/>
            </a:pPr>
            <a:r>
              <a:rPr lang="en-US" altLang="x-none" sz="1600" b="1">
                <a:solidFill>
                  <a:schemeClr val="tx1"/>
                </a:solidFill>
              </a:rPr>
              <a:t>Radii: 92, 86, 80, 78mm; </a:t>
            </a:r>
          </a:p>
          <a:p>
            <a:pPr>
              <a:defRPr/>
            </a:pPr>
            <a:r>
              <a:rPr lang="en-US" altLang="x-none" sz="1600" b="1">
                <a:solidFill>
                  <a:schemeClr val="tx1"/>
                </a:solidFill>
              </a:rPr>
              <a:t>Cond.: 0.33, 0.0042:0.042, 1.79, 0.33 S/m</a:t>
            </a:r>
          </a:p>
          <a:p>
            <a:pPr>
              <a:defRPr/>
            </a:pPr>
            <a:r>
              <a:rPr lang="en-US" altLang="x-none" sz="1600" b="1" u="sng">
                <a:solidFill>
                  <a:schemeClr val="tx1"/>
                </a:solidFill>
              </a:rPr>
              <a:t>Sources:</a:t>
            </a:r>
          </a:p>
          <a:p>
            <a:pPr>
              <a:defRPr/>
            </a:pPr>
            <a:r>
              <a:rPr lang="en-US" altLang="x-none" sz="1600" b="1">
                <a:solidFill>
                  <a:schemeClr val="tx1"/>
                </a:solidFill>
              </a:rPr>
              <a:t>Depth of 1mm below CSF up to midpoint</a:t>
            </a:r>
          </a:p>
        </p:txBody>
      </p:sp>
      <p:pic>
        <p:nvPicPr>
          <p:cNvPr id="63493" name="Picture 7" descr="&#9;test1.jpg                                                      00042390Macintosh HD                   BBA7EC79:">
            <a:extLst>
              <a:ext uri="{FF2B5EF4-FFF2-40B4-BE49-F238E27FC236}">
                <a16:creationId xmlns:a16="http://schemas.microsoft.com/office/drawing/2014/main" id="{A9071412-6FE5-72C6-DB95-4BFC5914F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1036638"/>
            <a:ext cx="3841750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 Box 8">
            <a:extLst>
              <a:ext uri="{FF2B5EF4-FFF2-40B4-BE49-F238E27FC236}">
                <a16:creationId xmlns:a16="http://schemas.microsoft.com/office/drawing/2014/main" id="{CAD9C42D-9E9C-FE5E-68BB-E82200527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[Drechsler, Wolters, Dierkes &amp; Grasedyck, </a:t>
            </a:r>
            <a:r>
              <a:rPr lang="en-US" altLang="de-DE" sz="1200" b="1" i="1">
                <a:solidFill>
                  <a:srgbClr val="FFFFFF"/>
                </a:solidFill>
              </a:rPr>
              <a:t> NeuroImage</a:t>
            </a:r>
            <a:r>
              <a:rPr lang="en-US" altLang="de-DE" sz="1200" b="1">
                <a:solidFill>
                  <a:srgbClr val="FFFFFF"/>
                </a:solidFill>
              </a:rPr>
              <a:t>, 2009]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[Wolters, </a:t>
            </a:r>
            <a:r>
              <a:rPr lang="en-US" altLang="de-DE" sz="1200" b="1" i="1">
                <a:solidFill>
                  <a:srgbClr val="FFFFFF"/>
                </a:solidFill>
              </a:rPr>
              <a:t>Lecture scriptum, </a:t>
            </a:r>
            <a:r>
              <a:rPr lang="en-US" altLang="de-DE" sz="1200" b="1">
                <a:solidFill>
                  <a:srgbClr val="FFFFFF"/>
                </a:solidFill>
              </a:rPr>
              <a:t>2016]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C68AD35B-AA2B-1842-8393-4BD86506680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414463" y="231775"/>
            <a:ext cx="8458201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Venant source model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pic>
        <p:nvPicPr>
          <p:cNvPr id="69634" name="Bild 2">
            <a:extLst>
              <a:ext uri="{FF2B5EF4-FFF2-40B4-BE49-F238E27FC236}">
                <a16:creationId xmlns:a16="http://schemas.microsoft.com/office/drawing/2014/main" id="{DC09AD26-79B4-B64F-9C20-B2870FAF6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212850"/>
            <a:ext cx="600710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Bild 3">
            <a:extLst>
              <a:ext uri="{FF2B5EF4-FFF2-40B4-BE49-F238E27FC236}">
                <a16:creationId xmlns:a16="http://schemas.microsoft.com/office/drawing/2014/main" id="{538F3E94-B445-5B45-9A54-B37A288AF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044825"/>
            <a:ext cx="60071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Bild 4">
            <a:extLst>
              <a:ext uri="{FF2B5EF4-FFF2-40B4-BE49-F238E27FC236}">
                <a16:creationId xmlns:a16="http://schemas.microsoft.com/office/drawing/2014/main" id="{E9CD91D1-EDA5-2541-BC82-0B9B9E7AC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4826000"/>
            <a:ext cx="8440738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7">
            <a:extLst>
              <a:ext uri="{FF2B5EF4-FFF2-40B4-BE49-F238E27FC236}">
                <a16:creationId xmlns:a16="http://schemas.microsoft.com/office/drawing/2014/main" id="{C64DE86C-516F-2648-AE19-1E367B87E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[Hanrath, </a:t>
            </a:r>
            <a:r>
              <a:rPr lang="en-US" altLang="de-DE" sz="1200" b="1" i="1">
                <a:solidFill>
                  <a:srgbClr val="FFFFFF"/>
                </a:solidFill>
              </a:rPr>
              <a:t>Dissertation in Maths, RWTH Aachen</a:t>
            </a:r>
            <a:r>
              <a:rPr lang="en-US" altLang="de-DE" sz="1200" b="1">
                <a:solidFill>
                  <a:srgbClr val="FFFFFF"/>
                </a:solidFill>
              </a:rPr>
              <a:t>, 2019]</a:t>
            </a:r>
          </a:p>
        </p:txBody>
      </p:sp>
      <p:pic>
        <p:nvPicPr>
          <p:cNvPr id="69638" name="Bild 3">
            <a:extLst>
              <a:ext uri="{FF2B5EF4-FFF2-40B4-BE49-F238E27FC236}">
                <a16:creationId xmlns:a16="http://schemas.microsoft.com/office/drawing/2014/main" id="{E9B6EE5D-DED5-F549-BED8-1F754FFE6D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227138"/>
            <a:ext cx="272573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69823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5618" name="Rectangle 2">
            <a:extLst>
              <a:ext uri="{FF2B5EF4-FFF2-40B4-BE49-F238E27FC236}">
                <a16:creationId xmlns:a16="http://schemas.microsoft.com/office/drawing/2014/main" id="{39B6BC97-72D9-275D-9EDB-A62DFC7D432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" y="381000"/>
            <a:ext cx="9144000" cy="53340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US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Validation: Error measures</a:t>
            </a:r>
            <a:endParaRPr lang="en-US" altLang="de-DE">
              <a:ea typeface="ＭＳ Ｐゴシック" panose="020B0600070205080204" pitchFamily="34" charset="-128"/>
            </a:endParaRPr>
          </a:p>
        </p:txBody>
      </p:sp>
      <p:sp>
        <p:nvSpPr>
          <p:cNvPr id="3055619" name="Text Box 3">
            <a:extLst>
              <a:ext uri="{FF2B5EF4-FFF2-40B4-BE49-F238E27FC236}">
                <a16:creationId xmlns:a16="http://schemas.microsoft.com/office/drawing/2014/main" id="{65212192-8612-958E-E28D-EC65807F6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3889375"/>
            <a:ext cx="1955800" cy="349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x-none" sz="1600" b="1">
                <a:solidFill>
                  <a:schemeClr val="tx1"/>
                </a:solidFill>
              </a:rPr>
              <a:t>Topography error</a:t>
            </a:r>
            <a:endParaRPr lang="en-US" altLang="x-none" sz="1600">
              <a:solidFill>
                <a:schemeClr val="tx2"/>
              </a:solidFill>
            </a:endParaRPr>
          </a:p>
        </p:txBody>
      </p:sp>
      <p:sp>
        <p:nvSpPr>
          <p:cNvPr id="3055620" name="Text Box 4">
            <a:extLst>
              <a:ext uri="{FF2B5EF4-FFF2-40B4-BE49-F238E27FC236}">
                <a16:creationId xmlns:a16="http://schemas.microsoft.com/office/drawing/2014/main" id="{15BEEEF4-A199-DB47-1A4C-1A2E14F1C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2050" y="3978275"/>
            <a:ext cx="1955800" cy="349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x-none" sz="1600" b="1">
                <a:solidFill>
                  <a:schemeClr val="tx1"/>
                </a:solidFill>
              </a:rPr>
              <a:t>Magnitude error</a:t>
            </a:r>
            <a:endParaRPr lang="en-US" altLang="x-none" sz="1600">
              <a:solidFill>
                <a:schemeClr val="tx2"/>
              </a:solidFill>
            </a:endParaRPr>
          </a:p>
        </p:txBody>
      </p:sp>
      <p:sp>
        <p:nvSpPr>
          <p:cNvPr id="65540" name="Text Box 5">
            <a:extLst>
              <a:ext uri="{FF2B5EF4-FFF2-40B4-BE49-F238E27FC236}">
                <a16:creationId xmlns:a16="http://schemas.microsoft.com/office/drawing/2014/main" id="{2865C531-3CA2-1DE4-DF2E-5626044F4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8458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[Meijs, Peters, Boom &amp; Lopes da Silva, </a:t>
            </a:r>
            <a:r>
              <a:rPr lang="en-US" altLang="de-DE" sz="1200" b="1" i="1">
                <a:solidFill>
                  <a:srgbClr val="FFFFFF"/>
                </a:solidFill>
              </a:rPr>
              <a:t> Med.&amp; Biol. Eng.&amp;Comput.</a:t>
            </a:r>
            <a:r>
              <a:rPr lang="en-US" altLang="de-DE" sz="1200" b="1">
                <a:solidFill>
                  <a:srgbClr val="FFFFFF"/>
                </a:solidFill>
              </a:rPr>
              <a:t>, 1988] </a:t>
            </a:r>
          </a:p>
        </p:txBody>
      </p:sp>
      <p:pic>
        <p:nvPicPr>
          <p:cNvPr id="65541" name="Picture 6" descr="image-46.pdf                                                   00424EFEMacintosh HD                   BBA7EC79:">
            <a:extLst>
              <a:ext uri="{FF2B5EF4-FFF2-40B4-BE49-F238E27FC236}">
                <a16:creationId xmlns:a16="http://schemas.microsoft.com/office/drawing/2014/main" id="{372828DD-55DD-6E82-2973-D5649B3F1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822450"/>
            <a:ext cx="34163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5623" name="Text Box 7">
            <a:extLst>
              <a:ext uri="{FF2B5EF4-FFF2-40B4-BE49-F238E27FC236}">
                <a16:creationId xmlns:a16="http://schemas.microsoft.com/office/drawing/2014/main" id="{D6DA3E2B-8480-E3C1-0DE8-EDF198001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1311275"/>
            <a:ext cx="1955800" cy="349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x-none" sz="1600" b="1">
                <a:solidFill>
                  <a:schemeClr val="tx1"/>
                </a:solidFill>
              </a:rPr>
              <a:t>Relative error</a:t>
            </a:r>
            <a:endParaRPr lang="en-US" altLang="x-none" sz="1600">
              <a:solidFill>
                <a:schemeClr val="tx2"/>
              </a:solidFill>
            </a:endParaRPr>
          </a:p>
        </p:txBody>
      </p:sp>
      <p:sp>
        <p:nvSpPr>
          <p:cNvPr id="3055624" name="Text Box 8">
            <a:extLst>
              <a:ext uri="{FF2B5EF4-FFF2-40B4-BE49-F238E27FC236}">
                <a16:creationId xmlns:a16="http://schemas.microsoft.com/office/drawing/2014/main" id="{DF1AC1A2-AFCE-C684-6A37-86494C991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5900"/>
            <a:ext cx="8458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[Meijs, Weier, Peters &amp; van Oosterom, </a:t>
            </a:r>
            <a:r>
              <a:rPr lang="en-US" altLang="de-DE" sz="1200" b="1" i="1">
                <a:solidFill>
                  <a:srgbClr val="FFFFFF"/>
                </a:solidFill>
              </a:rPr>
              <a:t> IEEE Trans. Biomed. Eng.</a:t>
            </a:r>
            <a:r>
              <a:rPr lang="en-US" altLang="de-DE" sz="1200" b="1">
                <a:solidFill>
                  <a:srgbClr val="FFFFFF"/>
                </a:solidFill>
              </a:rPr>
              <a:t>, 1989] </a:t>
            </a:r>
          </a:p>
        </p:txBody>
      </p:sp>
      <p:pic>
        <p:nvPicPr>
          <p:cNvPr id="3055625" name="Picture 9" descr="image-47.pdf                                                   00424EFEMacintosh HD                   BBA7EC79:">
            <a:extLst>
              <a:ext uri="{FF2B5EF4-FFF2-40B4-BE49-F238E27FC236}">
                <a16:creationId xmlns:a16="http://schemas.microsoft.com/office/drawing/2014/main" id="{6814B54D-AE0F-4969-1853-58CBC0828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464050"/>
            <a:ext cx="4067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5626" name="Picture 10" descr="image-48.pdf                                                   00424EFEMacintosh HD                   BBA7EC79:">
            <a:extLst>
              <a:ext uri="{FF2B5EF4-FFF2-40B4-BE49-F238E27FC236}">
                <a16:creationId xmlns:a16="http://schemas.microsoft.com/office/drawing/2014/main" id="{DB1EBD79-EFCA-D35C-20C6-401927D67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4502150"/>
            <a:ext cx="25908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5627" name="AutoShape 11">
            <a:extLst>
              <a:ext uri="{FF2B5EF4-FFF2-40B4-BE49-F238E27FC236}">
                <a16:creationId xmlns:a16="http://schemas.microsoft.com/office/drawing/2014/main" id="{3E9863C0-7766-3A29-F87F-A07378FAAD0F}"/>
              </a:ext>
            </a:extLst>
          </p:cNvPr>
          <p:cNvSpPr>
            <a:spLocks noChangeArrowheads="1"/>
          </p:cNvSpPr>
          <p:nvPr/>
        </p:nvSpPr>
        <p:spPr bwMode="auto">
          <a:xfrm rot="5400000" flipV="1">
            <a:off x="1123951" y="3163887"/>
            <a:ext cx="1052512" cy="233363"/>
          </a:xfrm>
          <a:prstGeom prst="rightArrow">
            <a:avLst>
              <a:gd name="adj1" fmla="val 41037"/>
              <a:gd name="adj2" fmla="val 192372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99"/>
              </a:solidFill>
            </a:endParaRPr>
          </a:p>
        </p:txBody>
      </p:sp>
      <p:sp>
        <p:nvSpPr>
          <p:cNvPr id="3055628" name="AutoShape 12">
            <a:extLst>
              <a:ext uri="{FF2B5EF4-FFF2-40B4-BE49-F238E27FC236}">
                <a16:creationId xmlns:a16="http://schemas.microsoft.com/office/drawing/2014/main" id="{DF43464E-E223-837F-4CF7-29056725F501}"/>
              </a:ext>
            </a:extLst>
          </p:cNvPr>
          <p:cNvSpPr>
            <a:spLocks noChangeArrowheads="1"/>
          </p:cNvSpPr>
          <p:nvPr/>
        </p:nvSpPr>
        <p:spPr bwMode="auto">
          <a:xfrm rot="3000000" flipV="1">
            <a:off x="3586163" y="3136900"/>
            <a:ext cx="1336675" cy="269875"/>
          </a:xfrm>
          <a:prstGeom prst="rightArrow">
            <a:avLst>
              <a:gd name="adj1" fmla="val 41037"/>
              <a:gd name="adj2" fmla="val 211257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5619" grpId="0" animBg="1" autoUpdateAnimBg="0"/>
      <p:bldP spid="3055620" grpId="0" animBg="1" autoUpdateAnimBg="0"/>
      <p:bldP spid="3055624" grpId="0" autoUpdateAnimBg="0"/>
      <p:bldP spid="3055627" grpId="0" animBg="1"/>
      <p:bldP spid="30556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9714" name="Text Box 2">
            <a:extLst>
              <a:ext uri="{FF2B5EF4-FFF2-40B4-BE49-F238E27FC236}">
                <a16:creationId xmlns:a16="http://schemas.microsoft.com/office/drawing/2014/main" id="{AC8415A8-D4FF-1447-8601-22FF51BFE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553075"/>
            <a:ext cx="7620000" cy="8382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1600" b="1">
                <a:solidFill>
                  <a:schemeClr val="tx1"/>
                </a:solidFill>
              </a:rPr>
              <a:t>Tetrahedra mesh: Coarse in brain, fine in CSF/skull/skin compartment:</a:t>
            </a:r>
          </a:p>
          <a:p>
            <a:pPr algn="ctr">
              <a:defRPr/>
            </a:pPr>
            <a:r>
              <a:rPr lang="en-US" altLang="x-none" sz="1600" b="1">
                <a:solidFill>
                  <a:schemeClr val="tx1"/>
                </a:solidFill>
              </a:rPr>
              <a:t>Nodes: 360,056</a:t>
            </a:r>
          </a:p>
          <a:p>
            <a:pPr algn="ctr">
              <a:defRPr/>
            </a:pPr>
            <a:r>
              <a:rPr lang="en-US" altLang="x-none" sz="1600" b="1">
                <a:solidFill>
                  <a:schemeClr val="tx1"/>
                </a:solidFill>
              </a:rPr>
              <a:t>Elements: 2,165,281</a:t>
            </a:r>
            <a:endParaRPr lang="en-US" altLang="x-none" sz="1600">
              <a:solidFill>
                <a:schemeClr val="tx2"/>
              </a:solidFill>
            </a:endParaRPr>
          </a:p>
        </p:txBody>
      </p:sp>
      <p:sp>
        <p:nvSpPr>
          <p:cNvPr id="3059715" name="Rectangle 3">
            <a:extLst>
              <a:ext uri="{FF2B5EF4-FFF2-40B4-BE49-F238E27FC236}">
                <a16:creationId xmlns:a16="http://schemas.microsoft.com/office/drawing/2014/main" id="{B4881CC5-4334-2B92-4F63-53C7D1103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84200"/>
            <a:ext cx="8813800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3200" b="1">
                <a:solidFill>
                  <a:srgbClr val="00FFFF"/>
                </a:solidFill>
                <a:latin typeface="Arial" charset="0"/>
              </a:rPr>
              <a:t>“Optimal” FE mesh for the subtraction approach</a:t>
            </a:r>
          </a:p>
        </p:txBody>
      </p:sp>
      <p:pic>
        <p:nvPicPr>
          <p:cNvPr id="67587" name="Picture 5" descr="corrected_tetgen_318#499727.png                                0048A310Macintosh HD                   BBA7EC79:">
            <a:extLst>
              <a:ext uri="{FF2B5EF4-FFF2-40B4-BE49-F238E27FC236}">
                <a16:creationId xmlns:a16="http://schemas.microsoft.com/office/drawing/2014/main" id="{85CF97D2-544B-C240-C5A5-CF924C400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1401763"/>
            <a:ext cx="3867150" cy="39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6" descr="corrected_tetgen_318#499721.png                                0048A310Macintosh HD                   BBA7EC79:">
            <a:extLst>
              <a:ext uri="{FF2B5EF4-FFF2-40B4-BE49-F238E27FC236}">
                <a16:creationId xmlns:a16="http://schemas.microsoft.com/office/drawing/2014/main" id="{5F57845C-7CDF-B3D3-46C6-4A2F0F02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358900"/>
            <a:ext cx="3960813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8">
            <a:extLst>
              <a:ext uri="{FF2B5EF4-FFF2-40B4-BE49-F238E27FC236}">
                <a16:creationId xmlns:a16="http://schemas.microsoft.com/office/drawing/2014/main" id="{BB33CD85-D3B1-8196-FDE9-D883E90ED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[Drechsler, Wolters, Dierkes &amp; Grasedyck, </a:t>
            </a:r>
            <a:r>
              <a:rPr lang="en-US" altLang="de-DE" sz="1200" b="1" i="1">
                <a:solidFill>
                  <a:srgbClr val="FFFFFF"/>
                </a:solidFill>
              </a:rPr>
              <a:t> NeuroImage</a:t>
            </a:r>
            <a:r>
              <a:rPr lang="en-US" altLang="de-DE" sz="1200" b="1">
                <a:solidFill>
                  <a:srgbClr val="FFFFFF"/>
                </a:solidFill>
              </a:rPr>
              <a:t>, 2009]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[Wolters, </a:t>
            </a:r>
            <a:r>
              <a:rPr lang="en-US" altLang="de-DE" sz="1200" b="1" i="1">
                <a:solidFill>
                  <a:srgbClr val="FFFFFF"/>
                </a:solidFill>
              </a:rPr>
              <a:t>Lecture scriptum, </a:t>
            </a:r>
            <a:r>
              <a:rPr lang="en-US" altLang="de-DE" sz="1200" b="1">
                <a:solidFill>
                  <a:srgbClr val="FFFFFF"/>
                </a:solidFill>
              </a:rPr>
              <a:t>2016]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7586" name="Rectangle 2">
            <a:extLst>
              <a:ext uri="{FF2B5EF4-FFF2-40B4-BE49-F238E27FC236}">
                <a16:creationId xmlns:a16="http://schemas.microsoft.com/office/drawing/2014/main" id="{0781E757-5479-0208-7AA8-742E59ECC35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3050"/>
            <a:ext cx="89789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28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Quadrature order for full subtraction approach</a:t>
            </a:r>
            <a:endParaRPr lang="de-DE" altLang="de-DE" sz="2800" b="1">
              <a:solidFill>
                <a:srgbClr val="00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69634" name="Bild 4" descr="delete1.tiff">
            <a:extLst>
              <a:ext uri="{FF2B5EF4-FFF2-40B4-BE49-F238E27FC236}">
                <a16:creationId xmlns:a16="http://schemas.microsoft.com/office/drawing/2014/main" id="{19780DE2-5386-F9CF-787E-C083E4A85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782638"/>
            <a:ext cx="6210300" cy="561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8">
            <a:extLst>
              <a:ext uri="{FF2B5EF4-FFF2-40B4-BE49-F238E27FC236}">
                <a16:creationId xmlns:a16="http://schemas.microsoft.com/office/drawing/2014/main" id="{EFF451A5-C30C-E66F-1CFB-F64C80EA3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[Drechsler, Wolters, Dierkes &amp; Grasedyck, </a:t>
            </a:r>
            <a:r>
              <a:rPr lang="en-US" altLang="de-DE" sz="1200" b="1" i="1">
                <a:solidFill>
                  <a:srgbClr val="FFFFFF"/>
                </a:solidFill>
              </a:rPr>
              <a:t> NeuroImage</a:t>
            </a:r>
            <a:r>
              <a:rPr lang="en-US" altLang="de-DE" sz="1200" b="1">
                <a:solidFill>
                  <a:srgbClr val="FFFFFF"/>
                </a:solidFill>
              </a:rPr>
              <a:t>, 2009]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[Wolters, </a:t>
            </a:r>
            <a:r>
              <a:rPr lang="en-US" altLang="de-DE" sz="1200" b="1" i="1">
                <a:solidFill>
                  <a:srgbClr val="FFFFFF"/>
                </a:solidFill>
              </a:rPr>
              <a:t>Lecture scriptum, </a:t>
            </a:r>
            <a:r>
              <a:rPr lang="en-US" altLang="de-DE" sz="1200" b="1">
                <a:solidFill>
                  <a:srgbClr val="FFFFFF"/>
                </a:solidFill>
              </a:rPr>
              <a:t>2016]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7586" name="Rectangle 2">
            <a:extLst>
              <a:ext uri="{FF2B5EF4-FFF2-40B4-BE49-F238E27FC236}">
                <a16:creationId xmlns:a16="http://schemas.microsoft.com/office/drawing/2014/main" id="{8B895704-44AC-1EE5-67D4-24968879CFC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38150"/>
            <a:ext cx="95631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28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Convergence behavior of full subtraction</a:t>
            </a:r>
            <a:endParaRPr lang="de-DE" altLang="de-DE" sz="2800" b="1">
              <a:solidFill>
                <a:srgbClr val="00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71682" name="Picture 4" descr="&#9;fig3b.jpg                                                      004E06F4                               BBA7EC79:">
            <a:extLst>
              <a:ext uri="{FF2B5EF4-FFF2-40B4-BE49-F238E27FC236}">
                <a16:creationId xmlns:a16="http://schemas.microsoft.com/office/drawing/2014/main" id="{7F096A7C-32A2-03EB-8FCE-C3C4792D5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77219" y="-62706"/>
            <a:ext cx="5273675" cy="753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8">
            <a:extLst>
              <a:ext uri="{FF2B5EF4-FFF2-40B4-BE49-F238E27FC236}">
                <a16:creationId xmlns:a16="http://schemas.microsoft.com/office/drawing/2014/main" id="{F6681616-266B-C0E4-C4F5-899DC534F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[Drechsler, Wolters, Dierkes &amp; Grasedyck, </a:t>
            </a:r>
            <a:r>
              <a:rPr lang="en-US" altLang="de-DE" sz="1200" b="1" i="1">
                <a:solidFill>
                  <a:srgbClr val="FFFFFF"/>
                </a:solidFill>
              </a:rPr>
              <a:t> NeuroImage</a:t>
            </a:r>
            <a:r>
              <a:rPr lang="en-US" altLang="de-DE" sz="1200" b="1">
                <a:solidFill>
                  <a:srgbClr val="FFFFFF"/>
                </a:solidFill>
              </a:rPr>
              <a:t>, 2009]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[Wolters, </a:t>
            </a:r>
            <a:r>
              <a:rPr lang="en-US" altLang="de-DE" sz="1200" b="1" i="1">
                <a:solidFill>
                  <a:srgbClr val="FFFFFF"/>
                </a:solidFill>
              </a:rPr>
              <a:t>Lecture scriptum, </a:t>
            </a:r>
            <a:r>
              <a:rPr lang="en-US" altLang="de-DE" sz="1200" b="1">
                <a:solidFill>
                  <a:srgbClr val="FFFFFF"/>
                </a:solidFill>
              </a:rPr>
              <a:t>2016]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7586" name="Rectangle 2">
            <a:extLst>
              <a:ext uri="{FF2B5EF4-FFF2-40B4-BE49-F238E27FC236}">
                <a16:creationId xmlns:a16="http://schemas.microsoft.com/office/drawing/2014/main" id="{08832151-2635-48E2-601A-83105E31893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38150"/>
            <a:ext cx="89789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28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RDM and MAG of full subtraction approach</a:t>
            </a:r>
            <a:endParaRPr lang="de-DE" altLang="de-DE" sz="2800" b="1">
              <a:solidFill>
                <a:srgbClr val="00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73730" name="Bild 4" descr="delete2.tiff">
            <a:extLst>
              <a:ext uri="{FF2B5EF4-FFF2-40B4-BE49-F238E27FC236}">
                <a16:creationId xmlns:a16="http://schemas.microsoft.com/office/drawing/2014/main" id="{FDDF9053-14B4-A211-DF83-FAEBA2815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784350"/>
            <a:ext cx="8685213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8">
            <a:extLst>
              <a:ext uri="{FF2B5EF4-FFF2-40B4-BE49-F238E27FC236}">
                <a16:creationId xmlns:a16="http://schemas.microsoft.com/office/drawing/2014/main" id="{C7738198-2F5F-30DF-B726-26E89B2DD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[Drechsler, Wolters, Dierkes &amp; Grasedyck, </a:t>
            </a:r>
            <a:r>
              <a:rPr lang="en-US" altLang="de-DE" sz="1200" b="1" i="1">
                <a:solidFill>
                  <a:srgbClr val="FFFFFF"/>
                </a:solidFill>
              </a:rPr>
              <a:t> NeuroImage</a:t>
            </a:r>
            <a:r>
              <a:rPr lang="en-US" altLang="de-DE" sz="1200" b="1">
                <a:solidFill>
                  <a:srgbClr val="FFFFFF"/>
                </a:solidFill>
              </a:rPr>
              <a:t>, 2009]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[Wolters, </a:t>
            </a:r>
            <a:r>
              <a:rPr lang="en-US" altLang="de-DE" sz="1200" b="1" i="1">
                <a:solidFill>
                  <a:srgbClr val="FFFFFF"/>
                </a:solidFill>
              </a:rPr>
              <a:t>Lecture scriptum, </a:t>
            </a:r>
            <a:r>
              <a:rPr lang="en-US" altLang="de-DE" sz="1200" b="1">
                <a:solidFill>
                  <a:srgbClr val="FFFFFF"/>
                </a:solidFill>
              </a:rPr>
              <a:t>2016]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7586" name="Rectangle 2">
            <a:extLst>
              <a:ext uri="{FF2B5EF4-FFF2-40B4-BE49-F238E27FC236}">
                <a16:creationId xmlns:a16="http://schemas.microsoft.com/office/drawing/2014/main" id="{1386C865-9E26-D7D6-40BD-E42AEB70752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09550"/>
            <a:ext cx="89789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28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Full against projected subtraction approach</a:t>
            </a:r>
            <a:endParaRPr lang="de-DE" altLang="de-DE" sz="2800" b="1">
              <a:solidFill>
                <a:srgbClr val="00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75778" name="Bild 4" descr="delete3.tiff">
            <a:extLst>
              <a:ext uri="{FF2B5EF4-FFF2-40B4-BE49-F238E27FC236}">
                <a16:creationId xmlns:a16="http://schemas.microsoft.com/office/drawing/2014/main" id="{A07D6D5A-B8F8-6ADD-BC92-4DCC267F1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687388"/>
            <a:ext cx="6413500" cy="572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8">
            <a:extLst>
              <a:ext uri="{FF2B5EF4-FFF2-40B4-BE49-F238E27FC236}">
                <a16:creationId xmlns:a16="http://schemas.microsoft.com/office/drawing/2014/main" id="{DB787A22-258E-2DB5-5D53-DAE0BFB33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[Drechsler, Wolters, Dierkes &amp; Grasedyck, </a:t>
            </a:r>
            <a:r>
              <a:rPr lang="en-US" altLang="de-DE" sz="1200" b="1" i="1">
                <a:solidFill>
                  <a:srgbClr val="FFFFFF"/>
                </a:solidFill>
              </a:rPr>
              <a:t> NeuroImage</a:t>
            </a:r>
            <a:r>
              <a:rPr lang="en-US" altLang="de-DE" sz="1200" b="1">
                <a:solidFill>
                  <a:srgbClr val="FFFFFF"/>
                </a:solidFill>
              </a:rPr>
              <a:t>, 2009]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[Wolters, </a:t>
            </a:r>
            <a:r>
              <a:rPr lang="en-US" altLang="de-DE" sz="1200" b="1" i="1">
                <a:solidFill>
                  <a:srgbClr val="FFFFFF"/>
                </a:solidFill>
              </a:rPr>
              <a:t>Lecture scriptum, </a:t>
            </a:r>
            <a:r>
              <a:rPr lang="en-US" altLang="de-DE" sz="1200" b="1">
                <a:solidFill>
                  <a:srgbClr val="FFFFFF"/>
                </a:solidFill>
              </a:rPr>
              <a:t>2016]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9714" name="Text Box 2">
            <a:extLst>
              <a:ext uri="{FF2B5EF4-FFF2-40B4-BE49-F238E27FC236}">
                <a16:creationId xmlns:a16="http://schemas.microsoft.com/office/drawing/2014/main" id="{89EF1709-613D-079A-9453-1094F1F3F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553075"/>
            <a:ext cx="7620000" cy="8382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1600" b="1">
                <a:solidFill>
                  <a:schemeClr val="tx1"/>
                </a:solidFill>
              </a:rPr>
              <a:t>Tetrahedra mesh: Coarse in brain, fine in CSF/skull/skin compartment:</a:t>
            </a:r>
          </a:p>
          <a:p>
            <a:pPr algn="ctr">
              <a:defRPr/>
            </a:pPr>
            <a:r>
              <a:rPr lang="en-US" altLang="x-none" sz="1600" b="1">
                <a:solidFill>
                  <a:schemeClr val="tx1"/>
                </a:solidFill>
              </a:rPr>
              <a:t>Nodes: 360,056</a:t>
            </a:r>
          </a:p>
          <a:p>
            <a:pPr algn="ctr">
              <a:defRPr/>
            </a:pPr>
            <a:r>
              <a:rPr lang="en-US" altLang="x-none" sz="1600" b="1">
                <a:solidFill>
                  <a:schemeClr val="tx1"/>
                </a:solidFill>
              </a:rPr>
              <a:t>Elements: 2,165,281</a:t>
            </a:r>
            <a:endParaRPr lang="en-US" altLang="x-none" sz="1600">
              <a:solidFill>
                <a:schemeClr val="tx2"/>
              </a:solidFill>
            </a:endParaRPr>
          </a:p>
        </p:txBody>
      </p:sp>
      <p:sp>
        <p:nvSpPr>
          <p:cNvPr id="3059715" name="Rectangle 3">
            <a:extLst>
              <a:ext uri="{FF2B5EF4-FFF2-40B4-BE49-F238E27FC236}">
                <a16:creationId xmlns:a16="http://schemas.microsoft.com/office/drawing/2014/main" id="{00322485-682D-5ED4-46F2-0A51BA558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84200"/>
            <a:ext cx="8813800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3200" b="1">
                <a:solidFill>
                  <a:srgbClr val="00FFFF"/>
                </a:solidFill>
                <a:latin typeface="Arial" charset="0"/>
              </a:rPr>
              <a:t>“Optimal” FE mesh for the subtraction approach</a:t>
            </a:r>
          </a:p>
        </p:txBody>
      </p:sp>
      <p:pic>
        <p:nvPicPr>
          <p:cNvPr id="77827" name="Picture 5" descr="corrected_tetgen_318#499727.png                                0048A310Macintosh HD                   BBA7EC79:">
            <a:extLst>
              <a:ext uri="{FF2B5EF4-FFF2-40B4-BE49-F238E27FC236}">
                <a16:creationId xmlns:a16="http://schemas.microsoft.com/office/drawing/2014/main" id="{ED9530DE-7439-B02E-7BBD-4F43005CE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1401763"/>
            <a:ext cx="3867150" cy="39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6" descr="corrected_tetgen_318#499721.png                                0048A310Macintosh HD                   BBA7EC79:">
            <a:extLst>
              <a:ext uri="{FF2B5EF4-FFF2-40B4-BE49-F238E27FC236}">
                <a16:creationId xmlns:a16="http://schemas.microsoft.com/office/drawing/2014/main" id="{AB816D77-01EB-C927-6B59-7DA286E26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358900"/>
            <a:ext cx="3960813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 Box 8">
            <a:extLst>
              <a:ext uri="{FF2B5EF4-FFF2-40B4-BE49-F238E27FC236}">
                <a16:creationId xmlns:a16="http://schemas.microsoft.com/office/drawing/2014/main" id="{D1461632-9BCB-7317-FE32-3845DB36D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[Drechsler, Wolters, Dierkes &amp; Grasedyck, </a:t>
            </a:r>
            <a:r>
              <a:rPr lang="en-US" altLang="de-DE" sz="1200" b="1" i="1">
                <a:solidFill>
                  <a:srgbClr val="FFFFFF"/>
                </a:solidFill>
              </a:rPr>
              <a:t> NeuroImage</a:t>
            </a:r>
            <a:r>
              <a:rPr lang="en-US" altLang="de-DE" sz="1200" b="1">
                <a:solidFill>
                  <a:srgbClr val="FFFFFF"/>
                </a:solidFill>
              </a:rPr>
              <a:t>, 2009]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[Wolters, </a:t>
            </a:r>
            <a:r>
              <a:rPr lang="en-US" altLang="de-DE" sz="1200" b="1" i="1">
                <a:solidFill>
                  <a:srgbClr val="FFFFFF"/>
                </a:solidFill>
              </a:rPr>
              <a:t>Lecture scriptum, </a:t>
            </a:r>
            <a:r>
              <a:rPr lang="en-US" altLang="de-DE" sz="1200" b="1">
                <a:solidFill>
                  <a:srgbClr val="FFFFFF"/>
                </a:solidFill>
              </a:rPr>
              <a:t>2016]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62" name="Text Box 2">
            <a:extLst>
              <a:ext uri="{FF2B5EF4-FFF2-40B4-BE49-F238E27FC236}">
                <a16:creationId xmlns:a16="http://schemas.microsoft.com/office/drawing/2014/main" id="{95B10CA7-C3FC-9523-DBD1-564C1443D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553075"/>
            <a:ext cx="7620000" cy="8382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1600" b="1">
                <a:solidFill>
                  <a:schemeClr val="tx1"/>
                </a:solidFill>
              </a:rPr>
              <a:t>TETGEN tetrahedra mesh, coarse in brain, fine in CSF/skull/skin compartment:</a:t>
            </a:r>
          </a:p>
          <a:p>
            <a:pPr algn="ctr">
              <a:defRPr/>
            </a:pPr>
            <a:r>
              <a:rPr lang="en-US" altLang="x-none" sz="1600" b="1">
                <a:solidFill>
                  <a:schemeClr val="tx1"/>
                </a:solidFill>
              </a:rPr>
              <a:t>Nodes: 360,056</a:t>
            </a:r>
          </a:p>
          <a:p>
            <a:pPr algn="ctr">
              <a:defRPr/>
            </a:pPr>
            <a:r>
              <a:rPr lang="en-US" altLang="x-none" sz="1600" b="1">
                <a:solidFill>
                  <a:schemeClr val="tx1"/>
                </a:solidFill>
              </a:rPr>
              <a:t>Elements: 2,165,281</a:t>
            </a:r>
            <a:endParaRPr lang="en-US" altLang="x-none" sz="1600">
              <a:solidFill>
                <a:schemeClr val="tx2"/>
              </a:solidFill>
            </a:endParaRPr>
          </a:p>
        </p:txBody>
      </p:sp>
      <p:sp>
        <p:nvSpPr>
          <p:cNvPr id="3061763" name="Rectangle 3">
            <a:extLst>
              <a:ext uri="{FF2B5EF4-FFF2-40B4-BE49-F238E27FC236}">
                <a16:creationId xmlns:a16="http://schemas.microsoft.com/office/drawing/2014/main" id="{E057FF53-BF37-BED1-36D5-E6431A16F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84200"/>
            <a:ext cx="8813800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3200" b="1">
                <a:solidFill>
                  <a:srgbClr val="00FFFF"/>
                </a:solidFill>
                <a:latin typeface="Arial" charset="0"/>
              </a:rPr>
              <a:t>“Optimal” FE mesh for the subtraction approach</a:t>
            </a:r>
          </a:p>
        </p:txBody>
      </p:sp>
      <p:pic>
        <p:nvPicPr>
          <p:cNvPr id="79875" name="Picture 4" descr="tetgen_31860-all_-1#43EC95.tiff                                0043EC80Macintosh HD                   BBA7EC79:">
            <a:extLst>
              <a:ext uri="{FF2B5EF4-FFF2-40B4-BE49-F238E27FC236}">
                <a16:creationId xmlns:a16="http://schemas.microsoft.com/office/drawing/2014/main" id="{18B06EC5-5284-6CA3-D259-D5C614CE0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97000"/>
            <a:ext cx="403225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5" descr="tetgen_31860-all_-1#43EC9B.tiff                                0043EC80Macintosh HD                   BBA7EC79:">
            <a:extLst>
              <a:ext uri="{FF2B5EF4-FFF2-40B4-BE49-F238E27FC236}">
                <a16:creationId xmlns:a16="http://schemas.microsoft.com/office/drawing/2014/main" id="{FD407ED6-5556-6AB2-4331-2EDB1DF49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09700"/>
            <a:ext cx="403225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810" name="Rectangle 2">
            <a:extLst>
              <a:ext uri="{FF2B5EF4-FFF2-40B4-BE49-F238E27FC236}">
                <a16:creationId xmlns:a16="http://schemas.microsoft.com/office/drawing/2014/main" id="{4A5CDABB-A752-4580-B1E1-9ABF3BB2E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23850"/>
            <a:ext cx="8813800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3200" b="1">
                <a:solidFill>
                  <a:srgbClr val="00FFFF"/>
                </a:solidFill>
                <a:latin typeface="Arial" charset="0"/>
              </a:rPr>
              <a:t>Dipole fit localization error</a:t>
            </a:r>
          </a:p>
        </p:txBody>
      </p:sp>
      <p:pic>
        <p:nvPicPr>
          <p:cNvPr id="81922" name="Picture 3" descr="MunckForwDipfitSubt#4496D2.tiff                                0043EC80Macintosh HD                   BBA7EC79:">
            <a:extLst>
              <a:ext uri="{FF2B5EF4-FFF2-40B4-BE49-F238E27FC236}">
                <a16:creationId xmlns:a16="http://schemas.microsoft.com/office/drawing/2014/main" id="{E28840BC-6FB9-45FA-2653-1BB880B90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384300"/>
            <a:ext cx="62103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tetgen_11781_8190_59#44385A.png                                0044382DMacintosh HD                   BBA7EC79:">
            <a:extLst>
              <a:ext uri="{FF2B5EF4-FFF2-40B4-BE49-F238E27FC236}">
                <a16:creationId xmlns:a16="http://schemas.microsoft.com/office/drawing/2014/main" id="{D79BE4ED-7B67-4C78-6CC9-C6932ED17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1366838"/>
            <a:ext cx="4000500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5859" name="Text Box 3">
            <a:extLst>
              <a:ext uri="{FF2B5EF4-FFF2-40B4-BE49-F238E27FC236}">
                <a16:creationId xmlns:a16="http://schemas.microsoft.com/office/drawing/2014/main" id="{1EB53B94-ADED-042C-E13B-DFABE7ADF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5553075"/>
            <a:ext cx="8369300" cy="8382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1600" b="1">
                <a:solidFill>
                  <a:schemeClr val="tx1"/>
                </a:solidFill>
              </a:rPr>
              <a:t>Tetrahedra mesh, regularly refined in all 4 compartments:</a:t>
            </a:r>
          </a:p>
          <a:p>
            <a:pPr algn="ctr">
              <a:defRPr/>
            </a:pPr>
            <a:r>
              <a:rPr lang="en-US" altLang="x-none" sz="1600" b="1">
                <a:solidFill>
                  <a:schemeClr val="tx1"/>
                </a:solidFill>
              </a:rPr>
              <a:t>Nodes: 161,086</a:t>
            </a:r>
          </a:p>
          <a:p>
            <a:pPr algn="ctr">
              <a:defRPr/>
            </a:pPr>
            <a:r>
              <a:rPr lang="en-US" altLang="x-none" sz="1600" b="1">
                <a:solidFill>
                  <a:schemeClr val="tx1"/>
                </a:solidFill>
              </a:rPr>
              <a:t>Elements: 987,582</a:t>
            </a:r>
            <a:endParaRPr lang="en-US" altLang="x-none" sz="1600">
              <a:solidFill>
                <a:schemeClr val="tx2"/>
              </a:solidFill>
            </a:endParaRPr>
          </a:p>
        </p:txBody>
      </p:sp>
      <p:sp>
        <p:nvSpPr>
          <p:cNvPr id="3065860" name="Rectangle 4">
            <a:extLst>
              <a:ext uri="{FF2B5EF4-FFF2-40B4-BE49-F238E27FC236}">
                <a16:creationId xmlns:a16="http://schemas.microsoft.com/office/drawing/2014/main" id="{A97C732E-0D68-C497-D439-C5B13359C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20700"/>
            <a:ext cx="8813800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3200" b="1">
                <a:solidFill>
                  <a:srgbClr val="00FFFF"/>
                </a:solidFill>
                <a:latin typeface="Arial" charset="0"/>
              </a:rPr>
              <a:t>“Optimal” FE mesh for the direct potential approaches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8CA5D896-726E-ED43-B73B-58165620540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414463" y="231775"/>
            <a:ext cx="8458201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Venant source model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pic>
        <p:nvPicPr>
          <p:cNvPr id="71682" name="Bild 1">
            <a:extLst>
              <a:ext uri="{FF2B5EF4-FFF2-40B4-BE49-F238E27FC236}">
                <a16:creationId xmlns:a16="http://schemas.microsoft.com/office/drawing/2014/main" id="{9D646B83-5C72-854B-9341-4248277E4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946150"/>
            <a:ext cx="8729662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7">
            <a:extLst>
              <a:ext uri="{FF2B5EF4-FFF2-40B4-BE49-F238E27FC236}">
                <a16:creationId xmlns:a16="http://schemas.microsoft.com/office/drawing/2014/main" id="{5043F07A-D605-8843-B8D7-F7991F6DA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[Hanrath, </a:t>
            </a:r>
            <a:r>
              <a:rPr lang="en-US" altLang="de-DE" sz="1200" b="1" i="1">
                <a:solidFill>
                  <a:srgbClr val="FFFFFF"/>
                </a:solidFill>
              </a:rPr>
              <a:t>Dissertation in Maths, RWTH Aachen</a:t>
            </a:r>
            <a:r>
              <a:rPr lang="en-US" altLang="de-DE" sz="1200" b="1">
                <a:solidFill>
                  <a:srgbClr val="FFFFFF"/>
                </a:solidFill>
              </a:rPr>
              <a:t>, 2019]</a:t>
            </a:r>
          </a:p>
        </p:txBody>
      </p:sp>
    </p:spTree>
    <p:extLst>
      <p:ext uri="{BB962C8B-B14F-4D97-AF65-F5344CB8AC3E}">
        <p14:creationId xmlns:p14="http://schemas.microsoft.com/office/powerpoint/2010/main" val="1911968106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7906" name="Text Box 2">
            <a:extLst>
              <a:ext uri="{FF2B5EF4-FFF2-40B4-BE49-F238E27FC236}">
                <a16:creationId xmlns:a16="http://schemas.microsoft.com/office/drawing/2014/main" id="{311678E4-AC14-810D-E152-C154CEFB9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5553075"/>
            <a:ext cx="8369300" cy="8382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>
            <a:outerShdw blurRad="63500" dist="107763" dir="189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>
            <a:lvl1pPr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defTabSz="7620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1600" b="1">
                <a:solidFill>
                  <a:schemeClr val="tx1"/>
                </a:solidFill>
              </a:rPr>
              <a:t>TETGEN tetrahedra mesh, volume constraint of 5 in all 4 compartments:</a:t>
            </a:r>
          </a:p>
          <a:p>
            <a:pPr algn="ctr">
              <a:defRPr/>
            </a:pPr>
            <a:r>
              <a:rPr lang="en-US" altLang="x-none" sz="1600" b="1">
                <a:solidFill>
                  <a:schemeClr val="tx1"/>
                </a:solidFill>
              </a:rPr>
              <a:t>Nodes: 161,086</a:t>
            </a:r>
          </a:p>
          <a:p>
            <a:pPr algn="ctr">
              <a:defRPr/>
            </a:pPr>
            <a:r>
              <a:rPr lang="en-US" altLang="x-none" sz="1600" b="1">
                <a:solidFill>
                  <a:schemeClr val="tx1"/>
                </a:solidFill>
              </a:rPr>
              <a:t>Elements: 987,582</a:t>
            </a:r>
            <a:endParaRPr lang="en-US" altLang="x-none" sz="1600">
              <a:solidFill>
                <a:schemeClr val="tx2"/>
              </a:solidFill>
            </a:endParaRPr>
          </a:p>
        </p:txBody>
      </p:sp>
      <p:sp>
        <p:nvSpPr>
          <p:cNvPr id="3067907" name="Rectangle 3">
            <a:extLst>
              <a:ext uri="{FF2B5EF4-FFF2-40B4-BE49-F238E27FC236}">
                <a16:creationId xmlns:a16="http://schemas.microsoft.com/office/drawing/2014/main" id="{A5C83BFE-D30C-D693-8F49-E6AE63DFE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09600"/>
            <a:ext cx="8813800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3200" b="1">
                <a:solidFill>
                  <a:srgbClr val="00FFFF"/>
                </a:solidFill>
                <a:latin typeface="Arial" charset="0"/>
              </a:rPr>
              <a:t>“Optimal” FE mesh for the direct potential approaches</a:t>
            </a:r>
          </a:p>
        </p:txBody>
      </p:sp>
      <p:pic>
        <p:nvPicPr>
          <p:cNvPr id="86019" name="Picture 4" descr="tetgen_11781_8190_5#443848.tiff                                0044382DMacintosh HD                   BBA7EC79:">
            <a:extLst>
              <a:ext uri="{FF2B5EF4-FFF2-40B4-BE49-F238E27FC236}">
                <a16:creationId xmlns:a16="http://schemas.microsoft.com/office/drawing/2014/main" id="{5E81CE4B-7874-E381-2E8E-8C7053AEE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84300"/>
            <a:ext cx="4130675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5" descr="tetgen_11781_8190_5#44384E.tiff                                0044382DMacintosh HD                   BBA7EC79:">
            <a:extLst>
              <a:ext uri="{FF2B5EF4-FFF2-40B4-BE49-F238E27FC236}">
                <a16:creationId xmlns:a16="http://schemas.microsoft.com/office/drawing/2014/main" id="{91D86FA2-6BC9-6B89-5621-ABAD499AE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1397000"/>
            <a:ext cx="40862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MunckForwDipfitSubt#449702.tiff                                0044382DMacintosh HD                   BBA7EC79:">
            <a:extLst>
              <a:ext uri="{FF2B5EF4-FFF2-40B4-BE49-F238E27FC236}">
                <a16:creationId xmlns:a16="http://schemas.microsoft.com/office/drawing/2014/main" id="{CE2EC6ED-0641-4EA7-FC94-3EBC45AD2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" y="1117600"/>
            <a:ext cx="6865937" cy="522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9955" name="Rectangle 3">
            <a:extLst>
              <a:ext uri="{FF2B5EF4-FFF2-40B4-BE49-F238E27FC236}">
                <a16:creationId xmlns:a16="http://schemas.microsoft.com/office/drawing/2014/main" id="{956BBB96-F57D-977B-8811-0FF85056C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20700"/>
            <a:ext cx="8813800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3200" b="1">
                <a:solidFill>
                  <a:srgbClr val="00FFFF"/>
                </a:solidFill>
                <a:latin typeface="Arial" charset="0"/>
              </a:rPr>
              <a:t>Dipole fit localization error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06AA5954-2380-C04B-A7F1-BAC7037DC39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6538" y="2933700"/>
            <a:ext cx="84582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Higher degree FEM basis functions for full subtraction source model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761042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A0729FE0-436D-A04F-BB1F-1FB0E6B83C8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393700"/>
            <a:ext cx="91440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algn="l"/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Reminder: Link for literature to own work:</a:t>
            </a:r>
            <a:b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de-DE" sz="18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https://campus.uni-muenster.de/biomag/das-institut/mitarbeiter/carsten-wolters/ </a:t>
            </a:r>
            <a:br>
              <a:rPr lang="en-GB" altLang="de-DE" sz="18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de-DE" altLang="de-DE" sz="18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8194" name="Bild 3">
            <a:extLst>
              <a:ext uri="{FF2B5EF4-FFF2-40B4-BE49-F238E27FC236}">
                <a16:creationId xmlns:a16="http://schemas.microsoft.com/office/drawing/2014/main" id="{BAFE1C49-24CE-FA4C-988D-FD18C9217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235075"/>
            <a:ext cx="7112000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8">
            <a:extLst>
              <a:ext uri="{FF2B5EF4-FFF2-40B4-BE49-F238E27FC236}">
                <a16:creationId xmlns:a16="http://schemas.microsoft.com/office/drawing/2014/main" id="{9AAE39BD-B7E8-BB44-8DA3-D2F58269C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1113"/>
            <a:ext cx="87804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[Florian Grüne, Master thesis Mathematics, </a:t>
            </a:r>
            <a:r>
              <a:rPr lang="en-US" altLang="de-DE" sz="1200" b="1" i="1">
                <a:solidFill>
                  <a:schemeClr val="bg1"/>
                </a:solidFill>
                <a:latin typeface="Arial" panose="020B0604020202020204" pitchFamily="34" charset="0"/>
              </a:rPr>
              <a:t>University of Münster, </a:t>
            </a: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2014]</a:t>
            </a:r>
            <a:r>
              <a:rPr lang="en-US" altLang="de-DE" sz="9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6976462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>
            <a:extLst>
              <a:ext uri="{FF2B5EF4-FFF2-40B4-BE49-F238E27FC236}">
                <a16:creationId xmlns:a16="http://schemas.microsoft.com/office/drawing/2014/main" id="{FB4DA467-438F-384E-8E87-9F45C29ECBC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01700" y="342900"/>
            <a:ext cx="5683250" cy="542925"/>
          </a:xfrm>
        </p:spPr>
        <p:txBody>
          <a:bodyPr/>
          <a:lstStyle/>
          <a:p>
            <a:r>
              <a:rPr lang="en-US" altLang="de-DE" sz="2900" b="1">
                <a:solidFill>
                  <a:srgbClr val="FFFF00"/>
                </a:solidFill>
                <a:ea typeface="ＭＳ Ｐゴシック" panose="020B0600070205080204" pitchFamily="34" charset="-128"/>
              </a:rPr>
              <a:t>Florian Grüne</a:t>
            </a:r>
            <a:endParaRPr lang="en-US" altLang="de-DE" sz="2900" b="1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0242" name="Bild 3" descr="IBBMethodsGroup.jpg">
            <a:extLst>
              <a:ext uri="{FF2B5EF4-FFF2-40B4-BE49-F238E27FC236}">
                <a16:creationId xmlns:a16="http://schemas.microsoft.com/office/drawing/2014/main" id="{4BFA9600-46CA-B844-BC67-43F257AF1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0414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Bild 3" descr="delete.tiff">
            <a:extLst>
              <a:ext uri="{FF2B5EF4-FFF2-40B4-BE49-F238E27FC236}">
                <a16:creationId xmlns:a16="http://schemas.microsoft.com/office/drawing/2014/main" id="{6D0548D2-5DFD-BB44-9A5C-A5B451316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1008063"/>
            <a:ext cx="130175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8">
            <a:extLst>
              <a:ext uri="{FF2B5EF4-FFF2-40B4-BE49-F238E27FC236}">
                <a16:creationId xmlns:a16="http://schemas.microsoft.com/office/drawing/2014/main" id="{704D4C96-6933-6342-A27B-69859C93F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1113"/>
            <a:ext cx="87804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[Florian Grüne, Master thesis Mathematics, </a:t>
            </a:r>
            <a:r>
              <a:rPr lang="en-US" altLang="de-DE" sz="1200" b="1" i="1">
                <a:solidFill>
                  <a:schemeClr val="bg1"/>
                </a:solidFill>
                <a:latin typeface="Arial" panose="020B0604020202020204" pitchFamily="34" charset="0"/>
              </a:rPr>
              <a:t>University of Münster, </a:t>
            </a: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2014]</a:t>
            </a:r>
            <a:r>
              <a:rPr lang="en-US" altLang="de-DE" sz="9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" name="Pfeil nach unten 6">
            <a:extLst>
              <a:ext uri="{FF2B5EF4-FFF2-40B4-BE49-F238E27FC236}">
                <a16:creationId xmlns:a16="http://schemas.microsoft.com/office/drawing/2014/main" id="{8D5183EE-001E-BD40-B48C-F2328186E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0" y="660400"/>
            <a:ext cx="484188" cy="977900"/>
          </a:xfrm>
          <a:prstGeom prst="downArrow">
            <a:avLst>
              <a:gd name="adj1" fmla="val 50000"/>
              <a:gd name="adj2" fmla="val 49996"/>
            </a:avLst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de-DE" altLang="de-DE"/>
          </a:p>
        </p:txBody>
      </p:sp>
      <p:sp>
        <p:nvSpPr>
          <p:cNvPr id="8" name="Pfeil nach unten 7">
            <a:extLst>
              <a:ext uri="{FF2B5EF4-FFF2-40B4-BE49-F238E27FC236}">
                <a16:creationId xmlns:a16="http://schemas.microsoft.com/office/drawing/2014/main" id="{36DEDA2F-4B4F-3B41-ACCB-CB88EDAD0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241300"/>
            <a:ext cx="484188" cy="977900"/>
          </a:xfrm>
          <a:prstGeom prst="downArrow">
            <a:avLst>
              <a:gd name="adj1" fmla="val 50000"/>
              <a:gd name="adj2" fmla="val 49996"/>
            </a:avLst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de-DE" altLang="de-DE"/>
          </a:p>
        </p:txBody>
      </p:sp>
      <p:sp>
        <p:nvSpPr>
          <p:cNvPr id="9" name="Pfeil nach unten 8">
            <a:extLst>
              <a:ext uri="{FF2B5EF4-FFF2-40B4-BE49-F238E27FC236}">
                <a16:creationId xmlns:a16="http://schemas.microsoft.com/office/drawing/2014/main" id="{F9F6CE69-5659-E94C-A2BC-D06938FB496F}"/>
              </a:ext>
            </a:extLst>
          </p:cNvPr>
          <p:cNvSpPr>
            <a:spLocks noChangeArrowheads="1"/>
          </p:cNvSpPr>
          <p:nvPr/>
        </p:nvSpPr>
        <p:spPr bwMode="auto">
          <a:xfrm rot="1235045">
            <a:off x="2959100" y="965200"/>
            <a:ext cx="368300" cy="1362075"/>
          </a:xfrm>
          <a:prstGeom prst="downArrow">
            <a:avLst>
              <a:gd name="adj1" fmla="val 50000"/>
              <a:gd name="adj2" fmla="val 49995"/>
            </a:avLst>
          </a:prstGeom>
          <a:solidFill>
            <a:srgbClr val="47FFD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71709651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7618" name="Rectangle 2">
            <a:extLst>
              <a:ext uri="{FF2B5EF4-FFF2-40B4-BE49-F238E27FC236}">
                <a16:creationId xmlns:a16="http://schemas.microsoft.com/office/drawing/2014/main" id="{647637D7-E126-2349-82AB-1DCA2776774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9700" y="355600"/>
            <a:ext cx="89154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US" altLang="de-DE" sz="28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4 layer sphere model and meshes</a:t>
            </a:r>
            <a:endParaRPr lang="de-DE" altLang="de-DE" sz="2800" b="1">
              <a:solidFill>
                <a:srgbClr val="00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290" name="Text Box 8">
            <a:extLst>
              <a:ext uri="{FF2B5EF4-FFF2-40B4-BE49-F238E27FC236}">
                <a16:creationId xmlns:a16="http://schemas.microsoft.com/office/drawing/2014/main" id="{8C23D200-1DA4-EC47-A012-4B9EDF67B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1113"/>
            <a:ext cx="87804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[Florian Grüne, Master thesis Mathematics, </a:t>
            </a:r>
            <a:r>
              <a:rPr lang="en-US" altLang="de-DE" sz="1200" b="1" i="1">
                <a:solidFill>
                  <a:schemeClr val="bg1"/>
                </a:solidFill>
                <a:latin typeface="Arial" panose="020B0604020202020204" pitchFamily="34" charset="0"/>
              </a:rPr>
              <a:t>University of Münster, </a:t>
            </a: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2014]</a:t>
            </a:r>
            <a:r>
              <a:rPr lang="en-US" altLang="de-DE" sz="9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2291" name="Bild 12" descr="delete.tiff">
            <a:extLst>
              <a:ext uri="{FF2B5EF4-FFF2-40B4-BE49-F238E27FC236}">
                <a16:creationId xmlns:a16="http://schemas.microsoft.com/office/drawing/2014/main" id="{6BBDA4B9-2D09-4A4C-95CA-53167E88C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552575"/>
            <a:ext cx="8858250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696728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7618" name="Rectangle 2">
            <a:extLst>
              <a:ext uri="{FF2B5EF4-FFF2-40B4-BE49-F238E27FC236}">
                <a16:creationId xmlns:a16="http://schemas.microsoft.com/office/drawing/2014/main" id="{C443340E-CBD6-584C-A43E-07E3C354AE2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9700" y="355600"/>
            <a:ext cx="89154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US" altLang="de-DE" sz="28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4 layer sphere model and meshes</a:t>
            </a:r>
            <a:endParaRPr lang="de-DE" altLang="de-DE" sz="2800" b="1">
              <a:solidFill>
                <a:srgbClr val="00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338" name="Text Box 8">
            <a:extLst>
              <a:ext uri="{FF2B5EF4-FFF2-40B4-BE49-F238E27FC236}">
                <a16:creationId xmlns:a16="http://schemas.microsoft.com/office/drawing/2014/main" id="{28245149-E834-9641-AAD6-E1E97C410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1113"/>
            <a:ext cx="87804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[Florian Grüne, Master thesis Mathematics, </a:t>
            </a:r>
            <a:r>
              <a:rPr lang="en-US" altLang="de-DE" sz="1200" b="1" i="1">
                <a:solidFill>
                  <a:schemeClr val="bg1"/>
                </a:solidFill>
                <a:latin typeface="Arial" panose="020B0604020202020204" pitchFamily="34" charset="0"/>
              </a:rPr>
              <a:t>University of Münster, </a:t>
            </a: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2014]</a:t>
            </a:r>
            <a:r>
              <a:rPr lang="en-US" altLang="de-DE" sz="9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4339" name="Bild 11" descr="delete.tiff">
            <a:extLst>
              <a:ext uri="{FF2B5EF4-FFF2-40B4-BE49-F238E27FC236}">
                <a16:creationId xmlns:a16="http://schemas.microsoft.com/office/drawing/2014/main" id="{F22BECB2-5577-2143-902F-F198ACB17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55688"/>
            <a:ext cx="764540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446083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7618" name="Rectangle 2">
            <a:extLst>
              <a:ext uri="{FF2B5EF4-FFF2-40B4-BE49-F238E27FC236}">
                <a16:creationId xmlns:a16="http://schemas.microsoft.com/office/drawing/2014/main" id="{99259261-9EF2-474E-9B96-6A74F77D626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9700" y="139700"/>
            <a:ext cx="89154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US" altLang="de-DE" sz="28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4 layer sphere model and meshes</a:t>
            </a:r>
            <a:endParaRPr lang="de-DE" altLang="de-DE" sz="2800" b="1">
              <a:solidFill>
                <a:srgbClr val="00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386" name="Text Box 8">
            <a:extLst>
              <a:ext uri="{FF2B5EF4-FFF2-40B4-BE49-F238E27FC236}">
                <a16:creationId xmlns:a16="http://schemas.microsoft.com/office/drawing/2014/main" id="{2C333173-BCE2-8C48-9490-08106ED80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1113"/>
            <a:ext cx="87804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[Florian Grüne, Master thesis Mathematics, </a:t>
            </a:r>
            <a:r>
              <a:rPr lang="en-US" altLang="de-DE" sz="1200" b="1" i="1">
                <a:solidFill>
                  <a:schemeClr val="bg1"/>
                </a:solidFill>
                <a:latin typeface="Arial" panose="020B0604020202020204" pitchFamily="34" charset="0"/>
              </a:rPr>
              <a:t>University of Münster, </a:t>
            </a: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2014]</a:t>
            </a:r>
            <a:r>
              <a:rPr lang="en-US" altLang="de-DE" sz="9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6387" name="Bild 4" descr="delete.tiff">
            <a:extLst>
              <a:ext uri="{FF2B5EF4-FFF2-40B4-BE49-F238E27FC236}">
                <a16:creationId xmlns:a16="http://schemas.microsoft.com/office/drawing/2014/main" id="{3A82E70E-D2E0-FB40-BE01-69C3AF5B7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95350"/>
            <a:ext cx="848360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798415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7618" name="Rectangle 2">
            <a:extLst>
              <a:ext uri="{FF2B5EF4-FFF2-40B4-BE49-F238E27FC236}">
                <a16:creationId xmlns:a16="http://schemas.microsoft.com/office/drawing/2014/main" id="{C43F54CD-7CA3-3248-BC0E-1B2F01CBA13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9700" y="355600"/>
            <a:ext cx="89154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US" altLang="de-DE" sz="28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4 layer sphere model and meshes</a:t>
            </a:r>
            <a:endParaRPr lang="de-DE" altLang="de-DE" sz="2800" b="1">
              <a:solidFill>
                <a:srgbClr val="00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4" name="Text Box 8">
            <a:extLst>
              <a:ext uri="{FF2B5EF4-FFF2-40B4-BE49-F238E27FC236}">
                <a16:creationId xmlns:a16="http://schemas.microsoft.com/office/drawing/2014/main" id="{A5A35EE6-500A-D34A-9AB5-0F53E86BD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1113"/>
            <a:ext cx="87804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[Florian Grüne, Master thesis Mathematics, </a:t>
            </a:r>
            <a:r>
              <a:rPr lang="en-US" altLang="de-DE" sz="1200" b="1" i="1">
                <a:solidFill>
                  <a:schemeClr val="bg1"/>
                </a:solidFill>
                <a:latin typeface="Arial" panose="020B0604020202020204" pitchFamily="34" charset="0"/>
              </a:rPr>
              <a:t>University of Münster, </a:t>
            </a: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2014]</a:t>
            </a:r>
            <a:r>
              <a:rPr lang="en-US" altLang="de-DE" sz="9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8435" name="Bild 10" descr="delete.tiff">
            <a:extLst>
              <a:ext uri="{FF2B5EF4-FFF2-40B4-BE49-F238E27FC236}">
                <a16:creationId xmlns:a16="http://schemas.microsoft.com/office/drawing/2014/main" id="{6D0617B0-921E-C647-8004-8100B7E87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2227263"/>
            <a:ext cx="85979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980491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7618" name="Rectangle 2">
            <a:extLst>
              <a:ext uri="{FF2B5EF4-FFF2-40B4-BE49-F238E27FC236}">
                <a16:creationId xmlns:a16="http://schemas.microsoft.com/office/drawing/2014/main" id="{29BF5CDE-4BC3-874D-B891-A825D8A269C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9700" y="355600"/>
            <a:ext cx="89154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US" altLang="de-DE" sz="28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Difference measures between analytical and numerical EEG forward solution</a:t>
            </a:r>
            <a:endParaRPr lang="de-DE" altLang="de-DE" sz="2800" b="1">
              <a:solidFill>
                <a:srgbClr val="00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0482" name="Bild 7" descr="delete.tiff">
            <a:extLst>
              <a:ext uri="{FF2B5EF4-FFF2-40B4-BE49-F238E27FC236}">
                <a16:creationId xmlns:a16="http://schemas.microsoft.com/office/drawing/2014/main" id="{71E36DA2-22C1-C64B-8D10-56B1EAC15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847850"/>
            <a:ext cx="75311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Bild 8" descr="delete.tiff">
            <a:extLst>
              <a:ext uri="{FF2B5EF4-FFF2-40B4-BE49-F238E27FC236}">
                <a16:creationId xmlns:a16="http://schemas.microsoft.com/office/drawing/2014/main" id="{0CB4D0BC-58AE-394A-B627-06BA7D900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5130800"/>
            <a:ext cx="40132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8">
            <a:extLst>
              <a:ext uri="{FF2B5EF4-FFF2-40B4-BE49-F238E27FC236}">
                <a16:creationId xmlns:a16="http://schemas.microsoft.com/office/drawing/2014/main" id="{3DDC612B-61EA-C044-B870-3391B37BA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1113"/>
            <a:ext cx="87804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[Florian Grüne, Master thesis Mathematics, </a:t>
            </a:r>
            <a:r>
              <a:rPr lang="en-US" altLang="de-DE" sz="1200" b="1" i="1">
                <a:solidFill>
                  <a:schemeClr val="bg1"/>
                </a:solidFill>
                <a:latin typeface="Arial" panose="020B0604020202020204" pitchFamily="34" charset="0"/>
              </a:rPr>
              <a:t>University of Münster, </a:t>
            </a: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2014]</a:t>
            </a:r>
            <a:r>
              <a:rPr lang="en-US" altLang="de-DE" sz="9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0485" name="Textfeld 6">
            <a:extLst>
              <a:ext uri="{FF2B5EF4-FFF2-40B4-BE49-F238E27FC236}">
                <a16:creationId xmlns:a16="http://schemas.microsoft.com/office/drawing/2014/main" id="{7616641C-EF1C-D547-9CB5-CAAA3F41D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4605338"/>
            <a:ext cx="27241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000"/>
              <a:t>RDM(%)=RDM / 2*100</a:t>
            </a:r>
          </a:p>
        </p:txBody>
      </p:sp>
    </p:spTree>
    <p:extLst>
      <p:ext uri="{BB962C8B-B14F-4D97-AF65-F5344CB8AC3E}">
        <p14:creationId xmlns:p14="http://schemas.microsoft.com/office/powerpoint/2010/main" val="227690934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3355571B-3EF9-4347-AB50-E4C1A6FFD6C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414463" y="231775"/>
            <a:ext cx="8458201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Venant source model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pic>
        <p:nvPicPr>
          <p:cNvPr id="73730" name="Bild 2">
            <a:extLst>
              <a:ext uri="{FF2B5EF4-FFF2-40B4-BE49-F238E27FC236}">
                <a16:creationId xmlns:a16="http://schemas.microsoft.com/office/drawing/2014/main" id="{FCC35AF1-CC53-A347-8C79-C704C384F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879475"/>
            <a:ext cx="74930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feld 3">
            <a:extLst>
              <a:ext uri="{FF2B5EF4-FFF2-40B4-BE49-F238E27FC236}">
                <a16:creationId xmlns:a16="http://schemas.microsoft.com/office/drawing/2014/main" id="{716BB17C-8FA4-6A49-A511-E5F50DCBD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8458" y="2651518"/>
            <a:ext cx="292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/>
              <a:t>-1</a:t>
            </a:r>
          </a:p>
        </p:txBody>
      </p:sp>
      <p:pic>
        <p:nvPicPr>
          <p:cNvPr id="73732" name="Bild 4">
            <a:extLst>
              <a:ext uri="{FF2B5EF4-FFF2-40B4-BE49-F238E27FC236}">
                <a16:creationId xmlns:a16="http://schemas.microsoft.com/office/drawing/2014/main" id="{BD5B1C3B-81BB-5643-A6A2-0EAD8E8ED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5870575"/>
            <a:ext cx="7493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 Box 7">
            <a:extLst>
              <a:ext uri="{FF2B5EF4-FFF2-40B4-BE49-F238E27FC236}">
                <a16:creationId xmlns:a16="http://schemas.microsoft.com/office/drawing/2014/main" id="{4B440B67-938C-2048-A81C-FBFE05727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[Hanrath, </a:t>
            </a:r>
            <a:r>
              <a:rPr lang="en-US" altLang="de-DE" sz="1200" b="1" i="1">
                <a:solidFill>
                  <a:srgbClr val="FFFFFF"/>
                </a:solidFill>
              </a:rPr>
              <a:t>Dissertation in Maths, RWTH Aachen</a:t>
            </a:r>
            <a:r>
              <a:rPr lang="en-US" altLang="de-DE" sz="1200" b="1">
                <a:solidFill>
                  <a:srgbClr val="FFFFFF"/>
                </a:solidFill>
              </a:rPr>
              <a:t>, 2019]</a:t>
            </a:r>
          </a:p>
        </p:txBody>
      </p:sp>
    </p:spTree>
    <p:extLst>
      <p:ext uri="{BB962C8B-B14F-4D97-AF65-F5344CB8AC3E}">
        <p14:creationId xmlns:p14="http://schemas.microsoft.com/office/powerpoint/2010/main" val="136674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7618" name="Rectangle 2">
            <a:extLst>
              <a:ext uri="{FF2B5EF4-FFF2-40B4-BE49-F238E27FC236}">
                <a16:creationId xmlns:a16="http://schemas.microsoft.com/office/drawing/2014/main" id="{3B782292-4553-2042-98CF-B9212749C79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9700" y="355600"/>
            <a:ext cx="89154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US" altLang="de-DE" sz="28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Boxplots</a:t>
            </a:r>
            <a:endParaRPr lang="de-DE" altLang="de-DE" sz="2800" b="1">
              <a:solidFill>
                <a:srgbClr val="00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Text Box 8">
            <a:extLst>
              <a:ext uri="{FF2B5EF4-FFF2-40B4-BE49-F238E27FC236}">
                <a16:creationId xmlns:a16="http://schemas.microsoft.com/office/drawing/2014/main" id="{AEC36397-0F1E-6945-BB9F-5A63594E1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1113"/>
            <a:ext cx="87804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[Florian Grüne, Master thesis Mathematics, </a:t>
            </a:r>
            <a:r>
              <a:rPr lang="en-US" altLang="de-DE" sz="1200" b="1" i="1">
                <a:solidFill>
                  <a:schemeClr val="bg1"/>
                </a:solidFill>
                <a:latin typeface="Arial" panose="020B0604020202020204" pitchFamily="34" charset="0"/>
              </a:rPr>
              <a:t>University of Münster, </a:t>
            </a: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2014]</a:t>
            </a:r>
            <a:r>
              <a:rPr lang="en-US" altLang="de-DE" sz="9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2531" name="Bild 1">
            <a:extLst>
              <a:ext uri="{FF2B5EF4-FFF2-40B4-BE49-F238E27FC236}">
                <a16:creationId xmlns:a16="http://schemas.microsoft.com/office/drawing/2014/main" id="{B4CDA2BB-212E-1543-83E4-D83E825F8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069975"/>
            <a:ext cx="8780463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06FFEE53-7736-5F4A-9550-FED6CBF5D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4284663"/>
            <a:ext cx="878046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389C1E9C-FAE0-C14F-B3B6-C8005B08C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3570288"/>
            <a:ext cx="878046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4146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7618" name="Rectangle 2">
            <a:extLst>
              <a:ext uri="{FF2B5EF4-FFF2-40B4-BE49-F238E27FC236}">
                <a16:creationId xmlns:a16="http://schemas.microsoft.com/office/drawing/2014/main" id="{3089EEFD-B997-2B4E-8990-0FE0E993EF9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9700" y="355600"/>
            <a:ext cx="89154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US" altLang="de-DE" sz="28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Boxplots</a:t>
            </a:r>
            <a:endParaRPr lang="de-DE" altLang="de-DE" sz="2800" b="1">
              <a:solidFill>
                <a:srgbClr val="00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578" name="Text Box 8">
            <a:extLst>
              <a:ext uri="{FF2B5EF4-FFF2-40B4-BE49-F238E27FC236}">
                <a16:creationId xmlns:a16="http://schemas.microsoft.com/office/drawing/2014/main" id="{6260654C-461F-944D-91D0-41248C4F5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1113"/>
            <a:ext cx="87804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[Florian Grüne, Master thesis Mathematics, </a:t>
            </a:r>
            <a:r>
              <a:rPr lang="en-US" altLang="de-DE" sz="1200" b="1" i="1">
                <a:solidFill>
                  <a:schemeClr val="bg1"/>
                </a:solidFill>
                <a:latin typeface="Arial" panose="020B0604020202020204" pitchFamily="34" charset="0"/>
              </a:rPr>
              <a:t>University of Münster, </a:t>
            </a: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2014]</a:t>
            </a:r>
            <a:r>
              <a:rPr lang="en-US" altLang="de-DE" sz="9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4579" name="Bild 3">
            <a:extLst>
              <a:ext uri="{FF2B5EF4-FFF2-40B4-BE49-F238E27FC236}">
                <a16:creationId xmlns:a16="http://schemas.microsoft.com/office/drawing/2014/main" id="{1150BBAA-643E-574C-8E71-635E12B6E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069975"/>
            <a:ext cx="54991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Bild 4">
            <a:extLst>
              <a:ext uri="{FF2B5EF4-FFF2-40B4-BE49-F238E27FC236}">
                <a16:creationId xmlns:a16="http://schemas.microsoft.com/office/drawing/2014/main" id="{0F8890D0-2D6A-BD46-A0EA-452882A50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760413"/>
            <a:ext cx="30988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Bild 5">
            <a:extLst>
              <a:ext uri="{FF2B5EF4-FFF2-40B4-BE49-F238E27FC236}">
                <a16:creationId xmlns:a16="http://schemas.microsoft.com/office/drawing/2014/main" id="{E4A788C4-770B-664C-9907-2EA872219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3617913"/>
            <a:ext cx="3124200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122259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1E46A418-9D3C-E44F-843E-BD1A92122C0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5100" y="203200"/>
            <a:ext cx="87503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Higher order basis functions for subtraction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pic>
        <p:nvPicPr>
          <p:cNvPr id="26626" name="Bild 4" descr="delete.tiff">
            <a:extLst>
              <a:ext uri="{FF2B5EF4-FFF2-40B4-BE49-F238E27FC236}">
                <a16:creationId xmlns:a16="http://schemas.microsoft.com/office/drawing/2014/main" id="{22FCBBAE-B1B3-5A42-AB08-23B333603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960438"/>
            <a:ext cx="666750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Bild 5" descr="delete.tiff">
            <a:extLst>
              <a:ext uri="{FF2B5EF4-FFF2-40B4-BE49-F238E27FC236}">
                <a16:creationId xmlns:a16="http://schemas.microsoft.com/office/drawing/2014/main" id="{B92D345F-A546-A147-ACD8-6B057F5DA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67288"/>
            <a:ext cx="87122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8">
            <a:extLst>
              <a:ext uri="{FF2B5EF4-FFF2-40B4-BE49-F238E27FC236}">
                <a16:creationId xmlns:a16="http://schemas.microsoft.com/office/drawing/2014/main" id="{5872ED4F-5E44-EE4B-8A89-33A3297EE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1113"/>
            <a:ext cx="87804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[Florian Grüne, Master thesis Mathematics, </a:t>
            </a:r>
            <a:r>
              <a:rPr lang="en-US" altLang="de-DE" sz="1200" b="1" i="1">
                <a:solidFill>
                  <a:schemeClr val="bg1"/>
                </a:solidFill>
                <a:latin typeface="Arial" panose="020B0604020202020204" pitchFamily="34" charset="0"/>
              </a:rPr>
              <a:t>University of Münster, </a:t>
            </a: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2014]</a:t>
            </a:r>
            <a:r>
              <a:rPr lang="en-US" altLang="de-DE" sz="9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id="{6B0A90E9-6798-DA48-ABEA-400E9972A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1663" y="2074863"/>
            <a:ext cx="219233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0.99 means 0.78 mm to CSF</a:t>
            </a:r>
          </a:p>
        </p:txBody>
      </p:sp>
    </p:spTree>
    <p:extLst>
      <p:ext uri="{BB962C8B-B14F-4D97-AF65-F5344CB8AC3E}">
        <p14:creationId xmlns:p14="http://schemas.microsoft.com/office/powerpoint/2010/main" val="3162401629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C9011DE0-D1C7-1240-B273-A79F3B256F7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5100" y="203200"/>
            <a:ext cx="87503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Higher order basis functions for subtraction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pic>
        <p:nvPicPr>
          <p:cNvPr id="28674" name="Bild 4" descr="delete.tiff">
            <a:extLst>
              <a:ext uri="{FF2B5EF4-FFF2-40B4-BE49-F238E27FC236}">
                <a16:creationId xmlns:a16="http://schemas.microsoft.com/office/drawing/2014/main" id="{535678AC-E54A-0B49-A7CC-25FBA922A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027113"/>
            <a:ext cx="891540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8">
            <a:extLst>
              <a:ext uri="{FF2B5EF4-FFF2-40B4-BE49-F238E27FC236}">
                <a16:creationId xmlns:a16="http://schemas.microsoft.com/office/drawing/2014/main" id="{FB866D5C-1B7E-0046-9669-59C2312B6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1113"/>
            <a:ext cx="87804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[Florian Grüne, Master thesis Mathematics, </a:t>
            </a:r>
            <a:r>
              <a:rPr lang="en-US" altLang="de-DE" sz="1200" b="1" i="1">
                <a:solidFill>
                  <a:schemeClr val="bg1"/>
                </a:solidFill>
                <a:latin typeface="Arial" panose="020B0604020202020204" pitchFamily="34" charset="0"/>
              </a:rPr>
              <a:t>University of Münster, </a:t>
            </a: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2014]</a:t>
            </a:r>
            <a:r>
              <a:rPr lang="en-US" altLang="de-DE" sz="9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8676" name="Textfeld 6">
            <a:extLst>
              <a:ext uri="{FF2B5EF4-FFF2-40B4-BE49-F238E27FC236}">
                <a16:creationId xmlns:a16="http://schemas.microsoft.com/office/drawing/2014/main" id="{04A6ABC7-84BD-C44E-A27E-21BA1E262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3" y="2176463"/>
            <a:ext cx="4921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18.4%</a:t>
            </a:r>
          </a:p>
        </p:txBody>
      </p:sp>
      <p:sp>
        <p:nvSpPr>
          <p:cNvPr id="28677" name="Textfeld 7">
            <a:extLst>
              <a:ext uri="{FF2B5EF4-FFF2-40B4-BE49-F238E27FC236}">
                <a16:creationId xmlns:a16="http://schemas.microsoft.com/office/drawing/2014/main" id="{172CBD7D-3AE6-E947-B3FE-EFA0D3316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852738"/>
            <a:ext cx="4286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6.8%</a:t>
            </a:r>
          </a:p>
        </p:txBody>
      </p:sp>
      <p:sp>
        <p:nvSpPr>
          <p:cNvPr id="28678" name="Textfeld 8">
            <a:extLst>
              <a:ext uri="{FF2B5EF4-FFF2-40B4-BE49-F238E27FC236}">
                <a16:creationId xmlns:a16="http://schemas.microsoft.com/office/drawing/2014/main" id="{0B406E9F-D380-ED4C-A2E3-2E0EED5B4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556000"/>
            <a:ext cx="4286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2.4%</a:t>
            </a:r>
          </a:p>
        </p:txBody>
      </p:sp>
      <p:sp>
        <p:nvSpPr>
          <p:cNvPr id="28679" name="Textfeld 9">
            <a:extLst>
              <a:ext uri="{FF2B5EF4-FFF2-40B4-BE49-F238E27FC236}">
                <a16:creationId xmlns:a16="http://schemas.microsoft.com/office/drawing/2014/main" id="{4AC66AE8-24F8-0D49-A9B5-67474E323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4284663"/>
            <a:ext cx="4270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0.9%</a:t>
            </a:r>
          </a:p>
        </p:txBody>
      </p:sp>
    </p:spTree>
    <p:extLst>
      <p:ext uri="{BB962C8B-B14F-4D97-AF65-F5344CB8AC3E}">
        <p14:creationId xmlns:p14="http://schemas.microsoft.com/office/powerpoint/2010/main" val="1268456559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9F875748-E4EC-0540-84F8-0253A4EFBB6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5100" y="203200"/>
            <a:ext cx="87503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Higher order basis functions for subtraction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30722" name="Text Box 8">
            <a:extLst>
              <a:ext uri="{FF2B5EF4-FFF2-40B4-BE49-F238E27FC236}">
                <a16:creationId xmlns:a16="http://schemas.microsoft.com/office/drawing/2014/main" id="{126E3499-0689-D54A-85F0-BBD67D39C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1113"/>
            <a:ext cx="87804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[Florian Grüne, Master thesis Mathematics, </a:t>
            </a:r>
            <a:r>
              <a:rPr lang="en-US" altLang="de-DE" sz="1200" b="1" i="1">
                <a:solidFill>
                  <a:schemeClr val="bg1"/>
                </a:solidFill>
                <a:latin typeface="Arial" panose="020B0604020202020204" pitchFamily="34" charset="0"/>
              </a:rPr>
              <a:t>University of Münster, </a:t>
            </a: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2014]</a:t>
            </a:r>
            <a:r>
              <a:rPr lang="en-US" altLang="de-DE" sz="9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0723" name="Bild 6" descr="delete.tiff">
            <a:extLst>
              <a:ext uri="{FF2B5EF4-FFF2-40B4-BE49-F238E27FC236}">
                <a16:creationId xmlns:a16="http://schemas.microsoft.com/office/drawing/2014/main" id="{427A3538-4675-764A-BA51-8D9F873E0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950913"/>
            <a:ext cx="8750300" cy="518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feld 7">
            <a:extLst>
              <a:ext uri="{FF2B5EF4-FFF2-40B4-BE49-F238E27FC236}">
                <a16:creationId xmlns:a16="http://schemas.microsoft.com/office/drawing/2014/main" id="{BD7076CF-DFA9-7F40-AECE-D9860F121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3098800"/>
            <a:ext cx="4921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0.37%</a:t>
            </a:r>
          </a:p>
        </p:txBody>
      </p:sp>
      <p:sp>
        <p:nvSpPr>
          <p:cNvPr id="30725" name="Textfeld 8">
            <a:extLst>
              <a:ext uri="{FF2B5EF4-FFF2-40B4-BE49-F238E27FC236}">
                <a16:creationId xmlns:a16="http://schemas.microsoft.com/office/drawing/2014/main" id="{85A2B0B9-E198-1947-9D40-F5D14FCCB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3683000"/>
            <a:ext cx="4921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0.13%</a:t>
            </a:r>
          </a:p>
        </p:txBody>
      </p:sp>
      <p:sp>
        <p:nvSpPr>
          <p:cNvPr id="30726" name="Textfeld 9">
            <a:extLst>
              <a:ext uri="{FF2B5EF4-FFF2-40B4-BE49-F238E27FC236}">
                <a16:creationId xmlns:a16="http://schemas.microsoft.com/office/drawing/2014/main" id="{EDA62359-D8EC-2043-841C-D04F1499A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" y="4284663"/>
            <a:ext cx="4937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0.05%</a:t>
            </a:r>
          </a:p>
        </p:txBody>
      </p:sp>
      <p:sp>
        <p:nvSpPr>
          <p:cNvPr id="30727" name="Textfeld 10">
            <a:extLst>
              <a:ext uri="{FF2B5EF4-FFF2-40B4-BE49-F238E27FC236}">
                <a16:creationId xmlns:a16="http://schemas.microsoft.com/office/drawing/2014/main" id="{3FB730EF-59E2-3043-9A5D-ECA6E4BA7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859338"/>
            <a:ext cx="5445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0.018%</a:t>
            </a:r>
          </a:p>
        </p:txBody>
      </p:sp>
      <p:sp>
        <p:nvSpPr>
          <p:cNvPr id="30728" name="Textfeld 11">
            <a:extLst>
              <a:ext uri="{FF2B5EF4-FFF2-40B4-BE49-F238E27FC236}">
                <a16:creationId xmlns:a16="http://schemas.microsoft.com/office/drawing/2014/main" id="{1BE4FD68-79F5-8940-9072-A92CF94A0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2497138"/>
            <a:ext cx="3508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1%</a:t>
            </a:r>
          </a:p>
        </p:txBody>
      </p:sp>
      <p:sp>
        <p:nvSpPr>
          <p:cNvPr id="30729" name="Textfeld 12">
            <a:extLst>
              <a:ext uri="{FF2B5EF4-FFF2-40B4-BE49-F238E27FC236}">
                <a16:creationId xmlns:a16="http://schemas.microsoft.com/office/drawing/2014/main" id="{E4D51DB8-9FE1-F143-A71C-F8C19BAE4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22463"/>
            <a:ext cx="4286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2.7%</a:t>
            </a:r>
          </a:p>
        </p:txBody>
      </p:sp>
      <p:sp>
        <p:nvSpPr>
          <p:cNvPr id="30730" name="Textfeld 13">
            <a:extLst>
              <a:ext uri="{FF2B5EF4-FFF2-40B4-BE49-F238E27FC236}">
                <a16:creationId xmlns:a16="http://schemas.microsoft.com/office/drawing/2014/main" id="{3C128DE2-0695-E640-BC44-3A9DD6D27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8" y="1404938"/>
            <a:ext cx="4286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7.4%</a:t>
            </a:r>
          </a:p>
        </p:txBody>
      </p:sp>
    </p:spTree>
    <p:extLst>
      <p:ext uri="{BB962C8B-B14F-4D97-AF65-F5344CB8AC3E}">
        <p14:creationId xmlns:p14="http://schemas.microsoft.com/office/powerpoint/2010/main" val="878498336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21EB9DAB-82F2-A840-8599-65FD256A84A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5100" y="203200"/>
            <a:ext cx="87503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Higher order basis functions for subtraction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pic>
        <p:nvPicPr>
          <p:cNvPr id="32770" name="Bild 5" descr="delete.tiff">
            <a:extLst>
              <a:ext uri="{FF2B5EF4-FFF2-40B4-BE49-F238E27FC236}">
                <a16:creationId xmlns:a16="http://schemas.microsoft.com/office/drawing/2014/main" id="{EE95690A-F8FD-6342-A347-24B7662A0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965200"/>
            <a:ext cx="89535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8">
            <a:extLst>
              <a:ext uri="{FF2B5EF4-FFF2-40B4-BE49-F238E27FC236}">
                <a16:creationId xmlns:a16="http://schemas.microsoft.com/office/drawing/2014/main" id="{DAB6BB95-245F-9F41-8059-39C0AD2E6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1113"/>
            <a:ext cx="87804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[Florian Grüne, Master thesis Mathematics, </a:t>
            </a:r>
            <a:r>
              <a:rPr lang="en-US" altLang="de-DE" sz="1200" b="1" i="1">
                <a:solidFill>
                  <a:schemeClr val="bg1"/>
                </a:solidFill>
                <a:latin typeface="Arial" panose="020B0604020202020204" pitchFamily="34" charset="0"/>
              </a:rPr>
              <a:t>University of Münster, </a:t>
            </a: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2014]</a:t>
            </a:r>
            <a:r>
              <a:rPr lang="en-US" altLang="de-DE" sz="9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2772" name="Textfeld 8">
            <a:extLst>
              <a:ext uri="{FF2B5EF4-FFF2-40B4-BE49-F238E27FC236}">
                <a16:creationId xmlns:a16="http://schemas.microsoft.com/office/drawing/2014/main" id="{26646EF7-913C-534E-A7AC-9075769C5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4284663"/>
            <a:ext cx="4270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0.9%</a:t>
            </a:r>
          </a:p>
        </p:txBody>
      </p:sp>
      <p:sp>
        <p:nvSpPr>
          <p:cNvPr id="32773" name="Textfeld 9">
            <a:extLst>
              <a:ext uri="{FF2B5EF4-FFF2-40B4-BE49-F238E27FC236}">
                <a16:creationId xmlns:a16="http://schemas.microsoft.com/office/drawing/2014/main" id="{B4987837-1223-DE40-B4FC-F67DE56F7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556000"/>
            <a:ext cx="4286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2.4%</a:t>
            </a:r>
          </a:p>
        </p:txBody>
      </p:sp>
      <p:sp>
        <p:nvSpPr>
          <p:cNvPr id="32774" name="Textfeld 11">
            <a:extLst>
              <a:ext uri="{FF2B5EF4-FFF2-40B4-BE49-F238E27FC236}">
                <a16:creationId xmlns:a16="http://schemas.microsoft.com/office/drawing/2014/main" id="{AC271E36-3402-8047-A3AA-758B7DAF9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811463"/>
            <a:ext cx="4286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6.8%</a:t>
            </a:r>
          </a:p>
        </p:txBody>
      </p:sp>
      <p:sp>
        <p:nvSpPr>
          <p:cNvPr id="32775" name="Textfeld 12">
            <a:extLst>
              <a:ext uri="{FF2B5EF4-FFF2-40B4-BE49-F238E27FC236}">
                <a16:creationId xmlns:a16="http://schemas.microsoft.com/office/drawing/2014/main" id="{7715D749-F810-BE48-8226-AF24F120C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2125663"/>
            <a:ext cx="4921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18.4%</a:t>
            </a:r>
          </a:p>
        </p:txBody>
      </p:sp>
    </p:spTree>
    <p:extLst>
      <p:ext uri="{BB962C8B-B14F-4D97-AF65-F5344CB8AC3E}">
        <p14:creationId xmlns:p14="http://schemas.microsoft.com/office/powerpoint/2010/main" val="4109874333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CC2B8E6C-126B-254D-9CF7-C904BAAB9EC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5100" y="203200"/>
            <a:ext cx="87503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Higher order basis functions for subtraction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34818" name="Text Box 8">
            <a:extLst>
              <a:ext uri="{FF2B5EF4-FFF2-40B4-BE49-F238E27FC236}">
                <a16:creationId xmlns:a16="http://schemas.microsoft.com/office/drawing/2014/main" id="{791DC66A-6539-C542-AEAF-6069AFCCA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1113"/>
            <a:ext cx="87804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[Florian Grüne, Master thesis Mathematics, </a:t>
            </a:r>
            <a:r>
              <a:rPr lang="en-US" altLang="de-DE" sz="1200" b="1" i="1">
                <a:solidFill>
                  <a:schemeClr val="bg1"/>
                </a:solidFill>
                <a:latin typeface="Arial" panose="020B0604020202020204" pitchFamily="34" charset="0"/>
              </a:rPr>
              <a:t>University of Münster, </a:t>
            </a: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2014]</a:t>
            </a:r>
            <a:r>
              <a:rPr lang="en-US" altLang="de-DE" sz="9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4819" name="Bild 4" descr="delete.tiff">
            <a:extLst>
              <a:ext uri="{FF2B5EF4-FFF2-40B4-BE49-F238E27FC236}">
                <a16:creationId xmlns:a16="http://schemas.microsoft.com/office/drawing/2014/main" id="{5E5A381D-706B-B245-942E-DB2297ED6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012825"/>
            <a:ext cx="8686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feld 6">
            <a:extLst>
              <a:ext uri="{FF2B5EF4-FFF2-40B4-BE49-F238E27FC236}">
                <a16:creationId xmlns:a16="http://schemas.microsoft.com/office/drawing/2014/main" id="{8F0B1421-6F8D-7443-AAAC-10B2CADBD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" y="3175000"/>
            <a:ext cx="4921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0.37%</a:t>
            </a:r>
          </a:p>
        </p:txBody>
      </p:sp>
      <p:sp>
        <p:nvSpPr>
          <p:cNvPr id="34821" name="Textfeld 8">
            <a:extLst>
              <a:ext uri="{FF2B5EF4-FFF2-40B4-BE49-F238E27FC236}">
                <a16:creationId xmlns:a16="http://schemas.microsoft.com/office/drawing/2014/main" id="{47BF3323-6DB7-B840-B4BB-4AFBEFFB3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3776663"/>
            <a:ext cx="4921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0.13%</a:t>
            </a:r>
          </a:p>
        </p:txBody>
      </p:sp>
      <p:sp>
        <p:nvSpPr>
          <p:cNvPr id="34822" name="Textfeld 9">
            <a:extLst>
              <a:ext uri="{FF2B5EF4-FFF2-40B4-BE49-F238E27FC236}">
                <a16:creationId xmlns:a16="http://schemas.microsoft.com/office/drawing/2014/main" id="{62BC5B8F-38B9-0C49-B19E-C36C3FD67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8" y="4318000"/>
            <a:ext cx="49371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0.05%</a:t>
            </a:r>
          </a:p>
        </p:txBody>
      </p:sp>
      <p:sp>
        <p:nvSpPr>
          <p:cNvPr id="34823" name="Textfeld 10">
            <a:extLst>
              <a:ext uri="{FF2B5EF4-FFF2-40B4-BE49-F238E27FC236}">
                <a16:creationId xmlns:a16="http://schemas.microsoft.com/office/drawing/2014/main" id="{097CD9E2-8A1F-994C-902A-26E2FAB1D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4945063"/>
            <a:ext cx="5445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0.018%</a:t>
            </a:r>
          </a:p>
        </p:txBody>
      </p:sp>
      <p:sp>
        <p:nvSpPr>
          <p:cNvPr id="34824" name="Textfeld 12">
            <a:extLst>
              <a:ext uri="{FF2B5EF4-FFF2-40B4-BE49-F238E27FC236}">
                <a16:creationId xmlns:a16="http://schemas.microsoft.com/office/drawing/2014/main" id="{DBE4D5EC-808C-B244-842D-DDB7E66D8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1998663"/>
            <a:ext cx="4270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2.7%</a:t>
            </a:r>
          </a:p>
        </p:txBody>
      </p:sp>
      <p:sp>
        <p:nvSpPr>
          <p:cNvPr id="34825" name="Textfeld 13">
            <a:extLst>
              <a:ext uri="{FF2B5EF4-FFF2-40B4-BE49-F238E27FC236}">
                <a16:creationId xmlns:a16="http://schemas.microsoft.com/office/drawing/2014/main" id="{ABE90B44-D5C7-B946-B283-F692EF4A9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8" y="2582863"/>
            <a:ext cx="3524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1%</a:t>
            </a:r>
          </a:p>
        </p:txBody>
      </p:sp>
    </p:spTree>
    <p:extLst>
      <p:ext uri="{BB962C8B-B14F-4D97-AF65-F5344CB8AC3E}">
        <p14:creationId xmlns:p14="http://schemas.microsoft.com/office/powerpoint/2010/main" val="3710910720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8555E8E8-C26A-2B4E-A044-17504D57715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5100" y="203200"/>
            <a:ext cx="87503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Higher order basis functions for subtraction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36866" name="Text Box 8">
            <a:extLst>
              <a:ext uri="{FF2B5EF4-FFF2-40B4-BE49-F238E27FC236}">
                <a16:creationId xmlns:a16="http://schemas.microsoft.com/office/drawing/2014/main" id="{5C99D5DB-050D-D641-BFEB-C0EBDA686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1113"/>
            <a:ext cx="87804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[Florian Grüne, Master thesis Mathematics, </a:t>
            </a:r>
            <a:r>
              <a:rPr lang="en-US" altLang="de-DE" sz="1200" b="1" i="1">
                <a:solidFill>
                  <a:schemeClr val="bg1"/>
                </a:solidFill>
                <a:latin typeface="Arial" panose="020B0604020202020204" pitchFamily="34" charset="0"/>
              </a:rPr>
              <a:t>University of Münster, </a:t>
            </a: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2014]</a:t>
            </a:r>
            <a:r>
              <a:rPr lang="en-US" altLang="de-DE" sz="9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6867" name="Bild 5" descr="delete.tiff">
            <a:extLst>
              <a:ext uri="{FF2B5EF4-FFF2-40B4-BE49-F238E27FC236}">
                <a16:creationId xmlns:a16="http://schemas.microsoft.com/office/drawing/2014/main" id="{735A1B79-7C9F-F540-9985-8B4818DC3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930275"/>
            <a:ext cx="8648700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feld 6">
            <a:extLst>
              <a:ext uri="{FF2B5EF4-FFF2-40B4-BE49-F238E27FC236}">
                <a16:creationId xmlns:a16="http://schemas.microsoft.com/office/drawing/2014/main" id="{DEF638B5-A7A1-CE47-8578-B1AB00D65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8" y="4089400"/>
            <a:ext cx="4286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0.9%</a:t>
            </a:r>
          </a:p>
        </p:txBody>
      </p:sp>
      <p:sp>
        <p:nvSpPr>
          <p:cNvPr id="36869" name="Textfeld 8">
            <a:extLst>
              <a:ext uri="{FF2B5EF4-FFF2-40B4-BE49-F238E27FC236}">
                <a16:creationId xmlns:a16="http://schemas.microsoft.com/office/drawing/2014/main" id="{5ACF67B5-1F57-9B4C-94FA-3B6CBA199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3403600"/>
            <a:ext cx="4286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2.4%</a:t>
            </a:r>
          </a:p>
        </p:txBody>
      </p:sp>
      <p:sp>
        <p:nvSpPr>
          <p:cNvPr id="36870" name="Textfeld 9">
            <a:extLst>
              <a:ext uri="{FF2B5EF4-FFF2-40B4-BE49-F238E27FC236}">
                <a16:creationId xmlns:a16="http://schemas.microsoft.com/office/drawing/2014/main" id="{9F70ECD9-B946-6849-B13B-354FC6D17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3" y="2717800"/>
            <a:ext cx="4270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6.8%</a:t>
            </a:r>
          </a:p>
        </p:txBody>
      </p:sp>
      <p:sp>
        <p:nvSpPr>
          <p:cNvPr id="36871" name="Textfeld 10">
            <a:extLst>
              <a:ext uri="{FF2B5EF4-FFF2-40B4-BE49-F238E27FC236}">
                <a16:creationId xmlns:a16="http://schemas.microsoft.com/office/drawing/2014/main" id="{A8B38ABA-672A-3C4C-9F08-AC2835771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63" y="2014538"/>
            <a:ext cx="4921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18.4%</a:t>
            </a:r>
          </a:p>
        </p:txBody>
      </p:sp>
    </p:spTree>
    <p:extLst>
      <p:ext uri="{BB962C8B-B14F-4D97-AF65-F5344CB8AC3E}">
        <p14:creationId xmlns:p14="http://schemas.microsoft.com/office/powerpoint/2010/main" val="594913801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3E7CC370-FEDF-E74C-BE84-4614085D94C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5100" y="203200"/>
            <a:ext cx="87503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Higher order basis functions for subtraction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38914" name="Text Box 8">
            <a:extLst>
              <a:ext uri="{FF2B5EF4-FFF2-40B4-BE49-F238E27FC236}">
                <a16:creationId xmlns:a16="http://schemas.microsoft.com/office/drawing/2014/main" id="{D0C21D59-73D9-EA47-9EAA-4BEAB7F42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1113"/>
            <a:ext cx="87804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[Florian Grüne, Master thesis Mathematics, </a:t>
            </a:r>
            <a:r>
              <a:rPr lang="en-US" altLang="de-DE" sz="1200" b="1" i="1">
                <a:solidFill>
                  <a:schemeClr val="bg1"/>
                </a:solidFill>
                <a:latin typeface="Arial" panose="020B0604020202020204" pitchFamily="34" charset="0"/>
              </a:rPr>
              <a:t>University of Münster, </a:t>
            </a: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2014]</a:t>
            </a:r>
            <a:r>
              <a:rPr lang="en-US" altLang="de-DE" sz="9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8915" name="Bild 11" descr="delete.tiff">
            <a:extLst>
              <a:ext uri="{FF2B5EF4-FFF2-40B4-BE49-F238E27FC236}">
                <a16:creationId xmlns:a16="http://schemas.microsoft.com/office/drawing/2014/main" id="{EC54282B-4A2B-A240-9D28-CBE251EB1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074738"/>
            <a:ext cx="8596313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feld 12">
            <a:extLst>
              <a:ext uri="{FF2B5EF4-FFF2-40B4-BE49-F238E27FC236}">
                <a16:creationId xmlns:a16="http://schemas.microsoft.com/office/drawing/2014/main" id="{68E6C427-F2E6-E240-B9D4-F0F8C8C97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2090738"/>
            <a:ext cx="4270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2.7%</a:t>
            </a:r>
          </a:p>
        </p:txBody>
      </p:sp>
      <p:sp>
        <p:nvSpPr>
          <p:cNvPr id="38917" name="Textfeld 13">
            <a:extLst>
              <a:ext uri="{FF2B5EF4-FFF2-40B4-BE49-F238E27FC236}">
                <a16:creationId xmlns:a16="http://schemas.microsoft.com/office/drawing/2014/main" id="{CA4DFF60-9978-0741-A67F-66D8FE637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8" y="2582863"/>
            <a:ext cx="3524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1%</a:t>
            </a:r>
          </a:p>
        </p:txBody>
      </p:sp>
      <p:sp>
        <p:nvSpPr>
          <p:cNvPr id="38918" name="Textfeld 14">
            <a:extLst>
              <a:ext uri="{FF2B5EF4-FFF2-40B4-BE49-F238E27FC236}">
                <a16:creationId xmlns:a16="http://schemas.microsoft.com/office/drawing/2014/main" id="{28A4F367-26DE-114E-8371-5CA6A7B3A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00" y="3167063"/>
            <a:ext cx="4921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0.37%</a:t>
            </a:r>
          </a:p>
        </p:txBody>
      </p:sp>
    </p:spTree>
    <p:extLst>
      <p:ext uri="{BB962C8B-B14F-4D97-AF65-F5344CB8AC3E}">
        <p14:creationId xmlns:p14="http://schemas.microsoft.com/office/powerpoint/2010/main" val="1474033278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Bild 8" descr="delete.tiff">
            <a:extLst>
              <a:ext uri="{FF2B5EF4-FFF2-40B4-BE49-F238E27FC236}">
                <a16:creationId xmlns:a16="http://schemas.microsoft.com/office/drawing/2014/main" id="{F8411AF6-555F-4E42-A31E-982F0CFE7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747838"/>
            <a:ext cx="818832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8226" name="Rectangle 2">
            <a:extLst>
              <a:ext uri="{FF2B5EF4-FFF2-40B4-BE49-F238E27FC236}">
                <a16:creationId xmlns:a16="http://schemas.microsoft.com/office/drawing/2014/main" id="{05D450DB-FF97-A144-A261-2AFEA4D1208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5100" y="203200"/>
            <a:ext cx="87503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Higher order basis functions for subtraction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40963" name="Text Box 8">
            <a:extLst>
              <a:ext uri="{FF2B5EF4-FFF2-40B4-BE49-F238E27FC236}">
                <a16:creationId xmlns:a16="http://schemas.microsoft.com/office/drawing/2014/main" id="{A6A83941-701D-C244-88AD-C66927D67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1113"/>
            <a:ext cx="87804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[Florian Grüne, Master thesis Mathematics, </a:t>
            </a:r>
            <a:r>
              <a:rPr lang="en-US" altLang="de-DE" sz="1200" b="1" i="1">
                <a:solidFill>
                  <a:schemeClr val="bg1"/>
                </a:solidFill>
                <a:latin typeface="Arial" panose="020B0604020202020204" pitchFamily="34" charset="0"/>
              </a:rPr>
              <a:t>University of Münster, </a:t>
            </a: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2014]</a:t>
            </a:r>
            <a:r>
              <a:rPr lang="en-US" altLang="de-DE" sz="9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0964" name="Textfeld 9">
            <a:extLst>
              <a:ext uri="{FF2B5EF4-FFF2-40B4-BE49-F238E27FC236}">
                <a16:creationId xmlns:a16="http://schemas.microsoft.com/office/drawing/2014/main" id="{56C68EDF-7F12-D149-A926-4857EC2D6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" y="2413000"/>
            <a:ext cx="4921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18.4%</a:t>
            </a:r>
          </a:p>
        </p:txBody>
      </p:sp>
      <p:sp>
        <p:nvSpPr>
          <p:cNvPr id="40965" name="Textfeld 10">
            <a:extLst>
              <a:ext uri="{FF2B5EF4-FFF2-40B4-BE49-F238E27FC236}">
                <a16:creationId xmlns:a16="http://schemas.microsoft.com/office/drawing/2014/main" id="{9A777FAE-3D3B-3B4A-B69F-969B7F54F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3065463"/>
            <a:ext cx="4286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6.8%</a:t>
            </a:r>
          </a:p>
        </p:txBody>
      </p:sp>
      <p:sp>
        <p:nvSpPr>
          <p:cNvPr id="40966" name="Textfeld 15">
            <a:extLst>
              <a:ext uri="{FF2B5EF4-FFF2-40B4-BE49-F238E27FC236}">
                <a16:creationId xmlns:a16="http://schemas.microsoft.com/office/drawing/2014/main" id="{7E62E491-D3D5-0E49-B221-BB2E399E1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700463"/>
            <a:ext cx="4286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/>
              <a:t>2.4%</a:t>
            </a:r>
          </a:p>
        </p:txBody>
      </p:sp>
      <p:pic>
        <p:nvPicPr>
          <p:cNvPr id="40967" name="Bild 10" descr="delete.tiff">
            <a:extLst>
              <a:ext uri="{FF2B5EF4-FFF2-40B4-BE49-F238E27FC236}">
                <a16:creationId xmlns:a16="http://schemas.microsoft.com/office/drawing/2014/main" id="{3C6FDA1F-EAF9-6349-AF03-C2AD39E49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768350"/>
            <a:ext cx="39274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3756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C8FE78B0-EDDF-3349-B72D-846A6AE6B85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414463" y="231775"/>
            <a:ext cx="8458201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Venant source model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75778" name="Textfeld 3">
            <a:extLst>
              <a:ext uri="{FF2B5EF4-FFF2-40B4-BE49-F238E27FC236}">
                <a16:creationId xmlns:a16="http://schemas.microsoft.com/office/drawing/2014/main" id="{9BD4805E-EB03-0E4E-8371-53FB0AEAA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988" y="2935288"/>
            <a:ext cx="292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/>
              <a:t>-1</a:t>
            </a:r>
          </a:p>
        </p:txBody>
      </p:sp>
      <p:pic>
        <p:nvPicPr>
          <p:cNvPr id="75779" name="Bild 1">
            <a:extLst>
              <a:ext uri="{FF2B5EF4-FFF2-40B4-BE49-F238E27FC236}">
                <a16:creationId xmlns:a16="http://schemas.microsoft.com/office/drawing/2014/main" id="{42B17008-AF9E-EC42-81D5-04D1489FE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971550"/>
            <a:ext cx="8923338" cy="447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7">
            <a:extLst>
              <a:ext uri="{FF2B5EF4-FFF2-40B4-BE49-F238E27FC236}">
                <a16:creationId xmlns:a16="http://schemas.microsoft.com/office/drawing/2014/main" id="{FAD4CAE5-8DBA-2E47-8EA0-BCB22A7AF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[Hanrath, </a:t>
            </a:r>
            <a:r>
              <a:rPr lang="en-US" altLang="de-DE" sz="1200" b="1" i="1">
                <a:solidFill>
                  <a:srgbClr val="FFFFFF"/>
                </a:solidFill>
              </a:rPr>
              <a:t>Dissertation in Maths, RWTH Aachen</a:t>
            </a:r>
            <a:r>
              <a:rPr lang="en-US" altLang="de-DE" sz="1200" b="1">
                <a:solidFill>
                  <a:srgbClr val="FFFFFF"/>
                </a:solidFill>
              </a:rPr>
              <a:t>, 2019]</a:t>
            </a:r>
          </a:p>
        </p:txBody>
      </p:sp>
    </p:spTree>
    <p:extLst>
      <p:ext uri="{BB962C8B-B14F-4D97-AF65-F5344CB8AC3E}">
        <p14:creationId xmlns:p14="http://schemas.microsoft.com/office/powerpoint/2010/main" val="3786241645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E040BBE5-BC0F-BA41-82C6-60AD45B1B94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41300" y="673100"/>
            <a:ext cx="87503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Computational amount of work for subtraction source model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43010" name="Text Box 8">
            <a:extLst>
              <a:ext uri="{FF2B5EF4-FFF2-40B4-BE49-F238E27FC236}">
                <a16:creationId xmlns:a16="http://schemas.microsoft.com/office/drawing/2014/main" id="{A9061136-AA27-4C40-8F6F-FAF304A77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1113"/>
            <a:ext cx="87804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[Florian Grüne, Master thesis Mathematics, </a:t>
            </a:r>
            <a:r>
              <a:rPr lang="en-US" altLang="de-DE" sz="1200" b="1" i="1">
                <a:solidFill>
                  <a:schemeClr val="bg1"/>
                </a:solidFill>
                <a:latin typeface="Arial" panose="020B0604020202020204" pitchFamily="34" charset="0"/>
              </a:rPr>
              <a:t>University of Münster, </a:t>
            </a: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2014]</a:t>
            </a:r>
            <a:r>
              <a:rPr lang="en-US" altLang="de-DE" sz="9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3011" name="Bild 6" descr="delete.tiff">
            <a:extLst>
              <a:ext uri="{FF2B5EF4-FFF2-40B4-BE49-F238E27FC236}">
                <a16:creationId xmlns:a16="http://schemas.microsoft.com/office/drawing/2014/main" id="{ED0BB6CA-5336-EA48-9F22-8FC09217D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892550"/>
            <a:ext cx="8770938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Bild 8" descr="delete.tiff">
            <a:extLst>
              <a:ext uri="{FF2B5EF4-FFF2-40B4-BE49-F238E27FC236}">
                <a16:creationId xmlns:a16="http://schemas.microsoft.com/office/drawing/2014/main" id="{CECC0A17-D103-F84B-88B3-0320FDAC0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851025"/>
            <a:ext cx="8721725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159824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BAFEF832-4937-3648-91E2-B902DDCB53E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0200"/>
            <a:ext cx="91440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Computational amount of work for subtraction source model in DUNEuro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45058" name="Text Box 8">
            <a:extLst>
              <a:ext uri="{FF2B5EF4-FFF2-40B4-BE49-F238E27FC236}">
                <a16:creationId xmlns:a16="http://schemas.microsoft.com/office/drawing/2014/main" id="{AE9362FC-8FC9-754B-AD9F-5016A64CE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1113"/>
            <a:ext cx="87804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[Florian Grüne, Master thesis Mathematics, </a:t>
            </a:r>
            <a:r>
              <a:rPr lang="en-US" altLang="de-DE" sz="1200" b="1" i="1">
                <a:solidFill>
                  <a:schemeClr val="bg1"/>
                </a:solidFill>
                <a:latin typeface="Arial" panose="020B0604020202020204" pitchFamily="34" charset="0"/>
              </a:rPr>
              <a:t>University of Münster, </a:t>
            </a:r>
            <a:r>
              <a:rPr lang="en-US" altLang="de-DE" sz="1200" b="1">
                <a:solidFill>
                  <a:schemeClr val="bg1"/>
                </a:solidFill>
                <a:latin typeface="Arial" panose="020B0604020202020204" pitchFamily="34" charset="0"/>
              </a:rPr>
              <a:t>2014]</a:t>
            </a:r>
            <a:r>
              <a:rPr lang="en-US" altLang="de-DE" sz="9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5059" name="Bild 5" descr="delete.tiff">
            <a:extLst>
              <a:ext uri="{FF2B5EF4-FFF2-40B4-BE49-F238E27FC236}">
                <a16:creationId xmlns:a16="http://schemas.microsoft.com/office/drawing/2014/main" id="{30BE99AB-A77D-1345-9A2D-8AF4D1AA4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846263"/>
            <a:ext cx="8902700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feld 8">
            <a:extLst>
              <a:ext uri="{FF2B5EF4-FFF2-40B4-BE49-F238E27FC236}">
                <a16:creationId xmlns:a16="http://schemas.microsoft.com/office/drawing/2014/main" id="{3AF38BD0-3E41-494B-ADD8-EE9234009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5392738"/>
            <a:ext cx="8056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000">
                <a:solidFill>
                  <a:srgbClr val="FFFF00"/>
                </a:solidFill>
              </a:rPr>
              <a:t>SSORk-CG was used for non-overlapping domain decomposition as a solver.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de-DE" sz="2000">
                <a:solidFill>
                  <a:srgbClr val="FFFF00"/>
                </a:solidFill>
              </a:rPr>
              <a:t>AMG-CG solver might further decrease computational speed</a:t>
            </a:r>
          </a:p>
        </p:txBody>
      </p:sp>
    </p:spTree>
    <p:extLst>
      <p:ext uri="{BB962C8B-B14F-4D97-AF65-F5344CB8AC3E}">
        <p14:creationId xmlns:p14="http://schemas.microsoft.com/office/powerpoint/2010/main" val="347345001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9BCDA2A2-ADFE-E643-A805-4A861C8BF4E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6538" y="2933700"/>
            <a:ext cx="84582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PI, Venant and Whitney source models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8543900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6674" name="Rectangle 2">
            <a:extLst>
              <a:ext uri="{FF2B5EF4-FFF2-40B4-BE49-F238E27FC236}">
                <a16:creationId xmlns:a16="http://schemas.microsoft.com/office/drawing/2014/main" id="{4DF4F927-5A24-0E40-A37C-9826689A201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92100" y="482600"/>
            <a:ext cx="84582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Introduction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49154" name="Text Box 7">
            <a:extLst>
              <a:ext uri="{FF2B5EF4-FFF2-40B4-BE49-F238E27FC236}">
                <a16:creationId xmlns:a16="http://schemas.microsoft.com/office/drawing/2014/main" id="{A151E480-5B51-4E4E-82CC-849ECFF68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[Bauer, Pursiainen, Vorwerk, Köstler &amp; Wolters, </a:t>
            </a:r>
            <a:r>
              <a:rPr lang="en-US" altLang="de-DE" sz="1200" b="1" i="1">
                <a:solidFill>
                  <a:srgbClr val="FFFFFF"/>
                </a:solidFill>
              </a:rPr>
              <a:t>IEEE TBME, </a:t>
            </a:r>
            <a:r>
              <a:rPr lang="en-US" altLang="de-DE" sz="1200" b="1">
                <a:solidFill>
                  <a:srgbClr val="FFFFFF"/>
                </a:solidFill>
              </a:rPr>
              <a:t>2015]</a:t>
            </a:r>
          </a:p>
        </p:txBody>
      </p:sp>
      <p:pic>
        <p:nvPicPr>
          <p:cNvPr id="49155" name="Bild 4" descr="delete.tiff">
            <a:extLst>
              <a:ext uri="{FF2B5EF4-FFF2-40B4-BE49-F238E27FC236}">
                <a16:creationId xmlns:a16="http://schemas.microsoft.com/office/drawing/2014/main" id="{C064A598-FDCE-B64D-BEB3-F2C01DD7F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173163"/>
            <a:ext cx="7618413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Bild 6" descr="delete.tiff">
            <a:extLst>
              <a:ext uri="{FF2B5EF4-FFF2-40B4-BE49-F238E27FC236}">
                <a16:creationId xmlns:a16="http://schemas.microsoft.com/office/drawing/2014/main" id="{F9390A6C-DA93-F14F-9B84-D8DD648D0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3810000"/>
            <a:ext cx="7586662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Bild 7" descr="delete.tiff">
            <a:extLst>
              <a:ext uri="{FF2B5EF4-FFF2-40B4-BE49-F238E27FC236}">
                <a16:creationId xmlns:a16="http://schemas.microsoft.com/office/drawing/2014/main" id="{EEB46C95-47FA-4244-8F4D-9480E68DE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1168400"/>
            <a:ext cx="785812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Bild 8" descr="delete.tiff">
            <a:extLst>
              <a:ext uri="{FF2B5EF4-FFF2-40B4-BE49-F238E27FC236}">
                <a16:creationId xmlns:a16="http://schemas.microsoft.com/office/drawing/2014/main" id="{F957EEE6-55E0-A141-A369-013F448749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3263900"/>
            <a:ext cx="8382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Bild 9" descr="delete.tiff">
            <a:extLst>
              <a:ext uri="{FF2B5EF4-FFF2-40B4-BE49-F238E27FC236}">
                <a16:creationId xmlns:a16="http://schemas.microsoft.com/office/drawing/2014/main" id="{E6669CEE-B18E-7D46-9044-30C7D2E85F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4330700"/>
            <a:ext cx="8207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Bild 10" descr="delete.tiff">
            <a:extLst>
              <a:ext uri="{FF2B5EF4-FFF2-40B4-BE49-F238E27FC236}">
                <a16:creationId xmlns:a16="http://schemas.microsoft.com/office/drawing/2014/main" id="{6576F701-D6FC-4446-B419-F646DF0255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370513"/>
            <a:ext cx="8318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Bild 11" descr="delete.tiff">
            <a:extLst>
              <a:ext uri="{FF2B5EF4-FFF2-40B4-BE49-F238E27FC236}">
                <a16:creationId xmlns:a16="http://schemas.microsoft.com/office/drawing/2014/main" id="{69FB7318-06D9-C94E-BF8F-98B4A9E697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178050"/>
            <a:ext cx="76358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945353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B2D4C256-9B7A-F045-AF0C-A82483E6C7D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508000"/>
            <a:ext cx="91440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algn="l"/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Reminder: Link for literature to own work:</a:t>
            </a:r>
            <a:b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de-DE" sz="18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https://campus.uni-muenster.de/biomag/das-institut/mitarbeiter/carsten-wolters/ </a:t>
            </a:r>
            <a:br>
              <a:rPr lang="en-GB" altLang="de-DE" sz="18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de-DE" altLang="de-DE" sz="18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51202" name="Bild 2">
            <a:extLst>
              <a:ext uri="{FF2B5EF4-FFF2-40B4-BE49-F238E27FC236}">
                <a16:creationId xmlns:a16="http://schemas.microsoft.com/office/drawing/2014/main" id="{2C02B807-71D2-B543-B81D-959DC9C48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97000"/>
            <a:ext cx="7954963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7">
            <a:extLst>
              <a:ext uri="{FF2B5EF4-FFF2-40B4-BE49-F238E27FC236}">
                <a16:creationId xmlns:a16="http://schemas.microsoft.com/office/drawing/2014/main" id="{DF73F56C-3667-5F43-84AC-3ED9F0ACE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[Bauer, Pursiainen, Vorwerk, Köstler &amp; Wolters, </a:t>
            </a:r>
            <a:r>
              <a:rPr lang="en-US" altLang="de-DE" sz="1200" b="1" i="1">
                <a:solidFill>
                  <a:srgbClr val="FFFFFF"/>
                </a:solidFill>
              </a:rPr>
              <a:t>IEEE TBME, </a:t>
            </a:r>
            <a:r>
              <a:rPr lang="en-US" altLang="de-DE" sz="1200" b="1">
                <a:solidFill>
                  <a:srgbClr val="FFFFFF"/>
                </a:solidFill>
              </a:rPr>
              <a:t>2015]</a:t>
            </a:r>
          </a:p>
        </p:txBody>
      </p:sp>
    </p:spTree>
    <p:extLst>
      <p:ext uri="{BB962C8B-B14F-4D97-AF65-F5344CB8AC3E}">
        <p14:creationId xmlns:p14="http://schemas.microsoft.com/office/powerpoint/2010/main" val="1735751773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6674" name="Rectangle 2">
            <a:extLst>
              <a:ext uri="{FF2B5EF4-FFF2-40B4-BE49-F238E27FC236}">
                <a16:creationId xmlns:a16="http://schemas.microsoft.com/office/drawing/2014/main" id="{D33A08A5-79D4-DF4A-B3F7-0156681F7AE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92100" y="482600"/>
            <a:ext cx="8458200" cy="47625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Introduction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pic>
        <p:nvPicPr>
          <p:cNvPr id="53250" name="Bild 8" descr="delete.tiff">
            <a:extLst>
              <a:ext uri="{FF2B5EF4-FFF2-40B4-BE49-F238E27FC236}">
                <a16:creationId xmlns:a16="http://schemas.microsoft.com/office/drawing/2014/main" id="{9BC31CE5-4965-2D4D-BD2E-7FD57B4FD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3263900"/>
            <a:ext cx="8382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Bild 10" descr="delete.tiff">
            <a:extLst>
              <a:ext uri="{FF2B5EF4-FFF2-40B4-BE49-F238E27FC236}">
                <a16:creationId xmlns:a16="http://schemas.microsoft.com/office/drawing/2014/main" id="{E2A6410E-6F8C-C842-8A9B-CFFC47DFD4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4343400"/>
            <a:ext cx="83185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Bild 11" descr="delete.tiff">
            <a:extLst>
              <a:ext uri="{FF2B5EF4-FFF2-40B4-BE49-F238E27FC236}">
                <a16:creationId xmlns:a16="http://schemas.microsoft.com/office/drawing/2014/main" id="{5C4C2AF6-F2E8-AD42-95EA-C96A16CAC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178050"/>
            <a:ext cx="76358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Bild 1">
            <a:extLst>
              <a:ext uri="{FF2B5EF4-FFF2-40B4-BE49-F238E27FC236}">
                <a16:creationId xmlns:a16="http://schemas.microsoft.com/office/drawing/2014/main" id="{66F8B7C6-52E2-4045-8F50-4F484891F3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1125538"/>
            <a:ext cx="63373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 Box 7">
            <a:extLst>
              <a:ext uri="{FF2B5EF4-FFF2-40B4-BE49-F238E27FC236}">
                <a16:creationId xmlns:a16="http://schemas.microsoft.com/office/drawing/2014/main" id="{ED9498A7-AB9C-A247-BC91-1EE05C730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[Pursiainen, Vorwerk &amp; Wolters, </a:t>
            </a:r>
            <a:r>
              <a:rPr lang="en-US" altLang="de-DE" sz="1200" b="1" i="1">
                <a:solidFill>
                  <a:srgbClr val="FFFFFF"/>
                </a:solidFill>
              </a:rPr>
              <a:t>Phys Med Biol, </a:t>
            </a:r>
            <a:r>
              <a:rPr lang="en-US" altLang="de-DE" sz="1200" b="1">
                <a:solidFill>
                  <a:srgbClr val="FFFFFF"/>
                </a:solidFill>
              </a:rPr>
              <a:t>2016]</a:t>
            </a:r>
          </a:p>
        </p:txBody>
      </p:sp>
    </p:spTree>
    <p:extLst>
      <p:ext uri="{BB962C8B-B14F-4D97-AF65-F5344CB8AC3E}">
        <p14:creationId xmlns:p14="http://schemas.microsoft.com/office/powerpoint/2010/main" val="217288275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A09BE4F5-2A62-7B41-8FA1-11A3C4F61E1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508000"/>
            <a:ext cx="91440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algn="l"/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Reminder: Link for literature to own work:</a:t>
            </a:r>
            <a:b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de-DE" sz="18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https://campus.uni-muenster.de/biomag/das-institut/mitarbeiter/carsten-wolters/ </a:t>
            </a:r>
            <a:br>
              <a:rPr lang="en-GB" altLang="de-DE" sz="18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de-DE" altLang="de-DE" sz="18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55298" name="Bild 4">
            <a:extLst>
              <a:ext uri="{FF2B5EF4-FFF2-40B4-BE49-F238E27FC236}">
                <a16:creationId xmlns:a16="http://schemas.microsoft.com/office/drawing/2014/main" id="{55FF077D-154B-0F41-924C-3ADACC9F8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1860550"/>
            <a:ext cx="8778875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7">
            <a:extLst>
              <a:ext uri="{FF2B5EF4-FFF2-40B4-BE49-F238E27FC236}">
                <a16:creationId xmlns:a16="http://schemas.microsoft.com/office/drawing/2014/main" id="{26838414-C288-1144-BB88-A6925EB8F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[Pursiainen, Vorwerk &amp; Wolters, </a:t>
            </a:r>
            <a:r>
              <a:rPr lang="en-US" altLang="de-DE" sz="1200" b="1" i="1">
                <a:solidFill>
                  <a:srgbClr val="FFFFFF"/>
                </a:solidFill>
              </a:rPr>
              <a:t>Phys Med Biol, </a:t>
            </a:r>
            <a:r>
              <a:rPr lang="en-US" altLang="de-DE" sz="1200" b="1">
                <a:solidFill>
                  <a:srgbClr val="FFFFFF"/>
                </a:solidFill>
              </a:rPr>
              <a:t>2016]</a:t>
            </a:r>
          </a:p>
        </p:txBody>
      </p:sp>
    </p:spTree>
    <p:extLst>
      <p:ext uri="{BB962C8B-B14F-4D97-AF65-F5344CB8AC3E}">
        <p14:creationId xmlns:p14="http://schemas.microsoft.com/office/powerpoint/2010/main" val="1113667877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65" name="Rectangle 5">
            <a:extLst>
              <a:ext uri="{FF2B5EF4-FFF2-40B4-BE49-F238E27FC236}">
                <a16:creationId xmlns:a16="http://schemas.microsoft.com/office/drawing/2014/main" id="{A45027D6-CE07-7244-BB42-97D4F70B8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488950"/>
            <a:ext cx="8458200" cy="4762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2400" b="1">
                <a:solidFill>
                  <a:srgbClr val="00FFFF"/>
                </a:solidFill>
                <a:latin typeface="Arial" charset="0"/>
              </a:rPr>
              <a:t>Source model extent and number of right-hand side </a:t>
            </a:r>
          </a:p>
          <a:p>
            <a:pPr algn="ctr">
              <a:defRPr/>
            </a:pPr>
            <a:r>
              <a:rPr lang="en-US" altLang="x-none" sz="2400" b="1" dirty="0">
                <a:solidFill>
                  <a:srgbClr val="00FFFF"/>
                </a:solidFill>
                <a:latin typeface="Arial" charset="0"/>
              </a:rPr>
              <a:t>non-zeros/computational amount of work</a:t>
            </a:r>
            <a:endParaRPr lang="de-DE" altLang="x-none" sz="2400" b="1" dirty="0">
              <a:solidFill>
                <a:srgbClr val="00FFFF"/>
              </a:solidFill>
              <a:latin typeface="Arial" charset="0"/>
              <a:sym typeface="Symbol" charset="2"/>
            </a:endParaRPr>
          </a:p>
        </p:txBody>
      </p:sp>
      <p:sp>
        <p:nvSpPr>
          <p:cNvPr id="57346" name="Text Box 7">
            <a:extLst>
              <a:ext uri="{FF2B5EF4-FFF2-40B4-BE49-F238E27FC236}">
                <a16:creationId xmlns:a16="http://schemas.microsoft.com/office/drawing/2014/main" id="{414C3184-E2E4-1C45-AC2C-CAD26455B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[Bauer, Pursiainen, Vorwerk, Köstler &amp; Wolters, </a:t>
            </a:r>
            <a:r>
              <a:rPr lang="en-US" altLang="de-DE" sz="1200" b="1" i="1">
                <a:solidFill>
                  <a:srgbClr val="FFFFFF"/>
                </a:solidFill>
              </a:rPr>
              <a:t>IEEE TBME, </a:t>
            </a:r>
            <a:r>
              <a:rPr lang="en-US" altLang="de-DE" sz="1200" b="1">
                <a:solidFill>
                  <a:srgbClr val="FFFFFF"/>
                </a:solidFill>
              </a:rPr>
              <a:t>2015]</a:t>
            </a:r>
          </a:p>
        </p:txBody>
      </p:sp>
      <p:pic>
        <p:nvPicPr>
          <p:cNvPr id="57347" name="Bild 6" descr="delete.tiff">
            <a:extLst>
              <a:ext uri="{FF2B5EF4-FFF2-40B4-BE49-F238E27FC236}">
                <a16:creationId xmlns:a16="http://schemas.microsoft.com/office/drawing/2014/main" id="{175E3516-D99E-DF49-A55C-EFBA29846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38238"/>
            <a:ext cx="8597900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Bild 1">
            <a:extLst>
              <a:ext uri="{FF2B5EF4-FFF2-40B4-BE49-F238E27FC236}">
                <a16:creationId xmlns:a16="http://schemas.microsoft.com/office/drawing/2014/main" id="{5A4CD2B9-516A-E64C-BD02-2CC9CE1072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4586288"/>
            <a:ext cx="15113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Bild 2">
            <a:extLst>
              <a:ext uri="{FF2B5EF4-FFF2-40B4-BE49-F238E27FC236}">
                <a16:creationId xmlns:a16="http://schemas.microsoft.com/office/drawing/2014/main" id="{82713387-C23A-B748-AD66-62CCC997C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4586288"/>
            <a:ext cx="1722437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Bild 3">
            <a:extLst>
              <a:ext uri="{FF2B5EF4-FFF2-40B4-BE49-F238E27FC236}">
                <a16:creationId xmlns:a16="http://schemas.microsoft.com/office/drawing/2014/main" id="{5238610A-6CD0-064B-8E81-9CE16EDAE9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586288"/>
            <a:ext cx="1436688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Text Box 2">
            <a:extLst>
              <a:ext uri="{FF2B5EF4-FFF2-40B4-BE49-F238E27FC236}">
                <a16:creationId xmlns:a16="http://schemas.microsoft.com/office/drawing/2014/main" id="{F9AA21BB-7857-9B44-AC97-2E3CB5663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5334000"/>
            <a:ext cx="2887662" cy="3079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1400" b="1"/>
              <a:t>For free source orientation :</a:t>
            </a:r>
          </a:p>
        </p:txBody>
      </p:sp>
    </p:spTree>
    <p:extLst>
      <p:ext uri="{BB962C8B-B14F-4D97-AF65-F5344CB8AC3E}">
        <p14:creationId xmlns:p14="http://schemas.microsoft.com/office/powerpoint/2010/main" val="491177232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65" name="Rectangle 5">
            <a:extLst>
              <a:ext uri="{FF2B5EF4-FFF2-40B4-BE49-F238E27FC236}">
                <a16:creationId xmlns:a16="http://schemas.microsoft.com/office/drawing/2014/main" id="{721B0733-55EB-2743-B977-0F950AD69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374650"/>
            <a:ext cx="8458200" cy="4762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2400" b="1">
                <a:solidFill>
                  <a:srgbClr val="00FFFF"/>
                </a:solidFill>
                <a:latin typeface="Arial" charset="0"/>
              </a:rPr>
              <a:t>4 layer sphere model</a:t>
            </a:r>
            <a:endParaRPr lang="de-DE" altLang="x-none" sz="2400" b="1">
              <a:solidFill>
                <a:srgbClr val="00FFFF"/>
              </a:solidFill>
              <a:latin typeface="Arial" charset="0"/>
              <a:sym typeface="Symbol" charset="2"/>
            </a:endParaRPr>
          </a:p>
        </p:txBody>
      </p:sp>
      <p:sp>
        <p:nvSpPr>
          <p:cNvPr id="59394" name="Text Box 7">
            <a:extLst>
              <a:ext uri="{FF2B5EF4-FFF2-40B4-BE49-F238E27FC236}">
                <a16:creationId xmlns:a16="http://schemas.microsoft.com/office/drawing/2014/main" id="{21C1CC30-6A75-644C-93FA-8335F8F6C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[Bauer, Pursiainen, Vorwerk, Köstler &amp; Wolters, </a:t>
            </a:r>
            <a:r>
              <a:rPr lang="en-US" altLang="de-DE" sz="1200" b="1" i="1">
                <a:solidFill>
                  <a:srgbClr val="FFFFFF"/>
                </a:solidFill>
              </a:rPr>
              <a:t>IEEE TBME, </a:t>
            </a:r>
            <a:r>
              <a:rPr lang="en-US" altLang="de-DE" sz="1200" b="1">
                <a:solidFill>
                  <a:srgbClr val="FFFFFF"/>
                </a:solidFill>
              </a:rPr>
              <a:t>2015]</a:t>
            </a:r>
          </a:p>
        </p:txBody>
      </p:sp>
      <p:pic>
        <p:nvPicPr>
          <p:cNvPr id="59395" name="Bild 5" descr="delete.tiff">
            <a:extLst>
              <a:ext uri="{FF2B5EF4-FFF2-40B4-BE49-F238E27FC236}">
                <a16:creationId xmlns:a16="http://schemas.microsoft.com/office/drawing/2014/main" id="{F36E2090-5066-344D-9021-F27328532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952500"/>
            <a:ext cx="8928100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3">
            <a:extLst>
              <a:ext uri="{FF2B5EF4-FFF2-40B4-BE49-F238E27FC236}">
                <a16:creationId xmlns:a16="http://schemas.microsoft.com/office/drawing/2014/main" id="{D58A4CCF-FB9A-B54A-BF10-CC43DA6C1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8" y="4419600"/>
            <a:ext cx="8991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1800" b="1">
                <a:solidFill>
                  <a:srgbClr val="FFFF00"/>
                </a:solidFill>
                <a:latin typeface="Arial" panose="020B0604020202020204" pitchFamily="34" charset="0"/>
              </a:rPr>
              <a:t>FEM mesh generation: Constrained Delaunay Tetrahedralization with maximal tetrahedra volume of 1.12 mm</a:t>
            </a:r>
            <a:r>
              <a:rPr lang="en-US" altLang="de-DE" sz="1800" b="1" baseline="30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US" altLang="de-DE" sz="1800" b="1">
                <a:solidFill>
                  <a:srgbClr val="FFFF00"/>
                </a:solidFill>
                <a:latin typeface="Arial" panose="020B0604020202020204" pitchFamily="34" charset="0"/>
              </a:rPr>
              <a:t> using TetGen, resulting in a tetrahedral mesh with 801K nodes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1800" b="1">
                <a:solidFill>
                  <a:srgbClr val="FFFF00"/>
                </a:solidFill>
                <a:latin typeface="Arial" panose="020B0604020202020204" pitchFamily="34" charset="0"/>
              </a:rPr>
              <a:t>200 electrodes, regularly distributed over the outer surface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1800" b="1">
                <a:solidFill>
                  <a:srgbClr val="FFFF00"/>
                </a:solidFill>
                <a:latin typeface="Arial" panose="020B0604020202020204" pitchFamily="34" charset="0"/>
              </a:rPr>
              <a:t>200 sources for each of the following eccentricities: 0.2, 0.4, 0.6, 0.8, 0.99  </a:t>
            </a:r>
          </a:p>
        </p:txBody>
      </p:sp>
    </p:spTree>
    <p:extLst>
      <p:ext uri="{BB962C8B-B14F-4D97-AF65-F5344CB8AC3E}">
        <p14:creationId xmlns:p14="http://schemas.microsoft.com/office/powerpoint/2010/main" val="2332193449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7618" name="Rectangle 2">
            <a:extLst>
              <a:ext uri="{FF2B5EF4-FFF2-40B4-BE49-F238E27FC236}">
                <a16:creationId xmlns:a16="http://schemas.microsoft.com/office/drawing/2014/main" id="{CFCA8EF0-5131-3A43-9523-99B53A1A961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9700" y="355600"/>
            <a:ext cx="89154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US" altLang="de-DE" sz="28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Difference measures between analytical and numerical/simulated EEG forward solution</a:t>
            </a:r>
            <a:endParaRPr lang="de-DE" altLang="de-DE" sz="2800" b="1">
              <a:solidFill>
                <a:srgbClr val="00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1442" name="Text Box 3">
            <a:extLst>
              <a:ext uri="{FF2B5EF4-FFF2-40B4-BE49-F238E27FC236}">
                <a16:creationId xmlns:a16="http://schemas.microsoft.com/office/drawing/2014/main" id="{5D0A5BC2-A0CF-7C4C-AAC6-FAF537A48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1514475"/>
            <a:ext cx="5181600" cy="3381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1600" b="1"/>
              <a:t>Relative Difference Measure (topography difference)</a:t>
            </a:r>
          </a:p>
        </p:txBody>
      </p:sp>
      <p:pic>
        <p:nvPicPr>
          <p:cNvPr id="61443" name="Bild 5" descr="delete.tiff">
            <a:extLst>
              <a:ext uri="{FF2B5EF4-FFF2-40B4-BE49-F238E27FC236}">
                <a16:creationId xmlns:a16="http://schemas.microsoft.com/office/drawing/2014/main" id="{A18970EE-D900-3844-8C2E-3CDE7414C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924050"/>
            <a:ext cx="7239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3">
            <a:extLst>
              <a:ext uri="{FF2B5EF4-FFF2-40B4-BE49-F238E27FC236}">
                <a16:creationId xmlns:a16="http://schemas.microsoft.com/office/drawing/2014/main" id="{37D93C69-99FF-1F48-B094-B140733E9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3216275"/>
            <a:ext cx="2184400" cy="3381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1600" b="1"/>
              <a:t>MAGnitude error</a:t>
            </a:r>
          </a:p>
        </p:txBody>
      </p:sp>
      <p:pic>
        <p:nvPicPr>
          <p:cNvPr id="61445" name="Bild 7" descr="delete.tiff">
            <a:extLst>
              <a:ext uri="{FF2B5EF4-FFF2-40B4-BE49-F238E27FC236}">
                <a16:creationId xmlns:a16="http://schemas.microsoft.com/office/drawing/2014/main" id="{09FCE3B8-DB47-0F4E-BC4D-9B892F4AE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784600"/>
            <a:ext cx="59944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7">
            <a:extLst>
              <a:ext uri="{FF2B5EF4-FFF2-40B4-BE49-F238E27FC236}">
                <a16:creationId xmlns:a16="http://schemas.microsoft.com/office/drawing/2014/main" id="{C2BDD300-029E-AB47-84CA-D5C81C1CC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[Bauer, Pursiainen, Vorwerk, Köstler &amp; Wolters, </a:t>
            </a:r>
            <a:r>
              <a:rPr lang="en-US" altLang="de-DE" sz="1200" b="1" i="1">
                <a:solidFill>
                  <a:srgbClr val="FFFFFF"/>
                </a:solidFill>
              </a:rPr>
              <a:t>IEEE TBME, </a:t>
            </a:r>
            <a:r>
              <a:rPr lang="en-US" altLang="de-DE" sz="1200" b="1">
                <a:solidFill>
                  <a:srgbClr val="FFFFFF"/>
                </a:solidFill>
              </a:rPr>
              <a:t>2015]</a:t>
            </a:r>
          </a:p>
        </p:txBody>
      </p:sp>
    </p:spTree>
    <p:extLst>
      <p:ext uri="{BB962C8B-B14F-4D97-AF65-F5344CB8AC3E}">
        <p14:creationId xmlns:p14="http://schemas.microsoft.com/office/powerpoint/2010/main" val="356606894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0CC05B24-6881-8F47-A751-443A70AD2E7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414463" y="231775"/>
            <a:ext cx="8458201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Venant source model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77826" name="Textfeld 3">
            <a:extLst>
              <a:ext uri="{FF2B5EF4-FFF2-40B4-BE49-F238E27FC236}">
                <a16:creationId xmlns:a16="http://schemas.microsoft.com/office/drawing/2014/main" id="{00FAD5BB-F2A8-334D-B2C9-F631D8037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988" y="2935288"/>
            <a:ext cx="292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/>
              <a:t>-1</a:t>
            </a:r>
          </a:p>
        </p:txBody>
      </p:sp>
      <p:pic>
        <p:nvPicPr>
          <p:cNvPr id="77827" name="Bild 2">
            <a:extLst>
              <a:ext uri="{FF2B5EF4-FFF2-40B4-BE49-F238E27FC236}">
                <a16:creationId xmlns:a16="http://schemas.microsoft.com/office/drawing/2014/main" id="{208C261B-B782-1F45-BDAB-EF107BB14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846138"/>
            <a:ext cx="7507287" cy="591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Bild 4">
            <a:extLst>
              <a:ext uri="{FF2B5EF4-FFF2-40B4-BE49-F238E27FC236}">
                <a16:creationId xmlns:a16="http://schemas.microsoft.com/office/drawing/2014/main" id="{5EEEE671-2B09-C64A-B19A-909CDB80E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4418013"/>
            <a:ext cx="24606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 Box 7">
            <a:extLst>
              <a:ext uri="{FF2B5EF4-FFF2-40B4-BE49-F238E27FC236}">
                <a16:creationId xmlns:a16="http://schemas.microsoft.com/office/drawing/2014/main" id="{A84D62B6-976A-A245-B5F0-E20D018C7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[Hanrath, </a:t>
            </a:r>
            <a:r>
              <a:rPr lang="en-US" altLang="de-DE" sz="1200" b="1" i="1">
                <a:solidFill>
                  <a:srgbClr val="FFFFFF"/>
                </a:solidFill>
              </a:rPr>
              <a:t>Dissertation in Maths, RWTH Aachen</a:t>
            </a:r>
            <a:r>
              <a:rPr lang="en-US" altLang="de-DE" sz="1200" b="1">
                <a:solidFill>
                  <a:srgbClr val="FFFFFF"/>
                </a:solidFill>
              </a:rPr>
              <a:t>, 2019]</a:t>
            </a:r>
          </a:p>
        </p:txBody>
      </p:sp>
    </p:spTree>
    <p:extLst>
      <p:ext uri="{BB962C8B-B14F-4D97-AF65-F5344CB8AC3E}">
        <p14:creationId xmlns:p14="http://schemas.microsoft.com/office/powerpoint/2010/main" val="503240041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65" name="Rectangle 5">
            <a:extLst>
              <a:ext uri="{FF2B5EF4-FFF2-40B4-BE49-F238E27FC236}">
                <a16:creationId xmlns:a16="http://schemas.microsoft.com/office/drawing/2014/main" id="{EAE8FDA2-603D-C146-9793-A3819D990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374650"/>
            <a:ext cx="8458200" cy="4762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2400" b="1">
                <a:solidFill>
                  <a:srgbClr val="00FFFF"/>
                </a:solidFill>
                <a:latin typeface="Arial" charset="0"/>
              </a:rPr>
              <a:t>Synthetic dipole location and position for Whitney model</a:t>
            </a:r>
            <a:endParaRPr lang="de-DE" altLang="x-none" sz="2400" b="1">
              <a:solidFill>
                <a:srgbClr val="00FFFF"/>
              </a:solidFill>
              <a:latin typeface="Arial" charset="0"/>
              <a:sym typeface="Symbol" charset="2"/>
            </a:endParaRPr>
          </a:p>
        </p:txBody>
      </p:sp>
      <p:sp>
        <p:nvSpPr>
          <p:cNvPr id="63490" name="Text Box 7">
            <a:extLst>
              <a:ext uri="{FF2B5EF4-FFF2-40B4-BE49-F238E27FC236}">
                <a16:creationId xmlns:a16="http://schemas.microsoft.com/office/drawing/2014/main" id="{8A17ED49-BEC6-FF48-B854-5F5DC716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[Bauer, Pursiainen, Vorwerk, Köstler &amp; Wolters, </a:t>
            </a:r>
            <a:r>
              <a:rPr lang="en-US" altLang="de-DE" sz="1200" b="1" i="1">
                <a:solidFill>
                  <a:srgbClr val="FFFFFF"/>
                </a:solidFill>
              </a:rPr>
              <a:t>IEEE TBME, </a:t>
            </a:r>
            <a:r>
              <a:rPr lang="en-US" altLang="de-DE" sz="1200" b="1">
                <a:solidFill>
                  <a:srgbClr val="FFFFFF"/>
                </a:solidFill>
              </a:rPr>
              <a:t>2015]</a:t>
            </a:r>
          </a:p>
        </p:txBody>
      </p:sp>
      <p:pic>
        <p:nvPicPr>
          <p:cNvPr id="63491" name="Bild 5" descr="delete.tiff">
            <a:extLst>
              <a:ext uri="{FF2B5EF4-FFF2-40B4-BE49-F238E27FC236}">
                <a16:creationId xmlns:a16="http://schemas.microsoft.com/office/drawing/2014/main" id="{969E6B68-2746-6843-BDA7-CB6F14E97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71613"/>
            <a:ext cx="8255000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315115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65" name="Rectangle 5">
            <a:extLst>
              <a:ext uri="{FF2B5EF4-FFF2-40B4-BE49-F238E27FC236}">
                <a16:creationId xmlns:a16="http://schemas.microsoft.com/office/drawing/2014/main" id="{9B0259C2-4B90-5A4F-8C71-D82FD036F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374650"/>
            <a:ext cx="8458200" cy="4762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2400" b="1">
                <a:solidFill>
                  <a:srgbClr val="00FFFF"/>
                </a:solidFill>
                <a:latin typeface="Arial" charset="0"/>
              </a:rPr>
              <a:t>Whitney source model: Best synthetic source position</a:t>
            </a:r>
            <a:endParaRPr lang="de-DE" altLang="x-none" sz="2400" b="1">
              <a:solidFill>
                <a:srgbClr val="00FFFF"/>
              </a:solidFill>
              <a:latin typeface="Arial" charset="0"/>
              <a:sym typeface="Symbol" charset="2"/>
            </a:endParaRPr>
          </a:p>
        </p:txBody>
      </p:sp>
      <p:sp>
        <p:nvSpPr>
          <p:cNvPr id="65538" name="Text Box 7">
            <a:extLst>
              <a:ext uri="{FF2B5EF4-FFF2-40B4-BE49-F238E27FC236}">
                <a16:creationId xmlns:a16="http://schemas.microsoft.com/office/drawing/2014/main" id="{EE3D99AE-A9AB-224B-BB09-8697334ED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[Bauer, Pursiainen, Vorwerk, Köstler &amp; Wolters, </a:t>
            </a:r>
            <a:r>
              <a:rPr lang="en-US" altLang="de-DE" sz="1200" b="1" i="1">
                <a:solidFill>
                  <a:srgbClr val="FFFFFF"/>
                </a:solidFill>
              </a:rPr>
              <a:t>IEEE TBME, </a:t>
            </a:r>
            <a:r>
              <a:rPr lang="en-US" altLang="de-DE" sz="1200" b="1">
                <a:solidFill>
                  <a:srgbClr val="FFFFFF"/>
                </a:solidFill>
              </a:rPr>
              <a:t>2015]</a:t>
            </a:r>
          </a:p>
        </p:txBody>
      </p:sp>
      <p:pic>
        <p:nvPicPr>
          <p:cNvPr id="65539" name="Bild 5" descr="delete.tiff">
            <a:extLst>
              <a:ext uri="{FF2B5EF4-FFF2-40B4-BE49-F238E27FC236}">
                <a16:creationId xmlns:a16="http://schemas.microsoft.com/office/drawing/2014/main" id="{175DE773-E44F-7246-9B05-A561E5078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806450"/>
            <a:ext cx="5295900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Bild 4" descr="delete.tiff">
            <a:extLst>
              <a:ext uri="{FF2B5EF4-FFF2-40B4-BE49-F238E27FC236}">
                <a16:creationId xmlns:a16="http://schemas.microsoft.com/office/drawing/2014/main" id="{73F8C799-0A06-6D4E-8645-F7F9BC12D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1312863"/>
            <a:ext cx="326707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CF995058-A78B-494D-90A0-C9644C487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063" y="3665538"/>
            <a:ext cx="2108200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=&gt; (D) is best!</a:t>
            </a:r>
          </a:p>
        </p:txBody>
      </p:sp>
      <p:sp>
        <p:nvSpPr>
          <p:cNvPr id="65542" name="Textfeld 6">
            <a:extLst>
              <a:ext uri="{FF2B5EF4-FFF2-40B4-BE49-F238E27FC236}">
                <a16:creationId xmlns:a16="http://schemas.microsoft.com/office/drawing/2014/main" id="{63ED1C03-39BF-5D41-9C81-78FC6AA10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75" y="6149975"/>
            <a:ext cx="106838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/>
              <a:t>in % error</a:t>
            </a:r>
          </a:p>
        </p:txBody>
      </p:sp>
    </p:spTree>
    <p:extLst>
      <p:ext uri="{BB962C8B-B14F-4D97-AF65-F5344CB8AC3E}">
        <p14:creationId xmlns:p14="http://schemas.microsoft.com/office/powerpoint/2010/main" val="37468770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65" name="Rectangle 5">
            <a:extLst>
              <a:ext uri="{FF2B5EF4-FFF2-40B4-BE49-F238E27FC236}">
                <a16:creationId xmlns:a16="http://schemas.microsoft.com/office/drawing/2014/main" id="{7DE67156-7887-4C40-8C9D-63FCE4BF2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374650"/>
            <a:ext cx="8458200" cy="4762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2400" b="1" dirty="0">
                <a:solidFill>
                  <a:srgbClr val="00FFFF"/>
                </a:solidFill>
                <a:latin typeface="Arial" charset="0"/>
              </a:rPr>
              <a:t>Whitney source model with arbitrary or fixed orientation </a:t>
            </a:r>
            <a:endParaRPr lang="de-DE" altLang="x-none" sz="2400" b="1" dirty="0">
              <a:solidFill>
                <a:srgbClr val="00FFFF"/>
              </a:solidFill>
              <a:latin typeface="Arial" charset="0"/>
              <a:sym typeface="Symbol" charset="2"/>
            </a:endParaRPr>
          </a:p>
        </p:txBody>
      </p:sp>
      <p:sp>
        <p:nvSpPr>
          <p:cNvPr id="67586" name="Text Box 7">
            <a:extLst>
              <a:ext uri="{FF2B5EF4-FFF2-40B4-BE49-F238E27FC236}">
                <a16:creationId xmlns:a16="http://schemas.microsoft.com/office/drawing/2014/main" id="{4FDDFB7F-A704-B04C-9844-C078E1B32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[Bauer, Pursiainen, Vorwerk, Köstler &amp; Wolters, </a:t>
            </a:r>
            <a:r>
              <a:rPr lang="en-US" altLang="de-DE" sz="1200" b="1" i="1">
                <a:solidFill>
                  <a:srgbClr val="FFFFFF"/>
                </a:solidFill>
              </a:rPr>
              <a:t>IEEE TBME, </a:t>
            </a:r>
            <a:r>
              <a:rPr lang="en-US" altLang="de-DE" sz="1200" b="1">
                <a:solidFill>
                  <a:srgbClr val="FFFFFF"/>
                </a:solidFill>
              </a:rPr>
              <a:t>2015]</a:t>
            </a:r>
          </a:p>
        </p:txBody>
      </p:sp>
      <p:pic>
        <p:nvPicPr>
          <p:cNvPr id="67587" name="Bild 6" descr="delete.tiff">
            <a:extLst>
              <a:ext uri="{FF2B5EF4-FFF2-40B4-BE49-F238E27FC236}">
                <a16:creationId xmlns:a16="http://schemas.microsoft.com/office/drawing/2014/main" id="{CF3905CF-E640-7647-B698-8D769620E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403350"/>
            <a:ext cx="8305800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900281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65" name="Rectangle 5">
            <a:extLst>
              <a:ext uri="{FF2B5EF4-FFF2-40B4-BE49-F238E27FC236}">
                <a16:creationId xmlns:a16="http://schemas.microsoft.com/office/drawing/2014/main" id="{A05599BB-0F38-D444-85D6-D568FEFC1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374650"/>
            <a:ext cx="8699500" cy="4762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2400" b="1">
                <a:solidFill>
                  <a:srgbClr val="00FFFF"/>
                </a:solidFill>
                <a:latin typeface="Arial" charset="0"/>
              </a:rPr>
              <a:t>Comparison of source models: </a:t>
            </a:r>
          </a:p>
          <a:p>
            <a:pPr algn="ctr">
              <a:defRPr/>
            </a:pPr>
            <a:r>
              <a:rPr lang="en-US" altLang="x-none" sz="2400" b="1">
                <a:solidFill>
                  <a:srgbClr val="00FFFF"/>
                </a:solidFill>
                <a:latin typeface="Arial" charset="0"/>
              </a:rPr>
              <a:t>Part I: </a:t>
            </a:r>
            <a:r>
              <a:rPr lang="en-US" altLang="x-none" sz="2400" b="1">
                <a:solidFill>
                  <a:schemeClr val="bg1"/>
                </a:solidFill>
                <a:latin typeface="Arial" charset="0"/>
              </a:rPr>
              <a:t>Synthetic</a:t>
            </a:r>
            <a:r>
              <a:rPr lang="en-US" altLang="x-none" sz="2400" b="1">
                <a:solidFill>
                  <a:srgbClr val="00FFFF"/>
                </a:solidFill>
                <a:latin typeface="Arial" charset="0"/>
              </a:rPr>
              <a:t> source positions and orientations</a:t>
            </a:r>
          </a:p>
        </p:txBody>
      </p:sp>
      <p:sp>
        <p:nvSpPr>
          <p:cNvPr id="69634" name="Text Box 7">
            <a:extLst>
              <a:ext uri="{FF2B5EF4-FFF2-40B4-BE49-F238E27FC236}">
                <a16:creationId xmlns:a16="http://schemas.microsoft.com/office/drawing/2014/main" id="{AB2C1A29-0781-8845-9445-9CABA8667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[Bauer, Pursiainen, Vorwerk, Köstler &amp; Wolters, </a:t>
            </a:r>
            <a:r>
              <a:rPr lang="en-US" altLang="de-DE" sz="1200" b="1" i="1">
                <a:solidFill>
                  <a:srgbClr val="FFFFFF"/>
                </a:solidFill>
              </a:rPr>
              <a:t>IEEE TBME, </a:t>
            </a:r>
            <a:r>
              <a:rPr lang="en-US" altLang="de-DE" sz="1200" b="1">
                <a:solidFill>
                  <a:srgbClr val="FFFFFF"/>
                </a:solidFill>
              </a:rPr>
              <a:t>2015]</a:t>
            </a:r>
          </a:p>
        </p:txBody>
      </p:sp>
      <p:pic>
        <p:nvPicPr>
          <p:cNvPr id="69635" name="Bild 6" descr="delete.tiff">
            <a:extLst>
              <a:ext uri="{FF2B5EF4-FFF2-40B4-BE49-F238E27FC236}">
                <a16:creationId xmlns:a16="http://schemas.microsoft.com/office/drawing/2014/main" id="{5D0FCDCC-87AD-2D4C-9C51-4F84328A1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92200"/>
            <a:ext cx="5359400" cy="533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feld 1">
            <a:extLst>
              <a:ext uri="{FF2B5EF4-FFF2-40B4-BE49-F238E27FC236}">
                <a16:creationId xmlns:a16="http://schemas.microsoft.com/office/drawing/2014/main" id="{5CA4A4EE-3616-8146-8C6A-05A64252D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6138863"/>
            <a:ext cx="1068388" cy="306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/>
              <a:t>in % error</a:t>
            </a:r>
          </a:p>
        </p:txBody>
      </p:sp>
    </p:spTree>
    <p:extLst>
      <p:ext uri="{BB962C8B-B14F-4D97-AF65-F5344CB8AC3E}">
        <p14:creationId xmlns:p14="http://schemas.microsoft.com/office/powerpoint/2010/main" val="3583902532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7">
            <a:extLst>
              <a:ext uri="{FF2B5EF4-FFF2-40B4-BE49-F238E27FC236}">
                <a16:creationId xmlns:a16="http://schemas.microsoft.com/office/drawing/2014/main" id="{7B3BF60B-A281-EB4B-BD66-6D74B8BD5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[Bauer, Pursiainen, Vorwerk, Köstler &amp; Wolters, </a:t>
            </a:r>
            <a:r>
              <a:rPr lang="en-US" altLang="de-DE" sz="1200" b="1" i="1">
                <a:solidFill>
                  <a:srgbClr val="FFFFFF"/>
                </a:solidFill>
              </a:rPr>
              <a:t>IEEE TBME, </a:t>
            </a:r>
            <a:r>
              <a:rPr lang="en-US" altLang="de-DE" sz="1200" b="1">
                <a:solidFill>
                  <a:srgbClr val="FFFFFF"/>
                </a:solidFill>
              </a:rPr>
              <a:t>2015]</a:t>
            </a:r>
          </a:p>
        </p:txBody>
      </p:sp>
      <p:pic>
        <p:nvPicPr>
          <p:cNvPr id="71682" name="Bild 5" descr="delete.tiff">
            <a:extLst>
              <a:ext uri="{FF2B5EF4-FFF2-40B4-BE49-F238E27FC236}">
                <a16:creationId xmlns:a16="http://schemas.microsoft.com/office/drawing/2014/main" id="{FD489C54-650C-FA4C-B7C5-E4FFD3E7F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1012825"/>
            <a:ext cx="5435600" cy="53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806841DB-D2C9-1542-B776-30E48C622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374650"/>
            <a:ext cx="8699500" cy="4762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2400" b="1">
                <a:solidFill>
                  <a:srgbClr val="00FFFF"/>
                </a:solidFill>
                <a:latin typeface="Arial" charset="0"/>
              </a:rPr>
              <a:t>Comparison of source models: </a:t>
            </a:r>
          </a:p>
          <a:p>
            <a:pPr algn="ctr">
              <a:defRPr/>
            </a:pPr>
            <a:r>
              <a:rPr lang="en-US" altLang="x-none" sz="2400" b="1">
                <a:solidFill>
                  <a:srgbClr val="00FFFF"/>
                </a:solidFill>
                <a:latin typeface="Arial" charset="0"/>
              </a:rPr>
              <a:t>Part II: </a:t>
            </a:r>
            <a:r>
              <a:rPr lang="en-US" altLang="x-none" sz="2400" b="1">
                <a:solidFill>
                  <a:schemeClr val="bg1"/>
                </a:solidFill>
                <a:latin typeface="Arial" charset="0"/>
              </a:rPr>
              <a:t>Random</a:t>
            </a:r>
            <a:r>
              <a:rPr lang="en-US" altLang="x-none" sz="2400" b="1">
                <a:solidFill>
                  <a:srgbClr val="00FFFF"/>
                </a:solidFill>
                <a:latin typeface="Arial" charset="0"/>
              </a:rPr>
              <a:t> source positions and orientations</a:t>
            </a:r>
          </a:p>
        </p:txBody>
      </p:sp>
    </p:spTree>
    <p:extLst>
      <p:ext uri="{BB962C8B-B14F-4D97-AF65-F5344CB8AC3E}">
        <p14:creationId xmlns:p14="http://schemas.microsoft.com/office/powerpoint/2010/main" val="881755288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F53DCF36-37F4-EA46-80A4-9882EE66FF5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2700"/>
            <a:ext cx="84582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Discussion: Subtraction source model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75778" name="Rectangle 3">
            <a:extLst>
              <a:ext uri="{FF2B5EF4-FFF2-40B4-BE49-F238E27FC236}">
                <a16:creationId xmlns:a16="http://schemas.microsoft.com/office/drawing/2014/main" id="{4BC27C10-A0A9-C64F-B2F1-61903E48C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85800"/>
            <a:ext cx="8991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2000" b="1" dirty="0">
                <a:solidFill>
                  <a:srgbClr val="FFFF00"/>
                </a:solidFill>
                <a:latin typeface="Arial" panose="020B0604020202020204" pitchFamily="34" charset="0"/>
              </a:rPr>
              <a:t>Pro: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 dirty="0">
                <a:solidFill>
                  <a:srgbClr val="FFFF00"/>
                </a:solidFill>
                <a:latin typeface="Arial" panose="020B0604020202020204" pitchFamily="34" charset="0"/>
              </a:rPr>
              <a:t>Theoretically well understood 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 dirty="0">
                <a:solidFill>
                  <a:srgbClr val="FFFF00"/>
                </a:solidFill>
                <a:latin typeface="Arial" panose="020B0604020202020204" pitchFamily="34" charset="0"/>
              </a:rPr>
              <a:t>Localized subtraction is also very fast </a:t>
            </a:r>
            <a:r>
              <a:rPr lang="en-US" altLang="de-DE" sz="2000" b="1" dirty="0">
                <a:solidFill>
                  <a:schemeClr val="bg1"/>
                </a:solidFill>
                <a:latin typeface="Arial" panose="020B0604020202020204" pitchFamily="34" charset="0"/>
              </a:rPr>
              <a:t>(</a:t>
            </a:r>
            <a:r>
              <a:rPr lang="en-US" altLang="de-DE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Höltershinken</a:t>
            </a:r>
            <a:r>
              <a:rPr lang="en-US" altLang="de-DE" sz="2000" b="1" dirty="0">
                <a:solidFill>
                  <a:schemeClr val="bg1"/>
                </a:solidFill>
                <a:latin typeface="Arial" panose="020B0604020202020204" pitchFamily="34" charset="0"/>
              </a:rPr>
              <a:t> et al., 2023)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2000" b="1" dirty="0">
                <a:solidFill>
                  <a:srgbClr val="FFFF00"/>
                </a:solidFill>
                <a:latin typeface="Arial" panose="020B0604020202020204" pitchFamily="34" charset="0"/>
              </a:rPr>
              <a:t>Contra: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 dirty="0">
                <a:solidFill>
                  <a:srgbClr val="FFFF00"/>
                </a:solidFill>
                <a:latin typeface="Arial" panose="020B0604020202020204" pitchFamily="34" charset="0"/>
              </a:rPr>
              <a:t>Highest sensitivity/inaccuracy for high eccentricities:  For model with 519K nodes and P2 basis functions still up to 8% maximal RDM and 1.5% MAG  at 0.99 eccentricity (0.78 mm to CSF): Such errors might cause trouble in applications  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 dirty="0">
                <a:solidFill>
                  <a:srgbClr val="FFFF00"/>
                </a:solidFill>
                <a:latin typeface="Arial" panose="020B0604020202020204" pitchFamily="34" charset="0"/>
              </a:rPr>
              <a:t>Full subtraction is computationally very expensive (will need newest generation of computers, parallelization)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 dirty="0">
                <a:solidFill>
                  <a:srgbClr val="FFFF00"/>
                </a:solidFill>
                <a:latin typeface="Arial" panose="020B0604020202020204" pitchFamily="34" charset="0"/>
              </a:rPr>
              <a:t>Less realistic source model (mathematical point-dipole)</a:t>
            </a:r>
          </a:p>
        </p:txBody>
      </p:sp>
    </p:spTree>
    <p:extLst>
      <p:ext uri="{BB962C8B-B14F-4D97-AF65-F5344CB8AC3E}">
        <p14:creationId xmlns:p14="http://schemas.microsoft.com/office/powerpoint/2010/main" val="1348022357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BFED6989-8B93-8344-9EF1-DCF924EECB7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47638"/>
            <a:ext cx="84582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Discussion: PI source model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77826" name="Rectangle 3">
            <a:extLst>
              <a:ext uri="{FF2B5EF4-FFF2-40B4-BE49-F238E27FC236}">
                <a16:creationId xmlns:a16="http://schemas.microsoft.com/office/drawing/2014/main" id="{AD7AAC56-C489-514F-B6C5-188E3E5A6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957263"/>
            <a:ext cx="8991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Pro: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Very local, fits in one element 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Computationally very fast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With less than 2% RDM and 1.5% MAG  at 0.99 eccentricity (0.78 mm to CSF) good enough for application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Even more realistic than the mathematical point-dipole 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Contra: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Slightly less accurate than Whitney or Venant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No resolution within an element when using P1 basis functions</a:t>
            </a:r>
          </a:p>
        </p:txBody>
      </p:sp>
    </p:spTree>
    <p:extLst>
      <p:ext uri="{BB962C8B-B14F-4D97-AF65-F5344CB8AC3E}">
        <p14:creationId xmlns:p14="http://schemas.microsoft.com/office/powerpoint/2010/main" val="2413751501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4C39E4BD-BF6E-8E42-B1CC-066615BA057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47638"/>
            <a:ext cx="84582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Discussion: Venant source model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79874" name="Rectangle 3">
            <a:extLst>
              <a:ext uri="{FF2B5EF4-FFF2-40B4-BE49-F238E27FC236}">
                <a16:creationId xmlns:a16="http://schemas.microsoft.com/office/drawing/2014/main" id="{A8C412B9-CD97-4043-A22A-A4DD3A934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957263"/>
            <a:ext cx="8991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Pro: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With less than 1.7% RDM and 1% MAG at 0.99 eccentricity (0.78 mm to CSF) very accurate source modeling approach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Computationally very fast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Even more realistic than the mathematical point-dipole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Contra: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Less local, needs about 27 nodes that have to fit into the cortex, which might get difficult in infant models</a:t>
            </a:r>
          </a:p>
        </p:txBody>
      </p:sp>
    </p:spTree>
    <p:extLst>
      <p:ext uri="{BB962C8B-B14F-4D97-AF65-F5344CB8AC3E}">
        <p14:creationId xmlns:p14="http://schemas.microsoft.com/office/powerpoint/2010/main" val="2989055363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38E18C94-D37D-F146-99D6-C11C82BAC6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47638"/>
            <a:ext cx="8458200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Discussion: Whitney source model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81922" name="Rectangle 3">
            <a:extLst>
              <a:ext uri="{FF2B5EF4-FFF2-40B4-BE49-F238E27FC236}">
                <a16:creationId xmlns:a16="http://schemas.microsoft.com/office/drawing/2014/main" id="{D514ABB1-2061-9C49-ABCA-F6E07A927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957263"/>
            <a:ext cx="8991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Pro: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Theoretically well understood 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Computationally very fast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Even more realistic than the mathematical point-dipole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Contra: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In </a:t>
            </a:r>
            <a:r>
              <a:rPr lang="en-US" altLang="de-DE" sz="2000" b="1">
                <a:solidFill>
                  <a:schemeClr val="bg1"/>
                </a:solidFill>
                <a:latin typeface="Arial" panose="020B0604020202020204" pitchFamily="34" charset="0"/>
              </a:rPr>
              <a:t>(Bauer et al., 2015)</a:t>
            </a: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 still slightly less accurate than Venant, but this was solved by face and edge-based bases functions in </a:t>
            </a:r>
            <a:r>
              <a:rPr lang="en-US" altLang="de-DE" sz="2000" b="1">
                <a:solidFill>
                  <a:schemeClr val="bg1"/>
                </a:solidFill>
                <a:latin typeface="Arial" panose="020B0604020202020204" pitchFamily="34" charset="0"/>
              </a:rPr>
              <a:t>(Pursiainen et al., 2016)</a:t>
            </a:r>
            <a:r>
              <a:rPr lang="en-US" altLang="de-DE" sz="2000" b="1">
                <a:solidFill>
                  <a:srgbClr val="FFFF00"/>
                </a:solidFill>
                <a:latin typeface="Arial" panose="020B0604020202020204" pitchFamily="34" charset="0"/>
              </a:rPr>
              <a:t>, however, on the cost of a larger extent </a:t>
            </a:r>
          </a:p>
        </p:txBody>
      </p:sp>
    </p:spTree>
    <p:extLst>
      <p:ext uri="{BB962C8B-B14F-4D97-AF65-F5344CB8AC3E}">
        <p14:creationId xmlns:p14="http://schemas.microsoft.com/office/powerpoint/2010/main" val="1104446638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4">
            <a:extLst>
              <a:ext uri="{FF2B5EF4-FFF2-40B4-BE49-F238E27FC236}">
                <a16:creationId xmlns:a16="http://schemas.microsoft.com/office/drawing/2014/main" id="{BE138941-1784-AE42-A9CD-67DCBA0C1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F8C7342A-CE35-E340-9AFA-3CF291FE6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1917719"/>
            <a:ext cx="884555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en-US" altLang="de-DE" sz="2000" b="1" dirty="0">
                <a:solidFill>
                  <a:srgbClr val="FFFF00"/>
                </a:solidFill>
                <a:latin typeface="Arial" panose="020B0604020202020204" pitchFamily="34" charset="0"/>
              </a:rPr>
              <a:t>Convergence analysis for FEM subtraction approach (sections 6.5.1-6.5.3 of lecture scriptum)</a:t>
            </a: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en-US" altLang="de-DE" sz="2000" b="1" dirty="0">
                <a:solidFill>
                  <a:srgbClr val="FFFF00"/>
                </a:solidFill>
                <a:latin typeface="Arial" panose="020B0604020202020204" pitchFamily="34" charset="0"/>
              </a:rPr>
              <a:t>Other source models (section 6.5.4 of lecture scriptum)</a:t>
            </a: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en-US" altLang="de-DE" sz="2000" b="1" dirty="0">
                <a:solidFill>
                  <a:srgbClr val="FFFF00"/>
                </a:solidFill>
                <a:latin typeface="Arial" panose="020B0604020202020204" pitchFamily="34" charset="0"/>
              </a:rPr>
              <a:t>Overview: Multi-layer sphere model (section 6.2 of lecture scriptum)</a:t>
            </a: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en-US" altLang="de-DE" sz="2000" b="1" dirty="0">
                <a:solidFill>
                  <a:srgbClr val="FFFF00"/>
                </a:solidFill>
                <a:latin typeface="Arial" panose="020B0604020202020204" pitchFamily="34" charset="0"/>
              </a:rPr>
              <a:t>Forward modeling results</a:t>
            </a: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en-US" altLang="de-DE" sz="2000" b="1" dirty="0">
                <a:solidFill>
                  <a:srgbClr val="00B0F0"/>
                </a:solidFill>
                <a:latin typeface="Arial" panose="020B0604020202020204" pitchFamily="34" charset="0"/>
              </a:rPr>
              <a:t>The local subtraction approach</a:t>
            </a:r>
          </a:p>
          <a:p>
            <a:pPr>
              <a:spcBef>
                <a:spcPct val="50000"/>
              </a:spcBef>
              <a:spcAft>
                <a:spcPct val="50000"/>
              </a:spcAft>
            </a:pPr>
            <a:endParaRPr lang="en-US" altLang="de-DE" sz="20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ABA18A6-730C-B640-839C-EA7FB3E63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8600"/>
            <a:ext cx="5195887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Structure of the lecture</a:t>
            </a:r>
          </a:p>
        </p:txBody>
      </p:sp>
    </p:spTree>
    <p:extLst>
      <p:ext uri="{BB962C8B-B14F-4D97-AF65-F5344CB8AC3E}">
        <p14:creationId xmlns:p14="http://schemas.microsoft.com/office/powerpoint/2010/main" val="17424799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>
            <a:extLst>
              <a:ext uri="{FF2B5EF4-FFF2-40B4-BE49-F238E27FC236}">
                <a16:creationId xmlns:a16="http://schemas.microsoft.com/office/drawing/2014/main" id="{4E2CE39E-8259-2D42-999A-F5FF51EAD1B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414463" y="231775"/>
            <a:ext cx="8458201" cy="714375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en-GB" altLang="de-DE" sz="3200" b="1">
                <a:solidFill>
                  <a:srgbClr val="00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Venant source model</a:t>
            </a:r>
            <a:endParaRPr lang="de-DE" altLang="de-DE">
              <a:ea typeface="ＭＳ Ｐゴシック" panose="020B0600070205080204" pitchFamily="34" charset="-128"/>
            </a:endParaRPr>
          </a:p>
        </p:txBody>
      </p:sp>
      <p:sp>
        <p:nvSpPr>
          <p:cNvPr id="79874" name="Textfeld 3">
            <a:extLst>
              <a:ext uri="{FF2B5EF4-FFF2-40B4-BE49-F238E27FC236}">
                <a16:creationId xmlns:a16="http://schemas.microsoft.com/office/drawing/2014/main" id="{6FA65631-7073-AB4E-BAFD-151E80C63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988" y="2935288"/>
            <a:ext cx="292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/>
              <a:t>-1</a:t>
            </a:r>
          </a:p>
        </p:txBody>
      </p:sp>
      <p:pic>
        <p:nvPicPr>
          <p:cNvPr id="79875" name="Bild 1">
            <a:extLst>
              <a:ext uri="{FF2B5EF4-FFF2-40B4-BE49-F238E27FC236}">
                <a16:creationId xmlns:a16="http://schemas.microsoft.com/office/drawing/2014/main" id="{C12917A0-9C7C-F84A-8F06-BF03F4FD1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946150"/>
            <a:ext cx="7527925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Bild 4">
            <a:extLst>
              <a:ext uri="{FF2B5EF4-FFF2-40B4-BE49-F238E27FC236}">
                <a16:creationId xmlns:a16="http://schemas.microsoft.com/office/drawing/2014/main" id="{3D072E94-B3D8-0C4F-8B12-747D34350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3690938"/>
            <a:ext cx="7462837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xtfeld 5">
            <a:extLst>
              <a:ext uri="{FF2B5EF4-FFF2-40B4-BE49-F238E27FC236}">
                <a16:creationId xmlns:a16="http://schemas.microsoft.com/office/drawing/2014/main" id="{1793DBE9-16E3-E44F-95F8-C0E711B89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4311650"/>
            <a:ext cx="261938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200"/>
              <a:t>n</a:t>
            </a:r>
          </a:p>
        </p:txBody>
      </p:sp>
      <p:sp>
        <p:nvSpPr>
          <p:cNvPr id="79878" name="Textfeld 8">
            <a:extLst>
              <a:ext uri="{FF2B5EF4-FFF2-40B4-BE49-F238E27FC236}">
                <a16:creationId xmlns:a16="http://schemas.microsoft.com/office/drawing/2014/main" id="{8936F84F-4EDB-A34F-8192-AE3D2686E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1538" y="5016500"/>
            <a:ext cx="249237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/>
              <a:t>n</a:t>
            </a:r>
          </a:p>
        </p:txBody>
      </p:sp>
      <p:sp>
        <p:nvSpPr>
          <p:cNvPr id="79879" name="Textfeld 9">
            <a:extLst>
              <a:ext uri="{FF2B5EF4-FFF2-40B4-BE49-F238E27FC236}">
                <a16:creationId xmlns:a16="http://schemas.microsoft.com/office/drawing/2014/main" id="{18377870-1491-2C40-A6AF-28B5DF005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300" y="5657850"/>
            <a:ext cx="247650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/>
              <a:t>n</a:t>
            </a:r>
          </a:p>
        </p:txBody>
      </p:sp>
      <p:sp>
        <p:nvSpPr>
          <p:cNvPr id="79880" name="Text Box 7">
            <a:extLst>
              <a:ext uri="{FF2B5EF4-FFF2-40B4-BE49-F238E27FC236}">
                <a16:creationId xmlns:a16="http://schemas.microsoft.com/office/drawing/2014/main" id="{DBA6FB25-AAD4-6A4C-B674-96B0F2FDD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>
                <a:solidFill>
                  <a:srgbClr val="FFFFFF"/>
                </a:solidFill>
              </a:rPr>
              <a:t>[Hanrath, </a:t>
            </a:r>
            <a:r>
              <a:rPr lang="en-US" altLang="de-DE" sz="1200" b="1" i="1">
                <a:solidFill>
                  <a:srgbClr val="FFFFFF"/>
                </a:solidFill>
              </a:rPr>
              <a:t>Dissertation in Maths, RWTH Aachen</a:t>
            </a:r>
            <a:r>
              <a:rPr lang="en-US" altLang="de-DE" sz="1200" b="1">
                <a:solidFill>
                  <a:srgbClr val="FFFFFF"/>
                </a:solidFill>
              </a:rPr>
              <a:t>, 2019]</a:t>
            </a:r>
          </a:p>
        </p:txBody>
      </p:sp>
    </p:spTree>
    <p:extLst>
      <p:ext uri="{BB962C8B-B14F-4D97-AF65-F5344CB8AC3E}">
        <p14:creationId xmlns:p14="http://schemas.microsoft.com/office/powerpoint/2010/main" val="297566682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2CA7A32-6DA0-F6FB-6B99-363DC57E6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56" y="458599"/>
            <a:ext cx="7655466" cy="59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52568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65" name="Rectangle 5">
            <a:extLst>
              <a:ext uri="{FF2B5EF4-FFF2-40B4-BE49-F238E27FC236}">
                <a16:creationId xmlns:a16="http://schemas.microsoft.com/office/drawing/2014/main" id="{EAE8FDA2-603D-C146-9793-A3819D990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" y="415978"/>
            <a:ext cx="9304020" cy="39359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2400" b="1" dirty="0">
                <a:solidFill>
                  <a:srgbClr val="00FFFF"/>
                </a:solidFill>
                <a:latin typeface="Arial" charset="0"/>
              </a:rPr>
              <a:t>The local subtraction approach</a:t>
            </a:r>
            <a:endParaRPr lang="de-DE" altLang="x-none" sz="2400" b="1" dirty="0">
              <a:solidFill>
                <a:srgbClr val="00FFFF"/>
              </a:solidFill>
              <a:latin typeface="Arial" charset="0"/>
              <a:sym typeface="Symbol" charset="2"/>
            </a:endParaRPr>
          </a:p>
        </p:txBody>
      </p:sp>
      <p:sp>
        <p:nvSpPr>
          <p:cNvPr id="63490" name="Text Box 7">
            <a:extLst>
              <a:ext uri="{FF2B5EF4-FFF2-40B4-BE49-F238E27FC236}">
                <a16:creationId xmlns:a16="http://schemas.microsoft.com/office/drawing/2014/main" id="{8A17ED49-BEC6-FF48-B854-5F5DC716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rgbClr val="FFFFFF"/>
                </a:solidFill>
              </a:rPr>
              <a:t>[</a:t>
            </a:r>
            <a:r>
              <a:rPr lang="en-US" altLang="de-DE" sz="1200" b="1" dirty="0" err="1">
                <a:solidFill>
                  <a:srgbClr val="FFFFFF"/>
                </a:solidFill>
              </a:rPr>
              <a:t>Höltershinken</a:t>
            </a:r>
            <a:r>
              <a:rPr lang="en-US" altLang="de-DE" sz="1200" b="1" dirty="0">
                <a:solidFill>
                  <a:srgbClr val="FFFFFF"/>
                </a:solidFill>
              </a:rPr>
              <a:t>, Lange,…, </a:t>
            </a:r>
            <a:r>
              <a:rPr lang="en-US" altLang="de-DE" sz="1200" b="1" dirty="0" err="1">
                <a:solidFill>
                  <a:srgbClr val="FFFFFF"/>
                </a:solidFill>
              </a:rPr>
              <a:t>Engwer</a:t>
            </a:r>
            <a:r>
              <a:rPr lang="en-US" altLang="de-DE" sz="1200" b="1" dirty="0">
                <a:solidFill>
                  <a:srgbClr val="FFFFFF"/>
                </a:solidFill>
              </a:rPr>
              <a:t> &amp; Wolters, </a:t>
            </a:r>
            <a:r>
              <a:rPr lang="en-US" altLang="de-DE" sz="1200" b="1" i="1" dirty="0">
                <a:solidFill>
                  <a:srgbClr val="FFFFFF"/>
                </a:solidFill>
              </a:rPr>
              <a:t>SIAM SISC</a:t>
            </a:r>
            <a:r>
              <a:rPr lang="en-US" altLang="de-DE" sz="1200" b="1" dirty="0">
                <a:solidFill>
                  <a:srgbClr val="FFFFFF"/>
                </a:solidFill>
              </a:rPr>
              <a:t>, 2024]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72CF9C5-7666-06F6-3912-AD2F389D5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32" y="1161939"/>
            <a:ext cx="4271533" cy="535293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27F7865-29B2-B583-0CC7-20AB3B1A4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427" y="1547083"/>
            <a:ext cx="3734718" cy="4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02421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E9E1132-08F4-0C49-D044-611A8ABB4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850901"/>
            <a:ext cx="7404406" cy="577398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FBF4754-CB86-3191-7FE2-91D631A77D94}"/>
              </a:ext>
            </a:extLst>
          </p:cNvPr>
          <p:cNvSpPr txBox="1"/>
          <p:nvPr/>
        </p:nvSpPr>
        <p:spPr>
          <a:xfrm>
            <a:off x="241300" y="850900"/>
            <a:ext cx="61595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36A433F-C7B5-D23F-0FE6-16EA37D39D63}"/>
              </a:ext>
            </a:extLst>
          </p:cNvPr>
          <p:cNvSpPr txBox="1"/>
          <p:nvPr/>
        </p:nvSpPr>
        <p:spPr>
          <a:xfrm>
            <a:off x="2839445" y="5916823"/>
            <a:ext cx="47071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2D3F23C-7DCB-97DF-005B-5A3AAD42622B}"/>
              </a:ext>
            </a:extLst>
          </p:cNvPr>
          <p:cNvSpPr txBox="1"/>
          <p:nvPr/>
        </p:nvSpPr>
        <p:spPr>
          <a:xfrm>
            <a:off x="241300" y="6224773"/>
            <a:ext cx="47071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8C0BE6-9E41-9341-ED56-2A471EDC5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" y="415978"/>
            <a:ext cx="9304020" cy="39359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2400" b="1" dirty="0">
                <a:solidFill>
                  <a:srgbClr val="00FFFF"/>
                </a:solidFill>
                <a:latin typeface="Arial" charset="0"/>
              </a:rPr>
              <a:t>The local subtraction approach</a:t>
            </a:r>
            <a:endParaRPr lang="de-DE" altLang="x-none" sz="2400" b="1" dirty="0">
              <a:solidFill>
                <a:srgbClr val="00FFFF"/>
              </a:solidFill>
              <a:latin typeface="Arial" charset="0"/>
              <a:sym typeface="Symbol" charset="2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0AB30EE1-69AD-809B-60BC-E14CCF146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rgbClr val="FFFFFF"/>
                </a:solidFill>
              </a:rPr>
              <a:t>[</a:t>
            </a:r>
            <a:r>
              <a:rPr lang="en-US" altLang="de-DE" sz="1200" b="1" dirty="0" err="1">
                <a:solidFill>
                  <a:srgbClr val="FFFFFF"/>
                </a:solidFill>
              </a:rPr>
              <a:t>Höltershinken</a:t>
            </a:r>
            <a:r>
              <a:rPr lang="en-US" altLang="de-DE" sz="1200" b="1" dirty="0">
                <a:solidFill>
                  <a:srgbClr val="FFFFFF"/>
                </a:solidFill>
              </a:rPr>
              <a:t>, Lange,…, </a:t>
            </a:r>
            <a:r>
              <a:rPr lang="en-US" altLang="de-DE" sz="1200" b="1" dirty="0" err="1">
                <a:solidFill>
                  <a:srgbClr val="FFFFFF"/>
                </a:solidFill>
              </a:rPr>
              <a:t>Engwer</a:t>
            </a:r>
            <a:r>
              <a:rPr lang="en-US" altLang="de-DE" sz="1200" b="1" dirty="0">
                <a:solidFill>
                  <a:srgbClr val="FFFFFF"/>
                </a:solidFill>
              </a:rPr>
              <a:t> &amp; Wolters, </a:t>
            </a:r>
            <a:r>
              <a:rPr lang="en-US" altLang="de-DE" sz="1200" b="1" i="1" dirty="0">
                <a:solidFill>
                  <a:srgbClr val="FFFFFF"/>
                </a:solidFill>
              </a:rPr>
              <a:t>SIAM SISC</a:t>
            </a:r>
            <a:r>
              <a:rPr lang="en-US" altLang="de-DE" sz="1200" b="1" dirty="0">
                <a:solidFill>
                  <a:srgbClr val="FFFFFF"/>
                </a:solidFill>
              </a:rPr>
              <a:t>, 2024]</a:t>
            </a:r>
          </a:p>
        </p:txBody>
      </p:sp>
    </p:spTree>
    <p:extLst>
      <p:ext uri="{BB962C8B-B14F-4D97-AF65-F5344CB8AC3E}">
        <p14:creationId xmlns:p14="http://schemas.microsoft.com/office/powerpoint/2010/main" val="3262354798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CD847F1-727D-3A59-C5B6-31270EE56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88200"/>
            <a:ext cx="6984693" cy="3390908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5CFC44E0-AB90-1604-03ED-F0A8A7988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" y="415978"/>
            <a:ext cx="9304020" cy="39359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2400" b="1" dirty="0">
                <a:solidFill>
                  <a:srgbClr val="00FFFF"/>
                </a:solidFill>
                <a:latin typeface="Arial" charset="0"/>
              </a:rPr>
              <a:t>The local subtraction approach</a:t>
            </a:r>
            <a:endParaRPr lang="de-DE" altLang="x-none" sz="2400" b="1" dirty="0">
              <a:solidFill>
                <a:srgbClr val="00FFFF"/>
              </a:solidFill>
              <a:latin typeface="Arial" charset="0"/>
              <a:sym typeface="Symbol" charset="2"/>
            </a:endParaRP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7F121458-1F52-A696-3A0D-EBB7AC2DB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rgbClr val="FFFFFF"/>
                </a:solidFill>
              </a:rPr>
              <a:t>[</a:t>
            </a:r>
            <a:r>
              <a:rPr lang="en-US" altLang="de-DE" sz="1200" b="1" dirty="0" err="1">
                <a:solidFill>
                  <a:srgbClr val="FFFFFF"/>
                </a:solidFill>
              </a:rPr>
              <a:t>Höltershinken</a:t>
            </a:r>
            <a:r>
              <a:rPr lang="en-US" altLang="de-DE" sz="1200" b="1" dirty="0">
                <a:solidFill>
                  <a:srgbClr val="FFFFFF"/>
                </a:solidFill>
              </a:rPr>
              <a:t>, Lange,…, </a:t>
            </a:r>
            <a:r>
              <a:rPr lang="en-US" altLang="de-DE" sz="1200" b="1" dirty="0" err="1">
                <a:solidFill>
                  <a:srgbClr val="FFFFFF"/>
                </a:solidFill>
              </a:rPr>
              <a:t>Engwer</a:t>
            </a:r>
            <a:r>
              <a:rPr lang="en-US" altLang="de-DE" sz="1200" b="1" dirty="0">
                <a:solidFill>
                  <a:srgbClr val="FFFFFF"/>
                </a:solidFill>
              </a:rPr>
              <a:t> &amp; Wolters, </a:t>
            </a:r>
            <a:r>
              <a:rPr lang="en-US" altLang="de-DE" sz="1200" b="1" i="1" dirty="0">
                <a:solidFill>
                  <a:srgbClr val="FFFFFF"/>
                </a:solidFill>
              </a:rPr>
              <a:t>SIAM SISC</a:t>
            </a:r>
            <a:r>
              <a:rPr lang="en-US" altLang="de-DE" sz="1200" b="1" dirty="0">
                <a:solidFill>
                  <a:srgbClr val="FFFFFF"/>
                </a:solidFill>
              </a:rPr>
              <a:t>, 2024]</a:t>
            </a:r>
          </a:p>
          <a:p>
            <a:pPr algn="r">
              <a:spcBef>
                <a:spcPct val="0"/>
              </a:spcBef>
              <a:buNone/>
            </a:pPr>
            <a:r>
              <a:rPr lang="en-US" altLang="de-DE" sz="1200" b="1" dirty="0">
                <a:solidFill>
                  <a:srgbClr val="FFFFFF"/>
                </a:solidFill>
              </a:rPr>
              <a:t>[</a:t>
            </a:r>
            <a:r>
              <a:rPr lang="en-US" altLang="de-DE" sz="1200" b="1" dirty="0" err="1">
                <a:solidFill>
                  <a:srgbClr val="FFFFFF"/>
                </a:solidFill>
              </a:rPr>
              <a:t>Beltrachini</a:t>
            </a:r>
            <a:r>
              <a:rPr lang="en-US" altLang="de-DE" sz="1200" b="1" dirty="0">
                <a:solidFill>
                  <a:srgbClr val="FFFFFF"/>
                </a:solidFill>
              </a:rPr>
              <a:t>, </a:t>
            </a:r>
            <a:r>
              <a:rPr lang="en-US" altLang="de-DE" sz="1200" b="1" i="1" dirty="0">
                <a:solidFill>
                  <a:srgbClr val="FFFFFF"/>
                </a:solidFill>
              </a:rPr>
              <a:t>J </a:t>
            </a:r>
            <a:r>
              <a:rPr lang="en-US" altLang="de-DE" sz="1200" b="1" i="1" dirty="0" err="1">
                <a:solidFill>
                  <a:srgbClr val="FFFFFF"/>
                </a:solidFill>
              </a:rPr>
              <a:t>Neur</a:t>
            </a:r>
            <a:r>
              <a:rPr lang="en-US" altLang="de-DE" sz="1200" b="1" i="1" dirty="0">
                <a:solidFill>
                  <a:srgbClr val="FFFFFF"/>
                </a:solidFill>
              </a:rPr>
              <a:t> </a:t>
            </a:r>
            <a:r>
              <a:rPr lang="en-US" altLang="de-DE" sz="1200" b="1" i="1" dirty="0" err="1">
                <a:solidFill>
                  <a:srgbClr val="FFFFFF"/>
                </a:solidFill>
              </a:rPr>
              <a:t>Eng</a:t>
            </a:r>
            <a:r>
              <a:rPr lang="en-US" altLang="de-DE" sz="1200" b="1" dirty="0">
                <a:solidFill>
                  <a:srgbClr val="FFFFFF"/>
                </a:solidFill>
              </a:rPr>
              <a:t>, 2019]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06FE68B-E59F-0FAE-F792-1D9C0C96FC97}"/>
              </a:ext>
            </a:extLst>
          </p:cNvPr>
          <p:cNvSpPr txBox="1"/>
          <p:nvPr/>
        </p:nvSpPr>
        <p:spPr>
          <a:xfrm>
            <a:off x="914399" y="1888200"/>
            <a:ext cx="2258459" cy="3935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1C0A378-A2F0-7D41-EFE2-FFC2069D2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847470"/>
            <a:ext cx="6984693" cy="104073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FBF4754-CB86-3191-7FE2-91D631A77D94}"/>
              </a:ext>
            </a:extLst>
          </p:cNvPr>
          <p:cNvSpPr txBox="1"/>
          <p:nvPr/>
        </p:nvSpPr>
        <p:spPr>
          <a:xfrm>
            <a:off x="4406746" y="1492553"/>
            <a:ext cx="3492347" cy="395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83BC0D6-233D-B365-72E2-E9FA33F9B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99" y="5271264"/>
            <a:ext cx="6984693" cy="104073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E6825DF-00A2-27E1-FF95-FE2B61B0BA91}"/>
              </a:ext>
            </a:extLst>
          </p:cNvPr>
          <p:cNvSpPr txBox="1"/>
          <p:nvPr/>
        </p:nvSpPr>
        <p:spPr>
          <a:xfrm>
            <a:off x="6243809" y="5960368"/>
            <a:ext cx="1655283" cy="3295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1319355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5CFC44E0-AB90-1604-03ED-F0A8A7988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" y="415978"/>
            <a:ext cx="9304020" cy="39359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2400" b="1" dirty="0">
                <a:solidFill>
                  <a:srgbClr val="00FFFF"/>
                </a:solidFill>
                <a:latin typeface="Arial" charset="0"/>
              </a:rPr>
              <a:t>The local subtraction approach</a:t>
            </a:r>
            <a:endParaRPr lang="de-DE" altLang="x-none" sz="2400" b="1" dirty="0">
              <a:solidFill>
                <a:srgbClr val="00FFFF"/>
              </a:solidFill>
              <a:latin typeface="Arial" charset="0"/>
              <a:sym typeface="Symbol" charset="2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48C2A40-D6EC-86EE-F36B-C19ADCAC0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990" y="909810"/>
            <a:ext cx="7298981" cy="5811112"/>
          </a:xfrm>
          <a:prstGeom prst="rect">
            <a:avLst/>
          </a:prstGeom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0C7C5D1A-F1E3-9454-3106-C13B8A295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38100"/>
            <a:ext cx="6692900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rgbClr val="FFFFFF"/>
                </a:solidFill>
              </a:rPr>
              <a:t>[</a:t>
            </a:r>
            <a:r>
              <a:rPr lang="en-US" altLang="de-DE" sz="1200" b="1" dirty="0" err="1">
                <a:solidFill>
                  <a:srgbClr val="FFFFFF"/>
                </a:solidFill>
              </a:rPr>
              <a:t>Höltershinken</a:t>
            </a:r>
            <a:r>
              <a:rPr lang="en-US" altLang="de-DE" sz="1200" b="1" dirty="0">
                <a:solidFill>
                  <a:srgbClr val="FFFFFF"/>
                </a:solidFill>
              </a:rPr>
              <a:t>, Lange,…, </a:t>
            </a:r>
            <a:r>
              <a:rPr lang="en-US" altLang="de-DE" sz="1200" b="1" dirty="0" err="1">
                <a:solidFill>
                  <a:srgbClr val="FFFFFF"/>
                </a:solidFill>
              </a:rPr>
              <a:t>Engwer</a:t>
            </a:r>
            <a:r>
              <a:rPr lang="en-US" altLang="de-DE" sz="1200" b="1" dirty="0">
                <a:solidFill>
                  <a:srgbClr val="FFFFFF"/>
                </a:solidFill>
              </a:rPr>
              <a:t> &amp; Wolters, </a:t>
            </a:r>
            <a:r>
              <a:rPr lang="en-US" altLang="de-DE" sz="1200" b="1" i="1" dirty="0">
                <a:solidFill>
                  <a:srgbClr val="FFFFFF"/>
                </a:solidFill>
              </a:rPr>
              <a:t>SIAM SISC</a:t>
            </a:r>
            <a:r>
              <a:rPr lang="en-US" altLang="de-DE" sz="1200" b="1" dirty="0">
                <a:solidFill>
                  <a:srgbClr val="FFFFFF"/>
                </a:solidFill>
              </a:rPr>
              <a:t>, 2024]</a:t>
            </a:r>
          </a:p>
        </p:txBody>
      </p:sp>
    </p:spTree>
    <p:extLst>
      <p:ext uri="{BB962C8B-B14F-4D97-AF65-F5344CB8AC3E}">
        <p14:creationId xmlns:p14="http://schemas.microsoft.com/office/powerpoint/2010/main" val="2556712757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5CFC44E0-AB90-1604-03ED-F0A8A7988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" y="415978"/>
            <a:ext cx="9304020" cy="39359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2400" b="1" dirty="0">
                <a:solidFill>
                  <a:srgbClr val="00FFFF"/>
                </a:solidFill>
                <a:latin typeface="Arial" charset="0"/>
              </a:rPr>
              <a:t>The local subtraction approach</a:t>
            </a:r>
            <a:endParaRPr lang="de-DE" altLang="x-none" sz="2400" b="1" dirty="0">
              <a:solidFill>
                <a:srgbClr val="00FFFF"/>
              </a:solidFill>
              <a:latin typeface="Arial" charset="0"/>
              <a:sym typeface="Symbol" charset="2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C6B9D79-D540-9D4D-C0A5-4920623A2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18" y="1801174"/>
            <a:ext cx="4132391" cy="355844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06DF50E-1054-11B4-722E-44BA50B33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584" y="1801174"/>
            <a:ext cx="4380477" cy="3558448"/>
          </a:xfrm>
          <a:prstGeom prst="rect">
            <a:avLst/>
          </a:prstGeom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4A767338-7126-8646-11D0-066CB1B10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314" y="44068"/>
            <a:ext cx="6692900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rgbClr val="FFFFFF"/>
                </a:solidFill>
              </a:rPr>
              <a:t>[</a:t>
            </a:r>
            <a:r>
              <a:rPr lang="en-US" altLang="de-DE" sz="1200" b="1" dirty="0" err="1">
                <a:solidFill>
                  <a:srgbClr val="FFFFFF"/>
                </a:solidFill>
              </a:rPr>
              <a:t>Höltershinken</a:t>
            </a:r>
            <a:r>
              <a:rPr lang="en-US" altLang="de-DE" sz="1200" b="1" dirty="0">
                <a:solidFill>
                  <a:srgbClr val="FFFFFF"/>
                </a:solidFill>
              </a:rPr>
              <a:t>, Lange,…, </a:t>
            </a:r>
            <a:r>
              <a:rPr lang="en-US" altLang="de-DE" sz="1200" b="1" dirty="0" err="1">
                <a:solidFill>
                  <a:srgbClr val="FFFFFF"/>
                </a:solidFill>
              </a:rPr>
              <a:t>Engwer</a:t>
            </a:r>
            <a:r>
              <a:rPr lang="en-US" altLang="de-DE" sz="1200" b="1" dirty="0">
                <a:solidFill>
                  <a:srgbClr val="FFFFFF"/>
                </a:solidFill>
              </a:rPr>
              <a:t> &amp; Wolters, </a:t>
            </a:r>
            <a:r>
              <a:rPr lang="en-US" altLang="de-DE" sz="1200" b="1" i="1" dirty="0">
                <a:solidFill>
                  <a:srgbClr val="FFFFFF"/>
                </a:solidFill>
              </a:rPr>
              <a:t>SIAM SISC</a:t>
            </a:r>
            <a:r>
              <a:rPr lang="en-US" altLang="de-DE" sz="1200" b="1" dirty="0">
                <a:solidFill>
                  <a:srgbClr val="FFFFFF"/>
                </a:solidFill>
              </a:rPr>
              <a:t>, 2024]</a:t>
            </a:r>
          </a:p>
        </p:txBody>
      </p:sp>
    </p:spTree>
    <p:extLst>
      <p:ext uri="{BB962C8B-B14F-4D97-AF65-F5344CB8AC3E}">
        <p14:creationId xmlns:p14="http://schemas.microsoft.com/office/powerpoint/2010/main" val="3382910352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5CFC44E0-AB90-1604-03ED-F0A8A7988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" y="415978"/>
            <a:ext cx="9304020" cy="39359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2400" b="1" dirty="0">
                <a:solidFill>
                  <a:srgbClr val="00FFFF"/>
                </a:solidFill>
                <a:latin typeface="Arial" charset="0"/>
              </a:rPr>
              <a:t>The local subtraction approach</a:t>
            </a:r>
            <a:endParaRPr lang="de-DE" altLang="x-none" sz="2400" b="1" dirty="0">
              <a:solidFill>
                <a:srgbClr val="00FFFF"/>
              </a:solidFill>
              <a:latin typeface="Arial" charset="0"/>
              <a:sym typeface="Symbol" charset="2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C07BCAC-3A4B-BDEF-523D-A3EB493AC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791" y="909810"/>
            <a:ext cx="7021876" cy="5859770"/>
          </a:xfrm>
          <a:prstGeom prst="rect">
            <a:avLst/>
          </a:prstGeom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AEC306F7-C9B7-2DDE-8FB0-0A363AF46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330" y="25245"/>
            <a:ext cx="6692900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rgbClr val="FFFFFF"/>
                </a:solidFill>
              </a:rPr>
              <a:t>[</a:t>
            </a:r>
            <a:r>
              <a:rPr lang="en-US" altLang="de-DE" sz="1200" b="1" dirty="0" err="1">
                <a:solidFill>
                  <a:srgbClr val="FFFFFF"/>
                </a:solidFill>
              </a:rPr>
              <a:t>Höltershinken</a:t>
            </a:r>
            <a:r>
              <a:rPr lang="en-US" altLang="de-DE" sz="1200" b="1" dirty="0">
                <a:solidFill>
                  <a:srgbClr val="FFFFFF"/>
                </a:solidFill>
              </a:rPr>
              <a:t>, Lange,…, </a:t>
            </a:r>
            <a:r>
              <a:rPr lang="en-US" altLang="de-DE" sz="1200" b="1" dirty="0" err="1">
                <a:solidFill>
                  <a:srgbClr val="FFFFFF"/>
                </a:solidFill>
              </a:rPr>
              <a:t>Engwer</a:t>
            </a:r>
            <a:r>
              <a:rPr lang="en-US" altLang="de-DE" sz="1200" b="1" dirty="0">
                <a:solidFill>
                  <a:srgbClr val="FFFFFF"/>
                </a:solidFill>
              </a:rPr>
              <a:t> &amp; Wolters, </a:t>
            </a:r>
            <a:r>
              <a:rPr lang="en-US" altLang="de-DE" sz="1200" b="1" i="1" dirty="0">
                <a:solidFill>
                  <a:srgbClr val="FFFFFF"/>
                </a:solidFill>
              </a:rPr>
              <a:t>SIAM SISC</a:t>
            </a:r>
            <a:r>
              <a:rPr lang="en-US" altLang="de-DE" sz="1200" b="1" dirty="0">
                <a:solidFill>
                  <a:srgbClr val="FFFFFF"/>
                </a:solidFill>
              </a:rPr>
              <a:t>, 2024]</a:t>
            </a:r>
          </a:p>
        </p:txBody>
      </p:sp>
    </p:spTree>
    <p:extLst>
      <p:ext uri="{BB962C8B-B14F-4D97-AF65-F5344CB8AC3E}">
        <p14:creationId xmlns:p14="http://schemas.microsoft.com/office/powerpoint/2010/main" val="4262786714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5CFC44E0-AB90-1604-03ED-F0A8A7988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" y="415978"/>
            <a:ext cx="9304020" cy="39359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2400" b="1" dirty="0">
                <a:solidFill>
                  <a:srgbClr val="00FFFF"/>
                </a:solidFill>
                <a:latin typeface="Arial" charset="0"/>
              </a:rPr>
              <a:t>The local subtraction approach</a:t>
            </a:r>
            <a:endParaRPr lang="de-DE" altLang="x-none" sz="2400" b="1" dirty="0">
              <a:solidFill>
                <a:srgbClr val="00FFFF"/>
              </a:solidFill>
              <a:latin typeface="Arial" charset="0"/>
              <a:sym typeface="Symbol" charset="2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465B888-4E3E-E799-DEFC-F4906336B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059" y="809573"/>
            <a:ext cx="6971081" cy="5827159"/>
          </a:xfrm>
          <a:prstGeom prst="rect">
            <a:avLst/>
          </a:prstGeom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9AB82F9-3D6B-F380-16B5-52A9D6380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56015"/>
            <a:ext cx="6692900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rgbClr val="FFFFFF"/>
                </a:solidFill>
              </a:rPr>
              <a:t>[</a:t>
            </a:r>
            <a:r>
              <a:rPr lang="en-US" altLang="de-DE" sz="1200" b="1" dirty="0" err="1">
                <a:solidFill>
                  <a:srgbClr val="FFFFFF"/>
                </a:solidFill>
              </a:rPr>
              <a:t>Höltershinken</a:t>
            </a:r>
            <a:r>
              <a:rPr lang="en-US" altLang="de-DE" sz="1200" b="1" dirty="0">
                <a:solidFill>
                  <a:srgbClr val="FFFFFF"/>
                </a:solidFill>
              </a:rPr>
              <a:t>, Lange,…, </a:t>
            </a:r>
            <a:r>
              <a:rPr lang="en-US" altLang="de-DE" sz="1200" b="1" dirty="0" err="1">
                <a:solidFill>
                  <a:srgbClr val="FFFFFF"/>
                </a:solidFill>
              </a:rPr>
              <a:t>Engwer</a:t>
            </a:r>
            <a:r>
              <a:rPr lang="en-US" altLang="de-DE" sz="1200" b="1" dirty="0">
                <a:solidFill>
                  <a:srgbClr val="FFFFFF"/>
                </a:solidFill>
              </a:rPr>
              <a:t> &amp; Wolters, </a:t>
            </a:r>
            <a:r>
              <a:rPr lang="en-US" altLang="de-DE" sz="1200" b="1" i="1" dirty="0">
                <a:solidFill>
                  <a:srgbClr val="FFFFFF"/>
                </a:solidFill>
              </a:rPr>
              <a:t>SIAM SISC</a:t>
            </a:r>
            <a:r>
              <a:rPr lang="en-US" altLang="de-DE" sz="1200" b="1" dirty="0">
                <a:solidFill>
                  <a:srgbClr val="FFFFFF"/>
                </a:solidFill>
              </a:rPr>
              <a:t>, 2024]</a:t>
            </a:r>
          </a:p>
        </p:txBody>
      </p:sp>
    </p:spTree>
    <p:extLst>
      <p:ext uri="{BB962C8B-B14F-4D97-AF65-F5344CB8AC3E}">
        <p14:creationId xmlns:p14="http://schemas.microsoft.com/office/powerpoint/2010/main" val="4034845173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5CFC44E0-AB90-1604-03ED-F0A8A7988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" y="415978"/>
            <a:ext cx="9304020" cy="39359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2400" b="1" dirty="0">
                <a:solidFill>
                  <a:srgbClr val="00FFFF"/>
                </a:solidFill>
                <a:latin typeface="Arial" charset="0"/>
              </a:rPr>
              <a:t>The localized subtraction approach</a:t>
            </a:r>
            <a:endParaRPr lang="de-DE" altLang="x-none" sz="2400" b="1" dirty="0">
              <a:solidFill>
                <a:srgbClr val="00FFFF"/>
              </a:solidFill>
              <a:latin typeface="Arial" charset="0"/>
              <a:sym typeface="Symbol" charset="2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E6266DB-3963-1EB0-E256-BF929F967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73" y="909809"/>
            <a:ext cx="8400083" cy="5248619"/>
          </a:xfrm>
          <a:prstGeom prst="rect">
            <a:avLst/>
          </a:prstGeom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23B32B2F-9362-FF05-BCFE-AA79C31F6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88219"/>
            <a:ext cx="6692900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rgbClr val="FFFFFF"/>
                </a:solidFill>
              </a:rPr>
              <a:t>[</a:t>
            </a:r>
            <a:r>
              <a:rPr lang="en-US" altLang="de-DE" sz="1200" b="1" dirty="0" err="1">
                <a:solidFill>
                  <a:srgbClr val="FFFFFF"/>
                </a:solidFill>
              </a:rPr>
              <a:t>Höltershinken</a:t>
            </a:r>
            <a:r>
              <a:rPr lang="en-US" altLang="de-DE" sz="1200" b="1" dirty="0">
                <a:solidFill>
                  <a:srgbClr val="FFFFFF"/>
                </a:solidFill>
              </a:rPr>
              <a:t>, Lange,…, </a:t>
            </a:r>
            <a:r>
              <a:rPr lang="en-US" altLang="de-DE" sz="1200" b="1" dirty="0" err="1">
                <a:solidFill>
                  <a:srgbClr val="FFFFFF"/>
                </a:solidFill>
              </a:rPr>
              <a:t>Engwer</a:t>
            </a:r>
            <a:r>
              <a:rPr lang="en-US" altLang="de-DE" sz="1200" b="1" dirty="0">
                <a:solidFill>
                  <a:srgbClr val="FFFFFF"/>
                </a:solidFill>
              </a:rPr>
              <a:t> &amp; Wolters, </a:t>
            </a:r>
            <a:r>
              <a:rPr lang="en-US" altLang="de-DE" sz="1200" b="1" i="1" dirty="0">
                <a:solidFill>
                  <a:srgbClr val="FFFFFF"/>
                </a:solidFill>
              </a:rPr>
              <a:t>SIAM SISC</a:t>
            </a:r>
            <a:r>
              <a:rPr lang="en-US" altLang="de-DE" sz="1200" b="1" dirty="0">
                <a:solidFill>
                  <a:srgbClr val="FFFFFF"/>
                </a:solidFill>
              </a:rPr>
              <a:t>, 2024]</a:t>
            </a:r>
          </a:p>
        </p:txBody>
      </p:sp>
    </p:spTree>
    <p:extLst>
      <p:ext uri="{BB962C8B-B14F-4D97-AF65-F5344CB8AC3E}">
        <p14:creationId xmlns:p14="http://schemas.microsoft.com/office/powerpoint/2010/main" val="501139569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Bild 3" descr="IBBMethodsGro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15" y="1385253"/>
            <a:ext cx="2724996" cy="204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Bild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136" y="1404371"/>
            <a:ext cx="2967038" cy="197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519772" y="5535234"/>
            <a:ext cx="3861197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l">
              <a:defRPr/>
            </a:pPr>
            <a:r>
              <a:rPr lang="en-US" altLang="de-DE" sz="2175" b="1" kern="0" dirty="0">
                <a:solidFill>
                  <a:srgbClr val="FFFF00"/>
                </a:solidFill>
                <a:ea typeface="ＭＳ Ｐゴシック" charset="-128"/>
              </a:rPr>
              <a:t>SIM-NEURO work-group at IBB</a:t>
            </a: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902" y="1032071"/>
            <a:ext cx="904578" cy="44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902" y="1532131"/>
            <a:ext cx="904578" cy="57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02" y="2164465"/>
            <a:ext cx="888486" cy="229829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02" y="2436348"/>
            <a:ext cx="876590" cy="77662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A13FD9B-F088-4B76-4203-F2E3BA89C8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38" y="2792927"/>
            <a:ext cx="2351617" cy="332783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BFCF440-C4B9-B5CC-983C-BDC77C005CED}"/>
              </a:ext>
            </a:extLst>
          </p:cNvPr>
          <p:cNvSpPr txBox="1"/>
          <p:nvPr/>
        </p:nvSpPr>
        <p:spPr>
          <a:xfrm>
            <a:off x="4586157" y="4767008"/>
            <a:ext cx="1119969" cy="3231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de-DE" sz="150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AD0D322-2637-E57E-85DE-053E3BBEEA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160" y="4783153"/>
            <a:ext cx="1065963" cy="62163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49642B27-C7E1-3815-D83B-BE494AC42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636588"/>
            <a:ext cx="82105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2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8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8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8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84" charset="0"/>
              </a:defRPr>
            </a:lvl9pPr>
          </a:lstStyle>
          <a:p>
            <a:pPr>
              <a:defRPr/>
            </a:pPr>
            <a:r>
              <a:rPr lang="en-US" altLang="de-DE" sz="13300" b="1" kern="0" dirty="0">
                <a:solidFill>
                  <a:srgbClr val="FFFF00"/>
                </a:solidFill>
                <a:ea typeface="ＭＳ Ｐゴシック" charset="-128"/>
              </a:rPr>
              <a:t>Thank you for your attention!</a:t>
            </a:r>
            <a:br>
              <a:rPr lang="en-US" altLang="de-DE" sz="2900" b="1" kern="0" dirty="0">
                <a:solidFill>
                  <a:schemeClr val="tx1"/>
                </a:solidFill>
                <a:ea typeface="ＭＳ Ｐゴシック" charset="-128"/>
              </a:rPr>
            </a:br>
            <a:endParaRPr lang="en-US" altLang="de-DE" sz="2900" b="1" kern="0" dirty="0">
              <a:solidFill>
                <a:schemeClr val="tx1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146162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/>
          </a:outerShdw>
        </a:effectLst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Times New Roman" pitchFamily="-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/>
          </a:outerShdw>
        </a:effectLst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Times New Roman" pitchFamily="-8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0</TotalTime>
  <Words>4064</Words>
  <Application>Microsoft Macintosh PowerPoint</Application>
  <PresentationFormat>Bildschirmpräsentation (4:3)</PresentationFormat>
  <Paragraphs>639</Paragraphs>
  <Slides>99</Slides>
  <Notes>99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99</vt:i4>
      </vt:variant>
    </vt:vector>
  </HeadingPairs>
  <TitlesOfParts>
    <vt:vector size="103" baseType="lpstr">
      <vt:lpstr>Arial</vt:lpstr>
      <vt:lpstr>Cambria Math</vt:lpstr>
      <vt:lpstr>Times New Roman</vt:lpstr>
      <vt:lpstr>Blank Presentation</vt:lpstr>
      <vt:lpstr>The finite element method and convergence theory for the EEG forward problem solution</vt:lpstr>
      <vt:lpstr>Saint Venant source modeling approach</vt:lpstr>
      <vt:lpstr>The Venant source model</vt:lpstr>
      <vt:lpstr>The Venant source model</vt:lpstr>
      <vt:lpstr>The Venant source model</vt:lpstr>
      <vt:lpstr>The Venant source model</vt:lpstr>
      <vt:lpstr>The Venant source model</vt:lpstr>
      <vt:lpstr>The Venant source model</vt:lpstr>
      <vt:lpstr>The Venant source model</vt:lpstr>
      <vt:lpstr>The Venant source model</vt:lpstr>
      <vt:lpstr>The Venant source model</vt:lpstr>
      <vt:lpstr>The Venant source model</vt:lpstr>
      <vt:lpstr>The Venant source model</vt:lpstr>
      <vt:lpstr>Whitney source modeling approach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Summary: FEM source models</vt:lpstr>
      <vt:lpstr>PowerPoint-Präsentation</vt:lpstr>
      <vt:lpstr>PowerPoint-Präsentation</vt:lpstr>
      <vt:lpstr>PowerPoint-Präsentation</vt:lpstr>
      <vt:lpstr>PowerPoint-Präsentation</vt:lpstr>
      <vt:lpstr>The multi-layer sphere model</vt:lpstr>
      <vt:lpstr>The multi-layer sphere model</vt:lpstr>
      <vt:lpstr>The multi-layer sphere model</vt:lpstr>
      <vt:lpstr>The multi-layer sphere model</vt:lpstr>
      <vt:lpstr>The multi-layer sphere model</vt:lpstr>
      <vt:lpstr>The multi-layer sphere model</vt:lpstr>
      <vt:lpstr>The multi-layer sphere model</vt:lpstr>
      <vt:lpstr>PowerPoint-Präsentation</vt:lpstr>
      <vt:lpstr>Cortical thickness in infants</vt:lpstr>
      <vt:lpstr>Development of cortical thickness</vt:lpstr>
      <vt:lpstr>Development of cortical thickness</vt:lpstr>
      <vt:lpstr>Development of cortical thickness</vt:lpstr>
      <vt:lpstr>Cortical thickness in infants</vt:lpstr>
      <vt:lpstr>PI, Venant, full subtraction and projected (or approx.) subtraction source models</vt:lpstr>
      <vt:lpstr>Model and sensors</vt:lpstr>
      <vt:lpstr>Validation: Error measures</vt:lpstr>
      <vt:lpstr>PowerPoint-Präsentation</vt:lpstr>
      <vt:lpstr>Quadrature order for full subtraction approach</vt:lpstr>
      <vt:lpstr>Convergence behavior of full subtraction</vt:lpstr>
      <vt:lpstr>RDM and MAG of full subtraction approach</vt:lpstr>
      <vt:lpstr>Full against projected subtraction approach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Higher degree FEM basis functions for full subtraction source model</vt:lpstr>
      <vt:lpstr>Reminder: Link for literature to own work:  https://campus.uni-muenster.de/biomag/das-institut/mitarbeiter/carsten-wolters/  </vt:lpstr>
      <vt:lpstr>Florian Grüne</vt:lpstr>
      <vt:lpstr>4 layer sphere model and meshes</vt:lpstr>
      <vt:lpstr>4 layer sphere model and meshes</vt:lpstr>
      <vt:lpstr>4 layer sphere model and meshes</vt:lpstr>
      <vt:lpstr>4 layer sphere model and meshes</vt:lpstr>
      <vt:lpstr>Difference measures between analytical and numerical EEG forward solution</vt:lpstr>
      <vt:lpstr>Boxplots</vt:lpstr>
      <vt:lpstr>Boxplots</vt:lpstr>
      <vt:lpstr>Higher order basis functions for subtraction</vt:lpstr>
      <vt:lpstr>Higher order basis functions for subtraction</vt:lpstr>
      <vt:lpstr>Higher order basis functions for subtraction</vt:lpstr>
      <vt:lpstr>Higher order basis functions for subtraction</vt:lpstr>
      <vt:lpstr>Higher order basis functions for subtraction</vt:lpstr>
      <vt:lpstr>Higher order basis functions for subtraction</vt:lpstr>
      <vt:lpstr>Higher order basis functions for subtraction</vt:lpstr>
      <vt:lpstr>Higher order basis functions for subtraction</vt:lpstr>
      <vt:lpstr>Computational amount of work for subtraction source model</vt:lpstr>
      <vt:lpstr>Computational amount of work for subtraction source model in DUNEuro</vt:lpstr>
      <vt:lpstr>PI, Venant and Whitney source models</vt:lpstr>
      <vt:lpstr>Introduction</vt:lpstr>
      <vt:lpstr>Reminder: Link for literature to own work:  https://campus.uni-muenster.de/biomag/das-institut/mitarbeiter/carsten-wolters/  </vt:lpstr>
      <vt:lpstr>Introduction</vt:lpstr>
      <vt:lpstr>Reminder: Link for literature to own work:  https://campus.uni-muenster.de/biomag/das-institut/mitarbeiter/carsten-wolters/  </vt:lpstr>
      <vt:lpstr>PowerPoint-Präsentation</vt:lpstr>
      <vt:lpstr>PowerPoint-Präsentation</vt:lpstr>
      <vt:lpstr>Difference measures between analytical and numerical/simulated EEG forward solution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Discussion: Subtraction source model</vt:lpstr>
      <vt:lpstr>Discussion: PI source model</vt:lpstr>
      <vt:lpstr>Discussion: Venant source model</vt:lpstr>
      <vt:lpstr>Discussion: Whitney source model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>SCI Institute, University of Utah, SLC, USA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Carsten Wolters</dc:creator>
  <cp:keywords/>
  <dc:description/>
  <cp:lastModifiedBy>Microsoft Office User</cp:lastModifiedBy>
  <cp:revision>1311</cp:revision>
  <cp:lastPrinted>2017-11-13T17:23:52Z</cp:lastPrinted>
  <dcterms:created xsi:type="dcterms:W3CDTF">2013-11-19T12:36:05Z</dcterms:created>
  <dcterms:modified xsi:type="dcterms:W3CDTF">2024-11-26T10:34:55Z</dcterms:modified>
  <cp:category/>
</cp:coreProperties>
</file>