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841" r:id="rId2"/>
    <p:sldId id="2859" r:id="rId3"/>
    <p:sldId id="2088" r:id="rId4"/>
    <p:sldId id="2089" r:id="rId5"/>
    <p:sldId id="2090" r:id="rId6"/>
    <p:sldId id="2091" r:id="rId7"/>
    <p:sldId id="2864" r:id="rId8"/>
    <p:sldId id="2862" r:id="rId9"/>
    <p:sldId id="2092" r:id="rId10"/>
    <p:sldId id="2093" r:id="rId11"/>
    <p:sldId id="2094" r:id="rId12"/>
    <p:sldId id="2096" r:id="rId13"/>
    <p:sldId id="2097" r:id="rId14"/>
    <p:sldId id="2247" r:id="rId15"/>
    <p:sldId id="2043" r:id="rId16"/>
    <p:sldId id="2044" r:id="rId17"/>
    <p:sldId id="2857" r:id="rId18"/>
    <p:sldId id="2046" r:id="rId19"/>
    <p:sldId id="2047" r:id="rId20"/>
    <p:sldId id="2858" r:id="rId21"/>
    <p:sldId id="2049" r:id="rId22"/>
    <p:sldId id="2050" r:id="rId23"/>
    <p:sldId id="2051" r:id="rId24"/>
    <p:sldId id="2052" r:id="rId25"/>
    <p:sldId id="2053" r:id="rId26"/>
    <p:sldId id="2254" r:id="rId27"/>
    <p:sldId id="2055" r:id="rId28"/>
    <p:sldId id="2249" r:id="rId29"/>
    <p:sldId id="2056" r:id="rId30"/>
    <p:sldId id="2057" r:id="rId31"/>
    <p:sldId id="2058" r:id="rId32"/>
    <p:sldId id="2848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78"/>
    <p:restoredTop sz="89348"/>
  </p:normalViewPr>
  <p:slideViewPr>
    <p:cSldViewPr snapToGrid="0">
      <p:cViewPr varScale="1">
        <p:scale>
          <a:sx n="116" d="100"/>
          <a:sy n="116" d="100"/>
        </p:scale>
        <p:origin x="2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70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C721B584-626B-40FB-D1E5-B5ED980929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C2902670-1465-417A-D301-57CFEF4B53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6" name="Rectangle 4">
            <a:extLst>
              <a:ext uri="{FF2B5EF4-FFF2-40B4-BE49-F238E27FC236}">
                <a16:creationId xmlns:a16="http://schemas.microsoft.com/office/drawing/2014/main" id="{4AA7D306-0B41-1627-017F-FC7B95A86E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7" name="Rectangle 5">
            <a:extLst>
              <a:ext uri="{FF2B5EF4-FFF2-40B4-BE49-F238E27FC236}">
                <a16:creationId xmlns:a16="http://schemas.microsoft.com/office/drawing/2014/main" id="{C49C4E6D-CAC9-569E-4C31-90070A174A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7EEB1-3083-5549-A592-C2EE82B7C34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9FE38E-EFA2-74F0-356E-926764B1C6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3A5C0C6-E60B-6987-6657-BBF625ED25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91BD2E-8EF2-D847-BB1B-A4FF29D4D2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C14BE2B-2646-D979-BE84-30A7DD4DF0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2646363" cy="1227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9ED551F-F81F-53AA-2031-1B15F4D2FF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1D6832-06A3-E784-4581-08A5D5853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1"/>
            </a:lvl1pPr>
          </a:lstStyle>
          <a:p>
            <a:pPr>
              <a:defRPr/>
            </a:pPr>
            <a:fld id="{353229E8-757A-0A4D-921A-301802C9644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5918D15-6C4E-AB72-2F96-530AC7A3DE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A514CF-C147-86D3-CB3B-586AD9A13E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9A8FA-EDDD-C453-F9BA-339124C2C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3FE3BF-E8CA-69A8-39E1-B992E4EEC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DA679EF-48D9-014A-A486-6013C786D89D}" type="slidenum">
              <a:rPr lang="en-US" altLang="de-DE" sz="1200" smtClean="0"/>
              <a:pPr>
                <a:defRPr/>
              </a:pPr>
              <a:t>1</a:t>
            </a:fld>
            <a:endParaRPr lang="en-US" altLang="de-DE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C9467D71-FCD1-493C-E3D4-4E40B1E63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55209A6-8378-4FD0-4FF6-9CF5DA7FB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latin typeface="Times New Roman" charset="0"/>
                <a:ea typeface="ＭＳ Ｐゴシック" charset="-128"/>
              </a:rPr>
              <a:t> </a:t>
            </a: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02DB08D-6293-AA42-BE80-DF9C19CA1F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B70BF0-AFE1-174F-B568-78B9D2B584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108A48-A56E-CE4F-889C-E188DBE940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5B524B7-016C-C44B-A24A-976322423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F1416E-FE2A-114A-A329-B68EA1CA37EA}" type="slidenum">
              <a:rPr lang="en-US" altLang="de-DE" sz="1200"/>
              <a:pPr/>
              <a:t>10</a:t>
            </a:fld>
            <a:endParaRPr lang="en-US" altLang="de-DE" sz="12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B1989BCC-14F5-544F-8FC5-BA88F6018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B021071D-A3C5-6C4E-BB7D-139EEC98A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07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D550722-FEF0-2547-B78B-2160399FCB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A26C9A-4A8F-5949-9659-C0184EA3D5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1E727C-7FEE-B84B-A50F-F7778B1D68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5423AF1-BCF6-6848-8458-6B128DFF4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49C73C-5766-5843-95CA-1BC998F7D01B}" type="slidenum">
              <a:rPr lang="en-US" altLang="de-DE" sz="1200"/>
              <a:pPr/>
              <a:t>11</a:t>
            </a:fld>
            <a:endParaRPr lang="en-US" altLang="de-DE" sz="12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90D4F817-DBB7-2145-A715-CB2E8178B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E9CB462A-074D-1A4E-8472-B134946BC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469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75B0EC1-92BF-E44B-A88E-3AA08B17CB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2731F3-2A95-D94C-BB68-5357D1E177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18E9BB-7FBF-3240-B148-9B5AACAAD3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D75E71-0EAB-C24C-B00A-04F672763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F0285F1-C800-7441-8235-C7ADC778C046}" type="slidenum">
              <a:rPr lang="en-US" altLang="de-DE" sz="1200"/>
              <a:pPr/>
              <a:t>12</a:t>
            </a:fld>
            <a:endParaRPr lang="en-US" altLang="de-DE" sz="1200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A66D416D-68D4-B845-8543-07D464D1B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79A1414A-28B3-6941-89DF-0DABCCC04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841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D89F71-FB6E-BB49-B844-B33E0551B0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7CD8CF-D8CB-2E40-B9C6-17FECE31C9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841977-5057-FD47-AE97-5921F82E1F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04E779E-8B60-FE4B-9601-58BD802C28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FB943B-30A1-754C-A092-3D77B0BB4F16}" type="slidenum">
              <a:rPr lang="en-US" altLang="de-DE" sz="1200"/>
              <a:pPr/>
              <a:t>13</a:t>
            </a:fld>
            <a:endParaRPr lang="en-US" altLang="de-DE" sz="12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5D9A2B78-9B3C-3743-BB7B-85F788C91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07E61231-343B-D549-8782-FE0A5D9F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74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9369FF4-26E1-C747-9D0F-B8CE3DA2E8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95A038-9CAE-494E-AFD7-B1078FDF4F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97A24E-AC4D-6B47-BCF0-1B2E99E414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0CCDE82-5680-F04B-A61C-1F0C3863E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071196-3213-AA4E-A637-351B60C0EB6C}" type="slidenum">
              <a:rPr lang="en-US" altLang="de-DE" sz="1200"/>
              <a:pPr/>
              <a:t>14</a:t>
            </a:fld>
            <a:endParaRPr lang="en-US" altLang="de-DE" sz="12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15A14223-AA86-924B-8489-44670680A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509251" name="Rectangle 3">
            <a:extLst>
              <a:ext uri="{FF2B5EF4-FFF2-40B4-BE49-F238E27FC236}">
                <a16:creationId xmlns:a16="http://schemas.microsoft.com/office/drawing/2014/main" id="{BF5B84E5-97CC-874F-BEF2-38F23CD03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710113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altLang="x-none">
                <a:ea typeface="ＭＳ Ｐゴシック" charset="-128"/>
              </a:rPr>
              <a:t>PEBBLES: Parallel and Element Based grey Box Linear Equation Solver </a:t>
            </a:r>
          </a:p>
        </p:txBody>
      </p:sp>
    </p:spTree>
    <p:extLst>
      <p:ext uri="{BB962C8B-B14F-4D97-AF65-F5344CB8AC3E}">
        <p14:creationId xmlns:p14="http://schemas.microsoft.com/office/powerpoint/2010/main" val="118106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9D6A75D-732A-3042-AF20-891ACB212D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07EA63-0280-854C-8030-32BB82A8CA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479987-3B0F-A644-AD5A-21D42390B9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6323230-4FA9-304C-8DE6-28B4A2785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6F69512-9B18-8243-AE9E-34C60F9A8059}" type="slidenum">
              <a:rPr lang="en-US" altLang="de-DE" sz="1200"/>
              <a:pPr/>
              <a:t>15</a:t>
            </a:fld>
            <a:endParaRPr lang="en-US" altLang="de-DE" sz="1200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583B4979-0ED0-AB44-B6F7-314AD172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8AB58B4A-E7BA-7741-9F1D-C5BB1D91D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456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2FC53A-C9B9-E148-80F0-FA98AE902E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F5B83E-6F0A-174C-A12F-D02897F697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19C042-3106-D64C-9706-4F25EEEEBA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C2E072B-F43E-8149-BE11-2BD15801F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6E1A48-8AFF-874B-9DD1-3EDCB2DC8E22}" type="slidenum">
              <a:rPr lang="en-US" altLang="de-DE" sz="1200"/>
              <a:pPr/>
              <a:t>16</a:t>
            </a:fld>
            <a:endParaRPr lang="en-US" altLang="de-DE" sz="12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D1A38158-567F-E443-B445-2424D6D15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F6AAD70A-17F7-1C43-9214-04203A756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04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D8607D4-8C6B-3E40-A049-523D72BB24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930B7F-0A1D-3E45-B3DF-AE3C1D0A62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2A832-3C8F-3142-AD58-51DE012A4B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28E6749-695F-C042-91A6-D8998D83F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53EBE3-172A-7B41-8CAA-FE0EBD0C6024}" type="slidenum">
              <a:rPr lang="en-US" altLang="de-DE" sz="1200"/>
              <a:pPr/>
              <a:t>17</a:t>
            </a:fld>
            <a:endParaRPr lang="en-US" altLang="de-DE" sz="1200"/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599F6681-7F06-AC43-A28D-E3937F192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95BE1973-8C0E-0E48-8029-692BD6CBF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677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A594416-FEFD-584E-BCC8-E2F4390C03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9A48EA-E1D4-F24A-A11E-05174AB873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AE3023-69DC-1043-BCEA-D79B7A1E8C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5B3977D-B8CB-5D4A-BA24-393A54353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954121-A981-324D-817B-CE7FE3AFE0EC}" type="slidenum">
              <a:rPr lang="en-US" altLang="de-DE" sz="1200"/>
              <a:pPr/>
              <a:t>18</a:t>
            </a:fld>
            <a:endParaRPr lang="en-US" altLang="de-DE" sz="1200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B5E76AC6-CD02-3B4B-89E8-4E9DEA273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5BDF0DCD-CD87-D54E-A3E0-BE6AA89B5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972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2DABD9-91DB-6E4D-91C8-19CD0138B2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7C7507-DD77-AC4C-8CE4-40ABF45281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B5476-3C50-BD4B-B6B0-ED495CA34C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36707DF-8496-384E-A3A8-B45D9126D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C15C89-B31A-724A-9D7F-79DC9B5787E4}" type="slidenum">
              <a:rPr lang="en-US" altLang="de-DE" sz="1200"/>
              <a:pPr/>
              <a:t>19</a:t>
            </a:fld>
            <a:endParaRPr lang="en-US" altLang="de-DE" sz="1200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02795D4E-43B2-1C46-874B-B23607ADF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CF048127-267A-4B4D-9357-3F3583124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01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lienbildplatzhalter 1">
            <a:extLst>
              <a:ext uri="{FF2B5EF4-FFF2-40B4-BE49-F238E27FC236}">
                <a16:creationId xmlns:a16="http://schemas.microsoft.com/office/drawing/2014/main" id="{BDA729E3-5C38-4E1F-47CE-9B419E28D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49D295DE-91C4-9C55-E31F-6F57D31FD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ACB4477E-0E5D-040E-2B96-A810D1D87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9769B43-0486-7248-A509-AAC250B911C2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9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C6C5791-6E33-8F47-ABBE-9BEA28FD4B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66CAF8-0128-7845-B242-0938CFC779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9747D-66AC-104B-84A2-221DAC7775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559B44-71DE-D844-9022-05FAF7ED2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C9F964-BC02-0242-8191-F9B3C7BCF50E}" type="slidenum">
              <a:rPr lang="en-US" altLang="de-DE" sz="1200"/>
              <a:pPr/>
              <a:t>20</a:t>
            </a:fld>
            <a:endParaRPr lang="en-US" altLang="de-DE" sz="1200"/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92E4BF19-1E5B-384A-B5A4-6DA61FAEB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3C00B759-EDDC-AE46-A70F-0F82EDC7E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750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E8157EA-FC0F-4456-52E4-7528AEDF0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807329-0FFD-2CC6-73C7-D9259A95A3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862C3A-A73D-A8E6-5E45-1E8CC4393A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C43247E-6637-8D81-CB6E-25838D92E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49722F-954D-6847-8946-44FAE7DED982}" type="slidenum">
              <a:rPr lang="en-US" altLang="de-DE" sz="1200"/>
              <a:pPr/>
              <a:t>21</a:t>
            </a:fld>
            <a:endParaRPr lang="en-US" altLang="de-DE" sz="1200"/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B885A02D-3BE8-3FA6-7F69-11A20856B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8C4EF6C4-A13E-21F1-C8E4-75FDC6188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0842B7-1EC0-D795-2DCD-CB5CD36FFD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2A18E1-45C8-6156-ABDD-3320937A6B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FFFBE6-26D7-ADE4-4BC4-4303AAA8E3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7BB4E93-CEB8-2509-5B3B-9E55E6CE3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1226FC2-94D1-A54C-9B18-1A0E2DE6F676}" type="slidenum">
              <a:rPr lang="en-US" altLang="de-DE" sz="1200"/>
              <a:pPr/>
              <a:t>22</a:t>
            </a:fld>
            <a:endParaRPr lang="en-US" altLang="de-DE" sz="1200"/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64C7A864-8B9F-935F-9DA6-63ED75978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0BD6AEB3-AADE-3B8D-797A-AE395EAEA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A7F2419-342B-6C5D-7145-00863EFF8D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9BC357-DD33-A179-638B-81CB17840D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FFAF6-A46E-C182-C61D-2DAB68773B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55D5B7C-0878-D038-CD47-CD89A58BF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ABAD3A1-A572-7941-BA85-D99B1ABB96B1}" type="slidenum">
              <a:rPr lang="en-US" altLang="de-DE" sz="1200"/>
              <a:pPr/>
              <a:t>23</a:t>
            </a:fld>
            <a:endParaRPr lang="en-US" altLang="de-DE" sz="1200"/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CFF255CD-FC7E-A5D4-8FBA-E8AD91429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5D3E470E-E9B1-73EC-A411-44EEE80B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C9B3416-35EF-25B6-EC29-293F1FBB22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03201E-1133-5D97-79E3-6AAE075F3E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A8E265-7574-CFD4-AD31-78002CF303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291579-E29B-F509-D8EB-19B335733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39D9834-4517-9F4D-B0B1-5E65F14D0660}" type="slidenum">
              <a:rPr lang="en-US" altLang="de-DE" sz="1200"/>
              <a:pPr/>
              <a:t>24</a:t>
            </a:fld>
            <a:endParaRPr lang="en-US" altLang="de-DE" sz="1200"/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A9E6286A-CEF6-9D86-75D7-C455EF58A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60F5EEF3-D401-ABCF-8F92-28CA5704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28E412-3B5E-4944-BF7C-DB766A6A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2D93A5-8995-F50C-4D46-015606306E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7DEBE-C612-A2ED-A7B7-B8638E42F3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593DDBF-A02B-FB8F-6549-D99041F24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FF6F86-19EF-FB45-AFB2-8849F3842E94}" type="slidenum">
              <a:rPr lang="en-US" altLang="de-DE" sz="1200"/>
              <a:pPr/>
              <a:t>25</a:t>
            </a:fld>
            <a:endParaRPr lang="en-US" altLang="de-DE" sz="1200"/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20951ECE-1B9C-7841-C06E-FB7AB4E12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44FBE042-7AAB-48EF-7E17-121D5F349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lienbildplatzhalter 1">
            <a:extLst>
              <a:ext uri="{FF2B5EF4-FFF2-40B4-BE49-F238E27FC236}">
                <a16:creationId xmlns:a16="http://schemas.microsoft.com/office/drawing/2014/main" id="{ADD1FBC2-C6A6-F248-8308-C01DE0537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D894E680-62E1-B146-865F-FB402DC49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E1254235-3FE2-134B-973C-30B07C3D9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29CC60A-5031-5346-934D-78A739E862A4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26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27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53ABE0-24C6-F34C-B3A0-F69A5B1F5C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0B116D-8AA8-C74C-8376-270F6358CF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A6EF83-338C-BB4E-BC78-1F3A695255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DCC3BC-6C1F-2E41-91FE-F336852EB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D16E6C-EC17-F646-B928-BEBB52E2BB32}" type="slidenum">
              <a:rPr lang="en-US" altLang="de-DE" sz="1200"/>
              <a:pPr/>
              <a:t>27</a:t>
            </a:fld>
            <a:endParaRPr lang="en-US" altLang="de-DE" sz="1200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8E2355F0-4509-284B-BFFD-D70D97319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7692AA90-6328-0845-BE40-15745A2CC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135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70B89C-E84A-3B41-8029-ACD9425B91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826933-428F-7440-91D1-CB399DB56A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F42DAE-0D6D-7C45-BF6A-FE4CE774B2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9AB670B-3F43-B74E-985A-342D8DCEE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60008B-C9CF-ED41-850E-CA491CB6E0A5}" type="slidenum">
              <a:rPr lang="en-US" altLang="de-DE" sz="1200"/>
              <a:pPr/>
              <a:t>28</a:t>
            </a:fld>
            <a:endParaRPr lang="en-US" altLang="de-DE" sz="1200"/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A73855A2-B394-8046-A801-A9814F583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509251" name="Rectangle 3">
            <a:extLst>
              <a:ext uri="{FF2B5EF4-FFF2-40B4-BE49-F238E27FC236}">
                <a16:creationId xmlns:a16="http://schemas.microsoft.com/office/drawing/2014/main" id="{5AD65599-0B7C-0D49-9D1D-2A52C39D3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710113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altLang="x-none">
                <a:ea typeface="ＭＳ Ｐゴシック" charset="-128"/>
              </a:rPr>
              <a:t>PEBBLES: Parallel and Element Based grey Box Linear Equation Solver </a:t>
            </a:r>
          </a:p>
        </p:txBody>
      </p:sp>
    </p:spTree>
    <p:extLst>
      <p:ext uri="{BB962C8B-B14F-4D97-AF65-F5344CB8AC3E}">
        <p14:creationId xmlns:p14="http://schemas.microsoft.com/office/powerpoint/2010/main" val="1934058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80438FF-7C68-E041-B0A0-06E201D09A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6FBD3D-3C63-2948-93E3-86EEB6ACC2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C72190-12F2-BB4F-A7DD-AF9484579B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42CB3F-22EB-F948-8826-89EBECE3D1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BB6339-9F7A-0043-BA9B-BED24D584D26}" type="slidenum">
              <a:rPr lang="en-US" altLang="de-DE" sz="1200"/>
              <a:pPr/>
              <a:t>29</a:t>
            </a:fld>
            <a:endParaRPr lang="en-US" altLang="de-DE" sz="1200"/>
          </a:p>
        </p:txBody>
      </p:sp>
      <p:sp>
        <p:nvSpPr>
          <p:cNvPr id="60421" name="Rectangle 2">
            <a:extLst>
              <a:ext uri="{FF2B5EF4-FFF2-40B4-BE49-F238E27FC236}">
                <a16:creationId xmlns:a16="http://schemas.microsoft.com/office/drawing/2014/main" id="{618635A2-0668-5B4E-874C-4FD62CFD9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72410F76-A690-B645-8F95-124BEAB0B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73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B748A48-322A-1C4B-B04F-E8A35DDC8B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262F34-BA46-9D45-B915-01229FBEE7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E4095B-E360-654A-8048-488724AE6E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6940176-1EF8-A945-BA4F-21374A50B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B19C7F-A64B-344D-BD65-A7D75BE45D08}" type="slidenum">
              <a:rPr lang="en-US" altLang="de-DE" sz="1200"/>
              <a:pPr/>
              <a:t>3</a:t>
            </a:fld>
            <a:endParaRPr lang="en-US" altLang="de-DE" sz="12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09C90426-B7F3-D948-A705-53FED1609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83C1CAA9-3F94-934E-B448-2CA6D3ACF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781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41034F6-FEFD-5444-8936-3D8C036405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BC021D-CE21-2344-A183-043B600C5E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3CB6E5-B46A-F44F-A137-7452A3478C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7396200-F71C-BA4C-8A6C-9E5210CAB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2FBB53-DECF-BE49-8543-9150D1B270C3}" type="slidenum">
              <a:rPr lang="en-US" altLang="de-DE" sz="1200"/>
              <a:pPr/>
              <a:t>30</a:t>
            </a:fld>
            <a:endParaRPr lang="en-US" altLang="de-DE" sz="1200"/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7DE725AF-33FA-3143-9DBA-4037383A0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DB23D977-CB1C-8F4F-8D35-F2BFA9875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698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60DB12C-F271-8148-9AE4-B06178FD5A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CC6C73-EDA0-D64A-84F6-40A1922DA5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F33A5-8580-5045-8E26-90B9844361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7620645-9A0C-5F4C-97C3-09D79F6E9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5A1153-235D-2A4B-BCFF-517D66F2C2EA}" type="slidenum">
              <a:rPr lang="en-US" altLang="de-DE" sz="1200"/>
              <a:pPr/>
              <a:t>31</a:t>
            </a:fld>
            <a:endParaRPr lang="en-US" altLang="de-DE" sz="1200"/>
          </a:p>
        </p:txBody>
      </p:sp>
      <p:sp>
        <p:nvSpPr>
          <p:cNvPr id="64517" name="Rectangle 2">
            <a:extLst>
              <a:ext uri="{FF2B5EF4-FFF2-40B4-BE49-F238E27FC236}">
                <a16:creationId xmlns:a16="http://schemas.microsoft.com/office/drawing/2014/main" id="{56BB0F75-1C51-FE4F-A657-2C3CAC7BD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509251" name="Rectangle 3">
            <a:extLst>
              <a:ext uri="{FF2B5EF4-FFF2-40B4-BE49-F238E27FC236}">
                <a16:creationId xmlns:a16="http://schemas.microsoft.com/office/drawing/2014/main" id="{75EC40B1-6A58-5B4D-A42A-DE318C0CE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710113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altLang="x-none">
                <a:ea typeface="ＭＳ Ｐゴシック" charset="-128"/>
              </a:rPr>
              <a:t>PEBBLES: Parallel and Element Based grey Box Linear Equation Solver </a:t>
            </a:r>
          </a:p>
        </p:txBody>
      </p:sp>
    </p:spTree>
    <p:extLst>
      <p:ext uri="{BB962C8B-B14F-4D97-AF65-F5344CB8AC3E}">
        <p14:creationId xmlns:p14="http://schemas.microsoft.com/office/powerpoint/2010/main" val="1464575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9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7FFAB184-2AF2-B945-93C5-006790D1C270}" type="slidenum">
              <a:rPr lang="en-US" altLang="de-DE" sz="1200" b="1" smtClean="0"/>
              <a:pPr algn="r">
                <a:defRPr/>
              </a:pPr>
              <a:t>32</a:t>
            </a:fld>
            <a:endParaRPr lang="en-US" altLang="de-DE" sz="1200" b="1"/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5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E6FC6CE4-A80D-8947-8332-2A27A46CA8E2}" type="slidenum">
              <a:rPr lang="en-US" altLang="de-DE" sz="1200" b="1" smtClean="0"/>
              <a:pPr algn="r">
                <a:defRPr/>
              </a:pPr>
              <a:t>32</a:t>
            </a:fld>
            <a:endParaRPr lang="en-US" altLang="de-DE" sz="1200" b="1"/>
          </a:p>
        </p:txBody>
      </p:sp>
      <p:sp>
        <p:nvSpPr>
          <p:cNvPr id="60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9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3400"/>
            <a:ext cx="231775" cy="284163"/>
          </a:xfrm>
        </p:spPr>
        <p:txBody>
          <a:bodyPr/>
          <a:lstStyle/>
          <a:p>
            <a:pPr>
              <a:defRPr/>
            </a:pPr>
            <a:r>
              <a:rPr lang="en-US" altLang="de-DE" dirty="0">
                <a:ea typeface="ＭＳ Ｐゴシック" charset="-128"/>
              </a:rPr>
              <a:t> </a:t>
            </a:r>
            <a:endParaRPr lang="en-GB" altLang="de-D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4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3FE52CB-CD90-D94B-B1BB-D17334CEEE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023874-7E35-3649-A16B-7E13DBC7B7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CE787-1620-BD49-A123-5D5FA570B3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AAB3C7-D47E-4744-B32F-FD7C04768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D188DD-9031-1B44-9A21-7BDE2EBD0725}" type="slidenum">
              <a:rPr lang="en-US" altLang="de-DE" sz="1200"/>
              <a:pPr/>
              <a:t>4</a:t>
            </a:fld>
            <a:endParaRPr lang="en-US" altLang="de-DE" sz="12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F31AC5D8-E344-AF44-9CAD-4F02DED77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B8D17848-2856-CA40-A5BF-5CA97E1A2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01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31D05FB-6FEC-1F4A-9F2B-0B9661F3EC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945EF-E231-D948-96BD-9AC85EEFEB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CFBD2A-3DC9-CC44-9B94-68430B1ED9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2661E55-562F-7D46-98D8-631B73C6E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5C445DE-F5EE-734E-989D-6658EE4D5F95}" type="slidenum">
              <a:rPr lang="en-US" altLang="de-DE" sz="1200"/>
              <a:pPr/>
              <a:t>5</a:t>
            </a:fld>
            <a:endParaRPr lang="en-US" altLang="de-DE" sz="12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25E087D5-CB26-A242-BA25-DA701054E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6068C218-203F-0F4D-AAB0-90F3B6DCA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28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B52700E-7432-754F-B1F6-87855BB1F0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172233-6C00-6D44-9D9F-FE6137479F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F750B-3A44-354E-A131-17E6C9D6F1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9CEFC91-6E55-0544-877B-FCCAC9C72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F6FA620-D653-0247-A545-44B897893E99}" type="slidenum">
              <a:rPr lang="en-US" altLang="de-DE" sz="1200"/>
              <a:pPr/>
              <a:t>6</a:t>
            </a:fld>
            <a:endParaRPr lang="en-US" altLang="de-DE" sz="12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66FCE359-3399-0F44-8F63-AC7A16561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E94FAE05-EBD8-4748-B7C7-B3CCD38D7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44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B52700E-7432-754F-B1F6-87855BB1F0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172233-6C00-6D44-9D9F-FE6137479F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F750B-3A44-354E-A131-17E6C9D6F1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9CEFC91-6E55-0544-877B-FCCAC9C72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F6FA620-D653-0247-A545-44B897893E99}" type="slidenum">
              <a:rPr lang="en-US" altLang="de-DE" sz="1200"/>
              <a:pPr/>
              <a:t>7</a:t>
            </a:fld>
            <a:endParaRPr lang="en-US" altLang="de-DE" sz="12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66FCE359-3399-0F44-8F63-AC7A16561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E94FAE05-EBD8-4748-B7C7-B3CCD38D7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41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B52700E-7432-754F-B1F6-87855BB1F0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172233-6C00-6D44-9D9F-FE6137479F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F750B-3A44-354E-A131-17E6C9D6F1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9CEFC91-6E55-0544-877B-FCCAC9C72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F6FA620-D653-0247-A545-44B897893E99}" type="slidenum">
              <a:rPr lang="en-US" altLang="de-DE" sz="1200"/>
              <a:pPr/>
              <a:t>8</a:t>
            </a:fld>
            <a:endParaRPr lang="en-US" altLang="de-DE" sz="12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66FCE359-3399-0F44-8F63-AC7A16561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E94FAE05-EBD8-4748-B7C7-B3CCD38D7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34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369BEB-E2AE-FA4B-B887-10C2FBE130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AF3996-344E-5041-B20D-AD7D95F3C8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93DCA6-3CAB-E04B-914C-6E0B10A305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30902B0-016E-0643-8711-85FDBEE94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ECD0F4-273F-CC40-8379-58C59599D5B1}" type="slidenum">
              <a:rPr lang="en-US" altLang="de-DE" sz="1200"/>
              <a:pPr/>
              <a:t>9</a:t>
            </a:fld>
            <a:endParaRPr lang="en-US" altLang="de-DE" sz="12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033AD267-9F45-3641-BF47-67A8E27BF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3299331" name="Rectangle 3">
            <a:extLst>
              <a:ext uri="{FF2B5EF4-FFF2-40B4-BE49-F238E27FC236}">
                <a16:creationId xmlns:a16="http://schemas.microsoft.com/office/drawing/2014/main" id="{9832A8C2-5FB3-EF4C-A0F8-8A7C6D0B7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250" cy="274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ea typeface="ＭＳ Ｐゴシック" charset="-128"/>
              </a:rPr>
              <a:t> </a:t>
            </a:r>
            <a:endParaRPr lang="en-GB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38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7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7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082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867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2545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79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17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0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61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35550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1618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B4321B-92C3-AF7D-6FB9-0CB27DC76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1ADFB2-AA55-AA34-2BFE-7F64DB08D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iff"/><Relationship Id="rId3" Type="http://schemas.openxmlformats.org/officeDocument/2006/relationships/image" Target="../media/image49.jpeg"/><Relationship Id="rId7" Type="http://schemas.openxmlformats.org/officeDocument/2006/relationships/image" Target="../media/image53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5" name="Rectangle 5">
            <a:extLst>
              <a:ext uri="{FF2B5EF4-FFF2-40B4-BE49-F238E27FC236}">
                <a16:creationId xmlns:a16="http://schemas.microsoft.com/office/drawing/2014/main" id="{2ABAACF2-D56A-E253-3F9E-748622AF89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28588"/>
            <a:ext cx="8829675" cy="26289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The finite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element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method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and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convergence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theory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for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the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EEG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forward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problem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solution</a:t>
            </a:r>
            <a:endParaRPr lang="de-DE" altLang="de-DE" sz="3200" b="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C998573-6D0E-1605-E5D7-6204DE0C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10735" name="Text Box 15">
            <a:extLst>
              <a:ext uri="{FF2B5EF4-FFF2-40B4-BE49-F238E27FC236}">
                <a16:creationId xmlns:a16="http://schemas.microsoft.com/office/drawing/2014/main" id="{F06474A7-AE1A-3211-F311-369EE005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900" y="6227763"/>
            <a:ext cx="88153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sz="18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Lectures on Nov.12, 2024</a:t>
            </a:r>
          </a:p>
        </p:txBody>
      </p:sp>
      <p:sp>
        <p:nvSpPr>
          <p:cNvPr id="4100" name="Line 16">
            <a:extLst>
              <a:ext uri="{FF2B5EF4-FFF2-40B4-BE49-F238E27FC236}">
                <a16:creationId xmlns:a16="http://schemas.microsoft.com/office/drawing/2014/main" id="{0A8FC8BC-ED07-522F-FDCB-10FE7EA4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688" y="6021388"/>
            <a:ext cx="8562975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01" name="Picture 32" descr="logo_IBB.jpg                                                   002C8F0AMacintosh HD                   BBA7EC79:">
            <a:extLst>
              <a:ext uri="{FF2B5EF4-FFF2-40B4-BE49-F238E27FC236}">
                <a16:creationId xmlns:a16="http://schemas.microsoft.com/office/drawing/2014/main" id="{C55CA457-881F-A440-93AF-6F8E237F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495550"/>
            <a:ext cx="17541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4" name="Text Box 34">
            <a:extLst>
              <a:ext uri="{FF2B5EF4-FFF2-40B4-BE49-F238E27FC236}">
                <a16:creationId xmlns:a16="http://schemas.microsoft.com/office/drawing/2014/main" id="{20F7EEC0-C834-5671-115F-D07FF3B74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233863"/>
            <a:ext cx="6842125" cy="457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Carsten H. Wolters</a:t>
            </a:r>
            <a:endParaRPr lang="en-US" altLang="x-none" sz="2400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10755" name="Text Box 35">
            <a:extLst>
              <a:ext uri="{FF2B5EF4-FFF2-40B4-BE49-F238E27FC236}">
                <a16:creationId xmlns:a16="http://schemas.microsoft.com/office/drawing/2014/main" id="{FD5B1F46-4D93-59C5-1271-9B1DBCC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5002213"/>
            <a:ext cx="8926512" cy="307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altLang="x-none" sz="1400">
                <a:solidFill>
                  <a:schemeClr val="bg1"/>
                </a:solidFill>
                <a:latin typeface="Arial" charset="0"/>
              </a:rPr>
              <a:t>Institut für Biomagnetismus und Biosignalanalyse, Westf. Wilhelms-Universität Münster, Germany  </a:t>
            </a:r>
          </a:p>
        </p:txBody>
      </p:sp>
      <p:pic>
        <p:nvPicPr>
          <p:cNvPr id="4104" name="Picture 9" descr="WWU_Logo1_1c.png                                               005A9864                               BBA7EC79:">
            <a:extLst>
              <a:ext uri="{FF2B5EF4-FFF2-40B4-BE49-F238E27FC236}">
                <a16:creationId xmlns:a16="http://schemas.microsoft.com/office/drawing/2014/main" id="{16EE9163-AE3B-8030-FC79-23DBB86C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508250"/>
            <a:ext cx="43815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C38CC5AD-A40B-B24F-9A15-F66C131D2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Subtraction FEM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20482" name="Text Box 7">
            <a:extLst>
              <a:ext uri="{FF2B5EF4-FFF2-40B4-BE49-F238E27FC236}">
                <a16:creationId xmlns:a16="http://schemas.microsoft.com/office/drawing/2014/main" id="{2A96C6BD-D346-204D-8131-F6D174202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20483" name="Bild 2">
            <a:extLst>
              <a:ext uri="{FF2B5EF4-FFF2-40B4-BE49-F238E27FC236}">
                <a16:creationId xmlns:a16="http://schemas.microsoft.com/office/drawing/2014/main" id="{1DE1E48E-799B-694B-929A-C1AFFAF99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6300"/>
            <a:ext cx="89789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694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7192A4FE-5824-FC4B-A256-CC106B7F03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Subtraction FEM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22530" name="Text Box 7">
            <a:extLst>
              <a:ext uri="{FF2B5EF4-FFF2-40B4-BE49-F238E27FC236}">
                <a16:creationId xmlns:a16="http://schemas.microsoft.com/office/drawing/2014/main" id="{D0CC9FBA-3CE1-174D-9AC9-BD844AC25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22531" name="Bild 1">
            <a:extLst>
              <a:ext uri="{FF2B5EF4-FFF2-40B4-BE49-F238E27FC236}">
                <a16:creationId xmlns:a16="http://schemas.microsoft.com/office/drawing/2014/main" id="{F8D68B6C-79BF-CC43-8F9B-518036E5D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19300"/>
            <a:ext cx="89789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378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5D615EC8-3A66-D449-B010-89303F65DE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Full subtraction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24578" name="Text Box 7">
            <a:extLst>
              <a:ext uri="{FF2B5EF4-FFF2-40B4-BE49-F238E27FC236}">
                <a16:creationId xmlns:a16="http://schemas.microsoft.com/office/drawing/2014/main" id="{DCE3A4E1-F2B7-ED46-857F-2218575F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24579" name="Bild 2">
            <a:extLst>
              <a:ext uri="{FF2B5EF4-FFF2-40B4-BE49-F238E27FC236}">
                <a16:creationId xmlns:a16="http://schemas.microsoft.com/office/drawing/2014/main" id="{DA6CEB50-A733-2A4A-B001-95FB5B8A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76300"/>
            <a:ext cx="899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Bild 3">
            <a:extLst>
              <a:ext uri="{FF2B5EF4-FFF2-40B4-BE49-F238E27FC236}">
                <a16:creationId xmlns:a16="http://schemas.microsoft.com/office/drawing/2014/main" id="{F610D2C5-89F0-1340-81E3-3611EDAB3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51100"/>
            <a:ext cx="8915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586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6ACCB62F-A239-574F-9DA5-8600C9730B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Full subtraction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26626" name="Text Box 7">
            <a:extLst>
              <a:ext uri="{FF2B5EF4-FFF2-40B4-BE49-F238E27FC236}">
                <a16:creationId xmlns:a16="http://schemas.microsoft.com/office/drawing/2014/main" id="{3CEA1C0E-D645-A640-8BFC-504D4B9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26627" name="Bild 1">
            <a:extLst>
              <a:ext uri="{FF2B5EF4-FFF2-40B4-BE49-F238E27FC236}">
                <a16:creationId xmlns:a16="http://schemas.microsoft.com/office/drawing/2014/main" id="{15162596-32D1-BD40-8493-97B65E29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464050"/>
            <a:ext cx="8562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Bild 4">
            <a:extLst>
              <a:ext uri="{FF2B5EF4-FFF2-40B4-BE49-F238E27FC236}">
                <a16:creationId xmlns:a16="http://schemas.microsoft.com/office/drawing/2014/main" id="{C8EEB0C5-4E9C-7B46-BCA0-5A79F84F2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85471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012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>
            <a:extLst>
              <a:ext uri="{FF2B5EF4-FFF2-40B4-BE49-F238E27FC236}">
                <a16:creationId xmlns:a16="http://schemas.microsoft.com/office/drawing/2014/main" id="{6BBE6036-5102-D845-8BDA-2E3358A670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6538" y="2933700"/>
            <a:ext cx="8458200" cy="71437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Projected (or approx.) subtraction source modeling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6651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70EE0705-F82D-C844-81F0-2FEE4C81EE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Projected subtraction FEM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30722" name="Text Box 7">
            <a:extLst>
              <a:ext uri="{FF2B5EF4-FFF2-40B4-BE49-F238E27FC236}">
                <a16:creationId xmlns:a16="http://schemas.microsoft.com/office/drawing/2014/main" id="{D02333D1-F44D-BE45-A237-FE81FF59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30723" name="Bild 2">
            <a:extLst>
              <a:ext uri="{FF2B5EF4-FFF2-40B4-BE49-F238E27FC236}">
                <a16:creationId xmlns:a16="http://schemas.microsoft.com/office/drawing/2014/main" id="{CC764D57-4172-B14B-9A35-18834DE19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3263"/>
            <a:ext cx="75057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Bild 3">
            <a:extLst>
              <a:ext uri="{FF2B5EF4-FFF2-40B4-BE49-F238E27FC236}">
                <a16:creationId xmlns:a16="http://schemas.microsoft.com/office/drawing/2014/main" id="{C607BA26-15D0-A244-9FF9-2129BE6E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0"/>
            <a:ext cx="75057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177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00B99E6E-CFD7-A24B-8E67-68B94D5179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Projected subtraction FEM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32770" name="Text Box 7">
            <a:extLst>
              <a:ext uri="{FF2B5EF4-FFF2-40B4-BE49-F238E27FC236}">
                <a16:creationId xmlns:a16="http://schemas.microsoft.com/office/drawing/2014/main" id="{B43CB49B-52C2-BC47-9FB3-6E93B091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32771" name="Bild 1">
            <a:extLst>
              <a:ext uri="{FF2B5EF4-FFF2-40B4-BE49-F238E27FC236}">
                <a16:creationId xmlns:a16="http://schemas.microsoft.com/office/drawing/2014/main" id="{035756E2-50EC-4049-98AD-0AC14F596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84400"/>
            <a:ext cx="89535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569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A531935B-0EE3-F84D-86C5-8D85000D67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34818" name="Text Box 7">
            <a:extLst>
              <a:ext uri="{FF2B5EF4-FFF2-40B4-BE49-F238E27FC236}">
                <a16:creationId xmlns:a16="http://schemas.microsoft.com/office/drawing/2014/main" id="{434FF417-5ECE-944E-9CC3-3A1C2D8B1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34819" name="Bild 2">
            <a:extLst>
              <a:ext uri="{FF2B5EF4-FFF2-40B4-BE49-F238E27FC236}">
                <a16:creationId xmlns:a16="http://schemas.microsoft.com/office/drawing/2014/main" id="{C97A15BD-1E83-4D4C-BEDF-046D521AB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03263"/>
            <a:ext cx="74549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747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9BB61DD5-83D4-804E-90EB-71028D6AE0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36866" name="Text Box 7">
            <a:extLst>
              <a:ext uri="{FF2B5EF4-FFF2-40B4-BE49-F238E27FC236}">
                <a16:creationId xmlns:a16="http://schemas.microsoft.com/office/drawing/2014/main" id="{8F5156F5-EFB3-D84F-AD5F-0D6B734C7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36867" name="Bild 1">
            <a:extLst>
              <a:ext uri="{FF2B5EF4-FFF2-40B4-BE49-F238E27FC236}">
                <a16:creationId xmlns:a16="http://schemas.microsoft.com/office/drawing/2014/main" id="{C592C2CF-F5A9-4C4C-A486-C81F7A4C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12800"/>
            <a:ext cx="9080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Bild 3">
            <a:extLst>
              <a:ext uri="{FF2B5EF4-FFF2-40B4-BE49-F238E27FC236}">
                <a16:creationId xmlns:a16="http://schemas.microsoft.com/office/drawing/2014/main" id="{08CF3528-65AA-E546-986B-51D050E07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857500"/>
            <a:ext cx="9067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774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838E100D-B36F-2645-B923-CDBE96C8E7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38914" name="Text Box 7">
            <a:extLst>
              <a:ext uri="{FF2B5EF4-FFF2-40B4-BE49-F238E27FC236}">
                <a16:creationId xmlns:a16="http://schemas.microsoft.com/office/drawing/2014/main" id="{5F25B63A-983F-994C-965B-131FA3C0D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38915" name="Bild 2">
            <a:extLst>
              <a:ext uri="{FF2B5EF4-FFF2-40B4-BE49-F238E27FC236}">
                <a16:creationId xmlns:a16="http://schemas.microsoft.com/office/drawing/2014/main" id="{C6FA2175-F238-DB46-A8A4-78B13DFE2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22500"/>
            <a:ext cx="89027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12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4">
            <a:extLst>
              <a:ext uri="{FF2B5EF4-FFF2-40B4-BE49-F238E27FC236}">
                <a16:creationId xmlns:a16="http://schemas.microsoft.com/office/drawing/2014/main" id="{9FF049D6-005B-9DB7-901E-0328D176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B99936C5-9E1C-6626-AF9A-594F427DA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885950"/>
            <a:ext cx="88455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Convergence analysis for FEM subtraction approach (sections 6.5.1-6.5.3 of lecture scriptum)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Other source models (section 6.5.4 of lecture scriptum)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Overview: Multi-layer sphere model (section 6.2 of lecture scriptum)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Forward modeling results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The local subtraction approach</a:t>
            </a:r>
          </a:p>
          <a:p>
            <a:pPr marL="0" lvl="1" indent="0">
              <a:spcBef>
                <a:spcPct val="50000"/>
              </a:spcBef>
              <a:spcAft>
                <a:spcPct val="50000"/>
              </a:spcAft>
              <a:buNone/>
            </a:pPr>
            <a:endParaRPr lang="en-US" altLang="de-DE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0764554-7D7E-6E0C-9D60-0592ABF4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522047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F9FAD3F5-921B-1643-9449-FDEC75255F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0962" name="Text Box 7">
            <a:extLst>
              <a:ext uri="{FF2B5EF4-FFF2-40B4-BE49-F238E27FC236}">
                <a16:creationId xmlns:a16="http://schemas.microsoft.com/office/drawing/2014/main" id="{16D46702-6641-AF4C-A6CF-9B6DE591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40963" name="Bild 1">
            <a:extLst>
              <a:ext uri="{FF2B5EF4-FFF2-40B4-BE49-F238E27FC236}">
                <a16:creationId xmlns:a16="http://schemas.microsoft.com/office/drawing/2014/main" id="{3EC9893B-DF48-BF4F-A8F9-E7A0E8D10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52500"/>
            <a:ext cx="8928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0E0FA949-BB8D-F840-AB12-6DBCA1F3B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44900"/>
            <a:ext cx="9042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85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947918FF-6BEC-751A-2BBD-4275B35168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3010" name="Text Box 7">
            <a:extLst>
              <a:ext uri="{FF2B5EF4-FFF2-40B4-BE49-F238E27FC236}">
                <a16:creationId xmlns:a16="http://schemas.microsoft.com/office/drawing/2014/main" id="{DED7FE17-C0BD-2096-1950-EC84204D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43011" name="Bild 2">
            <a:extLst>
              <a:ext uri="{FF2B5EF4-FFF2-40B4-BE49-F238E27FC236}">
                <a16:creationId xmlns:a16="http://schemas.microsoft.com/office/drawing/2014/main" id="{BECBA452-4E96-E96E-6006-50833733F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019300"/>
            <a:ext cx="90043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03DD24BC-BC04-7C83-76CD-7801AD59D3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5058" name="Text Box 7">
            <a:extLst>
              <a:ext uri="{FF2B5EF4-FFF2-40B4-BE49-F238E27FC236}">
                <a16:creationId xmlns:a16="http://schemas.microsoft.com/office/drawing/2014/main" id="{6E302964-860B-0815-EDA6-A2F4B092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scriptum, </a:t>
            </a:r>
            <a:r>
              <a:rPr lang="en-US" altLang="de-DE" sz="1200" b="1">
                <a:solidFill>
                  <a:srgbClr val="FFFFFF"/>
                </a:solidFill>
              </a:rPr>
              <a:t>2016]</a:t>
            </a:r>
          </a:p>
        </p:txBody>
      </p:sp>
      <p:pic>
        <p:nvPicPr>
          <p:cNvPr id="45059" name="Bild 1">
            <a:extLst>
              <a:ext uri="{FF2B5EF4-FFF2-40B4-BE49-F238E27FC236}">
                <a16:creationId xmlns:a16="http://schemas.microsoft.com/office/drawing/2014/main" id="{C0FD39A4-47CD-1E8F-874B-774B2D438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4538"/>
            <a:ext cx="7899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Bild 3">
            <a:extLst>
              <a:ext uri="{FF2B5EF4-FFF2-40B4-BE49-F238E27FC236}">
                <a16:creationId xmlns:a16="http://schemas.microsoft.com/office/drawing/2014/main" id="{2C68F574-EDD5-9BBF-5640-0A2035DA0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5213"/>
            <a:ext cx="791845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EFB7EB86-E54E-15F0-7670-D8409AC16B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7106" name="Text Box 7">
            <a:extLst>
              <a:ext uri="{FF2B5EF4-FFF2-40B4-BE49-F238E27FC236}">
                <a16:creationId xmlns:a16="http://schemas.microsoft.com/office/drawing/2014/main" id="{2016E90D-8519-AD15-D8F0-73233DA04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47107" name="Bild 2">
            <a:extLst>
              <a:ext uri="{FF2B5EF4-FFF2-40B4-BE49-F238E27FC236}">
                <a16:creationId xmlns:a16="http://schemas.microsoft.com/office/drawing/2014/main" id="{F7481F4C-01BC-684B-DC39-6C12C3C21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41600"/>
            <a:ext cx="8890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4C381B3A-BBF9-DF31-1AC5-40714CAEBC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9154" name="Text Box 7">
            <a:extLst>
              <a:ext uri="{FF2B5EF4-FFF2-40B4-BE49-F238E27FC236}">
                <a16:creationId xmlns:a16="http://schemas.microsoft.com/office/drawing/2014/main" id="{960CAD4D-5A24-2F7B-8B8D-EBDD2351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49155" name="Bild 1">
            <a:extLst>
              <a:ext uri="{FF2B5EF4-FFF2-40B4-BE49-F238E27FC236}">
                <a16:creationId xmlns:a16="http://schemas.microsoft.com/office/drawing/2014/main" id="{303B8C9F-58A3-6FBF-E996-0F684AAB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00225"/>
            <a:ext cx="89281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11C3C4FE-26E7-7ABD-B52A-FCD07849F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Convergence analysis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1202" name="Text Box 7">
            <a:extLst>
              <a:ext uri="{FF2B5EF4-FFF2-40B4-BE49-F238E27FC236}">
                <a16:creationId xmlns:a16="http://schemas.microsoft.com/office/drawing/2014/main" id="{DD0A104A-34E6-A5BA-5F9E-56C4B7F9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51203" name="Bild 2">
            <a:extLst>
              <a:ext uri="{FF2B5EF4-FFF2-40B4-BE49-F238E27FC236}">
                <a16:creationId xmlns:a16="http://schemas.microsoft.com/office/drawing/2014/main" id="{C09CA6D9-7DE0-FE47-DD46-A95E117DD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008188"/>
            <a:ext cx="89154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">
            <a:extLst>
              <a:ext uri="{FF2B5EF4-FFF2-40B4-BE49-F238E27FC236}">
                <a16:creationId xmlns:a16="http://schemas.microsoft.com/office/drawing/2014/main" id="{BE138941-1784-AE42-A9CD-67DCBA0C1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F8C7342A-CE35-E340-9AFA-3CF291FE6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817687"/>
            <a:ext cx="88455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Convergence analysis for FEM subtraction approach (sections 6.5.1-6.5.3 of lecture scriptum)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Other source models (section 6.5.4 of lecture scriptum)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Overview: Multi-layer sphere model (section 6.2 of lecture scriptum)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Forward modeling results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The local subtraction approach</a:t>
            </a:r>
            <a:endParaRPr lang="en-US" altLang="de-DE" sz="2000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endParaRPr lang="en-US" altLang="de-DE" sz="1600" b="1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</a:pPr>
            <a:endParaRPr lang="en-US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BA18A6-730C-B640-839C-EA7FB3E6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5756797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41401E6F-5422-204C-8022-B1CC69F30A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Source models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5298" name="Text Box 7">
            <a:extLst>
              <a:ext uri="{FF2B5EF4-FFF2-40B4-BE49-F238E27FC236}">
                <a16:creationId xmlns:a16="http://schemas.microsoft.com/office/drawing/2014/main" id="{421B1B3E-2AC7-3942-B5E7-1B3F14B13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55299" name="Bild 1">
            <a:extLst>
              <a:ext uri="{FF2B5EF4-FFF2-40B4-BE49-F238E27FC236}">
                <a16:creationId xmlns:a16="http://schemas.microsoft.com/office/drawing/2014/main" id="{B271CA2D-DBBF-A349-87A7-D079D825B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46200"/>
            <a:ext cx="9029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Bild 3">
            <a:extLst>
              <a:ext uri="{FF2B5EF4-FFF2-40B4-BE49-F238E27FC236}">
                <a16:creationId xmlns:a16="http://schemas.microsoft.com/office/drawing/2014/main" id="{39F000AA-EF6D-F64F-90B5-E946BC699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092450"/>
            <a:ext cx="90027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424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>
            <a:extLst>
              <a:ext uri="{FF2B5EF4-FFF2-40B4-BE49-F238E27FC236}">
                <a16:creationId xmlns:a16="http://schemas.microsoft.com/office/drawing/2014/main" id="{60B0BC44-A7C6-5A43-856F-E2CD1B1638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6538" y="2933700"/>
            <a:ext cx="8458200" cy="71437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Partial integration (PI) source modeling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461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32FCDB1C-3F1A-D540-BF17-583707E924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Partial integration (PI)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pic>
        <p:nvPicPr>
          <p:cNvPr id="59394" name="Bild 2">
            <a:extLst>
              <a:ext uri="{FF2B5EF4-FFF2-40B4-BE49-F238E27FC236}">
                <a16:creationId xmlns:a16="http://schemas.microsoft.com/office/drawing/2014/main" id="{7889F148-75E6-2E4D-9279-07080EFDC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73200"/>
            <a:ext cx="88773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7">
            <a:extLst>
              <a:ext uri="{FF2B5EF4-FFF2-40B4-BE49-F238E27FC236}">
                <a16:creationId xmlns:a16="http://schemas.microsoft.com/office/drawing/2014/main" id="{242408F5-CAEB-3C4A-BB64-1D79499E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09442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63B80228-9137-0C46-A2BF-462E07EE97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565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Overview: Subtraction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pic>
        <p:nvPicPr>
          <p:cNvPr id="10242" name="Bild 3">
            <a:extLst>
              <a:ext uri="{FF2B5EF4-FFF2-40B4-BE49-F238E27FC236}">
                <a16:creationId xmlns:a16="http://schemas.microsoft.com/office/drawing/2014/main" id="{ADC043B2-4C36-0A4F-99F8-D62921BBE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3675"/>
            <a:ext cx="4356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Bild 4">
            <a:extLst>
              <a:ext uri="{FF2B5EF4-FFF2-40B4-BE49-F238E27FC236}">
                <a16:creationId xmlns:a16="http://schemas.microsoft.com/office/drawing/2014/main" id="{A679A7E8-0793-1744-B4DE-B43D15B71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024063"/>
            <a:ext cx="427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Bild 5">
            <a:extLst>
              <a:ext uri="{FF2B5EF4-FFF2-40B4-BE49-F238E27FC236}">
                <a16:creationId xmlns:a16="http://schemas.microsoft.com/office/drawing/2014/main" id="{1ADEFEAC-6CF2-614A-9AF0-15B0C2D0A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33663"/>
            <a:ext cx="4279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Bild 6">
            <a:extLst>
              <a:ext uri="{FF2B5EF4-FFF2-40B4-BE49-F238E27FC236}">
                <a16:creationId xmlns:a16="http://schemas.microsoft.com/office/drawing/2014/main" id="{CED91EB3-FBD7-F344-84A8-BFB17709E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516063"/>
            <a:ext cx="3746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>
            <a:extLst>
              <a:ext uri="{FF2B5EF4-FFF2-40B4-BE49-F238E27FC236}">
                <a16:creationId xmlns:a16="http://schemas.microsoft.com/office/drawing/2014/main" id="{E6370AFD-42D6-914B-A954-5EFEAFA30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10247" name="Bild 7">
            <a:extLst>
              <a:ext uri="{FF2B5EF4-FFF2-40B4-BE49-F238E27FC236}">
                <a16:creationId xmlns:a16="http://schemas.microsoft.com/office/drawing/2014/main" id="{A4C93265-3C28-5044-81F3-902EECCD99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98850"/>
            <a:ext cx="8509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134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Bild 1">
            <a:extLst>
              <a:ext uri="{FF2B5EF4-FFF2-40B4-BE49-F238E27FC236}">
                <a16:creationId xmlns:a16="http://schemas.microsoft.com/office/drawing/2014/main" id="{E452CD02-6910-D64E-A724-2C4ECD9C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12800"/>
            <a:ext cx="89408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3BB15CE-E44E-B64A-891D-3F6B430B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7150"/>
            <a:ext cx="7772400" cy="47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b="1">
                <a:solidFill>
                  <a:srgbClr val="00FFFF"/>
                </a:solidFill>
                <a:latin typeface="Arial" panose="020B0604020202020204" pitchFamily="34" charset="0"/>
              </a:rPr>
              <a:t>Partial integration (PI)</a:t>
            </a:r>
            <a:endParaRPr lang="de-DE" altLang="de-DE" sz="4400">
              <a:solidFill>
                <a:schemeClr val="tx2"/>
              </a:solidFill>
            </a:endParaRPr>
          </a:p>
        </p:txBody>
      </p:sp>
      <p:sp>
        <p:nvSpPr>
          <p:cNvPr id="61443" name="Text Box 7">
            <a:extLst>
              <a:ext uri="{FF2B5EF4-FFF2-40B4-BE49-F238E27FC236}">
                <a16:creationId xmlns:a16="http://schemas.microsoft.com/office/drawing/2014/main" id="{F4CFD619-7D32-BA41-8B38-7E9399EE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79282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>
            <a:extLst>
              <a:ext uri="{FF2B5EF4-FFF2-40B4-BE49-F238E27FC236}">
                <a16:creationId xmlns:a16="http://schemas.microsoft.com/office/drawing/2014/main" id="{28546F8F-CF9C-3B46-B603-D651790747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2700"/>
            <a:ext cx="8458200" cy="714375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partial integration source model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pic>
        <p:nvPicPr>
          <p:cNvPr id="6" name="Bild 5" descr="delete.tiff">
            <a:extLst>
              <a:ext uri="{FF2B5EF4-FFF2-40B4-BE49-F238E27FC236}">
                <a16:creationId xmlns:a16="http://schemas.microsoft.com/office/drawing/2014/main" id="{7BFC8E10-DB99-1D46-91CF-3802CA00E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903663"/>
            <a:ext cx="14446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D60719-943A-2E4A-9048-E8D49D07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13200"/>
            <a:ext cx="622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solidFill>
                  <a:srgbClr val="FFFF00"/>
                </a:solidFill>
              </a:rPr>
              <a:t>Right-hand side vector has only 4 (for tetrahedra models)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solidFill>
                  <a:srgbClr val="FFFF00"/>
                </a:solidFill>
              </a:rPr>
              <a:t>non-zero entries and can be computed very fast</a:t>
            </a:r>
          </a:p>
        </p:txBody>
      </p:sp>
      <p:pic>
        <p:nvPicPr>
          <p:cNvPr id="63492" name="Bild 1">
            <a:extLst>
              <a:ext uri="{FF2B5EF4-FFF2-40B4-BE49-F238E27FC236}">
                <a16:creationId xmlns:a16="http://schemas.microsoft.com/office/drawing/2014/main" id="{24752814-27D5-EA43-A78B-62F9003F9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60400"/>
            <a:ext cx="889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7">
            <a:extLst>
              <a:ext uri="{FF2B5EF4-FFF2-40B4-BE49-F238E27FC236}">
                <a16:creationId xmlns:a16="http://schemas.microsoft.com/office/drawing/2014/main" id="{DDAEE612-397D-CD44-B9E9-E9E6241FC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466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Bild 3" descr="IBBMethods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5" y="1385253"/>
            <a:ext cx="2724996" cy="20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36" y="1404371"/>
            <a:ext cx="2967038" cy="19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9772" y="5535234"/>
            <a:ext cx="386119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defRPr/>
            </a:pPr>
            <a:r>
              <a:rPr lang="en-US" altLang="de-DE" sz="2175" b="1" kern="0" dirty="0">
                <a:solidFill>
                  <a:srgbClr val="FFFF00"/>
                </a:solidFill>
                <a:ea typeface="ＭＳ Ｐゴシック" charset="-128"/>
              </a:rPr>
              <a:t>SIM-NEURO work-group at IBB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032071"/>
            <a:ext cx="904578" cy="4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532131"/>
            <a:ext cx="904578" cy="57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164465"/>
            <a:ext cx="888486" cy="229829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436348"/>
            <a:ext cx="876590" cy="776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A13FD9B-F088-4B76-4203-F2E3BA89C8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38" y="2792927"/>
            <a:ext cx="2351617" cy="332783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FCF440-C4B9-B5CC-983C-BDC77C005CED}"/>
              </a:ext>
            </a:extLst>
          </p:cNvPr>
          <p:cNvSpPr txBox="1"/>
          <p:nvPr/>
        </p:nvSpPr>
        <p:spPr>
          <a:xfrm>
            <a:off x="4586157" y="4767008"/>
            <a:ext cx="1119969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sz="15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AD0D322-2637-E57E-85DE-053E3BBEE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0" y="4783153"/>
            <a:ext cx="1065963" cy="62163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9642B27-C7E1-3815-D83B-BE494AC4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36588"/>
            <a:ext cx="8210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9pPr>
          </a:lstStyle>
          <a:p>
            <a:pPr>
              <a:defRPr/>
            </a:pPr>
            <a:r>
              <a:rPr lang="en-US" altLang="de-DE" sz="13300" b="1" kern="0" dirty="0">
                <a:solidFill>
                  <a:srgbClr val="FFFF00"/>
                </a:solidFill>
                <a:ea typeface="ＭＳ Ｐゴシック" charset="-128"/>
              </a:rPr>
              <a:t>Thank you for your attention!</a:t>
            </a:r>
            <a:br>
              <a:rPr lang="en-US" altLang="de-DE" sz="2900" b="1" kern="0" dirty="0">
                <a:solidFill>
                  <a:schemeClr val="tx1"/>
                </a:solidFill>
                <a:ea typeface="ＭＳ Ｐゴシック" charset="-128"/>
              </a:rPr>
            </a:br>
            <a:endParaRPr lang="en-US" altLang="de-DE" sz="2900" b="1" kern="0" dirty="0">
              <a:solidFill>
                <a:schemeClr val="tx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4616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5E679B28-77C3-004D-8B00-8DEE5A22FA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65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Subtraction finite element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12290" name="Text Box 7">
            <a:extLst>
              <a:ext uri="{FF2B5EF4-FFF2-40B4-BE49-F238E27FC236}">
                <a16:creationId xmlns:a16="http://schemas.microsoft.com/office/drawing/2014/main" id="{A62744B8-F80A-4D4F-B1F8-86F9E546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12291" name="Bild 1">
            <a:extLst>
              <a:ext uri="{FF2B5EF4-FFF2-40B4-BE49-F238E27FC236}">
                <a16:creationId xmlns:a16="http://schemas.microsoft.com/office/drawing/2014/main" id="{FC4BB14E-E64D-AF48-AB5C-E6067C8AC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011488"/>
            <a:ext cx="88646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Bild 1">
            <a:extLst>
              <a:ext uri="{FF2B5EF4-FFF2-40B4-BE49-F238E27FC236}">
                <a16:creationId xmlns:a16="http://schemas.microsoft.com/office/drawing/2014/main" id="{EABEAC35-A7A1-6B41-8BE5-0D4F61502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98550"/>
            <a:ext cx="475138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Bild 2">
            <a:extLst>
              <a:ext uri="{FF2B5EF4-FFF2-40B4-BE49-F238E27FC236}">
                <a16:creationId xmlns:a16="http://schemas.microsoft.com/office/drawing/2014/main" id="{904A2CE6-E3F0-574D-A299-03655D8AE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673225"/>
            <a:ext cx="3889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473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99396E01-3848-7645-89D4-08496AD9C3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65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Subtraction finite element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14338" name="Text Box 7">
            <a:extLst>
              <a:ext uri="{FF2B5EF4-FFF2-40B4-BE49-F238E27FC236}">
                <a16:creationId xmlns:a16="http://schemas.microsoft.com/office/drawing/2014/main" id="{5BCF6A93-EFE0-B64C-B682-CBCDAD4DA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14339" name="Bild 2">
            <a:extLst>
              <a:ext uri="{FF2B5EF4-FFF2-40B4-BE49-F238E27FC236}">
                <a16:creationId xmlns:a16="http://schemas.microsoft.com/office/drawing/2014/main" id="{12EED499-EBDD-8D45-84C6-0F132C87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11263"/>
            <a:ext cx="819150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5302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55B08700-5175-6B40-B851-91028AF5D8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685800"/>
            <a:ext cx="91059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 dirty="0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FEM basis functions and meshing aspects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6386" name="Text Box 7">
            <a:extLst>
              <a:ext uri="{FF2B5EF4-FFF2-40B4-BE49-F238E27FC236}">
                <a16:creationId xmlns:a16="http://schemas.microsoft.com/office/drawing/2014/main" id="{2BF0215D-A5B9-4249-A5B3-94FCD7C8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 dirty="0">
                <a:solidFill>
                  <a:srgbClr val="FFFFFF"/>
                </a:solidFill>
              </a:rPr>
              <a:t>[</a:t>
            </a:r>
            <a:r>
              <a:rPr lang="en-US" altLang="de-DE" sz="1200" b="1" dirty="0" err="1">
                <a:solidFill>
                  <a:srgbClr val="FFFFFF"/>
                </a:solidFill>
              </a:rPr>
              <a:t>Braess</a:t>
            </a:r>
            <a:r>
              <a:rPr lang="en-US" altLang="de-DE" sz="1200" b="1" dirty="0">
                <a:solidFill>
                  <a:srgbClr val="FFFFFF"/>
                </a:solidFill>
              </a:rPr>
              <a:t>, Finite </a:t>
            </a:r>
            <a:r>
              <a:rPr lang="en-US" altLang="de-DE" sz="1200" b="1" dirty="0" err="1">
                <a:solidFill>
                  <a:srgbClr val="FFFFFF"/>
                </a:solidFill>
              </a:rPr>
              <a:t>Elemente</a:t>
            </a:r>
            <a:r>
              <a:rPr lang="en-US" altLang="de-DE" sz="1200" b="1" dirty="0">
                <a:solidFill>
                  <a:srgbClr val="FFFFFF"/>
                </a:solidFill>
              </a:rPr>
              <a:t>, 2007]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2E721C-C310-B36D-0FD7-64355FCF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" y="1162050"/>
            <a:ext cx="6743700" cy="2590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02244B-02FE-3D5E-553A-9DAC8FA98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324" y="3946334"/>
            <a:ext cx="2661352" cy="26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792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55B08700-5175-6B40-B851-91028AF5D8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685800"/>
            <a:ext cx="91059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 dirty="0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FEM basis functions and meshing aspects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6386" name="Text Box 7">
            <a:extLst>
              <a:ext uri="{FF2B5EF4-FFF2-40B4-BE49-F238E27FC236}">
                <a16:creationId xmlns:a16="http://schemas.microsoft.com/office/drawing/2014/main" id="{2BF0215D-A5B9-4249-A5B3-94FCD7C8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 dirty="0">
                <a:solidFill>
                  <a:srgbClr val="FFFFFF"/>
                </a:solidFill>
              </a:rPr>
              <a:t>[</a:t>
            </a:r>
            <a:r>
              <a:rPr lang="en-US" altLang="de-DE" sz="1200" b="1" dirty="0" err="1">
                <a:solidFill>
                  <a:srgbClr val="FFFFFF"/>
                </a:solidFill>
              </a:rPr>
              <a:t>Braess</a:t>
            </a:r>
            <a:r>
              <a:rPr lang="en-US" altLang="de-DE" sz="1200" b="1" dirty="0">
                <a:solidFill>
                  <a:srgbClr val="FFFFFF"/>
                </a:solidFill>
              </a:rPr>
              <a:t>, Finite </a:t>
            </a:r>
            <a:r>
              <a:rPr lang="en-US" altLang="de-DE" sz="1200" b="1" dirty="0" err="1">
                <a:solidFill>
                  <a:srgbClr val="FFFFFF"/>
                </a:solidFill>
              </a:rPr>
              <a:t>Elemente</a:t>
            </a:r>
            <a:r>
              <a:rPr lang="en-US" altLang="de-DE" sz="1200" b="1" dirty="0">
                <a:solidFill>
                  <a:srgbClr val="FFFFFF"/>
                </a:solidFill>
              </a:rPr>
              <a:t>, 2007]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46408E-2C84-C7AB-680E-1F31BB91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247" y="1244904"/>
            <a:ext cx="2875598" cy="54088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74B9616-6B9B-F174-7175-0FCF30487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21" y="4308872"/>
            <a:ext cx="5357770" cy="158078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D3D448-FB8A-4A41-704D-A4AAFD89C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54" y="1532109"/>
            <a:ext cx="2933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70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55B08700-5175-6B40-B851-91028AF5D8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685800"/>
            <a:ext cx="91059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 dirty="0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FEM basis functions and meshing aspects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6386" name="Text Box 7">
            <a:extLst>
              <a:ext uri="{FF2B5EF4-FFF2-40B4-BE49-F238E27FC236}">
                <a16:creationId xmlns:a16="http://schemas.microsoft.com/office/drawing/2014/main" id="{2BF0215D-A5B9-4249-A5B3-94FCD7C8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16387" name="Bild 4" descr="delete.tiff">
            <a:extLst>
              <a:ext uri="{FF2B5EF4-FFF2-40B4-BE49-F238E27FC236}">
                <a16:creationId xmlns:a16="http://schemas.microsoft.com/office/drawing/2014/main" id="{62ECF9F4-6EA2-2249-B33E-3348E6835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9" y="1333500"/>
            <a:ext cx="5711633" cy="51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423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306" name="Rectangle 2">
            <a:extLst>
              <a:ext uri="{FF2B5EF4-FFF2-40B4-BE49-F238E27FC236}">
                <a16:creationId xmlns:a16="http://schemas.microsoft.com/office/drawing/2014/main" id="{105009C8-4987-664B-B1BB-685B8DAC77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57150"/>
            <a:ext cx="7772400" cy="47625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algn="l"/>
            <a:r>
              <a:rPr lang="en-GB" altLang="de-DE" sz="3200" b="1">
                <a:solidFill>
                  <a:srgbClr val="00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Subtraction FEM approach</a:t>
            </a: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18434" name="Text Box 7">
            <a:extLst>
              <a:ext uri="{FF2B5EF4-FFF2-40B4-BE49-F238E27FC236}">
                <a16:creationId xmlns:a16="http://schemas.microsoft.com/office/drawing/2014/main" id="{37CEFC5C-6123-8942-BDCD-D2B6654E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8100"/>
            <a:ext cx="669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 et al., </a:t>
            </a:r>
            <a:r>
              <a:rPr lang="en-US" altLang="de-DE" sz="1200" b="1" i="1">
                <a:solidFill>
                  <a:srgbClr val="FFFFFF"/>
                </a:solidFill>
              </a:rPr>
              <a:t>SIAM J Sci Comp, </a:t>
            </a:r>
            <a:r>
              <a:rPr lang="en-US" altLang="de-DE" sz="1200" b="1">
                <a:solidFill>
                  <a:srgbClr val="FFFFFF"/>
                </a:solidFill>
              </a:rPr>
              <a:t>2007]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[Drechsler et al., </a:t>
            </a:r>
            <a:r>
              <a:rPr lang="en-US" altLang="de-DE" sz="1200" b="1" i="1">
                <a:solidFill>
                  <a:srgbClr val="FFFFFF"/>
                </a:solidFill>
              </a:rPr>
              <a:t>NeuroImage, </a:t>
            </a:r>
            <a:r>
              <a:rPr lang="en-US" altLang="de-DE" sz="1200" b="1">
                <a:solidFill>
                  <a:srgbClr val="FFFFFF"/>
                </a:solidFill>
              </a:rPr>
              <a:t>2009]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rgbClr val="FFFFFF"/>
                </a:solidFill>
              </a:rPr>
              <a:t>[Wolters, </a:t>
            </a:r>
            <a:r>
              <a:rPr lang="en-US" altLang="de-DE" sz="1200" b="1" i="1">
                <a:solidFill>
                  <a:srgbClr val="FFFFFF"/>
                </a:solidFill>
              </a:rPr>
              <a:t>Lecture scriptum</a:t>
            </a:r>
            <a:r>
              <a:rPr lang="en-US" altLang="de-DE" sz="1200" b="1">
                <a:solidFill>
                  <a:srgbClr val="FFFFFF"/>
                </a:solidFill>
              </a:rPr>
              <a:t>]</a:t>
            </a:r>
          </a:p>
        </p:txBody>
      </p:sp>
      <p:pic>
        <p:nvPicPr>
          <p:cNvPr id="18435" name="Bild 1">
            <a:extLst>
              <a:ext uri="{FF2B5EF4-FFF2-40B4-BE49-F238E27FC236}">
                <a16:creationId xmlns:a16="http://schemas.microsoft.com/office/drawing/2014/main" id="{65B56A95-2BA0-6A4C-80BB-0D701AD9B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04850"/>
            <a:ext cx="8978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Bild 4" descr="delete.tiff">
            <a:extLst>
              <a:ext uri="{FF2B5EF4-FFF2-40B4-BE49-F238E27FC236}">
                <a16:creationId xmlns:a16="http://schemas.microsoft.com/office/drawing/2014/main" id="{3C5C6F64-D11E-F846-AFE3-E73F8F90A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67338"/>
            <a:ext cx="12446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Bild 1">
            <a:extLst>
              <a:ext uri="{FF2B5EF4-FFF2-40B4-BE49-F238E27FC236}">
                <a16:creationId xmlns:a16="http://schemas.microsoft.com/office/drawing/2014/main" id="{E9E4F03D-1486-9342-963C-42E498AAA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5559425"/>
            <a:ext cx="49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 2">
            <a:extLst>
              <a:ext uri="{FF2B5EF4-FFF2-40B4-BE49-F238E27FC236}">
                <a16:creationId xmlns:a16="http://schemas.microsoft.com/office/drawing/2014/main" id="{0EB26A55-8B35-CC4F-82CC-47C1089AC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559425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Bild 1">
            <a:extLst>
              <a:ext uri="{FF2B5EF4-FFF2-40B4-BE49-F238E27FC236}">
                <a16:creationId xmlns:a16="http://schemas.microsoft.com/office/drawing/2014/main" id="{31095B21-FC79-BF44-A048-8A2E0170A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5475288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24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936</Words>
  <Application>Microsoft Macintosh PowerPoint</Application>
  <PresentationFormat>Bildschirmpräsentation (4:3)</PresentationFormat>
  <Paragraphs>177</Paragraphs>
  <Slides>32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Blank Presentation</vt:lpstr>
      <vt:lpstr>The finite element method and convergence theory for the EEG forward problem solution</vt:lpstr>
      <vt:lpstr>PowerPoint-Präsentation</vt:lpstr>
      <vt:lpstr>Overview: Subtraction approach</vt:lpstr>
      <vt:lpstr>Subtraction finite element approach</vt:lpstr>
      <vt:lpstr>Subtraction finite element approach</vt:lpstr>
      <vt:lpstr>FEM basis functions and meshing aspects</vt:lpstr>
      <vt:lpstr>FEM basis functions and meshing aspects</vt:lpstr>
      <vt:lpstr>FEM basis functions and meshing aspects</vt:lpstr>
      <vt:lpstr>Subtraction FEM approach</vt:lpstr>
      <vt:lpstr>Subtraction FEM approach</vt:lpstr>
      <vt:lpstr>Subtraction FEM approach</vt:lpstr>
      <vt:lpstr>Full subtraction approach</vt:lpstr>
      <vt:lpstr>Full subtraction approach</vt:lpstr>
      <vt:lpstr>Projected (or approx.) subtraction source modeling approach</vt:lpstr>
      <vt:lpstr>Projected subtraction FEM</vt:lpstr>
      <vt:lpstr>Projected subtraction FEM</vt:lpstr>
      <vt:lpstr>Convergence analysis</vt:lpstr>
      <vt:lpstr>Convergence analysis</vt:lpstr>
      <vt:lpstr>Convergence analysis</vt:lpstr>
      <vt:lpstr>Convergence analysis</vt:lpstr>
      <vt:lpstr>Convergence analysis</vt:lpstr>
      <vt:lpstr>Convergence analysis</vt:lpstr>
      <vt:lpstr>Convergence analysis</vt:lpstr>
      <vt:lpstr>Convergence analysis</vt:lpstr>
      <vt:lpstr>Convergence analysis</vt:lpstr>
      <vt:lpstr>PowerPoint-Präsentation</vt:lpstr>
      <vt:lpstr>Source models</vt:lpstr>
      <vt:lpstr>Partial integration (PI) source modeling approach</vt:lpstr>
      <vt:lpstr>Partial integration (PI)</vt:lpstr>
      <vt:lpstr>PowerPoint-Präsentation</vt:lpstr>
      <vt:lpstr>The partial integration source model</vt:lpstr>
      <vt:lpstr>PowerPoint-Präsentation</vt:lpstr>
    </vt:vector>
  </TitlesOfParts>
  <Manager/>
  <Company>SCI Institute, University of Utah, SLC, USA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Carsten Wolters</dc:creator>
  <cp:keywords/>
  <dc:description/>
  <cp:lastModifiedBy>Microsoft Office User</cp:lastModifiedBy>
  <cp:revision>1310</cp:revision>
  <cp:lastPrinted>2017-11-13T17:23:52Z</cp:lastPrinted>
  <dcterms:created xsi:type="dcterms:W3CDTF">2013-11-19T12:36:05Z</dcterms:created>
  <dcterms:modified xsi:type="dcterms:W3CDTF">2024-11-13T19:33:06Z</dcterms:modified>
  <cp:category/>
</cp:coreProperties>
</file>