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653" r:id="rId2"/>
    <p:sldId id="2118" r:id="rId3"/>
    <p:sldId id="2849" r:id="rId4"/>
    <p:sldId id="2045" r:id="rId5"/>
    <p:sldId id="2046" r:id="rId6"/>
    <p:sldId id="2047" r:id="rId7"/>
    <p:sldId id="2048" r:id="rId8"/>
    <p:sldId id="2050" r:id="rId9"/>
    <p:sldId id="2051" r:id="rId10"/>
    <p:sldId id="2049" r:id="rId11"/>
    <p:sldId id="2052" r:id="rId12"/>
    <p:sldId id="2053" r:id="rId13"/>
    <p:sldId id="2119" r:id="rId14"/>
    <p:sldId id="2055" r:id="rId15"/>
    <p:sldId id="2056" r:id="rId16"/>
    <p:sldId id="2057" r:id="rId17"/>
    <p:sldId id="2058" r:id="rId18"/>
    <p:sldId id="2059" r:id="rId19"/>
    <p:sldId id="2060" r:id="rId20"/>
    <p:sldId id="2061" r:id="rId21"/>
    <p:sldId id="2062" r:id="rId22"/>
    <p:sldId id="2063" r:id="rId23"/>
    <p:sldId id="2064" r:id="rId24"/>
    <p:sldId id="2065" r:id="rId25"/>
    <p:sldId id="2066" r:id="rId26"/>
    <p:sldId id="2067" r:id="rId27"/>
    <p:sldId id="2068" r:id="rId28"/>
    <p:sldId id="2069" r:id="rId29"/>
    <p:sldId id="2070" r:id="rId30"/>
    <p:sldId id="2071" r:id="rId31"/>
    <p:sldId id="2138" r:id="rId32"/>
    <p:sldId id="691" r:id="rId33"/>
    <p:sldId id="697" r:id="rId34"/>
    <p:sldId id="703" r:id="rId35"/>
    <p:sldId id="704" r:id="rId36"/>
    <p:sldId id="2848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rgbClr val="FFFF99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0"/>
    <p:restoredTop sz="93675"/>
  </p:normalViewPr>
  <p:slideViewPr>
    <p:cSldViewPr snapToGrid="0">
      <p:cViewPr varScale="1">
        <p:scale>
          <a:sx n="122" d="100"/>
          <a:sy n="122" d="100"/>
        </p:scale>
        <p:origin x="183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56"/>
    </p:cViewPr>
  </p:sorterViewPr>
  <p:notesViewPr>
    <p:cSldViewPr snapToGrid="0">
      <p:cViewPr varScale="1">
        <p:scale>
          <a:sx n="61" d="100"/>
          <a:sy n="61" d="100"/>
        </p:scale>
        <p:origin x="-170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>
            <a:extLst>
              <a:ext uri="{FF2B5EF4-FFF2-40B4-BE49-F238E27FC236}">
                <a16:creationId xmlns:a16="http://schemas.microsoft.com/office/drawing/2014/main" id="{0096EBEE-5683-EE62-F62C-92B4E2FE4BB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561155" name="Rectangle 3">
            <a:extLst>
              <a:ext uri="{FF2B5EF4-FFF2-40B4-BE49-F238E27FC236}">
                <a16:creationId xmlns:a16="http://schemas.microsoft.com/office/drawing/2014/main" id="{1706852D-DDCB-57DA-D573-7051A39292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561156" name="Rectangle 4">
            <a:extLst>
              <a:ext uri="{FF2B5EF4-FFF2-40B4-BE49-F238E27FC236}">
                <a16:creationId xmlns:a16="http://schemas.microsoft.com/office/drawing/2014/main" id="{9A16B345-4F9B-99AC-5814-64FC61C6027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561157" name="Rectangle 5">
            <a:extLst>
              <a:ext uri="{FF2B5EF4-FFF2-40B4-BE49-F238E27FC236}">
                <a16:creationId xmlns:a16="http://schemas.microsoft.com/office/drawing/2014/main" id="{A964CC2F-CDDF-012D-2424-F4690279DC2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4E3352-F558-994A-8052-448E3DD91FCB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A580BC8-E6F5-71E9-A24D-9A6AC0F559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286900D-F697-6FC6-1911-7E1A8CC543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619A131-4ED3-8C17-9F5B-B84C54F1DAF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2D27107D-36CD-DED9-225F-9B2AF0DDBFD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2646363" cy="12271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e-DE" noProof="0"/>
              <a:t>Click to edit Master text styles</a:t>
            </a:r>
          </a:p>
          <a:p>
            <a:pPr lvl="1"/>
            <a:r>
              <a:rPr lang="en-US" altLang="de-DE" noProof="0"/>
              <a:t>Second level</a:t>
            </a:r>
          </a:p>
          <a:p>
            <a:pPr lvl="2"/>
            <a:r>
              <a:rPr lang="en-US" altLang="de-DE" noProof="0"/>
              <a:t>Third level</a:t>
            </a:r>
          </a:p>
          <a:p>
            <a:pPr lvl="3"/>
            <a:r>
              <a:rPr lang="en-US" altLang="de-DE" noProof="0"/>
              <a:t>Fourth level</a:t>
            </a:r>
          </a:p>
          <a:p>
            <a:pPr lvl="4"/>
            <a:r>
              <a:rPr lang="en-US" altLang="de-DE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303B5016-B221-FF2D-776B-71F680CA46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5247AEB5-9EE8-744A-D149-798F12C6AD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 b="1"/>
            </a:lvl1pPr>
          </a:lstStyle>
          <a:p>
            <a:fld id="{6A25BAE1-E3E4-3543-B93A-D527F95CE3F3}" type="slidenum">
              <a:rPr lang="en-US" altLang="de-DE"/>
              <a:pPr/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3312432-B299-9937-BA62-ED136A373B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489712B-5F7A-9DCF-5ED6-E45BDF9EF93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2C07A3-C4A7-6A43-067F-E1874390A22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C9A41EE-B3A3-1C8C-11F1-E424F2205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8825186-2EA2-5341-9B59-DDEC8BE52D0A}" type="slidenum">
              <a:rPr lang="en-US" altLang="de-DE" sz="1200"/>
              <a:pPr/>
              <a:t>1</a:t>
            </a:fld>
            <a:endParaRPr lang="en-US" altLang="de-DE" sz="1200"/>
          </a:p>
        </p:txBody>
      </p:sp>
      <p:sp>
        <p:nvSpPr>
          <p:cNvPr id="5125" name="Rectangle 2">
            <a:extLst>
              <a:ext uri="{FF2B5EF4-FFF2-40B4-BE49-F238E27FC236}">
                <a16:creationId xmlns:a16="http://schemas.microsoft.com/office/drawing/2014/main" id="{35C2F183-371D-79E2-BBD8-787FD7F074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ln/>
        </p:spPr>
      </p:sp>
      <p:sp>
        <p:nvSpPr>
          <p:cNvPr id="1311747" name="Rectangle 3">
            <a:extLst>
              <a:ext uri="{FF2B5EF4-FFF2-40B4-BE49-F238E27FC236}">
                <a16:creationId xmlns:a16="http://schemas.microsoft.com/office/drawing/2014/main" id="{8F5FE003-079D-80B3-2140-BEFD82E520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2227263" cy="2179637"/>
          </a:xfrm>
        </p:spPr>
        <p:txBody>
          <a:bodyPr/>
          <a:lstStyle/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 Tensor weiter erlaeutern</a:t>
            </a:r>
          </a:p>
          <a:p>
            <a:pPr>
              <a:defRPr/>
            </a:pPr>
            <a:endParaRPr lang="en-US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Zeitableitung</a:t>
            </a:r>
          </a:p>
          <a:p>
            <a:pPr>
              <a:defRPr/>
            </a:pPr>
            <a:endParaRPr lang="en-US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Programmlaenge, 1Mill.</a:t>
            </a:r>
          </a:p>
          <a:p>
            <a:pPr>
              <a:defRPr/>
            </a:pPr>
            <a:endParaRPr lang="en-US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WM-Rendering-&gt;5000 nodes</a:t>
            </a:r>
          </a:p>
          <a:p>
            <a:pPr>
              <a:defRPr/>
            </a:pPr>
            <a:endParaRPr lang="en-US" altLang="de-DE">
              <a:latin typeface="Times New Roman" charset="0"/>
              <a:ea typeface="ＭＳ Ｐゴシック" charset="-128"/>
            </a:endParaRPr>
          </a:p>
          <a:p>
            <a:pPr>
              <a:defRPr/>
            </a:pPr>
            <a:r>
              <a:rPr lang="en-US" altLang="de-DE">
                <a:latin typeface="Times New Roman" charset="0"/>
                <a:ea typeface="ＭＳ Ｐゴシック" charset="-128"/>
              </a:rPr>
              <a:t>1:10 raus und anfangs erwaehnen</a:t>
            </a:r>
            <a:endParaRPr lang="en-GB" altLang="de-DE">
              <a:latin typeface="Times New Roman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10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293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11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890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12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760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olienbildplatzhalter 1">
            <a:extLst>
              <a:ext uri="{FF2B5EF4-FFF2-40B4-BE49-F238E27FC236}">
                <a16:creationId xmlns:a16="http://schemas.microsoft.com/office/drawing/2014/main" id="{E5B16313-AE0B-0B4F-8F22-B9080437C5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568AA93D-20E5-0C4E-9B33-23CC4B750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741D4418-FC66-0E41-93A7-0055BC7DF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058238B-7B31-3F4F-A83C-960FFC832D51}" type="slidenum">
              <a:rPr lang="de-DE" altLang="de-DE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13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256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14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64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15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03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16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808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17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2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18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03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19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11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olienbildplatzhalter 1">
            <a:extLst>
              <a:ext uri="{FF2B5EF4-FFF2-40B4-BE49-F238E27FC236}">
                <a16:creationId xmlns:a16="http://schemas.microsoft.com/office/drawing/2014/main" id="{E5B16313-AE0B-0B4F-8F22-B9080437C5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568AA93D-20E5-0C4E-9B33-23CC4B750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741D4418-FC66-0E41-93A7-0055BC7DF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058238B-7B31-3F4F-A83C-960FFC832D51}" type="slidenum">
              <a:rPr lang="de-DE" altLang="de-DE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2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20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32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21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34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22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22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23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1854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24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426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25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435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26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28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27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56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28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75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29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2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olienbildplatzhalter 1">
            <a:extLst>
              <a:ext uri="{FF2B5EF4-FFF2-40B4-BE49-F238E27FC236}">
                <a16:creationId xmlns:a16="http://schemas.microsoft.com/office/drawing/2014/main" id="{E5B16313-AE0B-0B4F-8F22-B9080437C5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568AA93D-20E5-0C4E-9B33-23CC4B750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741D4418-FC66-0E41-93A7-0055BC7DF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058238B-7B31-3F4F-A83C-960FFC832D51}" type="slidenum">
              <a:rPr lang="de-DE" altLang="de-DE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3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24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30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05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Folienbildplatzhalter 1">
            <a:extLst>
              <a:ext uri="{FF2B5EF4-FFF2-40B4-BE49-F238E27FC236}">
                <a16:creationId xmlns:a16="http://schemas.microsoft.com/office/drawing/2014/main" id="{E5B16313-AE0B-0B4F-8F22-B9080437C5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568AA93D-20E5-0C4E-9B33-23CC4B750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741D4418-FC66-0E41-93A7-0055BC7DF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058238B-7B31-3F4F-A83C-960FFC832D51}" type="slidenum">
              <a:rPr lang="de-DE" altLang="de-DE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31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0101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B889A3A3-77F4-EF4D-BD41-8613C60F6839}" type="slidenum">
              <a:rPr lang="en-US" altLang="x-none"/>
              <a:pPr/>
              <a:t>32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934469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3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003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306808EB-9C32-8C48-BA20-8A9DBC82B5D3}" type="slidenum">
              <a:rPr lang="en-US" altLang="x-none"/>
              <a:pPr/>
              <a:t>33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478263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26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939178BC-7D23-6340-A7DA-28E3D89B08EB}" type="slidenum">
              <a:rPr lang="en-US" altLang="x-none"/>
              <a:pPr/>
              <a:t>34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457931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6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x-none"/>
              <a:t>Biot-Savart: B(r)=</a:t>
            </a:r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588E2E17-F906-8A48-B3DA-0805A04C46F2}" type="slidenum">
              <a:rPr lang="en-US" altLang="x-none"/>
              <a:pPr/>
              <a:t>35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008040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9" name="Rectangle 3"/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10" name="Rectangle 6"/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11" name="Rectangle 7"/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fld id="{7FFAB184-2AF2-B945-93C5-006790D1C270}" type="slidenum">
              <a:rPr lang="en-US" altLang="de-DE" sz="1200" b="1" smtClean="0"/>
              <a:pPr algn="r">
                <a:defRPr/>
              </a:pPr>
              <a:t>36</a:t>
            </a:fld>
            <a:endParaRPr lang="en-US" altLang="de-DE" sz="1200" b="1"/>
          </a:p>
        </p:txBody>
      </p:sp>
      <p:sp>
        <p:nvSpPr>
          <p:cNvPr id="4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906463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5" name="Rectangle 3"/>
          <p:cNvSpPr txBox="1">
            <a:spLocks noGrp="1" noChangeArrowheads="1"/>
          </p:cNvSpPr>
          <p:nvPr/>
        </p:nvSpPr>
        <p:spPr bwMode="auto">
          <a:xfrm>
            <a:off x="5589588" y="0"/>
            <a:ext cx="1268412" cy="2746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endParaRPr lang="de-DE" altLang="de-DE" sz="1200" b="1"/>
          </a:p>
        </p:txBody>
      </p:sp>
      <p:sp>
        <p:nvSpPr>
          <p:cNvPr id="6" name="Rectangle 6"/>
          <p:cNvSpPr txBox="1">
            <a:spLocks noGrp="1" noChangeArrowheads="1"/>
          </p:cNvSpPr>
          <p:nvPr/>
        </p:nvSpPr>
        <p:spPr bwMode="auto">
          <a:xfrm>
            <a:off x="0" y="8869363"/>
            <a:ext cx="83820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 sz="1200" b="1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6356350" y="8869363"/>
            <a:ext cx="501650" cy="2746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b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defRPr/>
            </a:pPr>
            <a:fld id="{E6FC6CE4-A80D-8947-8332-2A27A46CA8E2}" type="slidenum">
              <a:rPr lang="en-US" altLang="de-DE" sz="1200" b="1" smtClean="0"/>
              <a:pPr algn="r">
                <a:defRPr/>
              </a:pPr>
              <a:t>36</a:t>
            </a:fld>
            <a:endParaRPr lang="en-US" altLang="de-DE" sz="1200" b="1"/>
          </a:p>
        </p:txBody>
      </p:sp>
      <p:sp>
        <p:nvSpPr>
          <p:cNvPr id="60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29000" y="2400300"/>
            <a:ext cx="0" cy="0"/>
          </a:xfrm>
          <a:solidFill>
            <a:srgbClr val="FFFFFF"/>
          </a:solidFill>
          <a:ln/>
        </p:spPr>
      </p:sp>
      <p:sp>
        <p:nvSpPr>
          <p:cNvPr id="394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343400"/>
            <a:ext cx="231775" cy="284163"/>
          </a:xfrm>
        </p:spPr>
        <p:txBody>
          <a:bodyPr/>
          <a:lstStyle/>
          <a:p>
            <a:pPr>
              <a:defRPr/>
            </a:pPr>
            <a:r>
              <a:rPr lang="en-US" altLang="de-DE" dirty="0">
                <a:ea typeface="ＭＳ Ｐゴシック" charset="-128"/>
              </a:rPr>
              <a:t> </a:t>
            </a:r>
            <a:endParaRPr lang="en-GB" altLang="de-D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248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4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94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5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8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6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97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7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71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8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859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Folienbildplatzhalter 1">
            <a:extLst>
              <a:ext uri="{FF2B5EF4-FFF2-40B4-BE49-F238E27FC236}">
                <a16:creationId xmlns:a16="http://schemas.microsoft.com/office/drawing/2014/main" id="{BDA729E3-5C38-4E1F-47CE-9B419E28D7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izenplatzhalter 2">
            <a:extLst>
              <a:ext uri="{FF2B5EF4-FFF2-40B4-BE49-F238E27FC236}">
                <a16:creationId xmlns:a16="http://schemas.microsoft.com/office/drawing/2014/main" id="{49D295DE-91C4-9C55-E31F-6F57D31F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altLang="de-DE">
              <a:latin typeface="Times New Roman" charset="0"/>
              <a:ea typeface="ＭＳ Ｐゴシック" charset="-128"/>
            </a:endParaRPr>
          </a:p>
        </p:txBody>
      </p:sp>
      <p:sp>
        <p:nvSpPr>
          <p:cNvPr id="31747" name="Foliennummernplatzhalter 3">
            <a:extLst>
              <a:ext uri="{FF2B5EF4-FFF2-40B4-BE49-F238E27FC236}">
                <a16:creationId xmlns:a16="http://schemas.microsoft.com/office/drawing/2014/main" id="{ACB4477E-0E5D-040E-2B96-A810D1D87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A9769B43-0486-7248-A509-AAC250B911C2}" type="slidenum">
              <a:rPr lang="de-DE" altLang="de-DE" sz="1200" smtClean="0">
                <a:solidFill>
                  <a:schemeClr val="tx1"/>
                </a:solidFill>
                <a:latin typeface="Arial" panose="020B0604020202020204" pitchFamily="34" charset="0"/>
              </a:rPr>
              <a:pPr>
                <a:defRPr/>
              </a:pPr>
              <a:t>9</a:t>
            </a:fld>
            <a:endParaRPr lang="de-DE" altLang="de-DE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689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707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447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783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642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24185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6644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5952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3131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535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8586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7728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5000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285BA4-684A-71B8-2E98-AB27ABF99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C1FD09-6417-FEFD-1F0B-87340DC1CE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1028" name="Line 7">
            <a:extLst>
              <a:ext uri="{FF2B5EF4-FFF2-40B4-BE49-F238E27FC236}">
                <a16:creationId xmlns:a16="http://schemas.microsoft.com/office/drawing/2014/main" id="{E354467E-57C9-4A2F-E02D-2DDEA882F6C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293688" y="6453188"/>
            <a:ext cx="8562975" cy="15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BF5B51FE-38B9-A600-4E54-661DB10166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91288"/>
            <a:ext cx="881538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8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Carsten Wolters, IBB, WWU Münster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1.jpe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5" name="Rectangle 5">
            <a:extLst>
              <a:ext uri="{FF2B5EF4-FFF2-40B4-BE49-F238E27FC236}">
                <a16:creationId xmlns:a16="http://schemas.microsoft.com/office/drawing/2014/main" id="{5075DC61-C83E-AD08-28D5-12C41176C5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4625" y="89116"/>
            <a:ext cx="8829675" cy="1785723"/>
          </a:xfrm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Further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topics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in EEG and MEG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forward</a:t>
            </a:r>
            <a: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 </a:t>
            </a:r>
            <a:r>
              <a:rPr lang="de-DE" altLang="de-DE" sz="2800" b="1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modeling</a:t>
            </a:r>
            <a:br>
              <a:rPr lang="de-DE" altLang="de-DE" sz="2800" b="1" dirty="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endParaRPr lang="de-DE" altLang="de-DE" sz="2400" b="1" dirty="0">
              <a:solidFill>
                <a:srgbClr val="FFFF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10728" name="Text Box 8">
            <a:extLst>
              <a:ext uri="{FF2B5EF4-FFF2-40B4-BE49-F238E27FC236}">
                <a16:creationId xmlns:a16="http://schemas.microsoft.com/office/drawing/2014/main" id="{D47FFC85-DF10-5A9D-853A-44006291F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338" y="4573021"/>
            <a:ext cx="2812173" cy="3556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de-DE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Carsten Wolters</a:t>
            </a:r>
          </a:p>
        </p:txBody>
      </p:sp>
      <p:sp>
        <p:nvSpPr>
          <p:cNvPr id="1310731" name="Rectangle 11">
            <a:extLst>
              <a:ext uri="{FF2B5EF4-FFF2-40B4-BE49-F238E27FC236}">
                <a16:creationId xmlns:a16="http://schemas.microsoft.com/office/drawing/2014/main" id="{464160AE-9404-B9C4-6F5B-A9AA11DFA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6275388"/>
            <a:ext cx="1635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1310735" name="Text Box 15">
            <a:extLst>
              <a:ext uri="{FF2B5EF4-FFF2-40B4-BE49-F238E27FC236}">
                <a16:creationId xmlns:a16="http://schemas.microsoft.com/office/drawing/2014/main" id="{CEB5B483-8D78-DC59-BF3A-178280FC3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6253163"/>
            <a:ext cx="88153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de-DE" sz="1800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Lecture, </a:t>
            </a:r>
            <a:r>
              <a:rPr lang="en-US" altLang="de-DE" sz="18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Dec.10, 2024</a:t>
            </a:r>
            <a:endParaRPr lang="en-US" altLang="de-DE" sz="1800" i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101" name="Line 16">
            <a:extLst>
              <a:ext uri="{FF2B5EF4-FFF2-40B4-BE49-F238E27FC236}">
                <a16:creationId xmlns:a16="http://schemas.microsoft.com/office/drawing/2014/main" id="{40D75425-B341-0462-5A0B-EF7D623386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688" y="6021388"/>
            <a:ext cx="8562975" cy="15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103" name="Picture 32" descr="logo_IBB.jpg                                                   002C8F0AMacintosh HD                   BBA7EC79:">
            <a:extLst>
              <a:ext uri="{FF2B5EF4-FFF2-40B4-BE49-F238E27FC236}">
                <a16:creationId xmlns:a16="http://schemas.microsoft.com/office/drawing/2014/main" id="{D1FCC187-01CD-0144-EEEE-CB5C887F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644" y="2495551"/>
            <a:ext cx="17541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2B0F513-E837-9AA8-0BB5-22E4D4B02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41" y="2495551"/>
            <a:ext cx="2812173" cy="98470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8A8B973-8FCF-26AD-4C3C-4E7E90D5ACE3}"/>
              </a:ext>
            </a:extLst>
          </p:cNvPr>
          <p:cNvSpPr txBox="1"/>
          <p:nvPr/>
        </p:nvSpPr>
        <p:spPr>
          <a:xfrm>
            <a:off x="7861738" y="56755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764554-7D7E-6E0C-9D60-0592ABF4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7036073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Comparison of CEM, GAP and PEM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Pursiainen</a:t>
            </a:r>
            <a:r>
              <a:rPr lang="en-US" altLang="de-DE" sz="1200" b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 err="1">
                <a:solidFill>
                  <a:schemeClr val="bg1"/>
                </a:solidFill>
              </a:rPr>
              <a:t>Agsten</a:t>
            </a:r>
            <a:r>
              <a:rPr lang="en-US" altLang="de-DE" sz="1200" b="1" dirty="0">
                <a:solidFill>
                  <a:schemeClr val="bg1"/>
                </a:solidFill>
              </a:rPr>
              <a:t>, Wagner &amp; Wolters, </a:t>
            </a:r>
            <a:r>
              <a:rPr lang="en-US" altLang="de-DE" sz="1200" b="1" i="1" dirty="0">
                <a:solidFill>
                  <a:schemeClr val="bg1"/>
                </a:solidFill>
              </a:rPr>
              <a:t>IEEE Trans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Neur</a:t>
            </a:r>
            <a:r>
              <a:rPr lang="en-US" altLang="de-DE" sz="1200" b="1" i="1" dirty="0">
                <a:solidFill>
                  <a:schemeClr val="bg1"/>
                </a:solidFill>
              </a:rPr>
              <a:t> Sys Rehab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Eng</a:t>
            </a:r>
            <a:r>
              <a:rPr lang="en-US" altLang="de-DE" sz="1200" b="1" i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>
                <a:solidFill>
                  <a:schemeClr val="bg1"/>
                </a:solidFill>
              </a:rPr>
              <a:t>2018]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5A8407-A16A-D146-237E-468A44518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31" y="734916"/>
            <a:ext cx="7772400" cy="9252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64D6648-637A-B0B1-F2AC-0D03F8DD6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30" y="1702240"/>
            <a:ext cx="7764511" cy="470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9691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Pursiainen</a:t>
            </a:r>
            <a:r>
              <a:rPr lang="en-US" altLang="de-DE" sz="1200" b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 err="1">
                <a:solidFill>
                  <a:schemeClr val="bg1"/>
                </a:solidFill>
              </a:rPr>
              <a:t>Agsten</a:t>
            </a:r>
            <a:r>
              <a:rPr lang="en-US" altLang="de-DE" sz="1200" b="1" dirty="0">
                <a:solidFill>
                  <a:schemeClr val="bg1"/>
                </a:solidFill>
              </a:rPr>
              <a:t>, Wagner &amp; Wolters, </a:t>
            </a:r>
            <a:r>
              <a:rPr lang="en-US" altLang="de-DE" sz="1200" b="1" i="1" dirty="0">
                <a:solidFill>
                  <a:schemeClr val="bg1"/>
                </a:solidFill>
              </a:rPr>
              <a:t>IEEE Trans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Neur</a:t>
            </a:r>
            <a:r>
              <a:rPr lang="en-US" altLang="de-DE" sz="1200" b="1" i="1" dirty="0">
                <a:solidFill>
                  <a:schemeClr val="bg1"/>
                </a:solidFill>
              </a:rPr>
              <a:t> Sys Rehab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Eng</a:t>
            </a:r>
            <a:r>
              <a:rPr lang="en-US" altLang="de-DE" sz="1200" b="1" i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>
                <a:solidFill>
                  <a:schemeClr val="bg1"/>
                </a:solidFill>
              </a:rPr>
              <a:t>2018]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387258-55C5-7963-15E1-4696970E0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933450"/>
            <a:ext cx="8496511" cy="500489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D62DE24-B71C-1BD5-28D5-E24D893B6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7036073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Comparison of CEM, GAP and PEM</a:t>
            </a:r>
          </a:p>
        </p:txBody>
      </p:sp>
    </p:spTree>
    <p:extLst>
      <p:ext uri="{BB962C8B-B14F-4D97-AF65-F5344CB8AC3E}">
        <p14:creationId xmlns:p14="http://schemas.microsoft.com/office/powerpoint/2010/main" val="244648579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Pursiainen</a:t>
            </a:r>
            <a:r>
              <a:rPr lang="en-US" altLang="de-DE" sz="1200" b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 err="1">
                <a:solidFill>
                  <a:schemeClr val="bg1"/>
                </a:solidFill>
              </a:rPr>
              <a:t>Lucka</a:t>
            </a:r>
            <a:r>
              <a:rPr lang="en-US" altLang="de-DE" sz="1200" b="1" dirty="0">
                <a:solidFill>
                  <a:schemeClr val="bg1"/>
                </a:solidFill>
              </a:rPr>
              <a:t> &amp; Wolters, </a:t>
            </a:r>
            <a:r>
              <a:rPr lang="en-US" altLang="de-DE" sz="1200" b="1" i="1" dirty="0">
                <a:solidFill>
                  <a:schemeClr val="bg1"/>
                </a:solidFill>
              </a:rPr>
              <a:t>Phys Med Biol, </a:t>
            </a:r>
            <a:r>
              <a:rPr lang="en-US" altLang="de-DE" sz="1200" b="1" dirty="0">
                <a:solidFill>
                  <a:schemeClr val="bg1"/>
                </a:solidFill>
              </a:rPr>
              <a:t>2012]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D62DE24-B71C-1BD5-28D5-E24D893B6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1" y="534232"/>
            <a:ext cx="7036073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Comparison of CEM and PEM for EEG source analysis (no injection currents I)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995A89-30B4-CEAE-CCD9-2830B7279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563184"/>
            <a:ext cx="8622341" cy="32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0398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4">
            <a:extLst>
              <a:ext uri="{FF2B5EF4-FFF2-40B4-BE49-F238E27FC236}">
                <a16:creationId xmlns:a16="http://schemas.microsoft.com/office/drawing/2014/main" id="{CF2AB796-80FD-7F49-8FBD-61CC3E0A0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55660D29-F34A-8A40-8331-455A8A5A9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468563"/>
            <a:ext cx="88455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The complete electrode model (CEM)</a:t>
            </a:r>
            <a:endParaRPr lang="de-DE" altLang="de-DE" sz="20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 </a:t>
            </a:r>
            <a:r>
              <a:rPr lang="de-DE" altLang="de-DE" sz="2000" b="1" dirty="0" err="1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de-DE" altLang="de-DE" sz="2000" b="1" dirty="0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2000" b="1" dirty="0" err="1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2000" b="1" dirty="0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r>
              <a:rPr lang="de-DE" altLang="de-DE" sz="2000" b="1" dirty="0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de-DE" altLang="de-DE" sz="2000" b="1" dirty="0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de-DE" altLang="de-DE" sz="2000" b="1" dirty="0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(BEM)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BEM and FEM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  <a:endParaRPr lang="en-US" altLang="de-DE" sz="1600" b="1" dirty="0">
              <a:solidFill>
                <a:srgbClr val="00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endParaRPr lang="en-US" altLang="de-DE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BB9821-DD6C-3E4B-A557-91604530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5195887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357700968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D62DE24-B71C-1BD5-28D5-E24D893B6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and the boundary element method (BEM)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36C93B1-E178-270A-B673-1191105C0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364" y="1493637"/>
            <a:ext cx="6167619" cy="48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3227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67FE96A-CFF0-6C51-A270-FE1A1052A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20" y="1227130"/>
            <a:ext cx="6369269" cy="42833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CA9501A-9BB2-0FCE-5DEC-A9750D155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20" y="5153140"/>
            <a:ext cx="6369269" cy="10846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B8EEED-FC56-3152-8220-F1FC59DE2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EEG</a:t>
            </a:r>
          </a:p>
        </p:txBody>
      </p:sp>
    </p:spTree>
    <p:extLst>
      <p:ext uri="{BB962C8B-B14F-4D97-AF65-F5344CB8AC3E}">
        <p14:creationId xmlns:p14="http://schemas.microsoft.com/office/powerpoint/2010/main" val="15568288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9BBA45-6D61-D5C2-6ECE-8C5946D1A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406" y="1125238"/>
            <a:ext cx="5747188" cy="527073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91A09B0-FDEF-55DE-0CFB-B38F983CE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EEG</a:t>
            </a:r>
          </a:p>
        </p:txBody>
      </p:sp>
    </p:spTree>
    <p:extLst>
      <p:ext uri="{BB962C8B-B14F-4D97-AF65-F5344CB8AC3E}">
        <p14:creationId xmlns:p14="http://schemas.microsoft.com/office/powerpoint/2010/main" val="291867313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243F68F-6B8B-0022-F49E-7FFD146C2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63" y="1925748"/>
            <a:ext cx="7213600" cy="24257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CE75BB-3150-AE44-9244-8C28CE417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EEG</a:t>
            </a:r>
          </a:p>
        </p:txBody>
      </p:sp>
    </p:spTree>
    <p:extLst>
      <p:ext uri="{BB962C8B-B14F-4D97-AF65-F5344CB8AC3E}">
        <p14:creationId xmlns:p14="http://schemas.microsoft.com/office/powerpoint/2010/main" val="29598549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4C15EC-9D82-77C9-8E09-40081B337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644650"/>
            <a:ext cx="7429500" cy="35687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724D074-B778-0226-B75A-A4F9C721C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EEG</a:t>
            </a:r>
          </a:p>
        </p:txBody>
      </p:sp>
    </p:spTree>
    <p:extLst>
      <p:ext uri="{BB962C8B-B14F-4D97-AF65-F5344CB8AC3E}">
        <p14:creationId xmlns:p14="http://schemas.microsoft.com/office/powerpoint/2010/main" val="351228613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201933-F01B-22BF-A5BA-9CD653439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3" y="1341683"/>
            <a:ext cx="8257533" cy="185578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C84629-16C0-460D-374B-420264ACE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3" y="3344617"/>
            <a:ext cx="8237200" cy="2488624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2B127E5-2E2E-806E-37B4-8D49F5683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EEG</a:t>
            </a:r>
          </a:p>
        </p:txBody>
      </p:sp>
    </p:spTree>
    <p:extLst>
      <p:ext uri="{BB962C8B-B14F-4D97-AF65-F5344CB8AC3E}">
        <p14:creationId xmlns:p14="http://schemas.microsoft.com/office/powerpoint/2010/main" val="104973176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4">
            <a:extLst>
              <a:ext uri="{FF2B5EF4-FFF2-40B4-BE49-F238E27FC236}">
                <a16:creationId xmlns:a16="http://schemas.microsoft.com/office/drawing/2014/main" id="{CF2AB796-80FD-7F49-8FBD-61CC3E0A0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BB9821-DD6C-3E4B-A557-91604530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5195887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Lectures, part I: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341908-AF01-C90F-29FA-9F17726E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391" y="2192338"/>
            <a:ext cx="4811606" cy="31281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A865064-9F1A-8AAE-CA4F-604778487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1" y="1026346"/>
            <a:ext cx="4013711" cy="498031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B1879-CE38-437C-698D-BD59EA30F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195331"/>
            <a:ext cx="7608272" cy="505832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0B1C693-30C0-D6CA-2F1F-D37C54853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EEG</a:t>
            </a:r>
          </a:p>
        </p:txBody>
      </p:sp>
    </p:spTree>
    <p:extLst>
      <p:ext uri="{BB962C8B-B14F-4D97-AF65-F5344CB8AC3E}">
        <p14:creationId xmlns:p14="http://schemas.microsoft.com/office/powerpoint/2010/main" val="27623050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1F05AC-CFA1-81AE-96F1-39DB41772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60" y="1347204"/>
            <a:ext cx="8160906" cy="412868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7861726-2127-55B2-3528-1EA9FCB0F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EEG</a:t>
            </a:r>
          </a:p>
        </p:txBody>
      </p:sp>
    </p:spTree>
    <p:extLst>
      <p:ext uri="{BB962C8B-B14F-4D97-AF65-F5344CB8AC3E}">
        <p14:creationId xmlns:p14="http://schemas.microsoft.com/office/powerpoint/2010/main" val="212836970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F58136-8D39-83A9-EDD0-981B7BE6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60" y="1216938"/>
            <a:ext cx="7772400" cy="470748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8413CB9-4218-724E-11CC-4107BBF1A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EEG</a:t>
            </a:r>
          </a:p>
        </p:txBody>
      </p:sp>
    </p:spTree>
    <p:extLst>
      <p:ext uri="{BB962C8B-B14F-4D97-AF65-F5344CB8AC3E}">
        <p14:creationId xmlns:p14="http://schemas.microsoft.com/office/powerpoint/2010/main" val="30562805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967514-9AC9-3F57-8F81-E6D908E5E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60" y="1227448"/>
            <a:ext cx="7772400" cy="470748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01188EA-236D-1091-CB1B-9A0830F82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EEG</a:t>
            </a:r>
          </a:p>
        </p:txBody>
      </p:sp>
    </p:spTree>
    <p:extLst>
      <p:ext uri="{BB962C8B-B14F-4D97-AF65-F5344CB8AC3E}">
        <p14:creationId xmlns:p14="http://schemas.microsoft.com/office/powerpoint/2010/main" val="159268705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247164-CD96-8F66-14AB-F8D8EFDFA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4" y="1266894"/>
            <a:ext cx="8329699" cy="23171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341BF29-F422-8F2D-08EE-454CBD8ED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33" y="3584027"/>
            <a:ext cx="8261133" cy="121487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6A66261-9F0E-5B02-0C52-D1C3034FB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EEG</a:t>
            </a:r>
          </a:p>
        </p:txBody>
      </p:sp>
    </p:spTree>
    <p:extLst>
      <p:ext uri="{BB962C8B-B14F-4D97-AF65-F5344CB8AC3E}">
        <p14:creationId xmlns:p14="http://schemas.microsoft.com/office/powerpoint/2010/main" val="54898244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AC852B-0A9E-EEEF-5E4F-3EC3F3D00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EEG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AE7BED-FE34-A05C-62CD-6C41EA157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9" y="1281725"/>
            <a:ext cx="8218445" cy="45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1134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AC852B-0A9E-EEEF-5E4F-3EC3F3D00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MEG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B07EDEA-A87F-A14E-D953-0730AD354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05" y="891911"/>
            <a:ext cx="6892925" cy="53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5160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6.3, 2023]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AC852B-0A9E-EEEF-5E4F-3EC3F3D00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integral equation method for the MEG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B477624-FBB3-594B-C48F-69F5AD321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855" y="885725"/>
            <a:ext cx="5998157" cy="54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4780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6.4, 2023]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AC852B-0A9E-EEEF-5E4F-3EC3F3D00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boundary element method (BEM)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CC4B81-F9D5-1E13-B9AE-9C8ED7AA9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79" y="885725"/>
            <a:ext cx="7170683" cy="5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0324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6.4, 2023]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AC852B-0A9E-EEEF-5E4F-3EC3F3D00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409475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boundary element method (BEM)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DB4594F-9C25-0DE0-E6DA-7B9AA4883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39" y="1595554"/>
            <a:ext cx="8478522" cy="366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5238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4">
            <a:extLst>
              <a:ext uri="{FF2B5EF4-FFF2-40B4-BE49-F238E27FC236}">
                <a16:creationId xmlns:a16="http://schemas.microsoft.com/office/drawing/2014/main" id="{CF2AB796-80FD-7F49-8FBD-61CC3E0A0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55660D29-F34A-8A40-8331-455A8A5A9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468563"/>
            <a:ext cx="88455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00FFFF"/>
                </a:solidFill>
                <a:latin typeface="Arial" panose="020B0604020202020204" pitchFamily="34" charset="0"/>
              </a:rPr>
              <a:t>The complete electrode model (CEM)</a:t>
            </a:r>
            <a:endParaRPr lang="de-DE" altLang="de-DE" sz="2000" b="1" dirty="0">
              <a:solidFill>
                <a:srgbClr val="00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(BEM)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BEM and FEM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  <a:endParaRPr lang="en-US" altLang="de-DE" sz="1600" b="1" dirty="0">
              <a:solidFill>
                <a:srgbClr val="00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endParaRPr lang="en-US" altLang="de-DE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BB9821-DD6C-3E4B-A557-91604530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5195887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388567379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Vorlesungsskriptum</a:t>
            </a:r>
            <a:r>
              <a:rPr lang="en-US" altLang="de-DE" sz="1200" b="1" dirty="0">
                <a:solidFill>
                  <a:schemeClr val="bg1"/>
                </a:solidFill>
              </a:rPr>
              <a:t>, Section 6.4, 2023]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AC852B-0A9E-EEEF-5E4F-3EC3F3D00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60" y="209779"/>
            <a:ext cx="8839200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boundary element method (BEM)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C8A9D66-EA04-1B16-075C-24A4A59B2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60" y="688979"/>
            <a:ext cx="7323432" cy="41125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6B07E8E-A6F7-8DF7-6934-20CDED308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60" y="4856992"/>
            <a:ext cx="7323432" cy="137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8802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4">
            <a:extLst>
              <a:ext uri="{FF2B5EF4-FFF2-40B4-BE49-F238E27FC236}">
                <a16:creationId xmlns:a16="http://schemas.microsoft.com/office/drawing/2014/main" id="{CF2AB796-80FD-7F49-8FBD-61CC3E0A0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55660D29-F34A-8A40-8331-455A8A5A9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468563"/>
            <a:ext cx="88455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en-US" altLang="de-DE" sz="2000" b="1" dirty="0">
                <a:solidFill>
                  <a:srgbClr val="FFFF00"/>
                </a:solidFill>
                <a:latin typeface="Arial" panose="020B0604020202020204" pitchFamily="34" charset="0"/>
              </a:rPr>
              <a:t>The complete electrode model (CEM)</a:t>
            </a:r>
            <a:endParaRPr lang="de-DE" altLang="de-DE" sz="20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de-DE" altLang="de-D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(BEM)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de-DE" altLang="de-DE" sz="2000" b="1" dirty="0" err="1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</a:t>
            </a:r>
            <a:r>
              <a:rPr lang="de-DE" altLang="de-DE" sz="2000" b="1" dirty="0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BEM and FEM </a:t>
            </a:r>
            <a:r>
              <a:rPr lang="de-DE" altLang="de-DE" sz="2000" b="1" dirty="0" err="1">
                <a:solidFill>
                  <a:srgbClr val="00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  <a:endParaRPr lang="en-US" altLang="de-DE" sz="1600" b="1" dirty="0">
              <a:solidFill>
                <a:srgbClr val="00FF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spcAft>
                <a:spcPct val="50000"/>
              </a:spcAft>
            </a:pPr>
            <a:endParaRPr lang="en-US" altLang="de-DE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BB9821-DD6C-3E4B-A557-91604530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5195887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366087810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8"/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 et al., </a:t>
            </a:r>
            <a:r>
              <a:rPr lang="en-US" altLang="x-none" sz="1200" b="1" i="1" dirty="0">
                <a:solidFill>
                  <a:schemeClr val="bg1"/>
                </a:solidFill>
              </a:rPr>
              <a:t>Biomed Eng.</a:t>
            </a:r>
            <a:r>
              <a:rPr lang="en-US" altLang="x-none" sz="1200" b="1" dirty="0">
                <a:solidFill>
                  <a:schemeClr val="bg1"/>
                </a:solidFill>
              </a:rPr>
              <a:t>, 2012]</a:t>
            </a:r>
          </a:p>
        </p:txBody>
      </p:sp>
      <p:pic>
        <p:nvPicPr>
          <p:cNvPr id="87043" name="Bild 3" descr="delet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6575"/>
            <a:ext cx="91440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22575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Bild 5" descr="delet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"/>
            <a:ext cx="91440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3D59978B-4BF2-A057-9553-DEBC339C4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 et al., </a:t>
            </a:r>
            <a:r>
              <a:rPr lang="en-US" altLang="x-none" sz="1200" b="1" i="1" dirty="0">
                <a:solidFill>
                  <a:schemeClr val="bg1"/>
                </a:solidFill>
              </a:rPr>
              <a:t>Biomed Eng.</a:t>
            </a:r>
            <a:r>
              <a:rPr lang="en-US" altLang="x-none" sz="1200" b="1" dirty="0">
                <a:solidFill>
                  <a:schemeClr val="bg1"/>
                </a:solidFill>
              </a:rPr>
              <a:t>, 2012]</a:t>
            </a:r>
          </a:p>
        </p:txBody>
      </p:sp>
    </p:spTree>
    <p:extLst>
      <p:ext uri="{BB962C8B-B14F-4D97-AF65-F5344CB8AC3E}">
        <p14:creationId xmlns:p14="http://schemas.microsoft.com/office/powerpoint/2010/main" val="131400143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Bild 4" descr="delet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0010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10636C14-2DCF-7F59-465C-686AAEBA9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 et al., </a:t>
            </a:r>
            <a:r>
              <a:rPr lang="en-US" altLang="x-none" sz="1200" b="1" i="1" dirty="0">
                <a:solidFill>
                  <a:schemeClr val="bg1"/>
                </a:solidFill>
              </a:rPr>
              <a:t>Biomed Eng.</a:t>
            </a:r>
            <a:r>
              <a:rPr lang="en-US" altLang="x-none" sz="1200" b="1" dirty="0">
                <a:solidFill>
                  <a:schemeClr val="bg1"/>
                </a:solidFill>
              </a:rPr>
              <a:t>, 2012]</a:t>
            </a:r>
          </a:p>
        </p:txBody>
      </p:sp>
    </p:spTree>
    <p:extLst>
      <p:ext uri="{BB962C8B-B14F-4D97-AF65-F5344CB8AC3E}">
        <p14:creationId xmlns:p14="http://schemas.microsoft.com/office/powerpoint/2010/main" val="175671749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Bild 5" descr="delet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0881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Textfeld 8"/>
          <p:cNvSpPr txBox="1">
            <a:spLocks noChangeArrowheads="1"/>
          </p:cNvSpPr>
          <p:nvPr/>
        </p:nvSpPr>
        <p:spPr bwMode="auto">
          <a:xfrm>
            <a:off x="1447800" y="5557838"/>
            <a:ext cx="2286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 sz="2400"/>
              <a:t>1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E9FA340A-606E-E207-809B-70F9EF0FA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0"/>
            <a:ext cx="8939212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n-US" altLang="x-none" sz="1200" b="1" dirty="0">
                <a:solidFill>
                  <a:schemeClr val="bg1"/>
                </a:solidFill>
              </a:rPr>
              <a:t>[Vorwerk et al., </a:t>
            </a:r>
            <a:r>
              <a:rPr lang="en-US" altLang="x-none" sz="1200" b="1" i="1" dirty="0">
                <a:solidFill>
                  <a:schemeClr val="bg1"/>
                </a:solidFill>
              </a:rPr>
              <a:t>Biomed Eng.</a:t>
            </a:r>
            <a:r>
              <a:rPr lang="en-US" altLang="x-none" sz="1200" b="1" dirty="0">
                <a:solidFill>
                  <a:schemeClr val="bg1"/>
                </a:solidFill>
              </a:rPr>
              <a:t>, 2012]</a:t>
            </a:r>
          </a:p>
        </p:txBody>
      </p:sp>
    </p:spTree>
    <p:extLst>
      <p:ext uri="{BB962C8B-B14F-4D97-AF65-F5344CB8AC3E}">
        <p14:creationId xmlns:p14="http://schemas.microsoft.com/office/powerpoint/2010/main" val="203534050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Bild 3" descr="IBBMethods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5" y="1385253"/>
            <a:ext cx="2724996" cy="204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36" y="1404371"/>
            <a:ext cx="2967038" cy="197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519772" y="5535234"/>
            <a:ext cx="386119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>
              <a:defRPr/>
            </a:pPr>
            <a:r>
              <a:rPr lang="en-US" altLang="de-DE" sz="2175" b="1" kern="0" dirty="0">
                <a:solidFill>
                  <a:srgbClr val="FFFF00"/>
                </a:solidFill>
                <a:ea typeface="ＭＳ Ｐゴシック" charset="-128"/>
              </a:rPr>
              <a:t>SIM-NEURO work-group at IBB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02" y="1032071"/>
            <a:ext cx="904578" cy="44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02" y="1532131"/>
            <a:ext cx="904578" cy="57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02" y="2164465"/>
            <a:ext cx="888486" cy="229829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02" y="2436348"/>
            <a:ext cx="876590" cy="7766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A13FD9B-F088-4B76-4203-F2E3BA89C8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38" y="2792927"/>
            <a:ext cx="2351617" cy="332783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BFCF440-C4B9-B5CC-983C-BDC77C005CED}"/>
              </a:ext>
            </a:extLst>
          </p:cNvPr>
          <p:cNvSpPr txBox="1"/>
          <p:nvPr/>
        </p:nvSpPr>
        <p:spPr>
          <a:xfrm>
            <a:off x="4586157" y="4767008"/>
            <a:ext cx="1119969" cy="3231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de-DE" sz="15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AD0D322-2637-E57E-85DE-053E3BBEEA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60" y="4783153"/>
            <a:ext cx="1065963" cy="62163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9642B27-C7E1-3815-D83B-BE494AC42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36588"/>
            <a:ext cx="82105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84" charset="0"/>
              </a:defRPr>
            </a:lvl9pPr>
          </a:lstStyle>
          <a:p>
            <a:pPr>
              <a:defRPr/>
            </a:pPr>
            <a:r>
              <a:rPr lang="en-US" altLang="de-DE" sz="13300" b="1" kern="0" dirty="0">
                <a:solidFill>
                  <a:srgbClr val="FFFF00"/>
                </a:solidFill>
                <a:ea typeface="ＭＳ Ｐゴシック" charset="-128"/>
              </a:rPr>
              <a:t>Thank you for your attention!</a:t>
            </a:r>
            <a:br>
              <a:rPr lang="en-US" altLang="de-DE" sz="2900" b="1" kern="0" dirty="0">
                <a:solidFill>
                  <a:schemeClr val="tx1"/>
                </a:solidFill>
                <a:ea typeface="ＭＳ Ｐゴシック" charset="-128"/>
              </a:rPr>
            </a:br>
            <a:endParaRPr lang="en-US" altLang="de-DE" sz="2900" b="1" kern="0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146162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764554-7D7E-6E0C-9D60-0592ABF4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7036073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complete electrode model (CEM)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96C7A4-EE2B-A4BC-489E-44E995FB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8" y="1070397"/>
            <a:ext cx="8413337" cy="4920500"/>
          </a:xfrm>
          <a:prstGeom prst="rect">
            <a:avLst/>
          </a:prstGeom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Pursiainen</a:t>
            </a:r>
            <a:r>
              <a:rPr lang="en-US" altLang="de-DE" sz="1200" b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 err="1">
                <a:solidFill>
                  <a:schemeClr val="bg1"/>
                </a:solidFill>
              </a:rPr>
              <a:t>Agsten</a:t>
            </a:r>
            <a:r>
              <a:rPr lang="en-US" altLang="de-DE" sz="1200" b="1" dirty="0">
                <a:solidFill>
                  <a:schemeClr val="bg1"/>
                </a:solidFill>
              </a:rPr>
              <a:t>, Wagner &amp; Wolters, </a:t>
            </a:r>
            <a:r>
              <a:rPr lang="en-US" altLang="de-DE" sz="1200" b="1" i="1" dirty="0">
                <a:solidFill>
                  <a:schemeClr val="bg1"/>
                </a:solidFill>
              </a:rPr>
              <a:t>IEEE Trans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Neur</a:t>
            </a:r>
            <a:r>
              <a:rPr lang="en-US" altLang="de-DE" sz="1200" b="1" i="1" dirty="0">
                <a:solidFill>
                  <a:schemeClr val="bg1"/>
                </a:solidFill>
              </a:rPr>
              <a:t> Sys Rehab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Eng</a:t>
            </a:r>
            <a:r>
              <a:rPr lang="en-US" altLang="de-DE" sz="1200" b="1" i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>
                <a:solidFill>
                  <a:schemeClr val="bg1"/>
                </a:solidFill>
              </a:rPr>
              <a:t>2018]</a:t>
            </a:r>
          </a:p>
        </p:txBody>
      </p:sp>
    </p:spTree>
    <p:extLst>
      <p:ext uri="{BB962C8B-B14F-4D97-AF65-F5344CB8AC3E}">
        <p14:creationId xmlns:p14="http://schemas.microsoft.com/office/powerpoint/2010/main" val="3253754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764554-7D7E-6E0C-9D60-0592ABF4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7036073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complete electrode model (CEM)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Pursiainen</a:t>
            </a:r>
            <a:r>
              <a:rPr lang="en-US" altLang="de-DE" sz="1200" b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 err="1">
                <a:solidFill>
                  <a:schemeClr val="bg1"/>
                </a:solidFill>
              </a:rPr>
              <a:t>Agsten</a:t>
            </a:r>
            <a:r>
              <a:rPr lang="en-US" altLang="de-DE" sz="1200" b="1" dirty="0">
                <a:solidFill>
                  <a:schemeClr val="bg1"/>
                </a:solidFill>
              </a:rPr>
              <a:t>, Wagner &amp; Wolters, </a:t>
            </a:r>
            <a:r>
              <a:rPr lang="en-US" altLang="de-DE" sz="1200" b="1" i="1" dirty="0">
                <a:solidFill>
                  <a:schemeClr val="bg1"/>
                </a:solidFill>
              </a:rPr>
              <a:t>IEEE Trans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Neur</a:t>
            </a:r>
            <a:r>
              <a:rPr lang="en-US" altLang="de-DE" sz="1200" b="1" i="1" dirty="0">
                <a:solidFill>
                  <a:schemeClr val="bg1"/>
                </a:solidFill>
              </a:rPr>
              <a:t> Sys Rehab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Eng</a:t>
            </a:r>
            <a:r>
              <a:rPr lang="en-US" altLang="de-DE" sz="1200" b="1" i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>
                <a:solidFill>
                  <a:schemeClr val="bg1"/>
                </a:solidFill>
              </a:rPr>
              <a:t>2018]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4F857F-4D94-31B3-A818-F46941A56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876574"/>
            <a:ext cx="7772400" cy="467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5997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764554-7D7E-6E0C-9D60-0592ABF4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7036073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complete electrode model (CEM)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Pursiainen</a:t>
            </a:r>
            <a:r>
              <a:rPr lang="en-US" altLang="de-DE" sz="1200" b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 err="1">
                <a:solidFill>
                  <a:schemeClr val="bg1"/>
                </a:solidFill>
              </a:rPr>
              <a:t>Agsten</a:t>
            </a:r>
            <a:r>
              <a:rPr lang="en-US" altLang="de-DE" sz="1200" b="1" dirty="0">
                <a:solidFill>
                  <a:schemeClr val="bg1"/>
                </a:solidFill>
              </a:rPr>
              <a:t>, Wagner &amp; Wolters, </a:t>
            </a:r>
            <a:r>
              <a:rPr lang="en-US" altLang="de-DE" sz="1200" b="1" i="1" dirty="0">
                <a:solidFill>
                  <a:schemeClr val="bg1"/>
                </a:solidFill>
              </a:rPr>
              <a:t>IEEE Trans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Neur</a:t>
            </a:r>
            <a:r>
              <a:rPr lang="en-US" altLang="de-DE" sz="1200" b="1" i="1" dirty="0">
                <a:solidFill>
                  <a:schemeClr val="bg1"/>
                </a:solidFill>
              </a:rPr>
              <a:t> Sys Rehab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Eng</a:t>
            </a:r>
            <a:r>
              <a:rPr lang="en-US" altLang="de-DE" sz="1200" b="1" i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>
                <a:solidFill>
                  <a:schemeClr val="bg1"/>
                </a:solidFill>
              </a:rPr>
              <a:t>2018]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E6CF4D-0384-A9C8-9385-AD78DFEBB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24" y="799443"/>
            <a:ext cx="7243762" cy="548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669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764554-7D7E-6E0C-9D60-0592ABF4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7036073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complete electrode model (CEM)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Pursiainen</a:t>
            </a:r>
            <a:r>
              <a:rPr lang="en-US" altLang="de-DE" sz="1200" b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 err="1">
                <a:solidFill>
                  <a:schemeClr val="bg1"/>
                </a:solidFill>
              </a:rPr>
              <a:t>Agsten</a:t>
            </a:r>
            <a:r>
              <a:rPr lang="en-US" altLang="de-DE" sz="1200" b="1" dirty="0">
                <a:solidFill>
                  <a:schemeClr val="bg1"/>
                </a:solidFill>
              </a:rPr>
              <a:t>, Wagner &amp; Wolters, </a:t>
            </a:r>
            <a:r>
              <a:rPr lang="en-US" altLang="de-DE" sz="1200" b="1" i="1" dirty="0">
                <a:solidFill>
                  <a:schemeClr val="bg1"/>
                </a:solidFill>
              </a:rPr>
              <a:t>IEEE Trans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Neur</a:t>
            </a:r>
            <a:r>
              <a:rPr lang="en-US" altLang="de-DE" sz="1200" b="1" i="1" dirty="0">
                <a:solidFill>
                  <a:schemeClr val="bg1"/>
                </a:solidFill>
              </a:rPr>
              <a:t> Sys Rehab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Eng</a:t>
            </a:r>
            <a:r>
              <a:rPr lang="en-US" altLang="de-DE" sz="1200" b="1" i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>
                <a:solidFill>
                  <a:schemeClr val="bg1"/>
                </a:solidFill>
              </a:rPr>
              <a:t>2018]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DCE65D-9465-B2EB-D724-4A4F3620F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1286551"/>
            <a:ext cx="7772400" cy="32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8707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764554-7D7E-6E0C-9D60-0592ABF4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7036073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gap model (GAP)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Pursiainen</a:t>
            </a:r>
            <a:r>
              <a:rPr lang="en-US" altLang="de-DE" sz="1200" b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 err="1">
                <a:solidFill>
                  <a:schemeClr val="bg1"/>
                </a:solidFill>
              </a:rPr>
              <a:t>Agsten</a:t>
            </a:r>
            <a:r>
              <a:rPr lang="en-US" altLang="de-DE" sz="1200" b="1" dirty="0">
                <a:solidFill>
                  <a:schemeClr val="bg1"/>
                </a:solidFill>
              </a:rPr>
              <a:t>, Wagner &amp; Wolters, </a:t>
            </a:r>
            <a:r>
              <a:rPr lang="en-US" altLang="de-DE" sz="1200" b="1" i="1" dirty="0">
                <a:solidFill>
                  <a:schemeClr val="bg1"/>
                </a:solidFill>
              </a:rPr>
              <a:t>IEEE Trans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Neur</a:t>
            </a:r>
            <a:r>
              <a:rPr lang="en-US" altLang="de-DE" sz="1200" b="1" i="1" dirty="0">
                <a:solidFill>
                  <a:schemeClr val="bg1"/>
                </a:solidFill>
              </a:rPr>
              <a:t> Sys Rehab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Eng</a:t>
            </a:r>
            <a:r>
              <a:rPr lang="en-US" altLang="de-DE" sz="1200" b="1" i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>
                <a:solidFill>
                  <a:schemeClr val="bg1"/>
                </a:solidFill>
              </a:rPr>
              <a:t>2018]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5D585E-8C95-5D2A-EC9B-4251F3272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3" y="1248237"/>
            <a:ext cx="7772400" cy="345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9516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9FF049D6-005B-9DB7-901E-0328D176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192338"/>
            <a:ext cx="689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764554-7D7E-6E0C-9D60-0592ABF4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28600"/>
            <a:ext cx="7036073" cy="47625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99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GB" altLang="de-DE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point electrode model (PEM)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98B2179A-DBB0-FF4B-9D17-E54239DB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83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de-DE" sz="1200" b="1" dirty="0">
                <a:solidFill>
                  <a:schemeClr val="bg1"/>
                </a:solidFill>
              </a:rPr>
              <a:t>[</a:t>
            </a:r>
            <a:r>
              <a:rPr lang="en-US" altLang="de-DE" sz="1200" b="1" dirty="0" err="1">
                <a:solidFill>
                  <a:schemeClr val="bg1"/>
                </a:solidFill>
              </a:rPr>
              <a:t>Pursiainen</a:t>
            </a:r>
            <a:r>
              <a:rPr lang="en-US" altLang="de-DE" sz="1200" b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 err="1">
                <a:solidFill>
                  <a:schemeClr val="bg1"/>
                </a:solidFill>
              </a:rPr>
              <a:t>Agsten</a:t>
            </a:r>
            <a:r>
              <a:rPr lang="en-US" altLang="de-DE" sz="1200" b="1" dirty="0">
                <a:solidFill>
                  <a:schemeClr val="bg1"/>
                </a:solidFill>
              </a:rPr>
              <a:t>, Wagner &amp; Wolters, </a:t>
            </a:r>
            <a:r>
              <a:rPr lang="en-US" altLang="de-DE" sz="1200" b="1" i="1" dirty="0">
                <a:solidFill>
                  <a:schemeClr val="bg1"/>
                </a:solidFill>
              </a:rPr>
              <a:t>IEEE Trans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Neur</a:t>
            </a:r>
            <a:r>
              <a:rPr lang="en-US" altLang="de-DE" sz="1200" b="1" i="1" dirty="0">
                <a:solidFill>
                  <a:schemeClr val="bg1"/>
                </a:solidFill>
              </a:rPr>
              <a:t> Sys Rehab </a:t>
            </a:r>
            <a:r>
              <a:rPr lang="en-US" altLang="de-DE" sz="1200" b="1" i="1" dirty="0" err="1">
                <a:solidFill>
                  <a:schemeClr val="bg1"/>
                </a:solidFill>
              </a:rPr>
              <a:t>Eng</a:t>
            </a:r>
            <a:r>
              <a:rPr lang="en-US" altLang="de-DE" sz="1200" b="1" i="1" dirty="0">
                <a:solidFill>
                  <a:schemeClr val="bg1"/>
                </a:solidFill>
              </a:rPr>
              <a:t>, </a:t>
            </a:r>
            <a:r>
              <a:rPr lang="en-US" altLang="de-DE" sz="1200" b="1" dirty="0">
                <a:solidFill>
                  <a:schemeClr val="bg1"/>
                </a:solidFill>
              </a:rPr>
              <a:t>2018]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9796AB-6A9D-0E4B-5C3C-E963A881F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2391159"/>
            <a:ext cx="8327980" cy="198114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97652E0-D295-E91B-A190-7BF5D43ED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1469078"/>
            <a:ext cx="8371634" cy="80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8746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/>
          </a:outerShdw>
        </a:effec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Times New Roman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/>
          </a:outerShdw>
        </a:effectLst>
      </a:spPr>
      <a:bodyPr vert="horz" wrap="non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FF99"/>
            </a:solidFill>
            <a:effectLst/>
            <a:latin typeface="Times New Roman" pitchFamily="-8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0</TotalTime>
  <Words>720</Words>
  <Application>Microsoft Macintosh PowerPoint</Application>
  <PresentationFormat>Bildschirmpräsentation (4:3)</PresentationFormat>
  <Paragraphs>126</Paragraphs>
  <Slides>36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Blank Presentation</vt:lpstr>
      <vt:lpstr>Further topics in EEG and MEG forward modeling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SCI Institute, University of Utah, SLC, USA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Carsten Wolters</dc:creator>
  <cp:keywords/>
  <dc:description/>
  <cp:lastModifiedBy>Microsoft Office User</cp:lastModifiedBy>
  <cp:revision>1274</cp:revision>
  <cp:lastPrinted>2017-10-16T16:00:07Z</cp:lastPrinted>
  <dcterms:created xsi:type="dcterms:W3CDTF">2015-10-20T11:56:15Z</dcterms:created>
  <dcterms:modified xsi:type="dcterms:W3CDTF">2024-12-09T17:29:16Z</dcterms:modified>
  <cp:category/>
</cp:coreProperties>
</file>