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ppt/tags/tag42.xml" ContentType="application/vnd.openxmlformats-officedocument.presentationml.tags+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ppt/tags/tag44.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65"/>
  </p:notesMasterIdLst>
  <p:sldIdLst>
    <p:sldId id="256" r:id="rId2"/>
    <p:sldId id="1768" r:id="rId3"/>
    <p:sldId id="1622" r:id="rId4"/>
    <p:sldId id="1736" r:id="rId5"/>
    <p:sldId id="1623" r:id="rId6"/>
    <p:sldId id="1624" r:id="rId7"/>
    <p:sldId id="1625" r:id="rId8"/>
    <p:sldId id="1628" r:id="rId9"/>
    <p:sldId id="1629" r:id="rId10"/>
    <p:sldId id="1620" r:id="rId11"/>
    <p:sldId id="1630" r:id="rId12"/>
    <p:sldId id="1745" r:id="rId13"/>
    <p:sldId id="2970" r:id="rId14"/>
    <p:sldId id="1350" r:id="rId15"/>
    <p:sldId id="2971" r:id="rId16"/>
    <p:sldId id="2716" r:id="rId17"/>
    <p:sldId id="2719" r:id="rId18"/>
    <p:sldId id="2977" r:id="rId19"/>
    <p:sldId id="1572" r:id="rId20"/>
    <p:sldId id="1532" r:id="rId21"/>
    <p:sldId id="1534" r:id="rId22"/>
    <p:sldId id="1533" r:id="rId23"/>
    <p:sldId id="1535" r:id="rId24"/>
    <p:sldId id="1548" r:id="rId25"/>
    <p:sldId id="1537" r:id="rId26"/>
    <p:sldId id="1574" r:id="rId27"/>
    <p:sldId id="1573" r:id="rId28"/>
    <p:sldId id="2978" r:id="rId29"/>
    <p:sldId id="1439" r:id="rId30"/>
    <p:sldId id="1440" r:id="rId31"/>
    <p:sldId id="1441" r:id="rId32"/>
    <p:sldId id="1443" r:id="rId33"/>
    <p:sldId id="1444" r:id="rId34"/>
    <p:sldId id="2979" r:id="rId35"/>
    <p:sldId id="1685" r:id="rId36"/>
    <p:sldId id="1686" r:id="rId37"/>
    <p:sldId id="1687" r:id="rId38"/>
    <p:sldId id="1688" r:id="rId39"/>
    <p:sldId id="1689" r:id="rId40"/>
    <p:sldId id="1690" r:id="rId41"/>
    <p:sldId id="1691" r:id="rId42"/>
    <p:sldId id="1692" r:id="rId43"/>
    <p:sldId id="1693" r:id="rId44"/>
    <p:sldId id="1694" r:id="rId45"/>
    <p:sldId id="1695" r:id="rId46"/>
    <p:sldId id="1696" r:id="rId47"/>
    <p:sldId id="1697" r:id="rId48"/>
    <p:sldId id="2981" r:id="rId49"/>
    <p:sldId id="2968" r:id="rId50"/>
    <p:sldId id="2932" r:id="rId51"/>
    <p:sldId id="2980" r:id="rId52"/>
    <p:sldId id="682" r:id="rId53"/>
    <p:sldId id="683" r:id="rId54"/>
    <p:sldId id="684" r:id="rId55"/>
    <p:sldId id="685" r:id="rId56"/>
    <p:sldId id="686" r:id="rId57"/>
    <p:sldId id="687" r:id="rId58"/>
    <p:sldId id="688" r:id="rId59"/>
    <p:sldId id="606" r:id="rId60"/>
    <p:sldId id="689" r:id="rId61"/>
    <p:sldId id="1748" r:id="rId62"/>
    <p:sldId id="1665" r:id="rId63"/>
    <p:sldId id="158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A"/>
    <a:srgbClr val="FFCF00"/>
    <a:srgbClr val="7F0000"/>
    <a:srgbClr val="00DFFF"/>
    <a:srgbClr val="01018B"/>
    <a:srgbClr val="A0FF86"/>
    <a:srgbClr val="775F55"/>
    <a:srgbClr val="DB15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95" autoAdjust="0"/>
    <p:restoredTop sz="80507" autoAdjust="0"/>
  </p:normalViewPr>
  <p:slideViewPr>
    <p:cSldViewPr>
      <p:cViewPr>
        <p:scale>
          <a:sx n="110" d="100"/>
          <a:sy n="110" d="100"/>
        </p:scale>
        <p:origin x="352" y="632"/>
      </p:cViewPr>
      <p:guideLst>
        <p:guide orient="horz" pos="2160"/>
        <p:guide pos="3840"/>
      </p:guideLst>
    </p:cSldViewPr>
  </p:slideViewPr>
  <p:outlineViewPr>
    <p:cViewPr>
      <p:scale>
        <a:sx n="33" d="100"/>
        <a:sy n="33" d="100"/>
      </p:scale>
      <p:origin x="0" y="16626"/>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A3791B-950B-49FB-83B5-B29F1F2F619D}" type="doc">
      <dgm:prSet loTypeId="urn:microsoft.com/office/officeart/2005/8/layout/process2" loCatId="process" qsTypeId="urn:microsoft.com/office/officeart/2005/8/quickstyle/3d3" qsCatId="3D" csTypeId="urn:microsoft.com/office/officeart/2005/8/colors/accent1_2" csCatId="accent1" phldr="1"/>
      <dgm:spPr/>
      <dgm:t>
        <a:bodyPr/>
        <a:lstStyle/>
        <a:p>
          <a:endParaRPr lang="en-US"/>
        </a:p>
      </dgm:t>
    </dgm:pt>
    <dgm:pt modelId="{B9D475B2-5388-44E9-9C1A-FAD9BE5DB82C}">
      <dgm:prSet/>
      <dgm:spPr/>
      <dgm:t>
        <a:bodyPr/>
        <a:lstStyle/>
        <a:p>
          <a:r>
            <a:rPr lang="en-US" b="1" dirty="0"/>
            <a:t>SEP x, o</a:t>
          </a:r>
          <a:r>
            <a:rPr lang="en-US" b="1" baseline="-25000" dirty="0"/>
            <a:t>2</a:t>
          </a:r>
          <a:r>
            <a:rPr lang="en-US" b="1" dirty="0"/>
            <a:t> and m</a:t>
          </a:r>
          <a:r>
            <a:rPr lang="en-US" b="1" baseline="-25000" dirty="0"/>
            <a:t>3</a:t>
          </a:r>
          <a:r>
            <a:rPr lang="en-US" dirty="0"/>
            <a:t> </a:t>
          </a:r>
          <a:r>
            <a:rPr lang="en-US" dirty="0">
              <a:sym typeface="Wingdings" pitchFamily="2" charset="2"/>
            </a:rPr>
            <a:t> Residual Variance (RV)</a:t>
          </a:r>
          <a:endParaRPr lang="en-US" dirty="0"/>
        </a:p>
      </dgm:t>
    </dgm:pt>
    <dgm:pt modelId="{805E6F63-9DC5-4DFA-A511-7664EE2DA54C}" type="sibTrans" cxnId="{E471BAFC-BDC6-4605-9749-AC9C44E8582D}">
      <dgm:prSet/>
      <dgm:spPr/>
      <dgm:t>
        <a:bodyPr/>
        <a:lstStyle/>
        <a:p>
          <a:endParaRPr lang="en-US"/>
        </a:p>
      </dgm:t>
    </dgm:pt>
    <dgm:pt modelId="{A56CF281-465E-42B0-8A03-11EED6D67E1E}" type="parTrans" cxnId="{E471BAFC-BDC6-4605-9749-AC9C44E8582D}">
      <dgm:prSet/>
      <dgm:spPr/>
      <dgm:t>
        <a:bodyPr/>
        <a:lstStyle/>
        <a:p>
          <a:endParaRPr lang="en-US"/>
        </a:p>
      </dgm:t>
    </dgm:pt>
    <dgm:pt modelId="{56406A88-0A8A-4111-9876-B7143D9345F3}">
      <dgm:prSet/>
      <dgm:spPr/>
      <dgm:t>
        <a:bodyPr/>
        <a:lstStyle/>
        <a:p>
          <a:r>
            <a:rPr lang="en-US" b="1" dirty="0"/>
            <a:t>SEF LS; </a:t>
          </a:r>
          <a:r>
            <a:rPr lang="en-US" b="1" i="1" dirty="0"/>
            <a:t>x</a:t>
          </a:r>
          <a:r>
            <a:rPr lang="en-US" b="1" dirty="0"/>
            <a:t> and </a:t>
          </a:r>
          <a:r>
            <a:rPr lang="en-US" b="1" i="1" dirty="0"/>
            <a:t>o</a:t>
          </a:r>
          <a:r>
            <a:rPr lang="en-US" b="1" i="1" baseline="-25000" dirty="0"/>
            <a:t>2</a:t>
          </a:r>
          <a:r>
            <a:rPr lang="en-US" b="1" dirty="0"/>
            <a:t> fixed</a:t>
          </a:r>
          <a:r>
            <a:rPr lang="en-US" dirty="0">
              <a:sym typeface="Wingdings" pitchFamily="2" charset="2"/>
            </a:rPr>
            <a:t></a:t>
          </a:r>
          <a:r>
            <a:rPr lang="en-US" dirty="0"/>
            <a:t> </a:t>
          </a:r>
          <a:r>
            <a:rPr lang="en-US" i="1" dirty="0"/>
            <a:t>m</a:t>
          </a:r>
          <a:r>
            <a:rPr lang="en-US" i="1" baseline="-25000" dirty="0"/>
            <a:t>3</a:t>
          </a:r>
          <a:endParaRPr lang="en-US" baseline="-25000" dirty="0"/>
        </a:p>
      </dgm:t>
    </dgm:pt>
    <dgm:pt modelId="{0072C2CD-9E28-4D87-9F32-A3A090D59314}" type="sibTrans" cxnId="{EA9A39CD-920F-42F2-A330-74365476423F}">
      <dgm:prSet/>
      <dgm:spPr/>
      <dgm:t>
        <a:bodyPr/>
        <a:lstStyle/>
        <a:p>
          <a:endParaRPr lang="en-US"/>
        </a:p>
      </dgm:t>
    </dgm:pt>
    <dgm:pt modelId="{A9F2BEC1-229F-4C02-84EA-C4E97416F855}" type="parTrans" cxnId="{EA9A39CD-920F-42F2-A330-74365476423F}">
      <dgm:prSet/>
      <dgm:spPr/>
      <dgm:t>
        <a:bodyPr/>
        <a:lstStyle/>
        <a:p>
          <a:endParaRPr lang="en-US"/>
        </a:p>
      </dgm:t>
    </dgm:pt>
    <dgm:pt modelId="{BFF34AED-46D3-4146-AF0F-E1C2710317B2}">
      <dgm:prSet/>
      <dgm:spPr/>
      <dgm:t>
        <a:bodyPr/>
        <a:lstStyle/>
        <a:p>
          <a:r>
            <a:rPr lang="en-US" b="1" dirty="0"/>
            <a:t>SEP Least Squares (LS); x fixed </a:t>
          </a:r>
          <a:r>
            <a:rPr lang="en-US" dirty="0">
              <a:sym typeface="Wingdings" pitchFamily="2" charset="2"/>
            </a:rPr>
            <a:t> </a:t>
          </a:r>
          <a:r>
            <a:rPr lang="en-US" dirty="0"/>
            <a:t>orientation o</a:t>
          </a:r>
          <a:r>
            <a:rPr lang="en-US" baseline="-25000" dirty="0"/>
            <a:t>2</a:t>
          </a:r>
          <a:r>
            <a:rPr lang="en-US" dirty="0"/>
            <a:t> and magnitude m</a:t>
          </a:r>
          <a:r>
            <a:rPr lang="en-US" baseline="-25000" dirty="0"/>
            <a:t>2</a:t>
          </a:r>
          <a:r>
            <a:rPr lang="en-US" dirty="0"/>
            <a:t>. </a:t>
          </a:r>
        </a:p>
      </dgm:t>
    </dgm:pt>
    <dgm:pt modelId="{B7AEF627-9ED9-4965-B863-1F17FB399A14}" type="sibTrans" cxnId="{41BE7DD4-035B-49F7-92E3-645124C2409A}">
      <dgm:prSet/>
      <dgm:spPr/>
      <dgm:t>
        <a:bodyPr/>
        <a:lstStyle/>
        <a:p>
          <a:endParaRPr lang="en-US"/>
        </a:p>
      </dgm:t>
    </dgm:pt>
    <dgm:pt modelId="{CE7EA872-9B3B-4E33-A7C3-36E8ED68BBAF}" type="parTrans" cxnId="{41BE7DD4-035B-49F7-92E3-645124C2409A}">
      <dgm:prSet/>
      <dgm:spPr/>
      <dgm:t>
        <a:bodyPr/>
        <a:lstStyle/>
        <a:p>
          <a:endParaRPr lang="en-US"/>
        </a:p>
      </dgm:t>
    </dgm:pt>
    <dgm:pt modelId="{5CF1BDF2-5ABE-4AA3-861A-6978117A6D78}">
      <dgm:prSet phldrT="[Metin]"/>
      <dgm:spPr/>
      <dgm:t>
        <a:bodyPr/>
        <a:lstStyle/>
        <a:p>
          <a:r>
            <a:rPr lang="en-US" b="1" dirty="0"/>
            <a:t>SEF GFS </a:t>
          </a:r>
          <a:r>
            <a:rPr lang="en-US" dirty="0">
              <a:sym typeface="Wingdings" pitchFamily="2" charset="2"/>
            </a:rPr>
            <a:t></a:t>
          </a:r>
          <a:r>
            <a:rPr lang="en-US" dirty="0"/>
            <a:t> location x, orientation o</a:t>
          </a:r>
          <a:r>
            <a:rPr lang="en-US" baseline="-25000" dirty="0"/>
            <a:t>1</a:t>
          </a:r>
          <a:r>
            <a:rPr lang="en-US" dirty="0"/>
            <a:t> and magnitude m</a:t>
          </a:r>
          <a:r>
            <a:rPr lang="en-US" baseline="-25000" dirty="0"/>
            <a:t>1</a:t>
          </a:r>
          <a:r>
            <a:rPr lang="en-US" dirty="0"/>
            <a:t>. </a:t>
          </a:r>
        </a:p>
      </dgm:t>
    </dgm:pt>
    <dgm:pt modelId="{18ECE41C-DDDF-4B72-8928-A72EB4AC8B99}" type="sibTrans" cxnId="{993BE169-0301-475E-931E-441903AD99B6}">
      <dgm:prSet/>
      <dgm:spPr/>
      <dgm:t>
        <a:bodyPr/>
        <a:lstStyle/>
        <a:p>
          <a:endParaRPr lang="en-US"/>
        </a:p>
      </dgm:t>
    </dgm:pt>
    <dgm:pt modelId="{A4832C32-BC65-4F74-BC60-1E0213BD95E7}" type="parTrans" cxnId="{993BE169-0301-475E-931E-441903AD99B6}">
      <dgm:prSet/>
      <dgm:spPr/>
      <dgm:t>
        <a:bodyPr/>
        <a:lstStyle/>
        <a:p>
          <a:endParaRPr lang="en-US"/>
        </a:p>
      </dgm:t>
    </dgm:pt>
    <dgm:pt modelId="{4EC81185-08CE-4D37-9F19-AA1605EB0AB0}">
      <dgm:prSet phldrT="[Metin]"/>
      <dgm:spPr/>
      <dgm:t>
        <a:bodyPr/>
        <a:lstStyle/>
        <a:p>
          <a:r>
            <a:rPr lang="en-US" dirty="0"/>
            <a:t>Define a set of skull conductivity parameters: </a:t>
          </a:r>
          <a:r>
            <a:rPr lang="el-GR" dirty="0">
              <a:latin typeface="Calibri"/>
            </a:rPr>
            <a:t>Σ</a:t>
          </a:r>
          <a:r>
            <a:rPr lang="en-US" dirty="0">
              <a:latin typeface="Calibri"/>
            </a:rPr>
            <a:t>={</a:t>
          </a:r>
          <a:r>
            <a:rPr lang="el-GR" dirty="0">
              <a:latin typeface="Calibri"/>
            </a:rPr>
            <a:t>σ</a:t>
          </a:r>
          <a:r>
            <a:rPr lang="en-US" baseline="-25000" dirty="0">
              <a:latin typeface="Calibri"/>
            </a:rPr>
            <a:t>1</a:t>
          </a:r>
          <a:r>
            <a:rPr lang="en-US" baseline="0" dirty="0">
              <a:latin typeface="Calibri"/>
            </a:rPr>
            <a:t>,</a:t>
          </a:r>
          <a:r>
            <a:rPr lang="el-GR" dirty="0">
              <a:latin typeface="Calibri"/>
            </a:rPr>
            <a:t>σ</a:t>
          </a:r>
          <a:r>
            <a:rPr lang="en-US" baseline="-25000" dirty="0">
              <a:latin typeface="Calibri"/>
            </a:rPr>
            <a:t>2</a:t>
          </a:r>
          <a:r>
            <a:rPr lang="en-US" baseline="0" dirty="0">
              <a:latin typeface="Calibri"/>
            </a:rPr>
            <a:t>,…,</a:t>
          </a:r>
          <a:r>
            <a:rPr lang="el-GR" dirty="0">
              <a:latin typeface="Calibri"/>
            </a:rPr>
            <a:t>σ</a:t>
          </a:r>
          <a:r>
            <a:rPr lang="en-US" baseline="-25000" dirty="0">
              <a:latin typeface="Calibri"/>
            </a:rPr>
            <a:t>n</a:t>
          </a:r>
          <a:r>
            <a:rPr lang="en-US" baseline="0" dirty="0">
              <a:latin typeface="Calibri"/>
            </a:rPr>
            <a:t>}</a:t>
          </a:r>
          <a:r>
            <a:rPr lang="en-US" dirty="0"/>
            <a:t> </a:t>
          </a:r>
        </a:p>
      </dgm:t>
    </dgm:pt>
    <dgm:pt modelId="{B5A7A6A0-3600-4BAA-A2D7-43FDE0EE8D91}" type="sibTrans" cxnId="{B21621F2-E533-4104-870E-1DBC07A24A8C}">
      <dgm:prSet/>
      <dgm:spPr/>
      <dgm:t>
        <a:bodyPr/>
        <a:lstStyle/>
        <a:p>
          <a:endParaRPr lang="en-US"/>
        </a:p>
      </dgm:t>
    </dgm:pt>
    <dgm:pt modelId="{F0A646B9-C312-4C7E-AD13-079B06118990}" type="parTrans" cxnId="{B21621F2-E533-4104-870E-1DBC07A24A8C}">
      <dgm:prSet/>
      <dgm:spPr/>
      <dgm:t>
        <a:bodyPr/>
        <a:lstStyle/>
        <a:p>
          <a:endParaRPr lang="en-US"/>
        </a:p>
      </dgm:t>
    </dgm:pt>
    <dgm:pt modelId="{84CB1835-9916-4627-AD1B-B0F024AD3A90}">
      <dgm:prSet/>
      <dgm:spPr/>
      <dgm:t>
        <a:bodyPr/>
        <a:lstStyle/>
        <a:p>
          <a:r>
            <a:rPr lang="en-US" dirty="0"/>
            <a:t>Select the conductivity that gives the lowest RV </a:t>
          </a:r>
        </a:p>
      </dgm:t>
    </dgm:pt>
    <dgm:pt modelId="{710F2D1E-2696-45DB-AC67-3D440DCFA2C1}" type="parTrans" cxnId="{59DACCD3-B08D-4DDD-859D-36AA6BE0AE01}">
      <dgm:prSet/>
      <dgm:spPr/>
      <dgm:t>
        <a:bodyPr/>
        <a:lstStyle/>
        <a:p>
          <a:endParaRPr lang="en-US"/>
        </a:p>
      </dgm:t>
    </dgm:pt>
    <dgm:pt modelId="{A3311DA4-88A7-49F9-8FFA-493B6875B359}" type="sibTrans" cxnId="{59DACCD3-B08D-4DDD-859D-36AA6BE0AE01}">
      <dgm:prSet/>
      <dgm:spPr/>
      <dgm:t>
        <a:bodyPr/>
        <a:lstStyle/>
        <a:p>
          <a:endParaRPr lang="en-US"/>
        </a:p>
      </dgm:t>
    </dgm:pt>
    <dgm:pt modelId="{194EEACF-03AF-4333-BFC6-D6FD58B7977A}" type="pres">
      <dgm:prSet presAssocID="{F8A3791B-950B-49FB-83B5-B29F1F2F619D}" presName="linearFlow" presStyleCnt="0">
        <dgm:presLayoutVars>
          <dgm:resizeHandles val="exact"/>
        </dgm:presLayoutVars>
      </dgm:prSet>
      <dgm:spPr/>
    </dgm:pt>
    <dgm:pt modelId="{A7E73DFB-7F3D-4BD1-BF99-87A19F668B48}" type="pres">
      <dgm:prSet presAssocID="{4EC81185-08CE-4D37-9F19-AA1605EB0AB0}" presName="node" presStyleLbl="node1" presStyleIdx="0" presStyleCnt="6" custScaleX="215001" custLinFactNeighborY="-3484">
        <dgm:presLayoutVars>
          <dgm:bulletEnabled val="1"/>
        </dgm:presLayoutVars>
      </dgm:prSet>
      <dgm:spPr/>
    </dgm:pt>
    <dgm:pt modelId="{9DD5780B-E919-4EFA-B256-148D2397830F}" type="pres">
      <dgm:prSet presAssocID="{B5A7A6A0-3600-4BAA-A2D7-43FDE0EE8D91}" presName="sibTrans" presStyleLbl="sibTrans2D1" presStyleIdx="0" presStyleCnt="5"/>
      <dgm:spPr/>
    </dgm:pt>
    <dgm:pt modelId="{0B709395-28E2-4565-8EB4-F242362C1B52}" type="pres">
      <dgm:prSet presAssocID="{B5A7A6A0-3600-4BAA-A2D7-43FDE0EE8D91}" presName="connectorText" presStyleLbl="sibTrans2D1" presStyleIdx="0" presStyleCnt="5"/>
      <dgm:spPr/>
    </dgm:pt>
    <dgm:pt modelId="{81DB912B-1007-4AB1-8FB0-9C4DA65806A1}" type="pres">
      <dgm:prSet presAssocID="{5CF1BDF2-5ABE-4AA3-861A-6978117A6D78}" presName="node" presStyleLbl="node1" presStyleIdx="1" presStyleCnt="6" custScaleX="201144" custLinFactNeighborX="33803" custLinFactNeighborY="-14045">
        <dgm:presLayoutVars>
          <dgm:bulletEnabled val="1"/>
        </dgm:presLayoutVars>
      </dgm:prSet>
      <dgm:spPr/>
    </dgm:pt>
    <dgm:pt modelId="{D5C6A8A1-9BA9-4550-BDD4-E48E2EFE3939}" type="pres">
      <dgm:prSet presAssocID="{18ECE41C-DDDF-4B72-8928-A72EB4AC8B99}" presName="sibTrans" presStyleLbl="sibTrans2D1" presStyleIdx="1" presStyleCnt="5"/>
      <dgm:spPr/>
    </dgm:pt>
    <dgm:pt modelId="{D14DEC26-4595-4802-9140-C16C1E1847CA}" type="pres">
      <dgm:prSet presAssocID="{18ECE41C-DDDF-4B72-8928-A72EB4AC8B99}" presName="connectorText" presStyleLbl="sibTrans2D1" presStyleIdx="1" presStyleCnt="5"/>
      <dgm:spPr/>
    </dgm:pt>
    <dgm:pt modelId="{947D994B-4790-4EB0-8501-2C558B4148FF}" type="pres">
      <dgm:prSet presAssocID="{BFF34AED-46D3-4146-AF0F-E1C2710317B2}" presName="node" presStyleLbl="node1" presStyleIdx="2" presStyleCnt="6" custScaleX="201144" custLinFactNeighborX="33803" custLinFactNeighborY="-14045">
        <dgm:presLayoutVars>
          <dgm:bulletEnabled val="1"/>
        </dgm:presLayoutVars>
      </dgm:prSet>
      <dgm:spPr/>
    </dgm:pt>
    <dgm:pt modelId="{E156DAC3-6278-4A30-B820-B642915BAEED}" type="pres">
      <dgm:prSet presAssocID="{B7AEF627-9ED9-4965-B863-1F17FB399A14}" presName="sibTrans" presStyleLbl="sibTrans2D1" presStyleIdx="2" presStyleCnt="5"/>
      <dgm:spPr/>
    </dgm:pt>
    <dgm:pt modelId="{5FD26B0C-22CE-4CCE-9584-B927492A1260}" type="pres">
      <dgm:prSet presAssocID="{B7AEF627-9ED9-4965-B863-1F17FB399A14}" presName="connectorText" presStyleLbl="sibTrans2D1" presStyleIdx="2" presStyleCnt="5"/>
      <dgm:spPr/>
    </dgm:pt>
    <dgm:pt modelId="{6FB96A7A-E0B1-4A64-BFBD-7945746116C0}" type="pres">
      <dgm:prSet presAssocID="{56406A88-0A8A-4111-9876-B7143D9345F3}" presName="node" presStyleLbl="node1" presStyleIdx="3" presStyleCnt="6" custScaleX="201145" custLinFactNeighborX="34878" custLinFactNeighborY="-14045">
        <dgm:presLayoutVars>
          <dgm:bulletEnabled val="1"/>
        </dgm:presLayoutVars>
      </dgm:prSet>
      <dgm:spPr/>
    </dgm:pt>
    <dgm:pt modelId="{0CA44535-C5FA-4D68-8C1E-202F4D5CE6B9}" type="pres">
      <dgm:prSet presAssocID="{0072C2CD-9E28-4D87-9F32-A3A090D59314}" presName="sibTrans" presStyleLbl="sibTrans2D1" presStyleIdx="3" presStyleCnt="5"/>
      <dgm:spPr/>
    </dgm:pt>
    <dgm:pt modelId="{B6608592-59C9-4AC8-952C-B252D2B3BA18}" type="pres">
      <dgm:prSet presAssocID="{0072C2CD-9E28-4D87-9F32-A3A090D59314}" presName="connectorText" presStyleLbl="sibTrans2D1" presStyleIdx="3" presStyleCnt="5"/>
      <dgm:spPr/>
    </dgm:pt>
    <dgm:pt modelId="{70CED37F-7A55-4080-A0A3-A618C37C1475}" type="pres">
      <dgm:prSet presAssocID="{B9D475B2-5388-44E9-9C1A-FAD9BE5DB82C}" presName="node" presStyleLbl="node1" presStyleIdx="4" presStyleCnt="6" custScaleX="201144" custLinFactNeighborX="34877" custLinFactNeighborY="-14045">
        <dgm:presLayoutVars>
          <dgm:bulletEnabled val="1"/>
        </dgm:presLayoutVars>
      </dgm:prSet>
      <dgm:spPr/>
    </dgm:pt>
    <dgm:pt modelId="{CAA263F2-9781-419E-BF0E-1BE822677A94}" type="pres">
      <dgm:prSet presAssocID="{805E6F63-9DC5-4DFA-A511-7664EE2DA54C}" presName="sibTrans" presStyleLbl="sibTrans2D1" presStyleIdx="4" presStyleCnt="5"/>
      <dgm:spPr/>
    </dgm:pt>
    <dgm:pt modelId="{2FB5D3BF-14AA-4B45-8471-64A2D1AD3AF8}" type="pres">
      <dgm:prSet presAssocID="{805E6F63-9DC5-4DFA-A511-7664EE2DA54C}" presName="connectorText" presStyleLbl="sibTrans2D1" presStyleIdx="4" presStyleCnt="5"/>
      <dgm:spPr/>
    </dgm:pt>
    <dgm:pt modelId="{C79F1D7F-D8DC-4026-A270-13089A4BFF42}" type="pres">
      <dgm:prSet presAssocID="{84CB1835-9916-4627-AD1B-B0F024AD3A90}" presName="node" presStyleLbl="node1" presStyleIdx="5" presStyleCnt="6" custScaleX="197084" custLinFactNeighborY="5662">
        <dgm:presLayoutVars>
          <dgm:bulletEnabled val="1"/>
        </dgm:presLayoutVars>
      </dgm:prSet>
      <dgm:spPr/>
    </dgm:pt>
  </dgm:ptLst>
  <dgm:cxnLst>
    <dgm:cxn modelId="{0679760B-2A8E-1543-AC3B-E111A0D1A05D}" type="presOf" srcId="{B7AEF627-9ED9-4965-B863-1F17FB399A14}" destId="{5FD26B0C-22CE-4CCE-9584-B927492A1260}" srcOrd="1" destOrd="0" presId="urn:microsoft.com/office/officeart/2005/8/layout/process2"/>
    <dgm:cxn modelId="{5659CC2A-8659-8C42-AD72-5FFA2F89AA2D}" type="presOf" srcId="{B9D475B2-5388-44E9-9C1A-FAD9BE5DB82C}" destId="{70CED37F-7A55-4080-A0A3-A618C37C1475}" srcOrd="0" destOrd="0" presId="urn:microsoft.com/office/officeart/2005/8/layout/process2"/>
    <dgm:cxn modelId="{1D54132D-56FC-8843-B36C-8AD068B3ADFA}" type="presOf" srcId="{84CB1835-9916-4627-AD1B-B0F024AD3A90}" destId="{C79F1D7F-D8DC-4026-A270-13089A4BFF42}" srcOrd="0" destOrd="0" presId="urn:microsoft.com/office/officeart/2005/8/layout/process2"/>
    <dgm:cxn modelId="{60886447-C340-AD46-935C-8F8EF283355E}" type="presOf" srcId="{BFF34AED-46D3-4146-AF0F-E1C2710317B2}" destId="{947D994B-4790-4EB0-8501-2C558B4148FF}" srcOrd="0" destOrd="0" presId="urn:microsoft.com/office/officeart/2005/8/layout/process2"/>
    <dgm:cxn modelId="{31F9D054-396D-C141-B190-B0F51159D282}" type="presOf" srcId="{0072C2CD-9E28-4D87-9F32-A3A090D59314}" destId="{0CA44535-C5FA-4D68-8C1E-202F4D5CE6B9}" srcOrd="0" destOrd="0" presId="urn:microsoft.com/office/officeart/2005/8/layout/process2"/>
    <dgm:cxn modelId="{BA0F695B-95A1-6248-9575-AE5E6810D278}" type="presOf" srcId="{18ECE41C-DDDF-4B72-8928-A72EB4AC8B99}" destId="{D14DEC26-4595-4802-9140-C16C1E1847CA}" srcOrd="1" destOrd="0" presId="urn:microsoft.com/office/officeart/2005/8/layout/process2"/>
    <dgm:cxn modelId="{B25FBE5D-37A5-0846-B246-254B01BA09AE}" type="presOf" srcId="{B5A7A6A0-3600-4BAA-A2D7-43FDE0EE8D91}" destId="{0B709395-28E2-4565-8EB4-F242362C1B52}" srcOrd="1" destOrd="0" presId="urn:microsoft.com/office/officeart/2005/8/layout/process2"/>
    <dgm:cxn modelId="{6AD4C060-326D-3946-862F-9D05B7CDB5E8}" type="presOf" srcId="{F8A3791B-950B-49FB-83B5-B29F1F2F619D}" destId="{194EEACF-03AF-4333-BFC6-D6FD58B7977A}" srcOrd="0" destOrd="0" presId="urn:microsoft.com/office/officeart/2005/8/layout/process2"/>
    <dgm:cxn modelId="{993BE169-0301-475E-931E-441903AD99B6}" srcId="{F8A3791B-950B-49FB-83B5-B29F1F2F619D}" destId="{5CF1BDF2-5ABE-4AA3-861A-6978117A6D78}" srcOrd="1" destOrd="0" parTransId="{A4832C32-BC65-4F74-BC60-1E0213BD95E7}" sibTransId="{18ECE41C-DDDF-4B72-8928-A72EB4AC8B99}"/>
    <dgm:cxn modelId="{CBDF796B-4E24-0342-AC64-432E3AE1CEE9}" type="presOf" srcId="{805E6F63-9DC5-4DFA-A511-7664EE2DA54C}" destId="{2FB5D3BF-14AA-4B45-8471-64A2D1AD3AF8}" srcOrd="1" destOrd="0" presId="urn:microsoft.com/office/officeart/2005/8/layout/process2"/>
    <dgm:cxn modelId="{E86FF387-C1FE-914C-B446-3AD7AA85C904}" type="presOf" srcId="{0072C2CD-9E28-4D87-9F32-A3A090D59314}" destId="{B6608592-59C9-4AC8-952C-B252D2B3BA18}" srcOrd="1" destOrd="0" presId="urn:microsoft.com/office/officeart/2005/8/layout/process2"/>
    <dgm:cxn modelId="{7F998190-8FA8-7D4C-A87D-F5EEF1F127D0}" type="presOf" srcId="{5CF1BDF2-5ABE-4AA3-861A-6978117A6D78}" destId="{81DB912B-1007-4AB1-8FB0-9C4DA65806A1}" srcOrd="0" destOrd="0" presId="urn:microsoft.com/office/officeart/2005/8/layout/process2"/>
    <dgm:cxn modelId="{8F152894-C9FA-8C42-835E-493B4C61E4E1}" type="presOf" srcId="{B7AEF627-9ED9-4965-B863-1F17FB399A14}" destId="{E156DAC3-6278-4A30-B820-B642915BAEED}" srcOrd="0" destOrd="0" presId="urn:microsoft.com/office/officeart/2005/8/layout/process2"/>
    <dgm:cxn modelId="{A65F5CBA-D716-E94C-A735-C00C388E416D}" type="presOf" srcId="{56406A88-0A8A-4111-9876-B7143D9345F3}" destId="{6FB96A7A-E0B1-4A64-BFBD-7945746116C0}" srcOrd="0" destOrd="0" presId="urn:microsoft.com/office/officeart/2005/8/layout/process2"/>
    <dgm:cxn modelId="{692C37C4-B869-3D46-9652-1CBC27833462}" type="presOf" srcId="{4EC81185-08CE-4D37-9F19-AA1605EB0AB0}" destId="{A7E73DFB-7F3D-4BD1-BF99-87A19F668B48}" srcOrd="0" destOrd="0" presId="urn:microsoft.com/office/officeart/2005/8/layout/process2"/>
    <dgm:cxn modelId="{EA9A39CD-920F-42F2-A330-74365476423F}" srcId="{F8A3791B-950B-49FB-83B5-B29F1F2F619D}" destId="{56406A88-0A8A-4111-9876-B7143D9345F3}" srcOrd="3" destOrd="0" parTransId="{A9F2BEC1-229F-4C02-84EA-C4E97416F855}" sibTransId="{0072C2CD-9E28-4D87-9F32-A3A090D59314}"/>
    <dgm:cxn modelId="{B035DED1-F484-C844-9B48-A33DDE3DBF7F}" type="presOf" srcId="{B5A7A6A0-3600-4BAA-A2D7-43FDE0EE8D91}" destId="{9DD5780B-E919-4EFA-B256-148D2397830F}" srcOrd="0" destOrd="0" presId="urn:microsoft.com/office/officeart/2005/8/layout/process2"/>
    <dgm:cxn modelId="{59DACCD3-B08D-4DDD-859D-36AA6BE0AE01}" srcId="{F8A3791B-950B-49FB-83B5-B29F1F2F619D}" destId="{84CB1835-9916-4627-AD1B-B0F024AD3A90}" srcOrd="5" destOrd="0" parTransId="{710F2D1E-2696-45DB-AC67-3D440DCFA2C1}" sibTransId="{A3311DA4-88A7-49F9-8FFA-493B6875B359}"/>
    <dgm:cxn modelId="{41BE7DD4-035B-49F7-92E3-645124C2409A}" srcId="{F8A3791B-950B-49FB-83B5-B29F1F2F619D}" destId="{BFF34AED-46D3-4146-AF0F-E1C2710317B2}" srcOrd="2" destOrd="0" parTransId="{CE7EA872-9B3B-4E33-A7C3-36E8ED68BBAF}" sibTransId="{B7AEF627-9ED9-4965-B863-1F17FB399A14}"/>
    <dgm:cxn modelId="{B21621F2-E533-4104-870E-1DBC07A24A8C}" srcId="{F8A3791B-950B-49FB-83B5-B29F1F2F619D}" destId="{4EC81185-08CE-4D37-9F19-AA1605EB0AB0}" srcOrd="0" destOrd="0" parTransId="{F0A646B9-C312-4C7E-AD13-079B06118990}" sibTransId="{B5A7A6A0-3600-4BAA-A2D7-43FDE0EE8D91}"/>
    <dgm:cxn modelId="{5563C7FA-3222-C24A-AC50-CF2F12025AFF}" type="presOf" srcId="{805E6F63-9DC5-4DFA-A511-7664EE2DA54C}" destId="{CAA263F2-9781-419E-BF0E-1BE822677A94}" srcOrd="0" destOrd="0" presId="urn:microsoft.com/office/officeart/2005/8/layout/process2"/>
    <dgm:cxn modelId="{E471BAFC-BDC6-4605-9749-AC9C44E8582D}" srcId="{F8A3791B-950B-49FB-83B5-B29F1F2F619D}" destId="{B9D475B2-5388-44E9-9C1A-FAD9BE5DB82C}" srcOrd="4" destOrd="0" parTransId="{A56CF281-465E-42B0-8A03-11EED6D67E1E}" sibTransId="{805E6F63-9DC5-4DFA-A511-7664EE2DA54C}"/>
    <dgm:cxn modelId="{E97FB3FD-95EB-2344-B1F3-270A3CA9068F}" type="presOf" srcId="{18ECE41C-DDDF-4B72-8928-A72EB4AC8B99}" destId="{D5C6A8A1-9BA9-4550-BDD4-E48E2EFE3939}" srcOrd="0" destOrd="0" presId="urn:microsoft.com/office/officeart/2005/8/layout/process2"/>
    <dgm:cxn modelId="{B459D835-8F08-5C47-B7C1-CCC0B05E141B}" type="presParOf" srcId="{194EEACF-03AF-4333-BFC6-D6FD58B7977A}" destId="{A7E73DFB-7F3D-4BD1-BF99-87A19F668B48}" srcOrd="0" destOrd="0" presId="urn:microsoft.com/office/officeart/2005/8/layout/process2"/>
    <dgm:cxn modelId="{48496801-51B9-F04E-B95F-766AC491F39E}" type="presParOf" srcId="{194EEACF-03AF-4333-BFC6-D6FD58B7977A}" destId="{9DD5780B-E919-4EFA-B256-148D2397830F}" srcOrd="1" destOrd="0" presId="urn:microsoft.com/office/officeart/2005/8/layout/process2"/>
    <dgm:cxn modelId="{6BA59ACD-A01F-0D4C-857D-9744C8B68A66}" type="presParOf" srcId="{9DD5780B-E919-4EFA-B256-148D2397830F}" destId="{0B709395-28E2-4565-8EB4-F242362C1B52}" srcOrd="0" destOrd="0" presId="urn:microsoft.com/office/officeart/2005/8/layout/process2"/>
    <dgm:cxn modelId="{49387945-1796-1C4B-B3AD-A67F711CCBA7}" type="presParOf" srcId="{194EEACF-03AF-4333-BFC6-D6FD58B7977A}" destId="{81DB912B-1007-4AB1-8FB0-9C4DA65806A1}" srcOrd="2" destOrd="0" presId="urn:microsoft.com/office/officeart/2005/8/layout/process2"/>
    <dgm:cxn modelId="{86E0A0BA-2730-254A-ABAD-A375A7255D4A}" type="presParOf" srcId="{194EEACF-03AF-4333-BFC6-D6FD58B7977A}" destId="{D5C6A8A1-9BA9-4550-BDD4-E48E2EFE3939}" srcOrd="3" destOrd="0" presId="urn:microsoft.com/office/officeart/2005/8/layout/process2"/>
    <dgm:cxn modelId="{650C0E6E-273C-EF42-AFB5-BD71FC5E3493}" type="presParOf" srcId="{D5C6A8A1-9BA9-4550-BDD4-E48E2EFE3939}" destId="{D14DEC26-4595-4802-9140-C16C1E1847CA}" srcOrd="0" destOrd="0" presId="urn:microsoft.com/office/officeart/2005/8/layout/process2"/>
    <dgm:cxn modelId="{D673D7B0-30BF-C048-AAA4-DDDE99CB9789}" type="presParOf" srcId="{194EEACF-03AF-4333-BFC6-D6FD58B7977A}" destId="{947D994B-4790-4EB0-8501-2C558B4148FF}" srcOrd="4" destOrd="0" presId="urn:microsoft.com/office/officeart/2005/8/layout/process2"/>
    <dgm:cxn modelId="{7D8D9020-8951-0E4F-8C29-D67822FC9AB9}" type="presParOf" srcId="{194EEACF-03AF-4333-BFC6-D6FD58B7977A}" destId="{E156DAC3-6278-4A30-B820-B642915BAEED}" srcOrd="5" destOrd="0" presId="urn:microsoft.com/office/officeart/2005/8/layout/process2"/>
    <dgm:cxn modelId="{363CED7D-5826-5544-8B37-9200D98A4F44}" type="presParOf" srcId="{E156DAC3-6278-4A30-B820-B642915BAEED}" destId="{5FD26B0C-22CE-4CCE-9584-B927492A1260}" srcOrd="0" destOrd="0" presId="urn:microsoft.com/office/officeart/2005/8/layout/process2"/>
    <dgm:cxn modelId="{AB46B4F7-D79E-D340-9F53-00C214518560}" type="presParOf" srcId="{194EEACF-03AF-4333-BFC6-D6FD58B7977A}" destId="{6FB96A7A-E0B1-4A64-BFBD-7945746116C0}" srcOrd="6" destOrd="0" presId="urn:microsoft.com/office/officeart/2005/8/layout/process2"/>
    <dgm:cxn modelId="{96344BE5-D914-0A46-831F-FEF4AFA22969}" type="presParOf" srcId="{194EEACF-03AF-4333-BFC6-D6FD58B7977A}" destId="{0CA44535-C5FA-4D68-8C1E-202F4D5CE6B9}" srcOrd="7" destOrd="0" presId="urn:microsoft.com/office/officeart/2005/8/layout/process2"/>
    <dgm:cxn modelId="{C59B0834-09E5-5B4B-B638-8E8A6325C9D6}" type="presParOf" srcId="{0CA44535-C5FA-4D68-8C1E-202F4D5CE6B9}" destId="{B6608592-59C9-4AC8-952C-B252D2B3BA18}" srcOrd="0" destOrd="0" presId="urn:microsoft.com/office/officeart/2005/8/layout/process2"/>
    <dgm:cxn modelId="{09235077-117D-9C48-AE04-AA36C2D5084A}" type="presParOf" srcId="{194EEACF-03AF-4333-BFC6-D6FD58B7977A}" destId="{70CED37F-7A55-4080-A0A3-A618C37C1475}" srcOrd="8" destOrd="0" presId="urn:microsoft.com/office/officeart/2005/8/layout/process2"/>
    <dgm:cxn modelId="{1A29F82A-75A3-F349-8F3C-3343AD3F1613}" type="presParOf" srcId="{194EEACF-03AF-4333-BFC6-D6FD58B7977A}" destId="{CAA263F2-9781-419E-BF0E-1BE822677A94}" srcOrd="9" destOrd="0" presId="urn:microsoft.com/office/officeart/2005/8/layout/process2"/>
    <dgm:cxn modelId="{86FB48F5-B17A-064C-AE17-37D5CEEED059}" type="presParOf" srcId="{CAA263F2-9781-419E-BF0E-1BE822677A94}" destId="{2FB5D3BF-14AA-4B45-8471-64A2D1AD3AF8}" srcOrd="0" destOrd="0" presId="urn:microsoft.com/office/officeart/2005/8/layout/process2"/>
    <dgm:cxn modelId="{9A2CE592-236B-EC42-9650-DCB003AA2FD3}" type="presParOf" srcId="{194EEACF-03AF-4333-BFC6-D6FD58B7977A}" destId="{C79F1D7F-D8DC-4026-A270-13089A4BFF42}" srcOrd="1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73DFB-7F3D-4BD1-BF99-87A19F668B48}">
      <dsp:nvSpPr>
        <dsp:cNvPr id="0" name=""/>
        <dsp:cNvSpPr/>
      </dsp:nvSpPr>
      <dsp:spPr>
        <a:xfrm>
          <a:off x="720075" y="0"/>
          <a:ext cx="5184584" cy="602855"/>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Define a set of skull conductivity parameters: </a:t>
          </a:r>
          <a:r>
            <a:rPr lang="el-GR" sz="1500" kern="1200" dirty="0">
              <a:latin typeface="Calibri"/>
            </a:rPr>
            <a:t>Σ</a:t>
          </a:r>
          <a:r>
            <a:rPr lang="en-US" sz="1500" kern="1200" dirty="0">
              <a:latin typeface="Calibri"/>
            </a:rPr>
            <a:t>={</a:t>
          </a:r>
          <a:r>
            <a:rPr lang="el-GR" sz="1500" kern="1200" dirty="0">
              <a:latin typeface="Calibri"/>
            </a:rPr>
            <a:t>σ</a:t>
          </a:r>
          <a:r>
            <a:rPr lang="en-US" sz="1500" kern="1200" baseline="-25000" dirty="0">
              <a:latin typeface="Calibri"/>
            </a:rPr>
            <a:t>1</a:t>
          </a:r>
          <a:r>
            <a:rPr lang="en-US" sz="1500" kern="1200" baseline="0" dirty="0">
              <a:latin typeface="Calibri"/>
            </a:rPr>
            <a:t>,</a:t>
          </a:r>
          <a:r>
            <a:rPr lang="el-GR" sz="1500" kern="1200" dirty="0">
              <a:latin typeface="Calibri"/>
            </a:rPr>
            <a:t>σ</a:t>
          </a:r>
          <a:r>
            <a:rPr lang="en-US" sz="1500" kern="1200" baseline="-25000" dirty="0">
              <a:latin typeface="Calibri"/>
            </a:rPr>
            <a:t>2</a:t>
          </a:r>
          <a:r>
            <a:rPr lang="en-US" sz="1500" kern="1200" baseline="0" dirty="0">
              <a:latin typeface="Calibri"/>
            </a:rPr>
            <a:t>,…,</a:t>
          </a:r>
          <a:r>
            <a:rPr lang="el-GR" sz="1500" kern="1200" dirty="0">
              <a:latin typeface="Calibri"/>
            </a:rPr>
            <a:t>σ</a:t>
          </a:r>
          <a:r>
            <a:rPr lang="en-US" sz="1500" kern="1200" baseline="-25000" dirty="0">
              <a:latin typeface="Calibri"/>
            </a:rPr>
            <a:t>n</a:t>
          </a:r>
          <a:r>
            <a:rPr lang="en-US" sz="1500" kern="1200" baseline="0" dirty="0">
              <a:latin typeface="Calibri"/>
            </a:rPr>
            <a:t>}</a:t>
          </a:r>
          <a:r>
            <a:rPr lang="en-US" sz="1500" kern="1200" dirty="0"/>
            <a:t> </a:t>
          </a:r>
        </a:p>
      </dsp:txBody>
      <dsp:txXfrm>
        <a:off x="737732" y="17657"/>
        <a:ext cx="5149270" cy="567541"/>
      </dsp:txXfrm>
    </dsp:sp>
    <dsp:sp modelId="{9DD5780B-E919-4EFA-B256-148D2397830F}">
      <dsp:nvSpPr>
        <dsp:cNvPr id="0" name=""/>
        <dsp:cNvSpPr/>
      </dsp:nvSpPr>
      <dsp:spPr>
        <a:xfrm rot="2799984">
          <a:off x="3585309" y="597776"/>
          <a:ext cx="269251" cy="2712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3610833" y="609804"/>
        <a:ext cx="162771" cy="188476"/>
      </dsp:txXfrm>
    </dsp:sp>
    <dsp:sp modelId="{81DB912B-1007-4AB1-8FB0-9C4DA65806A1}">
      <dsp:nvSpPr>
        <dsp:cNvPr id="0" name=""/>
        <dsp:cNvSpPr/>
      </dsp:nvSpPr>
      <dsp:spPr>
        <a:xfrm>
          <a:off x="1702284" y="863982"/>
          <a:ext cx="4850433" cy="602855"/>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SEF GFS </a:t>
          </a:r>
          <a:r>
            <a:rPr lang="en-US" sz="1500" kern="1200" dirty="0">
              <a:sym typeface="Wingdings" pitchFamily="2" charset="2"/>
            </a:rPr>
            <a:t></a:t>
          </a:r>
          <a:r>
            <a:rPr lang="en-US" sz="1500" kern="1200" dirty="0"/>
            <a:t> location x, orientation o</a:t>
          </a:r>
          <a:r>
            <a:rPr lang="en-US" sz="1500" kern="1200" baseline="-25000" dirty="0"/>
            <a:t>1</a:t>
          </a:r>
          <a:r>
            <a:rPr lang="en-US" sz="1500" kern="1200" dirty="0"/>
            <a:t> and magnitude m</a:t>
          </a:r>
          <a:r>
            <a:rPr lang="en-US" sz="1500" kern="1200" baseline="-25000" dirty="0"/>
            <a:t>1</a:t>
          </a:r>
          <a:r>
            <a:rPr lang="en-US" sz="1500" kern="1200" dirty="0"/>
            <a:t>. </a:t>
          </a:r>
        </a:p>
      </dsp:txBody>
      <dsp:txXfrm>
        <a:off x="1719941" y="881639"/>
        <a:ext cx="4815119" cy="567541"/>
      </dsp:txXfrm>
    </dsp:sp>
    <dsp:sp modelId="{D5C6A8A1-9BA9-4550-BDD4-E48E2EFE3939}">
      <dsp:nvSpPr>
        <dsp:cNvPr id="0" name=""/>
        <dsp:cNvSpPr/>
      </dsp:nvSpPr>
      <dsp:spPr>
        <a:xfrm rot="5400000">
          <a:off x="4014466" y="1481910"/>
          <a:ext cx="226070" cy="2712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046116" y="1504518"/>
        <a:ext cx="162771" cy="158249"/>
      </dsp:txXfrm>
    </dsp:sp>
    <dsp:sp modelId="{947D994B-4790-4EB0-8501-2C558B4148FF}">
      <dsp:nvSpPr>
        <dsp:cNvPr id="0" name=""/>
        <dsp:cNvSpPr/>
      </dsp:nvSpPr>
      <dsp:spPr>
        <a:xfrm>
          <a:off x="1702284" y="1768266"/>
          <a:ext cx="4850433" cy="602855"/>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SEP Least Squares (LS); x fixed </a:t>
          </a:r>
          <a:r>
            <a:rPr lang="en-US" sz="1500" kern="1200" dirty="0">
              <a:sym typeface="Wingdings" pitchFamily="2" charset="2"/>
            </a:rPr>
            <a:t> </a:t>
          </a:r>
          <a:r>
            <a:rPr lang="en-US" sz="1500" kern="1200" dirty="0"/>
            <a:t>orientation o</a:t>
          </a:r>
          <a:r>
            <a:rPr lang="en-US" sz="1500" kern="1200" baseline="-25000" dirty="0"/>
            <a:t>2</a:t>
          </a:r>
          <a:r>
            <a:rPr lang="en-US" sz="1500" kern="1200" dirty="0"/>
            <a:t> and magnitude m</a:t>
          </a:r>
          <a:r>
            <a:rPr lang="en-US" sz="1500" kern="1200" baseline="-25000" dirty="0"/>
            <a:t>2</a:t>
          </a:r>
          <a:r>
            <a:rPr lang="en-US" sz="1500" kern="1200" dirty="0"/>
            <a:t>. </a:t>
          </a:r>
        </a:p>
      </dsp:txBody>
      <dsp:txXfrm>
        <a:off x="1719941" y="1785923"/>
        <a:ext cx="4815119" cy="567541"/>
      </dsp:txXfrm>
    </dsp:sp>
    <dsp:sp modelId="{E156DAC3-6278-4A30-B820-B642915BAEED}">
      <dsp:nvSpPr>
        <dsp:cNvPr id="0" name=""/>
        <dsp:cNvSpPr/>
      </dsp:nvSpPr>
      <dsp:spPr>
        <a:xfrm rot="5301478">
          <a:off x="4027380" y="2386193"/>
          <a:ext cx="226163" cy="2712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058104" y="2408767"/>
        <a:ext cx="162771" cy="158314"/>
      </dsp:txXfrm>
    </dsp:sp>
    <dsp:sp modelId="{6FB96A7A-E0B1-4A64-BFBD-7945746116C0}">
      <dsp:nvSpPr>
        <dsp:cNvPr id="0" name=""/>
        <dsp:cNvSpPr/>
      </dsp:nvSpPr>
      <dsp:spPr>
        <a:xfrm>
          <a:off x="1728195" y="2672550"/>
          <a:ext cx="4850457" cy="602855"/>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SEF LS; </a:t>
          </a:r>
          <a:r>
            <a:rPr lang="en-US" sz="1500" b="1" i="1" kern="1200" dirty="0"/>
            <a:t>x</a:t>
          </a:r>
          <a:r>
            <a:rPr lang="en-US" sz="1500" b="1" kern="1200" dirty="0"/>
            <a:t> and </a:t>
          </a:r>
          <a:r>
            <a:rPr lang="en-US" sz="1500" b="1" i="1" kern="1200" dirty="0"/>
            <a:t>o</a:t>
          </a:r>
          <a:r>
            <a:rPr lang="en-US" sz="1500" b="1" i="1" kern="1200" baseline="-25000" dirty="0"/>
            <a:t>2</a:t>
          </a:r>
          <a:r>
            <a:rPr lang="en-US" sz="1500" b="1" kern="1200" dirty="0"/>
            <a:t> fixed</a:t>
          </a:r>
          <a:r>
            <a:rPr lang="en-US" sz="1500" kern="1200" dirty="0">
              <a:sym typeface="Wingdings" pitchFamily="2" charset="2"/>
            </a:rPr>
            <a:t></a:t>
          </a:r>
          <a:r>
            <a:rPr lang="en-US" sz="1500" kern="1200" dirty="0"/>
            <a:t> </a:t>
          </a:r>
          <a:r>
            <a:rPr lang="en-US" sz="1500" i="1" kern="1200" dirty="0"/>
            <a:t>m</a:t>
          </a:r>
          <a:r>
            <a:rPr lang="en-US" sz="1500" i="1" kern="1200" baseline="-25000" dirty="0"/>
            <a:t>3</a:t>
          </a:r>
          <a:endParaRPr lang="en-US" sz="1500" kern="1200" baseline="-25000" dirty="0"/>
        </a:p>
      </dsp:txBody>
      <dsp:txXfrm>
        <a:off x="1745852" y="2690207"/>
        <a:ext cx="4815143" cy="567541"/>
      </dsp:txXfrm>
    </dsp:sp>
    <dsp:sp modelId="{0CA44535-C5FA-4D68-8C1E-202F4D5CE6B9}">
      <dsp:nvSpPr>
        <dsp:cNvPr id="0" name=""/>
        <dsp:cNvSpPr/>
      </dsp:nvSpPr>
      <dsp:spPr>
        <a:xfrm rot="5400092">
          <a:off x="4040376" y="3290477"/>
          <a:ext cx="226070" cy="2712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072026" y="3313085"/>
        <a:ext cx="162771" cy="158249"/>
      </dsp:txXfrm>
    </dsp:sp>
    <dsp:sp modelId="{70CED37F-7A55-4080-A0A3-A618C37C1475}">
      <dsp:nvSpPr>
        <dsp:cNvPr id="0" name=""/>
        <dsp:cNvSpPr/>
      </dsp:nvSpPr>
      <dsp:spPr>
        <a:xfrm>
          <a:off x="1728183" y="3576834"/>
          <a:ext cx="4850433" cy="602855"/>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SEP x, o</a:t>
          </a:r>
          <a:r>
            <a:rPr lang="en-US" sz="1500" b="1" kern="1200" baseline="-25000" dirty="0"/>
            <a:t>2</a:t>
          </a:r>
          <a:r>
            <a:rPr lang="en-US" sz="1500" b="1" kern="1200" dirty="0"/>
            <a:t> and m</a:t>
          </a:r>
          <a:r>
            <a:rPr lang="en-US" sz="1500" b="1" kern="1200" baseline="-25000" dirty="0"/>
            <a:t>3</a:t>
          </a:r>
          <a:r>
            <a:rPr lang="en-US" sz="1500" kern="1200" dirty="0"/>
            <a:t> </a:t>
          </a:r>
          <a:r>
            <a:rPr lang="en-US" sz="1500" kern="1200" dirty="0">
              <a:sym typeface="Wingdings" pitchFamily="2" charset="2"/>
            </a:rPr>
            <a:t> Residual Variance (RV)</a:t>
          </a:r>
          <a:endParaRPr lang="en-US" sz="1500" kern="1200" dirty="0"/>
        </a:p>
      </dsp:txBody>
      <dsp:txXfrm>
        <a:off x="1745840" y="3594491"/>
        <a:ext cx="4815119" cy="567541"/>
      </dsp:txXfrm>
    </dsp:sp>
    <dsp:sp modelId="{CAA263F2-9781-419E-BF0E-1BE822677A94}">
      <dsp:nvSpPr>
        <dsp:cNvPr id="0" name=""/>
        <dsp:cNvSpPr/>
      </dsp:nvSpPr>
      <dsp:spPr>
        <a:xfrm rot="7893522">
          <a:off x="3559586" y="4216946"/>
          <a:ext cx="346594" cy="27128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3678492" y="4189535"/>
        <a:ext cx="162771" cy="265209"/>
      </dsp:txXfrm>
    </dsp:sp>
    <dsp:sp modelId="{C79F1D7F-D8DC-4026-A270-13089A4BFF42}">
      <dsp:nvSpPr>
        <dsp:cNvPr id="0" name=""/>
        <dsp:cNvSpPr/>
      </dsp:nvSpPr>
      <dsp:spPr>
        <a:xfrm>
          <a:off x="936103" y="4525488"/>
          <a:ext cx="4752529" cy="602855"/>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Select the conductivity that gives the lowest RV </a:t>
          </a:r>
        </a:p>
      </dsp:txBody>
      <dsp:txXfrm>
        <a:off x="953760" y="4543145"/>
        <a:ext cx="4717215" cy="5675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B40ACB-CA28-4A9F-82A4-4863830D6C69}" type="datetimeFigureOut">
              <a:rPr lang="en-US" smtClean="0"/>
              <a:pPr/>
              <a:t>5/20/25</a:t>
            </a:fld>
            <a:endParaRPr lang="en-US"/>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34439B-6519-4095-A313-23CFDCA1EA86}" type="slidenum">
              <a:rPr lang="en-US" smtClean="0"/>
              <a:pPr/>
              <a:t>‹Nr.›</a:t>
            </a:fld>
            <a:endParaRPr lang="en-US"/>
          </a:p>
        </p:txBody>
      </p:sp>
    </p:spTree>
    <p:extLst>
      <p:ext uri="{BB962C8B-B14F-4D97-AF65-F5344CB8AC3E}">
        <p14:creationId xmlns:p14="http://schemas.microsoft.com/office/powerpoint/2010/main" val="1327008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2</a:t>
            </a:fld>
            <a:endParaRPr lang="en-US"/>
          </a:p>
        </p:txBody>
      </p:sp>
    </p:spTree>
    <p:extLst>
      <p:ext uri="{BB962C8B-B14F-4D97-AF65-F5344CB8AC3E}">
        <p14:creationId xmlns:p14="http://schemas.microsoft.com/office/powerpoint/2010/main" val="1123456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13</a:t>
            </a:fld>
            <a:endParaRPr lang="en-US"/>
          </a:p>
        </p:txBody>
      </p:sp>
    </p:spTree>
    <p:extLst>
      <p:ext uri="{BB962C8B-B14F-4D97-AF65-F5344CB8AC3E}">
        <p14:creationId xmlns:p14="http://schemas.microsoft.com/office/powerpoint/2010/main" val="5835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Slayt Görüntüsü Yer Tutucusu"/>
          <p:cNvSpPr>
            <a:spLocks noGrp="1" noRot="1" noChangeAspect="1"/>
          </p:cNvSpPr>
          <p:nvPr>
            <p:ph type="sldImg"/>
          </p:nvPr>
        </p:nvSpPr>
        <p:spPr>
          <a:ln/>
        </p:spPr>
      </p:sp>
      <p:sp>
        <p:nvSpPr>
          <p:cNvPr id="3" name="2 Not Yer Tutucusu"/>
          <p:cNvSpPr>
            <a:spLocks noGrp="1"/>
          </p:cNvSpPr>
          <p:nvPr>
            <p:ph type="body" idx="1"/>
          </p:nvPr>
        </p:nvSpPr>
        <p:spPr/>
        <p:txBody>
          <a:bodyPr>
            <a:normAutofit/>
          </a:bodyPr>
          <a:lstStyle/>
          <a:p>
            <a:pPr eaLnBrk="1" fontAlgn="auto" hangingPunct="1">
              <a:spcBef>
                <a:spcPts val="0"/>
              </a:spcBef>
              <a:spcAft>
                <a:spcPts val="0"/>
              </a:spcAft>
              <a:defRPr/>
            </a:pPr>
            <a:r>
              <a:rPr lang="en-US" dirty="0">
                <a:latin typeface="+mn-lt"/>
                <a:ea typeface="+mn-ea"/>
                <a:cs typeface="+mn-cs"/>
              </a:rPr>
              <a:t>As shown above, skull conductivity is discussed quite controversially in the literature (see Table 1). However, an appropriate choice of it is important for successful source analysis of EEG and combined EEG/MEG data. While EEG source reconstructions are strongly influenced by changes in skull conductivity, the MEG is shown to be far less susceptible to it</a:t>
            </a:r>
          </a:p>
          <a:p>
            <a:pPr eaLnBrk="1" fontAlgn="auto" hangingPunct="1">
              <a:spcBef>
                <a:spcPts val="0"/>
              </a:spcBef>
              <a:spcAft>
                <a:spcPts val="0"/>
              </a:spcAft>
              <a:defRPr/>
            </a:pPr>
            <a:r>
              <a:rPr lang="en-US" dirty="0">
                <a:latin typeface="+mn-lt"/>
                <a:ea typeface="+mn-ea"/>
                <a:cs typeface="+mn-cs"/>
              </a:rPr>
              <a:t>In Step 2.a), our procedure uses the strength of the MEG to appropriately localize the primary somatosensory cortex even for less suitable skull conductivity parameters. Step 2.b) is necessary since </a:t>
            </a:r>
            <a:r>
              <a:rPr lang="en-US" i="1" dirty="0">
                <a:latin typeface="+mn-lt"/>
                <a:ea typeface="+mn-ea"/>
                <a:cs typeface="+mn-cs"/>
              </a:rPr>
              <a:t>o</a:t>
            </a:r>
            <a:r>
              <a:rPr lang="en-US" i="1" baseline="-25000" dirty="0">
                <a:latin typeface="+mn-lt"/>
                <a:ea typeface="+mn-ea"/>
                <a:cs typeface="+mn-cs"/>
              </a:rPr>
              <a:t>1</a:t>
            </a:r>
            <a:r>
              <a:rPr lang="en-US" dirty="0">
                <a:latin typeface="+mn-lt"/>
                <a:ea typeface="+mn-ea"/>
                <a:cs typeface="+mn-cs"/>
              </a:rPr>
              <a:t> and </a:t>
            </a:r>
            <a:r>
              <a:rPr lang="en-US" i="1" dirty="0">
                <a:latin typeface="+mn-lt"/>
                <a:ea typeface="+mn-ea"/>
                <a:cs typeface="+mn-cs"/>
              </a:rPr>
              <a:t>m</a:t>
            </a:r>
            <a:r>
              <a:rPr lang="en-US" i="1" baseline="-25000" dirty="0">
                <a:latin typeface="+mn-lt"/>
                <a:ea typeface="+mn-ea"/>
                <a:cs typeface="+mn-cs"/>
              </a:rPr>
              <a:t>1</a:t>
            </a:r>
            <a:r>
              <a:rPr lang="en-US" dirty="0">
                <a:latin typeface="+mn-lt"/>
                <a:ea typeface="+mn-ea"/>
                <a:cs typeface="+mn-cs"/>
              </a:rPr>
              <a:t> might be spurious in the case that the source is not optimally quasi-tangential. It uses the strength of the EEG to appropriately determine the source orientation. However, in case of inappropriate skull conductivity, </a:t>
            </a:r>
            <a:r>
              <a:rPr lang="en-US" i="1" dirty="0">
                <a:latin typeface="+mn-lt"/>
                <a:ea typeface="+mn-ea"/>
                <a:cs typeface="+mn-cs"/>
              </a:rPr>
              <a:t>m</a:t>
            </a:r>
            <a:r>
              <a:rPr lang="en-US" i="1" baseline="-25000" dirty="0">
                <a:latin typeface="+mn-lt"/>
                <a:ea typeface="+mn-ea"/>
                <a:cs typeface="+mn-cs"/>
              </a:rPr>
              <a:t>2</a:t>
            </a:r>
            <a:r>
              <a:rPr lang="en-US" dirty="0">
                <a:latin typeface="+mn-lt"/>
                <a:ea typeface="+mn-ea"/>
                <a:cs typeface="+mn-cs"/>
              </a:rPr>
              <a:t> will be spurious so that the SEF data are needed to determine the source magnitude in step 2.c).</a:t>
            </a:r>
          </a:p>
          <a:p>
            <a:pPr>
              <a:defRPr/>
            </a:pPr>
            <a:endParaRPr lang="en-US" dirty="0"/>
          </a:p>
        </p:txBody>
      </p:sp>
      <p:sp>
        <p:nvSpPr>
          <p:cNvPr id="4" name="3 Slayt Numarası Yer Tutucusu"/>
          <p:cNvSpPr>
            <a:spLocks noGrp="1"/>
          </p:cNvSpPr>
          <p:nvPr>
            <p:ph type="sldNum" sz="quarter" idx="5"/>
          </p:nvPr>
        </p:nvSpPr>
        <p:spPr/>
        <p:txBody>
          <a:bodyPr/>
          <a:lstStyle/>
          <a:p>
            <a:pPr>
              <a:defRPr/>
            </a:pPr>
            <a:fld id="{7535F98D-9754-E34C-9F2F-8DD5E50D781B}" type="slidenum">
              <a:rPr lang="en-US" smtClean="0"/>
              <a:pPr>
                <a:defRPr/>
              </a:pPr>
              <a:t>14</a:t>
            </a:fld>
            <a:endParaRPr lang="en-US"/>
          </a:p>
        </p:txBody>
      </p:sp>
    </p:spTree>
    <p:extLst>
      <p:ext uri="{BB962C8B-B14F-4D97-AF65-F5344CB8AC3E}">
        <p14:creationId xmlns:p14="http://schemas.microsoft.com/office/powerpoint/2010/main" val="3658037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15</a:t>
            </a:fld>
            <a:endParaRPr lang="en-US"/>
          </a:p>
        </p:txBody>
      </p:sp>
    </p:spTree>
    <p:extLst>
      <p:ext uri="{BB962C8B-B14F-4D97-AF65-F5344CB8AC3E}">
        <p14:creationId xmlns:p14="http://schemas.microsoft.com/office/powerpoint/2010/main" val="391436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Segmented</a:t>
            </a:r>
            <a:r>
              <a:rPr lang="de-DE" sz="1200" kern="1200" baseline="0" dirty="0">
                <a:solidFill>
                  <a:schemeClr val="tx1"/>
                </a:solidFill>
                <a:latin typeface="+mn-lt"/>
                <a:ea typeface="+mn-ea"/>
                <a:cs typeface="+mn-cs"/>
              </a:rPr>
              <a:t> MRI (</a:t>
            </a:r>
            <a:r>
              <a:rPr lang="de-DE" sz="1200" kern="1200" baseline="0" dirty="0" err="1">
                <a:solidFill>
                  <a:schemeClr val="tx1"/>
                </a:solidFill>
                <a:latin typeface="+mn-lt"/>
                <a:ea typeface="+mn-ea"/>
                <a:cs typeface="+mn-cs"/>
              </a:rPr>
              <a:t>upper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T1 MRI (</a:t>
            </a:r>
            <a:r>
              <a:rPr lang="de-DE" sz="1200" kern="1200" baseline="0" dirty="0" err="1">
                <a:solidFill>
                  <a:schemeClr val="tx1"/>
                </a:solidFill>
                <a:latin typeface="+mn-lt"/>
                <a:ea typeface="+mn-ea"/>
                <a:cs typeface="+mn-cs"/>
              </a:rPr>
              <a:t>middle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space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on T1 (</a:t>
            </a:r>
            <a:r>
              <a:rPr lang="de-DE" sz="1200" kern="1200" baseline="0" dirty="0" err="1">
                <a:solidFill>
                  <a:schemeClr val="tx1"/>
                </a:solidFill>
                <a:latin typeface="+mn-lt"/>
                <a:ea typeface="+mn-ea"/>
                <a:cs typeface="+mn-cs"/>
              </a:rPr>
              <a:t>lower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MRI.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Sagittal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coronal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middle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and axial (right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Please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note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that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selected</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lower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different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top</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two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rows</a:t>
            </a:r>
            <a:r>
              <a:rPr lang="de-DE" sz="1200" kern="1200" baseline="0" dirty="0">
                <a:solidFill>
                  <a:schemeClr val="tx1"/>
                </a:solidFill>
                <a:latin typeface="+mn-lt"/>
                <a:ea typeface="+mn-ea"/>
                <a:cs typeface="+mn-cs"/>
              </a:rPr>
              <a:t> in order to </a:t>
            </a:r>
            <a:r>
              <a:rPr lang="de-DE" sz="1200" kern="1200" baseline="0" dirty="0" err="1">
                <a:solidFill>
                  <a:schemeClr val="tx1"/>
                </a:solidFill>
                <a:latin typeface="+mn-lt"/>
                <a:ea typeface="+mn-ea"/>
                <a:cs typeface="+mn-cs"/>
              </a:rPr>
              <a:t>better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visualize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space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codes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7CA </a:t>
            </a:r>
            <a:r>
              <a:rPr lang="de-DE" sz="1200" kern="1200" baseline="0" dirty="0" err="1">
                <a:solidFill>
                  <a:schemeClr val="tx1"/>
                </a:solidFill>
                <a:latin typeface="+mn-lt"/>
                <a:ea typeface="+mn-ea"/>
                <a:cs typeface="+mn-cs"/>
              </a:rPr>
              <a:t>tissues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scalp</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green</a:t>
            </a:r>
            <a:r>
              <a:rPr lang="de-DE" sz="1200" kern="1200" baseline="0" dirty="0">
                <a:solidFill>
                  <a:schemeClr val="tx1"/>
                </a:solidFill>
                <a:latin typeface="+mn-lt"/>
                <a:ea typeface="+mn-ea"/>
                <a:cs typeface="+mn-cs"/>
              </a:rPr>
              <a:t>), skull </a:t>
            </a:r>
            <a:r>
              <a:rPr lang="de-DE" sz="1200" kern="1200" baseline="0" dirty="0" err="1">
                <a:solidFill>
                  <a:schemeClr val="tx1"/>
                </a:solidFill>
                <a:latin typeface="+mn-lt"/>
                <a:ea typeface="+mn-ea"/>
                <a:cs typeface="+mn-cs"/>
              </a:rPr>
              <a:t>compacta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brown</a:t>
            </a:r>
            <a:r>
              <a:rPr lang="de-DE" sz="1200" kern="1200" baseline="0" dirty="0">
                <a:solidFill>
                  <a:schemeClr val="tx1"/>
                </a:solidFill>
                <a:latin typeface="+mn-lt"/>
                <a:ea typeface="+mn-ea"/>
                <a:cs typeface="+mn-cs"/>
              </a:rPr>
              <a:t>), skull </a:t>
            </a:r>
            <a:r>
              <a:rPr lang="de-DE" sz="1200" kern="1200" baseline="0" dirty="0" err="1">
                <a:solidFill>
                  <a:schemeClr val="tx1"/>
                </a:solidFill>
                <a:latin typeface="+mn-lt"/>
                <a:ea typeface="+mn-ea"/>
                <a:cs typeface="+mn-cs"/>
              </a:rPr>
              <a:t>spongiosa</a:t>
            </a:r>
            <a:r>
              <a:rPr lang="de-DE" sz="1200" kern="1200" baseline="0" dirty="0">
                <a:solidFill>
                  <a:schemeClr val="tx1"/>
                </a:solidFill>
                <a:latin typeface="+mn-lt"/>
                <a:ea typeface="+mn-ea"/>
                <a:cs typeface="+mn-cs"/>
              </a:rPr>
              <a:t> (beige), </a:t>
            </a:r>
            <a:r>
              <a:rPr lang="de-DE" sz="1200" kern="1200" baseline="0" dirty="0" err="1">
                <a:solidFill>
                  <a:schemeClr val="tx1"/>
                </a:solidFill>
                <a:latin typeface="+mn-lt"/>
                <a:ea typeface="+mn-ea"/>
                <a:cs typeface="+mn-cs"/>
              </a:rPr>
              <a:t>dura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dark</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turquoise</a:t>
            </a:r>
            <a:r>
              <a:rPr lang="de-DE" sz="1200" kern="1200" baseline="0" dirty="0">
                <a:solidFill>
                  <a:schemeClr val="tx1"/>
                </a:solidFill>
                <a:latin typeface="+mn-lt"/>
                <a:ea typeface="+mn-ea"/>
                <a:cs typeface="+mn-cs"/>
              </a:rPr>
              <a:t>), CSF (light </a:t>
            </a:r>
            <a:r>
              <a:rPr lang="de-DE" sz="1200" kern="1200" baseline="0" dirty="0" err="1">
                <a:solidFill>
                  <a:schemeClr val="tx1"/>
                </a:solidFill>
                <a:latin typeface="+mn-lt"/>
                <a:ea typeface="+mn-ea"/>
                <a:cs typeface="+mn-cs"/>
              </a:rPr>
              <a:t>turquoise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gray</a:t>
            </a:r>
            <a:r>
              <a:rPr lang="de-DE" sz="1200" kern="1200" baseline="0" dirty="0">
                <a:solidFill>
                  <a:schemeClr val="tx1"/>
                </a:solidFill>
                <a:latin typeface="+mn-lt"/>
                <a:ea typeface="+mn-ea"/>
                <a:cs typeface="+mn-cs"/>
              </a:rPr>
              <a:t> matter (</a:t>
            </a:r>
            <a:r>
              <a:rPr lang="de-DE" sz="1200" kern="1200" baseline="0" dirty="0" err="1">
                <a:solidFill>
                  <a:schemeClr val="tx1"/>
                </a:solidFill>
                <a:latin typeface="+mn-lt"/>
                <a:ea typeface="+mn-ea"/>
                <a:cs typeface="+mn-cs"/>
              </a:rPr>
              <a:t>burgundy</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white</a:t>
            </a:r>
            <a:r>
              <a:rPr lang="de-DE" sz="1200" kern="1200" baseline="0" dirty="0">
                <a:solidFill>
                  <a:schemeClr val="tx1"/>
                </a:solidFill>
                <a:latin typeface="+mn-lt"/>
                <a:ea typeface="+mn-ea"/>
                <a:cs typeface="+mn-cs"/>
              </a:rPr>
              <a:t> matter (red).</a:t>
            </a:r>
          </a:p>
          <a:p>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16</a:t>
            </a:fld>
            <a:endParaRPr lang="en-US"/>
          </a:p>
        </p:txBody>
      </p:sp>
    </p:spTree>
    <p:extLst>
      <p:ext uri="{BB962C8B-B14F-4D97-AF65-F5344CB8AC3E}">
        <p14:creationId xmlns:p14="http://schemas.microsoft.com/office/powerpoint/2010/main" val="3039285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Segmented</a:t>
            </a:r>
            <a:r>
              <a:rPr lang="de-DE" sz="1200" kern="1200" baseline="0" dirty="0">
                <a:solidFill>
                  <a:schemeClr val="tx1"/>
                </a:solidFill>
                <a:latin typeface="+mn-lt"/>
                <a:ea typeface="+mn-ea"/>
                <a:cs typeface="+mn-cs"/>
              </a:rPr>
              <a:t> MRI (</a:t>
            </a:r>
            <a:r>
              <a:rPr lang="de-DE" sz="1200" kern="1200" baseline="0" dirty="0" err="1">
                <a:solidFill>
                  <a:schemeClr val="tx1"/>
                </a:solidFill>
                <a:latin typeface="+mn-lt"/>
                <a:ea typeface="+mn-ea"/>
                <a:cs typeface="+mn-cs"/>
              </a:rPr>
              <a:t>upper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T1 MRI (</a:t>
            </a:r>
            <a:r>
              <a:rPr lang="de-DE" sz="1200" kern="1200" baseline="0" dirty="0" err="1">
                <a:solidFill>
                  <a:schemeClr val="tx1"/>
                </a:solidFill>
                <a:latin typeface="+mn-lt"/>
                <a:ea typeface="+mn-ea"/>
                <a:cs typeface="+mn-cs"/>
              </a:rPr>
              <a:t>middle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space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on T1 (</a:t>
            </a:r>
            <a:r>
              <a:rPr lang="de-DE" sz="1200" kern="1200" baseline="0" dirty="0" err="1">
                <a:solidFill>
                  <a:schemeClr val="tx1"/>
                </a:solidFill>
                <a:latin typeface="+mn-lt"/>
                <a:ea typeface="+mn-ea"/>
                <a:cs typeface="+mn-cs"/>
              </a:rPr>
              <a:t>lower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MRI.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Sagittal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coronal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middle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and axial (right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Please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note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that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selected</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lower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different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top</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two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rows</a:t>
            </a:r>
            <a:r>
              <a:rPr lang="de-DE" sz="1200" kern="1200" baseline="0" dirty="0">
                <a:solidFill>
                  <a:schemeClr val="tx1"/>
                </a:solidFill>
                <a:latin typeface="+mn-lt"/>
                <a:ea typeface="+mn-ea"/>
                <a:cs typeface="+mn-cs"/>
              </a:rPr>
              <a:t> in order to </a:t>
            </a:r>
            <a:r>
              <a:rPr lang="de-DE" sz="1200" kern="1200" baseline="0" dirty="0" err="1">
                <a:solidFill>
                  <a:schemeClr val="tx1"/>
                </a:solidFill>
                <a:latin typeface="+mn-lt"/>
                <a:ea typeface="+mn-ea"/>
                <a:cs typeface="+mn-cs"/>
              </a:rPr>
              <a:t>better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visualize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space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codes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7CA </a:t>
            </a:r>
            <a:r>
              <a:rPr lang="de-DE" sz="1200" kern="1200" baseline="0" dirty="0" err="1">
                <a:solidFill>
                  <a:schemeClr val="tx1"/>
                </a:solidFill>
                <a:latin typeface="+mn-lt"/>
                <a:ea typeface="+mn-ea"/>
                <a:cs typeface="+mn-cs"/>
              </a:rPr>
              <a:t>tissues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scalp</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green</a:t>
            </a:r>
            <a:r>
              <a:rPr lang="de-DE" sz="1200" kern="1200" baseline="0" dirty="0">
                <a:solidFill>
                  <a:schemeClr val="tx1"/>
                </a:solidFill>
                <a:latin typeface="+mn-lt"/>
                <a:ea typeface="+mn-ea"/>
                <a:cs typeface="+mn-cs"/>
              </a:rPr>
              <a:t>), skull </a:t>
            </a:r>
            <a:r>
              <a:rPr lang="de-DE" sz="1200" kern="1200" baseline="0" dirty="0" err="1">
                <a:solidFill>
                  <a:schemeClr val="tx1"/>
                </a:solidFill>
                <a:latin typeface="+mn-lt"/>
                <a:ea typeface="+mn-ea"/>
                <a:cs typeface="+mn-cs"/>
              </a:rPr>
              <a:t>compacta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brown</a:t>
            </a:r>
            <a:r>
              <a:rPr lang="de-DE" sz="1200" kern="1200" baseline="0" dirty="0">
                <a:solidFill>
                  <a:schemeClr val="tx1"/>
                </a:solidFill>
                <a:latin typeface="+mn-lt"/>
                <a:ea typeface="+mn-ea"/>
                <a:cs typeface="+mn-cs"/>
              </a:rPr>
              <a:t>), skull </a:t>
            </a:r>
            <a:r>
              <a:rPr lang="de-DE" sz="1200" kern="1200" baseline="0" dirty="0" err="1">
                <a:solidFill>
                  <a:schemeClr val="tx1"/>
                </a:solidFill>
                <a:latin typeface="+mn-lt"/>
                <a:ea typeface="+mn-ea"/>
                <a:cs typeface="+mn-cs"/>
              </a:rPr>
              <a:t>spongiosa</a:t>
            </a:r>
            <a:r>
              <a:rPr lang="de-DE" sz="1200" kern="1200" baseline="0" dirty="0">
                <a:solidFill>
                  <a:schemeClr val="tx1"/>
                </a:solidFill>
                <a:latin typeface="+mn-lt"/>
                <a:ea typeface="+mn-ea"/>
                <a:cs typeface="+mn-cs"/>
              </a:rPr>
              <a:t> (beige), </a:t>
            </a:r>
            <a:r>
              <a:rPr lang="de-DE" sz="1200" kern="1200" baseline="0" dirty="0" err="1">
                <a:solidFill>
                  <a:schemeClr val="tx1"/>
                </a:solidFill>
                <a:latin typeface="+mn-lt"/>
                <a:ea typeface="+mn-ea"/>
                <a:cs typeface="+mn-cs"/>
              </a:rPr>
              <a:t>dura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dark</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turquoise</a:t>
            </a:r>
            <a:r>
              <a:rPr lang="de-DE" sz="1200" kern="1200" baseline="0" dirty="0">
                <a:solidFill>
                  <a:schemeClr val="tx1"/>
                </a:solidFill>
                <a:latin typeface="+mn-lt"/>
                <a:ea typeface="+mn-ea"/>
                <a:cs typeface="+mn-cs"/>
              </a:rPr>
              <a:t>), CSF (light </a:t>
            </a:r>
            <a:r>
              <a:rPr lang="de-DE" sz="1200" kern="1200" baseline="0" dirty="0" err="1">
                <a:solidFill>
                  <a:schemeClr val="tx1"/>
                </a:solidFill>
                <a:latin typeface="+mn-lt"/>
                <a:ea typeface="+mn-ea"/>
                <a:cs typeface="+mn-cs"/>
              </a:rPr>
              <a:t>turquoise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gray</a:t>
            </a:r>
            <a:r>
              <a:rPr lang="de-DE" sz="1200" kern="1200" baseline="0" dirty="0">
                <a:solidFill>
                  <a:schemeClr val="tx1"/>
                </a:solidFill>
                <a:latin typeface="+mn-lt"/>
                <a:ea typeface="+mn-ea"/>
                <a:cs typeface="+mn-cs"/>
              </a:rPr>
              <a:t> matter (</a:t>
            </a:r>
            <a:r>
              <a:rPr lang="de-DE" sz="1200" kern="1200" baseline="0" dirty="0" err="1">
                <a:solidFill>
                  <a:schemeClr val="tx1"/>
                </a:solidFill>
                <a:latin typeface="+mn-lt"/>
                <a:ea typeface="+mn-ea"/>
                <a:cs typeface="+mn-cs"/>
              </a:rPr>
              <a:t>burgundy</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white</a:t>
            </a:r>
            <a:r>
              <a:rPr lang="de-DE" sz="1200" kern="1200" baseline="0" dirty="0">
                <a:solidFill>
                  <a:schemeClr val="tx1"/>
                </a:solidFill>
                <a:latin typeface="+mn-lt"/>
                <a:ea typeface="+mn-ea"/>
                <a:cs typeface="+mn-cs"/>
              </a:rPr>
              <a:t> matter (red).</a:t>
            </a:r>
          </a:p>
          <a:p>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17</a:t>
            </a:fld>
            <a:endParaRPr lang="en-US"/>
          </a:p>
        </p:txBody>
      </p:sp>
    </p:spTree>
    <p:extLst>
      <p:ext uri="{BB962C8B-B14F-4D97-AF65-F5344CB8AC3E}">
        <p14:creationId xmlns:p14="http://schemas.microsoft.com/office/powerpoint/2010/main" val="1761657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18</a:t>
            </a:fld>
            <a:endParaRPr lang="en-US"/>
          </a:p>
        </p:txBody>
      </p:sp>
    </p:spTree>
    <p:extLst>
      <p:ext uri="{BB962C8B-B14F-4D97-AF65-F5344CB8AC3E}">
        <p14:creationId xmlns:p14="http://schemas.microsoft.com/office/powerpoint/2010/main" val="2209752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altLang="x-none"/>
          </a:p>
        </p:txBody>
      </p:sp>
      <p:sp>
        <p:nvSpPr>
          <p:cNvPr id="5" name="Rectangle 3"/>
          <p:cNvSpPr>
            <a:spLocks noGrp="1" noChangeArrowheads="1"/>
          </p:cNvSpPr>
          <p:nvPr>
            <p:ph type="dt" idx="1"/>
          </p:nvPr>
        </p:nvSpPr>
        <p:spPr>
          <a:ln/>
        </p:spPr>
        <p:txBody>
          <a:bodyPr/>
          <a:lstStyle/>
          <a:p>
            <a:endParaRPr lang="en-US" altLang="x-none"/>
          </a:p>
        </p:txBody>
      </p:sp>
      <p:sp>
        <p:nvSpPr>
          <p:cNvPr id="6" name="Rectangle 6"/>
          <p:cNvSpPr>
            <a:spLocks noGrp="1" noChangeArrowheads="1"/>
          </p:cNvSpPr>
          <p:nvPr>
            <p:ph type="ftr" sz="quarter" idx="4"/>
          </p:nvPr>
        </p:nvSpPr>
        <p:spPr>
          <a:ln/>
        </p:spPr>
        <p:txBody>
          <a:bodyPr/>
          <a:lstStyle/>
          <a:p>
            <a:endParaRPr lang="en-US" altLang="x-none"/>
          </a:p>
        </p:txBody>
      </p:sp>
      <p:sp>
        <p:nvSpPr>
          <p:cNvPr id="7" name="Rectangle 7"/>
          <p:cNvSpPr>
            <a:spLocks noGrp="1" noChangeArrowheads="1"/>
          </p:cNvSpPr>
          <p:nvPr>
            <p:ph type="sldNum" sz="quarter" idx="5"/>
          </p:nvPr>
        </p:nvSpPr>
        <p:spPr>
          <a:ln/>
        </p:spPr>
        <p:txBody>
          <a:bodyPr/>
          <a:lstStyle/>
          <a:p>
            <a:fld id="{27715B89-0A0B-1D4C-A72D-16E33F956DA6}" type="slidenum">
              <a:rPr lang="en-US" altLang="x-none"/>
              <a:pPr/>
              <a:t>20</a:t>
            </a:fld>
            <a:endParaRPr lang="en-US" altLang="x-none"/>
          </a:p>
        </p:txBody>
      </p:sp>
      <p:sp>
        <p:nvSpPr>
          <p:cNvPr id="3218434" name="Rectangle 2"/>
          <p:cNvSpPr>
            <a:spLocks noGrp="1" noRot="1" noChangeAspect="1" noChangeArrowheads="1" noTextEdit="1"/>
          </p:cNvSpPr>
          <p:nvPr>
            <p:ph type="sldImg"/>
          </p:nvPr>
        </p:nvSpPr>
        <p:spPr>
          <a:xfrm>
            <a:off x="3425825" y="2417763"/>
            <a:ext cx="0" cy="0"/>
          </a:xfrm>
          <a:ln/>
        </p:spPr>
      </p:sp>
      <p:sp>
        <p:nvSpPr>
          <p:cNvPr id="3218435" name="Rectangle 3"/>
          <p:cNvSpPr>
            <a:spLocks noGrp="1" noChangeArrowheads="1"/>
          </p:cNvSpPr>
          <p:nvPr>
            <p:ph type="body" idx="1"/>
          </p:nvPr>
        </p:nvSpPr>
        <p:spPr>
          <a:xfrm>
            <a:off x="944563" y="4362450"/>
            <a:ext cx="5670550" cy="1081088"/>
          </a:xfrm>
        </p:spPr>
        <p:txBody>
          <a:bodyPr/>
          <a:lstStyle/>
          <a:p>
            <a:r>
              <a:rPr lang="de-DE" altLang="x-none" sz="1800"/>
              <a:t>Segmentierung per Hand angepasst</a:t>
            </a:r>
          </a:p>
          <a:p>
            <a:r>
              <a:rPr lang="de-DE" altLang="x-none" sz="1800"/>
              <a:t>Vergitterung: jedes gewebe eigenes Label</a:t>
            </a:r>
          </a:p>
          <a:p>
            <a:r>
              <a:rPr lang="de-DE" altLang="x-none" sz="1800"/>
              <a:t>Eogentliche gitter ist feiner (1mm) hier nur 3mm dargestellt</a:t>
            </a:r>
          </a:p>
        </p:txBody>
      </p:sp>
    </p:spTree>
    <p:extLst>
      <p:ext uri="{BB962C8B-B14F-4D97-AF65-F5344CB8AC3E}">
        <p14:creationId xmlns:p14="http://schemas.microsoft.com/office/powerpoint/2010/main" val="1302175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altLang="x-none"/>
          </a:p>
        </p:txBody>
      </p:sp>
      <p:sp>
        <p:nvSpPr>
          <p:cNvPr id="5" name="Rectangle 3"/>
          <p:cNvSpPr>
            <a:spLocks noGrp="1" noChangeArrowheads="1"/>
          </p:cNvSpPr>
          <p:nvPr>
            <p:ph type="dt" idx="1"/>
          </p:nvPr>
        </p:nvSpPr>
        <p:spPr>
          <a:ln/>
        </p:spPr>
        <p:txBody>
          <a:bodyPr/>
          <a:lstStyle/>
          <a:p>
            <a:endParaRPr lang="en-US" altLang="x-none"/>
          </a:p>
        </p:txBody>
      </p:sp>
      <p:sp>
        <p:nvSpPr>
          <p:cNvPr id="6" name="Rectangle 6"/>
          <p:cNvSpPr>
            <a:spLocks noGrp="1" noChangeArrowheads="1"/>
          </p:cNvSpPr>
          <p:nvPr>
            <p:ph type="ftr" sz="quarter" idx="4"/>
          </p:nvPr>
        </p:nvSpPr>
        <p:spPr>
          <a:ln/>
        </p:spPr>
        <p:txBody>
          <a:bodyPr/>
          <a:lstStyle/>
          <a:p>
            <a:endParaRPr lang="en-US" altLang="x-none"/>
          </a:p>
        </p:txBody>
      </p:sp>
      <p:sp>
        <p:nvSpPr>
          <p:cNvPr id="7" name="Rectangle 7"/>
          <p:cNvSpPr>
            <a:spLocks noGrp="1" noChangeArrowheads="1"/>
          </p:cNvSpPr>
          <p:nvPr>
            <p:ph type="sldNum" sz="quarter" idx="5"/>
          </p:nvPr>
        </p:nvSpPr>
        <p:spPr>
          <a:ln/>
        </p:spPr>
        <p:txBody>
          <a:bodyPr/>
          <a:lstStyle/>
          <a:p>
            <a:fld id="{2F7963ED-4CEF-DF4E-B51A-4409955BD723}" type="slidenum">
              <a:rPr lang="en-US" altLang="x-none"/>
              <a:pPr/>
              <a:t>21</a:t>
            </a:fld>
            <a:endParaRPr lang="en-US" altLang="x-none"/>
          </a:p>
        </p:txBody>
      </p:sp>
      <p:sp>
        <p:nvSpPr>
          <p:cNvPr id="3365890" name="Rectangle 2"/>
          <p:cNvSpPr>
            <a:spLocks noGrp="1" noRot="1" noChangeAspect="1" noChangeArrowheads="1" noTextEdit="1"/>
          </p:cNvSpPr>
          <p:nvPr>
            <p:ph type="sldImg"/>
          </p:nvPr>
        </p:nvSpPr>
        <p:spPr>
          <a:xfrm>
            <a:off x="3429000" y="2400300"/>
            <a:ext cx="0" cy="0"/>
          </a:xfrm>
          <a:ln/>
        </p:spPr>
      </p:sp>
      <p:sp>
        <p:nvSpPr>
          <p:cNvPr id="3365891" name="Rectangle 3"/>
          <p:cNvSpPr>
            <a:spLocks noGrp="1" noChangeArrowheads="1"/>
          </p:cNvSpPr>
          <p:nvPr>
            <p:ph type="body" idx="1"/>
          </p:nvPr>
        </p:nvSpPr>
        <p:spPr>
          <a:xfrm>
            <a:off x="923925" y="4352925"/>
            <a:ext cx="9617075" cy="4799013"/>
          </a:xfrm>
        </p:spPr>
        <p:txBody>
          <a:bodyPr/>
          <a:lstStyle/>
          <a:p>
            <a:r>
              <a:rPr lang="de-DE" altLang="x-none"/>
              <a:t>About 0.25% of the world population suffers from drug-resistnt epilepsy and bout 10-15% would profit from a surgical removl of the epileptogenic tissue.</a:t>
            </a:r>
          </a:p>
          <a:p>
            <a:endParaRPr lang="de-DE" altLang="x-none"/>
          </a:p>
          <a:p>
            <a:r>
              <a:rPr lang="de-DE" altLang="x-none"/>
              <a:t>42 year old female suffering from medically intractable complex partial seizures of mesial-temporal origin</a:t>
            </a:r>
          </a:p>
          <a:p>
            <a:r>
              <a:rPr lang="de-DE" altLang="x-none"/>
              <a:t>Seizures had duration of up to 10 minutes and a frequency of twice to 5 times a month</a:t>
            </a:r>
          </a:p>
          <a:p>
            <a:endParaRPr lang="de-DE" altLang="x-none"/>
          </a:p>
          <a:p>
            <a:r>
              <a:rPr lang="de-DE" altLang="x-none"/>
              <a:t>Measurements:</a:t>
            </a:r>
          </a:p>
          <a:p>
            <a:r>
              <a:rPr lang="de-DE" altLang="x-none"/>
              <a:t>=========</a:t>
            </a:r>
          </a:p>
          <a:p>
            <a:r>
              <a:rPr lang="de-DE" altLang="x-none"/>
              <a:t>A short-term barbiturate (Schlafmittel), known to provoke epileptiform activity</a:t>
            </a:r>
          </a:p>
          <a:p>
            <a:r>
              <a:rPr lang="de-DE" altLang="x-none"/>
              <a:t>-&gt; 60-channel EEG montage with reference at the ear contralateral to the epileptic focus </a:t>
            </a:r>
          </a:p>
          <a:p>
            <a:endParaRPr lang="de-DE" altLang="x-none"/>
          </a:p>
          <a:p>
            <a:r>
              <a:rPr lang="de-DE" altLang="x-none"/>
              <a:t>Source reconstruction:</a:t>
            </a:r>
          </a:p>
          <a:p>
            <a:r>
              <a:rPr lang="de-DE" altLang="x-none"/>
              <a:t>==============</a:t>
            </a:r>
          </a:p>
          <a:p>
            <a:r>
              <a:rPr lang="de-DE" altLang="x-none"/>
              <a:t>Single dipole fit at signal peak</a:t>
            </a:r>
          </a:p>
          <a:p>
            <a:r>
              <a:rPr lang="de-DE" altLang="x-none"/>
              <a:t>-&gt;Localization of the secondary activations, propagating along the temporal cortical surface</a:t>
            </a:r>
          </a:p>
          <a:p>
            <a:r>
              <a:rPr lang="de-DE" altLang="x-none"/>
              <a:t>-&gt;Primary activity in the hippocampus and the amygdala (cannot be measured outside)</a:t>
            </a:r>
          </a:p>
          <a:p>
            <a:endParaRPr lang="de-DE" altLang="x-none"/>
          </a:p>
          <a:p>
            <a:r>
              <a:rPr lang="de-DE" altLang="x-none"/>
              <a:t>Therapy:</a:t>
            </a:r>
          </a:p>
          <a:p>
            <a:r>
              <a:rPr lang="de-DE" altLang="x-none"/>
              <a:t>======</a:t>
            </a:r>
          </a:p>
          <a:p>
            <a:r>
              <a:rPr lang="de-DE" altLang="x-none"/>
              <a:t>Selective amygdalohippocampectomy</a:t>
            </a:r>
          </a:p>
          <a:p>
            <a:r>
              <a:rPr lang="de-DE" altLang="x-none"/>
              <a:t>-&gt; Patient free of seizures</a:t>
            </a:r>
          </a:p>
        </p:txBody>
      </p:sp>
    </p:spTree>
    <p:extLst>
      <p:ext uri="{BB962C8B-B14F-4D97-AF65-F5344CB8AC3E}">
        <p14:creationId xmlns:p14="http://schemas.microsoft.com/office/powerpoint/2010/main" val="1789870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altLang="x-none"/>
          </a:p>
        </p:txBody>
      </p:sp>
      <p:sp>
        <p:nvSpPr>
          <p:cNvPr id="5" name="Rectangle 3"/>
          <p:cNvSpPr>
            <a:spLocks noGrp="1" noChangeArrowheads="1"/>
          </p:cNvSpPr>
          <p:nvPr>
            <p:ph type="dt" idx="1"/>
          </p:nvPr>
        </p:nvSpPr>
        <p:spPr>
          <a:ln/>
        </p:spPr>
        <p:txBody>
          <a:bodyPr/>
          <a:lstStyle/>
          <a:p>
            <a:endParaRPr lang="en-US" altLang="x-none"/>
          </a:p>
        </p:txBody>
      </p:sp>
      <p:sp>
        <p:nvSpPr>
          <p:cNvPr id="6" name="Rectangle 6"/>
          <p:cNvSpPr>
            <a:spLocks noGrp="1" noChangeArrowheads="1"/>
          </p:cNvSpPr>
          <p:nvPr>
            <p:ph type="ftr" sz="quarter" idx="4"/>
          </p:nvPr>
        </p:nvSpPr>
        <p:spPr>
          <a:ln/>
        </p:spPr>
        <p:txBody>
          <a:bodyPr/>
          <a:lstStyle/>
          <a:p>
            <a:endParaRPr lang="en-US" altLang="x-none"/>
          </a:p>
        </p:txBody>
      </p:sp>
      <p:sp>
        <p:nvSpPr>
          <p:cNvPr id="7" name="Rectangle 7"/>
          <p:cNvSpPr>
            <a:spLocks noGrp="1" noChangeArrowheads="1"/>
          </p:cNvSpPr>
          <p:nvPr>
            <p:ph type="sldNum" sz="quarter" idx="5"/>
          </p:nvPr>
        </p:nvSpPr>
        <p:spPr>
          <a:ln/>
        </p:spPr>
        <p:txBody>
          <a:bodyPr/>
          <a:lstStyle/>
          <a:p>
            <a:fld id="{7E6807B3-C3DD-4948-ADC8-365D3602B048}" type="slidenum">
              <a:rPr lang="en-US" altLang="x-none"/>
              <a:pPr/>
              <a:t>22</a:t>
            </a:fld>
            <a:endParaRPr lang="en-US" altLang="x-none"/>
          </a:p>
        </p:txBody>
      </p:sp>
      <p:sp>
        <p:nvSpPr>
          <p:cNvPr id="3220482" name="Rectangle 2"/>
          <p:cNvSpPr>
            <a:spLocks noGrp="1" noRot="1" noChangeAspect="1" noChangeArrowheads="1" noTextEdit="1"/>
          </p:cNvSpPr>
          <p:nvPr>
            <p:ph type="sldImg"/>
          </p:nvPr>
        </p:nvSpPr>
        <p:spPr>
          <a:xfrm>
            <a:off x="3425825" y="2417763"/>
            <a:ext cx="0" cy="0"/>
          </a:xfrm>
          <a:ln/>
        </p:spPr>
      </p:sp>
      <p:sp>
        <p:nvSpPr>
          <p:cNvPr id="3220483" name="Rectangle 3"/>
          <p:cNvSpPr>
            <a:spLocks noGrp="1" noChangeArrowheads="1"/>
          </p:cNvSpPr>
          <p:nvPr>
            <p:ph type="body" idx="1"/>
          </p:nvPr>
        </p:nvSpPr>
        <p:spPr>
          <a:xfrm>
            <a:off x="944563" y="4362450"/>
            <a:ext cx="5670550" cy="1081088"/>
          </a:xfrm>
        </p:spPr>
        <p:txBody>
          <a:bodyPr/>
          <a:lstStyle/>
          <a:p>
            <a:r>
              <a:rPr lang="de-DE" altLang="x-none" sz="1800"/>
              <a:t>Segmentierung per Hand angepasst</a:t>
            </a:r>
          </a:p>
          <a:p>
            <a:r>
              <a:rPr lang="de-DE" altLang="x-none" sz="1800"/>
              <a:t>Vergitterung: jedes gewebe eigenes Label</a:t>
            </a:r>
          </a:p>
          <a:p>
            <a:r>
              <a:rPr lang="de-DE" altLang="x-none" sz="1800"/>
              <a:t>Eogentliche gitter ist feiner (1mm) hier nur 3mm dargestellt</a:t>
            </a:r>
          </a:p>
        </p:txBody>
      </p:sp>
    </p:spTree>
    <p:extLst>
      <p:ext uri="{BB962C8B-B14F-4D97-AF65-F5344CB8AC3E}">
        <p14:creationId xmlns:p14="http://schemas.microsoft.com/office/powerpoint/2010/main" val="1933103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altLang="x-none"/>
          </a:p>
        </p:txBody>
      </p:sp>
      <p:sp>
        <p:nvSpPr>
          <p:cNvPr id="5" name="Rectangle 3"/>
          <p:cNvSpPr>
            <a:spLocks noGrp="1" noChangeArrowheads="1"/>
          </p:cNvSpPr>
          <p:nvPr>
            <p:ph type="dt" idx="1"/>
          </p:nvPr>
        </p:nvSpPr>
        <p:spPr>
          <a:ln/>
        </p:spPr>
        <p:txBody>
          <a:bodyPr/>
          <a:lstStyle/>
          <a:p>
            <a:endParaRPr lang="en-US" altLang="x-none"/>
          </a:p>
        </p:txBody>
      </p:sp>
      <p:sp>
        <p:nvSpPr>
          <p:cNvPr id="6" name="Rectangle 6"/>
          <p:cNvSpPr>
            <a:spLocks noGrp="1" noChangeArrowheads="1"/>
          </p:cNvSpPr>
          <p:nvPr>
            <p:ph type="ftr" sz="quarter" idx="4"/>
          </p:nvPr>
        </p:nvSpPr>
        <p:spPr>
          <a:ln/>
        </p:spPr>
        <p:txBody>
          <a:bodyPr/>
          <a:lstStyle/>
          <a:p>
            <a:endParaRPr lang="en-US" altLang="x-none"/>
          </a:p>
        </p:txBody>
      </p:sp>
      <p:sp>
        <p:nvSpPr>
          <p:cNvPr id="7" name="Rectangle 7"/>
          <p:cNvSpPr>
            <a:spLocks noGrp="1" noChangeArrowheads="1"/>
          </p:cNvSpPr>
          <p:nvPr>
            <p:ph type="sldNum" sz="quarter" idx="5"/>
          </p:nvPr>
        </p:nvSpPr>
        <p:spPr>
          <a:ln/>
        </p:spPr>
        <p:txBody>
          <a:bodyPr/>
          <a:lstStyle/>
          <a:p>
            <a:fld id="{0102A8F4-BA1C-0940-BFC0-BEB034D3CF42}" type="slidenum">
              <a:rPr lang="en-US" altLang="x-none"/>
              <a:pPr/>
              <a:t>23</a:t>
            </a:fld>
            <a:endParaRPr lang="en-US" altLang="x-none"/>
          </a:p>
        </p:txBody>
      </p:sp>
      <p:sp>
        <p:nvSpPr>
          <p:cNvPr id="3483650" name="Rectangle 2"/>
          <p:cNvSpPr>
            <a:spLocks noGrp="1" noRot="1" noChangeAspect="1" noChangeArrowheads="1" noTextEdit="1"/>
          </p:cNvSpPr>
          <p:nvPr>
            <p:ph type="sldImg"/>
          </p:nvPr>
        </p:nvSpPr>
        <p:spPr>
          <a:xfrm>
            <a:off x="3425825" y="2417763"/>
            <a:ext cx="0" cy="0"/>
          </a:xfrm>
          <a:ln/>
        </p:spPr>
      </p:sp>
      <p:sp>
        <p:nvSpPr>
          <p:cNvPr id="3483651" name="Rectangle 3"/>
          <p:cNvSpPr>
            <a:spLocks noGrp="1" noChangeArrowheads="1"/>
          </p:cNvSpPr>
          <p:nvPr>
            <p:ph type="body" idx="1"/>
          </p:nvPr>
        </p:nvSpPr>
        <p:spPr>
          <a:xfrm>
            <a:off x="944563" y="4362450"/>
            <a:ext cx="3441700" cy="366713"/>
          </a:xfrm>
        </p:spPr>
        <p:txBody>
          <a:bodyPr/>
          <a:lstStyle/>
          <a:p>
            <a:r>
              <a:rPr lang="de-DE" altLang="x-none" sz="1800"/>
              <a:t>Nächste Folie kommen Ergebnisse!</a:t>
            </a:r>
          </a:p>
        </p:txBody>
      </p:sp>
    </p:spTree>
    <p:extLst>
      <p:ext uri="{BB962C8B-B14F-4D97-AF65-F5344CB8AC3E}">
        <p14:creationId xmlns:p14="http://schemas.microsoft.com/office/powerpoint/2010/main" val="60345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3</a:t>
            </a:fld>
            <a:endParaRPr lang="en-US"/>
          </a:p>
        </p:txBody>
      </p:sp>
    </p:spTree>
    <p:extLst>
      <p:ext uri="{BB962C8B-B14F-4D97-AF65-F5344CB8AC3E}">
        <p14:creationId xmlns:p14="http://schemas.microsoft.com/office/powerpoint/2010/main" val="874744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altLang="x-none"/>
          </a:p>
        </p:txBody>
      </p:sp>
      <p:sp>
        <p:nvSpPr>
          <p:cNvPr id="5" name="Rectangle 3"/>
          <p:cNvSpPr>
            <a:spLocks noGrp="1" noChangeArrowheads="1"/>
          </p:cNvSpPr>
          <p:nvPr>
            <p:ph type="dt" idx="1"/>
          </p:nvPr>
        </p:nvSpPr>
        <p:spPr>
          <a:ln/>
        </p:spPr>
        <p:txBody>
          <a:bodyPr/>
          <a:lstStyle/>
          <a:p>
            <a:endParaRPr lang="en-US" altLang="x-none"/>
          </a:p>
        </p:txBody>
      </p:sp>
      <p:sp>
        <p:nvSpPr>
          <p:cNvPr id="6" name="Rectangle 6"/>
          <p:cNvSpPr>
            <a:spLocks noGrp="1" noChangeArrowheads="1"/>
          </p:cNvSpPr>
          <p:nvPr>
            <p:ph type="ftr" sz="quarter" idx="4"/>
          </p:nvPr>
        </p:nvSpPr>
        <p:spPr>
          <a:ln/>
        </p:spPr>
        <p:txBody>
          <a:bodyPr/>
          <a:lstStyle/>
          <a:p>
            <a:endParaRPr lang="en-US" altLang="x-none"/>
          </a:p>
        </p:txBody>
      </p:sp>
      <p:sp>
        <p:nvSpPr>
          <p:cNvPr id="7" name="Rectangle 7"/>
          <p:cNvSpPr>
            <a:spLocks noGrp="1" noChangeArrowheads="1"/>
          </p:cNvSpPr>
          <p:nvPr>
            <p:ph type="sldNum" sz="quarter" idx="5"/>
          </p:nvPr>
        </p:nvSpPr>
        <p:spPr>
          <a:ln/>
        </p:spPr>
        <p:txBody>
          <a:bodyPr/>
          <a:lstStyle/>
          <a:p>
            <a:fld id="{0102A8F4-BA1C-0940-BFC0-BEB034D3CF42}" type="slidenum">
              <a:rPr lang="en-US" altLang="x-none"/>
              <a:pPr/>
              <a:t>24</a:t>
            </a:fld>
            <a:endParaRPr lang="en-US" altLang="x-none"/>
          </a:p>
        </p:txBody>
      </p:sp>
      <p:sp>
        <p:nvSpPr>
          <p:cNvPr id="3483650" name="Rectangle 2"/>
          <p:cNvSpPr>
            <a:spLocks noGrp="1" noRot="1" noChangeAspect="1" noChangeArrowheads="1" noTextEdit="1"/>
          </p:cNvSpPr>
          <p:nvPr>
            <p:ph type="sldImg"/>
          </p:nvPr>
        </p:nvSpPr>
        <p:spPr>
          <a:xfrm>
            <a:off x="3425825" y="2417763"/>
            <a:ext cx="0" cy="0"/>
          </a:xfrm>
          <a:ln/>
        </p:spPr>
      </p:sp>
      <p:sp>
        <p:nvSpPr>
          <p:cNvPr id="3483651" name="Rectangle 3"/>
          <p:cNvSpPr>
            <a:spLocks noGrp="1" noChangeArrowheads="1"/>
          </p:cNvSpPr>
          <p:nvPr>
            <p:ph type="body" idx="1"/>
          </p:nvPr>
        </p:nvSpPr>
        <p:spPr>
          <a:xfrm>
            <a:off x="944563" y="4362450"/>
            <a:ext cx="3441700" cy="366713"/>
          </a:xfrm>
        </p:spPr>
        <p:txBody>
          <a:bodyPr/>
          <a:lstStyle/>
          <a:p>
            <a:r>
              <a:rPr lang="de-DE" altLang="x-none" sz="1800"/>
              <a:t>Nächste Folie kommen Ergebnisse!</a:t>
            </a:r>
          </a:p>
        </p:txBody>
      </p:sp>
    </p:spTree>
    <p:extLst>
      <p:ext uri="{BB962C8B-B14F-4D97-AF65-F5344CB8AC3E}">
        <p14:creationId xmlns:p14="http://schemas.microsoft.com/office/powerpoint/2010/main" val="662474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altLang="x-none"/>
          </a:p>
        </p:txBody>
      </p:sp>
      <p:sp>
        <p:nvSpPr>
          <p:cNvPr id="5" name="Rectangle 3"/>
          <p:cNvSpPr>
            <a:spLocks noGrp="1" noChangeArrowheads="1"/>
          </p:cNvSpPr>
          <p:nvPr>
            <p:ph type="dt" idx="1"/>
          </p:nvPr>
        </p:nvSpPr>
        <p:spPr>
          <a:ln/>
        </p:spPr>
        <p:txBody>
          <a:bodyPr/>
          <a:lstStyle/>
          <a:p>
            <a:endParaRPr lang="en-US" altLang="x-none"/>
          </a:p>
        </p:txBody>
      </p:sp>
      <p:sp>
        <p:nvSpPr>
          <p:cNvPr id="6" name="Rectangle 6"/>
          <p:cNvSpPr>
            <a:spLocks noGrp="1" noChangeArrowheads="1"/>
          </p:cNvSpPr>
          <p:nvPr>
            <p:ph type="ftr" sz="quarter" idx="4"/>
          </p:nvPr>
        </p:nvSpPr>
        <p:spPr>
          <a:ln/>
        </p:spPr>
        <p:txBody>
          <a:bodyPr/>
          <a:lstStyle/>
          <a:p>
            <a:endParaRPr lang="en-US" altLang="x-none"/>
          </a:p>
        </p:txBody>
      </p:sp>
      <p:sp>
        <p:nvSpPr>
          <p:cNvPr id="7" name="Rectangle 7"/>
          <p:cNvSpPr>
            <a:spLocks noGrp="1" noChangeArrowheads="1"/>
          </p:cNvSpPr>
          <p:nvPr>
            <p:ph type="sldNum" sz="quarter" idx="5"/>
          </p:nvPr>
        </p:nvSpPr>
        <p:spPr>
          <a:ln/>
        </p:spPr>
        <p:txBody>
          <a:bodyPr/>
          <a:lstStyle/>
          <a:p>
            <a:fld id="{BDF5C21A-7BD5-9246-AF4D-1E8C5DD1D176}" type="slidenum">
              <a:rPr lang="en-US" altLang="x-none"/>
              <a:pPr/>
              <a:t>25</a:t>
            </a:fld>
            <a:endParaRPr lang="en-US" altLang="x-none"/>
          </a:p>
        </p:txBody>
      </p:sp>
      <p:sp>
        <p:nvSpPr>
          <p:cNvPr id="3487746" name="Rectangle 2"/>
          <p:cNvSpPr>
            <a:spLocks noGrp="1" noRot="1" noChangeAspect="1" noChangeArrowheads="1" noTextEdit="1"/>
          </p:cNvSpPr>
          <p:nvPr>
            <p:ph type="sldImg"/>
          </p:nvPr>
        </p:nvSpPr>
        <p:spPr>
          <a:xfrm>
            <a:off x="3425825" y="2417763"/>
            <a:ext cx="0" cy="0"/>
          </a:xfrm>
          <a:ln/>
        </p:spPr>
      </p:sp>
      <p:sp>
        <p:nvSpPr>
          <p:cNvPr id="3487747" name="Rectangle 3"/>
          <p:cNvSpPr>
            <a:spLocks noGrp="1" noChangeArrowheads="1"/>
          </p:cNvSpPr>
          <p:nvPr>
            <p:ph type="body" idx="1"/>
          </p:nvPr>
        </p:nvSpPr>
        <p:spPr>
          <a:xfrm>
            <a:off x="944563" y="4362450"/>
            <a:ext cx="3517900" cy="366713"/>
          </a:xfrm>
        </p:spPr>
        <p:txBody>
          <a:bodyPr/>
          <a:lstStyle/>
          <a:p>
            <a:r>
              <a:rPr lang="de-DE" altLang="x-none" sz="1800"/>
              <a:t>Was sind ictal und interictal Spikes?</a:t>
            </a:r>
          </a:p>
        </p:txBody>
      </p:sp>
    </p:spTree>
    <p:extLst>
      <p:ext uri="{BB962C8B-B14F-4D97-AF65-F5344CB8AC3E}">
        <p14:creationId xmlns:p14="http://schemas.microsoft.com/office/powerpoint/2010/main" val="708975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en-US" altLang="x-none"/>
          </a:p>
        </p:txBody>
      </p:sp>
      <p:sp>
        <p:nvSpPr>
          <p:cNvPr id="5" name="Rectangle 3"/>
          <p:cNvSpPr>
            <a:spLocks noGrp="1" noChangeArrowheads="1"/>
          </p:cNvSpPr>
          <p:nvPr>
            <p:ph type="dt" idx="1"/>
          </p:nvPr>
        </p:nvSpPr>
        <p:spPr>
          <a:ln/>
        </p:spPr>
        <p:txBody>
          <a:bodyPr/>
          <a:lstStyle/>
          <a:p>
            <a:endParaRPr lang="en-US" altLang="x-none"/>
          </a:p>
        </p:txBody>
      </p:sp>
      <p:sp>
        <p:nvSpPr>
          <p:cNvPr id="6" name="Rectangle 6"/>
          <p:cNvSpPr>
            <a:spLocks noGrp="1" noChangeArrowheads="1"/>
          </p:cNvSpPr>
          <p:nvPr>
            <p:ph type="ftr" sz="quarter" idx="4"/>
          </p:nvPr>
        </p:nvSpPr>
        <p:spPr>
          <a:ln/>
        </p:spPr>
        <p:txBody>
          <a:bodyPr/>
          <a:lstStyle/>
          <a:p>
            <a:endParaRPr lang="en-US" altLang="x-none"/>
          </a:p>
        </p:txBody>
      </p:sp>
      <p:sp>
        <p:nvSpPr>
          <p:cNvPr id="7" name="Rectangle 7"/>
          <p:cNvSpPr>
            <a:spLocks noGrp="1" noChangeArrowheads="1"/>
          </p:cNvSpPr>
          <p:nvPr>
            <p:ph type="sldNum" sz="quarter" idx="5"/>
          </p:nvPr>
        </p:nvSpPr>
        <p:spPr>
          <a:ln/>
        </p:spPr>
        <p:txBody>
          <a:bodyPr/>
          <a:lstStyle/>
          <a:p>
            <a:fld id="{BDF5C21A-7BD5-9246-AF4D-1E8C5DD1D176}" type="slidenum">
              <a:rPr lang="en-US" altLang="x-none"/>
              <a:pPr/>
              <a:t>26</a:t>
            </a:fld>
            <a:endParaRPr lang="en-US" altLang="x-none"/>
          </a:p>
        </p:txBody>
      </p:sp>
      <p:sp>
        <p:nvSpPr>
          <p:cNvPr id="3487746" name="Rectangle 2"/>
          <p:cNvSpPr>
            <a:spLocks noGrp="1" noRot="1" noChangeAspect="1" noChangeArrowheads="1" noTextEdit="1"/>
          </p:cNvSpPr>
          <p:nvPr>
            <p:ph type="sldImg"/>
          </p:nvPr>
        </p:nvSpPr>
        <p:spPr>
          <a:xfrm>
            <a:off x="3425825" y="2417763"/>
            <a:ext cx="0" cy="0"/>
          </a:xfrm>
          <a:ln/>
        </p:spPr>
      </p:sp>
      <p:sp>
        <p:nvSpPr>
          <p:cNvPr id="3487747" name="Rectangle 3"/>
          <p:cNvSpPr>
            <a:spLocks noGrp="1" noChangeArrowheads="1"/>
          </p:cNvSpPr>
          <p:nvPr>
            <p:ph type="body" idx="1"/>
          </p:nvPr>
        </p:nvSpPr>
        <p:spPr>
          <a:xfrm>
            <a:off x="944563" y="4362450"/>
            <a:ext cx="3517900" cy="366713"/>
          </a:xfrm>
        </p:spPr>
        <p:txBody>
          <a:bodyPr/>
          <a:lstStyle/>
          <a:p>
            <a:r>
              <a:rPr lang="de-DE" altLang="x-none" sz="1800"/>
              <a:t>Was sind ictal und interictal Spikes?</a:t>
            </a:r>
          </a:p>
        </p:txBody>
      </p:sp>
    </p:spTree>
    <p:extLst>
      <p:ext uri="{BB962C8B-B14F-4D97-AF65-F5344CB8AC3E}">
        <p14:creationId xmlns:p14="http://schemas.microsoft.com/office/powerpoint/2010/main" val="434562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28</a:t>
            </a:fld>
            <a:endParaRPr lang="en-US"/>
          </a:p>
        </p:txBody>
      </p:sp>
    </p:spTree>
    <p:extLst>
      <p:ext uri="{BB962C8B-B14F-4D97-AF65-F5344CB8AC3E}">
        <p14:creationId xmlns:p14="http://schemas.microsoft.com/office/powerpoint/2010/main" val="3651138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subselection</a:t>
            </a:r>
            <a:r>
              <a:rPr lang="en-US" sz="1200" kern="1200" dirty="0">
                <a:solidFill>
                  <a:schemeClr val="tx1"/>
                </a:solidFill>
                <a:latin typeface="+mn-lt"/>
                <a:ea typeface="+mn-ea"/>
                <a:cs typeface="+mn-cs"/>
              </a:rPr>
              <a:t> has been carried out to improve the SNR of the MEG spike data and the GOF of the MEG DSs. The SNR and GOF improvement was only possible for the MEG because the MEG spike dipolar patterns are more focal with both negative and positive poles included in the chosen subset of MEG sensors, thus reducing effectively the influence of the spontaneous activity from the right brain hemisphere, while for the EEG the spike negative and positive poles are in different hemispheres.</a:t>
            </a:r>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29</a:t>
            </a:fld>
            <a:endParaRPr lang="en-US"/>
          </a:p>
        </p:txBody>
      </p:sp>
    </p:spTree>
    <p:extLst>
      <p:ext uri="{BB962C8B-B14F-4D97-AF65-F5344CB8AC3E}">
        <p14:creationId xmlns:p14="http://schemas.microsoft.com/office/powerpoint/2010/main" val="1903487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31</a:t>
            </a:fld>
            <a:endParaRPr lang="en-US"/>
          </a:p>
        </p:txBody>
      </p:sp>
    </p:spTree>
    <p:extLst>
      <p:ext uri="{BB962C8B-B14F-4D97-AF65-F5344CB8AC3E}">
        <p14:creationId xmlns:p14="http://schemas.microsoft.com/office/powerpoint/2010/main" val="13994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34</a:t>
            </a:fld>
            <a:endParaRPr lang="en-US"/>
          </a:p>
        </p:txBody>
      </p:sp>
    </p:spTree>
    <p:extLst>
      <p:ext uri="{BB962C8B-B14F-4D97-AF65-F5344CB8AC3E}">
        <p14:creationId xmlns:p14="http://schemas.microsoft.com/office/powerpoint/2010/main" val="4185936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Segmented</a:t>
            </a:r>
            <a:r>
              <a:rPr lang="de-DE" sz="1200" kern="1200" baseline="0" dirty="0">
                <a:solidFill>
                  <a:schemeClr val="tx1"/>
                </a:solidFill>
                <a:latin typeface="+mn-lt"/>
                <a:ea typeface="+mn-ea"/>
                <a:cs typeface="+mn-cs"/>
              </a:rPr>
              <a:t> MRI (</a:t>
            </a:r>
            <a:r>
              <a:rPr lang="de-DE" sz="1200" kern="1200" baseline="0" dirty="0" err="1">
                <a:solidFill>
                  <a:schemeClr val="tx1"/>
                </a:solidFill>
                <a:latin typeface="+mn-lt"/>
                <a:ea typeface="+mn-ea"/>
                <a:cs typeface="+mn-cs"/>
              </a:rPr>
              <a:t>upper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T1 MRI (</a:t>
            </a:r>
            <a:r>
              <a:rPr lang="de-DE" sz="1200" kern="1200" baseline="0" dirty="0" err="1">
                <a:solidFill>
                  <a:schemeClr val="tx1"/>
                </a:solidFill>
                <a:latin typeface="+mn-lt"/>
                <a:ea typeface="+mn-ea"/>
                <a:cs typeface="+mn-cs"/>
              </a:rPr>
              <a:t>middle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space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on T1 (</a:t>
            </a:r>
            <a:r>
              <a:rPr lang="de-DE" sz="1200" kern="1200" baseline="0" dirty="0" err="1">
                <a:solidFill>
                  <a:schemeClr val="tx1"/>
                </a:solidFill>
                <a:latin typeface="+mn-lt"/>
                <a:ea typeface="+mn-ea"/>
                <a:cs typeface="+mn-cs"/>
              </a:rPr>
              <a:t>lower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MRI.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Sagittal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coronal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middle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and axial (right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Please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note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that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selected</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lower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different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top</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two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rows</a:t>
            </a:r>
            <a:r>
              <a:rPr lang="de-DE" sz="1200" kern="1200" baseline="0" dirty="0">
                <a:solidFill>
                  <a:schemeClr val="tx1"/>
                </a:solidFill>
                <a:latin typeface="+mn-lt"/>
                <a:ea typeface="+mn-ea"/>
                <a:cs typeface="+mn-cs"/>
              </a:rPr>
              <a:t> in order to </a:t>
            </a:r>
            <a:r>
              <a:rPr lang="de-DE" sz="1200" kern="1200" baseline="0" dirty="0" err="1">
                <a:solidFill>
                  <a:schemeClr val="tx1"/>
                </a:solidFill>
                <a:latin typeface="+mn-lt"/>
                <a:ea typeface="+mn-ea"/>
                <a:cs typeface="+mn-cs"/>
              </a:rPr>
              <a:t>better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visualize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space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codes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7CA </a:t>
            </a:r>
            <a:r>
              <a:rPr lang="de-DE" sz="1200" kern="1200" baseline="0" dirty="0" err="1">
                <a:solidFill>
                  <a:schemeClr val="tx1"/>
                </a:solidFill>
                <a:latin typeface="+mn-lt"/>
                <a:ea typeface="+mn-ea"/>
                <a:cs typeface="+mn-cs"/>
              </a:rPr>
              <a:t>tissues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scalp</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green</a:t>
            </a:r>
            <a:r>
              <a:rPr lang="de-DE" sz="1200" kern="1200" baseline="0" dirty="0">
                <a:solidFill>
                  <a:schemeClr val="tx1"/>
                </a:solidFill>
                <a:latin typeface="+mn-lt"/>
                <a:ea typeface="+mn-ea"/>
                <a:cs typeface="+mn-cs"/>
              </a:rPr>
              <a:t>), skull </a:t>
            </a:r>
            <a:r>
              <a:rPr lang="de-DE" sz="1200" kern="1200" baseline="0" dirty="0" err="1">
                <a:solidFill>
                  <a:schemeClr val="tx1"/>
                </a:solidFill>
                <a:latin typeface="+mn-lt"/>
                <a:ea typeface="+mn-ea"/>
                <a:cs typeface="+mn-cs"/>
              </a:rPr>
              <a:t>compacta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brown</a:t>
            </a:r>
            <a:r>
              <a:rPr lang="de-DE" sz="1200" kern="1200" baseline="0" dirty="0">
                <a:solidFill>
                  <a:schemeClr val="tx1"/>
                </a:solidFill>
                <a:latin typeface="+mn-lt"/>
                <a:ea typeface="+mn-ea"/>
                <a:cs typeface="+mn-cs"/>
              </a:rPr>
              <a:t>), skull </a:t>
            </a:r>
            <a:r>
              <a:rPr lang="de-DE" sz="1200" kern="1200" baseline="0" dirty="0" err="1">
                <a:solidFill>
                  <a:schemeClr val="tx1"/>
                </a:solidFill>
                <a:latin typeface="+mn-lt"/>
                <a:ea typeface="+mn-ea"/>
                <a:cs typeface="+mn-cs"/>
              </a:rPr>
              <a:t>spongiosa</a:t>
            </a:r>
            <a:r>
              <a:rPr lang="de-DE" sz="1200" kern="1200" baseline="0" dirty="0">
                <a:solidFill>
                  <a:schemeClr val="tx1"/>
                </a:solidFill>
                <a:latin typeface="+mn-lt"/>
                <a:ea typeface="+mn-ea"/>
                <a:cs typeface="+mn-cs"/>
              </a:rPr>
              <a:t> (beige), </a:t>
            </a:r>
            <a:r>
              <a:rPr lang="de-DE" sz="1200" kern="1200" baseline="0" dirty="0" err="1">
                <a:solidFill>
                  <a:schemeClr val="tx1"/>
                </a:solidFill>
                <a:latin typeface="+mn-lt"/>
                <a:ea typeface="+mn-ea"/>
                <a:cs typeface="+mn-cs"/>
              </a:rPr>
              <a:t>dura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dark</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turquoise</a:t>
            </a:r>
            <a:r>
              <a:rPr lang="de-DE" sz="1200" kern="1200" baseline="0" dirty="0">
                <a:solidFill>
                  <a:schemeClr val="tx1"/>
                </a:solidFill>
                <a:latin typeface="+mn-lt"/>
                <a:ea typeface="+mn-ea"/>
                <a:cs typeface="+mn-cs"/>
              </a:rPr>
              <a:t>), CSF (light </a:t>
            </a:r>
            <a:r>
              <a:rPr lang="de-DE" sz="1200" kern="1200" baseline="0" dirty="0" err="1">
                <a:solidFill>
                  <a:schemeClr val="tx1"/>
                </a:solidFill>
                <a:latin typeface="+mn-lt"/>
                <a:ea typeface="+mn-ea"/>
                <a:cs typeface="+mn-cs"/>
              </a:rPr>
              <a:t>turquoise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gray</a:t>
            </a:r>
            <a:r>
              <a:rPr lang="de-DE" sz="1200" kern="1200" baseline="0" dirty="0">
                <a:solidFill>
                  <a:schemeClr val="tx1"/>
                </a:solidFill>
                <a:latin typeface="+mn-lt"/>
                <a:ea typeface="+mn-ea"/>
                <a:cs typeface="+mn-cs"/>
              </a:rPr>
              <a:t> matter (</a:t>
            </a:r>
            <a:r>
              <a:rPr lang="de-DE" sz="1200" kern="1200" baseline="0" dirty="0" err="1">
                <a:solidFill>
                  <a:schemeClr val="tx1"/>
                </a:solidFill>
                <a:latin typeface="+mn-lt"/>
                <a:ea typeface="+mn-ea"/>
                <a:cs typeface="+mn-cs"/>
              </a:rPr>
              <a:t>burgundy</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white</a:t>
            </a:r>
            <a:r>
              <a:rPr lang="de-DE" sz="1200" kern="1200" baseline="0" dirty="0">
                <a:solidFill>
                  <a:schemeClr val="tx1"/>
                </a:solidFill>
                <a:latin typeface="+mn-lt"/>
                <a:ea typeface="+mn-ea"/>
                <a:cs typeface="+mn-cs"/>
              </a:rPr>
              <a:t> matter (red).</a:t>
            </a:r>
          </a:p>
          <a:p>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36</a:t>
            </a:fld>
            <a:endParaRPr lang="en-US"/>
          </a:p>
        </p:txBody>
      </p:sp>
    </p:spTree>
    <p:extLst>
      <p:ext uri="{BB962C8B-B14F-4D97-AF65-F5344CB8AC3E}">
        <p14:creationId xmlns:p14="http://schemas.microsoft.com/office/powerpoint/2010/main" val="652532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a:solidFill>
                  <a:schemeClr val="tx1"/>
                </a:solidFill>
                <a:latin typeface="+mn-lt"/>
                <a:ea typeface="+mn-ea"/>
                <a:cs typeface="+mn-cs"/>
              </a:rPr>
              <a:t>Ten </a:t>
            </a:r>
            <a:r>
              <a:rPr lang="de-DE" sz="1200" kern="1200" baseline="0" dirty="0" err="1">
                <a:solidFill>
                  <a:schemeClr val="tx1"/>
                </a:solidFill>
                <a:latin typeface="+mn-lt"/>
                <a:ea typeface="+mn-ea"/>
                <a:cs typeface="+mn-cs"/>
              </a:rPr>
              <a:t>epileptic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spikes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maximum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negativity</a:t>
            </a:r>
            <a:r>
              <a:rPr lang="de-DE" sz="1200" kern="1200" baseline="0" dirty="0">
                <a:solidFill>
                  <a:schemeClr val="tx1"/>
                </a:solidFill>
                <a:latin typeface="+mn-lt"/>
                <a:ea typeface="+mn-ea"/>
                <a:cs typeface="+mn-cs"/>
              </a:rPr>
              <a:t> at F6 in EEG), </a:t>
            </a:r>
            <a:r>
              <a:rPr lang="de-DE" sz="1200" kern="1200" baseline="0" dirty="0" err="1">
                <a:solidFill>
                  <a:schemeClr val="tx1"/>
                </a:solidFill>
                <a:latin typeface="+mn-lt"/>
                <a:ea typeface="+mn-ea"/>
                <a:cs typeface="+mn-cs"/>
              </a:rPr>
              <a:t>marked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by</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clinical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reviewer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averaged</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used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reconstruction</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time </a:t>
            </a:r>
            <a:r>
              <a:rPr lang="de-DE" sz="1200" kern="1200" baseline="0" dirty="0" err="1">
                <a:solidFill>
                  <a:schemeClr val="tx1"/>
                </a:solidFill>
                <a:latin typeface="+mn-lt"/>
                <a:ea typeface="+mn-ea"/>
                <a:cs typeface="+mn-cs"/>
              </a:rPr>
              <a:t>points</a:t>
            </a:r>
            <a:r>
              <a:rPr lang="de-DE" sz="1200" kern="1200" baseline="0" dirty="0">
                <a:solidFill>
                  <a:schemeClr val="tx1"/>
                </a:solidFill>
                <a:latin typeface="+mn-lt"/>
                <a:ea typeface="+mn-ea"/>
                <a:cs typeface="+mn-cs"/>
              </a:rPr>
              <a:t> at 0 ms (</a:t>
            </a:r>
            <a:r>
              <a:rPr lang="de-DE" sz="1200" kern="1200" baseline="0" dirty="0" err="1">
                <a:solidFill>
                  <a:schemeClr val="tx1"/>
                </a:solidFill>
                <a:latin typeface="+mn-lt"/>
                <a:ea typeface="+mn-ea"/>
                <a:cs typeface="+mn-cs"/>
              </a:rPr>
              <a:t>peak</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spike</a:t>
            </a:r>
            <a:r>
              <a:rPr lang="de-DE" sz="1200" kern="1200" baseline="0" dirty="0">
                <a:solidFill>
                  <a:schemeClr val="tx1"/>
                </a:solidFill>
                <a:latin typeface="+mn-lt"/>
                <a:ea typeface="+mn-ea"/>
                <a:cs typeface="+mn-cs"/>
              </a:rPr>
              <a:t>) and -23 ms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preceding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peak</a:t>
            </a:r>
            <a:r>
              <a:rPr lang="de-DE" sz="1200" kern="1200" baseline="0" dirty="0">
                <a:solidFill>
                  <a:schemeClr val="tx1"/>
                </a:solidFill>
                <a:latin typeface="+mn-lt"/>
                <a:ea typeface="+mn-ea"/>
                <a:cs typeface="+mn-cs"/>
              </a:rPr>
              <a:t> on MEG)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indicated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dashed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vertical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lines</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butterfly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plots</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increments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between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contour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lines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each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map</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on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upper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corners</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units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EEG and MEG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μV</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respectively</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Letters</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topographies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indicate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orientation</a:t>
            </a:r>
            <a:r>
              <a:rPr lang="de-DE" sz="1200" kern="1200" baseline="0" dirty="0">
                <a:solidFill>
                  <a:schemeClr val="tx1"/>
                </a:solidFill>
                <a:latin typeface="+mn-lt"/>
                <a:ea typeface="+mn-ea"/>
                <a:cs typeface="+mn-cs"/>
              </a:rPr>
              <a:t> (L: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R: Right, A: </a:t>
            </a:r>
            <a:r>
              <a:rPr lang="de-DE" sz="1200" kern="1200" baseline="0" dirty="0" err="1">
                <a:solidFill>
                  <a:schemeClr val="tx1"/>
                </a:solidFill>
                <a:latin typeface="+mn-lt"/>
                <a:ea typeface="+mn-ea"/>
                <a:cs typeface="+mn-cs"/>
              </a:rPr>
              <a:t>Anterior</a:t>
            </a:r>
            <a:r>
              <a:rPr lang="de-DE" sz="1200" kern="1200" baseline="0" dirty="0">
                <a:solidFill>
                  <a:schemeClr val="tx1"/>
                </a:solidFill>
                <a:latin typeface="+mn-lt"/>
                <a:ea typeface="+mn-ea"/>
                <a:cs typeface="+mn-cs"/>
              </a:rPr>
              <a:t>, P: </a:t>
            </a:r>
            <a:r>
              <a:rPr lang="de-DE" sz="1200" kern="1200" baseline="0" dirty="0" err="1">
                <a:solidFill>
                  <a:schemeClr val="tx1"/>
                </a:solidFill>
                <a:latin typeface="+mn-lt"/>
                <a:ea typeface="+mn-ea"/>
                <a:cs typeface="+mn-cs"/>
              </a:rPr>
              <a:t>Posterior</a:t>
            </a:r>
            <a:r>
              <a:rPr lang="de-DE" sz="1200" kern="1200" baseline="0" dirty="0">
                <a:solidFill>
                  <a:schemeClr val="tx1"/>
                </a:solidFill>
                <a:latin typeface="+mn-lt"/>
                <a:ea typeface="+mn-ea"/>
                <a:cs typeface="+mn-cs"/>
              </a:rPr>
              <a:t>).</a:t>
            </a:r>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37</a:t>
            </a:fld>
            <a:endParaRPr lang="en-US"/>
          </a:p>
        </p:txBody>
      </p:sp>
    </p:spTree>
    <p:extLst>
      <p:ext uri="{BB962C8B-B14F-4D97-AF65-F5344CB8AC3E}">
        <p14:creationId xmlns:p14="http://schemas.microsoft.com/office/powerpoint/2010/main" val="1436442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-7 ms.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projected</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MRI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only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obtained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threshold</a:t>
            </a:r>
            <a:r>
              <a:rPr lang="de-DE" sz="1200" kern="1200" baseline="0" dirty="0">
                <a:solidFill>
                  <a:schemeClr val="tx1"/>
                </a:solidFill>
                <a:latin typeface="+mn-lt"/>
                <a:ea typeface="+mn-ea"/>
                <a:cs typeface="+mn-cs"/>
              </a:rPr>
              <a:t> of 85 %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maximum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F-value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right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image </a:t>
            </a:r>
            <a:r>
              <a:rPr lang="de-DE" sz="1200" kern="1200" baseline="0" dirty="0" err="1">
                <a:solidFill>
                  <a:schemeClr val="tx1"/>
                </a:solidFill>
                <a:latin typeface="+mn-lt"/>
                <a:ea typeface="+mn-ea"/>
                <a:cs typeface="+mn-cs"/>
              </a:rPr>
              <a:t>without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a:t>
            </a:r>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38</a:t>
            </a:fld>
            <a:endParaRPr lang="en-US"/>
          </a:p>
        </p:txBody>
      </p:sp>
    </p:spTree>
    <p:extLst>
      <p:ext uri="{BB962C8B-B14F-4D97-AF65-F5344CB8AC3E}">
        <p14:creationId xmlns:p14="http://schemas.microsoft.com/office/powerpoint/2010/main" val="24331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1 Slayt Görüntüsü Yer Tutucusu"/>
          <p:cNvSpPr>
            <a:spLocks noGrp="1" noRot="1" noChangeAspect="1" noTextEdit="1"/>
          </p:cNvSpPr>
          <p:nvPr>
            <p:ph type="sldImg"/>
          </p:nvPr>
        </p:nvSpPr>
        <p:spPr>
          <a:ln/>
        </p:spPr>
      </p:sp>
      <p:sp>
        <p:nvSpPr>
          <p:cNvPr id="3" name="2 Not Yer Tutucusu"/>
          <p:cNvSpPr>
            <a:spLocks noGrp="1"/>
          </p:cNvSpPr>
          <p:nvPr>
            <p:ph type="body" idx="1"/>
          </p:nvPr>
        </p:nvSpPr>
        <p:spPr/>
        <p:txBody>
          <a:bodyPr/>
          <a:lstStyle/>
          <a:p>
            <a:pPr>
              <a:defRPr/>
            </a:pPr>
            <a:r>
              <a:rPr lang="en-US" altLang="de-DE">
                <a:latin typeface="Calibri" charset="0"/>
                <a:ea typeface="ＭＳ Ｐゴシック" charset="-128"/>
              </a:rPr>
              <a:t>Analysis of seizure semiology determines the identification of the </a:t>
            </a:r>
            <a:r>
              <a:rPr lang="en-US" altLang="de-DE" i="1">
                <a:latin typeface="Calibri" charset="0"/>
                <a:ea typeface="ＭＳ Ｐゴシック" charset="-128"/>
              </a:rPr>
              <a:t>symptomatogenic zone. In addition, the EEG recording during a seizure (ictal) is needed to detect the seizure onset zone, the magnetic resonance imaging (MRI) localizes an underlying lesion, and the functional deficit zone is determined by nuclear imaging (PET) and/or corresponding deficits in neuropsychological testing (Rosenow and Lüders, 2001). </a:t>
            </a:r>
            <a:endParaRPr lang="en-US" altLang="de-DE">
              <a:latin typeface="Times New Roman" charset="0"/>
              <a:ea typeface="ＭＳ Ｐゴシック" charset="-128"/>
            </a:endParaRPr>
          </a:p>
        </p:txBody>
      </p:sp>
      <p:sp>
        <p:nvSpPr>
          <p:cNvPr id="109571" name="3 Slayt Numarası Yer Tutucusu"/>
          <p:cNvSpPr>
            <a:spLocks noGrp="1"/>
          </p:cNvSpPr>
          <p:nvPr>
            <p:ph type="sldNum" sz="quarter" idx="5"/>
          </p:nvPr>
        </p:nvSpPr>
        <p:spPr>
          <a:noFill/>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fld id="{DF653313-12A5-2842-A561-13582CBD87EB}" type="slidenum">
              <a:rPr lang="en-US" altLang="de-DE" sz="1200" smtClean="0">
                <a:solidFill>
                  <a:schemeClr val="tx1"/>
                </a:solidFill>
                <a:latin typeface="Arial" charset="0"/>
              </a:rPr>
              <a:pPr>
                <a:defRPr/>
              </a:pPr>
              <a:t>4</a:t>
            </a:fld>
            <a:endParaRPr lang="en-US" altLang="de-DE" sz="1200">
              <a:solidFill>
                <a:schemeClr val="tx1"/>
              </a:solidFill>
              <a:latin typeface="Arial" charset="0"/>
            </a:endParaRPr>
          </a:p>
        </p:txBody>
      </p:sp>
    </p:spTree>
    <p:extLst>
      <p:ext uri="{BB962C8B-B14F-4D97-AF65-F5344CB8AC3E}">
        <p14:creationId xmlns:p14="http://schemas.microsoft.com/office/powerpoint/2010/main" val="1860939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ZOOMitMRI</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green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arrows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FCD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white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letters</a:t>
            </a:r>
            <a:r>
              <a:rPr lang="de-DE" sz="1200" kern="1200" baseline="0" dirty="0">
                <a:solidFill>
                  <a:schemeClr val="tx1"/>
                </a:solidFill>
                <a:latin typeface="+mn-lt"/>
                <a:ea typeface="+mn-ea"/>
                <a:cs typeface="+mn-cs"/>
              </a:rPr>
              <a:t> on </a:t>
            </a:r>
            <a:r>
              <a:rPr lang="de-DE" sz="1200" kern="1200" baseline="0" dirty="0" err="1">
                <a:solidFill>
                  <a:schemeClr val="tx1"/>
                </a:solidFill>
                <a:latin typeface="+mn-lt"/>
                <a:ea typeface="+mn-ea"/>
                <a:cs typeface="+mn-cs"/>
              </a:rPr>
              <a:t>MRIs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indicate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orientation</a:t>
            </a:r>
            <a:r>
              <a:rPr lang="de-DE" sz="1200" kern="1200" baseline="0" dirty="0">
                <a:solidFill>
                  <a:schemeClr val="tx1"/>
                </a:solidFill>
                <a:latin typeface="+mn-lt"/>
                <a:ea typeface="+mn-ea"/>
                <a:cs typeface="+mn-cs"/>
              </a:rPr>
              <a:t> (L: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R: Right, A: </a:t>
            </a:r>
            <a:r>
              <a:rPr lang="de-DE" sz="1200" kern="1200" baseline="0" dirty="0" err="1">
                <a:solidFill>
                  <a:schemeClr val="tx1"/>
                </a:solidFill>
                <a:latin typeface="+mn-lt"/>
                <a:ea typeface="+mn-ea"/>
                <a:cs typeface="+mn-cs"/>
              </a:rPr>
              <a:t>Anterior</a:t>
            </a:r>
            <a:r>
              <a:rPr lang="de-DE" sz="1200" kern="1200" baseline="0" dirty="0">
                <a:solidFill>
                  <a:schemeClr val="tx1"/>
                </a:solidFill>
                <a:latin typeface="+mn-lt"/>
                <a:ea typeface="+mn-ea"/>
                <a:cs typeface="+mn-cs"/>
              </a:rPr>
              <a:t>, P: </a:t>
            </a:r>
            <a:r>
              <a:rPr lang="de-DE" sz="1200" kern="1200" baseline="0" dirty="0" err="1">
                <a:solidFill>
                  <a:schemeClr val="tx1"/>
                </a:solidFill>
                <a:latin typeface="+mn-lt"/>
                <a:ea typeface="+mn-ea"/>
                <a:cs typeface="+mn-cs"/>
              </a:rPr>
              <a:t>Posterior</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When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patient</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measured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ZOOMit</a:t>
            </a:r>
            <a:r>
              <a:rPr lang="de-DE" sz="1200" kern="1200" baseline="0" dirty="0">
                <a:solidFill>
                  <a:schemeClr val="tx1"/>
                </a:solidFill>
                <a:latin typeface="+mn-lt"/>
                <a:ea typeface="+mn-ea"/>
                <a:cs typeface="+mn-cs"/>
              </a:rPr>
              <a:t> MRI a </a:t>
            </a:r>
            <a:r>
              <a:rPr lang="de-DE" sz="1200" kern="1200" baseline="0" dirty="0" err="1">
                <a:solidFill>
                  <a:schemeClr val="tx1"/>
                </a:solidFill>
                <a:latin typeface="+mn-lt"/>
                <a:ea typeface="+mn-ea"/>
                <a:cs typeface="+mn-cs"/>
              </a:rPr>
              <a:t>small</a:t>
            </a:r>
            <a:r>
              <a:rPr lang="de-DE" sz="1200" kern="1200" baseline="0" dirty="0">
                <a:solidFill>
                  <a:schemeClr val="tx1"/>
                </a:solidFill>
                <a:latin typeface="+mn-lt"/>
                <a:ea typeface="+mn-ea"/>
                <a:cs typeface="+mn-cs"/>
              </a:rPr>
              <a:t> FCD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place</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found</a:t>
            </a:r>
            <a:r>
              <a:rPr lang="de-DE" sz="1200" kern="1200" baseline="0" dirty="0">
                <a:solidFill>
                  <a:schemeClr val="tx1"/>
                </a:solidFill>
                <a:latin typeface="+mn-lt"/>
                <a:ea typeface="+mn-ea"/>
                <a:cs typeface="+mn-cs"/>
              </a:rPr>
              <a:t>.</a:t>
            </a:r>
            <a:endParaRPr lang="en-US" dirty="0"/>
          </a:p>
          <a:p>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39</a:t>
            </a:fld>
            <a:endParaRPr lang="en-US"/>
          </a:p>
        </p:txBody>
      </p:sp>
    </p:spTree>
    <p:extLst>
      <p:ext uri="{BB962C8B-B14F-4D97-AF65-F5344CB8AC3E}">
        <p14:creationId xmlns:p14="http://schemas.microsoft.com/office/powerpoint/2010/main" val="1431940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-7 ms.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projected</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MRI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only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obtained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threshold</a:t>
            </a:r>
            <a:r>
              <a:rPr lang="de-DE" sz="1200" kern="1200" baseline="0" dirty="0">
                <a:solidFill>
                  <a:schemeClr val="tx1"/>
                </a:solidFill>
                <a:latin typeface="+mn-lt"/>
                <a:ea typeface="+mn-ea"/>
                <a:cs typeface="+mn-cs"/>
              </a:rPr>
              <a:t> of 85 %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maximum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F-value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right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image </a:t>
            </a:r>
            <a:r>
              <a:rPr lang="de-DE" sz="1200" kern="1200" baseline="0" dirty="0" err="1">
                <a:solidFill>
                  <a:schemeClr val="tx1"/>
                </a:solidFill>
                <a:latin typeface="+mn-lt"/>
                <a:ea typeface="+mn-ea"/>
                <a:cs typeface="+mn-cs"/>
              </a:rPr>
              <a:t>without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most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cases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findings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would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have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been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sufficient</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decide</a:t>
            </a:r>
            <a:r>
              <a:rPr lang="de-DE" sz="1200" kern="1200" baseline="0" dirty="0">
                <a:solidFill>
                  <a:schemeClr val="tx1"/>
                </a:solidFill>
                <a:latin typeface="+mn-lt"/>
                <a:ea typeface="+mn-ea"/>
                <a:cs typeface="+mn-cs"/>
              </a:rPr>
              <a:t> on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resection</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right frontal FCD </a:t>
            </a:r>
            <a:r>
              <a:rPr lang="de-DE" sz="1200" kern="1200" baseline="0" dirty="0" err="1">
                <a:solidFill>
                  <a:schemeClr val="tx1"/>
                </a:solidFill>
                <a:latin typeface="+mn-lt"/>
                <a:ea typeface="+mn-ea"/>
                <a:cs typeface="+mn-cs"/>
              </a:rPr>
              <a:t>because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interictal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spikes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showed</a:t>
            </a:r>
            <a:r>
              <a:rPr lang="de-DE" sz="1200" kern="1200" baseline="0" dirty="0">
                <a:solidFill>
                  <a:schemeClr val="tx1"/>
                </a:solidFill>
                <a:latin typeface="+mn-lt"/>
                <a:ea typeface="+mn-ea"/>
                <a:cs typeface="+mn-cs"/>
              </a:rPr>
              <a:t> right frontal </a:t>
            </a:r>
            <a:r>
              <a:rPr lang="de-DE" sz="1200" kern="1200" baseline="0" dirty="0" err="1">
                <a:solidFill>
                  <a:schemeClr val="tx1"/>
                </a:solidFill>
                <a:latin typeface="+mn-lt"/>
                <a:ea typeface="+mn-ea"/>
                <a:cs typeface="+mn-cs"/>
              </a:rPr>
              <a:t>activity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near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peak</a:t>
            </a:r>
            <a:r>
              <a:rPr lang="de-DE" sz="1200" kern="1200" baseline="0" dirty="0">
                <a:solidFill>
                  <a:schemeClr val="tx1"/>
                </a:solidFill>
                <a:latin typeface="+mn-lt"/>
                <a:ea typeface="+mn-ea"/>
                <a:cs typeface="+mn-cs"/>
              </a:rPr>
              <a:t> and a </a:t>
            </a:r>
            <a:r>
              <a:rPr lang="de-DE" sz="1200" kern="1200" baseline="0" dirty="0" err="1">
                <a:solidFill>
                  <a:schemeClr val="tx1"/>
                </a:solidFill>
                <a:latin typeface="+mn-lt"/>
                <a:ea typeface="+mn-ea"/>
                <a:cs typeface="+mn-cs"/>
              </a:rPr>
              <a:t>clear</a:t>
            </a:r>
            <a:r>
              <a:rPr lang="de-DE" sz="1200" kern="1200" baseline="0" dirty="0">
                <a:solidFill>
                  <a:schemeClr val="tx1"/>
                </a:solidFill>
                <a:latin typeface="+mn-lt"/>
                <a:ea typeface="+mn-ea"/>
                <a:cs typeface="+mn-cs"/>
              </a:rPr>
              <a:t> FCD was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MRI.</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However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seizure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semiology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tingling</a:t>
            </a:r>
            <a:r>
              <a:rPr lang="de-DE" sz="1200" kern="1200" baseline="0" dirty="0">
                <a:solidFill>
                  <a:schemeClr val="tx1"/>
                </a:solidFill>
                <a:latin typeface="+mn-lt"/>
                <a:ea typeface="+mn-ea"/>
                <a:cs typeface="+mn-cs"/>
              </a:rPr>
              <a:t> (kribbeln) </a:t>
            </a:r>
            <a:r>
              <a:rPr lang="de-DE" sz="1200" kern="1200" baseline="0" dirty="0" err="1">
                <a:solidFill>
                  <a:schemeClr val="tx1"/>
                </a:solidFill>
                <a:latin typeface="+mn-lt"/>
                <a:ea typeface="+mn-ea"/>
                <a:cs typeface="+mn-cs"/>
              </a:rPr>
              <a:t>feeling</a:t>
            </a:r>
            <a:r>
              <a:rPr lang="de-DE" sz="1200" kern="1200" baseline="0" dirty="0">
                <a:solidFill>
                  <a:schemeClr val="tx1"/>
                </a:solidFill>
                <a:latin typeface="+mn-lt"/>
                <a:ea typeface="+mn-ea"/>
                <a:cs typeface="+mn-cs"/>
              </a:rPr>
              <a:t>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right </a:t>
            </a:r>
            <a:r>
              <a:rPr lang="de-DE" sz="1200" kern="1200" baseline="0" dirty="0" err="1">
                <a:solidFill>
                  <a:schemeClr val="tx1"/>
                </a:solidFill>
                <a:latin typeface="+mn-lt"/>
                <a:ea typeface="+mn-ea"/>
                <a:cs typeface="+mn-cs"/>
              </a:rPr>
              <a:t>anterior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torso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ascending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feeling</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nausea</a:t>
            </a:r>
            <a:r>
              <a:rPr lang="de-DE" sz="1200" kern="1200" baseline="0" dirty="0">
                <a:solidFill>
                  <a:schemeClr val="tx1"/>
                </a:solidFill>
                <a:latin typeface="+mn-lt"/>
                <a:ea typeface="+mn-ea"/>
                <a:cs typeface="+mn-cs"/>
              </a:rPr>
              <a:t> (Übelkeit), </a:t>
            </a:r>
            <a:r>
              <a:rPr lang="de-DE" sz="1200" kern="1200" baseline="0" dirty="0" err="1">
                <a:solidFill>
                  <a:schemeClr val="tx1"/>
                </a:solidFill>
                <a:latin typeface="+mn-lt"/>
                <a:ea typeface="+mn-ea"/>
                <a:cs typeface="+mn-cs"/>
              </a:rPr>
              <a:t>then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loss</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consciousness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hypermotor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movement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tongue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bite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enuresis</a:t>
            </a:r>
            <a:r>
              <a:rPr lang="de-DE" sz="1200" kern="1200" baseline="0" dirty="0">
                <a:solidFill>
                  <a:schemeClr val="tx1"/>
                </a:solidFill>
                <a:latin typeface="+mn-lt"/>
                <a:ea typeface="+mn-ea"/>
                <a:cs typeface="+mn-cs"/>
              </a:rPr>
              <a:t> (Bettnässen))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patient</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pointing</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hemisphere</a:t>
            </a:r>
            <a:r>
              <a:rPr lang="de-DE" sz="1200" kern="1200" baseline="0" dirty="0">
                <a:solidFill>
                  <a:schemeClr val="tx1"/>
                </a:solidFill>
                <a:latin typeface="+mn-lt"/>
                <a:ea typeface="+mn-ea"/>
                <a:cs typeface="+mn-cs"/>
              </a:rPr>
              <a:t> as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epileptogenic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zone</a:t>
            </a:r>
            <a:r>
              <a:rPr lang="de-DE" sz="1200" kern="1200" baseline="0" dirty="0">
                <a:solidFill>
                  <a:schemeClr val="tx1"/>
                </a:solidFill>
                <a:latin typeface="+mn-lt"/>
                <a:ea typeface="+mn-ea"/>
                <a:cs typeface="+mn-cs"/>
              </a:rPr>
              <a:t>.</a:t>
            </a:r>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40</a:t>
            </a:fld>
            <a:endParaRPr lang="en-US"/>
          </a:p>
        </p:txBody>
      </p:sp>
    </p:spTree>
    <p:extLst>
      <p:ext uri="{BB962C8B-B14F-4D97-AF65-F5344CB8AC3E}">
        <p14:creationId xmlns:p14="http://schemas.microsoft.com/office/powerpoint/2010/main" val="1692493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-23 ms (</a:t>
            </a:r>
            <a:r>
              <a:rPr lang="de-DE" sz="1200" kern="1200" baseline="0" dirty="0" err="1">
                <a:solidFill>
                  <a:schemeClr val="tx1"/>
                </a:solidFill>
                <a:latin typeface="+mn-lt"/>
                <a:ea typeface="+mn-ea"/>
                <a:cs typeface="+mn-cs"/>
              </a:rPr>
              <a:t>timepoint</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preceding</a:t>
            </a:r>
            <a:r>
              <a:rPr lang="de-DE" sz="1200" kern="1200" baseline="0" dirty="0">
                <a:solidFill>
                  <a:schemeClr val="tx1"/>
                </a:solidFill>
                <a:latin typeface="+mn-lt"/>
                <a:ea typeface="+mn-ea"/>
                <a:cs typeface="+mn-cs"/>
              </a:rPr>
              <a:t> MEG </a:t>
            </a:r>
            <a:r>
              <a:rPr lang="de-DE" sz="1200" kern="1200" baseline="0" dirty="0" err="1">
                <a:solidFill>
                  <a:schemeClr val="tx1"/>
                </a:solidFill>
                <a:latin typeface="+mn-lt"/>
                <a:ea typeface="+mn-ea"/>
                <a:cs typeface="+mn-cs"/>
              </a:rPr>
              <a:t>peak</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butterfly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plot</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selected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according</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hemispheric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activity</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registered</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MRI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only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obtained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threshold</a:t>
            </a:r>
            <a:r>
              <a:rPr lang="de-DE" sz="1200" kern="1200" baseline="0" dirty="0">
                <a:solidFill>
                  <a:schemeClr val="tx1"/>
                </a:solidFill>
                <a:latin typeface="+mn-lt"/>
                <a:ea typeface="+mn-ea"/>
                <a:cs typeface="+mn-cs"/>
              </a:rPr>
              <a:t> of 85 %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maximum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F-value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image </a:t>
            </a:r>
            <a:r>
              <a:rPr lang="de-DE" sz="1200" kern="1200" baseline="0" dirty="0" err="1">
                <a:solidFill>
                  <a:schemeClr val="tx1"/>
                </a:solidFill>
                <a:latin typeface="+mn-lt"/>
                <a:ea typeface="+mn-ea"/>
                <a:cs typeface="+mn-cs"/>
              </a:rPr>
              <a:t>without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Two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main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and right </a:t>
            </a:r>
            <a:r>
              <a:rPr lang="de-DE" sz="1200" kern="1200" baseline="0" dirty="0" err="1">
                <a:solidFill>
                  <a:schemeClr val="tx1"/>
                </a:solidFill>
                <a:latin typeface="+mn-lt"/>
                <a:ea typeface="+mn-ea"/>
                <a:cs typeface="+mn-cs"/>
              </a:rPr>
              <a:t>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especially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intriguing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since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it</a:t>
            </a:r>
            <a:r>
              <a:rPr lang="de-DE" sz="1200" kern="1200" baseline="0" dirty="0">
                <a:solidFill>
                  <a:schemeClr val="tx1"/>
                </a:solidFill>
                <a:latin typeface="+mn-lt"/>
                <a:ea typeface="+mn-ea"/>
                <a:cs typeface="+mn-cs"/>
              </a:rPr>
              <a:t> was in a good</a:t>
            </a:r>
          </a:p>
          <a:p>
            <a:r>
              <a:rPr lang="de-DE" sz="1200" kern="1200" baseline="0" dirty="0" err="1">
                <a:solidFill>
                  <a:schemeClr val="tx1"/>
                </a:solidFill>
                <a:latin typeface="+mn-lt"/>
                <a:ea typeface="+mn-ea"/>
                <a:cs typeface="+mn-cs"/>
              </a:rPr>
              <a:t>agreement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seizure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semiology</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of FLAIR MRI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place</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suspicious</a:t>
            </a:r>
            <a:r>
              <a:rPr lang="de-DE" sz="1200" kern="1200" baseline="0" dirty="0">
                <a:solidFill>
                  <a:schemeClr val="tx1"/>
                </a:solidFill>
                <a:latin typeface="+mn-lt"/>
                <a:ea typeface="+mn-ea"/>
                <a:cs typeface="+mn-cs"/>
              </a:rPr>
              <a:t>. </a:t>
            </a:r>
          </a:p>
        </p:txBody>
      </p:sp>
      <p:sp>
        <p:nvSpPr>
          <p:cNvPr id="4" name="Foliennummernplatzhalter 3"/>
          <p:cNvSpPr>
            <a:spLocks noGrp="1"/>
          </p:cNvSpPr>
          <p:nvPr>
            <p:ph type="sldNum" sz="quarter" idx="10"/>
          </p:nvPr>
        </p:nvSpPr>
        <p:spPr/>
        <p:txBody>
          <a:bodyPr/>
          <a:lstStyle/>
          <a:p>
            <a:fld id="{E434439B-6519-4095-A313-23CFDCA1EA86}" type="slidenum">
              <a:rPr lang="en-US" smtClean="0"/>
              <a:pPr/>
              <a:t>41</a:t>
            </a:fld>
            <a:endParaRPr lang="en-US"/>
          </a:p>
        </p:txBody>
      </p:sp>
    </p:spTree>
    <p:extLst>
      <p:ext uri="{BB962C8B-B14F-4D97-AF65-F5344CB8AC3E}">
        <p14:creationId xmlns:p14="http://schemas.microsoft.com/office/powerpoint/2010/main" val="818740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ZOOMitMRI</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green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arrows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FCD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white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letters</a:t>
            </a:r>
            <a:r>
              <a:rPr lang="de-DE" sz="1200" kern="1200" baseline="0" dirty="0">
                <a:solidFill>
                  <a:schemeClr val="tx1"/>
                </a:solidFill>
                <a:latin typeface="+mn-lt"/>
                <a:ea typeface="+mn-ea"/>
                <a:cs typeface="+mn-cs"/>
              </a:rPr>
              <a:t> on </a:t>
            </a:r>
            <a:r>
              <a:rPr lang="de-DE" sz="1200" kern="1200" baseline="0" dirty="0" err="1">
                <a:solidFill>
                  <a:schemeClr val="tx1"/>
                </a:solidFill>
                <a:latin typeface="+mn-lt"/>
                <a:ea typeface="+mn-ea"/>
                <a:cs typeface="+mn-cs"/>
              </a:rPr>
              <a:t>MRIs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indicate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orientation</a:t>
            </a:r>
            <a:r>
              <a:rPr lang="de-DE" sz="1200" kern="1200" baseline="0" dirty="0">
                <a:solidFill>
                  <a:schemeClr val="tx1"/>
                </a:solidFill>
                <a:latin typeface="+mn-lt"/>
                <a:ea typeface="+mn-ea"/>
                <a:cs typeface="+mn-cs"/>
              </a:rPr>
              <a:t> (L: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R: Right, A: </a:t>
            </a:r>
            <a:r>
              <a:rPr lang="de-DE" sz="1200" kern="1200" baseline="0" dirty="0" err="1">
                <a:solidFill>
                  <a:schemeClr val="tx1"/>
                </a:solidFill>
                <a:latin typeface="+mn-lt"/>
                <a:ea typeface="+mn-ea"/>
                <a:cs typeface="+mn-cs"/>
              </a:rPr>
              <a:t>Anterior</a:t>
            </a:r>
            <a:r>
              <a:rPr lang="de-DE" sz="1200" kern="1200" baseline="0" dirty="0">
                <a:solidFill>
                  <a:schemeClr val="tx1"/>
                </a:solidFill>
                <a:latin typeface="+mn-lt"/>
                <a:ea typeface="+mn-ea"/>
                <a:cs typeface="+mn-cs"/>
              </a:rPr>
              <a:t>, P: </a:t>
            </a:r>
            <a:r>
              <a:rPr lang="de-DE" sz="1200" kern="1200" baseline="0" dirty="0" err="1">
                <a:solidFill>
                  <a:schemeClr val="tx1"/>
                </a:solidFill>
                <a:latin typeface="+mn-lt"/>
                <a:ea typeface="+mn-ea"/>
                <a:cs typeface="+mn-cs"/>
              </a:rPr>
              <a:t>Posterior</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When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patient</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measured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ZOOMit</a:t>
            </a:r>
            <a:r>
              <a:rPr lang="de-DE" sz="1200" kern="1200" baseline="0" dirty="0">
                <a:solidFill>
                  <a:schemeClr val="tx1"/>
                </a:solidFill>
                <a:latin typeface="+mn-lt"/>
                <a:ea typeface="+mn-ea"/>
                <a:cs typeface="+mn-cs"/>
              </a:rPr>
              <a:t> MRI a </a:t>
            </a:r>
            <a:r>
              <a:rPr lang="de-DE" sz="1200" kern="1200" baseline="0" dirty="0" err="1">
                <a:solidFill>
                  <a:schemeClr val="tx1"/>
                </a:solidFill>
                <a:latin typeface="+mn-lt"/>
                <a:ea typeface="+mn-ea"/>
                <a:cs typeface="+mn-cs"/>
              </a:rPr>
              <a:t>small</a:t>
            </a:r>
            <a:r>
              <a:rPr lang="de-DE" sz="1200" kern="1200" baseline="0" dirty="0">
                <a:solidFill>
                  <a:schemeClr val="tx1"/>
                </a:solidFill>
                <a:latin typeface="+mn-lt"/>
                <a:ea typeface="+mn-ea"/>
                <a:cs typeface="+mn-cs"/>
              </a:rPr>
              <a:t> FCD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place</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found</a:t>
            </a:r>
            <a:r>
              <a:rPr lang="de-DE" sz="1200" kern="1200" baseline="0" dirty="0">
                <a:solidFill>
                  <a:schemeClr val="tx1"/>
                </a:solidFill>
                <a:latin typeface="+mn-lt"/>
                <a:ea typeface="+mn-ea"/>
                <a:cs typeface="+mn-cs"/>
              </a:rPr>
              <a:t>.</a:t>
            </a:r>
            <a:endParaRPr lang="en-US" dirty="0"/>
          </a:p>
          <a:p>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42</a:t>
            </a:fld>
            <a:endParaRPr lang="en-US"/>
          </a:p>
        </p:txBody>
      </p:sp>
    </p:spTree>
    <p:extLst>
      <p:ext uri="{BB962C8B-B14F-4D97-AF65-F5344CB8AC3E}">
        <p14:creationId xmlns:p14="http://schemas.microsoft.com/office/powerpoint/2010/main" val="521386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ZOOMitMRI</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green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arrows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FCD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white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letters</a:t>
            </a:r>
            <a:r>
              <a:rPr lang="de-DE" sz="1200" kern="1200" baseline="0" dirty="0">
                <a:solidFill>
                  <a:schemeClr val="tx1"/>
                </a:solidFill>
                <a:latin typeface="+mn-lt"/>
                <a:ea typeface="+mn-ea"/>
                <a:cs typeface="+mn-cs"/>
              </a:rPr>
              <a:t> on </a:t>
            </a:r>
            <a:r>
              <a:rPr lang="de-DE" sz="1200" kern="1200" baseline="0" dirty="0" err="1">
                <a:solidFill>
                  <a:schemeClr val="tx1"/>
                </a:solidFill>
                <a:latin typeface="+mn-lt"/>
                <a:ea typeface="+mn-ea"/>
                <a:cs typeface="+mn-cs"/>
              </a:rPr>
              <a:t>MRIs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indicate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orientation</a:t>
            </a:r>
            <a:r>
              <a:rPr lang="de-DE" sz="1200" kern="1200" baseline="0" dirty="0">
                <a:solidFill>
                  <a:schemeClr val="tx1"/>
                </a:solidFill>
                <a:latin typeface="+mn-lt"/>
                <a:ea typeface="+mn-ea"/>
                <a:cs typeface="+mn-cs"/>
              </a:rPr>
              <a:t> (L: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R: Right, A: </a:t>
            </a:r>
            <a:r>
              <a:rPr lang="de-DE" sz="1200" kern="1200" baseline="0" dirty="0" err="1">
                <a:solidFill>
                  <a:schemeClr val="tx1"/>
                </a:solidFill>
                <a:latin typeface="+mn-lt"/>
                <a:ea typeface="+mn-ea"/>
                <a:cs typeface="+mn-cs"/>
              </a:rPr>
              <a:t>Anterior</a:t>
            </a:r>
            <a:r>
              <a:rPr lang="de-DE" sz="1200" kern="1200" baseline="0" dirty="0">
                <a:solidFill>
                  <a:schemeClr val="tx1"/>
                </a:solidFill>
                <a:latin typeface="+mn-lt"/>
                <a:ea typeface="+mn-ea"/>
                <a:cs typeface="+mn-cs"/>
              </a:rPr>
              <a:t>, P: </a:t>
            </a:r>
            <a:r>
              <a:rPr lang="de-DE" sz="1200" kern="1200" baseline="0" dirty="0" err="1">
                <a:solidFill>
                  <a:schemeClr val="tx1"/>
                </a:solidFill>
                <a:latin typeface="+mn-lt"/>
                <a:ea typeface="+mn-ea"/>
                <a:cs typeface="+mn-cs"/>
              </a:rPr>
              <a:t>Posterior</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When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patient</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measured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ZOOMit</a:t>
            </a:r>
            <a:r>
              <a:rPr lang="de-DE" sz="1200" kern="1200" baseline="0" dirty="0">
                <a:solidFill>
                  <a:schemeClr val="tx1"/>
                </a:solidFill>
                <a:latin typeface="+mn-lt"/>
                <a:ea typeface="+mn-ea"/>
                <a:cs typeface="+mn-cs"/>
              </a:rPr>
              <a:t> MRI a </a:t>
            </a:r>
            <a:r>
              <a:rPr lang="de-DE" sz="1200" kern="1200" baseline="0" dirty="0" err="1">
                <a:solidFill>
                  <a:schemeClr val="tx1"/>
                </a:solidFill>
                <a:latin typeface="+mn-lt"/>
                <a:ea typeface="+mn-ea"/>
                <a:cs typeface="+mn-cs"/>
              </a:rPr>
              <a:t>small</a:t>
            </a:r>
            <a:r>
              <a:rPr lang="de-DE" sz="1200" kern="1200" baseline="0" dirty="0">
                <a:solidFill>
                  <a:schemeClr val="tx1"/>
                </a:solidFill>
                <a:latin typeface="+mn-lt"/>
                <a:ea typeface="+mn-ea"/>
                <a:cs typeface="+mn-cs"/>
              </a:rPr>
              <a:t> FCD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place</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found</a:t>
            </a:r>
            <a:r>
              <a:rPr lang="de-DE" sz="1200" kern="1200" baseline="0" dirty="0">
                <a:solidFill>
                  <a:schemeClr val="tx1"/>
                </a:solidFill>
                <a:latin typeface="+mn-lt"/>
                <a:ea typeface="+mn-ea"/>
                <a:cs typeface="+mn-cs"/>
              </a:rPr>
              <a:t>.</a:t>
            </a:r>
            <a:endParaRPr lang="en-US" dirty="0"/>
          </a:p>
          <a:p>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43</a:t>
            </a:fld>
            <a:endParaRPr lang="en-US"/>
          </a:p>
        </p:txBody>
      </p:sp>
    </p:spTree>
    <p:extLst>
      <p:ext uri="{BB962C8B-B14F-4D97-AF65-F5344CB8AC3E}">
        <p14:creationId xmlns:p14="http://schemas.microsoft.com/office/powerpoint/2010/main" val="1105538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Case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studies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describing</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superior</a:t>
            </a:r>
            <a:r>
              <a:rPr lang="de-DE" sz="1200" kern="1200" baseline="0" dirty="0">
                <a:solidFill>
                  <a:schemeClr val="tx1"/>
                </a:solidFill>
                <a:latin typeface="+mn-lt"/>
                <a:ea typeface="+mn-ea"/>
                <a:cs typeface="+mn-cs"/>
              </a:rPr>
              <a:t> to inferior </a:t>
            </a:r>
            <a:r>
              <a:rPr lang="de-DE" sz="1200" kern="1200" baseline="0" dirty="0" err="1">
                <a:solidFill>
                  <a:schemeClr val="tx1"/>
                </a:solidFill>
                <a:latin typeface="+mn-lt"/>
                <a:ea typeface="+mn-ea"/>
                <a:cs typeface="+mn-cs"/>
              </a:rPr>
              <a:t>propagation</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epileptic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spikes</a:t>
            </a:r>
            <a:r>
              <a:rPr lang="de-DE" sz="1200" kern="1200" baseline="0" dirty="0">
                <a:solidFill>
                  <a:schemeClr val="tx1"/>
                </a:solidFill>
                <a:latin typeface="+mn-lt"/>
                <a:ea typeface="+mn-ea"/>
                <a:cs typeface="+mn-cs"/>
              </a:rPr>
              <a:t> in frontal </a:t>
            </a:r>
            <a:r>
              <a:rPr lang="de-DE" sz="1200" kern="1200" baseline="0" dirty="0" err="1">
                <a:solidFill>
                  <a:schemeClr val="tx1"/>
                </a:solidFill>
                <a:latin typeface="+mn-lt"/>
                <a:ea typeface="+mn-ea"/>
                <a:cs typeface="+mn-cs"/>
              </a:rPr>
              <a:t>gyrus</a:t>
            </a:r>
            <a:r>
              <a:rPr lang="de-DE" sz="1200" kern="1200" baseline="0" dirty="0">
                <a:solidFill>
                  <a:schemeClr val="tx1"/>
                </a:solidFill>
                <a:latin typeface="+mn-lt"/>
                <a:ea typeface="+mn-ea"/>
                <a:cs typeface="+mn-cs"/>
              </a:rPr>
              <a:t> in just 14 ms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recently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described</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literature</a:t>
            </a:r>
            <a:r>
              <a:rPr lang="de-DE" sz="1200" kern="1200" baseline="0" dirty="0">
                <a:solidFill>
                  <a:schemeClr val="tx1"/>
                </a:solidFill>
                <a:latin typeface="+mn-lt"/>
                <a:ea typeface="+mn-ea"/>
                <a:cs typeface="+mn-cs"/>
              </a:rPr>
              <a:t> [197]. </a:t>
            </a: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propagation</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epileptic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activity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could</a:t>
            </a:r>
            <a:r>
              <a:rPr lang="de-DE" sz="1200" kern="1200" baseline="0" dirty="0">
                <a:solidFill>
                  <a:schemeClr val="tx1"/>
                </a:solidFill>
                <a:latin typeface="+mn-lt"/>
                <a:ea typeface="+mn-ea"/>
                <a:cs typeface="+mn-cs"/>
              </a:rPr>
              <a:t> also </a:t>
            </a:r>
            <a:r>
              <a:rPr lang="de-DE" sz="1200" kern="1200" baseline="0" dirty="0" err="1">
                <a:solidFill>
                  <a:schemeClr val="tx1"/>
                </a:solidFill>
                <a:latin typeface="+mn-lt"/>
                <a:ea typeface="+mn-ea"/>
                <a:cs typeface="+mn-cs"/>
              </a:rPr>
              <a:t>explain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current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study</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Thus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it</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decided</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search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an </a:t>
            </a:r>
            <a:r>
              <a:rPr lang="de-DE" sz="1200" kern="1200" baseline="0" dirty="0" err="1">
                <a:solidFill>
                  <a:schemeClr val="tx1"/>
                </a:solidFill>
                <a:latin typeface="+mn-lt"/>
                <a:ea typeface="+mn-ea"/>
                <a:cs typeface="+mn-cs"/>
              </a:rPr>
              <a:t>anatomical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pathway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that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might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support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hypothesis</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propagation</a:t>
            </a:r>
            <a:r>
              <a:rPr lang="de-DE" sz="1200" kern="1200" baseline="0" dirty="0">
                <a:solidFill>
                  <a:schemeClr val="tx1"/>
                </a:solidFill>
                <a:latin typeface="+mn-lt"/>
                <a:ea typeface="+mn-ea"/>
                <a:cs typeface="+mn-cs"/>
              </a:rPr>
              <a:t>. For </a:t>
            </a:r>
            <a:r>
              <a:rPr lang="de-DE" sz="1200" kern="1200" baseline="0" dirty="0" err="1">
                <a:solidFill>
                  <a:schemeClr val="tx1"/>
                </a:solidFill>
                <a:latin typeface="+mn-lt"/>
                <a:ea typeface="+mn-ea"/>
                <a:cs typeface="+mn-cs"/>
              </a:rPr>
              <a:t>this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purpose</a:t>
            </a:r>
            <a:r>
              <a:rPr lang="de-DE" sz="1200" kern="1200" baseline="0" dirty="0">
                <a:solidFill>
                  <a:schemeClr val="tx1"/>
                </a:solidFill>
                <a:latin typeface="+mn-lt"/>
                <a:ea typeface="+mn-ea"/>
                <a:cs typeface="+mn-cs"/>
              </a:rPr>
              <a:t>, DTI </a:t>
            </a:r>
            <a:r>
              <a:rPr lang="de-DE" sz="1200" kern="1200" baseline="0" dirty="0" err="1">
                <a:solidFill>
                  <a:schemeClr val="tx1"/>
                </a:solidFill>
                <a:latin typeface="+mn-lt"/>
                <a:ea typeface="+mn-ea"/>
                <a:cs typeface="+mn-cs"/>
              </a:rPr>
              <a:t>tractography</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performed</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figure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illustrates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of DTI </a:t>
            </a:r>
            <a:r>
              <a:rPr lang="de-DE" sz="1200" kern="1200" baseline="0" dirty="0" err="1">
                <a:solidFill>
                  <a:schemeClr val="tx1"/>
                </a:solidFill>
                <a:latin typeface="+mn-lt"/>
                <a:ea typeface="+mn-ea"/>
                <a:cs typeface="+mn-cs"/>
              </a:rPr>
              <a:t>tractography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fiber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connections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green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paths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between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two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FCDs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spheres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might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explain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very</a:t>
            </a:r>
            <a:r>
              <a:rPr lang="de-DE" sz="1200" kern="1200" baseline="0" dirty="0">
                <a:solidFill>
                  <a:schemeClr val="tx1"/>
                </a:solidFill>
                <a:latin typeface="+mn-lt"/>
                <a:ea typeface="+mn-ea"/>
                <a:cs typeface="+mn-cs"/>
              </a:rPr>
              <a:t> fast </a:t>
            </a:r>
            <a:r>
              <a:rPr lang="de-DE" sz="1200" kern="1200" baseline="0" dirty="0" err="1">
                <a:solidFill>
                  <a:schemeClr val="tx1"/>
                </a:solidFill>
                <a:latin typeface="+mn-lt"/>
                <a:ea typeface="+mn-ea"/>
                <a:cs typeface="+mn-cs"/>
              </a:rPr>
              <a:t>propagation</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epileptic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activity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FCD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right frontal FCD.</a:t>
            </a:r>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44</a:t>
            </a:fld>
            <a:endParaRPr lang="en-US"/>
          </a:p>
        </p:txBody>
      </p:sp>
    </p:spTree>
    <p:extLst>
      <p:ext uri="{BB962C8B-B14F-4D97-AF65-F5344CB8AC3E}">
        <p14:creationId xmlns:p14="http://schemas.microsoft.com/office/powerpoint/2010/main" val="1807689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a:solidFill>
                  <a:schemeClr val="tx1"/>
                </a:solidFill>
                <a:latin typeface="+mn-lt"/>
                <a:ea typeface="+mn-ea"/>
                <a:cs typeface="+mn-cs"/>
              </a:rPr>
              <a:t>EMEG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-23 ms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and -7 ms (right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Only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that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passed</a:t>
            </a:r>
            <a:r>
              <a:rPr lang="de-DE" sz="1200" kern="1200" baseline="0" dirty="0">
                <a:solidFill>
                  <a:schemeClr val="tx1"/>
                </a:solidFill>
                <a:latin typeface="+mn-lt"/>
                <a:ea typeface="+mn-ea"/>
                <a:cs typeface="+mn-cs"/>
              </a:rPr>
              <a:t> 85 % </a:t>
            </a:r>
            <a:r>
              <a:rPr lang="de-DE" sz="1200" kern="1200" baseline="0" dirty="0" err="1">
                <a:solidFill>
                  <a:schemeClr val="tx1"/>
                </a:solidFill>
                <a:latin typeface="+mn-lt"/>
                <a:ea typeface="+mn-ea"/>
                <a:cs typeface="+mn-cs"/>
              </a:rPr>
              <a:t>threshold</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maximum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F-value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FCDs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MRI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indicated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spheres</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EMEG,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coinciding</a:t>
            </a:r>
            <a:r>
              <a:rPr lang="de-DE" sz="1200" kern="1200" baseline="0" dirty="0">
                <a:solidFill>
                  <a:schemeClr val="tx1"/>
                </a:solidFill>
                <a:latin typeface="+mn-lt"/>
                <a:ea typeface="+mn-ea"/>
                <a:cs typeface="+mn-cs"/>
              </a:rPr>
              <a:t> well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FCD </a:t>
            </a:r>
            <a:r>
              <a:rPr lang="de-DE" sz="1200" kern="1200" baseline="0" dirty="0" err="1">
                <a:solidFill>
                  <a:schemeClr val="tx1"/>
                </a:solidFill>
                <a:latin typeface="+mn-lt"/>
                <a:ea typeface="+mn-ea"/>
                <a:cs typeface="+mn-cs"/>
              </a:rPr>
              <a:t>positions</a:t>
            </a:r>
            <a:r>
              <a:rPr lang="de-DE" sz="1200" kern="1200" baseline="0" dirty="0">
                <a:solidFill>
                  <a:schemeClr val="tx1"/>
                </a:solidFill>
                <a:latin typeface="+mn-lt"/>
                <a:ea typeface="+mn-ea"/>
                <a:cs typeface="+mn-cs"/>
              </a:rPr>
              <a:t> at </a:t>
            </a:r>
            <a:r>
              <a:rPr lang="de-DE" sz="1200" kern="1200" baseline="0" dirty="0" err="1">
                <a:solidFill>
                  <a:schemeClr val="tx1"/>
                </a:solidFill>
                <a:latin typeface="+mn-lt"/>
                <a:ea typeface="+mn-ea"/>
                <a:cs typeface="+mn-cs"/>
              </a:rPr>
              <a:t>both</a:t>
            </a:r>
            <a:r>
              <a:rPr lang="de-DE" sz="1200" kern="1200" baseline="0" dirty="0">
                <a:solidFill>
                  <a:schemeClr val="tx1"/>
                </a:solidFill>
                <a:latin typeface="+mn-lt"/>
                <a:ea typeface="+mn-ea"/>
                <a:cs typeface="+mn-cs"/>
              </a:rPr>
              <a:t> time </a:t>
            </a:r>
            <a:r>
              <a:rPr lang="de-DE" sz="1200" kern="1200" baseline="0" dirty="0" err="1">
                <a:solidFill>
                  <a:schemeClr val="tx1"/>
                </a:solidFill>
                <a:latin typeface="+mn-lt"/>
                <a:ea typeface="+mn-ea"/>
                <a:cs typeface="+mn-cs"/>
              </a:rPr>
              <a:t>instances</a:t>
            </a:r>
            <a:r>
              <a:rPr lang="de-DE" sz="1200" kern="1200" baseline="0" dirty="0">
                <a:solidFill>
                  <a:schemeClr val="tx1"/>
                </a:solidFill>
                <a:latin typeface="+mn-lt"/>
                <a:ea typeface="+mn-ea"/>
                <a:cs typeface="+mn-cs"/>
              </a:rPr>
              <a:t>.</a:t>
            </a:r>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45</a:t>
            </a:fld>
            <a:endParaRPr lang="en-US"/>
          </a:p>
        </p:txBody>
      </p:sp>
    </p:spTree>
    <p:extLst>
      <p:ext uri="{BB962C8B-B14F-4D97-AF65-F5344CB8AC3E}">
        <p14:creationId xmlns:p14="http://schemas.microsoft.com/office/powerpoint/2010/main" val="934464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a:solidFill>
                  <a:schemeClr val="tx1"/>
                </a:solidFill>
                <a:latin typeface="+mn-lt"/>
                <a:ea typeface="+mn-ea"/>
                <a:cs typeface="+mn-cs"/>
              </a:rPr>
              <a:t>EEG and MEG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-23 ms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and -7 ms (right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Only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that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passed</a:t>
            </a:r>
            <a:r>
              <a:rPr lang="de-DE" sz="1200" kern="1200" baseline="0" dirty="0">
                <a:solidFill>
                  <a:schemeClr val="tx1"/>
                </a:solidFill>
                <a:latin typeface="+mn-lt"/>
                <a:ea typeface="+mn-ea"/>
                <a:cs typeface="+mn-cs"/>
              </a:rPr>
              <a:t> 85 % </a:t>
            </a:r>
            <a:r>
              <a:rPr lang="de-DE" sz="1200" kern="1200" baseline="0" dirty="0" err="1">
                <a:solidFill>
                  <a:schemeClr val="tx1"/>
                </a:solidFill>
                <a:latin typeface="+mn-lt"/>
                <a:ea typeface="+mn-ea"/>
                <a:cs typeface="+mn-cs"/>
              </a:rPr>
              <a:t>threshold</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maximum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F-value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FCDs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MRI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indicated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spheres</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At -7 ms in EEG and MEG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not</a:t>
            </a:r>
            <a:r>
              <a:rPr lang="de-DE" sz="1200" kern="1200" baseline="0" dirty="0">
                <a:solidFill>
                  <a:schemeClr val="tx1"/>
                </a:solidFill>
                <a:latin typeface="+mn-lt"/>
                <a:ea typeface="+mn-ea"/>
                <a:cs typeface="+mn-cs"/>
              </a:rPr>
              <a:t> as </a:t>
            </a:r>
            <a:r>
              <a:rPr lang="de-DE" sz="1200" kern="1200" baseline="0" dirty="0" err="1">
                <a:solidFill>
                  <a:schemeClr val="tx1"/>
                </a:solidFill>
                <a:latin typeface="+mn-lt"/>
                <a:ea typeface="+mn-ea"/>
                <a:cs typeface="+mn-cs"/>
              </a:rPr>
              <a:t>close</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FCDs</a:t>
            </a:r>
            <a:r>
              <a:rPr lang="de-DE" sz="1200" kern="1200" baseline="0" dirty="0">
                <a:solidFill>
                  <a:schemeClr val="tx1"/>
                </a:solidFill>
                <a:latin typeface="+mn-lt"/>
                <a:ea typeface="+mn-ea"/>
                <a:cs typeface="+mn-cs"/>
              </a:rPr>
              <a:t> as in </a:t>
            </a:r>
            <a:r>
              <a:rPr lang="de-DE" sz="1200" kern="1200" baseline="0" dirty="0" err="1">
                <a:solidFill>
                  <a:schemeClr val="tx1"/>
                </a:solidFill>
                <a:latin typeface="+mn-lt"/>
                <a:ea typeface="+mn-ea"/>
                <a:cs typeface="+mn-cs"/>
              </a:rPr>
              <a:t>case</a:t>
            </a:r>
            <a:r>
              <a:rPr lang="de-DE" sz="1200" kern="1200" baseline="0" dirty="0">
                <a:solidFill>
                  <a:schemeClr val="tx1"/>
                </a:solidFill>
                <a:latin typeface="+mn-lt"/>
                <a:ea typeface="+mn-ea"/>
                <a:cs typeface="+mn-cs"/>
              </a:rPr>
              <a:t> of EMEG, </a:t>
            </a:r>
            <a:r>
              <a:rPr lang="de-DE" sz="1200" kern="1200" baseline="0" dirty="0" err="1">
                <a:solidFill>
                  <a:schemeClr val="tx1"/>
                </a:solidFill>
                <a:latin typeface="+mn-lt"/>
                <a:ea typeface="+mn-ea"/>
                <a:cs typeface="+mn-cs"/>
              </a:rPr>
              <a:t>however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still </a:t>
            </a:r>
            <a:r>
              <a:rPr lang="de-DE" sz="1200" kern="1200" baseline="0" dirty="0" err="1">
                <a:solidFill>
                  <a:schemeClr val="tx1"/>
                </a:solidFill>
                <a:latin typeface="+mn-lt"/>
                <a:ea typeface="+mn-ea"/>
                <a:cs typeface="+mn-cs"/>
              </a:rPr>
              <a:t>within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close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proximity</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FCD.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contrast</a:t>
            </a:r>
            <a:r>
              <a:rPr lang="de-DE" sz="1200" kern="1200" baseline="0" dirty="0">
                <a:solidFill>
                  <a:schemeClr val="tx1"/>
                </a:solidFill>
                <a:latin typeface="+mn-lt"/>
                <a:ea typeface="+mn-ea"/>
                <a:cs typeface="+mn-cs"/>
              </a:rPr>
              <a:t>, at -23 ms </a:t>
            </a:r>
            <a:r>
              <a:rPr lang="de-DE" sz="1200" kern="1200" baseline="0" dirty="0" err="1">
                <a:solidFill>
                  <a:schemeClr val="tx1"/>
                </a:solidFill>
                <a:latin typeface="+mn-lt"/>
                <a:ea typeface="+mn-ea"/>
                <a:cs typeface="+mn-cs"/>
              </a:rPr>
              <a:t>both</a:t>
            </a:r>
            <a:r>
              <a:rPr lang="de-DE" sz="1200" kern="1200" baseline="0" dirty="0">
                <a:solidFill>
                  <a:schemeClr val="tx1"/>
                </a:solidFill>
                <a:latin typeface="+mn-lt"/>
                <a:ea typeface="+mn-ea"/>
                <a:cs typeface="+mn-cs"/>
              </a:rPr>
              <a:t> EEG and MEG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far </a:t>
            </a:r>
            <a:r>
              <a:rPr lang="de-DE" sz="1200" kern="1200" baseline="0" dirty="0" err="1">
                <a:solidFill>
                  <a:schemeClr val="tx1"/>
                </a:solidFill>
                <a:latin typeface="+mn-lt"/>
                <a:ea typeface="+mn-ea"/>
                <a:cs typeface="+mn-cs"/>
              </a:rPr>
              <a:t>away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FCD.</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These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in a good </a:t>
            </a:r>
            <a:r>
              <a:rPr lang="de-DE" sz="1200" kern="1200" baseline="0" dirty="0" err="1">
                <a:solidFill>
                  <a:schemeClr val="tx1"/>
                </a:solidFill>
                <a:latin typeface="+mn-lt"/>
                <a:ea typeface="+mn-ea"/>
                <a:cs typeface="+mn-cs"/>
              </a:rPr>
              <a:t>agreement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findings</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other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study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indicating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that</a:t>
            </a:r>
            <a:r>
              <a:rPr lang="de-DE" sz="1200" kern="1200" baseline="0" dirty="0">
                <a:solidFill>
                  <a:schemeClr val="tx1"/>
                </a:solidFill>
                <a:latin typeface="+mn-lt"/>
                <a:ea typeface="+mn-ea"/>
                <a:cs typeface="+mn-cs"/>
              </a:rPr>
              <a:t> EMEG </a:t>
            </a:r>
            <a:r>
              <a:rPr lang="de-DE" sz="1200" kern="1200" baseline="0" dirty="0" err="1">
                <a:solidFill>
                  <a:schemeClr val="tx1"/>
                </a:solidFill>
                <a:latin typeface="+mn-lt"/>
                <a:ea typeface="+mn-ea"/>
                <a:cs typeface="+mn-cs"/>
              </a:rPr>
              <a:t>benefits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complementary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information</a:t>
            </a:r>
            <a:r>
              <a:rPr lang="de-DE" sz="1200" kern="1200" baseline="0" dirty="0">
                <a:solidFill>
                  <a:schemeClr val="tx1"/>
                </a:solidFill>
                <a:latin typeface="+mn-lt"/>
                <a:ea typeface="+mn-ea"/>
                <a:cs typeface="+mn-cs"/>
              </a:rPr>
              <a:t> of EEG and MEG to </a:t>
            </a:r>
            <a:r>
              <a:rPr lang="de-DE" sz="1200" kern="1200" baseline="0" dirty="0" err="1">
                <a:solidFill>
                  <a:schemeClr val="tx1"/>
                </a:solidFill>
                <a:latin typeface="+mn-lt"/>
                <a:ea typeface="+mn-ea"/>
                <a:cs typeface="+mn-cs"/>
              </a:rPr>
              <a:t>stabilize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reconstructions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especially</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case</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low</a:t>
            </a:r>
            <a:r>
              <a:rPr lang="de-DE" sz="1200" kern="1200" baseline="0" dirty="0">
                <a:solidFill>
                  <a:schemeClr val="tx1"/>
                </a:solidFill>
                <a:latin typeface="+mn-lt"/>
                <a:ea typeface="+mn-ea"/>
                <a:cs typeface="+mn-cs"/>
              </a:rPr>
              <a:t> SNR.</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Based</a:t>
            </a:r>
            <a:r>
              <a:rPr lang="de-DE" sz="1200" kern="1200" baseline="0" dirty="0">
                <a:solidFill>
                  <a:schemeClr val="tx1"/>
                </a:solidFill>
                <a:latin typeface="+mn-lt"/>
                <a:ea typeface="+mn-ea"/>
                <a:cs typeface="+mn-cs"/>
              </a:rPr>
              <a:t> on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findings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presented</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study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patient</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operated</a:t>
            </a:r>
            <a:r>
              <a:rPr lang="de-DE" sz="1200" kern="1200" baseline="0" dirty="0">
                <a:solidFill>
                  <a:schemeClr val="tx1"/>
                </a:solidFill>
                <a:latin typeface="+mn-lt"/>
                <a:ea typeface="+mn-ea"/>
                <a:cs typeface="+mn-cs"/>
              </a:rPr>
              <a:t> on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FCD and </a:t>
            </a:r>
            <a:r>
              <a:rPr lang="de-DE" sz="1200" kern="1200" baseline="0" dirty="0" err="1">
                <a:solidFill>
                  <a:schemeClr val="tx1"/>
                </a:solidFill>
                <a:latin typeface="+mn-lt"/>
                <a:ea typeface="+mn-ea"/>
                <a:cs typeface="+mn-cs"/>
              </a:rPr>
              <a:t>she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seizure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free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4 </a:t>
            </a:r>
            <a:r>
              <a:rPr lang="de-DE" sz="1200" kern="1200" baseline="0" dirty="0" err="1">
                <a:solidFill>
                  <a:schemeClr val="tx1"/>
                </a:solidFill>
                <a:latin typeface="+mn-lt"/>
                <a:ea typeface="+mn-ea"/>
                <a:cs typeface="+mn-cs"/>
              </a:rPr>
              <a:t>months</a:t>
            </a:r>
            <a:r>
              <a:rPr lang="de-DE" sz="1200" kern="1200" baseline="0" dirty="0">
                <a:solidFill>
                  <a:schemeClr val="tx1"/>
                </a:solidFill>
                <a:latin typeface="+mn-lt"/>
                <a:ea typeface="+mn-ea"/>
                <a:cs typeface="+mn-cs"/>
              </a:rPr>
              <a:t>, so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Aug.-Dec</a:t>
            </a:r>
            <a:r>
              <a:rPr lang="de-DE" sz="1200" kern="1200" baseline="0" dirty="0">
                <a:solidFill>
                  <a:schemeClr val="tx1"/>
                </a:solidFill>
                <a:latin typeface="+mn-lt"/>
                <a:ea typeface="+mn-ea"/>
                <a:cs typeface="+mn-cs"/>
              </a:rPr>
              <a:t>. 2014.</a:t>
            </a:r>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46</a:t>
            </a:fld>
            <a:endParaRPr lang="en-US"/>
          </a:p>
        </p:txBody>
      </p:sp>
    </p:spTree>
    <p:extLst>
      <p:ext uri="{BB962C8B-B14F-4D97-AF65-F5344CB8AC3E}">
        <p14:creationId xmlns:p14="http://schemas.microsoft.com/office/powerpoint/2010/main" val="1801541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p:cNvSpPr>
          <p:nvPr>
            <p:ph type="sldImg"/>
          </p:nvPr>
        </p:nvSpPr>
        <p:spPr>
          <a:xfrm>
            <a:off x="381000" y="685800"/>
            <a:ext cx="6096000" cy="3429000"/>
          </a:xfrm>
          <a:ln/>
        </p:spPr>
      </p:sp>
      <p:sp>
        <p:nvSpPr>
          <p:cNvPr id="3" name="Notizenplatzhalter 2"/>
          <p:cNvSpPr>
            <a:spLocks noGrp="1"/>
          </p:cNvSpPr>
          <p:nvPr>
            <p:ph type="body" idx="1"/>
          </p:nvPr>
        </p:nvSpPr>
        <p:spPr/>
        <p:txBody>
          <a:bodyPr>
            <a:normAutofit/>
          </a:bodyPr>
          <a:lstStyle/>
          <a:p>
            <a:pPr>
              <a:defRPr/>
            </a:pPr>
            <a:r>
              <a:rPr lang="de-DE" dirty="0">
                <a:latin typeface="+mn-lt"/>
                <a:ea typeface="+mn-ea"/>
                <a:cs typeface="+mn-cs"/>
              </a:rPr>
              <a:t>EEG and MEG </a:t>
            </a:r>
            <a:r>
              <a:rPr lang="de-DE" dirty="0" err="1">
                <a:latin typeface="+mn-lt"/>
                <a:ea typeface="+mn-ea"/>
                <a:cs typeface="+mn-cs"/>
              </a:rPr>
              <a:t>localizations</a:t>
            </a:r>
            <a:r>
              <a:rPr lang="de-DE" dirty="0">
                <a:latin typeface="+mn-lt"/>
                <a:ea typeface="+mn-ea"/>
                <a:cs typeface="+mn-cs"/>
              </a:rPr>
              <a:t> at -23 ms (</a:t>
            </a:r>
            <a:r>
              <a:rPr lang="de-DE" dirty="0" err="1">
                <a:latin typeface="+mn-lt"/>
                <a:ea typeface="+mn-ea"/>
                <a:cs typeface="+mn-cs"/>
              </a:rPr>
              <a:t>left</a:t>
            </a:r>
            <a:r>
              <a:rPr lang="de-DE" dirty="0">
                <a:latin typeface="+mn-lt"/>
                <a:ea typeface="+mn-ea"/>
                <a:cs typeface="+mn-cs"/>
              </a:rPr>
              <a:t> </a:t>
            </a:r>
            <a:r>
              <a:rPr lang="de-DE" dirty="0" err="1">
                <a:latin typeface="+mn-lt"/>
                <a:ea typeface="+mn-ea"/>
                <a:cs typeface="+mn-cs"/>
              </a:rPr>
              <a:t>column</a:t>
            </a:r>
            <a:r>
              <a:rPr lang="de-DE" dirty="0">
                <a:latin typeface="+mn-lt"/>
                <a:ea typeface="+mn-ea"/>
                <a:cs typeface="+mn-cs"/>
              </a:rPr>
              <a:t>) and -7 ms (right </a:t>
            </a:r>
            <a:r>
              <a:rPr lang="de-DE" dirty="0" err="1">
                <a:latin typeface="+mn-lt"/>
                <a:ea typeface="+mn-ea"/>
                <a:cs typeface="+mn-cs"/>
              </a:rPr>
              <a:t>column</a:t>
            </a:r>
            <a:r>
              <a:rPr lang="de-DE" dirty="0">
                <a:latin typeface="+mn-lt"/>
                <a:ea typeface="+mn-ea"/>
                <a:cs typeface="+mn-cs"/>
              </a:rPr>
              <a:t>).</a:t>
            </a:r>
          </a:p>
          <a:p>
            <a:pPr>
              <a:defRPr/>
            </a:pPr>
            <a:endParaRPr lang="de-DE" dirty="0">
              <a:latin typeface="+mn-lt"/>
              <a:ea typeface="+mn-ea"/>
              <a:cs typeface="+mn-cs"/>
            </a:endParaRPr>
          </a:p>
          <a:p>
            <a:pPr>
              <a:defRPr/>
            </a:pPr>
            <a:r>
              <a:rPr lang="de-DE" dirty="0" err="1">
                <a:latin typeface="+mn-lt"/>
                <a:ea typeface="+mn-ea"/>
                <a:cs typeface="+mn-cs"/>
              </a:rPr>
              <a:t>Only</a:t>
            </a:r>
            <a:r>
              <a:rPr lang="de-DE" dirty="0">
                <a:latin typeface="+mn-lt"/>
                <a:ea typeface="+mn-ea"/>
                <a:cs typeface="+mn-cs"/>
              </a:rPr>
              <a:t>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results</a:t>
            </a:r>
            <a:r>
              <a:rPr lang="de-DE" dirty="0">
                <a:latin typeface="+mn-lt"/>
                <a:ea typeface="+mn-ea"/>
                <a:cs typeface="+mn-cs"/>
              </a:rPr>
              <a:t> </a:t>
            </a:r>
            <a:r>
              <a:rPr lang="de-DE" dirty="0" err="1">
                <a:latin typeface="+mn-lt"/>
                <a:ea typeface="+mn-ea"/>
                <a:cs typeface="+mn-cs"/>
              </a:rPr>
              <a:t>that</a:t>
            </a:r>
            <a:r>
              <a:rPr lang="de-DE" dirty="0">
                <a:latin typeface="+mn-lt"/>
                <a:ea typeface="+mn-ea"/>
                <a:cs typeface="+mn-cs"/>
              </a:rPr>
              <a:t> </a:t>
            </a:r>
            <a:r>
              <a:rPr lang="de-DE" dirty="0" err="1">
                <a:latin typeface="+mn-lt"/>
                <a:ea typeface="+mn-ea"/>
                <a:cs typeface="+mn-cs"/>
              </a:rPr>
              <a:t>passed</a:t>
            </a:r>
            <a:r>
              <a:rPr lang="de-DE" dirty="0">
                <a:latin typeface="+mn-lt"/>
                <a:ea typeface="+mn-ea"/>
                <a:cs typeface="+mn-cs"/>
              </a:rPr>
              <a:t> 85 % </a:t>
            </a:r>
            <a:r>
              <a:rPr lang="de-DE" dirty="0" err="1">
                <a:latin typeface="+mn-lt"/>
                <a:ea typeface="+mn-ea"/>
                <a:cs typeface="+mn-cs"/>
              </a:rPr>
              <a:t>threshold</a:t>
            </a:r>
            <a:r>
              <a:rPr lang="de-DE" dirty="0">
                <a:latin typeface="+mn-lt"/>
                <a:ea typeface="+mn-ea"/>
                <a:cs typeface="+mn-cs"/>
              </a:rPr>
              <a:t> of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maximum</a:t>
            </a:r>
            <a:r>
              <a:rPr lang="de-DE" dirty="0">
                <a:latin typeface="+mn-lt"/>
                <a:ea typeface="+mn-ea"/>
                <a:cs typeface="+mn-cs"/>
              </a:rPr>
              <a:t> </a:t>
            </a:r>
            <a:r>
              <a:rPr lang="de-DE" dirty="0" err="1">
                <a:latin typeface="+mn-lt"/>
                <a:ea typeface="+mn-ea"/>
                <a:cs typeface="+mn-cs"/>
              </a:rPr>
              <a:t>F-value</a:t>
            </a:r>
            <a:r>
              <a:rPr lang="de-DE" dirty="0">
                <a:latin typeface="+mn-lt"/>
                <a:ea typeface="+mn-ea"/>
                <a:cs typeface="+mn-cs"/>
              </a:rPr>
              <a:t> </a:t>
            </a:r>
            <a:r>
              <a:rPr lang="de-DE" dirty="0" err="1">
                <a:latin typeface="+mn-lt"/>
                <a:ea typeface="+mn-ea"/>
                <a:cs typeface="+mn-cs"/>
              </a:rPr>
              <a:t>are</a:t>
            </a:r>
            <a:r>
              <a:rPr lang="de-DE" dirty="0">
                <a:latin typeface="+mn-lt"/>
                <a:ea typeface="+mn-ea"/>
                <a:cs typeface="+mn-cs"/>
              </a:rPr>
              <a:t> </a:t>
            </a:r>
            <a:r>
              <a:rPr lang="de-DE" dirty="0" err="1">
                <a:latin typeface="+mn-lt"/>
                <a:ea typeface="+mn-ea"/>
                <a:cs typeface="+mn-cs"/>
              </a:rPr>
              <a:t>shown</a:t>
            </a:r>
            <a:r>
              <a:rPr lang="de-DE" dirty="0">
                <a:latin typeface="+mn-lt"/>
                <a:ea typeface="+mn-ea"/>
                <a:cs typeface="+mn-cs"/>
              </a:rPr>
              <a:t>. </a:t>
            </a:r>
          </a:p>
          <a:p>
            <a:pPr>
              <a:defRPr/>
            </a:pPr>
            <a:endParaRPr lang="de-DE" dirty="0">
              <a:latin typeface="+mn-lt"/>
              <a:ea typeface="+mn-ea"/>
              <a:cs typeface="+mn-cs"/>
            </a:endParaRPr>
          </a:p>
          <a:p>
            <a:pPr>
              <a:defRPr/>
            </a:pP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FCDs</a:t>
            </a:r>
            <a:r>
              <a:rPr lang="de-DE" dirty="0">
                <a:latin typeface="+mn-lt"/>
                <a:ea typeface="+mn-ea"/>
                <a:cs typeface="+mn-cs"/>
              </a:rPr>
              <a:t> </a:t>
            </a:r>
            <a:r>
              <a:rPr lang="de-DE" dirty="0" err="1">
                <a:latin typeface="+mn-lt"/>
                <a:ea typeface="+mn-ea"/>
                <a:cs typeface="+mn-cs"/>
              </a:rPr>
              <a:t>detected</a:t>
            </a:r>
            <a:r>
              <a:rPr lang="de-DE" dirty="0">
                <a:latin typeface="+mn-lt"/>
                <a:ea typeface="+mn-ea"/>
                <a:cs typeface="+mn-cs"/>
              </a:rPr>
              <a:t> </a:t>
            </a:r>
            <a:r>
              <a:rPr lang="de-DE" dirty="0" err="1">
                <a:latin typeface="+mn-lt"/>
                <a:ea typeface="+mn-ea"/>
                <a:cs typeface="+mn-cs"/>
              </a:rPr>
              <a:t>with</a:t>
            </a:r>
            <a:r>
              <a:rPr lang="de-DE" dirty="0">
                <a:latin typeface="+mn-lt"/>
                <a:ea typeface="+mn-ea"/>
                <a:cs typeface="+mn-cs"/>
              </a:rPr>
              <a:t> MRI </a:t>
            </a:r>
            <a:r>
              <a:rPr lang="de-DE" dirty="0" err="1">
                <a:latin typeface="+mn-lt"/>
                <a:ea typeface="+mn-ea"/>
                <a:cs typeface="+mn-cs"/>
              </a:rPr>
              <a:t>are</a:t>
            </a:r>
            <a:r>
              <a:rPr lang="de-DE" dirty="0">
                <a:latin typeface="+mn-lt"/>
                <a:ea typeface="+mn-ea"/>
                <a:cs typeface="+mn-cs"/>
              </a:rPr>
              <a:t> </a:t>
            </a:r>
            <a:r>
              <a:rPr lang="de-DE" dirty="0" err="1">
                <a:latin typeface="+mn-lt"/>
                <a:ea typeface="+mn-ea"/>
                <a:cs typeface="+mn-cs"/>
              </a:rPr>
              <a:t>indicated</a:t>
            </a:r>
            <a:r>
              <a:rPr lang="de-DE" dirty="0">
                <a:latin typeface="+mn-lt"/>
                <a:ea typeface="+mn-ea"/>
                <a:cs typeface="+mn-cs"/>
              </a:rPr>
              <a:t> </a:t>
            </a:r>
            <a:r>
              <a:rPr lang="de-DE" dirty="0" err="1">
                <a:latin typeface="+mn-lt"/>
                <a:ea typeface="+mn-ea"/>
                <a:cs typeface="+mn-cs"/>
              </a:rPr>
              <a:t>by</a:t>
            </a:r>
            <a:r>
              <a:rPr lang="de-DE" dirty="0">
                <a:latin typeface="+mn-lt"/>
                <a:ea typeface="+mn-ea"/>
                <a:cs typeface="+mn-cs"/>
              </a:rPr>
              <a:t>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blue</a:t>
            </a:r>
            <a:r>
              <a:rPr lang="de-DE" dirty="0">
                <a:latin typeface="+mn-lt"/>
                <a:ea typeface="+mn-ea"/>
                <a:cs typeface="+mn-cs"/>
              </a:rPr>
              <a:t> </a:t>
            </a:r>
            <a:r>
              <a:rPr lang="de-DE" dirty="0" err="1">
                <a:latin typeface="+mn-lt"/>
                <a:ea typeface="+mn-ea"/>
                <a:cs typeface="+mn-cs"/>
              </a:rPr>
              <a:t>spheres</a:t>
            </a:r>
            <a:r>
              <a:rPr lang="de-DE" dirty="0">
                <a:latin typeface="+mn-lt"/>
                <a:ea typeface="+mn-ea"/>
                <a:cs typeface="+mn-cs"/>
              </a:rPr>
              <a:t>.</a:t>
            </a:r>
          </a:p>
          <a:p>
            <a:pPr>
              <a:defRPr/>
            </a:pPr>
            <a:endParaRPr lang="de-DE" dirty="0">
              <a:latin typeface="+mn-lt"/>
              <a:ea typeface="+mn-ea"/>
              <a:cs typeface="+mn-cs"/>
            </a:endParaRPr>
          </a:p>
          <a:p>
            <a:pPr>
              <a:defRPr/>
            </a:pPr>
            <a:r>
              <a:rPr lang="de-DE" dirty="0">
                <a:latin typeface="+mn-lt"/>
                <a:ea typeface="+mn-ea"/>
                <a:cs typeface="+mn-cs"/>
              </a:rPr>
              <a:t>At -7 ms in EEG and MEG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localizations</a:t>
            </a:r>
            <a:r>
              <a:rPr lang="de-DE" dirty="0">
                <a:latin typeface="+mn-lt"/>
                <a:ea typeface="+mn-ea"/>
                <a:cs typeface="+mn-cs"/>
              </a:rPr>
              <a:t> </a:t>
            </a:r>
            <a:r>
              <a:rPr lang="de-DE" dirty="0" err="1">
                <a:latin typeface="+mn-lt"/>
                <a:ea typeface="+mn-ea"/>
                <a:cs typeface="+mn-cs"/>
              </a:rPr>
              <a:t>were</a:t>
            </a:r>
            <a:r>
              <a:rPr lang="de-DE" dirty="0">
                <a:latin typeface="+mn-lt"/>
                <a:ea typeface="+mn-ea"/>
                <a:cs typeface="+mn-cs"/>
              </a:rPr>
              <a:t> </a:t>
            </a:r>
            <a:r>
              <a:rPr lang="de-DE" dirty="0" err="1">
                <a:latin typeface="+mn-lt"/>
                <a:ea typeface="+mn-ea"/>
                <a:cs typeface="+mn-cs"/>
              </a:rPr>
              <a:t>not</a:t>
            </a:r>
            <a:r>
              <a:rPr lang="de-DE" dirty="0">
                <a:latin typeface="+mn-lt"/>
                <a:ea typeface="+mn-ea"/>
                <a:cs typeface="+mn-cs"/>
              </a:rPr>
              <a:t> as </a:t>
            </a:r>
            <a:r>
              <a:rPr lang="de-DE" dirty="0" err="1">
                <a:latin typeface="+mn-lt"/>
                <a:ea typeface="+mn-ea"/>
                <a:cs typeface="+mn-cs"/>
              </a:rPr>
              <a:t>close</a:t>
            </a:r>
            <a:r>
              <a:rPr lang="de-DE" dirty="0">
                <a:latin typeface="+mn-lt"/>
                <a:ea typeface="+mn-ea"/>
                <a:cs typeface="+mn-cs"/>
              </a:rPr>
              <a:t> to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FCDs</a:t>
            </a:r>
            <a:r>
              <a:rPr lang="de-DE" dirty="0">
                <a:latin typeface="+mn-lt"/>
                <a:ea typeface="+mn-ea"/>
                <a:cs typeface="+mn-cs"/>
              </a:rPr>
              <a:t> as in </a:t>
            </a:r>
            <a:r>
              <a:rPr lang="de-DE" dirty="0" err="1">
                <a:latin typeface="+mn-lt"/>
                <a:ea typeface="+mn-ea"/>
                <a:cs typeface="+mn-cs"/>
              </a:rPr>
              <a:t>case</a:t>
            </a:r>
            <a:r>
              <a:rPr lang="de-DE" dirty="0">
                <a:latin typeface="+mn-lt"/>
                <a:ea typeface="+mn-ea"/>
                <a:cs typeface="+mn-cs"/>
              </a:rPr>
              <a:t> of EMEG, </a:t>
            </a:r>
            <a:r>
              <a:rPr lang="de-DE" dirty="0" err="1">
                <a:latin typeface="+mn-lt"/>
                <a:ea typeface="+mn-ea"/>
                <a:cs typeface="+mn-cs"/>
              </a:rPr>
              <a:t>however</a:t>
            </a:r>
            <a:r>
              <a:rPr lang="de-DE" dirty="0">
                <a:latin typeface="+mn-lt"/>
                <a:ea typeface="+mn-ea"/>
                <a:cs typeface="+mn-cs"/>
              </a:rPr>
              <a:t>, </a:t>
            </a:r>
            <a:r>
              <a:rPr lang="de-DE" dirty="0" err="1">
                <a:latin typeface="+mn-lt"/>
                <a:ea typeface="+mn-ea"/>
                <a:cs typeface="+mn-cs"/>
              </a:rPr>
              <a:t>they</a:t>
            </a:r>
            <a:r>
              <a:rPr lang="de-DE" dirty="0">
                <a:latin typeface="+mn-lt"/>
                <a:ea typeface="+mn-ea"/>
                <a:cs typeface="+mn-cs"/>
              </a:rPr>
              <a:t> </a:t>
            </a:r>
            <a:r>
              <a:rPr lang="de-DE" dirty="0" err="1">
                <a:latin typeface="+mn-lt"/>
                <a:ea typeface="+mn-ea"/>
                <a:cs typeface="+mn-cs"/>
              </a:rPr>
              <a:t>were</a:t>
            </a:r>
            <a:r>
              <a:rPr lang="de-DE" dirty="0">
                <a:latin typeface="+mn-lt"/>
                <a:ea typeface="+mn-ea"/>
                <a:cs typeface="+mn-cs"/>
              </a:rPr>
              <a:t> still </a:t>
            </a:r>
            <a:r>
              <a:rPr lang="de-DE" dirty="0" err="1">
                <a:latin typeface="+mn-lt"/>
                <a:ea typeface="+mn-ea"/>
                <a:cs typeface="+mn-cs"/>
              </a:rPr>
              <a:t>within</a:t>
            </a:r>
            <a:r>
              <a:rPr lang="de-DE" dirty="0">
                <a:latin typeface="+mn-lt"/>
                <a:ea typeface="+mn-ea"/>
                <a:cs typeface="+mn-cs"/>
              </a:rPr>
              <a:t>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close</a:t>
            </a:r>
            <a:r>
              <a:rPr lang="de-DE" dirty="0">
                <a:latin typeface="+mn-lt"/>
                <a:ea typeface="+mn-ea"/>
                <a:cs typeface="+mn-cs"/>
              </a:rPr>
              <a:t> </a:t>
            </a:r>
            <a:r>
              <a:rPr lang="de-DE" dirty="0" err="1">
                <a:latin typeface="+mn-lt"/>
                <a:ea typeface="+mn-ea"/>
                <a:cs typeface="+mn-cs"/>
              </a:rPr>
              <a:t>proximity</a:t>
            </a:r>
            <a:r>
              <a:rPr lang="de-DE" dirty="0">
                <a:latin typeface="+mn-lt"/>
                <a:ea typeface="+mn-ea"/>
                <a:cs typeface="+mn-cs"/>
              </a:rPr>
              <a:t> of </a:t>
            </a:r>
            <a:r>
              <a:rPr lang="de-DE" dirty="0" err="1">
                <a:latin typeface="+mn-lt"/>
                <a:ea typeface="+mn-ea"/>
                <a:cs typeface="+mn-cs"/>
              </a:rPr>
              <a:t>the</a:t>
            </a:r>
            <a:r>
              <a:rPr lang="de-DE" dirty="0">
                <a:latin typeface="+mn-lt"/>
                <a:ea typeface="+mn-ea"/>
                <a:cs typeface="+mn-cs"/>
              </a:rPr>
              <a:t> FCD. </a:t>
            </a:r>
          </a:p>
          <a:p>
            <a:pPr>
              <a:defRPr/>
            </a:pPr>
            <a:endParaRPr lang="de-DE" dirty="0">
              <a:latin typeface="+mn-lt"/>
              <a:ea typeface="+mn-ea"/>
              <a:cs typeface="+mn-cs"/>
            </a:endParaRPr>
          </a:p>
          <a:p>
            <a:pPr>
              <a:defRPr/>
            </a:pPr>
            <a:r>
              <a:rPr lang="de-DE" dirty="0">
                <a:latin typeface="+mn-lt"/>
                <a:ea typeface="+mn-ea"/>
                <a:cs typeface="+mn-cs"/>
              </a:rPr>
              <a:t>In </a:t>
            </a:r>
            <a:r>
              <a:rPr lang="de-DE" dirty="0" err="1">
                <a:latin typeface="+mn-lt"/>
                <a:ea typeface="+mn-ea"/>
                <a:cs typeface="+mn-cs"/>
              </a:rPr>
              <a:t>contrast</a:t>
            </a:r>
            <a:r>
              <a:rPr lang="de-DE" dirty="0">
                <a:latin typeface="+mn-lt"/>
                <a:ea typeface="+mn-ea"/>
                <a:cs typeface="+mn-cs"/>
              </a:rPr>
              <a:t>, at -23 ms </a:t>
            </a:r>
            <a:r>
              <a:rPr lang="de-DE" dirty="0" err="1">
                <a:latin typeface="+mn-lt"/>
                <a:ea typeface="+mn-ea"/>
                <a:cs typeface="+mn-cs"/>
              </a:rPr>
              <a:t>both</a:t>
            </a:r>
            <a:r>
              <a:rPr lang="de-DE" dirty="0">
                <a:latin typeface="+mn-lt"/>
                <a:ea typeface="+mn-ea"/>
                <a:cs typeface="+mn-cs"/>
              </a:rPr>
              <a:t> EEG and MEG </a:t>
            </a:r>
            <a:r>
              <a:rPr lang="de-DE" dirty="0" err="1">
                <a:latin typeface="+mn-lt"/>
                <a:ea typeface="+mn-ea"/>
                <a:cs typeface="+mn-cs"/>
              </a:rPr>
              <a:t>localizations</a:t>
            </a:r>
            <a:r>
              <a:rPr lang="de-DE" dirty="0">
                <a:latin typeface="+mn-lt"/>
                <a:ea typeface="+mn-ea"/>
                <a:cs typeface="+mn-cs"/>
              </a:rPr>
              <a:t> </a:t>
            </a:r>
            <a:r>
              <a:rPr lang="de-DE" dirty="0" err="1">
                <a:latin typeface="+mn-lt"/>
                <a:ea typeface="+mn-ea"/>
                <a:cs typeface="+mn-cs"/>
              </a:rPr>
              <a:t>were</a:t>
            </a:r>
            <a:r>
              <a:rPr lang="de-DE" dirty="0">
                <a:latin typeface="+mn-lt"/>
                <a:ea typeface="+mn-ea"/>
                <a:cs typeface="+mn-cs"/>
              </a:rPr>
              <a:t> far </a:t>
            </a:r>
            <a:r>
              <a:rPr lang="de-DE" dirty="0" err="1">
                <a:latin typeface="+mn-lt"/>
                <a:ea typeface="+mn-ea"/>
                <a:cs typeface="+mn-cs"/>
              </a:rPr>
              <a:t>away</a:t>
            </a:r>
            <a:r>
              <a:rPr lang="de-DE" dirty="0">
                <a:latin typeface="+mn-lt"/>
                <a:ea typeface="+mn-ea"/>
                <a:cs typeface="+mn-cs"/>
              </a:rPr>
              <a:t> </a:t>
            </a:r>
            <a:r>
              <a:rPr lang="de-DE" dirty="0" err="1">
                <a:latin typeface="+mn-lt"/>
                <a:ea typeface="+mn-ea"/>
                <a:cs typeface="+mn-cs"/>
              </a:rPr>
              <a:t>from</a:t>
            </a:r>
            <a:r>
              <a:rPr lang="de-DE" dirty="0">
                <a:latin typeface="+mn-lt"/>
                <a:ea typeface="+mn-ea"/>
                <a:cs typeface="+mn-cs"/>
              </a:rPr>
              <a:t>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left</a:t>
            </a:r>
            <a:r>
              <a:rPr lang="de-DE" dirty="0">
                <a:latin typeface="+mn-lt"/>
                <a:ea typeface="+mn-ea"/>
                <a:cs typeface="+mn-cs"/>
              </a:rPr>
              <a:t> </a:t>
            </a:r>
            <a:r>
              <a:rPr lang="de-DE" dirty="0" err="1">
                <a:latin typeface="+mn-lt"/>
                <a:ea typeface="+mn-ea"/>
                <a:cs typeface="+mn-cs"/>
              </a:rPr>
              <a:t>fronto-central</a:t>
            </a:r>
            <a:r>
              <a:rPr lang="de-DE" dirty="0">
                <a:latin typeface="+mn-lt"/>
                <a:ea typeface="+mn-ea"/>
                <a:cs typeface="+mn-cs"/>
              </a:rPr>
              <a:t> FCD.</a:t>
            </a:r>
          </a:p>
          <a:p>
            <a:pPr>
              <a:defRPr/>
            </a:pPr>
            <a:endParaRPr lang="de-DE" dirty="0">
              <a:latin typeface="+mn-lt"/>
              <a:ea typeface="+mn-ea"/>
              <a:cs typeface="+mn-cs"/>
            </a:endParaRPr>
          </a:p>
          <a:p>
            <a:pPr>
              <a:defRPr/>
            </a:pPr>
            <a:r>
              <a:rPr lang="de-DE" dirty="0">
                <a:latin typeface="+mn-lt"/>
                <a:ea typeface="+mn-ea"/>
                <a:cs typeface="+mn-cs"/>
              </a:rPr>
              <a:t>These </a:t>
            </a:r>
            <a:r>
              <a:rPr lang="de-DE" dirty="0" err="1">
                <a:latin typeface="+mn-lt"/>
                <a:ea typeface="+mn-ea"/>
                <a:cs typeface="+mn-cs"/>
              </a:rPr>
              <a:t>results</a:t>
            </a:r>
            <a:r>
              <a:rPr lang="de-DE" dirty="0">
                <a:latin typeface="+mn-lt"/>
                <a:ea typeface="+mn-ea"/>
                <a:cs typeface="+mn-cs"/>
              </a:rPr>
              <a:t> </a:t>
            </a:r>
            <a:r>
              <a:rPr lang="de-DE" dirty="0" err="1">
                <a:latin typeface="+mn-lt"/>
                <a:ea typeface="+mn-ea"/>
                <a:cs typeface="+mn-cs"/>
              </a:rPr>
              <a:t>are</a:t>
            </a:r>
            <a:r>
              <a:rPr lang="de-DE" dirty="0">
                <a:latin typeface="+mn-lt"/>
                <a:ea typeface="+mn-ea"/>
                <a:cs typeface="+mn-cs"/>
              </a:rPr>
              <a:t> in a good </a:t>
            </a:r>
            <a:r>
              <a:rPr lang="de-DE" dirty="0" err="1">
                <a:latin typeface="+mn-lt"/>
                <a:ea typeface="+mn-ea"/>
                <a:cs typeface="+mn-cs"/>
              </a:rPr>
              <a:t>agreement</a:t>
            </a:r>
            <a:r>
              <a:rPr lang="de-DE" dirty="0">
                <a:latin typeface="+mn-lt"/>
                <a:ea typeface="+mn-ea"/>
                <a:cs typeface="+mn-cs"/>
              </a:rPr>
              <a:t> </a:t>
            </a:r>
            <a:r>
              <a:rPr lang="de-DE" dirty="0" err="1">
                <a:latin typeface="+mn-lt"/>
                <a:ea typeface="+mn-ea"/>
                <a:cs typeface="+mn-cs"/>
              </a:rPr>
              <a:t>with</a:t>
            </a:r>
            <a:r>
              <a:rPr lang="de-DE" dirty="0">
                <a:latin typeface="+mn-lt"/>
                <a:ea typeface="+mn-ea"/>
                <a:cs typeface="+mn-cs"/>
              </a:rPr>
              <a:t>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findings</a:t>
            </a:r>
            <a:r>
              <a:rPr lang="de-DE" dirty="0">
                <a:latin typeface="+mn-lt"/>
                <a:ea typeface="+mn-ea"/>
                <a:cs typeface="+mn-cs"/>
              </a:rPr>
              <a:t> of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other</a:t>
            </a:r>
            <a:r>
              <a:rPr lang="de-DE" dirty="0">
                <a:latin typeface="+mn-lt"/>
                <a:ea typeface="+mn-ea"/>
                <a:cs typeface="+mn-cs"/>
              </a:rPr>
              <a:t> </a:t>
            </a:r>
            <a:r>
              <a:rPr lang="de-DE" dirty="0" err="1">
                <a:latin typeface="+mn-lt"/>
                <a:ea typeface="+mn-ea"/>
                <a:cs typeface="+mn-cs"/>
              </a:rPr>
              <a:t>study</a:t>
            </a:r>
            <a:r>
              <a:rPr lang="de-DE" dirty="0">
                <a:latin typeface="+mn-lt"/>
                <a:ea typeface="+mn-ea"/>
                <a:cs typeface="+mn-cs"/>
              </a:rPr>
              <a:t> </a:t>
            </a:r>
            <a:r>
              <a:rPr lang="de-DE" dirty="0" err="1">
                <a:latin typeface="+mn-lt"/>
                <a:ea typeface="+mn-ea"/>
                <a:cs typeface="+mn-cs"/>
              </a:rPr>
              <a:t>indicating</a:t>
            </a:r>
            <a:r>
              <a:rPr lang="de-DE" dirty="0">
                <a:latin typeface="+mn-lt"/>
                <a:ea typeface="+mn-ea"/>
                <a:cs typeface="+mn-cs"/>
              </a:rPr>
              <a:t> </a:t>
            </a:r>
            <a:r>
              <a:rPr lang="de-DE" dirty="0" err="1">
                <a:latin typeface="+mn-lt"/>
                <a:ea typeface="+mn-ea"/>
                <a:cs typeface="+mn-cs"/>
              </a:rPr>
              <a:t>that</a:t>
            </a:r>
            <a:r>
              <a:rPr lang="de-DE" dirty="0">
                <a:latin typeface="+mn-lt"/>
                <a:ea typeface="+mn-ea"/>
                <a:cs typeface="+mn-cs"/>
              </a:rPr>
              <a:t> EMEG </a:t>
            </a:r>
            <a:r>
              <a:rPr lang="de-DE" dirty="0" err="1">
                <a:latin typeface="+mn-lt"/>
                <a:ea typeface="+mn-ea"/>
                <a:cs typeface="+mn-cs"/>
              </a:rPr>
              <a:t>benefits</a:t>
            </a:r>
            <a:r>
              <a:rPr lang="de-DE" dirty="0">
                <a:latin typeface="+mn-lt"/>
                <a:ea typeface="+mn-ea"/>
                <a:cs typeface="+mn-cs"/>
              </a:rPr>
              <a:t> </a:t>
            </a:r>
            <a:r>
              <a:rPr lang="de-DE" dirty="0" err="1">
                <a:latin typeface="+mn-lt"/>
                <a:ea typeface="+mn-ea"/>
                <a:cs typeface="+mn-cs"/>
              </a:rPr>
              <a:t>from</a:t>
            </a:r>
            <a:r>
              <a:rPr lang="de-DE" dirty="0">
                <a:latin typeface="+mn-lt"/>
                <a:ea typeface="+mn-ea"/>
                <a:cs typeface="+mn-cs"/>
              </a:rPr>
              <a:t>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complementary</a:t>
            </a:r>
            <a:r>
              <a:rPr lang="de-DE" dirty="0">
                <a:latin typeface="+mn-lt"/>
                <a:ea typeface="+mn-ea"/>
                <a:cs typeface="+mn-cs"/>
              </a:rPr>
              <a:t> </a:t>
            </a:r>
            <a:r>
              <a:rPr lang="de-DE" dirty="0" err="1">
                <a:latin typeface="+mn-lt"/>
                <a:ea typeface="+mn-ea"/>
                <a:cs typeface="+mn-cs"/>
              </a:rPr>
              <a:t>information</a:t>
            </a:r>
            <a:r>
              <a:rPr lang="de-DE" dirty="0">
                <a:latin typeface="+mn-lt"/>
                <a:ea typeface="+mn-ea"/>
                <a:cs typeface="+mn-cs"/>
              </a:rPr>
              <a:t> of EEG and MEG to </a:t>
            </a:r>
            <a:r>
              <a:rPr lang="de-DE" dirty="0" err="1">
                <a:latin typeface="+mn-lt"/>
                <a:ea typeface="+mn-ea"/>
                <a:cs typeface="+mn-cs"/>
              </a:rPr>
              <a:t>stabilize</a:t>
            </a:r>
            <a:r>
              <a:rPr lang="de-DE" dirty="0">
                <a:latin typeface="+mn-lt"/>
                <a:ea typeface="+mn-ea"/>
                <a:cs typeface="+mn-cs"/>
              </a:rPr>
              <a:t>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source</a:t>
            </a:r>
            <a:r>
              <a:rPr lang="de-DE" dirty="0">
                <a:latin typeface="+mn-lt"/>
                <a:ea typeface="+mn-ea"/>
                <a:cs typeface="+mn-cs"/>
              </a:rPr>
              <a:t> </a:t>
            </a:r>
            <a:r>
              <a:rPr lang="de-DE" dirty="0" err="1">
                <a:latin typeface="+mn-lt"/>
                <a:ea typeface="+mn-ea"/>
                <a:cs typeface="+mn-cs"/>
              </a:rPr>
              <a:t>reconstructions</a:t>
            </a:r>
            <a:r>
              <a:rPr lang="de-DE" dirty="0">
                <a:latin typeface="+mn-lt"/>
                <a:ea typeface="+mn-ea"/>
                <a:cs typeface="+mn-cs"/>
              </a:rPr>
              <a:t>, </a:t>
            </a:r>
            <a:r>
              <a:rPr lang="de-DE" dirty="0" err="1">
                <a:latin typeface="+mn-lt"/>
                <a:ea typeface="+mn-ea"/>
                <a:cs typeface="+mn-cs"/>
              </a:rPr>
              <a:t>especially</a:t>
            </a:r>
            <a:r>
              <a:rPr lang="de-DE" dirty="0">
                <a:latin typeface="+mn-lt"/>
                <a:ea typeface="+mn-ea"/>
                <a:cs typeface="+mn-cs"/>
              </a:rPr>
              <a:t> in </a:t>
            </a:r>
            <a:r>
              <a:rPr lang="de-DE" dirty="0" err="1">
                <a:latin typeface="+mn-lt"/>
                <a:ea typeface="+mn-ea"/>
                <a:cs typeface="+mn-cs"/>
              </a:rPr>
              <a:t>case</a:t>
            </a:r>
            <a:r>
              <a:rPr lang="de-DE" dirty="0">
                <a:latin typeface="+mn-lt"/>
                <a:ea typeface="+mn-ea"/>
                <a:cs typeface="+mn-cs"/>
              </a:rPr>
              <a:t> of </a:t>
            </a:r>
            <a:r>
              <a:rPr lang="de-DE" dirty="0" err="1">
                <a:latin typeface="+mn-lt"/>
                <a:ea typeface="+mn-ea"/>
                <a:cs typeface="+mn-cs"/>
              </a:rPr>
              <a:t>low</a:t>
            </a:r>
            <a:r>
              <a:rPr lang="de-DE" dirty="0">
                <a:latin typeface="+mn-lt"/>
                <a:ea typeface="+mn-ea"/>
                <a:cs typeface="+mn-cs"/>
              </a:rPr>
              <a:t> SNR.</a:t>
            </a:r>
          </a:p>
          <a:p>
            <a:pPr>
              <a:defRPr/>
            </a:pPr>
            <a:endParaRPr lang="de-DE" dirty="0">
              <a:latin typeface="+mn-lt"/>
              <a:ea typeface="+mn-ea"/>
              <a:cs typeface="+mn-cs"/>
            </a:endParaRPr>
          </a:p>
          <a:p>
            <a:pPr>
              <a:defRPr/>
            </a:pPr>
            <a:r>
              <a:rPr lang="de-DE" dirty="0" err="1">
                <a:latin typeface="+mn-lt"/>
                <a:ea typeface="+mn-ea"/>
                <a:cs typeface="+mn-cs"/>
              </a:rPr>
              <a:t>Based</a:t>
            </a:r>
            <a:r>
              <a:rPr lang="de-DE" dirty="0">
                <a:latin typeface="+mn-lt"/>
                <a:ea typeface="+mn-ea"/>
                <a:cs typeface="+mn-cs"/>
              </a:rPr>
              <a:t> on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findings</a:t>
            </a:r>
            <a:r>
              <a:rPr lang="de-DE" dirty="0">
                <a:latin typeface="+mn-lt"/>
                <a:ea typeface="+mn-ea"/>
                <a:cs typeface="+mn-cs"/>
              </a:rPr>
              <a:t> </a:t>
            </a:r>
            <a:r>
              <a:rPr lang="de-DE" dirty="0" err="1">
                <a:latin typeface="+mn-lt"/>
                <a:ea typeface="+mn-ea"/>
                <a:cs typeface="+mn-cs"/>
              </a:rPr>
              <a:t>presented</a:t>
            </a:r>
            <a:r>
              <a:rPr lang="de-DE" dirty="0">
                <a:latin typeface="+mn-lt"/>
                <a:ea typeface="+mn-ea"/>
                <a:cs typeface="+mn-cs"/>
              </a:rPr>
              <a:t> in </a:t>
            </a:r>
            <a:r>
              <a:rPr lang="de-DE" dirty="0" err="1">
                <a:latin typeface="+mn-lt"/>
                <a:ea typeface="+mn-ea"/>
                <a:cs typeface="+mn-cs"/>
              </a:rPr>
              <a:t>this</a:t>
            </a:r>
            <a:r>
              <a:rPr lang="de-DE" dirty="0">
                <a:latin typeface="+mn-lt"/>
                <a:ea typeface="+mn-ea"/>
                <a:cs typeface="+mn-cs"/>
              </a:rPr>
              <a:t> </a:t>
            </a:r>
            <a:r>
              <a:rPr lang="de-DE" dirty="0" err="1">
                <a:latin typeface="+mn-lt"/>
                <a:ea typeface="+mn-ea"/>
                <a:cs typeface="+mn-cs"/>
              </a:rPr>
              <a:t>study</a:t>
            </a:r>
            <a:r>
              <a:rPr lang="de-DE" dirty="0">
                <a:latin typeface="+mn-lt"/>
                <a:ea typeface="+mn-ea"/>
                <a:cs typeface="+mn-cs"/>
              </a:rPr>
              <a:t>,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patient</a:t>
            </a:r>
            <a:r>
              <a:rPr lang="de-DE" dirty="0">
                <a:latin typeface="+mn-lt"/>
                <a:ea typeface="+mn-ea"/>
                <a:cs typeface="+mn-cs"/>
              </a:rPr>
              <a:t> was </a:t>
            </a:r>
            <a:r>
              <a:rPr lang="de-DE" dirty="0" err="1">
                <a:latin typeface="+mn-lt"/>
                <a:ea typeface="+mn-ea"/>
                <a:cs typeface="+mn-cs"/>
              </a:rPr>
              <a:t>operated</a:t>
            </a:r>
            <a:r>
              <a:rPr lang="de-DE" dirty="0">
                <a:latin typeface="+mn-lt"/>
                <a:ea typeface="+mn-ea"/>
                <a:cs typeface="+mn-cs"/>
              </a:rPr>
              <a:t> on </a:t>
            </a:r>
            <a:r>
              <a:rPr lang="de-DE" dirty="0" err="1">
                <a:latin typeface="+mn-lt"/>
                <a:ea typeface="+mn-ea"/>
                <a:cs typeface="+mn-cs"/>
              </a:rPr>
              <a:t>the</a:t>
            </a:r>
            <a:r>
              <a:rPr lang="de-DE" dirty="0">
                <a:latin typeface="+mn-lt"/>
                <a:ea typeface="+mn-ea"/>
                <a:cs typeface="+mn-cs"/>
              </a:rPr>
              <a:t> </a:t>
            </a:r>
            <a:r>
              <a:rPr lang="de-DE" dirty="0" err="1">
                <a:latin typeface="+mn-lt"/>
                <a:ea typeface="+mn-ea"/>
                <a:cs typeface="+mn-cs"/>
              </a:rPr>
              <a:t>left</a:t>
            </a:r>
            <a:r>
              <a:rPr lang="de-DE" dirty="0">
                <a:latin typeface="+mn-lt"/>
                <a:ea typeface="+mn-ea"/>
                <a:cs typeface="+mn-cs"/>
              </a:rPr>
              <a:t> </a:t>
            </a:r>
            <a:r>
              <a:rPr lang="de-DE" dirty="0" err="1">
                <a:latin typeface="+mn-lt"/>
                <a:ea typeface="+mn-ea"/>
                <a:cs typeface="+mn-cs"/>
              </a:rPr>
              <a:t>fronto-central</a:t>
            </a:r>
            <a:r>
              <a:rPr lang="de-DE" dirty="0">
                <a:latin typeface="+mn-lt"/>
                <a:ea typeface="+mn-ea"/>
                <a:cs typeface="+mn-cs"/>
              </a:rPr>
              <a:t> FCD and </a:t>
            </a:r>
            <a:r>
              <a:rPr lang="de-DE" dirty="0" err="1">
                <a:latin typeface="+mn-lt"/>
                <a:ea typeface="+mn-ea"/>
                <a:cs typeface="+mn-cs"/>
              </a:rPr>
              <a:t>she</a:t>
            </a:r>
            <a:r>
              <a:rPr lang="de-DE" dirty="0">
                <a:latin typeface="+mn-lt"/>
                <a:ea typeface="+mn-ea"/>
                <a:cs typeface="+mn-cs"/>
              </a:rPr>
              <a:t> </a:t>
            </a:r>
            <a:r>
              <a:rPr lang="de-DE" dirty="0" err="1">
                <a:latin typeface="+mn-lt"/>
                <a:ea typeface="+mn-ea"/>
                <a:cs typeface="+mn-cs"/>
              </a:rPr>
              <a:t>is</a:t>
            </a:r>
            <a:r>
              <a:rPr lang="de-DE" dirty="0">
                <a:latin typeface="+mn-lt"/>
                <a:ea typeface="+mn-ea"/>
                <a:cs typeface="+mn-cs"/>
              </a:rPr>
              <a:t> </a:t>
            </a:r>
            <a:r>
              <a:rPr lang="de-DE" dirty="0" err="1">
                <a:latin typeface="+mn-lt"/>
                <a:ea typeface="+mn-ea"/>
                <a:cs typeface="+mn-cs"/>
              </a:rPr>
              <a:t>seizure</a:t>
            </a:r>
            <a:r>
              <a:rPr lang="de-DE" dirty="0">
                <a:latin typeface="+mn-lt"/>
                <a:ea typeface="+mn-ea"/>
                <a:cs typeface="+mn-cs"/>
              </a:rPr>
              <a:t> </a:t>
            </a:r>
            <a:r>
              <a:rPr lang="de-DE" dirty="0" err="1">
                <a:latin typeface="+mn-lt"/>
                <a:ea typeface="+mn-ea"/>
                <a:cs typeface="+mn-cs"/>
              </a:rPr>
              <a:t>free</a:t>
            </a:r>
            <a:r>
              <a:rPr lang="de-DE" dirty="0">
                <a:latin typeface="+mn-lt"/>
                <a:ea typeface="+mn-ea"/>
                <a:cs typeface="+mn-cs"/>
              </a:rPr>
              <a:t> </a:t>
            </a:r>
            <a:r>
              <a:rPr lang="de-DE" dirty="0" err="1">
                <a:latin typeface="+mn-lt"/>
                <a:ea typeface="+mn-ea"/>
                <a:cs typeface="+mn-cs"/>
              </a:rPr>
              <a:t>for</a:t>
            </a:r>
            <a:r>
              <a:rPr lang="de-DE" dirty="0">
                <a:latin typeface="+mn-lt"/>
                <a:ea typeface="+mn-ea"/>
                <a:cs typeface="+mn-cs"/>
              </a:rPr>
              <a:t> 4 </a:t>
            </a:r>
            <a:r>
              <a:rPr lang="de-DE" dirty="0" err="1">
                <a:latin typeface="+mn-lt"/>
                <a:ea typeface="+mn-ea"/>
                <a:cs typeface="+mn-cs"/>
              </a:rPr>
              <a:t>months</a:t>
            </a:r>
            <a:r>
              <a:rPr lang="de-DE" dirty="0">
                <a:latin typeface="+mn-lt"/>
                <a:ea typeface="+mn-ea"/>
                <a:cs typeface="+mn-cs"/>
              </a:rPr>
              <a:t>, so </a:t>
            </a:r>
            <a:r>
              <a:rPr lang="de-DE" dirty="0" err="1">
                <a:latin typeface="+mn-lt"/>
                <a:ea typeface="+mn-ea"/>
                <a:cs typeface="+mn-cs"/>
              </a:rPr>
              <a:t>from</a:t>
            </a:r>
            <a:r>
              <a:rPr lang="de-DE" dirty="0">
                <a:latin typeface="+mn-lt"/>
                <a:ea typeface="+mn-ea"/>
                <a:cs typeface="+mn-cs"/>
              </a:rPr>
              <a:t> </a:t>
            </a:r>
            <a:r>
              <a:rPr lang="de-DE" dirty="0" err="1">
                <a:latin typeface="+mn-lt"/>
                <a:ea typeface="+mn-ea"/>
                <a:cs typeface="+mn-cs"/>
              </a:rPr>
              <a:t>Aug.-Dec</a:t>
            </a:r>
            <a:r>
              <a:rPr lang="de-DE" dirty="0">
                <a:latin typeface="+mn-lt"/>
                <a:ea typeface="+mn-ea"/>
                <a:cs typeface="+mn-cs"/>
              </a:rPr>
              <a:t>. 2014.</a:t>
            </a:r>
            <a:endParaRPr lang="en-US" dirty="0"/>
          </a:p>
        </p:txBody>
      </p:sp>
      <p:sp>
        <p:nvSpPr>
          <p:cNvPr id="4" name="Foliennummernplatzhalter 3"/>
          <p:cNvSpPr>
            <a:spLocks noGrp="1"/>
          </p:cNvSpPr>
          <p:nvPr>
            <p:ph type="sldNum" sz="quarter" idx="5"/>
          </p:nvPr>
        </p:nvSpPr>
        <p:spPr/>
        <p:txBody>
          <a:bodyPr/>
          <a:lstStyle/>
          <a:p>
            <a:pPr>
              <a:defRPr/>
            </a:pPr>
            <a:fld id="{7D5CA5E8-5C18-7D4B-B882-D957A17D3B38}" type="slidenum">
              <a:rPr lang="en-US" smtClean="0"/>
              <a:pPr>
                <a:defRPr/>
              </a:pPr>
              <a:t>47</a:t>
            </a:fld>
            <a:endParaRPr lang="en-US"/>
          </a:p>
        </p:txBody>
      </p:sp>
    </p:spTree>
    <p:extLst>
      <p:ext uri="{BB962C8B-B14F-4D97-AF65-F5344CB8AC3E}">
        <p14:creationId xmlns:p14="http://schemas.microsoft.com/office/powerpoint/2010/main" val="1503052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48</a:t>
            </a:fld>
            <a:endParaRPr lang="en-US"/>
          </a:p>
        </p:txBody>
      </p:sp>
    </p:spTree>
    <p:extLst>
      <p:ext uri="{BB962C8B-B14F-4D97-AF65-F5344CB8AC3E}">
        <p14:creationId xmlns:p14="http://schemas.microsoft.com/office/powerpoint/2010/main" val="394547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5</a:t>
            </a:fld>
            <a:endParaRPr lang="en-US"/>
          </a:p>
        </p:txBody>
      </p:sp>
    </p:spTree>
    <p:extLst>
      <p:ext uri="{BB962C8B-B14F-4D97-AF65-F5344CB8AC3E}">
        <p14:creationId xmlns:p14="http://schemas.microsoft.com/office/powerpoint/2010/main" val="96827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49</a:t>
            </a:fld>
            <a:endParaRPr lang="en-US"/>
          </a:p>
        </p:txBody>
      </p:sp>
    </p:spTree>
    <p:extLst>
      <p:ext uri="{BB962C8B-B14F-4D97-AF65-F5344CB8AC3E}">
        <p14:creationId xmlns:p14="http://schemas.microsoft.com/office/powerpoint/2010/main" val="875712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E434439B-6519-4095-A313-23CFDCA1EA86}" type="slidenum">
              <a:rPr lang="en-US" smtClean="0"/>
              <a:pPr/>
              <a:t>50</a:t>
            </a:fld>
            <a:endParaRPr lang="en-US"/>
          </a:p>
        </p:txBody>
      </p:sp>
    </p:spTree>
    <p:extLst>
      <p:ext uri="{BB962C8B-B14F-4D97-AF65-F5344CB8AC3E}">
        <p14:creationId xmlns:p14="http://schemas.microsoft.com/office/powerpoint/2010/main" val="255362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51</a:t>
            </a:fld>
            <a:endParaRPr lang="en-US"/>
          </a:p>
        </p:txBody>
      </p:sp>
    </p:spTree>
    <p:extLst>
      <p:ext uri="{BB962C8B-B14F-4D97-AF65-F5344CB8AC3E}">
        <p14:creationId xmlns:p14="http://schemas.microsoft.com/office/powerpoint/2010/main" val="2618789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-23 ms (</a:t>
            </a:r>
            <a:r>
              <a:rPr lang="de-DE" sz="1200" kern="1200" baseline="0" dirty="0" err="1">
                <a:solidFill>
                  <a:schemeClr val="tx1"/>
                </a:solidFill>
                <a:latin typeface="+mn-lt"/>
                <a:ea typeface="+mn-ea"/>
                <a:cs typeface="+mn-cs"/>
              </a:rPr>
              <a:t>timepoint</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preceding</a:t>
            </a:r>
            <a:r>
              <a:rPr lang="de-DE" sz="1200" kern="1200" baseline="0" dirty="0">
                <a:solidFill>
                  <a:schemeClr val="tx1"/>
                </a:solidFill>
                <a:latin typeface="+mn-lt"/>
                <a:ea typeface="+mn-ea"/>
                <a:cs typeface="+mn-cs"/>
              </a:rPr>
              <a:t> MEG </a:t>
            </a:r>
            <a:r>
              <a:rPr lang="de-DE" sz="1200" kern="1200" baseline="0" dirty="0" err="1">
                <a:solidFill>
                  <a:schemeClr val="tx1"/>
                </a:solidFill>
                <a:latin typeface="+mn-lt"/>
                <a:ea typeface="+mn-ea"/>
                <a:cs typeface="+mn-cs"/>
              </a:rPr>
              <a:t>peak</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butterfly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plot</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selected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according</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hemispheric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activity</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registered</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MRI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only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obtained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threshold</a:t>
            </a:r>
            <a:r>
              <a:rPr lang="de-DE" sz="1200" kern="1200" baseline="0" dirty="0">
                <a:solidFill>
                  <a:schemeClr val="tx1"/>
                </a:solidFill>
                <a:latin typeface="+mn-lt"/>
                <a:ea typeface="+mn-ea"/>
                <a:cs typeface="+mn-cs"/>
              </a:rPr>
              <a:t> of 85 %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maximum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F-value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image </a:t>
            </a:r>
            <a:r>
              <a:rPr lang="de-DE" sz="1200" kern="1200" baseline="0" dirty="0" err="1">
                <a:solidFill>
                  <a:schemeClr val="tx1"/>
                </a:solidFill>
                <a:latin typeface="+mn-lt"/>
                <a:ea typeface="+mn-ea"/>
                <a:cs typeface="+mn-cs"/>
              </a:rPr>
              <a:t>without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Two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main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and right </a:t>
            </a:r>
            <a:r>
              <a:rPr lang="de-DE" sz="1200" kern="1200" baseline="0" dirty="0" err="1">
                <a:solidFill>
                  <a:schemeClr val="tx1"/>
                </a:solidFill>
                <a:latin typeface="+mn-lt"/>
                <a:ea typeface="+mn-ea"/>
                <a:cs typeface="+mn-cs"/>
              </a:rPr>
              <a:t>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especially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intriguing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since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it</a:t>
            </a:r>
            <a:r>
              <a:rPr lang="de-DE" sz="1200" kern="1200" baseline="0" dirty="0">
                <a:solidFill>
                  <a:schemeClr val="tx1"/>
                </a:solidFill>
                <a:latin typeface="+mn-lt"/>
                <a:ea typeface="+mn-ea"/>
                <a:cs typeface="+mn-cs"/>
              </a:rPr>
              <a:t> was in a good</a:t>
            </a:r>
          </a:p>
          <a:p>
            <a:r>
              <a:rPr lang="de-DE" sz="1200" kern="1200" baseline="0" dirty="0" err="1">
                <a:solidFill>
                  <a:schemeClr val="tx1"/>
                </a:solidFill>
                <a:latin typeface="+mn-lt"/>
                <a:ea typeface="+mn-ea"/>
                <a:cs typeface="+mn-cs"/>
              </a:rPr>
              <a:t>agreement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seizure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semiology</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of FLAIR MRI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place</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suspicious</a:t>
            </a:r>
            <a:r>
              <a:rPr lang="de-DE" sz="1200" kern="1200" baseline="0" dirty="0">
                <a:solidFill>
                  <a:schemeClr val="tx1"/>
                </a:solidFill>
                <a:latin typeface="+mn-lt"/>
                <a:ea typeface="+mn-ea"/>
                <a:cs typeface="+mn-cs"/>
              </a:rPr>
              <a:t>. </a:t>
            </a:r>
          </a:p>
        </p:txBody>
      </p:sp>
      <p:sp>
        <p:nvSpPr>
          <p:cNvPr id="4" name="Foliennummernplatzhalter 3"/>
          <p:cNvSpPr>
            <a:spLocks noGrp="1"/>
          </p:cNvSpPr>
          <p:nvPr>
            <p:ph type="sldNum" sz="quarter" idx="10"/>
          </p:nvPr>
        </p:nvSpPr>
        <p:spPr/>
        <p:txBody>
          <a:bodyPr/>
          <a:lstStyle/>
          <a:p>
            <a:fld id="{E434439B-6519-4095-A313-23CFDCA1EA86}" type="slidenum">
              <a:rPr lang="en-US" smtClean="0"/>
              <a:pPr/>
              <a:t>53</a:t>
            </a:fld>
            <a:endParaRPr lang="en-US"/>
          </a:p>
        </p:txBody>
      </p:sp>
    </p:spTree>
    <p:extLst>
      <p:ext uri="{BB962C8B-B14F-4D97-AF65-F5344CB8AC3E}">
        <p14:creationId xmlns:p14="http://schemas.microsoft.com/office/powerpoint/2010/main" val="85409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-23 ms (</a:t>
            </a:r>
            <a:r>
              <a:rPr lang="de-DE" sz="1200" kern="1200" baseline="0" dirty="0" err="1">
                <a:solidFill>
                  <a:schemeClr val="tx1"/>
                </a:solidFill>
                <a:latin typeface="+mn-lt"/>
                <a:ea typeface="+mn-ea"/>
                <a:cs typeface="+mn-cs"/>
              </a:rPr>
              <a:t>timepoint</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preceding</a:t>
            </a:r>
            <a:r>
              <a:rPr lang="de-DE" sz="1200" kern="1200" baseline="0" dirty="0">
                <a:solidFill>
                  <a:schemeClr val="tx1"/>
                </a:solidFill>
                <a:latin typeface="+mn-lt"/>
                <a:ea typeface="+mn-ea"/>
                <a:cs typeface="+mn-cs"/>
              </a:rPr>
              <a:t> MEG </a:t>
            </a:r>
            <a:r>
              <a:rPr lang="de-DE" sz="1200" kern="1200" baseline="0" dirty="0" err="1">
                <a:solidFill>
                  <a:schemeClr val="tx1"/>
                </a:solidFill>
                <a:latin typeface="+mn-lt"/>
                <a:ea typeface="+mn-ea"/>
                <a:cs typeface="+mn-cs"/>
              </a:rPr>
              <a:t>peak</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butterfly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plot</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Slices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selected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according</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hemispheric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activity</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registered</a:t>
            </a:r>
            <a:r>
              <a:rPr lang="de-DE" sz="1200" kern="1200" baseline="0" dirty="0">
                <a:solidFill>
                  <a:schemeClr val="tx1"/>
                </a:solidFill>
                <a:latin typeface="+mn-lt"/>
                <a:ea typeface="+mn-ea"/>
                <a:cs typeface="+mn-cs"/>
              </a:rPr>
              <a:t> to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MRI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only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obtained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threshold</a:t>
            </a:r>
            <a:r>
              <a:rPr lang="de-DE" sz="1200" kern="1200" baseline="0" dirty="0">
                <a:solidFill>
                  <a:schemeClr val="tx1"/>
                </a:solidFill>
                <a:latin typeface="+mn-lt"/>
                <a:ea typeface="+mn-ea"/>
                <a:cs typeface="+mn-cs"/>
              </a:rPr>
              <a:t> of 85 %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maximum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F-value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 </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column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FLAIR image </a:t>
            </a:r>
            <a:r>
              <a:rPr lang="de-DE" sz="1200" kern="1200" baseline="0" dirty="0" err="1">
                <a:solidFill>
                  <a:schemeClr val="tx1"/>
                </a:solidFill>
                <a:latin typeface="+mn-lt"/>
                <a:ea typeface="+mn-ea"/>
                <a:cs typeface="+mn-cs"/>
              </a:rPr>
              <a:t>without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shown</a:t>
            </a:r>
            <a:r>
              <a:rPr lang="de-DE" sz="1200" kern="1200" baseline="0" dirty="0">
                <a:solidFill>
                  <a:schemeClr val="tx1"/>
                </a:solidFill>
                <a:latin typeface="+mn-lt"/>
                <a:ea typeface="+mn-ea"/>
                <a:cs typeface="+mn-cs"/>
              </a:rPr>
              <a:t>.</a:t>
            </a:r>
          </a:p>
          <a:p>
            <a:endParaRPr lang="de-DE" sz="1200" kern="1200" baseline="0" dirty="0">
              <a:solidFill>
                <a:schemeClr val="tx1"/>
              </a:solidFill>
              <a:latin typeface="+mn-lt"/>
              <a:ea typeface="+mn-ea"/>
              <a:cs typeface="+mn-cs"/>
            </a:endParaRPr>
          </a:p>
          <a:p>
            <a:r>
              <a:rPr lang="de-DE" sz="1200" kern="1200" baseline="0" dirty="0" err="1">
                <a:solidFill>
                  <a:schemeClr val="tx1"/>
                </a:solidFill>
                <a:latin typeface="+mn-lt"/>
                <a:ea typeface="+mn-ea"/>
                <a:cs typeface="+mn-cs"/>
              </a:rPr>
              <a:t>Two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main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sLORETA</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source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detected</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and right </a:t>
            </a:r>
            <a:r>
              <a:rPr lang="de-DE" sz="1200" kern="1200" baseline="0" dirty="0" err="1">
                <a:solidFill>
                  <a:schemeClr val="tx1"/>
                </a:solidFill>
                <a:latin typeface="+mn-lt"/>
                <a:ea typeface="+mn-ea"/>
                <a:cs typeface="+mn-cs"/>
              </a:rPr>
              <a:t>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cluster</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left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fronto-central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region</a:t>
            </a:r>
            <a:r>
              <a:rPr lang="de-DE" sz="1200" kern="1200" baseline="0" dirty="0">
                <a:solidFill>
                  <a:schemeClr val="tx1"/>
                </a:solidFill>
                <a:latin typeface="+mn-lt"/>
                <a:ea typeface="+mn-ea"/>
                <a:cs typeface="+mn-cs"/>
              </a:rPr>
              <a:t> was </a:t>
            </a:r>
            <a:r>
              <a:rPr lang="de-DE" sz="1200" kern="1200" baseline="0" dirty="0" err="1">
                <a:solidFill>
                  <a:schemeClr val="tx1"/>
                </a:solidFill>
                <a:latin typeface="+mn-lt"/>
                <a:ea typeface="+mn-ea"/>
                <a:cs typeface="+mn-cs"/>
              </a:rPr>
              <a:t>especially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intriguing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since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it</a:t>
            </a:r>
            <a:r>
              <a:rPr lang="de-DE" sz="1200" kern="1200" baseline="0" dirty="0">
                <a:solidFill>
                  <a:schemeClr val="tx1"/>
                </a:solidFill>
                <a:latin typeface="+mn-lt"/>
                <a:ea typeface="+mn-ea"/>
                <a:cs typeface="+mn-cs"/>
              </a:rPr>
              <a:t> was in a good</a:t>
            </a:r>
          </a:p>
          <a:p>
            <a:r>
              <a:rPr lang="de-DE" sz="1200" kern="1200" baseline="0" dirty="0" err="1">
                <a:solidFill>
                  <a:schemeClr val="tx1"/>
                </a:solidFill>
                <a:latin typeface="+mn-lt"/>
                <a:ea typeface="+mn-ea"/>
                <a:cs typeface="+mn-cs"/>
              </a:rPr>
              <a:t>agreement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seizure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semiology</a:t>
            </a:r>
            <a:r>
              <a:rPr lang="de-DE" sz="1200" kern="1200" baseline="0" dirty="0">
                <a:solidFill>
                  <a:schemeClr val="tx1"/>
                </a:solidFill>
                <a:latin typeface="+mn-lt"/>
                <a:ea typeface="+mn-ea"/>
                <a:cs typeface="+mn-cs"/>
              </a:rPr>
              <a:t> and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results</a:t>
            </a:r>
            <a:r>
              <a:rPr lang="de-DE" sz="1200" kern="1200" baseline="0" dirty="0">
                <a:solidFill>
                  <a:schemeClr val="tx1"/>
                </a:solidFill>
                <a:latin typeface="+mn-lt"/>
                <a:ea typeface="+mn-ea"/>
                <a:cs typeface="+mn-cs"/>
              </a:rPr>
              <a:t> of FLAIR MRI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place</a:t>
            </a:r>
            <a:r>
              <a:rPr lang="de-DE" sz="1200" kern="1200" baseline="0" dirty="0">
                <a:solidFill>
                  <a:schemeClr val="tx1"/>
                </a:solidFill>
                <a:latin typeface="+mn-lt"/>
                <a:ea typeface="+mn-ea"/>
                <a:cs typeface="+mn-cs"/>
              </a:rPr>
              <a:t> of </a:t>
            </a:r>
            <a:r>
              <a:rPr lang="de-DE" sz="1200" kern="1200" baseline="0" dirty="0" err="1">
                <a:solidFill>
                  <a:schemeClr val="tx1"/>
                </a:solidFill>
                <a:latin typeface="+mn-lt"/>
                <a:ea typeface="+mn-ea"/>
                <a:cs typeface="+mn-cs"/>
              </a:rPr>
              <a:t>this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localization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suspicious</a:t>
            </a:r>
            <a:r>
              <a:rPr lang="de-DE" sz="1200" kern="1200" baseline="0" dirty="0">
                <a:solidFill>
                  <a:schemeClr val="tx1"/>
                </a:solidFill>
                <a:latin typeface="+mn-lt"/>
                <a:ea typeface="+mn-ea"/>
                <a:cs typeface="+mn-cs"/>
              </a:rPr>
              <a:t>. </a:t>
            </a:r>
          </a:p>
        </p:txBody>
      </p:sp>
      <p:sp>
        <p:nvSpPr>
          <p:cNvPr id="4" name="Foliennummernplatzhalter 3"/>
          <p:cNvSpPr>
            <a:spLocks noGrp="1"/>
          </p:cNvSpPr>
          <p:nvPr>
            <p:ph type="sldNum" sz="quarter" idx="10"/>
          </p:nvPr>
        </p:nvSpPr>
        <p:spPr/>
        <p:txBody>
          <a:bodyPr/>
          <a:lstStyle/>
          <a:p>
            <a:fld id="{E434439B-6519-4095-A313-23CFDCA1EA86}" type="slidenum">
              <a:rPr lang="en-US" smtClean="0"/>
              <a:pPr/>
              <a:t>54</a:t>
            </a:fld>
            <a:endParaRPr lang="en-US"/>
          </a:p>
        </p:txBody>
      </p:sp>
    </p:spTree>
    <p:extLst>
      <p:ext uri="{BB962C8B-B14F-4D97-AF65-F5344CB8AC3E}">
        <p14:creationId xmlns:p14="http://schemas.microsoft.com/office/powerpoint/2010/main" val="1103387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Folienbildplatzhalter 1"/>
          <p:cNvSpPr>
            <a:spLocks noGrp="1" noRot="1" noChangeAspect="1" noTextEdit="1"/>
          </p:cNvSpPr>
          <p:nvPr>
            <p:ph type="sldImg"/>
          </p:nvPr>
        </p:nvSpPr>
        <p:spPr>
          <a:xfrm>
            <a:off x="381000" y="685800"/>
            <a:ext cx="6096000" cy="3429000"/>
          </a:xfrm>
          <a:ln/>
        </p:spPr>
      </p:sp>
      <p:sp>
        <p:nvSpPr>
          <p:cNvPr id="201730" name="Notizenplatzhalt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de-DE">
              <a:ea typeface="ＭＳ Ｐゴシック" charset="-128"/>
            </a:endParaRPr>
          </a:p>
        </p:txBody>
      </p:sp>
      <p:sp>
        <p:nvSpPr>
          <p:cNvPr id="201731"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C99A6E49-BB9B-DA45-9A19-B94A90CB3BD6}" type="slidenum">
              <a:rPr lang="en-US" altLang="de-DE"/>
              <a:pPr/>
              <a:t>59</a:t>
            </a:fld>
            <a:endParaRPr lang="en-US" alt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61</a:t>
            </a:fld>
            <a:endParaRPr lang="en-US"/>
          </a:p>
        </p:txBody>
      </p:sp>
    </p:spTree>
    <p:extLst>
      <p:ext uri="{BB962C8B-B14F-4D97-AF65-F5344CB8AC3E}">
        <p14:creationId xmlns:p14="http://schemas.microsoft.com/office/powerpoint/2010/main" val="1667433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Grp="1" noChangeArrowheads="1"/>
          </p:cNvSpPr>
          <p:nvPr/>
        </p:nvSpPr>
        <p:spPr bwMode="auto">
          <a:xfrm>
            <a:off x="0" y="0"/>
            <a:ext cx="906463"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b="1"/>
          </a:p>
        </p:txBody>
      </p:sp>
      <p:sp>
        <p:nvSpPr>
          <p:cNvPr id="9" name="Rectangle 3"/>
          <p:cNvSpPr txBox="1">
            <a:spLocks noGrp="1" noChangeArrowheads="1"/>
          </p:cNvSpPr>
          <p:nvPr/>
        </p:nvSpPr>
        <p:spPr bwMode="auto">
          <a:xfrm>
            <a:off x="5589588" y="0"/>
            <a:ext cx="1268412"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r">
              <a:defRPr/>
            </a:pPr>
            <a:endParaRPr lang="de-DE" altLang="de-DE" sz="1200" b="1"/>
          </a:p>
        </p:txBody>
      </p:sp>
      <p:sp>
        <p:nvSpPr>
          <p:cNvPr id="10" name="Rectangle 6"/>
          <p:cNvSpPr txBox="1">
            <a:spLocks noGrp="1" noChangeArrowheads="1"/>
          </p:cNvSpPr>
          <p:nvPr/>
        </p:nvSpPr>
        <p:spPr bwMode="auto">
          <a:xfrm>
            <a:off x="0" y="8869363"/>
            <a:ext cx="83820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b="1"/>
          </a:p>
        </p:txBody>
      </p:sp>
      <p:sp>
        <p:nvSpPr>
          <p:cNvPr id="11" name="Rectangle 7"/>
          <p:cNvSpPr txBox="1">
            <a:spLocks noGrp="1" noChangeArrowheads="1"/>
          </p:cNvSpPr>
          <p:nvPr/>
        </p:nvSpPr>
        <p:spPr bwMode="auto">
          <a:xfrm>
            <a:off x="6356350" y="8869363"/>
            <a:ext cx="50165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r">
              <a:defRPr/>
            </a:pPr>
            <a:fld id="{7FFAB184-2AF2-B945-93C5-006790D1C270}" type="slidenum">
              <a:rPr lang="en-US" altLang="de-DE" sz="1200" b="1" smtClean="0"/>
              <a:pPr algn="r">
                <a:defRPr/>
              </a:pPr>
              <a:t>63</a:t>
            </a:fld>
            <a:endParaRPr lang="en-US" altLang="de-DE" sz="1200" b="1"/>
          </a:p>
        </p:txBody>
      </p:sp>
      <p:sp>
        <p:nvSpPr>
          <p:cNvPr id="4" name="Rectangle 2"/>
          <p:cNvSpPr txBox="1">
            <a:spLocks noGrp="1" noChangeArrowheads="1"/>
          </p:cNvSpPr>
          <p:nvPr/>
        </p:nvSpPr>
        <p:spPr bwMode="auto">
          <a:xfrm>
            <a:off x="0" y="0"/>
            <a:ext cx="906463"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b="1"/>
          </a:p>
        </p:txBody>
      </p:sp>
      <p:sp>
        <p:nvSpPr>
          <p:cNvPr id="5" name="Rectangle 3"/>
          <p:cNvSpPr txBox="1">
            <a:spLocks noGrp="1" noChangeArrowheads="1"/>
          </p:cNvSpPr>
          <p:nvPr/>
        </p:nvSpPr>
        <p:spPr bwMode="auto">
          <a:xfrm>
            <a:off x="5589588" y="0"/>
            <a:ext cx="1268412"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r">
              <a:defRPr/>
            </a:pPr>
            <a:endParaRPr lang="de-DE" altLang="de-DE" sz="1200" b="1"/>
          </a:p>
        </p:txBody>
      </p:sp>
      <p:sp>
        <p:nvSpPr>
          <p:cNvPr id="6" name="Rectangle 6"/>
          <p:cNvSpPr txBox="1">
            <a:spLocks noGrp="1" noChangeArrowheads="1"/>
          </p:cNvSpPr>
          <p:nvPr/>
        </p:nvSpPr>
        <p:spPr bwMode="auto">
          <a:xfrm>
            <a:off x="0" y="8869363"/>
            <a:ext cx="83820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b="1"/>
          </a:p>
        </p:txBody>
      </p:sp>
      <p:sp>
        <p:nvSpPr>
          <p:cNvPr id="7" name="Rectangle 7"/>
          <p:cNvSpPr txBox="1">
            <a:spLocks noGrp="1" noChangeArrowheads="1"/>
          </p:cNvSpPr>
          <p:nvPr/>
        </p:nvSpPr>
        <p:spPr bwMode="auto">
          <a:xfrm>
            <a:off x="6356350" y="8869363"/>
            <a:ext cx="50165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r">
              <a:defRPr/>
            </a:pPr>
            <a:fld id="{E6FC6CE4-A80D-8947-8332-2A27A46CA8E2}" type="slidenum">
              <a:rPr lang="en-US" altLang="de-DE" sz="1200" b="1" smtClean="0"/>
              <a:pPr algn="r">
                <a:defRPr/>
              </a:pPr>
              <a:t>63</a:t>
            </a:fld>
            <a:endParaRPr lang="en-US" altLang="de-DE" sz="1200" b="1"/>
          </a:p>
        </p:txBody>
      </p:sp>
      <p:sp>
        <p:nvSpPr>
          <p:cNvPr id="60425" name="Rectangle 2"/>
          <p:cNvSpPr>
            <a:spLocks noGrp="1" noRot="1" noChangeAspect="1" noChangeArrowheads="1" noTextEdit="1"/>
          </p:cNvSpPr>
          <p:nvPr>
            <p:ph type="sldImg"/>
          </p:nvPr>
        </p:nvSpPr>
        <p:spPr>
          <a:xfrm>
            <a:off x="3429000" y="2400300"/>
            <a:ext cx="0" cy="0"/>
          </a:xfrm>
          <a:solidFill>
            <a:srgbClr val="FFFFFF"/>
          </a:solidFill>
          <a:ln/>
        </p:spPr>
      </p:sp>
      <p:sp>
        <p:nvSpPr>
          <p:cNvPr id="3940355" name="Rectangle 3"/>
          <p:cNvSpPr>
            <a:spLocks noGrp="1" noChangeArrowheads="1"/>
          </p:cNvSpPr>
          <p:nvPr>
            <p:ph type="body" idx="1"/>
          </p:nvPr>
        </p:nvSpPr>
        <p:spPr>
          <a:xfrm>
            <a:off x="919163" y="4343400"/>
            <a:ext cx="231775" cy="284163"/>
          </a:xfrm>
        </p:spPr>
        <p:txBody>
          <a:bodyPr/>
          <a:lstStyle/>
          <a:p>
            <a:pPr>
              <a:defRPr/>
            </a:pPr>
            <a:r>
              <a:rPr lang="en-US" altLang="de-DE">
                <a:ea typeface="ＭＳ Ｐゴシック" charset="-128"/>
              </a:rPr>
              <a:t> </a:t>
            </a:r>
            <a:endParaRPr lang="en-GB" altLang="de-DE">
              <a:ea typeface="ＭＳ Ｐゴシック" charset="-128"/>
            </a:endParaRPr>
          </a:p>
        </p:txBody>
      </p:sp>
    </p:spTree>
    <p:extLst>
      <p:ext uri="{BB962C8B-B14F-4D97-AF65-F5344CB8AC3E}">
        <p14:creationId xmlns:p14="http://schemas.microsoft.com/office/powerpoint/2010/main" val="31124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6</a:t>
            </a:fld>
            <a:endParaRPr lang="en-US"/>
          </a:p>
        </p:txBody>
      </p:sp>
    </p:spTree>
    <p:extLst>
      <p:ext uri="{BB962C8B-B14F-4D97-AF65-F5344CB8AC3E}">
        <p14:creationId xmlns:p14="http://schemas.microsoft.com/office/powerpoint/2010/main" val="168013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7</a:t>
            </a:fld>
            <a:endParaRPr lang="en-US"/>
          </a:p>
        </p:txBody>
      </p:sp>
    </p:spTree>
    <p:extLst>
      <p:ext uri="{BB962C8B-B14F-4D97-AF65-F5344CB8AC3E}">
        <p14:creationId xmlns:p14="http://schemas.microsoft.com/office/powerpoint/2010/main" val="17617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8</a:t>
            </a:fld>
            <a:endParaRPr lang="en-US"/>
          </a:p>
        </p:txBody>
      </p:sp>
    </p:spTree>
    <p:extLst>
      <p:ext uri="{BB962C8B-B14F-4D97-AF65-F5344CB8AC3E}">
        <p14:creationId xmlns:p14="http://schemas.microsoft.com/office/powerpoint/2010/main" val="186669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9</a:t>
            </a:fld>
            <a:endParaRPr lang="en-US"/>
          </a:p>
        </p:txBody>
      </p:sp>
    </p:spTree>
    <p:extLst>
      <p:ext uri="{BB962C8B-B14F-4D97-AF65-F5344CB8AC3E}">
        <p14:creationId xmlns:p14="http://schemas.microsoft.com/office/powerpoint/2010/main" val="1855014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pPr algn="just"/>
            <a:r>
              <a:rPr lang="en-US" sz="1200" dirty="0"/>
              <a:t>Non-invasive source analysis a promising tool in </a:t>
            </a:r>
            <a:r>
              <a:rPr lang="en-US" sz="1200" dirty="0" err="1"/>
              <a:t>presurgical</a:t>
            </a:r>
            <a:r>
              <a:rPr lang="en-US" sz="1200" dirty="0"/>
              <a:t> epilepsy diagnosis (</a:t>
            </a:r>
            <a:r>
              <a:rPr lang="en-US" sz="1200" dirty="0" err="1"/>
              <a:t>Bast</a:t>
            </a:r>
            <a:r>
              <a:rPr lang="en-US" sz="1200" dirty="0"/>
              <a:t> et al., 2006; Stefan et al., 2003). </a:t>
            </a:r>
          </a:p>
          <a:p>
            <a:pPr algn="just"/>
            <a:r>
              <a:rPr lang="en-US" sz="1200" dirty="0"/>
              <a:t>The results of EEG source analysis were shown to direct or avoid intracranial EEG recordings and in a significant percentage of patients, it proved to be a key element in the surgical decision process (Boon et al., 2002)</a:t>
            </a:r>
            <a:r>
              <a:rPr lang="en-GB" sz="1200" dirty="0"/>
              <a:t>.</a:t>
            </a:r>
          </a:p>
          <a:p>
            <a:pPr algn="just"/>
            <a:r>
              <a:rPr lang="en-GB" sz="1200" dirty="0"/>
              <a:t>MEG was shown to help in characterizing potentially </a:t>
            </a:r>
            <a:r>
              <a:rPr lang="en-GB" sz="1200" dirty="0" err="1"/>
              <a:t>epileptogenic</a:t>
            </a:r>
            <a:r>
              <a:rPr lang="en-GB" sz="1200" dirty="0"/>
              <a:t> lesions and showed intrinsic </a:t>
            </a:r>
            <a:r>
              <a:rPr lang="en-GB" sz="1200" dirty="0" err="1"/>
              <a:t>epileptogenicity</a:t>
            </a:r>
            <a:r>
              <a:rPr lang="en-GB" sz="1200" dirty="0"/>
              <a:t> of malformations of cortical development (</a:t>
            </a:r>
            <a:r>
              <a:rPr lang="en-GB" sz="1200" dirty="0" err="1"/>
              <a:t>Bast</a:t>
            </a:r>
            <a:r>
              <a:rPr lang="en-GB" sz="1200" dirty="0"/>
              <a:t> et al., 2004; Morioka et al., 1999)</a:t>
            </a:r>
            <a:r>
              <a:rPr lang="en-US" sz="1200" dirty="0"/>
              <a:t>. </a:t>
            </a:r>
          </a:p>
          <a:p>
            <a:pPr algn="just"/>
            <a:r>
              <a:rPr lang="en-GB" sz="1200" dirty="0">
                <a:solidFill>
                  <a:srgbClr val="FF0000"/>
                </a:solidFill>
              </a:rPr>
              <a:t>While most source analysis studies used either EEG or MEG data, we will present here a new strategy for combined EEG/MEG source reconstruction and, to the best of our knowledge, apply it for the first time to EEG/MEG data of an epilepsy patient.</a:t>
            </a:r>
            <a:endParaRPr lang="en-US" sz="1200" dirty="0">
              <a:solidFill>
                <a:srgbClr val="FF0000"/>
              </a:solidFill>
            </a:endParaRPr>
          </a:p>
          <a:p>
            <a:endParaRPr lang="en-US" dirty="0"/>
          </a:p>
        </p:txBody>
      </p:sp>
      <p:sp>
        <p:nvSpPr>
          <p:cNvPr id="4" name="3 Slayt Numarası Yer Tutucusu"/>
          <p:cNvSpPr>
            <a:spLocks noGrp="1"/>
          </p:cNvSpPr>
          <p:nvPr>
            <p:ph type="sldNum" sz="quarter" idx="10"/>
          </p:nvPr>
        </p:nvSpPr>
        <p:spPr/>
        <p:txBody>
          <a:bodyPr/>
          <a:lstStyle/>
          <a:p>
            <a:fld id="{E434439B-6519-4095-A313-23CFDCA1EA86}" type="slidenum">
              <a:rPr lang="en-US" smtClean="0"/>
              <a:pPr/>
              <a:t>12</a:t>
            </a:fld>
            <a:endParaRPr lang="en-US"/>
          </a:p>
        </p:txBody>
      </p:sp>
    </p:spTree>
    <p:extLst>
      <p:ext uri="{BB962C8B-B14F-4D97-AF65-F5344CB8AC3E}">
        <p14:creationId xmlns:p14="http://schemas.microsoft.com/office/powerpoint/2010/main" val="1718982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2"/>
      </p:bgRef>
    </p:bg>
    <p:spTree>
      <p:nvGrpSpPr>
        <p:cNvPr id="1" name=""/>
        <p:cNvGrpSpPr/>
        <p:nvPr/>
      </p:nvGrpSpPr>
      <p:grpSpPr>
        <a:xfrm>
          <a:off x="0" y="0"/>
          <a:ext cx="0" cy="0"/>
          <a:chOff x="0" y="0"/>
          <a:chExt cx="0" cy="0"/>
        </a:xfrm>
      </p:grpSpPr>
      <p:sp>
        <p:nvSpPr>
          <p:cNvPr id="7" name="6 Dikdörtgen"/>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9 Dikdörtgen"/>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10 Dikdörtgen"/>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7 Başlık"/>
          <p:cNvSpPr>
            <a:spLocks noGrp="1"/>
          </p:cNvSpPr>
          <p:nvPr>
            <p:ph type="ctrTitle"/>
          </p:nvPr>
        </p:nvSpPr>
        <p:spPr>
          <a:xfrm>
            <a:off x="3149600" y="4038600"/>
            <a:ext cx="8636000" cy="1828800"/>
          </a:xfrm>
        </p:spPr>
        <p:txBody>
          <a:bodyPr anchor="b"/>
          <a:lstStyle>
            <a:lvl1pPr>
              <a:defRPr cap="all" baseline="0"/>
            </a:lvl1pPr>
          </a:lstStyle>
          <a:p>
            <a:r>
              <a:rPr kumimoji="0" lang="tr-TR"/>
              <a:t>Asıl başlık stili için tıklatın</a:t>
            </a:r>
            <a:endParaRPr kumimoji="0" lang="en-US"/>
          </a:p>
        </p:txBody>
      </p:sp>
      <p:sp>
        <p:nvSpPr>
          <p:cNvPr id="9" name="8 Alt Başlık"/>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41FA3510-0D27-4F71-9467-3D225925DF11}" type="datetime1">
              <a:rPr lang="en-US" smtClean="0"/>
              <a:pPr/>
              <a:t>5/20/25</a:t>
            </a:fld>
            <a:endParaRPr lang="en-US"/>
          </a:p>
        </p:txBody>
      </p:sp>
      <p:sp>
        <p:nvSpPr>
          <p:cNvPr id="17" name="16 Altbilgi Yer Tutucusu"/>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28 Slayt Numarası Yer Tutucusu"/>
          <p:cNvSpPr>
            <a:spLocks noGrp="1"/>
          </p:cNvSpPr>
          <p:nvPr>
            <p:ph type="sldNum" sz="quarter" idx="12"/>
          </p:nvPr>
        </p:nvSpPr>
        <p:spPr>
          <a:xfrm>
            <a:off x="10668000" y="228600"/>
            <a:ext cx="1117600" cy="381000"/>
          </a:xfrm>
        </p:spPr>
        <p:txBody>
          <a:bodyPr/>
          <a:lstStyle>
            <a:lvl1pPr>
              <a:defRPr>
                <a:solidFill>
                  <a:schemeClr val="tx2"/>
                </a:solidFill>
              </a:defRPr>
            </a:lvl1pPr>
          </a:lstStyle>
          <a:p>
            <a:fld id="{655E7FD9-C8A3-4A85-A76D-B4595AF70132}" type="slidenum">
              <a:rPr lang="en-US" smtClean="0"/>
              <a:pPr/>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37F57177-579F-4A2E-B622-CD695D7D3BC0}" type="datetime1">
              <a:rPr lang="en-US" smtClean="0"/>
              <a:pPr/>
              <a:t>5/20/25</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655E7FD9-C8A3-4A85-A76D-B4595AF70132}"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bg>
      <p:bgRef idx="1001">
        <a:schemeClr val="bg1"/>
      </p:bgRef>
    </p:bg>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737600" y="609601"/>
            <a:ext cx="2743200" cy="5516563"/>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609600" y="609600"/>
            <a:ext cx="7416800" cy="5516564"/>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a:xfrm>
            <a:off x="8737600" y="6248403"/>
            <a:ext cx="2946400" cy="365125"/>
          </a:xfrm>
        </p:spPr>
        <p:txBody>
          <a:bodyPr/>
          <a:lstStyle/>
          <a:p>
            <a:fld id="{53312762-9253-4B87-A333-8986F5B7DF67}" type="datetime1">
              <a:rPr lang="en-US" smtClean="0"/>
              <a:pPr/>
              <a:t>5/20/25</a:t>
            </a:fld>
            <a:endParaRPr lang="en-US"/>
          </a:p>
        </p:txBody>
      </p:sp>
      <p:sp>
        <p:nvSpPr>
          <p:cNvPr id="5" name="4 Altbilgi Yer Tutucusu"/>
          <p:cNvSpPr>
            <a:spLocks noGrp="1"/>
          </p:cNvSpPr>
          <p:nvPr>
            <p:ph type="ftr" sz="quarter" idx="11"/>
          </p:nvPr>
        </p:nvSpPr>
        <p:spPr>
          <a:xfrm>
            <a:off x="609602" y="6248208"/>
            <a:ext cx="7431311" cy="365125"/>
          </a:xfrm>
        </p:spPr>
        <p:txBody>
          <a:bodyPr/>
          <a:lstStyle/>
          <a:p>
            <a:endParaRPr lang="en-US"/>
          </a:p>
        </p:txBody>
      </p:sp>
      <p:sp>
        <p:nvSpPr>
          <p:cNvPr id="7" name="6 Dikdörtgen"/>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7 Dikdörtgen"/>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8 Dikdörtgen"/>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5 Slayt Numarası Yer Tutucusu"/>
          <p:cNvSpPr>
            <a:spLocks noGrp="1"/>
          </p:cNvSpPr>
          <p:nvPr>
            <p:ph type="sldNum" sz="quarter" idx="12"/>
          </p:nvPr>
        </p:nvSpPr>
        <p:spPr>
          <a:xfrm rot="5400000">
            <a:off x="8075084" y="103716"/>
            <a:ext cx="533400" cy="325968"/>
          </a:xfrm>
        </p:spPr>
        <p:txBody>
          <a:bodyPr/>
          <a:lstStyle/>
          <a:p>
            <a:fld id="{655E7FD9-C8A3-4A85-A76D-B4595AF70132}" type="slidenum">
              <a:rPr lang="en-US" smtClean="0"/>
              <a:pPr/>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şlık ve Metin">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9" name="Title 8"/>
          <p:cNvSpPr>
            <a:spLocks noGrp="1"/>
          </p:cNvSpPr>
          <p:nvPr>
            <p:ph type="title"/>
          </p:nvPr>
        </p:nvSpPr>
        <p:spPr>
          <a:xfrm>
            <a:off x="609600" y="359465"/>
            <a:ext cx="10972800" cy="1143000"/>
          </a:xfrm>
          <a:prstGeom prst="rect">
            <a:avLst/>
          </a:prstGeom>
        </p:spPr>
        <p:txBody>
          <a:bodyPr anchor="b">
            <a:normAutofit/>
          </a:bodyPr>
          <a:lstStyle/>
          <a:p>
            <a:r>
              <a:rPr lang="tr-TR"/>
              <a:t>Asıl başlık stili için tıklatın</a:t>
            </a:r>
            <a:endParaRPr lang="en-US"/>
          </a:p>
        </p:txBody>
      </p:sp>
      <p:sp>
        <p:nvSpPr>
          <p:cNvPr id="4" name="Date Placeholder 7"/>
          <p:cNvSpPr>
            <a:spLocks noGrp="1"/>
          </p:cNvSpPr>
          <p:nvPr>
            <p:ph type="dt" sz="half" idx="10"/>
          </p:nvPr>
        </p:nvSpPr>
        <p:spPr>
          <a:xfrm>
            <a:off x="8128000" y="6248401"/>
            <a:ext cx="3556000" cy="365125"/>
          </a:xfrm>
          <a:prstGeom prst="rect">
            <a:avLst/>
          </a:prstGeom>
        </p:spPr>
        <p:txBody>
          <a:bodyPr/>
          <a:lstStyle>
            <a:lvl1pPr>
              <a:defRPr>
                <a:latin typeface="Times New Roman" pitchFamily="-84" charset="0"/>
              </a:defRPr>
            </a:lvl1pPr>
          </a:lstStyle>
          <a:p>
            <a:pPr>
              <a:defRPr/>
            </a:pPr>
            <a:fld id="{8A51976E-BCCE-B047-99A5-97EB7624AAC3}" type="datetime1">
              <a:rPr lang="en-US"/>
              <a:pPr>
                <a:defRPr/>
              </a:pPr>
              <a:t>5/20/25</a:t>
            </a:fld>
            <a:endParaRPr lang="en-US"/>
          </a:p>
        </p:txBody>
      </p:sp>
      <p:sp>
        <p:nvSpPr>
          <p:cNvPr id="5" name="Slide Number Placeholder 9"/>
          <p:cNvSpPr>
            <a:spLocks noGrp="1"/>
          </p:cNvSpPr>
          <p:nvPr>
            <p:ph type="sldNum" sz="quarter" idx="11"/>
          </p:nvPr>
        </p:nvSpPr>
        <p:spPr>
          <a:xfrm>
            <a:off x="0" y="1271589"/>
            <a:ext cx="711200" cy="244475"/>
          </a:xfrm>
          <a:prstGeom prst="rect">
            <a:avLst/>
          </a:prstGeom>
        </p:spPr>
        <p:txBody>
          <a:bodyPr/>
          <a:lstStyle>
            <a:lvl1pPr algn="r">
              <a:defRPr>
                <a:latin typeface="Times New Roman" pitchFamily="-84" charset="0"/>
              </a:defRPr>
            </a:lvl1pPr>
          </a:lstStyle>
          <a:p>
            <a:pPr>
              <a:defRPr/>
            </a:pPr>
            <a:fld id="{9B317D6F-0735-BE41-A9DC-E14349E68668}" type="slidenum">
              <a:rPr lang="en-US"/>
              <a:pPr>
                <a:defRPr/>
              </a:pPr>
              <a:t>‹Nr.›</a:t>
            </a:fld>
            <a:endParaRPr lang="en-US"/>
          </a:p>
        </p:txBody>
      </p:sp>
      <p:sp>
        <p:nvSpPr>
          <p:cNvPr id="6" name="Footer Placeholder 10"/>
          <p:cNvSpPr>
            <a:spLocks noGrp="1"/>
          </p:cNvSpPr>
          <p:nvPr>
            <p:ph type="ftr" sz="quarter" idx="12"/>
          </p:nvPr>
        </p:nvSpPr>
        <p:spPr>
          <a:xfrm>
            <a:off x="812801" y="6248401"/>
            <a:ext cx="7228417" cy="365125"/>
          </a:xfrm>
          <a:prstGeom prst="rect">
            <a:avLst/>
          </a:prstGeom>
        </p:spPr>
        <p:txBody>
          <a:bodyPr/>
          <a:lstStyle>
            <a:lvl1pPr>
              <a:defRPr>
                <a:latin typeface="Times New Roman" pitchFamily="-84" charset="0"/>
              </a:defRPr>
            </a:lvl1pPr>
          </a:lstStyle>
          <a:p>
            <a:pPr>
              <a:defRPr/>
            </a:pPr>
            <a:endParaRPr lang="en-US"/>
          </a:p>
        </p:txBody>
      </p:sp>
    </p:spTree>
    <p:extLst>
      <p:ext uri="{BB962C8B-B14F-4D97-AF65-F5344CB8AC3E}">
        <p14:creationId xmlns:p14="http://schemas.microsoft.com/office/powerpoint/2010/main" val="242199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16864" y="228600"/>
            <a:ext cx="10871200" cy="990600"/>
          </a:xfrm>
        </p:spPr>
        <p:txBody>
          <a:bodyPr/>
          <a:lstStyle/>
          <a:p>
            <a:r>
              <a:rPr kumimoji="0" lang="tr-TR"/>
              <a:t>Asıl başlık stili için tıklatın</a:t>
            </a:r>
            <a:endParaRPr kumimoji="0" lang="en-US"/>
          </a:p>
        </p:txBody>
      </p:sp>
      <p:sp>
        <p:nvSpPr>
          <p:cNvPr id="4" name="3 Veri Yer Tutucusu"/>
          <p:cNvSpPr>
            <a:spLocks noGrp="1"/>
          </p:cNvSpPr>
          <p:nvPr>
            <p:ph type="dt" sz="half" idx="10"/>
          </p:nvPr>
        </p:nvSpPr>
        <p:spPr/>
        <p:txBody>
          <a:bodyPr/>
          <a:lstStyle/>
          <a:p>
            <a:fld id="{69EA7843-35CE-438F-9A3D-820F3362249C}" type="datetime1">
              <a:rPr lang="en-US" smtClean="0"/>
              <a:pPr/>
              <a:t>5/20/25</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lvl1pPr>
              <a:defRPr>
                <a:solidFill>
                  <a:srgbClr val="FFFFFF"/>
                </a:solidFill>
              </a:defRPr>
            </a:lvl1pPr>
          </a:lstStyle>
          <a:p>
            <a:fld id="{655E7FD9-C8A3-4A85-A76D-B4595AF70132}" type="slidenum">
              <a:rPr lang="en-US" smtClean="0"/>
              <a:pPr/>
              <a:t>‹Nr.›</a:t>
            </a:fld>
            <a:endParaRPr lang="en-US"/>
          </a:p>
        </p:txBody>
      </p:sp>
      <p:sp>
        <p:nvSpPr>
          <p:cNvPr id="8" name="7 İçerik Yer Tutucusu"/>
          <p:cNvSpPr>
            <a:spLocks noGrp="1"/>
          </p:cNvSpPr>
          <p:nvPr>
            <p:ph sz="quarter" idx="1"/>
          </p:nvPr>
        </p:nvSpPr>
        <p:spPr>
          <a:xfrm>
            <a:off x="816864" y="1600200"/>
            <a:ext cx="10871200" cy="44958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1"/>
      </p:bgRef>
    </p:bg>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7" name="6 Dikdörtgen"/>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7 Dikdörtgen"/>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8 Dikdörtgen"/>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1 Başlık"/>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tr-TR"/>
              <a:t>Asıl başlık stili için tıklatın</a:t>
            </a:r>
            <a:endParaRPr kumimoji="0" lang="en-US"/>
          </a:p>
        </p:txBody>
      </p:sp>
      <p:sp>
        <p:nvSpPr>
          <p:cNvPr id="12" name="11 Veri Yer Tutucusu"/>
          <p:cNvSpPr>
            <a:spLocks noGrp="1"/>
          </p:cNvSpPr>
          <p:nvPr>
            <p:ph type="dt" sz="half" idx="10"/>
          </p:nvPr>
        </p:nvSpPr>
        <p:spPr/>
        <p:txBody>
          <a:bodyPr/>
          <a:lstStyle/>
          <a:p>
            <a:fld id="{B7F97F80-6F00-4485-8791-CA7708EFE228}" type="datetime1">
              <a:rPr lang="en-US" smtClean="0"/>
              <a:pPr/>
              <a:t>5/20/25</a:t>
            </a:fld>
            <a:endParaRPr lang="en-US"/>
          </a:p>
        </p:txBody>
      </p:sp>
      <p:sp>
        <p:nvSpPr>
          <p:cNvPr id="13" name="12 Slayt Numarası Yer Tutucusu"/>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655E7FD9-C8A3-4A85-A76D-B4595AF70132}" type="slidenum">
              <a:rPr lang="en-US" smtClean="0"/>
              <a:pPr/>
              <a:t>‹Nr.›</a:t>
            </a:fld>
            <a:endParaRPr lang="en-US"/>
          </a:p>
        </p:txBody>
      </p:sp>
      <p:sp>
        <p:nvSpPr>
          <p:cNvPr id="14" name="13 Altbilgi Yer Tutucusu"/>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9" name="8 İçerik Yer Tutucusu"/>
          <p:cNvSpPr>
            <a:spLocks noGrp="1"/>
          </p:cNvSpPr>
          <p:nvPr>
            <p:ph sz="quarter" idx="1"/>
          </p:nvPr>
        </p:nvSpPr>
        <p:spPr>
          <a:xfrm>
            <a:off x="812800" y="1589567"/>
            <a:ext cx="518160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10 İçerik Yer Tutucusu"/>
          <p:cNvSpPr>
            <a:spLocks noGrp="1"/>
          </p:cNvSpPr>
          <p:nvPr>
            <p:ph sz="quarter" idx="2"/>
          </p:nvPr>
        </p:nvSpPr>
        <p:spPr>
          <a:xfrm>
            <a:off x="6459868" y="1589567"/>
            <a:ext cx="518160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8" name="7 Veri Yer Tutucusu"/>
          <p:cNvSpPr>
            <a:spLocks noGrp="1"/>
          </p:cNvSpPr>
          <p:nvPr>
            <p:ph type="dt" sz="half" idx="15"/>
          </p:nvPr>
        </p:nvSpPr>
        <p:spPr/>
        <p:txBody>
          <a:bodyPr rtlCol="0"/>
          <a:lstStyle/>
          <a:p>
            <a:fld id="{830CD527-BDD6-4396-A92C-E8FB7AD2A543}" type="datetime1">
              <a:rPr lang="en-US" smtClean="0"/>
              <a:pPr/>
              <a:t>5/20/25</a:t>
            </a:fld>
            <a:endParaRPr lang="en-US"/>
          </a:p>
        </p:txBody>
      </p:sp>
      <p:sp>
        <p:nvSpPr>
          <p:cNvPr id="10" name="9 Slayt Numarası Yer Tutucusu"/>
          <p:cNvSpPr>
            <a:spLocks noGrp="1"/>
          </p:cNvSpPr>
          <p:nvPr>
            <p:ph type="sldNum" sz="quarter" idx="16"/>
          </p:nvPr>
        </p:nvSpPr>
        <p:spPr/>
        <p:txBody>
          <a:bodyPr rtlCol="0"/>
          <a:lstStyle/>
          <a:p>
            <a:fld id="{655E7FD9-C8A3-4A85-A76D-B4595AF70132}" type="slidenum">
              <a:rPr lang="en-US" smtClean="0"/>
              <a:pPr/>
              <a:t>‹Nr.›</a:t>
            </a:fld>
            <a:endParaRPr lang="en-US"/>
          </a:p>
        </p:txBody>
      </p:sp>
      <p:sp>
        <p:nvSpPr>
          <p:cNvPr id="12" name="11 Altbilgi Yer Tutucusu"/>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711200" y="273050"/>
            <a:ext cx="10871200" cy="869950"/>
          </a:xfrm>
        </p:spPr>
        <p:txBody>
          <a:bodyPr anchor="ctr"/>
          <a:lstStyle>
            <a:lvl1pPr>
              <a:defRPr/>
            </a:lvl1pPr>
          </a:lstStyle>
          <a:p>
            <a:r>
              <a:rPr kumimoji="0" lang="tr-TR"/>
              <a:t>Asıl başlık stili için tıklatın</a:t>
            </a:r>
            <a:endParaRPr kumimoji="0" lang="en-US"/>
          </a:p>
        </p:txBody>
      </p:sp>
      <p:sp>
        <p:nvSpPr>
          <p:cNvPr id="11" name="10 İçerik Yer Tutucusu"/>
          <p:cNvSpPr>
            <a:spLocks noGrp="1"/>
          </p:cNvSpPr>
          <p:nvPr>
            <p:ph sz="quarter" idx="2"/>
          </p:nvPr>
        </p:nvSpPr>
        <p:spPr>
          <a:xfrm>
            <a:off x="812800" y="2438400"/>
            <a:ext cx="5181600" cy="35814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quarter" idx="4"/>
          </p:nvPr>
        </p:nvSpPr>
        <p:spPr>
          <a:xfrm>
            <a:off x="6400800" y="2438400"/>
            <a:ext cx="5181600" cy="35814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0" name="9 Veri Yer Tutucusu"/>
          <p:cNvSpPr>
            <a:spLocks noGrp="1"/>
          </p:cNvSpPr>
          <p:nvPr>
            <p:ph type="dt" sz="half" idx="15"/>
          </p:nvPr>
        </p:nvSpPr>
        <p:spPr/>
        <p:txBody>
          <a:bodyPr rtlCol="0"/>
          <a:lstStyle/>
          <a:p>
            <a:fld id="{4478DF83-5439-49B3-B865-72EAD5B3E6F1}" type="datetime1">
              <a:rPr lang="en-US" smtClean="0"/>
              <a:pPr/>
              <a:t>5/20/25</a:t>
            </a:fld>
            <a:endParaRPr lang="en-US"/>
          </a:p>
        </p:txBody>
      </p:sp>
      <p:sp>
        <p:nvSpPr>
          <p:cNvPr id="12" name="11 Slayt Numarası Yer Tutucusu"/>
          <p:cNvSpPr>
            <a:spLocks noGrp="1"/>
          </p:cNvSpPr>
          <p:nvPr>
            <p:ph type="sldNum" sz="quarter" idx="16"/>
          </p:nvPr>
        </p:nvSpPr>
        <p:spPr/>
        <p:txBody>
          <a:bodyPr rtlCol="0"/>
          <a:lstStyle/>
          <a:p>
            <a:fld id="{655E7FD9-C8A3-4A85-A76D-B4595AF70132}" type="slidenum">
              <a:rPr lang="en-US" smtClean="0"/>
              <a:pPr/>
              <a:t>‹Nr.›</a:t>
            </a:fld>
            <a:endParaRPr lang="en-US"/>
          </a:p>
        </p:txBody>
      </p:sp>
      <p:sp>
        <p:nvSpPr>
          <p:cNvPr id="14" name="13 Altbilgi Yer Tutucusu"/>
          <p:cNvSpPr>
            <a:spLocks noGrp="1"/>
          </p:cNvSpPr>
          <p:nvPr>
            <p:ph type="ftr" sz="quarter" idx="17"/>
          </p:nvPr>
        </p:nvSpPr>
        <p:spPr/>
        <p:txBody>
          <a:bodyPr rtlCol="0"/>
          <a:lstStyle/>
          <a:p>
            <a:endParaRPr lang="en-US"/>
          </a:p>
        </p:txBody>
      </p:sp>
      <p:sp>
        <p:nvSpPr>
          <p:cNvPr id="16" name="15 Metin Yer Tutucusu"/>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tr-TR"/>
              <a:t>Asıl metin stillerini düzenlemek için tıklatın</a:t>
            </a:r>
          </a:p>
        </p:txBody>
      </p:sp>
      <p:sp>
        <p:nvSpPr>
          <p:cNvPr id="15" name="14 Metin Yer Tutucusu"/>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tr-TR"/>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097287CF-328C-4169-B277-E21A0412E394}" type="datetime1">
              <a:rPr lang="en-US" smtClean="0"/>
              <a:pPr/>
              <a:t>5/20/25</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lvl1pPr>
              <a:defRPr>
                <a:solidFill>
                  <a:srgbClr val="FFFFFF"/>
                </a:solidFill>
              </a:defRPr>
            </a:lvl1pPr>
          </a:lstStyle>
          <a:p>
            <a:fld id="{655E7FD9-C8A3-4A85-A76D-B4595AF70132}"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737FD9AC-5230-47AD-B587-EDB2EA2D2D7F}" type="datetime1">
              <a:rPr lang="en-US" smtClean="0"/>
              <a:pPr/>
              <a:t>5/20/25</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a:xfrm>
            <a:off x="0" y="6248400"/>
            <a:ext cx="711200" cy="381000"/>
          </a:xfrm>
        </p:spPr>
        <p:txBody>
          <a:bodyPr/>
          <a:lstStyle>
            <a:lvl1pPr>
              <a:defRPr>
                <a:solidFill>
                  <a:schemeClr val="tx2"/>
                </a:solidFill>
              </a:defRPr>
            </a:lvl1pPr>
          </a:lstStyle>
          <a:p>
            <a:fld id="{655E7FD9-C8A3-4A85-A76D-B4595AF70132}"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12800" y="273050"/>
            <a:ext cx="10769600" cy="869950"/>
          </a:xfrm>
        </p:spPr>
        <p:txBody>
          <a:bodyPr anchor="ctr"/>
          <a:lstStyle>
            <a:lvl1pPr algn="l">
              <a:buNone/>
              <a:defRPr sz="4400" b="0"/>
            </a:lvl1pPr>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fld id="{73F934F6-A7C0-4A60-ABAB-A154978DA283}" type="datetime1">
              <a:rPr lang="en-US" smtClean="0"/>
              <a:pPr/>
              <a:t>5/20/25</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lvl1pPr>
              <a:defRPr>
                <a:solidFill>
                  <a:srgbClr val="FFFFFF"/>
                </a:solidFill>
              </a:defRPr>
            </a:lvl1pPr>
          </a:lstStyle>
          <a:p>
            <a:fld id="{655E7FD9-C8A3-4A85-A76D-B4595AF70132}" type="slidenum">
              <a:rPr lang="en-US" smtClean="0"/>
              <a:pPr/>
              <a:t>‹Nr.›</a:t>
            </a:fld>
            <a:endParaRPr lang="en-US"/>
          </a:p>
        </p:txBody>
      </p:sp>
      <p:sp>
        <p:nvSpPr>
          <p:cNvPr id="3" name="2 Metin Yer Tutucusu"/>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9" name="8 İçerik Yer Tutucusu"/>
          <p:cNvSpPr>
            <a:spLocks noGrp="1"/>
          </p:cNvSpPr>
          <p:nvPr>
            <p:ph sz="quarter" idx="1"/>
          </p:nvPr>
        </p:nvSpPr>
        <p:spPr>
          <a:xfrm>
            <a:off x="3149600" y="1752600"/>
            <a:ext cx="8534400" cy="4419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3">
        <a:schemeClr val="bg2"/>
      </p:bgRef>
    </p:bg>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a:t>Asıl metin stillerini düzenlemek için tıklatın</a:t>
            </a:r>
          </a:p>
        </p:txBody>
      </p:sp>
      <p:sp>
        <p:nvSpPr>
          <p:cNvPr id="8" name="7 Dikdörtgen"/>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8 Dikdörtgen"/>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9 Dikdörtgen"/>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1 Başlık"/>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tr-TR"/>
              <a:t>Asıl başlık stili için tıklatın</a:t>
            </a:r>
            <a:endParaRPr kumimoji="0" lang="en-US"/>
          </a:p>
        </p:txBody>
      </p:sp>
      <p:sp>
        <p:nvSpPr>
          <p:cNvPr id="11" name="10 Dikdörtgen"/>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11 Veri Yer Tutucusu"/>
          <p:cNvSpPr>
            <a:spLocks noGrp="1"/>
          </p:cNvSpPr>
          <p:nvPr>
            <p:ph type="dt" sz="half" idx="10"/>
          </p:nvPr>
        </p:nvSpPr>
        <p:spPr>
          <a:xfrm>
            <a:off x="8331200" y="6248401"/>
            <a:ext cx="3556000" cy="365125"/>
          </a:xfrm>
        </p:spPr>
        <p:txBody>
          <a:bodyPr rtlCol="0"/>
          <a:lstStyle/>
          <a:p>
            <a:fld id="{A3054E2C-2D32-4606-826C-1DB465155923}" type="datetime1">
              <a:rPr lang="en-US" smtClean="0"/>
              <a:pPr/>
              <a:t>5/20/25</a:t>
            </a:fld>
            <a:endParaRPr lang="en-US"/>
          </a:p>
        </p:txBody>
      </p:sp>
      <p:sp>
        <p:nvSpPr>
          <p:cNvPr id="13" name="12 Slayt Numarası Yer Tutucusu"/>
          <p:cNvSpPr>
            <a:spLocks noGrp="1"/>
          </p:cNvSpPr>
          <p:nvPr>
            <p:ph type="sldNum" sz="quarter" idx="11"/>
          </p:nvPr>
        </p:nvSpPr>
        <p:spPr>
          <a:xfrm>
            <a:off x="0" y="4667249"/>
            <a:ext cx="1930400" cy="663578"/>
          </a:xfrm>
        </p:spPr>
        <p:txBody>
          <a:bodyPr rtlCol="0"/>
          <a:lstStyle>
            <a:lvl1pPr>
              <a:defRPr sz="2800"/>
            </a:lvl1pPr>
          </a:lstStyle>
          <a:p>
            <a:fld id="{655E7FD9-C8A3-4A85-A76D-B4595AF70132}" type="slidenum">
              <a:rPr lang="en-US" smtClean="0"/>
              <a:pPr/>
              <a:t>‹Nr.›</a:t>
            </a:fld>
            <a:endParaRPr lang="en-US"/>
          </a:p>
        </p:txBody>
      </p:sp>
      <p:sp>
        <p:nvSpPr>
          <p:cNvPr id="14" name="13 Altbilgi Yer Tutucusu"/>
          <p:cNvSpPr>
            <a:spLocks noGrp="1"/>
          </p:cNvSpPr>
          <p:nvPr>
            <p:ph type="ftr" sz="quarter" idx="12"/>
          </p:nvPr>
        </p:nvSpPr>
        <p:spPr>
          <a:xfrm>
            <a:off x="2133600" y="6248207"/>
            <a:ext cx="6096000" cy="365125"/>
          </a:xfrm>
        </p:spPr>
        <p:txBody>
          <a:bodyPr rtlCol="0"/>
          <a:lstStyle/>
          <a:p>
            <a:endParaRPr lang="en-US"/>
          </a:p>
        </p:txBody>
      </p:sp>
      <p:sp>
        <p:nvSpPr>
          <p:cNvPr id="3" name="2 Resim Yer Tutucusu"/>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tr-TR"/>
              <a:t>Resim eklemek için simgeyi tıklatın</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812800" y="228600"/>
            <a:ext cx="10871200" cy="990600"/>
          </a:xfrm>
          <a:prstGeom prst="rect">
            <a:avLst/>
          </a:prstGeom>
        </p:spPr>
        <p:txBody>
          <a:bodyPr vert="horz" anchor="ctr">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291CA850-F893-45F6-B55D-FFD7E462819E}" type="datetime1">
              <a:rPr lang="en-US" smtClean="0"/>
              <a:pPr/>
              <a:t>5/20/25</a:t>
            </a:fld>
            <a:endParaRPr lang="en-US"/>
          </a:p>
        </p:txBody>
      </p:sp>
      <p:sp>
        <p:nvSpPr>
          <p:cNvPr id="3" name="2 Altbilgi Yer Tutucusu"/>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6 Dikdörtgen"/>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7 Dikdörtgen"/>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8 Dikdörtgen"/>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22 Slayt Numarası Yer Tutucusu"/>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55E7FD9-C8A3-4A85-A76D-B4595AF70132}"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tiff"/><Relationship Id="rId3" Type="http://schemas.openxmlformats.org/officeDocument/2006/relationships/notesSlide" Target="../notesSlides/notesSlide14.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slide" Target="slide4.xml"/><Relationship Id="rId9" Type="http://schemas.openxmlformats.org/officeDocument/2006/relationships/image" Target="../media/image20.png"/><Relationship Id="rId14"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64.tif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5.tif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67.tiff"/><Relationship Id="rId4" Type="http://schemas.openxmlformats.org/officeDocument/2006/relationships/image" Target="../media/image66.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68.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69.tif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73.tiff"/><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tif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74.tif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75.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76.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77.tif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79.tiff"/><Relationship Id="rId4" Type="http://schemas.openxmlformats.org/officeDocument/2006/relationships/image" Target="../media/image78.tif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tiff"/></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3.xml.rels><?xml version="1.0" encoding="UTF-8" standalone="yes"?>
<Relationships xmlns="http://schemas.openxmlformats.org/package/2006/relationships"><Relationship Id="rId8" Type="http://schemas.openxmlformats.org/officeDocument/2006/relationships/image" Target="../media/image99.tiff"/><Relationship Id="rId3" Type="http://schemas.openxmlformats.org/officeDocument/2006/relationships/image" Target="../media/image94.jpeg"/><Relationship Id="rId7" Type="http://schemas.openxmlformats.org/officeDocument/2006/relationships/image" Target="../media/image98.tiff"/><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376" y="2564904"/>
            <a:ext cx="10945216" cy="1012825"/>
          </a:xfrm>
        </p:spPr>
        <p:txBody>
          <a:bodyPr>
            <a:noAutofit/>
          </a:bodyPr>
          <a:lstStyle/>
          <a:p>
            <a:pPr algn="ctr"/>
            <a:r>
              <a:rPr lang="de-DE" sz="3200" b="1" dirty="0"/>
              <a:t>EEG and MEG source </a:t>
            </a:r>
            <a:r>
              <a:rPr lang="de-DE" sz="3200" b="1" dirty="0" err="1"/>
              <a:t>analysis</a:t>
            </a:r>
            <a:r>
              <a:rPr lang="de-DE" sz="3200" b="1" dirty="0"/>
              <a:t> in </a:t>
            </a:r>
            <a:r>
              <a:rPr lang="de-DE" sz="3200" b="1" dirty="0" err="1"/>
              <a:t>focal</a:t>
            </a:r>
            <a:r>
              <a:rPr lang="de-DE" sz="3200" b="1" dirty="0"/>
              <a:t> </a:t>
            </a:r>
            <a:r>
              <a:rPr lang="de-DE" sz="3200" b="1" dirty="0" err="1"/>
              <a:t>epilepsy</a:t>
            </a:r>
            <a:endParaRPr lang="en-US" sz="3200" b="1" cap="none" dirty="0">
              <a:latin typeface="Arial"/>
              <a:cs typeface="Arial"/>
            </a:endParaRPr>
          </a:p>
        </p:txBody>
      </p:sp>
      <p:sp>
        <p:nvSpPr>
          <p:cNvPr id="3" name="Untertitel 2"/>
          <p:cNvSpPr>
            <a:spLocks noGrp="1"/>
          </p:cNvSpPr>
          <p:nvPr>
            <p:ph type="subTitle" idx="1"/>
          </p:nvPr>
        </p:nvSpPr>
        <p:spPr>
          <a:xfrm>
            <a:off x="3647728" y="4419600"/>
            <a:ext cx="5039072" cy="1752600"/>
          </a:xfrm>
        </p:spPr>
        <p:txBody>
          <a:bodyPr/>
          <a:lstStyle/>
          <a:p>
            <a:r>
              <a:rPr lang="en-US"/>
              <a:t>May 2</a:t>
            </a:r>
            <a:r>
              <a:rPr lang="en-US" dirty="0"/>
              <a:t>0</a:t>
            </a:r>
            <a:r>
              <a:rPr lang="en-US"/>
              <a:t>, 2025</a:t>
            </a:r>
            <a:endParaRPr lang="en-US" dirty="0"/>
          </a:p>
          <a:p>
            <a:r>
              <a:rPr lang="de-DE" dirty="0"/>
              <a:t>Carsten H. Wolters</a:t>
            </a:r>
            <a:endParaRPr lang="en-US" dirty="0"/>
          </a:p>
        </p:txBody>
      </p:sp>
      <p:pic>
        <p:nvPicPr>
          <p:cNvPr id="1026" name="Picture 2" descr="E:\BACI_2013\IBB_white_on_trans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6200" y="146462"/>
            <a:ext cx="2246506" cy="1872088"/>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1028" name="Picture 4" descr="J:\Backup_19072013\Presentations\BACI_2013\WWU_logo_tran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603330"/>
            <a:ext cx="4373240" cy="958352"/>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4170308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Grafik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880" y="1702023"/>
            <a:ext cx="5688012"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CustomShape 2"/>
          <p:cNvSpPr>
            <a:spLocks noChangeArrowheads="1"/>
          </p:cNvSpPr>
          <p:nvPr/>
        </p:nvSpPr>
        <p:spPr bwMode="auto">
          <a:xfrm>
            <a:off x="837977" y="1702023"/>
            <a:ext cx="302577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a:spcBef>
                <a:spcPct val="20000"/>
              </a:spcBef>
              <a:buChar char="•"/>
              <a:defRPr sz="3200">
                <a:solidFill>
                  <a:schemeClr val="tx1"/>
                </a:solidFill>
                <a:latin typeface="Times New Roman" charset="0"/>
                <a:ea typeface="ＭＳ Ｐゴシック" charset="-128"/>
              </a:defRPr>
            </a:lvl1pPr>
            <a:lvl2pPr>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nSpc>
                <a:spcPct val="110000"/>
              </a:lnSpc>
              <a:spcBef>
                <a:spcPct val="0"/>
              </a:spcBef>
              <a:buSzPct val="90000"/>
            </a:pPr>
            <a:r>
              <a:rPr lang="de-DE" altLang="de-DE" sz="1600" dirty="0" err="1"/>
              <a:t>Iwasaki</a:t>
            </a:r>
            <a:r>
              <a:rPr lang="de-DE" altLang="de-DE" sz="1600" dirty="0"/>
              <a:t> et al 2005:</a:t>
            </a:r>
            <a:endParaRPr lang="en-US" altLang="de-DE" sz="1600" dirty="0"/>
          </a:p>
          <a:p>
            <a:pPr lvl="1">
              <a:lnSpc>
                <a:spcPct val="110000"/>
              </a:lnSpc>
              <a:spcBef>
                <a:spcPct val="0"/>
              </a:spcBef>
              <a:buSzPct val="90000"/>
              <a:buFont typeface="Wingdings" charset="2"/>
              <a:buChar char=""/>
            </a:pPr>
            <a:r>
              <a:rPr lang="de-DE" altLang="de-DE" sz="1600" dirty="0"/>
              <a:t>EEG/MEG: 72% (31/43 </a:t>
            </a:r>
            <a:r>
              <a:rPr lang="de-DE" altLang="de-DE" sz="1600" dirty="0" err="1"/>
              <a:t>pat</a:t>
            </a:r>
            <a:r>
              <a:rPr lang="de-DE" altLang="de-DE" sz="1600" dirty="0"/>
              <a:t>)</a:t>
            </a:r>
            <a:endParaRPr lang="en-US" altLang="de-DE" sz="1600" dirty="0"/>
          </a:p>
          <a:p>
            <a:pPr lvl="1">
              <a:lnSpc>
                <a:spcPct val="110000"/>
              </a:lnSpc>
              <a:spcBef>
                <a:spcPct val="0"/>
              </a:spcBef>
              <a:buSzPct val="90000"/>
              <a:buFont typeface="Wingdings" charset="2"/>
              <a:buChar char=""/>
            </a:pPr>
            <a:r>
              <a:rPr lang="de-DE" altLang="de-DE" sz="1600" dirty="0" err="1"/>
              <a:t>Only</a:t>
            </a:r>
            <a:r>
              <a:rPr lang="de-DE" altLang="de-DE" sz="1600" dirty="0"/>
              <a:t> EEG: 2% (1/43 </a:t>
            </a:r>
            <a:r>
              <a:rPr lang="de-DE" altLang="de-DE" sz="1600" dirty="0" err="1"/>
              <a:t>pat</a:t>
            </a:r>
            <a:r>
              <a:rPr lang="de-DE" altLang="de-DE" sz="1600" dirty="0"/>
              <a:t>)</a:t>
            </a:r>
            <a:endParaRPr lang="en-US" altLang="de-DE" sz="1600" dirty="0"/>
          </a:p>
          <a:p>
            <a:pPr lvl="1">
              <a:lnSpc>
                <a:spcPct val="110000"/>
              </a:lnSpc>
              <a:spcBef>
                <a:spcPct val="0"/>
              </a:spcBef>
              <a:buSzPct val="90000"/>
              <a:buFont typeface="Wingdings" charset="2"/>
              <a:buChar char=""/>
            </a:pPr>
            <a:r>
              <a:rPr lang="de-DE" altLang="de-DE" sz="1600" dirty="0" err="1"/>
              <a:t>Only</a:t>
            </a:r>
            <a:r>
              <a:rPr lang="de-DE" altLang="de-DE" sz="1600" dirty="0"/>
              <a:t> MEG: 19% (8/43 </a:t>
            </a:r>
            <a:r>
              <a:rPr lang="de-DE" altLang="de-DE" sz="1600" dirty="0" err="1"/>
              <a:t>pat</a:t>
            </a:r>
            <a:r>
              <a:rPr lang="de-DE" altLang="de-DE" sz="1600" dirty="0"/>
              <a:t>)</a:t>
            </a:r>
          </a:p>
          <a:p>
            <a:pPr lvl="1">
              <a:lnSpc>
                <a:spcPct val="110000"/>
              </a:lnSpc>
              <a:spcBef>
                <a:spcPct val="0"/>
              </a:spcBef>
              <a:buSzPct val="90000"/>
              <a:buFont typeface="Wingdings" charset="2"/>
              <a:buChar char=""/>
            </a:pPr>
            <a:r>
              <a:rPr lang="de-DE" altLang="de-DE" sz="1600" dirty="0"/>
              <a:t>None: 7% (3/43 </a:t>
            </a:r>
            <a:r>
              <a:rPr lang="de-DE" altLang="de-DE" sz="1600" dirty="0" err="1"/>
              <a:t>pat</a:t>
            </a:r>
            <a:r>
              <a:rPr lang="de-DE" altLang="de-DE" sz="1600" dirty="0"/>
              <a:t>)</a:t>
            </a:r>
            <a:endParaRPr lang="en-US" altLang="de-DE" sz="1600" dirty="0"/>
          </a:p>
          <a:p>
            <a:pPr lvl="1">
              <a:lnSpc>
                <a:spcPct val="110000"/>
              </a:lnSpc>
              <a:spcBef>
                <a:spcPct val="0"/>
              </a:spcBef>
              <a:buSzPct val="90000"/>
              <a:buFontTx/>
              <a:buNone/>
            </a:pPr>
            <a:endParaRPr lang="en-US" altLang="de-DE" sz="1600" dirty="0"/>
          </a:p>
          <a:p>
            <a:pPr>
              <a:lnSpc>
                <a:spcPct val="110000"/>
              </a:lnSpc>
              <a:spcBef>
                <a:spcPct val="0"/>
              </a:spcBef>
              <a:buSzPct val="90000"/>
            </a:pPr>
            <a:r>
              <a:rPr lang="de-DE" altLang="de-DE" sz="1600" dirty="0" err="1"/>
              <a:t>Knake</a:t>
            </a:r>
            <a:r>
              <a:rPr lang="de-DE" altLang="de-DE" sz="1600" dirty="0"/>
              <a:t> et al 2006:</a:t>
            </a:r>
            <a:endParaRPr lang="en-US" altLang="de-DE" sz="1600" dirty="0"/>
          </a:p>
          <a:p>
            <a:pPr lvl="1">
              <a:lnSpc>
                <a:spcPct val="110000"/>
              </a:lnSpc>
              <a:spcBef>
                <a:spcPct val="0"/>
              </a:spcBef>
              <a:buSzPct val="90000"/>
              <a:buFont typeface="Wingdings" charset="2"/>
              <a:buChar char=""/>
            </a:pPr>
            <a:r>
              <a:rPr lang="de-DE" altLang="de-DE" sz="1600" dirty="0"/>
              <a:t>EEG/MEG: 75% (50/67 </a:t>
            </a:r>
            <a:r>
              <a:rPr lang="de-DE" altLang="de-DE" sz="1600" dirty="0" err="1"/>
              <a:t>pat</a:t>
            </a:r>
            <a:r>
              <a:rPr lang="de-DE" altLang="de-DE" sz="1600" dirty="0"/>
              <a:t>)</a:t>
            </a:r>
            <a:endParaRPr lang="en-US" altLang="de-DE" sz="1600" dirty="0"/>
          </a:p>
          <a:p>
            <a:pPr lvl="1">
              <a:lnSpc>
                <a:spcPct val="110000"/>
              </a:lnSpc>
              <a:spcBef>
                <a:spcPct val="0"/>
              </a:spcBef>
              <a:buSzPct val="90000"/>
              <a:buFont typeface="Wingdings" charset="2"/>
              <a:buChar char=""/>
            </a:pPr>
            <a:r>
              <a:rPr lang="de-DE" altLang="de-DE" sz="1600" dirty="0" err="1"/>
              <a:t>Only</a:t>
            </a:r>
            <a:r>
              <a:rPr lang="de-DE" altLang="de-DE" sz="1600" dirty="0"/>
              <a:t> EEG: 3% (2/67 </a:t>
            </a:r>
            <a:r>
              <a:rPr lang="de-DE" altLang="de-DE" sz="1600" dirty="0" err="1"/>
              <a:t>pat</a:t>
            </a:r>
            <a:r>
              <a:rPr lang="de-DE" altLang="de-DE" sz="1600" dirty="0"/>
              <a:t>)</a:t>
            </a:r>
            <a:endParaRPr lang="en-US" altLang="de-DE" sz="1600" dirty="0"/>
          </a:p>
          <a:p>
            <a:pPr lvl="1">
              <a:lnSpc>
                <a:spcPct val="110000"/>
              </a:lnSpc>
              <a:spcBef>
                <a:spcPct val="0"/>
              </a:spcBef>
              <a:buSzPct val="90000"/>
              <a:buFont typeface="Wingdings" charset="2"/>
              <a:buChar char=""/>
            </a:pPr>
            <a:r>
              <a:rPr lang="de-DE" altLang="de-DE" sz="1600" dirty="0" err="1"/>
              <a:t>Only</a:t>
            </a:r>
            <a:r>
              <a:rPr lang="de-DE" altLang="de-DE" sz="1600" dirty="0"/>
              <a:t> MEG: 13% (9/67 </a:t>
            </a:r>
            <a:r>
              <a:rPr lang="de-DE" altLang="de-DE" sz="1600" dirty="0" err="1"/>
              <a:t>pat</a:t>
            </a:r>
            <a:r>
              <a:rPr lang="de-DE" altLang="de-DE" sz="1600" dirty="0"/>
              <a:t>)</a:t>
            </a:r>
          </a:p>
          <a:p>
            <a:pPr lvl="1">
              <a:lnSpc>
                <a:spcPct val="110000"/>
              </a:lnSpc>
              <a:spcBef>
                <a:spcPct val="0"/>
              </a:spcBef>
              <a:buSzPct val="90000"/>
              <a:buFont typeface="Wingdings" charset="2"/>
              <a:buChar char=""/>
            </a:pPr>
            <a:r>
              <a:rPr lang="de-DE" altLang="de-DE" sz="1600" dirty="0"/>
              <a:t>None: 25% (17/67 </a:t>
            </a:r>
            <a:r>
              <a:rPr lang="de-DE" altLang="de-DE" sz="1600" dirty="0" err="1"/>
              <a:t>pat</a:t>
            </a:r>
            <a:r>
              <a:rPr lang="de-DE" altLang="de-DE" sz="1600" dirty="0"/>
              <a:t>)</a:t>
            </a:r>
            <a:endParaRPr lang="en-US" altLang="de-DE" sz="1600" dirty="0"/>
          </a:p>
          <a:p>
            <a:pPr lvl="1">
              <a:lnSpc>
                <a:spcPct val="110000"/>
              </a:lnSpc>
              <a:spcBef>
                <a:spcPct val="0"/>
              </a:spcBef>
              <a:buSzPct val="90000"/>
              <a:buFontTx/>
              <a:buNone/>
            </a:pPr>
            <a:endParaRPr lang="en-US" altLang="de-DE" sz="2000" dirty="0">
              <a:solidFill>
                <a:srgbClr val="FFFF99"/>
              </a:solidFill>
            </a:endParaRPr>
          </a:p>
        </p:txBody>
      </p:sp>
      <p:pic>
        <p:nvPicPr>
          <p:cNvPr id="40964" name="Bild 6" descr="delet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5880" y="5949280"/>
            <a:ext cx="5791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a:spLocks noChangeArrowheads="1"/>
          </p:cNvSpPr>
          <p:nvPr/>
        </p:nvSpPr>
        <p:spPr bwMode="auto">
          <a:xfrm>
            <a:off x="839565" y="5163759"/>
            <a:ext cx="30241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de-DE" altLang="de-DE" sz="2000" dirty="0" err="1"/>
              <a:t>What</a:t>
            </a:r>
            <a:r>
              <a:rPr lang="de-DE" altLang="de-DE" sz="2000" dirty="0"/>
              <a:t> </a:t>
            </a:r>
            <a:r>
              <a:rPr lang="de-DE" altLang="de-DE" sz="2000" dirty="0" err="1"/>
              <a:t>should</a:t>
            </a:r>
            <a:r>
              <a:rPr lang="de-DE" altLang="de-DE" sz="2000" dirty="0"/>
              <a:t> </a:t>
            </a:r>
            <a:r>
              <a:rPr lang="de-DE" altLang="de-DE" sz="2000" dirty="0" err="1"/>
              <a:t>we</a:t>
            </a:r>
            <a:r>
              <a:rPr lang="de-DE" altLang="de-DE" sz="2000" dirty="0"/>
              <a:t> </a:t>
            </a:r>
            <a:r>
              <a:rPr lang="de-DE" altLang="de-DE" sz="2000" dirty="0" err="1"/>
              <a:t>use</a:t>
            </a:r>
            <a:r>
              <a:rPr lang="de-DE" altLang="de-DE" sz="2000" dirty="0"/>
              <a:t>? </a:t>
            </a:r>
          </a:p>
          <a:p>
            <a:pPr eaLnBrk="1" hangingPunct="1">
              <a:spcBef>
                <a:spcPct val="0"/>
              </a:spcBef>
              <a:buFontTx/>
              <a:buNone/>
            </a:pPr>
            <a:r>
              <a:rPr lang="de-DE" altLang="de-DE" sz="2000" dirty="0"/>
              <a:t>MEG </a:t>
            </a:r>
            <a:r>
              <a:rPr lang="de-DE" altLang="de-DE" sz="2000" dirty="0" err="1"/>
              <a:t>instead</a:t>
            </a:r>
            <a:r>
              <a:rPr lang="de-DE" altLang="de-DE" sz="2000" dirty="0"/>
              <a:t> </a:t>
            </a:r>
            <a:r>
              <a:rPr lang="de-DE" altLang="de-DE" sz="2000" dirty="0" err="1"/>
              <a:t>of</a:t>
            </a:r>
            <a:r>
              <a:rPr lang="de-DE" altLang="de-DE" sz="2000" dirty="0"/>
              <a:t> EEG? </a:t>
            </a:r>
            <a:r>
              <a:rPr lang="de-DE" altLang="de-DE" sz="2000" dirty="0" err="1"/>
              <a:t>Only</a:t>
            </a:r>
            <a:r>
              <a:rPr lang="de-DE" altLang="de-DE" sz="2000" dirty="0"/>
              <a:t> EEG?</a:t>
            </a:r>
          </a:p>
        </p:txBody>
      </p:sp>
      <p:sp>
        <p:nvSpPr>
          <p:cNvPr id="7" name="1 Başlık"/>
          <p:cNvSpPr txBox="1">
            <a:spLocks/>
          </p:cNvSpPr>
          <p:nvPr/>
        </p:nvSpPr>
        <p:spPr>
          <a:xfrm>
            <a:off x="776258" y="371624"/>
            <a:ext cx="10720342"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a:t>Introduction: Complementarity of </a:t>
            </a:r>
            <a:r>
              <a:rPr lang="de-DE" altLang="de-DE" sz="3200" dirty="0">
                <a:ea typeface="ＭＳ Ｐゴシック" charset="-128"/>
              </a:rPr>
              <a:t>EEG </a:t>
            </a:r>
            <a:r>
              <a:rPr lang="de-DE" altLang="de-DE" sz="3200" dirty="0" err="1">
                <a:ea typeface="ＭＳ Ｐゴシック" charset="-128"/>
              </a:rPr>
              <a:t>and</a:t>
            </a:r>
            <a:r>
              <a:rPr lang="de-DE" altLang="de-DE" sz="3200" dirty="0">
                <a:ea typeface="ＭＳ Ｐゴシック" charset="-128"/>
              </a:rPr>
              <a:t> MEG</a:t>
            </a:r>
            <a:br>
              <a:rPr lang="de-DE" altLang="de-DE" sz="3200" dirty="0">
                <a:ea typeface="ＭＳ Ｐゴシック" charset="-128"/>
              </a:rPr>
            </a:br>
            <a:endParaRPr lang="en-US" sz="3200" dirty="0"/>
          </a:p>
        </p:txBody>
      </p:sp>
    </p:spTree>
    <p:extLst>
      <p:ext uri="{BB962C8B-B14F-4D97-AF65-F5344CB8AC3E}">
        <p14:creationId xmlns:p14="http://schemas.microsoft.com/office/powerpoint/2010/main" val="54418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a:spLocks noChangeArrowheads="1"/>
          </p:cNvSpPr>
          <p:nvPr/>
        </p:nvSpPr>
        <p:spPr bwMode="auto">
          <a:xfrm>
            <a:off x="4367808" y="6131808"/>
            <a:ext cx="55446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de-DE" altLang="de-DE" sz="2000" dirty="0"/>
              <a:t>275 </a:t>
            </a:r>
            <a:r>
              <a:rPr lang="de-DE" altLang="de-DE" sz="2000" dirty="0" err="1"/>
              <a:t>channel</a:t>
            </a:r>
            <a:r>
              <a:rPr lang="de-DE" altLang="de-DE" sz="2000" dirty="0"/>
              <a:t> axial </a:t>
            </a:r>
            <a:r>
              <a:rPr lang="de-DE" altLang="de-DE" sz="2000" dirty="0" err="1"/>
              <a:t>gradiometer</a:t>
            </a:r>
            <a:r>
              <a:rPr lang="de-DE" altLang="de-DE" sz="2000" dirty="0"/>
              <a:t> </a:t>
            </a:r>
            <a:r>
              <a:rPr lang="de-DE" altLang="de-DE" sz="2000" dirty="0" err="1"/>
              <a:t>whole</a:t>
            </a:r>
            <a:r>
              <a:rPr lang="de-DE" altLang="de-DE" sz="2000" dirty="0"/>
              <a:t>-cortex MEG</a:t>
            </a:r>
          </a:p>
          <a:p>
            <a:pPr eaLnBrk="1" hangingPunct="1">
              <a:spcBef>
                <a:spcPct val="0"/>
              </a:spcBef>
              <a:buFontTx/>
              <a:buNone/>
            </a:pPr>
            <a:r>
              <a:rPr lang="de-DE" altLang="de-DE" sz="2000" dirty="0"/>
              <a:t>128 </a:t>
            </a:r>
            <a:r>
              <a:rPr lang="de-DE" altLang="de-DE" sz="2000" dirty="0" err="1"/>
              <a:t>channel</a:t>
            </a:r>
            <a:r>
              <a:rPr lang="de-DE" altLang="de-DE" sz="2000" dirty="0"/>
              <a:t> EEG</a:t>
            </a:r>
          </a:p>
        </p:txBody>
      </p:sp>
      <p:sp>
        <p:nvSpPr>
          <p:cNvPr id="7" name="1 Başlık"/>
          <p:cNvSpPr txBox="1">
            <a:spLocks/>
          </p:cNvSpPr>
          <p:nvPr/>
        </p:nvSpPr>
        <p:spPr>
          <a:xfrm>
            <a:off x="776258" y="371624"/>
            <a:ext cx="10720342"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a:t>Introduction: Combined measurement of </a:t>
            </a:r>
            <a:r>
              <a:rPr lang="de-DE" altLang="de-DE" sz="3200" dirty="0">
                <a:ea typeface="ＭＳ Ｐゴシック" charset="-128"/>
              </a:rPr>
              <a:t>EEG </a:t>
            </a:r>
            <a:r>
              <a:rPr lang="de-DE" altLang="de-DE" sz="3200" dirty="0" err="1">
                <a:ea typeface="ＭＳ Ｐゴシック" charset="-128"/>
              </a:rPr>
              <a:t>and</a:t>
            </a:r>
            <a:r>
              <a:rPr lang="de-DE" altLang="de-DE" sz="3200" dirty="0">
                <a:ea typeface="ＭＳ Ｐゴシック" charset="-128"/>
              </a:rPr>
              <a:t> MEG</a:t>
            </a:r>
            <a:br>
              <a:rPr lang="de-DE" altLang="de-DE" sz="3200" dirty="0">
                <a:ea typeface="ＭＳ Ｐゴシック" charset="-128"/>
              </a:rPr>
            </a:br>
            <a:endParaRPr lang="en-US" sz="3200" dirty="0"/>
          </a:p>
        </p:txBody>
      </p:sp>
      <p:pic>
        <p:nvPicPr>
          <p:cNvPr id="9" name="Picture 4" descr="Carsten_EEG-MEG.JPG                                            00316CC2Macintosh HD                   BBA7EC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816" y="1685816"/>
            <a:ext cx="332422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168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Structure</a:t>
            </a:r>
          </a:p>
        </p:txBody>
      </p:sp>
      <p:sp>
        <p:nvSpPr>
          <p:cNvPr id="3" name="2 İçerik Yer Tutucusu"/>
          <p:cNvSpPr>
            <a:spLocks noGrp="1"/>
          </p:cNvSpPr>
          <p:nvPr>
            <p:ph sz="quarter" idx="1"/>
          </p:nvPr>
        </p:nvSpPr>
        <p:spPr>
          <a:xfrm>
            <a:off x="816864" y="1844824"/>
            <a:ext cx="10967768" cy="4495800"/>
          </a:xfrm>
        </p:spPr>
        <p:txBody>
          <a:bodyPr>
            <a:noAutofit/>
          </a:bodyPr>
          <a:lstStyle/>
          <a:p>
            <a:pPr>
              <a:lnSpc>
                <a:spcPct val="150000"/>
              </a:lnSpc>
            </a:pPr>
            <a:r>
              <a:rPr lang="en-US" sz="2800" dirty="0">
                <a:latin typeface="Arial" charset="0"/>
                <a:ea typeface="Arial" charset="0"/>
                <a:cs typeface="Arial" charset="0"/>
              </a:rPr>
              <a:t>Complementarity of EEG and MEG</a:t>
            </a:r>
          </a:p>
          <a:p>
            <a:pPr>
              <a:lnSpc>
                <a:spcPct val="150000"/>
              </a:lnSpc>
            </a:pPr>
            <a:r>
              <a:rPr lang="en-US" sz="2800" dirty="0">
                <a:solidFill>
                  <a:schemeClr val="accent2"/>
                </a:solidFill>
                <a:latin typeface="Arial" charset="0"/>
                <a:ea typeface="Arial" charset="0"/>
                <a:cs typeface="Arial" charset="0"/>
              </a:rPr>
              <a:t>How to exploit this complementarity in combined EEG/MEG source analysis</a:t>
            </a:r>
          </a:p>
          <a:p>
            <a:pPr>
              <a:lnSpc>
                <a:spcPct val="150000"/>
              </a:lnSpc>
            </a:pPr>
            <a:r>
              <a:rPr lang="en-US" sz="2800" dirty="0">
                <a:latin typeface="Arial" charset="0"/>
                <a:ea typeface="Arial" charset="0"/>
                <a:cs typeface="Arial" charset="0"/>
              </a:rPr>
              <a:t>Focal epilepsy patient case studies</a:t>
            </a:r>
          </a:p>
          <a:p>
            <a:pPr>
              <a:lnSpc>
                <a:spcPct val="150000"/>
              </a:lnSpc>
            </a:pPr>
            <a:r>
              <a:rPr lang="en-US" sz="2800" dirty="0">
                <a:latin typeface="Arial" charset="0"/>
                <a:ea typeface="Arial" charset="0"/>
                <a:cs typeface="Arial" charset="0"/>
              </a:rPr>
              <a:t>Summary</a:t>
            </a:r>
          </a:p>
        </p:txBody>
      </p:sp>
    </p:spTree>
    <p:custDataLst>
      <p:tags r:id="rId1"/>
    </p:custDataLst>
    <p:extLst>
      <p:ext uri="{BB962C8B-B14F-4D97-AF65-F5344CB8AC3E}">
        <p14:creationId xmlns:p14="http://schemas.microsoft.com/office/powerpoint/2010/main" val="507617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SEP/SEF skull conductivity calibration</a:t>
            </a:r>
          </a:p>
        </p:txBody>
      </p:sp>
      <p:pic>
        <p:nvPicPr>
          <p:cNvPr id="6" name="Picture 2">
            <a:extLst>
              <a:ext uri="{FF2B5EF4-FFF2-40B4-BE49-F238E27FC236}">
                <a16:creationId xmlns:a16="http://schemas.microsoft.com/office/drawing/2014/main" id="{7CCFAA25-3C3C-FE13-B242-30903535274F}"/>
              </a:ext>
            </a:extLst>
          </p:cNvPr>
          <p:cNvPicPr>
            <a:picLocks noChangeAspect="1" noChangeArrowheads="1"/>
          </p:cNvPicPr>
          <p:nvPr/>
        </p:nvPicPr>
        <p:blipFill>
          <a:blip r:embed="rId4"/>
          <a:srcRect l="75278" t="19427" r="804" b="20522"/>
          <a:stretch>
            <a:fillRect/>
          </a:stretch>
        </p:blipFill>
        <p:spPr bwMode="auto">
          <a:xfrm>
            <a:off x="6281738" y="1739900"/>
            <a:ext cx="3395662" cy="3881438"/>
          </a:xfrm>
          <a:prstGeom prst="rect">
            <a:avLst/>
          </a:prstGeom>
          <a:noFill/>
          <a:ln w="9525">
            <a:noFill/>
            <a:miter lim="800000"/>
            <a:headEnd/>
            <a:tailEnd/>
          </a:ln>
        </p:spPr>
      </p:pic>
      <p:pic>
        <p:nvPicPr>
          <p:cNvPr id="7" name="Picture 2">
            <a:extLst>
              <a:ext uri="{FF2B5EF4-FFF2-40B4-BE49-F238E27FC236}">
                <a16:creationId xmlns:a16="http://schemas.microsoft.com/office/drawing/2014/main" id="{1B224B3C-7FAD-E313-9261-31A4F738FFCE}"/>
              </a:ext>
            </a:extLst>
          </p:cNvPr>
          <p:cNvPicPr>
            <a:picLocks noChangeAspect="1" noChangeArrowheads="1"/>
          </p:cNvPicPr>
          <p:nvPr/>
        </p:nvPicPr>
        <p:blipFill>
          <a:blip r:embed="rId4"/>
          <a:srcRect l="50533" t="19427" r="24722" b="20522"/>
          <a:stretch>
            <a:fillRect/>
          </a:stretch>
        </p:blipFill>
        <p:spPr bwMode="auto">
          <a:xfrm>
            <a:off x="2136775" y="1735139"/>
            <a:ext cx="3524250" cy="3895725"/>
          </a:xfrm>
          <a:prstGeom prst="rect">
            <a:avLst/>
          </a:prstGeom>
          <a:noFill/>
          <a:ln w="9525">
            <a:noFill/>
            <a:miter lim="800000"/>
            <a:headEnd/>
            <a:tailEnd/>
          </a:ln>
        </p:spPr>
      </p:pic>
      <p:sp>
        <p:nvSpPr>
          <p:cNvPr id="8" name="Text Box 3">
            <a:extLst>
              <a:ext uri="{FF2B5EF4-FFF2-40B4-BE49-F238E27FC236}">
                <a16:creationId xmlns:a16="http://schemas.microsoft.com/office/drawing/2014/main" id="{783EBA6E-BE9C-7BA7-84DC-6694ACC84AD7}"/>
              </a:ext>
            </a:extLst>
          </p:cNvPr>
          <p:cNvSpPr txBox="1">
            <a:spLocks noChangeArrowheads="1"/>
          </p:cNvSpPr>
          <p:nvPr/>
        </p:nvSpPr>
        <p:spPr bwMode="auto">
          <a:xfrm>
            <a:off x="2846388" y="5695890"/>
            <a:ext cx="1878013" cy="400110"/>
          </a:xfrm>
          <a:prstGeom prst="rect">
            <a:avLst/>
          </a:prstGeom>
          <a:noFill/>
          <a:ln w="12700">
            <a:solidFill>
              <a:schemeClr val="bg1"/>
            </a:solidFill>
            <a:miter lim="800000"/>
            <a:headEnd type="none" w="sm" len="sm"/>
            <a:tailEnd type="none" w="sm" len="sm"/>
          </a:ln>
          <a:effectLst/>
        </p:spPr>
        <p:txBody>
          <a:bodyPr>
            <a:prstTxWarp prst="textNoShape">
              <a:avLst/>
            </a:prstTxWarp>
            <a:spAutoFit/>
          </a:bodyPr>
          <a:lstStyle/>
          <a:p>
            <a:pPr algn="ctr" defTabSz="762000">
              <a:defRPr/>
            </a:pPr>
            <a:r>
              <a:rPr lang="en-US" sz="2000" b="1" dirty="0"/>
              <a:t>SEF </a:t>
            </a:r>
          </a:p>
        </p:txBody>
      </p:sp>
      <p:sp>
        <p:nvSpPr>
          <p:cNvPr id="9" name="Text Box 3">
            <a:extLst>
              <a:ext uri="{FF2B5EF4-FFF2-40B4-BE49-F238E27FC236}">
                <a16:creationId xmlns:a16="http://schemas.microsoft.com/office/drawing/2014/main" id="{3BBE1F13-3040-C20A-9E8F-D2B0E07D3E76}"/>
              </a:ext>
            </a:extLst>
          </p:cNvPr>
          <p:cNvSpPr txBox="1">
            <a:spLocks noChangeArrowheads="1"/>
          </p:cNvSpPr>
          <p:nvPr/>
        </p:nvSpPr>
        <p:spPr bwMode="auto">
          <a:xfrm>
            <a:off x="7467600" y="5715000"/>
            <a:ext cx="1547812" cy="400110"/>
          </a:xfrm>
          <a:prstGeom prst="rect">
            <a:avLst/>
          </a:prstGeom>
          <a:noFill/>
          <a:ln w="12700">
            <a:solidFill>
              <a:schemeClr val="bg1"/>
            </a:solidFill>
            <a:miter lim="800000"/>
            <a:headEnd type="none" w="sm" len="sm"/>
            <a:tailEnd type="none" w="sm" len="sm"/>
          </a:ln>
          <a:effectLst/>
        </p:spPr>
        <p:txBody>
          <a:bodyPr>
            <a:prstTxWarp prst="textNoShape">
              <a:avLst/>
            </a:prstTxWarp>
            <a:spAutoFit/>
          </a:bodyPr>
          <a:lstStyle/>
          <a:p>
            <a:pPr algn="ctr" defTabSz="762000">
              <a:defRPr/>
            </a:pPr>
            <a:r>
              <a:rPr lang="en-US" sz="2000" b="1" dirty="0"/>
              <a:t>SEP</a:t>
            </a:r>
          </a:p>
        </p:txBody>
      </p:sp>
      <p:sp>
        <p:nvSpPr>
          <p:cNvPr id="10" name="Rectangle 8">
            <a:extLst>
              <a:ext uri="{FF2B5EF4-FFF2-40B4-BE49-F238E27FC236}">
                <a16:creationId xmlns:a16="http://schemas.microsoft.com/office/drawing/2014/main" id="{7491A64D-1470-5966-B968-FCC1BA33579F}"/>
              </a:ext>
            </a:extLst>
          </p:cNvPr>
          <p:cNvSpPr>
            <a:spLocks noChangeArrowheads="1"/>
          </p:cNvSpPr>
          <p:nvPr/>
        </p:nvSpPr>
        <p:spPr bwMode="auto">
          <a:xfrm>
            <a:off x="4890258" y="56185"/>
            <a:ext cx="7301742" cy="277641"/>
          </a:xfrm>
          <a:prstGeom prst="rect">
            <a:avLst/>
          </a:prstGeom>
          <a:noFill/>
          <a:ln w="9525">
            <a:noFill/>
            <a:miter lim="800000"/>
            <a:headEnd/>
            <a:tailEnd/>
          </a:ln>
        </p:spPr>
        <p:txBody>
          <a:bodyPr wrap="none" lIns="92075" tIns="46038" rIns="92075" bIns="46038">
            <a:prstTxWarp prst="textNoShape">
              <a:avLst/>
            </a:prstTxWarp>
            <a:spAutoFit/>
          </a:bodyPr>
          <a:lstStyle/>
          <a:p>
            <a:pPr algn="r"/>
            <a:r>
              <a:rPr lang="en-US" sz="1200" b="1" dirty="0"/>
              <a:t>[Aydin, Vorwerk, </a:t>
            </a:r>
            <a:r>
              <a:rPr lang="en-US" sz="1200" b="1" dirty="0" err="1"/>
              <a:t>Küpper</a:t>
            </a:r>
            <a:r>
              <a:rPr lang="en-US" sz="1200" b="1" dirty="0"/>
              <a:t>, </a:t>
            </a:r>
            <a:r>
              <a:rPr lang="en-US" sz="1200" b="1" dirty="0" err="1"/>
              <a:t>Heers</a:t>
            </a:r>
            <a:r>
              <a:rPr lang="en-US" sz="1200" b="1" dirty="0"/>
              <a:t>, Kugel, </a:t>
            </a:r>
            <a:r>
              <a:rPr lang="en-US" sz="1200" b="1" dirty="0" err="1"/>
              <a:t>Galka</a:t>
            </a:r>
            <a:r>
              <a:rPr lang="en-US" sz="1200" b="1" dirty="0"/>
              <a:t>, Hamid, </a:t>
            </a:r>
            <a:r>
              <a:rPr lang="en-US" sz="1200" b="1" dirty="0" err="1"/>
              <a:t>Wellmer</a:t>
            </a:r>
            <a:r>
              <a:rPr lang="en-US" sz="1200" b="1" dirty="0"/>
              <a:t>, </a:t>
            </a:r>
            <a:r>
              <a:rPr lang="en-US" sz="1200" b="1" dirty="0" err="1"/>
              <a:t>Kellinghaus</a:t>
            </a:r>
            <a:r>
              <a:rPr lang="en-US" sz="1200" b="1" dirty="0"/>
              <a:t>, </a:t>
            </a:r>
            <a:r>
              <a:rPr lang="en-US" sz="1200" b="1" dirty="0" err="1"/>
              <a:t>Rampp</a:t>
            </a:r>
            <a:r>
              <a:rPr lang="en-US" sz="1200" b="1" dirty="0"/>
              <a:t> &amp; Wolters, </a:t>
            </a:r>
            <a:r>
              <a:rPr lang="en-US" sz="1200" b="1" i="1" dirty="0" err="1"/>
              <a:t>Plos</a:t>
            </a:r>
            <a:r>
              <a:rPr lang="en-US" sz="1200" b="1" i="1" dirty="0"/>
              <a:t> One</a:t>
            </a:r>
            <a:r>
              <a:rPr lang="en-US" sz="1200" b="1" dirty="0"/>
              <a:t>, 2014]</a:t>
            </a:r>
          </a:p>
        </p:txBody>
      </p:sp>
    </p:spTree>
    <p:custDataLst>
      <p:tags r:id="rId1"/>
    </p:custDataLst>
    <p:extLst>
      <p:ext uri="{BB962C8B-B14F-4D97-AF65-F5344CB8AC3E}">
        <p14:creationId xmlns:p14="http://schemas.microsoft.com/office/powerpoint/2010/main" val="37454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p:cNvPicPr>
            <a:picLocks noChangeAspect="1" noChangeArrowheads="1"/>
          </p:cNvPicPr>
          <p:nvPr/>
        </p:nvPicPr>
        <p:blipFill>
          <a:blip r:embed="rId4"/>
          <a:srcRect/>
          <a:stretch>
            <a:fillRect/>
          </a:stretch>
        </p:blipFill>
        <p:spPr bwMode="auto">
          <a:xfrm>
            <a:off x="1703389" y="1981200"/>
            <a:ext cx="2619375" cy="1809750"/>
          </a:xfrm>
          <a:prstGeom prst="rect">
            <a:avLst/>
          </a:prstGeom>
          <a:noFill/>
          <a:ln w="9525">
            <a:noFill/>
            <a:miter lim="800000"/>
            <a:headEnd/>
            <a:tailEnd/>
          </a:ln>
        </p:spPr>
      </p:pic>
      <p:graphicFrame>
        <p:nvGraphicFramePr>
          <p:cNvPr id="5" name="4 Diyagram"/>
          <p:cNvGraphicFramePr/>
          <p:nvPr/>
        </p:nvGraphicFramePr>
        <p:xfrm>
          <a:off x="4043264" y="1600200"/>
          <a:ext cx="6624736" cy="51283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7 Sağa Bükülü Ok"/>
          <p:cNvSpPr/>
          <p:nvPr/>
        </p:nvSpPr>
        <p:spPr>
          <a:xfrm flipV="1">
            <a:off x="4943475" y="2314576"/>
            <a:ext cx="647700" cy="3095625"/>
          </a:xfrm>
          <a:prstGeom prst="curvedRigh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anchor="ctr">
            <a:scene3d>
              <a:camera prst="perspectiveFront"/>
              <a:lightRig rig="threePt" dir="t"/>
            </a:scene3d>
          </a:bodyPr>
          <a:lstStyle/>
          <a:p>
            <a:pPr algn="ctr">
              <a:defRPr/>
            </a:pPr>
            <a:endParaRPr lang="en-US">
              <a:solidFill>
                <a:schemeClr val="tx1"/>
              </a:solidFill>
            </a:endParaRPr>
          </a:p>
        </p:txBody>
      </p:sp>
      <p:cxnSp>
        <p:nvCxnSpPr>
          <p:cNvPr id="54" name="53 Düz Ok Bağlayıcısı"/>
          <p:cNvCxnSpPr/>
          <p:nvPr/>
        </p:nvCxnSpPr>
        <p:spPr>
          <a:xfrm flipH="1" flipV="1">
            <a:off x="2919413" y="2522538"/>
            <a:ext cx="512762" cy="144463"/>
          </a:xfrm>
          <a:prstGeom prst="straightConnector1">
            <a:avLst/>
          </a:prstGeom>
          <a:ln w="50800" cap="sq">
            <a:solidFill>
              <a:schemeClr val="tx1"/>
            </a:solidFill>
            <a:round/>
            <a:headEnd type="oval" w="sm" len="sm"/>
            <a:tailEnd type="arrow" w="sm" len="sm"/>
          </a:ln>
        </p:spPr>
        <p:style>
          <a:lnRef idx="1">
            <a:schemeClr val="accent1"/>
          </a:lnRef>
          <a:fillRef idx="0">
            <a:schemeClr val="accent1"/>
          </a:fillRef>
          <a:effectRef idx="0">
            <a:schemeClr val="accent1"/>
          </a:effectRef>
          <a:fontRef idx="minor">
            <a:schemeClr val="tx1"/>
          </a:fontRef>
        </p:style>
      </p:cxnSp>
      <p:grpSp>
        <p:nvGrpSpPr>
          <p:cNvPr id="2" name="8 Grup"/>
          <p:cNvGrpSpPr/>
          <p:nvPr/>
        </p:nvGrpSpPr>
        <p:grpSpPr>
          <a:xfrm>
            <a:off x="3352800" y="3733800"/>
            <a:ext cx="1584176" cy="1368152"/>
            <a:chOff x="905902" y="2082302"/>
            <a:chExt cx="4031623" cy="732441"/>
          </a:xfrm>
          <a:solidFill>
            <a:schemeClr val="accent2"/>
          </a:solidFill>
        </p:grpSpPr>
        <p:sp>
          <p:nvSpPr>
            <p:cNvPr id="10" name="9 Yuvarlatılmış Dikdörtgen"/>
            <p:cNvSpPr/>
            <p:nvPr/>
          </p:nvSpPr>
          <p:spPr>
            <a:xfrm>
              <a:off x="905902" y="2082302"/>
              <a:ext cx="4031623" cy="732441"/>
            </a:xfrm>
            <a:prstGeom prst="roundRect">
              <a:avLst>
                <a:gd name="adj" fmla="val 10000"/>
              </a:avLst>
            </a:prstGeom>
            <a:grpFill/>
            <a:scene3d>
              <a:camera prst="orthographicFront"/>
              <a:lightRig rig="threePt" dir="t"/>
            </a:scene3d>
            <a:sp3d>
              <a:bevelT/>
              <a:bevelB/>
            </a:sp3d>
          </p:spPr>
          <p:style>
            <a:lnRef idx="1">
              <a:schemeClr val="accent3"/>
            </a:lnRef>
            <a:fillRef idx="2">
              <a:schemeClr val="accent3"/>
            </a:fillRef>
            <a:effectRef idx="1">
              <a:schemeClr val="accent3"/>
            </a:effectRef>
            <a:fontRef idx="minor">
              <a:schemeClr val="dk1"/>
            </a:fontRef>
          </p:style>
          <p:txBody>
            <a:bodyPr/>
            <a:lstStyle/>
            <a:p>
              <a:endParaRPr lang="de-DE"/>
            </a:p>
          </p:txBody>
        </p:sp>
        <p:sp>
          <p:nvSpPr>
            <p:cNvPr id="11" name="Yuvarlatılmış Dikdörtgen 4"/>
            <p:cNvSpPr/>
            <p:nvPr/>
          </p:nvSpPr>
          <p:spPr>
            <a:xfrm>
              <a:off x="1099826" y="2123095"/>
              <a:ext cx="3803345" cy="689537"/>
            </a:xfrm>
            <a:prstGeom prst="rect">
              <a:avLst/>
            </a:prstGeom>
            <a:grpFill/>
            <a:ln>
              <a:noFill/>
            </a:ln>
            <a:scene3d>
              <a:camera prst="orthographicFront"/>
              <a:lightRig rig="contrasting" dir="t"/>
            </a:scene3d>
            <a:sp3d prstMaterial="metal">
              <a:bevelT/>
              <a:bevelB/>
            </a:sp3d>
          </p:spPr>
          <p:style>
            <a:lnRef idx="1">
              <a:schemeClr val="accent3"/>
            </a:lnRef>
            <a:fillRef idx="2">
              <a:schemeClr val="accent3"/>
            </a:fillRef>
            <a:effectRef idx="1">
              <a:schemeClr val="accent3"/>
            </a:effectRef>
            <a:fontRef idx="minor">
              <a:schemeClr val="dk1"/>
            </a:fontRef>
          </p:style>
          <p:txBody>
            <a:bodyPr lIns="60960" tIns="60960" rIns="60960" bIns="60960" spcCol="1270" anchor="ctr">
              <a:sp3d extrusionH="57150">
                <a:bevelT w="38100" h="38100"/>
              </a:sp3d>
            </a:bodyPr>
            <a:lstStyle/>
            <a:p>
              <a:pPr algn="ctr" defTabSz="711200">
                <a:lnSpc>
                  <a:spcPct val="90000"/>
                </a:lnSpc>
                <a:spcAft>
                  <a:spcPct val="35000"/>
                </a:spcAft>
                <a:defRPr/>
              </a:pPr>
              <a:r>
                <a:rPr lang="en-US" sz="1600" b="1" dirty="0">
                  <a:solidFill>
                    <a:schemeClr val="bg1"/>
                  </a:solidFill>
                  <a:latin typeface="+mj-lt"/>
                </a:rPr>
                <a:t>Repeat  for all predefined conductivities </a:t>
              </a:r>
              <a:r>
                <a:rPr lang="en-US" sz="1600" dirty="0">
                  <a:solidFill>
                    <a:schemeClr val="bg1"/>
                  </a:solidFill>
                  <a:latin typeface="+mj-lt"/>
                </a:rPr>
                <a:t>{</a:t>
              </a:r>
              <a:r>
                <a:rPr lang="el-GR" sz="1600" dirty="0">
                  <a:solidFill>
                    <a:schemeClr val="bg1"/>
                  </a:solidFill>
                  <a:latin typeface="+mj-lt"/>
                </a:rPr>
                <a:t>σ</a:t>
              </a:r>
              <a:r>
                <a:rPr lang="en-US" sz="1600" baseline="-25000" dirty="0">
                  <a:solidFill>
                    <a:schemeClr val="bg1"/>
                  </a:solidFill>
                  <a:latin typeface="+mj-lt"/>
                </a:rPr>
                <a:t>1</a:t>
              </a:r>
              <a:r>
                <a:rPr lang="en-US" sz="1600" dirty="0">
                  <a:solidFill>
                    <a:schemeClr val="bg1"/>
                  </a:solidFill>
                  <a:latin typeface="+mj-lt"/>
                </a:rPr>
                <a:t>,</a:t>
              </a:r>
              <a:r>
                <a:rPr lang="el-GR" sz="1600" dirty="0">
                  <a:solidFill>
                    <a:schemeClr val="bg1"/>
                  </a:solidFill>
                  <a:latin typeface="+mj-lt"/>
                </a:rPr>
                <a:t>σ</a:t>
              </a:r>
              <a:r>
                <a:rPr lang="en-US" sz="1600" baseline="-25000" dirty="0">
                  <a:solidFill>
                    <a:schemeClr val="bg1"/>
                  </a:solidFill>
                  <a:latin typeface="+mj-lt"/>
                </a:rPr>
                <a:t>2</a:t>
              </a:r>
              <a:r>
                <a:rPr lang="en-US" sz="1600" dirty="0">
                  <a:solidFill>
                    <a:schemeClr val="bg1"/>
                  </a:solidFill>
                  <a:latin typeface="+mj-lt"/>
                </a:rPr>
                <a:t>,…,</a:t>
              </a:r>
              <a:r>
                <a:rPr lang="el-GR" sz="1600" dirty="0">
                  <a:solidFill>
                    <a:schemeClr val="bg1"/>
                  </a:solidFill>
                  <a:latin typeface="+mj-lt"/>
                </a:rPr>
                <a:t>σ</a:t>
              </a:r>
              <a:r>
                <a:rPr lang="en-US" sz="1600" baseline="-25000" dirty="0">
                  <a:solidFill>
                    <a:schemeClr val="bg1"/>
                  </a:solidFill>
                  <a:latin typeface="+mj-lt"/>
                </a:rPr>
                <a:t>n</a:t>
              </a:r>
              <a:r>
                <a:rPr lang="en-US" sz="1600" dirty="0">
                  <a:solidFill>
                    <a:schemeClr val="bg1"/>
                  </a:solidFill>
                  <a:latin typeface="+mj-lt"/>
                </a:rPr>
                <a:t>} </a:t>
              </a:r>
            </a:p>
          </p:txBody>
        </p:sp>
      </p:grpSp>
      <p:sp>
        <p:nvSpPr>
          <p:cNvPr id="130056" name="Rectangle 2"/>
          <p:cNvSpPr>
            <a:spLocks noChangeArrowheads="1"/>
          </p:cNvSpPr>
          <p:nvPr/>
        </p:nvSpPr>
        <p:spPr bwMode="auto">
          <a:xfrm>
            <a:off x="1524001" y="-845066"/>
            <a:ext cx="184731" cy="369332"/>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130057" name="Rectangle 4"/>
          <p:cNvSpPr>
            <a:spLocks noChangeArrowheads="1"/>
          </p:cNvSpPr>
          <p:nvPr/>
        </p:nvSpPr>
        <p:spPr bwMode="auto">
          <a:xfrm>
            <a:off x="1524001" y="-845066"/>
            <a:ext cx="184731" cy="369332"/>
          </a:xfrm>
          <a:prstGeom prst="rect">
            <a:avLst/>
          </a:prstGeom>
          <a:noFill/>
          <a:ln w="9525">
            <a:noFill/>
            <a:miter lim="800000"/>
            <a:headEnd/>
            <a:tailEnd/>
          </a:ln>
        </p:spPr>
        <p:txBody>
          <a:bodyPr wrap="none" anchor="ctr">
            <a:prstTxWarp prst="textNoShape">
              <a:avLst/>
            </a:prstTxWarp>
            <a:spAutoFit/>
          </a:bodyPr>
          <a:lstStyle/>
          <a:p>
            <a:endParaRPr lang="en-US"/>
          </a:p>
        </p:txBody>
      </p:sp>
      <p:cxnSp>
        <p:nvCxnSpPr>
          <p:cNvPr id="16" name="15 Düz Ok Bağlayıcısı"/>
          <p:cNvCxnSpPr/>
          <p:nvPr/>
        </p:nvCxnSpPr>
        <p:spPr>
          <a:xfrm flipH="1" flipV="1">
            <a:off x="3000375" y="2090738"/>
            <a:ext cx="431800" cy="576263"/>
          </a:xfrm>
          <a:prstGeom prst="straightConnector1">
            <a:avLst/>
          </a:prstGeom>
          <a:ln w="50800" cap="sq">
            <a:solidFill>
              <a:srgbClr val="00B050"/>
            </a:solidFill>
            <a:round/>
            <a:headEnd type="oval" w="lg" len="lg"/>
            <a:tailEnd type="arrow" w="sm" len="sm"/>
          </a:ln>
        </p:spPr>
        <p:style>
          <a:lnRef idx="1">
            <a:schemeClr val="accent1"/>
          </a:lnRef>
          <a:fillRef idx="0">
            <a:schemeClr val="accent1"/>
          </a:fillRef>
          <a:effectRef idx="0">
            <a:schemeClr val="accent1"/>
          </a:effectRef>
          <a:fontRef idx="minor">
            <a:schemeClr val="tx1"/>
          </a:fontRef>
        </p:style>
      </p:cxnSp>
      <p:cxnSp>
        <p:nvCxnSpPr>
          <p:cNvPr id="27" name="26 Düz Ok Bağlayıcısı"/>
          <p:cNvCxnSpPr/>
          <p:nvPr/>
        </p:nvCxnSpPr>
        <p:spPr>
          <a:xfrm flipH="1" flipV="1">
            <a:off x="3359151" y="2595562"/>
            <a:ext cx="73025" cy="71438"/>
          </a:xfrm>
          <a:prstGeom prst="straightConnector1">
            <a:avLst/>
          </a:prstGeom>
          <a:ln w="50800" cap="sq">
            <a:solidFill>
              <a:srgbClr val="00B050"/>
            </a:solidFill>
            <a:round/>
            <a:headEnd type="oval" w="lg" len="lg"/>
            <a:tailEnd type="none" w="sm" len="sm"/>
          </a:ln>
        </p:spPr>
        <p:style>
          <a:lnRef idx="1">
            <a:schemeClr val="accent1"/>
          </a:lnRef>
          <a:fillRef idx="0">
            <a:schemeClr val="accent1"/>
          </a:fillRef>
          <a:effectRef idx="0">
            <a:schemeClr val="accent1"/>
          </a:effectRef>
          <a:fontRef idx="minor">
            <a:schemeClr val="tx1"/>
          </a:fontRef>
        </p:style>
      </p:cxnSp>
      <p:cxnSp>
        <p:nvCxnSpPr>
          <p:cNvPr id="29" name="28 Düz Ok Bağlayıcısı"/>
          <p:cNvCxnSpPr/>
          <p:nvPr/>
        </p:nvCxnSpPr>
        <p:spPr>
          <a:xfrm flipH="1" flipV="1">
            <a:off x="2495551" y="2379662"/>
            <a:ext cx="936625" cy="287338"/>
          </a:xfrm>
          <a:prstGeom prst="straightConnector1">
            <a:avLst/>
          </a:prstGeom>
          <a:ln w="50800" cap="sq">
            <a:solidFill>
              <a:srgbClr val="0070C0"/>
            </a:solidFill>
            <a:round/>
            <a:headEnd type="oval" w="lg" len="lg"/>
            <a:tailEnd type="arrow" w="sm" len="sm"/>
          </a:ln>
        </p:spPr>
        <p:style>
          <a:lnRef idx="1">
            <a:schemeClr val="accent1"/>
          </a:lnRef>
          <a:fillRef idx="0">
            <a:schemeClr val="accent1"/>
          </a:fillRef>
          <a:effectRef idx="0">
            <a:schemeClr val="accent1"/>
          </a:effectRef>
          <a:fontRef idx="minor">
            <a:schemeClr val="tx1"/>
          </a:fontRef>
        </p:style>
      </p:cxnSp>
      <p:cxnSp>
        <p:nvCxnSpPr>
          <p:cNvPr id="36" name="35 Düz Ok Bağlayıcısı"/>
          <p:cNvCxnSpPr/>
          <p:nvPr/>
        </p:nvCxnSpPr>
        <p:spPr>
          <a:xfrm flipH="1" flipV="1">
            <a:off x="2927351" y="2522538"/>
            <a:ext cx="512763" cy="144463"/>
          </a:xfrm>
          <a:prstGeom prst="straightConnector1">
            <a:avLst/>
          </a:prstGeom>
          <a:ln w="50800" cap="sq">
            <a:solidFill>
              <a:srgbClr val="00B050"/>
            </a:solidFill>
            <a:round/>
            <a:headEnd type="oval" w="lg" len="lg"/>
            <a:tailEnd type="arrow" w="sm" len="sm"/>
          </a:ln>
        </p:spPr>
        <p:style>
          <a:lnRef idx="1">
            <a:schemeClr val="accent1"/>
          </a:lnRef>
          <a:fillRef idx="0">
            <a:schemeClr val="accent1"/>
          </a:fillRef>
          <a:effectRef idx="0">
            <a:schemeClr val="accent1"/>
          </a:effectRef>
          <a:fontRef idx="minor">
            <a:schemeClr val="tx1"/>
          </a:fontRef>
        </p:style>
      </p:cxnSp>
      <p:cxnSp>
        <p:nvCxnSpPr>
          <p:cNvPr id="39" name="38 Düz Ok Bağlayıcısı"/>
          <p:cNvCxnSpPr/>
          <p:nvPr/>
        </p:nvCxnSpPr>
        <p:spPr>
          <a:xfrm flipH="1" flipV="1">
            <a:off x="2927351" y="2522538"/>
            <a:ext cx="512763" cy="144463"/>
          </a:xfrm>
          <a:prstGeom prst="straightConnector1">
            <a:avLst/>
          </a:prstGeom>
          <a:ln w="50800" cap="sq">
            <a:solidFill>
              <a:srgbClr val="0070C0"/>
            </a:solidFill>
            <a:round/>
            <a:headEnd type="oval" w="lg" len="lg"/>
            <a:tailEnd type="arrow" w="sm" len="sm"/>
          </a:ln>
        </p:spPr>
        <p:style>
          <a:lnRef idx="1">
            <a:schemeClr val="accent1"/>
          </a:lnRef>
          <a:fillRef idx="0">
            <a:schemeClr val="accent1"/>
          </a:fillRef>
          <a:effectRef idx="0">
            <a:schemeClr val="accent1"/>
          </a:effectRef>
          <a:fontRef idx="minor">
            <a:schemeClr val="tx1"/>
          </a:fontRef>
        </p:style>
      </p:cxnSp>
      <p:cxnSp>
        <p:nvCxnSpPr>
          <p:cNvPr id="41" name="40 Düz Bağlayıcı"/>
          <p:cNvCxnSpPr/>
          <p:nvPr/>
        </p:nvCxnSpPr>
        <p:spPr>
          <a:xfrm flipV="1">
            <a:off x="3432175" y="2451100"/>
            <a:ext cx="0" cy="215900"/>
          </a:xfrm>
          <a:prstGeom prst="line">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42 Düz Bağlayıcı"/>
          <p:cNvCxnSpPr/>
          <p:nvPr/>
        </p:nvCxnSpPr>
        <p:spPr>
          <a:xfrm flipH="1">
            <a:off x="2927351" y="2667000"/>
            <a:ext cx="504825" cy="0"/>
          </a:xfrm>
          <a:prstGeom prst="line">
            <a:avLst/>
          </a:prstGeom>
          <a:ln w="25400">
            <a:prstDash val="sysDot"/>
            <a:tailEnd type="triangle"/>
          </a:ln>
        </p:spPr>
        <p:style>
          <a:lnRef idx="1">
            <a:schemeClr val="dk1"/>
          </a:lnRef>
          <a:fillRef idx="0">
            <a:schemeClr val="dk1"/>
          </a:fillRef>
          <a:effectRef idx="0">
            <a:schemeClr val="dk1"/>
          </a:effectRef>
          <a:fontRef idx="minor">
            <a:schemeClr val="tx1"/>
          </a:fontRef>
        </p:style>
      </p:cxnSp>
      <p:sp>
        <p:nvSpPr>
          <p:cNvPr id="53" name="52 Yay"/>
          <p:cNvSpPr/>
          <p:nvPr/>
        </p:nvSpPr>
        <p:spPr>
          <a:xfrm>
            <a:off x="1595438" y="1701800"/>
            <a:ext cx="2844800" cy="431800"/>
          </a:xfrm>
          <a:prstGeom prst="arc">
            <a:avLst>
              <a:gd name="adj1" fmla="val 10830057"/>
              <a:gd name="adj2" fmla="val 0"/>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 name="Rectangle 8">
            <a:extLst>
              <a:ext uri="{FF2B5EF4-FFF2-40B4-BE49-F238E27FC236}">
                <a16:creationId xmlns:a16="http://schemas.microsoft.com/office/drawing/2014/main" id="{EDC5ABD4-5D53-02E4-9080-7FCAC94607DF}"/>
              </a:ext>
            </a:extLst>
          </p:cNvPr>
          <p:cNvSpPr>
            <a:spLocks noChangeArrowheads="1"/>
          </p:cNvSpPr>
          <p:nvPr/>
        </p:nvSpPr>
        <p:spPr bwMode="auto">
          <a:xfrm>
            <a:off x="4890258" y="56185"/>
            <a:ext cx="7301742" cy="277641"/>
          </a:xfrm>
          <a:prstGeom prst="rect">
            <a:avLst/>
          </a:prstGeom>
          <a:noFill/>
          <a:ln w="9525">
            <a:noFill/>
            <a:miter lim="800000"/>
            <a:headEnd/>
            <a:tailEnd/>
          </a:ln>
        </p:spPr>
        <p:txBody>
          <a:bodyPr wrap="none" lIns="92075" tIns="46038" rIns="92075" bIns="46038">
            <a:prstTxWarp prst="textNoShape">
              <a:avLst/>
            </a:prstTxWarp>
            <a:spAutoFit/>
          </a:bodyPr>
          <a:lstStyle/>
          <a:p>
            <a:pPr algn="r"/>
            <a:r>
              <a:rPr lang="en-US" sz="1200" b="1" dirty="0"/>
              <a:t>[Aydin, Vorwerk, </a:t>
            </a:r>
            <a:r>
              <a:rPr lang="en-US" sz="1200" b="1" dirty="0" err="1"/>
              <a:t>Küpper</a:t>
            </a:r>
            <a:r>
              <a:rPr lang="en-US" sz="1200" b="1" dirty="0"/>
              <a:t>, </a:t>
            </a:r>
            <a:r>
              <a:rPr lang="en-US" sz="1200" b="1" dirty="0" err="1"/>
              <a:t>Heers</a:t>
            </a:r>
            <a:r>
              <a:rPr lang="en-US" sz="1200" b="1" dirty="0"/>
              <a:t>, Kugel, </a:t>
            </a:r>
            <a:r>
              <a:rPr lang="en-US" sz="1200" b="1" dirty="0" err="1"/>
              <a:t>Galka</a:t>
            </a:r>
            <a:r>
              <a:rPr lang="en-US" sz="1200" b="1" dirty="0"/>
              <a:t>, Hamid, </a:t>
            </a:r>
            <a:r>
              <a:rPr lang="en-US" sz="1200" b="1" dirty="0" err="1"/>
              <a:t>Wellmer</a:t>
            </a:r>
            <a:r>
              <a:rPr lang="en-US" sz="1200" b="1" dirty="0"/>
              <a:t>, </a:t>
            </a:r>
            <a:r>
              <a:rPr lang="en-US" sz="1200" b="1" dirty="0" err="1"/>
              <a:t>Kellinghaus</a:t>
            </a:r>
            <a:r>
              <a:rPr lang="en-US" sz="1200" b="1" dirty="0"/>
              <a:t>, </a:t>
            </a:r>
            <a:r>
              <a:rPr lang="en-US" sz="1200" b="1" dirty="0" err="1"/>
              <a:t>Rampp</a:t>
            </a:r>
            <a:r>
              <a:rPr lang="en-US" sz="1200" b="1" dirty="0"/>
              <a:t> &amp; Wolters, </a:t>
            </a:r>
            <a:r>
              <a:rPr lang="en-US" sz="1200" b="1" i="1" dirty="0" err="1"/>
              <a:t>Plos</a:t>
            </a:r>
            <a:r>
              <a:rPr lang="en-US" sz="1200" b="1" i="1" dirty="0"/>
              <a:t> One</a:t>
            </a:r>
            <a:r>
              <a:rPr lang="en-US" sz="1200" b="1" dirty="0"/>
              <a:t>, 2014]</a:t>
            </a:r>
          </a:p>
        </p:txBody>
      </p:sp>
      <p:sp>
        <p:nvSpPr>
          <p:cNvPr id="7" name="1 Başlık">
            <a:extLst>
              <a:ext uri="{FF2B5EF4-FFF2-40B4-BE49-F238E27FC236}">
                <a16:creationId xmlns:a16="http://schemas.microsoft.com/office/drawing/2014/main" id="{085A01D8-8363-F0CC-19EA-6EF9E44289E2}"/>
              </a:ext>
            </a:extLst>
          </p:cNvPr>
          <p:cNvSpPr txBox="1">
            <a:spLocks/>
          </p:cNvSpPr>
          <p:nvPr/>
        </p:nvSpPr>
        <p:spPr>
          <a:xfrm>
            <a:off x="983432" y="-26392"/>
            <a:ext cx="10871200" cy="990600"/>
          </a:xfrm>
          <a:prstGeom prst="rect">
            <a:avLst/>
          </a:prstGeom>
        </p:spPr>
        <p:txBody>
          <a:bodyPr vert="horz" anchor="b">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a:t>SEP/SEF skull conductivity calibration</a:t>
            </a:r>
          </a:p>
        </p:txBody>
      </p:sp>
    </p:spTree>
    <p:custDataLst>
      <p:tags r:id="rId1"/>
    </p:custDataLst>
    <p:extLst>
      <p:ext uri="{BB962C8B-B14F-4D97-AF65-F5344CB8AC3E}">
        <p14:creationId xmlns:p14="http://schemas.microsoft.com/office/powerpoint/2010/main" val="145068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graphicEl>
                                              <a:dgm id="{A7E73DFB-7F3D-4BD1-BF99-87A19F668B48}"/>
                                            </p:graphicEl>
                                          </p:spTgt>
                                        </p:tgtEl>
                                        <p:attrNameLst>
                                          <p:attrName>style.visibility</p:attrName>
                                        </p:attrNameLst>
                                      </p:cBhvr>
                                      <p:to>
                                        <p:strVal val="visible"/>
                                      </p:to>
                                    </p:set>
                                    <p:animEffect transition="in" filter="blinds(horizontal)">
                                      <p:cBhvr>
                                        <p:cTn id="7" dur="500"/>
                                        <p:tgtEl>
                                          <p:spTgt spid="5">
                                            <p:graphicEl>
                                              <a:dgm id="{A7E73DFB-7F3D-4BD1-BF99-87A19F668B4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graphicEl>
                                              <a:dgm id="{9DD5780B-E919-4EFA-B256-148D2397830F}"/>
                                            </p:graphicEl>
                                          </p:spTgt>
                                        </p:tgtEl>
                                        <p:attrNameLst>
                                          <p:attrName>style.visibility</p:attrName>
                                        </p:attrNameLst>
                                      </p:cBhvr>
                                      <p:to>
                                        <p:strVal val="visible"/>
                                      </p:to>
                                    </p:set>
                                    <p:animEffect transition="in" filter="blinds(horizontal)">
                                      <p:cBhvr>
                                        <p:cTn id="12" dur="500"/>
                                        <p:tgtEl>
                                          <p:spTgt spid="5">
                                            <p:graphicEl>
                                              <a:dgm id="{9DD5780B-E919-4EFA-B256-148D2397830F}"/>
                                            </p:graphic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graphicEl>
                                              <a:dgm id="{81DB912B-1007-4AB1-8FB0-9C4DA65806A1}"/>
                                            </p:graphicEl>
                                          </p:spTgt>
                                        </p:tgtEl>
                                        <p:attrNameLst>
                                          <p:attrName>style.visibility</p:attrName>
                                        </p:attrNameLst>
                                      </p:cBhvr>
                                      <p:to>
                                        <p:strVal val="visible"/>
                                      </p:to>
                                    </p:set>
                                    <p:animEffect transition="in" filter="blinds(horizontal)">
                                      <p:cBhvr>
                                        <p:cTn id="15" dur="500"/>
                                        <p:tgtEl>
                                          <p:spTgt spid="5">
                                            <p:graphicEl>
                                              <a:dgm id="{81DB912B-1007-4AB1-8FB0-9C4DA65806A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graphicEl>
                                              <a:dgm id="{D5C6A8A1-9BA9-4550-BDD4-E48E2EFE3939}"/>
                                            </p:graphicEl>
                                          </p:spTgt>
                                        </p:tgtEl>
                                        <p:attrNameLst>
                                          <p:attrName>style.visibility</p:attrName>
                                        </p:attrNameLst>
                                      </p:cBhvr>
                                      <p:to>
                                        <p:strVal val="visible"/>
                                      </p:to>
                                    </p:set>
                                    <p:animEffect transition="in" filter="blinds(horizontal)">
                                      <p:cBhvr>
                                        <p:cTn id="33" dur="500"/>
                                        <p:tgtEl>
                                          <p:spTgt spid="5">
                                            <p:graphicEl>
                                              <a:dgm id="{D5C6A8A1-9BA9-4550-BDD4-E48E2EFE3939}"/>
                                            </p:graphic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graphicEl>
                                              <a:dgm id="{947D994B-4790-4EB0-8501-2C558B4148FF}"/>
                                            </p:graphicEl>
                                          </p:spTgt>
                                        </p:tgtEl>
                                        <p:attrNameLst>
                                          <p:attrName>style.visibility</p:attrName>
                                        </p:attrNameLst>
                                      </p:cBhvr>
                                      <p:to>
                                        <p:strVal val="visible"/>
                                      </p:to>
                                    </p:set>
                                    <p:animEffect transition="in" filter="blinds(horizontal)">
                                      <p:cBhvr>
                                        <p:cTn id="36" dur="500"/>
                                        <p:tgtEl>
                                          <p:spTgt spid="5">
                                            <p:graphicEl>
                                              <a:dgm id="{947D994B-4790-4EB0-8501-2C558B4148FF}"/>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linds(horizont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5">
                                            <p:graphicEl>
                                              <a:dgm id="{E156DAC3-6278-4A30-B820-B642915BAEED}"/>
                                            </p:graphicEl>
                                          </p:spTgt>
                                        </p:tgtEl>
                                        <p:attrNameLst>
                                          <p:attrName>style.visibility</p:attrName>
                                        </p:attrNameLst>
                                      </p:cBhvr>
                                      <p:to>
                                        <p:strVal val="visible"/>
                                      </p:to>
                                    </p:set>
                                    <p:animEffect transition="in" filter="blinds(horizontal)">
                                      <p:cBhvr>
                                        <p:cTn id="51" dur="500"/>
                                        <p:tgtEl>
                                          <p:spTgt spid="5">
                                            <p:graphicEl>
                                              <a:dgm id="{E156DAC3-6278-4A30-B820-B642915BAEED}"/>
                                            </p:graphic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5">
                                            <p:graphicEl>
                                              <a:dgm id="{6FB96A7A-E0B1-4A64-BFBD-7945746116C0}"/>
                                            </p:graphicEl>
                                          </p:spTgt>
                                        </p:tgtEl>
                                        <p:attrNameLst>
                                          <p:attrName>style.visibility</p:attrName>
                                        </p:attrNameLst>
                                      </p:cBhvr>
                                      <p:to>
                                        <p:strVal val="visible"/>
                                      </p:to>
                                    </p:set>
                                    <p:animEffect transition="in" filter="blinds(horizontal)">
                                      <p:cBhvr>
                                        <p:cTn id="54" dur="500"/>
                                        <p:tgtEl>
                                          <p:spTgt spid="5">
                                            <p:graphicEl>
                                              <a:dgm id="{6FB96A7A-E0B1-4A64-BFBD-7945746116C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linds(horizontal)">
                                      <p:cBhvr>
                                        <p:cTn id="59" dur="5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5">
                                            <p:graphicEl>
                                              <a:dgm id="{0CA44535-C5FA-4D68-8C1E-202F4D5CE6B9}"/>
                                            </p:graphicEl>
                                          </p:spTgt>
                                        </p:tgtEl>
                                        <p:attrNameLst>
                                          <p:attrName>style.visibility</p:attrName>
                                        </p:attrNameLst>
                                      </p:cBhvr>
                                      <p:to>
                                        <p:strVal val="visible"/>
                                      </p:to>
                                    </p:set>
                                    <p:animEffect transition="in" filter="blinds(horizontal)">
                                      <p:cBhvr>
                                        <p:cTn id="64" dur="500"/>
                                        <p:tgtEl>
                                          <p:spTgt spid="5">
                                            <p:graphicEl>
                                              <a:dgm id="{0CA44535-C5FA-4D68-8C1E-202F4D5CE6B9}"/>
                                            </p:graphic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5">
                                            <p:graphicEl>
                                              <a:dgm id="{70CED37F-7A55-4080-A0A3-A618C37C1475}"/>
                                            </p:graphicEl>
                                          </p:spTgt>
                                        </p:tgtEl>
                                        <p:attrNameLst>
                                          <p:attrName>style.visibility</p:attrName>
                                        </p:attrNameLst>
                                      </p:cBhvr>
                                      <p:to>
                                        <p:strVal val="visible"/>
                                      </p:to>
                                    </p:set>
                                    <p:animEffect transition="in" filter="blinds(horizontal)">
                                      <p:cBhvr>
                                        <p:cTn id="67" dur="500"/>
                                        <p:tgtEl>
                                          <p:spTgt spid="5">
                                            <p:graphicEl>
                                              <a:dgm id="{70CED37F-7A55-4080-A0A3-A618C37C1475}"/>
                                            </p:graphicEl>
                                          </p:spTgt>
                                        </p:tgtEl>
                                      </p:cBhvr>
                                    </p:animEffect>
                                  </p:childTnLst>
                                </p:cTn>
                              </p:par>
                              <p:par>
                                <p:cTn id="68" presetID="3" presetClass="exit" presetSubtype="10" fill="hold" nodeType="withEffect">
                                  <p:stCondLst>
                                    <p:cond delay="0"/>
                                  </p:stCondLst>
                                  <p:childTnLst>
                                    <p:animEffect transition="out" filter="blinds(horizontal)">
                                      <p:cBhvr>
                                        <p:cTn id="69" dur="500"/>
                                        <p:tgtEl>
                                          <p:spTgt spid="36"/>
                                        </p:tgtEl>
                                      </p:cBhvr>
                                    </p:animEffect>
                                    <p:set>
                                      <p:cBhvr>
                                        <p:cTn id="70" dur="1" fill="hold">
                                          <p:stCondLst>
                                            <p:cond delay="499"/>
                                          </p:stCondLst>
                                        </p:cTn>
                                        <p:tgtEl>
                                          <p:spTgt spid="3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blinds(horizontal)">
                                      <p:cBhvr>
                                        <p:cTn id="80" dur="500"/>
                                        <p:tgtEl>
                                          <p:spTgt spid="8"/>
                                        </p:tgtEl>
                                      </p:cBhvr>
                                    </p:animEffect>
                                  </p:childTnLst>
                                </p:cTn>
                              </p:par>
                              <p:par>
                                <p:cTn id="81" presetID="3" presetClass="entr" presetSubtype="1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blinds(horizontal)">
                                      <p:cBhvr>
                                        <p:cTn id="83" dur="500"/>
                                        <p:tgtEl>
                                          <p:spTgt spid="2"/>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5">
                                            <p:graphicEl>
                                              <a:dgm id="{CAA263F2-9781-419E-BF0E-1BE822677A94}"/>
                                            </p:graphicEl>
                                          </p:spTgt>
                                        </p:tgtEl>
                                        <p:attrNameLst>
                                          <p:attrName>style.visibility</p:attrName>
                                        </p:attrNameLst>
                                      </p:cBhvr>
                                      <p:to>
                                        <p:strVal val="visible"/>
                                      </p:to>
                                    </p:set>
                                    <p:animEffect transition="in" filter="blinds(horizontal)">
                                      <p:cBhvr>
                                        <p:cTn id="88" dur="500"/>
                                        <p:tgtEl>
                                          <p:spTgt spid="5">
                                            <p:graphicEl>
                                              <a:dgm id="{CAA263F2-9781-419E-BF0E-1BE822677A94}"/>
                                            </p:graphicEl>
                                          </p:spTgt>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5">
                                            <p:graphicEl>
                                              <a:dgm id="{C79F1D7F-D8DC-4026-A270-13089A4BFF42}"/>
                                            </p:graphicEl>
                                          </p:spTgt>
                                        </p:tgtEl>
                                        <p:attrNameLst>
                                          <p:attrName>style.visibility</p:attrName>
                                        </p:attrNameLst>
                                      </p:cBhvr>
                                      <p:to>
                                        <p:strVal val="visible"/>
                                      </p:to>
                                    </p:set>
                                    <p:animEffect transition="in" filter="blinds(horizontal)">
                                      <p:cBhvr>
                                        <p:cTn id="91" dur="500"/>
                                        <p:tgtEl>
                                          <p:spTgt spid="5">
                                            <p:graphicEl>
                                              <a:dgm id="{C79F1D7F-D8DC-4026-A270-13089A4BFF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SEP/SEF skull conductivity calibration</a:t>
            </a:r>
          </a:p>
        </p:txBody>
      </p:sp>
      <p:sp>
        <p:nvSpPr>
          <p:cNvPr id="10" name="Rectangle 8">
            <a:extLst>
              <a:ext uri="{FF2B5EF4-FFF2-40B4-BE49-F238E27FC236}">
                <a16:creationId xmlns:a16="http://schemas.microsoft.com/office/drawing/2014/main" id="{7491A64D-1470-5966-B968-FCC1BA33579F}"/>
              </a:ext>
            </a:extLst>
          </p:cNvPr>
          <p:cNvSpPr>
            <a:spLocks noChangeArrowheads="1"/>
          </p:cNvSpPr>
          <p:nvPr/>
        </p:nvSpPr>
        <p:spPr bwMode="auto">
          <a:xfrm>
            <a:off x="4890258" y="56185"/>
            <a:ext cx="7301742" cy="277641"/>
          </a:xfrm>
          <a:prstGeom prst="rect">
            <a:avLst/>
          </a:prstGeom>
          <a:noFill/>
          <a:ln w="9525">
            <a:noFill/>
            <a:miter lim="800000"/>
            <a:headEnd/>
            <a:tailEnd/>
          </a:ln>
        </p:spPr>
        <p:txBody>
          <a:bodyPr wrap="none" lIns="92075" tIns="46038" rIns="92075" bIns="46038">
            <a:prstTxWarp prst="textNoShape">
              <a:avLst/>
            </a:prstTxWarp>
            <a:spAutoFit/>
          </a:bodyPr>
          <a:lstStyle/>
          <a:p>
            <a:pPr algn="r"/>
            <a:r>
              <a:rPr lang="en-US" sz="1200" b="1" dirty="0"/>
              <a:t>[Aydin, Vorwerk, </a:t>
            </a:r>
            <a:r>
              <a:rPr lang="en-US" sz="1200" b="1" dirty="0" err="1"/>
              <a:t>Küpper</a:t>
            </a:r>
            <a:r>
              <a:rPr lang="en-US" sz="1200" b="1" dirty="0"/>
              <a:t>, </a:t>
            </a:r>
            <a:r>
              <a:rPr lang="en-US" sz="1200" b="1" dirty="0" err="1"/>
              <a:t>Heers</a:t>
            </a:r>
            <a:r>
              <a:rPr lang="en-US" sz="1200" b="1" dirty="0"/>
              <a:t>, Kugel, </a:t>
            </a:r>
            <a:r>
              <a:rPr lang="en-US" sz="1200" b="1" dirty="0" err="1"/>
              <a:t>Galka</a:t>
            </a:r>
            <a:r>
              <a:rPr lang="en-US" sz="1200" b="1" dirty="0"/>
              <a:t>, Hamid, </a:t>
            </a:r>
            <a:r>
              <a:rPr lang="en-US" sz="1200" b="1" dirty="0" err="1"/>
              <a:t>Wellmer</a:t>
            </a:r>
            <a:r>
              <a:rPr lang="en-US" sz="1200" b="1" dirty="0"/>
              <a:t>, </a:t>
            </a:r>
            <a:r>
              <a:rPr lang="en-US" sz="1200" b="1" dirty="0" err="1"/>
              <a:t>Kellinghaus</a:t>
            </a:r>
            <a:r>
              <a:rPr lang="en-US" sz="1200" b="1" dirty="0"/>
              <a:t>, </a:t>
            </a:r>
            <a:r>
              <a:rPr lang="en-US" sz="1200" b="1" dirty="0" err="1"/>
              <a:t>Rampp</a:t>
            </a:r>
            <a:r>
              <a:rPr lang="en-US" sz="1200" b="1" dirty="0"/>
              <a:t> &amp; Wolters, </a:t>
            </a:r>
            <a:r>
              <a:rPr lang="en-US" sz="1200" b="1" i="1" dirty="0" err="1"/>
              <a:t>Plos</a:t>
            </a:r>
            <a:r>
              <a:rPr lang="en-US" sz="1200" b="1" i="1" dirty="0"/>
              <a:t> One</a:t>
            </a:r>
            <a:r>
              <a:rPr lang="en-US" sz="1200" b="1" dirty="0"/>
              <a:t>, 2014]</a:t>
            </a:r>
          </a:p>
        </p:txBody>
      </p:sp>
      <p:pic>
        <p:nvPicPr>
          <p:cNvPr id="4" name="Bild 5" descr="delete.tiff">
            <a:extLst>
              <a:ext uri="{FF2B5EF4-FFF2-40B4-BE49-F238E27FC236}">
                <a16:creationId xmlns:a16="http://schemas.microsoft.com/office/drawing/2014/main" id="{62E349F5-08A9-F28B-36A7-DAD2BBF59E4F}"/>
              </a:ext>
            </a:extLst>
          </p:cNvPr>
          <p:cNvPicPr>
            <a:picLocks noChangeAspect="1"/>
          </p:cNvPicPr>
          <p:nvPr/>
        </p:nvPicPr>
        <p:blipFill>
          <a:blip r:embed="rId4"/>
          <a:srcRect/>
          <a:stretch>
            <a:fillRect/>
          </a:stretch>
        </p:blipFill>
        <p:spPr bwMode="auto">
          <a:xfrm>
            <a:off x="983432" y="1657973"/>
            <a:ext cx="9427339" cy="497142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556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32656"/>
            <a:ext cx="11305256" cy="990600"/>
          </a:xfrm>
        </p:spPr>
        <p:txBody>
          <a:bodyPr>
            <a:noAutofit/>
          </a:bodyPr>
          <a:lstStyle/>
          <a:p>
            <a:r>
              <a:rPr lang="en-US" sz="2400" b="1" dirty="0">
                <a:latin typeface="Arial" charset="0"/>
                <a:ea typeface="Arial" charset="0"/>
                <a:cs typeface="Arial" charset="0"/>
              </a:rPr>
              <a:t>Skull-conductivity calibration:</a:t>
            </a:r>
            <a:br>
              <a:rPr lang="en-US" sz="2400" b="1" dirty="0">
                <a:latin typeface="Arial" charset="0"/>
                <a:ea typeface="Arial" charset="0"/>
                <a:cs typeface="Arial" charset="0"/>
              </a:rPr>
            </a:br>
            <a:r>
              <a:rPr lang="en-US" sz="2400" b="1" dirty="0">
                <a:latin typeface="Arial" charset="0"/>
                <a:ea typeface="Arial" charset="0"/>
                <a:cs typeface="Arial" charset="0"/>
              </a:rPr>
              <a:t>Individual calibration curves in a group study (20 subjects)</a:t>
            </a:r>
          </a:p>
        </p:txBody>
      </p:sp>
      <p:sp>
        <p:nvSpPr>
          <p:cNvPr id="5" name="Text Box 8">
            <a:extLst>
              <a:ext uri="{FF2B5EF4-FFF2-40B4-BE49-F238E27FC236}">
                <a16:creationId xmlns:a16="http://schemas.microsoft.com/office/drawing/2014/main" id="{CE4887E5-28E4-B340-8A5D-39FF5B6CD2C7}"/>
              </a:ext>
            </a:extLst>
          </p:cNvPr>
          <p:cNvSpPr txBox="1">
            <a:spLocks noChangeArrowheads="1"/>
          </p:cNvSpPr>
          <p:nvPr/>
        </p:nvSpPr>
        <p:spPr bwMode="auto">
          <a:xfrm>
            <a:off x="3411538" y="44624"/>
            <a:ext cx="8780462" cy="277641"/>
          </a:xfrm>
          <a:prstGeom prst="rect">
            <a:avLst/>
          </a:prstGeom>
          <a:noFill/>
          <a:ln w="9525">
            <a:noFill/>
            <a:miter lim="800000"/>
            <a:headEnd/>
            <a:tailEnd/>
          </a:ln>
        </p:spPr>
        <p:txBody>
          <a:bodyPr lIns="92075" tIns="46038" rIns="92075" bIns="46038">
            <a:prstTxWarp prst="textNoShape">
              <a:avLst/>
            </a:prstTxWarp>
            <a:spAutoFit/>
          </a:bodyPr>
          <a:lstStyle/>
          <a:p>
            <a:pPr algn="r"/>
            <a:r>
              <a:rPr lang="en-US" sz="1200" b="1" dirty="0">
                <a:latin typeface="Arial"/>
                <a:ea typeface="Arial" pitchFamily="-84" charset="0"/>
                <a:cs typeface="Arial"/>
              </a:rPr>
              <a:t>[</a:t>
            </a:r>
            <a:r>
              <a:rPr lang="en-US" sz="1200" b="1" dirty="0" err="1">
                <a:latin typeface="Arial"/>
                <a:ea typeface="Arial" pitchFamily="-84" charset="0"/>
                <a:cs typeface="Arial"/>
              </a:rPr>
              <a:t>Antonakakis</a:t>
            </a:r>
            <a:r>
              <a:rPr lang="en-US" sz="1200" b="1" dirty="0">
                <a:latin typeface="Arial"/>
                <a:ea typeface="Arial" pitchFamily="-84" charset="0"/>
                <a:cs typeface="Arial"/>
              </a:rPr>
              <a:t>, Schrader, Aydin, Khan, Gross, </a:t>
            </a:r>
            <a:r>
              <a:rPr lang="en-US" sz="1200" b="1" dirty="0" err="1">
                <a:latin typeface="Arial"/>
                <a:ea typeface="Arial" pitchFamily="-84" charset="0"/>
                <a:cs typeface="Arial"/>
              </a:rPr>
              <a:t>Zervakis</a:t>
            </a:r>
            <a:r>
              <a:rPr lang="en-US" sz="1200" b="1" dirty="0">
                <a:latin typeface="Arial"/>
                <a:ea typeface="Arial" pitchFamily="-84" charset="0"/>
                <a:cs typeface="Arial"/>
              </a:rPr>
              <a:t>, </a:t>
            </a:r>
            <a:r>
              <a:rPr lang="en-US" sz="1200" b="1" dirty="0" err="1">
                <a:latin typeface="Arial"/>
                <a:ea typeface="Arial" pitchFamily="-84" charset="0"/>
                <a:cs typeface="Arial"/>
              </a:rPr>
              <a:t>Rampp</a:t>
            </a:r>
            <a:r>
              <a:rPr lang="en-US" sz="1200" b="1" dirty="0">
                <a:latin typeface="Arial"/>
                <a:ea typeface="Arial" pitchFamily="-84" charset="0"/>
                <a:cs typeface="Arial"/>
              </a:rPr>
              <a:t> &amp; Wolters, </a:t>
            </a:r>
            <a:r>
              <a:rPr lang="en-US" sz="1200" b="1" i="1" dirty="0" err="1">
                <a:latin typeface="Arial"/>
                <a:ea typeface="Arial" pitchFamily="-84" charset="0"/>
                <a:cs typeface="Arial"/>
              </a:rPr>
              <a:t>NeuroImage</a:t>
            </a:r>
            <a:r>
              <a:rPr lang="en-US" sz="1200" b="1" i="1" dirty="0">
                <a:latin typeface="Arial"/>
                <a:ea typeface="Arial" pitchFamily="-84" charset="0"/>
                <a:cs typeface="Arial"/>
              </a:rPr>
              <a:t>, 2020</a:t>
            </a:r>
            <a:r>
              <a:rPr lang="en-US" sz="1200" b="1" dirty="0">
                <a:latin typeface="Arial"/>
                <a:ea typeface="Arial" pitchFamily="-84" charset="0"/>
                <a:cs typeface="Arial"/>
              </a:rPr>
              <a:t>]</a:t>
            </a:r>
            <a:endParaRPr lang="en-US" sz="1200" b="1" dirty="0">
              <a:latin typeface="Arial" pitchFamily="-84" charset="0"/>
            </a:endParaRPr>
          </a:p>
        </p:txBody>
      </p:sp>
      <p:pic>
        <p:nvPicPr>
          <p:cNvPr id="6" name="Bild 1">
            <a:extLst>
              <a:ext uri="{FF2B5EF4-FFF2-40B4-BE49-F238E27FC236}">
                <a16:creationId xmlns:a16="http://schemas.microsoft.com/office/drawing/2014/main" id="{B7CEBCC0-BFA9-C643-B4E1-058EB3FB3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029" y="1607910"/>
            <a:ext cx="8901942" cy="5178976"/>
          </a:xfrm>
          <a:prstGeom prst="rect">
            <a:avLst/>
          </a:prstGeom>
        </p:spPr>
      </p:pic>
    </p:spTree>
    <p:custDataLst>
      <p:tags r:id="rId1"/>
    </p:custDataLst>
    <p:extLst>
      <p:ext uri="{BB962C8B-B14F-4D97-AF65-F5344CB8AC3E}">
        <p14:creationId xmlns:p14="http://schemas.microsoft.com/office/powerpoint/2010/main" val="2019990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9336" y="494184"/>
            <a:ext cx="12025336" cy="990600"/>
          </a:xfrm>
        </p:spPr>
        <p:txBody>
          <a:bodyPr>
            <a:noAutofit/>
          </a:bodyPr>
          <a:lstStyle/>
          <a:p>
            <a:r>
              <a:rPr lang="en-GB" sz="2800" b="1" dirty="0">
                <a:latin typeface="Arial" pitchFamily="-84" charset="0"/>
              </a:rPr>
              <a:t>Combined EEG/MEG source analysis in calibrated head model</a:t>
            </a:r>
            <a:endParaRPr lang="en-US" sz="2800" b="1" dirty="0">
              <a:latin typeface="Arial" charset="0"/>
              <a:ea typeface="Arial" charset="0"/>
              <a:cs typeface="Arial" charset="0"/>
            </a:endParaRPr>
          </a:p>
        </p:txBody>
      </p:sp>
      <p:pic>
        <p:nvPicPr>
          <p:cNvPr id="6" name="29 Resim" descr="Paper_NF_T1_v2.png">
            <a:hlinkClick r:id="rId4" action="ppaction://hlinksldjump"/>
          </p:cNvPr>
          <p:cNvPicPr>
            <a:picLocks noChangeAspect="1"/>
          </p:cNvPicPr>
          <p:nvPr/>
        </p:nvPicPr>
        <p:blipFill>
          <a:blip r:embed="rId5"/>
          <a:srcRect l="40347" t="25714" r="40080" b="29918"/>
          <a:stretch>
            <a:fillRect/>
          </a:stretch>
        </p:blipFill>
        <p:spPr bwMode="auto">
          <a:xfrm>
            <a:off x="892248" y="2421829"/>
            <a:ext cx="1011238" cy="1344612"/>
          </a:xfrm>
          <a:prstGeom prst="rect">
            <a:avLst/>
          </a:prstGeom>
          <a:noFill/>
          <a:ln w="9525">
            <a:noFill/>
            <a:miter lim="800000"/>
            <a:headEnd/>
            <a:tailEnd/>
          </a:ln>
        </p:spPr>
      </p:pic>
      <p:pic>
        <p:nvPicPr>
          <p:cNvPr id="7" name="31 Resim" descr="Paper_NF_T2_v2.png"/>
          <p:cNvPicPr>
            <a:picLocks noChangeAspect="1"/>
          </p:cNvPicPr>
          <p:nvPr/>
        </p:nvPicPr>
        <p:blipFill>
          <a:blip r:embed="rId6"/>
          <a:srcRect l="40347" t="25714" r="40080" b="29918"/>
          <a:stretch>
            <a:fillRect/>
          </a:stretch>
        </p:blipFill>
        <p:spPr bwMode="auto">
          <a:xfrm>
            <a:off x="892248" y="4150617"/>
            <a:ext cx="1011238" cy="1343025"/>
          </a:xfrm>
          <a:prstGeom prst="rect">
            <a:avLst/>
          </a:prstGeom>
          <a:noFill/>
          <a:ln w="9525">
            <a:noFill/>
            <a:miter lim="800000"/>
            <a:headEnd/>
            <a:tailEnd/>
          </a:ln>
        </p:spPr>
      </p:pic>
      <p:pic>
        <p:nvPicPr>
          <p:cNvPr id="8" name="3 Resim" descr="C:\UMIT\Back_20_11_12\Publications\P0382\Co-Author_Comments\newColor_Segm.png"/>
          <p:cNvPicPr>
            <a:picLocks noChangeAspect="1"/>
          </p:cNvPicPr>
          <p:nvPr/>
        </p:nvPicPr>
        <p:blipFill>
          <a:blip r:embed="rId7"/>
          <a:srcRect l="40456" r="36159"/>
          <a:stretch>
            <a:fillRect/>
          </a:stretch>
        </p:blipFill>
        <p:spPr bwMode="auto">
          <a:xfrm>
            <a:off x="2532136" y="2350392"/>
            <a:ext cx="1143000" cy="1357313"/>
          </a:xfrm>
          <a:prstGeom prst="rect">
            <a:avLst/>
          </a:prstGeom>
          <a:noFill/>
          <a:ln w="9525">
            <a:noFill/>
            <a:miter lim="800000"/>
            <a:headEnd/>
            <a:tailEnd/>
          </a:ln>
        </p:spPr>
      </p:pic>
      <p:pic>
        <p:nvPicPr>
          <p:cNvPr id="9" name="36 Resim" descr="Paper_NF_Tens_v2.png">
            <a:hlinkClick r:id="rId4" action="ppaction://hlinksldjump"/>
          </p:cNvPr>
          <p:cNvPicPr>
            <a:picLocks noChangeAspect="1"/>
          </p:cNvPicPr>
          <p:nvPr/>
        </p:nvPicPr>
        <p:blipFill>
          <a:blip r:embed="rId8"/>
          <a:srcRect l="39828" t="25714" r="39841" b="29918"/>
          <a:stretch>
            <a:fillRect/>
          </a:stretch>
        </p:blipFill>
        <p:spPr bwMode="auto">
          <a:xfrm>
            <a:off x="2603574" y="4076005"/>
            <a:ext cx="1014413" cy="1298575"/>
          </a:xfrm>
          <a:prstGeom prst="rect">
            <a:avLst/>
          </a:prstGeom>
          <a:noFill/>
          <a:ln w="9525">
            <a:noFill/>
            <a:miter lim="800000"/>
            <a:headEnd/>
            <a:tailEnd/>
          </a:ln>
        </p:spPr>
      </p:pic>
      <p:pic>
        <p:nvPicPr>
          <p:cNvPr id="10" name="Picture 1030" descr="kopf-modell.png                                                0005FD18500.11 Festplatte              7C2686E3:"/>
          <p:cNvPicPr>
            <a:picLocks noChangeAspect="1" noChangeArrowheads="1"/>
          </p:cNvPicPr>
          <p:nvPr/>
        </p:nvPicPr>
        <p:blipFill>
          <a:blip r:embed="rId9"/>
          <a:srcRect l="8916" t="2" r="11450" b="5788"/>
          <a:stretch>
            <a:fillRect/>
          </a:stretch>
        </p:blipFill>
        <p:spPr bwMode="auto">
          <a:xfrm>
            <a:off x="4249811" y="2350392"/>
            <a:ext cx="1306512" cy="1433513"/>
          </a:xfrm>
          <a:prstGeom prst="rect">
            <a:avLst/>
          </a:prstGeom>
          <a:noFill/>
          <a:ln w="9525">
            <a:noFill/>
            <a:miter lim="800000"/>
            <a:headEnd/>
            <a:tailEnd/>
          </a:ln>
        </p:spPr>
      </p:pic>
      <p:sp>
        <p:nvSpPr>
          <p:cNvPr id="11" name="6 Metin kutusu"/>
          <p:cNvSpPr txBox="1">
            <a:spLocks noChangeArrowheads="1"/>
          </p:cNvSpPr>
          <p:nvPr/>
        </p:nvSpPr>
        <p:spPr bwMode="auto">
          <a:xfrm>
            <a:off x="2357511" y="1786829"/>
            <a:ext cx="1763713" cy="369332"/>
          </a:xfrm>
          <a:prstGeom prst="rect">
            <a:avLst/>
          </a:prstGeom>
          <a:noFill/>
          <a:ln w="9525">
            <a:noFill/>
            <a:miter lim="800000"/>
            <a:headEnd/>
            <a:tailEnd/>
          </a:ln>
        </p:spPr>
        <p:txBody>
          <a:bodyPr>
            <a:prstTxWarp prst="textNoShape">
              <a:avLst/>
            </a:prstTxWarp>
            <a:spAutoFit/>
          </a:bodyPr>
          <a:lstStyle/>
          <a:p>
            <a:r>
              <a:rPr lang="en-US" b="1" dirty="0"/>
              <a:t>Segmentation</a:t>
            </a:r>
          </a:p>
        </p:txBody>
      </p:sp>
      <p:sp>
        <p:nvSpPr>
          <p:cNvPr id="12" name="7 Metin kutusu"/>
          <p:cNvSpPr txBox="1">
            <a:spLocks noChangeArrowheads="1"/>
          </p:cNvSpPr>
          <p:nvPr/>
        </p:nvSpPr>
        <p:spPr bwMode="auto">
          <a:xfrm>
            <a:off x="4137097" y="1501080"/>
            <a:ext cx="1508126" cy="646331"/>
          </a:xfrm>
          <a:prstGeom prst="rect">
            <a:avLst/>
          </a:prstGeom>
          <a:noFill/>
          <a:ln w="9525">
            <a:noFill/>
            <a:miter lim="800000"/>
            <a:headEnd/>
            <a:tailEnd/>
          </a:ln>
        </p:spPr>
        <p:txBody>
          <a:bodyPr wrap="square">
            <a:prstTxWarp prst="textNoShape">
              <a:avLst/>
            </a:prstTxWarp>
            <a:spAutoFit/>
          </a:bodyPr>
          <a:lstStyle/>
          <a:p>
            <a:r>
              <a:rPr lang="en-US" b="1" dirty="0"/>
              <a:t>Anisotropic</a:t>
            </a:r>
          </a:p>
          <a:p>
            <a:r>
              <a:rPr lang="en-US" b="1" dirty="0"/>
              <a:t>head model</a:t>
            </a:r>
          </a:p>
        </p:txBody>
      </p:sp>
      <p:sp>
        <p:nvSpPr>
          <p:cNvPr id="13" name="8 Metin kutusu"/>
          <p:cNvSpPr txBox="1">
            <a:spLocks noChangeArrowheads="1"/>
          </p:cNvSpPr>
          <p:nvPr/>
        </p:nvSpPr>
        <p:spPr bwMode="auto">
          <a:xfrm>
            <a:off x="5792861" y="1424880"/>
            <a:ext cx="1909762" cy="646331"/>
          </a:xfrm>
          <a:prstGeom prst="rect">
            <a:avLst/>
          </a:prstGeom>
          <a:noFill/>
          <a:ln w="9525">
            <a:noFill/>
            <a:miter lim="800000"/>
            <a:headEnd/>
            <a:tailEnd/>
          </a:ln>
        </p:spPr>
        <p:txBody>
          <a:bodyPr wrap="square">
            <a:prstTxWarp prst="textNoShape">
              <a:avLst/>
            </a:prstTxWarp>
            <a:spAutoFit/>
          </a:bodyPr>
          <a:lstStyle/>
          <a:p>
            <a:r>
              <a:rPr lang="en-US" b="1" dirty="0"/>
              <a:t>Calibration for skull conductivity</a:t>
            </a:r>
          </a:p>
        </p:txBody>
      </p:sp>
      <p:sp>
        <p:nvSpPr>
          <p:cNvPr id="14" name="21 Sağ Ayraç"/>
          <p:cNvSpPr/>
          <p:nvPr/>
        </p:nvSpPr>
        <p:spPr>
          <a:xfrm>
            <a:off x="2027312" y="2782191"/>
            <a:ext cx="477837" cy="2457450"/>
          </a:xfrm>
          <a:prstGeom prst="rightBrace">
            <a:avLst>
              <a:gd name="adj1" fmla="val 8333"/>
              <a:gd name="adj2" fmla="val 13370"/>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23 Sağ Ayraç"/>
          <p:cNvSpPr/>
          <p:nvPr/>
        </p:nvSpPr>
        <p:spPr>
          <a:xfrm>
            <a:off x="3684662" y="2782192"/>
            <a:ext cx="477837" cy="2373313"/>
          </a:xfrm>
          <a:prstGeom prst="rightBrace">
            <a:avLst>
              <a:gd name="adj1" fmla="val 8333"/>
              <a:gd name="adj2" fmla="val 13370"/>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6" name="Picture 2"/>
          <p:cNvPicPr>
            <a:picLocks noChangeAspect="1" noChangeArrowheads="1"/>
          </p:cNvPicPr>
          <p:nvPr/>
        </p:nvPicPr>
        <p:blipFill>
          <a:blip r:embed="rId10"/>
          <a:srcRect l="75278" t="19427" r="804" b="20522"/>
          <a:stretch>
            <a:fillRect/>
          </a:stretch>
        </p:blipFill>
        <p:spPr bwMode="auto">
          <a:xfrm>
            <a:off x="4468886" y="3861692"/>
            <a:ext cx="862012" cy="987425"/>
          </a:xfrm>
          <a:prstGeom prst="rect">
            <a:avLst/>
          </a:prstGeom>
          <a:noFill/>
          <a:ln w="9525">
            <a:noFill/>
            <a:miter lim="800000"/>
            <a:headEnd/>
            <a:tailEnd/>
          </a:ln>
        </p:spPr>
      </p:pic>
      <p:pic>
        <p:nvPicPr>
          <p:cNvPr id="17" name="Picture 2"/>
          <p:cNvPicPr>
            <a:picLocks noChangeAspect="1" noChangeArrowheads="1"/>
          </p:cNvPicPr>
          <p:nvPr/>
        </p:nvPicPr>
        <p:blipFill>
          <a:blip r:embed="rId10"/>
          <a:srcRect l="50533" t="19427" r="24722" b="20522"/>
          <a:stretch>
            <a:fillRect/>
          </a:stretch>
        </p:blipFill>
        <p:spPr bwMode="auto">
          <a:xfrm>
            <a:off x="4443487" y="4899916"/>
            <a:ext cx="890587" cy="985838"/>
          </a:xfrm>
          <a:prstGeom prst="rect">
            <a:avLst/>
          </a:prstGeom>
          <a:noFill/>
          <a:ln w="9525">
            <a:noFill/>
            <a:miter lim="800000"/>
            <a:headEnd/>
            <a:tailEnd/>
          </a:ln>
        </p:spPr>
      </p:pic>
      <p:sp>
        <p:nvSpPr>
          <p:cNvPr id="18" name="29 Sağ Ayraç"/>
          <p:cNvSpPr/>
          <p:nvPr/>
        </p:nvSpPr>
        <p:spPr>
          <a:xfrm>
            <a:off x="5556323" y="2421830"/>
            <a:ext cx="431800" cy="3671887"/>
          </a:xfrm>
          <a:prstGeom prst="rightBrace">
            <a:avLst>
              <a:gd name="adj1" fmla="val 8333"/>
              <a:gd name="adj2" fmla="val 15860"/>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9" name="12 Resim"/>
          <p:cNvPicPr>
            <a:picLocks noChangeAspect="1"/>
          </p:cNvPicPr>
          <p:nvPr/>
        </p:nvPicPr>
        <p:blipFill>
          <a:blip r:embed="rId11"/>
          <a:srcRect l="16019" t="3722" r="36060" b="24190"/>
          <a:stretch>
            <a:fillRect/>
          </a:stretch>
        </p:blipFill>
        <p:spPr bwMode="auto">
          <a:xfrm>
            <a:off x="8004248" y="2277366"/>
            <a:ext cx="1860550" cy="1417638"/>
          </a:xfrm>
          <a:prstGeom prst="rect">
            <a:avLst/>
          </a:prstGeom>
          <a:noFill/>
          <a:ln w="9525">
            <a:noFill/>
            <a:miter lim="800000"/>
            <a:headEnd/>
            <a:tailEnd/>
          </a:ln>
        </p:spPr>
      </p:pic>
      <p:sp>
        <p:nvSpPr>
          <p:cNvPr id="20" name="39 Sağ Ayraç"/>
          <p:cNvSpPr/>
          <p:nvPr/>
        </p:nvSpPr>
        <p:spPr>
          <a:xfrm>
            <a:off x="7454875" y="2205929"/>
            <a:ext cx="477837" cy="4248150"/>
          </a:xfrm>
          <a:prstGeom prst="rightBrace">
            <a:avLst>
              <a:gd name="adj1" fmla="val 8333"/>
              <a:gd name="adj2" fmla="val 15881"/>
            </a:avLst>
          </a:prstGeom>
          <a:ln w="635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41 Metin kutusu"/>
          <p:cNvSpPr txBox="1">
            <a:spLocks noChangeArrowheads="1"/>
          </p:cNvSpPr>
          <p:nvPr/>
        </p:nvSpPr>
        <p:spPr bwMode="auto">
          <a:xfrm>
            <a:off x="7851849" y="1424879"/>
            <a:ext cx="2060575" cy="923330"/>
          </a:xfrm>
          <a:prstGeom prst="rect">
            <a:avLst/>
          </a:prstGeom>
          <a:noFill/>
          <a:ln w="9525">
            <a:noFill/>
            <a:miter lim="800000"/>
            <a:headEnd/>
            <a:tailEnd/>
          </a:ln>
        </p:spPr>
        <p:txBody>
          <a:bodyPr wrap="square">
            <a:prstTxWarp prst="textNoShape">
              <a:avLst/>
            </a:prstTxWarp>
            <a:spAutoFit/>
          </a:bodyPr>
          <a:lstStyle/>
          <a:p>
            <a:r>
              <a:rPr lang="en-US" b="1" dirty="0"/>
              <a:t>Measurement and reconstruction of epileptic activity</a:t>
            </a:r>
          </a:p>
        </p:txBody>
      </p:sp>
      <p:sp>
        <p:nvSpPr>
          <p:cNvPr id="22" name="Textplatzhalter 1"/>
          <p:cNvSpPr txBox="1">
            <a:spLocks/>
          </p:cNvSpPr>
          <p:nvPr/>
        </p:nvSpPr>
        <p:spPr>
          <a:xfrm>
            <a:off x="7752184" y="4653359"/>
            <a:ext cx="4535487" cy="2232025"/>
          </a:xfrm>
          <a:prstGeom prst="rect">
            <a:avLst/>
          </a:prstGeom>
        </p:spPr>
        <p:txBody>
          <a:bodyPr>
            <a:prstTxWarp prst="textNoShape">
              <a:avLst/>
            </a:prstTxWarp>
            <a:normAutofit/>
          </a:bodyPr>
          <a:lstStyle/>
          <a:p>
            <a:pPr marL="319088" indent="-319088">
              <a:lnSpc>
                <a:spcPct val="80000"/>
              </a:lnSpc>
              <a:spcBef>
                <a:spcPts val="700"/>
              </a:spcBef>
              <a:buClr>
                <a:schemeClr val="accent2"/>
              </a:buClr>
              <a:buSzPct val="60000"/>
              <a:buFont typeface="Wingdings" pitchFamily="-84" charset="2"/>
              <a:buChar char=""/>
            </a:pPr>
            <a:r>
              <a:rPr lang="de-DE" sz="2200" dirty="0"/>
              <a:t>T1, T2, DTI (27 min)</a:t>
            </a:r>
          </a:p>
          <a:p>
            <a:pPr marL="319088" indent="-319088">
              <a:lnSpc>
                <a:spcPct val="80000"/>
              </a:lnSpc>
              <a:spcBef>
                <a:spcPts val="700"/>
              </a:spcBef>
              <a:buClr>
                <a:schemeClr val="accent2"/>
              </a:buClr>
              <a:buSzPct val="60000"/>
              <a:buFont typeface="Wingdings" pitchFamily="-84" charset="2"/>
              <a:buChar char=""/>
            </a:pPr>
            <a:r>
              <a:rPr lang="de-DE" sz="2200" dirty="0" err="1"/>
              <a:t>Medianus</a:t>
            </a:r>
            <a:r>
              <a:rPr lang="de-DE" sz="2200" dirty="0"/>
              <a:t>-nerve </a:t>
            </a:r>
            <a:r>
              <a:rPr lang="de-DE" sz="2200" dirty="0" err="1"/>
              <a:t>stimulation</a:t>
            </a:r>
            <a:r>
              <a:rPr lang="de-DE" sz="2200" dirty="0"/>
              <a:t> (7 min)</a:t>
            </a:r>
          </a:p>
          <a:p>
            <a:pPr marL="319088" indent="-319088">
              <a:lnSpc>
                <a:spcPct val="80000"/>
              </a:lnSpc>
              <a:spcBef>
                <a:spcPts val="700"/>
              </a:spcBef>
              <a:buClr>
                <a:schemeClr val="accent2"/>
              </a:buClr>
              <a:buSzPct val="60000"/>
              <a:buFont typeface="Wingdings" pitchFamily="-84" charset="2"/>
              <a:buChar char=""/>
            </a:pPr>
            <a:r>
              <a:rPr lang="de-DE" sz="2200" dirty="0"/>
              <a:t>Skull </a:t>
            </a:r>
            <a:r>
              <a:rPr lang="de-DE" sz="2200" dirty="0" err="1"/>
              <a:t>conductivity</a:t>
            </a:r>
            <a:endParaRPr lang="de-DE" sz="2200" dirty="0"/>
          </a:p>
          <a:p>
            <a:pPr marL="639763" lvl="1" indent="-273050">
              <a:lnSpc>
                <a:spcPct val="80000"/>
              </a:lnSpc>
              <a:spcBef>
                <a:spcPts val="550"/>
              </a:spcBef>
              <a:buClr>
                <a:schemeClr val="accent1"/>
              </a:buClr>
              <a:buSzPct val="70000"/>
              <a:buFont typeface="Wingdings 2" pitchFamily="-84" charset="2"/>
              <a:buChar char=""/>
            </a:pPr>
            <a:r>
              <a:rPr lang="de-DE" dirty="0"/>
              <a:t>High interindividual </a:t>
            </a:r>
            <a:r>
              <a:rPr lang="de-DE" dirty="0" err="1"/>
              <a:t>variability</a:t>
            </a:r>
            <a:endParaRPr lang="de-DE" dirty="0"/>
          </a:p>
          <a:p>
            <a:pPr marL="639763" lvl="1" indent="-273050">
              <a:lnSpc>
                <a:spcPct val="80000"/>
              </a:lnSpc>
              <a:spcBef>
                <a:spcPts val="550"/>
              </a:spcBef>
              <a:buClr>
                <a:schemeClr val="accent1"/>
              </a:buClr>
              <a:buSzPct val="70000"/>
              <a:buFont typeface="Wingdings 2" pitchFamily="-84" charset="2"/>
              <a:buChar char=""/>
            </a:pPr>
            <a:r>
              <a:rPr lang="de-DE" dirty="0"/>
              <a:t>EEG </a:t>
            </a:r>
            <a:r>
              <a:rPr lang="de-DE" dirty="0" err="1"/>
              <a:t>very</a:t>
            </a:r>
            <a:r>
              <a:rPr lang="de-DE" dirty="0"/>
              <a:t> sensitive </a:t>
            </a:r>
          </a:p>
          <a:p>
            <a:pPr marL="639763" lvl="1" indent="-273050">
              <a:lnSpc>
                <a:spcPct val="80000"/>
              </a:lnSpc>
              <a:spcBef>
                <a:spcPts val="550"/>
              </a:spcBef>
              <a:buClr>
                <a:schemeClr val="accent1"/>
              </a:buClr>
              <a:buSzPct val="70000"/>
              <a:buFont typeface="Wingdings 2" pitchFamily="-84" charset="2"/>
              <a:buChar char=""/>
            </a:pPr>
            <a:r>
              <a:rPr lang="de-DE" dirty="0"/>
              <a:t>MEG </a:t>
            </a:r>
            <a:r>
              <a:rPr lang="de-DE" dirty="0" err="1"/>
              <a:t>nearly</a:t>
            </a:r>
            <a:r>
              <a:rPr lang="de-DE" dirty="0"/>
              <a:t> not </a:t>
            </a:r>
            <a:r>
              <a:rPr lang="de-DE" dirty="0" err="1"/>
              <a:t>influenced</a:t>
            </a:r>
            <a:endParaRPr lang="de-DE" dirty="0"/>
          </a:p>
          <a:p>
            <a:pPr marL="639763" lvl="1" indent="-273050">
              <a:lnSpc>
                <a:spcPct val="80000"/>
              </a:lnSpc>
              <a:spcBef>
                <a:spcPts val="550"/>
              </a:spcBef>
              <a:buClr>
                <a:schemeClr val="accent1"/>
              </a:buClr>
              <a:buSzPct val="70000"/>
              <a:buFont typeface="Wingdings 2" pitchFamily="-84" charset="2"/>
              <a:buChar char=""/>
            </a:pPr>
            <a:endParaRPr lang="de-DE" dirty="0">
              <a:solidFill>
                <a:srgbClr val="FFFF00"/>
              </a:solidFill>
            </a:endParaRPr>
          </a:p>
        </p:txBody>
      </p:sp>
      <p:pic>
        <p:nvPicPr>
          <p:cNvPr id="23" name="Picture 2"/>
          <p:cNvPicPr>
            <a:picLocks noChangeAspect="1" noChangeArrowheads="1"/>
          </p:cNvPicPr>
          <p:nvPr/>
        </p:nvPicPr>
        <p:blipFill>
          <a:blip r:embed="rId12"/>
          <a:srcRect/>
          <a:stretch>
            <a:fillRect/>
          </a:stretch>
        </p:blipFill>
        <p:spPr bwMode="auto">
          <a:xfrm>
            <a:off x="6132586" y="2299592"/>
            <a:ext cx="1466850" cy="1419225"/>
          </a:xfrm>
          <a:prstGeom prst="rect">
            <a:avLst/>
          </a:prstGeom>
          <a:noFill/>
          <a:ln w="9525">
            <a:noFill/>
            <a:miter lim="800000"/>
            <a:headEnd/>
            <a:tailEnd/>
          </a:ln>
        </p:spPr>
      </p:pic>
      <p:sp>
        <p:nvSpPr>
          <p:cNvPr id="24" name="Rectangle 2"/>
          <p:cNvSpPr txBox="1">
            <a:spLocks noChangeArrowheads="1"/>
          </p:cNvSpPr>
          <p:nvPr/>
        </p:nvSpPr>
        <p:spPr>
          <a:xfrm>
            <a:off x="1073223" y="1043879"/>
            <a:ext cx="8686800" cy="476250"/>
          </a:xfrm>
          <a:prstGeom prst="rect">
            <a:avLst/>
          </a:prstGeom>
          <a:effectLst/>
        </p:spPr>
        <p:txBody>
          <a:bodyPr vert="horz" anchor="ctr">
            <a:normAutofit fontScale="97500"/>
          </a:bodyPr>
          <a:lstStyle/>
          <a:p>
            <a:pPr>
              <a:spcBef>
                <a:spcPct val="0"/>
              </a:spcBef>
              <a:defRPr/>
            </a:pPr>
            <a:endParaRPr lang="de-DE" sz="2000" b="1" dirty="0">
              <a:solidFill>
                <a:schemeClr val="tx2"/>
              </a:solidFill>
              <a:latin typeface="Arial" pitchFamily="-84" charset="0"/>
              <a:ea typeface="+mj-ea"/>
              <a:cs typeface="+mj-cs"/>
            </a:endParaRPr>
          </a:p>
        </p:txBody>
      </p:sp>
      <p:sp>
        <p:nvSpPr>
          <p:cNvPr id="25" name="6 Metin kutusu"/>
          <p:cNvSpPr txBox="1">
            <a:spLocks noChangeArrowheads="1"/>
          </p:cNvSpPr>
          <p:nvPr/>
        </p:nvSpPr>
        <p:spPr bwMode="auto">
          <a:xfrm>
            <a:off x="782711" y="1653480"/>
            <a:ext cx="1509712" cy="646331"/>
          </a:xfrm>
          <a:prstGeom prst="rect">
            <a:avLst/>
          </a:prstGeom>
          <a:noFill/>
          <a:ln w="9525">
            <a:noFill/>
            <a:miter lim="800000"/>
            <a:headEnd/>
            <a:tailEnd/>
          </a:ln>
        </p:spPr>
        <p:txBody>
          <a:bodyPr wrap="square">
            <a:prstTxWarp prst="textNoShape">
              <a:avLst/>
            </a:prstTxWarp>
            <a:spAutoFit/>
          </a:bodyPr>
          <a:lstStyle/>
          <a:p>
            <a:r>
              <a:rPr lang="en-US" b="1"/>
              <a:t>MRI measurement</a:t>
            </a:r>
            <a:endParaRPr lang="en-US" b="1" dirty="0"/>
          </a:p>
        </p:txBody>
      </p:sp>
      <p:pic>
        <p:nvPicPr>
          <p:cNvPr id="26" name="Bild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5632" y="3812479"/>
            <a:ext cx="1624846" cy="1465263"/>
          </a:xfrm>
          <a:prstGeom prst="rect">
            <a:avLst/>
          </a:prstGeom>
        </p:spPr>
      </p:pic>
      <p:pic>
        <p:nvPicPr>
          <p:cNvPr id="27" name="Bild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88496" y="5190611"/>
            <a:ext cx="1610941" cy="1353732"/>
          </a:xfrm>
          <a:prstGeom prst="rect">
            <a:avLst/>
          </a:prstGeom>
        </p:spPr>
      </p:pic>
      <p:sp>
        <p:nvSpPr>
          <p:cNvPr id="28" name="Text Box 8">
            <a:extLst>
              <a:ext uri="{FF2B5EF4-FFF2-40B4-BE49-F238E27FC236}">
                <a16:creationId xmlns:a16="http://schemas.microsoft.com/office/drawing/2014/main" id="{FC0EDE4E-B35F-9249-8E9B-887B90CB7176}"/>
              </a:ext>
            </a:extLst>
          </p:cNvPr>
          <p:cNvSpPr txBox="1">
            <a:spLocks noChangeArrowheads="1"/>
          </p:cNvSpPr>
          <p:nvPr/>
        </p:nvSpPr>
        <p:spPr bwMode="auto">
          <a:xfrm>
            <a:off x="3411538" y="44624"/>
            <a:ext cx="8780462" cy="646973"/>
          </a:xfrm>
          <a:prstGeom prst="rect">
            <a:avLst/>
          </a:prstGeom>
          <a:noFill/>
          <a:ln w="9525">
            <a:noFill/>
            <a:miter lim="800000"/>
            <a:headEnd/>
            <a:tailEnd/>
          </a:ln>
        </p:spPr>
        <p:txBody>
          <a:bodyPr lIns="92075" tIns="46038" rIns="92075" bIns="46038">
            <a:prstTxWarp prst="textNoShape">
              <a:avLst/>
            </a:prstTxWarp>
            <a:spAutoFit/>
          </a:bodyPr>
          <a:lstStyle/>
          <a:p>
            <a:pPr algn="r"/>
            <a:r>
              <a:rPr lang="en-US" sz="1200" b="1" dirty="0">
                <a:latin typeface="Arial"/>
                <a:ea typeface="Arial" pitchFamily="-84" charset="0"/>
                <a:cs typeface="Arial"/>
              </a:rPr>
              <a:t>[Aydin, </a:t>
            </a:r>
            <a:r>
              <a:rPr lang="en-US" sz="1200" b="1" dirty="0" err="1">
                <a:latin typeface="Arial"/>
                <a:ea typeface="Arial" pitchFamily="-84" charset="0"/>
                <a:cs typeface="Arial"/>
              </a:rPr>
              <a:t>Vorwerk</a:t>
            </a:r>
            <a:r>
              <a:rPr lang="en-US" sz="1200" b="1" dirty="0">
                <a:latin typeface="Arial"/>
                <a:ea typeface="Arial" pitchFamily="-84" charset="0"/>
                <a:cs typeface="Arial"/>
              </a:rPr>
              <a:t>, </a:t>
            </a:r>
            <a:r>
              <a:rPr lang="en-US" sz="1200" b="1" dirty="0" err="1">
                <a:latin typeface="Arial"/>
                <a:ea typeface="Arial" pitchFamily="-84" charset="0"/>
                <a:cs typeface="Arial"/>
              </a:rPr>
              <a:t>Küpper</a:t>
            </a:r>
            <a:r>
              <a:rPr lang="en-US" sz="1200" b="1" dirty="0">
                <a:latin typeface="Arial"/>
                <a:ea typeface="Arial" pitchFamily="-84" charset="0"/>
                <a:cs typeface="Arial"/>
              </a:rPr>
              <a:t>, </a:t>
            </a:r>
            <a:r>
              <a:rPr lang="en-US" sz="1200" b="1" dirty="0" err="1">
                <a:latin typeface="Arial"/>
                <a:ea typeface="Arial" pitchFamily="-84" charset="0"/>
                <a:cs typeface="Arial"/>
              </a:rPr>
              <a:t>Heers</a:t>
            </a:r>
            <a:r>
              <a:rPr lang="en-US" sz="1200" b="1" dirty="0">
                <a:latin typeface="Arial"/>
                <a:ea typeface="Arial" pitchFamily="-84" charset="0"/>
                <a:cs typeface="Arial"/>
              </a:rPr>
              <a:t>, </a:t>
            </a:r>
            <a:r>
              <a:rPr lang="en-US" sz="1200" b="1" dirty="0" err="1">
                <a:latin typeface="Arial"/>
                <a:ea typeface="Arial" pitchFamily="-84" charset="0"/>
                <a:cs typeface="Arial"/>
              </a:rPr>
              <a:t>Kugel,Galka</a:t>
            </a:r>
            <a:r>
              <a:rPr lang="en-US" sz="1200" b="1" dirty="0">
                <a:latin typeface="Arial"/>
                <a:ea typeface="Arial" pitchFamily="-84" charset="0"/>
                <a:cs typeface="Arial"/>
              </a:rPr>
              <a:t>, Hamid, </a:t>
            </a:r>
            <a:r>
              <a:rPr lang="en-US" sz="1200" b="1" dirty="0" err="1">
                <a:latin typeface="Arial"/>
                <a:ea typeface="Arial" pitchFamily="-84" charset="0"/>
                <a:cs typeface="Arial"/>
              </a:rPr>
              <a:t>Wellmer</a:t>
            </a:r>
            <a:r>
              <a:rPr lang="en-US" sz="1200" b="1" dirty="0">
                <a:latin typeface="Arial"/>
                <a:ea typeface="Arial" pitchFamily="-84" charset="0"/>
                <a:cs typeface="Arial"/>
              </a:rPr>
              <a:t>, </a:t>
            </a:r>
            <a:r>
              <a:rPr lang="en-US" sz="1200" b="1" dirty="0" err="1">
                <a:latin typeface="Arial"/>
                <a:ea typeface="Arial" pitchFamily="-84" charset="0"/>
                <a:cs typeface="Arial"/>
              </a:rPr>
              <a:t>Kellinghaus</a:t>
            </a:r>
            <a:r>
              <a:rPr lang="en-US" sz="1200" b="1" dirty="0">
                <a:latin typeface="Arial"/>
                <a:ea typeface="Arial" pitchFamily="-84" charset="0"/>
                <a:cs typeface="Arial"/>
              </a:rPr>
              <a:t>, </a:t>
            </a:r>
            <a:r>
              <a:rPr lang="en-US" sz="1200" b="1" dirty="0" err="1">
                <a:latin typeface="Arial"/>
                <a:ea typeface="Arial" pitchFamily="-84" charset="0"/>
                <a:cs typeface="Arial"/>
              </a:rPr>
              <a:t>Rampp</a:t>
            </a:r>
            <a:r>
              <a:rPr lang="en-US" sz="1200" b="1" dirty="0">
                <a:latin typeface="Arial"/>
                <a:ea typeface="Arial" pitchFamily="-84" charset="0"/>
                <a:cs typeface="Arial"/>
              </a:rPr>
              <a:t> &amp; Wolters, </a:t>
            </a:r>
            <a:r>
              <a:rPr lang="en-US" sz="1200" b="1" i="1" dirty="0">
                <a:latin typeface="Arial"/>
                <a:ea typeface="Arial" pitchFamily="-84" charset="0"/>
                <a:cs typeface="Arial"/>
              </a:rPr>
              <a:t>PLOS ONE, </a:t>
            </a:r>
            <a:r>
              <a:rPr lang="en-US" sz="1200" b="1" dirty="0">
                <a:latin typeface="Arial"/>
                <a:ea typeface="Arial" pitchFamily="-84" charset="0"/>
                <a:cs typeface="Arial"/>
              </a:rPr>
              <a:t>2014]</a:t>
            </a:r>
            <a:endParaRPr lang="en-US" sz="1200" b="1" dirty="0">
              <a:latin typeface="Arial" pitchFamily="-84" charset="0"/>
            </a:endParaRPr>
          </a:p>
          <a:p>
            <a:pPr algn="r"/>
            <a:r>
              <a:rPr lang="en-US" sz="1200" b="1" dirty="0">
                <a:latin typeface="Arial"/>
                <a:ea typeface="Arial" pitchFamily="-84" charset="0"/>
                <a:cs typeface="Arial"/>
              </a:rPr>
              <a:t>[</a:t>
            </a:r>
            <a:r>
              <a:rPr lang="en-US" sz="1200" b="1" dirty="0" err="1">
                <a:latin typeface="Arial"/>
                <a:ea typeface="Arial" pitchFamily="-84" charset="0"/>
                <a:cs typeface="Arial"/>
              </a:rPr>
              <a:t>Antonakakis</a:t>
            </a:r>
            <a:r>
              <a:rPr lang="en-US" sz="1200" b="1" dirty="0">
                <a:latin typeface="Arial"/>
                <a:ea typeface="Arial" pitchFamily="-84" charset="0"/>
                <a:cs typeface="Arial"/>
              </a:rPr>
              <a:t>, Schrader, Aydin, Khan, Gross, </a:t>
            </a:r>
            <a:r>
              <a:rPr lang="en-US" sz="1200" b="1" dirty="0" err="1">
                <a:latin typeface="Arial"/>
                <a:ea typeface="Arial" pitchFamily="-84" charset="0"/>
                <a:cs typeface="Arial"/>
              </a:rPr>
              <a:t>Zervakis</a:t>
            </a:r>
            <a:r>
              <a:rPr lang="en-US" sz="1200" b="1" dirty="0">
                <a:latin typeface="Arial"/>
                <a:ea typeface="Arial" pitchFamily="-84" charset="0"/>
                <a:cs typeface="Arial"/>
              </a:rPr>
              <a:t>, </a:t>
            </a:r>
            <a:r>
              <a:rPr lang="en-US" sz="1200" b="1" dirty="0" err="1">
                <a:latin typeface="Arial"/>
                <a:ea typeface="Arial" pitchFamily="-84" charset="0"/>
                <a:cs typeface="Arial"/>
              </a:rPr>
              <a:t>Rampp</a:t>
            </a:r>
            <a:r>
              <a:rPr lang="en-US" sz="1200" b="1" dirty="0">
                <a:latin typeface="Arial"/>
                <a:ea typeface="Arial" pitchFamily="-84" charset="0"/>
                <a:cs typeface="Arial"/>
              </a:rPr>
              <a:t> &amp; Wolters, </a:t>
            </a:r>
            <a:r>
              <a:rPr lang="en-US" sz="1200" b="1" i="1" dirty="0" err="1">
                <a:latin typeface="Arial"/>
                <a:ea typeface="Arial" pitchFamily="-84" charset="0"/>
                <a:cs typeface="Arial"/>
              </a:rPr>
              <a:t>NeuroImage</a:t>
            </a:r>
            <a:r>
              <a:rPr lang="en-US" sz="1200" b="1" i="1" dirty="0">
                <a:latin typeface="Arial"/>
                <a:ea typeface="Arial" pitchFamily="-84" charset="0"/>
                <a:cs typeface="Arial"/>
              </a:rPr>
              <a:t>, 2020</a:t>
            </a:r>
            <a:r>
              <a:rPr lang="en-US" sz="1200" b="1" dirty="0">
                <a:latin typeface="Arial"/>
                <a:ea typeface="Arial" pitchFamily="-84" charset="0"/>
                <a:cs typeface="Arial"/>
              </a:rPr>
              <a:t>]</a:t>
            </a:r>
            <a:endParaRPr lang="en-US" sz="1200" b="1" dirty="0">
              <a:latin typeface="Arial" pitchFamily="-84" charset="0"/>
            </a:endParaRPr>
          </a:p>
          <a:p>
            <a:pPr algn="r"/>
            <a:r>
              <a:rPr lang="en-US" sz="1200" b="1" dirty="0">
                <a:latin typeface="Arial"/>
                <a:ea typeface="Arial" pitchFamily="-84" charset="0"/>
                <a:cs typeface="Arial"/>
              </a:rPr>
              <a:t>[Schrader, </a:t>
            </a:r>
            <a:r>
              <a:rPr lang="en-US" sz="1200" b="1" dirty="0" err="1">
                <a:latin typeface="Arial"/>
                <a:ea typeface="Arial" pitchFamily="-84" charset="0"/>
                <a:cs typeface="Arial"/>
              </a:rPr>
              <a:t>Antonakakis</a:t>
            </a:r>
            <a:r>
              <a:rPr lang="en-US" sz="1200" b="1" dirty="0">
                <a:latin typeface="Arial"/>
                <a:ea typeface="Arial" pitchFamily="-84" charset="0"/>
                <a:cs typeface="Arial"/>
              </a:rPr>
              <a:t>, </a:t>
            </a:r>
            <a:r>
              <a:rPr lang="en-US" sz="1200" b="1" dirty="0" err="1">
                <a:latin typeface="Arial"/>
                <a:ea typeface="Arial" pitchFamily="-84" charset="0"/>
                <a:cs typeface="Arial"/>
              </a:rPr>
              <a:t>Rampp</a:t>
            </a:r>
            <a:r>
              <a:rPr lang="en-US" sz="1200" b="1" dirty="0">
                <a:latin typeface="Arial"/>
                <a:ea typeface="Arial" pitchFamily="-84" charset="0"/>
                <a:cs typeface="Arial"/>
              </a:rPr>
              <a:t>, </a:t>
            </a:r>
            <a:r>
              <a:rPr lang="en-US" sz="1200" b="1" dirty="0" err="1">
                <a:latin typeface="Arial"/>
                <a:ea typeface="Arial" pitchFamily="-84" charset="0"/>
                <a:cs typeface="Arial"/>
              </a:rPr>
              <a:t>Engwer</a:t>
            </a:r>
            <a:r>
              <a:rPr lang="en-US" sz="1200" b="1" dirty="0">
                <a:latin typeface="Arial"/>
                <a:ea typeface="Arial" pitchFamily="-84" charset="0"/>
                <a:cs typeface="Arial"/>
              </a:rPr>
              <a:t> &amp; Wolters, </a:t>
            </a:r>
            <a:r>
              <a:rPr lang="en-US" sz="1200" b="1" i="1" dirty="0">
                <a:latin typeface="Arial"/>
                <a:ea typeface="Arial" pitchFamily="-84" charset="0"/>
                <a:cs typeface="Arial"/>
              </a:rPr>
              <a:t>Phys Med Biol, 2020</a:t>
            </a:r>
            <a:r>
              <a:rPr lang="en-US" sz="1200" b="1" dirty="0">
                <a:latin typeface="Arial"/>
                <a:ea typeface="Arial" pitchFamily="-84" charset="0"/>
                <a:cs typeface="Arial"/>
              </a:rPr>
              <a:t>]</a:t>
            </a:r>
          </a:p>
        </p:txBody>
      </p:sp>
    </p:spTree>
    <p:custDataLst>
      <p:tags r:id="rId1"/>
    </p:custDataLst>
    <p:extLst>
      <p:ext uri="{BB962C8B-B14F-4D97-AF65-F5344CB8AC3E}">
        <p14:creationId xmlns:p14="http://schemas.microsoft.com/office/powerpoint/2010/main" val="335128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Structure</a:t>
            </a:r>
          </a:p>
        </p:txBody>
      </p:sp>
      <p:sp>
        <p:nvSpPr>
          <p:cNvPr id="3" name="2 İçerik Yer Tutucusu"/>
          <p:cNvSpPr>
            <a:spLocks noGrp="1"/>
          </p:cNvSpPr>
          <p:nvPr>
            <p:ph sz="quarter" idx="1"/>
          </p:nvPr>
        </p:nvSpPr>
        <p:spPr>
          <a:xfrm>
            <a:off x="816864" y="1844824"/>
            <a:ext cx="10967768" cy="4495800"/>
          </a:xfrm>
        </p:spPr>
        <p:txBody>
          <a:bodyPr>
            <a:noAutofit/>
          </a:bodyPr>
          <a:lstStyle/>
          <a:p>
            <a:pPr>
              <a:lnSpc>
                <a:spcPct val="150000"/>
              </a:lnSpc>
            </a:pPr>
            <a:r>
              <a:rPr lang="en-US" sz="2000" dirty="0">
                <a:latin typeface="Arial" charset="0"/>
                <a:ea typeface="Arial" charset="0"/>
                <a:cs typeface="Arial" charset="0"/>
              </a:rPr>
              <a:t>Complementarity of EEG and MEG</a:t>
            </a:r>
          </a:p>
          <a:p>
            <a:pPr>
              <a:lnSpc>
                <a:spcPct val="150000"/>
              </a:lnSpc>
            </a:pPr>
            <a:r>
              <a:rPr lang="en-US" sz="2000" dirty="0">
                <a:latin typeface="Arial" charset="0"/>
                <a:ea typeface="Arial" charset="0"/>
                <a:cs typeface="Arial" charset="0"/>
              </a:rPr>
              <a:t>How to exploit this complementarity in combined EEG/MEG source analysis</a:t>
            </a:r>
          </a:p>
          <a:p>
            <a:pPr>
              <a:lnSpc>
                <a:spcPct val="150000"/>
              </a:lnSpc>
            </a:pPr>
            <a:r>
              <a:rPr lang="en-US" sz="2000" dirty="0">
                <a:solidFill>
                  <a:schemeClr val="accent2"/>
                </a:solidFill>
                <a:latin typeface="Arial" charset="0"/>
                <a:ea typeface="Arial" charset="0"/>
                <a:cs typeface="Arial" charset="0"/>
              </a:rPr>
              <a:t>Focal epilepsy patient case studies</a:t>
            </a:r>
          </a:p>
          <a:p>
            <a:pPr lvl="1">
              <a:lnSpc>
                <a:spcPct val="150000"/>
              </a:lnSpc>
            </a:pPr>
            <a:r>
              <a:rPr lang="en-US" sz="1700" dirty="0">
                <a:solidFill>
                  <a:schemeClr val="accent2"/>
                </a:solidFill>
                <a:latin typeface="Arial" charset="0"/>
                <a:ea typeface="Arial" charset="0"/>
                <a:cs typeface="Arial" charset="0"/>
              </a:rPr>
              <a:t>EEG reconstruction of ictal activity</a:t>
            </a:r>
          </a:p>
          <a:p>
            <a:pPr lvl="1">
              <a:lnSpc>
                <a:spcPct val="150000"/>
              </a:lnSpc>
            </a:pPr>
            <a:r>
              <a:rPr lang="en-US" sz="1700" dirty="0">
                <a:latin typeface="Arial" charset="0"/>
                <a:ea typeface="Arial" charset="0"/>
                <a:cs typeface="Arial" charset="0"/>
              </a:rPr>
              <a:t>Reconstruction of propagation pathway</a:t>
            </a:r>
          </a:p>
          <a:p>
            <a:pPr lvl="1">
              <a:lnSpc>
                <a:spcPct val="150000"/>
              </a:lnSpc>
            </a:pPr>
            <a:r>
              <a:rPr lang="en-US" sz="1700" dirty="0">
                <a:latin typeface="Arial" charset="0"/>
                <a:ea typeface="Arial" charset="0"/>
                <a:cs typeface="Arial" charset="0"/>
              </a:rPr>
              <a:t>Multifocal epilepsy</a:t>
            </a:r>
          </a:p>
          <a:p>
            <a:pPr lvl="1">
              <a:lnSpc>
                <a:spcPct val="150000"/>
              </a:lnSpc>
            </a:pPr>
            <a:r>
              <a:rPr lang="en-US" sz="1700" dirty="0">
                <a:latin typeface="Arial" charset="0"/>
                <a:ea typeface="Arial" charset="0"/>
                <a:cs typeface="Arial" charset="0"/>
              </a:rPr>
              <a:t>Broca epilepsy</a:t>
            </a:r>
          </a:p>
          <a:p>
            <a:pPr lvl="1">
              <a:lnSpc>
                <a:spcPct val="150000"/>
              </a:lnSpc>
            </a:pPr>
            <a:r>
              <a:rPr lang="en-US" sz="1700" dirty="0">
                <a:latin typeface="Arial" charset="0"/>
                <a:ea typeface="Arial" charset="0"/>
                <a:cs typeface="Arial" charset="0"/>
              </a:rPr>
              <a:t>Epilepsy and pregnancy</a:t>
            </a:r>
          </a:p>
          <a:p>
            <a:pPr>
              <a:lnSpc>
                <a:spcPct val="150000"/>
              </a:lnSpc>
            </a:pPr>
            <a:r>
              <a:rPr lang="en-US" sz="2000" dirty="0">
                <a:latin typeface="Arial" charset="0"/>
                <a:ea typeface="Arial" charset="0"/>
                <a:cs typeface="Arial" charset="0"/>
              </a:rPr>
              <a:t>Summary</a:t>
            </a:r>
          </a:p>
        </p:txBody>
      </p:sp>
    </p:spTree>
    <p:custDataLst>
      <p:tags r:id="rId1"/>
    </p:custDataLst>
    <p:extLst>
      <p:ext uri="{BB962C8B-B14F-4D97-AF65-F5344CB8AC3E}">
        <p14:creationId xmlns:p14="http://schemas.microsoft.com/office/powerpoint/2010/main" val="3560423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67408" y="191918"/>
            <a:ext cx="8153400" cy="990600"/>
          </a:xfrm>
        </p:spPr>
        <p:txBody>
          <a:bodyPr>
            <a:normAutofit/>
          </a:bodyPr>
          <a:lstStyle/>
          <a:p>
            <a:r>
              <a:rPr lang="en-US" dirty="0"/>
              <a:t>Patient</a:t>
            </a:r>
          </a:p>
        </p:txBody>
      </p:sp>
      <p:sp>
        <p:nvSpPr>
          <p:cNvPr id="5" name="2 İçerik Yer Tutucusu"/>
          <p:cNvSpPr txBox="1">
            <a:spLocks/>
          </p:cNvSpPr>
          <p:nvPr/>
        </p:nvSpPr>
        <p:spPr>
          <a:xfrm>
            <a:off x="767408" y="1676400"/>
            <a:ext cx="11017224" cy="4495800"/>
          </a:xfrm>
          <a:prstGeom prst="rect">
            <a:avLst/>
          </a:prstGeom>
        </p:spPr>
        <p:txBody>
          <a:bodyPr vert="horz">
            <a:noAutofit/>
          </a:bodyPr>
          <a:lstStyle/>
          <a:p>
            <a:pPr marL="320040" indent="-320040" algn="just">
              <a:spcBef>
                <a:spcPts val="700"/>
              </a:spcBef>
              <a:spcAft>
                <a:spcPts val="1200"/>
              </a:spcAft>
              <a:buClr>
                <a:schemeClr val="accent2"/>
              </a:buClr>
              <a:buSzPct val="60000"/>
              <a:buFont typeface="Wingdings"/>
              <a:buChar char=""/>
              <a:defRPr/>
            </a:pPr>
            <a:r>
              <a:rPr lang="en-US" sz="2000" dirty="0">
                <a:latin typeface="Arial"/>
                <a:cs typeface="Arial"/>
              </a:rPr>
              <a:t>In 2009: 11 year old boy</a:t>
            </a:r>
          </a:p>
          <a:p>
            <a:pPr marL="320040" indent="-320040" algn="just">
              <a:spcBef>
                <a:spcPts val="700"/>
              </a:spcBef>
              <a:spcAft>
                <a:spcPts val="1200"/>
              </a:spcAft>
              <a:buClr>
                <a:schemeClr val="accent2"/>
              </a:buClr>
              <a:buSzPct val="60000"/>
              <a:buFont typeface="Wingdings"/>
              <a:buChar char=""/>
              <a:defRPr/>
            </a:pPr>
            <a:r>
              <a:rPr lang="en-US" sz="2000" dirty="0">
                <a:latin typeface="Arial"/>
                <a:ea typeface="Arial" charset="0"/>
                <a:cs typeface="Arial"/>
              </a:rPr>
              <a:t>In 2001: </a:t>
            </a:r>
            <a:r>
              <a:rPr lang="en-US" sz="2000" dirty="0">
                <a:latin typeface="Arial" charset="0"/>
                <a:ea typeface="Arial" charset="0"/>
                <a:cs typeface="Arial" charset="0"/>
              </a:rPr>
              <a:t>In the age of 3</a:t>
            </a:r>
          </a:p>
          <a:p>
            <a:pPr marL="777240" lvl="1" indent="-320040" algn="just">
              <a:spcBef>
                <a:spcPts val="700"/>
              </a:spcBef>
              <a:spcAft>
                <a:spcPts val="1200"/>
              </a:spcAft>
              <a:buClr>
                <a:schemeClr val="accent2"/>
              </a:buClr>
              <a:buSzPct val="60000"/>
              <a:buFont typeface="Wingdings"/>
              <a:buChar char=""/>
              <a:defRPr/>
            </a:pPr>
            <a:r>
              <a:rPr lang="en-US" sz="2000" dirty="0">
                <a:latin typeface="Arial" charset="0"/>
                <a:ea typeface="Arial" charset="0"/>
                <a:cs typeface="Arial" charset="0"/>
              </a:rPr>
              <a:t>diagnosis of refractory (</a:t>
            </a:r>
            <a:r>
              <a:rPr lang="en-US" sz="2000" dirty="0" err="1">
                <a:latin typeface="Arial" charset="0"/>
                <a:ea typeface="Arial" charset="0"/>
                <a:cs typeface="Arial" charset="0"/>
              </a:rPr>
              <a:t>pharmaco-resistent</a:t>
            </a:r>
            <a:r>
              <a:rPr lang="en-US" sz="2000" dirty="0">
                <a:latin typeface="Arial" charset="0"/>
                <a:ea typeface="Arial" charset="0"/>
                <a:cs typeface="Arial" charset="0"/>
              </a:rPr>
              <a:t>) focal epilepsy a</a:t>
            </a:r>
            <a:r>
              <a:rPr lang="en-US" sz="2000" dirty="0" err="1">
                <a:latin typeface="Arial" charset="0"/>
                <a:ea typeface="Arial" charset="0"/>
                <a:cs typeface="Arial" charset="0"/>
              </a:rPr>
              <a:t>nd</a:t>
            </a:r>
            <a:r>
              <a:rPr lang="en-US" sz="2000" dirty="0">
                <a:latin typeface="Arial" charset="0"/>
                <a:ea typeface="Arial" charset="0"/>
                <a:cs typeface="Arial" charset="0"/>
              </a:rPr>
              <a:t> </a:t>
            </a:r>
            <a:r>
              <a:rPr lang="en-US" sz="2000" dirty="0" err="1">
                <a:latin typeface="Arial" charset="0"/>
                <a:ea typeface="Arial" charset="0"/>
                <a:cs typeface="Arial" charset="0"/>
              </a:rPr>
              <a:t>dysembryoplastic</a:t>
            </a:r>
            <a:r>
              <a:rPr lang="en-US" sz="2000" dirty="0">
                <a:latin typeface="Arial" charset="0"/>
                <a:ea typeface="Arial" charset="0"/>
                <a:cs typeface="Arial" charset="0"/>
              </a:rPr>
              <a:t> </a:t>
            </a:r>
            <a:r>
              <a:rPr lang="en-US" sz="2000" dirty="0" err="1">
                <a:latin typeface="Arial" charset="0"/>
                <a:ea typeface="Arial" charset="0"/>
                <a:cs typeface="Arial" charset="0"/>
              </a:rPr>
              <a:t>neuroepithelial</a:t>
            </a:r>
            <a:r>
              <a:rPr lang="en-US" sz="2000" dirty="0">
                <a:latin typeface="Arial" charset="0"/>
                <a:ea typeface="Arial" charset="0"/>
                <a:cs typeface="Arial" charset="0"/>
              </a:rPr>
              <a:t> tumor (DNET) </a:t>
            </a:r>
          </a:p>
          <a:p>
            <a:pPr marL="777240" lvl="1" indent="-320040" algn="just">
              <a:spcBef>
                <a:spcPts val="700"/>
              </a:spcBef>
              <a:spcAft>
                <a:spcPts val="1200"/>
              </a:spcAft>
              <a:buClr>
                <a:schemeClr val="accent2"/>
              </a:buClr>
              <a:buSzPct val="60000"/>
              <a:buFont typeface="Wingdings"/>
              <a:buChar char=""/>
              <a:defRPr/>
            </a:pPr>
            <a:r>
              <a:rPr lang="en-US" sz="2000" dirty="0">
                <a:latin typeface="Arial" charset="0"/>
                <a:ea typeface="Arial" charset="0"/>
                <a:cs typeface="Arial" charset="0"/>
              </a:rPr>
              <a:t>DNET- and focus-resection</a:t>
            </a:r>
          </a:p>
          <a:p>
            <a:pPr marL="320040" indent="-320040" algn="just">
              <a:spcBef>
                <a:spcPts val="700"/>
              </a:spcBef>
              <a:spcAft>
                <a:spcPts val="1200"/>
              </a:spcAft>
              <a:buClr>
                <a:schemeClr val="accent2"/>
              </a:buClr>
              <a:buSzPct val="60000"/>
              <a:buFont typeface="Wingdings"/>
              <a:buChar char=""/>
              <a:defRPr/>
            </a:pPr>
            <a:r>
              <a:rPr lang="en-US" sz="2000" dirty="0">
                <a:latin typeface="Arial" charset="0"/>
                <a:ea typeface="Arial" charset="0"/>
                <a:cs typeface="Arial" charset="0"/>
              </a:rPr>
              <a:t>In 2009</a:t>
            </a:r>
          </a:p>
          <a:p>
            <a:pPr marL="777240" lvl="1" indent="-320040" algn="just">
              <a:spcBef>
                <a:spcPts val="700"/>
              </a:spcBef>
              <a:spcAft>
                <a:spcPts val="1200"/>
              </a:spcAft>
              <a:buClr>
                <a:schemeClr val="accent2"/>
              </a:buClr>
              <a:buSzPct val="60000"/>
              <a:buFont typeface="Wingdings"/>
              <a:buChar char=""/>
              <a:defRPr/>
            </a:pPr>
            <a:r>
              <a:rPr lang="en-US" sz="2000" dirty="0">
                <a:latin typeface="Arial" charset="0"/>
                <a:ea typeface="Arial" charset="0"/>
                <a:cs typeface="Arial" charset="0"/>
              </a:rPr>
              <a:t>again epileptic seizures</a:t>
            </a:r>
          </a:p>
          <a:p>
            <a:pPr marL="777240" lvl="1" indent="-320040" algn="just">
              <a:spcBef>
                <a:spcPts val="700"/>
              </a:spcBef>
              <a:spcAft>
                <a:spcPts val="1200"/>
              </a:spcAft>
              <a:buClr>
                <a:schemeClr val="accent2"/>
              </a:buClr>
              <a:buSzPct val="60000"/>
              <a:buFont typeface="Wingdings"/>
              <a:buChar char=""/>
              <a:defRPr/>
            </a:pPr>
            <a:r>
              <a:rPr lang="en-US" sz="2000" dirty="0">
                <a:latin typeface="Arial" charset="0"/>
                <a:ea typeface="Arial" charset="0"/>
                <a:cs typeface="Arial" charset="0"/>
              </a:rPr>
              <a:t>DNET-relapse anterior to the motor-cortex close to resection-area from first surgery</a:t>
            </a:r>
            <a:endParaRPr lang="en-US" sz="2000" dirty="0">
              <a:latin typeface="Arial"/>
              <a:cs typeface="Arial"/>
            </a:endParaRPr>
          </a:p>
        </p:txBody>
      </p:sp>
      <p:sp>
        <p:nvSpPr>
          <p:cNvPr id="4" name="Text Box 9"/>
          <p:cNvSpPr txBox="1">
            <a:spLocks noChangeArrowheads="1"/>
          </p:cNvSpPr>
          <p:nvPr/>
        </p:nvSpPr>
        <p:spPr bwMode="auto">
          <a:xfrm>
            <a:off x="5501183" y="53097"/>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spTree>
    <p:custDataLst>
      <p:tags r:id="rId1"/>
    </p:custDataLst>
    <p:extLst>
      <p:ext uri="{BB962C8B-B14F-4D97-AF65-F5344CB8AC3E}">
        <p14:creationId xmlns:p14="http://schemas.microsoft.com/office/powerpoint/2010/main" val="4278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Structure</a:t>
            </a:r>
          </a:p>
        </p:txBody>
      </p:sp>
      <p:sp>
        <p:nvSpPr>
          <p:cNvPr id="3" name="2 İçerik Yer Tutucusu"/>
          <p:cNvSpPr>
            <a:spLocks noGrp="1"/>
          </p:cNvSpPr>
          <p:nvPr>
            <p:ph sz="quarter" idx="1"/>
          </p:nvPr>
        </p:nvSpPr>
        <p:spPr>
          <a:xfrm>
            <a:off x="816864" y="1844824"/>
            <a:ext cx="10967768" cy="4495800"/>
          </a:xfrm>
        </p:spPr>
        <p:txBody>
          <a:bodyPr>
            <a:noAutofit/>
          </a:bodyPr>
          <a:lstStyle/>
          <a:p>
            <a:pPr>
              <a:lnSpc>
                <a:spcPct val="150000"/>
              </a:lnSpc>
            </a:pPr>
            <a:r>
              <a:rPr lang="en-US" sz="2800" dirty="0">
                <a:solidFill>
                  <a:schemeClr val="accent2"/>
                </a:solidFill>
                <a:latin typeface="Arial" charset="0"/>
                <a:ea typeface="Arial" charset="0"/>
                <a:cs typeface="Arial" charset="0"/>
              </a:rPr>
              <a:t>Complementarity of EEG and MEG</a:t>
            </a:r>
          </a:p>
          <a:p>
            <a:pPr>
              <a:lnSpc>
                <a:spcPct val="150000"/>
              </a:lnSpc>
            </a:pPr>
            <a:r>
              <a:rPr lang="en-US" sz="2800" dirty="0">
                <a:latin typeface="Arial" charset="0"/>
                <a:ea typeface="Arial" charset="0"/>
                <a:cs typeface="Arial" charset="0"/>
              </a:rPr>
              <a:t>How to exploit this complementarity in combined EEG/MEG source analysis</a:t>
            </a:r>
          </a:p>
          <a:p>
            <a:pPr>
              <a:lnSpc>
                <a:spcPct val="150000"/>
              </a:lnSpc>
            </a:pPr>
            <a:r>
              <a:rPr lang="en-US" sz="2800" dirty="0">
                <a:latin typeface="Arial" charset="0"/>
                <a:ea typeface="Arial" charset="0"/>
                <a:cs typeface="Arial" charset="0"/>
              </a:rPr>
              <a:t>Focal epilepsy patient case studies</a:t>
            </a:r>
          </a:p>
          <a:p>
            <a:pPr>
              <a:lnSpc>
                <a:spcPct val="150000"/>
              </a:lnSpc>
            </a:pPr>
            <a:r>
              <a:rPr lang="en-US" sz="2800" dirty="0">
                <a:latin typeface="Arial" charset="0"/>
                <a:ea typeface="Arial" charset="0"/>
                <a:cs typeface="Arial" charset="0"/>
              </a:rPr>
              <a:t>Summary</a:t>
            </a:r>
          </a:p>
        </p:txBody>
      </p:sp>
    </p:spTree>
    <p:custDataLst>
      <p:tags r:id="rId1"/>
    </p:custDataLst>
    <p:extLst>
      <p:ext uri="{BB962C8B-B14F-4D97-AF65-F5344CB8AC3E}">
        <p14:creationId xmlns:p14="http://schemas.microsoft.com/office/powerpoint/2010/main" val="899973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7410" name="Rectangle 2"/>
          <p:cNvSpPr>
            <a:spLocks noGrp="1" noChangeArrowheads="1"/>
          </p:cNvSpPr>
          <p:nvPr>
            <p:ph type="title"/>
          </p:nvPr>
        </p:nvSpPr>
        <p:spPr>
          <a:xfrm>
            <a:off x="695400" y="139700"/>
            <a:ext cx="7772400" cy="1143000"/>
          </a:xfrm>
        </p:spPr>
        <p:txBody>
          <a:bodyPr/>
          <a:lstStyle/>
          <a:p>
            <a:r>
              <a:rPr lang="de-DE" altLang="x-none" sz="3600" b="1" dirty="0"/>
              <a:t>MRI </a:t>
            </a:r>
            <a:r>
              <a:rPr lang="de-DE" altLang="x-none" sz="3600" b="1" dirty="0" err="1"/>
              <a:t>segmentation</a:t>
            </a:r>
            <a:endParaRPr lang="de-DE" altLang="x-none" dirty="0"/>
          </a:p>
        </p:txBody>
      </p:sp>
      <p:pic>
        <p:nvPicPr>
          <p:cNvPr id="3217414" name="Picture 6" descr="piekarz_anatomie_model.png                                     00470BE6Macintosh HD                   BBA7EC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2336800"/>
            <a:ext cx="8797925" cy="2470150"/>
          </a:xfrm>
          <a:prstGeom prst="rect">
            <a:avLst/>
          </a:prstGeom>
          <a:noFill/>
          <a:extLst>
            <a:ext uri="{909E8E84-426E-40DD-AFC4-6F175D3DCCD1}">
              <a14:hiddenFill xmlns:a14="http://schemas.microsoft.com/office/drawing/2010/main">
                <a:solidFill>
                  <a:srgbClr val="FFFFFF"/>
                </a:solidFill>
              </a14:hiddenFill>
            </a:ext>
          </a:extLst>
        </p:spPr>
      </p:pic>
      <p:sp>
        <p:nvSpPr>
          <p:cNvPr id="3217417" name="Text Box 9"/>
          <p:cNvSpPr txBox="1">
            <a:spLocks noChangeArrowheads="1"/>
          </p:cNvSpPr>
          <p:nvPr/>
        </p:nvSpPr>
        <p:spPr bwMode="auto">
          <a:xfrm>
            <a:off x="5451772" y="1"/>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spTree>
    <p:extLst>
      <p:ext uri="{BB962C8B-B14F-4D97-AF65-F5344CB8AC3E}">
        <p14:creationId xmlns:p14="http://schemas.microsoft.com/office/powerpoint/2010/main" val="185892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4866" name="Rectangle 2"/>
          <p:cNvSpPr>
            <a:spLocks noGrp="1" noChangeArrowheads="1"/>
          </p:cNvSpPr>
          <p:nvPr>
            <p:ph type="title" idx="4294967295"/>
          </p:nvPr>
        </p:nvSpPr>
        <p:spPr>
          <a:xfrm>
            <a:off x="1757363" y="341943"/>
            <a:ext cx="8534400" cy="644525"/>
          </a:xfrm>
          <a:effectLst/>
        </p:spPr>
        <p:txBody>
          <a:bodyPr>
            <a:normAutofit/>
          </a:bodyPr>
          <a:lstStyle/>
          <a:p>
            <a:r>
              <a:rPr lang="de-DE" altLang="x-none" sz="3600" b="1" dirty="0"/>
              <a:t>Modeling </a:t>
            </a:r>
            <a:r>
              <a:rPr lang="de-DE" altLang="x-none" sz="3600" b="1" dirty="0" err="1"/>
              <a:t>of</a:t>
            </a:r>
            <a:r>
              <a:rPr lang="de-DE" altLang="x-none" sz="3600" b="1" dirty="0"/>
              <a:t> </a:t>
            </a:r>
            <a:r>
              <a:rPr lang="de-DE" altLang="x-none" sz="3600" b="1" dirty="0" err="1"/>
              <a:t>brain</a:t>
            </a:r>
            <a:r>
              <a:rPr lang="de-DE" altLang="x-none" sz="3600" b="1" dirty="0"/>
              <a:t> </a:t>
            </a:r>
            <a:r>
              <a:rPr lang="de-DE" altLang="x-none" sz="3600" b="1" dirty="0" err="1"/>
              <a:t>conductivity</a:t>
            </a:r>
            <a:r>
              <a:rPr lang="de-DE" altLang="x-none" sz="3600" b="1" dirty="0"/>
              <a:t> </a:t>
            </a:r>
            <a:r>
              <a:rPr lang="de-DE" altLang="x-none" sz="3600" b="1" dirty="0" err="1"/>
              <a:t>anisotropy</a:t>
            </a:r>
            <a:endParaRPr lang="en-US" altLang="x-none" sz="3600" b="1" dirty="0"/>
          </a:p>
        </p:txBody>
      </p:sp>
      <p:sp>
        <p:nvSpPr>
          <p:cNvPr id="3364867" name="Text Box 3"/>
          <p:cNvSpPr txBox="1">
            <a:spLocks noChangeArrowheads="1"/>
          </p:cNvSpPr>
          <p:nvPr/>
        </p:nvSpPr>
        <p:spPr bwMode="auto">
          <a:xfrm>
            <a:off x="7510464" y="3517900"/>
            <a:ext cx="2547937" cy="317500"/>
          </a:xfrm>
          <a:prstGeom prst="rect">
            <a:avLst/>
          </a:prstGeom>
          <a:noFill/>
          <a:ln w="12700">
            <a:solidFill>
              <a:schemeClr val="bg1"/>
            </a:solidFill>
            <a:miter lim="800000"/>
            <a:headEnd type="none" w="sm" len="sm"/>
            <a:tailEnd type="none" w="sm" len="sm"/>
          </a:ln>
          <a:effectLst/>
        </p:spPr>
        <p:txBody>
          <a:bodyPr>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pPr algn="ctr"/>
            <a:r>
              <a:rPr lang="en-US" altLang="x-none" sz="1400" b="1" dirty="0"/>
              <a:t>FA-map on T1-MRI</a:t>
            </a:r>
            <a:endParaRPr lang="en-US" altLang="x-none" sz="1400" b="1" dirty="0">
              <a:solidFill>
                <a:schemeClr val="tx2"/>
              </a:solidFill>
            </a:endParaRPr>
          </a:p>
        </p:txBody>
      </p:sp>
      <p:pic>
        <p:nvPicPr>
          <p:cNvPr id="3364868" name="Picture 4" descr="piekarz_fa_rgb_maske#470C1A.png                                00470BE6Macintosh HD                   BBA7EC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364" y="1058863"/>
            <a:ext cx="8758237" cy="2335212"/>
          </a:xfrm>
          <a:prstGeom prst="rect">
            <a:avLst/>
          </a:prstGeom>
          <a:noFill/>
        </p:spPr>
      </p:pic>
      <p:sp>
        <p:nvSpPr>
          <p:cNvPr id="3364869" name="Text Box 5"/>
          <p:cNvSpPr txBox="1">
            <a:spLocks noChangeArrowheads="1"/>
          </p:cNvSpPr>
          <p:nvPr/>
        </p:nvSpPr>
        <p:spPr bwMode="auto">
          <a:xfrm>
            <a:off x="1884364" y="3517900"/>
            <a:ext cx="2116137" cy="317500"/>
          </a:xfrm>
          <a:prstGeom prst="rect">
            <a:avLst/>
          </a:prstGeom>
          <a:noFill/>
          <a:ln w="12700">
            <a:solidFill>
              <a:schemeClr val="bg1"/>
            </a:solidFill>
            <a:miter lim="800000"/>
            <a:headEnd type="none" w="sm" len="sm"/>
            <a:tailEnd type="none" w="sm" len="sm"/>
          </a:ln>
          <a:effectLst/>
        </p:spPr>
        <p:txBody>
          <a:bodyPr>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pPr algn="ctr"/>
            <a:r>
              <a:rPr lang="en-US" altLang="x-none" sz="1400" b="1" dirty="0"/>
              <a:t>Original DTI data</a:t>
            </a:r>
            <a:endParaRPr lang="en-US" altLang="x-none" sz="1400" b="1" dirty="0">
              <a:solidFill>
                <a:schemeClr val="tx2"/>
              </a:solidFill>
            </a:endParaRPr>
          </a:p>
        </p:txBody>
      </p:sp>
      <p:sp>
        <p:nvSpPr>
          <p:cNvPr id="3364870" name="Text Box 6"/>
          <p:cNvSpPr txBox="1">
            <a:spLocks noChangeArrowheads="1"/>
          </p:cNvSpPr>
          <p:nvPr/>
        </p:nvSpPr>
        <p:spPr bwMode="auto">
          <a:xfrm>
            <a:off x="4348164" y="3505201"/>
            <a:ext cx="2116137" cy="530225"/>
          </a:xfrm>
          <a:prstGeom prst="rect">
            <a:avLst/>
          </a:prstGeom>
          <a:noFill/>
          <a:ln w="12700">
            <a:solidFill>
              <a:schemeClr val="bg1"/>
            </a:solidFill>
            <a:miter lim="800000"/>
            <a:headEnd type="none" w="sm" len="sm"/>
            <a:tailEnd type="none" w="sm" len="sm"/>
          </a:ln>
          <a:effectLst/>
        </p:spPr>
        <p:txBody>
          <a:bodyPr>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pPr algn="ctr"/>
            <a:r>
              <a:rPr lang="en-US" altLang="x-none" sz="1400" b="1" dirty="0"/>
              <a:t>FA-map after registration</a:t>
            </a:r>
            <a:endParaRPr lang="en-US" altLang="x-none" sz="1400" b="1" dirty="0">
              <a:solidFill>
                <a:schemeClr val="tx2"/>
              </a:solidFill>
            </a:endParaRPr>
          </a:p>
        </p:txBody>
      </p:sp>
      <p:sp>
        <p:nvSpPr>
          <p:cNvPr id="3364871" name="Rectangle 7"/>
          <p:cNvSpPr>
            <a:spLocks noChangeArrowheads="1"/>
          </p:cNvSpPr>
          <p:nvPr/>
        </p:nvSpPr>
        <p:spPr bwMode="auto">
          <a:xfrm>
            <a:off x="1773239" y="4375151"/>
            <a:ext cx="8301953" cy="1693413"/>
          </a:xfrm>
          <a:prstGeom prst="rect">
            <a:avLst/>
          </a:prstGeom>
          <a:noFill/>
          <a:ln>
            <a:noFill/>
          </a:ln>
          <a:effectLst/>
        </p:spPr>
        <p:txBody>
          <a:bodyPr wrap="none" lIns="92075" tIns="46038" rIns="92075" bIns="46038">
            <a:spAutoFit/>
          </a:bodyPr>
          <a:lstStyle/>
          <a:p>
            <a:pPr>
              <a:lnSpc>
                <a:spcPct val="130000"/>
              </a:lnSpc>
            </a:pPr>
            <a:r>
              <a:rPr lang="en-US" altLang="x-none" sz="1600" b="1" u="sng" dirty="0">
                <a:latin typeface="Arial" charset="0"/>
              </a:rPr>
              <a:t>Effective medium approach model (DTI &lt;-&gt; CTI):</a:t>
            </a:r>
          </a:p>
          <a:p>
            <a:pPr>
              <a:lnSpc>
                <a:spcPct val="130000"/>
              </a:lnSpc>
            </a:pPr>
            <a:r>
              <a:rPr lang="en-US" altLang="x-none" sz="1600" b="1" dirty="0">
                <a:latin typeface="Arial" charset="0"/>
              </a:rPr>
              <a:t>Model DTI&lt;-&gt;Conductivity Tensor Image (CTI)</a:t>
            </a:r>
            <a:r>
              <a:rPr lang="en-US" altLang="x-none" sz="1600" dirty="0">
                <a:latin typeface="Arial" charset="0"/>
              </a:rPr>
              <a:t> [</a:t>
            </a:r>
            <a:r>
              <a:rPr lang="en-US" altLang="x-none" sz="1600" dirty="0" err="1">
                <a:latin typeface="Arial" charset="0"/>
              </a:rPr>
              <a:t>Tuch</a:t>
            </a:r>
            <a:r>
              <a:rPr lang="en-US" altLang="x-none" sz="1600" dirty="0">
                <a:latin typeface="Arial" charset="0"/>
              </a:rPr>
              <a:t> et al., </a:t>
            </a:r>
            <a:r>
              <a:rPr lang="en-US" altLang="x-none" sz="1600" i="1" dirty="0">
                <a:latin typeface="Arial" charset="0"/>
              </a:rPr>
              <a:t>Ann. NYAS</a:t>
            </a:r>
            <a:r>
              <a:rPr lang="en-US" altLang="x-none" sz="1600" dirty="0">
                <a:latin typeface="Arial" charset="0"/>
              </a:rPr>
              <a:t>, 1999]</a:t>
            </a:r>
          </a:p>
          <a:p>
            <a:pPr>
              <a:lnSpc>
                <a:spcPct val="130000"/>
              </a:lnSpc>
            </a:pPr>
            <a:r>
              <a:rPr lang="en-US" altLang="x-none" sz="1600" b="1" dirty="0">
                <a:latin typeface="Arial" charset="0"/>
              </a:rPr>
              <a:t>Linear model DTI&lt;-&gt;CTI </a:t>
            </a:r>
            <a:r>
              <a:rPr lang="en-US" altLang="x-none" sz="1600" dirty="0">
                <a:latin typeface="Arial" charset="0"/>
              </a:rPr>
              <a:t>[</a:t>
            </a:r>
            <a:r>
              <a:rPr lang="en-US" altLang="x-none" sz="1600" dirty="0" err="1">
                <a:latin typeface="Arial" charset="0"/>
              </a:rPr>
              <a:t>Tuch</a:t>
            </a:r>
            <a:r>
              <a:rPr lang="en-US" altLang="x-none" sz="1600" dirty="0">
                <a:latin typeface="Arial" charset="0"/>
              </a:rPr>
              <a:t> et al., PNAS, 2001]</a:t>
            </a:r>
          </a:p>
          <a:p>
            <a:pPr>
              <a:lnSpc>
                <a:spcPct val="130000"/>
              </a:lnSpc>
            </a:pPr>
            <a:r>
              <a:rPr lang="en-US" altLang="x-none" sz="1600" b="1" dirty="0">
                <a:latin typeface="Arial" charset="0"/>
              </a:rPr>
              <a:t>Validation of DTI&lt;-&gt;CTI model in silk yarn phantom</a:t>
            </a:r>
            <a:r>
              <a:rPr lang="en-US" altLang="x-none" sz="1600" dirty="0">
                <a:latin typeface="Arial" charset="0"/>
              </a:rPr>
              <a:t> [Oh et al., ISMRM, 2006]</a:t>
            </a:r>
          </a:p>
          <a:p>
            <a:pPr>
              <a:lnSpc>
                <a:spcPct val="130000"/>
              </a:lnSpc>
            </a:pPr>
            <a:r>
              <a:rPr lang="en-US" altLang="x-none" sz="1600" b="1" dirty="0">
                <a:latin typeface="Arial" charset="0"/>
              </a:rPr>
              <a:t>Improved DTI artifact correction and registration</a:t>
            </a:r>
            <a:r>
              <a:rPr lang="en-US" altLang="x-none" sz="1600" dirty="0">
                <a:latin typeface="Arial" charset="0"/>
              </a:rPr>
              <a:t> </a:t>
            </a:r>
            <a:r>
              <a:rPr lang="en-US" altLang="x-none" sz="1600" dirty="0">
                <a:latin typeface="Arial" charset="0"/>
                <a:ea typeface="Arial" charset="0"/>
                <a:cs typeface="Arial" charset="0"/>
              </a:rPr>
              <a:t>[</a:t>
            </a:r>
            <a:r>
              <a:rPr lang="en-US" altLang="x-none" sz="1600" dirty="0" err="1">
                <a:latin typeface="Arial" charset="0"/>
                <a:ea typeface="Arial" charset="0"/>
                <a:cs typeface="Arial" charset="0"/>
              </a:rPr>
              <a:t>Ruthotto</a:t>
            </a:r>
            <a:r>
              <a:rPr lang="en-US" altLang="x-none" sz="1600" dirty="0">
                <a:latin typeface="Arial" charset="0"/>
                <a:ea typeface="Arial" charset="0"/>
                <a:cs typeface="Arial" charset="0"/>
              </a:rPr>
              <a:t> et al., Phys Med </a:t>
            </a:r>
            <a:r>
              <a:rPr lang="en-US" altLang="x-none" sz="1600" dirty="0" err="1">
                <a:latin typeface="Arial" charset="0"/>
                <a:ea typeface="Arial" charset="0"/>
                <a:cs typeface="Arial" charset="0"/>
              </a:rPr>
              <a:t>Biol</a:t>
            </a:r>
            <a:r>
              <a:rPr lang="en-US" altLang="x-none" sz="1600" dirty="0">
                <a:latin typeface="Arial" charset="0"/>
                <a:ea typeface="Arial" charset="0"/>
                <a:cs typeface="Arial" charset="0"/>
              </a:rPr>
              <a:t>, 2012]</a:t>
            </a:r>
          </a:p>
        </p:txBody>
      </p:sp>
      <p:sp>
        <p:nvSpPr>
          <p:cNvPr id="9" name="Text Box 9"/>
          <p:cNvSpPr txBox="1">
            <a:spLocks noChangeArrowheads="1"/>
          </p:cNvSpPr>
          <p:nvPr/>
        </p:nvSpPr>
        <p:spPr bwMode="auto">
          <a:xfrm>
            <a:off x="5451772" y="1"/>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spTree>
    <p:extLst>
      <p:ext uri="{BB962C8B-B14F-4D97-AF65-F5344CB8AC3E}">
        <p14:creationId xmlns:p14="http://schemas.microsoft.com/office/powerpoint/2010/main" val="387386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9458" name="Rectangle 2"/>
          <p:cNvSpPr>
            <a:spLocks noGrp="1" noChangeArrowheads="1"/>
          </p:cNvSpPr>
          <p:nvPr>
            <p:ph type="title"/>
          </p:nvPr>
        </p:nvSpPr>
        <p:spPr>
          <a:xfrm>
            <a:off x="767408" y="294832"/>
            <a:ext cx="8509000" cy="1143000"/>
          </a:xfrm>
        </p:spPr>
        <p:txBody>
          <a:bodyPr>
            <a:normAutofit fontScale="90000"/>
          </a:bodyPr>
          <a:lstStyle/>
          <a:p>
            <a:r>
              <a:rPr lang="de-DE" altLang="x-none" sz="3600" b="1" dirty="0"/>
              <a:t>Finite </a:t>
            </a:r>
            <a:r>
              <a:rPr lang="de-DE" altLang="x-none" sz="3600" b="1" dirty="0" err="1"/>
              <a:t>element</a:t>
            </a:r>
            <a:r>
              <a:rPr lang="de-DE" altLang="x-none" sz="3600" b="1" dirty="0"/>
              <a:t> </a:t>
            </a:r>
            <a:r>
              <a:rPr lang="de-DE" altLang="x-none" sz="3600" b="1" dirty="0" err="1"/>
              <a:t>method</a:t>
            </a:r>
            <a:r>
              <a:rPr lang="de-DE" altLang="x-none" sz="3600" b="1" dirty="0"/>
              <a:t> (FEM) </a:t>
            </a:r>
            <a:r>
              <a:rPr lang="de-DE" altLang="x-none" sz="3600" b="1" dirty="0" err="1"/>
              <a:t>mesh</a:t>
            </a:r>
            <a:r>
              <a:rPr lang="de-DE" altLang="x-none" sz="3600" b="1" dirty="0"/>
              <a:t> </a:t>
            </a:r>
            <a:r>
              <a:rPr lang="de-DE" altLang="x-none" sz="3600" b="1" dirty="0" err="1"/>
              <a:t>generation</a:t>
            </a:r>
            <a:endParaRPr lang="de-DE" altLang="x-none" dirty="0"/>
          </a:p>
        </p:txBody>
      </p:sp>
      <p:pic>
        <p:nvPicPr>
          <p:cNvPr id="3219461" name="Picture 5" descr="piekarz_anatomie_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1772816"/>
            <a:ext cx="6120680" cy="5001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5523780" y="1"/>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spTree>
    <p:extLst>
      <p:ext uri="{BB962C8B-B14F-4D97-AF65-F5344CB8AC3E}">
        <p14:creationId xmlns:p14="http://schemas.microsoft.com/office/powerpoint/2010/main" val="66287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626" name="Rectangle 2"/>
          <p:cNvSpPr>
            <a:spLocks noGrp="1" noChangeArrowheads="1"/>
          </p:cNvSpPr>
          <p:nvPr>
            <p:ph type="title"/>
          </p:nvPr>
        </p:nvSpPr>
        <p:spPr>
          <a:xfrm>
            <a:off x="695400" y="341784"/>
            <a:ext cx="7772400" cy="1143000"/>
          </a:xfrm>
        </p:spPr>
        <p:txBody>
          <a:bodyPr/>
          <a:lstStyle/>
          <a:p>
            <a:r>
              <a:rPr lang="en-US" altLang="x-none" sz="3600" b="1" dirty="0"/>
              <a:t>EEG preprocessing</a:t>
            </a:r>
            <a:endParaRPr lang="de-DE" altLang="x-none" sz="3600" b="1" dirty="0"/>
          </a:p>
        </p:txBody>
      </p:sp>
      <p:pic>
        <p:nvPicPr>
          <p:cNvPr id="3482627" name="Picture 3" descr="BESA_eeg.png                                                   00470BE6Macintosh HD                   BBA7EC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628800"/>
            <a:ext cx="3619742" cy="5084738"/>
          </a:xfrm>
          <a:prstGeom prst="rect">
            <a:avLst/>
          </a:prstGeom>
          <a:noFill/>
          <a:extLst>
            <a:ext uri="{909E8E84-426E-40DD-AFC4-6F175D3DCCD1}">
              <a14:hiddenFill xmlns:a14="http://schemas.microsoft.com/office/drawing/2010/main">
                <a:solidFill>
                  <a:srgbClr val="FFFFFF"/>
                </a:solidFill>
              </a14:hiddenFill>
            </a:ext>
          </a:extLst>
        </p:spPr>
      </p:pic>
      <p:pic>
        <p:nvPicPr>
          <p:cNvPr id="3482629" name="Picture 5" descr="&#13;fig4b_new.png                                                  004D9239Macintosh HD                   BBA7EC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550" y="1949450"/>
            <a:ext cx="3956050" cy="291623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5451772" y="1"/>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spTree>
    <p:extLst>
      <p:ext uri="{BB962C8B-B14F-4D97-AF65-F5344CB8AC3E}">
        <p14:creationId xmlns:p14="http://schemas.microsoft.com/office/powerpoint/2010/main" val="40648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5451772" y="1"/>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sp>
        <p:nvSpPr>
          <p:cNvPr id="7" name="Rectangle 2"/>
          <p:cNvSpPr txBox="1">
            <a:spLocks noChangeArrowheads="1"/>
          </p:cNvSpPr>
          <p:nvPr/>
        </p:nvSpPr>
        <p:spPr>
          <a:xfrm>
            <a:off x="781248" y="624235"/>
            <a:ext cx="9347200" cy="644525"/>
          </a:xfrm>
          <a:prstGeom prst="rect">
            <a:avLst/>
          </a:prstGeom>
          <a:effectLst/>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altLang="x-none" sz="3200" b="1" dirty="0" err="1"/>
              <a:t>Presurgical</a:t>
            </a:r>
            <a:r>
              <a:rPr lang="en-US" altLang="x-none" sz="3200" b="1" dirty="0"/>
              <a:t> EEG source analysis</a:t>
            </a:r>
          </a:p>
        </p:txBody>
      </p:sp>
      <p:pic>
        <p:nvPicPr>
          <p:cNvPr id="8" name="Picture 9" descr="Result_sLORETA_2.png                                           0048991EMacintosh HD                   BBA7EC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861" y="3828580"/>
            <a:ext cx="3254117" cy="11796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piekarz_F39_NeuroFEM_rot1_128-1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860" y="5081022"/>
            <a:ext cx="3279540" cy="10842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piekarz_F39_NeuroFEM_GFS_LE.png                                000423A3Macintosh HD                   BBA7EC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560" y="1628801"/>
            <a:ext cx="3282082" cy="21761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6881168" y="1930034"/>
            <a:ext cx="2260104" cy="400110"/>
          </a:xfrm>
          <a:prstGeom prst="rect">
            <a:avLst/>
          </a:prstGeom>
          <a:noFill/>
          <a:ln w="12700">
            <a:solidFill>
              <a:schemeClr val="bg1"/>
            </a:solidFill>
            <a:miter lim="800000"/>
            <a:headEnd type="none" w="sm" len="sm"/>
            <a:tailEnd type="none" w="sm" len="sm"/>
          </a:ln>
          <a:effectLst/>
        </p:spPr>
        <p:txBody>
          <a:bodyPr wrap="square">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pPr algn="ctr"/>
            <a:r>
              <a:rPr lang="en-US" altLang="x-none" sz="2000" b="1" dirty="0"/>
              <a:t>Goal function scan</a:t>
            </a:r>
            <a:endParaRPr lang="en-US" altLang="x-none" sz="1800" b="1" dirty="0">
              <a:solidFill>
                <a:schemeClr val="tx2"/>
              </a:solidFill>
            </a:endParaRPr>
          </a:p>
        </p:txBody>
      </p:sp>
      <p:sp>
        <p:nvSpPr>
          <p:cNvPr id="12" name="Text Box 4"/>
          <p:cNvSpPr txBox="1">
            <a:spLocks noChangeArrowheads="1"/>
          </p:cNvSpPr>
          <p:nvPr/>
        </p:nvSpPr>
        <p:spPr bwMode="auto">
          <a:xfrm>
            <a:off x="6721466" y="2789998"/>
            <a:ext cx="1289755" cy="400110"/>
          </a:xfrm>
          <a:prstGeom prst="rect">
            <a:avLst/>
          </a:prstGeom>
          <a:noFill/>
          <a:ln w="12700">
            <a:solidFill>
              <a:schemeClr val="bg1"/>
            </a:solidFill>
            <a:miter lim="800000"/>
            <a:headEnd type="none" w="sm" len="sm"/>
            <a:tailEnd type="none" w="sm" len="sm"/>
          </a:ln>
          <a:effectLst/>
        </p:spPr>
        <p:txBody>
          <a:bodyPr wrap="square">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pPr algn="ctr"/>
            <a:r>
              <a:rPr lang="en-US" altLang="x-none" sz="2000" b="1" dirty="0"/>
              <a:t>MNE</a:t>
            </a:r>
            <a:endParaRPr lang="en-US" altLang="x-none" sz="1800" b="1" dirty="0">
              <a:solidFill>
                <a:schemeClr val="tx2"/>
              </a:solidFill>
            </a:endParaRPr>
          </a:p>
        </p:txBody>
      </p:sp>
      <p:sp>
        <p:nvSpPr>
          <p:cNvPr id="13" name="Text Box 5"/>
          <p:cNvSpPr txBox="1">
            <a:spLocks noChangeArrowheads="1"/>
          </p:cNvSpPr>
          <p:nvPr/>
        </p:nvSpPr>
        <p:spPr bwMode="auto">
          <a:xfrm>
            <a:off x="6881169" y="5194496"/>
            <a:ext cx="1613205" cy="400110"/>
          </a:xfrm>
          <a:prstGeom prst="rect">
            <a:avLst/>
          </a:prstGeom>
          <a:noFill/>
          <a:ln w="12700">
            <a:noFill/>
            <a:miter lim="800000"/>
            <a:headEnd type="none" w="sm" len="sm"/>
            <a:tailEnd type="none" w="sm" len="sm"/>
          </a:ln>
          <a:effectLst/>
        </p:spPr>
        <p:txBody>
          <a:bodyPr wrap="square">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r>
              <a:rPr lang="en-US" altLang="x-none" sz="2000" b="1" dirty="0"/>
              <a:t>Dipole fit</a:t>
            </a:r>
            <a:endParaRPr lang="en-US" altLang="x-none" sz="1800" b="1" dirty="0">
              <a:solidFill>
                <a:schemeClr val="tx2"/>
              </a:solidFill>
            </a:endParaRPr>
          </a:p>
        </p:txBody>
      </p:sp>
      <p:sp>
        <p:nvSpPr>
          <p:cNvPr id="14" name="Rectangle 6"/>
          <p:cNvSpPr>
            <a:spLocks noChangeArrowheads="1"/>
          </p:cNvSpPr>
          <p:nvPr/>
        </p:nvSpPr>
        <p:spPr bwMode="auto">
          <a:xfrm>
            <a:off x="6888089" y="3119547"/>
            <a:ext cx="2747975"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2075" tIns="46038" rIns="92075" bIns="46038">
            <a:spAutoFit/>
          </a:bodyPr>
          <a:lstStyle/>
          <a:p>
            <a:r>
              <a:rPr lang="en-US" altLang="x-none" sz="1200" b="1" dirty="0">
                <a:latin typeface="Arial" charset="0"/>
              </a:rPr>
              <a:t>(</a:t>
            </a:r>
            <a:r>
              <a:rPr lang="en-US" altLang="x-none" sz="1200" b="1" dirty="0" err="1">
                <a:latin typeface="Arial" charset="0"/>
              </a:rPr>
              <a:t>Hämäläinen</a:t>
            </a:r>
            <a:r>
              <a:rPr lang="en-US" altLang="x-none" sz="1200" b="1" dirty="0">
                <a:latin typeface="Arial" charset="0"/>
              </a:rPr>
              <a:t> &amp; </a:t>
            </a:r>
            <a:r>
              <a:rPr lang="en-US" altLang="x-none" sz="1200" b="1" dirty="0" err="1">
                <a:latin typeface="Arial" charset="0"/>
              </a:rPr>
              <a:t>Ilmoniemi</a:t>
            </a:r>
            <a:r>
              <a:rPr lang="en-US" altLang="x-none" sz="1200" b="1" dirty="0">
                <a:latin typeface="Arial" charset="0"/>
              </a:rPr>
              <a:t>, 1984)</a:t>
            </a:r>
          </a:p>
        </p:txBody>
      </p:sp>
      <p:sp>
        <p:nvSpPr>
          <p:cNvPr id="15" name="Rectangle 7"/>
          <p:cNvSpPr>
            <a:spLocks noChangeArrowheads="1"/>
          </p:cNvSpPr>
          <p:nvPr/>
        </p:nvSpPr>
        <p:spPr bwMode="auto">
          <a:xfrm>
            <a:off x="6896281" y="2245812"/>
            <a:ext cx="2677894" cy="277641"/>
          </a:xfrm>
          <a:prstGeom prst="rect">
            <a:avLst/>
          </a:prstGeom>
          <a:noFill/>
          <a:ln>
            <a:noFill/>
          </a:ln>
          <a:effectLst/>
        </p:spPr>
        <p:txBody>
          <a:bodyPr wrap="square" lIns="92075" tIns="46038" rIns="92075" bIns="46038">
            <a:spAutoFit/>
          </a:bodyPr>
          <a:lstStyle/>
          <a:p>
            <a:r>
              <a:rPr lang="en-US" altLang="x-none" sz="1200" b="1" dirty="0">
                <a:latin typeface="Arial" charset="0"/>
              </a:rPr>
              <a:t>(Mosher, 1992; </a:t>
            </a:r>
            <a:r>
              <a:rPr lang="en-US" altLang="x-none" sz="1200" b="1" dirty="0" err="1">
                <a:latin typeface="Arial" charset="0"/>
              </a:rPr>
              <a:t>Knösche</a:t>
            </a:r>
            <a:r>
              <a:rPr lang="en-US" altLang="x-none" sz="1200" b="1" dirty="0">
                <a:latin typeface="Arial" charset="0"/>
              </a:rPr>
              <a:t>, 1997)</a:t>
            </a:r>
          </a:p>
        </p:txBody>
      </p:sp>
      <p:sp>
        <p:nvSpPr>
          <p:cNvPr id="16" name="Rectangle 8"/>
          <p:cNvSpPr>
            <a:spLocks noChangeArrowheads="1"/>
          </p:cNvSpPr>
          <p:nvPr/>
        </p:nvSpPr>
        <p:spPr bwMode="auto">
          <a:xfrm>
            <a:off x="6896282" y="5594607"/>
            <a:ext cx="2743931"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2075" tIns="46038" rIns="92075" bIns="46038">
            <a:spAutoFit/>
          </a:bodyPr>
          <a:lstStyle/>
          <a:p>
            <a:r>
              <a:rPr lang="en-US" altLang="x-none" sz="1200" b="1" dirty="0">
                <a:latin typeface="Arial" charset="0"/>
              </a:rPr>
              <a:t>(</a:t>
            </a:r>
            <a:r>
              <a:rPr lang="en-US" altLang="x-none" sz="1200" b="1" dirty="0" err="1">
                <a:latin typeface="Arial" charset="0"/>
              </a:rPr>
              <a:t>Scherg</a:t>
            </a:r>
            <a:r>
              <a:rPr lang="en-US" altLang="x-none" sz="1200" b="1" dirty="0">
                <a:latin typeface="Arial" charset="0"/>
              </a:rPr>
              <a:t> and von </a:t>
            </a:r>
            <a:r>
              <a:rPr lang="en-US" altLang="x-none" sz="1200" b="1" dirty="0" err="1">
                <a:latin typeface="Arial" charset="0"/>
              </a:rPr>
              <a:t>Cramon</a:t>
            </a:r>
            <a:r>
              <a:rPr lang="en-US" altLang="x-none" sz="1200" b="1" dirty="0">
                <a:latin typeface="Arial" charset="0"/>
              </a:rPr>
              <a:t>, 1985)</a:t>
            </a:r>
          </a:p>
        </p:txBody>
      </p:sp>
      <p:sp>
        <p:nvSpPr>
          <p:cNvPr id="17" name="Text Box 10"/>
          <p:cNvSpPr txBox="1">
            <a:spLocks noChangeArrowheads="1"/>
          </p:cNvSpPr>
          <p:nvPr/>
        </p:nvSpPr>
        <p:spPr bwMode="auto">
          <a:xfrm>
            <a:off x="6908495" y="3896767"/>
            <a:ext cx="2260104" cy="400110"/>
          </a:xfrm>
          <a:prstGeom prst="rect">
            <a:avLst/>
          </a:prstGeom>
          <a:noFill/>
          <a:ln w="12700">
            <a:solidFill>
              <a:schemeClr val="bg1"/>
            </a:solidFill>
            <a:miter lim="800000"/>
            <a:headEnd type="none" w="sm" len="sm"/>
            <a:tailEnd type="none" w="sm" len="sm"/>
          </a:ln>
          <a:effectLst/>
        </p:spPr>
        <p:txBody>
          <a:bodyPr wrap="square">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r>
              <a:rPr lang="en-US" altLang="x-none" sz="2000" b="1" dirty="0" err="1"/>
              <a:t>sLORETA</a:t>
            </a:r>
            <a:endParaRPr lang="en-US" altLang="x-none" sz="1800" b="1" dirty="0">
              <a:solidFill>
                <a:schemeClr val="tx2"/>
              </a:solidFill>
            </a:endParaRPr>
          </a:p>
        </p:txBody>
      </p:sp>
      <p:sp>
        <p:nvSpPr>
          <p:cNvPr id="18" name="Rectangle 11"/>
          <p:cNvSpPr>
            <a:spLocks noChangeArrowheads="1"/>
          </p:cNvSpPr>
          <p:nvPr/>
        </p:nvSpPr>
        <p:spPr bwMode="auto">
          <a:xfrm>
            <a:off x="6888449" y="4352041"/>
            <a:ext cx="2026951"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2075" tIns="46038" rIns="92075" bIns="46038">
            <a:spAutoFit/>
          </a:bodyPr>
          <a:lstStyle/>
          <a:p>
            <a:r>
              <a:rPr lang="en-US" altLang="x-none" sz="1200" b="1" dirty="0">
                <a:latin typeface="Arial" charset="0"/>
              </a:rPr>
              <a:t>(</a:t>
            </a:r>
            <a:r>
              <a:rPr lang="en-US" altLang="x-none" sz="1200" b="1" dirty="0" err="1">
                <a:latin typeface="Arial" charset="0"/>
              </a:rPr>
              <a:t>Pascual-Marqui</a:t>
            </a:r>
            <a:r>
              <a:rPr lang="en-US" altLang="x-none" sz="1200" b="1" dirty="0">
                <a:latin typeface="Arial" charset="0"/>
              </a:rPr>
              <a:t>, 2002)</a:t>
            </a:r>
          </a:p>
        </p:txBody>
      </p:sp>
      <p:sp>
        <p:nvSpPr>
          <p:cNvPr id="19" name="Rectangle 13"/>
          <p:cNvSpPr>
            <a:spLocks noChangeArrowheads="1"/>
          </p:cNvSpPr>
          <p:nvPr/>
        </p:nvSpPr>
        <p:spPr bwMode="auto">
          <a:xfrm>
            <a:off x="5158265" y="6284227"/>
            <a:ext cx="6207621" cy="88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buFontTx/>
              <a:buNone/>
            </a:pPr>
            <a:r>
              <a:rPr lang="de-DE" altLang="x-none" sz="1800" b="1" dirty="0" err="1"/>
              <a:t>Result</a:t>
            </a:r>
            <a:r>
              <a:rPr lang="de-DE" altLang="x-none" sz="1800" b="1" dirty="0"/>
              <a:t>: </a:t>
            </a:r>
            <a:r>
              <a:rPr lang="de-DE" altLang="x-none" sz="1800" b="1" dirty="0" err="1"/>
              <a:t>Posterior</a:t>
            </a:r>
            <a:r>
              <a:rPr lang="de-DE" altLang="x-none" sz="1800" b="1" dirty="0"/>
              <a:t> </a:t>
            </a:r>
            <a:r>
              <a:rPr lang="de-DE" altLang="x-none" sz="1800" b="1" dirty="0" err="1"/>
              <a:t>to</a:t>
            </a:r>
            <a:r>
              <a:rPr lang="de-DE" altLang="x-none" sz="1800" b="1" dirty="0"/>
              <a:t> </a:t>
            </a:r>
            <a:r>
              <a:rPr lang="de-DE" altLang="x-none" sz="1800" b="1" dirty="0" err="1"/>
              <a:t>the</a:t>
            </a:r>
            <a:r>
              <a:rPr lang="de-DE" altLang="x-none" sz="1800" b="1" dirty="0"/>
              <a:t> </a:t>
            </a:r>
            <a:r>
              <a:rPr lang="de-DE" altLang="x-none" sz="1800" b="1" dirty="0" err="1"/>
              <a:t>lesion</a:t>
            </a:r>
            <a:r>
              <a:rPr lang="de-DE" altLang="x-none" sz="1800" b="1" dirty="0"/>
              <a:t> in lateral </a:t>
            </a:r>
            <a:r>
              <a:rPr lang="de-DE" altLang="x-none" sz="1800" b="1" dirty="0" err="1"/>
              <a:t>premotor</a:t>
            </a:r>
            <a:r>
              <a:rPr lang="de-DE" altLang="x-none" sz="1800" b="1" dirty="0"/>
              <a:t> </a:t>
            </a:r>
            <a:r>
              <a:rPr lang="de-DE" altLang="x-none" sz="1800" b="1" dirty="0" err="1"/>
              <a:t>cortex</a:t>
            </a:r>
            <a:endParaRPr lang="de-DE" altLang="x-none" dirty="0"/>
          </a:p>
        </p:txBody>
      </p:sp>
    </p:spTree>
    <p:extLst>
      <p:ext uri="{BB962C8B-B14F-4D97-AF65-F5344CB8AC3E}">
        <p14:creationId xmlns:p14="http://schemas.microsoft.com/office/powerpoint/2010/main" val="168971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6722" name="Rectangle 2"/>
          <p:cNvSpPr>
            <a:spLocks noGrp="1" noChangeArrowheads="1"/>
          </p:cNvSpPr>
          <p:nvPr>
            <p:ph type="title"/>
          </p:nvPr>
        </p:nvSpPr>
        <p:spPr>
          <a:xfrm>
            <a:off x="695400" y="345045"/>
            <a:ext cx="8228013" cy="1143000"/>
          </a:xfrm>
        </p:spPr>
        <p:txBody>
          <a:bodyPr/>
          <a:lstStyle/>
          <a:p>
            <a:r>
              <a:rPr lang="en-US" altLang="x-none" sz="3200" b="1" dirty="0"/>
              <a:t>Validation using intracranial EEG</a:t>
            </a:r>
            <a:endParaRPr lang="de-DE" altLang="x-none" sz="3200" b="1" dirty="0"/>
          </a:p>
        </p:txBody>
      </p:sp>
      <p:pic>
        <p:nvPicPr>
          <p:cNvPr id="3486723" name="Picture 3" descr="piekarz_F39_NeuroFEM_rot1_s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151" y="1556792"/>
            <a:ext cx="3408363" cy="1754188"/>
          </a:xfrm>
          <a:prstGeom prst="rect">
            <a:avLst/>
          </a:prstGeom>
          <a:noFill/>
          <a:extLst>
            <a:ext uri="{909E8E84-426E-40DD-AFC4-6F175D3DCCD1}">
              <a14:hiddenFill xmlns:a14="http://schemas.microsoft.com/office/drawing/2010/main">
                <a:solidFill>
                  <a:srgbClr val="FFFFFF"/>
                </a:solidFill>
              </a14:hiddenFill>
            </a:ext>
          </a:extLst>
        </p:spPr>
      </p:pic>
      <p:pic>
        <p:nvPicPr>
          <p:cNvPr id="3486724" name="Picture 4" descr="SLIDE17"/>
          <p:cNvPicPr>
            <a:picLocks noChangeAspect="1" noChangeArrowheads="1"/>
          </p:cNvPicPr>
          <p:nvPr/>
        </p:nvPicPr>
        <p:blipFill>
          <a:blip r:embed="rId4">
            <a:extLst>
              <a:ext uri="{28A0092B-C50C-407E-A947-70E740481C1C}">
                <a14:useLocalDpi xmlns:a14="http://schemas.microsoft.com/office/drawing/2010/main" val="0"/>
              </a:ext>
            </a:extLst>
          </a:blip>
          <a:srcRect t="6519" b="9026"/>
          <a:stretch>
            <a:fillRect/>
          </a:stretch>
        </p:blipFill>
        <p:spPr bwMode="auto">
          <a:xfrm>
            <a:off x="1846264" y="1629792"/>
            <a:ext cx="2624137" cy="1727200"/>
          </a:xfrm>
          <a:prstGeom prst="rect">
            <a:avLst/>
          </a:prstGeom>
          <a:noFill/>
          <a:extLst>
            <a:ext uri="{909E8E84-426E-40DD-AFC4-6F175D3DCCD1}">
              <a14:hiddenFill xmlns:a14="http://schemas.microsoft.com/office/drawing/2010/main">
                <a:solidFill>
                  <a:srgbClr val="FFFFFF"/>
                </a:solidFill>
              </a14:hiddenFill>
            </a:ext>
          </a:extLst>
        </p:spPr>
      </p:pic>
      <p:pic>
        <p:nvPicPr>
          <p:cNvPr id="3486725" name="Picture 5" descr="piekarz_F39_NeuroFEM_rot1_sci2"/>
          <p:cNvPicPr>
            <a:picLocks noChangeAspect="1" noChangeArrowheads="1"/>
          </p:cNvPicPr>
          <p:nvPr/>
        </p:nvPicPr>
        <p:blipFill>
          <a:blip r:embed="rId5">
            <a:extLst>
              <a:ext uri="{28A0092B-C50C-407E-A947-70E740481C1C}">
                <a14:useLocalDpi xmlns:a14="http://schemas.microsoft.com/office/drawing/2010/main" val="0"/>
              </a:ext>
            </a:extLst>
          </a:blip>
          <a:srcRect l="32037" t="9027" r="34674" b="39795"/>
          <a:stretch>
            <a:fillRect/>
          </a:stretch>
        </p:blipFill>
        <p:spPr bwMode="auto">
          <a:xfrm>
            <a:off x="7739063" y="3409406"/>
            <a:ext cx="2654300" cy="3311525"/>
          </a:xfrm>
          <a:prstGeom prst="rect">
            <a:avLst/>
          </a:prstGeom>
          <a:noFill/>
          <a:extLst>
            <a:ext uri="{909E8E84-426E-40DD-AFC4-6F175D3DCCD1}">
              <a14:hiddenFill xmlns:a14="http://schemas.microsoft.com/office/drawing/2010/main">
                <a:solidFill>
                  <a:srgbClr val="FFFFFF"/>
                </a:solidFill>
              </a14:hiddenFill>
            </a:ext>
          </a:extLst>
        </p:spPr>
      </p:pic>
      <p:pic>
        <p:nvPicPr>
          <p:cNvPr id="3486726" name="Picture 6" descr="piekarz_F39_NeuroFEM_rot1_sci1"/>
          <p:cNvPicPr>
            <a:picLocks noChangeAspect="1" noChangeArrowheads="1"/>
          </p:cNvPicPr>
          <p:nvPr/>
        </p:nvPicPr>
        <p:blipFill>
          <a:blip r:embed="rId6">
            <a:extLst>
              <a:ext uri="{28A0092B-C50C-407E-A947-70E740481C1C}">
                <a14:useLocalDpi xmlns:a14="http://schemas.microsoft.com/office/drawing/2010/main" val="0"/>
              </a:ext>
            </a:extLst>
          </a:blip>
          <a:srcRect l="13579" t="15092" r="29633" b="39694"/>
          <a:stretch>
            <a:fillRect/>
          </a:stretch>
        </p:blipFill>
        <p:spPr bwMode="auto">
          <a:xfrm>
            <a:off x="1846264" y="3140968"/>
            <a:ext cx="5087937" cy="3306762"/>
          </a:xfrm>
          <a:prstGeom prst="rect">
            <a:avLst/>
          </a:prstGeom>
          <a:noFill/>
          <a:extLst>
            <a:ext uri="{909E8E84-426E-40DD-AFC4-6F175D3DCCD1}">
              <a14:hiddenFill xmlns:a14="http://schemas.microsoft.com/office/drawing/2010/main">
                <a:solidFill>
                  <a:srgbClr val="FFFFFF"/>
                </a:solidFill>
              </a14:hiddenFill>
            </a:ext>
          </a:extLst>
        </p:spPr>
      </p:pic>
      <p:sp>
        <p:nvSpPr>
          <p:cNvPr id="3486727" name="Text Box 7"/>
          <p:cNvSpPr txBox="1">
            <a:spLocks noChangeArrowheads="1"/>
          </p:cNvSpPr>
          <p:nvPr/>
        </p:nvSpPr>
        <p:spPr bwMode="auto">
          <a:xfrm>
            <a:off x="4971874" y="6505600"/>
            <a:ext cx="2003103" cy="307777"/>
          </a:xfrm>
          <a:prstGeom prst="rect">
            <a:avLst/>
          </a:prstGeom>
          <a:solidFill>
            <a:schemeClr val="bg1"/>
          </a:solidFill>
          <a:ln w="12700">
            <a:solidFill>
              <a:schemeClr val="bg1"/>
            </a:solidFill>
            <a:miter lim="800000"/>
            <a:headEnd type="none" w="sm" len="sm"/>
            <a:tailEnd type="none" w="sm" len="sm"/>
          </a:ln>
          <a:effectLst/>
        </p:spPr>
        <p:txBody>
          <a:bodyPr wrap="square">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pPr algn="ctr"/>
            <a:r>
              <a:rPr lang="en-US" altLang="x-none" sz="1400" b="1" dirty="0">
                <a:solidFill>
                  <a:srgbClr val="FF0000"/>
                </a:solidFill>
              </a:rPr>
              <a:t>EEG dipole fit result</a:t>
            </a:r>
            <a:endParaRPr lang="en-US" altLang="x-none" sz="1400" b="1" dirty="0">
              <a:solidFill>
                <a:schemeClr val="tx2"/>
              </a:solidFill>
            </a:endParaRPr>
          </a:p>
        </p:txBody>
      </p:sp>
      <p:sp>
        <p:nvSpPr>
          <p:cNvPr id="3486728" name="Text Box 8"/>
          <p:cNvSpPr txBox="1">
            <a:spLocks noChangeArrowheads="1"/>
          </p:cNvSpPr>
          <p:nvPr/>
        </p:nvSpPr>
        <p:spPr bwMode="auto">
          <a:xfrm>
            <a:off x="1682167" y="6525345"/>
            <a:ext cx="2952328" cy="307777"/>
          </a:xfrm>
          <a:prstGeom prst="rect">
            <a:avLst/>
          </a:prstGeom>
          <a:solidFill>
            <a:schemeClr val="bg1"/>
          </a:solidFill>
          <a:ln w="12700">
            <a:solidFill>
              <a:schemeClr val="bg1"/>
            </a:solidFill>
            <a:miter lim="800000"/>
            <a:headEnd type="none" w="sm" len="sm"/>
            <a:tailEnd type="none" w="sm" len="sm"/>
          </a:ln>
          <a:effectLst/>
        </p:spPr>
        <p:txBody>
          <a:bodyPr wrap="square">
            <a:spAutoFit/>
          </a:bodyPr>
          <a:lstStyle>
            <a:lvl1pPr defTabSz="762000">
              <a:defRPr sz="2400">
                <a:solidFill>
                  <a:schemeClr val="tx1"/>
                </a:solidFill>
                <a:latin typeface="Times New Roman" charset="0"/>
              </a:defRPr>
            </a:lvl1pPr>
            <a:lvl2pPr marL="571500" defTabSz="762000">
              <a:defRPr sz="2400">
                <a:solidFill>
                  <a:schemeClr val="tx1"/>
                </a:solidFill>
                <a:latin typeface="Times New Roman" charset="0"/>
              </a:defRPr>
            </a:lvl2pPr>
            <a:lvl3pPr marL="1143000" defTabSz="762000">
              <a:defRPr sz="2400">
                <a:solidFill>
                  <a:schemeClr val="tx1"/>
                </a:solidFill>
                <a:latin typeface="Times New Roman" charset="0"/>
              </a:defRPr>
            </a:lvl3pPr>
            <a:lvl4pPr marL="1714500" defTabSz="762000">
              <a:defRPr sz="2400">
                <a:solidFill>
                  <a:schemeClr val="tx1"/>
                </a:solidFill>
                <a:latin typeface="Times New Roman" charset="0"/>
              </a:defRPr>
            </a:lvl4pPr>
            <a:lvl5pPr marL="2286000" defTabSz="762000">
              <a:defRPr sz="2400">
                <a:solidFill>
                  <a:schemeClr val="tx1"/>
                </a:solidFill>
                <a:latin typeface="Times New Roman" charset="0"/>
              </a:defRPr>
            </a:lvl5pPr>
            <a:lvl6pPr marL="2743200" defTabSz="762000" eaLnBrk="0" fontAlgn="base" hangingPunct="0">
              <a:spcBef>
                <a:spcPct val="0"/>
              </a:spcBef>
              <a:spcAft>
                <a:spcPct val="0"/>
              </a:spcAft>
              <a:defRPr sz="2400">
                <a:solidFill>
                  <a:schemeClr val="tx1"/>
                </a:solidFill>
                <a:latin typeface="Times New Roman" charset="0"/>
              </a:defRPr>
            </a:lvl6pPr>
            <a:lvl7pPr marL="3200400" defTabSz="762000" eaLnBrk="0" fontAlgn="base" hangingPunct="0">
              <a:spcBef>
                <a:spcPct val="0"/>
              </a:spcBef>
              <a:spcAft>
                <a:spcPct val="0"/>
              </a:spcAft>
              <a:defRPr sz="2400">
                <a:solidFill>
                  <a:schemeClr val="tx1"/>
                </a:solidFill>
                <a:latin typeface="Times New Roman" charset="0"/>
              </a:defRPr>
            </a:lvl7pPr>
            <a:lvl8pPr marL="3657600" defTabSz="762000" eaLnBrk="0" fontAlgn="base" hangingPunct="0">
              <a:spcBef>
                <a:spcPct val="0"/>
              </a:spcBef>
              <a:spcAft>
                <a:spcPct val="0"/>
              </a:spcAft>
              <a:defRPr sz="2400">
                <a:solidFill>
                  <a:schemeClr val="tx1"/>
                </a:solidFill>
                <a:latin typeface="Times New Roman" charset="0"/>
              </a:defRPr>
            </a:lvl8pPr>
            <a:lvl9pPr marL="4114800" defTabSz="762000" eaLnBrk="0" fontAlgn="base" hangingPunct="0">
              <a:spcBef>
                <a:spcPct val="0"/>
              </a:spcBef>
              <a:spcAft>
                <a:spcPct val="0"/>
              </a:spcAft>
              <a:defRPr sz="2400">
                <a:solidFill>
                  <a:schemeClr val="tx1"/>
                </a:solidFill>
                <a:latin typeface="Times New Roman" charset="0"/>
              </a:defRPr>
            </a:lvl9pPr>
          </a:lstStyle>
          <a:p>
            <a:pPr algn="ctr"/>
            <a:r>
              <a:rPr lang="en-US" altLang="x-none" sz="1400" b="1" dirty="0" err="1">
                <a:solidFill>
                  <a:srgbClr val="FF8000"/>
                </a:solidFill>
              </a:rPr>
              <a:t>ECoG</a:t>
            </a:r>
            <a:r>
              <a:rPr lang="en-US" altLang="x-none" sz="1400" b="1" dirty="0">
                <a:solidFill>
                  <a:srgbClr val="FF8000"/>
                </a:solidFill>
              </a:rPr>
              <a:t> peaking electrodes</a:t>
            </a:r>
          </a:p>
        </p:txBody>
      </p:sp>
      <p:sp>
        <p:nvSpPr>
          <p:cNvPr id="10" name="Text Box 9"/>
          <p:cNvSpPr txBox="1">
            <a:spLocks noChangeArrowheads="1"/>
          </p:cNvSpPr>
          <p:nvPr/>
        </p:nvSpPr>
        <p:spPr bwMode="auto">
          <a:xfrm>
            <a:off x="5399882" y="0"/>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spTree>
    <p:extLst>
      <p:ext uri="{BB962C8B-B14F-4D97-AF65-F5344CB8AC3E}">
        <p14:creationId xmlns:p14="http://schemas.microsoft.com/office/powerpoint/2010/main" val="160052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6722" name="Rectangle 2"/>
          <p:cNvSpPr>
            <a:spLocks noGrp="1" noChangeArrowheads="1"/>
          </p:cNvSpPr>
          <p:nvPr>
            <p:ph type="title"/>
          </p:nvPr>
        </p:nvSpPr>
        <p:spPr>
          <a:xfrm>
            <a:off x="623392" y="326684"/>
            <a:ext cx="9144000" cy="1143000"/>
          </a:xfrm>
        </p:spPr>
        <p:txBody>
          <a:bodyPr/>
          <a:lstStyle/>
          <a:p>
            <a:pPr algn="ctr"/>
            <a:r>
              <a:rPr lang="en-US" altLang="x-none" sz="3200" b="1" dirty="0"/>
              <a:t>Comparison with more homogenized head models</a:t>
            </a:r>
            <a:endParaRPr lang="de-DE" altLang="x-none" sz="3200" b="1" dirty="0"/>
          </a:p>
        </p:txBody>
      </p:sp>
      <p:sp>
        <p:nvSpPr>
          <p:cNvPr id="10" name="Text Box 9"/>
          <p:cNvSpPr txBox="1">
            <a:spLocks noChangeArrowheads="1"/>
          </p:cNvSpPr>
          <p:nvPr/>
        </p:nvSpPr>
        <p:spPr bwMode="auto">
          <a:xfrm>
            <a:off x="5499100" y="49043"/>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35201"/>
            <a:ext cx="9144000" cy="2372957"/>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000" y="4581128"/>
            <a:ext cx="9072000" cy="531716"/>
          </a:xfrm>
          <a:prstGeom prst="rect">
            <a:avLst/>
          </a:prstGeom>
        </p:spPr>
      </p:pic>
    </p:spTree>
    <p:extLst>
      <p:ext uri="{BB962C8B-B14F-4D97-AF65-F5344CB8AC3E}">
        <p14:creationId xmlns:p14="http://schemas.microsoft.com/office/powerpoint/2010/main" val="420271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81709"/>
            <a:ext cx="8153400" cy="990600"/>
          </a:xfrm>
        </p:spPr>
        <p:txBody>
          <a:bodyPr>
            <a:normAutofit/>
          </a:bodyPr>
          <a:lstStyle/>
          <a:p>
            <a:r>
              <a:rPr lang="en-US" dirty="0"/>
              <a:t>Summary</a:t>
            </a:r>
          </a:p>
        </p:txBody>
      </p:sp>
      <p:sp>
        <p:nvSpPr>
          <p:cNvPr id="5" name="2 İçerik Yer Tutucusu"/>
          <p:cNvSpPr txBox="1">
            <a:spLocks/>
          </p:cNvSpPr>
          <p:nvPr/>
        </p:nvSpPr>
        <p:spPr>
          <a:xfrm>
            <a:off x="695400" y="1676400"/>
            <a:ext cx="11305256" cy="4495800"/>
          </a:xfrm>
          <a:prstGeom prst="rect">
            <a:avLst/>
          </a:prstGeom>
        </p:spPr>
        <p:txBody>
          <a:bodyPr vert="horz">
            <a:noAutofit/>
          </a:bodyPr>
          <a:lstStyle/>
          <a:p>
            <a:pPr marL="320040" indent="-320040" algn="just">
              <a:spcBef>
                <a:spcPts val="700"/>
              </a:spcBef>
              <a:spcAft>
                <a:spcPts val="1200"/>
              </a:spcAft>
              <a:buClr>
                <a:schemeClr val="accent2"/>
              </a:buClr>
              <a:buSzPct val="60000"/>
              <a:buFont typeface="Wingdings"/>
              <a:buChar char=""/>
              <a:defRPr/>
            </a:pPr>
            <a:r>
              <a:rPr lang="en-US" dirty="0">
                <a:latin typeface="Arial"/>
                <a:cs typeface="Arial"/>
              </a:rPr>
              <a:t>First study in highly-resolved (1mm) 6-compartment anisotropic head model plus tumor modeling using accurate and fast FEM-methods</a:t>
            </a:r>
          </a:p>
          <a:p>
            <a:pPr marL="320040" indent="-320040" algn="just">
              <a:spcBef>
                <a:spcPts val="700"/>
              </a:spcBef>
              <a:spcAft>
                <a:spcPts val="1200"/>
              </a:spcAft>
              <a:buClr>
                <a:schemeClr val="accent2"/>
              </a:buClr>
              <a:buSzPct val="60000"/>
              <a:buFont typeface="Wingdings"/>
              <a:buChar char=""/>
              <a:defRPr/>
            </a:pPr>
            <a:r>
              <a:rPr lang="en-US" dirty="0">
                <a:latin typeface="Arial"/>
                <a:cs typeface="Arial"/>
              </a:rPr>
              <a:t>Significant localization and orientation differences to standard 3-compartment head model</a:t>
            </a:r>
          </a:p>
          <a:p>
            <a:pPr marL="320040" indent="-320040" algn="just">
              <a:spcBef>
                <a:spcPts val="700"/>
              </a:spcBef>
              <a:spcAft>
                <a:spcPts val="1200"/>
              </a:spcAft>
              <a:buClr>
                <a:schemeClr val="accent2"/>
              </a:buClr>
              <a:buSzPct val="60000"/>
              <a:buFont typeface="Wingdings"/>
              <a:buChar char=""/>
              <a:defRPr/>
            </a:pPr>
            <a:r>
              <a:rPr lang="en-US" dirty="0">
                <a:latin typeface="Arial" charset="0"/>
                <a:ea typeface="Arial" charset="0"/>
                <a:cs typeface="Arial" charset="0"/>
              </a:rPr>
              <a:t>Recommendation to use different inverse approaches (“converging evidence”) for a more reliable detection of the epileptogenic focus</a:t>
            </a:r>
          </a:p>
          <a:p>
            <a:pPr marL="320040" indent="-320040" algn="just">
              <a:spcBef>
                <a:spcPts val="700"/>
              </a:spcBef>
              <a:spcAft>
                <a:spcPts val="1200"/>
              </a:spcAft>
              <a:buClr>
                <a:schemeClr val="accent2"/>
              </a:buClr>
              <a:buSzPct val="60000"/>
              <a:buFont typeface="Wingdings"/>
              <a:buChar char=""/>
              <a:defRPr/>
            </a:pPr>
            <a:r>
              <a:rPr lang="en-US" dirty="0" err="1">
                <a:latin typeface="Arial" charset="0"/>
                <a:ea typeface="Arial" charset="0"/>
                <a:cs typeface="Arial" charset="0"/>
              </a:rPr>
              <a:t>Presurgical</a:t>
            </a:r>
            <a:r>
              <a:rPr lang="en-US" dirty="0">
                <a:latin typeface="Arial" charset="0"/>
                <a:ea typeface="Arial" charset="0"/>
                <a:cs typeface="Arial" charset="0"/>
              </a:rPr>
              <a:t> </a:t>
            </a:r>
            <a:r>
              <a:rPr lang="en-US" dirty="0">
                <a:solidFill>
                  <a:schemeClr val="bg2">
                    <a:lumMod val="50000"/>
                  </a:schemeClr>
                </a:solidFill>
                <a:latin typeface="Arial" charset="0"/>
                <a:ea typeface="Arial" charset="0"/>
                <a:cs typeface="Arial" charset="0"/>
              </a:rPr>
              <a:t>source localization</a:t>
            </a:r>
            <a:r>
              <a:rPr lang="en-US" dirty="0">
                <a:latin typeface="Arial" charset="0"/>
                <a:ea typeface="Arial" charset="0"/>
                <a:cs typeface="Arial" charset="0"/>
              </a:rPr>
              <a:t> was evaluated with post-surgical intracranial EEG: Only small differences, most probably due to craniotomy and resulting post-surgical brain shift </a:t>
            </a:r>
          </a:p>
          <a:p>
            <a:pPr marL="320040" indent="-320040" algn="just">
              <a:spcBef>
                <a:spcPts val="700"/>
              </a:spcBef>
              <a:spcAft>
                <a:spcPts val="1200"/>
              </a:spcAft>
              <a:buClr>
                <a:schemeClr val="accent2"/>
              </a:buClr>
              <a:buSzPct val="60000"/>
              <a:buFont typeface="Wingdings"/>
              <a:buChar char=""/>
              <a:defRPr/>
            </a:pPr>
            <a:r>
              <a:rPr lang="en-US" dirty="0">
                <a:solidFill>
                  <a:schemeClr val="bg2">
                    <a:lumMod val="75000"/>
                  </a:schemeClr>
                </a:solidFill>
                <a:latin typeface="Arial" charset="0"/>
                <a:ea typeface="Arial" charset="0"/>
                <a:cs typeface="Arial" charset="0"/>
              </a:rPr>
              <a:t>Source orientation</a:t>
            </a:r>
            <a:r>
              <a:rPr lang="en-US" dirty="0">
                <a:latin typeface="Arial" charset="0"/>
                <a:ea typeface="Arial" charset="0"/>
                <a:cs typeface="Arial" charset="0"/>
              </a:rPr>
              <a:t> in posterior direction, i.e., in direction of the epileptogenic tissue, in agreement with (</a:t>
            </a:r>
            <a:r>
              <a:rPr lang="en-US" dirty="0" err="1">
                <a:latin typeface="Arial" charset="0"/>
                <a:ea typeface="Arial" charset="0"/>
                <a:cs typeface="Arial" charset="0"/>
              </a:rPr>
              <a:t>Salayev</a:t>
            </a:r>
            <a:r>
              <a:rPr lang="en-US" dirty="0">
                <a:latin typeface="Arial" charset="0"/>
                <a:ea typeface="Arial" charset="0"/>
                <a:cs typeface="Arial" charset="0"/>
              </a:rPr>
              <a:t> et al., 2006), who postulated this for central and interhemispheric epileptic activity</a:t>
            </a:r>
          </a:p>
        </p:txBody>
      </p:sp>
      <p:sp>
        <p:nvSpPr>
          <p:cNvPr id="4" name="Text Box 9"/>
          <p:cNvSpPr txBox="1">
            <a:spLocks noChangeArrowheads="1"/>
          </p:cNvSpPr>
          <p:nvPr/>
        </p:nvSpPr>
        <p:spPr bwMode="auto">
          <a:xfrm>
            <a:off x="5478288" y="0"/>
            <a:ext cx="6692900"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a:r>
              <a:rPr lang="en-US" altLang="x-none" sz="1200" b="1" dirty="0"/>
              <a:t>[</a:t>
            </a:r>
            <a:r>
              <a:rPr lang="en-US" altLang="x-none" sz="1200" b="1" dirty="0" err="1"/>
              <a:t>Rullmann</a:t>
            </a:r>
            <a:r>
              <a:rPr lang="en-US" altLang="x-none" sz="1200" b="1" dirty="0"/>
              <a:t>, </a:t>
            </a:r>
            <a:r>
              <a:rPr lang="en-US" altLang="x-none" sz="1200" b="1" dirty="0" err="1"/>
              <a:t>Anwander</a:t>
            </a:r>
            <a:r>
              <a:rPr lang="en-US" altLang="x-none" sz="1200" b="1" dirty="0"/>
              <a:t>, </a:t>
            </a:r>
            <a:r>
              <a:rPr lang="en-US" altLang="x-none" sz="1200" b="1" dirty="0" err="1"/>
              <a:t>Dannhauer</a:t>
            </a:r>
            <a:r>
              <a:rPr lang="en-US" altLang="x-none" sz="1200" b="1" dirty="0"/>
              <a:t>, Warfield, Duffy &amp; Wolters, </a:t>
            </a:r>
            <a:r>
              <a:rPr lang="en-US" altLang="x-none" sz="1200" b="1" dirty="0" err="1"/>
              <a:t>NeuroImage</a:t>
            </a:r>
            <a:r>
              <a:rPr lang="en-US" altLang="x-none" sz="1200" b="1" dirty="0"/>
              <a:t>, 44(2), 2009]</a:t>
            </a:r>
          </a:p>
        </p:txBody>
      </p:sp>
    </p:spTree>
    <p:custDataLst>
      <p:tags r:id="rId1"/>
    </p:custDataLst>
    <p:extLst>
      <p:ext uri="{BB962C8B-B14F-4D97-AF65-F5344CB8AC3E}">
        <p14:creationId xmlns:p14="http://schemas.microsoft.com/office/powerpoint/2010/main" val="14365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Structure</a:t>
            </a:r>
          </a:p>
        </p:txBody>
      </p:sp>
      <p:sp>
        <p:nvSpPr>
          <p:cNvPr id="3" name="2 İçerik Yer Tutucusu"/>
          <p:cNvSpPr>
            <a:spLocks noGrp="1"/>
          </p:cNvSpPr>
          <p:nvPr>
            <p:ph sz="quarter" idx="1"/>
          </p:nvPr>
        </p:nvSpPr>
        <p:spPr>
          <a:xfrm>
            <a:off x="816864" y="1844824"/>
            <a:ext cx="10967768" cy="4495800"/>
          </a:xfrm>
        </p:spPr>
        <p:txBody>
          <a:bodyPr>
            <a:noAutofit/>
          </a:bodyPr>
          <a:lstStyle/>
          <a:p>
            <a:pPr>
              <a:lnSpc>
                <a:spcPct val="150000"/>
              </a:lnSpc>
            </a:pPr>
            <a:r>
              <a:rPr lang="en-US" sz="2000" dirty="0">
                <a:latin typeface="Arial" charset="0"/>
                <a:ea typeface="Arial" charset="0"/>
                <a:cs typeface="Arial" charset="0"/>
              </a:rPr>
              <a:t>Complementarity of EEG and MEG</a:t>
            </a:r>
          </a:p>
          <a:p>
            <a:pPr>
              <a:lnSpc>
                <a:spcPct val="150000"/>
              </a:lnSpc>
            </a:pPr>
            <a:r>
              <a:rPr lang="en-US" sz="2000" dirty="0">
                <a:latin typeface="Arial" charset="0"/>
                <a:ea typeface="Arial" charset="0"/>
                <a:cs typeface="Arial" charset="0"/>
              </a:rPr>
              <a:t>How to exploit this complementarity in combined EEG/MEG source analysis</a:t>
            </a:r>
          </a:p>
          <a:p>
            <a:pPr>
              <a:lnSpc>
                <a:spcPct val="150000"/>
              </a:lnSpc>
            </a:pPr>
            <a:r>
              <a:rPr lang="en-US" sz="2000" dirty="0">
                <a:solidFill>
                  <a:schemeClr val="accent2"/>
                </a:solidFill>
                <a:latin typeface="Arial" charset="0"/>
                <a:ea typeface="Arial" charset="0"/>
                <a:cs typeface="Arial" charset="0"/>
              </a:rPr>
              <a:t>Focal epilepsy patient case studies</a:t>
            </a:r>
          </a:p>
          <a:p>
            <a:pPr lvl="1">
              <a:lnSpc>
                <a:spcPct val="150000"/>
              </a:lnSpc>
            </a:pPr>
            <a:r>
              <a:rPr lang="en-US" sz="1700" dirty="0">
                <a:latin typeface="Arial" charset="0"/>
                <a:ea typeface="Arial" charset="0"/>
                <a:cs typeface="Arial" charset="0"/>
              </a:rPr>
              <a:t>EEG reconstruction of ictal activity</a:t>
            </a:r>
          </a:p>
          <a:p>
            <a:pPr lvl="1">
              <a:lnSpc>
                <a:spcPct val="150000"/>
              </a:lnSpc>
            </a:pPr>
            <a:r>
              <a:rPr lang="en-US" sz="1700" dirty="0">
                <a:solidFill>
                  <a:schemeClr val="accent2"/>
                </a:solidFill>
                <a:latin typeface="Arial" charset="0"/>
                <a:ea typeface="Arial" charset="0"/>
                <a:cs typeface="Arial" charset="0"/>
              </a:rPr>
              <a:t>Reconstruction of propagation pathway</a:t>
            </a:r>
          </a:p>
          <a:p>
            <a:pPr lvl="1">
              <a:lnSpc>
                <a:spcPct val="150000"/>
              </a:lnSpc>
            </a:pPr>
            <a:r>
              <a:rPr lang="en-US" sz="1700" dirty="0">
                <a:latin typeface="Arial" charset="0"/>
                <a:ea typeface="Arial" charset="0"/>
                <a:cs typeface="Arial" charset="0"/>
              </a:rPr>
              <a:t>Multifocal epilepsy</a:t>
            </a:r>
          </a:p>
          <a:p>
            <a:pPr lvl="1">
              <a:lnSpc>
                <a:spcPct val="150000"/>
              </a:lnSpc>
            </a:pPr>
            <a:r>
              <a:rPr lang="en-US" sz="1700" dirty="0">
                <a:latin typeface="Arial" charset="0"/>
                <a:ea typeface="Arial" charset="0"/>
                <a:cs typeface="Arial" charset="0"/>
              </a:rPr>
              <a:t>Broca epilepsy</a:t>
            </a:r>
          </a:p>
          <a:p>
            <a:pPr lvl="1">
              <a:lnSpc>
                <a:spcPct val="150000"/>
              </a:lnSpc>
            </a:pPr>
            <a:r>
              <a:rPr lang="en-US" sz="1700" dirty="0">
                <a:latin typeface="Arial" charset="0"/>
                <a:ea typeface="Arial" charset="0"/>
                <a:cs typeface="Arial" charset="0"/>
              </a:rPr>
              <a:t>Epilepsy and pregnancy</a:t>
            </a:r>
          </a:p>
          <a:p>
            <a:pPr>
              <a:lnSpc>
                <a:spcPct val="150000"/>
              </a:lnSpc>
            </a:pPr>
            <a:r>
              <a:rPr lang="en-US" sz="2000" dirty="0">
                <a:latin typeface="Arial" charset="0"/>
                <a:ea typeface="Arial" charset="0"/>
                <a:cs typeface="Arial" charset="0"/>
              </a:rPr>
              <a:t>Summary</a:t>
            </a:r>
          </a:p>
        </p:txBody>
      </p:sp>
    </p:spTree>
    <p:custDataLst>
      <p:tags r:id="rId1"/>
    </p:custDataLst>
    <p:extLst>
      <p:ext uri="{BB962C8B-B14F-4D97-AF65-F5344CB8AC3E}">
        <p14:creationId xmlns:p14="http://schemas.microsoft.com/office/powerpoint/2010/main" val="41418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en-US" dirty="0">
                <a:solidFill>
                  <a:srgbClr val="775F55"/>
                </a:solidFill>
              </a:rPr>
              <a:t>Patient history</a:t>
            </a:r>
          </a:p>
        </p:txBody>
      </p:sp>
      <p:sp>
        <p:nvSpPr>
          <p:cNvPr id="4" name="3 Dikdörtgen"/>
          <p:cNvSpPr/>
          <p:nvPr/>
        </p:nvSpPr>
        <p:spPr>
          <a:xfrm>
            <a:off x="2057401" y="4795833"/>
            <a:ext cx="8113989" cy="1754326"/>
          </a:xfrm>
          <a:prstGeom prst="rect">
            <a:avLst/>
          </a:prstGeom>
        </p:spPr>
        <p:txBody>
          <a:bodyPr wrap="square">
            <a:spAutoFit/>
          </a:bodyPr>
          <a:lstStyle/>
          <a:p>
            <a:pPr marL="285750" indent="-285750">
              <a:lnSpc>
                <a:spcPct val="150000"/>
              </a:lnSpc>
              <a:buBlip>
                <a:blip r:embed="rId4"/>
              </a:buBlip>
            </a:pPr>
            <a:r>
              <a:rPr lang="en-US" dirty="0"/>
              <a:t>17 year old female suffering from </a:t>
            </a:r>
            <a:r>
              <a:rPr lang="en-US" dirty="0" err="1"/>
              <a:t>pharmaco</a:t>
            </a:r>
            <a:r>
              <a:rPr lang="en-US" dirty="0"/>
              <a:t>-resistant focal epilepsy,</a:t>
            </a:r>
          </a:p>
          <a:p>
            <a:pPr marL="285750" indent="-285750">
              <a:lnSpc>
                <a:spcPct val="150000"/>
              </a:lnSpc>
              <a:buBlip>
                <a:blip r:embed="rId4"/>
              </a:buBlip>
            </a:pPr>
            <a:r>
              <a:rPr lang="de-DE" dirty="0"/>
              <a:t>MRI Negative,</a:t>
            </a:r>
            <a:endParaRPr lang="en-GB" dirty="0"/>
          </a:p>
          <a:p>
            <a:pPr marL="285750" indent="-285750">
              <a:lnSpc>
                <a:spcPct val="150000"/>
              </a:lnSpc>
              <a:buBlip>
                <a:blip r:embed="rId4"/>
              </a:buBlip>
            </a:pPr>
            <a:r>
              <a:rPr lang="en-GB" dirty="0"/>
              <a:t>FDG-PET:</a:t>
            </a:r>
            <a:r>
              <a:rPr lang="en-GB" dirty="0">
                <a:sym typeface="Wingdings" pitchFamily="2" charset="2"/>
              </a:rPr>
              <a:t> </a:t>
            </a:r>
            <a:r>
              <a:rPr lang="en-GB" dirty="0"/>
              <a:t>a diffuse and extended left </a:t>
            </a:r>
            <a:r>
              <a:rPr lang="en-GB" dirty="0" err="1"/>
              <a:t>fronto</a:t>
            </a:r>
            <a:r>
              <a:rPr lang="en-GB" dirty="0"/>
              <a:t>-temporal </a:t>
            </a:r>
            <a:r>
              <a:rPr lang="en-GB" dirty="0" err="1"/>
              <a:t>hypometabolism</a:t>
            </a:r>
            <a:r>
              <a:rPr lang="en-GB" dirty="0"/>
              <a:t>.</a:t>
            </a:r>
            <a:endParaRPr lang="en-US" dirty="0"/>
          </a:p>
          <a:p>
            <a:pPr marL="285750" indent="-285750">
              <a:lnSpc>
                <a:spcPct val="150000"/>
              </a:lnSpc>
              <a:buBlip>
                <a:blip r:embed="rId4"/>
              </a:buBlip>
            </a:pPr>
            <a:r>
              <a:rPr lang="en-GB" dirty="0"/>
              <a:t>S</a:t>
            </a:r>
            <a:r>
              <a:rPr lang="en-US" dirty="0" err="1"/>
              <a:t>tereo</a:t>
            </a:r>
            <a:r>
              <a:rPr lang="en-US" dirty="0"/>
              <a:t>-EEG: 14 </a:t>
            </a:r>
            <a:r>
              <a:rPr lang="en-US" dirty="0" err="1"/>
              <a:t>intracerebral</a:t>
            </a:r>
            <a:r>
              <a:rPr lang="en-US" dirty="0"/>
              <a:t> depth electrodes, 167 contacts </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1684" y="2060849"/>
            <a:ext cx="5688632" cy="265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ieren 2"/>
          <p:cNvGrpSpPr/>
          <p:nvPr/>
        </p:nvGrpSpPr>
        <p:grpSpPr>
          <a:xfrm>
            <a:off x="2833636" y="1836658"/>
            <a:ext cx="6862765" cy="2888487"/>
            <a:chOff x="1309635" y="1836657"/>
            <a:chExt cx="6862765" cy="2888487"/>
          </a:xfrm>
        </p:grpSpPr>
        <p:pic>
          <p:nvPicPr>
            <p:cNvPr id="7" name="Picture 2"/>
            <p:cNvPicPr>
              <a:picLocks noChangeAspect="1" noChangeArrowheads="1"/>
            </p:cNvPicPr>
            <p:nvPr/>
          </p:nvPicPr>
          <p:blipFill>
            <a:blip r:embed="rId6" cstate="print"/>
            <a:srcRect l="13131" t="28985" r="26263" b="4101"/>
            <a:stretch>
              <a:fillRect/>
            </a:stretch>
          </p:blipFill>
          <p:spPr bwMode="auto">
            <a:xfrm>
              <a:off x="1309635" y="1836657"/>
              <a:ext cx="3478389" cy="2880320"/>
            </a:xfrm>
            <a:prstGeom prst="rect">
              <a:avLst/>
            </a:prstGeom>
            <a:noFill/>
            <a:ln w="9525">
              <a:noFill/>
              <a:miter lim="800000"/>
              <a:headEnd/>
              <a:tailEnd/>
            </a:ln>
          </p:spPr>
        </p:pic>
        <p:pic>
          <p:nvPicPr>
            <p:cNvPr id="8" name="Picture 2"/>
            <p:cNvPicPr>
              <a:picLocks noChangeAspect="1" noChangeArrowheads="1"/>
            </p:cNvPicPr>
            <p:nvPr/>
          </p:nvPicPr>
          <p:blipFill>
            <a:blip r:embed="rId7" cstate="print"/>
            <a:srcRect l="11137" t="16497" r="16926" b="3385"/>
            <a:stretch>
              <a:fillRect/>
            </a:stretch>
          </p:blipFill>
          <p:spPr bwMode="auto">
            <a:xfrm>
              <a:off x="4714353" y="1836657"/>
              <a:ext cx="3458047" cy="2888487"/>
            </a:xfrm>
            <a:prstGeom prst="rect">
              <a:avLst/>
            </a:prstGeom>
            <a:noFill/>
            <a:ln w="9525">
              <a:noFill/>
              <a:miter lim="800000"/>
              <a:headEnd/>
              <a:tailEnd/>
            </a:ln>
          </p:spPr>
        </p:pic>
      </p:grpSp>
      <p:sp>
        <p:nvSpPr>
          <p:cNvPr id="9" name="Text Box 8"/>
          <p:cNvSpPr txBox="1">
            <a:spLocks noChangeArrowheads="1"/>
          </p:cNvSpPr>
          <p:nvPr/>
        </p:nvSpPr>
        <p:spPr bwMode="auto">
          <a:xfrm>
            <a:off x="1887538" y="11026"/>
            <a:ext cx="8780462" cy="5084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pitchFamily="-84" charset="0"/>
                <a:ea typeface="Arial" pitchFamily="-84" charset="0"/>
                <a:cs typeface="Arial" pitchFamily="-84" charset="0"/>
              </a:rPr>
              <a:t>[</a:t>
            </a:r>
            <a:r>
              <a:rPr lang="en-US" sz="900" b="1" dirty="0" err="1">
                <a:latin typeface="Arial" pitchFamily="-84" charset="0"/>
                <a:ea typeface="Arial" pitchFamily="-84" charset="0"/>
                <a:cs typeface="Arial" pitchFamily="-84" charset="0"/>
              </a:rPr>
              <a:t>Aydin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Vorwerk</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Dümpelmann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Küpper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Kugel</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Heers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Wellmer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Kellinghaus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Haueisen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Rampp</a:t>
            </a:r>
            <a:r>
              <a:rPr lang="en-US" sz="900" b="1" dirty="0">
                <a:latin typeface="Arial" pitchFamily="-84" charset="0"/>
                <a:ea typeface="Arial" pitchFamily="-84" charset="0"/>
                <a:cs typeface="Arial" pitchFamily="-84" charset="0"/>
              </a:rPr>
              <a:t>, Stefan &amp; Wolters, </a:t>
            </a:r>
            <a:r>
              <a:rPr lang="en-US" sz="900" b="1" i="1" dirty="0">
                <a:latin typeface="Arial" pitchFamily="-84" charset="0"/>
                <a:ea typeface="Arial" pitchFamily="-84" charset="0"/>
                <a:cs typeface="Arial" pitchFamily="-84" charset="0"/>
              </a:rPr>
              <a:t>PLOS ONE, </a:t>
            </a:r>
            <a:r>
              <a:rPr lang="en-US" sz="900" b="1" dirty="0">
                <a:latin typeface="Arial" pitchFamily="-84" charset="0"/>
                <a:ea typeface="Arial" pitchFamily="-84" charset="0"/>
                <a:cs typeface="Arial" pitchFamily="-84" charset="0"/>
              </a:rPr>
              <a:t>2015]</a:t>
            </a:r>
          </a:p>
          <a:p>
            <a:pPr algn="r"/>
            <a:r>
              <a:rPr lang="en-US" sz="900" b="1" dirty="0">
                <a:latin typeface="Arial" pitchFamily="-84" charset="0"/>
                <a:ea typeface="Arial" pitchFamily="-84" charset="0"/>
                <a:cs typeface="Arial" pitchFamily="-84" charset="0"/>
              </a:rPr>
              <a:t>[</a:t>
            </a:r>
            <a:r>
              <a:rPr lang="en-US" sz="900" b="1" dirty="0" err="1">
                <a:latin typeface="Arial" pitchFamily="-84" charset="0"/>
                <a:ea typeface="Arial" pitchFamily="-84" charset="0"/>
                <a:cs typeface="Arial" pitchFamily="-84" charset="0"/>
              </a:rPr>
              <a:t>Aydin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Vorwerk</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Küpper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Heers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Kugel</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Galka</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Hamid</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Wellmer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Kellinghaus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Rampp</a:t>
            </a:r>
            <a:r>
              <a:rPr lang="en-US" sz="900" b="1" dirty="0">
                <a:latin typeface="Arial" pitchFamily="-84" charset="0"/>
                <a:ea typeface="Arial" pitchFamily="-84" charset="0"/>
                <a:cs typeface="Arial" pitchFamily="-84" charset="0"/>
              </a:rPr>
              <a:t> &amp; Wolters, </a:t>
            </a:r>
            <a:r>
              <a:rPr lang="en-US" sz="900" b="1" i="1" dirty="0">
                <a:latin typeface="Arial" pitchFamily="-84" charset="0"/>
                <a:ea typeface="Arial" pitchFamily="-84" charset="0"/>
                <a:cs typeface="Arial" pitchFamily="-84" charset="0"/>
              </a:rPr>
              <a:t>PLOS ONE, </a:t>
            </a:r>
            <a:r>
              <a:rPr lang="en-US" sz="900" b="1" dirty="0">
                <a:latin typeface="Arial" pitchFamily="-84" charset="0"/>
                <a:ea typeface="Arial" pitchFamily="-84" charset="0"/>
                <a:cs typeface="Arial" pitchFamily="-84" charset="0"/>
              </a:rPr>
              <a:t>2014]</a:t>
            </a:r>
            <a:endParaRPr lang="en-US" sz="900" b="1" dirty="0">
              <a:latin typeface="Arial" pitchFamily="-84" charset="0"/>
            </a:endParaRPr>
          </a:p>
          <a:p>
            <a:pPr algn="r"/>
            <a:endParaRPr lang="en-US" sz="900" b="1" dirty="0">
              <a:latin typeface="Arial" pitchFamily="-84" charset="0"/>
            </a:endParaRPr>
          </a:p>
        </p:txBody>
      </p:sp>
    </p:spTree>
    <p:custDataLst>
      <p:tags r:id="rId1"/>
    </p:custDataLst>
    <p:extLst>
      <p:ext uri="{BB962C8B-B14F-4D97-AF65-F5344CB8AC3E}">
        <p14:creationId xmlns:p14="http://schemas.microsoft.com/office/powerpoint/2010/main" val="325103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Introduction</a:t>
            </a:r>
          </a:p>
        </p:txBody>
      </p:sp>
      <p:sp>
        <p:nvSpPr>
          <p:cNvPr id="3" name="2 İçerik Yer Tutucusu"/>
          <p:cNvSpPr>
            <a:spLocks noGrp="1"/>
          </p:cNvSpPr>
          <p:nvPr>
            <p:ph sz="quarter" idx="1"/>
          </p:nvPr>
        </p:nvSpPr>
        <p:spPr>
          <a:xfrm>
            <a:off x="695400" y="1597496"/>
            <a:ext cx="10871200" cy="4495800"/>
          </a:xfrm>
        </p:spPr>
        <p:txBody>
          <a:bodyPr>
            <a:noAutofit/>
          </a:bodyPr>
          <a:lstStyle/>
          <a:p>
            <a:pPr>
              <a:buFont typeface="Courier New" charset="0"/>
              <a:buChar char="o"/>
            </a:pPr>
            <a:r>
              <a:rPr lang="en-US" altLang="de-DE" sz="2000" dirty="0">
                <a:latin typeface="Arial" charset="0"/>
              </a:rPr>
              <a:t>0.5%-1% of world population suffers from epilepsy and 70-80% of patients successfully treated with drugs</a:t>
            </a:r>
          </a:p>
          <a:p>
            <a:pPr>
              <a:buFont typeface="Courier New" charset="0"/>
              <a:buChar char="o"/>
            </a:pPr>
            <a:r>
              <a:rPr lang="en-US" altLang="de-DE" sz="2000" dirty="0">
                <a:latin typeface="Arial" charset="0"/>
              </a:rPr>
              <a:t>For those who are still pharma-</a:t>
            </a:r>
            <a:r>
              <a:rPr lang="en-US" altLang="de-DE" sz="2000" dirty="0" err="1">
                <a:latin typeface="Arial" charset="0"/>
              </a:rPr>
              <a:t>resistent</a:t>
            </a:r>
            <a:r>
              <a:rPr lang="en-US" altLang="de-DE" sz="2000" dirty="0">
                <a:latin typeface="Arial" charset="0"/>
              </a:rPr>
              <a:t> after 2-3 drugs</a:t>
            </a:r>
            <a:endParaRPr lang="de-DE" altLang="de-DE" sz="2000" dirty="0">
              <a:latin typeface="Arial" charset="0"/>
            </a:endParaRPr>
          </a:p>
          <a:p>
            <a:pPr lvl="1">
              <a:buFont typeface="Courier New" charset="0"/>
              <a:buChar char="o"/>
            </a:pPr>
            <a:r>
              <a:rPr lang="en-US" altLang="de-DE" sz="1600" dirty="0">
                <a:latin typeface="Arial" charset="0"/>
              </a:rPr>
              <a:t>Probability of success of a further different drug: 6% (Wiebe et al 2001)</a:t>
            </a:r>
          </a:p>
          <a:p>
            <a:pPr lvl="1">
              <a:buFont typeface="Courier New" charset="0"/>
              <a:buChar char="o"/>
            </a:pPr>
            <a:r>
              <a:rPr lang="en-US" altLang="de-DE" sz="1600" dirty="0">
                <a:latin typeface="Arial" charset="0"/>
              </a:rPr>
              <a:t>Probability of success of a surgical treatment:   50% (Wiebe et al 2001)</a:t>
            </a:r>
            <a:endParaRPr lang="de-DE" altLang="de-DE" sz="1600" dirty="0">
              <a:latin typeface="Arial" charset="0"/>
            </a:endParaRPr>
          </a:p>
          <a:p>
            <a:pPr>
              <a:buFont typeface="Courier New" charset="0"/>
              <a:buChar char="o"/>
            </a:pPr>
            <a:r>
              <a:rPr lang="en-US" altLang="de-DE" sz="2000" dirty="0">
                <a:latin typeface="Arial" charset="0"/>
              </a:rPr>
              <a:t>Indispensable prerequisite for surgery: Focal epilepsy-&gt;Localization</a:t>
            </a:r>
            <a:endParaRPr lang="de-DE" altLang="de-DE" sz="2300" dirty="0">
              <a:latin typeface="Arial" charset="0"/>
            </a:endParaRPr>
          </a:p>
          <a:p>
            <a:pPr lvl="1">
              <a:buFont typeface="Courier New" charset="0"/>
              <a:buChar char="o"/>
            </a:pPr>
            <a:r>
              <a:rPr lang="en-US" altLang="de-DE" sz="1600" dirty="0">
                <a:latin typeface="Arial" charset="0"/>
              </a:rPr>
              <a:t>Gold standard: Video-monitoring and visual inspection of the EEG (Wilson 1996)</a:t>
            </a:r>
          </a:p>
          <a:p>
            <a:pPr lvl="1">
              <a:buFont typeface="Courier New" charset="0"/>
              <a:buChar char="o"/>
            </a:pPr>
            <a:r>
              <a:rPr lang="en-US" altLang="de-DE" sz="1600" dirty="0">
                <a:latin typeface="Arial" charset="0"/>
              </a:rPr>
              <a:t>MRI: Identification of an underlying lesion</a:t>
            </a:r>
          </a:p>
          <a:p>
            <a:pPr lvl="1">
              <a:buFont typeface="Courier New" charset="0"/>
              <a:buChar char="o"/>
            </a:pPr>
            <a:r>
              <a:rPr lang="en-US" altLang="de-DE" sz="1600" dirty="0">
                <a:latin typeface="Arial" charset="0"/>
              </a:rPr>
              <a:t>PET and Neuropsychology: Localization of a functional deficit</a:t>
            </a:r>
          </a:p>
          <a:p>
            <a:pPr lvl="1">
              <a:buFont typeface="Courier New" charset="0"/>
              <a:buChar char="o"/>
            </a:pPr>
            <a:r>
              <a:rPr lang="en-US" altLang="de-DE" sz="1600" dirty="0">
                <a:latin typeface="Arial" charset="0"/>
              </a:rPr>
              <a:t>Source analysis of</a:t>
            </a:r>
          </a:p>
          <a:p>
            <a:pPr lvl="2">
              <a:buFont typeface="Courier New" charset="0"/>
              <a:buChar char="o"/>
            </a:pPr>
            <a:r>
              <a:rPr lang="en-US" altLang="de-DE" sz="1600" dirty="0">
                <a:latin typeface="Arial" charset="0"/>
              </a:rPr>
              <a:t>EEG seizure (ictal) activity (Plummer et al., 2008; </a:t>
            </a:r>
            <a:r>
              <a:rPr lang="en-US" altLang="de-DE" sz="1600" dirty="0" err="1">
                <a:latin typeface="Arial" charset="0"/>
              </a:rPr>
              <a:t>Rullmann</a:t>
            </a:r>
            <a:r>
              <a:rPr lang="en-US" altLang="de-DE" sz="1600" dirty="0">
                <a:latin typeface="Arial" charset="0"/>
              </a:rPr>
              <a:t> et al., 2009)</a:t>
            </a:r>
          </a:p>
          <a:p>
            <a:pPr lvl="2">
              <a:buFont typeface="Courier New" charset="0"/>
              <a:buChar char="o"/>
            </a:pPr>
            <a:r>
              <a:rPr lang="en-US" altLang="de-DE" sz="1600" dirty="0">
                <a:latin typeface="Arial" charset="0"/>
              </a:rPr>
              <a:t>EEG/MEG </a:t>
            </a:r>
            <a:r>
              <a:rPr lang="en-US" altLang="de-DE" sz="1600" dirty="0" err="1">
                <a:latin typeface="Arial" charset="0"/>
              </a:rPr>
              <a:t>interictal</a:t>
            </a:r>
            <a:r>
              <a:rPr lang="en-US" altLang="de-DE" sz="1600" dirty="0">
                <a:latin typeface="Arial" charset="0"/>
              </a:rPr>
              <a:t> activity: “</a:t>
            </a:r>
            <a:r>
              <a:rPr lang="en-US" altLang="de-DE" sz="1600" dirty="0" err="1">
                <a:latin typeface="Arial" charset="0"/>
              </a:rPr>
              <a:t>irritative</a:t>
            </a:r>
            <a:r>
              <a:rPr lang="en-US" altLang="de-DE" sz="1600" dirty="0">
                <a:latin typeface="Arial" charset="0"/>
              </a:rPr>
              <a:t> zone” (Stefan et. al., 2003; Aydin et al., 2015,2017)</a:t>
            </a:r>
            <a:endParaRPr lang="de-DE" altLang="de-DE" sz="1600" dirty="0">
              <a:latin typeface="Arial" charset="0"/>
            </a:endParaRPr>
          </a:p>
          <a:p>
            <a:pPr>
              <a:lnSpc>
                <a:spcPct val="150000"/>
              </a:lnSpc>
            </a:pPr>
            <a:endParaRPr lang="en-US" sz="20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594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Spike detection</a:t>
            </a:r>
          </a:p>
        </p:txBody>
      </p:sp>
      <p:pic>
        <p:nvPicPr>
          <p:cNvPr id="5" name="6 Resim" descr="Figure_1_singlespike.tif"/>
          <p:cNvPicPr>
            <a:picLocks noGrp="1"/>
          </p:cNvPicPr>
          <p:nvPr>
            <p:ph sz="quarter" idx="1"/>
          </p:nvPr>
        </p:nvPicPr>
        <p:blipFill>
          <a:blip r:embed="rId2" cstate="print"/>
          <a:stretch>
            <a:fillRect/>
          </a:stretch>
        </p:blipFill>
        <p:spPr>
          <a:xfrm>
            <a:off x="1631504" y="1556793"/>
            <a:ext cx="3600400" cy="3528392"/>
          </a:xfrm>
          <a:prstGeom prst="rect">
            <a:avLst/>
          </a:prstGeom>
        </p:spPr>
      </p:pic>
      <p:sp>
        <p:nvSpPr>
          <p:cNvPr id="4" name="Textfeld 3"/>
          <p:cNvSpPr txBox="1"/>
          <p:nvPr/>
        </p:nvSpPr>
        <p:spPr>
          <a:xfrm>
            <a:off x="1741006" y="5271080"/>
            <a:ext cx="349089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Select 10 clear spikes and average</a:t>
            </a:r>
          </a:p>
          <a:p>
            <a:pPr marL="285750" indent="-285750">
              <a:buFont typeface="Arial" panose="020B0604020202020204" pitchFamily="34" charset="0"/>
              <a:buChar char="•"/>
            </a:pPr>
            <a:r>
              <a:rPr lang="en-US" dirty="0"/>
              <a:t>Template matching</a:t>
            </a:r>
          </a:p>
          <a:p>
            <a:pPr marL="285750" indent="-285750">
              <a:buFont typeface="Arial" panose="020B0604020202020204" pitchFamily="34" charset="0"/>
              <a:buChar char="•"/>
            </a:pPr>
            <a:r>
              <a:rPr lang="en-US" dirty="0"/>
              <a:t>Visual control</a:t>
            </a:r>
          </a:p>
          <a:p>
            <a:pPr marL="285750" indent="-285750">
              <a:buFont typeface="Arial" panose="020B0604020202020204" pitchFamily="34" charset="0"/>
              <a:buChar char="•"/>
            </a:pPr>
            <a:r>
              <a:rPr lang="en-US" dirty="0"/>
              <a:t>200 spikes</a:t>
            </a:r>
          </a:p>
        </p:txBody>
      </p:sp>
      <p:sp>
        <p:nvSpPr>
          <p:cNvPr id="7" name="Rechteck 6"/>
          <p:cNvSpPr/>
          <p:nvPr/>
        </p:nvSpPr>
        <p:spPr>
          <a:xfrm>
            <a:off x="5375920" y="5264040"/>
            <a:ext cx="5220072" cy="1477328"/>
          </a:xfrm>
          <a:prstGeom prst="rect">
            <a:avLst/>
          </a:prstGeom>
        </p:spPr>
        <p:txBody>
          <a:bodyPr wrap="square">
            <a:spAutoFit/>
          </a:bodyPr>
          <a:lstStyle/>
          <a:p>
            <a:pPr algn="just"/>
            <a:r>
              <a:rPr lang="en-US" dirty="0"/>
              <a:t>“Knowing where a spike or seizure originates from is more important than where it goes. The importance of MEG localization increases if it precedes or is at least synchronous with the correlate EEG spike.” (</a:t>
            </a:r>
            <a:r>
              <a:rPr lang="en-US" dirty="0" err="1"/>
              <a:t>Ebersole</a:t>
            </a:r>
            <a:r>
              <a:rPr lang="en-US" dirty="0"/>
              <a:t> &amp; </a:t>
            </a:r>
            <a:r>
              <a:rPr lang="en-US" dirty="0" err="1"/>
              <a:t>Ebersole</a:t>
            </a:r>
            <a:r>
              <a:rPr lang="en-US" dirty="0"/>
              <a:t> 2010)</a:t>
            </a:r>
          </a:p>
        </p:txBody>
      </p:sp>
      <p:pic>
        <p:nvPicPr>
          <p:cNvPr id="8" name="Grafik 1" descr="Figure_2_withPrestimulus_high_def_with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1683" y="1556792"/>
            <a:ext cx="5292669" cy="367240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a:spLocks noChangeArrowheads="1"/>
          </p:cNvSpPr>
          <p:nvPr/>
        </p:nvSpPr>
        <p:spPr bwMode="auto">
          <a:xfrm>
            <a:off x="1887538" y="11026"/>
            <a:ext cx="8780462" cy="5084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pitchFamily="-84" charset="0"/>
                <a:ea typeface="Arial" pitchFamily="-84" charset="0"/>
                <a:cs typeface="Arial" pitchFamily="-84" charset="0"/>
              </a:rPr>
              <a:t>[</a:t>
            </a:r>
            <a:r>
              <a:rPr lang="en-US" sz="900" b="1" dirty="0" err="1">
                <a:latin typeface="Arial" pitchFamily="-84" charset="0"/>
                <a:ea typeface="Arial" pitchFamily="-84" charset="0"/>
                <a:cs typeface="Arial" pitchFamily="-84" charset="0"/>
              </a:rPr>
              <a:t>Aydin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Vorwerk</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Dümpelmann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Küpper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Kugel</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Heers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Wellmer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Kellinghaus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Haueisen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Rampp</a:t>
            </a:r>
            <a:r>
              <a:rPr lang="en-US" sz="900" b="1" dirty="0">
                <a:latin typeface="Arial" pitchFamily="-84" charset="0"/>
                <a:ea typeface="Arial" pitchFamily="-84" charset="0"/>
                <a:cs typeface="Arial" pitchFamily="-84" charset="0"/>
              </a:rPr>
              <a:t>, Stefan &amp; Wolters, </a:t>
            </a:r>
            <a:r>
              <a:rPr lang="en-US" sz="900" b="1" i="1" dirty="0">
                <a:latin typeface="Arial" pitchFamily="-84" charset="0"/>
                <a:ea typeface="Arial" pitchFamily="-84" charset="0"/>
                <a:cs typeface="Arial" pitchFamily="-84" charset="0"/>
              </a:rPr>
              <a:t>PLOS ONE, </a:t>
            </a:r>
            <a:r>
              <a:rPr lang="en-US" sz="900" b="1" dirty="0">
                <a:latin typeface="Arial" pitchFamily="-84" charset="0"/>
                <a:ea typeface="Arial" pitchFamily="-84" charset="0"/>
                <a:cs typeface="Arial" pitchFamily="-84" charset="0"/>
              </a:rPr>
              <a:t>2015]</a:t>
            </a:r>
          </a:p>
          <a:p>
            <a:pPr algn="r"/>
            <a:r>
              <a:rPr lang="en-US" sz="900" b="1" dirty="0">
                <a:latin typeface="Arial" pitchFamily="-84" charset="0"/>
                <a:ea typeface="Arial" pitchFamily="-84" charset="0"/>
                <a:cs typeface="Arial" pitchFamily="-84" charset="0"/>
              </a:rPr>
              <a:t>[</a:t>
            </a:r>
            <a:r>
              <a:rPr lang="en-US" sz="900" b="1" dirty="0" err="1">
                <a:latin typeface="Arial" pitchFamily="-84" charset="0"/>
                <a:ea typeface="Arial" pitchFamily="-84" charset="0"/>
                <a:cs typeface="Arial" pitchFamily="-84" charset="0"/>
              </a:rPr>
              <a:t>Aydin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Vorwerk</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Küpper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Heers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Kugel</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Galka</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Hamid</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Wellmer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Kellinghaus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Rampp</a:t>
            </a:r>
            <a:r>
              <a:rPr lang="en-US" sz="900" b="1" dirty="0">
                <a:latin typeface="Arial" pitchFamily="-84" charset="0"/>
                <a:ea typeface="Arial" pitchFamily="-84" charset="0"/>
                <a:cs typeface="Arial" pitchFamily="-84" charset="0"/>
              </a:rPr>
              <a:t> &amp; Wolters, </a:t>
            </a:r>
            <a:r>
              <a:rPr lang="en-US" sz="900" b="1" i="1" dirty="0">
                <a:latin typeface="Arial" pitchFamily="-84" charset="0"/>
                <a:ea typeface="Arial" pitchFamily="-84" charset="0"/>
                <a:cs typeface="Arial" pitchFamily="-84" charset="0"/>
              </a:rPr>
              <a:t>PLOS ONE, </a:t>
            </a:r>
            <a:r>
              <a:rPr lang="en-US" sz="900" b="1" dirty="0">
                <a:latin typeface="Arial" pitchFamily="-84" charset="0"/>
                <a:ea typeface="Arial" pitchFamily="-84" charset="0"/>
                <a:cs typeface="Arial" pitchFamily="-84" charset="0"/>
              </a:rPr>
              <a:t>2014]</a:t>
            </a:r>
            <a:endParaRPr lang="en-US" sz="900" b="1" dirty="0">
              <a:latin typeface="Arial" pitchFamily="-84" charset="0"/>
            </a:endParaRPr>
          </a:p>
          <a:p>
            <a:pPr algn="r"/>
            <a:endParaRPr lang="en-US" sz="900" b="1" dirty="0">
              <a:latin typeface="Arial" pitchFamily="-84" charset="0"/>
            </a:endParaRPr>
          </a:p>
        </p:txBody>
      </p:sp>
    </p:spTree>
    <p:extLst>
      <p:ext uri="{BB962C8B-B14F-4D97-AF65-F5344CB8AC3E}">
        <p14:creationId xmlns:p14="http://schemas.microsoft.com/office/powerpoint/2010/main" val="361069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Sub-averaging procedure</a:t>
            </a:r>
          </a:p>
        </p:txBody>
      </p:sp>
      <p:sp>
        <p:nvSpPr>
          <p:cNvPr id="5" name="Textfeld 4"/>
          <p:cNvSpPr txBox="1"/>
          <p:nvPr/>
        </p:nvSpPr>
        <p:spPr>
          <a:xfrm>
            <a:off x="2279576" y="2132856"/>
            <a:ext cx="288032" cy="369332"/>
          </a:xfrm>
          <a:prstGeom prst="rect">
            <a:avLst/>
          </a:prstGeom>
          <a:solidFill>
            <a:schemeClr val="accent1"/>
          </a:solidFill>
        </p:spPr>
        <p:txBody>
          <a:bodyPr wrap="square" rtlCol="0">
            <a:spAutoFit/>
          </a:bodyPr>
          <a:lstStyle/>
          <a:p>
            <a:r>
              <a:rPr lang="en-US" dirty="0"/>
              <a:t>1</a:t>
            </a:r>
          </a:p>
        </p:txBody>
      </p:sp>
      <p:sp>
        <p:nvSpPr>
          <p:cNvPr id="6" name="Textfeld 5"/>
          <p:cNvSpPr txBox="1"/>
          <p:nvPr/>
        </p:nvSpPr>
        <p:spPr>
          <a:xfrm>
            <a:off x="2279576" y="2636912"/>
            <a:ext cx="288032" cy="369332"/>
          </a:xfrm>
          <a:prstGeom prst="rect">
            <a:avLst/>
          </a:prstGeom>
          <a:solidFill>
            <a:schemeClr val="accent1"/>
          </a:solidFill>
        </p:spPr>
        <p:txBody>
          <a:bodyPr wrap="square" rtlCol="0">
            <a:spAutoFit/>
          </a:bodyPr>
          <a:lstStyle/>
          <a:p>
            <a:r>
              <a:rPr lang="en-US" dirty="0"/>
              <a:t>2</a:t>
            </a:r>
          </a:p>
        </p:txBody>
      </p:sp>
      <p:sp>
        <p:nvSpPr>
          <p:cNvPr id="7" name="Textfeld 6"/>
          <p:cNvSpPr txBox="1"/>
          <p:nvPr/>
        </p:nvSpPr>
        <p:spPr>
          <a:xfrm>
            <a:off x="2279576" y="3140968"/>
            <a:ext cx="288032" cy="369332"/>
          </a:xfrm>
          <a:prstGeom prst="rect">
            <a:avLst/>
          </a:prstGeom>
          <a:solidFill>
            <a:schemeClr val="accent1"/>
          </a:solidFill>
        </p:spPr>
        <p:txBody>
          <a:bodyPr wrap="square" rtlCol="0">
            <a:spAutoFit/>
          </a:bodyPr>
          <a:lstStyle/>
          <a:p>
            <a:r>
              <a:rPr lang="en-US" dirty="0"/>
              <a:t>3</a:t>
            </a:r>
          </a:p>
        </p:txBody>
      </p:sp>
      <p:sp>
        <p:nvSpPr>
          <p:cNvPr id="8" name="Textfeld 7"/>
          <p:cNvSpPr txBox="1"/>
          <p:nvPr/>
        </p:nvSpPr>
        <p:spPr>
          <a:xfrm>
            <a:off x="2279576" y="3645024"/>
            <a:ext cx="288032" cy="369332"/>
          </a:xfrm>
          <a:prstGeom prst="rect">
            <a:avLst/>
          </a:prstGeom>
          <a:solidFill>
            <a:schemeClr val="accent1"/>
          </a:solidFill>
        </p:spPr>
        <p:txBody>
          <a:bodyPr wrap="square" rtlCol="0">
            <a:spAutoFit/>
          </a:bodyPr>
          <a:lstStyle/>
          <a:p>
            <a:r>
              <a:rPr lang="en-US" dirty="0"/>
              <a:t>4</a:t>
            </a:r>
          </a:p>
        </p:txBody>
      </p:sp>
      <p:sp>
        <p:nvSpPr>
          <p:cNvPr id="9" name="Textfeld 8"/>
          <p:cNvSpPr txBox="1"/>
          <p:nvPr/>
        </p:nvSpPr>
        <p:spPr>
          <a:xfrm>
            <a:off x="2279576" y="4149080"/>
            <a:ext cx="288032" cy="369332"/>
          </a:xfrm>
          <a:prstGeom prst="rect">
            <a:avLst/>
          </a:prstGeom>
          <a:solidFill>
            <a:schemeClr val="accent1"/>
          </a:solidFill>
        </p:spPr>
        <p:txBody>
          <a:bodyPr wrap="square" rtlCol="0">
            <a:spAutoFit/>
          </a:bodyPr>
          <a:lstStyle/>
          <a:p>
            <a:r>
              <a:rPr lang="en-US" dirty="0"/>
              <a:t>5</a:t>
            </a:r>
          </a:p>
        </p:txBody>
      </p:sp>
      <p:sp>
        <p:nvSpPr>
          <p:cNvPr id="10" name="Textfeld 9"/>
          <p:cNvSpPr txBox="1"/>
          <p:nvPr/>
        </p:nvSpPr>
        <p:spPr>
          <a:xfrm>
            <a:off x="3071664" y="2130142"/>
            <a:ext cx="504056" cy="369332"/>
          </a:xfrm>
          <a:prstGeom prst="rect">
            <a:avLst/>
          </a:prstGeom>
          <a:solidFill>
            <a:schemeClr val="accent2"/>
          </a:solidFill>
        </p:spPr>
        <p:txBody>
          <a:bodyPr wrap="square" rtlCol="0">
            <a:spAutoFit/>
          </a:bodyPr>
          <a:lstStyle/>
          <a:p>
            <a:r>
              <a:rPr lang="en-US" dirty="0"/>
              <a:t>1,2</a:t>
            </a:r>
          </a:p>
        </p:txBody>
      </p:sp>
      <p:sp>
        <p:nvSpPr>
          <p:cNvPr id="11" name="Textfeld 10"/>
          <p:cNvSpPr txBox="1"/>
          <p:nvPr/>
        </p:nvSpPr>
        <p:spPr>
          <a:xfrm>
            <a:off x="3071664" y="2636912"/>
            <a:ext cx="504056" cy="369332"/>
          </a:xfrm>
          <a:prstGeom prst="rect">
            <a:avLst/>
          </a:prstGeom>
          <a:solidFill>
            <a:schemeClr val="accent2"/>
          </a:solidFill>
        </p:spPr>
        <p:txBody>
          <a:bodyPr wrap="square" rtlCol="0">
            <a:spAutoFit/>
          </a:bodyPr>
          <a:lstStyle/>
          <a:p>
            <a:r>
              <a:rPr lang="en-US" dirty="0"/>
              <a:t>1,3</a:t>
            </a:r>
          </a:p>
        </p:txBody>
      </p:sp>
      <p:sp>
        <p:nvSpPr>
          <p:cNvPr id="12" name="Textfeld 11"/>
          <p:cNvSpPr txBox="1"/>
          <p:nvPr/>
        </p:nvSpPr>
        <p:spPr>
          <a:xfrm>
            <a:off x="3071664" y="3140968"/>
            <a:ext cx="504056" cy="369332"/>
          </a:xfrm>
          <a:prstGeom prst="rect">
            <a:avLst/>
          </a:prstGeom>
          <a:solidFill>
            <a:schemeClr val="accent2"/>
          </a:solidFill>
        </p:spPr>
        <p:txBody>
          <a:bodyPr wrap="square" rtlCol="0">
            <a:spAutoFit/>
          </a:bodyPr>
          <a:lstStyle/>
          <a:p>
            <a:r>
              <a:rPr lang="en-US" dirty="0"/>
              <a:t>2,3</a:t>
            </a:r>
          </a:p>
        </p:txBody>
      </p:sp>
      <p:sp>
        <p:nvSpPr>
          <p:cNvPr id="13" name="Textfeld 12"/>
          <p:cNvSpPr txBox="1"/>
          <p:nvPr/>
        </p:nvSpPr>
        <p:spPr>
          <a:xfrm>
            <a:off x="3071664" y="3645024"/>
            <a:ext cx="504056" cy="369332"/>
          </a:xfrm>
          <a:prstGeom prst="rect">
            <a:avLst/>
          </a:prstGeom>
          <a:solidFill>
            <a:schemeClr val="accent2"/>
          </a:solidFill>
        </p:spPr>
        <p:txBody>
          <a:bodyPr wrap="square" rtlCol="0">
            <a:spAutoFit/>
          </a:bodyPr>
          <a:lstStyle/>
          <a:p>
            <a:r>
              <a:rPr lang="en-US" dirty="0"/>
              <a:t>1,4</a:t>
            </a:r>
          </a:p>
        </p:txBody>
      </p:sp>
      <p:sp>
        <p:nvSpPr>
          <p:cNvPr id="14" name="Textfeld 13"/>
          <p:cNvSpPr txBox="1"/>
          <p:nvPr/>
        </p:nvSpPr>
        <p:spPr>
          <a:xfrm>
            <a:off x="3071664" y="4154887"/>
            <a:ext cx="504056" cy="369332"/>
          </a:xfrm>
          <a:prstGeom prst="rect">
            <a:avLst/>
          </a:prstGeom>
          <a:solidFill>
            <a:schemeClr val="accent2"/>
          </a:solidFill>
        </p:spPr>
        <p:txBody>
          <a:bodyPr wrap="square" rtlCol="0">
            <a:spAutoFit/>
          </a:bodyPr>
          <a:lstStyle/>
          <a:p>
            <a:r>
              <a:rPr lang="en-US" dirty="0"/>
              <a:t>3,5</a:t>
            </a:r>
          </a:p>
        </p:txBody>
      </p:sp>
      <p:sp>
        <p:nvSpPr>
          <p:cNvPr id="15" name="Textfeld 14"/>
          <p:cNvSpPr txBox="1"/>
          <p:nvPr/>
        </p:nvSpPr>
        <p:spPr>
          <a:xfrm>
            <a:off x="4079776" y="2130142"/>
            <a:ext cx="792088" cy="369332"/>
          </a:xfrm>
          <a:prstGeom prst="rect">
            <a:avLst/>
          </a:prstGeom>
          <a:solidFill>
            <a:srgbClr val="FFC000"/>
          </a:solidFill>
        </p:spPr>
        <p:txBody>
          <a:bodyPr wrap="square" rtlCol="0">
            <a:spAutoFit/>
          </a:bodyPr>
          <a:lstStyle/>
          <a:p>
            <a:r>
              <a:rPr lang="en-US" dirty="0"/>
              <a:t>1,2,4</a:t>
            </a:r>
          </a:p>
        </p:txBody>
      </p:sp>
      <p:sp>
        <p:nvSpPr>
          <p:cNvPr id="16" name="Textfeld 15"/>
          <p:cNvSpPr txBox="1"/>
          <p:nvPr/>
        </p:nvSpPr>
        <p:spPr>
          <a:xfrm>
            <a:off x="4079776" y="2636912"/>
            <a:ext cx="792088" cy="369332"/>
          </a:xfrm>
          <a:prstGeom prst="rect">
            <a:avLst/>
          </a:prstGeom>
          <a:solidFill>
            <a:srgbClr val="FFC000"/>
          </a:solidFill>
        </p:spPr>
        <p:txBody>
          <a:bodyPr wrap="square" rtlCol="0">
            <a:spAutoFit/>
          </a:bodyPr>
          <a:lstStyle/>
          <a:p>
            <a:r>
              <a:rPr lang="en-US" dirty="0"/>
              <a:t>1,2,5</a:t>
            </a:r>
          </a:p>
        </p:txBody>
      </p:sp>
      <p:sp>
        <p:nvSpPr>
          <p:cNvPr id="17" name="Textfeld 16"/>
          <p:cNvSpPr txBox="1"/>
          <p:nvPr/>
        </p:nvSpPr>
        <p:spPr>
          <a:xfrm>
            <a:off x="4079776" y="3140968"/>
            <a:ext cx="792088" cy="369332"/>
          </a:xfrm>
          <a:prstGeom prst="rect">
            <a:avLst/>
          </a:prstGeom>
          <a:solidFill>
            <a:srgbClr val="FFC000"/>
          </a:solidFill>
        </p:spPr>
        <p:txBody>
          <a:bodyPr wrap="square" rtlCol="0">
            <a:spAutoFit/>
          </a:bodyPr>
          <a:lstStyle/>
          <a:p>
            <a:r>
              <a:rPr lang="en-US" dirty="0"/>
              <a:t>3,4,5</a:t>
            </a:r>
          </a:p>
        </p:txBody>
      </p:sp>
      <p:sp>
        <p:nvSpPr>
          <p:cNvPr id="18" name="Textfeld 17"/>
          <p:cNvSpPr txBox="1"/>
          <p:nvPr/>
        </p:nvSpPr>
        <p:spPr>
          <a:xfrm>
            <a:off x="4079776" y="3645024"/>
            <a:ext cx="792088" cy="369332"/>
          </a:xfrm>
          <a:prstGeom prst="rect">
            <a:avLst/>
          </a:prstGeom>
          <a:solidFill>
            <a:srgbClr val="FFC000"/>
          </a:solidFill>
        </p:spPr>
        <p:txBody>
          <a:bodyPr wrap="square" rtlCol="0">
            <a:spAutoFit/>
          </a:bodyPr>
          <a:lstStyle/>
          <a:p>
            <a:r>
              <a:rPr lang="en-US" dirty="0"/>
              <a:t>1,4,2</a:t>
            </a:r>
          </a:p>
        </p:txBody>
      </p:sp>
      <p:sp>
        <p:nvSpPr>
          <p:cNvPr id="19" name="Textfeld 18"/>
          <p:cNvSpPr txBox="1"/>
          <p:nvPr/>
        </p:nvSpPr>
        <p:spPr>
          <a:xfrm>
            <a:off x="4079776" y="4154887"/>
            <a:ext cx="792088" cy="369332"/>
          </a:xfrm>
          <a:prstGeom prst="rect">
            <a:avLst/>
          </a:prstGeom>
          <a:solidFill>
            <a:srgbClr val="FFC000"/>
          </a:solidFill>
        </p:spPr>
        <p:txBody>
          <a:bodyPr wrap="square" rtlCol="0">
            <a:spAutoFit/>
          </a:bodyPr>
          <a:lstStyle/>
          <a:p>
            <a:r>
              <a:rPr lang="en-US" dirty="0"/>
              <a:t>3,5,4</a:t>
            </a:r>
          </a:p>
        </p:txBody>
      </p:sp>
      <p:sp>
        <p:nvSpPr>
          <p:cNvPr id="20" name="Textfeld 19"/>
          <p:cNvSpPr txBox="1"/>
          <p:nvPr/>
        </p:nvSpPr>
        <p:spPr>
          <a:xfrm>
            <a:off x="2151146" y="1626086"/>
            <a:ext cx="544893" cy="369332"/>
          </a:xfrm>
          <a:prstGeom prst="rect">
            <a:avLst/>
          </a:prstGeom>
          <a:noFill/>
        </p:spPr>
        <p:txBody>
          <a:bodyPr wrap="none" rtlCol="0">
            <a:spAutoFit/>
          </a:bodyPr>
          <a:lstStyle/>
          <a:p>
            <a:r>
              <a:rPr lang="en-US" dirty="0"/>
              <a:t>Av1</a:t>
            </a:r>
          </a:p>
        </p:txBody>
      </p:sp>
      <p:sp>
        <p:nvSpPr>
          <p:cNvPr id="21" name="Textfeld 20"/>
          <p:cNvSpPr txBox="1"/>
          <p:nvPr/>
        </p:nvSpPr>
        <p:spPr>
          <a:xfrm>
            <a:off x="3051246" y="1620279"/>
            <a:ext cx="544893" cy="369332"/>
          </a:xfrm>
          <a:prstGeom prst="rect">
            <a:avLst/>
          </a:prstGeom>
          <a:noFill/>
        </p:spPr>
        <p:txBody>
          <a:bodyPr wrap="none" rtlCol="0">
            <a:spAutoFit/>
          </a:bodyPr>
          <a:lstStyle/>
          <a:p>
            <a:r>
              <a:rPr lang="en-US" dirty="0"/>
              <a:t>Av2</a:t>
            </a:r>
          </a:p>
        </p:txBody>
      </p:sp>
      <p:sp>
        <p:nvSpPr>
          <p:cNvPr id="22" name="Textfeld 21"/>
          <p:cNvSpPr txBox="1"/>
          <p:nvPr/>
        </p:nvSpPr>
        <p:spPr>
          <a:xfrm>
            <a:off x="4203374" y="1620279"/>
            <a:ext cx="544893" cy="369332"/>
          </a:xfrm>
          <a:prstGeom prst="rect">
            <a:avLst/>
          </a:prstGeom>
          <a:noFill/>
        </p:spPr>
        <p:txBody>
          <a:bodyPr wrap="none" rtlCol="0">
            <a:spAutoFit/>
          </a:bodyPr>
          <a:lstStyle/>
          <a:p>
            <a:r>
              <a:rPr lang="en-US" dirty="0"/>
              <a:t>Av3</a:t>
            </a:r>
          </a:p>
        </p:txBody>
      </p:sp>
      <p:sp>
        <p:nvSpPr>
          <p:cNvPr id="23" name="Rechteck 22"/>
          <p:cNvSpPr/>
          <p:nvPr/>
        </p:nvSpPr>
        <p:spPr>
          <a:xfrm>
            <a:off x="5693955" y="1772816"/>
            <a:ext cx="4572000" cy="4302716"/>
          </a:xfrm>
          <a:prstGeom prst="rect">
            <a:avLst/>
          </a:prstGeom>
        </p:spPr>
        <p:txBody>
          <a:bodyPr>
            <a:spAutoFit/>
          </a:bodyPr>
          <a:lstStyle/>
          <a:p>
            <a:pPr marL="285750" indent="-285750">
              <a:lnSpc>
                <a:spcPct val="120000"/>
              </a:lnSpc>
              <a:buFont typeface="Arial" panose="020B0604020202020204" pitchFamily="34" charset="0"/>
              <a:buChar char="•"/>
            </a:pPr>
            <a:r>
              <a:rPr lang="en-US" dirty="0">
                <a:sym typeface="Wingdings" pitchFamily="2" charset="2"/>
              </a:rPr>
              <a:t>Random sub-averages of 200 single spikes:</a:t>
            </a:r>
          </a:p>
          <a:p>
            <a:pPr lvl="1"/>
            <a:r>
              <a:rPr lang="en-US" dirty="0">
                <a:sym typeface="Wingdings" pitchFamily="2" charset="2"/>
              </a:rPr>
              <a:t>	 200 	Av1</a:t>
            </a:r>
          </a:p>
          <a:p>
            <a:pPr lvl="1"/>
            <a:r>
              <a:rPr lang="en-US" dirty="0">
                <a:sym typeface="Wingdings" pitchFamily="2" charset="2"/>
              </a:rPr>
              <a:t>	 200  	Av5</a:t>
            </a:r>
          </a:p>
          <a:p>
            <a:pPr lvl="1"/>
            <a:r>
              <a:rPr lang="en-US" dirty="0">
                <a:sym typeface="Wingdings" pitchFamily="2" charset="2"/>
              </a:rPr>
              <a:t>	 200  	Av10 </a:t>
            </a:r>
          </a:p>
          <a:p>
            <a:pPr lvl="1"/>
            <a:r>
              <a:rPr lang="en-US" dirty="0">
                <a:sym typeface="Wingdings" pitchFamily="2" charset="2"/>
              </a:rPr>
              <a:t>	 200  	Av15</a:t>
            </a:r>
          </a:p>
          <a:p>
            <a:pPr lvl="1"/>
            <a:r>
              <a:rPr lang="en-US" dirty="0">
                <a:sym typeface="Wingdings" pitchFamily="2" charset="2"/>
              </a:rPr>
              <a:t>	 200  	Av20</a:t>
            </a:r>
          </a:p>
          <a:p>
            <a:pPr lvl="1"/>
            <a:r>
              <a:rPr lang="en-US" dirty="0">
                <a:sym typeface="Wingdings" pitchFamily="2" charset="2"/>
              </a:rPr>
              <a:t>	 200  	Av25</a:t>
            </a:r>
          </a:p>
          <a:p>
            <a:pPr lvl="1"/>
            <a:r>
              <a:rPr lang="en-US" dirty="0">
                <a:sym typeface="Wingdings" pitchFamily="2" charset="2"/>
              </a:rPr>
              <a:t>	 200  	Av30</a:t>
            </a:r>
          </a:p>
          <a:p>
            <a:pPr lvl="1"/>
            <a:r>
              <a:rPr lang="en-US" dirty="0">
                <a:sym typeface="Wingdings" pitchFamily="2" charset="2"/>
              </a:rPr>
              <a:t>	 200  	Av35</a:t>
            </a:r>
          </a:p>
          <a:p>
            <a:pPr lvl="1"/>
            <a:r>
              <a:rPr lang="en-US" dirty="0">
                <a:sym typeface="Wingdings" pitchFamily="2" charset="2"/>
              </a:rPr>
              <a:t>	 200  	Av40</a:t>
            </a:r>
          </a:p>
          <a:p>
            <a:pPr lvl="1"/>
            <a:r>
              <a:rPr lang="en-US" dirty="0">
                <a:sym typeface="Wingdings" pitchFamily="2" charset="2"/>
              </a:rPr>
              <a:t>	 200  	Av45</a:t>
            </a:r>
          </a:p>
          <a:p>
            <a:pPr lvl="1"/>
            <a:r>
              <a:rPr lang="en-US" dirty="0">
                <a:sym typeface="Wingdings" pitchFamily="2" charset="2"/>
              </a:rPr>
              <a:t>	 200  	Av50</a:t>
            </a:r>
          </a:p>
          <a:p>
            <a:pPr lvl="1"/>
            <a:endParaRPr lang="en-US" dirty="0">
              <a:sym typeface="Wingdings" pitchFamily="2" charset="2"/>
            </a:endParaRPr>
          </a:p>
          <a:p>
            <a:r>
              <a:rPr lang="en-US" dirty="0">
                <a:sym typeface="Wingdings" pitchFamily="2" charset="2"/>
              </a:rPr>
              <a:t>For EEG, MEG, EMEG and 11 time instants</a:t>
            </a:r>
          </a:p>
          <a:p>
            <a:r>
              <a:rPr lang="en-US" dirty="0">
                <a:sym typeface="Wingdings" pitchFamily="2" charset="2"/>
              </a:rPr>
              <a:t>  72600 localization</a:t>
            </a:r>
          </a:p>
        </p:txBody>
      </p:sp>
      <p:sp>
        <p:nvSpPr>
          <p:cNvPr id="3" name="Textfeld 2"/>
          <p:cNvSpPr txBox="1"/>
          <p:nvPr/>
        </p:nvSpPr>
        <p:spPr>
          <a:xfrm>
            <a:off x="1847529" y="4942910"/>
            <a:ext cx="3624647" cy="646331"/>
          </a:xfrm>
          <a:prstGeom prst="rect">
            <a:avLst/>
          </a:prstGeom>
          <a:noFill/>
        </p:spPr>
        <p:txBody>
          <a:bodyPr wrap="none" rtlCol="0">
            <a:spAutoFit/>
          </a:bodyPr>
          <a:lstStyle/>
          <a:p>
            <a:r>
              <a:rPr lang="en-US" dirty="0"/>
              <a:t>Same spike is not allowed to appear </a:t>
            </a:r>
          </a:p>
          <a:p>
            <a:r>
              <a:rPr lang="en-US" dirty="0"/>
              <a:t>in the same sub-average twice.</a:t>
            </a:r>
          </a:p>
        </p:txBody>
      </p:sp>
      <p:sp>
        <p:nvSpPr>
          <p:cNvPr id="24" name="Text Box 8"/>
          <p:cNvSpPr txBox="1">
            <a:spLocks noChangeArrowheads="1"/>
          </p:cNvSpPr>
          <p:nvPr/>
        </p:nvSpPr>
        <p:spPr bwMode="auto">
          <a:xfrm>
            <a:off x="1887538" y="11026"/>
            <a:ext cx="8780462" cy="5084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pitchFamily="-84" charset="0"/>
                <a:ea typeface="Arial" pitchFamily="-84" charset="0"/>
                <a:cs typeface="Arial" pitchFamily="-84" charset="0"/>
              </a:rPr>
              <a:t>[</a:t>
            </a:r>
            <a:r>
              <a:rPr lang="en-US" sz="900" b="1" dirty="0" err="1">
                <a:latin typeface="Arial" pitchFamily="-84" charset="0"/>
                <a:ea typeface="Arial" pitchFamily="-84" charset="0"/>
                <a:cs typeface="Arial" pitchFamily="-84" charset="0"/>
              </a:rPr>
              <a:t>Aydin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Vorwerk</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Dümpelmann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Küpper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Kugel</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Heers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Wellmer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Kellinghaus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Haueisen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Rampp</a:t>
            </a:r>
            <a:r>
              <a:rPr lang="en-US" sz="900" b="1" dirty="0">
                <a:latin typeface="Arial" pitchFamily="-84" charset="0"/>
                <a:ea typeface="Arial" pitchFamily="-84" charset="0"/>
                <a:cs typeface="Arial" pitchFamily="-84" charset="0"/>
              </a:rPr>
              <a:t>, Stefan &amp; Wolters, </a:t>
            </a:r>
            <a:r>
              <a:rPr lang="en-US" sz="900" b="1" i="1" dirty="0">
                <a:latin typeface="Arial" pitchFamily="-84" charset="0"/>
                <a:ea typeface="Arial" pitchFamily="-84" charset="0"/>
                <a:cs typeface="Arial" pitchFamily="-84" charset="0"/>
              </a:rPr>
              <a:t>PLOS ONE, </a:t>
            </a:r>
            <a:r>
              <a:rPr lang="en-US" sz="900" b="1" dirty="0">
                <a:latin typeface="Arial" pitchFamily="-84" charset="0"/>
                <a:ea typeface="Arial" pitchFamily="-84" charset="0"/>
                <a:cs typeface="Arial" pitchFamily="-84" charset="0"/>
              </a:rPr>
              <a:t>2015]</a:t>
            </a:r>
          </a:p>
          <a:p>
            <a:pPr algn="r"/>
            <a:r>
              <a:rPr lang="en-US" sz="900" b="1" dirty="0">
                <a:latin typeface="Arial" pitchFamily="-84" charset="0"/>
                <a:ea typeface="Arial" pitchFamily="-84" charset="0"/>
                <a:cs typeface="Arial" pitchFamily="-84" charset="0"/>
              </a:rPr>
              <a:t>[</a:t>
            </a:r>
            <a:r>
              <a:rPr lang="en-US" sz="900" b="1" dirty="0" err="1">
                <a:latin typeface="Arial" pitchFamily="-84" charset="0"/>
                <a:ea typeface="Arial" pitchFamily="-84" charset="0"/>
                <a:cs typeface="Arial" pitchFamily="-84" charset="0"/>
              </a:rPr>
              <a:t>Aydin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Vorwerk</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Küpper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Heers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Kugel</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Galka</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Hamid</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Wellmer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Kellinghaus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Rampp</a:t>
            </a:r>
            <a:r>
              <a:rPr lang="en-US" sz="900" b="1" dirty="0">
                <a:latin typeface="Arial" pitchFamily="-84" charset="0"/>
                <a:ea typeface="Arial" pitchFamily="-84" charset="0"/>
                <a:cs typeface="Arial" pitchFamily="-84" charset="0"/>
              </a:rPr>
              <a:t> &amp; Wolters, </a:t>
            </a:r>
            <a:r>
              <a:rPr lang="en-US" sz="900" b="1" i="1" dirty="0">
                <a:latin typeface="Arial" pitchFamily="-84" charset="0"/>
                <a:ea typeface="Arial" pitchFamily="-84" charset="0"/>
                <a:cs typeface="Arial" pitchFamily="-84" charset="0"/>
              </a:rPr>
              <a:t>PLOS ONE, </a:t>
            </a:r>
            <a:r>
              <a:rPr lang="en-US" sz="900" b="1" dirty="0">
                <a:latin typeface="Arial" pitchFamily="-84" charset="0"/>
                <a:ea typeface="Arial" pitchFamily="-84" charset="0"/>
                <a:cs typeface="Arial" pitchFamily="-84" charset="0"/>
              </a:rPr>
              <a:t>2014]</a:t>
            </a:r>
            <a:endParaRPr lang="en-US" sz="900" b="1" dirty="0">
              <a:latin typeface="Arial" pitchFamily="-84" charset="0"/>
            </a:endParaRPr>
          </a:p>
          <a:p>
            <a:pPr algn="r"/>
            <a:endParaRPr lang="en-US" sz="900" b="1" dirty="0">
              <a:latin typeface="Arial" pitchFamily="-84" charset="0"/>
            </a:endParaRPr>
          </a:p>
        </p:txBody>
      </p:sp>
    </p:spTree>
    <p:custDataLst>
      <p:tags r:id="rId1"/>
    </p:custDataLst>
    <p:extLst>
      <p:ext uri="{BB962C8B-B14F-4D97-AF65-F5344CB8AC3E}">
        <p14:creationId xmlns:p14="http://schemas.microsoft.com/office/powerpoint/2010/main" val="136976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a:t>Example </a:t>
            </a:r>
            <a:r>
              <a:rPr lang="en-US" sz="4000" dirty="0" err="1"/>
              <a:t>sEEG</a:t>
            </a:r>
            <a:r>
              <a:rPr lang="en-US" sz="4000" dirty="0"/>
              <a:t> and EEG spikes</a:t>
            </a:r>
          </a:p>
        </p:txBody>
      </p:sp>
      <p:pic>
        <p:nvPicPr>
          <p:cNvPr id="8" name="Grafik 7"/>
          <p:cNvPicPr/>
          <p:nvPr/>
        </p:nvPicPr>
        <p:blipFill rotWithShape="1">
          <a:blip r:embed="rId2" cstate="print">
            <a:extLst>
              <a:ext uri="{28A0092B-C50C-407E-A947-70E740481C1C}">
                <a14:useLocalDpi xmlns:a14="http://schemas.microsoft.com/office/drawing/2010/main" val="0"/>
              </a:ext>
            </a:extLst>
          </a:blip>
          <a:srcRect t="2985" b="2985"/>
          <a:stretch/>
        </p:blipFill>
        <p:spPr>
          <a:xfrm>
            <a:off x="2603612" y="1556792"/>
            <a:ext cx="6984776" cy="4536504"/>
          </a:xfrm>
          <a:prstGeom prst="rect">
            <a:avLst/>
          </a:prstGeom>
        </p:spPr>
      </p:pic>
      <p:sp>
        <p:nvSpPr>
          <p:cNvPr id="7" name="Rechteck 6"/>
          <p:cNvSpPr/>
          <p:nvPr/>
        </p:nvSpPr>
        <p:spPr>
          <a:xfrm>
            <a:off x="1982752" y="6095038"/>
            <a:ext cx="8226496" cy="646331"/>
          </a:xfrm>
          <a:prstGeom prst="rect">
            <a:avLst/>
          </a:prstGeom>
        </p:spPr>
        <p:txBody>
          <a:bodyPr wrap="square">
            <a:spAutoFit/>
          </a:bodyPr>
          <a:lstStyle/>
          <a:p>
            <a:pPr algn="just">
              <a:spcAft>
                <a:spcPts val="1000"/>
              </a:spcAft>
            </a:pPr>
            <a:r>
              <a:rPr lang="en-US" dirty="0">
                <a:ea typeface="MS Mincho" panose="02020609040205080304" pitchFamily="49" charset="-128"/>
                <a:cs typeface="Times New Roman" panose="02020603050405020304" pitchFamily="18" charset="0"/>
              </a:rPr>
              <a:t>The union of green and red spheres shows the </a:t>
            </a:r>
            <a:r>
              <a:rPr lang="en-US" dirty="0" err="1">
                <a:ea typeface="MS Mincho" panose="02020609040205080304" pitchFamily="49" charset="-128"/>
                <a:cs typeface="Times New Roman" panose="02020603050405020304" pitchFamily="18" charset="0"/>
              </a:rPr>
              <a:t>sEEG</a:t>
            </a:r>
            <a:r>
              <a:rPr lang="en-US" dirty="0">
                <a:ea typeface="MS Mincho" panose="02020609040205080304" pitchFamily="49" charset="-128"/>
                <a:cs typeface="Times New Roman" panose="02020603050405020304" pitchFamily="18" charset="0"/>
              </a:rPr>
              <a:t> leads measuring interictal activity, and red spheres alone show the leads measuring seizure onset.</a:t>
            </a:r>
          </a:p>
        </p:txBody>
      </p:sp>
      <p:sp>
        <p:nvSpPr>
          <p:cNvPr id="5" name="Text Box 8"/>
          <p:cNvSpPr txBox="1">
            <a:spLocks noChangeArrowheads="1"/>
          </p:cNvSpPr>
          <p:nvPr/>
        </p:nvSpPr>
        <p:spPr bwMode="auto">
          <a:xfrm>
            <a:off x="1887538" y="11027"/>
            <a:ext cx="8780462" cy="231475"/>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pitchFamily="-84" charset="0"/>
                <a:ea typeface="Arial" pitchFamily="-84" charset="0"/>
                <a:cs typeface="Arial" pitchFamily="-84" charset="0"/>
              </a:rPr>
              <a:t>[Aydin, </a:t>
            </a:r>
            <a:r>
              <a:rPr lang="en-US" sz="900" b="1" dirty="0" err="1">
                <a:latin typeface="Arial" pitchFamily="-84" charset="0"/>
                <a:ea typeface="Arial" pitchFamily="-84" charset="0"/>
                <a:cs typeface="Arial" pitchFamily="-84" charset="0"/>
              </a:rPr>
              <a:t>Vorwerk</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Dümpelmann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Küpper</a:t>
            </a:r>
            <a:r>
              <a:rPr lang="en-US" sz="900" b="1" dirty="0">
                <a:latin typeface="Arial" pitchFamily="-84" charset="0"/>
                <a:ea typeface="Arial" pitchFamily="-84" charset="0"/>
                <a:cs typeface="Arial" pitchFamily="-84" charset="0"/>
              </a:rPr>
              <a:t>, Kugel, </a:t>
            </a:r>
            <a:r>
              <a:rPr lang="en-US" sz="900" b="1" dirty="0" err="1">
                <a:latin typeface="Arial" pitchFamily="-84" charset="0"/>
                <a:ea typeface="Arial" pitchFamily="-84" charset="0"/>
                <a:cs typeface="Arial" pitchFamily="-84" charset="0"/>
              </a:rPr>
              <a:t>Heers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Wellmer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Kellinghaus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Haueisen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Rampp</a:t>
            </a:r>
            <a:r>
              <a:rPr lang="en-US" sz="900" b="1" dirty="0">
                <a:latin typeface="Arial" pitchFamily="-84" charset="0"/>
                <a:ea typeface="Arial" pitchFamily="-84" charset="0"/>
                <a:cs typeface="Arial" pitchFamily="-84" charset="0"/>
              </a:rPr>
              <a:t>, Stefan &amp; Wolters, </a:t>
            </a:r>
            <a:r>
              <a:rPr lang="en-US" sz="900" b="1" i="1" dirty="0">
                <a:latin typeface="Arial" pitchFamily="-84" charset="0"/>
                <a:ea typeface="Arial" pitchFamily="-84" charset="0"/>
                <a:cs typeface="Arial" pitchFamily="-84" charset="0"/>
              </a:rPr>
              <a:t>PLOS ONE, </a:t>
            </a:r>
            <a:r>
              <a:rPr lang="en-US" sz="900" b="1" dirty="0">
                <a:latin typeface="Arial" pitchFamily="-84" charset="0"/>
                <a:ea typeface="Arial" pitchFamily="-84" charset="0"/>
                <a:cs typeface="Arial" pitchFamily="-84" charset="0"/>
              </a:rPr>
              <a:t>2015]</a:t>
            </a:r>
          </a:p>
        </p:txBody>
      </p:sp>
    </p:spTree>
    <p:extLst>
      <p:ext uri="{BB962C8B-B14F-4D97-AF65-F5344CB8AC3E}">
        <p14:creationId xmlns:p14="http://schemas.microsoft.com/office/powerpoint/2010/main" val="2221542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Source reconstructions of Av10 at different instants of time</a:t>
            </a:r>
          </a:p>
        </p:txBody>
      </p:sp>
      <p:grpSp>
        <p:nvGrpSpPr>
          <p:cNvPr id="3" name="Gruppieren 29"/>
          <p:cNvGrpSpPr/>
          <p:nvPr/>
        </p:nvGrpSpPr>
        <p:grpSpPr>
          <a:xfrm>
            <a:off x="1749630" y="1196753"/>
            <a:ext cx="8810867" cy="4346967"/>
            <a:chOff x="225629" y="1647433"/>
            <a:chExt cx="8810867" cy="4346967"/>
          </a:xfrm>
        </p:grpSpPr>
        <p:grpSp>
          <p:nvGrpSpPr>
            <p:cNvPr id="23" name="Gruppieren 22"/>
            <p:cNvGrpSpPr>
              <a:grpSpLocks noChangeAspect="1"/>
            </p:cNvGrpSpPr>
            <p:nvPr/>
          </p:nvGrpSpPr>
          <p:grpSpPr>
            <a:xfrm>
              <a:off x="1075585" y="2060848"/>
              <a:ext cx="7960911" cy="3933552"/>
              <a:chOff x="35496" y="1690787"/>
              <a:chExt cx="9055743" cy="4474517"/>
            </a:xfrm>
          </p:grpSpPr>
          <p:pic>
            <p:nvPicPr>
              <p:cNvPr id="5" name="Grafik 4"/>
              <p:cNvPicPr>
                <a:picLocks noChangeAspect="1"/>
              </p:cNvPicPr>
              <p:nvPr/>
            </p:nvPicPr>
            <p:blipFill>
              <a:blip r:embed="rId2"/>
              <a:stretch>
                <a:fillRect/>
              </a:stretch>
            </p:blipFill>
            <p:spPr>
              <a:xfrm>
                <a:off x="1807240" y="3234407"/>
                <a:ext cx="1235869" cy="1328738"/>
              </a:xfrm>
              <a:prstGeom prst="rect">
                <a:avLst/>
              </a:prstGeom>
            </p:spPr>
          </p:pic>
          <p:pic>
            <p:nvPicPr>
              <p:cNvPr id="6" name="Grafik 5"/>
              <p:cNvPicPr>
                <a:picLocks noChangeAspect="1"/>
              </p:cNvPicPr>
              <p:nvPr/>
            </p:nvPicPr>
            <p:blipFill>
              <a:blip r:embed="rId3"/>
              <a:stretch>
                <a:fillRect/>
              </a:stretch>
            </p:blipFill>
            <p:spPr>
              <a:xfrm>
                <a:off x="35496" y="3334420"/>
                <a:ext cx="1728788" cy="1128713"/>
              </a:xfrm>
              <a:prstGeom prst="rect">
                <a:avLst/>
              </a:prstGeom>
            </p:spPr>
          </p:pic>
          <p:pic>
            <p:nvPicPr>
              <p:cNvPr id="7" name="Grafik 6"/>
              <p:cNvPicPr>
                <a:picLocks noChangeAspect="1"/>
              </p:cNvPicPr>
              <p:nvPr/>
            </p:nvPicPr>
            <p:blipFill>
              <a:blip r:embed="rId4"/>
              <a:stretch>
                <a:fillRect/>
              </a:stretch>
            </p:blipFill>
            <p:spPr>
              <a:xfrm>
                <a:off x="3086065" y="3337992"/>
                <a:ext cx="1728788" cy="1121569"/>
              </a:xfrm>
              <a:prstGeom prst="rect">
                <a:avLst/>
              </a:prstGeom>
            </p:spPr>
          </p:pic>
          <p:pic>
            <p:nvPicPr>
              <p:cNvPr id="8" name="Grafik 7"/>
              <p:cNvPicPr>
                <a:picLocks noChangeAspect="1"/>
              </p:cNvPicPr>
              <p:nvPr/>
            </p:nvPicPr>
            <p:blipFill>
              <a:blip r:embed="rId5"/>
              <a:stretch>
                <a:fillRect/>
              </a:stretch>
            </p:blipFill>
            <p:spPr>
              <a:xfrm>
                <a:off x="4857809" y="3216548"/>
                <a:ext cx="1171575" cy="1364456"/>
              </a:xfrm>
              <a:prstGeom prst="rect">
                <a:avLst/>
              </a:prstGeom>
            </p:spPr>
          </p:pic>
          <p:pic>
            <p:nvPicPr>
              <p:cNvPr id="9" name="Grafik 8"/>
              <p:cNvPicPr>
                <a:picLocks noChangeAspect="1"/>
              </p:cNvPicPr>
              <p:nvPr/>
            </p:nvPicPr>
            <p:blipFill>
              <a:blip r:embed="rId6"/>
              <a:stretch>
                <a:fillRect/>
              </a:stretch>
            </p:blipFill>
            <p:spPr>
              <a:xfrm>
                <a:off x="6072340" y="3312989"/>
                <a:ext cx="1757363" cy="1171575"/>
              </a:xfrm>
              <a:prstGeom prst="rect">
                <a:avLst/>
              </a:prstGeom>
            </p:spPr>
          </p:pic>
          <p:pic>
            <p:nvPicPr>
              <p:cNvPr id="10" name="Grafik 9"/>
              <p:cNvPicPr>
                <a:picLocks noChangeAspect="1"/>
              </p:cNvPicPr>
              <p:nvPr/>
            </p:nvPicPr>
            <p:blipFill>
              <a:blip r:embed="rId7"/>
              <a:stretch>
                <a:fillRect/>
              </a:stretch>
            </p:blipFill>
            <p:spPr>
              <a:xfrm>
                <a:off x="7926808" y="3212976"/>
                <a:ext cx="1164431" cy="1371600"/>
              </a:xfrm>
              <a:prstGeom prst="rect">
                <a:avLst/>
              </a:prstGeom>
            </p:spPr>
          </p:pic>
          <p:pic>
            <p:nvPicPr>
              <p:cNvPr id="11" name="Grafik 10"/>
              <p:cNvPicPr>
                <a:picLocks noChangeAspect="1"/>
              </p:cNvPicPr>
              <p:nvPr/>
            </p:nvPicPr>
            <p:blipFill>
              <a:blip r:embed="rId8"/>
              <a:stretch>
                <a:fillRect/>
              </a:stretch>
            </p:blipFill>
            <p:spPr>
              <a:xfrm>
                <a:off x="35496" y="1840805"/>
                <a:ext cx="1764506" cy="1150144"/>
              </a:xfrm>
              <a:prstGeom prst="rect">
                <a:avLst/>
              </a:prstGeom>
            </p:spPr>
          </p:pic>
          <p:pic>
            <p:nvPicPr>
              <p:cNvPr id="12" name="Grafik 11"/>
              <p:cNvPicPr>
                <a:picLocks noChangeAspect="1"/>
              </p:cNvPicPr>
              <p:nvPr/>
            </p:nvPicPr>
            <p:blipFill>
              <a:blip r:embed="rId9"/>
              <a:stretch>
                <a:fillRect/>
              </a:stretch>
            </p:blipFill>
            <p:spPr>
              <a:xfrm>
                <a:off x="1818873" y="1690787"/>
                <a:ext cx="1171575" cy="1450181"/>
              </a:xfrm>
              <a:prstGeom prst="rect">
                <a:avLst/>
              </a:prstGeom>
            </p:spPr>
          </p:pic>
          <p:pic>
            <p:nvPicPr>
              <p:cNvPr id="13" name="Grafik 12"/>
              <p:cNvPicPr>
                <a:picLocks noChangeAspect="1"/>
              </p:cNvPicPr>
              <p:nvPr/>
            </p:nvPicPr>
            <p:blipFill>
              <a:blip r:embed="rId10"/>
              <a:stretch>
                <a:fillRect/>
              </a:stretch>
            </p:blipFill>
            <p:spPr>
              <a:xfrm>
                <a:off x="3009319" y="1819374"/>
                <a:ext cx="1807369" cy="1193006"/>
              </a:xfrm>
              <a:prstGeom prst="rect">
                <a:avLst/>
              </a:prstGeom>
            </p:spPr>
          </p:pic>
          <p:pic>
            <p:nvPicPr>
              <p:cNvPr id="14" name="Grafik 13"/>
              <p:cNvPicPr>
                <a:picLocks noChangeAspect="1"/>
              </p:cNvPicPr>
              <p:nvPr/>
            </p:nvPicPr>
            <p:blipFill>
              <a:blip r:embed="rId11"/>
              <a:stretch>
                <a:fillRect/>
              </a:stretch>
            </p:blipFill>
            <p:spPr>
              <a:xfrm>
                <a:off x="4835559" y="1697930"/>
                <a:ext cx="1164431" cy="1435894"/>
              </a:xfrm>
              <a:prstGeom prst="rect">
                <a:avLst/>
              </a:prstGeom>
            </p:spPr>
          </p:pic>
          <p:pic>
            <p:nvPicPr>
              <p:cNvPr id="15" name="Grafik 14"/>
              <p:cNvPicPr>
                <a:picLocks noChangeAspect="1"/>
              </p:cNvPicPr>
              <p:nvPr/>
            </p:nvPicPr>
            <p:blipFill>
              <a:blip r:embed="rId12"/>
              <a:stretch>
                <a:fillRect/>
              </a:stretch>
            </p:blipFill>
            <p:spPr>
              <a:xfrm>
                <a:off x="6018861" y="1840805"/>
                <a:ext cx="1757363" cy="1150144"/>
              </a:xfrm>
              <a:prstGeom prst="rect">
                <a:avLst/>
              </a:prstGeom>
            </p:spPr>
          </p:pic>
          <p:pic>
            <p:nvPicPr>
              <p:cNvPr id="16" name="Grafik 15"/>
              <p:cNvPicPr>
                <a:picLocks noChangeAspect="1"/>
              </p:cNvPicPr>
              <p:nvPr/>
            </p:nvPicPr>
            <p:blipFill rotWithShape="1">
              <a:blip r:embed="rId13"/>
              <a:srcRect r="11060"/>
              <a:stretch/>
            </p:blipFill>
            <p:spPr>
              <a:xfrm>
                <a:off x="7795095" y="1722933"/>
                <a:ext cx="1296144" cy="1385888"/>
              </a:xfrm>
              <a:prstGeom prst="rect">
                <a:avLst/>
              </a:prstGeom>
            </p:spPr>
          </p:pic>
          <p:pic>
            <p:nvPicPr>
              <p:cNvPr id="17" name="Grafik 16"/>
              <p:cNvPicPr>
                <a:picLocks noChangeAspect="1"/>
              </p:cNvPicPr>
              <p:nvPr/>
            </p:nvPicPr>
            <p:blipFill>
              <a:blip r:embed="rId14"/>
              <a:stretch>
                <a:fillRect/>
              </a:stretch>
            </p:blipFill>
            <p:spPr>
              <a:xfrm>
                <a:off x="35496" y="4868714"/>
                <a:ext cx="1764506" cy="1164431"/>
              </a:xfrm>
              <a:prstGeom prst="rect">
                <a:avLst/>
              </a:prstGeom>
            </p:spPr>
          </p:pic>
          <p:pic>
            <p:nvPicPr>
              <p:cNvPr id="18" name="Grafik 17"/>
              <p:cNvPicPr>
                <a:picLocks noChangeAspect="1"/>
              </p:cNvPicPr>
              <p:nvPr/>
            </p:nvPicPr>
            <p:blipFill>
              <a:blip r:embed="rId15"/>
              <a:stretch>
                <a:fillRect/>
              </a:stretch>
            </p:blipFill>
            <p:spPr>
              <a:xfrm>
                <a:off x="1848073" y="4740126"/>
                <a:ext cx="1171575" cy="1421606"/>
              </a:xfrm>
              <a:prstGeom prst="rect">
                <a:avLst/>
              </a:prstGeom>
            </p:spPr>
          </p:pic>
          <p:pic>
            <p:nvPicPr>
              <p:cNvPr id="19" name="Grafik 18"/>
              <p:cNvPicPr>
                <a:picLocks noChangeAspect="1"/>
              </p:cNvPicPr>
              <p:nvPr/>
            </p:nvPicPr>
            <p:blipFill>
              <a:blip r:embed="rId16"/>
              <a:stretch>
                <a:fillRect/>
              </a:stretch>
            </p:blipFill>
            <p:spPr>
              <a:xfrm>
                <a:off x="3067719" y="4868714"/>
                <a:ext cx="1771650" cy="1164431"/>
              </a:xfrm>
              <a:prstGeom prst="rect">
                <a:avLst/>
              </a:prstGeom>
            </p:spPr>
          </p:pic>
          <p:pic>
            <p:nvPicPr>
              <p:cNvPr id="20" name="Grafik 19"/>
              <p:cNvPicPr>
                <a:picLocks noChangeAspect="1"/>
              </p:cNvPicPr>
              <p:nvPr/>
            </p:nvPicPr>
            <p:blipFill>
              <a:blip r:embed="rId17"/>
              <a:stretch>
                <a:fillRect/>
              </a:stretch>
            </p:blipFill>
            <p:spPr>
              <a:xfrm>
                <a:off x="4887440" y="4736554"/>
                <a:ext cx="1164431" cy="1428750"/>
              </a:xfrm>
              <a:prstGeom prst="rect">
                <a:avLst/>
              </a:prstGeom>
            </p:spPr>
          </p:pic>
          <p:pic>
            <p:nvPicPr>
              <p:cNvPr id="21" name="Grafik 20"/>
              <p:cNvPicPr>
                <a:picLocks noChangeAspect="1"/>
              </p:cNvPicPr>
              <p:nvPr/>
            </p:nvPicPr>
            <p:blipFill>
              <a:blip r:embed="rId18"/>
              <a:stretch>
                <a:fillRect/>
              </a:stretch>
            </p:blipFill>
            <p:spPr>
              <a:xfrm>
                <a:off x="6099942" y="4872285"/>
                <a:ext cx="1771650" cy="1157288"/>
              </a:xfrm>
              <a:prstGeom prst="rect">
                <a:avLst/>
              </a:prstGeom>
            </p:spPr>
          </p:pic>
          <p:pic>
            <p:nvPicPr>
              <p:cNvPr id="22" name="Grafik 21"/>
              <p:cNvPicPr>
                <a:picLocks noChangeAspect="1"/>
              </p:cNvPicPr>
              <p:nvPr/>
            </p:nvPicPr>
            <p:blipFill>
              <a:blip r:embed="rId19"/>
              <a:stretch>
                <a:fillRect/>
              </a:stretch>
            </p:blipFill>
            <p:spPr>
              <a:xfrm>
                <a:off x="7919664" y="4754414"/>
                <a:ext cx="1171575" cy="1393031"/>
              </a:xfrm>
              <a:prstGeom prst="rect">
                <a:avLst/>
              </a:prstGeom>
            </p:spPr>
          </p:pic>
        </p:grpSp>
        <p:sp>
          <p:nvSpPr>
            <p:cNvPr id="24" name="Textfeld 23"/>
            <p:cNvSpPr txBox="1"/>
            <p:nvPr/>
          </p:nvSpPr>
          <p:spPr>
            <a:xfrm>
              <a:off x="225629" y="2483604"/>
              <a:ext cx="6719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EEG</a:t>
              </a:r>
            </a:p>
          </p:txBody>
        </p:sp>
        <p:sp>
          <p:nvSpPr>
            <p:cNvPr id="25" name="Textfeld 24"/>
            <p:cNvSpPr txBox="1"/>
            <p:nvPr/>
          </p:nvSpPr>
          <p:spPr>
            <a:xfrm>
              <a:off x="225629" y="3789040"/>
              <a:ext cx="73609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MEG</a:t>
              </a:r>
            </a:p>
          </p:txBody>
        </p:sp>
        <p:sp>
          <p:nvSpPr>
            <p:cNvPr id="26" name="Textfeld 25"/>
            <p:cNvSpPr txBox="1"/>
            <p:nvPr/>
          </p:nvSpPr>
          <p:spPr>
            <a:xfrm>
              <a:off x="225629" y="5229200"/>
              <a:ext cx="88998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EMEG</a:t>
              </a:r>
            </a:p>
          </p:txBody>
        </p:sp>
        <p:sp>
          <p:nvSpPr>
            <p:cNvPr id="27" name="Textfeld 26"/>
            <p:cNvSpPr txBox="1"/>
            <p:nvPr/>
          </p:nvSpPr>
          <p:spPr>
            <a:xfrm>
              <a:off x="2051720" y="1647433"/>
              <a:ext cx="8322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-33 ms</a:t>
              </a:r>
            </a:p>
          </p:txBody>
        </p:sp>
        <p:sp>
          <p:nvSpPr>
            <p:cNvPr id="28" name="Textfeld 27"/>
            <p:cNvSpPr txBox="1"/>
            <p:nvPr/>
          </p:nvSpPr>
          <p:spPr>
            <a:xfrm>
              <a:off x="4689348" y="1647433"/>
              <a:ext cx="8322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-23 ms</a:t>
              </a:r>
            </a:p>
          </p:txBody>
        </p:sp>
        <p:sp>
          <p:nvSpPr>
            <p:cNvPr id="29" name="Textfeld 28"/>
            <p:cNvSpPr txBox="1"/>
            <p:nvPr/>
          </p:nvSpPr>
          <p:spPr>
            <a:xfrm>
              <a:off x="7460473" y="1647433"/>
              <a:ext cx="71686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-3 ms</a:t>
              </a:r>
            </a:p>
          </p:txBody>
        </p:sp>
      </p:grpSp>
      <p:sp>
        <p:nvSpPr>
          <p:cNvPr id="4" name="Rechteck 3"/>
          <p:cNvSpPr/>
          <p:nvPr/>
        </p:nvSpPr>
        <p:spPr>
          <a:xfrm>
            <a:off x="1749629" y="5613048"/>
            <a:ext cx="8810867" cy="1200329"/>
          </a:xfrm>
          <a:prstGeom prst="rect">
            <a:avLst/>
          </a:prstGeom>
        </p:spPr>
        <p:txBody>
          <a:bodyPr wrap="square">
            <a:spAutoFit/>
          </a:bodyPr>
          <a:lstStyle/>
          <a:p>
            <a:pPr lvl="0" algn="just" eaLnBrk="0" fontAlgn="base" hangingPunct="0">
              <a:spcBef>
                <a:spcPct val="0"/>
              </a:spcBef>
              <a:spcAft>
                <a:spcPct val="0"/>
              </a:spcAft>
            </a:pPr>
            <a:r>
              <a:rPr lang="en-US" dirty="0">
                <a:latin typeface="Times New Roman" panose="02020603050405020304" pitchFamily="18" charset="0"/>
                <a:ea typeface="MS Mincho" panose="02020609040205080304" pitchFamily="49" charset="-128"/>
                <a:cs typeface="Times New Roman" panose="02020603050405020304" pitchFamily="18" charset="0"/>
              </a:rPr>
              <a:t>EEG, MEG and EMEG dipole scan peaks of Av10 for different time points. Blue dipoles illustrate the noninvasive reconstructions, both green and red spheres show the </a:t>
            </a:r>
            <a:r>
              <a:rPr lang="en-US" dirty="0" err="1">
                <a:latin typeface="Times New Roman" panose="02020603050405020304" pitchFamily="18" charset="0"/>
                <a:ea typeface="MS Mincho" panose="02020609040205080304" pitchFamily="49" charset="-128"/>
                <a:cs typeface="Times New Roman" panose="02020603050405020304" pitchFamily="18" charset="0"/>
              </a:rPr>
              <a:t>sEEG</a:t>
            </a:r>
            <a:r>
              <a:rPr lang="en-US" dirty="0">
                <a:latin typeface="Times New Roman" panose="02020603050405020304" pitchFamily="18" charset="0"/>
                <a:ea typeface="MS Mincho" panose="02020609040205080304" pitchFamily="49" charset="-128"/>
                <a:cs typeface="Times New Roman" panose="02020603050405020304" pitchFamily="18" charset="0"/>
              </a:rPr>
              <a:t> leads where frequent interictal activity can be measured, and only red spheres show seizure onset leads.</a:t>
            </a:r>
            <a:endParaRPr lang="en-US" dirty="0">
              <a:latin typeface="Arial" panose="020B0604020202020204" pitchFamily="34" charset="0"/>
            </a:endParaRPr>
          </a:p>
        </p:txBody>
      </p:sp>
      <p:sp>
        <p:nvSpPr>
          <p:cNvPr id="30" name="Text Box 8"/>
          <p:cNvSpPr txBox="1">
            <a:spLocks noChangeArrowheads="1"/>
          </p:cNvSpPr>
          <p:nvPr/>
        </p:nvSpPr>
        <p:spPr bwMode="auto">
          <a:xfrm>
            <a:off x="1887538" y="11027"/>
            <a:ext cx="8780462" cy="231475"/>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pitchFamily="-84" charset="0"/>
                <a:ea typeface="Arial" pitchFamily="-84" charset="0"/>
                <a:cs typeface="Arial" pitchFamily="-84" charset="0"/>
              </a:rPr>
              <a:t>[Aydin, </a:t>
            </a:r>
            <a:r>
              <a:rPr lang="en-US" sz="900" b="1" dirty="0" err="1">
                <a:latin typeface="Arial" pitchFamily="-84" charset="0"/>
                <a:ea typeface="Arial" pitchFamily="-84" charset="0"/>
                <a:cs typeface="Arial" pitchFamily="-84" charset="0"/>
              </a:rPr>
              <a:t>Vorwerk</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Dümpelmann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Küpper</a:t>
            </a:r>
            <a:r>
              <a:rPr lang="en-US" sz="900" b="1" dirty="0">
                <a:latin typeface="Arial" pitchFamily="-84" charset="0"/>
                <a:ea typeface="Arial" pitchFamily="-84" charset="0"/>
                <a:cs typeface="Arial" pitchFamily="-84" charset="0"/>
              </a:rPr>
              <a:t>, Kugel, </a:t>
            </a:r>
            <a:r>
              <a:rPr lang="en-US" sz="900" b="1" dirty="0" err="1">
                <a:latin typeface="Arial" pitchFamily="-84" charset="0"/>
                <a:ea typeface="Arial" pitchFamily="-84" charset="0"/>
                <a:cs typeface="Arial" pitchFamily="-84" charset="0"/>
              </a:rPr>
              <a:t>Heers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Wellmer</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Kellinghaus</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Haueisen</a:t>
            </a:r>
            <a:r>
              <a:rPr lang="en-US" sz="900" b="1" dirty="0">
                <a:latin typeface="Arial" pitchFamily="-84" charset="0"/>
                <a:ea typeface="Arial" pitchFamily="-84" charset="0"/>
                <a:cs typeface="Arial" pitchFamily="-84" charset="0"/>
              </a:rPr>
              <a:t>, </a:t>
            </a:r>
            <a:r>
              <a:rPr lang="en-US" sz="900" b="1" dirty="0" err="1">
                <a:latin typeface="Arial" pitchFamily="-84" charset="0"/>
                <a:ea typeface="Arial" pitchFamily="-84" charset="0"/>
                <a:cs typeface="Arial" pitchFamily="-84" charset="0"/>
              </a:rPr>
              <a:t>Rampp</a:t>
            </a:r>
            <a:r>
              <a:rPr lang="en-US" sz="900" b="1" dirty="0">
                <a:latin typeface="Arial" pitchFamily="-84" charset="0"/>
                <a:ea typeface="Arial" pitchFamily="-84" charset="0"/>
                <a:cs typeface="Arial" pitchFamily="-84" charset="0"/>
              </a:rPr>
              <a:t>, Stefan &amp; Wolters, </a:t>
            </a:r>
            <a:r>
              <a:rPr lang="en-US" sz="900" b="1" i="1" dirty="0">
                <a:latin typeface="Arial" pitchFamily="-84" charset="0"/>
                <a:ea typeface="Arial" pitchFamily="-84" charset="0"/>
                <a:cs typeface="Arial" pitchFamily="-84" charset="0"/>
              </a:rPr>
              <a:t>PLOS ONE, </a:t>
            </a:r>
            <a:r>
              <a:rPr lang="en-US" sz="900" b="1">
                <a:latin typeface="Arial" pitchFamily="-84" charset="0"/>
                <a:ea typeface="Arial" pitchFamily="-84" charset="0"/>
                <a:cs typeface="Arial" pitchFamily="-84" charset="0"/>
              </a:rPr>
              <a:t>2015]</a:t>
            </a:r>
            <a:endParaRPr lang="en-US" sz="900" b="1" dirty="0">
              <a:latin typeface="Arial" pitchFamily="-84" charset="0"/>
              <a:ea typeface="Arial" pitchFamily="-84" charset="0"/>
              <a:cs typeface="Arial" pitchFamily="-84" charset="0"/>
            </a:endParaRPr>
          </a:p>
        </p:txBody>
      </p:sp>
    </p:spTree>
    <p:extLst>
      <p:ext uri="{BB962C8B-B14F-4D97-AF65-F5344CB8AC3E}">
        <p14:creationId xmlns:p14="http://schemas.microsoft.com/office/powerpoint/2010/main" val="678817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Structure</a:t>
            </a:r>
          </a:p>
        </p:txBody>
      </p:sp>
      <p:sp>
        <p:nvSpPr>
          <p:cNvPr id="3" name="2 İçerik Yer Tutucusu"/>
          <p:cNvSpPr>
            <a:spLocks noGrp="1"/>
          </p:cNvSpPr>
          <p:nvPr>
            <p:ph sz="quarter" idx="1"/>
          </p:nvPr>
        </p:nvSpPr>
        <p:spPr>
          <a:xfrm>
            <a:off x="816864" y="1844824"/>
            <a:ext cx="10967768" cy="4495800"/>
          </a:xfrm>
        </p:spPr>
        <p:txBody>
          <a:bodyPr>
            <a:noAutofit/>
          </a:bodyPr>
          <a:lstStyle/>
          <a:p>
            <a:pPr>
              <a:lnSpc>
                <a:spcPct val="150000"/>
              </a:lnSpc>
            </a:pPr>
            <a:r>
              <a:rPr lang="en-US" sz="2000" dirty="0">
                <a:latin typeface="Arial" charset="0"/>
                <a:ea typeface="Arial" charset="0"/>
                <a:cs typeface="Arial" charset="0"/>
              </a:rPr>
              <a:t>Complementarity of EEG and MEG</a:t>
            </a:r>
          </a:p>
          <a:p>
            <a:pPr>
              <a:lnSpc>
                <a:spcPct val="150000"/>
              </a:lnSpc>
            </a:pPr>
            <a:r>
              <a:rPr lang="en-US" sz="2000" dirty="0">
                <a:latin typeface="Arial" charset="0"/>
                <a:ea typeface="Arial" charset="0"/>
                <a:cs typeface="Arial" charset="0"/>
              </a:rPr>
              <a:t>How to exploit this complementarity in combined EEG/MEG source analysis</a:t>
            </a:r>
          </a:p>
          <a:p>
            <a:pPr>
              <a:lnSpc>
                <a:spcPct val="150000"/>
              </a:lnSpc>
            </a:pPr>
            <a:r>
              <a:rPr lang="en-US" sz="2000" dirty="0">
                <a:solidFill>
                  <a:schemeClr val="accent2"/>
                </a:solidFill>
                <a:latin typeface="Arial" charset="0"/>
                <a:ea typeface="Arial" charset="0"/>
                <a:cs typeface="Arial" charset="0"/>
              </a:rPr>
              <a:t>Focal epilepsy patient case studies</a:t>
            </a:r>
          </a:p>
          <a:p>
            <a:pPr lvl="1">
              <a:lnSpc>
                <a:spcPct val="150000"/>
              </a:lnSpc>
            </a:pPr>
            <a:r>
              <a:rPr lang="en-US" sz="1700" dirty="0">
                <a:latin typeface="Arial" charset="0"/>
                <a:ea typeface="Arial" charset="0"/>
                <a:cs typeface="Arial" charset="0"/>
              </a:rPr>
              <a:t>EEG reconstruction of ictal activity</a:t>
            </a:r>
          </a:p>
          <a:p>
            <a:pPr lvl="1">
              <a:lnSpc>
                <a:spcPct val="150000"/>
              </a:lnSpc>
            </a:pPr>
            <a:r>
              <a:rPr lang="en-US" sz="1700" dirty="0">
                <a:latin typeface="Arial" charset="0"/>
                <a:ea typeface="Arial" charset="0"/>
                <a:cs typeface="Arial" charset="0"/>
              </a:rPr>
              <a:t>Reconstruction of propagation pathway</a:t>
            </a:r>
          </a:p>
          <a:p>
            <a:pPr lvl="1">
              <a:lnSpc>
                <a:spcPct val="150000"/>
              </a:lnSpc>
            </a:pPr>
            <a:r>
              <a:rPr lang="en-US" sz="1700" dirty="0">
                <a:solidFill>
                  <a:schemeClr val="accent2"/>
                </a:solidFill>
                <a:latin typeface="Arial" charset="0"/>
                <a:ea typeface="Arial" charset="0"/>
                <a:cs typeface="Arial" charset="0"/>
              </a:rPr>
              <a:t>Multifocal epilepsy</a:t>
            </a:r>
          </a:p>
          <a:p>
            <a:pPr lvl="1">
              <a:lnSpc>
                <a:spcPct val="150000"/>
              </a:lnSpc>
            </a:pPr>
            <a:r>
              <a:rPr lang="en-US" sz="1700" dirty="0">
                <a:latin typeface="Arial" charset="0"/>
                <a:ea typeface="Arial" charset="0"/>
                <a:cs typeface="Arial" charset="0"/>
              </a:rPr>
              <a:t>Epilepsy and pregnancy</a:t>
            </a:r>
          </a:p>
          <a:p>
            <a:pPr lvl="1">
              <a:lnSpc>
                <a:spcPct val="150000"/>
              </a:lnSpc>
            </a:pPr>
            <a:r>
              <a:rPr lang="en-US" sz="1700" dirty="0">
                <a:latin typeface="Arial" charset="0"/>
                <a:ea typeface="Arial" charset="0"/>
                <a:cs typeface="Arial" charset="0"/>
              </a:rPr>
              <a:t>Broca epilepsy</a:t>
            </a:r>
          </a:p>
          <a:p>
            <a:pPr>
              <a:lnSpc>
                <a:spcPct val="150000"/>
              </a:lnSpc>
            </a:pPr>
            <a:r>
              <a:rPr lang="en-US" sz="2000" dirty="0">
                <a:latin typeface="Arial" charset="0"/>
                <a:ea typeface="Arial" charset="0"/>
                <a:cs typeface="Arial" charset="0"/>
              </a:rPr>
              <a:t>Summary</a:t>
            </a:r>
          </a:p>
        </p:txBody>
      </p:sp>
    </p:spTree>
    <p:custDataLst>
      <p:tags r:id="rId1"/>
    </p:custDataLst>
    <p:extLst>
      <p:ext uri="{BB962C8B-B14F-4D97-AF65-F5344CB8AC3E}">
        <p14:creationId xmlns:p14="http://schemas.microsoft.com/office/powerpoint/2010/main" val="4025601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7149" y="230276"/>
            <a:ext cx="8153400" cy="990600"/>
          </a:xfrm>
        </p:spPr>
        <p:txBody>
          <a:bodyPr>
            <a:normAutofit/>
          </a:bodyPr>
          <a:lstStyle/>
          <a:p>
            <a:r>
              <a:rPr lang="en-US" dirty="0"/>
              <a:t>Patient</a:t>
            </a:r>
          </a:p>
        </p:txBody>
      </p:sp>
      <p:sp>
        <p:nvSpPr>
          <p:cNvPr id="5" name="2 İçerik Yer Tutucusu"/>
          <p:cNvSpPr txBox="1">
            <a:spLocks/>
          </p:cNvSpPr>
          <p:nvPr/>
        </p:nvSpPr>
        <p:spPr>
          <a:xfrm>
            <a:off x="697149" y="2780928"/>
            <a:ext cx="11161240" cy="4495800"/>
          </a:xfrm>
          <a:prstGeom prst="rect">
            <a:avLst/>
          </a:prstGeom>
        </p:spPr>
        <p:txBody>
          <a:bodyPr vert="horz">
            <a:noAutofit/>
          </a:bodyPr>
          <a:lstStyle/>
          <a:p>
            <a:pPr marL="320040" indent="-320040" algn="just">
              <a:spcBef>
                <a:spcPts val="700"/>
              </a:spcBef>
              <a:spcAft>
                <a:spcPts val="1200"/>
              </a:spcAft>
              <a:buClr>
                <a:schemeClr val="accent2"/>
              </a:buClr>
              <a:buSzPct val="60000"/>
              <a:buFont typeface="Wingdings"/>
              <a:buChar char=""/>
              <a:defRPr/>
            </a:pPr>
            <a:r>
              <a:rPr lang="en-US" sz="2400" dirty="0">
                <a:latin typeface="Arial"/>
                <a:cs typeface="Arial"/>
              </a:rPr>
              <a:t>49 years old woman, suffering since 47 years under </a:t>
            </a:r>
            <a:r>
              <a:rPr lang="en-US" sz="2400" dirty="0" err="1">
                <a:latin typeface="Arial"/>
                <a:cs typeface="Arial"/>
              </a:rPr>
              <a:t>pharmaco-resistent</a:t>
            </a:r>
            <a:r>
              <a:rPr lang="en-US" sz="2400" dirty="0">
                <a:latin typeface="Arial"/>
                <a:cs typeface="Arial"/>
              </a:rPr>
              <a:t> focal epilepsy</a:t>
            </a:r>
          </a:p>
          <a:p>
            <a:pPr marL="320040" indent="-320040" algn="just">
              <a:spcBef>
                <a:spcPts val="700"/>
              </a:spcBef>
              <a:spcAft>
                <a:spcPts val="1200"/>
              </a:spcAft>
              <a:buClr>
                <a:schemeClr val="accent2"/>
              </a:buClr>
              <a:buSzPct val="60000"/>
              <a:buFont typeface="Wingdings"/>
              <a:buChar char=""/>
              <a:defRPr/>
            </a:pPr>
            <a:r>
              <a:rPr lang="en-US" sz="2400" dirty="0">
                <a:latin typeface="Arial"/>
                <a:cs typeface="Arial"/>
              </a:rPr>
              <a:t>8 different drugs and still 100-200 seizures per month</a:t>
            </a:r>
          </a:p>
          <a:p>
            <a:pPr marL="320040" indent="-320040" algn="just">
              <a:spcBef>
                <a:spcPts val="700"/>
              </a:spcBef>
              <a:spcAft>
                <a:spcPts val="1200"/>
              </a:spcAft>
              <a:buClr>
                <a:schemeClr val="accent2"/>
              </a:buClr>
              <a:buSzPct val="60000"/>
              <a:buFont typeface="Wingdings"/>
              <a:buChar char=""/>
              <a:defRPr/>
            </a:pPr>
            <a:r>
              <a:rPr lang="en-US" sz="2400" dirty="0">
                <a:latin typeface="Arial"/>
                <a:cs typeface="Arial"/>
              </a:rPr>
              <a:t>Seizure-semiology: Tingling in right anterior chest-area, rising nausea, loss of conscience, tonic and </a:t>
            </a:r>
            <a:r>
              <a:rPr lang="en-US" sz="2400" dirty="0" err="1">
                <a:latin typeface="Arial"/>
                <a:cs typeface="Arial"/>
              </a:rPr>
              <a:t>hypermotoric</a:t>
            </a:r>
            <a:r>
              <a:rPr lang="en-US" sz="2400" dirty="0">
                <a:latin typeface="Arial"/>
                <a:cs typeface="Arial"/>
              </a:rPr>
              <a:t> movements of right arm and leg</a:t>
            </a:r>
          </a:p>
        </p:txBody>
      </p:sp>
      <p:sp>
        <p:nvSpPr>
          <p:cNvPr id="4" name="Text Box 8"/>
          <p:cNvSpPr txBox="1">
            <a:spLocks noChangeArrowheads="1"/>
          </p:cNvSpPr>
          <p:nvPr/>
        </p:nvSpPr>
        <p:spPr bwMode="auto">
          <a:xfrm>
            <a:off x="3411538" y="-23961"/>
            <a:ext cx="8780462" cy="5084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a:p>
            <a:pPr algn="r"/>
            <a:endParaRPr lang="en-US" sz="900" b="1" dirty="0">
              <a:latin typeface="Arial" pitchFamily="-84" charset="0"/>
            </a:endParaRPr>
          </a:p>
        </p:txBody>
      </p:sp>
    </p:spTree>
    <p:custDataLst>
      <p:tags r:id="rId1"/>
    </p:custDataLst>
    <p:extLst>
      <p:ext uri="{BB962C8B-B14F-4D97-AF65-F5344CB8AC3E}">
        <p14:creationId xmlns:p14="http://schemas.microsoft.com/office/powerpoint/2010/main" val="200345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32656"/>
            <a:ext cx="11305256" cy="990600"/>
          </a:xfrm>
        </p:spPr>
        <p:txBody>
          <a:bodyPr>
            <a:noAutofit/>
          </a:bodyPr>
          <a:lstStyle/>
          <a:p>
            <a:r>
              <a:rPr lang="en-US" sz="2400" b="1" dirty="0">
                <a:latin typeface="Arial" charset="0"/>
                <a:ea typeface="Arial" charset="0"/>
                <a:cs typeface="Arial" charset="0"/>
              </a:rPr>
              <a:t>Skull-conductivity calibrated realistic head model and cortical source space</a:t>
            </a:r>
          </a:p>
        </p:txBody>
      </p:sp>
      <p:pic>
        <p:nvPicPr>
          <p:cNvPr id="4" name="Bild 3" descr="delete.tiff"/>
          <p:cNvPicPr>
            <a:picLocks noChangeAspect="1"/>
          </p:cNvPicPr>
          <p:nvPr/>
        </p:nvPicPr>
        <p:blipFill>
          <a:blip r:embed="rId4"/>
          <a:stretch>
            <a:fillRect/>
          </a:stretch>
        </p:blipFill>
        <p:spPr>
          <a:xfrm>
            <a:off x="2667000" y="1676401"/>
            <a:ext cx="6287390" cy="4919567"/>
          </a:xfrm>
          <a:prstGeom prst="rect">
            <a:avLst/>
          </a:prstGeom>
        </p:spPr>
      </p:pic>
      <p:sp>
        <p:nvSpPr>
          <p:cNvPr id="5" name="Text Box 8"/>
          <p:cNvSpPr txBox="1">
            <a:spLocks noChangeArrowheads="1"/>
          </p:cNvSpPr>
          <p:nvPr/>
        </p:nvSpPr>
        <p:spPr bwMode="auto">
          <a:xfrm>
            <a:off x="3411538" y="0"/>
            <a:ext cx="8780462" cy="5084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a:p>
            <a:pPr algn="r"/>
            <a:endParaRPr lang="en-US" sz="900" b="1" dirty="0">
              <a:latin typeface="Arial" pitchFamily="-84" charset="0"/>
            </a:endParaRPr>
          </a:p>
        </p:txBody>
      </p:sp>
    </p:spTree>
    <p:custDataLst>
      <p:tags r:id="rId1"/>
    </p:custDataLst>
    <p:extLst>
      <p:ext uri="{BB962C8B-B14F-4D97-AF65-F5344CB8AC3E}">
        <p14:creationId xmlns:p14="http://schemas.microsoft.com/office/powerpoint/2010/main" val="1742353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8072" y="404664"/>
            <a:ext cx="11424592" cy="990600"/>
          </a:xfrm>
        </p:spPr>
        <p:txBody>
          <a:bodyPr>
            <a:noAutofit/>
          </a:bodyPr>
          <a:lstStyle/>
          <a:p>
            <a:pPr algn="ctr"/>
            <a:r>
              <a:rPr lang="en-US" sz="3200" dirty="0"/>
              <a:t>10 averaged spikes at maximum global field power: Time-point 0 </a:t>
            </a:r>
            <a:r>
              <a:rPr lang="en-US" sz="3200" dirty="0" err="1"/>
              <a:t>ms</a:t>
            </a:r>
            <a:endParaRPr lang="en-US" sz="3200" dirty="0"/>
          </a:p>
        </p:txBody>
      </p:sp>
      <p:pic>
        <p:nvPicPr>
          <p:cNvPr id="5" name="Bild 4" descr="delete.tiff"/>
          <p:cNvPicPr>
            <a:picLocks noChangeAspect="1"/>
          </p:cNvPicPr>
          <p:nvPr/>
        </p:nvPicPr>
        <p:blipFill>
          <a:blip r:embed="rId4"/>
          <a:stretch>
            <a:fillRect/>
          </a:stretch>
        </p:blipFill>
        <p:spPr>
          <a:xfrm>
            <a:off x="1524000" y="2057401"/>
            <a:ext cx="9144000" cy="4003053"/>
          </a:xfrm>
          <a:prstGeom prst="rect">
            <a:avLst/>
          </a:prstGeom>
        </p:spPr>
      </p:pic>
      <p:sp>
        <p:nvSpPr>
          <p:cNvPr id="6" name="Text Box 8"/>
          <p:cNvSpPr txBox="1">
            <a:spLocks noChangeArrowheads="1"/>
          </p:cNvSpPr>
          <p:nvPr/>
        </p:nvSpPr>
        <p:spPr bwMode="auto">
          <a:xfrm>
            <a:off x="3436218" y="-27384"/>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2070394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42590"/>
            <a:ext cx="9676184" cy="990600"/>
          </a:xfrm>
        </p:spPr>
        <p:txBody>
          <a:bodyPr>
            <a:noAutofit/>
          </a:bodyPr>
          <a:lstStyle/>
          <a:p>
            <a:pPr algn="ctr"/>
            <a:r>
              <a:rPr lang="en-US" sz="3200" dirty="0"/>
              <a:t>EMEG source analysis at -7 </a:t>
            </a:r>
            <a:r>
              <a:rPr lang="en-US" sz="3200" dirty="0" err="1"/>
              <a:t>ms</a:t>
            </a:r>
            <a:r>
              <a:rPr lang="en-US" sz="3200" dirty="0"/>
              <a:t> (radiological convention)</a:t>
            </a:r>
          </a:p>
        </p:txBody>
      </p:sp>
      <p:pic>
        <p:nvPicPr>
          <p:cNvPr id="8" name="Bild 7" descr="delete.tiff"/>
          <p:cNvPicPr>
            <a:picLocks noChangeAspect="1"/>
          </p:cNvPicPr>
          <p:nvPr/>
        </p:nvPicPr>
        <p:blipFill>
          <a:blip r:embed="rId4"/>
          <a:stretch>
            <a:fillRect/>
          </a:stretch>
        </p:blipFill>
        <p:spPr>
          <a:xfrm>
            <a:off x="7536160" y="2924944"/>
            <a:ext cx="838200" cy="1824318"/>
          </a:xfrm>
          <a:prstGeom prst="rect">
            <a:avLst/>
          </a:prstGeom>
        </p:spPr>
      </p:pic>
      <p:pic>
        <p:nvPicPr>
          <p:cNvPr id="3" name="Bild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784" y="1556792"/>
            <a:ext cx="3096344" cy="5230880"/>
          </a:xfrm>
          <a:prstGeom prst="rect">
            <a:avLst/>
          </a:prstGeom>
        </p:spPr>
      </p:pic>
      <p:sp>
        <p:nvSpPr>
          <p:cNvPr id="6" name="Text Box 8"/>
          <p:cNvSpPr txBox="1">
            <a:spLocks noChangeArrowheads="1"/>
          </p:cNvSpPr>
          <p:nvPr/>
        </p:nvSpPr>
        <p:spPr bwMode="auto">
          <a:xfrm>
            <a:off x="3364210" y="34690"/>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277921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67408" y="342590"/>
            <a:ext cx="8839200" cy="990600"/>
          </a:xfrm>
        </p:spPr>
        <p:txBody>
          <a:bodyPr>
            <a:noAutofit/>
          </a:bodyPr>
          <a:lstStyle/>
          <a:p>
            <a:pPr algn="ctr"/>
            <a:r>
              <a:rPr lang="en-US" sz="3200" dirty="0"/>
              <a:t>3D-FLAIR 3T-MRI and morphometric analysis</a:t>
            </a:r>
          </a:p>
        </p:txBody>
      </p:sp>
      <p:pic>
        <p:nvPicPr>
          <p:cNvPr id="8" name="Bild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286000"/>
            <a:ext cx="9144000" cy="2286000"/>
          </a:xfrm>
          <a:prstGeom prst="rect">
            <a:avLst/>
          </a:prstGeom>
        </p:spPr>
      </p:pic>
      <p:sp>
        <p:nvSpPr>
          <p:cNvPr id="9" name="Textfeld 8"/>
          <p:cNvSpPr txBox="1"/>
          <p:nvPr/>
        </p:nvSpPr>
        <p:spPr>
          <a:xfrm>
            <a:off x="1691086" y="4869160"/>
            <a:ext cx="3888432" cy="923330"/>
          </a:xfrm>
          <a:prstGeom prst="rect">
            <a:avLst/>
          </a:prstGeom>
          <a:noFill/>
        </p:spPr>
        <p:txBody>
          <a:bodyPr wrap="square" rtlCol="0">
            <a:spAutoFit/>
          </a:bodyPr>
          <a:lstStyle/>
          <a:p>
            <a:r>
              <a:rPr lang="de-DE" dirty="0" err="1"/>
              <a:t>Retrospectively</a:t>
            </a:r>
            <a:r>
              <a:rPr lang="de-DE" dirty="0"/>
              <a:t> </a:t>
            </a:r>
            <a:r>
              <a:rPr lang="de-DE" dirty="0" err="1"/>
              <a:t>visible</a:t>
            </a:r>
            <a:r>
              <a:rPr lang="de-DE" dirty="0"/>
              <a:t> in 3D-FLAIR  a </a:t>
            </a:r>
            <a:r>
              <a:rPr lang="de-DE" dirty="0" err="1"/>
              <a:t>subtle</a:t>
            </a:r>
            <a:r>
              <a:rPr lang="de-DE" dirty="0"/>
              <a:t> </a:t>
            </a:r>
            <a:r>
              <a:rPr lang="de-DE" dirty="0" err="1"/>
              <a:t>right</a:t>
            </a:r>
            <a:r>
              <a:rPr lang="de-DE" dirty="0"/>
              <a:t>-frontal „</a:t>
            </a:r>
            <a:r>
              <a:rPr lang="de-DE" dirty="0" err="1"/>
              <a:t>bottom</a:t>
            </a:r>
            <a:r>
              <a:rPr lang="de-DE" dirty="0"/>
              <a:t> </a:t>
            </a:r>
            <a:r>
              <a:rPr lang="de-DE" dirty="0" err="1"/>
              <a:t>of</a:t>
            </a:r>
            <a:r>
              <a:rPr lang="de-DE" dirty="0"/>
              <a:t> </a:t>
            </a:r>
            <a:r>
              <a:rPr lang="de-DE" dirty="0" err="1"/>
              <a:t>sulcus</a:t>
            </a:r>
            <a:r>
              <a:rPr lang="de-DE" dirty="0"/>
              <a:t>“ </a:t>
            </a:r>
            <a:r>
              <a:rPr lang="de-DE" dirty="0" err="1"/>
              <a:t>focal</a:t>
            </a:r>
            <a:r>
              <a:rPr lang="de-DE" dirty="0"/>
              <a:t> </a:t>
            </a:r>
            <a:r>
              <a:rPr lang="de-DE" dirty="0" err="1"/>
              <a:t>cortical</a:t>
            </a:r>
            <a:r>
              <a:rPr lang="de-DE" dirty="0"/>
              <a:t> </a:t>
            </a:r>
            <a:r>
              <a:rPr lang="de-DE" dirty="0" err="1"/>
              <a:t>dysplasia</a:t>
            </a:r>
            <a:r>
              <a:rPr lang="de-DE" dirty="0"/>
              <a:t> (FCD)...</a:t>
            </a:r>
          </a:p>
        </p:txBody>
      </p:sp>
      <p:sp>
        <p:nvSpPr>
          <p:cNvPr id="10" name="Textfeld 9"/>
          <p:cNvSpPr txBox="1"/>
          <p:nvPr/>
        </p:nvSpPr>
        <p:spPr>
          <a:xfrm>
            <a:off x="6627168" y="4884633"/>
            <a:ext cx="3888432" cy="923330"/>
          </a:xfrm>
          <a:prstGeom prst="rect">
            <a:avLst/>
          </a:prstGeom>
          <a:noFill/>
        </p:spPr>
        <p:txBody>
          <a:bodyPr wrap="square" rtlCol="0">
            <a:spAutoFit/>
          </a:bodyPr>
          <a:lstStyle/>
          <a:p>
            <a:r>
              <a:rPr lang="de-DE" dirty="0"/>
              <a:t>...</a:t>
            </a:r>
            <a:r>
              <a:rPr lang="de-DE" dirty="0" err="1"/>
              <a:t>that</a:t>
            </a:r>
            <a:r>
              <a:rPr lang="de-DE" dirty="0"/>
              <a:t> was </a:t>
            </a:r>
            <a:r>
              <a:rPr lang="de-DE" dirty="0" err="1"/>
              <a:t>confirmed</a:t>
            </a:r>
            <a:r>
              <a:rPr lang="de-DE" dirty="0"/>
              <a:t> in </a:t>
            </a:r>
            <a:r>
              <a:rPr lang="de-DE" dirty="0" err="1"/>
              <a:t>morphometric</a:t>
            </a:r>
            <a:r>
              <a:rPr lang="de-DE" dirty="0"/>
              <a:t> </a:t>
            </a:r>
            <a:r>
              <a:rPr lang="de-DE" dirty="0" err="1"/>
              <a:t>analysis</a:t>
            </a:r>
            <a:r>
              <a:rPr lang="de-DE" dirty="0"/>
              <a:t> (MAP07: </a:t>
            </a:r>
            <a:r>
              <a:rPr lang="de-DE" dirty="0" err="1"/>
              <a:t>Huppertz</a:t>
            </a:r>
            <a:r>
              <a:rPr lang="de-DE" dirty="0"/>
              <a:t> et al., 2005)...</a:t>
            </a:r>
          </a:p>
        </p:txBody>
      </p:sp>
      <p:sp>
        <p:nvSpPr>
          <p:cNvPr id="7" name="Text Box 8"/>
          <p:cNvSpPr txBox="1">
            <a:spLocks noChangeArrowheads="1"/>
          </p:cNvSpPr>
          <p:nvPr/>
        </p:nvSpPr>
        <p:spPr bwMode="auto">
          <a:xfrm>
            <a:off x="3397572" y="-27384"/>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583114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C:\UMIT\Back_20_11_12\Presentations\Epilepsy_240713\zonen_v2.tif"/>
          <p:cNvPicPr>
            <a:picLocks noChangeAspect="1" noChangeArrowheads="1"/>
          </p:cNvPicPr>
          <p:nvPr/>
        </p:nvPicPr>
        <p:blipFill>
          <a:blip r:embed="rId4">
            <a:extLst>
              <a:ext uri="{28A0092B-C50C-407E-A947-70E740481C1C}">
                <a14:useLocalDpi xmlns:a14="http://schemas.microsoft.com/office/drawing/2010/main" val="0"/>
              </a:ext>
            </a:extLst>
          </a:blip>
          <a:srcRect b="29530"/>
          <a:stretch>
            <a:fillRect/>
          </a:stretch>
        </p:blipFill>
        <p:spPr bwMode="auto">
          <a:xfrm>
            <a:off x="2351088" y="1628775"/>
            <a:ext cx="7345362"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1 Başlık"/>
          <p:cNvSpPr>
            <a:spLocks noGrp="1"/>
          </p:cNvSpPr>
          <p:nvPr>
            <p:ph type="title"/>
          </p:nvPr>
        </p:nvSpPr>
        <p:spPr>
          <a:xfrm>
            <a:off x="1809751" y="225426"/>
            <a:ext cx="8232775" cy="765175"/>
          </a:xfrm>
        </p:spPr>
        <p:txBody>
          <a:bodyPr/>
          <a:lstStyle/>
          <a:p>
            <a:r>
              <a:rPr lang="en-US" altLang="de-DE" sz="3600" dirty="0">
                <a:solidFill>
                  <a:schemeClr val="tx1"/>
                </a:solidFill>
                <a:latin typeface="Arial" charset="0"/>
                <a:ea typeface="ＭＳ Ｐゴシック" charset="-128"/>
              </a:rPr>
              <a:t>Zone-concept in epilepsy diagnosis</a:t>
            </a:r>
          </a:p>
        </p:txBody>
      </p:sp>
      <p:sp>
        <p:nvSpPr>
          <p:cNvPr id="9" name="8 Oval"/>
          <p:cNvSpPr/>
          <p:nvPr/>
        </p:nvSpPr>
        <p:spPr>
          <a:xfrm>
            <a:off x="8399463" y="3357563"/>
            <a:ext cx="1441450" cy="57626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00"/>
              </a:solidFill>
              <a:ea typeface="ＭＳ Ｐゴシック" charset="0"/>
              <a:cs typeface="ＭＳ Ｐゴシック" charset="0"/>
            </a:endParaRPr>
          </a:p>
        </p:txBody>
      </p:sp>
      <p:sp>
        <p:nvSpPr>
          <p:cNvPr id="11" name="10 Oval"/>
          <p:cNvSpPr/>
          <p:nvPr/>
        </p:nvSpPr>
        <p:spPr>
          <a:xfrm>
            <a:off x="6456364" y="4797426"/>
            <a:ext cx="2232025" cy="57626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00"/>
              </a:solidFill>
              <a:ea typeface="ＭＳ Ｐゴシック" charset="0"/>
              <a:cs typeface="ＭＳ Ｐゴシック" charset="0"/>
            </a:endParaRPr>
          </a:p>
        </p:txBody>
      </p:sp>
      <p:sp>
        <p:nvSpPr>
          <p:cNvPr id="12" name="11 Dikdörtgen"/>
          <p:cNvSpPr>
            <a:spLocks noChangeArrowheads="1"/>
          </p:cNvSpPr>
          <p:nvPr/>
        </p:nvSpPr>
        <p:spPr bwMode="auto">
          <a:xfrm>
            <a:off x="2057400" y="5892800"/>
            <a:ext cx="3487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de-DE" sz="2000" dirty="0" err="1">
                <a:latin typeface="Arial" charset="0"/>
              </a:rPr>
              <a:t>Interictal</a:t>
            </a:r>
            <a:r>
              <a:rPr lang="en-US" altLang="de-DE" sz="2000" dirty="0">
                <a:latin typeface="Arial" charset="0"/>
              </a:rPr>
              <a:t> spikes in EEG/MEG</a:t>
            </a:r>
          </a:p>
        </p:txBody>
      </p:sp>
      <p:sp>
        <p:nvSpPr>
          <p:cNvPr id="15" name="14 Dikdörtgen"/>
          <p:cNvSpPr>
            <a:spLocks noChangeArrowheads="1"/>
          </p:cNvSpPr>
          <p:nvPr/>
        </p:nvSpPr>
        <p:spPr bwMode="auto">
          <a:xfrm>
            <a:off x="2057400" y="5527675"/>
            <a:ext cx="5551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de-DE" sz="2000" dirty="0">
                <a:latin typeface="Arial" charset="0"/>
              </a:rPr>
              <a:t>EEG(/MEG) registration during a seizure (ictal) </a:t>
            </a:r>
          </a:p>
        </p:txBody>
      </p:sp>
    </p:spTree>
    <p:custDataLst>
      <p:tags r:id="rId1"/>
    </p:custDataLst>
    <p:extLst>
      <p:ext uri="{BB962C8B-B14F-4D97-AF65-F5344CB8AC3E}">
        <p14:creationId xmlns:p14="http://schemas.microsoft.com/office/powerpoint/2010/main" val="1278225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P spid="12" grpId="0"/>
      <p:bldP spid="15" grpId="0"/>
      <p:bldP spid="1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70855"/>
            <a:ext cx="9144000" cy="990600"/>
          </a:xfrm>
        </p:spPr>
        <p:txBody>
          <a:bodyPr>
            <a:noAutofit/>
          </a:bodyPr>
          <a:lstStyle/>
          <a:p>
            <a:r>
              <a:rPr lang="en-US" sz="2800" dirty="0" err="1"/>
              <a:t>ZOOMit</a:t>
            </a:r>
            <a:r>
              <a:rPr lang="en-US" sz="2800" dirty="0"/>
              <a:t> MRI in pre-localized ROI at -7 </a:t>
            </a:r>
            <a:r>
              <a:rPr lang="en-US" sz="2800" dirty="0" err="1"/>
              <a:t>ms</a:t>
            </a:r>
            <a:r>
              <a:rPr lang="en-US" sz="2800" dirty="0"/>
              <a:t> </a:t>
            </a:r>
          </a:p>
        </p:txBody>
      </p:sp>
      <p:pic>
        <p:nvPicPr>
          <p:cNvPr id="9" name="Bild 8" descr="delete.tiff"/>
          <p:cNvPicPr>
            <a:picLocks noChangeAspect="1"/>
          </p:cNvPicPr>
          <p:nvPr/>
        </p:nvPicPr>
        <p:blipFill>
          <a:blip r:embed="rId4"/>
          <a:stretch>
            <a:fillRect/>
          </a:stretch>
        </p:blipFill>
        <p:spPr>
          <a:xfrm>
            <a:off x="1670525" y="1559242"/>
            <a:ext cx="4607244" cy="5253744"/>
          </a:xfrm>
          <a:prstGeom prst="rect">
            <a:avLst/>
          </a:prstGeom>
        </p:spPr>
      </p:pic>
      <p:sp>
        <p:nvSpPr>
          <p:cNvPr id="3" name="Rechteck 2"/>
          <p:cNvSpPr/>
          <p:nvPr/>
        </p:nvSpPr>
        <p:spPr>
          <a:xfrm>
            <a:off x="6277770" y="2780929"/>
            <a:ext cx="4237831" cy="1200329"/>
          </a:xfrm>
          <a:prstGeom prst="rect">
            <a:avLst/>
          </a:prstGeom>
        </p:spPr>
        <p:txBody>
          <a:bodyPr wrap="square">
            <a:spAutoFit/>
          </a:bodyPr>
          <a:lstStyle/>
          <a:p>
            <a:r>
              <a:rPr lang="de-DE" dirty="0">
                <a:solidFill>
                  <a:srgbClr val="000000"/>
                </a:solidFill>
                <a:latin typeface="+mj-lt"/>
              </a:rPr>
              <a:t>...</a:t>
            </a:r>
            <a:r>
              <a:rPr lang="de-DE" dirty="0" err="1">
                <a:solidFill>
                  <a:srgbClr val="000000"/>
                </a:solidFill>
                <a:latin typeface="+mj-lt"/>
              </a:rPr>
              <a:t>as</a:t>
            </a:r>
            <a:r>
              <a:rPr lang="de-DE" dirty="0">
                <a:solidFill>
                  <a:srgbClr val="000000"/>
                </a:solidFill>
                <a:latin typeface="+mj-lt"/>
              </a:rPr>
              <a:t> </a:t>
            </a:r>
            <a:r>
              <a:rPr lang="de-DE" dirty="0" err="1">
                <a:solidFill>
                  <a:srgbClr val="000000"/>
                </a:solidFill>
                <a:latin typeface="+mj-lt"/>
              </a:rPr>
              <a:t>well</a:t>
            </a:r>
            <a:r>
              <a:rPr lang="de-DE" dirty="0">
                <a:solidFill>
                  <a:srgbClr val="000000"/>
                </a:solidFill>
                <a:latin typeface="+mj-lt"/>
              </a:rPr>
              <a:t> </a:t>
            </a:r>
            <a:r>
              <a:rPr lang="de-DE" dirty="0" err="1">
                <a:solidFill>
                  <a:srgbClr val="000000"/>
                </a:solidFill>
                <a:latin typeface="+mj-lt"/>
              </a:rPr>
              <a:t>as</a:t>
            </a:r>
            <a:r>
              <a:rPr lang="de-DE" dirty="0">
                <a:solidFill>
                  <a:srgbClr val="000000"/>
                </a:solidFill>
                <a:latin typeface="+mj-lt"/>
              </a:rPr>
              <a:t> </a:t>
            </a:r>
            <a:r>
              <a:rPr lang="de-DE" dirty="0" err="1">
                <a:solidFill>
                  <a:srgbClr val="000000"/>
                </a:solidFill>
                <a:latin typeface="+mj-lt"/>
              </a:rPr>
              <a:t>when</a:t>
            </a:r>
            <a:r>
              <a:rPr lang="de-DE" dirty="0">
                <a:solidFill>
                  <a:srgbClr val="000000"/>
                </a:solidFill>
                <a:latin typeface="+mj-lt"/>
              </a:rPr>
              <a:t> </a:t>
            </a:r>
            <a:r>
              <a:rPr lang="de-DE" dirty="0" err="1">
                <a:solidFill>
                  <a:srgbClr val="000000"/>
                </a:solidFill>
                <a:latin typeface="+mj-lt"/>
              </a:rPr>
              <a:t>using</a:t>
            </a:r>
            <a:r>
              <a:rPr lang="de-DE" dirty="0">
                <a:solidFill>
                  <a:srgbClr val="000000"/>
                </a:solidFill>
                <a:latin typeface="+mj-lt"/>
              </a:rPr>
              <a:t> a 3T MRI </a:t>
            </a:r>
          </a:p>
          <a:p>
            <a:r>
              <a:rPr lang="de-DE" dirty="0">
                <a:solidFill>
                  <a:srgbClr val="000000"/>
                </a:solidFill>
                <a:latin typeface="+mj-lt"/>
              </a:rPr>
              <a:t>T2 </a:t>
            </a:r>
            <a:r>
              <a:rPr lang="de-DE" dirty="0" err="1">
                <a:solidFill>
                  <a:srgbClr val="000000"/>
                </a:solidFill>
                <a:latin typeface="+mj-lt"/>
              </a:rPr>
              <a:t>ZOOMit</a:t>
            </a:r>
            <a:r>
              <a:rPr lang="de-DE" dirty="0">
                <a:solidFill>
                  <a:srgbClr val="000000"/>
                </a:solidFill>
                <a:latin typeface="+mj-lt"/>
              </a:rPr>
              <a:t> „parallel </a:t>
            </a:r>
            <a:r>
              <a:rPr lang="de-DE" dirty="0" err="1">
                <a:solidFill>
                  <a:srgbClr val="000000"/>
                </a:solidFill>
                <a:latin typeface="+mj-lt"/>
              </a:rPr>
              <a:t>transmit</a:t>
            </a:r>
            <a:r>
              <a:rPr lang="de-DE" dirty="0">
                <a:solidFill>
                  <a:srgbClr val="000000"/>
                </a:solidFill>
                <a:latin typeface="+mj-lt"/>
              </a:rPr>
              <a:t>“ </a:t>
            </a:r>
            <a:r>
              <a:rPr lang="de-DE" dirty="0" err="1">
                <a:solidFill>
                  <a:srgbClr val="000000"/>
                </a:solidFill>
                <a:latin typeface="+mj-lt"/>
              </a:rPr>
              <a:t>sequence</a:t>
            </a:r>
            <a:r>
              <a:rPr lang="de-DE" dirty="0">
                <a:solidFill>
                  <a:srgbClr val="000000"/>
                </a:solidFill>
                <a:latin typeface="+mj-lt"/>
              </a:rPr>
              <a:t> </a:t>
            </a:r>
            <a:r>
              <a:rPr lang="de-DE" dirty="0" err="1">
                <a:solidFill>
                  <a:srgbClr val="000000"/>
                </a:solidFill>
                <a:latin typeface="+mj-lt"/>
              </a:rPr>
              <a:t>with</a:t>
            </a:r>
            <a:r>
              <a:rPr lang="de-DE" dirty="0">
                <a:solidFill>
                  <a:srgbClr val="000000"/>
                </a:solidFill>
                <a:latin typeface="+mj-lt"/>
              </a:rPr>
              <a:t> 0.5 mm </a:t>
            </a:r>
            <a:r>
              <a:rPr lang="de-DE" dirty="0" err="1">
                <a:solidFill>
                  <a:srgbClr val="000000"/>
                </a:solidFill>
                <a:latin typeface="+mj-lt"/>
              </a:rPr>
              <a:t>isotropic</a:t>
            </a:r>
            <a:r>
              <a:rPr lang="de-DE" dirty="0">
                <a:solidFill>
                  <a:srgbClr val="000000"/>
                </a:solidFill>
                <a:latin typeface="+mj-lt"/>
              </a:rPr>
              <a:t> </a:t>
            </a:r>
            <a:r>
              <a:rPr lang="de-DE" dirty="0" err="1">
                <a:solidFill>
                  <a:srgbClr val="000000"/>
                </a:solidFill>
                <a:latin typeface="+mj-lt"/>
              </a:rPr>
              <a:t>resolution</a:t>
            </a:r>
            <a:r>
              <a:rPr lang="de-DE" dirty="0">
                <a:solidFill>
                  <a:srgbClr val="000000"/>
                </a:solidFill>
                <a:latin typeface="+mj-lt"/>
              </a:rPr>
              <a:t> (Siemens, Erlangen; Riffel et al., 2015). </a:t>
            </a:r>
            <a:endParaRPr lang="de-DE" dirty="0">
              <a:latin typeface="+mj-lt"/>
            </a:endParaRPr>
          </a:p>
        </p:txBody>
      </p:sp>
      <p:sp>
        <p:nvSpPr>
          <p:cNvPr id="6" name="Text Box 8"/>
          <p:cNvSpPr txBox="1">
            <a:spLocks noChangeArrowheads="1"/>
          </p:cNvSpPr>
          <p:nvPr/>
        </p:nvSpPr>
        <p:spPr bwMode="auto">
          <a:xfrm>
            <a:off x="3411538" y="-11919"/>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1919125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51384" y="350168"/>
            <a:ext cx="11233248" cy="990600"/>
          </a:xfrm>
        </p:spPr>
        <p:txBody>
          <a:bodyPr>
            <a:noAutofit/>
          </a:bodyPr>
          <a:lstStyle/>
          <a:p>
            <a:pPr algn="ctr"/>
            <a:r>
              <a:rPr lang="en-US" sz="3200" dirty="0"/>
              <a:t>MEG and EEG topographies and EMEG source analysis at -23 </a:t>
            </a:r>
            <a:r>
              <a:rPr lang="en-US" sz="3200" dirty="0" err="1"/>
              <a:t>ms</a:t>
            </a:r>
            <a:endParaRPr lang="en-US" sz="3200" dirty="0"/>
          </a:p>
        </p:txBody>
      </p:sp>
      <p:pic>
        <p:nvPicPr>
          <p:cNvPr id="10" name="Bild 9" descr="delete.tiff"/>
          <p:cNvPicPr>
            <a:picLocks noChangeAspect="1"/>
          </p:cNvPicPr>
          <p:nvPr/>
        </p:nvPicPr>
        <p:blipFill>
          <a:blip r:embed="rId4"/>
          <a:stretch>
            <a:fillRect/>
          </a:stretch>
        </p:blipFill>
        <p:spPr>
          <a:xfrm>
            <a:off x="11231962" y="3501008"/>
            <a:ext cx="696686" cy="1828800"/>
          </a:xfrm>
          <a:prstGeom prst="rect">
            <a:avLst/>
          </a:prstGeom>
        </p:spPr>
      </p:pic>
      <p:pic>
        <p:nvPicPr>
          <p:cNvPr id="6" name="Bild 5" descr="delete.tiff"/>
          <p:cNvPicPr>
            <a:picLocks noChangeAspect="1"/>
          </p:cNvPicPr>
          <p:nvPr/>
        </p:nvPicPr>
        <p:blipFill>
          <a:blip r:embed="rId5"/>
          <a:stretch>
            <a:fillRect/>
          </a:stretch>
        </p:blipFill>
        <p:spPr>
          <a:xfrm>
            <a:off x="4287890" y="1905000"/>
            <a:ext cx="2882446" cy="4724400"/>
          </a:xfrm>
          <a:prstGeom prst="rect">
            <a:avLst/>
          </a:prstGeom>
        </p:spPr>
      </p:pic>
      <p:sp>
        <p:nvSpPr>
          <p:cNvPr id="3" name="Textfeld 2"/>
          <p:cNvSpPr txBox="1"/>
          <p:nvPr/>
        </p:nvSpPr>
        <p:spPr>
          <a:xfrm>
            <a:off x="-1407381" y="508883"/>
            <a:ext cx="184731" cy="369332"/>
          </a:xfrm>
          <a:prstGeom prst="rect">
            <a:avLst/>
          </a:prstGeom>
          <a:noFill/>
        </p:spPr>
        <p:txBody>
          <a:bodyPr wrap="none" rtlCol="0">
            <a:spAutoFit/>
          </a:bodyPr>
          <a:lstStyle/>
          <a:p>
            <a:endParaRPr lang="de-DE" dirty="0"/>
          </a:p>
        </p:txBody>
      </p:sp>
      <p:pic>
        <p:nvPicPr>
          <p:cNvPr id="4" name="Bild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1642" y="1628800"/>
            <a:ext cx="2675828" cy="5157192"/>
          </a:xfrm>
          <a:prstGeom prst="rect">
            <a:avLst/>
          </a:prstGeom>
        </p:spPr>
      </p:pic>
      <p:sp>
        <p:nvSpPr>
          <p:cNvPr id="8" name="Text Box 8"/>
          <p:cNvSpPr txBox="1">
            <a:spLocks noChangeArrowheads="1"/>
          </p:cNvSpPr>
          <p:nvPr/>
        </p:nvSpPr>
        <p:spPr bwMode="auto">
          <a:xfrm>
            <a:off x="3436218" y="34690"/>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pic>
        <p:nvPicPr>
          <p:cNvPr id="5" name="Bild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360" y="1549323"/>
            <a:ext cx="3281536" cy="5210069"/>
          </a:xfrm>
          <a:prstGeom prst="rect">
            <a:avLst/>
          </a:prstGeom>
        </p:spPr>
      </p:pic>
    </p:spTree>
    <p:custDataLst>
      <p:tags r:id="rId1"/>
    </p:custDataLst>
    <p:extLst>
      <p:ext uri="{BB962C8B-B14F-4D97-AF65-F5344CB8AC3E}">
        <p14:creationId xmlns:p14="http://schemas.microsoft.com/office/powerpoint/2010/main" val="171009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53493"/>
            <a:ext cx="8839200" cy="990600"/>
          </a:xfrm>
        </p:spPr>
        <p:txBody>
          <a:bodyPr>
            <a:noAutofit/>
          </a:bodyPr>
          <a:lstStyle/>
          <a:p>
            <a:r>
              <a:rPr lang="en-US" sz="3200" dirty="0"/>
              <a:t>3T MRI (3D-FLAIR) and morphometric analysis</a:t>
            </a:r>
          </a:p>
        </p:txBody>
      </p:sp>
      <p:sp>
        <p:nvSpPr>
          <p:cNvPr id="4" name="Textfeld 3"/>
          <p:cNvSpPr txBox="1"/>
          <p:nvPr/>
        </p:nvSpPr>
        <p:spPr>
          <a:xfrm>
            <a:off x="1559496" y="5086926"/>
            <a:ext cx="3888432" cy="646331"/>
          </a:xfrm>
          <a:prstGeom prst="rect">
            <a:avLst/>
          </a:prstGeom>
          <a:noFill/>
        </p:spPr>
        <p:txBody>
          <a:bodyPr wrap="square" rtlCol="0">
            <a:spAutoFit/>
          </a:bodyPr>
          <a:lstStyle/>
          <a:p>
            <a:r>
              <a:rPr lang="de-DE" dirty="0"/>
              <a:t>Even </a:t>
            </a:r>
            <a:r>
              <a:rPr lang="de-DE" dirty="0" err="1"/>
              <a:t>retrospectively</a:t>
            </a:r>
            <a:r>
              <a:rPr lang="de-DE" dirty="0"/>
              <a:t> in 3D-FLAIR </a:t>
            </a:r>
            <a:r>
              <a:rPr lang="de-DE" dirty="0" err="1"/>
              <a:t>hardly</a:t>
            </a:r>
            <a:r>
              <a:rPr lang="de-DE" dirty="0"/>
              <a:t> </a:t>
            </a:r>
            <a:r>
              <a:rPr lang="de-DE" dirty="0" err="1"/>
              <a:t>visible</a:t>
            </a:r>
            <a:r>
              <a:rPr lang="de-DE" dirty="0"/>
              <a:t> „</a:t>
            </a:r>
            <a:r>
              <a:rPr lang="de-DE" dirty="0" err="1"/>
              <a:t>left</a:t>
            </a:r>
            <a:r>
              <a:rPr lang="de-DE" dirty="0"/>
              <a:t> supra-insular “ FCD...</a:t>
            </a:r>
          </a:p>
        </p:txBody>
      </p:sp>
      <p:pic>
        <p:nvPicPr>
          <p:cNvPr id="3" name="Bild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879601"/>
            <a:ext cx="9144000" cy="3092529"/>
          </a:xfrm>
          <a:prstGeom prst="rect">
            <a:avLst/>
          </a:prstGeom>
        </p:spPr>
      </p:pic>
      <p:sp>
        <p:nvSpPr>
          <p:cNvPr id="9" name="Textfeld 8"/>
          <p:cNvSpPr txBox="1"/>
          <p:nvPr/>
        </p:nvSpPr>
        <p:spPr>
          <a:xfrm>
            <a:off x="6528048" y="5025950"/>
            <a:ext cx="3888432" cy="923330"/>
          </a:xfrm>
          <a:prstGeom prst="rect">
            <a:avLst/>
          </a:prstGeom>
          <a:noFill/>
        </p:spPr>
        <p:txBody>
          <a:bodyPr wrap="square" rtlCol="0">
            <a:spAutoFit/>
          </a:bodyPr>
          <a:lstStyle/>
          <a:p>
            <a:r>
              <a:rPr lang="de-DE" dirty="0"/>
              <a:t>...</a:t>
            </a:r>
            <a:r>
              <a:rPr lang="de-DE" dirty="0" err="1"/>
              <a:t>that</a:t>
            </a:r>
            <a:r>
              <a:rPr lang="de-DE" dirty="0"/>
              <a:t> </a:t>
            </a:r>
            <a:r>
              <a:rPr lang="de-DE" dirty="0" err="1"/>
              <a:t>could</a:t>
            </a:r>
            <a:r>
              <a:rPr lang="de-DE" dirty="0"/>
              <a:t> also </a:t>
            </a:r>
            <a:r>
              <a:rPr lang="de-DE" dirty="0" err="1"/>
              <a:t>only</a:t>
            </a:r>
            <a:r>
              <a:rPr lang="de-DE" dirty="0"/>
              <a:t> </a:t>
            </a:r>
            <a:r>
              <a:rPr lang="de-DE" dirty="0" err="1"/>
              <a:t>weakly</a:t>
            </a:r>
            <a:r>
              <a:rPr lang="de-DE" dirty="0"/>
              <a:t> </a:t>
            </a:r>
            <a:r>
              <a:rPr lang="de-DE" dirty="0" err="1"/>
              <a:t>be</a:t>
            </a:r>
            <a:r>
              <a:rPr lang="de-DE" dirty="0"/>
              <a:t> </a:t>
            </a:r>
            <a:r>
              <a:rPr lang="de-DE" dirty="0" err="1"/>
              <a:t>confirmed</a:t>
            </a:r>
            <a:r>
              <a:rPr lang="de-DE" dirty="0"/>
              <a:t> </a:t>
            </a:r>
            <a:r>
              <a:rPr lang="de-DE" dirty="0" err="1"/>
              <a:t>by</a:t>
            </a:r>
            <a:r>
              <a:rPr lang="de-DE" dirty="0"/>
              <a:t> </a:t>
            </a:r>
            <a:r>
              <a:rPr lang="de-DE" dirty="0" err="1"/>
              <a:t>morphometric</a:t>
            </a:r>
            <a:r>
              <a:rPr lang="de-DE" dirty="0"/>
              <a:t> </a:t>
            </a:r>
            <a:r>
              <a:rPr lang="de-DE" dirty="0" err="1"/>
              <a:t>analysis</a:t>
            </a:r>
            <a:r>
              <a:rPr lang="de-DE" dirty="0"/>
              <a:t> (MAP07: </a:t>
            </a:r>
            <a:r>
              <a:rPr lang="de-DE" dirty="0" err="1"/>
              <a:t>Huppertz</a:t>
            </a:r>
            <a:r>
              <a:rPr lang="de-DE" dirty="0"/>
              <a:t> et al., 2005)...</a:t>
            </a:r>
          </a:p>
        </p:txBody>
      </p:sp>
      <p:sp>
        <p:nvSpPr>
          <p:cNvPr id="7" name="Text Box 8"/>
          <p:cNvSpPr txBox="1">
            <a:spLocks noChangeArrowheads="1"/>
          </p:cNvSpPr>
          <p:nvPr/>
        </p:nvSpPr>
        <p:spPr bwMode="auto">
          <a:xfrm>
            <a:off x="3359696" y="34690"/>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1635655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67408" y="350168"/>
            <a:ext cx="11424592" cy="990600"/>
          </a:xfrm>
        </p:spPr>
        <p:txBody>
          <a:bodyPr>
            <a:noAutofit/>
          </a:bodyPr>
          <a:lstStyle/>
          <a:p>
            <a:r>
              <a:rPr lang="en-US" sz="3200" dirty="0" err="1"/>
              <a:t>ZOOMit</a:t>
            </a:r>
            <a:r>
              <a:rPr lang="en-US" sz="3200" dirty="0"/>
              <a:t> MRI in pre-localized ROI at -23 ms (radiological convention)</a:t>
            </a:r>
          </a:p>
        </p:txBody>
      </p:sp>
      <p:pic>
        <p:nvPicPr>
          <p:cNvPr id="5" name="Bild 4" descr="delete.tiff"/>
          <p:cNvPicPr>
            <a:picLocks noChangeAspect="1"/>
          </p:cNvPicPr>
          <p:nvPr/>
        </p:nvPicPr>
        <p:blipFill>
          <a:blip r:embed="rId4"/>
          <a:stretch>
            <a:fillRect/>
          </a:stretch>
        </p:blipFill>
        <p:spPr>
          <a:xfrm>
            <a:off x="2639617" y="1520484"/>
            <a:ext cx="3873411" cy="5308925"/>
          </a:xfrm>
          <a:prstGeom prst="rect">
            <a:avLst/>
          </a:prstGeom>
        </p:spPr>
      </p:pic>
      <p:sp>
        <p:nvSpPr>
          <p:cNvPr id="6" name="Textfeld 5"/>
          <p:cNvSpPr txBox="1"/>
          <p:nvPr/>
        </p:nvSpPr>
        <p:spPr>
          <a:xfrm>
            <a:off x="6591720" y="3068961"/>
            <a:ext cx="3536728" cy="646331"/>
          </a:xfrm>
          <a:prstGeom prst="rect">
            <a:avLst/>
          </a:prstGeom>
          <a:noFill/>
        </p:spPr>
        <p:txBody>
          <a:bodyPr wrap="square" rtlCol="0">
            <a:spAutoFit/>
          </a:bodyPr>
          <a:lstStyle/>
          <a:p>
            <a:r>
              <a:rPr lang="de-DE" dirty="0"/>
              <a:t>..., but a </a:t>
            </a:r>
            <a:r>
              <a:rPr lang="de-DE" dirty="0" err="1"/>
              <a:t>little</a:t>
            </a:r>
            <a:r>
              <a:rPr lang="de-DE" dirty="0"/>
              <a:t> </a:t>
            </a:r>
            <a:r>
              <a:rPr lang="de-DE" dirty="0" err="1"/>
              <a:t>bit</a:t>
            </a:r>
            <a:r>
              <a:rPr lang="de-DE" dirty="0"/>
              <a:t> </a:t>
            </a:r>
            <a:r>
              <a:rPr lang="de-DE" dirty="0" err="1"/>
              <a:t>better</a:t>
            </a:r>
            <a:r>
              <a:rPr lang="de-DE" dirty="0"/>
              <a:t> </a:t>
            </a:r>
            <a:r>
              <a:rPr lang="de-DE" dirty="0" err="1"/>
              <a:t>visible</a:t>
            </a:r>
            <a:r>
              <a:rPr lang="de-DE" dirty="0"/>
              <a:t> in </a:t>
            </a:r>
            <a:r>
              <a:rPr lang="de-DE" dirty="0" err="1"/>
              <a:t>the</a:t>
            </a:r>
            <a:r>
              <a:rPr lang="de-DE" dirty="0"/>
              <a:t> T2 </a:t>
            </a:r>
            <a:r>
              <a:rPr lang="de-DE" dirty="0" err="1"/>
              <a:t>ZOOMit</a:t>
            </a:r>
            <a:r>
              <a:rPr lang="de-DE" dirty="0"/>
              <a:t>.</a:t>
            </a:r>
          </a:p>
        </p:txBody>
      </p:sp>
      <p:sp>
        <p:nvSpPr>
          <p:cNvPr id="7" name="Text Box 8"/>
          <p:cNvSpPr txBox="1">
            <a:spLocks noChangeArrowheads="1"/>
          </p:cNvSpPr>
          <p:nvPr/>
        </p:nvSpPr>
        <p:spPr bwMode="auto">
          <a:xfrm>
            <a:off x="3436218" y="10505"/>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1205222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20080" y="350168"/>
            <a:ext cx="12000656" cy="990600"/>
          </a:xfrm>
        </p:spPr>
        <p:txBody>
          <a:bodyPr>
            <a:noAutofit/>
          </a:bodyPr>
          <a:lstStyle/>
          <a:p>
            <a:r>
              <a:rPr lang="en-US" sz="3200" dirty="0"/>
              <a:t>DTI </a:t>
            </a:r>
            <a:r>
              <a:rPr lang="en-US" sz="3200" dirty="0" err="1"/>
              <a:t>tractography</a:t>
            </a:r>
            <a:r>
              <a:rPr lang="en-US" sz="3200" dirty="0"/>
              <a:t> between both localized FCDs</a:t>
            </a:r>
          </a:p>
        </p:txBody>
      </p:sp>
      <p:pic>
        <p:nvPicPr>
          <p:cNvPr id="7" name="Bild 6" descr="delete.tiff"/>
          <p:cNvPicPr>
            <a:picLocks noChangeAspect="1"/>
          </p:cNvPicPr>
          <p:nvPr/>
        </p:nvPicPr>
        <p:blipFill>
          <a:blip r:embed="rId4"/>
          <a:stretch>
            <a:fillRect/>
          </a:stretch>
        </p:blipFill>
        <p:spPr>
          <a:xfrm>
            <a:off x="1524000" y="1853030"/>
            <a:ext cx="9144000" cy="4395370"/>
          </a:xfrm>
          <a:prstGeom prst="rect">
            <a:avLst/>
          </a:prstGeom>
        </p:spPr>
      </p:pic>
      <p:sp>
        <p:nvSpPr>
          <p:cNvPr id="6" name="Text Box 8"/>
          <p:cNvSpPr txBox="1">
            <a:spLocks noChangeArrowheads="1"/>
          </p:cNvSpPr>
          <p:nvPr/>
        </p:nvSpPr>
        <p:spPr bwMode="auto">
          <a:xfrm>
            <a:off x="3436218" y="34690"/>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756013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59780"/>
            <a:ext cx="8839200" cy="990600"/>
          </a:xfrm>
        </p:spPr>
        <p:txBody>
          <a:bodyPr>
            <a:noAutofit/>
          </a:bodyPr>
          <a:lstStyle/>
          <a:p>
            <a:r>
              <a:rPr lang="en-US" sz="3200" dirty="0"/>
              <a:t>Overview: EMEG source analysis</a:t>
            </a:r>
          </a:p>
        </p:txBody>
      </p:sp>
      <p:pic>
        <p:nvPicPr>
          <p:cNvPr id="5" name="Bild 4" descr="delete.tiff"/>
          <p:cNvPicPr>
            <a:picLocks noChangeAspect="1"/>
          </p:cNvPicPr>
          <p:nvPr/>
        </p:nvPicPr>
        <p:blipFill>
          <a:blip r:embed="rId4"/>
          <a:stretch>
            <a:fillRect/>
          </a:stretch>
        </p:blipFill>
        <p:spPr>
          <a:xfrm>
            <a:off x="1600200" y="1553478"/>
            <a:ext cx="8458200" cy="5228322"/>
          </a:xfrm>
          <a:prstGeom prst="rect">
            <a:avLst/>
          </a:prstGeom>
        </p:spPr>
      </p:pic>
      <p:sp>
        <p:nvSpPr>
          <p:cNvPr id="6" name="Text Box 8"/>
          <p:cNvSpPr txBox="1">
            <a:spLocks noChangeArrowheads="1"/>
          </p:cNvSpPr>
          <p:nvPr/>
        </p:nvSpPr>
        <p:spPr bwMode="auto">
          <a:xfrm>
            <a:off x="3436218" y="34690"/>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1382944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50168"/>
            <a:ext cx="9676184" cy="990600"/>
          </a:xfrm>
        </p:spPr>
        <p:txBody>
          <a:bodyPr>
            <a:noAutofit/>
          </a:bodyPr>
          <a:lstStyle/>
          <a:p>
            <a:r>
              <a:rPr lang="en-US" sz="3200" dirty="0"/>
              <a:t>Information in </a:t>
            </a:r>
            <a:r>
              <a:rPr lang="en-US" sz="3200"/>
              <a:t>single modality EEG </a:t>
            </a:r>
            <a:r>
              <a:rPr lang="en-US" sz="3200" dirty="0"/>
              <a:t>or MEG too noisy</a:t>
            </a:r>
          </a:p>
        </p:txBody>
      </p:sp>
      <p:pic>
        <p:nvPicPr>
          <p:cNvPr id="7" name="Bild 6" descr="delete.tiff"/>
          <p:cNvPicPr>
            <a:picLocks noChangeAspect="1"/>
          </p:cNvPicPr>
          <p:nvPr/>
        </p:nvPicPr>
        <p:blipFill>
          <a:blip r:embed="rId4"/>
          <a:stretch>
            <a:fillRect/>
          </a:stretch>
        </p:blipFill>
        <p:spPr>
          <a:xfrm>
            <a:off x="2362200" y="1742604"/>
            <a:ext cx="7848600" cy="5039197"/>
          </a:xfrm>
          <a:prstGeom prst="rect">
            <a:avLst/>
          </a:prstGeom>
        </p:spPr>
      </p:pic>
      <p:pic>
        <p:nvPicPr>
          <p:cNvPr id="8" name="Bild 7" descr="delete.tiff"/>
          <p:cNvPicPr>
            <a:picLocks noChangeAspect="1"/>
          </p:cNvPicPr>
          <p:nvPr/>
        </p:nvPicPr>
        <p:blipFill>
          <a:blip r:embed="rId5"/>
          <a:stretch>
            <a:fillRect/>
          </a:stretch>
        </p:blipFill>
        <p:spPr>
          <a:xfrm>
            <a:off x="4038600" y="1532306"/>
            <a:ext cx="5181600" cy="296495"/>
          </a:xfrm>
          <a:prstGeom prst="rect">
            <a:avLst/>
          </a:prstGeom>
        </p:spPr>
      </p:pic>
      <p:sp>
        <p:nvSpPr>
          <p:cNvPr id="6" name="Text Box 8"/>
          <p:cNvSpPr txBox="1">
            <a:spLocks noChangeArrowheads="1"/>
          </p:cNvSpPr>
          <p:nvPr/>
        </p:nvSpPr>
        <p:spPr bwMode="auto">
          <a:xfrm>
            <a:off x="3436218" y="34690"/>
            <a:ext cx="8780462" cy="369974"/>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[Aydin, </a:t>
            </a:r>
            <a:r>
              <a:rPr lang="en-US" sz="900" b="1" dirty="0" err="1">
                <a:latin typeface="Arial"/>
                <a:ea typeface="Arial" pitchFamily="-84" charset="0"/>
                <a:cs typeface="Arial"/>
              </a:rPr>
              <a:t>Rampp</a:t>
            </a:r>
            <a:r>
              <a:rPr lang="en-US" sz="900" b="1" dirty="0">
                <a:latin typeface="Arial"/>
                <a:ea typeface="Arial" pitchFamily="-84" charset="0"/>
                <a:cs typeface="Arial"/>
              </a:rPr>
              <a:t>, </a:t>
            </a:r>
            <a:r>
              <a:rPr lang="en-US" sz="900" b="1" dirty="0" err="1">
                <a:latin typeface="Arial"/>
                <a:ea typeface="Arial" pitchFamily="-84" charset="0"/>
                <a:cs typeface="Arial"/>
              </a:rPr>
              <a:t>Wollbrink</a:t>
            </a:r>
            <a:r>
              <a:rPr lang="en-US" sz="900" b="1" dirty="0">
                <a:latin typeface="Arial"/>
                <a:ea typeface="Arial" pitchFamily="-84" charset="0"/>
                <a:cs typeface="Arial"/>
              </a:rPr>
              <a:t>, Kugel, Cho, </a:t>
            </a:r>
            <a:r>
              <a:rPr lang="en-US" sz="900" b="1" dirty="0" err="1">
                <a:latin typeface="Arial"/>
                <a:ea typeface="Arial" pitchFamily="-84" charset="0"/>
                <a:cs typeface="Arial"/>
              </a:rPr>
              <a:t>Knösche</a:t>
            </a:r>
            <a:r>
              <a:rPr lang="en-US" sz="900" b="1" dirty="0">
                <a:latin typeface="Arial"/>
                <a:ea typeface="Arial" pitchFamily="-84" charset="0"/>
                <a:cs typeface="Arial"/>
              </a:rPr>
              <a:t>, </a:t>
            </a:r>
            <a:r>
              <a:rPr lang="en-US" sz="900" b="1" dirty="0" err="1">
                <a:latin typeface="Arial"/>
                <a:ea typeface="Arial" pitchFamily="-84" charset="0"/>
                <a:cs typeface="Arial"/>
              </a:rPr>
              <a:t>Grova</a:t>
            </a:r>
            <a:r>
              <a:rPr lang="en-US" sz="900" b="1" dirty="0">
                <a:latin typeface="Arial"/>
                <a:ea typeface="Arial" pitchFamily="-84" charset="0"/>
                <a:cs typeface="Arial"/>
              </a:rPr>
              <a:t>, </a:t>
            </a:r>
            <a:r>
              <a:rPr lang="en-US" sz="900" b="1" dirty="0" err="1">
                <a:latin typeface="Arial"/>
                <a:ea typeface="Arial" pitchFamily="-84" charset="0"/>
                <a:cs typeface="Arial"/>
              </a:rPr>
              <a:t>Wellmer</a:t>
            </a:r>
            <a:r>
              <a:rPr lang="en-US" sz="900" b="1" dirty="0">
                <a:latin typeface="Arial"/>
                <a:ea typeface="Arial" pitchFamily="-84" charset="0"/>
                <a:cs typeface="Arial"/>
              </a:rPr>
              <a:t> &amp; Wolters, </a:t>
            </a:r>
            <a:r>
              <a:rPr lang="en-US" sz="900" b="1" i="1" dirty="0">
                <a:latin typeface="Arial"/>
                <a:ea typeface="Arial" pitchFamily="-84" charset="0"/>
                <a:cs typeface="Arial"/>
              </a:rPr>
              <a:t>Brain Topography, 2017</a:t>
            </a:r>
            <a:r>
              <a:rPr lang="en-US" sz="900" b="1" dirty="0">
                <a:latin typeface="Arial"/>
                <a:ea typeface="Arial" pitchFamily="-84" charset="0"/>
                <a:cs typeface="Arial"/>
              </a:rPr>
              <a:t>]</a:t>
            </a:r>
          </a:p>
          <a:p>
            <a:pPr algn="r"/>
            <a:r>
              <a:rPr lang="en-US" sz="900" b="1" dirty="0">
                <a:latin typeface="Arial"/>
                <a:cs typeface="Arial"/>
              </a:rPr>
              <a:t>[</a:t>
            </a:r>
            <a:r>
              <a:rPr lang="en-US" sz="900" b="1" dirty="0" err="1">
                <a:latin typeface="Arial"/>
                <a:cs typeface="Arial"/>
              </a:rPr>
              <a:t>Ümit</a:t>
            </a:r>
            <a:r>
              <a:rPr lang="en-US" sz="900" b="1" dirty="0">
                <a:latin typeface="Arial"/>
                <a:cs typeface="Arial"/>
              </a:rPr>
              <a:t> Aydin, </a:t>
            </a:r>
            <a:r>
              <a:rPr lang="en-US" sz="900" b="1" i="1" dirty="0">
                <a:latin typeface="Arial"/>
                <a:cs typeface="Arial"/>
              </a:rPr>
              <a:t>PhD dissertation in </a:t>
            </a:r>
            <a:r>
              <a:rPr lang="en-US" sz="900" b="1" i="1" dirty="0" err="1">
                <a:latin typeface="Arial"/>
                <a:cs typeface="Arial"/>
              </a:rPr>
              <a:t>Biomed.Eng</a:t>
            </a:r>
            <a:r>
              <a:rPr lang="en-US" sz="900" b="1" i="1" dirty="0">
                <a:latin typeface="Arial"/>
                <a:cs typeface="Arial"/>
              </a:rPr>
              <a:t>.</a:t>
            </a:r>
            <a:r>
              <a:rPr lang="en-US" sz="900" b="1" dirty="0">
                <a:latin typeface="Arial"/>
                <a:cs typeface="Arial"/>
              </a:rPr>
              <a:t>, 2015]</a:t>
            </a:r>
            <a:endParaRPr lang="en-US" sz="900" b="1" dirty="0">
              <a:latin typeface="Arial"/>
              <a:ea typeface="Arial" pitchFamily="-84" charset="0"/>
              <a:cs typeface="Arial"/>
            </a:endParaRPr>
          </a:p>
        </p:txBody>
      </p:sp>
    </p:spTree>
    <p:custDataLst>
      <p:tags r:id="rId1"/>
    </p:custDataLst>
    <p:extLst>
      <p:ext uri="{BB962C8B-B14F-4D97-AF65-F5344CB8AC3E}">
        <p14:creationId xmlns:p14="http://schemas.microsoft.com/office/powerpoint/2010/main" val="1001209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Bild 5" descr="delete1.jpg"/>
          <p:cNvPicPr>
            <a:picLocks noChangeAspect="1"/>
          </p:cNvPicPr>
          <p:nvPr/>
        </p:nvPicPr>
        <p:blipFill>
          <a:blip r:embed="rId4"/>
          <a:srcRect/>
          <a:stretch>
            <a:fillRect/>
          </a:stretch>
        </p:blipFill>
        <p:spPr bwMode="auto">
          <a:xfrm>
            <a:off x="3886200" y="2286001"/>
            <a:ext cx="4038600" cy="2943225"/>
          </a:xfrm>
          <a:prstGeom prst="rect">
            <a:avLst/>
          </a:prstGeom>
          <a:noFill/>
          <a:ln w="9525">
            <a:noFill/>
            <a:miter lim="800000"/>
            <a:headEnd/>
            <a:tailEnd/>
          </a:ln>
        </p:spPr>
      </p:pic>
      <p:sp>
        <p:nvSpPr>
          <p:cNvPr id="113669" name="Textfeld 9"/>
          <p:cNvSpPr txBox="1">
            <a:spLocks noChangeArrowheads="1"/>
          </p:cNvSpPr>
          <p:nvPr/>
        </p:nvSpPr>
        <p:spPr bwMode="auto">
          <a:xfrm>
            <a:off x="1676400" y="5410200"/>
            <a:ext cx="8839200" cy="369332"/>
          </a:xfrm>
          <a:prstGeom prst="rect">
            <a:avLst/>
          </a:prstGeom>
          <a:noFill/>
          <a:ln w="9525">
            <a:noFill/>
            <a:miter lim="800000"/>
            <a:headEnd/>
            <a:tailEnd/>
          </a:ln>
        </p:spPr>
        <p:txBody>
          <a:bodyPr wrap="square">
            <a:prstTxWarp prst="textNoShape">
              <a:avLst/>
            </a:prstTxWarp>
            <a:spAutoFit/>
          </a:bodyPr>
          <a:lstStyle/>
          <a:p>
            <a:pPr algn="ctr"/>
            <a:r>
              <a:rPr lang="en-US" dirty="0"/>
              <a:t>Patient got RFTC in left supra-insular FCD and positive outcome supported our diagnosis</a:t>
            </a:r>
          </a:p>
        </p:txBody>
      </p:sp>
      <p:sp>
        <p:nvSpPr>
          <p:cNvPr id="6" name="Text Box 8"/>
          <p:cNvSpPr txBox="1">
            <a:spLocks noChangeArrowheads="1"/>
          </p:cNvSpPr>
          <p:nvPr/>
        </p:nvSpPr>
        <p:spPr bwMode="auto">
          <a:xfrm>
            <a:off x="3305472" y="55016"/>
            <a:ext cx="8839200" cy="231475"/>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charset="0"/>
                <a:ea typeface="Arial" charset="0"/>
                <a:cs typeface="Arial" charset="0"/>
              </a:rPr>
              <a:t>[</a:t>
            </a:r>
            <a:r>
              <a:rPr lang="en-US" sz="900" b="1" dirty="0" err="1">
                <a:latin typeface="Arial" charset="0"/>
                <a:ea typeface="Arial" charset="0"/>
                <a:cs typeface="Arial" charset="0"/>
              </a:rPr>
              <a:t>Wellmer</a:t>
            </a:r>
            <a:r>
              <a:rPr lang="en-US" sz="900" b="1" dirty="0">
                <a:latin typeface="Arial" charset="0"/>
                <a:ea typeface="Arial" charset="0"/>
                <a:cs typeface="Arial" charset="0"/>
              </a:rPr>
              <a:t>, </a:t>
            </a:r>
            <a:r>
              <a:rPr lang="en-US" sz="900" b="1" dirty="0" err="1">
                <a:latin typeface="Arial" charset="0"/>
                <a:ea typeface="Arial" charset="0"/>
                <a:cs typeface="Arial" charset="0"/>
              </a:rPr>
              <a:t>Parpalev</a:t>
            </a:r>
            <a:r>
              <a:rPr lang="en-US" sz="900" b="1" dirty="0">
                <a:latin typeface="Arial" charset="0"/>
                <a:ea typeface="Arial" charset="0"/>
                <a:cs typeface="Arial" charset="0"/>
              </a:rPr>
              <a:t>, </a:t>
            </a:r>
            <a:r>
              <a:rPr lang="en-US" sz="900" b="1" dirty="0" err="1">
                <a:latin typeface="Arial" charset="0"/>
                <a:ea typeface="Arial" charset="0"/>
                <a:cs typeface="Arial" charset="0"/>
              </a:rPr>
              <a:t>Rampp</a:t>
            </a:r>
            <a:r>
              <a:rPr lang="en-US" sz="900" b="1" dirty="0">
                <a:latin typeface="Arial" charset="0"/>
                <a:ea typeface="Arial" charset="0"/>
                <a:cs typeface="Arial" charset="0"/>
              </a:rPr>
              <a:t>, </a:t>
            </a:r>
            <a:r>
              <a:rPr lang="en-US" sz="900" b="1" dirty="0" err="1">
                <a:latin typeface="Arial" charset="0"/>
                <a:ea typeface="Arial" charset="0"/>
                <a:cs typeface="Arial" charset="0"/>
              </a:rPr>
              <a:t>Popkirov</a:t>
            </a:r>
            <a:r>
              <a:rPr lang="en-US" sz="900" b="1" dirty="0">
                <a:latin typeface="Arial" charset="0"/>
                <a:ea typeface="Arial" charset="0"/>
                <a:cs typeface="Arial" charset="0"/>
              </a:rPr>
              <a:t>, </a:t>
            </a:r>
            <a:r>
              <a:rPr lang="en-US" sz="900" b="1" dirty="0" err="1">
                <a:latin typeface="Arial" charset="0"/>
                <a:ea typeface="Arial" charset="0"/>
                <a:cs typeface="Arial" charset="0"/>
              </a:rPr>
              <a:t>Kugel</a:t>
            </a:r>
            <a:r>
              <a:rPr lang="en-US" sz="900" b="1" dirty="0">
                <a:latin typeface="Arial" charset="0"/>
                <a:ea typeface="Arial" charset="0"/>
                <a:cs typeface="Arial" charset="0"/>
              </a:rPr>
              <a:t>, Aydin, </a:t>
            </a:r>
            <a:r>
              <a:rPr lang="de-DE" sz="900" b="1" dirty="0">
                <a:latin typeface="Arial" charset="0"/>
                <a:ea typeface="Arial" charset="0"/>
                <a:cs typeface="Arial" charset="0"/>
              </a:rPr>
              <a:t>Wolters, von </a:t>
            </a:r>
            <a:r>
              <a:rPr lang="de-DE" sz="900" b="1" dirty="0" err="1">
                <a:latin typeface="Arial" charset="0"/>
                <a:ea typeface="Arial" charset="0"/>
                <a:cs typeface="Arial" charset="0"/>
              </a:rPr>
              <a:t>Lehe</a:t>
            </a:r>
            <a:r>
              <a:rPr lang="de-DE" sz="900" b="1" dirty="0">
                <a:latin typeface="Arial" charset="0"/>
                <a:ea typeface="Arial" charset="0"/>
                <a:cs typeface="Arial" charset="0"/>
              </a:rPr>
              <a:t>, Voges, </a:t>
            </a:r>
            <a:r>
              <a:rPr lang="de-DE" sz="900" b="1" i="1" dirty="0" err="1">
                <a:latin typeface="Arial" charset="0"/>
                <a:ea typeface="Arial" charset="0"/>
                <a:cs typeface="Arial" charset="0"/>
              </a:rPr>
              <a:t>Epilepsy</a:t>
            </a:r>
            <a:r>
              <a:rPr lang="de-DE" sz="900" b="1" i="1" dirty="0">
                <a:latin typeface="Arial" charset="0"/>
                <a:ea typeface="Arial" charset="0"/>
                <a:cs typeface="Arial" charset="0"/>
              </a:rPr>
              <a:t> Research</a:t>
            </a:r>
            <a:r>
              <a:rPr lang="de-DE" sz="900" b="1" dirty="0">
                <a:latin typeface="Arial" charset="0"/>
                <a:ea typeface="Arial" charset="0"/>
                <a:cs typeface="Arial" charset="0"/>
              </a:rPr>
              <a:t>, 2016</a:t>
            </a:r>
            <a:r>
              <a:rPr lang="en-US" sz="900" b="1" dirty="0">
                <a:latin typeface="Arial" charset="0"/>
                <a:ea typeface="Arial" charset="0"/>
                <a:cs typeface="Arial" charset="0"/>
              </a:rPr>
              <a:t>]</a:t>
            </a:r>
            <a:endParaRPr lang="de-DE" sz="900" b="1" dirty="0">
              <a:latin typeface="Arial" charset="0"/>
              <a:ea typeface="Arial" charset="0"/>
              <a:cs typeface="Arial" charset="0"/>
            </a:endParaRPr>
          </a:p>
        </p:txBody>
      </p:sp>
      <p:sp>
        <p:nvSpPr>
          <p:cNvPr id="7" name="1 Başlık"/>
          <p:cNvSpPr txBox="1">
            <a:spLocks/>
          </p:cNvSpPr>
          <p:nvPr/>
        </p:nvSpPr>
        <p:spPr>
          <a:xfrm>
            <a:off x="785192" y="403375"/>
            <a:ext cx="88392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a:solidFill>
                  <a:schemeClr val="tx1"/>
                </a:solidFill>
              </a:rPr>
              <a:t>Radio-frequency thermo-coagulation (RFTC)</a:t>
            </a:r>
          </a:p>
        </p:txBody>
      </p:sp>
    </p:spTree>
    <p:custDataLst>
      <p:tags r:id="rId1"/>
    </p:custDataLst>
    <p:extLst>
      <p:ext uri="{BB962C8B-B14F-4D97-AF65-F5344CB8AC3E}">
        <p14:creationId xmlns:p14="http://schemas.microsoft.com/office/powerpoint/2010/main" val="1129732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Structure</a:t>
            </a:r>
          </a:p>
        </p:txBody>
      </p:sp>
      <p:sp>
        <p:nvSpPr>
          <p:cNvPr id="3" name="2 İçerik Yer Tutucusu"/>
          <p:cNvSpPr>
            <a:spLocks noGrp="1"/>
          </p:cNvSpPr>
          <p:nvPr>
            <p:ph sz="quarter" idx="1"/>
          </p:nvPr>
        </p:nvSpPr>
        <p:spPr>
          <a:xfrm>
            <a:off x="816864" y="1844824"/>
            <a:ext cx="10967768" cy="4495800"/>
          </a:xfrm>
        </p:spPr>
        <p:txBody>
          <a:bodyPr>
            <a:noAutofit/>
          </a:bodyPr>
          <a:lstStyle/>
          <a:p>
            <a:pPr>
              <a:lnSpc>
                <a:spcPct val="150000"/>
              </a:lnSpc>
            </a:pPr>
            <a:r>
              <a:rPr lang="en-US" sz="2000" dirty="0">
                <a:latin typeface="Arial" charset="0"/>
                <a:ea typeface="Arial" charset="0"/>
                <a:cs typeface="Arial" charset="0"/>
              </a:rPr>
              <a:t>Complementarity of EEG and MEG</a:t>
            </a:r>
          </a:p>
          <a:p>
            <a:pPr>
              <a:lnSpc>
                <a:spcPct val="150000"/>
              </a:lnSpc>
            </a:pPr>
            <a:r>
              <a:rPr lang="en-US" sz="2000" dirty="0">
                <a:latin typeface="Arial" charset="0"/>
                <a:ea typeface="Arial" charset="0"/>
                <a:cs typeface="Arial" charset="0"/>
              </a:rPr>
              <a:t>How to exploit this complementarity in combined EEG/MEG source analysis</a:t>
            </a:r>
          </a:p>
          <a:p>
            <a:pPr>
              <a:lnSpc>
                <a:spcPct val="150000"/>
              </a:lnSpc>
            </a:pPr>
            <a:r>
              <a:rPr lang="en-US" sz="2000" dirty="0">
                <a:solidFill>
                  <a:schemeClr val="accent2"/>
                </a:solidFill>
                <a:latin typeface="Arial" charset="0"/>
                <a:ea typeface="Arial" charset="0"/>
                <a:cs typeface="Arial" charset="0"/>
              </a:rPr>
              <a:t>Focal epilepsy patient case studies</a:t>
            </a:r>
          </a:p>
          <a:p>
            <a:pPr lvl="1">
              <a:lnSpc>
                <a:spcPct val="150000"/>
              </a:lnSpc>
            </a:pPr>
            <a:r>
              <a:rPr lang="en-US" sz="1700" dirty="0">
                <a:latin typeface="Arial" charset="0"/>
                <a:ea typeface="Arial" charset="0"/>
                <a:cs typeface="Arial" charset="0"/>
              </a:rPr>
              <a:t>EEG reconstruction of ictal activity</a:t>
            </a:r>
          </a:p>
          <a:p>
            <a:pPr lvl="1">
              <a:lnSpc>
                <a:spcPct val="150000"/>
              </a:lnSpc>
            </a:pPr>
            <a:r>
              <a:rPr lang="en-US" sz="1700" dirty="0">
                <a:latin typeface="Arial" charset="0"/>
                <a:ea typeface="Arial" charset="0"/>
                <a:cs typeface="Arial" charset="0"/>
              </a:rPr>
              <a:t>Reconstruction of propagation pathway</a:t>
            </a:r>
          </a:p>
          <a:p>
            <a:pPr lvl="1">
              <a:lnSpc>
                <a:spcPct val="150000"/>
              </a:lnSpc>
            </a:pPr>
            <a:r>
              <a:rPr lang="en-US" sz="1700" dirty="0">
                <a:latin typeface="Arial" charset="0"/>
                <a:ea typeface="Arial" charset="0"/>
                <a:cs typeface="Arial" charset="0"/>
              </a:rPr>
              <a:t>Multifocal epilepsy</a:t>
            </a:r>
          </a:p>
          <a:p>
            <a:pPr lvl="1">
              <a:lnSpc>
                <a:spcPct val="150000"/>
              </a:lnSpc>
            </a:pPr>
            <a:r>
              <a:rPr lang="en-US" sz="1700" dirty="0">
                <a:solidFill>
                  <a:schemeClr val="accent2"/>
                </a:solidFill>
                <a:latin typeface="Arial" charset="0"/>
                <a:ea typeface="Arial" charset="0"/>
                <a:cs typeface="Arial" charset="0"/>
              </a:rPr>
              <a:t>Broca epilepsy</a:t>
            </a:r>
          </a:p>
          <a:p>
            <a:pPr lvl="1">
              <a:lnSpc>
                <a:spcPct val="150000"/>
              </a:lnSpc>
            </a:pPr>
            <a:r>
              <a:rPr lang="en-US" sz="1700" dirty="0">
                <a:latin typeface="Arial" charset="0"/>
                <a:ea typeface="Arial" charset="0"/>
                <a:cs typeface="Arial" charset="0"/>
              </a:rPr>
              <a:t>Epilepsy and pregnancy</a:t>
            </a:r>
            <a:endParaRPr lang="en-US" sz="1700" dirty="0">
              <a:solidFill>
                <a:schemeClr val="accent2"/>
              </a:solidFill>
              <a:latin typeface="Arial" charset="0"/>
              <a:ea typeface="Arial" charset="0"/>
              <a:cs typeface="Arial" charset="0"/>
            </a:endParaRPr>
          </a:p>
          <a:p>
            <a:pPr>
              <a:lnSpc>
                <a:spcPct val="150000"/>
              </a:lnSpc>
            </a:pPr>
            <a:r>
              <a:rPr lang="en-US" sz="2000" dirty="0">
                <a:latin typeface="Arial" charset="0"/>
                <a:ea typeface="Arial" charset="0"/>
                <a:cs typeface="Arial" charset="0"/>
              </a:rPr>
              <a:t>Summary</a:t>
            </a:r>
          </a:p>
        </p:txBody>
      </p:sp>
    </p:spTree>
    <p:custDataLst>
      <p:tags r:id="rId1"/>
    </p:custDataLst>
    <p:extLst>
      <p:ext uri="{BB962C8B-B14F-4D97-AF65-F5344CB8AC3E}">
        <p14:creationId xmlns:p14="http://schemas.microsoft.com/office/powerpoint/2010/main" val="890927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1344" y="281622"/>
            <a:ext cx="12000656" cy="990600"/>
          </a:xfrm>
        </p:spPr>
        <p:txBody>
          <a:bodyPr>
            <a:noAutofit/>
          </a:bodyPr>
          <a:lstStyle/>
          <a:p>
            <a:r>
              <a:rPr lang="en-US" sz="2400" b="1" dirty="0" err="1">
                <a:latin typeface="Arial" charset="0"/>
                <a:ea typeface="Arial" charset="0"/>
                <a:cs typeface="Arial" charset="0"/>
              </a:rPr>
              <a:t>PerEpi</a:t>
            </a:r>
            <a:r>
              <a:rPr lang="en-US" sz="2400" b="1" dirty="0">
                <a:latin typeface="Arial" charset="0"/>
                <a:ea typeface="Arial" charset="0"/>
                <a:cs typeface="Arial" charset="0"/>
              </a:rPr>
              <a:t> non-invasive diagnosis: </a:t>
            </a:r>
            <a:br>
              <a:rPr lang="en-US" sz="2400" b="1" dirty="0">
                <a:latin typeface="Arial" charset="0"/>
                <a:ea typeface="Arial" charset="0"/>
                <a:cs typeface="Arial" charset="0"/>
              </a:rPr>
            </a:br>
            <a:r>
              <a:rPr lang="en-US" sz="2400" b="1" dirty="0">
                <a:latin typeface="Arial" charset="0"/>
                <a:ea typeface="Arial" charset="0"/>
                <a:cs typeface="Arial" charset="0"/>
              </a:rPr>
              <a:t>EEG and MEG of averaged 1050 interictal epileptiform discharges (IEDs)</a:t>
            </a:r>
          </a:p>
        </p:txBody>
      </p:sp>
      <p:sp>
        <p:nvSpPr>
          <p:cNvPr id="3" name="Foliennummernplatzhalter 2">
            <a:extLst>
              <a:ext uri="{FF2B5EF4-FFF2-40B4-BE49-F238E27FC236}">
                <a16:creationId xmlns:a16="http://schemas.microsoft.com/office/drawing/2014/main" id="{F8B6C13F-C41E-B74A-9790-610AB4C35B66}"/>
              </a:ext>
            </a:extLst>
          </p:cNvPr>
          <p:cNvSpPr>
            <a:spLocks noGrp="1"/>
          </p:cNvSpPr>
          <p:nvPr>
            <p:ph type="sldNum" sz="quarter" idx="12"/>
          </p:nvPr>
        </p:nvSpPr>
        <p:spPr/>
        <p:txBody>
          <a:bodyPr>
            <a:normAutofit fontScale="85000" lnSpcReduction="20000"/>
          </a:bodyPr>
          <a:lstStyle/>
          <a:p>
            <a:fld id="{655E7FD9-C8A3-4A85-A76D-B4595AF70132}" type="slidenum">
              <a:rPr lang="en-US" smtClean="0"/>
              <a:pPr/>
              <a:t>49</a:t>
            </a:fld>
            <a:endParaRPr lang="en-US" dirty="0"/>
          </a:p>
        </p:txBody>
      </p:sp>
      <p:sp>
        <p:nvSpPr>
          <p:cNvPr id="4" name="Text Box 8">
            <a:extLst>
              <a:ext uri="{FF2B5EF4-FFF2-40B4-BE49-F238E27FC236}">
                <a16:creationId xmlns:a16="http://schemas.microsoft.com/office/drawing/2014/main" id="{F82BB27F-8DF4-03E9-5AC7-663955877251}"/>
              </a:ext>
            </a:extLst>
          </p:cNvPr>
          <p:cNvSpPr txBox="1">
            <a:spLocks noChangeArrowheads="1"/>
          </p:cNvSpPr>
          <p:nvPr/>
        </p:nvSpPr>
        <p:spPr bwMode="auto">
          <a:xfrm>
            <a:off x="3411538" y="-11919"/>
            <a:ext cx="8780462" cy="231475"/>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t>
            </a:r>
            <a:r>
              <a:rPr lang="en-US" sz="900" b="1" dirty="0" err="1">
                <a:latin typeface="Arial" panose="020B0604020202020204" pitchFamily="34" charset="0"/>
                <a:ea typeface="Arial" pitchFamily="-84" charset="0"/>
                <a:cs typeface="Arial" panose="020B0604020202020204" pitchFamily="34" charset="0"/>
              </a:rPr>
              <a:t>Antonakakis</a:t>
            </a:r>
            <a:r>
              <a:rPr lang="en-US" sz="900" b="1" dirty="0">
                <a:latin typeface="Arial" panose="020B0604020202020204" pitchFamily="34" charset="0"/>
                <a:ea typeface="Arial" pitchFamily="-84" charset="0"/>
                <a:cs typeface="Arial" panose="020B0604020202020204" pitchFamily="34" charset="0"/>
              </a:rPr>
              <a:t>, Kaiser, </a:t>
            </a:r>
            <a:r>
              <a:rPr lang="en-US" sz="900" b="1" dirty="0" err="1">
                <a:latin typeface="Arial" panose="020B0604020202020204" pitchFamily="34" charset="0"/>
                <a:ea typeface="Arial" pitchFamily="-84" charset="0"/>
                <a:cs typeface="Arial" panose="020B0604020202020204" pitchFamily="34" charset="0"/>
              </a:rPr>
              <a:t>Rampp</a:t>
            </a:r>
            <a:r>
              <a:rPr lang="en-US" sz="900" b="1" dirty="0">
                <a:latin typeface="Arial" panose="020B0604020202020204" pitchFamily="34" charset="0"/>
                <a:ea typeface="Arial" pitchFamily="-84" charset="0"/>
                <a:cs typeface="Arial" panose="020B0604020202020204" pitchFamily="34" charset="0"/>
              </a:rPr>
              <a:t>, Kovac, </a:t>
            </a:r>
            <a:r>
              <a:rPr lang="en-US" sz="900" b="1" dirty="0" err="1">
                <a:latin typeface="Arial" panose="020B0604020202020204" pitchFamily="34" charset="0"/>
                <a:ea typeface="Arial" pitchFamily="-84" charset="0"/>
                <a:cs typeface="Arial" panose="020B0604020202020204" pitchFamily="34" charset="0"/>
              </a:rPr>
              <a:t>Wiendl</a:t>
            </a:r>
            <a:r>
              <a:rPr lang="en-US" sz="900" b="1" dirty="0">
                <a:latin typeface="Arial" panose="020B0604020202020204" pitchFamily="34" charset="0"/>
                <a:ea typeface="Arial" pitchFamily="-84" charset="0"/>
                <a:cs typeface="Arial" panose="020B0604020202020204" pitchFamily="34" charset="0"/>
              </a:rPr>
              <a:t>, </a:t>
            </a:r>
            <a:r>
              <a:rPr lang="en-US" sz="900" b="1" dirty="0" err="1">
                <a:latin typeface="Arial" panose="020B0604020202020204" pitchFamily="34" charset="0"/>
                <a:ea typeface="Arial" pitchFamily="-84" charset="0"/>
                <a:cs typeface="Arial" panose="020B0604020202020204" pitchFamily="34" charset="0"/>
              </a:rPr>
              <a:t>Stummer</a:t>
            </a:r>
            <a:r>
              <a:rPr lang="en-US" sz="900" b="1" dirty="0">
                <a:latin typeface="Arial" panose="020B0604020202020204" pitchFamily="34" charset="0"/>
                <a:ea typeface="Arial" pitchFamily="-84" charset="0"/>
                <a:cs typeface="Arial" panose="020B0604020202020204" pitchFamily="34" charset="0"/>
              </a:rPr>
              <a:t>, Gross, </a:t>
            </a:r>
            <a:r>
              <a:rPr lang="en-US" sz="900" b="1" dirty="0" err="1">
                <a:latin typeface="Arial" panose="020B0604020202020204" pitchFamily="34" charset="0"/>
                <a:ea typeface="Arial" pitchFamily="-84" charset="0"/>
                <a:cs typeface="Arial" panose="020B0604020202020204" pitchFamily="34" charset="0"/>
              </a:rPr>
              <a:t>Kellinghaus</a:t>
            </a:r>
            <a:r>
              <a:rPr lang="en-US" sz="900" b="1" dirty="0">
                <a:latin typeface="Arial" panose="020B0604020202020204" pitchFamily="34" charset="0"/>
                <a:ea typeface="Arial" pitchFamily="-84" charset="0"/>
                <a:cs typeface="Arial" panose="020B0604020202020204" pitchFamily="34" charset="0"/>
              </a:rPr>
              <a:t>, Khaleghi-</a:t>
            </a:r>
            <a:r>
              <a:rPr lang="en-US" sz="900" b="1" dirty="0" err="1">
                <a:latin typeface="Arial" panose="020B0604020202020204" pitchFamily="34" charset="0"/>
                <a:ea typeface="Arial" pitchFamily="-84" charset="0"/>
                <a:cs typeface="Arial" panose="020B0604020202020204" pitchFamily="34" charset="0"/>
              </a:rPr>
              <a:t>Ghadiri</a:t>
            </a:r>
            <a:r>
              <a:rPr lang="en-US" sz="900" b="1" dirty="0">
                <a:latin typeface="Arial" panose="020B0604020202020204" pitchFamily="34" charset="0"/>
                <a:ea typeface="Arial" pitchFamily="-84" charset="0"/>
                <a:cs typeface="Arial" panose="020B0604020202020204" pitchFamily="34" charset="0"/>
              </a:rPr>
              <a:t>, </a:t>
            </a:r>
            <a:r>
              <a:rPr lang="en-US" sz="900" b="1" dirty="0" err="1">
                <a:latin typeface="Arial" panose="020B0604020202020204" pitchFamily="34" charset="0"/>
                <a:ea typeface="Arial" pitchFamily="-84" charset="0"/>
                <a:cs typeface="Arial" panose="020B0604020202020204" pitchFamily="34" charset="0"/>
              </a:rPr>
              <a:t>Möddel</a:t>
            </a:r>
            <a:r>
              <a:rPr lang="en-US" sz="900" b="1" dirty="0">
                <a:latin typeface="Arial" panose="020B0604020202020204" pitchFamily="34" charset="0"/>
                <a:ea typeface="Arial" pitchFamily="-84" charset="0"/>
                <a:cs typeface="Arial" panose="020B0604020202020204" pitchFamily="34" charset="0"/>
              </a:rPr>
              <a:t>, Wolters, </a:t>
            </a:r>
            <a:r>
              <a:rPr lang="en-US" sz="900" b="1" i="1" dirty="0">
                <a:latin typeface="Arial" panose="020B0604020202020204" pitchFamily="34" charset="0"/>
                <a:ea typeface="Arial" pitchFamily="-84" charset="0"/>
                <a:cs typeface="Arial" panose="020B0604020202020204" pitchFamily="34" charset="0"/>
              </a:rPr>
              <a:t>Brain Stimulation</a:t>
            </a:r>
            <a:r>
              <a:rPr lang="en-US" sz="900" b="1" dirty="0">
                <a:latin typeface="Arial" panose="020B0604020202020204" pitchFamily="34" charset="0"/>
                <a:ea typeface="Arial" pitchFamily="-84" charset="0"/>
                <a:cs typeface="Arial" panose="020B0604020202020204" pitchFamily="34" charset="0"/>
              </a:rPr>
              <a:t>, 2024</a:t>
            </a:r>
            <a:r>
              <a:rPr lang="en-US" sz="900" b="1" dirty="0">
                <a:latin typeface="Arial"/>
                <a:ea typeface="Arial" pitchFamily="-84" charset="0"/>
                <a:cs typeface="Arial"/>
              </a:rPr>
              <a:t>]</a:t>
            </a:r>
          </a:p>
        </p:txBody>
      </p:sp>
      <p:pic>
        <p:nvPicPr>
          <p:cNvPr id="6" name="Grafik 5">
            <a:extLst>
              <a:ext uri="{FF2B5EF4-FFF2-40B4-BE49-F238E27FC236}">
                <a16:creationId xmlns:a16="http://schemas.microsoft.com/office/drawing/2014/main" id="{8EBC6694-4E76-A2FE-9263-FA35F0202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40" y="1526189"/>
            <a:ext cx="9265810" cy="5135268"/>
          </a:xfrm>
          <a:prstGeom prst="rect">
            <a:avLst/>
          </a:prstGeom>
        </p:spPr>
      </p:pic>
    </p:spTree>
    <p:custDataLst>
      <p:tags r:id="rId1"/>
    </p:custDataLst>
    <p:extLst>
      <p:ext uri="{BB962C8B-B14F-4D97-AF65-F5344CB8AC3E}">
        <p14:creationId xmlns:p14="http://schemas.microsoft.com/office/powerpoint/2010/main" val="22815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76258" y="371624"/>
            <a:ext cx="10720342" cy="990600"/>
          </a:xfrm>
        </p:spPr>
        <p:txBody>
          <a:bodyPr>
            <a:noAutofit/>
          </a:bodyPr>
          <a:lstStyle/>
          <a:p>
            <a:r>
              <a:rPr lang="en-US" sz="3200" dirty="0"/>
              <a:t>Introduction: </a:t>
            </a:r>
            <a:r>
              <a:rPr lang="de-DE" altLang="de-DE" sz="3200" dirty="0" err="1">
                <a:ea typeface="ＭＳ Ｐゴシック" charset="-128"/>
              </a:rPr>
              <a:t>Epileptic</a:t>
            </a:r>
            <a:r>
              <a:rPr lang="de-DE" altLang="de-DE" sz="3200" dirty="0">
                <a:ea typeface="ＭＳ Ｐゴシック" charset="-128"/>
              </a:rPr>
              <a:t> </a:t>
            </a:r>
            <a:r>
              <a:rPr lang="de-DE" altLang="de-DE" sz="3200" dirty="0" err="1">
                <a:ea typeface="ＭＳ Ｐゴシック" charset="-128"/>
              </a:rPr>
              <a:t>spikes</a:t>
            </a:r>
            <a:r>
              <a:rPr lang="de-DE" altLang="de-DE" sz="3200" dirty="0">
                <a:ea typeface="ＭＳ Ｐゴシック" charset="-128"/>
              </a:rPr>
              <a:t> in EEG </a:t>
            </a:r>
            <a:r>
              <a:rPr lang="de-DE" altLang="de-DE" sz="3200" dirty="0" err="1">
                <a:ea typeface="ＭＳ Ｐゴシック" charset="-128"/>
              </a:rPr>
              <a:t>and</a:t>
            </a:r>
            <a:r>
              <a:rPr lang="de-DE" altLang="de-DE" sz="3200" dirty="0">
                <a:ea typeface="ＭＳ Ｐゴシック" charset="-128"/>
              </a:rPr>
              <a:t> MEG</a:t>
            </a:r>
            <a:br>
              <a:rPr lang="de-DE" altLang="de-DE" sz="3200" dirty="0">
                <a:ea typeface="ＭＳ Ｐゴシック" charset="-128"/>
              </a:rPr>
            </a:br>
            <a:endParaRPr lang="en-US" sz="3200" dirty="0"/>
          </a:p>
        </p:txBody>
      </p:sp>
      <p:pic>
        <p:nvPicPr>
          <p:cNvPr id="5" name="Picture 13" descr="delete1.tiff                                                   0005FD18500.11 Festplatte              7C2686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792" y="1556792"/>
            <a:ext cx="2969048" cy="520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3"/>
          <p:cNvSpPr>
            <a:spLocks noChangeAspect="1" noChangeArrowheads="1" noTextEdit="1"/>
          </p:cNvSpPr>
          <p:nvPr/>
        </p:nvSpPr>
        <p:spPr bwMode="auto">
          <a:xfrm>
            <a:off x="3575720" y="1844824"/>
            <a:ext cx="41243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 name="Textfeld 19"/>
          <p:cNvSpPr txBox="1">
            <a:spLocks noChangeArrowheads="1"/>
          </p:cNvSpPr>
          <p:nvPr/>
        </p:nvSpPr>
        <p:spPr bwMode="auto">
          <a:xfrm>
            <a:off x="988492" y="3140968"/>
            <a:ext cx="3497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de-DE" altLang="de-DE" sz="2000" dirty="0"/>
              <a:t>Clear </a:t>
            </a:r>
            <a:r>
              <a:rPr lang="de-DE" altLang="de-DE" sz="2000" dirty="0" err="1"/>
              <a:t>spike</a:t>
            </a:r>
            <a:r>
              <a:rPr lang="de-DE" altLang="de-DE" sz="2000" dirty="0"/>
              <a:t> in EEG</a:t>
            </a:r>
          </a:p>
          <a:p>
            <a:pPr eaLnBrk="1" hangingPunct="1">
              <a:spcBef>
                <a:spcPct val="0"/>
              </a:spcBef>
              <a:buFontTx/>
              <a:buNone/>
            </a:pPr>
            <a:r>
              <a:rPr lang="de-DE" altLang="de-DE" sz="2000" dirty="0" err="1"/>
              <a:t>Nearly</a:t>
            </a:r>
            <a:r>
              <a:rPr lang="de-DE" altLang="de-DE" sz="2000" dirty="0"/>
              <a:t> </a:t>
            </a:r>
            <a:r>
              <a:rPr lang="de-DE" altLang="de-DE" sz="2000" dirty="0" err="1"/>
              <a:t>no</a:t>
            </a:r>
            <a:r>
              <a:rPr lang="de-DE" altLang="de-DE" sz="2000" dirty="0"/>
              <a:t>/</a:t>
            </a:r>
            <a:r>
              <a:rPr lang="de-DE" altLang="de-DE" sz="2000" dirty="0" err="1"/>
              <a:t>no</a:t>
            </a:r>
            <a:r>
              <a:rPr lang="de-DE" altLang="de-DE" sz="2000" dirty="0"/>
              <a:t> </a:t>
            </a:r>
            <a:r>
              <a:rPr lang="de-DE" altLang="de-DE" sz="2000" dirty="0" err="1"/>
              <a:t>signal</a:t>
            </a:r>
            <a:r>
              <a:rPr lang="de-DE" altLang="de-DE" sz="2000" dirty="0"/>
              <a:t> in MEG</a:t>
            </a:r>
          </a:p>
        </p:txBody>
      </p:sp>
      <p:sp>
        <p:nvSpPr>
          <p:cNvPr id="9" name="Rectangle 10"/>
          <p:cNvSpPr/>
          <p:nvPr/>
        </p:nvSpPr>
        <p:spPr bwMode="auto">
          <a:xfrm>
            <a:off x="5934000" y="1556791"/>
            <a:ext cx="1258840" cy="520203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lIns="90000" tIns="46800" rIns="90000" bIns="46800" anchor="ct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eaLnBrk="1" hangingPunct="1">
              <a:defRPr/>
            </a:pPr>
            <a:endParaRPr lang="de-DE" altLang="de-DE" sz="2400">
              <a:solidFill>
                <a:schemeClr val="tx1"/>
              </a:solidFill>
            </a:endParaRPr>
          </a:p>
        </p:txBody>
      </p:sp>
      <p:sp>
        <p:nvSpPr>
          <p:cNvPr id="10" name="Text Box 8"/>
          <p:cNvSpPr txBox="1">
            <a:spLocks noChangeArrowheads="1"/>
          </p:cNvSpPr>
          <p:nvPr/>
        </p:nvSpPr>
        <p:spPr bwMode="auto">
          <a:xfrm>
            <a:off x="9148290" y="6463727"/>
            <a:ext cx="2834581"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de-DE" sz="1200" b="1" dirty="0">
                <a:latin typeface="Arial" charset="0"/>
              </a:rPr>
              <a:t>[Courtesy of Stefan </a:t>
            </a:r>
            <a:r>
              <a:rPr lang="en-US" altLang="de-DE" sz="1200" b="1" dirty="0" err="1">
                <a:latin typeface="Arial" charset="0"/>
              </a:rPr>
              <a:t>Rampp</a:t>
            </a:r>
            <a:r>
              <a:rPr lang="en-US" altLang="x-none" sz="1200" b="1" dirty="0">
                <a:latin typeface="Arial" charset="0"/>
              </a:rPr>
              <a:t>]</a:t>
            </a:r>
          </a:p>
        </p:txBody>
      </p:sp>
    </p:spTree>
    <p:custDataLst>
      <p:tags r:id="rId1"/>
    </p:custDataLst>
    <p:extLst>
      <p:ext uri="{BB962C8B-B14F-4D97-AF65-F5344CB8AC3E}">
        <p14:creationId xmlns:p14="http://schemas.microsoft.com/office/powerpoint/2010/main" val="161352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6C8C2DEB-05EB-5140-84E4-25FAD9A09E1B}"/>
              </a:ext>
            </a:extLst>
          </p:cNvPr>
          <p:cNvSpPr txBox="1"/>
          <p:nvPr/>
        </p:nvSpPr>
        <p:spPr>
          <a:xfrm>
            <a:off x="-24680" y="6023029"/>
            <a:ext cx="5184576" cy="646331"/>
          </a:xfrm>
          <a:prstGeom prst="rect">
            <a:avLst/>
          </a:prstGeom>
          <a:noFill/>
        </p:spPr>
        <p:txBody>
          <a:bodyPr wrap="square" rtlCol="0">
            <a:spAutoFit/>
          </a:bodyPr>
          <a:lstStyle/>
          <a:p>
            <a:r>
              <a:rPr lang="de-DE" dirty="0"/>
              <a:t>Single </a:t>
            </a:r>
            <a:r>
              <a:rPr lang="de-DE" dirty="0" err="1"/>
              <a:t>dipole</a:t>
            </a:r>
            <a:r>
              <a:rPr lang="de-DE" dirty="0"/>
              <a:t> </a:t>
            </a:r>
            <a:r>
              <a:rPr lang="de-DE" dirty="0" err="1"/>
              <a:t>scan</a:t>
            </a:r>
            <a:r>
              <a:rPr lang="de-DE" dirty="0"/>
              <a:t> </a:t>
            </a:r>
            <a:r>
              <a:rPr lang="de-DE" dirty="0" err="1"/>
              <a:t>centroid</a:t>
            </a:r>
            <a:r>
              <a:rPr lang="de-DE" dirty="0"/>
              <a:t> </a:t>
            </a:r>
            <a:r>
              <a:rPr lang="de-DE" dirty="0" err="1"/>
              <a:t>and</a:t>
            </a:r>
            <a:r>
              <a:rPr lang="de-DE" dirty="0"/>
              <a:t> </a:t>
            </a:r>
            <a:r>
              <a:rPr lang="de-DE" dirty="0" err="1"/>
              <a:t>spread</a:t>
            </a:r>
            <a:r>
              <a:rPr lang="de-DE" dirty="0"/>
              <a:t> </a:t>
            </a:r>
            <a:r>
              <a:rPr lang="de-DE" dirty="0" err="1"/>
              <a:t>spheres</a:t>
            </a:r>
            <a:r>
              <a:rPr lang="de-DE" dirty="0"/>
              <a:t> </a:t>
            </a:r>
            <a:r>
              <a:rPr lang="de-DE" dirty="0" err="1"/>
              <a:t>for</a:t>
            </a:r>
            <a:r>
              <a:rPr lang="de-DE" dirty="0"/>
              <a:t> EEG/MEG/EMEG </a:t>
            </a:r>
            <a:r>
              <a:rPr lang="de-DE" dirty="0" err="1"/>
              <a:t>of</a:t>
            </a:r>
            <a:r>
              <a:rPr lang="de-DE" dirty="0"/>
              <a:t> &gt;1000 </a:t>
            </a:r>
            <a:r>
              <a:rPr lang="de-DE" dirty="0" err="1"/>
              <a:t>subaverages</a:t>
            </a:r>
            <a:r>
              <a:rPr lang="de-DE" dirty="0"/>
              <a:t> </a:t>
            </a:r>
            <a:r>
              <a:rPr lang="de-DE" dirty="0" err="1"/>
              <a:t>of</a:t>
            </a:r>
            <a:r>
              <a:rPr lang="de-DE" dirty="0"/>
              <a:t> 10 </a:t>
            </a:r>
            <a:r>
              <a:rPr lang="de-DE" dirty="0" err="1"/>
              <a:t>spikes</a:t>
            </a:r>
            <a:r>
              <a:rPr lang="de-DE" dirty="0"/>
              <a:t> </a:t>
            </a:r>
          </a:p>
        </p:txBody>
      </p:sp>
      <p:sp>
        <p:nvSpPr>
          <p:cNvPr id="3" name="Foliennummernplatzhalter 2">
            <a:extLst>
              <a:ext uri="{FF2B5EF4-FFF2-40B4-BE49-F238E27FC236}">
                <a16:creationId xmlns:a16="http://schemas.microsoft.com/office/drawing/2014/main" id="{D300F222-8E5D-B840-8DB5-38CBD730E973}"/>
              </a:ext>
            </a:extLst>
          </p:cNvPr>
          <p:cNvSpPr>
            <a:spLocks noGrp="1"/>
          </p:cNvSpPr>
          <p:nvPr>
            <p:ph type="sldNum" sz="quarter" idx="12"/>
          </p:nvPr>
        </p:nvSpPr>
        <p:spPr/>
        <p:txBody>
          <a:bodyPr>
            <a:normAutofit fontScale="85000" lnSpcReduction="20000"/>
          </a:bodyPr>
          <a:lstStyle/>
          <a:p>
            <a:fld id="{655E7FD9-C8A3-4A85-A76D-B4595AF70132}" type="slidenum">
              <a:rPr lang="en-US" smtClean="0"/>
              <a:pPr/>
              <a:t>50</a:t>
            </a:fld>
            <a:endParaRPr lang="en-US"/>
          </a:p>
        </p:txBody>
      </p:sp>
      <p:pic>
        <p:nvPicPr>
          <p:cNvPr id="7" name="Grafik 6">
            <a:extLst>
              <a:ext uri="{FF2B5EF4-FFF2-40B4-BE49-F238E27FC236}">
                <a16:creationId xmlns:a16="http://schemas.microsoft.com/office/drawing/2014/main" id="{C3C006AE-CB61-4645-80D4-5B3013DB6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488" y="1855419"/>
            <a:ext cx="3024336" cy="4126959"/>
          </a:xfrm>
          <a:prstGeom prst="rect">
            <a:avLst/>
          </a:prstGeom>
        </p:spPr>
      </p:pic>
      <p:pic>
        <p:nvPicPr>
          <p:cNvPr id="9" name="Grafik 8">
            <a:extLst>
              <a:ext uri="{FF2B5EF4-FFF2-40B4-BE49-F238E27FC236}">
                <a16:creationId xmlns:a16="http://schemas.microsoft.com/office/drawing/2014/main" id="{881235C2-055D-0F4A-8300-347998EC0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766" y="1834947"/>
            <a:ext cx="1149722" cy="4145328"/>
          </a:xfrm>
          <a:prstGeom prst="rect">
            <a:avLst/>
          </a:prstGeom>
        </p:spPr>
      </p:pic>
      <p:pic>
        <p:nvPicPr>
          <p:cNvPr id="11" name="Grafik 10">
            <a:extLst>
              <a:ext uri="{FF2B5EF4-FFF2-40B4-BE49-F238E27FC236}">
                <a16:creationId xmlns:a16="http://schemas.microsoft.com/office/drawing/2014/main" id="{410C2499-03BC-A540-A5EB-34966E47A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1855" y="1916832"/>
            <a:ext cx="3581436" cy="3976240"/>
          </a:xfrm>
          <a:prstGeom prst="rect">
            <a:avLst/>
          </a:prstGeom>
        </p:spPr>
      </p:pic>
      <p:sp>
        <p:nvSpPr>
          <p:cNvPr id="12" name="Textfeld 11">
            <a:extLst>
              <a:ext uri="{FF2B5EF4-FFF2-40B4-BE49-F238E27FC236}">
                <a16:creationId xmlns:a16="http://schemas.microsoft.com/office/drawing/2014/main" id="{AD50DCA8-CBE1-2647-9A4C-A000AB815247}"/>
              </a:ext>
            </a:extLst>
          </p:cNvPr>
          <p:cNvSpPr txBox="1"/>
          <p:nvPr/>
        </p:nvSpPr>
        <p:spPr>
          <a:xfrm>
            <a:off x="5339958" y="5893072"/>
            <a:ext cx="3823168" cy="646331"/>
          </a:xfrm>
          <a:prstGeom prst="rect">
            <a:avLst/>
          </a:prstGeom>
          <a:noFill/>
        </p:spPr>
        <p:txBody>
          <a:bodyPr wrap="square" rtlCol="0">
            <a:spAutoFit/>
          </a:bodyPr>
          <a:lstStyle/>
          <a:p>
            <a:r>
              <a:rPr lang="de-DE" dirty="0" err="1"/>
              <a:t>Retrospective</a:t>
            </a:r>
            <a:r>
              <a:rPr lang="de-DE" dirty="0"/>
              <a:t> MRI </a:t>
            </a:r>
            <a:r>
              <a:rPr lang="de-DE" dirty="0" err="1"/>
              <a:t>analysis</a:t>
            </a:r>
            <a:r>
              <a:rPr lang="de-DE" dirty="0"/>
              <a:t> </a:t>
            </a:r>
            <a:r>
              <a:rPr lang="de-DE" dirty="0" err="1"/>
              <a:t>showed</a:t>
            </a:r>
            <a:r>
              <a:rPr lang="de-DE" dirty="0"/>
              <a:t> </a:t>
            </a:r>
          </a:p>
          <a:p>
            <a:r>
              <a:rPr lang="de-DE" dirty="0"/>
              <a:t>an FCD type </a:t>
            </a:r>
            <a:r>
              <a:rPr lang="de-DE" dirty="0" err="1"/>
              <a:t>IIb</a:t>
            </a:r>
            <a:endParaRPr lang="de-DE" dirty="0"/>
          </a:p>
        </p:txBody>
      </p:sp>
      <p:sp>
        <p:nvSpPr>
          <p:cNvPr id="13" name="Textfeld 12">
            <a:extLst>
              <a:ext uri="{FF2B5EF4-FFF2-40B4-BE49-F238E27FC236}">
                <a16:creationId xmlns:a16="http://schemas.microsoft.com/office/drawing/2014/main" id="{71993E0F-D716-D34B-AB34-E8AAA3449478}"/>
              </a:ext>
            </a:extLst>
          </p:cNvPr>
          <p:cNvSpPr txBox="1"/>
          <p:nvPr/>
        </p:nvSpPr>
        <p:spPr>
          <a:xfrm>
            <a:off x="8616281" y="2488670"/>
            <a:ext cx="3575720" cy="1754326"/>
          </a:xfrm>
          <a:prstGeom prst="rect">
            <a:avLst/>
          </a:prstGeom>
          <a:noFill/>
        </p:spPr>
        <p:txBody>
          <a:bodyPr wrap="square" rtlCol="0">
            <a:spAutoFit/>
          </a:bodyPr>
          <a:lstStyle/>
          <a:p>
            <a:pPr marL="285750" indent="-285750">
              <a:buFont typeface="Arial" panose="020B0604020202020204" pitchFamily="34" charset="0"/>
              <a:buChar char="•"/>
            </a:pPr>
            <a:r>
              <a:rPr lang="de-DE" dirty="0"/>
              <a:t>Source </a:t>
            </a:r>
            <a:r>
              <a:rPr lang="de-DE" dirty="0" err="1"/>
              <a:t>reconstruction</a:t>
            </a:r>
            <a:r>
              <a:rPr lang="de-DE" dirty="0"/>
              <a:t> </a:t>
            </a:r>
            <a:r>
              <a:rPr lang="de-DE" dirty="0" err="1"/>
              <a:t>led</a:t>
            </a:r>
            <a:r>
              <a:rPr lang="de-DE" dirty="0"/>
              <a:t> </a:t>
            </a:r>
            <a:r>
              <a:rPr lang="de-DE" dirty="0" err="1"/>
              <a:t>to</a:t>
            </a:r>
            <a:r>
              <a:rPr lang="de-DE" dirty="0"/>
              <a:t> </a:t>
            </a:r>
            <a:r>
              <a:rPr lang="de-DE" dirty="0" err="1"/>
              <a:t>detection</a:t>
            </a:r>
            <a:r>
              <a:rPr lang="de-DE" dirty="0"/>
              <a:t> </a:t>
            </a:r>
            <a:r>
              <a:rPr lang="de-DE" dirty="0" err="1"/>
              <a:t>of</a:t>
            </a:r>
            <a:r>
              <a:rPr lang="de-DE" dirty="0"/>
              <a:t> </a:t>
            </a:r>
            <a:r>
              <a:rPr lang="de-DE" dirty="0" err="1"/>
              <a:t>focal</a:t>
            </a:r>
            <a:r>
              <a:rPr lang="de-DE" dirty="0"/>
              <a:t> </a:t>
            </a:r>
            <a:r>
              <a:rPr lang="de-DE" dirty="0" err="1"/>
              <a:t>cortical</a:t>
            </a:r>
            <a:r>
              <a:rPr lang="de-DE" dirty="0"/>
              <a:t> </a:t>
            </a:r>
            <a:r>
              <a:rPr lang="de-DE" dirty="0" err="1"/>
              <a:t>dysplasia</a:t>
            </a:r>
            <a:r>
              <a:rPr lang="de-DE" dirty="0"/>
              <a:t> (FCD) </a:t>
            </a:r>
            <a:r>
              <a:rPr lang="de-DE" dirty="0" err="1"/>
              <a:t>of</a:t>
            </a:r>
            <a:r>
              <a:rPr lang="de-DE" dirty="0"/>
              <a:t> type </a:t>
            </a:r>
            <a:r>
              <a:rPr lang="de-DE" dirty="0" err="1"/>
              <a:t>IIb</a:t>
            </a:r>
            <a:r>
              <a:rPr lang="de-DE" dirty="0"/>
              <a:t>, </a:t>
            </a:r>
            <a:r>
              <a:rPr lang="de-DE" dirty="0" err="1"/>
              <a:t>which</a:t>
            </a:r>
            <a:r>
              <a:rPr lang="de-DE" dirty="0"/>
              <a:t> was not </a:t>
            </a:r>
            <a:r>
              <a:rPr lang="de-DE" dirty="0" err="1"/>
              <a:t>described</a:t>
            </a:r>
            <a:r>
              <a:rPr lang="de-DE" dirty="0"/>
              <a:t> </a:t>
            </a:r>
            <a:r>
              <a:rPr lang="de-DE" dirty="0" err="1"/>
              <a:t>earlier</a:t>
            </a:r>
            <a:r>
              <a:rPr lang="de-DE" dirty="0"/>
              <a:t> </a:t>
            </a:r>
            <a:r>
              <a:rPr lang="de-DE" dirty="0" err="1"/>
              <a:t>by</a:t>
            </a:r>
            <a:r>
              <a:rPr lang="de-DE" dirty="0"/>
              <a:t> </a:t>
            </a:r>
            <a:r>
              <a:rPr lang="de-DE" dirty="0" err="1"/>
              <a:t>the</a:t>
            </a:r>
            <a:r>
              <a:rPr lang="de-DE" dirty="0"/>
              <a:t> </a:t>
            </a:r>
            <a:r>
              <a:rPr lang="de-DE" dirty="0" err="1"/>
              <a:t>neuroradiologist</a:t>
            </a:r>
            <a:r>
              <a:rPr lang="de-DE" dirty="0"/>
              <a:t> </a:t>
            </a:r>
          </a:p>
          <a:p>
            <a:pPr marL="285750" indent="-285750">
              <a:buFont typeface="Arial" panose="020B0604020202020204" pitchFamily="34" charset="0"/>
              <a:buChar char="•"/>
            </a:pPr>
            <a:r>
              <a:rPr lang="de-DE" dirty="0" err="1"/>
              <a:t>Lesion</a:t>
            </a:r>
            <a:r>
              <a:rPr lang="de-DE" dirty="0"/>
              <a:t> </a:t>
            </a:r>
            <a:r>
              <a:rPr lang="de-DE" dirty="0" err="1"/>
              <a:t>close</a:t>
            </a:r>
            <a:r>
              <a:rPr lang="de-DE" dirty="0"/>
              <a:t> </a:t>
            </a:r>
            <a:r>
              <a:rPr lang="de-DE" dirty="0" err="1"/>
              <a:t>to</a:t>
            </a:r>
            <a:r>
              <a:rPr lang="de-DE" dirty="0"/>
              <a:t> </a:t>
            </a:r>
            <a:r>
              <a:rPr lang="de-DE" dirty="0" err="1"/>
              <a:t>Broca's</a:t>
            </a:r>
            <a:r>
              <a:rPr lang="de-DE" dirty="0"/>
              <a:t> </a:t>
            </a:r>
            <a:r>
              <a:rPr lang="de-DE" dirty="0" err="1"/>
              <a:t>area</a:t>
            </a:r>
            <a:endParaRPr lang="de-DE" dirty="0"/>
          </a:p>
        </p:txBody>
      </p:sp>
      <p:sp>
        <p:nvSpPr>
          <p:cNvPr id="8" name="1 Başlık">
            <a:extLst>
              <a:ext uri="{FF2B5EF4-FFF2-40B4-BE49-F238E27FC236}">
                <a16:creationId xmlns:a16="http://schemas.microsoft.com/office/drawing/2014/main" id="{39AD4552-D898-9AFD-F6FD-A209E7B7757B}"/>
              </a:ext>
            </a:extLst>
          </p:cNvPr>
          <p:cNvSpPr txBox="1">
            <a:spLocks/>
          </p:cNvSpPr>
          <p:nvPr/>
        </p:nvSpPr>
        <p:spPr>
          <a:xfrm>
            <a:off x="337766" y="288278"/>
            <a:ext cx="12025336"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GB" sz="2800" b="1" dirty="0">
                <a:latin typeface="Arial" pitchFamily="-84" charset="0"/>
              </a:rPr>
              <a:t>EEG and MEG source analysis of the </a:t>
            </a:r>
            <a:r>
              <a:rPr lang="en-GB" sz="2800" b="1" dirty="0" err="1">
                <a:latin typeface="Arial" pitchFamily="-84" charset="0"/>
              </a:rPr>
              <a:t>subaveraged</a:t>
            </a:r>
            <a:r>
              <a:rPr lang="en-GB" sz="2800" b="1" dirty="0">
                <a:latin typeface="Arial" pitchFamily="-84" charset="0"/>
              </a:rPr>
              <a:t> IEDs</a:t>
            </a:r>
            <a:endParaRPr lang="en-US" sz="2800" b="1" dirty="0">
              <a:latin typeface="Arial" charset="0"/>
              <a:ea typeface="Arial" charset="0"/>
              <a:cs typeface="Arial" charset="0"/>
            </a:endParaRPr>
          </a:p>
        </p:txBody>
      </p:sp>
      <p:sp>
        <p:nvSpPr>
          <p:cNvPr id="4" name="Text Box 8">
            <a:extLst>
              <a:ext uri="{FF2B5EF4-FFF2-40B4-BE49-F238E27FC236}">
                <a16:creationId xmlns:a16="http://schemas.microsoft.com/office/drawing/2014/main" id="{EA75409A-E5B6-2636-C3BD-B670AA56B367}"/>
              </a:ext>
            </a:extLst>
          </p:cNvPr>
          <p:cNvSpPr txBox="1">
            <a:spLocks noChangeArrowheads="1"/>
          </p:cNvSpPr>
          <p:nvPr/>
        </p:nvSpPr>
        <p:spPr bwMode="auto">
          <a:xfrm>
            <a:off x="3411538" y="-11919"/>
            <a:ext cx="8780462" cy="231475"/>
          </a:xfrm>
          <a:prstGeom prst="rect">
            <a:avLst/>
          </a:prstGeom>
          <a:noFill/>
          <a:ln w="9525">
            <a:noFill/>
            <a:miter lim="800000"/>
            <a:headEnd/>
            <a:tailEnd/>
          </a:ln>
        </p:spPr>
        <p:txBody>
          <a:bodyPr lIns="92075" tIns="46038" rIns="92075" bIns="46038">
            <a:prstTxWarp prst="textNoShape">
              <a:avLst/>
            </a:prstTxWarp>
            <a:spAutoFit/>
          </a:bodyPr>
          <a:lstStyle/>
          <a:p>
            <a:pPr algn="r"/>
            <a:r>
              <a:rPr lang="en-US" sz="900" b="1" dirty="0">
                <a:latin typeface="Arial"/>
                <a:ea typeface="Arial" pitchFamily="-84" charset="0"/>
                <a:cs typeface="Arial"/>
              </a:rPr>
              <a:t>[</a:t>
            </a:r>
            <a:r>
              <a:rPr lang="en-US" sz="900" b="1" dirty="0" err="1">
                <a:latin typeface="Arial" panose="020B0604020202020204" pitchFamily="34" charset="0"/>
                <a:ea typeface="Arial" pitchFamily="-84" charset="0"/>
                <a:cs typeface="Arial" panose="020B0604020202020204" pitchFamily="34" charset="0"/>
              </a:rPr>
              <a:t>Antonakakis</a:t>
            </a:r>
            <a:r>
              <a:rPr lang="en-US" sz="900" b="1" dirty="0">
                <a:latin typeface="Arial" panose="020B0604020202020204" pitchFamily="34" charset="0"/>
                <a:ea typeface="Arial" pitchFamily="-84" charset="0"/>
                <a:cs typeface="Arial" panose="020B0604020202020204" pitchFamily="34" charset="0"/>
              </a:rPr>
              <a:t>, Kaiser, </a:t>
            </a:r>
            <a:r>
              <a:rPr lang="en-US" sz="900" b="1" dirty="0" err="1">
                <a:latin typeface="Arial" panose="020B0604020202020204" pitchFamily="34" charset="0"/>
                <a:ea typeface="Arial" pitchFamily="-84" charset="0"/>
                <a:cs typeface="Arial" panose="020B0604020202020204" pitchFamily="34" charset="0"/>
              </a:rPr>
              <a:t>Rampp</a:t>
            </a:r>
            <a:r>
              <a:rPr lang="en-US" sz="900" b="1" dirty="0">
                <a:latin typeface="Arial" panose="020B0604020202020204" pitchFamily="34" charset="0"/>
                <a:ea typeface="Arial" pitchFamily="-84" charset="0"/>
                <a:cs typeface="Arial" panose="020B0604020202020204" pitchFamily="34" charset="0"/>
              </a:rPr>
              <a:t>, Kovac, </a:t>
            </a:r>
            <a:r>
              <a:rPr lang="en-US" sz="900" b="1" dirty="0" err="1">
                <a:latin typeface="Arial" panose="020B0604020202020204" pitchFamily="34" charset="0"/>
                <a:ea typeface="Arial" pitchFamily="-84" charset="0"/>
                <a:cs typeface="Arial" panose="020B0604020202020204" pitchFamily="34" charset="0"/>
              </a:rPr>
              <a:t>Wiendl</a:t>
            </a:r>
            <a:r>
              <a:rPr lang="en-US" sz="900" b="1" dirty="0">
                <a:latin typeface="Arial" panose="020B0604020202020204" pitchFamily="34" charset="0"/>
                <a:ea typeface="Arial" pitchFamily="-84" charset="0"/>
                <a:cs typeface="Arial" panose="020B0604020202020204" pitchFamily="34" charset="0"/>
              </a:rPr>
              <a:t>, </a:t>
            </a:r>
            <a:r>
              <a:rPr lang="en-US" sz="900" b="1" dirty="0" err="1">
                <a:latin typeface="Arial" panose="020B0604020202020204" pitchFamily="34" charset="0"/>
                <a:ea typeface="Arial" pitchFamily="-84" charset="0"/>
                <a:cs typeface="Arial" panose="020B0604020202020204" pitchFamily="34" charset="0"/>
              </a:rPr>
              <a:t>Stummer</a:t>
            </a:r>
            <a:r>
              <a:rPr lang="en-US" sz="900" b="1" dirty="0">
                <a:latin typeface="Arial" panose="020B0604020202020204" pitchFamily="34" charset="0"/>
                <a:ea typeface="Arial" pitchFamily="-84" charset="0"/>
                <a:cs typeface="Arial" panose="020B0604020202020204" pitchFamily="34" charset="0"/>
              </a:rPr>
              <a:t>, Gross, </a:t>
            </a:r>
            <a:r>
              <a:rPr lang="en-US" sz="900" b="1" dirty="0" err="1">
                <a:latin typeface="Arial" panose="020B0604020202020204" pitchFamily="34" charset="0"/>
                <a:ea typeface="Arial" pitchFamily="-84" charset="0"/>
                <a:cs typeface="Arial" panose="020B0604020202020204" pitchFamily="34" charset="0"/>
              </a:rPr>
              <a:t>Kellinghaus</a:t>
            </a:r>
            <a:r>
              <a:rPr lang="en-US" sz="900" b="1" dirty="0">
                <a:latin typeface="Arial" panose="020B0604020202020204" pitchFamily="34" charset="0"/>
                <a:ea typeface="Arial" pitchFamily="-84" charset="0"/>
                <a:cs typeface="Arial" panose="020B0604020202020204" pitchFamily="34" charset="0"/>
              </a:rPr>
              <a:t>, Khaleghi-</a:t>
            </a:r>
            <a:r>
              <a:rPr lang="en-US" sz="900" b="1" dirty="0" err="1">
                <a:latin typeface="Arial" panose="020B0604020202020204" pitchFamily="34" charset="0"/>
                <a:ea typeface="Arial" pitchFamily="-84" charset="0"/>
                <a:cs typeface="Arial" panose="020B0604020202020204" pitchFamily="34" charset="0"/>
              </a:rPr>
              <a:t>Ghadiri</a:t>
            </a:r>
            <a:r>
              <a:rPr lang="en-US" sz="900" b="1" dirty="0">
                <a:latin typeface="Arial" panose="020B0604020202020204" pitchFamily="34" charset="0"/>
                <a:ea typeface="Arial" pitchFamily="-84" charset="0"/>
                <a:cs typeface="Arial" panose="020B0604020202020204" pitchFamily="34" charset="0"/>
              </a:rPr>
              <a:t>, </a:t>
            </a:r>
            <a:r>
              <a:rPr lang="en-US" sz="900" b="1" dirty="0" err="1">
                <a:latin typeface="Arial" panose="020B0604020202020204" pitchFamily="34" charset="0"/>
                <a:ea typeface="Arial" pitchFamily="-84" charset="0"/>
                <a:cs typeface="Arial" panose="020B0604020202020204" pitchFamily="34" charset="0"/>
              </a:rPr>
              <a:t>Möddel</a:t>
            </a:r>
            <a:r>
              <a:rPr lang="en-US" sz="900" b="1" dirty="0">
                <a:latin typeface="Arial" panose="020B0604020202020204" pitchFamily="34" charset="0"/>
                <a:ea typeface="Arial" pitchFamily="-84" charset="0"/>
                <a:cs typeface="Arial" panose="020B0604020202020204" pitchFamily="34" charset="0"/>
              </a:rPr>
              <a:t>, Wolters, </a:t>
            </a:r>
            <a:r>
              <a:rPr lang="en-US" sz="900" b="1" i="1" dirty="0">
                <a:latin typeface="Arial" panose="020B0604020202020204" pitchFamily="34" charset="0"/>
                <a:ea typeface="Arial" pitchFamily="-84" charset="0"/>
                <a:cs typeface="Arial" panose="020B0604020202020204" pitchFamily="34" charset="0"/>
              </a:rPr>
              <a:t>Brain Stimulation</a:t>
            </a:r>
            <a:r>
              <a:rPr lang="en-US" sz="900" b="1" dirty="0">
                <a:latin typeface="Arial" panose="020B0604020202020204" pitchFamily="34" charset="0"/>
                <a:ea typeface="Arial" pitchFamily="-84" charset="0"/>
                <a:cs typeface="Arial" panose="020B0604020202020204" pitchFamily="34" charset="0"/>
              </a:rPr>
              <a:t>, 2024</a:t>
            </a:r>
            <a:r>
              <a:rPr lang="en-US" sz="900" b="1" dirty="0">
                <a:latin typeface="Arial"/>
                <a:ea typeface="Arial" pitchFamily="-84" charset="0"/>
                <a:cs typeface="Arial"/>
              </a:rPr>
              <a:t>]</a:t>
            </a:r>
          </a:p>
        </p:txBody>
      </p:sp>
    </p:spTree>
    <p:custDataLst>
      <p:tags r:id="rId1"/>
    </p:custDataLst>
    <p:extLst>
      <p:ext uri="{BB962C8B-B14F-4D97-AF65-F5344CB8AC3E}">
        <p14:creationId xmlns:p14="http://schemas.microsoft.com/office/powerpoint/2010/main" val="39223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Structure</a:t>
            </a:r>
          </a:p>
        </p:txBody>
      </p:sp>
      <p:sp>
        <p:nvSpPr>
          <p:cNvPr id="3" name="2 İçerik Yer Tutucusu"/>
          <p:cNvSpPr>
            <a:spLocks noGrp="1"/>
          </p:cNvSpPr>
          <p:nvPr>
            <p:ph sz="quarter" idx="1"/>
          </p:nvPr>
        </p:nvSpPr>
        <p:spPr>
          <a:xfrm>
            <a:off x="816864" y="1844824"/>
            <a:ext cx="10967768" cy="4495800"/>
          </a:xfrm>
        </p:spPr>
        <p:txBody>
          <a:bodyPr>
            <a:noAutofit/>
          </a:bodyPr>
          <a:lstStyle/>
          <a:p>
            <a:pPr>
              <a:lnSpc>
                <a:spcPct val="150000"/>
              </a:lnSpc>
            </a:pPr>
            <a:r>
              <a:rPr lang="en-US" sz="2000" dirty="0">
                <a:latin typeface="Arial" charset="0"/>
                <a:ea typeface="Arial" charset="0"/>
                <a:cs typeface="Arial" charset="0"/>
              </a:rPr>
              <a:t>Complementarity of EEG and MEG</a:t>
            </a:r>
          </a:p>
          <a:p>
            <a:pPr>
              <a:lnSpc>
                <a:spcPct val="150000"/>
              </a:lnSpc>
            </a:pPr>
            <a:r>
              <a:rPr lang="en-US" sz="2000" dirty="0">
                <a:latin typeface="Arial" charset="0"/>
                <a:ea typeface="Arial" charset="0"/>
                <a:cs typeface="Arial" charset="0"/>
              </a:rPr>
              <a:t>How to exploit this complementarity in combined EEG/MEG source analysis</a:t>
            </a:r>
          </a:p>
          <a:p>
            <a:pPr>
              <a:lnSpc>
                <a:spcPct val="150000"/>
              </a:lnSpc>
            </a:pPr>
            <a:r>
              <a:rPr lang="en-US" sz="2000" dirty="0">
                <a:solidFill>
                  <a:schemeClr val="accent2"/>
                </a:solidFill>
                <a:latin typeface="Arial" charset="0"/>
                <a:ea typeface="Arial" charset="0"/>
                <a:cs typeface="Arial" charset="0"/>
              </a:rPr>
              <a:t>Focal epilepsy patient case studies</a:t>
            </a:r>
          </a:p>
          <a:p>
            <a:pPr lvl="1">
              <a:lnSpc>
                <a:spcPct val="150000"/>
              </a:lnSpc>
            </a:pPr>
            <a:r>
              <a:rPr lang="en-US" sz="1700" dirty="0">
                <a:latin typeface="Arial" charset="0"/>
                <a:ea typeface="Arial" charset="0"/>
                <a:cs typeface="Arial" charset="0"/>
              </a:rPr>
              <a:t>EEG reconstruction of ictal activity</a:t>
            </a:r>
          </a:p>
          <a:p>
            <a:pPr lvl="1">
              <a:lnSpc>
                <a:spcPct val="150000"/>
              </a:lnSpc>
            </a:pPr>
            <a:r>
              <a:rPr lang="en-US" sz="1700" dirty="0">
                <a:latin typeface="Arial" charset="0"/>
                <a:ea typeface="Arial" charset="0"/>
                <a:cs typeface="Arial" charset="0"/>
              </a:rPr>
              <a:t>Reconstruction of propagation pathway</a:t>
            </a:r>
          </a:p>
          <a:p>
            <a:pPr lvl="1">
              <a:lnSpc>
                <a:spcPct val="150000"/>
              </a:lnSpc>
            </a:pPr>
            <a:r>
              <a:rPr lang="en-US" sz="1700" dirty="0">
                <a:latin typeface="Arial" charset="0"/>
                <a:ea typeface="Arial" charset="0"/>
                <a:cs typeface="Arial" charset="0"/>
              </a:rPr>
              <a:t>Multifocal epilepsy</a:t>
            </a:r>
          </a:p>
          <a:p>
            <a:pPr lvl="1">
              <a:lnSpc>
                <a:spcPct val="150000"/>
              </a:lnSpc>
            </a:pPr>
            <a:r>
              <a:rPr lang="en-US" sz="1700" dirty="0">
                <a:latin typeface="Arial" charset="0"/>
                <a:ea typeface="Arial" charset="0"/>
                <a:cs typeface="Arial" charset="0"/>
              </a:rPr>
              <a:t>Broca epilepsy</a:t>
            </a:r>
          </a:p>
          <a:p>
            <a:pPr lvl="1">
              <a:lnSpc>
                <a:spcPct val="150000"/>
              </a:lnSpc>
            </a:pPr>
            <a:r>
              <a:rPr lang="en-US" sz="1700" dirty="0">
                <a:solidFill>
                  <a:schemeClr val="accent2"/>
                </a:solidFill>
                <a:latin typeface="Arial" charset="0"/>
                <a:ea typeface="Arial" charset="0"/>
                <a:cs typeface="Arial" charset="0"/>
              </a:rPr>
              <a:t>Epilepsy and pregnancy</a:t>
            </a:r>
          </a:p>
          <a:p>
            <a:pPr>
              <a:lnSpc>
                <a:spcPct val="150000"/>
              </a:lnSpc>
            </a:pPr>
            <a:r>
              <a:rPr lang="en-US" sz="2000" dirty="0">
                <a:latin typeface="Arial" charset="0"/>
                <a:ea typeface="Arial" charset="0"/>
                <a:cs typeface="Arial" charset="0"/>
              </a:rPr>
              <a:t>Summary</a:t>
            </a:r>
          </a:p>
        </p:txBody>
      </p:sp>
    </p:spTree>
    <p:custDataLst>
      <p:tags r:id="rId1"/>
    </p:custDataLst>
    <p:extLst>
      <p:ext uri="{BB962C8B-B14F-4D97-AF65-F5344CB8AC3E}">
        <p14:creationId xmlns:p14="http://schemas.microsoft.com/office/powerpoint/2010/main" val="1483651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36648" y="76200"/>
            <a:ext cx="8153400" cy="990600"/>
          </a:xfrm>
        </p:spPr>
        <p:txBody>
          <a:bodyPr>
            <a:normAutofit/>
          </a:bodyPr>
          <a:lstStyle/>
          <a:p>
            <a:r>
              <a:rPr lang="en-US" b="1" dirty="0" err="1">
                <a:solidFill>
                  <a:srgbClr val="005628"/>
                </a:solidFill>
                <a:latin typeface="Arial" charset="0"/>
                <a:ea typeface="Arial" charset="0"/>
                <a:cs typeface="Arial" charset="0"/>
              </a:rPr>
              <a:t>Patientin</a:t>
            </a:r>
            <a:endParaRPr lang="en-US" b="1" dirty="0">
              <a:solidFill>
                <a:srgbClr val="005628"/>
              </a:solidFill>
              <a:latin typeface="Arial" charset="0"/>
              <a:ea typeface="Arial" charset="0"/>
              <a:cs typeface="Arial" charset="0"/>
            </a:endParaRPr>
          </a:p>
        </p:txBody>
      </p:sp>
      <p:sp>
        <p:nvSpPr>
          <p:cNvPr id="7" name="2 İçerik Yer Tutucusu"/>
          <p:cNvSpPr>
            <a:spLocks noGrp="1"/>
          </p:cNvSpPr>
          <p:nvPr>
            <p:ph idx="1"/>
          </p:nvPr>
        </p:nvSpPr>
        <p:spPr>
          <a:xfrm>
            <a:off x="488867" y="1669504"/>
            <a:ext cx="11600213" cy="4495800"/>
          </a:xfrm>
        </p:spPr>
        <p:txBody>
          <a:bodyPr>
            <a:noAutofit/>
          </a:bodyPr>
          <a:lstStyle/>
          <a:p>
            <a:pPr>
              <a:lnSpc>
                <a:spcPct val="150000"/>
              </a:lnSpc>
            </a:pPr>
            <a:r>
              <a:rPr lang="en-US" sz="2000" dirty="0">
                <a:solidFill>
                  <a:srgbClr val="005628"/>
                </a:solidFill>
                <a:latin typeface="Arial" charset="0"/>
                <a:ea typeface="Arial" charset="0"/>
                <a:cs typeface="Arial" charset="0"/>
              </a:rPr>
              <a:t>28 </a:t>
            </a:r>
            <a:r>
              <a:rPr lang="en-US" sz="2000" dirty="0" err="1">
                <a:solidFill>
                  <a:srgbClr val="005628"/>
                </a:solidFill>
                <a:latin typeface="Arial" charset="0"/>
                <a:ea typeface="Arial" charset="0"/>
                <a:cs typeface="Arial" charset="0"/>
              </a:rPr>
              <a:t>Jahre</a:t>
            </a:r>
            <a:r>
              <a:rPr lang="en-US" sz="2000" dirty="0">
                <a:solidFill>
                  <a:srgbClr val="005628"/>
                </a:solidFill>
                <a:latin typeface="Arial" charset="0"/>
                <a:ea typeface="Arial" charset="0"/>
                <a:cs typeface="Arial" charset="0"/>
              </a:rPr>
              <a:t> </a:t>
            </a:r>
            <a:r>
              <a:rPr lang="en-US" sz="2000" dirty="0" err="1">
                <a:solidFill>
                  <a:srgbClr val="005628"/>
                </a:solidFill>
                <a:latin typeface="Arial" charset="0"/>
                <a:ea typeface="Arial" charset="0"/>
                <a:cs typeface="Arial" charset="0"/>
              </a:rPr>
              <a:t>alte</a:t>
            </a:r>
            <a:r>
              <a:rPr lang="en-US" sz="2000" dirty="0">
                <a:solidFill>
                  <a:srgbClr val="005628"/>
                </a:solidFill>
                <a:latin typeface="Arial" charset="0"/>
                <a:ea typeface="Arial" charset="0"/>
                <a:cs typeface="Arial" charset="0"/>
              </a:rPr>
              <a:t> Frau, </a:t>
            </a:r>
            <a:r>
              <a:rPr lang="en-US" sz="2000" dirty="0" err="1">
                <a:solidFill>
                  <a:srgbClr val="005628"/>
                </a:solidFill>
                <a:latin typeface="Arial" charset="0"/>
                <a:ea typeface="Arial" charset="0"/>
                <a:cs typeface="Arial" charset="0"/>
              </a:rPr>
              <a:t>pharmako-resistente</a:t>
            </a:r>
            <a:r>
              <a:rPr lang="en-US" sz="2000" dirty="0">
                <a:solidFill>
                  <a:srgbClr val="005628"/>
                </a:solidFill>
                <a:latin typeface="Arial" charset="0"/>
                <a:ea typeface="Arial" charset="0"/>
                <a:cs typeface="Arial" charset="0"/>
              </a:rPr>
              <a:t> </a:t>
            </a:r>
            <a:r>
              <a:rPr lang="en-US" sz="2000" dirty="0" err="1">
                <a:solidFill>
                  <a:srgbClr val="005628"/>
                </a:solidFill>
                <a:latin typeface="Arial" charset="0"/>
                <a:ea typeface="Arial" charset="0"/>
                <a:cs typeface="Arial" charset="0"/>
              </a:rPr>
              <a:t>Epilepsie</a:t>
            </a:r>
            <a:r>
              <a:rPr lang="en-US" sz="2000" dirty="0">
                <a:solidFill>
                  <a:srgbClr val="005628"/>
                </a:solidFill>
                <a:latin typeface="Arial" charset="0"/>
                <a:ea typeface="Arial" charset="0"/>
                <a:cs typeface="Arial" charset="0"/>
              </a:rPr>
              <a:t> </a:t>
            </a:r>
            <a:r>
              <a:rPr lang="en-US" sz="2000" dirty="0" err="1">
                <a:solidFill>
                  <a:srgbClr val="005628"/>
                </a:solidFill>
                <a:latin typeface="Arial" charset="0"/>
                <a:ea typeface="Arial" charset="0"/>
                <a:cs typeface="Arial" charset="0"/>
              </a:rPr>
              <a:t>seit</a:t>
            </a:r>
            <a:r>
              <a:rPr lang="en-US" sz="2000" dirty="0">
                <a:solidFill>
                  <a:srgbClr val="005628"/>
                </a:solidFill>
                <a:latin typeface="Arial" charset="0"/>
                <a:ea typeface="Arial" charset="0"/>
                <a:cs typeface="Arial" charset="0"/>
              </a:rPr>
              <a:t> </a:t>
            </a:r>
            <a:r>
              <a:rPr lang="en-US" sz="2000" dirty="0" err="1">
                <a:solidFill>
                  <a:srgbClr val="005628"/>
                </a:solidFill>
                <a:latin typeface="Arial" charset="0"/>
                <a:ea typeface="Arial" charset="0"/>
                <a:cs typeface="Arial" charset="0"/>
              </a:rPr>
              <a:t>dem</a:t>
            </a:r>
            <a:r>
              <a:rPr lang="en-US" sz="2000" dirty="0">
                <a:solidFill>
                  <a:srgbClr val="005628"/>
                </a:solidFill>
                <a:latin typeface="Arial" charset="0"/>
                <a:ea typeface="Arial" charset="0"/>
                <a:cs typeface="Arial" charset="0"/>
              </a:rPr>
              <a:t> 8.Lebensjahr (2-3 x /</a:t>
            </a:r>
            <a:r>
              <a:rPr lang="en-US" sz="2000" dirty="0" err="1">
                <a:solidFill>
                  <a:srgbClr val="005628"/>
                </a:solidFill>
                <a:latin typeface="Arial" charset="0"/>
                <a:ea typeface="Arial" charset="0"/>
                <a:cs typeface="Arial" charset="0"/>
              </a:rPr>
              <a:t>Nacht</a:t>
            </a:r>
            <a:r>
              <a:rPr lang="en-US" sz="2000" dirty="0">
                <a:solidFill>
                  <a:srgbClr val="005628"/>
                </a:solidFill>
                <a:latin typeface="Arial" charset="0"/>
                <a:ea typeface="Arial" charset="0"/>
                <a:cs typeface="Arial" charset="0"/>
              </a:rPr>
              <a:t>, </a:t>
            </a:r>
            <a:r>
              <a:rPr lang="en-US" sz="2000" dirty="0" err="1">
                <a:solidFill>
                  <a:srgbClr val="005628"/>
                </a:solidFill>
                <a:latin typeface="Arial" charset="0"/>
                <a:ea typeface="Arial" charset="0"/>
                <a:cs typeface="Arial" charset="0"/>
              </a:rPr>
              <a:t>selten</a:t>
            </a:r>
            <a:r>
              <a:rPr lang="en-US" sz="2000" dirty="0">
                <a:solidFill>
                  <a:srgbClr val="005628"/>
                </a:solidFill>
                <a:latin typeface="Arial" charset="0"/>
                <a:ea typeface="Arial" charset="0"/>
                <a:cs typeface="Arial" charset="0"/>
              </a:rPr>
              <a:t> </a:t>
            </a:r>
            <a:r>
              <a:rPr lang="en-US" sz="2000" dirty="0" err="1">
                <a:solidFill>
                  <a:srgbClr val="005628"/>
                </a:solidFill>
                <a:latin typeface="Arial" charset="0"/>
                <a:ea typeface="Arial" charset="0"/>
                <a:cs typeface="Arial" charset="0"/>
              </a:rPr>
              <a:t>tagsüber</a:t>
            </a:r>
            <a:r>
              <a:rPr lang="en-US" sz="2000" dirty="0">
                <a:solidFill>
                  <a:srgbClr val="005628"/>
                </a:solidFill>
                <a:latin typeface="Arial" charset="0"/>
                <a:ea typeface="Arial" charset="0"/>
                <a:cs typeface="Arial" charset="0"/>
              </a:rPr>
              <a:t>)</a:t>
            </a:r>
            <a:r>
              <a:rPr lang="de-DE" sz="2000" u="sng" dirty="0">
                <a:solidFill>
                  <a:srgbClr val="005628"/>
                </a:solidFill>
                <a:latin typeface="Arial" charset="0"/>
                <a:ea typeface="Arial" charset="0"/>
                <a:cs typeface="Arial" charset="0"/>
              </a:rPr>
              <a:t> </a:t>
            </a:r>
          </a:p>
          <a:p>
            <a:pPr>
              <a:lnSpc>
                <a:spcPct val="150000"/>
              </a:lnSpc>
            </a:pPr>
            <a:r>
              <a:rPr lang="de-DE" sz="2000" u="sng" dirty="0">
                <a:solidFill>
                  <a:srgbClr val="005628"/>
                </a:solidFill>
                <a:latin typeface="Arial" charset="0"/>
                <a:ea typeface="Arial" charset="0"/>
                <a:cs typeface="Arial" charset="0"/>
              </a:rPr>
              <a:t>Anfallstyp 1 (häufig):</a:t>
            </a:r>
            <a:r>
              <a:rPr lang="de-DE" sz="2000" dirty="0">
                <a:solidFill>
                  <a:srgbClr val="005628"/>
                </a:solidFill>
                <a:latin typeface="Arial" charset="0"/>
                <a:ea typeface="Arial" charset="0"/>
                <a:cs typeface="Arial" charset="0"/>
              </a:rPr>
              <a:t> Rumpfvorbeugung, Hin- und Herwerfen des Oberkörpers, </a:t>
            </a:r>
            <a:r>
              <a:rPr lang="de-DE" sz="2000" dirty="0" err="1">
                <a:solidFill>
                  <a:srgbClr val="005628"/>
                </a:solidFill>
                <a:latin typeface="Arial" charset="0"/>
                <a:ea typeface="Arial" charset="0"/>
                <a:cs typeface="Arial" charset="0"/>
              </a:rPr>
              <a:t>Vokalisationen</a:t>
            </a:r>
            <a:r>
              <a:rPr lang="de-DE" sz="2000" dirty="0">
                <a:solidFill>
                  <a:srgbClr val="005628"/>
                </a:solidFill>
                <a:latin typeface="Arial" charset="0"/>
                <a:ea typeface="Arial" charset="0"/>
                <a:cs typeface="Arial" charset="0"/>
              </a:rPr>
              <a:t> für 30 – 60 Sek. </a:t>
            </a:r>
          </a:p>
          <a:p>
            <a:pPr>
              <a:lnSpc>
                <a:spcPct val="150000"/>
              </a:lnSpc>
            </a:pPr>
            <a:r>
              <a:rPr lang="de-DE" sz="2000" u="sng" dirty="0">
                <a:solidFill>
                  <a:srgbClr val="005628"/>
                </a:solidFill>
                <a:latin typeface="Arial" charset="0"/>
                <a:ea typeface="Arial" charset="0"/>
                <a:cs typeface="Arial" charset="0"/>
              </a:rPr>
              <a:t>Anfallstyp 2 (seltener):</a:t>
            </a:r>
            <a:r>
              <a:rPr lang="de-DE" sz="2000" dirty="0">
                <a:solidFill>
                  <a:srgbClr val="005628"/>
                </a:solidFill>
                <a:latin typeface="Arial" charset="0"/>
                <a:ea typeface="Arial" charset="0"/>
                <a:cs typeface="Arial" charset="0"/>
              </a:rPr>
              <a:t> Bewegungsarrest, Starren, Schmatzen </a:t>
            </a:r>
          </a:p>
          <a:p>
            <a:pPr algn="just">
              <a:spcAft>
                <a:spcPts val="1200"/>
              </a:spcAft>
              <a:defRPr/>
            </a:pPr>
            <a:r>
              <a:rPr lang="de-DE" sz="2000" dirty="0">
                <a:solidFill>
                  <a:srgbClr val="005628"/>
                </a:solidFill>
                <a:latin typeface="Arial" charset="0"/>
                <a:ea typeface="Arial" charset="0"/>
                <a:cs typeface="Arial" charset="0"/>
              </a:rPr>
              <a:t>Nicht-invasive prächirurgische Diagnostik 2000 an einem großen/bekannten Epilepsiezentrum (14. LJ):</a:t>
            </a:r>
          </a:p>
          <a:p>
            <a:pPr lvl="1" algn="just">
              <a:spcAft>
                <a:spcPts val="1200"/>
              </a:spcAft>
              <a:defRPr/>
            </a:pPr>
            <a:r>
              <a:rPr lang="de-DE" sz="2000" dirty="0">
                <a:solidFill>
                  <a:srgbClr val="005628"/>
                </a:solidFill>
                <a:latin typeface="Arial" charset="0"/>
                <a:ea typeface="Arial" charset="0"/>
                <a:cs typeface="Arial" charset="0"/>
              </a:rPr>
              <a:t>MRT: leichtgradige </a:t>
            </a:r>
            <a:r>
              <a:rPr lang="de-DE" sz="2000" dirty="0" err="1">
                <a:solidFill>
                  <a:srgbClr val="005628"/>
                </a:solidFill>
                <a:latin typeface="Arial" charset="0"/>
                <a:ea typeface="Arial" charset="0"/>
                <a:cs typeface="Arial" charset="0"/>
              </a:rPr>
              <a:t>Hippokampussklerose</a:t>
            </a:r>
            <a:r>
              <a:rPr lang="de-DE" sz="2000" dirty="0">
                <a:solidFill>
                  <a:srgbClr val="005628"/>
                </a:solidFill>
                <a:latin typeface="Arial" charset="0"/>
                <a:ea typeface="Arial" charset="0"/>
                <a:cs typeface="Arial" charset="0"/>
              </a:rPr>
              <a:t> rechts </a:t>
            </a:r>
          </a:p>
          <a:p>
            <a:pPr lvl="1" algn="just">
              <a:spcAft>
                <a:spcPts val="1200"/>
              </a:spcAft>
              <a:defRPr/>
            </a:pPr>
            <a:r>
              <a:rPr lang="de-DE" sz="2000" dirty="0" err="1">
                <a:solidFill>
                  <a:srgbClr val="005628"/>
                </a:solidFill>
                <a:latin typeface="Arial" charset="0"/>
                <a:ea typeface="Arial" charset="0"/>
                <a:cs typeface="Arial" charset="0"/>
              </a:rPr>
              <a:t>Interiktuale</a:t>
            </a:r>
            <a:r>
              <a:rPr lang="de-DE" sz="2000" dirty="0">
                <a:solidFill>
                  <a:srgbClr val="005628"/>
                </a:solidFill>
                <a:latin typeface="Arial" charset="0"/>
                <a:ea typeface="Arial" charset="0"/>
                <a:cs typeface="Arial" charset="0"/>
              </a:rPr>
              <a:t> Epilepsie-typische Potentiale rechts temporal</a:t>
            </a:r>
          </a:p>
          <a:p>
            <a:pPr lvl="1" algn="just">
              <a:spcAft>
                <a:spcPts val="1200"/>
              </a:spcAft>
              <a:defRPr/>
            </a:pPr>
            <a:r>
              <a:rPr lang="de-DE" sz="2000" dirty="0">
                <a:solidFill>
                  <a:srgbClr val="005628"/>
                </a:solidFill>
                <a:latin typeface="Arial" charset="0"/>
                <a:ea typeface="Arial" charset="0"/>
                <a:cs typeface="Arial" charset="0"/>
              </a:rPr>
              <a:t>EEG-Anfallsbeginn rechts temporal</a:t>
            </a:r>
          </a:p>
        </p:txBody>
      </p:sp>
      <p:sp>
        <p:nvSpPr>
          <p:cNvPr id="5" name="2 İçerik Yer Tutucusu"/>
          <p:cNvSpPr txBox="1">
            <a:spLocks/>
          </p:cNvSpPr>
          <p:nvPr/>
        </p:nvSpPr>
        <p:spPr>
          <a:xfrm>
            <a:off x="1676400" y="1676400"/>
            <a:ext cx="8839200" cy="4495800"/>
          </a:xfrm>
          <a:prstGeom prst="rect">
            <a:avLst/>
          </a:prstGeom>
        </p:spPr>
        <p:txBody>
          <a:bodyPr vert="horz">
            <a:noAutofit/>
          </a:bodyPr>
          <a:lstStyle/>
          <a:p>
            <a:pPr marL="320040" indent="-320040" algn="just">
              <a:spcBef>
                <a:spcPts val="700"/>
              </a:spcBef>
              <a:spcAft>
                <a:spcPts val="1200"/>
              </a:spcAft>
              <a:buClr>
                <a:schemeClr val="accent2"/>
              </a:buClr>
              <a:buSzPct val="60000"/>
              <a:buFont typeface="Wingdings"/>
              <a:buChar char=""/>
              <a:defRPr/>
            </a:pPr>
            <a:endParaRPr lang="en-US" sz="2400" dirty="0">
              <a:latin typeface="Arial"/>
              <a:cs typeface="Arial"/>
            </a:endParaRPr>
          </a:p>
        </p:txBody>
      </p:sp>
    </p:spTree>
    <p:custDataLst>
      <p:tags r:id="rId1"/>
    </p:custDataLst>
    <p:extLst>
      <p:ext uri="{BB962C8B-B14F-4D97-AF65-F5344CB8AC3E}">
        <p14:creationId xmlns:p14="http://schemas.microsoft.com/office/powerpoint/2010/main" val="18772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76400" y="152400"/>
            <a:ext cx="6782791" cy="990600"/>
          </a:xfrm>
        </p:spPr>
        <p:txBody>
          <a:bodyPr>
            <a:noAutofit/>
          </a:bodyPr>
          <a:lstStyle/>
          <a:p>
            <a:r>
              <a:rPr lang="de-DE" sz="3000" b="1" dirty="0">
                <a:solidFill>
                  <a:srgbClr val="005628"/>
                </a:solidFill>
                <a:latin typeface="Arial" charset="0"/>
                <a:ea typeface="Arial" charset="0"/>
                <a:cs typeface="Arial" charset="0"/>
              </a:rPr>
              <a:t>Neurochirurgie 2000 (nicht am UKM)</a:t>
            </a:r>
            <a:endParaRPr lang="en-US" sz="3000" dirty="0">
              <a:solidFill>
                <a:srgbClr val="005628"/>
              </a:solidFill>
              <a:latin typeface="Arial" charset="0"/>
              <a:ea typeface="Arial" charset="0"/>
              <a:cs typeface="Arial" charset="0"/>
            </a:endParaRPr>
          </a:p>
        </p:txBody>
      </p:sp>
      <p:sp>
        <p:nvSpPr>
          <p:cNvPr id="7" name="2 İçerik Yer Tutucusu"/>
          <p:cNvSpPr>
            <a:spLocks noGrp="1"/>
          </p:cNvSpPr>
          <p:nvPr>
            <p:ph idx="1"/>
          </p:nvPr>
        </p:nvSpPr>
        <p:spPr>
          <a:xfrm>
            <a:off x="1914936" y="1484786"/>
            <a:ext cx="8780046" cy="1080120"/>
          </a:xfrm>
        </p:spPr>
        <p:txBody>
          <a:bodyPr>
            <a:noAutofit/>
          </a:bodyPr>
          <a:lstStyle/>
          <a:p>
            <a:pPr>
              <a:lnSpc>
                <a:spcPct val="150000"/>
              </a:lnSpc>
            </a:pPr>
            <a:r>
              <a:rPr lang="de-DE" sz="2000" dirty="0" err="1">
                <a:solidFill>
                  <a:srgbClr val="005628"/>
                </a:solidFill>
                <a:latin typeface="Arial" charset="0"/>
                <a:ea typeface="Arial" charset="0"/>
                <a:cs typeface="Arial" charset="0"/>
              </a:rPr>
              <a:t>Anteriore</a:t>
            </a:r>
            <a:r>
              <a:rPr lang="de-DE" sz="2000" dirty="0">
                <a:solidFill>
                  <a:srgbClr val="005628"/>
                </a:solidFill>
                <a:latin typeface="Arial" charset="0"/>
                <a:ea typeface="Arial" charset="0"/>
                <a:cs typeface="Arial" charset="0"/>
              </a:rPr>
              <a:t> Temporallappenresektion rechts inkl. Amygdala-</a:t>
            </a:r>
            <a:r>
              <a:rPr lang="de-DE" sz="2000" dirty="0" err="1">
                <a:solidFill>
                  <a:srgbClr val="005628"/>
                </a:solidFill>
                <a:latin typeface="Arial" charset="0"/>
                <a:ea typeface="Arial" charset="0"/>
                <a:cs typeface="Arial" charset="0"/>
              </a:rPr>
              <a:t>Hippokampektomie</a:t>
            </a:r>
            <a:r>
              <a:rPr lang="de-DE" sz="2000" dirty="0">
                <a:solidFill>
                  <a:srgbClr val="005628"/>
                </a:solidFill>
                <a:latin typeface="Arial" charset="0"/>
                <a:ea typeface="Arial" charset="0"/>
                <a:cs typeface="Arial" charset="0"/>
              </a:rPr>
              <a:t> (14. LJ / 2000)</a:t>
            </a:r>
          </a:p>
        </p:txBody>
      </p:sp>
      <p:sp>
        <p:nvSpPr>
          <p:cNvPr id="3" name="Textfeld 2"/>
          <p:cNvSpPr txBox="1"/>
          <p:nvPr/>
        </p:nvSpPr>
        <p:spPr>
          <a:xfrm>
            <a:off x="-1407381" y="508883"/>
            <a:ext cx="190492" cy="369332"/>
          </a:xfrm>
          <a:prstGeom prst="rect">
            <a:avLst/>
          </a:prstGeom>
          <a:noFill/>
        </p:spPr>
        <p:txBody>
          <a:bodyPr wrap="square" rtlCol="0">
            <a:spAutoFit/>
          </a:bodyPr>
          <a:lstStyle/>
          <a:p>
            <a:endParaRPr lang="de-DE" dirty="0">
              <a:latin typeface="Arial" charset="0"/>
              <a:ea typeface="Arial" charset="0"/>
              <a:cs typeface="Arial" charset="0"/>
            </a:endParaRPr>
          </a:p>
        </p:txBody>
      </p:sp>
      <p:pic>
        <p:nvPicPr>
          <p:cNvPr id="11" name="Grafik 2"/>
          <p:cNvPicPr>
            <a:picLocks noChangeAspect="1"/>
          </p:cNvPicPr>
          <p:nvPr/>
        </p:nvPicPr>
        <p:blipFill rotWithShape="1">
          <a:blip r:embed="rId4">
            <a:extLst>
              <a:ext uri="{28A0092B-C50C-407E-A947-70E740481C1C}">
                <a14:useLocalDpi xmlns:a14="http://schemas.microsoft.com/office/drawing/2010/main" val="0"/>
              </a:ext>
            </a:extLst>
          </a:blip>
          <a:srcRect l="33445" t="16667" r="17000" b="31667"/>
          <a:stretch/>
        </p:blipFill>
        <p:spPr>
          <a:xfrm>
            <a:off x="7289194" y="2574733"/>
            <a:ext cx="3935504" cy="3183260"/>
          </a:xfrm>
          <a:prstGeom prst="rect">
            <a:avLst/>
          </a:prstGeom>
        </p:spPr>
      </p:pic>
      <p:sp>
        <p:nvSpPr>
          <p:cNvPr id="8" name="2 İçerik Yer Tutucusu"/>
          <p:cNvSpPr txBox="1">
            <a:spLocks/>
          </p:cNvSpPr>
          <p:nvPr/>
        </p:nvSpPr>
        <p:spPr>
          <a:xfrm>
            <a:off x="1909802" y="2564906"/>
            <a:ext cx="4762263" cy="2664294"/>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50000"/>
              </a:lnSpc>
            </a:pPr>
            <a:r>
              <a:rPr lang="de-DE" sz="2000" dirty="0">
                <a:solidFill>
                  <a:srgbClr val="005628"/>
                </a:solidFill>
                <a:latin typeface="Arial" charset="0"/>
                <a:ea typeface="Arial" charset="0"/>
                <a:cs typeface="Arial" charset="0"/>
              </a:rPr>
              <a:t>Post-operativ anfallsfrei bzgl. Anfallstyp 2</a:t>
            </a:r>
          </a:p>
          <a:p>
            <a:pPr>
              <a:lnSpc>
                <a:spcPct val="150000"/>
              </a:lnSpc>
            </a:pPr>
            <a:r>
              <a:rPr lang="de-DE" sz="2000" dirty="0">
                <a:solidFill>
                  <a:srgbClr val="005628"/>
                </a:solidFill>
                <a:latin typeface="Arial" charset="0"/>
                <a:ea typeface="Arial" charset="0"/>
                <a:cs typeface="Arial" charset="0"/>
              </a:rPr>
              <a:t>Anfallstyp 1 unverändert</a:t>
            </a:r>
          </a:p>
        </p:txBody>
      </p:sp>
    </p:spTree>
    <p:custDataLst>
      <p:tags r:id="rId1"/>
    </p:custDataLst>
    <p:extLst>
      <p:ext uri="{BB962C8B-B14F-4D97-AF65-F5344CB8AC3E}">
        <p14:creationId xmlns:p14="http://schemas.microsoft.com/office/powerpoint/2010/main" val="15017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76400" y="152400"/>
            <a:ext cx="3771529" cy="990600"/>
          </a:xfrm>
        </p:spPr>
        <p:txBody>
          <a:bodyPr>
            <a:noAutofit/>
          </a:bodyPr>
          <a:lstStyle/>
          <a:p>
            <a:r>
              <a:rPr lang="de-DE" sz="3200" b="1" dirty="0">
                <a:solidFill>
                  <a:srgbClr val="005628"/>
                </a:solidFill>
                <a:latin typeface="Arial" charset="0"/>
                <a:ea typeface="Arial" charset="0"/>
                <a:cs typeface="Arial" charset="0"/>
              </a:rPr>
              <a:t>Ab 2014 am UKM</a:t>
            </a:r>
            <a:endParaRPr lang="en-US" sz="3200" dirty="0">
              <a:solidFill>
                <a:srgbClr val="005628"/>
              </a:solidFill>
              <a:latin typeface="Arial" charset="0"/>
              <a:ea typeface="Arial" charset="0"/>
              <a:cs typeface="Arial" charset="0"/>
            </a:endParaRPr>
          </a:p>
        </p:txBody>
      </p:sp>
      <p:sp>
        <p:nvSpPr>
          <p:cNvPr id="3" name="Textfeld 2"/>
          <p:cNvSpPr txBox="1"/>
          <p:nvPr/>
        </p:nvSpPr>
        <p:spPr>
          <a:xfrm>
            <a:off x="-1407381" y="508883"/>
            <a:ext cx="190492" cy="369332"/>
          </a:xfrm>
          <a:prstGeom prst="rect">
            <a:avLst/>
          </a:prstGeom>
          <a:noFill/>
        </p:spPr>
        <p:txBody>
          <a:bodyPr wrap="square" rtlCol="0">
            <a:spAutoFit/>
          </a:bodyPr>
          <a:lstStyle/>
          <a:p>
            <a:endParaRPr lang="de-DE" dirty="0">
              <a:latin typeface="Arial" charset="0"/>
              <a:ea typeface="Arial" charset="0"/>
              <a:cs typeface="Arial" charset="0"/>
            </a:endParaRPr>
          </a:p>
        </p:txBody>
      </p:sp>
      <p:sp>
        <p:nvSpPr>
          <p:cNvPr id="8" name="2 İçerik Yer Tutucusu"/>
          <p:cNvSpPr txBox="1">
            <a:spLocks/>
          </p:cNvSpPr>
          <p:nvPr/>
        </p:nvSpPr>
        <p:spPr>
          <a:xfrm>
            <a:off x="1775520" y="1844824"/>
            <a:ext cx="8640960" cy="2664294"/>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50000"/>
              </a:lnSpc>
            </a:pPr>
            <a:r>
              <a:rPr lang="de-DE" sz="2000" dirty="0">
                <a:solidFill>
                  <a:srgbClr val="005628"/>
                </a:solidFill>
                <a:latin typeface="Arial" charset="0"/>
                <a:ea typeface="Arial" charset="0"/>
                <a:cs typeface="Arial" charset="0"/>
              </a:rPr>
              <a:t>Im Alter von 28.Jahren: Verheiratet und Kinderwunsch, aber bei der hohen Dosierung von </a:t>
            </a:r>
            <a:r>
              <a:rPr lang="de-DE" sz="2000" dirty="0" err="1">
                <a:solidFill>
                  <a:srgbClr val="005628"/>
                </a:solidFill>
                <a:latin typeface="Arial" charset="0"/>
                <a:ea typeface="Arial" charset="0"/>
                <a:cs typeface="Arial" charset="0"/>
              </a:rPr>
              <a:t>Valproat</a:t>
            </a:r>
            <a:r>
              <a:rPr lang="de-DE" sz="2000" dirty="0">
                <a:solidFill>
                  <a:srgbClr val="005628"/>
                </a:solidFill>
                <a:latin typeface="Arial" charset="0"/>
                <a:ea typeface="Arial" charset="0"/>
                <a:cs typeface="Arial" charset="0"/>
              </a:rPr>
              <a:t> ca. 10% Risiko für kindliche Fehlbildungen</a:t>
            </a:r>
          </a:p>
          <a:p>
            <a:pPr>
              <a:lnSpc>
                <a:spcPct val="150000"/>
              </a:lnSpc>
            </a:pPr>
            <a:r>
              <a:rPr lang="de-DE" sz="2000" dirty="0">
                <a:solidFill>
                  <a:srgbClr val="005628"/>
                </a:solidFill>
                <a:latin typeface="Arial" charset="0"/>
                <a:ea typeface="Arial" charset="0"/>
                <a:cs typeface="Arial" charset="0"/>
              </a:rPr>
              <a:t>2x Versuch, </a:t>
            </a:r>
            <a:r>
              <a:rPr lang="de-DE" sz="2000" dirty="0" err="1">
                <a:solidFill>
                  <a:srgbClr val="005628"/>
                </a:solidFill>
                <a:latin typeface="Arial" charset="0"/>
                <a:ea typeface="Arial" charset="0"/>
                <a:cs typeface="Arial" charset="0"/>
              </a:rPr>
              <a:t>Valproat</a:t>
            </a:r>
            <a:r>
              <a:rPr lang="de-DE" sz="2000" dirty="0">
                <a:solidFill>
                  <a:srgbClr val="005628"/>
                </a:solidFill>
                <a:latin typeface="Arial" charset="0"/>
                <a:ea typeface="Arial" charset="0"/>
                <a:cs typeface="Arial" charset="0"/>
              </a:rPr>
              <a:t> auszuschleichen scheiterte</a:t>
            </a:r>
          </a:p>
        </p:txBody>
      </p:sp>
      <p:pic>
        <p:nvPicPr>
          <p:cNvPr id="9"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929" y="122721"/>
            <a:ext cx="1607925" cy="1049958"/>
          </a:xfrm>
          <a:prstGeom prst="rect">
            <a:avLst/>
          </a:prstGeom>
        </p:spPr>
      </p:pic>
    </p:spTree>
    <p:custDataLst>
      <p:tags r:id="rId1"/>
    </p:custDataLst>
    <p:extLst>
      <p:ext uri="{BB962C8B-B14F-4D97-AF65-F5344CB8AC3E}">
        <p14:creationId xmlns:p14="http://schemas.microsoft.com/office/powerpoint/2010/main" val="9659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t="5443"/>
          <a:stretch/>
        </p:blipFill>
        <p:spPr>
          <a:xfrm>
            <a:off x="559076" y="1283660"/>
            <a:ext cx="6984776" cy="4691743"/>
          </a:xfrm>
          <a:prstGeom prst="rect">
            <a:avLst/>
          </a:prstGeom>
        </p:spPr>
      </p:pic>
      <p:sp>
        <p:nvSpPr>
          <p:cNvPr id="7" name="Titel 1"/>
          <p:cNvSpPr>
            <a:spLocks noGrp="1"/>
          </p:cNvSpPr>
          <p:nvPr>
            <p:ph type="title"/>
          </p:nvPr>
        </p:nvSpPr>
        <p:spPr>
          <a:xfrm>
            <a:off x="2017712" y="206152"/>
            <a:ext cx="6180220" cy="990600"/>
          </a:xfrm>
        </p:spPr>
        <p:txBody>
          <a:bodyPr>
            <a:normAutofit/>
          </a:bodyPr>
          <a:lstStyle/>
          <a:p>
            <a:r>
              <a:rPr lang="de-DE" sz="2800" b="1" dirty="0">
                <a:solidFill>
                  <a:srgbClr val="005628"/>
                </a:solidFill>
                <a:latin typeface="Arial" charset="0"/>
                <a:ea typeface="Arial" charset="0"/>
                <a:cs typeface="Arial" charset="0"/>
              </a:rPr>
              <a:t>Nicht-invasive prächirurgische </a:t>
            </a:r>
            <a:br>
              <a:rPr lang="de-DE" sz="2800" b="1" dirty="0">
                <a:solidFill>
                  <a:srgbClr val="005628"/>
                </a:solidFill>
                <a:latin typeface="Arial" charset="0"/>
                <a:ea typeface="Arial" charset="0"/>
                <a:cs typeface="Arial" charset="0"/>
              </a:rPr>
            </a:br>
            <a:r>
              <a:rPr lang="de-DE" sz="2800" b="1" dirty="0">
                <a:solidFill>
                  <a:srgbClr val="005628"/>
                </a:solidFill>
                <a:latin typeface="Arial" charset="0"/>
                <a:ea typeface="Arial" charset="0"/>
                <a:cs typeface="Arial" charset="0"/>
              </a:rPr>
              <a:t>Diagnostik 2014</a:t>
            </a:r>
          </a:p>
        </p:txBody>
      </p:sp>
      <p:sp>
        <p:nvSpPr>
          <p:cNvPr id="8" name="Textfeld 7"/>
          <p:cNvSpPr txBox="1"/>
          <p:nvPr/>
        </p:nvSpPr>
        <p:spPr>
          <a:xfrm>
            <a:off x="7683336" y="2140326"/>
            <a:ext cx="4508664" cy="1569660"/>
          </a:xfrm>
          <a:prstGeom prst="rect">
            <a:avLst/>
          </a:prstGeom>
          <a:noFill/>
        </p:spPr>
        <p:txBody>
          <a:bodyPr wrap="square" rtlCol="0">
            <a:spAutoFit/>
          </a:bodyPr>
          <a:lstStyle/>
          <a:p>
            <a:r>
              <a:rPr lang="de-DE" sz="1600" dirty="0">
                <a:solidFill>
                  <a:srgbClr val="005628"/>
                </a:solidFill>
                <a:ea typeface="Arial" charset="0"/>
                <a:cs typeface="Arial" charset="0"/>
              </a:rPr>
              <a:t>MEG-Quellenanalyse aus 9 gemittelten MEG-Spikes am Spike-</a:t>
            </a:r>
            <a:r>
              <a:rPr lang="de-DE" sz="1600" dirty="0" err="1">
                <a:solidFill>
                  <a:srgbClr val="005628"/>
                </a:solidFill>
                <a:ea typeface="Arial" charset="0"/>
                <a:cs typeface="Arial" charset="0"/>
              </a:rPr>
              <a:t>Onset</a:t>
            </a:r>
            <a:r>
              <a:rPr lang="de-DE" sz="1600" dirty="0">
                <a:solidFill>
                  <a:srgbClr val="005628"/>
                </a:solidFill>
                <a:ea typeface="Arial" charset="0"/>
                <a:cs typeface="Arial" charset="0"/>
              </a:rPr>
              <a:t> rechts-</a:t>
            </a:r>
            <a:r>
              <a:rPr lang="de-DE" sz="1600" dirty="0" err="1">
                <a:solidFill>
                  <a:srgbClr val="005628"/>
                </a:solidFill>
                <a:ea typeface="Arial" charset="0"/>
                <a:cs typeface="Arial" charset="0"/>
              </a:rPr>
              <a:t>fronto</a:t>
            </a:r>
            <a:r>
              <a:rPr lang="de-DE" sz="1600" dirty="0">
                <a:solidFill>
                  <a:srgbClr val="005628"/>
                </a:solidFill>
                <a:ea typeface="Arial" charset="0"/>
                <a:cs typeface="Arial" charset="0"/>
              </a:rPr>
              <a:t>-lateral organisiert </a:t>
            </a:r>
          </a:p>
          <a:p>
            <a:pPr marL="285750" indent="-285750">
              <a:buFont typeface="Arial" charset="0"/>
              <a:buChar char="•"/>
            </a:pPr>
            <a:r>
              <a:rPr lang="de-DE" sz="1600" dirty="0">
                <a:solidFill>
                  <a:srgbClr val="005628"/>
                </a:solidFill>
                <a:ea typeface="Arial" charset="0"/>
                <a:cs typeface="Arial" charset="0"/>
              </a:rPr>
              <a:t>Dipol-Fit (roter Pfeil) </a:t>
            </a:r>
          </a:p>
          <a:p>
            <a:pPr marL="285750" indent="-285750">
              <a:buFont typeface="Arial" charset="0"/>
              <a:buChar char="•"/>
            </a:pPr>
            <a:r>
              <a:rPr lang="de-DE" sz="1600" dirty="0">
                <a:solidFill>
                  <a:srgbClr val="005628"/>
                </a:solidFill>
                <a:ea typeface="Arial" charset="0"/>
                <a:cs typeface="Arial" charset="0"/>
              </a:rPr>
              <a:t>Stromdichte-Rekonstruktion (gelb-rotes Patch)</a:t>
            </a:r>
          </a:p>
        </p:txBody>
      </p:sp>
    </p:spTree>
    <p:extLst>
      <p:ext uri="{BB962C8B-B14F-4D97-AF65-F5344CB8AC3E}">
        <p14:creationId xmlns:p14="http://schemas.microsoft.com/office/powerpoint/2010/main" val="1120118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2017713" y="206152"/>
            <a:ext cx="6203971" cy="990600"/>
          </a:xfrm>
        </p:spPr>
        <p:txBody>
          <a:bodyPr>
            <a:normAutofit/>
          </a:bodyPr>
          <a:lstStyle/>
          <a:p>
            <a:r>
              <a:rPr lang="de-DE" sz="2800" b="1" dirty="0">
                <a:solidFill>
                  <a:srgbClr val="005628"/>
                </a:solidFill>
                <a:latin typeface="Arial" charset="0"/>
                <a:ea typeface="Arial" charset="0"/>
                <a:cs typeface="Arial" charset="0"/>
              </a:rPr>
              <a:t>Nicht-invasive prächirurgische Diagnostik 2014</a:t>
            </a:r>
          </a:p>
        </p:txBody>
      </p:sp>
      <p:sp>
        <p:nvSpPr>
          <p:cNvPr id="8" name="Textfeld 7"/>
          <p:cNvSpPr txBox="1"/>
          <p:nvPr/>
        </p:nvSpPr>
        <p:spPr>
          <a:xfrm>
            <a:off x="2851122" y="5688775"/>
            <a:ext cx="6048672" cy="369332"/>
          </a:xfrm>
          <a:prstGeom prst="rect">
            <a:avLst/>
          </a:prstGeom>
          <a:noFill/>
        </p:spPr>
        <p:txBody>
          <a:bodyPr wrap="square" rtlCol="0">
            <a:spAutoFit/>
          </a:bodyPr>
          <a:lstStyle/>
          <a:p>
            <a:r>
              <a:rPr lang="de-DE" dirty="0">
                <a:solidFill>
                  <a:srgbClr val="005628"/>
                </a:solidFill>
                <a:latin typeface="Arial" charset="0"/>
                <a:ea typeface="Arial" charset="0"/>
                <a:cs typeface="Arial" charset="0"/>
              </a:rPr>
              <a:t>MRT (3T, 3D FLAIR): mögliche FCD rechts </a:t>
            </a:r>
            <a:r>
              <a:rPr lang="de-DE" dirty="0" err="1">
                <a:solidFill>
                  <a:srgbClr val="005628"/>
                </a:solidFill>
                <a:latin typeface="Arial" charset="0"/>
                <a:ea typeface="Arial" charset="0"/>
                <a:cs typeface="Arial" charset="0"/>
              </a:rPr>
              <a:t>fronto</a:t>
            </a:r>
            <a:r>
              <a:rPr lang="de-DE" dirty="0">
                <a:solidFill>
                  <a:srgbClr val="005628"/>
                </a:solidFill>
                <a:latin typeface="Arial" charset="0"/>
                <a:ea typeface="Arial" charset="0"/>
                <a:cs typeface="Arial" charset="0"/>
              </a:rPr>
              <a:t>-lateral</a:t>
            </a:r>
            <a:endParaRPr lang="de-DE" sz="1600" dirty="0">
              <a:solidFill>
                <a:srgbClr val="005628"/>
              </a:solidFill>
              <a:ea typeface="Arial" charset="0"/>
              <a:cs typeface="Arial" charset="0"/>
            </a:endParaRPr>
          </a:p>
        </p:txBody>
      </p:sp>
      <p:pic>
        <p:nvPicPr>
          <p:cNvPr id="6" name="Grafik 6"/>
          <p:cNvPicPr>
            <a:picLocks noChangeAspect="1"/>
          </p:cNvPicPr>
          <p:nvPr/>
        </p:nvPicPr>
        <p:blipFill rotWithShape="1">
          <a:blip r:embed="rId2">
            <a:extLst>
              <a:ext uri="{28A0092B-C50C-407E-A947-70E740481C1C}">
                <a14:useLocalDpi xmlns:a14="http://schemas.microsoft.com/office/drawing/2010/main" val="0"/>
              </a:ext>
            </a:extLst>
          </a:blip>
          <a:srcRect l="31355" t="22875" r="31462" b="34556"/>
          <a:stretch/>
        </p:blipFill>
        <p:spPr>
          <a:xfrm>
            <a:off x="2345706" y="1797437"/>
            <a:ext cx="4139952" cy="3777059"/>
          </a:xfrm>
          <a:prstGeom prst="rect">
            <a:avLst/>
          </a:prstGeom>
        </p:spPr>
      </p:pic>
      <p:pic>
        <p:nvPicPr>
          <p:cNvPr id="9" name="Grafik 8"/>
          <p:cNvPicPr>
            <a:picLocks noChangeAspect="1"/>
          </p:cNvPicPr>
          <p:nvPr/>
        </p:nvPicPr>
        <p:blipFill rotWithShape="1">
          <a:blip r:embed="rId3"/>
          <a:srcRect l="64370" t="5443" r="15055" b="57041"/>
          <a:stretch/>
        </p:blipFill>
        <p:spPr>
          <a:xfrm>
            <a:off x="6913084" y="1797434"/>
            <a:ext cx="2927335" cy="3791806"/>
          </a:xfrm>
          <a:prstGeom prst="rect">
            <a:avLst/>
          </a:prstGeom>
        </p:spPr>
      </p:pic>
      <p:sp>
        <p:nvSpPr>
          <p:cNvPr id="10" name="Ellipse 11"/>
          <p:cNvSpPr/>
          <p:nvPr/>
        </p:nvSpPr>
        <p:spPr>
          <a:xfrm rot="19695990">
            <a:off x="2596282" y="3444257"/>
            <a:ext cx="1317205" cy="483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85963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16632"/>
            <a:ext cx="6849742" cy="990600"/>
          </a:xfrm>
        </p:spPr>
        <p:txBody>
          <a:bodyPr>
            <a:normAutofit/>
          </a:bodyPr>
          <a:lstStyle/>
          <a:p>
            <a:r>
              <a:rPr lang="de-DE" sz="2800" b="1" dirty="0">
                <a:solidFill>
                  <a:srgbClr val="005628"/>
                </a:solidFill>
                <a:latin typeface="Arial" charset="0"/>
                <a:ea typeface="Arial" charset="0"/>
                <a:cs typeface="Arial" charset="0"/>
              </a:rPr>
              <a:t>Neurochirurgie 2015</a:t>
            </a:r>
          </a:p>
        </p:txBody>
      </p:sp>
      <p:sp>
        <p:nvSpPr>
          <p:cNvPr id="18" name="Titel 1"/>
          <p:cNvSpPr txBox="1">
            <a:spLocks/>
          </p:cNvSpPr>
          <p:nvPr/>
        </p:nvSpPr>
        <p:spPr>
          <a:xfrm>
            <a:off x="1981200" y="533400"/>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endParaRPr lang="de-DE" dirty="0"/>
          </a:p>
        </p:txBody>
      </p:sp>
      <p:pic>
        <p:nvPicPr>
          <p:cNvPr id="19" name="Grafik 18"/>
          <p:cNvPicPr>
            <a:picLocks noChangeAspect="1"/>
          </p:cNvPicPr>
          <p:nvPr/>
        </p:nvPicPr>
        <p:blipFill rotWithShape="1">
          <a:blip r:embed="rId2">
            <a:extLst>
              <a:ext uri="{28A0092B-C50C-407E-A947-70E740481C1C}">
                <a14:useLocalDpi xmlns:a14="http://schemas.microsoft.com/office/drawing/2010/main" val="0"/>
              </a:ext>
            </a:extLst>
          </a:blip>
          <a:srcRect l="27578" t="19133" r="26700" b="34995"/>
          <a:stretch/>
        </p:blipFill>
        <p:spPr>
          <a:xfrm>
            <a:off x="7877299" y="3956974"/>
            <a:ext cx="2758025" cy="2205243"/>
          </a:xfrm>
          <a:prstGeom prst="rect">
            <a:avLst/>
          </a:prstGeom>
        </p:spPr>
      </p:pic>
      <p:sp>
        <p:nvSpPr>
          <p:cNvPr id="6" name="2 İçerik Yer Tutucusu"/>
          <p:cNvSpPr txBox="1">
            <a:spLocks/>
          </p:cNvSpPr>
          <p:nvPr/>
        </p:nvSpPr>
        <p:spPr>
          <a:xfrm>
            <a:off x="415636" y="1753605"/>
            <a:ext cx="6637947" cy="169067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50000"/>
              </a:lnSpc>
            </a:pPr>
            <a:r>
              <a:rPr lang="de-DE" sz="2000" dirty="0">
                <a:solidFill>
                  <a:srgbClr val="005628"/>
                </a:solidFill>
                <a:latin typeface="Arial" charset="0"/>
                <a:ea typeface="Arial" charset="0"/>
                <a:cs typeface="Arial" charset="0"/>
              </a:rPr>
              <a:t>Invasive Diagnostik mit 2 Tiefenelektroden: Anfallsbeginn in der FCD</a:t>
            </a:r>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044" y="1584734"/>
            <a:ext cx="1934280" cy="2311504"/>
          </a:xfrm>
          <a:prstGeom prst="rect">
            <a:avLst/>
          </a:prstGeom>
        </p:spPr>
      </p:pic>
      <p:sp>
        <p:nvSpPr>
          <p:cNvPr id="8" name="2 İçerik Yer Tutucusu"/>
          <p:cNvSpPr txBox="1">
            <a:spLocks/>
          </p:cNvSpPr>
          <p:nvPr/>
        </p:nvSpPr>
        <p:spPr>
          <a:xfrm>
            <a:off x="415636" y="2637892"/>
            <a:ext cx="6590449" cy="304331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50000"/>
              </a:lnSpc>
            </a:pPr>
            <a:r>
              <a:rPr lang="en-US" altLang="de-DE" sz="2000" dirty="0">
                <a:solidFill>
                  <a:srgbClr val="005628"/>
                </a:solidFill>
                <a:latin typeface="Arial" charset="0"/>
                <a:ea typeface="Arial" charset="0"/>
                <a:cs typeface="Arial" charset="0"/>
              </a:rPr>
              <a:t>Wada-Test (</a:t>
            </a:r>
            <a:r>
              <a:rPr lang="en-US" altLang="de-DE" sz="2000" dirty="0" err="1">
                <a:solidFill>
                  <a:srgbClr val="005628"/>
                </a:solidFill>
                <a:latin typeface="Arial" charset="0"/>
                <a:ea typeface="Arial" charset="0"/>
                <a:cs typeface="Arial" charset="0"/>
              </a:rPr>
              <a:t>Injektion</a:t>
            </a:r>
            <a:r>
              <a:rPr lang="en-US" altLang="de-DE" sz="2000" dirty="0">
                <a:solidFill>
                  <a:srgbClr val="005628"/>
                </a:solidFill>
                <a:latin typeface="Arial" charset="0"/>
                <a:ea typeface="Arial" charset="0"/>
                <a:cs typeface="Arial" charset="0"/>
              </a:rPr>
              <a:t> </a:t>
            </a:r>
            <a:r>
              <a:rPr lang="en-US" altLang="de-DE" sz="2000" dirty="0" err="1">
                <a:solidFill>
                  <a:srgbClr val="005628"/>
                </a:solidFill>
                <a:latin typeface="Arial" charset="0"/>
                <a:ea typeface="Arial" charset="0"/>
                <a:cs typeface="Arial" charset="0"/>
              </a:rPr>
              <a:t>eines</a:t>
            </a:r>
            <a:r>
              <a:rPr lang="en-US" altLang="de-DE" sz="2000" dirty="0">
                <a:solidFill>
                  <a:srgbClr val="005628"/>
                </a:solidFill>
                <a:latin typeface="Arial" charset="0"/>
                <a:ea typeface="Arial" charset="0"/>
                <a:cs typeface="Arial" charset="0"/>
              </a:rPr>
              <a:t> </a:t>
            </a:r>
            <a:r>
              <a:rPr lang="en-US" altLang="de-DE" sz="2000" dirty="0" err="1">
                <a:solidFill>
                  <a:srgbClr val="005628"/>
                </a:solidFill>
                <a:latin typeface="Arial" charset="0"/>
                <a:ea typeface="Arial" charset="0"/>
                <a:cs typeface="Arial" charset="0"/>
              </a:rPr>
              <a:t>Narkose-Mittels</a:t>
            </a:r>
            <a:r>
              <a:rPr lang="en-US" altLang="de-DE" sz="2000" dirty="0">
                <a:solidFill>
                  <a:srgbClr val="005628"/>
                </a:solidFill>
                <a:latin typeface="Arial" charset="0"/>
                <a:ea typeface="Arial" charset="0"/>
                <a:cs typeface="Arial" charset="0"/>
              </a:rPr>
              <a:t> in die </a:t>
            </a:r>
            <a:r>
              <a:rPr lang="en-US" altLang="de-DE" sz="2000" dirty="0" err="1">
                <a:solidFill>
                  <a:srgbClr val="005628"/>
                </a:solidFill>
                <a:latin typeface="Arial" charset="0"/>
                <a:ea typeface="Arial" charset="0"/>
                <a:cs typeface="Arial" charset="0"/>
              </a:rPr>
              <a:t>Hirnschlagader</a:t>
            </a:r>
            <a:r>
              <a:rPr lang="en-US" altLang="de-DE" sz="2000" dirty="0">
                <a:solidFill>
                  <a:srgbClr val="005628"/>
                </a:solidFill>
                <a:latin typeface="Arial" charset="0"/>
                <a:ea typeface="Arial" charset="0"/>
                <a:cs typeface="Arial" charset="0"/>
              </a:rPr>
              <a:t>): </a:t>
            </a:r>
            <a:r>
              <a:rPr lang="en-US" altLang="de-DE" sz="2000" dirty="0" err="1">
                <a:solidFill>
                  <a:srgbClr val="005628"/>
                </a:solidFill>
                <a:latin typeface="Arial" charset="0"/>
                <a:ea typeface="Arial" charset="0"/>
                <a:cs typeface="Arial" charset="0"/>
              </a:rPr>
              <a:t>Sprachbereiche</a:t>
            </a:r>
            <a:r>
              <a:rPr lang="en-US" altLang="de-DE" sz="2000" dirty="0">
                <a:solidFill>
                  <a:srgbClr val="005628"/>
                </a:solidFill>
                <a:latin typeface="Arial" charset="0"/>
                <a:ea typeface="Arial" charset="0"/>
                <a:cs typeface="Arial" charset="0"/>
              </a:rPr>
              <a:t> </a:t>
            </a:r>
            <a:r>
              <a:rPr lang="en-US" altLang="de-DE" sz="2000" dirty="0" err="1">
                <a:solidFill>
                  <a:srgbClr val="005628"/>
                </a:solidFill>
                <a:latin typeface="Arial" charset="0"/>
                <a:ea typeface="Arial" charset="0"/>
                <a:cs typeface="Arial" charset="0"/>
              </a:rPr>
              <a:t>nicht</a:t>
            </a:r>
            <a:r>
              <a:rPr lang="en-US" altLang="de-DE" sz="2000" dirty="0">
                <a:solidFill>
                  <a:srgbClr val="005628"/>
                </a:solidFill>
                <a:latin typeface="Arial" charset="0"/>
                <a:ea typeface="Arial" charset="0"/>
                <a:cs typeface="Arial" charset="0"/>
              </a:rPr>
              <a:t> </a:t>
            </a:r>
            <a:r>
              <a:rPr lang="en-US" altLang="de-DE" sz="2000" dirty="0" err="1">
                <a:solidFill>
                  <a:srgbClr val="005628"/>
                </a:solidFill>
                <a:latin typeface="Arial" charset="0"/>
                <a:ea typeface="Arial" charset="0"/>
                <a:cs typeface="Arial" charset="0"/>
              </a:rPr>
              <a:t>betroffen</a:t>
            </a:r>
            <a:r>
              <a:rPr lang="en-US" altLang="de-DE" sz="2000" dirty="0">
                <a:solidFill>
                  <a:srgbClr val="005628"/>
                </a:solidFill>
                <a:latin typeface="Arial" charset="0"/>
                <a:ea typeface="Arial" charset="0"/>
                <a:cs typeface="Arial" charset="0"/>
              </a:rPr>
              <a:t> </a:t>
            </a:r>
          </a:p>
          <a:p>
            <a:pPr>
              <a:lnSpc>
                <a:spcPct val="150000"/>
              </a:lnSpc>
            </a:pPr>
            <a:r>
              <a:rPr lang="de-DE" sz="2000" dirty="0">
                <a:solidFill>
                  <a:srgbClr val="005628"/>
                </a:solidFill>
                <a:latin typeface="Arial" charset="0"/>
                <a:ea typeface="Arial" charset="0"/>
                <a:cs typeface="Arial" charset="0"/>
              </a:rPr>
              <a:t>Empfehlung zur erweiterten </a:t>
            </a:r>
            <a:r>
              <a:rPr lang="de-DE" sz="2000" dirty="0" err="1">
                <a:solidFill>
                  <a:srgbClr val="005628"/>
                </a:solidFill>
                <a:latin typeface="Arial" charset="0"/>
                <a:ea typeface="Arial" charset="0"/>
                <a:cs typeface="Arial" charset="0"/>
              </a:rPr>
              <a:t>Läsionektomie</a:t>
            </a:r>
            <a:endParaRPr lang="de-DE" sz="2000" dirty="0">
              <a:solidFill>
                <a:srgbClr val="005628"/>
              </a:solidFill>
              <a:latin typeface="Arial" charset="0"/>
              <a:ea typeface="Arial" charset="0"/>
              <a:cs typeface="Arial" charset="0"/>
            </a:endParaRPr>
          </a:p>
          <a:p>
            <a:pPr>
              <a:lnSpc>
                <a:spcPct val="150000"/>
              </a:lnSpc>
            </a:pPr>
            <a:r>
              <a:rPr lang="de-DE" sz="2000" dirty="0">
                <a:solidFill>
                  <a:srgbClr val="005628"/>
                </a:solidFill>
                <a:latin typeface="Arial" charset="0"/>
                <a:ea typeface="Arial" charset="0"/>
                <a:cs typeface="Arial" charset="0"/>
              </a:rPr>
              <a:t>Navigationsgestützte Resektion 07/2015</a:t>
            </a:r>
          </a:p>
        </p:txBody>
      </p:sp>
      <p:pic>
        <p:nvPicPr>
          <p:cNvPr id="4" name="Bi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064" y="1700809"/>
            <a:ext cx="1961224" cy="2023683"/>
          </a:xfrm>
          <a:prstGeom prst="rect">
            <a:avLst/>
          </a:prstGeom>
        </p:spPr>
      </p:pic>
      <p:sp>
        <p:nvSpPr>
          <p:cNvPr id="11" name="2 İçerik Yer Tutucusu"/>
          <p:cNvSpPr txBox="1">
            <a:spLocks/>
          </p:cNvSpPr>
          <p:nvPr/>
        </p:nvSpPr>
        <p:spPr>
          <a:xfrm>
            <a:off x="415636" y="4857008"/>
            <a:ext cx="5256584" cy="617493"/>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50000"/>
              </a:lnSpc>
            </a:pPr>
            <a:r>
              <a:rPr lang="de-DE" sz="2000" dirty="0">
                <a:solidFill>
                  <a:srgbClr val="005628"/>
                </a:solidFill>
                <a:latin typeface="Arial" charset="0"/>
                <a:ea typeface="Arial" charset="0"/>
                <a:cs typeface="Arial" charset="0"/>
              </a:rPr>
              <a:t>Histologie: FCD Typ II B</a:t>
            </a:r>
          </a:p>
        </p:txBody>
      </p:sp>
    </p:spTree>
    <p:extLst>
      <p:ext uri="{BB962C8B-B14F-4D97-AF65-F5344CB8AC3E}">
        <p14:creationId xmlns:p14="http://schemas.microsoft.com/office/powerpoint/2010/main" val="10967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188640"/>
            <a:ext cx="6849742" cy="990600"/>
          </a:xfrm>
        </p:spPr>
        <p:txBody>
          <a:bodyPr>
            <a:normAutofit/>
          </a:bodyPr>
          <a:lstStyle/>
          <a:p>
            <a:r>
              <a:rPr lang="de-DE" sz="2800" b="1" dirty="0">
                <a:solidFill>
                  <a:srgbClr val="005628"/>
                </a:solidFill>
                <a:latin typeface="Arial" charset="0"/>
                <a:ea typeface="Arial" charset="0"/>
                <a:cs typeface="Arial" charset="0"/>
              </a:rPr>
              <a:t>Postoperatives Ergebnis</a:t>
            </a:r>
          </a:p>
        </p:txBody>
      </p:sp>
      <p:sp>
        <p:nvSpPr>
          <p:cNvPr id="18" name="Titel 1"/>
          <p:cNvSpPr txBox="1">
            <a:spLocks/>
          </p:cNvSpPr>
          <p:nvPr/>
        </p:nvSpPr>
        <p:spPr>
          <a:xfrm>
            <a:off x="1981200" y="533400"/>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endParaRPr lang="de-DE" dirty="0">
              <a:latin typeface="Arial" charset="0"/>
              <a:ea typeface="Arial" charset="0"/>
              <a:cs typeface="Arial" charset="0"/>
            </a:endParaRPr>
          </a:p>
        </p:txBody>
      </p:sp>
      <p:sp>
        <p:nvSpPr>
          <p:cNvPr id="51" name="Textfeld 50"/>
          <p:cNvSpPr txBox="1"/>
          <p:nvPr/>
        </p:nvSpPr>
        <p:spPr>
          <a:xfrm>
            <a:off x="1903822" y="1453204"/>
            <a:ext cx="8584666" cy="1107996"/>
          </a:xfrm>
          <a:prstGeom prst="rect">
            <a:avLst/>
          </a:prstGeom>
          <a:noFill/>
        </p:spPr>
        <p:txBody>
          <a:bodyPr wrap="square" rtlCol="0">
            <a:spAutoFit/>
          </a:bodyPr>
          <a:lstStyle/>
          <a:p>
            <a:pPr fontAlgn="base">
              <a:spcBef>
                <a:spcPct val="0"/>
              </a:spcBef>
              <a:spcAft>
                <a:spcPct val="0"/>
              </a:spcAft>
            </a:pPr>
            <a:endParaRPr lang="de-DE" dirty="0">
              <a:solidFill>
                <a:srgbClr val="292934"/>
              </a:solidFill>
              <a:latin typeface="Arial" charset="0"/>
              <a:ea typeface="Arial" charset="0"/>
              <a:cs typeface="Arial" charset="0"/>
            </a:endParaRPr>
          </a:p>
          <a:p>
            <a:pPr marL="285750" indent="-285750">
              <a:buFont typeface="Arial" panose="020B0604020202020204" pitchFamily="34" charset="0"/>
              <a:buChar char="•"/>
            </a:pPr>
            <a:endParaRPr lang="de-DE" sz="2400" dirty="0">
              <a:solidFill>
                <a:srgbClr val="292934"/>
              </a:solidFill>
              <a:ea typeface="Arial" charset="0"/>
              <a:cs typeface="Arial" charset="0"/>
            </a:endParaRPr>
          </a:p>
          <a:p>
            <a:pPr marL="285750" indent="-285750">
              <a:buFont typeface="Arial" panose="020B0604020202020204" pitchFamily="34" charset="0"/>
              <a:buChar char="•"/>
            </a:pPr>
            <a:endParaRPr lang="de-DE" sz="2400" dirty="0">
              <a:solidFill>
                <a:srgbClr val="292934"/>
              </a:solidFill>
              <a:ea typeface="Arial" charset="0"/>
              <a:cs typeface="Arial"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2973" y="3789041"/>
            <a:ext cx="3601870" cy="2402419"/>
          </a:xfrm>
          <a:prstGeom prst="rect">
            <a:avLst/>
          </a:prstGeom>
        </p:spPr>
      </p:pic>
      <p:sp>
        <p:nvSpPr>
          <p:cNvPr id="8" name="2 İçerik Yer Tutucusu"/>
          <p:cNvSpPr txBox="1">
            <a:spLocks/>
          </p:cNvSpPr>
          <p:nvPr/>
        </p:nvSpPr>
        <p:spPr>
          <a:xfrm>
            <a:off x="1775520" y="1683222"/>
            <a:ext cx="8712968" cy="2105818"/>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50000"/>
              </a:lnSpc>
            </a:pPr>
            <a:r>
              <a:rPr lang="de-DE" sz="2000" dirty="0">
                <a:solidFill>
                  <a:srgbClr val="005628"/>
                </a:solidFill>
                <a:latin typeface="Arial" charset="0"/>
                <a:ea typeface="Arial" charset="0"/>
                <a:cs typeface="Arial" charset="0"/>
              </a:rPr>
              <a:t>Kein klinisch-neurologisches Defizit</a:t>
            </a:r>
          </a:p>
          <a:p>
            <a:pPr>
              <a:lnSpc>
                <a:spcPct val="150000"/>
              </a:lnSpc>
            </a:pPr>
            <a:r>
              <a:rPr lang="de-DE" sz="2000" dirty="0">
                <a:solidFill>
                  <a:srgbClr val="005628"/>
                </a:solidFill>
                <a:latin typeface="Arial" charset="0"/>
                <a:ea typeface="Arial" charset="0"/>
                <a:cs typeface="Arial" charset="0"/>
              </a:rPr>
              <a:t>Post-operativ komplett anfallsfrei</a:t>
            </a:r>
          </a:p>
          <a:p>
            <a:pPr>
              <a:lnSpc>
                <a:spcPct val="150000"/>
              </a:lnSpc>
            </a:pPr>
            <a:r>
              <a:rPr lang="de-DE" sz="2000" dirty="0">
                <a:solidFill>
                  <a:srgbClr val="005628"/>
                </a:solidFill>
                <a:latin typeface="Arial" charset="0"/>
                <a:ea typeface="Arial" charset="0"/>
                <a:cs typeface="Arial" charset="0"/>
              </a:rPr>
              <a:t>Da </a:t>
            </a:r>
            <a:r>
              <a:rPr lang="de-DE" sz="2000" dirty="0" err="1">
                <a:solidFill>
                  <a:srgbClr val="005628"/>
                </a:solidFill>
                <a:latin typeface="Arial" charset="0"/>
                <a:ea typeface="Arial" charset="0"/>
                <a:cs typeface="Arial" charset="0"/>
              </a:rPr>
              <a:t>Valproat</a:t>
            </a:r>
            <a:r>
              <a:rPr lang="de-DE" sz="2000" dirty="0">
                <a:solidFill>
                  <a:srgbClr val="005628"/>
                </a:solidFill>
                <a:latin typeface="Arial" charset="0"/>
                <a:ea typeface="Arial" charset="0"/>
                <a:cs typeface="Arial" charset="0"/>
              </a:rPr>
              <a:t> bereits vor OP abgesetzt wurde, stand einer möglichen Schwangerschaft nichts mehr im Wege </a:t>
            </a:r>
          </a:p>
          <a:p>
            <a:pPr>
              <a:lnSpc>
                <a:spcPct val="150000"/>
              </a:lnSpc>
            </a:pPr>
            <a:endParaRPr lang="de-DE" sz="2000" dirty="0">
              <a:solidFill>
                <a:srgbClr val="292934"/>
              </a:solidFill>
              <a:latin typeface="Arial" charset="0"/>
              <a:ea typeface="Arial" charset="0"/>
              <a:cs typeface="Arial" charset="0"/>
            </a:endParaRPr>
          </a:p>
          <a:p>
            <a:pPr>
              <a:lnSpc>
                <a:spcPct val="150000"/>
              </a:lnSpc>
            </a:pPr>
            <a:endParaRPr lang="de-DE" sz="2000" dirty="0">
              <a:solidFill>
                <a:srgbClr val="292934"/>
              </a:solidFill>
              <a:latin typeface="Arial" charset="0"/>
              <a:ea typeface="Arial" charset="0"/>
              <a:cs typeface="Arial" charset="0"/>
            </a:endParaRPr>
          </a:p>
        </p:txBody>
      </p:sp>
      <p:sp>
        <p:nvSpPr>
          <p:cNvPr id="9" name="2 İçerik Yer Tutucusu"/>
          <p:cNvSpPr txBox="1">
            <a:spLocks/>
          </p:cNvSpPr>
          <p:nvPr/>
        </p:nvSpPr>
        <p:spPr>
          <a:xfrm>
            <a:off x="1849266" y="5877272"/>
            <a:ext cx="3214873" cy="576064"/>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50000"/>
              </a:lnSpc>
            </a:pPr>
            <a:r>
              <a:rPr lang="de-DE" sz="2000" dirty="0">
                <a:solidFill>
                  <a:srgbClr val="005628"/>
                </a:solidFill>
                <a:latin typeface="Arial" charset="0"/>
                <a:ea typeface="Arial" charset="0"/>
                <a:cs typeface="Arial" charset="0"/>
              </a:rPr>
              <a:t>Emilia *07/2016</a:t>
            </a:r>
          </a:p>
          <a:p>
            <a:pPr>
              <a:lnSpc>
                <a:spcPct val="150000"/>
              </a:lnSpc>
            </a:pPr>
            <a:endParaRPr lang="de-DE" sz="2000" dirty="0">
              <a:solidFill>
                <a:srgbClr val="292934"/>
              </a:solidFill>
              <a:latin typeface="Arial" charset="0"/>
              <a:ea typeface="Arial" charset="0"/>
              <a:cs typeface="Arial" charset="0"/>
            </a:endParaRPr>
          </a:p>
        </p:txBody>
      </p:sp>
    </p:spTree>
    <p:extLst>
      <p:ext uri="{BB962C8B-B14F-4D97-AF65-F5344CB8AC3E}">
        <p14:creationId xmlns:p14="http://schemas.microsoft.com/office/powerpoint/2010/main" val="107255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1 Başlık"/>
          <p:cNvSpPr>
            <a:spLocks noGrp="1"/>
          </p:cNvSpPr>
          <p:nvPr>
            <p:ph type="title"/>
          </p:nvPr>
        </p:nvSpPr>
        <p:spPr>
          <a:xfrm>
            <a:off x="1797051" y="115888"/>
            <a:ext cx="6543675" cy="990600"/>
          </a:xfrm>
        </p:spPr>
        <p:txBody>
          <a:bodyPr/>
          <a:lstStyle/>
          <a:p>
            <a:r>
              <a:rPr lang="en-US" altLang="de-DE" sz="2400">
                <a:solidFill>
                  <a:srgbClr val="005628"/>
                </a:solidFill>
                <a:latin typeface="Arial" charset="0"/>
                <a:ea typeface="Arial" charset="0"/>
                <a:cs typeface="Arial" charset="0"/>
              </a:rPr>
              <a:t>Operation statt Medikamente bei Epilepsie und Schwangerschaft</a:t>
            </a:r>
          </a:p>
        </p:txBody>
      </p:sp>
      <p:sp>
        <p:nvSpPr>
          <p:cNvPr id="200706" name="Text Box 8"/>
          <p:cNvSpPr txBox="1">
            <a:spLocks noChangeArrowheads="1"/>
          </p:cNvSpPr>
          <p:nvPr/>
        </p:nvSpPr>
        <p:spPr bwMode="auto">
          <a:xfrm>
            <a:off x="1773238" y="6600826"/>
            <a:ext cx="44767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de-DE" sz="900" b="1">
                <a:solidFill>
                  <a:srgbClr val="005628"/>
                </a:solidFill>
              </a:rPr>
              <a:t>[Westfälische Nachrichten, 18.März 2016]</a:t>
            </a:r>
          </a:p>
        </p:txBody>
      </p:sp>
      <p:pic>
        <p:nvPicPr>
          <p:cNvPr id="200707" name="Bild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7051" y="1236664"/>
            <a:ext cx="7148513" cy="504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hteck 1"/>
          <p:cNvSpPr/>
          <p:nvPr/>
        </p:nvSpPr>
        <p:spPr>
          <a:xfrm>
            <a:off x="3732213" y="2968625"/>
            <a:ext cx="1663700" cy="1295400"/>
          </a:xfrm>
          <a:prstGeom prst="rect">
            <a:avLst/>
          </a:prstGeom>
          <a:solidFill>
            <a:srgbClr val="FF0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0000"/>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76258" y="371624"/>
            <a:ext cx="10720342" cy="990600"/>
          </a:xfrm>
        </p:spPr>
        <p:txBody>
          <a:bodyPr>
            <a:noAutofit/>
          </a:bodyPr>
          <a:lstStyle/>
          <a:p>
            <a:r>
              <a:rPr lang="en-US" sz="3200" dirty="0"/>
              <a:t>Introduction: </a:t>
            </a:r>
            <a:r>
              <a:rPr lang="de-DE" altLang="de-DE" sz="3200" dirty="0" err="1">
                <a:ea typeface="ＭＳ Ｐゴシック" charset="-128"/>
              </a:rPr>
              <a:t>Epileptic</a:t>
            </a:r>
            <a:r>
              <a:rPr lang="de-DE" altLang="de-DE" sz="3200" dirty="0">
                <a:ea typeface="ＭＳ Ｐゴシック" charset="-128"/>
              </a:rPr>
              <a:t> </a:t>
            </a:r>
            <a:r>
              <a:rPr lang="de-DE" altLang="de-DE" sz="3200" dirty="0" err="1">
                <a:ea typeface="ＭＳ Ｐゴシック" charset="-128"/>
              </a:rPr>
              <a:t>spikes</a:t>
            </a:r>
            <a:r>
              <a:rPr lang="de-DE" altLang="de-DE" sz="3200" dirty="0">
                <a:ea typeface="ＭＳ Ｐゴシック" charset="-128"/>
              </a:rPr>
              <a:t> in EEG </a:t>
            </a:r>
            <a:r>
              <a:rPr lang="de-DE" altLang="de-DE" sz="3200" dirty="0" err="1">
                <a:ea typeface="ＭＳ Ｐゴシック" charset="-128"/>
              </a:rPr>
              <a:t>and</a:t>
            </a:r>
            <a:r>
              <a:rPr lang="de-DE" altLang="de-DE" sz="3200" dirty="0">
                <a:ea typeface="ＭＳ Ｐゴシック" charset="-128"/>
              </a:rPr>
              <a:t> MEG</a:t>
            </a:r>
            <a:br>
              <a:rPr lang="de-DE" altLang="de-DE" sz="3200" dirty="0">
                <a:ea typeface="ＭＳ Ｐゴシック" charset="-128"/>
              </a:rPr>
            </a:br>
            <a:endParaRPr lang="en-US" sz="3200" dirty="0"/>
          </a:p>
        </p:txBody>
      </p:sp>
      <p:pic>
        <p:nvPicPr>
          <p:cNvPr id="5" name="Picture 13" descr="delete1.tiff                                                   0005FD18500.11 Festplatte              7C2686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792" y="1556792"/>
            <a:ext cx="2969048" cy="520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3"/>
          <p:cNvSpPr>
            <a:spLocks noChangeAspect="1" noChangeArrowheads="1" noTextEdit="1"/>
          </p:cNvSpPr>
          <p:nvPr/>
        </p:nvSpPr>
        <p:spPr bwMode="auto">
          <a:xfrm>
            <a:off x="3575720" y="1844824"/>
            <a:ext cx="41243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 name="Textfeld 19"/>
          <p:cNvSpPr txBox="1">
            <a:spLocks noChangeArrowheads="1"/>
          </p:cNvSpPr>
          <p:nvPr/>
        </p:nvSpPr>
        <p:spPr bwMode="auto">
          <a:xfrm>
            <a:off x="988492" y="3140968"/>
            <a:ext cx="34972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de-DE" altLang="de-DE" sz="2000" dirty="0"/>
              <a:t>Clear </a:t>
            </a:r>
            <a:r>
              <a:rPr lang="de-DE" altLang="de-DE" sz="2000" dirty="0" err="1"/>
              <a:t>spike</a:t>
            </a:r>
            <a:r>
              <a:rPr lang="de-DE" altLang="de-DE" sz="2000" dirty="0"/>
              <a:t> in EEG</a:t>
            </a:r>
          </a:p>
          <a:p>
            <a:pPr>
              <a:spcBef>
                <a:spcPct val="0"/>
              </a:spcBef>
              <a:buNone/>
            </a:pPr>
            <a:r>
              <a:rPr lang="de-DE" altLang="de-DE" sz="2000" dirty="0" err="1"/>
              <a:t>Nearly</a:t>
            </a:r>
            <a:r>
              <a:rPr lang="de-DE" altLang="de-DE" sz="2000" dirty="0"/>
              <a:t> </a:t>
            </a:r>
            <a:r>
              <a:rPr lang="de-DE" altLang="de-DE" sz="2000" dirty="0" err="1"/>
              <a:t>no</a:t>
            </a:r>
            <a:r>
              <a:rPr lang="de-DE" altLang="de-DE" sz="2000" dirty="0"/>
              <a:t>/</a:t>
            </a:r>
            <a:r>
              <a:rPr lang="de-DE" altLang="de-DE" sz="2000" dirty="0" err="1"/>
              <a:t>no</a:t>
            </a:r>
            <a:r>
              <a:rPr lang="de-DE" altLang="de-DE" sz="2000" dirty="0"/>
              <a:t> </a:t>
            </a:r>
            <a:r>
              <a:rPr lang="de-DE" altLang="de-DE" sz="2000" dirty="0" err="1"/>
              <a:t>signal</a:t>
            </a:r>
            <a:r>
              <a:rPr lang="de-DE" altLang="de-DE" sz="2000" dirty="0"/>
              <a:t> in MEG</a:t>
            </a:r>
            <a:endParaRPr lang="de-DE" altLang="de-DE" sz="2000" dirty="0">
              <a:solidFill>
                <a:srgbClr val="FFFF00"/>
              </a:solidFill>
            </a:endParaRPr>
          </a:p>
          <a:p>
            <a:pPr>
              <a:spcBef>
                <a:spcPct val="0"/>
              </a:spcBef>
              <a:buFont typeface="Symbol" charset="2"/>
              <a:buChar char=""/>
            </a:pPr>
            <a:r>
              <a:rPr lang="de-DE" altLang="de-DE" sz="2000" dirty="0"/>
              <a:t> </a:t>
            </a:r>
            <a:r>
              <a:rPr lang="de-DE" altLang="de-DE" sz="2000" dirty="0" err="1"/>
              <a:t>radially</a:t>
            </a:r>
            <a:r>
              <a:rPr lang="de-DE" altLang="de-DE" sz="2000" dirty="0"/>
              <a:t> </a:t>
            </a:r>
            <a:r>
              <a:rPr lang="de-DE" altLang="de-DE" sz="2000" dirty="0" err="1"/>
              <a:t>oriented</a:t>
            </a:r>
            <a:r>
              <a:rPr lang="de-DE" altLang="de-DE" sz="2000" dirty="0"/>
              <a:t> </a:t>
            </a:r>
            <a:r>
              <a:rPr lang="de-DE" altLang="de-DE" sz="2000" dirty="0" err="1"/>
              <a:t>or</a:t>
            </a:r>
            <a:r>
              <a:rPr lang="de-DE" altLang="de-DE" sz="2000" dirty="0"/>
              <a:t> </a:t>
            </a:r>
            <a:r>
              <a:rPr lang="de-DE" altLang="de-DE" sz="2000" dirty="0" err="1"/>
              <a:t>deep</a:t>
            </a:r>
            <a:r>
              <a:rPr lang="de-DE" altLang="de-DE" sz="2000" dirty="0"/>
              <a:t> </a:t>
            </a:r>
            <a:r>
              <a:rPr lang="de-DE" altLang="de-DE" sz="2000" dirty="0" err="1"/>
              <a:t>source</a:t>
            </a:r>
            <a:endParaRPr lang="de-DE" altLang="de-DE" sz="2000" dirty="0"/>
          </a:p>
        </p:txBody>
      </p:sp>
      <p:sp>
        <p:nvSpPr>
          <p:cNvPr id="10" name="Text Box 8"/>
          <p:cNvSpPr txBox="1">
            <a:spLocks noChangeArrowheads="1"/>
          </p:cNvSpPr>
          <p:nvPr/>
        </p:nvSpPr>
        <p:spPr bwMode="auto">
          <a:xfrm>
            <a:off x="9148290" y="6463727"/>
            <a:ext cx="2834581"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de-DE" sz="1200" b="1" dirty="0">
                <a:latin typeface="Arial" charset="0"/>
              </a:rPr>
              <a:t>[Courtesy of Stefan </a:t>
            </a:r>
            <a:r>
              <a:rPr lang="en-US" altLang="de-DE" sz="1200" b="1" dirty="0" err="1">
                <a:latin typeface="Arial" charset="0"/>
              </a:rPr>
              <a:t>Rampp</a:t>
            </a:r>
            <a:r>
              <a:rPr lang="en-US" altLang="x-none" sz="1200" b="1" dirty="0">
                <a:latin typeface="Arial" charset="0"/>
              </a:rPr>
              <a:t>]</a:t>
            </a:r>
          </a:p>
        </p:txBody>
      </p:sp>
    </p:spTree>
    <p:custDataLst>
      <p:tags r:id="rId1"/>
    </p:custDataLst>
    <p:extLst>
      <p:ext uri="{BB962C8B-B14F-4D97-AF65-F5344CB8AC3E}">
        <p14:creationId xmlns:p14="http://schemas.microsoft.com/office/powerpoint/2010/main" val="1206278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35560" y="260648"/>
            <a:ext cx="6849742" cy="990600"/>
          </a:xfrm>
        </p:spPr>
        <p:txBody>
          <a:bodyPr>
            <a:normAutofit/>
          </a:bodyPr>
          <a:lstStyle/>
          <a:p>
            <a:r>
              <a:rPr lang="de-DE" sz="2800" b="1" dirty="0">
                <a:solidFill>
                  <a:srgbClr val="005628"/>
                </a:solidFill>
                <a:latin typeface="Arial" charset="0"/>
                <a:ea typeface="Arial" charset="0"/>
                <a:cs typeface="Arial" charset="0"/>
              </a:rPr>
              <a:t>Zusammenfassung</a:t>
            </a:r>
          </a:p>
        </p:txBody>
      </p:sp>
      <p:sp>
        <p:nvSpPr>
          <p:cNvPr id="18" name="Titel 1"/>
          <p:cNvSpPr txBox="1">
            <a:spLocks/>
          </p:cNvSpPr>
          <p:nvPr/>
        </p:nvSpPr>
        <p:spPr>
          <a:xfrm>
            <a:off x="1981200" y="533400"/>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endParaRPr lang="de-DE" dirty="0"/>
          </a:p>
        </p:txBody>
      </p:sp>
      <p:sp>
        <p:nvSpPr>
          <p:cNvPr id="51" name="Textfeld 50"/>
          <p:cNvSpPr txBox="1"/>
          <p:nvPr/>
        </p:nvSpPr>
        <p:spPr>
          <a:xfrm>
            <a:off x="1903822" y="1453204"/>
            <a:ext cx="8584666" cy="1477328"/>
          </a:xfrm>
          <a:prstGeom prst="rect">
            <a:avLst/>
          </a:prstGeom>
          <a:noFill/>
        </p:spPr>
        <p:txBody>
          <a:bodyPr wrap="square" rtlCol="0">
            <a:spAutoFit/>
          </a:bodyPr>
          <a:lstStyle/>
          <a:p>
            <a:pPr fontAlgn="base">
              <a:spcBef>
                <a:spcPct val="0"/>
              </a:spcBef>
              <a:spcAft>
                <a:spcPct val="0"/>
              </a:spcAft>
            </a:pPr>
            <a:endParaRPr lang="de-DE" dirty="0">
              <a:cs typeface="Arial" charset="0"/>
            </a:endParaRPr>
          </a:p>
          <a:p>
            <a:pPr marL="285750" indent="-285750">
              <a:buFont typeface="Arial" panose="020B0604020202020204" pitchFamily="34" charset="0"/>
              <a:buChar char="•"/>
            </a:pPr>
            <a:endParaRPr lang="de-DE" sz="2400" dirty="0">
              <a:ea typeface="Arial" charset="0"/>
              <a:cs typeface="Arial" charset="0"/>
            </a:endParaRPr>
          </a:p>
          <a:p>
            <a:pPr marL="285750" indent="-285750">
              <a:buFont typeface="Arial" panose="020B0604020202020204" pitchFamily="34" charset="0"/>
              <a:buChar char="•"/>
            </a:pPr>
            <a:endParaRPr lang="de-DE" sz="2400" dirty="0">
              <a:ea typeface="Arial" charset="0"/>
              <a:cs typeface="Arial" charset="0"/>
            </a:endParaRPr>
          </a:p>
          <a:p>
            <a:pPr marL="285750" indent="-285750">
              <a:buFont typeface="Arial" panose="020B0604020202020204" pitchFamily="34" charset="0"/>
              <a:buChar char="•"/>
            </a:pPr>
            <a:endParaRPr lang="de-DE" sz="2400" dirty="0">
              <a:solidFill>
                <a:srgbClr val="292934"/>
              </a:solidFill>
              <a:cs typeface="Arial" charset="0"/>
            </a:endParaRPr>
          </a:p>
        </p:txBody>
      </p:sp>
      <p:sp>
        <p:nvSpPr>
          <p:cNvPr id="7" name="2 İçerik Yer Tutucusu"/>
          <p:cNvSpPr txBox="1">
            <a:spLocks/>
          </p:cNvSpPr>
          <p:nvPr/>
        </p:nvSpPr>
        <p:spPr>
          <a:xfrm>
            <a:off x="1839671" y="2158494"/>
            <a:ext cx="8712968" cy="2854682"/>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50000"/>
              </a:lnSpc>
            </a:pPr>
            <a:r>
              <a:rPr lang="de-DE" sz="2000" dirty="0">
                <a:solidFill>
                  <a:srgbClr val="005628"/>
                </a:solidFill>
                <a:latin typeface="Arial" charset="0"/>
                <a:ea typeface="Arial" charset="0"/>
                <a:cs typeface="Arial" charset="0"/>
              </a:rPr>
              <a:t>MEG-Quellenanalyse kann einen wichtigen Beitrag zur prächirurgischen Epilepsie-Diagnostik leisten</a:t>
            </a:r>
          </a:p>
          <a:p>
            <a:pPr>
              <a:lnSpc>
                <a:spcPct val="150000"/>
              </a:lnSpc>
            </a:pPr>
            <a:r>
              <a:rPr lang="de-DE" sz="2000" dirty="0">
                <a:solidFill>
                  <a:srgbClr val="005628"/>
                </a:solidFill>
                <a:latin typeface="Arial" charset="0"/>
                <a:ea typeface="Arial" charset="0"/>
                <a:cs typeface="Arial" charset="0"/>
              </a:rPr>
              <a:t>Könnte zukünftig Patienten u.U. invasive Diagnostik ersparen!?</a:t>
            </a:r>
          </a:p>
          <a:p>
            <a:pPr>
              <a:lnSpc>
                <a:spcPct val="150000"/>
              </a:lnSpc>
            </a:pPr>
            <a:r>
              <a:rPr lang="de-DE" sz="2000" dirty="0">
                <a:solidFill>
                  <a:srgbClr val="005628"/>
                </a:solidFill>
                <a:latin typeface="Arial" charset="0"/>
                <a:ea typeface="Arial" charset="0"/>
                <a:cs typeface="Arial" charset="0"/>
              </a:rPr>
              <a:t>MEG weniger durch Knochenlücken beeinflusst als EEG: MEG also insbesondere von Nutzen bei vor-operierten Patienten</a:t>
            </a:r>
          </a:p>
          <a:p>
            <a:pPr>
              <a:lnSpc>
                <a:spcPct val="150000"/>
              </a:lnSpc>
            </a:pPr>
            <a:r>
              <a:rPr lang="de-DE" sz="2000" dirty="0">
                <a:solidFill>
                  <a:srgbClr val="005628"/>
                </a:solidFill>
                <a:latin typeface="Arial" charset="0"/>
                <a:ea typeface="Arial" charset="0"/>
                <a:cs typeface="Arial" charset="0"/>
              </a:rPr>
              <a:t>Individuelles FEM-Kopfmodell kann Modellierung des „</a:t>
            </a:r>
            <a:r>
              <a:rPr lang="de-DE" sz="2000" dirty="0" err="1">
                <a:solidFill>
                  <a:srgbClr val="005628"/>
                </a:solidFill>
                <a:latin typeface="Arial" charset="0"/>
                <a:ea typeface="Arial" charset="0"/>
                <a:cs typeface="Arial" charset="0"/>
              </a:rPr>
              <a:t>breach-rhythm</a:t>
            </a:r>
            <a:r>
              <a:rPr lang="de-DE" sz="2000" dirty="0">
                <a:solidFill>
                  <a:srgbClr val="005628"/>
                </a:solidFill>
                <a:latin typeface="Arial" charset="0"/>
                <a:ea typeface="Arial" charset="0"/>
                <a:cs typeface="Arial" charset="0"/>
              </a:rPr>
              <a:t>“ und damit auch EEG und kombinierte EEG/MEG Quellenanalyse ermöglichen </a:t>
            </a:r>
          </a:p>
          <a:p>
            <a:pPr>
              <a:lnSpc>
                <a:spcPct val="150000"/>
              </a:lnSpc>
            </a:pPr>
            <a:endParaRPr lang="de-DE" sz="2000" dirty="0">
              <a:solidFill>
                <a:srgbClr val="292934"/>
              </a:solidFill>
              <a:latin typeface="Arial" charset="0"/>
              <a:ea typeface="Arial" charset="0"/>
              <a:cs typeface="Arial" charset="0"/>
            </a:endParaRPr>
          </a:p>
        </p:txBody>
      </p:sp>
    </p:spTree>
    <p:extLst>
      <p:ext uri="{BB962C8B-B14F-4D97-AF65-F5344CB8AC3E}">
        <p14:creationId xmlns:p14="http://schemas.microsoft.com/office/powerpoint/2010/main" val="38120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Structure</a:t>
            </a:r>
          </a:p>
        </p:txBody>
      </p:sp>
      <p:sp>
        <p:nvSpPr>
          <p:cNvPr id="3" name="2 İçerik Yer Tutucusu"/>
          <p:cNvSpPr>
            <a:spLocks noGrp="1"/>
          </p:cNvSpPr>
          <p:nvPr>
            <p:ph sz="quarter" idx="1"/>
          </p:nvPr>
        </p:nvSpPr>
        <p:spPr>
          <a:xfrm>
            <a:off x="816864" y="1844824"/>
            <a:ext cx="10967768" cy="4495800"/>
          </a:xfrm>
        </p:spPr>
        <p:txBody>
          <a:bodyPr>
            <a:noAutofit/>
          </a:bodyPr>
          <a:lstStyle/>
          <a:p>
            <a:pPr>
              <a:lnSpc>
                <a:spcPct val="150000"/>
              </a:lnSpc>
            </a:pPr>
            <a:r>
              <a:rPr lang="en-US" sz="2800" dirty="0">
                <a:latin typeface="Arial" charset="0"/>
                <a:ea typeface="Arial" charset="0"/>
                <a:cs typeface="Arial" charset="0"/>
              </a:rPr>
              <a:t>Complementarity of EEG and MEG</a:t>
            </a:r>
          </a:p>
          <a:p>
            <a:pPr>
              <a:lnSpc>
                <a:spcPct val="150000"/>
              </a:lnSpc>
            </a:pPr>
            <a:r>
              <a:rPr lang="en-US" sz="2800" dirty="0">
                <a:latin typeface="Arial" charset="0"/>
                <a:ea typeface="Arial" charset="0"/>
                <a:cs typeface="Arial" charset="0"/>
              </a:rPr>
              <a:t>How to exploit this complementarity in combined EEG/MEG source analysis</a:t>
            </a:r>
          </a:p>
          <a:p>
            <a:pPr>
              <a:lnSpc>
                <a:spcPct val="150000"/>
              </a:lnSpc>
            </a:pPr>
            <a:r>
              <a:rPr lang="en-US" sz="2800" dirty="0">
                <a:latin typeface="Arial" charset="0"/>
                <a:ea typeface="Arial" charset="0"/>
                <a:cs typeface="Arial" charset="0"/>
              </a:rPr>
              <a:t>Focal epilepsy patient case studies</a:t>
            </a:r>
          </a:p>
          <a:p>
            <a:pPr>
              <a:lnSpc>
                <a:spcPct val="150000"/>
              </a:lnSpc>
            </a:pPr>
            <a:r>
              <a:rPr lang="en-US" sz="2800" dirty="0">
                <a:solidFill>
                  <a:schemeClr val="accent2"/>
                </a:solidFill>
                <a:latin typeface="Arial" charset="0"/>
                <a:ea typeface="Arial" charset="0"/>
                <a:cs typeface="Arial" charset="0"/>
              </a:rPr>
              <a:t>Summary</a:t>
            </a:r>
          </a:p>
        </p:txBody>
      </p:sp>
    </p:spTree>
    <p:custDataLst>
      <p:tags r:id="rId1"/>
    </p:custDataLst>
    <p:extLst>
      <p:ext uri="{BB962C8B-B14F-4D97-AF65-F5344CB8AC3E}">
        <p14:creationId xmlns:p14="http://schemas.microsoft.com/office/powerpoint/2010/main" val="1039278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95400" y="342590"/>
            <a:ext cx="8153400" cy="990600"/>
          </a:xfrm>
        </p:spPr>
        <p:txBody>
          <a:bodyPr>
            <a:normAutofit/>
          </a:bodyPr>
          <a:lstStyle/>
          <a:p>
            <a:r>
              <a:rPr lang="en-US" dirty="0"/>
              <a:t>Summary:</a:t>
            </a:r>
          </a:p>
        </p:txBody>
      </p:sp>
      <p:sp>
        <p:nvSpPr>
          <p:cNvPr id="5" name="2 İçerik Yer Tutucusu"/>
          <p:cNvSpPr txBox="1">
            <a:spLocks/>
          </p:cNvSpPr>
          <p:nvPr/>
        </p:nvSpPr>
        <p:spPr>
          <a:xfrm>
            <a:off x="119336" y="2029544"/>
            <a:ext cx="11665296" cy="4495800"/>
          </a:xfrm>
          <a:prstGeom prst="rect">
            <a:avLst/>
          </a:prstGeom>
        </p:spPr>
        <p:txBody>
          <a:bodyPr vert="horz">
            <a:noAutofit/>
          </a:bodyPr>
          <a:lstStyle/>
          <a:p>
            <a:pPr marL="320040" indent="-320040" algn="just">
              <a:spcBef>
                <a:spcPts val="700"/>
              </a:spcBef>
              <a:spcAft>
                <a:spcPts val="1200"/>
              </a:spcAft>
              <a:buClr>
                <a:schemeClr val="accent2"/>
              </a:buClr>
              <a:buSzPct val="60000"/>
              <a:buFont typeface="Wingdings"/>
              <a:buChar char=""/>
              <a:defRPr/>
            </a:pPr>
            <a:r>
              <a:rPr lang="de-DE" altLang="de-DE" dirty="0">
                <a:latin typeface="Arial" charset="0"/>
                <a:ea typeface="Arial" charset="0"/>
                <a:cs typeface="Arial" charset="0"/>
              </a:rPr>
              <a:t>EEG </a:t>
            </a:r>
            <a:r>
              <a:rPr lang="de-DE" altLang="de-DE" dirty="0" err="1">
                <a:latin typeface="Arial" charset="0"/>
                <a:ea typeface="Arial" charset="0"/>
                <a:cs typeface="Arial" charset="0"/>
              </a:rPr>
              <a:t>and</a:t>
            </a:r>
            <a:r>
              <a:rPr lang="de-DE" altLang="de-DE" dirty="0">
                <a:latin typeface="Arial" charset="0"/>
                <a:ea typeface="Arial" charset="0"/>
                <a:cs typeface="Arial" charset="0"/>
              </a:rPr>
              <a:t> MEG </a:t>
            </a:r>
            <a:r>
              <a:rPr lang="de-DE" altLang="de-DE" dirty="0" err="1">
                <a:latin typeface="Arial" charset="0"/>
                <a:ea typeface="Arial" charset="0"/>
                <a:cs typeface="Arial" charset="0"/>
              </a:rPr>
              <a:t>are</a:t>
            </a:r>
            <a:r>
              <a:rPr lang="de-DE" altLang="de-DE" dirty="0">
                <a:latin typeface="Arial" charset="0"/>
                <a:ea typeface="Arial" charset="0"/>
                <a:cs typeface="Arial" charset="0"/>
              </a:rPr>
              <a:t> </a:t>
            </a:r>
            <a:r>
              <a:rPr lang="de-DE" altLang="de-DE" dirty="0" err="1">
                <a:latin typeface="Arial" charset="0"/>
                <a:ea typeface="Arial" charset="0"/>
                <a:cs typeface="Arial" charset="0"/>
              </a:rPr>
              <a:t>modalities</a:t>
            </a:r>
            <a:r>
              <a:rPr lang="de-DE" altLang="de-DE" dirty="0">
                <a:latin typeface="Arial" charset="0"/>
                <a:ea typeface="Arial" charset="0"/>
                <a:cs typeface="Arial" charset="0"/>
              </a:rPr>
              <a:t> </a:t>
            </a:r>
            <a:r>
              <a:rPr lang="de-DE" altLang="de-DE" dirty="0" err="1">
                <a:latin typeface="Arial" charset="0"/>
                <a:ea typeface="Arial" charset="0"/>
                <a:cs typeface="Arial" charset="0"/>
              </a:rPr>
              <a:t>with</a:t>
            </a:r>
            <a:r>
              <a:rPr lang="de-DE" altLang="de-DE" dirty="0">
                <a:latin typeface="Arial" charset="0"/>
                <a:ea typeface="Arial" charset="0"/>
                <a:cs typeface="Arial" charset="0"/>
              </a:rPr>
              <a:t> </a:t>
            </a:r>
            <a:r>
              <a:rPr lang="de-DE" altLang="de-DE" dirty="0" err="1">
                <a:latin typeface="Arial" charset="0"/>
                <a:ea typeface="Arial" charset="0"/>
                <a:cs typeface="Arial" charset="0"/>
              </a:rPr>
              <a:t>complementary</a:t>
            </a:r>
            <a:r>
              <a:rPr lang="de-DE" altLang="de-DE" dirty="0">
                <a:latin typeface="Arial" charset="0"/>
                <a:ea typeface="Arial" charset="0"/>
                <a:cs typeface="Arial" charset="0"/>
              </a:rPr>
              <a:t> </a:t>
            </a:r>
            <a:r>
              <a:rPr lang="de-DE" altLang="de-DE" dirty="0" err="1">
                <a:latin typeface="Arial" charset="0"/>
                <a:ea typeface="Arial" charset="0"/>
                <a:cs typeface="Arial" charset="0"/>
              </a:rPr>
              <a:t>sensitivities</a:t>
            </a:r>
            <a:endParaRPr lang="de-DE" altLang="de-DE" dirty="0">
              <a:latin typeface="Arial" charset="0"/>
              <a:ea typeface="Arial" charset="0"/>
              <a:cs typeface="Arial" charset="0"/>
            </a:endParaRPr>
          </a:p>
          <a:p>
            <a:pPr marL="320040" indent="-320040" algn="just">
              <a:spcBef>
                <a:spcPts val="700"/>
              </a:spcBef>
              <a:spcAft>
                <a:spcPts val="1200"/>
              </a:spcAft>
              <a:buClr>
                <a:schemeClr val="accent2"/>
              </a:buClr>
              <a:buSzPct val="60000"/>
              <a:buFont typeface="Wingdings"/>
              <a:buChar char=""/>
              <a:defRPr/>
            </a:pPr>
            <a:r>
              <a:rPr lang="en-US" dirty="0">
                <a:latin typeface="Arial"/>
                <a:cs typeface="Arial"/>
              </a:rPr>
              <a:t>Combined EEG/MEG source analysis can significantly stabilize the accuracy and confidence of reconstructions (</a:t>
            </a:r>
            <a:r>
              <a:rPr lang="en-US" dirty="0" err="1">
                <a:latin typeface="Arial"/>
                <a:cs typeface="Arial"/>
              </a:rPr>
              <a:t>Antonakakis</a:t>
            </a:r>
            <a:r>
              <a:rPr lang="en-US" dirty="0">
                <a:latin typeface="Arial"/>
                <a:cs typeface="Arial"/>
              </a:rPr>
              <a:t> et al., 2019,2020), especially at early (noisy) time points (Aydin et al., 2015,2017)</a:t>
            </a:r>
          </a:p>
          <a:p>
            <a:pPr marL="320040" indent="-320040" algn="just">
              <a:spcBef>
                <a:spcPts val="700"/>
              </a:spcBef>
              <a:spcAft>
                <a:spcPts val="1200"/>
              </a:spcAft>
              <a:buClr>
                <a:schemeClr val="accent2"/>
              </a:buClr>
              <a:buSzPct val="60000"/>
              <a:buFont typeface="Wingdings"/>
              <a:buChar char=""/>
              <a:defRPr/>
            </a:pPr>
            <a:r>
              <a:rPr lang="en-US" dirty="0">
                <a:latin typeface="Arial"/>
                <a:cs typeface="Arial"/>
              </a:rPr>
              <a:t>The use of earlier activity than spike-peak and spike sub-averaging strategies can avoid </a:t>
            </a:r>
            <a:r>
              <a:rPr lang="en-US" dirty="0" err="1">
                <a:latin typeface="Arial"/>
                <a:cs typeface="Arial"/>
              </a:rPr>
              <a:t>mis</a:t>
            </a:r>
            <a:r>
              <a:rPr lang="en-US" dirty="0">
                <a:latin typeface="Arial"/>
                <a:cs typeface="Arial"/>
              </a:rPr>
              <a:t>-localizations due to propagation (Aydin et al., 2015,2017)</a:t>
            </a:r>
          </a:p>
          <a:p>
            <a:pPr marL="320040" indent="-320040" algn="just">
              <a:spcBef>
                <a:spcPts val="700"/>
              </a:spcBef>
              <a:spcAft>
                <a:spcPts val="1200"/>
              </a:spcAft>
              <a:buClr>
                <a:schemeClr val="accent2"/>
              </a:buClr>
              <a:buSzPct val="60000"/>
              <a:buFont typeface="Wingdings"/>
              <a:buChar char=""/>
              <a:defRPr/>
            </a:pPr>
            <a:r>
              <a:rPr lang="en-US" dirty="0">
                <a:latin typeface="Arial"/>
                <a:cs typeface="Arial"/>
              </a:rPr>
              <a:t>EEG/MEG source analysis for determination of region of interest (ROI) and then morphometric analysis and </a:t>
            </a:r>
            <a:r>
              <a:rPr lang="en-US" dirty="0" err="1">
                <a:latin typeface="Arial"/>
                <a:cs typeface="Arial"/>
              </a:rPr>
              <a:t>ZOOMit</a:t>
            </a:r>
            <a:r>
              <a:rPr lang="en-US" dirty="0">
                <a:latin typeface="Arial"/>
                <a:cs typeface="Arial"/>
              </a:rPr>
              <a:t>-MRI in ROI seems a very promising new method (use of “converging evidence”) (Aydin et al., 2017)</a:t>
            </a:r>
          </a:p>
          <a:p>
            <a:pPr marL="320040" indent="-320040" algn="just">
              <a:spcBef>
                <a:spcPts val="700"/>
              </a:spcBef>
              <a:spcAft>
                <a:spcPts val="1200"/>
              </a:spcAft>
              <a:buClr>
                <a:schemeClr val="accent2"/>
              </a:buClr>
              <a:buSzPct val="60000"/>
              <a:buFont typeface="Wingdings"/>
              <a:buChar char=""/>
              <a:defRPr/>
            </a:pPr>
            <a:r>
              <a:rPr lang="de-DE" altLang="de-DE" dirty="0">
                <a:latin typeface="Arial" charset="0"/>
                <a:ea typeface="Arial" charset="0"/>
                <a:cs typeface="Arial" charset="0"/>
              </a:rPr>
              <a:t>A </a:t>
            </a:r>
            <a:r>
              <a:rPr lang="de-DE" altLang="de-DE" dirty="0" err="1">
                <a:latin typeface="Arial" charset="0"/>
                <a:ea typeface="Arial" charset="0"/>
                <a:cs typeface="Arial" charset="0"/>
              </a:rPr>
              <a:t>combined</a:t>
            </a:r>
            <a:r>
              <a:rPr lang="de-DE" altLang="de-DE" dirty="0">
                <a:latin typeface="Arial" charset="0"/>
                <a:ea typeface="Arial" charset="0"/>
                <a:cs typeface="Arial" charset="0"/>
              </a:rPr>
              <a:t> EEG/MEG </a:t>
            </a:r>
            <a:r>
              <a:rPr lang="de-DE" altLang="de-DE" dirty="0" err="1">
                <a:latin typeface="Arial" charset="0"/>
                <a:ea typeface="Arial" charset="0"/>
                <a:cs typeface="Arial" charset="0"/>
              </a:rPr>
              <a:t>source</a:t>
            </a:r>
            <a:r>
              <a:rPr lang="de-DE" altLang="de-DE" dirty="0">
                <a:latin typeface="Arial" charset="0"/>
                <a:ea typeface="Arial" charset="0"/>
                <a:cs typeface="Arial" charset="0"/>
              </a:rPr>
              <a:t> </a:t>
            </a:r>
            <a:r>
              <a:rPr lang="de-DE" altLang="de-DE" dirty="0" err="1">
                <a:latin typeface="Arial" charset="0"/>
                <a:ea typeface="Arial" charset="0"/>
                <a:cs typeface="Arial" charset="0"/>
              </a:rPr>
              <a:t>analysis</a:t>
            </a:r>
            <a:r>
              <a:rPr lang="de-DE" altLang="de-DE" dirty="0">
                <a:latin typeface="Arial" charset="0"/>
                <a:ea typeface="Arial" charset="0"/>
                <a:cs typeface="Arial" charset="0"/>
              </a:rPr>
              <a:t> </a:t>
            </a:r>
            <a:r>
              <a:rPr lang="de-DE" altLang="de-DE" dirty="0" err="1">
                <a:latin typeface="Arial" charset="0"/>
                <a:ea typeface="Arial" charset="0"/>
                <a:cs typeface="Arial" charset="0"/>
              </a:rPr>
              <a:t>should</a:t>
            </a:r>
            <a:r>
              <a:rPr lang="de-DE" altLang="de-DE" dirty="0">
                <a:latin typeface="Arial" charset="0"/>
                <a:ea typeface="Arial" charset="0"/>
                <a:cs typeface="Arial" charset="0"/>
              </a:rPr>
              <a:t> </a:t>
            </a:r>
            <a:r>
              <a:rPr lang="de-DE" altLang="de-DE" dirty="0" err="1">
                <a:latin typeface="Arial" charset="0"/>
                <a:ea typeface="Arial" charset="0"/>
                <a:cs typeface="Arial" charset="0"/>
              </a:rPr>
              <a:t>be</a:t>
            </a:r>
            <a:r>
              <a:rPr lang="de-DE" altLang="de-DE" dirty="0">
                <a:latin typeface="Arial" charset="0"/>
                <a:ea typeface="Arial" charset="0"/>
                <a:cs typeface="Arial" charset="0"/>
              </a:rPr>
              <a:t> </a:t>
            </a:r>
            <a:r>
              <a:rPr lang="de-DE" altLang="de-DE" dirty="0" err="1">
                <a:latin typeface="Arial" charset="0"/>
                <a:ea typeface="Arial" charset="0"/>
                <a:cs typeface="Arial" charset="0"/>
              </a:rPr>
              <a:t>based</a:t>
            </a:r>
            <a:r>
              <a:rPr lang="de-DE" altLang="de-DE" dirty="0">
                <a:latin typeface="Arial" charset="0"/>
                <a:ea typeface="Arial" charset="0"/>
                <a:cs typeface="Arial" charset="0"/>
              </a:rPr>
              <a:t> on </a:t>
            </a:r>
            <a:r>
              <a:rPr lang="de-DE" altLang="de-DE" dirty="0" err="1">
                <a:latin typeface="Arial" charset="0"/>
                <a:ea typeface="Arial" charset="0"/>
                <a:cs typeface="Arial" charset="0"/>
              </a:rPr>
              <a:t>realistic</a:t>
            </a:r>
            <a:r>
              <a:rPr lang="de-DE" altLang="de-DE" dirty="0">
                <a:latin typeface="Arial" charset="0"/>
                <a:ea typeface="Arial" charset="0"/>
                <a:cs typeface="Arial" charset="0"/>
              </a:rPr>
              <a:t> multi-</a:t>
            </a:r>
            <a:r>
              <a:rPr lang="de-DE" altLang="de-DE" dirty="0" err="1">
                <a:latin typeface="Arial" charset="0"/>
                <a:ea typeface="Arial" charset="0"/>
                <a:cs typeface="Arial" charset="0"/>
              </a:rPr>
              <a:t>compartment</a:t>
            </a:r>
            <a:r>
              <a:rPr lang="de-DE" altLang="de-DE" dirty="0">
                <a:latin typeface="Arial" charset="0"/>
                <a:ea typeface="Arial" charset="0"/>
                <a:cs typeface="Arial" charset="0"/>
              </a:rPr>
              <a:t> </a:t>
            </a:r>
            <a:r>
              <a:rPr lang="de-DE" altLang="de-DE" dirty="0" err="1">
                <a:latin typeface="Arial" charset="0"/>
                <a:ea typeface="Arial" charset="0"/>
                <a:cs typeface="Arial" charset="0"/>
              </a:rPr>
              <a:t>anisotropic</a:t>
            </a:r>
            <a:r>
              <a:rPr lang="de-DE" altLang="de-DE" dirty="0">
                <a:latin typeface="Arial" charset="0"/>
                <a:ea typeface="Arial" charset="0"/>
                <a:cs typeface="Arial" charset="0"/>
              </a:rPr>
              <a:t> </a:t>
            </a:r>
            <a:r>
              <a:rPr lang="de-DE" altLang="de-DE" dirty="0" err="1">
                <a:latin typeface="Arial" charset="0"/>
                <a:ea typeface="Arial" charset="0"/>
                <a:cs typeface="Arial" charset="0"/>
              </a:rPr>
              <a:t>head</a:t>
            </a:r>
            <a:r>
              <a:rPr lang="de-DE" altLang="de-DE" dirty="0">
                <a:latin typeface="Arial" charset="0"/>
                <a:ea typeface="Arial" charset="0"/>
                <a:cs typeface="Arial" charset="0"/>
              </a:rPr>
              <a:t> </a:t>
            </a:r>
            <a:r>
              <a:rPr lang="de-DE" altLang="de-DE" dirty="0" err="1">
                <a:latin typeface="Arial" charset="0"/>
                <a:ea typeface="Arial" charset="0"/>
                <a:cs typeface="Arial" charset="0"/>
              </a:rPr>
              <a:t>models</a:t>
            </a:r>
            <a:r>
              <a:rPr lang="de-DE" altLang="de-DE" dirty="0">
                <a:latin typeface="Arial" charset="0"/>
                <a:ea typeface="Arial" charset="0"/>
                <a:cs typeface="Arial" charset="0"/>
              </a:rPr>
              <a:t> </a:t>
            </a:r>
            <a:r>
              <a:rPr lang="de-DE" altLang="de-DE" dirty="0" err="1">
                <a:latin typeface="Arial" charset="0"/>
                <a:ea typeface="Arial" charset="0"/>
                <a:cs typeface="Arial" charset="0"/>
              </a:rPr>
              <a:t>with</a:t>
            </a:r>
            <a:r>
              <a:rPr lang="de-DE" altLang="de-DE" dirty="0">
                <a:latin typeface="Arial" charset="0"/>
                <a:ea typeface="Arial" charset="0"/>
                <a:cs typeface="Arial" charset="0"/>
              </a:rPr>
              <a:t> </a:t>
            </a:r>
            <a:r>
              <a:rPr lang="de-DE" altLang="de-DE" dirty="0" err="1">
                <a:latin typeface="Arial" charset="0"/>
                <a:ea typeface="Arial" charset="0"/>
                <a:cs typeface="Arial" charset="0"/>
              </a:rPr>
              <a:t>individually-calibrated</a:t>
            </a:r>
            <a:r>
              <a:rPr lang="de-DE" altLang="de-DE" dirty="0">
                <a:latin typeface="Arial" charset="0"/>
                <a:ea typeface="Arial" charset="0"/>
                <a:cs typeface="Arial" charset="0"/>
              </a:rPr>
              <a:t> </a:t>
            </a:r>
            <a:r>
              <a:rPr lang="de-DE" altLang="de-DE" dirty="0" err="1">
                <a:latin typeface="Arial" charset="0"/>
                <a:ea typeface="Arial" charset="0"/>
                <a:cs typeface="Arial" charset="0"/>
              </a:rPr>
              <a:t>skull</a:t>
            </a:r>
            <a:r>
              <a:rPr lang="de-DE" altLang="de-DE" dirty="0">
                <a:latin typeface="Arial" charset="0"/>
                <a:ea typeface="Arial" charset="0"/>
                <a:cs typeface="Arial" charset="0"/>
              </a:rPr>
              <a:t> </a:t>
            </a:r>
            <a:r>
              <a:rPr lang="de-DE" altLang="de-DE" dirty="0" err="1">
                <a:latin typeface="Arial" charset="0"/>
                <a:ea typeface="Arial" charset="0"/>
                <a:cs typeface="Arial" charset="0"/>
              </a:rPr>
              <a:t>conductivity</a:t>
            </a:r>
            <a:r>
              <a:rPr lang="de-DE" altLang="de-DE" dirty="0">
                <a:latin typeface="Arial" charset="0"/>
                <a:ea typeface="Arial" charset="0"/>
                <a:cs typeface="Arial" charset="0"/>
              </a:rPr>
              <a:t> (Aydin et al., 2014, 2015, 2017; Vorwerk et al., 2019; </a:t>
            </a:r>
            <a:r>
              <a:rPr lang="de-DE" altLang="de-DE" dirty="0" err="1">
                <a:latin typeface="Arial" charset="0"/>
                <a:ea typeface="Arial" charset="0"/>
                <a:cs typeface="Arial" charset="0"/>
              </a:rPr>
              <a:t>Antonakakis</a:t>
            </a:r>
            <a:r>
              <a:rPr lang="de-DE" altLang="de-DE" dirty="0">
                <a:latin typeface="Arial" charset="0"/>
                <a:ea typeface="Arial" charset="0"/>
                <a:cs typeface="Arial" charset="0"/>
              </a:rPr>
              <a:t> et al., 2019,2020)</a:t>
            </a:r>
          </a:p>
          <a:p>
            <a:pPr marL="320040" indent="-320040" algn="just">
              <a:spcBef>
                <a:spcPts val="700"/>
              </a:spcBef>
              <a:spcAft>
                <a:spcPts val="1200"/>
              </a:spcAft>
              <a:buClr>
                <a:schemeClr val="accent2"/>
              </a:buClr>
              <a:buSzPct val="60000"/>
              <a:buFont typeface="Wingdings"/>
              <a:buChar char=""/>
              <a:defRPr/>
            </a:pPr>
            <a:endParaRPr lang="en-US" dirty="0">
              <a:latin typeface="Arial"/>
              <a:cs typeface="Arial"/>
            </a:endParaRPr>
          </a:p>
        </p:txBody>
      </p:sp>
    </p:spTree>
    <p:custDataLst>
      <p:tags r:id="rId1"/>
    </p:custDataLst>
    <p:extLst>
      <p:ext uri="{BB962C8B-B14F-4D97-AF65-F5344CB8AC3E}">
        <p14:creationId xmlns:p14="http://schemas.microsoft.com/office/powerpoint/2010/main" val="172511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Bild 3" descr="IBBMethodsGro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788989"/>
            <a:ext cx="395605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1676" y="3127376"/>
            <a:ext cx="4378325"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1628776" y="3832225"/>
            <a:ext cx="161766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r>
              <a:rPr lang="en-US" altLang="de-DE" b="1" dirty="0">
                <a:solidFill>
                  <a:schemeClr val="tx1"/>
                </a:solidFill>
              </a:rPr>
              <a:t>2010-2016</a:t>
            </a:r>
            <a:endParaRPr lang="en-US" altLang="de-DE" dirty="0">
              <a:solidFill>
                <a:schemeClr val="tx1"/>
              </a:solidFill>
            </a:endParaRPr>
          </a:p>
        </p:txBody>
      </p:sp>
      <p:sp>
        <p:nvSpPr>
          <p:cNvPr id="13" name="Text Box 8"/>
          <p:cNvSpPr txBox="1">
            <a:spLocks noChangeArrowheads="1"/>
          </p:cNvSpPr>
          <p:nvPr/>
        </p:nvSpPr>
        <p:spPr bwMode="auto">
          <a:xfrm>
            <a:off x="6554788" y="2674938"/>
            <a:ext cx="1617662"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r>
              <a:rPr lang="en-US" altLang="de-DE" b="1" dirty="0">
                <a:solidFill>
                  <a:schemeClr val="tx1"/>
                </a:solidFill>
              </a:rPr>
              <a:t>since 2016</a:t>
            </a:r>
            <a:endParaRPr lang="en-US" altLang="de-DE" dirty="0">
              <a:solidFill>
                <a:schemeClr val="tx1"/>
              </a:solidFill>
            </a:endParaRPr>
          </a:p>
        </p:txBody>
      </p:sp>
      <p:sp>
        <p:nvSpPr>
          <p:cNvPr id="14" name="Rectangle 2"/>
          <p:cNvSpPr txBox="1">
            <a:spLocks noChangeArrowheads="1"/>
          </p:cNvSpPr>
          <p:nvPr/>
        </p:nvSpPr>
        <p:spPr bwMode="auto">
          <a:xfrm>
            <a:off x="3359696" y="6237312"/>
            <a:ext cx="5148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ormAutofit fontScale="90000" lnSpcReduction="10000"/>
          </a:bodyPr>
          <a:lstStyle>
            <a:lvl1pPr algn="ctr" rtl="0" eaLnBrk="0" fontAlgn="base" hangingPunct="0">
              <a:spcBef>
                <a:spcPct val="0"/>
              </a:spcBef>
              <a:spcAft>
                <a:spcPct val="0"/>
              </a:spcAft>
              <a:defRPr sz="4400">
                <a:solidFill>
                  <a:schemeClr val="tx2"/>
                </a:solidFill>
                <a:latin typeface="+mj-lt"/>
                <a:ea typeface="ＭＳ Ｐゴシック" pitchFamily="-84" charset="-128"/>
                <a:cs typeface="ＭＳ Ｐゴシック" pitchFamily="-84"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84" charset="-128"/>
                <a:cs typeface="ＭＳ Ｐゴシック" pitchFamily="-84"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84" charset="-128"/>
                <a:cs typeface="ＭＳ Ｐゴシック" pitchFamily="-84"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84" charset="-128"/>
                <a:cs typeface="ＭＳ Ｐゴシック" pitchFamily="-84"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84" charset="-128"/>
                <a:cs typeface="ＭＳ Ｐゴシック" pitchFamily="-84"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a:defRPr/>
            </a:pPr>
            <a:r>
              <a:rPr lang="en-US" altLang="de-DE" sz="2900" b="1" kern="0" dirty="0">
                <a:solidFill>
                  <a:schemeClr val="tx1"/>
                </a:solidFill>
                <a:ea typeface="ＭＳ Ｐゴシック" charset="-128"/>
              </a:rPr>
              <a:t>IBB’s SIM-NEURO work-group</a:t>
            </a:r>
          </a:p>
        </p:txBody>
      </p:sp>
      <p:sp>
        <p:nvSpPr>
          <p:cNvPr id="15" name="2 Dikdörtgen"/>
          <p:cNvSpPr/>
          <p:nvPr/>
        </p:nvSpPr>
        <p:spPr>
          <a:xfrm>
            <a:off x="3408368" y="35913"/>
            <a:ext cx="5711968" cy="584775"/>
          </a:xfrm>
          <a:prstGeom prst="rect">
            <a:avLst/>
          </a:prstGeom>
        </p:spPr>
        <p:txBody>
          <a:bodyPr wrap="square">
            <a:spAutoFit/>
          </a:bodyPr>
          <a:lstStyle/>
          <a:p>
            <a:pPr marL="0" lvl="1" algn="ctr">
              <a:buSzPct val="130000"/>
            </a:pPr>
            <a:r>
              <a:rPr lang="en-US" sz="3200" b="1" dirty="0">
                <a:solidFill>
                  <a:schemeClr val="tx2"/>
                </a:solidFill>
                <a:latin typeface="Cambria" pitchFamily="18" charset="0"/>
              </a:rPr>
              <a:t>Thanks for your attention!</a:t>
            </a:r>
          </a:p>
        </p:txBody>
      </p:sp>
      <p:pic>
        <p:nvPicPr>
          <p:cNvPr id="10" name="Bild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50536" y="233095"/>
            <a:ext cx="1206104"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50536" y="899841"/>
            <a:ext cx="1206104" cy="76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0536" y="1742953"/>
            <a:ext cx="1184648" cy="306439"/>
          </a:xfrm>
          <a:prstGeom prst="rect">
            <a:avLst/>
          </a:prstGeom>
        </p:spPr>
      </p:pic>
      <p:pic>
        <p:nvPicPr>
          <p:cNvPr id="18" name="Bild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0536" y="2105464"/>
            <a:ext cx="1168786" cy="1035504"/>
          </a:xfrm>
          <a:prstGeom prst="rect">
            <a:avLst/>
          </a:prstGeom>
        </p:spPr>
      </p:pic>
    </p:spTree>
    <p:extLst>
      <p:ext uri="{BB962C8B-B14F-4D97-AF65-F5344CB8AC3E}">
        <p14:creationId xmlns:p14="http://schemas.microsoft.com/office/powerpoint/2010/main" val="169697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76258" y="371624"/>
            <a:ext cx="10720342" cy="990600"/>
          </a:xfrm>
        </p:spPr>
        <p:txBody>
          <a:bodyPr>
            <a:noAutofit/>
          </a:bodyPr>
          <a:lstStyle/>
          <a:p>
            <a:r>
              <a:rPr lang="en-US" sz="3200" dirty="0"/>
              <a:t>Introduction: </a:t>
            </a:r>
            <a:r>
              <a:rPr lang="de-DE" altLang="de-DE" sz="3200" dirty="0" err="1">
                <a:ea typeface="ＭＳ Ｐゴシック" charset="-128"/>
              </a:rPr>
              <a:t>Epileptic</a:t>
            </a:r>
            <a:r>
              <a:rPr lang="de-DE" altLang="de-DE" sz="3200" dirty="0">
                <a:ea typeface="ＭＳ Ｐゴシック" charset="-128"/>
              </a:rPr>
              <a:t> </a:t>
            </a:r>
            <a:r>
              <a:rPr lang="de-DE" altLang="de-DE" sz="3200" dirty="0" err="1">
                <a:ea typeface="ＭＳ Ｐゴシック" charset="-128"/>
              </a:rPr>
              <a:t>spikes</a:t>
            </a:r>
            <a:r>
              <a:rPr lang="de-DE" altLang="de-DE" sz="3200" dirty="0">
                <a:ea typeface="ＭＳ Ｐゴシック" charset="-128"/>
              </a:rPr>
              <a:t> in EEG </a:t>
            </a:r>
            <a:r>
              <a:rPr lang="de-DE" altLang="de-DE" sz="3200" dirty="0" err="1">
                <a:ea typeface="ＭＳ Ｐゴシック" charset="-128"/>
              </a:rPr>
              <a:t>and</a:t>
            </a:r>
            <a:r>
              <a:rPr lang="de-DE" altLang="de-DE" sz="3200" dirty="0">
                <a:ea typeface="ＭＳ Ｐゴシック" charset="-128"/>
              </a:rPr>
              <a:t> MEG</a:t>
            </a:r>
            <a:br>
              <a:rPr lang="de-DE" altLang="de-DE" sz="3200" dirty="0">
                <a:ea typeface="ＭＳ Ｐゴシック" charset="-128"/>
              </a:rPr>
            </a:br>
            <a:endParaRPr lang="en-US" sz="3200" dirty="0"/>
          </a:p>
        </p:txBody>
      </p:sp>
      <p:sp>
        <p:nvSpPr>
          <p:cNvPr id="7" name="AutoShape 3"/>
          <p:cNvSpPr>
            <a:spLocks noChangeAspect="1" noChangeArrowheads="1" noTextEdit="1"/>
          </p:cNvSpPr>
          <p:nvPr/>
        </p:nvSpPr>
        <p:spPr bwMode="auto">
          <a:xfrm>
            <a:off x="3575720" y="1844824"/>
            <a:ext cx="41243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10" name="Picture 13" descr="delete2.tiff                                                   0005FD18500.11 Festplatte              7C2686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1602978"/>
            <a:ext cx="3044132" cy="521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p:nvPr/>
        </p:nvSpPr>
        <p:spPr bwMode="auto">
          <a:xfrm>
            <a:off x="6960096" y="1527497"/>
            <a:ext cx="1311771" cy="528587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lIns="90000" tIns="46800" rIns="90000" bIns="46800" anchor="ct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eaLnBrk="1" hangingPunct="1">
              <a:defRPr/>
            </a:pPr>
            <a:endParaRPr lang="de-DE" altLang="de-DE" sz="2400">
              <a:solidFill>
                <a:schemeClr val="tx1"/>
              </a:solidFill>
            </a:endParaRPr>
          </a:p>
        </p:txBody>
      </p:sp>
      <p:sp>
        <p:nvSpPr>
          <p:cNvPr id="3" name="Rechteck 2"/>
          <p:cNvSpPr/>
          <p:nvPr/>
        </p:nvSpPr>
        <p:spPr>
          <a:xfrm>
            <a:off x="657970" y="3212976"/>
            <a:ext cx="3061766" cy="707886"/>
          </a:xfrm>
          <a:prstGeom prst="rect">
            <a:avLst/>
          </a:prstGeom>
        </p:spPr>
        <p:txBody>
          <a:bodyPr wrap="square">
            <a:spAutoFit/>
          </a:bodyPr>
          <a:lstStyle/>
          <a:p>
            <a:pPr>
              <a:spcBef>
                <a:spcPct val="0"/>
              </a:spcBef>
            </a:pPr>
            <a:r>
              <a:rPr lang="de-DE" altLang="de-DE" sz="2000" dirty="0">
                <a:latin typeface="Times" charset="0"/>
                <a:ea typeface="Times" charset="0"/>
                <a:cs typeface="Times" charset="0"/>
              </a:rPr>
              <a:t>Clear </a:t>
            </a:r>
            <a:r>
              <a:rPr lang="de-DE" altLang="de-DE" sz="2000" dirty="0" err="1">
                <a:latin typeface="Times" charset="0"/>
                <a:ea typeface="Times" charset="0"/>
                <a:cs typeface="Times" charset="0"/>
              </a:rPr>
              <a:t>signal</a:t>
            </a:r>
            <a:r>
              <a:rPr lang="de-DE" altLang="de-DE" sz="2000" dirty="0">
                <a:latin typeface="Times" charset="0"/>
                <a:ea typeface="Times" charset="0"/>
                <a:cs typeface="Times" charset="0"/>
              </a:rPr>
              <a:t> in MEG, </a:t>
            </a:r>
          </a:p>
          <a:p>
            <a:pPr>
              <a:spcBef>
                <a:spcPct val="0"/>
              </a:spcBef>
            </a:pPr>
            <a:r>
              <a:rPr lang="de-DE" altLang="de-DE" sz="2000" dirty="0" err="1">
                <a:latin typeface="Times" charset="0"/>
                <a:ea typeface="Times" charset="0"/>
                <a:cs typeface="Times" charset="0"/>
              </a:rPr>
              <a:t>poor</a:t>
            </a:r>
            <a:r>
              <a:rPr lang="de-DE" altLang="de-DE" sz="2000" dirty="0">
                <a:latin typeface="Times" charset="0"/>
                <a:ea typeface="Times" charset="0"/>
                <a:cs typeface="Times" charset="0"/>
              </a:rPr>
              <a:t> </a:t>
            </a:r>
            <a:r>
              <a:rPr lang="de-DE" altLang="de-DE" sz="2000" dirty="0" err="1">
                <a:latin typeface="Times" charset="0"/>
                <a:ea typeface="Times" charset="0"/>
                <a:cs typeface="Times" charset="0"/>
              </a:rPr>
              <a:t>signal</a:t>
            </a:r>
            <a:r>
              <a:rPr lang="de-DE" altLang="de-DE" sz="2000" dirty="0">
                <a:latin typeface="Times" charset="0"/>
                <a:ea typeface="Times" charset="0"/>
                <a:cs typeface="Times" charset="0"/>
              </a:rPr>
              <a:t> in EEG</a:t>
            </a:r>
          </a:p>
        </p:txBody>
      </p:sp>
      <p:sp>
        <p:nvSpPr>
          <p:cNvPr id="12" name="Text Box 8"/>
          <p:cNvSpPr txBox="1">
            <a:spLocks noChangeArrowheads="1"/>
          </p:cNvSpPr>
          <p:nvPr/>
        </p:nvSpPr>
        <p:spPr bwMode="auto">
          <a:xfrm>
            <a:off x="9148290" y="6463727"/>
            <a:ext cx="2834581"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de-DE" sz="1200" b="1" dirty="0">
                <a:latin typeface="Arial" charset="0"/>
              </a:rPr>
              <a:t>[Courtesy of Stefan </a:t>
            </a:r>
            <a:r>
              <a:rPr lang="en-US" altLang="de-DE" sz="1200" b="1" dirty="0" err="1">
                <a:latin typeface="Arial" charset="0"/>
              </a:rPr>
              <a:t>Rampp</a:t>
            </a:r>
            <a:r>
              <a:rPr lang="en-US" altLang="x-none" sz="1200" b="1" dirty="0">
                <a:latin typeface="Arial" charset="0"/>
              </a:rPr>
              <a:t>]</a:t>
            </a:r>
          </a:p>
        </p:txBody>
      </p:sp>
    </p:spTree>
    <p:custDataLst>
      <p:tags r:id="rId1"/>
    </p:custDataLst>
    <p:extLst>
      <p:ext uri="{BB962C8B-B14F-4D97-AF65-F5344CB8AC3E}">
        <p14:creationId xmlns:p14="http://schemas.microsoft.com/office/powerpoint/2010/main" val="189756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76258" y="371624"/>
            <a:ext cx="10720342" cy="990600"/>
          </a:xfrm>
        </p:spPr>
        <p:txBody>
          <a:bodyPr>
            <a:noAutofit/>
          </a:bodyPr>
          <a:lstStyle/>
          <a:p>
            <a:r>
              <a:rPr lang="en-US" sz="3200" dirty="0"/>
              <a:t>Introduction: </a:t>
            </a:r>
            <a:r>
              <a:rPr lang="de-DE" altLang="de-DE" sz="3200" dirty="0" err="1">
                <a:ea typeface="ＭＳ Ｐゴシック" charset="-128"/>
              </a:rPr>
              <a:t>Epileptic</a:t>
            </a:r>
            <a:r>
              <a:rPr lang="de-DE" altLang="de-DE" sz="3200" dirty="0">
                <a:ea typeface="ＭＳ Ｐゴシック" charset="-128"/>
              </a:rPr>
              <a:t> </a:t>
            </a:r>
            <a:r>
              <a:rPr lang="de-DE" altLang="de-DE" sz="3200" dirty="0" err="1">
                <a:ea typeface="ＭＳ Ｐゴシック" charset="-128"/>
              </a:rPr>
              <a:t>spikes</a:t>
            </a:r>
            <a:r>
              <a:rPr lang="de-DE" altLang="de-DE" sz="3200" dirty="0">
                <a:ea typeface="ＭＳ Ｐゴシック" charset="-128"/>
              </a:rPr>
              <a:t> in EEG </a:t>
            </a:r>
            <a:r>
              <a:rPr lang="de-DE" altLang="de-DE" sz="3200" dirty="0" err="1">
                <a:ea typeface="ＭＳ Ｐゴシック" charset="-128"/>
              </a:rPr>
              <a:t>and</a:t>
            </a:r>
            <a:r>
              <a:rPr lang="de-DE" altLang="de-DE" sz="3200" dirty="0">
                <a:ea typeface="ＭＳ Ｐゴシック" charset="-128"/>
              </a:rPr>
              <a:t> MEG</a:t>
            </a:r>
            <a:br>
              <a:rPr lang="de-DE" altLang="de-DE" sz="3200" dirty="0">
                <a:ea typeface="ＭＳ Ｐゴシック" charset="-128"/>
              </a:rPr>
            </a:br>
            <a:endParaRPr lang="en-US" sz="3200" dirty="0"/>
          </a:p>
        </p:txBody>
      </p:sp>
      <p:sp>
        <p:nvSpPr>
          <p:cNvPr id="7" name="AutoShape 3"/>
          <p:cNvSpPr>
            <a:spLocks noChangeAspect="1" noChangeArrowheads="1" noTextEdit="1"/>
          </p:cNvSpPr>
          <p:nvPr/>
        </p:nvSpPr>
        <p:spPr bwMode="auto">
          <a:xfrm>
            <a:off x="3575720" y="1844824"/>
            <a:ext cx="41243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pic>
        <p:nvPicPr>
          <p:cNvPr id="10" name="Picture 13" descr="delete2.tiff                                                   0005FD18500.11 Festplatte              7C2686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1602978"/>
            <a:ext cx="3044132" cy="521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657970" y="3212976"/>
            <a:ext cx="3421806" cy="1292662"/>
          </a:xfrm>
          <a:prstGeom prst="rect">
            <a:avLst/>
          </a:prstGeom>
        </p:spPr>
        <p:txBody>
          <a:bodyPr wrap="square">
            <a:spAutoFit/>
          </a:bodyPr>
          <a:lstStyle/>
          <a:p>
            <a:pPr>
              <a:spcBef>
                <a:spcPct val="0"/>
              </a:spcBef>
            </a:pPr>
            <a:r>
              <a:rPr lang="de-DE" altLang="de-DE" sz="2000" dirty="0">
                <a:latin typeface="Times" charset="0"/>
                <a:ea typeface="Times" charset="0"/>
                <a:cs typeface="Times" charset="0"/>
              </a:rPr>
              <a:t>Clear </a:t>
            </a:r>
            <a:r>
              <a:rPr lang="de-DE" altLang="de-DE" sz="2000" dirty="0" err="1">
                <a:latin typeface="Times" charset="0"/>
                <a:ea typeface="Times" charset="0"/>
                <a:cs typeface="Times" charset="0"/>
              </a:rPr>
              <a:t>signal</a:t>
            </a:r>
            <a:r>
              <a:rPr lang="de-DE" altLang="de-DE" sz="2000" dirty="0">
                <a:latin typeface="Times" charset="0"/>
                <a:ea typeface="Times" charset="0"/>
                <a:cs typeface="Times" charset="0"/>
              </a:rPr>
              <a:t> in MEG, </a:t>
            </a:r>
          </a:p>
          <a:p>
            <a:pPr>
              <a:spcBef>
                <a:spcPct val="0"/>
              </a:spcBef>
            </a:pPr>
            <a:r>
              <a:rPr lang="de-DE" altLang="de-DE" sz="2000" dirty="0" err="1">
                <a:latin typeface="Times" charset="0"/>
                <a:ea typeface="Times" charset="0"/>
                <a:cs typeface="Times" charset="0"/>
              </a:rPr>
              <a:t>poor</a:t>
            </a:r>
            <a:r>
              <a:rPr lang="de-DE" altLang="de-DE" sz="2000" dirty="0">
                <a:latin typeface="Times" charset="0"/>
                <a:ea typeface="Times" charset="0"/>
                <a:cs typeface="Times" charset="0"/>
              </a:rPr>
              <a:t> </a:t>
            </a:r>
            <a:r>
              <a:rPr lang="de-DE" altLang="de-DE" sz="2000" dirty="0" err="1">
                <a:latin typeface="Times" charset="0"/>
                <a:ea typeface="Times" charset="0"/>
                <a:cs typeface="Times" charset="0"/>
              </a:rPr>
              <a:t>signal</a:t>
            </a:r>
            <a:r>
              <a:rPr lang="de-DE" altLang="de-DE" sz="2000" dirty="0">
                <a:latin typeface="Times" charset="0"/>
                <a:ea typeface="Times" charset="0"/>
                <a:cs typeface="Times" charset="0"/>
              </a:rPr>
              <a:t> in EEG</a:t>
            </a:r>
          </a:p>
          <a:p>
            <a:pPr>
              <a:spcBef>
                <a:spcPct val="0"/>
              </a:spcBef>
            </a:pPr>
            <a:r>
              <a:rPr lang="de-DE" altLang="de-DE" sz="2000" dirty="0">
                <a:latin typeface="Times" charset="0"/>
                <a:ea typeface="Times" charset="0"/>
                <a:cs typeface="Times" charset="0"/>
              </a:rPr>
              <a:t>=&gt;</a:t>
            </a:r>
            <a:r>
              <a:rPr lang="de-DE" altLang="de-DE" sz="2000" dirty="0" err="1">
                <a:latin typeface="Times" charset="0"/>
                <a:ea typeface="Times" charset="0"/>
                <a:cs typeface="Times" charset="0"/>
              </a:rPr>
              <a:t>tangentially</a:t>
            </a:r>
            <a:r>
              <a:rPr lang="de-DE" altLang="de-DE" sz="2000" dirty="0">
                <a:latin typeface="Times" charset="0"/>
                <a:ea typeface="Times" charset="0"/>
                <a:cs typeface="Times" charset="0"/>
              </a:rPr>
              <a:t> </a:t>
            </a:r>
            <a:r>
              <a:rPr lang="de-DE" altLang="de-DE" sz="2000" dirty="0" err="1">
                <a:latin typeface="Times" charset="0"/>
                <a:ea typeface="Times" charset="0"/>
                <a:cs typeface="Times" charset="0"/>
              </a:rPr>
              <a:t>oriented</a:t>
            </a:r>
            <a:r>
              <a:rPr lang="de-DE" altLang="de-DE" sz="2000" dirty="0">
                <a:latin typeface="Times" charset="0"/>
                <a:ea typeface="Times" charset="0"/>
                <a:cs typeface="Times" charset="0"/>
              </a:rPr>
              <a:t> </a:t>
            </a:r>
            <a:r>
              <a:rPr lang="de-DE" altLang="de-DE" sz="2000" dirty="0" err="1">
                <a:latin typeface="Times" charset="0"/>
                <a:ea typeface="Times" charset="0"/>
                <a:cs typeface="Times" charset="0"/>
              </a:rPr>
              <a:t>source</a:t>
            </a:r>
            <a:endParaRPr lang="de-DE" altLang="de-DE" sz="2000" dirty="0">
              <a:latin typeface="Times" charset="0"/>
              <a:ea typeface="Times" charset="0"/>
              <a:cs typeface="Times" charset="0"/>
            </a:endParaRPr>
          </a:p>
          <a:p>
            <a:pPr>
              <a:spcBef>
                <a:spcPct val="0"/>
              </a:spcBef>
            </a:pPr>
            <a:endParaRPr lang="de-DE" altLang="de-DE" dirty="0"/>
          </a:p>
        </p:txBody>
      </p:sp>
      <p:sp>
        <p:nvSpPr>
          <p:cNvPr id="8" name="Text Box 8"/>
          <p:cNvSpPr txBox="1">
            <a:spLocks noChangeArrowheads="1"/>
          </p:cNvSpPr>
          <p:nvPr/>
        </p:nvSpPr>
        <p:spPr bwMode="auto">
          <a:xfrm>
            <a:off x="9148290" y="6463727"/>
            <a:ext cx="2834581"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de-DE" sz="1200" b="1" dirty="0">
                <a:latin typeface="Arial" charset="0"/>
              </a:rPr>
              <a:t>[Courtesy of Stefan </a:t>
            </a:r>
            <a:r>
              <a:rPr lang="en-US" altLang="de-DE" sz="1200" b="1" dirty="0" err="1">
                <a:latin typeface="Arial" charset="0"/>
              </a:rPr>
              <a:t>Rampp</a:t>
            </a:r>
            <a:r>
              <a:rPr lang="en-US" altLang="x-none" sz="1200" b="1" dirty="0">
                <a:latin typeface="Arial" charset="0"/>
              </a:rPr>
              <a:t>]</a:t>
            </a:r>
          </a:p>
        </p:txBody>
      </p:sp>
    </p:spTree>
    <p:custDataLst>
      <p:tags r:id="rId1"/>
    </p:custDataLst>
    <p:extLst>
      <p:ext uri="{BB962C8B-B14F-4D97-AF65-F5344CB8AC3E}">
        <p14:creationId xmlns:p14="http://schemas.microsoft.com/office/powerpoint/2010/main" val="2134306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76258" y="371624"/>
            <a:ext cx="10720342" cy="990600"/>
          </a:xfrm>
        </p:spPr>
        <p:txBody>
          <a:bodyPr>
            <a:noAutofit/>
          </a:bodyPr>
          <a:lstStyle/>
          <a:p>
            <a:r>
              <a:rPr lang="en-US" sz="3200" dirty="0"/>
              <a:t>Introduction: Sensitivity of </a:t>
            </a:r>
            <a:r>
              <a:rPr lang="de-DE" altLang="de-DE" sz="3200" dirty="0">
                <a:ea typeface="ＭＳ Ｐゴシック" charset="-128"/>
              </a:rPr>
              <a:t>EEG and MEG</a:t>
            </a:r>
            <a:br>
              <a:rPr lang="de-DE" altLang="de-DE" sz="3200" dirty="0">
                <a:ea typeface="ＭＳ Ｐゴシック" charset="-128"/>
              </a:rPr>
            </a:br>
            <a:endParaRPr lang="en-US" sz="3200" dirty="0"/>
          </a:p>
        </p:txBody>
      </p:sp>
      <p:sp>
        <p:nvSpPr>
          <p:cNvPr id="7" name="AutoShape 3"/>
          <p:cNvSpPr>
            <a:spLocks noChangeAspect="1" noChangeArrowheads="1" noTextEdit="1"/>
          </p:cNvSpPr>
          <p:nvPr/>
        </p:nvSpPr>
        <p:spPr bwMode="auto">
          <a:xfrm>
            <a:off x="3575720" y="1844824"/>
            <a:ext cx="41243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 name="Rectangle 3"/>
          <p:cNvSpPr txBox="1">
            <a:spLocks noChangeArrowheads="1"/>
          </p:cNvSpPr>
          <p:nvPr/>
        </p:nvSpPr>
        <p:spPr>
          <a:xfrm>
            <a:off x="792679" y="2371874"/>
            <a:ext cx="3638550" cy="4114800"/>
          </a:xfrm>
          <a:prstGeom prst="rect">
            <a:avLst/>
          </a:prstGeom>
        </p:spPr>
        <p:txBody>
          <a:bodyPr vert="horz" lIns="0" tIns="0" rIns="0" bIns="0">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10000"/>
              </a:lnSpc>
            </a:pPr>
            <a:r>
              <a:rPr lang="de-DE" altLang="de-DE" sz="2000" dirty="0">
                <a:solidFill>
                  <a:srgbClr val="0070C0"/>
                </a:solidFill>
                <a:latin typeface="Times" charset="0"/>
                <a:ea typeface="Times" charset="0"/>
                <a:cs typeface="Times" charset="0"/>
              </a:rPr>
              <a:t>Blue</a:t>
            </a:r>
            <a:r>
              <a:rPr lang="de-DE" altLang="de-DE" sz="2000" dirty="0">
                <a:latin typeface="Times" charset="0"/>
                <a:ea typeface="Times" charset="0"/>
                <a:cs typeface="Times" charset="0"/>
              </a:rPr>
              <a:t>: </a:t>
            </a:r>
            <a:r>
              <a:rPr lang="de-DE" altLang="de-DE" sz="2000" dirty="0" err="1">
                <a:latin typeface="Times" charset="0"/>
                <a:ea typeface="Times" charset="0"/>
                <a:cs typeface="Times" charset="0"/>
              </a:rPr>
              <a:t>Sensitivity</a:t>
            </a:r>
            <a:r>
              <a:rPr lang="de-DE" altLang="de-DE" sz="2000" dirty="0">
                <a:latin typeface="Times" charset="0"/>
                <a:ea typeface="Times" charset="0"/>
                <a:cs typeface="Times" charset="0"/>
              </a:rPr>
              <a:t> EEG &gt; MEG </a:t>
            </a:r>
            <a:br>
              <a:rPr lang="de-DE" altLang="de-DE" sz="2000" dirty="0">
                <a:latin typeface="Times" charset="0"/>
                <a:ea typeface="Times" charset="0"/>
                <a:cs typeface="Times" charset="0"/>
              </a:rPr>
            </a:br>
            <a:r>
              <a:rPr lang="de-DE" altLang="de-DE" sz="2000" dirty="0" err="1">
                <a:latin typeface="Times" charset="0"/>
                <a:ea typeface="Times" charset="0"/>
                <a:cs typeface="Times" charset="0"/>
              </a:rPr>
              <a:t>for</a:t>
            </a:r>
            <a:r>
              <a:rPr lang="de-DE" altLang="de-DE" sz="2000" dirty="0">
                <a:latin typeface="Times" charset="0"/>
                <a:ea typeface="Times" charset="0"/>
                <a:cs typeface="Times" charset="0"/>
              </a:rPr>
              <a:t> radial </a:t>
            </a:r>
            <a:r>
              <a:rPr lang="de-DE" altLang="de-DE" sz="2000" dirty="0" err="1">
                <a:latin typeface="Times" charset="0"/>
                <a:ea typeface="Times" charset="0"/>
                <a:cs typeface="Times" charset="0"/>
              </a:rPr>
              <a:t>and</a:t>
            </a:r>
            <a:r>
              <a:rPr lang="de-DE" altLang="de-DE" sz="2000" dirty="0">
                <a:latin typeface="Times" charset="0"/>
                <a:ea typeface="Times" charset="0"/>
                <a:cs typeface="Times" charset="0"/>
              </a:rPr>
              <a:t> </a:t>
            </a:r>
            <a:r>
              <a:rPr lang="de-DE" altLang="de-DE" sz="2000" dirty="0" err="1">
                <a:latin typeface="Times" charset="0"/>
                <a:ea typeface="Times" charset="0"/>
                <a:cs typeface="Times" charset="0"/>
              </a:rPr>
              <a:t>deep</a:t>
            </a:r>
            <a:r>
              <a:rPr lang="de-DE" altLang="de-DE" sz="2000" dirty="0">
                <a:latin typeface="Times" charset="0"/>
                <a:ea typeface="Times" charset="0"/>
                <a:cs typeface="Times" charset="0"/>
              </a:rPr>
              <a:t> </a:t>
            </a:r>
            <a:r>
              <a:rPr lang="de-DE" altLang="de-DE" sz="2000" dirty="0" err="1">
                <a:latin typeface="Times" charset="0"/>
                <a:ea typeface="Times" charset="0"/>
                <a:cs typeface="Times" charset="0"/>
              </a:rPr>
              <a:t>sources</a:t>
            </a:r>
            <a:endParaRPr lang="de-DE" altLang="de-DE" sz="2000" dirty="0">
              <a:latin typeface="Times" charset="0"/>
              <a:ea typeface="Times" charset="0"/>
              <a:cs typeface="Times" charset="0"/>
            </a:endParaRPr>
          </a:p>
          <a:p>
            <a:pPr>
              <a:lnSpc>
                <a:spcPct val="110000"/>
              </a:lnSpc>
            </a:pPr>
            <a:r>
              <a:rPr lang="de-DE" altLang="de-DE" sz="2000" dirty="0" err="1">
                <a:solidFill>
                  <a:srgbClr val="C00000"/>
                </a:solidFill>
                <a:latin typeface="Times" charset="0"/>
                <a:ea typeface="Times" charset="0"/>
                <a:cs typeface="Times" charset="0"/>
              </a:rPr>
              <a:t>Red</a:t>
            </a:r>
            <a:r>
              <a:rPr lang="de-DE" altLang="de-DE" sz="2000" dirty="0">
                <a:latin typeface="Times" charset="0"/>
                <a:ea typeface="Times" charset="0"/>
                <a:cs typeface="Times" charset="0"/>
              </a:rPr>
              <a:t>: </a:t>
            </a:r>
            <a:r>
              <a:rPr lang="de-DE" altLang="de-DE" sz="2000" dirty="0" err="1">
                <a:latin typeface="Times" charset="0"/>
                <a:ea typeface="Times" charset="0"/>
                <a:cs typeface="Times" charset="0"/>
              </a:rPr>
              <a:t>Sensitivity</a:t>
            </a:r>
            <a:r>
              <a:rPr lang="de-DE" altLang="de-DE" sz="2000" dirty="0">
                <a:latin typeface="Times" charset="0"/>
                <a:ea typeface="Times" charset="0"/>
                <a:cs typeface="Times" charset="0"/>
              </a:rPr>
              <a:t> MEG &gt; EEG </a:t>
            </a:r>
            <a:br>
              <a:rPr lang="de-DE" altLang="de-DE" sz="2000" dirty="0">
                <a:latin typeface="Times" charset="0"/>
                <a:ea typeface="Times" charset="0"/>
                <a:cs typeface="Times" charset="0"/>
              </a:rPr>
            </a:br>
            <a:r>
              <a:rPr lang="de-DE" altLang="de-DE" sz="2000" dirty="0">
                <a:latin typeface="Times" charset="0"/>
                <a:ea typeface="Times" charset="0"/>
                <a:cs typeface="Times" charset="0"/>
              </a:rPr>
              <a:t>in </a:t>
            </a:r>
            <a:r>
              <a:rPr lang="de-DE" altLang="de-DE" sz="2000" dirty="0" err="1">
                <a:latin typeface="Times" charset="0"/>
                <a:ea typeface="Times" charset="0"/>
                <a:cs typeface="Times" charset="0"/>
              </a:rPr>
              <a:t>sulcal</a:t>
            </a:r>
            <a:r>
              <a:rPr lang="de-DE" altLang="de-DE" sz="2000" dirty="0">
                <a:latin typeface="Times" charset="0"/>
                <a:ea typeface="Times" charset="0"/>
                <a:cs typeface="Times" charset="0"/>
              </a:rPr>
              <a:t> wall </a:t>
            </a:r>
            <a:r>
              <a:rPr lang="de-DE" altLang="de-DE" sz="2000" dirty="0" err="1">
                <a:latin typeface="Times" charset="0"/>
                <a:ea typeface="Times" charset="0"/>
                <a:cs typeface="Times" charset="0"/>
              </a:rPr>
              <a:t>areas</a:t>
            </a:r>
            <a:endParaRPr lang="de-DE" altLang="de-DE" sz="2000" dirty="0">
              <a:latin typeface="Times" charset="0"/>
              <a:ea typeface="Times" charset="0"/>
              <a:cs typeface="Times" charset="0"/>
            </a:endParaRPr>
          </a:p>
          <a:p>
            <a:pPr>
              <a:lnSpc>
                <a:spcPct val="110000"/>
              </a:lnSpc>
            </a:pPr>
            <a:endParaRPr lang="de-DE" altLang="de-DE" sz="2000" dirty="0">
              <a:ea typeface="ＭＳ Ｐゴシック" charset="-128"/>
            </a:endParaRPr>
          </a:p>
          <a:p>
            <a:pPr>
              <a:lnSpc>
                <a:spcPct val="110000"/>
              </a:lnSpc>
              <a:buFontTx/>
              <a:buNone/>
            </a:pPr>
            <a:endParaRPr lang="de-DE" altLang="de-DE" sz="2000" dirty="0">
              <a:ea typeface="ＭＳ Ｐゴシック" charset="-128"/>
            </a:endParaRPr>
          </a:p>
          <a:p>
            <a:pPr>
              <a:lnSpc>
                <a:spcPct val="110000"/>
              </a:lnSpc>
            </a:pPr>
            <a:endParaRPr lang="de-DE" altLang="de-DE" sz="2000" dirty="0">
              <a:ea typeface="ＭＳ Ｐゴシック" charset="-128"/>
            </a:endParaRPr>
          </a:p>
        </p:txBody>
      </p:sp>
      <p:sp>
        <p:nvSpPr>
          <p:cNvPr id="9" name="Rectangle 4"/>
          <p:cNvSpPr>
            <a:spLocks noChangeArrowheads="1"/>
          </p:cNvSpPr>
          <p:nvPr/>
        </p:nvSpPr>
        <p:spPr bwMode="auto">
          <a:xfrm>
            <a:off x="7292975" y="5975350"/>
            <a:ext cx="1993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de-DE" sz="1200">
                <a:solidFill>
                  <a:schemeClr val="bg1"/>
                </a:solidFill>
              </a:rPr>
              <a:t>Piastra,</a:t>
            </a:r>
            <a:r>
              <a:rPr lang="is-IS" altLang="de-DE" sz="1200">
                <a:solidFill>
                  <a:schemeClr val="bg1"/>
                </a:solidFill>
              </a:rPr>
              <a:t>… &amp; Wolters</a:t>
            </a:r>
            <a:r>
              <a:rPr lang="en-US" altLang="de-DE" sz="1200">
                <a:solidFill>
                  <a:schemeClr val="bg1"/>
                </a:solidFill>
              </a:rPr>
              <a:t>, 2018</a:t>
            </a:r>
            <a:endParaRPr lang="de-DE" altLang="de-DE" sz="1200"/>
          </a:p>
        </p:txBody>
      </p:sp>
      <p:pic>
        <p:nvPicPr>
          <p:cNvPr id="11" name="Bild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9136" y="1700808"/>
            <a:ext cx="4332288"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3215680" y="17760"/>
            <a:ext cx="88392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de-DE" sz="1200" b="1" dirty="0">
                <a:latin typeface="Arial" charset="0"/>
              </a:rPr>
              <a:t>[</a:t>
            </a:r>
            <a:r>
              <a:rPr lang="en-US" altLang="de-DE" sz="1200" b="1" dirty="0" err="1">
                <a:latin typeface="Arial" charset="0"/>
              </a:rPr>
              <a:t>Piastra</a:t>
            </a:r>
            <a:r>
              <a:rPr lang="en-US" altLang="de-DE" sz="1200" b="1" dirty="0">
                <a:latin typeface="Arial" charset="0"/>
              </a:rPr>
              <a:t>, </a:t>
            </a:r>
            <a:r>
              <a:rPr lang="en-US" altLang="de-DE" sz="1200" b="1" dirty="0" err="1">
                <a:latin typeface="Arial" charset="0"/>
              </a:rPr>
              <a:t>Nüßing</a:t>
            </a:r>
            <a:r>
              <a:rPr lang="en-US" altLang="de-DE" sz="1200" b="1" dirty="0">
                <a:latin typeface="Arial" charset="0"/>
              </a:rPr>
              <a:t>, Vorwerk, Clerc, </a:t>
            </a:r>
            <a:r>
              <a:rPr lang="en-US" altLang="de-DE" sz="1200" b="1" dirty="0" err="1">
                <a:latin typeface="Arial" charset="0"/>
              </a:rPr>
              <a:t>Engwer</a:t>
            </a:r>
            <a:r>
              <a:rPr lang="en-US" altLang="de-DE" sz="1200" b="1" dirty="0">
                <a:latin typeface="Arial" charset="0"/>
              </a:rPr>
              <a:t> </a:t>
            </a:r>
            <a:r>
              <a:rPr lang="en-US" altLang="x-none" sz="1200" b="1" dirty="0">
                <a:latin typeface="Arial" charset="0"/>
              </a:rPr>
              <a:t>&amp; Wolters, </a:t>
            </a:r>
            <a:r>
              <a:rPr lang="en-US" altLang="x-none" sz="1200" b="1" i="1" dirty="0">
                <a:latin typeface="Arial" charset="0"/>
              </a:rPr>
              <a:t>Human Brain Mapping, </a:t>
            </a:r>
            <a:r>
              <a:rPr lang="en-US" altLang="x-none" sz="1200" b="1" dirty="0">
                <a:latin typeface="Arial" charset="0"/>
              </a:rPr>
              <a:t>2021]</a:t>
            </a:r>
          </a:p>
        </p:txBody>
      </p:sp>
    </p:spTree>
    <p:custDataLst>
      <p:tags r:id="rId1"/>
    </p:custDataLst>
    <p:extLst>
      <p:ext uri="{BB962C8B-B14F-4D97-AF65-F5344CB8AC3E}">
        <p14:creationId xmlns:p14="http://schemas.microsoft.com/office/powerpoint/2010/main" val="1868537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0.6"/>
</p:tagLst>
</file>

<file path=ppt/tags/tag10.xml><?xml version="1.0" encoding="utf-8"?>
<p:tagLst xmlns:a="http://schemas.openxmlformats.org/drawingml/2006/main" xmlns:r="http://schemas.openxmlformats.org/officeDocument/2006/relationships" xmlns:p="http://schemas.openxmlformats.org/presentationml/2006/main">
  <p:tag name="TİMİNG" val="|30.6"/>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30.6"/>
</p:tagLst>
</file>

<file path=ppt/tags/tag13.xml><?xml version="1.0" encoding="utf-8"?>
<p:tagLst xmlns:a="http://schemas.openxmlformats.org/drawingml/2006/main" xmlns:r="http://schemas.openxmlformats.org/officeDocument/2006/relationships" xmlns:p="http://schemas.openxmlformats.org/presentationml/2006/main">
  <p:tag name="TİMİNG" val="|10.3"/>
</p:tagLst>
</file>

<file path=ppt/tags/tag14.xml><?xml version="1.0" encoding="utf-8"?>
<p:tagLst xmlns:a="http://schemas.openxmlformats.org/drawingml/2006/main" xmlns:r="http://schemas.openxmlformats.org/officeDocument/2006/relationships" xmlns:p="http://schemas.openxmlformats.org/presentationml/2006/main">
  <p:tag name="TİMİNG" val="|10.3"/>
</p:tagLst>
</file>

<file path=ppt/tags/tag15.xml><?xml version="1.0" encoding="utf-8"?>
<p:tagLst xmlns:a="http://schemas.openxmlformats.org/drawingml/2006/main" xmlns:r="http://schemas.openxmlformats.org/officeDocument/2006/relationships" xmlns:p="http://schemas.openxmlformats.org/presentationml/2006/main">
  <p:tag name="TİMİNG" val="|30.6"/>
</p:tagLst>
</file>

<file path=ppt/tags/tag16.xml><?xml version="1.0" encoding="utf-8"?>
<p:tagLst xmlns:a="http://schemas.openxmlformats.org/drawingml/2006/main" xmlns:r="http://schemas.openxmlformats.org/officeDocument/2006/relationships" xmlns:p="http://schemas.openxmlformats.org/presentationml/2006/main">
  <p:tag name="TİMİNG" val="|10.3"/>
</p:tagLst>
</file>

<file path=ppt/tags/tag17.xml><?xml version="1.0" encoding="utf-8"?>
<p:tagLst xmlns:a="http://schemas.openxmlformats.org/drawingml/2006/main" xmlns:r="http://schemas.openxmlformats.org/officeDocument/2006/relationships" xmlns:p="http://schemas.openxmlformats.org/presentationml/2006/main">
  <p:tag name="TİMİNG" val="|10.3"/>
</p:tagLst>
</file>

<file path=ppt/tags/tag18.xml><?xml version="1.0" encoding="utf-8"?>
<p:tagLst xmlns:a="http://schemas.openxmlformats.org/drawingml/2006/main" xmlns:r="http://schemas.openxmlformats.org/officeDocument/2006/relationships" xmlns:p="http://schemas.openxmlformats.org/presentationml/2006/main">
  <p:tag name="TİMİNG" val="|30.6"/>
</p:tagLst>
</file>

<file path=ppt/tags/tag19.xml><?xml version="1.0" encoding="utf-8"?>
<p:tagLst xmlns:a="http://schemas.openxmlformats.org/drawingml/2006/main" xmlns:r="http://schemas.openxmlformats.org/officeDocument/2006/relationships" xmlns:p="http://schemas.openxmlformats.org/presentationml/2006/main">
  <p:tag name="TİMİNG" val="|21.5"/>
</p:tagLst>
</file>

<file path=ppt/tags/tag2.xml><?xml version="1.0" encoding="utf-8"?>
<p:tagLst xmlns:a="http://schemas.openxmlformats.org/drawingml/2006/main" xmlns:r="http://schemas.openxmlformats.org/officeDocument/2006/relationships" xmlns:p="http://schemas.openxmlformats.org/presentationml/2006/main">
  <p:tag name="TİMİNG" val="|30.6"/>
</p:tagLst>
</file>

<file path=ppt/tags/tag20.xml><?xml version="1.0" encoding="utf-8"?>
<p:tagLst xmlns:a="http://schemas.openxmlformats.org/drawingml/2006/main" xmlns:r="http://schemas.openxmlformats.org/officeDocument/2006/relationships" xmlns:p="http://schemas.openxmlformats.org/presentationml/2006/main">
  <p:tag name="TİMİNG" val="|30.6"/>
</p:tagLst>
</file>

<file path=ppt/tags/tag21.xml><?xml version="1.0" encoding="utf-8"?>
<p:tagLst xmlns:a="http://schemas.openxmlformats.org/drawingml/2006/main" xmlns:r="http://schemas.openxmlformats.org/officeDocument/2006/relationships" xmlns:p="http://schemas.openxmlformats.org/presentationml/2006/main">
  <p:tag name="TİMİNG" val="|30.6"/>
</p:tagLst>
</file>

<file path=ppt/tags/tag22.xml><?xml version="1.0" encoding="utf-8"?>
<p:tagLst xmlns:a="http://schemas.openxmlformats.org/drawingml/2006/main" xmlns:r="http://schemas.openxmlformats.org/officeDocument/2006/relationships" xmlns:p="http://schemas.openxmlformats.org/presentationml/2006/main">
  <p:tag name="TİMİNG" val="|10.3"/>
</p:tagLst>
</file>

<file path=ppt/tags/tag23.xml><?xml version="1.0" encoding="utf-8"?>
<p:tagLst xmlns:a="http://schemas.openxmlformats.org/drawingml/2006/main" xmlns:r="http://schemas.openxmlformats.org/officeDocument/2006/relationships" xmlns:p="http://schemas.openxmlformats.org/presentationml/2006/main">
  <p:tag name="TİMİNG" val="|10.3"/>
</p:tagLst>
</file>

<file path=ppt/tags/tag24.xml><?xml version="1.0" encoding="utf-8"?>
<p:tagLst xmlns:a="http://schemas.openxmlformats.org/drawingml/2006/main" xmlns:r="http://schemas.openxmlformats.org/officeDocument/2006/relationships" xmlns:p="http://schemas.openxmlformats.org/presentationml/2006/main">
  <p:tag name="TİMİNG" val="|10.3"/>
</p:tagLst>
</file>

<file path=ppt/tags/tag25.xml><?xml version="1.0" encoding="utf-8"?>
<p:tagLst xmlns:a="http://schemas.openxmlformats.org/drawingml/2006/main" xmlns:r="http://schemas.openxmlformats.org/officeDocument/2006/relationships" xmlns:p="http://schemas.openxmlformats.org/presentationml/2006/main">
  <p:tag name="TİMİNG" val="|10.3"/>
</p:tagLst>
</file>

<file path=ppt/tags/tag26.xml><?xml version="1.0" encoding="utf-8"?>
<p:tagLst xmlns:a="http://schemas.openxmlformats.org/drawingml/2006/main" xmlns:r="http://schemas.openxmlformats.org/officeDocument/2006/relationships" xmlns:p="http://schemas.openxmlformats.org/presentationml/2006/main">
  <p:tag name="TİMİNG" val="|10.3"/>
</p:tagLst>
</file>

<file path=ppt/tags/tag27.xml><?xml version="1.0" encoding="utf-8"?>
<p:tagLst xmlns:a="http://schemas.openxmlformats.org/drawingml/2006/main" xmlns:r="http://schemas.openxmlformats.org/officeDocument/2006/relationships" xmlns:p="http://schemas.openxmlformats.org/presentationml/2006/main">
  <p:tag name="TİMİNG" val="|10.3"/>
</p:tagLst>
</file>

<file path=ppt/tags/tag28.xml><?xml version="1.0" encoding="utf-8"?>
<p:tagLst xmlns:a="http://schemas.openxmlformats.org/drawingml/2006/main" xmlns:r="http://schemas.openxmlformats.org/officeDocument/2006/relationships" xmlns:p="http://schemas.openxmlformats.org/presentationml/2006/main">
  <p:tag name="TİMİNG" val="|10.3"/>
</p:tagLst>
</file>

<file path=ppt/tags/tag29.xml><?xml version="1.0" encoding="utf-8"?>
<p:tagLst xmlns:a="http://schemas.openxmlformats.org/drawingml/2006/main" xmlns:r="http://schemas.openxmlformats.org/officeDocument/2006/relationships" xmlns:p="http://schemas.openxmlformats.org/presentationml/2006/main">
  <p:tag name="TİMİNG" val="|10.3"/>
</p:tagLst>
</file>

<file path=ppt/tags/tag3.xml><?xml version="1.0" encoding="utf-8"?>
<p:tagLst xmlns:a="http://schemas.openxmlformats.org/drawingml/2006/main" xmlns:r="http://schemas.openxmlformats.org/officeDocument/2006/relationships" xmlns:p="http://schemas.openxmlformats.org/presentationml/2006/main">
  <p:tag name="TİMİNG" val="|4"/>
</p:tagLst>
</file>

<file path=ppt/tags/tag30.xml><?xml version="1.0" encoding="utf-8"?>
<p:tagLst xmlns:a="http://schemas.openxmlformats.org/drawingml/2006/main" xmlns:r="http://schemas.openxmlformats.org/officeDocument/2006/relationships" xmlns:p="http://schemas.openxmlformats.org/presentationml/2006/main">
  <p:tag name="TİMİNG" val="|10.3"/>
</p:tagLst>
</file>

<file path=ppt/tags/tag31.xml><?xml version="1.0" encoding="utf-8"?>
<p:tagLst xmlns:a="http://schemas.openxmlformats.org/drawingml/2006/main" xmlns:r="http://schemas.openxmlformats.org/officeDocument/2006/relationships" xmlns:p="http://schemas.openxmlformats.org/presentationml/2006/main">
  <p:tag name="TİMİNG" val="|10.3"/>
</p:tagLst>
</file>

<file path=ppt/tags/tag32.xml><?xml version="1.0" encoding="utf-8"?>
<p:tagLst xmlns:a="http://schemas.openxmlformats.org/drawingml/2006/main" xmlns:r="http://schemas.openxmlformats.org/officeDocument/2006/relationships" xmlns:p="http://schemas.openxmlformats.org/presentationml/2006/main">
  <p:tag name="TİMİNG" val="|10.3"/>
</p:tagLst>
</file>

<file path=ppt/tags/tag33.xml><?xml version="1.0" encoding="utf-8"?>
<p:tagLst xmlns:a="http://schemas.openxmlformats.org/drawingml/2006/main" xmlns:r="http://schemas.openxmlformats.org/officeDocument/2006/relationships" xmlns:p="http://schemas.openxmlformats.org/presentationml/2006/main">
  <p:tag name="TİMİNG" val="|10.3"/>
</p:tagLst>
</file>

<file path=ppt/tags/tag34.xml><?xml version="1.0" encoding="utf-8"?>
<p:tagLst xmlns:a="http://schemas.openxmlformats.org/drawingml/2006/main" xmlns:r="http://schemas.openxmlformats.org/officeDocument/2006/relationships" xmlns:p="http://schemas.openxmlformats.org/presentationml/2006/main">
  <p:tag name="TİMİNG" val="|10.3"/>
</p:tagLst>
</file>

<file path=ppt/tags/tag35.xml><?xml version="1.0" encoding="utf-8"?>
<p:tagLst xmlns:a="http://schemas.openxmlformats.org/drawingml/2006/main" xmlns:r="http://schemas.openxmlformats.org/officeDocument/2006/relationships" xmlns:p="http://schemas.openxmlformats.org/presentationml/2006/main">
  <p:tag name="TİMİNG" val="|30.6"/>
</p:tagLst>
</file>

<file path=ppt/tags/tag36.xml><?xml version="1.0" encoding="utf-8"?>
<p:tagLst xmlns:a="http://schemas.openxmlformats.org/drawingml/2006/main" xmlns:r="http://schemas.openxmlformats.org/officeDocument/2006/relationships" xmlns:p="http://schemas.openxmlformats.org/presentationml/2006/main">
  <p:tag name="TİMİNG" val="|10.3"/>
</p:tagLst>
</file>

<file path=ppt/tags/tag37.xml><?xml version="1.0" encoding="utf-8"?>
<p:tagLst xmlns:a="http://schemas.openxmlformats.org/drawingml/2006/main" xmlns:r="http://schemas.openxmlformats.org/officeDocument/2006/relationships" xmlns:p="http://schemas.openxmlformats.org/presentationml/2006/main">
  <p:tag name="TİMİNG" val="|10.3"/>
</p:tagLst>
</file>

<file path=ppt/tags/tag38.xml><?xml version="1.0" encoding="utf-8"?>
<p:tagLst xmlns:a="http://schemas.openxmlformats.org/drawingml/2006/main" xmlns:r="http://schemas.openxmlformats.org/officeDocument/2006/relationships" xmlns:p="http://schemas.openxmlformats.org/presentationml/2006/main">
  <p:tag name="TİMİNG" val="|30.6"/>
</p:tagLst>
</file>

<file path=ppt/tags/tag39.xml><?xml version="1.0" encoding="utf-8"?>
<p:tagLst xmlns:a="http://schemas.openxmlformats.org/drawingml/2006/main" xmlns:r="http://schemas.openxmlformats.org/officeDocument/2006/relationships" xmlns:p="http://schemas.openxmlformats.org/presentationml/2006/main">
  <p:tag name="TİMİNG" val="|10.3"/>
</p:tagLst>
</file>

<file path=ppt/tags/tag4.xml><?xml version="1.0" encoding="utf-8"?>
<p:tagLst xmlns:a="http://schemas.openxmlformats.org/drawingml/2006/main" xmlns:r="http://schemas.openxmlformats.org/officeDocument/2006/relationships" xmlns:p="http://schemas.openxmlformats.org/presentationml/2006/main">
  <p:tag name="TİMİNG" val="|30.6"/>
</p:tagLst>
</file>

<file path=ppt/tags/tag40.xml><?xml version="1.0" encoding="utf-8"?>
<p:tagLst xmlns:a="http://schemas.openxmlformats.org/drawingml/2006/main" xmlns:r="http://schemas.openxmlformats.org/officeDocument/2006/relationships" xmlns:p="http://schemas.openxmlformats.org/presentationml/2006/main">
  <p:tag name="TİMİNG" val="|10.3"/>
</p:tagLst>
</file>

<file path=ppt/tags/tag41.xml><?xml version="1.0" encoding="utf-8"?>
<p:tagLst xmlns:a="http://schemas.openxmlformats.org/drawingml/2006/main" xmlns:r="http://schemas.openxmlformats.org/officeDocument/2006/relationships" xmlns:p="http://schemas.openxmlformats.org/presentationml/2006/main">
  <p:tag name="TİMİNG" val="|10.3"/>
</p:tagLst>
</file>

<file path=ppt/tags/tag42.xml><?xml version="1.0" encoding="utf-8"?>
<p:tagLst xmlns:a="http://schemas.openxmlformats.org/drawingml/2006/main" xmlns:r="http://schemas.openxmlformats.org/officeDocument/2006/relationships" xmlns:p="http://schemas.openxmlformats.org/presentationml/2006/main">
  <p:tag name="TİMİNG" val="|10.3"/>
</p:tagLst>
</file>

<file path=ppt/tags/tag43.xml><?xml version="1.0" encoding="utf-8"?>
<p:tagLst xmlns:a="http://schemas.openxmlformats.org/drawingml/2006/main" xmlns:r="http://schemas.openxmlformats.org/officeDocument/2006/relationships" xmlns:p="http://schemas.openxmlformats.org/presentationml/2006/main">
  <p:tag name="TİMİNG" val="|30.6"/>
</p:tagLst>
</file>

<file path=ppt/tags/tag44.xml><?xml version="1.0" encoding="utf-8"?>
<p:tagLst xmlns:a="http://schemas.openxmlformats.org/drawingml/2006/main" xmlns:r="http://schemas.openxmlformats.org/officeDocument/2006/relationships" xmlns:p="http://schemas.openxmlformats.org/presentationml/2006/main">
  <p:tag name="TİMİNG" val="|10.3"/>
</p:tagLst>
</file>

<file path=ppt/tags/tag5.xml><?xml version="1.0" encoding="utf-8"?>
<p:tagLst xmlns:a="http://schemas.openxmlformats.org/drawingml/2006/main" xmlns:r="http://schemas.openxmlformats.org/officeDocument/2006/relationships" xmlns:p="http://schemas.openxmlformats.org/presentationml/2006/main">
  <p:tag name="TİMİNG" val="|30.6"/>
</p:tagLst>
</file>

<file path=ppt/tags/tag6.xml><?xml version="1.0" encoding="utf-8"?>
<p:tagLst xmlns:a="http://schemas.openxmlformats.org/drawingml/2006/main" xmlns:r="http://schemas.openxmlformats.org/officeDocument/2006/relationships" xmlns:p="http://schemas.openxmlformats.org/presentationml/2006/main">
  <p:tag name="TİMİNG" val="|30.6"/>
</p:tagLst>
</file>

<file path=ppt/tags/tag7.xml><?xml version="1.0" encoding="utf-8"?>
<p:tagLst xmlns:a="http://schemas.openxmlformats.org/drawingml/2006/main" xmlns:r="http://schemas.openxmlformats.org/officeDocument/2006/relationships" xmlns:p="http://schemas.openxmlformats.org/presentationml/2006/main">
  <p:tag name="TİMİNG" val="|30.6"/>
</p:tagLst>
</file>

<file path=ppt/tags/tag8.xml><?xml version="1.0" encoding="utf-8"?>
<p:tagLst xmlns:a="http://schemas.openxmlformats.org/drawingml/2006/main" xmlns:r="http://schemas.openxmlformats.org/officeDocument/2006/relationships" xmlns:p="http://schemas.openxmlformats.org/presentationml/2006/main">
  <p:tag name="TİMİNG" val="|30.6"/>
</p:tagLst>
</file>

<file path=ppt/tags/tag9.xml><?xml version="1.0" encoding="utf-8"?>
<p:tagLst xmlns:a="http://schemas.openxmlformats.org/drawingml/2006/main" xmlns:r="http://schemas.openxmlformats.org/officeDocument/2006/relationships" xmlns:p="http://schemas.openxmlformats.org/presentationml/2006/main">
  <p:tag name="TİMİNG" val="|30.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talama">
  <a:themeElements>
    <a:clrScheme name="Ortalam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rtalam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rtalam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8419</Words>
  <Application>Microsoft Macintosh PowerPoint</Application>
  <PresentationFormat>Breitbild</PresentationFormat>
  <Paragraphs>662</Paragraphs>
  <Slides>63</Slides>
  <Notes>47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63</vt:i4>
      </vt:variant>
    </vt:vector>
  </HeadingPairs>
  <TitlesOfParts>
    <vt:vector size="74" baseType="lpstr">
      <vt:lpstr>Arial</vt:lpstr>
      <vt:lpstr>Calibri</vt:lpstr>
      <vt:lpstr>Cambria</vt:lpstr>
      <vt:lpstr>Courier New</vt:lpstr>
      <vt:lpstr>Symbol</vt:lpstr>
      <vt:lpstr>Times</vt:lpstr>
      <vt:lpstr>Times New Roman</vt:lpstr>
      <vt:lpstr>Tw Cen MT</vt:lpstr>
      <vt:lpstr>Wingdings</vt:lpstr>
      <vt:lpstr>Wingdings 2</vt:lpstr>
      <vt:lpstr>Ortalama</vt:lpstr>
      <vt:lpstr>EEG and MEG source analysis in focal epilepsy</vt:lpstr>
      <vt:lpstr>Structure</vt:lpstr>
      <vt:lpstr>Introduction</vt:lpstr>
      <vt:lpstr>Zone-concept in epilepsy diagnosis</vt:lpstr>
      <vt:lpstr>Introduction: Epileptic spikes in EEG and MEG </vt:lpstr>
      <vt:lpstr>Introduction: Epileptic spikes in EEG and MEG </vt:lpstr>
      <vt:lpstr>Introduction: Epileptic spikes in EEG and MEG </vt:lpstr>
      <vt:lpstr>Introduction: Epileptic spikes in EEG and MEG </vt:lpstr>
      <vt:lpstr>Introduction: Sensitivity of EEG and MEG </vt:lpstr>
      <vt:lpstr>PowerPoint-Präsentation</vt:lpstr>
      <vt:lpstr>PowerPoint-Präsentation</vt:lpstr>
      <vt:lpstr>Structure</vt:lpstr>
      <vt:lpstr>SEP/SEF skull conductivity calibration</vt:lpstr>
      <vt:lpstr>PowerPoint-Präsentation</vt:lpstr>
      <vt:lpstr>SEP/SEF skull conductivity calibration</vt:lpstr>
      <vt:lpstr>Skull-conductivity calibration: Individual calibration curves in a group study (20 subjects)</vt:lpstr>
      <vt:lpstr>Combined EEG/MEG source analysis in calibrated head model</vt:lpstr>
      <vt:lpstr>Structure</vt:lpstr>
      <vt:lpstr>Patient</vt:lpstr>
      <vt:lpstr>MRI segmentation</vt:lpstr>
      <vt:lpstr>Modeling of brain conductivity anisotropy</vt:lpstr>
      <vt:lpstr>Finite element method (FEM) mesh generation</vt:lpstr>
      <vt:lpstr>EEG preprocessing</vt:lpstr>
      <vt:lpstr>PowerPoint-Präsentation</vt:lpstr>
      <vt:lpstr>Validation using intracranial EEG</vt:lpstr>
      <vt:lpstr>Comparison with more homogenized head models</vt:lpstr>
      <vt:lpstr>Summary</vt:lpstr>
      <vt:lpstr>Structure</vt:lpstr>
      <vt:lpstr>Patient history</vt:lpstr>
      <vt:lpstr>Spike detection</vt:lpstr>
      <vt:lpstr>Sub-averaging procedure</vt:lpstr>
      <vt:lpstr>Example sEEG and EEG spikes</vt:lpstr>
      <vt:lpstr>Source reconstructions of Av10 at different instants of time</vt:lpstr>
      <vt:lpstr>Structure</vt:lpstr>
      <vt:lpstr>Patient</vt:lpstr>
      <vt:lpstr>Skull-conductivity calibrated realistic head model and cortical source space</vt:lpstr>
      <vt:lpstr>10 averaged spikes at maximum global field power: Time-point 0 ms</vt:lpstr>
      <vt:lpstr>EMEG source analysis at -7 ms (radiological convention)</vt:lpstr>
      <vt:lpstr>3D-FLAIR 3T-MRI and morphometric analysis</vt:lpstr>
      <vt:lpstr>ZOOMit MRI in pre-localized ROI at -7 ms </vt:lpstr>
      <vt:lpstr>MEG and EEG topographies and EMEG source analysis at -23 ms</vt:lpstr>
      <vt:lpstr>3T MRI (3D-FLAIR) and morphometric analysis</vt:lpstr>
      <vt:lpstr>ZOOMit MRI in pre-localized ROI at -23 ms (radiological convention)</vt:lpstr>
      <vt:lpstr>DTI tractography between both localized FCDs</vt:lpstr>
      <vt:lpstr>Overview: EMEG source analysis</vt:lpstr>
      <vt:lpstr>Information in single modality EEG or MEG too noisy</vt:lpstr>
      <vt:lpstr>PowerPoint-Präsentation</vt:lpstr>
      <vt:lpstr>Structure</vt:lpstr>
      <vt:lpstr>PerEpi non-invasive diagnosis:  EEG and MEG of averaged 1050 interictal epileptiform discharges (IEDs)</vt:lpstr>
      <vt:lpstr>PowerPoint-Präsentation</vt:lpstr>
      <vt:lpstr>Structure</vt:lpstr>
      <vt:lpstr>Patientin</vt:lpstr>
      <vt:lpstr>Neurochirurgie 2000 (nicht am UKM)</vt:lpstr>
      <vt:lpstr>Ab 2014 am UKM</vt:lpstr>
      <vt:lpstr>Nicht-invasive prächirurgische  Diagnostik 2014</vt:lpstr>
      <vt:lpstr>Nicht-invasive prächirurgische Diagnostik 2014</vt:lpstr>
      <vt:lpstr>Neurochirurgie 2015</vt:lpstr>
      <vt:lpstr>Postoperatives Ergebnis</vt:lpstr>
      <vt:lpstr>Operation statt Medikamente bei Epilepsie und Schwangerschaft</vt:lpstr>
      <vt:lpstr>Zusammenfassung</vt:lpstr>
      <vt:lpstr>Structure</vt:lpstr>
      <vt:lpstr>Summary:</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aydin</dc:creator>
  <cp:lastModifiedBy>Microsoft Office User</cp:lastModifiedBy>
  <cp:revision>1908</cp:revision>
  <dcterms:created xsi:type="dcterms:W3CDTF">2015-04-24T06:15:40Z</dcterms:created>
  <dcterms:modified xsi:type="dcterms:W3CDTF">2025-05-20T11:50:45Z</dcterms:modified>
</cp:coreProperties>
</file>