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Layouts/slideLayout13.xml" ContentType="application/vnd.openxmlformats-officedocument.presentationml.slideLayout+xml"/>
  <Default Extension="bin" ContentType="application/vnd.openxmlformats-officedocument.presentationml.printerSettings"/>
  <Override PartName="/docProps/core.xml" ContentType="application/vnd.openxmlformats-package.core-properties+xml"/>
  <Default Extension="rels" ContentType="application/vnd.openxmlformats-package.relationships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Default Extension="pdf" ContentType="application/pdf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831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329" autoAdjust="0"/>
    <p:restoredTop sz="94668" autoAdjust="0"/>
  </p:normalViewPr>
  <p:slideViewPr>
    <p:cSldViewPr snapToGrid="0">
      <p:cViewPr varScale="1">
        <p:scale>
          <a:sx n="156" d="100"/>
          <a:sy n="156" d="100"/>
        </p:scale>
        <p:origin x="-110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presProps" Target="presProps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theme" Target="theme/theme1.xml"/><Relationship Id="rId8" Type="http://schemas.openxmlformats.org/officeDocument/2006/relationships/slide" Target="slides/slide7.xml"/><Relationship Id="rId13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080ED-BE31-1F40-ACC1-8806D660C018}" type="datetimeFigureOut">
              <a:rPr lang="en-US" smtClean="0"/>
              <a:pPr/>
              <a:t>9/3/09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DF3A-ADDA-3E4B-9DD4-FF1763C7A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AE296-EA39-7F4B-81F9-E87D932BBEE9}" type="datetimeFigureOut">
              <a:rPr lang="en-US" smtClean="0"/>
              <a:pPr/>
              <a:t>9/3/09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2515A-486D-7140-B252-2B53F9A93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7"/>
          <p:cNvGrpSpPr/>
          <p:nvPr/>
        </p:nvGrpSpPr>
        <p:grpSpPr>
          <a:xfrm>
            <a:off x="486873" y="411480"/>
            <a:ext cx="8170255" cy="6035040"/>
            <a:chOff x="486873" y="411480"/>
            <a:chExt cx="8170255" cy="6035040"/>
          </a:xfrm>
        </p:grpSpPr>
        <p:pic>
          <p:nvPicPr>
            <p:cNvPr id="12" name="Picture 11" descr="PaperPanel-Title.jpg"/>
            <p:cNvPicPr>
              <a:picLocks noChangeAspect="1"/>
            </p:cNvPicPr>
            <p:nvPr/>
          </p:nvPicPr>
          <p:blipFill>
            <a:blip r:embed="rId2"/>
            <a:srcRect r="2128"/>
            <a:stretch>
              <a:fillRect/>
            </a:stretch>
          </p:blipFill>
          <p:spPr>
            <a:xfrm>
              <a:off x="486873" y="411480"/>
              <a:ext cx="8170255" cy="6035040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8FA47B00-D26D-ED42-A6FE-1E3B8D87094E}" type="datetimeFigureOut">
              <a:rPr lang="en-US" smtClean="0"/>
              <a:pPr/>
              <a:t>9/3/09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4F59604A-DDD4-4BE5-9F0F-C50D317D1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9" name="Group 2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21" name="Picture 20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10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3" name="Rectangle 22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7B00-D26D-ED42-A6FE-1E3B8D87094E}" type="datetimeFigureOut">
              <a:rPr lang="en-US" smtClean="0"/>
              <a:pPr/>
              <a:t>9/3/09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0FBC-C973-8A4C-A332-75123ABC3B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>
            <a:off x="258763" y="1594462"/>
            <a:ext cx="357530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5" name="Rectangle 24"/>
          <p:cNvSpPr/>
          <p:nvPr/>
        </p:nvSpPr>
        <p:spPr>
          <a:xfrm rot="10800000">
            <a:off x="258763" y="1594462"/>
            <a:ext cx="357530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9" name="Group 2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36" name="Picture 35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10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38" name="Rectangle 37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5" name="Rectangle 34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7B00-D26D-ED42-A6FE-1E3B8D87094E}" type="datetimeFigureOut">
              <a:rPr lang="en-US" smtClean="0"/>
              <a:pPr/>
              <a:t>9/3/09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0FBC-C973-8A4C-A332-75123ABC3B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6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36" name="Picture 35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9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38" name="Rectangle 37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3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7B00-D26D-ED42-A6FE-1E3B8D87094E}" type="datetimeFigureOut">
              <a:rPr lang="en-US" smtClean="0"/>
              <a:pPr/>
              <a:t>9/3/09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0FBC-C973-8A4C-A332-75123ABC3B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6032" y="4203192"/>
            <a:ext cx="8622792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256032" y="4203192"/>
            <a:ext cx="8622792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1" name="Picture 20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7B00-D26D-ED42-A6FE-1E3B8D87094E}" type="datetimeFigureOut">
              <a:rPr lang="en-US" smtClean="0"/>
              <a:pPr/>
              <a:t>9/3/09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0FBC-C973-8A4C-A332-75123ABC3B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1" name="Picture 20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7B00-D26D-ED42-A6FE-1E3B8D87094E}" type="datetimeFigureOut">
              <a:rPr lang="en-US" smtClean="0"/>
              <a:pPr/>
              <a:t>9/3/09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0FBC-C973-8A4C-A332-75123ABC3B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Rectangle 25"/>
          <p:cNvSpPr/>
          <p:nvPr/>
        </p:nvSpPr>
        <p:spPr>
          <a:xfrm rot="5400000">
            <a:off x="4242277" y="3274090"/>
            <a:ext cx="613562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ectangle 17"/>
          <p:cNvSpPr/>
          <p:nvPr/>
        </p:nvSpPr>
        <p:spPr>
          <a:xfrm rot="5400000">
            <a:off x="4242277" y="3274090"/>
            <a:ext cx="613562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7" name="Picture 16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7B00-D26D-ED42-A6FE-1E3B8D87094E}" type="datetimeFigureOut">
              <a:rPr lang="en-US" smtClean="0"/>
              <a:pPr/>
              <a:t>9/3/09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0FBC-C973-8A4C-A332-75123ABC3B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perPanel-Title.jpg"/>
          <p:cNvPicPr>
            <a:picLocks noChangeAspect="1"/>
          </p:cNvPicPr>
          <p:nvPr/>
        </p:nvPicPr>
        <p:blipFill>
          <a:blip r:embed="rId2"/>
          <a:srcRect r="2128"/>
          <a:stretch>
            <a:fillRect/>
          </a:stretch>
        </p:blipFill>
        <p:spPr>
          <a:xfrm>
            <a:off x="486873" y="411480"/>
            <a:ext cx="8170255" cy="6035040"/>
          </a:xfrm>
          <a:prstGeom prst="rect">
            <a:avLst/>
          </a:prstGeom>
          <a:noFill/>
          <a:ln w="12700"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scene3d>
            <a:camera prst="perspectiveFront" fov="4800000"/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8FA47B00-D26D-ED42-A6FE-1E3B8D87094E}" type="datetimeFigureOut">
              <a:rPr lang="en-US" smtClean="0"/>
              <a:pPr/>
              <a:t>9/3/09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/>
          </a:p>
        </p:txBody>
      </p:sp>
      <p:grpSp>
        <p:nvGrpSpPr>
          <p:cNvPr id="6" name="Group 11"/>
          <p:cNvGrpSpPr/>
          <p:nvPr/>
        </p:nvGrpSpPr>
        <p:grpSpPr>
          <a:xfrm>
            <a:off x="562842" y="475488"/>
            <a:ext cx="7982713" cy="5888736"/>
            <a:chOff x="562842" y="475488"/>
            <a:chExt cx="7982713" cy="5888736"/>
          </a:xfrm>
        </p:grpSpPr>
        <p:sp>
          <p:nvSpPr>
            <p:cNvPr id="8" name="Rectangle 7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62842" y="3427528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5" name="Picture 24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7B00-D26D-ED42-A6FE-1E3B8D87094E}" type="datetimeFigureOut">
              <a:rPr lang="en-US" smtClean="0"/>
              <a:pPr/>
              <a:t>9/3/09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0FBC-C973-8A4C-A332-75123ABC3B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5" name="Picture 14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9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7" name="Rectangle 1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" name="Rectangle 18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7B00-D26D-ED42-A6FE-1E3B8D87094E}" type="datetimeFigureOut">
              <a:rPr lang="en-US" smtClean="0"/>
              <a:pPr/>
              <a:t>9/3/09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0FBC-C973-8A4C-A332-75123ABC3B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6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8" name="Picture 17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11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0" name="Rectangle 19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2" name="Rectangle 21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7B00-D26D-ED42-A6FE-1E3B8D87094E}" type="datetimeFigureOut">
              <a:rPr lang="en-US" smtClean="0"/>
              <a:pPr/>
              <a:t>9/3/09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0FBC-C973-8A4C-A332-75123ABC3B7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rot="16200000" flipH="1">
            <a:off x="2217480" y="4026438"/>
            <a:ext cx="4711326" cy="2286"/>
          </a:xfrm>
          <a:prstGeom prst="line">
            <a:avLst/>
          </a:prstGeom>
          <a:noFill/>
          <a:ln w="127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H="1">
            <a:off x="2217480" y="4026438"/>
            <a:ext cx="4711326" cy="2286"/>
          </a:xfrm>
          <a:prstGeom prst="line">
            <a:avLst/>
          </a:prstGeom>
          <a:noFill/>
          <a:ln w="127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0" name="Picture 19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7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2" name="Rectangle 21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7B00-D26D-ED42-A6FE-1E3B8D87094E}" type="datetimeFigureOut">
              <a:rPr lang="en-US" smtClean="0"/>
              <a:pPr/>
              <a:t>9/3/09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0FBC-C973-8A4C-A332-75123ABC3B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9" name="Picture 18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6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1" name="Rectangle 20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7B00-D26D-ED42-A6FE-1E3B8D87094E}" type="datetimeFigureOut">
              <a:rPr lang="en-US" smtClean="0"/>
              <a:pPr/>
              <a:t>9/3/09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0FBC-C973-8A4C-A332-75123ABC3B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9" name="Group 2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28" name="Picture 27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10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30" name="Rectangle 2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7B00-D26D-ED42-A6FE-1E3B8D87094E}" type="datetimeFigureOut">
              <a:rPr lang="en-US" smtClean="0"/>
              <a:pPr/>
              <a:t>9/3/09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0FBC-C973-8A4C-A332-75123ABC3B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8FA47B00-D26D-ED42-A6FE-1E3B8D87094E}" type="datetimeFigureOut">
              <a:rPr lang="en-US" smtClean="0"/>
              <a:pPr/>
              <a:t>9/3/09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F4B70FBC-C973-8A4C-A332-75123ABC3B7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7.pdf"/><Relationship Id="rId5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jpeg"/><Relationship Id="rId4" Type="http://schemas.openxmlformats.org/officeDocument/2006/relationships/image" Target="../media/image7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5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7.pdf"/><Relationship Id="rId5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7.pdf"/><Relationship Id="rId5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jpeg"/><Relationship Id="rId4" Type="http://schemas.openxmlformats.org/officeDocument/2006/relationships/image" Target="../media/image7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5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7.pdf"/><Relationship Id="rId5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ng"/><Relationship Id="rId5" Type="http://schemas.openxmlformats.org/officeDocument/2006/relationships/image" Target="../media/image7.pdf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6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4" Type="http://schemas.openxmlformats.org/officeDocument/2006/relationships/image" Target="../media/image22.png"/><Relationship Id="rId10" Type="http://schemas.openxmlformats.org/officeDocument/2006/relationships/image" Target="../media/image8.png"/><Relationship Id="rId5" Type="http://schemas.openxmlformats.org/officeDocument/2006/relationships/image" Target="../media/image23.png"/><Relationship Id="rId7" Type="http://schemas.openxmlformats.org/officeDocument/2006/relationships/image" Target="../media/image25.png"/><Relationship Id="rId11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9" Type="http://schemas.openxmlformats.org/officeDocument/2006/relationships/image" Target="../media/image7.pdf"/><Relationship Id="rId3" Type="http://schemas.openxmlformats.org/officeDocument/2006/relationships/image" Target="../media/image21.png"/><Relationship Id="rId6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4" Type="http://schemas.openxmlformats.org/officeDocument/2006/relationships/image" Target="../media/image22.png"/><Relationship Id="rId10" Type="http://schemas.openxmlformats.org/officeDocument/2006/relationships/image" Target="../media/image8.png"/><Relationship Id="rId5" Type="http://schemas.openxmlformats.org/officeDocument/2006/relationships/image" Target="../media/image23.png"/><Relationship Id="rId7" Type="http://schemas.openxmlformats.org/officeDocument/2006/relationships/image" Target="../media/image25.png"/><Relationship Id="rId11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9" Type="http://schemas.openxmlformats.org/officeDocument/2006/relationships/image" Target="../media/image7.pdf"/><Relationship Id="rId3" Type="http://schemas.openxmlformats.org/officeDocument/2006/relationships/image" Target="../media/image21.png"/><Relationship Id="rId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Size Matters</a:t>
            </a:r>
            <a:endParaRPr lang="en-US" sz="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Revealing Small Scale Structures in Large Data</a:t>
            </a:r>
          </a:p>
          <a:p>
            <a:endParaRPr lang="en-US" dirty="0" smtClean="0"/>
          </a:p>
          <a:p>
            <a:r>
              <a:rPr lang="en-US" sz="1800" dirty="0" smtClean="0"/>
              <a:t>T. Fogal, J. Krüger</a:t>
            </a:r>
            <a:endParaRPr lang="en-US" sz="1800" dirty="0"/>
          </a:p>
        </p:txBody>
      </p:sp>
      <p:pic>
        <p:nvPicPr>
          <p:cNvPr id="9" name="Picture Placeholder 8" descr="c6060602.png"/>
          <p:cNvPicPr preferRelativeResize="0">
            <a:picLocks noGrp="1"/>
          </p:cNvPicPr>
          <p:nvPr>
            <p:ph type="pic" sz="quarter" idx="12"/>
          </p:nvPr>
        </p:nvPicPr>
        <p:blipFill>
          <a:blip r:embed="rId2"/>
          <a:stretch>
            <a:fillRect/>
          </a:stretch>
        </p:blipFill>
        <p:spPr>
          <a:xfrm>
            <a:off x="565755" y="476411"/>
            <a:ext cx="7981941" cy="2951063"/>
          </a:xfrm>
        </p:spPr>
      </p:pic>
      <p:grpSp>
        <p:nvGrpSpPr>
          <p:cNvPr id="17" name="Group 16"/>
          <p:cNvGrpSpPr/>
          <p:nvPr/>
        </p:nvGrpSpPr>
        <p:grpSpPr>
          <a:xfrm>
            <a:off x="560552" y="6135846"/>
            <a:ext cx="7987862" cy="231671"/>
            <a:chOff x="560552" y="6135846"/>
            <a:chExt cx="7987862" cy="231671"/>
          </a:xfrm>
        </p:grpSpPr>
        <p:sp useBgFill="1">
          <p:nvSpPr>
            <p:cNvPr id="16" name="Rectangle 15"/>
            <p:cNvSpPr/>
            <p:nvPr/>
          </p:nvSpPr>
          <p:spPr>
            <a:xfrm>
              <a:off x="578069" y="6148552"/>
              <a:ext cx="7961586" cy="218965"/>
            </a:xfrm>
            <a:prstGeom prst="rect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SCI_logo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>
                  <a:alphaModFix amt="41000"/>
                </a:blip>
                <a:stretch>
                  <a:fillRect/>
                </a:stretch>
              </p:blipFill>
            </mc:Choice>
            <mc:Fallback>
              <p:blipFill>
                <a:blip r:embed="rId4">
                  <a:alphaModFix amt="41000"/>
                </a:blip>
                <a:stretch>
                  <a:fillRect/>
                </a:stretch>
              </p:blipFill>
            </mc:Fallback>
          </mc:AlternateContent>
          <p:spPr>
            <a:xfrm>
              <a:off x="560552" y="6135846"/>
              <a:ext cx="520543" cy="231670"/>
            </a:xfrm>
            <a:prstGeom prst="rect">
              <a:avLst/>
            </a:prstGeom>
          </p:spPr>
        </p:pic>
        <p:pic>
          <p:nvPicPr>
            <p:cNvPr id="13" name="Picture 12" descr="dfk-logo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35312" y="6141593"/>
              <a:ext cx="613102" cy="21716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erkeley-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17" y="2652507"/>
            <a:ext cx="4173483" cy="22737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are growing faster than we can process them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115785" y="5324929"/>
            <a:ext cx="2866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Relative CPU Performance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88000" y="5324929"/>
            <a:ext cx="1886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Growth of Data</a:t>
            </a:r>
            <a:endParaRPr lang="en-US" dirty="0"/>
          </a:p>
        </p:txBody>
      </p:sp>
      <p:pic>
        <p:nvPicPr>
          <p:cNvPr id="10" name="Picture 9" descr="data-growt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928" y="2809612"/>
            <a:ext cx="4426857" cy="216853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54001" y="6381086"/>
            <a:ext cx="8627240" cy="222913"/>
            <a:chOff x="560552" y="6135846"/>
            <a:chExt cx="7987862" cy="231671"/>
          </a:xfrm>
        </p:grpSpPr>
        <p:sp useBgFill="1">
          <p:nvSpPr>
            <p:cNvPr id="12" name="Rectangle 11"/>
            <p:cNvSpPr/>
            <p:nvPr/>
          </p:nvSpPr>
          <p:spPr>
            <a:xfrm>
              <a:off x="578069" y="6148552"/>
              <a:ext cx="7961586" cy="218965"/>
            </a:xfrm>
            <a:prstGeom prst="rect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SCI_logo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>
                  <a:alphaModFix amt="41000"/>
                </a:blip>
                <a:stretch>
                  <a:fillRect/>
                </a:stretch>
              </p:blipFill>
            </mc:Choice>
            <mc:Fallback>
              <p:blipFill>
                <a:blip r:embed="rId5">
                  <a:alphaModFix amt="41000"/>
                </a:blip>
                <a:stretch>
                  <a:fillRect/>
                </a:stretch>
              </p:blipFill>
            </mc:Fallback>
          </mc:AlternateContent>
          <p:spPr>
            <a:xfrm>
              <a:off x="560552" y="6135846"/>
              <a:ext cx="520543" cy="231670"/>
            </a:xfrm>
            <a:prstGeom prst="rect">
              <a:avLst/>
            </a:prstGeom>
          </p:spPr>
        </p:pic>
        <p:pic>
          <p:nvPicPr>
            <p:cNvPr id="14" name="Picture 13" descr="dfk-logo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35312" y="6141593"/>
              <a:ext cx="613102" cy="21716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Visualizing High-Res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2133601"/>
            <a:ext cx="6448371" cy="3931920"/>
          </a:xfrm>
        </p:spPr>
        <p:txBody>
          <a:bodyPr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Previous solutions have undesirable side effects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Downsample – loses high frequency features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Subset – Context information lost; global properties and features lost.</a:t>
            </a:r>
          </a:p>
          <a:p>
            <a:pPr>
              <a:buFont typeface="Arial"/>
              <a:buChar char="•"/>
            </a:pPr>
            <a:r>
              <a:rPr lang="en-US" dirty="0" smtClean="0"/>
              <a:t>Both approaches require additional processing time</a:t>
            </a:r>
          </a:p>
          <a:p>
            <a:pPr>
              <a:buFont typeface="Arial"/>
              <a:buChar char="•"/>
            </a:pPr>
            <a:r>
              <a:rPr lang="en-US" dirty="0" smtClean="0"/>
              <a:t>Obtaining high resolution data takes resources</a:t>
            </a:r>
          </a:p>
          <a:p>
            <a:pPr lvl="1">
              <a:buFont typeface="Arial"/>
              <a:buChar char="•"/>
            </a:pPr>
            <a:endParaRPr lang="en-US" dirty="0" smtClean="0"/>
          </a:p>
        </p:txBody>
      </p:sp>
      <p:pic>
        <p:nvPicPr>
          <p:cNvPr id="4" name="Picture 3" descr="magnitu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719629" y="3206975"/>
            <a:ext cx="4699759" cy="165225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54001" y="6381086"/>
            <a:ext cx="8627240" cy="222913"/>
            <a:chOff x="560552" y="6135846"/>
            <a:chExt cx="7987862" cy="231671"/>
          </a:xfrm>
        </p:grpSpPr>
        <p:sp useBgFill="1">
          <p:nvSpPr>
            <p:cNvPr id="6" name="Rectangle 5"/>
            <p:cNvSpPr/>
            <p:nvPr/>
          </p:nvSpPr>
          <p:spPr>
            <a:xfrm>
              <a:off x="578069" y="6148552"/>
              <a:ext cx="7961586" cy="218965"/>
            </a:xfrm>
            <a:prstGeom prst="rect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SCI_logo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>
                  <a:alphaModFix amt="41000"/>
                </a:blip>
                <a:stretch>
                  <a:fillRect/>
                </a:stretch>
              </p:blipFill>
            </mc:Choice>
            <mc:Fallback>
              <p:blipFill>
                <a:blip r:embed="rId4">
                  <a:alphaModFix amt="41000"/>
                </a:blip>
                <a:stretch>
                  <a:fillRect/>
                </a:stretch>
              </p:blipFill>
            </mc:Fallback>
          </mc:AlternateContent>
          <p:spPr>
            <a:xfrm>
              <a:off x="560552" y="6135846"/>
              <a:ext cx="520543" cy="231670"/>
            </a:xfrm>
            <a:prstGeom prst="rect">
              <a:avLst/>
            </a:prstGeom>
          </p:spPr>
        </p:pic>
        <p:pic>
          <p:nvPicPr>
            <p:cNvPr id="8" name="Picture 7" descr="dfk-logo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35312" y="6141593"/>
              <a:ext cx="613102" cy="21716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Need for High Resolution Visualization</a:t>
            </a:r>
            <a:endParaRPr lang="en-US" dirty="0"/>
          </a:p>
        </p:txBody>
      </p:sp>
      <p:pic>
        <p:nvPicPr>
          <p:cNvPr id="4" name="Picture 3" descr="magnitude-multir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72" y="1922670"/>
            <a:ext cx="8600374" cy="3647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3072" y="582385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resolution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42000" y="5823857"/>
            <a:ext cx="181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Resolution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54001" y="6381086"/>
            <a:ext cx="8627240" cy="222913"/>
            <a:chOff x="560552" y="6135846"/>
            <a:chExt cx="7987862" cy="231671"/>
          </a:xfrm>
        </p:grpSpPr>
        <p:sp useBgFill="1">
          <p:nvSpPr>
            <p:cNvPr id="8" name="Rectangle 7"/>
            <p:cNvSpPr/>
            <p:nvPr/>
          </p:nvSpPr>
          <p:spPr>
            <a:xfrm>
              <a:off x="578069" y="6148552"/>
              <a:ext cx="7961586" cy="218965"/>
            </a:xfrm>
            <a:prstGeom prst="rect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SCI_logo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>
                  <a:alphaModFix amt="41000"/>
                </a:blip>
                <a:stretch>
                  <a:fillRect/>
                </a:stretch>
              </p:blipFill>
            </mc:Choice>
            <mc:Fallback>
              <p:blipFill>
                <a:blip r:embed="rId4">
                  <a:alphaModFix amt="41000"/>
                </a:blip>
                <a:stretch>
                  <a:fillRect/>
                </a:stretch>
              </p:blipFill>
            </mc:Fallback>
          </mc:AlternateContent>
          <p:spPr>
            <a:xfrm>
              <a:off x="560552" y="6135846"/>
              <a:ext cx="520543" cy="231670"/>
            </a:xfrm>
            <a:prstGeom prst="rect">
              <a:avLst/>
            </a:prstGeom>
          </p:spPr>
        </p:pic>
        <p:pic>
          <p:nvPicPr>
            <p:cNvPr id="10" name="Picture 9" descr="dfk-logo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35312" y="6141593"/>
              <a:ext cx="613102" cy="21716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Need for High Resolution Visualization (cont’d)</a:t>
            </a:r>
            <a:endParaRPr lang="en-US" dirty="0"/>
          </a:p>
        </p:txBody>
      </p:sp>
      <p:pic>
        <p:nvPicPr>
          <p:cNvPr id="4" name="Picture 3" descr="vishuman-male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59" y="1719209"/>
            <a:ext cx="3732625" cy="4664693"/>
          </a:xfrm>
          <a:prstGeom prst="rect">
            <a:avLst/>
          </a:prstGeom>
        </p:spPr>
      </p:pic>
      <p:pic>
        <p:nvPicPr>
          <p:cNvPr id="5" name="Picture 4" descr="vishuman-mal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841" y="1687285"/>
            <a:ext cx="3573888" cy="468992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54001" y="6381086"/>
            <a:ext cx="8627240" cy="222913"/>
            <a:chOff x="560552" y="6135846"/>
            <a:chExt cx="7987862" cy="231671"/>
          </a:xfrm>
        </p:grpSpPr>
        <p:sp useBgFill="1">
          <p:nvSpPr>
            <p:cNvPr id="7" name="Rectangle 6"/>
            <p:cNvSpPr/>
            <p:nvPr/>
          </p:nvSpPr>
          <p:spPr>
            <a:xfrm>
              <a:off x="578069" y="6148552"/>
              <a:ext cx="7961586" cy="218965"/>
            </a:xfrm>
            <a:prstGeom prst="rect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SCI_logo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>
                  <a:alphaModFix amt="41000"/>
                </a:blip>
                <a:stretch>
                  <a:fillRect/>
                </a:stretch>
              </p:blipFill>
            </mc:Choice>
            <mc:Fallback>
              <p:blipFill>
                <a:blip r:embed="rId5">
                  <a:alphaModFix amt="41000"/>
                </a:blip>
                <a:stretch>
                  <a:fillRect/>
                </a:stretch>
              </p:blipFill>
            </mc:Fallback>
          </mc:AlternateContent>
          <p:spPr>
            <a:xfrm>
              <a:off x="560552" y="6135846"/>
              <a:ext cx="520543" cy="231670"/>
            </a:xfrm>
            <a:prstGeom prst="rect">
              <a:avLst/>
            </a:prstGeom>
          </p:spPr>
        </p:pic>
        <p:pic>
          <p:nvPicPr>
            <p:cNvPr id="9" name="Picture 8" descr="dfk-logo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35312" y="6141593"/>
              <a:ext cx="613102" cy="21716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Visualization Interfaces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2133601"/>
            <a:ext cx="7860828" cy="2292696"/>
          </a:xfrm>
        </p:spPr>
        <p:txBody>
          <a:bodyPr vert="horz" wrap="square" anchor="t" anchorCtr="0">
            <a:normAutofit/>
          </a:bodyPr>
          <a:lstStyle/>
          <a:p>
            <a:r>
              <a:rPr lang="en-US" dirty="0" smtClean="0"/>
              <a:t>Bottom line: visualization should help users identify new and interesting features of their data</a:t>
            </a:r>
          </a:p>
          <a:p>
            <a:r>
              <a:rPr lang="en-US" dirty="0" smtClean="0"/>
              <a:t>Slow (batch) interfaces: focus on known features</a:t>
            </a:r>
          </a:p>
          <a:p>
            <a:endParaRPr lang="en-US" dirty="0"/>
          </a:p>
        </p:txBody>
      </p:sp>
      <p:pic>
        <p:nvPicPr>
          <p:cNvPr id="4" name="Picture 3" descr="2dtf-toot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595" y="3645178"/>
            <a:ext cx="5421120" cy="26168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1860" y="3800540"/>
            <a:ext cx="31841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Real time interaction enables exploratory visualization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4001" y="6381086"/>
            <a:ext cx="8627240" cy="222913"/>
            <a:chOff x="560552" y="6135846"/>
            <a:chExt cx="7987862" cy="231671"/>
          </a:xfrm>
        </p:grpSpPr>
        <p:sp useBgFill="1">
          <p:nvSpPr>
            <p:cNvPr id="7" name="Rectangle 6"/>
            <p:cNvSpPr/>
            <p:nvPr/>
          </p:nvSpPr>
          <p:spPr>
            <a:xfrm>
              <a:off x="578069" y="6148552"/>
              <a:ext cx="7961586" cy="218965"/>
            </a:xfrm>
            <a:prstGeom prst="rect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SCI_logo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>
                  <a:alphaModFix amt="41000"/>
                </a:blip>
                <a:stretch>
                  <a:fillRect/>
                </a:stretch>
              </p:blipFill>
            </mc:Choice>
            <mc:Fallback>
              <p:blipFill>
                <a:blip r:embed="rId4">
                  <a:alphaModFix amt="41000"/>
                </a:blip>
                <a:stretch>
                  <a:fillRect/>
                </a:stretch>
              </p:blipFill>
            </mc:Fallback>
          </mc:AlternateContent>
          <p:spPr>
            <a:xfrm>
              <a:off x="560552" y="6135846"/>
              <a:ext cx="520543" cy="231670"/>
            </a:xfrm>
            <a:prstGeom prst="rect">
              <a:avLst/>
            </a:prstGeom>
          </p:spPr>
        </p:pic>
        <p:pic>
          <p:nvPicPr>
            <p:cNvPr id="9" name="Picture 8" descr="dfk-logo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35312" y="6141593"/>
              <a:ext cx="613102" cy="21716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ImageVis3D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Cross platform, multiresolution bricked volume rendering application</a:t>
            </a:r>
          </a:p>
          <a:p>
            <a:pPr lvl="1"/>
            <a:r>
              <a:rPr lang="en-US" dirty="0" smtClean="0"/>
              <a:t>Always interactive</a:t>
            </a:r>
          </a:p>
          <a:p>
            <a:pPr lvl="1"/>
            <a:r>
              <a:rPr lang="en-US" dirty="0" smtClean="0"/>
              <a:t>Workstation memory does not limit dataset size</a:t>
            </a:r>
            <a:endParaRPr lang="en-US" dirty="0"/>
          </a:p>
        </p:txBody>
      </p:sp>
      <p:pic>
        <p:nvPicPr>
          <p:cNvPr id="4" name="Picture 3" descr="iv3d-linu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10" y="4059741"/>
            <a:ext cx="2746202" cy="2208616"/>
          </a:xfrm>
          <a:prstGeom prst="rect">
            <a:avLst/>
          </a:prstGeom>
        </p:spPr>
      </p:pic>
      <p:pic>
        <p:nvPicPr>
          <p:cNvPr id="5" name="Picture 4" descr="iv3d-ma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669" y="4064001"/>
            <a:ext cx="3057195" cy="2204356"/>
          </a:xfrm>
          <a:prstGeom prst="rect">
            <a:avLst/>
          </a:prstGeom>
        </p:spPr>
      </p:pic>
      <p:pic>
        <p:nvPicPr>
          <p:cNvPr id="6" name="Picture 5" descr="iv3d-window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287" y="4057012"/>
            <a:ext cx="2730501" cy="221113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54001" y="6381086"/>
            <a:ext cx="8627240" cy="222913"/>
            <a:chOff x="560552" y="6135846"/>
            <a:chExt cx="7987862" cy="231671"/>
          </a:xfrm>
        </p:grpSpPr>
        <p:sp useBgFill="1">
          <p:nvSpPr>
            <p:cNvPr id="8" name="Rectangle 7"/>
            <p:cNvSpPr/>
            <p:nvPr/>
          </p:nvSpPr>
          <p:spPr>
            <a:xfrm>
              <a:off x="578069" y="6148552"/>
              <a:ext cx="7961586" cy="218965"/>
            </a:xfrm>
            <a:prstGeom prst="rect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SCI_logo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>
                  <a:alphaModFix amt="41000"/>
                </a:blip>
                <a:stretch>
                  <a:fillRect/>
                </a:stretch>
              </p:blipFill>
            </mc:Choice>
            <mc:Fallback>
              <p:blipFill>
                <a:blip r:embed="rId6">
                  <a:alphaModFix amt="41000"/>
                </a:blip>
                <a:stretch>
                  <a:fillRect/>
                </a:stretch>
              </p:blipFill>
            </mc:Fallback>
          </mc:AlternateContent>
          <p:spPr>
            <a:xfrm>
              <a:off x="560552" y="6135846"/>
              <a:ext cx="520543" cy="231670"/>
            </a:xfrm>
            <a:prstGeom prst="rect">
              <a:avLst/>
            </a:prstGeom>
          </p:spPr>
        </p:pic>
        <p:pic>
          <p:nvPicPr>
            <p:cNvPr id="10" name="Picture 9" descr="dfk-logo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35312" y="6141593"/>
              <a:ext cx="613102" cy="21716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ImageVis3D</a:t>
            </a:r>
            <a:endParaRPr lang="en-US" dirty="0"/>
          </a:p>
        </p:txBody>
      </p:sp>
      <p:pic>
        <p:nvPicPr>
          <p:cNvPr id="4" name="Picture 3" descr="foot-slic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17" y="1672898"/>
            <a:ext cx="3932621" cy="22670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richtmyer-meshkov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8" y="3801242"/>
            <a:ext cx="4536340" cy="258379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 descr="c6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041" y="2273283"/>
            <a:ext cx="3511337" cy="345485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</p:pic>
      <p:pic>
        <p:nvPicPr>
          <p:cNvPr id="5" name="Picture 4" descr="3t3actin-1dtf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325" y="1672897"/>
            <a:ext cx="3747662" cy="164662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jacob-4dsbrt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953" y="3862552"/>
            <a:ext cx="4350529" cy="2522481"/>
          </a:xfrm>
          <a:prstGeom prst="rect">
            <a:avLst/>
          </a:prstGeom>
        </p:spPr>
      </p:pic>
      <p:pic>
        <p:nvPicPr>
          <p:cNvPr id="6" name="Picture 5" descr="tooth-lit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258208" y="2268486"/>
            <a:ext cx="2792622" cy="1587676"/>
          </a:xfrm>
          <a:prstGeom prst="rect">
            <a:avLst/>
          </a:prstGeom>
        </p:spPr>
      </p:pic>
      <p:pic>
        <p:nvPicPr>
          <p:cNvPr id="7" name="Picture 6" descr="engine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851104">
            <a:off x="6554338" y="2488944"/>
            <a:ext cx="2855344" cy="2045214"/>
          </a:xfrm>
          <a:prstGeom prst="rect">
            <a:avLst/>
          </a:prstGeom>
          <a:solidFill>
            <a:schemeClr val="tx1">
              <a:alpha val="17000"/>
            </a:schemeClr>
          </a:solidFill>
        </p:spPr>
      </p:pic>
      <p:grpSp>
        <p:nvGrpSpPr>
          <p:cNvPr id="11" name="Group 10"/>
          <p:cNvGrpSpPr/>
          <p:nvPr/>
        </p:nvGrpSpPr>
        <p:grpSpPr>
          <a:xfrm>
            <a:off x="254001" y="6381086"/>
            <a:ext cx="8627240" cy="222913"/>
            <a:chOff x="560552" y="6135846"/>
            <a:chExt cx="7987862" cy="231671"/>
          </a:xfrm>
        </p:grpSpPr>
        <p:sp useBgFill="1">
          <p:nvSpPr>
            <p:cNvPr id="12" name="Rectangle 11"/>
            <p:cNvSpPr/>
            <p:nvPr/>
          </p:nvSpPr>
          <p:spPr>
            <a:xfrm>
              <a:off x="578069" y="6148552"/>
              <a:ext cx="7961586" cy="218965"/>
            </a:xfrm>
            <a:prstGeom prst="rect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SCI_logo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>
                  <a:alphaModFix amt="41000"/>
                </a:blip>
                <a:stretch>
                  <a:fillRect/>
                </a:stretch>
              </p:blipFill>
            </mc:Choice>
            <mc:Fallback>
              <p:blipFill>
                <a:blip r:embed="rId10">
                  <a:alphaModFix amt="41000"/>
                </a:blip>
                <a:stretch>
                  <a:fillRect/>
                </a:stretch>
              </p:blipFill>
            </mc:Fallback>
          </mc:AlternateContent>
          <p:spPr>
            <a:xfrm>
              <a:off x="560552" y="6135846"/>
              <a:ext cx="520543" cy="231670"/>
            </a:xfrm>
            <a:prstGeom prst="rect">
              <a:avLst/>
            </a:prstGeom>
          </p:spPr>
        </p:pic>
        <p:pic>
          <p:nvPicPr>
            <p:cNvPr id="14" name="Picture 13" descr="dfk-logo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35312" y="6141593"/>
              <a:ext cx="613102" cy="21716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t-slic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17" y="1664138"/>
            <a:ext cx="3932621" cy="227579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richtmyer-meshkov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8" y="3801243"/>
            <a:ext cx="4536340" cy="259255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 descr="c6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041" y="2273283"/>
            <a:ext cx="3511337" cy="345485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</p:pic>
      <p:pic>
        <p:nvPicPr>
          <p:cNvPr id="5" name="Picture 4" descr="3t3actin-1dtf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325" y="1672897"/>
            <a:ext cx="3747662" cy="164662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jacob-4dsbrt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953" y="3862553"/>
            <a:ext cx="4350529" cy="2531240"/>
          </a:xfrm>
          <a:prstGeom prst="rect">
            <a:avLst/>
          </a:prstGeom>
        </p:spPr>
      </p:pic>
      <p:pic>
        <p:nvPicPr>
          <p:cNvPr id="6" name="Picture 5" descr="tooth-lit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258208" y="2268486"/>
            <a:ext cx="2792622" cy="1587676"/>
          </a:xfrm>
          <a:prstGeom prst="rect">
            <a:avLst/>
          </a:prstGeom>
        </p:spPr>
      </p:pic>
      <p:pic>
        <p:nvPicPr>
          <p:cNvPr id="7" name="Picture 6" descr="engine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851104">
            <a:off x="6554338" y="2488944"/>
            <a:ext cx="2855344" cy="2045214"/>
          </a:xfrm>
          <a:prstGeom prst="rect">
            <a:avLst/>
          </a:prstGeom>
          <a:solidFill>
            <a:schemeClr val="tx1">
              <a:alpha val="17000"/>
            </a:schemeClr>
          </a:solidFill>
        </p:spPr>
      </p:pic>
      <p:sp>
        <p:nvSpPr>
          <p:cNvPr id="12" name="TextBox 11"/>
          <p:cNvSpPr txBox="1"/>
          <p:nvPr/>
        </p:nvSpPr>
        <p:spPr>
          <a:xfrm>
            <a:off x="262759" y="1664138"/>
            <a:ext cx="8618482" cy="4738413"/>
          </a:xfrm>
          <a:prstGeom prst="rect">
            <a:avLst/>
          </a:prstGeom>
          <a:solidFill>
            <a:schemeClr val="bg2">
              <a:alpha val="81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ImageVis3D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0276" y="3153103"/>
            <a:ext cx="8583448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31750" h="50800"/>
            </a:sp3d>
          </a:bodyPr>
          <a:lstStyle/>
          <a:p>
            <a:pPr algn="ctr"/>
            <a:r>
              <a:rPr lang="en-US" sz="6600" cap="small" dirty="0" smtClean="0">
                <a:solidFill>
                  <a:schemeClr val="bg1"/>
                </a:solidFill>
                <a:latin typeface="+mj-lt"/>
              </a:rPr>
              <a:t>Questions</a:t>
            </a:r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54001" y="6381086"/>
            <a:ext cx="8627240" cy="222913"/>
            <a:chOff x="560552" y="6135846"/>
            <a:chExt cx="7987862" cy="231671"/>
          </a:xfrm>
        </p:grpSpPr>
        <p:sp useBgFill="1">
          <p:nvSpPr>
            <p:cNvPr id="16" name="Rectangle 15"/>
            <p:cNvSpPr/>
            <p:nvPr/>
          </p:nvSpPr>
          <p:spPr>
            <a:xfrm>
              <a:off x="578069" y="6148552"/>
              <a:ext cx="7961586" cy="218965"/>
            </a:xfrm>
            <a:prstGeom prst="rect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SCI_logo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>
                  <a:alphaModFix amt="41000"/>
                </a:blip>
                <a:stretch>
                  <a:fillRect/>
                </a:stretch>
              </p:blipFill>
            </mc:Choice>
            <mc:Fallback>
              <p:blipFill>
                <a:blip r:embed="rId10">
                  <a:alphaModFix amt="41000"/>
                </a:blip>
                <a:stretch>
                  <a:fillRect/>
                </a:stretch>
              </p:blipFill>
            </mc:Fallback>
          </mc:AlternateContent>
          <p:spPr>
            <a:xfrm>
              <a:off x="560552" y="6135846"/>
              <a:ext cx="520543" cy="231670"/>
            </a:xfrm>
            <a:prstGeom prst="rect">
              <a:avLst/>
            </a:prstGeom>
          </p:spPr>
        </p:pic>
        <p:pic>
          <p:nvPicPr>
            <p:cNvPr id="18" name="Picture 17" descr="dfk-logo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35312" y="6141593"/>
              <a:ext cx="613102" cy="21716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FFFFFF"/>
      </a:dk1>
      <a:lt1>
        <a:srgbClr val="000000"/>
      </a:lt1>
      <a:dk2>
        <a:srgbClr val="7C8F97"/>
      </a:dk2>
      <a:lt2>
        <a:srgbClr val="D1D0C8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4474</TotalTime>
  <Words>148</Words>
  <Application>Microsoft Macintosh PowerPoint</Application>
  <PresentationFormat>On-screen Show (4:3)</PresentationFormat>
  <Paragraphs>32</Paragraphs>
  <Slides>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Capital</vt:lpstr>
      <vt:lpstr>Size Matters</vt:lpstr>
      <vt:lpstr>Large Data</vt:lpstr>
      <vt:lpstr>Visualizing High-Res Data</vt:lpstr>
      <vt:lpstr>The Need for High Resolution Visualization</vt:lpstr>
      <vt:lpstr>The Need for High Resolution Visualization (cont’d)</vt:lpstr>
      <vt:lpstr>Visualization Interfaces</vt:lpstr>
      <vt:lpstr>ImageVis3D</vt:lpstr>
      <vt:lpstr>ImageVis3D</vt:lpstr>
      <vt:lpstr>ImageVis3D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Size Matters - Revealing Small Scale Structures in Large Data</dc:title>
  <dc:subject/>
  <dc:creator>Thomas Fogal</dc:creator>
  <cp:keywords/>
  <dc:description/>
  <cp:lastModifiedBy>Tom Fogal</cp:lastModifiedBy>
  <cp:revision>11</cp:revision>
  <dcterms:created xsi:type="dcterms:W3CDTF">2009-09-03T22:41:01Z</dcterms:created>
  <dcterms:modified xsi:type="dcterms:W3CDTF">2009-09-03T22:43:35Z</dcterms:modified>
  <cp:category/>
</cp:coreProperties>
</file>