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Default Extension="pdf" ContentType="application/pdf"/>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2"/>
  </p:notesMasterIdLst>
  <p:sldIdLst>
    <p:sldId id="256" r:id="rId2"/>
    <p:sldId id="257" r:id="rId3"/>
    <p:sldId id="258" r:id="rId4"/>
    <p:sldId id="260" r:id="rId5"/>
    <p:sldId id="262" r:id="rId6"/>
    <p:sldId id="261" r:id="rId7"/>
    <p:sldId id="263" r:id="rId8"/>
    <p:sldId id="264" r:id="rId9"/>
    <p:sldId id="259" r:id="rId10"/>
    <p:sldId id="265" r:id="rId1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6387" autoAdjust="0"/>
  </p:normalViewPr>
  <p:slideViewPr>
    <p:cSldViewPr snapToGrid="0" snapToObjects="1">
      <p:cViewPr varScale="1">
        <p:scale>
          <a:sx n="112" d="100"/>
          <a:sy n="112" d="100"/>
        </p:scale>
        <p:origin x="-2352"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C83741-095F-054B-A652-060F83518888}" type="datetimeFigureOut">
              <a:t>11/14/10</a:t>
            </a:fld>
            <a:endParaRPr lang="de-D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C12969-162F-9249-9CA7-946693EAA20C}" type="slidenum">
              <a:t>‹#›</a:t>
            </a:fld>
            <a:endParaRPr lang="de-D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a:t>There are a variety of existing tools which</a:t>
            </a:r>
            <a:r>
              <a:rPr lang="de-DE" baseline="0"/>
              <a:t> can perform volume rendering on modern systems.  Unfortunately, all of them fall short of our goals for one reason or another.</a:t>
            </a:r>
          </a:p>
          <a:p>
            <a:endParaRPr lang="de-DE" baseline="0"/>
          </a:p>
          <a:p>
            <a:r>
              <a:rPr lang="de-DE" i="1" baseline="0"/>
              <a:t>Voreen</a:t>
            </a:r>
            <a:r>
              <a:rPr lang="de-DE" i="0" baseline="0"/>
              <a:t> makes the underlying data flow network visible to the user.  Through our experience with SCIRun, we recognize that while such networks are great to provide flexibility for the types of people in this room, they are not suitable for end-user interaction.</a:t>
            </a:r>
          </a:p>
          <a:p>
            <a:endParaRPr lang="de-DE" i="0" baseline="0"/>
          </a:p>
          <a:p>
            <a:r>
              <a:rPr lang="de-DE" i="1" baseline="0"/>
              <a:t>VisIt</a:t>
            </a:r>
            <a:r>
              <a:rPr lang="de-DE" i="0" baseline="0"/>
              <a:t>'s volume rendering capabilities are severely lacking.  VisIt processes data in-core, limiting the scalability unless supercomputing resources are obtained.  Even with extensive compute capabilities available, VisIt's volume rendering tools are extraordinarily slow in comparison with Tuvok.</a:t>
            </a:r>
          </a:p>
          <a:p>
            <a:endParaRPr lang="de-DE" i="0" baseline="0"/>
          </a:p>
          <a:p>
            <a:r>
              <a:rPr lang="de-DE" i="1" baseline="0"/>
              <a:t>ParaView</a:t>
            </a:r>
            <a:r>
              <a:rPr lang="de-DE" i="0" baseline="0"/>
              <a:t> ... does not make effective use of modern GPUs.</a:t>
            </a:r>
          </a:p>
          <a:p>
            <a:endParaRPr lang="de-DE" i="0" baseline="0"/>
          </a:p>
          <a:p>
            <a:r>
              <a:rPr lang="de-DE" i="0" baseline="0"/>
              <a:t>Some tools used to fill the current gap, but have since been discontinued.  VolPack, the Simian system, OGLE and OpenQVis are examples in this category.</a:t>
            </a:r>
          </a:p>
          <a:p>
            <a:endParaRPr lang="de-DE" i="0" baseline="0"/>
          </a:p>
          <a:p>
            <a:r>
              <a:rPr lang="de-DE" i="0" baseline="0"/>
              <a:t>There are a variety of commercial tools (AVS2, Amira, Ensight, syngo, VGStudio Max, AltaViewer), but such programs are less amenable to customization than open source solutions, and require costly purchases.</a:t>
            </a:r>
          </a:p>
          <a:p>
            <a:endParaRPr lang="de-DE" i="0" baseline="0"/>
          </a:p>
          <a:p>
            <a:r>
              <a:rPr lang="de-DE" i="0" baseline="0"/>
              <a:t>... and of course, a great many "research tools", all of which tend to go unmaintained after a publication is complete.</a:t>
            </a:r>
            <a:endParaRPr lang="de-DE" i="1"/>
          </a:p>
        </p:txBody>
      </p:sp>
      <p:sp>
        <p:nvSpPr>
          <p:cNvPr id="4" name="Slide Number Placeholder 3"/>
          <p:cNvSpPr>
            <a:spLocks noGrp="1"/>
          </p:cNvSpPr>
          <p:nvPr>
            <p:ph type="sldNum" sz="quarter" idx="10"/>
          </p:nvPr>
        </p:nvSpPr>
        <p:spPr/>
        <p:txBody>
          <a:bodyPr/>
          <a:lstStyle/>
          <a:p>
            <a:fld id="{F1C12969-162F-9249-9CA7-946693EAA20C}" type="slidenum">
              <a:t>2</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a:t>Tuvok scales extremely well.  We have used the system to</a:t>
            </a:r>
            <a:r>
              <a:rPr lang="de-DE" baseline="0"/>
              <a:t> volume render 2.1 terabytes of data, and an external user has visualized 1 gigabyte brain images on their desktop using the system.</a:t>
            </a:r>
          </a:p>
          <a:p>
            <a:endParaRPr lang="de-DE" baseline="0"/>
          </a:p>
          <a:p>
            <a:r>
              <a:rPr lang="de-DE" baseline="0"/>
              <a:t>We have run Tuvok on just about every GPU available on the market today; it is extremely portable.  Multiple rendering modes allow the system to tailor itself to the available GPU; high end systems with good drivers can utilize the ray caster, and low end GPUs can make use of our 2D slice stack approach.  Each renderer has been tailored to deal with specific, beyond-the-standard issues we have encountered on certain GPU and driver combinations.</a:t>
            </a:r>
          </a:p>
          <a:p>
            <a:endParaRPr lang="de-DE" baseline="0"/>
          </a:p>
          <a:p>
            <a:r>
              <a:rPr lang="de-DE" baseline="0"/>
              <a:t>The system is modular.  IO components are distinct from the renderer, and the renderer itself is unaware of any particular windowing system components.  The design allows users to pick and choose pieces of the system to utilize in their own work.</a:t>
            </a:r>
          </a:p>
          <a:p>
            <a:endParaRPr lang="de-DE" baseline="0"/>
          </a:p>
          <a:p>
            <a:r>
              <a:rPr lang="de-DE" baseline="0"/>
              <a:t>Only a single third party library is required to compile Tuvok: Qt.  This makes it very easy to jump in and modify Tuvok to implement your own research ideas.</a:t>
            </a:r>
          </a:p>
          <a:p>
            <a:endParaRPr lang="de-DE" baseline="0"/>
          </a:p>
          <a:p>
            <a:r>
              <a:rPr lang="de-DE" baseline="0"/>
              <a:t>The renderer has a mechanism to register a provenance system with itself, and notify the system when salient components of the visualization have changed.</a:t>
            </a:r>
          </a:p>
          <a:p>
            <a:endParaRPr lang="de-DE" baseline="0"/>
          </a:p>
          <a:p>
            <a:r>
              <a:rPr lang="de-DE" baseline="0"/>
              <a:t>Tuvok is open source software, released under the MIT license.  In a nutshell, this means: do whatever you'd like with the source or binaries we provide.˜</a:t>
            </a:r>
            <a:endParaRPr lang="de-DE"/>
          </a:p>
        </p:txBody>
      </p:sp>
      <p:sp>
        <p:nvSpPr>
          <p:cNvPr id="4" name="Slide Number Placeholder 3"/>
          <p:cNvSpPr>
            <a:spLocks noGrp="1"/>
          </p:cNvSpPr>
          <p:nvPr>
            <p:ph type="sldNum" sz="quarter" idx="10"/>
          </p:nvPr>
        </p:nvSpPr>
        <p:spPr/>
        <p:txBody>
          <a:bodyPr/>
          <a:lstStyle/>
          <a:p>
            <a:fld id="{F1C12969-162F-9249-9CA7-946693EAA20C}" type="slidenum">
              <a:t>3</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t>Though volume data can be</a:t>
            </a:r>
            <a:r>
              <a:rPr lang="de-DE" baseline="0"/>
              <a:t> arbitrarily large, Tuvok can be configured to remain interactive.  We do this via a progressive rendering system.</a:t>
            </a:r>
          </a:p>
          <a:p>
            <a:endParaRPr lang="de-DE" baseline="0"/>
          </a:p>
          <a:p>
            <a:r>
              <a:rPr lang="de-DE" baseline="0"/>
              <a:t>The left image is what the user sees while they are rotating the volume; this can be rendered at 60+ fps on modern systems.  The right image is what the user sees </a:t>
            </a:r>
            <a:endParaRPr lang="de-DE"/>
          </a:p>
        </p:txBody>
      </p:sp>
      <p:sp>
        <p:nvSpPr>
          <p:cNvPr id="4" name="Slide Number Placeholder 3"/>
          <p:cNvSpPr>
            <a:spLocks noGrp="1"/>
          </p:cNvSpPr>
          <p:nvPr>
            <p:ph type="sldNum" sz="quarter" idx="10"/>
          </p:nvPr>
        </p:nvSpPr>
        <p:spPr/>
        <p:txBody>
          <a:bodyPr/>
          <a:lstStyle/>
          <a:p>
            <a:fld id="{F1C12969-162F-9249-9CA7-946693EAA20C}" type="slidenum">
              <a:t>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t>Each entry of our</a:t>
            </a:r>
            <a:r>
              <a:rPr lang="de-DE" baseline="0"/>
              <a:t> cache contains a brick.  The question is: when do we throw bricks away?</a:t>
            </a:r>
          </a:p>
          <a:p>
            <a:endParaRPr lang="de-DE" baseline="0"/>
          </a:p>
          <a:p>
            <a:r>
              <a:rPr lang="de-DE" baseline="0"/>
              <a:t>Every time a brick enters the cache, we record the </a:t>
            </a:r>
            <a:r>
              <a:rPr lang="de-DE" i="1" baseline="0"/>
              <a:t>frame</a:t>
            </a:r>
            <a:r>
              <a:rPr lang="de-DE" i="0" baseline="0"/>
              <a:t> and </a:t>
            </a:r>
            <a:r>
              <a:rPr lang="de-DE" i="1" baseline="0"/>
              <a:t>subframe</a:t>
            </a:r>
            <a:r>
              <a:rPr lang="de-DE" i="0" baseline="0"/>
              <a:t> that we are currently rendering.  When we need a cache entry for a new brick, we evict an existing brick according to the MRU strategy within a frame, and the LRU strategy between frames.</a:t>
            </a:r>
          </a:p>
          <a:p>
            <a:endParaRPr lang="de-DE" i="0" baseline="0"/>
          </a:p>
          <a:p>
            <a:r>
              <a:rPr lang="de-DE" i="0" baseline="0"/>
              <a:t>The future use of a brick is dependent on where we are in a rendering.  Between frames, we use an LRU strategy.  This strategy will tend to drop bricks that are no longer needed, which may happen (for example) if the user applies a clip plane, or a transfer function with 0 opacity for some segment of the data values.</a:t>
            </a:r>
          </a:p>
          <a:p>
            <a:endParaRPr lang="de-DE" i="0" baseline="0"/>
          </a:p>
          <a:p>
            <a:r>
              <a:rPr lang="de-DE" i="0" baseline="0"/>
              <a:t>If we're within a frame, we haven't rendered the entire data set yet.  However, we do know that any portion of the data that we </a:t>
            </a:r>
            <a:r>
              <a:rPr lang="de-DE" i="1" baseline="0"/>
              <a:t>have</a:t>
            </a:r>
            <a:r>
              <a:rPr lang="de-DE" i="0" baseline="0"/>
              <a:t> rendered won't be needed again until the user changes a visualization parameter.  Thus as soon as we finish a brick, we should endeavor to throw it away as soon as possible.  The exception to this is bricks at the lower (coarser) LOD levels: these bricks tend to get used a lot, because users interact in a burst manner, changing visualization parameters frequently and then stopping when they think they've got something good.  Assuming our cache can store at least a few bricks, however, such bricks will naturally remain in the cache due to the application of the inter-frame LRU strategy.</a:t>
            </a:r>
          </a:p>
        </p:txBody>
      </p:sp>
      <p:sp>
        <p:nvSpPr>
          <p:cNvPr id="4" name="Slide Number Placeholder 3"/>
          <p:cNvSpPr>
            <a:spLocks noGrp="1"/>
          </p:cNvSpPr>
          <p:nvPr>
            <p:ph type="sldNum" sz="quarter" idx="10"/>
          </p:nvPr>
        </p:nvSpPr>
        <p:spPr/>
        <p:txBody>
          <a:bodyPr/>
          <a:lstStyle/>
          <a:p>
            <a:fld id="{F1C12969-162F-9249-9CA7-946693EAA20C}" type="slidenum">
              <a:t>7</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t>One feature we have added since publication is the ability to combine multiple volumes</a:t>
            </a:r>
            <a:r>
              <a:rPr lang="de-DE" baseline="0"/>
              <a:t> in arbitrary ways.  This functionality is of course generic to any sort of combination, but the driving use case is really to allow segmentations to be loaded.  Doing this operation in batch mode also provides a mechanism for 'thresholding' the data: the quantization can optionally be recomputed, easing the creation of transfer functions for resultant data sets.</a:t>
            </a:r>
            <a:endParaRPr lang="de-DE"/>
          </a:p>
        </p:txBody>
      </p:sp>
      <p:sp>
        <p:nvSpPr>
          <p:cNvPr id="4" name="Slide Number Placeholder 3"/>
          <p:cNvSpPr>
            <a:spLocks noGrp="1"/>
          </p:cNvSpPr>
          <p:nvPr>
            <p:ph type="sldNum" sz="quarter" idx="10"/>
          </p:nvPr>
        </p:nvSpPr>
        <p:spPr/>
        <p:txBody>
          <a:bodyPr/>
          <a:lstStyle/>
          <a:p>
            <a:fld id="{F1C12969-162F-9249-9CA7-946693EAA20C}" type="slidenum">
              <a:t>9</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t>Tuvok</a:t>
            </a:r>
            <a:r>
              <a:rPr lang="de-DE" baseline="0"/>
              <a:t> or components of it have been integrated into a few different rendering tools.</a:t>
            </a:r>
          </a:p>
          <a:p>
            <a:endParaRPr lang="de-DE" baseline="0"/>
          </a:p>
          <a:p>
            <a:r>
              <a:rPr lang="de-DE" baseline="0"/>
              <a:t>AltaViewer is a proprietary application for visualizing CT scans.</a:t>
            </a:r>
          </a:p>
          <a:p>
            <a:endParaRPr lang="de-DE" baseline="0"/>
          </a:p>
          <a:p>
            <a:r>
              <a:rPr lang="de-DE" baseline="0"/>
              <a:t>SCIRun is a problem solving environment based on data flow networks.</a:t>
            </a:r>
          </a:p>
          <a:p>
            <a:endParaRPr lang="de-DE" baseline="0"/>
          </a:p>
          <a:p>
            <a:r>
              <a:rPr lang="de-DE" baseline="0"/>
              <a:t>VisIt is a parallel application for generic visualization and analysis of extremely large data.  Tuvok has been integrated into VisIt to volume render datasets of up to 8192 cubed.</a:t>
            </a:r>
            <a:endParaRPr lang="de-DE"/>
          </a:p>
        </p:txBody>
      </p:sp>
      <p:sp>
        <p:nvSpPr>
          <p:cNvPr id="4" name="Slide Number Placeholder 3"/>
          <p:cNvSpPr>
            <a:spLocks noGrp="1"/>
          </p:cNvSpPr>
          <p:nvPr>
            <p:ph type="sldNum" sz="quarter" idx="10"/>
          </p:nvPr>
        </p:nvSpPr>
        <p:spPr/>
        <p:txBody>
          <a:bodyPr/>
          <a:lstStyle/>
          <a:p>
            <a:fld id="{F1C12969-162F-9249-9CA7-946693EAA20C}" type="slidenum">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09FA605C-DCE7-F446-B551-ED44E0DFD24F}" type="datetimeFigureOut">
              <a:t>11/14/10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09FA605C-DCE7-F446-B551-ED44E0DFD24F}" type="datetimeFigureOut">
              <a:t>11/14/10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09FA605C-DCE7-F446-B551-ED44E0DFD24F}" type="datetimeFigureOut">
              <a:t>11/14/10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09FA605C-DCE7-F446-B551-ED44E0DFD24F}" type="datetimeFigureOut">
              <a:t>11/14/10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A605C-DCE7-F446-B551-ED44E0DFD24F}" type="datetimeFigureOut">
              <a:t>11/14/10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09FA605C-DCE7-F446-B551-ED44E0DFD24F}" type="datetimeFigureOut">
              <a:t>11/14/10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09FA605C-DCE7-F446-B551-ED44E0DFD24F}" type="datetimeFigureOut">
              <a:t>11/14/10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09FA605C-DCE7-F446-B551-ED44E0DFD24F}" type="datetimeFigureOut">
              <a:t>11/14/10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A605C-DCE7-F446-B551-ED44E0DFD24F}" type="datetimeFigureOut">
              <a:t>11/14/10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FA605C-DCE7-F446-B551-ED44E0DFD24F}" type="datetimeFigureOut">
              <a:t>11/14/10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FA605C-DCE7-F446-B551-ED44E0DFD24F}" type="datetimeFigureOut">
              <a:t>11/14/10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77AF23-2A1A-EA40-9809-3B15EEAC8E37}" type="slidenum">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A605C-DCE7-F446-B551-ED44E0DFD24F}" type="datetimeFigureOut">
              <a:t>11/14/10</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7AF23-2A1A-EA40-9809-3B15EEAC8E37}" type="slidenum">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df"/><Relationship Id="rId4" Type="http://schemas.openxmlformats.org/officeDocument/2006/relationships/image" Target="../media/image10.png"/><Relationship Id="rId5" Type="http://schemas.openxmlformats.org/officeDocument/2006/relationships/image" Target="../media/image11.pdf"/><Relationship Id="rId6" Type="http://schemas.openxmlformats.org/officeDocument/2006/relationships/image" Target="../media/image12.png"/><Relationship Id="rId7" Type="http://schemas.openxmlformats.org/officeDocument/2006/relationships/image" Target="../media/image13.pdf"/><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i="1"/>
              <a:t>Tuvok</a:t>
            </a:r>
            <a:r>
              <a:rPr lang="de-DE"/>
              <a:t>, an Architecture for Large Scale Volume Rendering</a:t>
            </a:r>
          </a:p>
        </p:txBody>
      </p:sp>
      <p:sp>
        <p:nvSpPr>
          <p:cNvPr id="3" name="Subtitle 2"/>
          <p:cNvSpPr>
            <a:spLocks noGrp="1"/>
          </p:cNvSpPr>
          <p:nvPr>
            <p:ph type="subTitle" idx="1"/>
          </p:nvPr>
        </p:nvSpPr>
        <p:spPr/>
        <p:txBody>
          <a:bodyPr/>
          <a:lstStyle/>
          <a:p>
            <a:r>
              <a:rPr lang="de-DE"/>
              <a:t>Thomas Fogal and </a:t>
            </a:r>
            <a:r>
              <a:rPr lang="de-DE" b="1" i="1"/>
              <a:t>Jens Kr</a:t>
            </a:r>
            <a:r>
              <a:rPr lang="de-DE" b="1" i="1"/>
              <a:t>üger</a:t>
            </a:r>
            <a:endParaRPr lang="de-DE" b="1"/>
          </a:p>
        </p:txBody>
      </p:sp>
      <p:sp>
        <p:nvSpPr>
          <p:cNvPr id="4" name="TextBox 3"/>
          <p:cNvSpPr txBox="1"/>
          <p:nvPr/>
        </p:nvSpPr>
        <p:spPr>
          <a:xfrm>
            <a:off x="0" y="6488668"/>
            <a:ext cx="1371600" cy="369332"/>
          </a:xfrm>
          <a:prstGeom prst="rect">
            <a:avLst/>
          </a:prstGeom>
          <a:noFill/>
        </p:spPr>
        <p:txBody>
          <a:bodyPr wrap="square" rtlCol="0">
            <a:spAutoFit/>
          </a:bodyPr>
          <a:lstStyle/>
          <a:p>
            <a:r>
              <a:rPr lang="de-DE">
                <a:solidFill>
                  <a:schemeClr val="accent2"/>
                </a:solidFill>
              </a:rPr>
              <a:t>DFKI logo?</a:t>
            </a:r>
          </a:p>
        </p:txBody>
      </p:sp>
      <p:sp>
        <p:nvSpPr>
          <p:cNvPr id="5" name="TextBox 4"/>
          <p:cNvSpPr txBox="1"/>
          <p:nvPr/>
        </p:nvSpPr>
        <p:spPr>
          <a:xfrm>
            <a:off x="7983104" y="6488668"/>
            <a:ext cx="1160895" cy="369332"/>
          </a:xfrm>
          <a:prstGeom prst="rect">
            <a:avLst/>
          </a:prstGeom>
          <a:noFill/>
        </p:spPr>
        <p:txBody>
          <a:bodyPr wrap="square" rtlCol="0">
            <a:spAutoFit/>
          </a:bodyPr>
          <a:lstStyle/>
          <a:p>
            <a:r>
              <a:rPr lang="de-DE">
                <a:solidFill>
                  <a:schemeClr val="accent2"/>
                </a:solidFill>
              </a:rPr>
              <a:t>SCI logo?</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Extensions</a:t>
            </a:r>
          </a:p>
        </p:txBody>
      </p:sp>
      <p:pic>
        <p:nvPicPr>
          <p:cNvPr id="4" name="Picture 3" descr="numira.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88246" y="1719462"/>
            <a:ext cx="5093464" cy="1709538"/>
          </a:xfrm>
          <a:prstGeom prst="rect">
            <a:avLst/>
          </a:prstGeom>
        </p:spPr>
      </p:pic>
      <p:pic>
        <p:nvPicPr>
          <p:cNvPr id="5" name="Picture 4" descr="scirun-tuvok.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281710" y="1719462"/>
            <a:ext cx="3755858" cy="3025383"/>
          </a:xfrm>
          <a:prstGeom prst="rect">
            <a:avLst/>
          </a:prstGeom>
        </p:spPr>
      </p:pic>
      <p:pic>
        <p:nvPicPr>
          <p:cNvPr id="6" name="Picture 5" descr="visit-tuvok-xvel1.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184183" y="3429000"/>
            <a:ext cx="4097527" cy="3429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Existing Tools</a:t>
            </a:r>
          </a:p>
        </p:txBody>
      </p:sp>
      <p:pic>
        <p:nvPicPr>
          <p:cNvPr id="4" name="Picture 3" descr="voreen-2.5.png"/>
          <p:cNvPicPr>
            <a:picLocks noChangeAspect="1"/>
          </p:cNvPicPr>
          <p:nvPr/>
        </p:nvPicPr>
        <p:blipFill>
          <a:blip r:embed="rId3"/>
          <a:stretch>
            <a:fillRect/>
          </a:stretch>
        </p:blipFill>
        <p:spPr>
          <a:xfrm>
            <a:off x="457200" y="1417638"/>
            <a:ext cx="3309158" cy="2376006"/>
          </a:xfrm>
          <a:prstGeom prst="rect">
            <a:avLst/>
          </a:prstGeom>
        </p:spPr>
      </p:pic>
      <p:pic>
        <p:nvPicPr>
          <p:cNvPr id="5" name="Picture 4" descr="visit.png"/>
          <p:cNvPicPr>
            <a:picLocks noChangeAspect="1"/>
          </p:cNvPicPr>
          <p:nvPr/>
        </p:nvPicPr>
        <p:blipFill>
          <a:blip r:embed="rId4"/>
          <a:stretch>
            <a:fillRect/>
          </a:stretch>
        </p:blipFill>
        <p:spPr>
          <a:xfrm>
            <a:off x="5351168" y="1417638"/>
            <a:ext cx="3335631" cy="2376006"/>
          </a:xfrm>
          <a:prstGeom prst="rect">
            <a:avLst/>
          </a:prstGeom>
        </p:spPr>
      </p:pic>
      <p:pic>
        <p:nvPicPr>
          <p:cNvPr id="8" name="Picture 7" descr="absorption.png"/>
          <p:cNvPicPr>
            <a:picLocks noChangeAspect="1"/>
          </p:cNvPicPr>
          <p:nvPr/>
        </p:nvPicPr>
        <p:blipFill>
          <a:blip r:embed="rId5"/>
          <a:stretch>
            <a:fillRect/>
          </a:stretch>
        </p:blipFill>
        <p:spPr>
          <a:xfrm>
            <a:off x="5351168" y="3793644"/>
            <a:ext cx="3368858" cy="2875280"/>
          </a:xfrm>
          <a:prstGeom prst="rect">
            <a:avLst/>
          </a:prstGeom>
        </p:spPr>
      </p:pic>
      <p:sp>
        <p:nvSpPr>
          <p:cNvPr id="9" name="TextBox 8"/>
          <p:cNvSpPr txBox="1"/>
          <p:nvPr/>
        </p:nvSpPr>
        <p:spPr>
          <a:xfrm>
            <a:off x="1544320" y="2092960"/>
            <a:ext cx="1615440" cy="584776"/>
          </a:xfrm>
          <a:prstGeom prst="rect">
            <a:avLst/>
          </a:prstGeom>
          <a:noFill/>
        </p:spPr>
        <p:txBody>
          <a:bodyPr wrap="square" rtlCol="0">
            <a:spAutoFit/>
          </a:bodyPr>
          <a:lstStyle/>
          <a:p>
            <a:r>
              <a:rPr lang="de-DE" sz="3200">
                <a:solidFill>
                  <a:schemeClr val="bg1"/>
                </a:solidFill>
              </a:rPr>
              <a:t>Voreen</a:t>
            </a:r>
          </a:p>
        </p:txBody>
      </p:sp>
      <p:sp>
        <p:nvSpPr>
          <p:cNvPr id="10" name="TextBox 9"/>
          <p:cNvSpPr txBox="1"/>
          <p:nvPr/>
        </p:nvSpPr>
        <p:spPr>
          <a:xfrm>
            <a:off x="6583680" y="2245360"/>
            <a:ext cx="1016000" cy="584776"/>
          </a:xfrm>
          <a:prstGeom prst="rect">
            <a:avLst/>
          </a:prstGeom>
          <a:noFill/>
        </p:spPr>
        <p:txBody>
          <a:bodyPr wrap="square" rtlCol="0">
            <a:spAutoFit/>
          </a:bodyPr>
          <a:lstStyle/>
          <a:p>
            <a:r>
              <a:rPr lang="de-DE" sz="3200">
                <a:solidFill>
                  <a:schemeClr val="bg1"/>
                </a:solidFill>
              </a:rPr>
              <a:t>VisIt</a:t>
            </a:r>
          </a:p>
        </p:txBody>
      </p:sp>
      <p:sp>
        <p:nvSpPr>
          <p:cNvPr id="11" name="TextBox 10"/>
          <p:cNvSpPr txBox="1"/>
          <p:nvPr/>
        </p:nvSpPr>
        <p:spPr>
          <a:xfrm>
            <a:off x="6583680" y="5019040"/>
            <a:ext cx="1158240" cy="584776"/>
          </a:xfrm>
          <a:prstGeom prst="rect">
            <a:avLst/>
          </a:prstGeom>
          <a:noFill/>
        </p:spPr>
        <p:txBody>
          <a:bodyPr wrap="square" rtlCol="0">
            <a:spAutoFit/>
          </a:bodyPr>
          <a:lstStyle/>
          <a:p>
            <a:r>
              <a:rPr lang="de-DE" sz="3200">
                <a:solidFill>
                  <a:schemeClr val="bg1"/>
                </a:solidFill>
                <a:effectLst>
                  <a:glow rad="76200">
                    <a:schemeClr val="bg2">
                      <a:alpha val="75000"/>
                    </a:schemeClr>
                  </a:glow>
                  <a:outerShdw blurRad="82550" dist="38100" dir="2700000" sx="104000" sy="104000" algn="tl" rotWithShape="0">
                    <a:srgbClr val="000000">
                      <a:alpha val="47000"/>
                    </a:srgbClr>
                  </a:outerShdw>
                </a:effectLst>
              </a:rPr>
              <a:t>Tuvok</a:t>
            </a:r>
          </a:p>
        </p:txBody>
      </p:sp>
      <p:sp>
        <p:nvSpPr>
          <p:cNvPr id="12" name="TextBox 11"/>
          <p:cNvSpPr txBox="1"/>
          <p:nvPr/>
        </p:nvSpPr>
        <p:spPr>
          <a:xfrm>
            <a:off x="599440" y="5234484"/>
            <a:ext cx="3749040" cy="369332"/>
          </a:xfrm>
          <a:prstGeom prst="rect">
            <a:avLst/>
          </a:prstGeom>
          <a:noFill/>
        </p:spPr>
        <p:txBody>
          <a:bodyPr wrap="square" rtlCol="0">
            <a:spAutoFit/>
          </a:bodyPr>
          <a:lstStyle/>
          <a:p>
            <a:r>
              <a:rPr lang="de-DE">
                <a:solidFill>
                  <a:schemeClr val="accent2"/>
                </a:solidFill>
              </a:rPr>
              <a:t>Insert paraview image here</a:t>
            </a:r>
          </a:p>
        </p:txBody>
      </p:sp>
      <p:sp>
        <p:nvSpPr>
          <p:cNvPr id="13" name="TextBox 12"/>
          <p:cNvSpPr txBox="1"/>
          <p:nvPr/>
        </p:nvSpPr>
        <p:spPr>
          <a:xfrm>
            <a:off x="1285240" y="4470400"/>
            <a:ext cx="4065928" cy="369332"/>
          </a:xfrm>
          <a:prstGeom prst="rect">
            <a:avLst/>
          </a:prstGeom>
          <a:noFill/>
        </p:spPr>
        <p:txBody>
          <a:bodyPr wrap="square" rtlCol="0">
            <a:spAutoFit/>
          </a:bodyPr>
          <a:lstStyle/>
          <a:p>
            <a:r>
              <a:rPr lang="de-DE">
                <a:solidFill>
                  <a:schemeClr val="accent2"/>
                </a:solidFill>
              </a:rPr>
              <a:t>other rendering system example images?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Tuvok</a:t>
            </a:r>
          </a:p>
        </p:txBody>
      </p:sp>
      <p:sp>
        <p:nvSpPr>
          <p:cNvPr id="3" name="Content Placeholder 2"/>
          <p:cNvSpPr>
            <a:spLocks noGrp="1"/>
          </p:cNvSpPr>
          <p:nvPr>
            <p:ph idx="1"/>
          </p:nvPr>
        </p:nvSpPr>
        <p:spPr/>
        <p:txBody>
          <a:bodyPr>
            <a:normAutofit lnSpcReduction="10000"/>
          </a:bodyPr>
          <a:lstStyle/>
          <a:p>
            <a:r>
              <a:rPr lang="de-DE"/>
              <a:t>Scales</a:t>
            </a:r>
          </a:p>
          <a:p>
            <a:r>
              <a:rPr lang="de-DE"/>
              <a:t>Portable: OpenGL / GLSL</a:t>
            </a:r>
          </a:p>
          <a:p>
            <a:pPr lvl="1"/>
            <a:r>
              <a:rPr lang="de-DE"/>
              <a:t>tested on many GPUs</a:t>
            </a:r>
          </a:p>
          <a:p>
            <a:pPr lvl="1"/>
            <a:r>
              <a:rPr lang="de-DE"/>
              <a:t>multiple render modes</a:t>
            </a:r>
          </a:p>
          <a:p>
            <a:r>
              <a:rPr lang="de-DE"/>
              <a:t>Modular</a:t>
            </a:r>
          </a:p>
          <a:p>
            <a:r>
              <a:rPr lang="de-DE"/>
              <a:t>Self contained</a:t>
            </a:r>
          </a:p>
          <a:p>
            <a:r>
              <a:rPr lang="de-DE"/>
              <a:t>Provenance</a:t>
            </a:r>
          </a:p>
          <a:p>
            <a:r>
              <a:rPr lang="de-DE"/>
              <a:t>Open Source</a:t>
            </a:r>
          </a:p>
        </p:txBody>
      </p:sp>
      <p:sp>
        <p:nvSpPr>
          <p:cNvPr id="4" name="TextBox 3"/>
          <p:cNvSpPr txBox="1"/>
          <p:nvPr/>
        </p:nvSpPr>
        <p:spPr>
          <a:xfrm>
            <a:off x="4620872" y="3728720"/>
            <a:ext cx="4065928" cy="1200329"/>
          </a:xfrm>
          <a:prstGeom prst="rect">
            <a:avLst/>
          </a:prstGeom>
          <a:noFill/>
        </p:spPr>
        <p:txBody>
          <a:bodyPr wrap="square" rtlCol="0">
            <a:spAutoFit/>
          </a:bodyPr>
          <a:lstStyle/>
          <a:p>
            <a:r>
              <a:rPr lang="de-DE">
                <a:solidFill>
                  <a:schemeClr val="accent2"/>
                </a:solidFill>
              </a:rPr>
              <a:t>I would grab that section of our 2009 winning IV3D SciDAC video, where we have the 4 components in each corner, and use that as the images on this slide.</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Interactivity</a:t>
            </a:r>
          </a:p>
        </p:txBody>
      </p:sp>
      <p:pic>
        <p:nvPicPr>
          <p:cNvPr id="4" name="Picture 3" descr="iv3d-lowres.png"/>
          <p:cNvPicPr>
            <a:picLocks noChangeAspect="1"/>
          </p:cNvPicPr>
          <p:nvPr/>
        </p:nvPicPr>
        <p:blipFill>
          <a:blip r:embed="rId3"/>
          <a:stretch>
            <a:fillRect/>
          </a:stretch>
        </p:blipFill>
        <p:spPr>
          <a:xfrm>
            <a:off x="2" y="2453639"/>
            <a:ext cx="4572000" cy="2797969"/>
          </a:xfrm>
          <a:prstGeom prst="rect">
            <a:avLst/>
          </a:prstGeom>
        </p:spPr>
      </p:pic>
      <p:pic>
        <p:nvPicPr>
          <p:cNvPr id="5" name="Picture 4" descr="iv3d-highres.png"/>
          <p:cNvPicPr>
            <a:picLocks noChangeAspect="1"/>
          </p:cNvPicPr>
          <p:nvPr/>
        </p:nvPicPr>
        <p:blipFill>
          <a:blip r:embed="rId4"/>
          <a:stretch>
            <a:fillRect/>
          </a:stretch>
        </p:blipFill>
        <p:spPr>
          <a:xfrm>
            <a:off x="4572004" y="2453639"/>
            <a:ext cx="4572002" cy="27979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Multiresolution</a:t>
            </a:r>
          </a:p>
        </p:txBody>
      </p:sp>
      <p:sp>
        <p:nvSpPr>
          <p:cNvPr id="4" name="TextBox 3"/>
          <p:cNvSpPr txBox="1"/>
          <p:nvPr/>
        </p:nvSpPr>
        <p:spPr>
          <a:xfrm>
            <a:off x="5078072" y="5657671"/>
            <a:ext cx="4065928" cy="1200329"/>
          </a:xfrm>
          <a:prstGeom prst="rect">
            <a:avLst/>
          </a:prstGeom>
          <a:noFill/>
        </p:spPr>
        <p:txBody>
          <a:bodyPr wrap="square" rtlCol="0">
            <a:spAutoFit/>
          </a:bodyPr>
          <a:lstStyle/>
          <a:p>
            <a:r>
              <a:rPr lang="de-DE">
                <a:solidFill>
                  <a:schemeClr val="accent2"/>
                </a:solidFill>
              </a:rPr>
              <a:t>Draw the multiresolution hierarchy for, say, the richtmyer-meshkov DS, in tree form along with bounding boxes connecting each level of the tree.</a:t>
            </a:r>
          </a:p>
        </p:txBody>
      </p:sp>
      <p:sp>
        <p:nvSpPr>
          <p:cNvPr id="5" name="Oval 4"/>
          <p:cNvSpPr/>
          <p:nvPr/>
        </p:nvSpPr>
        <p:spPr>
          <a:xfrm>
            <a:off x="1402080" y="197104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Oval 5"/>
          <p:cNvSpPr/>
          <p:nvPr/>
        </p:nvSpPr>
        <p:spPr>
          <a:xfrm>
            <a:off x="355600" y="262128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Oval 6"/>
          <p:cNvSpPr/>
          <p:nvPr/>
        </p:nvSpPr>
        <p:spPr>
          <a:xfrm>
            <a:off x="883920" y="262128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Oval 7"/>
          <p:cNvSpPr/>
          <p:nvPr/>
        </p:nvSpPr>
        <p:spPr>
          <a:xfrm>
            <a:off x="1402080" y="262128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l 8"/>
          <p:cNvSpPr/>
          <p:nvPr/>
        </p:nvSpPr>
        <p:spPr>
          <a:xfrm>
            <a:off x="2509520" y="262128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Box 9"/>
          <p:cNvSpPr txBox="1"/>
          <p:nvPr/>
        </p:nvSpPr>
        <p:spPr>
          <a:xfrm>
            <a:off x="1920240" y="2497574"/>
            <a:ext cx="487680" cy="369332"/>
          </a:xfrm>
          <a:prstGeom prst="rect">
            <a:avLst/>
          </a:prstGeom>
          <a:noFill/>
        </p:spPr>
        <p:txBody>
          <a:bodyPr wrap="square" rtlCol="0">
            <a:spAutoFit/>
          </a:bodyPr>
          <a:lstStyle/>
          <a:p>
            <a:r>
              <a:rPr lang="de-DE"/>
              <a:t>...</a:t>
            </a:r>
          </a:p>
        </p:txBody>
      </p:sp>
      <p:sp>
        <p:nvSpPr>
          <p:cNvPr id="11" name="Oval 10"/>
          <p:cNvSpPr/>
          <p:nvPr/>
        </p:nvSpPr>
        <p:spPr>
          <a:xfrm>
            <a:off x="152400" y="319024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l 11"/>
          <p:cNvSpPr/>
          <p:nvPr/>
        </p:nvSpPr>
        <p:spPr>
          <a:xfrm>
            <a:off x="558800" y="319024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p:cNvSpPr/>
          <p:nvPr/>
        </p:nvSpPr>
        <p:spPr>
          <a:xfrm>
            <a:off x="1087120" y="3190240"/>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5" name="Straight Connector 14"/>
          <p:cNvCxnSpPr>
            <a:stCxn id="6" idx="7"/>
            <a:endCxn id="5" idx="4"/>
          </p:cNvCxnSpPr>
          <p:nvPr/>
        </p:nvCxnSpPr>
        <p:spPr>
          <a:xfrm rot="5400000" flipH="1" flipV="1">
            <a:off x="764954" y="1907848"/>
            <a:ext cx="502814" cy="974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7" idx="7"/>
            <a:endCxn id="5" idx="4"/>
          </p:cNvCxnSpPr>
          <p:nvPr/>
        </p:nvCxnSpPr>
        <p:spPr>
          <a:xfrm rot="5400000" flipH="1" flipV="1">
            <a:off x="1029114" y="2172008"/>
            <a:ext cx="502814" cy="4463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0"/>
            <a:endCxn id="5" idx="4"/>
          </p:cNvCxnSpPr>
          <p:nvPr/>
        </p:nvCxnSpPr>
        <p:spPr>
          <a:xfrm rot="5400000" flipH="1" flipV="1">
            <a:off x="1264920" y="2382520"/>
            <a:ext cx="47752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1"/>
            <a:endCxn id="5" idx="4"/>
          </p:cNvCxnSpPr>
          <p:nvPr/>
        </p:nvCxnSpPr>
        <p:spPr>
          <a:xfrm rot="16200000" flipV="1">
            <a:off x="1770072" y="1877368"/>
            <a:ext cx="502814" cy="103559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1" idx="1"/>
            <a:endCxn id="6" idx="4"/>
          </p:cNvCxnSpPr>
          <p:nvPr/>
        </p:nvCxnSpPr>
        <p:spPr>
          <a:xfrm rot="5400000" flipH="1" flipV="1">
            <a:off x="108912" y="2867246"/>
            <a:ext cx="421534" cy="275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2" idx="1"/>
            <a:endCxn id="6" idx="4"/>
          </p:cNvCxnSpPr>
          <p:nvPr/>
        </p:nvCxnSpPr>
        <p:spPr>
          <a:xfrm rot="16200000" flipV="1">
            <a:off x="312112" y="2939088"/>
            <a:ext cx="421534" cy="1313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3" idx="1"/>
            <a:endCxn id="6" idx="3"/>
          </p:cNvCxnSpPr>
          <p:nvPr/>
        </p:nvCxnSpPr>
        <p:spPr>
          <a:xfrm rot="16200000" flipV="1">
            <a:off x="527704" y="2626360"/>
            <a:ext cx="446828" cy="731520"/>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62000" y="3030868"/>
            <a:ext cx="487680" cy="369332"/>
          </a:xfrm>
          <a:prstGeom prst="rect">
            <a:avLst/>
          </a:prstGeom>
          <a:noFill/>
        </p:spPr>
        <p:txBody>
          <a:bodyPr wrap="square" rtlCol="0">
            <a:spAutoFit/>
          </a:bodyPr>
          <a:lstStyle/>
          <a:p>
            <a:r>
              <a:rPr lang="de-DE"/>
              <a:t>...</a:t>
            </a:r>
          </a:p>
        </p:txBody>
      </p:sp>
      <p:sp>
        <p:nvSpPr>
          <p:cNvPr id="31" name="TextBox 30"/>
          <p:cNvSpPr txBox="1"/>
          <p:nvPr/>
        </p:nvSpPr>
        <p:spPr>
          <a:xfrm>
            <a:off x="506314" y="3400200"/>
            <a:ext cx="1739046" cy="369332"/>
          </a:xfrm>
          <a:prstGeom prst="rect">
            <a:avLst/>
          </a:prstGeom>
          <a:noFill/>
        </p:spPr>
        <p:txBody>
          <a:bodyPr wrap="square" rtlCol="0">
            <a:spAutoFit/>
          </a:bodyPr>
          <a:lstStyle/>
          <a:p>
            <a:r>
              <a:rPr lang="de-DE">
                <a:solidFill>
                  <a:schemeClr val="accent2"/>
                </a:solidFill>
              </a:rPr>
              <a:t>... and so on..</a:t>
            </a:r>
          </a:p>
        </p:txBody>
      </p:sp>
      <p:sp>
        <p:nvSpPr>
          <p:cNvPr id="32" name="Rectangle 31"/>
          <p:cNvSpPr/>
          <p:nvPr/>
        </p:nvSpPr>
        <p:spPr>
          <a:xfrm>
            <a:off x="4226560" y="1808480"/>
            <a:ext cx="1838960" cy="813594"/>
          </a:xfrm>
          <a:prstGeom prst="rect">
            <a:avLst/>
          </a:prstGeom>
          <a:solidFill>
            <a:schemeClr val="accent3">
              <a:alpha val="75000"/>
            </a:schemeClr>
          </a:solidFill>
          <a:scene3d>
            <a:camera prst="perspectiveFront">
              <a:rot lat="0" lon="0" rev="0"/>
            </a:camera>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4" name="Straight Connector 33"/>
          <p:cNvCxnSpPr>
            <a:stCxn id="5" idx="6"/>
          </p:cNvCxnSpPr>
          <p:nvPr/>
        </p:nvCxnSpPr>
        <p:spPr>
          <a:xfrm>
            <a:off x="1605280" y="2057400"/>
            <a:ext cx="2621280" cy="8635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4226560" y="3124200"/>
            <a:ext cx="851512" cy="477520"/>
          </a:xfrm>
          <a:prstGeom prst="rect">
            <a:avLst/>
          </a:prstGeom>
          <a:solidFill>
            <a:schemeClr val="accent3">
              <a:alpha val="75000"/>
            </a:schemeClr>
          </a:solidFill>
          <a:scene3d>
            <a:camera prst="perspectiveFront">
              <a:rot lat="0" lon="0" rev="0"/>
            </a:camera>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7" name="Straight Connector 36"/>
          <p:cNvCxnSpPr>
            <a:endCxn id="36" idx="1"/>
          </p:cNvCxnSpPr>
          <p:nvPr/>
        </p:nvCxnSpPr>
        <p:spPr>
          <a:xfrm>
            <a:off x="558800" y="2707642"/>
            <a:ext cx="3667760" cy="65531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5230472" y="3124200"/>
            <a:ext cx="851512" cy="477520"/>
          </a:xfrm>
          <a:prstGeom prst="rect">
            <a:avLst/>
          </a:prstGeom>
          <a:solidFill>
            <a:schemeClr val="accent3">
              <a:alpha val="75000"/>
            </a:schemeClr>
          </a:solidFill>
          <a:scene3d>
            <a:camera prst="perspectiveFront">
              <a:rot lat="0" lon="0" rev="0"/>
            </a:camera>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Rectangle 39"/>
          <p:cNvSpPr/>
          <p:nvPr/>
        </p:nvSpPr>
        <p:spPr>
          <a:xfrm>
            <a:off x="6217920" y="3124200"/>
            <a:ext cx="851512" cy="477520"/>
          </a:xfrm>
          <a:prstGeom prst="rect">
            <a:avLst/>
          </a:prstGeom>
          <a:solidFill>
            <a:schemeClr val="accent3">
              <a:alpha val="75000"/>
            </a:schemeClr>
          </a:solidFill>
          <a:scene3d>
            <a:camera prst="perspectiveFront">
              <a:rot lat="0" lon="0" rev="0"/>
            </a:camera>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TextBox 40"/>
          <p:cNvSpPr txBox="1"/>
          <p:nvPr/>
        </p:nvSpPr>
        <p:spPr>
          <a:xfrm>
            <a:off x="7233920" y="3124200"/>
            <a:ext cx="487680" cy="369332"/>
          </a:xfrm>
          <a:prstGeom prst="rect">
            <a:avLst/>
          </a:prstGeom>
          <a:noFill/>
        </p:spPr>
        <p:txBody>
          <a:bodyPr wrap="square" rtlCol="0">
            <a:spAutoFit/>
          </a:bodyPr>
          <a:lstStyle/>
          <a:p>
            <a:r>
              <a:rPr lang="de-DE"/>
              <a:t>...</a:t>
            </a:r>
          </a:p>
        </p:txBody>
      </p:sp>
      <p:sp>
        <p:nvSpPr>
          <p:cNvPr id="42" name="Rectangle 41"/>
          <p:cNvSpPr/>
          <p:nvPr/>
        </p:nvSpPr>
        <p:spPr>
          <a:xfrm>
            <a:off x="7721600" y="3124200"/>
            <a:ext cx="851512" cy="477520"/>
          </a:xfrm>
          <a:prstGeom prst="rect">
            <a:avLst/>
          </a:prstGeom>
          <a:solidFill>
            <a:schemeClr val="accent3">
              <a:alpha val="75000"/>
            </a:schemeClr>
          </a:solidFill>
          <a:scene3d>
            <a:camera prst="perspectiveFront">
              <a:rot lat="0" lon="0" rev="0"/>
            </a:camera>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3" name="Straight Connector 42"/>
          <p:cNvCxnSpPr>
            <a:endCxn id="39" idx="0"/>
          </p:cNvCxnSpPr>
          <p:nvPr/>
        </p:nvCxnSpPr>
        <p:spPr>
          <a:xfrm>
            <a:off x="1057362" y="2707642"/>
            <a:ext cx="4598866" cy="41655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8" idx="6"/>
            <a:endCxn id="40" idx="0"/>
          </p:cNvCxnSpPr>
          <p:nvPr/>
        </p:nvCxnSpPr>
        <p:spPr>
          <a:xfrm>
            <a:off x="1605280" y="2707640"/>
            <a:ext cx="5038396" cy="41656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9" idx="6"/>
            <a:endCxn id="42" idx="0"/>
          </p:cNvCxnSpPr>
          <p:nvPr/>
        </p:nvCxnSpPr>
        <p:spPr>
          <a:xfrm>
            <a:off x="2712720" y="2707640"/>
            <a:ext cx="5434636" cy="41656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393426" y="3601720"/>
            <a:ext cx="4293374" cy="1200329"/>
          </a:xfrm>
          <a:prstGeom prst="rect">
            <a:avLst/>
          </a:prstGeom>
          <a:noFill/>
        </p:spPr>
        <p:txBody>
          <a:bodyPr wrap="square" rtlCol="0">
            <a:spAutoFit/>
          </a:bodyPr>
          <a:lstStyle/>
          <a:p>
            <a:r>
              <a:rPr lang="de-DE">
                <a:solidFill>
                  <a:schemeClr val="accent2"/>
                </a:solidFill>
              </a:rPr>
              <a:t>.. and so on.  But use brick outlines instead of the garbage i've used here... maybe hack IV3D to render the RM instability, except don't render the data, just the BBoxes?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Frame Planning</a:t>
            </a:r>
          </a:p>
        </p:txBody>
      </p:sp>
      <p:sp>
        <p:nvSpPr>
          <p:cNvPr id="4" name="TextBox 3"/>
          <p:cNvSpPr txBox="1"/>
          <p:nvPr/>
        </p:nvSpPr>
        <p:spPr>
          <a:xfrm>
            <a:off x="3535680" y="5934670"/>
            <a:ext cx="4866640" cy="923330"/>
          </a:xfrm>
          <a:prstGeom prst="rect">
            <a:avLst/>
          </a:prstGeom>
          <a:noFill/>
        </p:spPr>
        <p:txBody>
          <a:bodyPr wrap="square" rtlCol="0">
            <a:spAutoFit/>
          </a:bodyPr>
          <a:lstStyle/>
          <a:p>
            <a:r>
              <a:rPr lang="de-DE">
                <a:solidFill>
                  <a:schemeClr val="accent2"/>
                </a:solidFill>
              </a:rPr>
              <a:t>You might consider leaving the BBoxes from the previous slide up here, but make them behind the "SubFrame" boxes or really transparent (or both)</a:t>
            </a:r>
          </a:p>
        </p:txBody>
      </p:sp>
      <p:sp>
        <p:nvSpPr>
          <p:cNvPr id="6" name="Oval 5"/>
          <p:cNvSpPr/>
          <p:nvPr/>
        </p:nvSpPr>
        <p:spPr>
          <a:xfrm>
            <a:off x="1778722" y="241121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Oval 6"/>
          <p:cNvSpPr/>
          <p:nvPr/>
        </p:nvSpPr>
        <p:spPr>
          <a:xfrm>
            <a:off x="732242" y="306145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Oval 7"/>
          <p:cNvSpPr/>
          <p:nvPr/>
        </p:nvSpPr>
        <p:spPr>
          <a:xfrm>
            <a:off x="1260562" y="306145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l 8"/>
          <p:cNvSpPr/>
          <p:nvPr/>
        </p:nvSpPr>
        <p:spPr>
          <a:xfrm>
            <a:off x="1778722" y="306145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l 9"/>
          <p:cNvSpPr/>
          <p:nvPr/>
        </p:nvSpPr>
        <p:spPr>
          <a:xfrm>
            <a:off x="2886162" y="306145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Box 10"/>
          <p:cNvSpPr txBox="1"/>
          <p:nvPr/>
        </p:nvSpPr>
        <p:spPr>
          <a:xfrm>
            <a:off x="2296882" y="2937748"/>
            <a:ext cx="487680" cy="369332"/>
          </a:xfrm>
          <a:prstGeom prst="rect">
            <a:avLst/>
          </a:prstGeom>
          <a:noFill/>
        </p:spPr>
        <p:txBody>
          <a:bodyPr wrap="square" rtlCol="0">
            <a:spAutoFit/>
          </a:bodyPr>
          <a:lstStyle/>
          <a:p>
            <a:r>
              <a:rPr lang="de-DE"/>
              <a:t>...</a:t>
            </a:r>
          </a:p>
        </p:txBody>
      </p:sp>
      <p:sp>
        <p:nvSpPr>
          <p:cNvPr id="12" name="Oval 11"/>
          <p:cNvSpPr/>
          <p:nvPr/>
        </p:nvSpPr>
        <p:spPr>
          <a:xfrm>
            <a:off x="529042" y="363041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p:cNvSpPr/>
          <p:nvPr/>
        </p:nvSpPr>
        <p:spPr>
          <a:xfrm>
            <a:off x="935442" y="363041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Oval 13"/>
          <p:cNvSpPr/>
          <p:nvPr/>
        </p:nvSpPr>
        <p:spPr>
          <a:xfrm>
            <a:off x="1463762" y="3630414"/>
            <a:ext cx="203200" cy="172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5" name="Straight Connector 14"/>
          <p:cNvCxnSpPr>
            <a:stCxn id="7" idx="7"/>
            <a:endCxn id="6" idx="4"/>
          </p:cNvCxnSpPr>
          <p:nvPr/>
        </p:nvCxnSpPr>
        <p:spPr>
          <a:xfrm rot="5400000" flipH="1" flipV="1">
            <a:off x="1141596" y="2348022"/>
            <a:ext cx="502814" cy="974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8" idx="7"/>
            <a:endCxn id="6" idx="4"/>
          </p:cNvCxnSpPr>
          <p:nvPr/>
        </p:nvCxnSpPr>
        <p:spPr>
          <a:xfrm rot="5400000" flipH="1" flipV="1">
            <a:off x="1405756" y="2612182"/>
            <a:ext cx="502814" cy="4463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9" idx="0"/>
            <a:endCxn id="6" idx="4"/>
          </p:cNvCxnSpPr>
          <p:nvPr/>
        </p:nvCxnSpPr>
        <p:spPr>
          <a:xfrm rot="5400000" flipH="1" flipV="1">
            <a:off x="1641562" y="2822694"/>
            <a:ext cx="47752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0" idx="1"/>
            <a:endCxn id="6" idx="4"/>
          </p:cNvCxnSpPr>
          <p:nvPr/>
        </p:nvCxnSpPr>
        <p:spPr>
          <a:xfrm rot="16200000" flipV="1">
            <a:off x="2146714" y="2317542"/>
            <a:ext cx="502814" cy="10355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2" idx="1"/>
            <a:endCxn id="7" idx="4"/>
          </p:cNvCxnSpPr>
          <p:nvPr/>
        </p:nvCxnSpPr>
        <p:spPr>
          <a:xfrm rot="5400000" flipH="1" flipV="1">
            <a:off x="485554" y="3307420"/>
            <a:ext cx="421534" cy="275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3" idx="1"/>
            <a:endCxn id="7" idx="4"/>
          </p:cNvCxnSpPr>
          <p:nvPr/>
        </p:nvCxnSpPr>
        <p:spPr>
          <a:xfrm rot="16200000" flipV="1">
            <a:off x="688754" y="3379262"/>
            <a:ext cx="421534" cy="1313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4" idx="1"/>
            <a:endCxn id="7" idx="3"/>
          </p:cNvCxnSpPr>
          <p:nvPr/>
        </p:nvCxnSpPr>
        <p:spPr>
          <a:xfrm rot="16200000" flipV="1">
            <a:off x="904346" y="3066534"/>
            <a:ext cx="446828" cy="73152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138642" y="3471042"/>
            <a:ext cx="487680" cy="369332"/>
          </a:xfrm>
          <a:prstGeom prst="rect">
            <a:avLst/>
          </a:prstGeom>
          <a:noFill/>
        </p:spPr>
        <p:txBody>
          <a:bodyPr wrap="square" rtlCol="0">
            <a:spAutoFit/>
          </a:bodyPr>
          <a:lstStyle/>
          <a:p>
            <a:r>
              <a:rPr lang="de-DE"/>
              <a:t>...</a:t>
            </a:r>
          </a:p>
        </p:txBody>
      </p:sp>
      <p:sp>
        <p:nvSpPr>
          <p:cNvPr id="23" name="TextBox 22"/>
          <p:cNvSpPr txBox="1"/>
          <p:nvPr/>
        </p:nvSpPr>
        <p:spPr>
          <a:xfrm>
            <a:off x="882956" y="3840374"/>
            <a:ext cx="1739046" cy="369332"/>
          </a:xfrm>
          <a:prstGeom prst="rect">
            <a:avLst/>
          </a:prstGeom>
          <a:noFill/>
        </p:spPr>
        <p:txBody>
          <a:bodyPr wrap="square" rtlCol="0">
            <a:spAutoFit/>
          </a:bodyPr>
          <a:lstStyle/>
          <a:p>
            <a:r>
              <a:rPr lang="de-DE">
                <a:solidFill>
                  <a:schemeClr val="accent2"/>
                </a:solidFill>
              </a:rPr>
              <a:t>... and so on..</a:t>
            </a:r>
          </a:p>
        </p:txBody>
      </p:sp>
      <p:sp>
        <p:nvSpPr>
          <p:cNvPr id="24" name="Round Single Corner Rectangle 23"/>
          <p:cNvSpPr/>
          <p:nvPr/>
        </p:nvSpPr>
        <p:spPr>
          <a:xfrm>
            <a:off x="4572000" y="2084447"/>
            <a:ext cx="2326640" cy="653534"/>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TextBox 24"/>
          <p:cNvSpPr txBox="1"/>
          <p:nvPr/>
        </p:nvSpPr>
        <p:spPr>
          <a:xfrm>
            <a:off x="5090160" y="2226548"/>
            <a:ext cx="1402080" cy="369332"/>
          </a:xfrm>
          <a:prstGeom prst="rect">
            <a:avLst/>
          </a:prstGeom>
          <a:noFill/>
        </p:spPr>
        <p:txBody>
          <a:bodyPr wrap="square" rtlCol="0">
            <a:spAutoFit/>
          </a:bodyPr>
          <a:lstStyle/>
          <a:p>
            <a:r>
              <a:rPr lang="de-DE"/>
              <a:t>SubFrame 0</a:t>
            </a:r>
          </a:p>
        </p:txBody>
      </p:sp>
      <p:cxnSp>
        <p:nvCxnSpPr>
          <p:cNvPr id="27" name="Straight Connector 26"/>
          <p:cNvCxnSpPr>
            <a:stCxn id="6" idx="5"/>
            <a:endCxn id="24" idx="1"/>
          </p:cNvCxnSpPr>
          <p:nvPr/>
        </p:nvCxnSpPr>
        <p:spPr>
          <a:xfrm rot="5400000" flipH="1" flipV="1">
            <a:off x="3188369" y="1175009"/>
            <a:ext cx="147426" cy="2619836"/>
          </a:xfrm>
          <a:prstGeom prst="line">
            <a:avLst/>
          </a:prstGeom>
        </p:spPr>
        <p:style>
          <a:lnRef idx="2">
            <a:schemeClr val="accent1"/>
          </a:lnRef>
          <a:fillRef idx="0">
            <a:schemeClr val="accent1"/>
          </a:fillRef>
          <a:effectRef idx="1">
            <a:schemeClr val="accent1"/>
          </a:effectRef>
          <a:fontRef idx="minor">
            <a:schemeClr val="tx1"/>
          </a:fontRef>
        </p:style>
      </p:cxnSp>
      <p:sp>
        <p:nvSpPr>
          <p:cNvPr id="29" name="Round Single Corner Rectangle 28"/>
          <p:cNvSpPr/>
          <p:nvPr/>
        </p:nvSpPr>
        <p:spPr>
          <a:xfrm>
            <a:off x="4572000" y="3328941"/>
            <a:ext cx="2326640" cy="653534"/>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TextBox 29"/>
          <p:cNvSpPr txBox="1"/>
          <p:nvPr/>
        </p:nvSpPr>
        <p:spPr>
          <a:xfrm>
            <a:off x="5090160" y="3471042"/>
            <a:ext cx="1402080" cy="369332"/>
          </a:xfrm>
          <a:prstGeom prst="rect">
            <a:avLst/>
          </a:prstGeom>
          <a:noFill/>
        </p:spPr>
        <p:txBody>
          <a:bodyPr wrap="square" rtlCol="0">
            <a:spAutoFit/>
          </a:bodyPr>
          <a:lstStyle/>
          <a:p>
            <a:r>
              <a:rPr lang="de-DE"/>
              <a:t>SubFrame 1</a:t>
            </a:r>
          </a:p>
        </p:txBody>
      </p:sp>
      <p:sp>
        <p:nvSpPr>
          <p:cNvPr id="31" name="Rectangle 30"/>
          <p:cNvSpPr/>
          <p:nvPr/>
        </p:nvSpPr>
        <p:spPr>
          <a:xfrm>
            <a:off x="457200" y="2937747"/>
            <a:ext cx="2783840" cy="391193"/>
          </a:xfrm>
          <a:prstGeom prst="rect">
            <a:avLst/>
          </a:prstGeom>
          <a:solidFill>
            <a:schemeClr val="accent5">
              <a:alpha val="41000"/>
            </a:schemeClr>
          </a:solidFill>
          <a:ln>
            <a:solidFill>
              <a:schemeClr val="tx2">
                <a:alpha val="5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3" name="Straight Connector 32"/>
          <p:cNvCxnSpPr>
            <a:stCxn id="31" idx="3"/>
            <a:endCxn id="29" idx="1"/>
          </p:cNvCxnSpPr>
          <p:nvPr/>
        </p:nvCxnSpPr>
        <p:spPr>
          <a:xfrm>
            <a:off x="3241040" y="3133344"/>
            <a:ext cx="1330960" cy="522364"/>
          </a:xfrm>
          <a:prstGeom prst="line">
            <a:avLst/>
          </a:prstGeom>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284480" y="2084447"/>
            <a:ext cx="3251200" cy="2446913"/>
          </a:xfrm>
          <a:prstGeom prst="rect">
            <a:avLst/>
          </a:prstGeom>
          <a:solidFill>
            <a:schemeClr val="bg2">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Round Single Corner Rectangle 34"/>
          <p:cNvSpPr/>
          <p:nvPr/>
        </p:nvSpPr>
        <p:spPr>
          <a:xfrm>
            <a:off x="4572000" y="5029339"/>
            <a:ext cx="2326640" cy="653534"/>
          </a:xfrm>
          <a:prstGeom prst="round1Rect">
            <a:avLst>
              <a:gd name="adj" fmla="val 27983"/>
            </a:avLst>
          </a:prstGeom>
          <a:gradFill>
            <a:gsLst>
              <a:gs pos="0">
                <a:schemeClr val="accent5"/>
              </a:gs>
              <a:gs pos="100000">
                <a:schemeClr val="accent5">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7" name="Straight Connector 36"/>
          <p:cNvCxnSpPr>
            <a:stCxn id="34" idx="2"/>
            <a:endCxn id="35" idx="1"/>
          </p:cNvCxnSpPr>
          <p:nvPr/>
        </p:nvCxnSpPr>
        <p:spPr>
          <a:xfrm rot="16200000" flipH="1">
            <a:off x="2828667" y="3612773"/>
            <a:ext cx="824746" cy="266192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242560" y="5171440"/>
            <a:ext cx="934720" cy="369332"/>
          </a:xfrm>
          <a:prstGeom prst="rect">
            <a:avLst/>
          </a:prstGeom>
          <a:noFill/>
        </p:spPr>
        <p:txBody>
          <a:bodyPr wrap="square" rtlCol="0">
            <a:spAutoFit/>
          </a:bodyPr>
          <a:lstStyle/>
          <a:p>
            <a:r>
              <a:rPr lang="de-DE"/>
              <a:t>Frame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MRU, LRU, Who RU?</a:t>
            </a:r>
          </a:p>
        </p:txBody>
      </p:sp>
      <p:graphicFrame>
        <p:nvGraphicFramePr>
          <p:cNvPr id="15" name="Table 14"/>
          <p:cNvGraphicFramePr>
            <a:graphicFrameLocks noGrp="1"/>
          </p:cNvGraphicFramePr>
          <p:nvPr/>
        </p:nvGraphicFramePr>
        <p:xfrm>
          <a:off x="1524000" y="1582420"/>
          <a:ext cx="6096002" cy="370840"/>
        </p:xfrm>
        <a:graphic>
          <a:graphicData uri="http://schemas.openxmlformats.org/drawingml/2006/table">
            <a:tbl>
              <a:tblPr firstRow="1" bandRow="1">
                <a:tableStyleId>{5C22544A-7EE6-4342-B048-85BDC9FD1C3A}</a:tableStyleId>
              </a:tblPr>
              <a:tblGrid>
                <a:gridCol w="554182"/>
                <a:gridCol w="554182"/>
                <a:gridCol w="554182"/>
                <a:gridCol w="554182"/>
                <a:gridCol w="554182"/>
                <a:gridCol w="554182"/>
                <a:gridCol w="554182"/>
                <a:gridCol w="554182"/>
                <a:gridCol w="554182"/>
                <a:gridCol w="554182"/>
                <a:gridCol w="554182"/>
              </a:tblGrid>
              <a:tr h="370840">
                <a:tc>
                  <a:txBody>
                    <a:bodyPr/>
                    <a:lstStyle/>
                    <a:p>
                      <a:r>
                        <a:rPr lang="de-DE"/>
                        <a:t>0,0</a:t>
                      </a:r>
                    </a:p>
                  </a:txBody>
                  <a:tcPr/>
                </a:tc>
                <a:tc>
                  <a:txBody>
                    <a:bodyPr/>
                    <a:lstStyle/>
                    <a:p>
                      <a:r>
                        <a:rPr lang="de-DE"/>
                        <a:t>1,0</a:t>
                      </a:r>
                    </a:p>
                  </a:txBody>
                  <a:tcPr/>
                </a:tc>
                <a:tc>
                  <a:txBody>
                    <a:bodyPr/>
                    <a:lstStyle/>
                    <a:p>
                      <a:r>
                        <a:rPr lang="de-DE"/>
                        <a:t>2,0</a:t>
                      </a:r>
                    </a:p>
                  </a:txBody>
                  <a:tcPr/>
                </a:tc>
                <a:tc>
                  <a:txBody>
                    <a:bodyPr/>
                    <a:lstStyle/>
                    <a:p>
                      <a:r>
                        <a:rPr lang="de-DE"/>
                        <a:t>3,0</a:t>
                      </a:r>
                    </a:p>
                  </a:txBody>
                  <a:tcPr/>
                </a:tc>
                <a:tc>
                  <a:txBody>
                    <a:bodyPr/>
                    <a:lstStyle/>
                    <a:p>
                      <a:r>
                        <a:rPr lang="de-DE"/>
                        <a:t>0,1</a:t>
                      </a:r>
                    </a:p>
                  </a:txBody>
                  <a:tcPr/>
                </a:tc>
                <a:tc>
                  <a:txBody>
                    <a:bodyPr/>
                    <a:lstStyle/>
                    <a:p>
                      <a:r>
                        <a:rPr lang="de-DE"/>
                        <a:t>1,1</a:t>
                      </a:r>
                    </a:p>
                  </a:txBody>
                  <a:tcPr/>
                </a:tc>
                <a:tc>
                  <a:txBody>
                    <a:bodyPr/>
                    <a:lstStyle/>
                    <a:p>
                      <a:r>
                        <a:rPr lang="de-DE"/>
                        <a:t>2,1</a:t>
                      </a:r>
                    </a:p>
                  </a:txBody>
                  <a:tcPr/>
                </a:tc>
                <a:tc>
                  <a:txBody>
                    <a:bodyPr/>
                    <a:lstStyle/>
                    <a:p>
                      <a:r>
                        <a:rPr lang="de-DE"/>
                        <a:t>3,1</a:t>
                      </a:r>
                    </a:p>
                  </a:txBody>
                  <a:tcPr/>
                </a:tc>
                <a:tc>
                  <a:txBody>
                    <a:bodyPr/>
                    <a:lstStyle/>
                    <a:p>
                      <a:r>
                        <a:rPr lang="de-DE"/>
                        <a:t>0,2</a:t>
                      </a:r>
                    </a:p>
                  </a:txBody>
                  <a:tcPr/>
                </a:tc>
                <a:tc>
                  <a:txBody>
                    <a:bodyPr/>
                    <a:lstStyle/>
                    <a:p>
                      <a:r>
                        <a:rPr lang="de-DE"/>
                        <a:t>1,2</a:t>
                      </a:r>
                    </a:p>
                  </a:txBody>
                  <a:tcPr/>
                </a:tc>
                <a:tc>
                  <a:txBody>
                    <a:bodyPr/>
                    <a:lstStyle/>
                    <a:p>
                      <a:r>
                        <a:rPr lang="de-DE"/>
                        <a:t>2,2</a:t>
                      </a:r>
                    </a:p>
                  </a:txBody>
                  <a:tcPr/>
                </a:tc>
              </a:tr>
            </a:tbl>
          </a:graphicData>
        </a:graphic>
      </p:graphicFrame>
      <p:sp>
        <p:nvSpPr>
          <p:cNvPr id="22" name="TextBox 21"/>
          <p:cNvSpPr txBox="1"/>
          <p:nvPr/>
        </p:nvSpPr>
        <p:spPr>
          <a:xfrm>
            <a:off x="4099279" y="1156028"/>
            <a:ext cx="1258700" cy="523220"/>
          </a:xfrm>
          <a:prstGeom prst="rect">
            <a:avLst/>
          </a:prstGeom>
          <a:noFill/>
        </p:spPr>
        <p:txBody>
          <a:bodyPr wrap="square" rtlCol="0">
            <a:spAutoFit/>
          </a:bodyPr>
          <a:lstStyle/>
          <a:p>
            <a:r>
              <a:rPr lang="de-DE" sz="2800"/>
              <a:t>Cache</a:t>
            </a:r>
          </a:p>
        </p:txBody>
      </p:sp>
      <p:sp>
        <p:nvSpPr>
          <p:cNvPr id="23" name="TextBox 22"/>
          <p:cNvSpPr txBox="1"/>
          <p:nvPr/>
        </p:nvSpPr>
        <p:spPr>
          <a:xfrm>
            <a:off x="690880" y="2270184"/>
            <a:ext cx="4946938" cy="584776"/>
          </a:xfrm>
          <a:prstGeom prst="rect">
            <a:avLst/>
          </a:prstGeom>
          <a:noFill/>
        </p:spPr>
        <p:txBody>
          <a:bodyPr wrap="square" rtlCol="0">
            <a:spAutoFit/>
          </a:bodyPr>
          <a:lstStyle/>
          <a:p>
            <a:r>
              <a:rPr lang="de-DE" sz="3200"/>
              <a:t>When was a brick last used?</a:t>
            </a:r>
          </a:p>
        </p:txBody>
      </p:sp>
      <p:grpSp>
        <p:nvGrpSpPr>
          <p:cNvPr id="28" name="Group 27"/>
          <p:cNvGrpSpPr/>
          <p:nvPr/>
        </p:nvGrpSpPr>
        <p:grpSpPr>
          <a:xfrm>
            <a:off x="6635705" y="1953259"/>
            <a:ext cx="1402080" cy="1690800"/>
            <a:chOff x="6635705" y="1953259"/>
            <a:chExt cx="1402080" cy="1690800"/>
          </a:xfrm>
        </p:grpSpPr>
        <p:grpSp>
          <p:nvGrpSpPr>
            <p:cNvPr id="8" name="Group 7"/>
            <p:cNvGrpSpPr/>
            <p:nvPr/>
          </p:nvGrpSpPr>
          <p:grpSpPr>
            <a:xfrm>
              <a:off x="6635705" y="2993819"/>
              <a:ext cx="1402080" cy="650240"/>
              <a:chOff x="1391920" y="3180080"/>
              <a:chExt cx="1402080" cy="650240"/>
            </a:xfrm>
          </p:grpSpPr>
          <p:sp>
            <p:nvSpPr>
              <p:cNvPr id="4" name="Round Single Corner Rectangle 3"/>
              <p:cNvSpPr/>
              <p:nvPr/>
            </p:nvSpPr>
            <p:spPr>
              <a:xfrm>
                <a:off x="1391920" y="3180080"/>
                <a:ext cx="701040" cy="325120"/>
              </a:xfrm>
              <a:prstGeom prst="round1Rect">
                <a:avLst>
                  <a:gd name="adj" fmla="val 0"/>
                </a:avLst>
              </a:prstGeom>
              <a:gradFill flip="none" rotWithShape="1">
                <a:gsLst>
                  <a:gs pos="0">
                    <a:schemeClr val="accent2">
                      <a:alpha val="96000"/>
                    </a:schemeClr>
                  </a:gs>
                  <a:gs pos="100000">
                    <a:schemeClr val="accent2">
                      <a:lumMod val="20000"/>
                      <a:lumOff val="80000"/>
                    </a:schemeClr>
                  </a:gs>
                </a:gsLst>
                <a:lin ang="16200000" scaled="0"/>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ound Single Corner Rectangle 4"/>
              <p:cNvSpPr/>
              <p:nvPr/>
            </p:nvSpPr>
            <p:spPr>
              <a:xfrm>
                <a:off x="2092960" y="3180080"/>
                <a:ext cx="701040" cy="325120"/>
              </a:xfrm>
              <a:prstGeom prst="round1Rect">
                <a:avLst>
                  <a:gd name="adj" fmla="val 0"/>
                </a:avLst>
              </a:prstGeom>
              <a:gradFill flip="none" rotWithShape="1">
                <a:gsLst>
                  <a:gs pos="0">
                    <a:schemeClr val="accent2">
                      <a:alpha val="96000"/>
                    </a:schemeClr>
                  </a:gs>
                  <a:gs pos="100000">
                    <a:schemeClr val="accent2">
                      <a:lumMod val="20000"/>
                      <a:lumOff val="80000"/>
                    </a:schemeClr>
                  </a:gs>
                </a:gsLst>
                <a:lin ang="16200000" scaled="0"/>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ound Single Corner Rectangle 5"/>
              <p:cNvSpPr/>
              <p:nvPr/>
            </p:nvSpPr>
            <p:spPr>
              <a:xfrm>
                <a:off x="1391920" y="3505200"/>
                <a:ext cx="701040" cy="325120"/>
              </a:xfrm>
              <a:prstGeom prst="round1Rect">
                <a:avLst>
                  <a:gd name="adj" fmla="val 0"/>
                </a:avLst>
              </a:prstGeom>
              <a:gradFill flip="none" rotWithShape="1">
                <a:gsLst>
                  <a:gs pos="0">
                    <a:schemeClr val="accent2">
                      <a:alpha val="96000"/>
                    </a:schemeClr>
                  </a:gs>
                  <a:gs pos="100000">
                    <a:schemeClr val="accent2">
                      <a:lumMod val="20000"/>
                      <a:lumOff val="80000"/>
                    </a:schemeClr>
                  </a:gs>
                </a:gsLst>
                <a:lin ang="16200000" scaled="0"/>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ound Single Corner Rectangle 6"/>
              <p:cNvSpPr/>
              <p:nvPr/>
            </p:nvSpPr>
            <p:spPr>
              <a:xfrm>
                <a:off x="2092960" y="3505200"/>
                <a:ext cx="701040" cy="325120"/>
              </a:xfrm>
              <a:prstGeom prst="round1Rect">
                <a:avLst>
                  <a:gd name="adj" fmla="val 0"/>
                </a:avLst>
              </a:prstGeom>
              <a:gradFill flip="none" rotWithShape="1">
                <a:gsLst>
                  <a:gs pos="0">
                    <a:schemeClr val="accent2">
                      <a:alpha val="96000"/>
                    </a:schemeClr>
                  </a:gs>
                  <a:gs pos="100000">
                    <a:schemeClr val="accent2">
                      <a:lumMod val="20000"/>
                      <a:lumOff val="80000"/>
                    </a:schemeClr>
                  </a:gs>
                </a:gsLst>
                <a:lin ang="16200000" scaled="0"/>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cxnSp>
          <p:nvCxnSpPr>
            <p:cNvPr id="25" name="Straight Connector 24"/>
            <p:cNvCxnSpPr/>
            <p:nvPr/>
          </p:nvCxnSpPr>
          <p:spPr>
            <a:xfrm rot="5400000">
              <a:off x="6341210" y="2247755"/>
              <a:ext cx="1040559" cy="4515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H="1">
              <a:off x="7308612" y="2264648"/>
              <a:ext cx="1040562" cy="417783"/>
            </a:xfrm>
            <a:prstGeom prst="line">
              <a:avLst/>
            </a:prstGeom>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1102360" y="3644059"/>
            <a:ext cx="4866640" cy="2031325"/>
          </a:xfrm>
          <a:prstGeom prst="rect">
            <a:avLst/>
          </a:prstGeom>
          <a:noFill/>
        </p:spPr>
        <p:txBody>
          <a:bodyPr wrap="square" rtlCol="0">
            <a:spAutoFit/>
          </a:bodyPr>
          <a:lstStyle/>
          <a:p>
            <a:r>
              <a:rPr lang="de-DE">
                <a:solidFill>
                  <a:schemeClr val="accent2"/>
                </a:solidFill>
              </a:rPr>
              <a:t>... bleh, need more imagery here but I dunno what to put.  somehow visually depict one of the cases – i.e. using MRU to replace a brick when we're inside a single frame.</a:t>
            </a:r>
          </a:p>
          <a:p>
            <a:r>
              <a:rPr lang="de-DE">
                <a:solidFill>
                  <a:schemeClr val="accent2"/>
                </a:solidFill>
              </a:rPr>
              <a:t>another idea is to specifically depict using plain LRU, to demonstrate how abysmally bad that strategy performs.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IO</a:t>
            </a:r>
          </a:p>
        </p:txBody>
      </p:sp>
      <p:sp>
        <p:nvSpPr>
          <p:cNvPr id="4" name="TextBox 3"/>
          <p:cNvSpPr txBox="1"/>
          <p:nvPr/>
        </p:nvSpPr>
        <p:spPr>
          <a:xfrm>
            <a:off x="2032210" y="2063921"/>
            <a:ext cx="4866640" cy="2031325"/>
          </a:xfrm>
          <a:prstGeom prst="rect">
            <a:avLst/>
          </a:prstGeom>
          <a:noFill/>
        </p:spPr>
        <p:txBody>
          <a:bodyPr wrap="square" rtlCol="0">
            <a:spAutoFit/>
          </a:bodyPr>
          <a:lstStyle/>
          <a:p>
            <a:r>
              <a:rPr lang="de-DE">
                <a:solidFill>
                  <a:schemeClr val="accent2"/>
                </a:solidFill>
              </a:rPr>
              <a:t>optional slide for you to rant that transfer time is all that matters and seek time is basically irrelevant.  We do have a short section on this in the paper, so it could make sense to bring it up here.  You might decide you don't want to bring it up at all, though, since we'll be doing that EGPGV paper.</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Volume Arithmetic</a:t>
            </a:r>
          </a:p>
        </p:txBody>
      </p:sp>
      <p:pic>
        <p:nvPicPr>
          <p:cNvPr id="4" name="Picture 3" descr="expr-orig.png"/>
          <p:cNvPicPr>
            <a:picLocks noChangeAspect="1"/>
          </p:cNvPicPr>
          <p:nvPr/>
        </p:nvPicPr>
        <p:blipFill>
          <a:blip r:embed="rId3"/>
          <a:stretch>
            <a:fillRect/>
          </a:stretch>
        </p:blipFill>
        <p:spPr>
          <a:xfrm>
            <a:off x="0" y="2393000"/>
            <a:ext cx="2428228" cy="3337241"/>
          </a:xfrm>
          <a:prstGeom prst="rect">
            <a:avLst/>
          </a:prstGeom>
        </p:spPr>
      </p:pic>
      <p:pic>
        <p:nvPicPr>
          <p:cNvPr id="5" name="Picture 4" descr="expr-mask.png"/>
          <p:cNvPicPr>
            <a:picLocks noChangeAspect="1"/>
          </p:cNvPicPr>
          <p:nvPr/>
        </p:nvPicPr>
        <p:blipFill>
          <a:blip r:embed="rId4"/>
          <a:stretch>
            <a:fillRect/>
          </a:stretch>
        </p:blipFill>
        <p:spPr>
          <a:xfrm>
            <a:off x="3027681" y="2392999"/>
            <a:ext cx="3334199" cy="3337242"/>
          </a:xfrm>
          <a:prstGeom prst="rect">
            <a:avLst/>
          </a:prstGeom>
        </p:spPr>
      </p:pic>
      <p:pic>
        <p:nvPicPr>
          <p:cNvPr id="6" name="Picture 5" descr="expr-applied.png"/>
          <p:cNvPicPr>
            <a:picLocks noChangeAspect="1"/>
          </p:cNvPicPr>
          <p:nvPr/>
        </p:nvPicPr>
        <p:blipFill>
          <a:blip r:embed="rId5"/>
          <a:stretch>
            <a:fillRect/>
          </a:stretch>
        </p:blipFill>
        <p:spPr>
          <a:xfrm>
            <a:off x="6729172" y="2250758"/>
            <a:ext cx="2414828" cy="3337243"/>
          </a:xfrm>
          <a:prstGeom prst="rect">
            <a:avLst/>
          </a:prstGeom>
        </p:spPr>
      </p:pic>
      <p:sp>
        <p:nvSpPr>
          <p:cNvPr id="7" name="TextBox 6"/>
          <p:cNvSpPr txBox="1"/>
          <p:nvPr/>
        </p:nvSpPr>
        <p:spPr>
          <a:xfrm>
            <a:off x="2560309" y="3647440"/>
            <a:ext cx="467372" cy="707886"/>
          </a:xfrm>
          <a:prstGeom prst="rect">
            <a:avLst/>
          </a:prstGeom>
          <a:noFill/>
        </p:spPr>
        <p:txBody>
          <a:bodyPr wrap="square" rtlCol="0">
            <a:spAutoFit/>
          </a:bodyPr>
          <a:lstStyle/>
          <a:p>
            <a:r>
              <a:rPr lang="de-DE" sz="4000"/>
              <a:t>+</a:t>
            </a:r>
          </a:p>
        </p:txBody>
      </p:sp>
      <p:sp>
        <p:nvSpPr>
          <p:cNvPr id="8" name="TextBox 7"/>
          <p:cNvSpPr txBox="1"/>
          <p:nvPr/>
        </p:nvSpPr>
        <p:spPr>
          <a:xfrm>
            <a:off x="6363406" y="3799840"/>
            <a:ext cx="467372" cy="707886"/>
          </a:xfrm>
          <a:prstGeom prst="rect">
            <a:avLst/>
          </a:prstGeom>
          <a:noFill/>
        </p:spPr>
        <p:txBody>
          <a:bodyPr wrap="square" rtlCol="0">
            <a:spAutoFit/>
          </a:bodyPr>
          <a:lstStyle/>
          <a:p>
            <a:r>
              <a:rPr lang="de-DE" sz="4000"/>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TotalTime>
  <Words>1366</Words>
  <Application>Microsoft Macintosh PowerPoint</Application>
  <PresentationFormat>On-screen Show (4:3)</PresentationFormat>
  <Paragraphs>106</Paragraphs>
  <Slides>10</Slides>
  <Notes>6</Notes>
  <HiddenSlides>0</HiddenSlides>
  <MMClips>0</MMClips>
  <ScaleCrop>false</ScaleCrop>
  <HeadingPairs>
    <vt:vector size="4" baseType="variant">
      <vt:variant>
        <vt:lpstr>Design Template</vt:lpstr>
      </vt:variant>
      <vt:variant>
        <vt:i4>1</vt:i4>
      </vt:variant>
      <vt:variant>
        <vt:lpstr>Slide Titles</vt:lpstr>
      </vt:variant>
      <vt:variant>
        <vt:i4>10</vt:i4>
      </vt:variant>
    </vt:vector>
  </HeadingPairs>
  <TitlesOfParts>
    <vt:vector size="11" baseType="lpstr">
      <vt:lpstr>Office Theme</vt:lpstr>
      <vt:lpstr>Tuvok, an Architecture for Large Scale Volume Rendering</vt:lpstr>
      <vt:lpstr>Existing Tools</vt:lpstr>
      <vt:lpstr>Tuvok</vt:lpstr>
      <vt:lpstr>Interactivity</vt:lpstr>
      <vt:lpstr>Multiresolution</vt:lpstr>
      <vt:lpstr>Frame Planning</vt:lpstr>
      <vt:lpstr>MRU, LRU, Who RU?</vt:lpstr>
      <vt:lpstr>IO</vt:lpstr>
      <vt:lpstr>Volume Arithmetic</vt:lpstr>
      <vt:lpstr>Extensions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Tuvok, an Architecture for Large Scale Volume Rendering</dc:title>
  <dc:creator>tf</dc:creator>
  <cp:lastModifiedBy>tf</cp:lastModifiedBy>
  <cp:revision>4</cp:revision>
  <dcterms:created xsi:type="dcterms:W3CDTF">2010-11-14T23:40:56Z</dcterms:created>
  <dcterms:modified xsi:type="dcterms:W3CDTF">2010-11-15T01:34:21Z</dcterms:modified>
</cp:coreProperties>
</file>