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s/_rels/slide8.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media/image5.png" ContentType="image/png"/>
  <Override PartName="/ppt/media/image4.png" ContentType="image/png"/>
  <Override PartName="/ppt/media/image3.png" ContentType="image/png"/>
  <Override PartName="/ppt/media/image2.png" ContentType="image/png"/>
  <Override PartName="/ppt/media/image1.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Lst>
  <p:sldSz cx="10077450" cy="756285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Click to edit the notes format</a:t>
            </a:r>
            <a:endParaRPr/>
          </a:p>
        </p:txBody>
      </p:sp>
      <p:sp>
        <p:nvSpPr>
          <p:cNvPr id="40" name="PlaceHolder 2"/>
          <p:cNvSpPr>
            <a:spLocks noGrp="1"/>
          </p:cNvSpPr>
          <p:nvPr>
            <p:ph type="hdr"/>
          </p:nvPr>
        </p:nvSpPr>
        <p:spPr>
          <a:xfrm>
            <a:off x="0" y="0"/>
            <a:ext cx="3372840" cy="502560"/>
          </a:xfrm>
          <a:prstGeom prst="rect">
            <a:avLst/>
          </a:prstGeom>
        </p:spPr>
        <p:txBody>
          <a:bodyPr lIns="0" rIns="0" tIns="0" bIns="0"/>
          <a:p>
            <a:r>
              <a:rPr lang="en-US" sz="1400">
                <a:latin typeface="Times New Roman"/>
              </a:rPr>
              <a:t>&lt;header&gt;</a:t>
            </a:r>
            <a:endParaRPr/>
          </a:p>
        </p:txBody>
      </p:sp>
      <p:sp>
        <p:nvSpPr>
          <p:cNvPr id="41" name="PlaceHolder 3"/>
          <p:cNvSpPr>
            <a:spLocks noGrp="1"/>
          </p:cNvSpPr>
          <p:nvPr>
            <p:ph type="dt"/>
          </p:nvPr>
        </p:nvSpPr>
        <p:spPr>
          <a:xfrm>
            <a:off x="4399200" y="0"/>
            <a:ext cx="3372840" cy="502560"/>
          </a:xfrm>
          <a:prstGeom prst="rect">
            <a:avLst/>
          </a:prstGeom>
        </p:spPr>
        <p:txBody>
          <a:bodyPr lIns="0" rIns="0" tIns="0" bIns="0"/>
          <a:p>
            <a:pPr algn="r"/>
            <a:r>
              <a:rPr lang="en-US" sz="1400">
                <a:latin typeface="Times New Roman"/>
              </a:rPr>
              <a:t>&lt;date/time&gt;</a:t>
            </a:r>
            <a:endParaRPr/>
          </a:p>
        </p:txBody>
      </p:sp>
      <p:sp>
        <p:nvSpPr>
          <p:cNvPr id="42" name="PlaceHolder 4"/>
          <p:cNvSpPr>
            <a:spLocks noGrp="1"/>
          </p:cNvSpPr>
          <p:nvPr>
            <p:ph type="ftr"/>
          </p:nvPr>
        </p:nvSpPr>
        <p:spPr>
          <a:xfrm>
            <a:off x="0" y="9555480"/>
            <a:ext cx="3372840" cy="502560"/>
          </a:xfrm>
          <a:prstGeom prst="rect">
            <a:avLst/>
          </a:prstGeom>
        </p:spPr>
        <p:txBody>
          <a:bodyPr lIns="0" rIns="0" tIns="0" bIns="0" anchor="b"/>
          <a:p>
            <a:r>
              <a:rPr lang="en-US" sz="1400">
                <a:latin typeface="Times New Roman"/>
              </a:rPr>
              <a:t>&lt;footer&gt;</a:t>
            </a:r>
            <a:endParaRPr/>
          </a:p>
        </p:txBody>
      </p:sp>
      <p:sp>
        <p:nvSpPr>
          <p:cNvPr id="43" name="PlaceHolder 5"/>
          <p:cNvSpPr>
            <a:spLocks noGrp="1"/>
          </p:cNvSpPr>
          <p:nvPr>
            <p:ph type="sldNum"/>
          </p:nvPr>
        </p:nvSpPr>
        <p:spPr>
          <a:xfrm>
            <a:off x="4399200" y="9555480"/>
            <a:ext cx="3372840" cy="502560"/>
          </a:xfrm>
          <a:prstGeom prst="rect">
            <a:avLst/>
          </a:prstGeom>
        </p:spPr>
        <p:txBody>
          <a:bodyPr lIns="0" rIns="0" tIns="0" bIns="0" anchor="b"/>
          <a:p>
            <a:pPr algn="r"/>
            <a:fld id="{95778892-4506-46D1-B04E-67BE0DC8D562}"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One of the biggest problems plaguing large data visualization in tools like ImageVis3D is the data conversion step.  This can often take weeks or even months for large, complex data sets like this 5 terabyte rabbit eye.</a:t>
            </a:r>
            <a:endParaRPr/>
          </a:p>
          <a:p>
            <a:endParaRPr/>
          </a:p>
          <a:p>
            <a:r>
              <a:rPr lang="en-US" sz="2000">
                <a:latin typeface="Arial"/>
              </a:rPr>
              <a:t>We are experimenting with conversionless methods that build the required structures completely at runtime, without any sort of preprocessing.  Performance is promising, but there are a number of artifacts (such as the block boundary and intensity ones shown in the right image, here) that must be addressed before we could release such a feature.</a:t>
            </a:r>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 name="PlaceHolder 1"/>
          <p:cNvSpPr>
            <a:spLocks noGrp="1"/>
          </p:cNvSpPr>
          <p:nvPr>
            <p:ph type="body"/>
          </p:nvPr>
        </p:nvSpPr>
        <p:spPr>
          <a:xfrm>
            <a:off x="777240" y="4777560"/>
            <a:ext cx="6217560" cy="4585320"/>
          </a:xfrm>
          <a:prstGeom prst="rect">
            <a:avLst/>
          </a:prstGeom>
        </p:spPr>
        <p:txBody>
          <a:bodyPr lIns="0" rIns="0" tIns="0" bIns="0"/>
          <a:p>
            <a:r>
              <a:rPr lang="en-US" sz="2000">
                <a:latin typeface="Arial"/>
              </a:rPr>
              <a:t>Sparse PDF volumes store the volume as a series of histograms.  During downsampling, we sum up the histograms instead of a normal box filter, which allows one to maintain the value distribution of the data, even at lower resolution levels.</a:t>
            </a:r>
            <a:endParaRPr/>
          </a:p>
          <a:p>
            <a:endParaRPr/>
          </a:p>
          <a:p>
            <a:r>
              <a:rPr lang="en-US" sz="2000">
                <a:latin typeface="Arial"/>
              </a:rPr>
              <a:t>The utility of this approach is evident at lower resolution: note that in the “standard” downsampling scenario, above, details such as the (blue) teeth are filtered out by the downsampling.  In the bottom, sPDF-volume-based downsampling, however, this fine-scale feature is preserved.</a:t>
            </a:r>
            <a:endParaRPr/>
          </a:p>
          <a:p>
            <a:endParaRPr/>
          </a:p>
          <a:p>
            <a:r>
              <a:rPr lang="en-US" sz="2000">
                <a:latin typeface="Arial"/>
              </a:rPr>
              <a:t>More work is needed to be able to create these representations in a reasonable amount of time, as well as to integrate it into our existing solutions. </a:t>
            </a:r>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This is ImageVis3D working with a 5 terabyte rabbit volume; note how responsive the UI is, despite the tremendous amount of data it is moving from the disk into the rendering.</a:t>
            </a:r>
            <a:endParaRPr/>
          </a:p>
          <a:p>
            <a:endParaRPr/>
          </a:p>
          <a:p>
            <a:r>
              <a:rPr lang="en-US" sz="2000">
                <a:latin typeface="Arial"/>
              </a:rPr>
              <a:t>Recent performance improvements were instrumental in getting data of these scale to perform acceptably in ImageVis3D.</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Trinity: The basic idea of our visualization architecture is to separate the three basic components, I/O, Rendering, and Display by simple well defined string-based interfaces. This allows any trinity-application to connect such those components no matter where they are located; local or on the network. Tuvok TNG (the next generation) is written using the trinity concept; this allows the ImageVis3D TNG volume rendering application to work as ImageVis3D did before, e.g., the user loads a local volume and visualizes it. On a notebook with a slow GPU ImageVis3D TNG could also connect to a render service in the cloud and stream the rendered results, regardless were the datasets are located.</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9" name="PlaceHolder 1"/>
          <p:cNvSpPr>
            <a:spLocks noGrp="1"/>
          </p:cNvSpPr>
          <p:nvPr>
            <p:ph type="body"/>
          </p:nvPr>
        </p:nvSpPr>
        <p:spPr>
          <a:xfrm>
            <a:off x="777240" y="4777560"/>
            <a:ext cx="6217560" cy="10603080"/>
          </a:xfrm>
          <a:prstGeom prst="rect">
            <a:avLst/>
          </a:prstGeom>
        </p:spPr>
        <p:txBody>
          <a:bodyPr lIns="0" rIns="0" tIns="0" bIns="0"/>
          <a:p>
            <a:r>
              <a:rPr lang="en-US" sz="2000">
                <a:latin typeface="Arial"/>
              </a:rPr>
              <a:t>Work on Trinity is mainly complete, we have a prototype implementation of the communication framework which we will test and complete using Tuvok TNG in the next couple of weeks.</a:t>
            </a:r>
            <a:endParaRPr/>
          </a:p>
          <a:p>
            <a:endParaRPr/>
          </a:p>
          <a:p>
            <a:r>
              <a:rPr lang="en-US" sz="2000">
                <a:latin typeface="Arial"/>
              </a:rPr>
              <a:t>Tuvok TNG:</a:t>
            </a:r>
            <a:endParaRPr/>
          </a:p>
          <a:p>
            <a:pPr>
              <a:lnSpc>
                <a:spcPct val="100000"/>
              </a:lnSpc>
            </a:pPr>
            <a:r>
              <a:rPr lang="en-US" sz="2000">
                <a:latin typeface="Arial"/>
              </a:rPr>
              <a:t>IO</a:t>
            </a:r>
            <a:endParaRPr/>
          </a:p>
          <a:p>
            <a:pPr>
              <a:lnSpc>
                <a:spcPct val="100000"/>
              </a:lnSpc>
            </a:pPr>
            <a:r>
              <a:rPr lang="en-US" sz="2000">
                <a:latin typeface="Arial"/>
              </a:rPr>
              <a:t>components will be reeused from Tuvok and are currently being adjusted to fit the trinity model (to be released as beta in mid March)</a:t>
            </a:r>
            <a:endParaRPr/>
          </a:p>
          <a:p>
            <a:pPr>
              <a:lnSpc>
                <a:spcPct val="100000"/>
              </a:lnSpc>
            </a:pPr>
            <a:r>
              <a:rPr lang="en-US" sz="2000">
                <a:latin typeface="Arial"/>
              </a:rPr>
              <a:t>renderer</a:t>
            </a:r>
            <a:endParaRPr/>
          </a:p>
          <a:p>
            <a:pPr>
              <a:lnSpc>
                <a:spcPct val="100000"/>
              </a:lnSpc>
            </a:pPr>
            <a:r>
              <a:rPr lang="en-US" sz="2000">
                <a:latin typeface="Arial"/>
              </a:rPr>
              <a:t>for trinity tests we have implemented a simple GPU based raycaster which will only be used during development, this is complete actively used for testing</a:t>
            </a:r>
            <a:endParaRPr/>
          </a:p>
          <a:p>
            <a:pPr>
              <a:lnSpc>
                <a:spcPct val="100000"/>
              </a:lnSpc>
            </a:pPr>
            <a:r>
              <a:rPr lang="en-US" sz="2000">
                <a:latin typeface="Arial"/>
              </a:rPr>
              <a:t>for the final system we are currently adjusting the grid-leaper code to trinity (to be released as beta in mid March)</a:t>
            </a:r>
            <a:endParaRPr/>
          </a:p>
          <a:p>
            <a:pPr>
              <a:lnSpc>
                <a:spcPct val="100000"/>
              </a:lnSpc>
            </a:pPr>
            <a:r>
              <a:rPr lang="en-US" sz="2000">
                <a:latin typeface="Arial"/>
              </a:rPr>
              <a:t>display</a:t>
            </a:r>
            <a:endParaRPr/>
          </a:p>
          <a:p>
            <a:pPr>
              <a:lnSpc>
                <a:spcPct val="100000"/>
              </a:lnSpc>
            </a:pPr>
            <a:r>
              <a:rPr lang="en-US" sz="2000">
                <a:latin typeface="Arial"/>
              </a:rPr>
              <a:t>for trinity tests we have implemented a simple display frontend which will only be used during development, this is complete actively used for testing</a:t>
            </a:r>
            <a:endParaRPr/>
          </a:p>
          <a:p>
            <a:pPr>
              <a:lnSpc>
                <a:spcPct val="100000"/>
              </a:lnSpc>
            </a:pPr>
            <a:r>
              <a:rPr lang="en-US" sz="2000">
                <a:latin typeface="Arial"/>
              </a:rPr>
              <a:t>for the final system we plan to release a  number of display nodes, including:</a:t>
            </a:r>
            <a:endParaRPr/>
          </a:p>
          <a:p>
            <a:pPr>
              <a:lnSpc>
                <a:spcPct val="100000"/>
              </a:lnSpc>
            </a:pPr>
            <a:r>
              <a:rPr lang="en-US" sz="2000">
                <a:latin typeface="Arial"/>
              </a:rPr>
              <a:t>a Morphable UI enabled display node, targeted towards large scale display installations (e.g. display walls, caves, domes, etc.) this system is currently in development and is trinity to be released as beta in mid March)</a:t>
            </a:r>
            <a:endParaRPr/>
          </a:p>
          <a:p>
            <a:pPr>
              <a:lnSpc>
                <a:spcPct val="100000"/>
              </a:lnSpc>
            </a:pPr>
            <a:r>
              <a:rPr lang="en-US" sz="2000">
                <a:latin typeface="Arial"/>
              </a:rPr>
              <a:t>a Qt-based UI much like (if not indistinguishable) from the current ImageVis3D application, work on this system will start once the first node is complete</a:t>
            </a:r>
            <a:endParaRPr/>
          </a:p>
          <a:p>
            <a:pPr>
              <a:lnSpc>
                <a:spcPct val="100000"/>
              </a:lnSpc>
            </a:pPr>
            <a:r>
              <a:rPr lang="en-US" sz="2000">
                <a:latin typeface="Arial"/>
              </a:rPr>
              <a:t>a browser based implementation using websockets and java script, work on this system will start once the first node is complete</a:t>
            </a:r>
            <a:endParaRPr/>
          </a:p>
          <a:p>
            <a:pPr>
              <a:lnSpc>
                <a:spcPct val="100000"/>
              </a:lnSpc>
            </a:pPr>
            <a:r>
              <a:rPr lang="en-US" sz="2000">
                <a:latin typeface="Arial"/>
              </a:rPr>
              <a:t>a native IOS (and possibly Android) version, work on this system will start once the first node is complete</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
        <p:nvSpPr>
          <p:cNvPr id="27" name="PlaceHolder 2"/>
          <p:cNvSpPr>
            <a:spLocks noGrp="1"/>
          </p:cNvSpPr>
          <p:nvPr>
            <p:ph type="body"/>
          </p:nvPr>
        </p:nvSpPr>
        <p:spPr>
          <a:xfrm>
            <a:off x="503640" y="1769400"/>
            <a:ext cx="9068760" cy="2091600"/>
          </a:xfrm>
          <a:prstGeom prst="rect">
            <a:avLst/>
          </a:prstGeom>
        </p:spPr>
        <p:txBody>
          <a:bodyPr lIns="0" rIns="0" tIns="0" bIns="0"/>
          <a:p>
            <a:endParaRPr/>
          </a:p>
        </p:txBody>
      </p:sp>
      <p:sp>
        <p:nvSpPr>
          <p:cNvPr id="28" name="PlaceHolder 3"/>
          <p:cNvSpPr>
            <a:spLocks noGrp="1"/>
          </p:cNvSpPr>
          <p:nvPr>
            <p:ph type="body"/>
          </p:nvPr>
        </p:nvSpPr>
        <p:spPr>
          <a:xfrm>
            <a:off x="503640" y="4060080"/>
            <a:ext cx="9068760" cy="209160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
        <p:nvSpPr>
          <p:cNvPr id="30" name="PlaceHolder 2"/>
          <p:cNvSpPr>
            <a:spLocks noGrp="1"/>
          </p:cNvSpPr>
          <p:nvPr>
            <p:ph type="body"/>
          </p:nvPr>
        </p:nvSpPr>
        <p:spPr>
          <a:xfrm>
            <a:off x="503640" y="1769400"/>
            <a:ext cx="4425480" cy="2091600"/>
          </a:xfrm>
          <a:prstGeom prst="rect">
            <a:avLst/>
          </a:prstGeom>
        </p:spPr>
        <p:txBody>
          <a:bodyPr lIns="0" rIns="0" tIns="0" bIns="0"/>
          <a:p>
            <a:endParaRPr/>
          </a:p>
        </p:txBody>
      </p:sp>
      <p:sp>
        <p:nvSpPr>
          <p:cNvPr id="31" name="PlaceHolder 3"/>
          <p:cNvSpPr>
            <a:spLocks noGrp="1"/>
          </p:cNvSpPr>
          <p:nvPr>
            <p:ph type="body"/>
          </p:nvPr>
        </p:nvSpPr>
        <p:spPr>
          <a:xfrm>
            <a:off x="5150880" y="1769400"/>
            <a:ext cx="4425480" cy="2091600"/>
          </a:xfrm>
          <a:prstGeom prst="rect">
            <a:avLst/>
          </a:prstGeom>
        </p:spPr>
        <p:txBody>
          <a:bodyPr lIns="0" rIns="0" tIns="0" bIns="0"/>
          <a:p>
            <a:endParaRPr/>
          </a:p>
        </p:txBody>
      </p:sp>
      <p:sp>
        <p:nvSpPr>
          <p:cNvPr id="32" name="PlaceHolder 4"/>
          <p:cNvSpPr>
            <a:spLocks noGrp="1"/>
          </p:cNvSpPr>
          <p:nvPr>
            <p:ph type="body"/>
          </p:nvPr>
        </p:nvSpPr>
        <p:spPr>
          <a:xfrm>
            <a:off x="5150880" y="4060080"/>
            <a:ext cx="4425480" cy="2091600"/>
          </a:xfrm>
          <a:prstGeom prst="rect">
            <a:avLst/>
          </a:prstGeom>
        </p:spPr>
        <p:txBody>
          <a:bodyPr lIns="0" rIns="0" tIns="0" bIns="0"/>
          <a:p>
            <a:endParaRPr/>
          </a:p>
        </p:txBody>
      </p:sp>
      <p:sp>
        <p:nvSpPr>
          <p:cNvPr id="33" name="PlaceHolder 5"/>
          <p:cNvSpPr>
            <a:spLocks noGrp="1"/>
          </p:cNvSpPr>
          <p:nvPr>
            <p:ph type="body"/>
          </p:nvPr>
        </p:nvSpPr>
        <p:spPr>
          <a:xfrm>
            <a:off x="503640" y="4060080"/>
            <a:ext cx="4425480" cy="209160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
        <p:nvSpPr>
          <p:cNvPr id="35" name="PlaceHolder 2"/>
          <p:cNvSpPr>
            <a:spLocks noGrp="1"/>
          </p:cNvSpPr>
          <p:nvPr>
            <p:ph type="body"/>
          </p:nvPr>
        </p:nvSpPr>
        <p:spPr>
          <a:xfrm>
            <a:off x="503640" y="1769400"/>
            <a:ext cx="9068760" cy="4385520"/>
          </a:xfrm>
          <a:prstGeom prst="rect">
            <a:avLst/>
          </a:prstGeom>
        </p:spPr>
        <p:txBody>
          <a:bodyPr lIns="0" rIns="0" tIns="0" bIns="0"/>
          <a:p>
            <a:endParaRPr/>
          </a:p>
        </p:txBody>
      </p:sp>
      <p:sp>
        <p:nvSpPr>
          <p:cNvPr id="36" name="PlaceHolder 3"/>
          <p:cNvSpPr>
            <a:spLocks noGrp="1"/>
          </p:cNvSpPr>
          <p:nvPr>
            <p:ph type="body"/>
          </p:nvPr>
        </p:nvSpPr>
        <p:spPr>
          <a:xfrm>
            <a:off x="503640" y="1769400"/>
            <a:ext cx="9068760" cy="4385520"/>
          </a:xfrm>
          <a:prstGeom prst="rect">
            <a:avLst/>
          </a:prstGeom>
        </p:spPr>
        <p:txBody>
          <a:bodyPr lIns="0" rIns="0" tIns="0" bIns="0"/>
          <a:p>
            <a:endParaRPr/>
          </a:p>
        </p:txBody>
      </p:sp>
      <p:pic>
        <p:nvPicPr>
          <p:cNvPr id="37" name="" descr=""/>
          <p:cNvPicPr/>
          <p:nvPr/>
        </p:nvPicPr>
        <p:blipFill>
          <a:blip r:embed="rId2"/>
          <a:stretch>
            <a:fillRect/>
          </a:stretch>
        </p:blipFill>
        <p:spPr>
          <a:xfrm>
            <a:off x="2289600" y="1769400"/>
            <a:ext cx="5496480" cy="4385520"/>
          </a:xfrm>
          <a:prstGeom prst="rect">
            <a:avLst/>
          </a:prstGeom>
          <a:ln>
            <a:noFill/>
          </a:ln>
        </p:spPr>
      </p:pic>
      <p:pic>
        <p:nvPicPr>
          <p:cNvPr id="38" name="" descr=""/>
          <p:cNvPicPr/>
          <p:nvPr/>
        </p:nvPicPr>
        <p:blipFill>
          <a:blip r:embed="rId3"/>
          <a:stretch>
            <a:fillRect/>
          </a:stretch>
        </p:blipFill>
        <p:spPr>
          <a:xfrm>
            <a:off x="2289600" y="1769400"/>
            <a:ext cx="5496480" cy="43855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
        <p:nvSpPr>
          <p:cNvPr id="6" name="PlaceHolder 2"/>
          <p:cNvSpPr>
            <a:spLocks noGrp="1"/>
          </p:cNvSpPr>
          <p:nvPr>
            <p:ph type="subTitle"/>
          </p:nvPr>
        </p:nvSpPr>
        <p:spPr>
          <a:xfrm>
            <a:off x="503640" y="1769400"/>
            <a:ext cx="9068760" cy="438588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
        <p:nvSpPr>
          <p:cNvPr id="8" name="PlaceHolder 2"/>
          <p:cNvSpPr>
            <a:spLocks noGrp="1"/>
          </p:cNvSpPr>
          <p:nvPr>
            <p:ph type="body"/>
          </p:nvPr>
        </p:nvSpPr>
        <p:spPr>
          <a:xfrm>
            <a:off x="503640" y="1769400"/>
            <a:ext cx="9068760" cy="43855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
        <p:nvSpPr>
          <p:cNvPr id="10" name="PlaceHolder 2"/>
          <p:cNvSpPr>
            <a:spLocks noGrp="1"/>
          </p:cNvSpPr>
          <p:nvPr>
            <p:ph type="body"/>
          </p:nvPr>
        </p:nvSpPr>
        <p:spPr>
          <a:xfrm>
            <a:off x="503640" y="1769400"/>
            <a:ext cx="4425480" cy="4385520"/>
          </a:xfrm>
          <a:prstGeom prst="rect">
            <a:avLst/>
          </a:prstGeom>
        </p:spPr>
        <p:txBody>
          <a:bodyPr lIns="0" rIns="0" tIns="0" bIns="0"/>
          <a:p>
            <a:endParaRPr/>
          </a:p>
        </p:txBody>
      </p:sp>
      <p:sp>
        <p:nvSpPr>
          <p:cNvPr id="11" name="PlaceHolder 3"/>
          <p:cNvSpPr>
            <a:spLocks noGrp="1"/>
          </p:cNvSpPr>
          <p:nvPr>
            <p:ph type="body"/>
          </p:nvPr>
        </p:nvSpPr>
        <p:spPr>
          <a:xfrm>
            <a:off x="5150880" y="1769400"/>
            <a:ext cx="4425480" cy="43855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301320"/>
            <a:ext cx="9068760" cy="58539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
        <p:nvSpPr>
          <p:cNvPr id="15" name="PlaceHolder 2"/>
          <p:cNvSpPr>
            <a:spLocks noGrp="1"/>
          </p:cNvSpPr>
          <p:nvPr>
            <p:ph type="body"/>
          </p:nvPr>
        </p:nvSpPr>
        <p:spPr>
          <a:xfrm>
            <a:off x="503640" y="1769400"/>
            <a:ext cx="4425480" cy="2091600"/>
          </a:xfrm>
          <a:prstGeom prst="rect">
            <a:avLst/>
          </a:prstGeom>
        </p:spPr>
        <p:txBody>
          <a:bodyPr lIns="0" rIns="0" tIns="0" bIns="0"/>
          <a:p>
            <a:endParaRPr/>
          </a:p>
        </p:txBody>
      </p:sp>
      <p:sp>
        <p:nvSpPr>
          <p:cNvPr id="16" name="PlaceHolder 3"/>
          <p:cNvSpPr>
            <a:spLocks noGrp="1"/>
          </p:cNvSpPr>
          <p:nvPr>
            <p:ph type="body"/>
          </p:nvPr>
        </p:nvSpPr>
        <p:spPr>
          <a:xfrm>
            <a:off x="503640" y="4060080"/>
            <a:ext cx="4425480" cy="2091600"/>
          </a:xfrm>
          <a:prstGeom prst="rect">
            <a:avLst/>
          </a:prstGeom>
        </p:spPr>
        <p:txBody>
          <a:bodyPr lIns="0" rIns="0" tIns="0" bIns="0"/>
          <a:p>
            <a:endParaRPr/>
          </a:p>
        </p:txBody>
      </p:sp>
      <p:sp>
        <p:nvSpPr>
          <p:cNvPr id="17" name="PlaceHolder 4"/>
          <p:cNvSpPr>
            <a:spLocks noGrp="1"/>
          </p:cNvSpPr>
          <p:nvPr>
            <p:ph type="body"/>
          </p:nvPr>
        </p:nvSpPr>
        <p:spPr>
          <a:xfrm>
            <a:off x="5150880" y="1769400"/>
            <a:ext cx="4425480" cy="43855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
        <p:nvSpPr>
          <p:cNvPr id="19" name="PlaceHolder 2"/>
          <p:cNvSpPr>
            <a:spLocks noGrp="1"/>
          </p:cNvSpPr>
          <p:nvPr>
            <p:ph type="body"/>
          </p:nvPr>
        </p:nvSpPr>
        <p:spPr>
          <a:xfrm>
            <a:off x="503640" y="1769400"/>
            <a:ext cx="4425480" cy="4385520"/>
          </a:xfrm>
          <a:prstGeom prst="rect">
            <a:avLst/>
          </a:prstGeom>
        </p:spPr>
        <p:txBody>
          <a:bodyPr lIns="0" rIns="0" tIns="0" bIns="0"/>
          <a:p>
            <a:endParaRPr/>
          </a:p>
        </p:txBody>
      </p:sp>
      <p:sp>
        <p:nvSpPr>
          <p:cNvPr id="20" name="PlaceHolder 3"/>
          <p:cNvSpPr>
            <a:spLocks noGrp="1"/>
          </p:cNvSpPr>
          <p:nvPr>
            <p:ph type="body"/>
          </p:nvPr>
        </p:nvSpPr>
        <p:spPr>
          <a:xfrm>
            <a:off x="5150880" y="1769400"/>
            <a:ext cx="4425480" cy="2091600"/>
          </a:xfrm>
          <a:prstGeom prst="rect">
            <a:avLst/>
          </a:prstGeom>
        </p:spPr>
        <p:txBody>
          <a:bodyPr lIns="0" rIns="0" tIns="0" bIns="0"/>
          <a:p>
            <a:endParaRPr/>
          </a:p>
        </p:txBody>
      </p:sp>
      <p:sp>
        <p:nvSpPr>
          <p:cNvPr id="21" name="PlaceHolder 4"/>
          <p:cNvSpPr>
            <a:spLocks noGrp="1"/>
          </p:cNvSpPr>
          <p:nvPr>
            <p:ph type="body"/>
          </p:nvPr>
        </p:nvSpPr>
        <p:spPr>
          <a:xfrm>
            <a:off x="5150880" y="4060080"/>
            <a:ext cx="4425480" cy="209160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301320"/>
            <a:ext cx="9068760" cy="1262880"/>
          </a:xfrm>
          <a:prstGeom prst="rect">
            <a:avLst/>
          </a:prstGeom>
        </p:spPr>
        <p:txBody>
          <a:bodyPr lIns="0" rIns="0" tIns="0" bIns="0" anchor="ctr"/>
          <a:p>
            <a:pPr algn="ctr"/>
            <a:endParaRPr/>
          </a:p>
        </p:txBody>
      </p:sp>
      <p:sp>
        <p:nvSpPr>
          <p:cNvPr id="23" name="PlaceHolder 2"/>
          <p:cNvSpPr>
            <a:spLocks noGrp="1"/>
          </p:cNvSpPr>
          <p:nvPr>
            <p:ph type="body"/>
          </p:nvPr>
        </p:nvSpPr>
        <p:spPr>
          <a:xfrm>
            <a:off x="503640" y="1769400"/>
            <a:ext cx="4425480" cy="2091600"/>
          </a:xfrm>
          <a:prstGeom prst="rect">
            <a:avLst/>
          </a:prstGeom>
        </p:spPr>
        <p:txBody>
          <a:bodyPr lIns="0" rIns="0" tIns="0" bIns="0"/>
          <a:p>
            <a:endParaRPr/>
          </a:p>
        </p:txBody>
      </p:sp>
      <p:sp>
        <p:nvSpPr>
          <p:cNvPr id="24" name="PlaceHolder 3"/>
          <p:cNvSpPr>
            <a:spLocks noGrp="1"/>
          </p:cNvSpPr>
          <p:nvPr>
            <p:ph type="body"/>
          </p:nvPr>
        </p:nvSpPr>
        <p:spPr>
          <a:xfrm>
            <a:off x="5150880" y="1769400"/>
            <a:ext cx="4425480" cy="2091600"/>
          </a:xfrm>
          <a:prstGeom prst="rect">
            <a:avLst/>
          </a:prstGeom>
        </p:spPr>
        <p:txBody>
          <a:bodyPr lIns="0" rIns="0" tIns="0" bIns="0"/>
          <a:p>
            <a:endParaRPr/>
          </a:p>
        </p:txBody>
      </p:sp>
      <p:sp>
        <p:nvSpPr>
          <p:cNvPr id="25" name="PlaceHolder 4"/>
          <p:cNvSpPr>
            <a:spLocks noGrp="1"/>
          </p:cNvSpPr>
          <p:nvPr>
            <p:ph type="body"/>
          </p:nvPr>
        </p:nvSpPr>
        <p:spPr>
          <a:xfrm>
            <a:off x="503640" y="4060080"/>
            <a:ext cx="9068760" cy="209160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3640" y="301320"/>
            <a:ext cx="9068760" cy="1262520"/>
          </a:xfrm>
          <a:prstGeom prst="rect">
            <a:avLst/>
          </a:prstGeom>
        </p:spPr>
        <p:txBody>
          <a:bodyPr lIns="0" rIns="0" tIns="0" bIns="0" anchor="ctr"/>
          <a:p>
            <a:pPr algn="ctr"/>
            <a:r>
              <a:rPr lang="en-US" sz="4400">
                <a:latin typeface="Arial"/>
              </a:rPr>
              <a:t>Click to edit the title text format</a:t>
            </a:r>
            <a:endParaRPr/>
          </a:p>
        </p:txBody>
      </p:sp>
      <p:sp>
        <p:nvSpPr>
          <p:cNvPr id="1" name="PlaceHolder 2"/>
          <p:cNvSpPr>
            <a:spLocks noGrp="1"/>
          </p:cNvSpPr>
          <p:nvPr>
            <p:ph type="body"/>
          </p:nvPr>
        </p:nvSpPr>
        <p:spPr>
          <a:xfrm>
            <a:off x="503640" y="1769400"/>
            <a:ext cx="9068760" cy="438552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
        <p:nvSpPr>
          <p:cNvPr id="2" name="PlaceHolder 3"/>
          <p:cNvSpPr>
            <a:spLocks noGrp="1"/>
          </p:cNvSpPr>
          <p:nvPr>
            <p:ph type="dt"/>
          </p:nvPr>
        </p:nvSpPr>
        <p:spPr>
          <a:xfrm>
            <a:off x="503640" y="6888960"/>
            <a:ext cx="2347560" cy="521280"/>
          </a:xfrm>
          <a:prstGeom prst="rect">
            <a:avLst/>
          </a:prstGeom>
        </p:spPr>
        <p:txBody>
          <a:bodyPr lIns="0" rIns="0" tIns="0" bIns="0"/>
          <a:p>
            <a:r>
              <a:rPr lang="en-US" sz="1400">
                <a:latin typeface="Times New Roman"/>
              </a:rPr>
              <a:t>&lt;date/time&gt;</a:t>
            </a:r>
            <a:endParaRPr/>
          </a:p>
        </p:txBody>
      </p:sp>
      <p:sp>
        <p:nvSpPr>
          <p:cNvPr id="3" name="PlaceHolder 4"/>
          <p:cNvSpPr>
            <a:spLocks noGrp="1"/>
          </p:cNvSpPr>
          <p:nvPr>
            <p:ph type="ftr"/>
          </p:nvPr>
        </p:nvSpPr>
        <p:spPr>
          <a:xfrm>
            <a:off x="3445920" y="6888960"/>
            <a:ext cx="3193920" cy="521280"/>
          </a:xfrm>
          <a:prstGeom prst="rect">
            <a:avLst/>
          </a:prstGeom>
        </p:spPr>
        <p:txBody>
          <a:bodyPr lIns="0" rIns="0" tIns="0" bIns="0"/>
          <a:p>
            <a:pPr algn="ctr"/>
            <a:r>
              <a:rPr lang="en-US" sz="1400">
                <a:latin typeface="Times New Roman"/>
              </a:rPr>
              <a:t>&lt;footer&gt;</a:t>
            </a:r>
            <a:endParaRPr/>
          </a:p>
        </p:txBody>
      </p:sp>
      <p:sp>
        <p:nvSpPr>
          <p:cNvPr id="4" name="PlaceHolder 5"/>
          <p:cNvSpPr>
            <a:spLocks noGrp="1"/>
          </p:cNvSpPr>
          <p:nvPr>
            <p:ph type="sldNum"/>
          </p:nvPr>
        </p:nvSpPr>
        <p:spPr>
          <a:xfrm>
            <a:off x="7224840" y="6888960"/>
            <a:ext cx="2347560" cy="521280"/>
          </a:xfrm>
          <a:prstGeom prst="rect">
            <a:avLst/>
          </a:prstGeom>
        </p:spPr>
        <p:txBody>
          <a:bodyPr lIns="0" rIns="0" tIns="0" bIns="0"/>
          <a:p>
            <a:pPr algn="r"/>
            <a:fld id="{BA18E304-2ACC-40B2-8517-8C71D30B7258}"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5.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5.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 name="TextShape 1"/>
          <p:cNvSpPr txBox="1"/>
          <p:nvPr/>
        </p:nvSpPr>
        <p:spPr>
          <a:xfrm>
            <a:off x="503640" y="301320"/>
            <a:ext cx="9068760" cy="5853600"/>
          </a:xfrm>
          <a:prstGeom prst="rect">
            <a:avLst/>
          </a:prstGeom>
        </p:spPr>
        <p:txBody>
          <a:bodyPr lIns="0" rIns="0" tIns="0" bIns="0" anchor="ctr"/>
          <a:p>
            <a:pPr algn="ctr"/>
            <a:r>
              <a:rPr lang="en-US" sz="3200">
                <a:latin typeface="Arial"/>
              </a:rPr>
              <a:t>Proposed research</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45" name="TextShape 1"/>
          <p:cNvSpPr txBox="1"/>
          <p:nvPr/>
        </p:nvSpPr>
        <p:spPr>
          <a:xfrm>
            <a:off x="503640" y="301320"/>
            <a:ext cx="9068760" cy="1262520"/>
          </a:xfrm>
          <a:prstGeom prst="rect">
            <a:avLst/>
          </a:prstGeom>
        </p:spPr>
        <p:txBody>
          <a:bodyPr lIns="0" rIns="0" tIns="0" bIns="0" anchor="ctr"/>
          <a:p>
            <a:pPr algn="ctr"/>
            <a:r>
              <a:rPr lang="en-US" sz="4400">
                <a:latin typeface="Arial"/>
              </a:rPr>
              <a:t>No conversion step</a:t>
            </a:r>
            <a:endParaRPr/>
          </a:p>
        </p:txBody>
      </p:sp>
      <p:pic>
        <p:nvPicPr>
          <p:cNvPr id="46" name="" descr=""/>
          <p:cNvPicPr/>
          <p:nvPr/>
        </p:nvPicPr>
        <p:blipFill>
          <a:blip r:embed="rId1"/>
          <a:stretch>
            <a:fillRect/>
          </a:stretch>
        </p:blipFill>
        <p:spPr>
          <a:xfrm>
            <a:off x="3600" y="1817280"/>
            <a:ext cx="10039680" cy="39448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id="47" name="TextShape 1"/>
          <p:cNvSpPr txBox="1"/>
          <p:nvPr/>
        </p:nvSpPr>
        <p:spPr>
          <a:xfrm>
            <a:off x="503640" y="301320"/>
            <a:ext cx="9068760" cy="1262520"/>
          </a:xfrm>
          <a:prstGeom prst="rect">
            <a:avLst/>
          </a:prstGeom>
        </p:spPr>
        <p:txBody>
          <a:bodyPr lIns="0" rIns="0" tIns="0" bIns="0" anchor="ctr"/>
          <a:p>
            <a:pPr algn="ctr"/>
            <a:r>
              <a:rPr lang="en-US" sz="4400">
                <a:latin typeface="Arial"/>
              </a:rPr>
              <a:t>sPDF volumes</a:t>
            </a:r>
            <a:endParaRPr/>
          </a:p>
        </p:txBody>
      </p:sp>
      <p:pic>
        <p:nvPicPr>
          <p:cNvPr id="48" name="" descr=""/>
          <p:cNvPicPr/>
          <p:nvPr/>
        </p:nvPicPr>
        <p:blipFill>
          <a:blip r:embed="rId1"/>
          <a:stretch>
            <a:fillRect/>
          </a:stretch>
        </p:blipFill>
        <p:spPr>
          <a:xfrm>
            <a:off x="5760" y="1584720"/>
            <a:ext cx="10076400" cy="2507040"/>
          </a:xfrm>
          <a:prstGeom prst="rect">
            <a:avLst/>
          </a:prstGeom>
          <a:ln>
            <a:noFill/>
          </a:ln>
        </p:spPr>
      </p:pic>
      <p:pic>
        <p:nvPicPr>
          <p:cNvPr id="49" name="" descr=""/>
          <p:cNvPicPr/>
          <p:nvPr/>
        </p:nvPicPr>
        <p:blipFill>
          <a:blip r:embed="rId2"/>
          <a:stretch>
            <a:fillRect/>
          </a:stretch>
        </p:blipFill>
        <p:spPr>
          <a:xfrm>
            <a:off x="16560" y="4246920"/>
            <a:ext cx="10076400" cy="25196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 name="TextShape 1"/>
          <p:cNvSpPr txBox="1"/>
          <p:nvPr/>
        </p:nvSpPr>
        <p:spPr>
          <a:xfrm>
            <a:off x="503640" y="301320"/>
            <a:ext cx="9068760" cy="5853600"/>
          </a:xfrm>
          <a:prstGeom prst="rect">
            <a:avLst/>
          </a:prstGeom>
        </p:spPr>
        <p:txBody>
          <a:bodyPr lIns="0" rIns="0" tIns="0" bIns="0" anchor="ctr"/>
          <a:p>
            <a:pPr algn="ctr"/>
            <a:r>
              <a:rPr lang="en-US" sz="3200">
                <a:latin typeface="Arial"/>
              </a:rPr>
              <a:t>Recent progress</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 name="TextShape 1"/>
          <p:cNvSpPr txBox="1"/>
          <p:nvPr/>
        </p:nvSpPr>
        <p:spPr>
          <a:xfrm>
            <a:off x="503640" y="301320"/>
            <a:ext cx="9068760" cy="5853600"/>
          </a:xfrm>
          <a:prstGeom prst="rect">
            <a:avLst/>
          </a:prstGeom>
        </p:spPr>
        <p:txBody>
          <a:bodyPr lIns="0" rIns="0" tIns="0" bIns="0" anchor="ctr"/>
          <a:p>
            <a:pPr algn="ctr"/>
            <a:r>
              <a:rPr lang="en-US" sz="3200">
                <a:latin typeface="Arial"/>
              </a:rPr>
              <a:t>Infrastructure progress</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 name="TextShape 1"/>
          <p:cNvSpPr txBox="1"/>
          <p:nvPr/>
        </p:nvSpPr>
        <p:spPr>
          <a:xfrm>
            <a:off x="503640" y="301320"/>
            <a:ext cx="9068760" cy="1262520"/>
          </a:xfrm>
          <a:prstGeom prst="rect">
            <a:avLst/>
          </a:prstGeom>
        </p:spPr>
        <p:txBody>
          <a:bodyPr lIns="0" rIns="0" tIns="0" bIns="0" anchor="ctr"/>
          <a:p>
            <a:pPr algn="ctr"/>
            <a:r>
              <a:rPr lang="en-US" sz="4400">
                <a:latin typeface="Arial"/>
              </a:rPr>
              <a:t>Trinity</a:t>
            </a:r>
            <a:endParaRPr/>
          </a:p>
        </p:txBody>
      </p:sp>
      <p:sp>
        <p:nvSpPr>
          <p:cNvPr id="53" name="CustomShape 2"/>
          <p:cNvSpPr/>
          <p:nvPr/>
        </p:nvSpPr>
        <p:spPr>
          <a:xfrm rot="5400000">
            <a:off x="2363040" y="3290760"/>
            <a:ext cx="1356120" cy="1544040"/>
          </a:xfrm>
          <a:prstGeom prst="bentUpArrow">
            <a:avLst>
              <a:gd name="adj1" fmla="val 32840"/>
              <a:gd name="adj2" fmla="val 25000"/>
              <a:gd name="adj3" fmla="val 35780"/>
            </a:avLst>
          </a:prstGeom>
          <a:solidFill>
            <a:srgbClr val="c2cce1"/>
          </a:solidFill>
          <a:ln>
            <a:noFill/>
          </a:ln>
        </p:spPr>
      </p:sp>
      <p:sp>
        <p:nvSpPr>
          <p:cNvPr id="54" name="CustomShape 3"/>
          <p:cNvSpPr/>
          <p:nvPr/>
        </p:nvSpPr>
        <p:spPr>
          <a:xfrm>
            <a:off x="2003040" y="1786680"/>
            <a:ext cx="2283480" cy="1598040"/>
          </a:xfrm>
          <a:prstGeom prst="roundRect">
            <a:avLst>
              <a:gd name="adj" fmla="val 16670"/>
            </a:avLst>
          </a:prstGeom>
          <a:gradFill>
            <a:gsLst>
              <a:gs pos="0">
                <a:srgbClr val="3e7fcc"/>
              </a:gs>
              <a:gs pos="100000">
                <a:srgbClr val="a4c1ff"/>
              </a:gs>
            </a:gsLst>
            <a:lin ang="16200000"/>
          </a:gradFill>
          <a:ln>
            <a:noFill/>
          </a:ln>
        </p:spPr>
        <p:txBody>
          <a:bodyPr lIns="102960" rIns="102960" tIns="163440" bIns="163440" anchor="ctr"/>
          <a:p>
            <a:pPr algn="ctr">
              <a:lnSpc>
                <a:spcPct val="90000"/>
              </a:lnSpc>
            </a:pPr>
            <a:r>
              <a:rPr lang="en-US" sz="2700">
                <a:solidFill>
                  <a:srgbClr val="ffffff"/>
                </a:solidFill>
                <a:latin typeface="Calibri"/>
              </a:rPr>
              <a:t>I/O</a:t>
            </a:r>
            <a:endParaRPr/>
          </a:p>
        </p:txBody>
      </p:sp>
      <p:sp>
        <p:nvSpPr>
          <p:cNvPr id="55" name="CustomShape 4"/>
          <p:cNvSpPr/>
          <p:nvPr/>
        </p:nvSpPr>
        <p:spPr>
          <a:xfrm>
            <a:off x="4286880" y="1939320"/>
            <a:ext cx="1660320" cy="1291320"/>
          </a:xfrm>
          <a:prstGeom prst="rect">
            <a:avLst/>
          </a:prstGeom>
          <a:noFill/>
          <a:ln>
            <a:noFill/>
          </a:ln>
        </p:spPr>
      </p:sp>
      <p:sp>
        <p:nvSpPr>
          <p:cNvPr id="56" name="CustomShape 5"/>
          <p:cNvSpPr/>
          <p:nvPr/>
        </p:nvSpPr>
        <p:spPr>
          <a:xfrm rot="5400000">
            <a:off x="4257000" y="5086440"/>
            <a:ext cx="1356120" cy="1544040"/>
          </a:xfrm>
          <a:prstGeom prst="bentUpArrow">
            <a:avLst>
              <a:gd name="adj1" fmla="val 32840"/>
              <a:gd name="adj2" fmla="val 25000"/>
              <a:gd name="adj3" fmla="val 35780"/>
            </a:avLst>
          </a:prstGeom>
          <a:solidFill>
            <a:srgbClr val="c2cce1"/>
          </a:solidFill>
          <a:ln>
            <a:noFill/>
          </a:ln>
        </p:spPr>
      </p:sp>
      <p:sp>
        <p:nvSpPr>
          <p:cNvPr id="57" name="CustomShape 6"/>
          <p:cNvSpPr/>
          <p:nvPr/>
        </p:nvSpPr>
        <p:spPr>
          <a:xfrm>
            <a:off x="3897000" y="3582360"/>
            <a:ext cx="2283480" cy="1598040"/>
          </a:xfrm>
          <a:prstGeom prst="roundRect">
            <a:avLst>
              <a:gd name="adj" fmla="val 16670"/>
            </a:avLst>
          </a:prstGeom>
          <a:gradFill>
            <a:gsLst>
              <a:gs pos="0">
                <a:srgbClr val="3e7fcc"/>
              </a:gs>
              <a:gs pos="100000">
                <a:srgbClr val="a4c1ff"/>
              </a:gs>
            </a:gsLst>
            <a:lin ang="16200000"/>
          </a:gradFill>
          <a:ln>
            <a:noFill/>
          </a:ln>
        </p:spPr>
        <p:txBody>
          <a:bodyPr lIns="102960" rIns="102960" tIns="163440" bIns="163440" anchor="ctr"/>
          <a:p>
            <a:pPr algn="ctr">
              <a:lnSpc>
                <a:spcPct val="90000"/>
              </a:lnSpc>
            </a:pPr>
            <a:r>
              <a:rPr lang="en-US" sz="2700">
                <a:solidFill>
                  <a:srgbClr val="ffffff"/>
                </a:solidFill>
                <a:latin typeface="Calibri"/>
              </a:rPr>
              <a:t>Rendering</a:t>
            </a:r>
            <a:endParaRPr/>
          </a:p>
        </p:txBody>
      </p:sp>
      <p:sp>
        <p:nvSpPr>
          <p:cNvPr id="58" name="CustomShape 7"/>
          <p:cNvSpPr/>
          <p:nvPr/>
        </p:nvSpPr>
        <p:spPr>
          <a:xfrm>
            <a:off x="6180480" y="3735000"/>
            <a:ext cx="1660320" cy="1291320"/>
          </a:xfrm>
          <a:prstGeom prst="rect">
            <a:avLst/>
          </a:prstGeom>
          <a:noFill/>
          <a:ln>
            <a:noFill/>
          </a:ln>
        </p:spPr>
      </p:sp>
      <p:sp>
        <p:nvSpPr>
          <p:cNvPr id="59" name="CustomShape 8"/>
          <p:cNvSpPr/>
          <p:nvPr/>
        </p:nvSpPr>
        <p:spPr>
          <a:xfrm>
            <a:off x="5790240" y="5378400"/>
            <a:ext cx="2283480" cy="1598040"/>
          </a:xfrm>
          <a:prstGeom prst="roundRect">
            <a:avLst>
              <a:gd name="adj" fmla="val 16670"/>
            </a:avLst>
          </a:prstGeom>
          <a:gradFill>
            <a:gsLst>
              <a:gs pos="0">
                <a:srgbClr val="3e7fcc"/>
              </a:gs>
              <a:gs pos="100000">
                <a:srgbClr val="a4c1ff"/>
              </a:gs>
            </a:gsLst>
            <a:lin ang="16200000"/>
          </a:gradFill>
          <a:ln>
            <a:noFill/>
          </a:ln>
        </p:spPr>
        <p:txBody>
          <a:bodyPr lIns="102960" rIns="102960" tIns="163440" bIns="163440" anchor="ctr"/>
          <a:p>
            <a:pPr algn="ctr">
              <a:lnSpc>
                <a:spcPct val="90000"/>
              </a:lnSpc>
            </a:pPr>
            <a:r>
              <a:rPr lang="en-US" sz="2700">
                <a:solidFill>
                  <a:srgbClr val="ffffff"/>
                </a:solidFill>
                <a:latin typeface="Calibri"/>
              </a:rPr>
              <a:t>Display</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 name="TextShape 1"/>
          <p:cNvSpPr txBox="1"/>
          <p:nvPr/>
        </p:nvSpPr>
        <p:spPr>
          <a:xfrm>
            <a:off x="503640" y="301320"/>
            <a:ext cx="9068760" cy="1262520"/>
          </a:xfrm>
          <a:prstGeom prst="rect">
            <a:avLst/>
          </a:prstGeom>
        </p:spPr>
        <p:txBody>
          <a:bodyPr lIns="0" rIns="0" tIns="0" bIns="0" anchor="ctr"/>
          <a:p>
            <a:pPr algn="ctr"/>
            <a:r>
              <a:rPr lang="en-US" sz="4400">
                <a:latin typeface="Arial"/>
              </a:rPr>
              <a:t>Progress</a:t>
            </a:r>
            <a:endParaRPr/>
          </a:p>
        </p:txBody>
      </p:sp>
      <p:sp>
        <p:nvSpPr>
          <p:cNvPr id="61" name="CustomShape 2"/>
          <p:cNvSpPr/>
          <p:nvPr/>
        </p:nvSpPr>
        <p:spPr>
          <a:xfrm>
            <a:off x="493200" y="1944000"/>
            <a:ext cx="9290880" cy="1184040"/>
          </a:xfrm>
          <a:prstGeom prst="rect">
            <a:avLst/>
          </a:prstGeom>
          <a:solidFill>
            <a:srgbClr val="ffffff"/>
          </a:solidFill>
          <a:ln w="9360">
            <a:solidFill>
              <a:srgbClr val="4f81bd"/>
            </a:solidFill>
            <a:round/>
          </a:ln>
        </p:spPr>
        <p:txBody>
          <a:bodyPr lIns="638640" rIns="638640" tIns="374760" bIns="128160"/>
          <a:p>
            <a:pPr lvl="1">
              <a:lnSpc>
                <a:spcPct val="90000"/>
              </a:lnSpc>
              <a:buFont typeface="StarSymbol"/>
              <a:buChar char=""/>
            </a:pPr>
            <a:r>
              <a:rPr lang="en-US">
                <a:solidFill>
                  <a:srgbClr val="000000"/>
                </a:solidFill>
                <a:latin typeface="Calibri"/>
              </a:rPr>
              <a:t>API: complete</a:t>
            </a:r>
            <a:endParaRPr/>
          </a:p>
          <a:p>
            <a:pPr lvl="1">
              <a:lnSpc>
                <a:spcPct val="90000"/>
              </a:lnSpc>
              <a:buFont typeface="StarSymbol"/>
              <a:buChar char=""/>
            </a:pPr>
            <a:r>
              <a:rPr lang="en-US">
                <a:solidFill>
                  <a:srgbClr val="000000"/>
                </a:solidFill>
                <a:latin typeface="Calibri"/>
              </a:rPr>
              <a:t>prototype implementation: complete</a:t>
            </a:r>
            <a:endParaRPr/>
          </a:p>
        </p:txBody>
      </p:sp>
      <p:sp>
        <p:nvSpPr>
          <p:cNvPr id="62" name="CustomShape 3"/>
          <p:cNvSpPr/>
          <p:nvPr/>
        </p:nvSpPr>
        <p:spPr>
          <a:xfrm>
            <a:off x="957600" y="1644120"/>
            <a:ext cx="6503760" cy="599400"/>
          </a:xfrm>
          <a:prstGeom prst="roundRect">
            <a:avLst>
              <a:gd name="adj" fmla="val 16667"/>
            </a:avLst>
          </a:prstGeom>
          <a:gradFill>
            <a:gsLst>
              <a:gs pos="0">
                <a:srgbClr val="3e7fcc"/>
              </a:gs>
              <a:gs pos="100000">
                <a:srgbClr val="a4c1ff"/>
              </a:gs>
            </a:gsLst>
            <a:lin ang="16200000"/>
          </a:gradFill>
          <a:ln>
            <a:noFill/>
          </a:ln>
        </p:spPr>
        <p:txBody>
          <a:bodyPr lIns="217800" rIns="217800" tIns="25920" bIns="25920" anchor="ctr"/>
          <a:p>
            <a:pPr>
              <a:lnSpc>
                <a:spcPct val="90000"/>
              </a:lnSpc>
            </a:pPr>
            <a:r>
              <a:rPr lang="en-US">
                <a:solidFill>
                  <a:srgbClr val="ffffff"/>
                </a:solidFill>
                <a:latin typeface="Calibri"/>
              </a:rPr>
              <a:t>Trinity</a:t>
            </a:r>
            <a:endParaRPr/>
          </a:p>
        </p:txBody>
      </p:sp>
      <p:sp>
        <p:nvSpPr>
          <p:cNvPr id="63" name="CustomShape 4"/>
          <p:cNvSpPr/>
          <p:nvPr/>
        </p:nvSpPr>
        <p:spPr>
          <a:xfrm>
            <a:off x="493200" y="3538080"/>
            <a:ext cx="9290880" cy="3840480"/>
          </a:xfrm>
          <a:prstGeom prst="rect">
            <a:avLst/>
          </a:prstGeom>
          <a:solidFill>
            <a:srgbClr val="ffffff"/>
          </a:solidFill>
          <a:ln w="9360">
            <a:solidFill>
              <a:srgbClr val="4f81bd"/>
            </a:solidFill>
            <a:round/>
          </a:ln>
        </p:spPr>
        <p:txBody>
          <a:bodyPr lIns="638640" rIns="638640" tIns="374760" bIns="128160"/>
          <a:p>
            <a:pPr lvl="1">
              <a:lnSpc>
                <a:spcPct val="90000"/>
              </a:lnSpc>
              <a:buFont typeface="StarSymbol"/>
              <a:buChar char=""/>
            </a:pPr>
            <a:r>
              <a:rPr lang="en-US">
                <a:solidFill>
                  <a:srgbClr val="000000"/>
                </a:solidFill>
                <a:latin typeface="Calibri"/>
              </a:rPr>
              <a:t>IO: work in progress</a:t>
            </a:r>
            <a:endParaRPr/>
          </a:p>
          <a:p>
            <a:pPr lvl="1">
              <a:lnSpc>
                <a:spcPct val="90000"/>
              </a:lnSpc>
              <a:buFont typeface="StarSymbol"/>
              <a:buChar char=""/>
            </a:pPr>
            <a:r>
              <a:rPr lang="en-US">
                <a:solidFill>
                  <a:srgbClr val="000000"/>
                </a:solidFill>
                <a:latin typeface="Calibri"/>
              </a:rPr>
              <a:t>Rendering</a:t>
            </a:r>
            <a:endParaRPr/>
          </a:p>
          <a:p>
            <a:pPr lvl="2">
              <a:lnSpc>
                <a:spcPct val="90000"/>
              </a:lnSpc>
              <a:buFont typeface="StarSymbol"/>
              <a:buChar char=""/>
            </a:pPr>
            <a:r>
              <a:rPr lang="en-US">
                <a:solidFill>
                  <a:srgbClr val="000000"/>
                </a:solidFill>
                <a:latin typeface="Calibri"/>
              </a:rPr>
              <a:t>in core GPU based raycasting: complete</a:t>
            </a:r>
            <a:endParaRPr/>
          </a:p>
          <a:p>
            <a:pPr lvl="2">
              <a:lnSpc>
                <a:spcPct val="90000"/>
              </a:lnSpc>
              <a:buFont typeface="StarSymbol"/>
              <a:buChar char=""/>
            </a:pPr>
            <a:r>
              <a:rPr lang="en-US">
                <a:solidFill>
                  <a:srgbClr val="000000"/>
                </a:solidFill>
                <a:latin typeface="Calibri"/>
              </a:rPr>
              <a:t>out of core GPU based grid leaper: in progress</a:t>
            </a:r>
            <a:endParaRPr/>
          </a:p>
          <a:p>
            <a:pPr lvl="1">
              <a:lnSpc>
                <a:spcPct val="90000"/>
              </a:lnSpc>
              <a:buFont typeface="StarSymbol"/>
              <a:buChar char=""/>
            </a:pPr>
            <a:r>
              <a:rPr lang="en-US">
                <a:solidFill>
                  <a:srgbClr val="000000"/>
                </a:solidFill>
                <a:latin typeface="Calibri"/>
              </a:rPr>
              <a:t>Display (ImageVis3D TNG)</a:t>
            </a:r>
            <a:endParaRPr/>
          </a:p>
          <a:p>
            <a:pPr lvl="2">
              <a:lnSpc>
                <a:spcPct val="90000"/>
              </a:lnSpc>
              <a:buFont typeface="StarSymbol"/>
              <a:buChar char=""/>
            </a:pPr>
            <a:r>
              <a:rPr lang="en-US">
                <a:solidFill>
                  <a:srgbClr val="000000"/>
                </a:solidFill>
                <a:latin typeface="Calibri"/>
              </a:rPr>
              <a:t>simple display: complete</a:t>
            </a:r>
            <a:endParaRPr/>
          </a:p>
          <a:p>
            <a:pPr lvl="2">
              <a:lnSpc>
                <a:spcPct val="90000"/>
              </a:lnSpc>
              <a:buFont typeface="StarSymbol"/>
              <a:buChar char=""/>
            </a:pPr>
            <a:r>
              <a:rPr lang="en-US">
                <a:solidFill>
                  <a:srgbClr val="000000"/>
                </a:solidFill>
                <a:latin typeface="Calibri"/>
              </a:rPr>
              <a:t>MUI enabled demonstrator: in progress </a:t>
            </a:r>
            <a:endParaRPr/>
          </a:p>
          <a:p>
            <a:pPr lvl="2">
              <a:lnSpc>
                <a:spcPct val="90000"/>
              </a:lnSpc>
              <a:buFont typeface="StarSymbol"/>
              <a:buChar char=""/>
            </a:pPr>
            <a:r>
              <a:rPr lang="en-US">
                <a:solidFill>
                  <a:srgbClr val="000000"/>
                </a:solidFill>
                <a:latin typeface="Calibri"/>
              </a:rPr>
              <a:t>full Qt IU: start pending</a:t>
            </a:r>
            <a:endParaRPr/>
          </a:p>
          <a:p>
            <a:pPr lvl="2">
              <a:lnSpc>
                <a:spcPct val="90000"/>
              </a:lnSpc>
              <a:buFont typeface="StarSymbol"/>
              <a:buChar char=""/>
            </a:pPr>
            <a:r>
              <a:rPr lang="en-US">
                <a:solidFill>
                  <a:srgbClr val="000000"/>
                </a:solidFill>
                <a:latin typeface="Calibri"/>
              </a:rPr>
              <a:t>Java-Script UI: start pending</a:t>
            </a:r>
            <a:endParaRPr/>
          </a:p>
          <a:p>
            <a:pPr lvl="2">
              <a:lnSpc>
                <a:spcPct val="90000"/>
              </a:lnSpc>
              <a:buFont typeface="StarSymbol"/>
              <a:buChar char=""/>
            </a:pPr>
            <a:r>
              <a:rPr lang="en-US">
                <a:solidFill>
                  <a:srgbClr val="000000"/>
                </a:solidFill>
                <a:latin typeface="Calibri"/>
              </a:rPr>
              <a:t>iOS version: start pending</a:t>
            </a:r>
            <a:endParaRPr/>
          </a:p>
        </p:txBody>
      </p:sp>
      <p:sp>
        <p:nvSpPr>
          <p:cNvPr id="64" name="CustomShape 5"/>
          <p:cNvSpPr/>
          <p:nvPr/>
        </p:nvSpPr>
        <p:spPr>
          <a:xfrm>
            <a:off x="957600" y="3238200"/>
            <a:ext cx="6503760" cy="599400"/>
          </a:xfrm>
          <a:prstGeom prst="roundRect">
            <a:avLst>
              <a:gd name="adj" fmla="val 16667"/>
            </a:avLst>
          </a:prstGeom>
          <a:gradFill>
            <a:gsLst>
              <a:gs pos="0">
                <a:srgbClr val="3e7fcc"/>
              </a:gs>
              <a:gs pos="100000">
                <a:srgbClr val="a4c1ff"/>
              </a:gs>
            </a:gsLst>
            <a:lin ang="16200000"/>
          </a:gradFill>
          <a:ln>
            <a:noFill/>
          </a:ln>
        </p:spPr>
        <p:txBody>
          <a:bodyPr lIns="217800" rIns="217800" tIns="25920" bIns="25920" anchor="ctr"/>
          <a:p>
            <a:pPr>
              <a:lnSpc>
                <a:spcPct val="90000"/>
              </a:lnSpc>
            </a:pPr>
            <a:r>
              <a:rPr lang="en-US">
                <a:solidFill>
                  <a:srgbClr val="ffffff"/>
                </a:solidFill>
                <a:latin typeface="Calibri"/>
              </a:rPr>
              <a:t>Tuvok TNG</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