
<file path=[Content_Types].xml><?xml version="1.0" encoding="utf-8"?>
<Types xmlns="http://schemas.openxmlformats.org/package/2006/content-types">
  <Default Extension="xml" ContentType="application/xml"/>
  <Default Extension="m1v" ContentType="video/unknown"/>
  <Default Extension="wmf" ContentType="image/x-wmf"/>
  <Default Extension="jpeg" ContentType="image/jpeg"/>
  <Default Extension="jpg" ContentType="image/jpeg"/>
  <Default Extension="emf" ContentType="image/x-emf"/>
  <Default Extension="mp4" ContentType="video/unknown"/>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2" r:id="rId7"/>
    <p:sldId id="263" r:id="rId8"/>
    <p:sldId id="264" r:id="rId9"/>
    <p:sldId id="265" r:id="rId10"/>
    <p:sldId id="261"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172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6F211D-8FAF-9E41-9A65-320C5F4BB36A}" type="datetimeFigureOut">
              <a:rPr lang="de-DE" smtClean="0"/>
              <a:t>4/8/12</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00AF7C-BB98-BF4A-99FE-835D3B1E2B54}" type="slidenum">
              <a:rPr lang="en-US" smtClean="0"/>
              <a:t>‹Nr.›</a:t>
            </a:fld>
            <a:endParaRPr lang="en-US"/>
          </a:p>
        </p:txBody>
      </p:sp>
    </p:spTree>
    <p:extLst>
      <p:ext uri="{BB962C8B-B14F-4D97-AF65-F5344CB8AC3E}">
        <p14:creationId xmlns:p14="http://schemas.microsoft.com/office/powerpoint/2010/main" val="12693975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Multi-channel data</a:t>
            </a:r>
          </a:p>
          <a:p>
            <a:r>
              <a:rPr lang="en-US" dirty="0" smtClean="0"/>
              <a:t>60 </a:t>
            </a:r>
            <a:r>
              <a:rPr lang="en-US" dirty="0" err="1" smtClean="0"/>
              <a:t>gb</a:t>
            </a:r>
            <a:r>
              <a:rPr lang="en-US" dirty="0" smtClean="0"/>
              <a:t> </a:t>
            </a:r>
            <a:r>
              <a:rPr lang="en-US" dirty="0" err="1" smtClean="0"/>
              <a:t>orig</a:t>
            </a:r>
            <a:r>
              <a:rPr lang="en-US" dirty="0" smtClean="0"/>
              <a:t>; 100+ </a:t>
            </a:r>
            <a:r>
              <a:rPr lang="en-US" dirty="0" err="1" smtClean="0"/>
              <a:t>gb</a:t>
            </a:r>
            <a:r>
              <a:rPr lang="en-US" dirty="0" smtClean="0"/>
              <a:t> now</a:t>
            </a:r>
          </a:p>
          <a:p>
            <a:r>
              <a:rPr lang="en-US" dirty="0" smtClean="0"/>
              <a:t>70+ </a:t>
            </a:r>
            <a:r>
              <a:rPr lang="en-US" dirty="0" err="1" smtClean="0"/>
              <a:t>timesteps</a:t>
            </a:r>
            <a:r>
              <a:rPr lang="en-US" dirty="0" smtClean="0"/>
              <a:t>!</a:t>
            </a:r>
            <a:endParaRPr lang="en-US" dirty="0"/>
          </a:p>
        </p:txBody>
      </p:sp>
      <p:sp>
        <p:nvSpPr>
          <p:cNvPr id="4" name="Foliennummernplatzhalter 3"/>
          <p:cNvSpPr>
            <a:spLocks noGrp="1"/>
          </p:cNvSpPr>
          <p:nvPr>
            <p:ph type="sldNum" sz="quarter" idx="10"/>
          </p:nvPr>
        </p:nvSpPr>
        <p:spPr/>
        <p:txBody>
          <a:bodyPr/>
          <a:lstStyle/>
          <a:p>
            <a:fld id="{5100AF7C-BB98-BF4A-99FE-835D3B1E2B54}" type="slidenum">
              <a:rPr lang="en-US" smtClean="0"/>
              <a:t>10</a:t>
            </a:fld>
            <a:endParaRPr lang="en-US"/>
          </a:p>
        </p:txBody>
      </p:sp>
    </p:spTree>
    <p:extLst>
      <p:ext uri="{BB962C8B-B14F-4D97-AF65-F5344CB8AC3E}">
        <p14:creationId xmlns:p14="http://schemas.microsoft.com/office/powerpoint/2010/main" val="4052543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1280*800*4bpp</a:t>
            </a:r>
            <a:r>
              <a:rPr lang="en-US" baseline="0" dirty="0" smtClean="0"/>
              <a:t> &lt; 4 megabytes.</a:t>
            </a:r>
            <a:endParaRPr lang="en-US" dirty="0"/>
          </a:p>
        </p:txBody>
      </p:sp>
      <p:sp>
        <p:nvSpPr>
          <p:cNvPr id="4" name="Foliennummernplatzhalter 3"/>
          <p:cNvSpPr>
            <a:spLocks noGrp="1"/>
          </p:cNvSpPr>
          <p:nvPr>
            <p:ph type="sldNum" sz="quarter" idx="10"/>
          </p:nvPr>
        </p:nvSpPr>
        <p:spPr/>
        <p:txBody>
          <a:bodyPr/>
          <a:lstStyle/>
          <a:p>
            <a:fld id="{5100AF7C-BB98-BF4A-99FE-835D3B1E2B54}" type="slidenum">
              <a:rPr lang="en-US" smtClean="0"/>
              <a:t>11</a:t>
            </a:fld>
            <a:endParaRPr lang="en-US"/>
          </a:p>
        </p:txBody>
      </p:sp>
    </p:spTree>
    <p:extLst>
      <p:ext uri="{BB962C8B-B14F-4D97-AF65-F5344CB8AC3E}">
        <p14:creationId xmlns:p14="http://schemas.microsoft.com/office/powerpoint/2010/main" val="339923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We</a:t>
            </a:r>
            <a:r>
              <a:rPr lang="en-US" baseline="0" dirty="0" smtClean="0"/>
              <a:t> have this single large texture with all the data in it, *click* and we keep an index around so we know how everything is packed in.  Then we do normal ray casting just like in many other volume renderers, except that we might not have the resolution we need.  If that happens, we make a quick note of it *click* and then continue on. We’ll come back in a subsequent rendering pass to fix that resolution issue.</a:t>
            </a:r>
            <a:endParaRPr lang="en-US" dirty="0"/>
          </a:p>
        </p:txBody>
      </p:sp>
      <p:sp>
        <p:nvSpPr>
          <p:cNvPr id="4" name="Foliennummernplatzhalter 3"/>
          <p:cNvSpPr>
            <a:spLocks noGrp="1"/>
          </p:cNvSpPr>
          <p:nvPr>
            <p:ph type="sldNum" sz="quarter" idx="10"/>
          </p:nvPr>
        </p:nvSpPr>
        <p:spPr/>
        <p:txBody>
          <a:bodyPr/>
          <a:lstStyle/>
          <a:p>
            <a:fld id="{5100AF7C-BB98-BF4A-99FE-835D3B1E2B54}" type="slidenum">
              <a:rPr lang="en-US" smtClean="0"/>
              <a:t>12</a:t>
            </a:fld>
            <a:endParaRPr lang="en-US"/>
          </a:p>
        </p:txBody>
      </p:sp>
    </p:spTree>
    <p:extLst>
      <p:ext uri="{BB962C8B-B14F-4D97-AF65-F5344CB8AC3E}">
        <p14:creationId xmlns:p14="http://schemas.microsoft.com/office/powerpoint/2010/main" val="352272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p>
            <a:fld id="{2AF137A3-7AFC-B346-B207-2363366A8446}" type="datetimeFigureOut">
              <a:rPr lang="de-DE" smtClean="0"/>
              <a:t>4/8/12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FF1EC3-AAAF-0C4B-A96E-F28496F23A5B}" type="slidenum">
              <a:rPr lang="de-DE" smtClean="0"/>
              <a:t>‹Nr.›</a:t>
            </a:fld>
            <a:endParaRPr lang="de-DE"/>
          </a:p>
        </p:txBody>
      </p:sp>
    </p:spTree>
    <p:extLst>
      <p:ext uri="{BB962C8B-B14F-4D97-AF65-F5344CB8AC3E}">
        <p14:creationId xmlns:p14="http://schemas.microsoft.com/office/powerpoint/2010/main" val="1379645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AF137A3-7AFC-B346-B207-2363366A8446}" type="datetimeFigureOut">
              <a:rPr lang="de-DE" smtClean="0"/>
              <a:t>4/8/12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FF1EC3-AAAF-0C4B-A96E-F28496F23A5B}" type="slidenum">
              <a:rPr lang="de-DE" smtClean="0"/>
              <a:t>‹Nr.›</a:t>
            </a:fld>
            <a:endParaRPr lang="de-DE"/>
          </a:p>
        </p:txBody>
      </p:sp>
    </p:spTree>
    <p:extLst>
      <p:ext uri="{BB962C8B-B14F-4D97-AF65-F5344CB8AC3E}">
        <p14:creationId xmlns:p14="http://schemas.microsoft.com/office/powerpoint/2010/main" val="2555511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AF137A3-7AFC-B346-B207-2363366A8446}" type="datetimeFigureOut">
              <a:rPr lang="de-DE" smtClean="0"/>
              <a:t>4/8/12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FF1EC3-AAAF-0C4B-A96E-F28496F23A5B}" type="slidenum">
              <a:rPr lang="de-DE" smtClean="0"/>
              <a:t>‹Nr.›</a:t>
            </a:fld>
            <a:endParaRPr lang="de-DE"/>
          </a:p>
        </p:txBody>
      </p:sp>
    </p:spTree>
    <p:extLst>
      <p:ext uri="{BB962C8B-B14F-4D97-AF65-F5344CB8AC3E}">
        <p14:creationId xmlns:p14="http://schemas.microsoft.com/office/powerpoint/2010/main" val="1120467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AF137A3-7AFC-B346-B207-2363366A8446}" type="datetimeFigureOut">
              <a:rPr lang="de-DE" smtClean="0"/>
              <a:t>4/8/12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FF1EC3-AAAF-0C4B-A96E-F28496F23A5B}" type="slidenum">
              <a:rPr lang="de-DE" smtClean="0"/>
              <a:t>‹Nr.›</a:t>
            </a:fld>
            <a:endParaRPr lang="de-DE"/>
          </a:p>
        </p:txBody>
      </p:sp>
    </p:spTree>
    <p:extLst>
      <p:ext uri="{BB962C8B-B14F-4D97-AF65-F5344CB8AC3E}">
        <p14:creationId xmlns:p14="http://schemas.microsoft.com/office/powerpoint/2010/main" val="64179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p>
            <a:fld id="{2AF137A3-7AFC-B346-B207-2363366A8446}" type="datetimeFigureOut">
              <a:rPr lang="de-DE" smtClean="0"/>
              <a:t>4/8/12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FFF1EC3-AAAF-0C4B-A96E-F28496F23A5B}" type="slidenum">
              <a:rPr lang="de-DE" smtClean="0"/>
              <a:t>‹Nr.›</a:t>
            </a:fld>
            <a:endParaRPr lang="de-DE"/>
          </a:p>
        </p:txBody>
      </p:sp>
    </p:spTree>
    <p:extLst>
      <p:ext uri="{BB962C8B-B14F-4D97-AF65-F5344CB8AC3E}">
        <p14:creationId xmlns:p14="http://schemas.microsoft.com/office/powerpoint/2010/main" val="1589776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2AF137A3-7AFC-B346-B207-2363366A8446}" type="datetimeFigureOut">
              <a:rPr lang="de-DE" smtClean="0"/>
              <a:t>4/8/12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FFF1EC3-AAAF-0C4B-A96E-F28496F23A5B}" type="slidenum">
              <a:rPr lang="de-DE" smtClean="0"/>
              <a:t>‹Nr.›</a:t>
            </a:fld>
            <a:endParaRPr lang="de-DE"/>
          </a:p>
        </p:txBody>
      </p:sp>
    </p:spTree>
    <p:extLst>
      <p:ext uri="{BB962C8B-B14F-4D97-AF65-F5344CB8AC3E}">
        <p14:creationId xmlns:p14="http://schemas.microsoft.com/office/powerpoint/2010/main" val="1869444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2AF137A3-7AFC-B346-B207-2363366A8446}" type="datetimeFigureOut">
              <a:rPr lang="de-DE" smtClean="0"/>
              <a:t>4/8/12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FFF1EC3-AAAF-0C4B-A96E-F28496F23A5B}" type="slidenum">
              <a:rPr lang="de-DE" smtClean="0"/>
              <a:t>‹Nr.›</a:t>
            </a:fld>
            <a:endParaRPr lang="de-DE"/>
          </a:p>
        </p:txBody>
      </p:sp>
    </p:spTree>
    <p:extLst>
      <p:ext uri="{BB962C8B-B14F-4D97-AF65-F5344CB8AC3E}">
        <p14:creationId xmlns:p14="http://schemas.microsoft.com/office/powerpoint/2010/main" val="232153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2AF137A3-7AFC-B346-B207-2363366A8446}" type="datetimeFigureOut">
              <a:rPr lang="de-DE" smtClean="0"/>
              <a:t>4/8/12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FFF1EC3-AAAF-0C4B-A96E-F28496F23A5B}" type="slidenum">
              <a:rPr lang="de-DE" smtClean="0"/>
              <a:t>‹Nr.›</a:t>
            </a:fld>
            <a:endParaRPr lang="de-DE"/>
          </a:p>
        </p:txBody>
      </p:sp>
    </p:spTree>
    <p:extLst>
      <p:ext uri="{BB962C8B-B14F-4D97-AF65-F5344CB8AC3E}">
        <p14:creationId xmlns:p14="http://schemas.microsoft.com/office/powerpoint/2010/main" val="3382186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AF137A3-7AFC-B346-B207-2363366A8446}" type="datetimeFigureOut">
              <a:rPr lang="de-DE" smtClean="0"/>
              <a:t>4/8/12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FFF1EC3-AAAF-0C4B-A96E-F28496F23A5B}" type="slidenum">
              <a:rPr lang="de-DE" smtClean="0"/>
              <a:t>‹Nr.›</a:t>
            </a:fld>
            <a:endParaRPr lang="de-DE"/>
          </a:p>
        </p:txBody>
      </p:sp>
    </p:spTree>
    <p:extLst>
      <p:ext uri="{BB962C8B-B14F-4D97-AF65-F5344CB8AC3E}">
        <p14:creationId xmlns:p14="http://schemas.microsoft.com/office/powerpoint/2010/main" val="3919950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2AF137A3-7AFC-B346-B207-2363366A8446}" type="datetimeFigureOut">
              <a:rPr lang="de-DE" smtClean="0"/>
              <a:t>4/8/12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FFF1EC3-AAAF-0C4B-A96E-F28496F23A5B}" type="slidenum">
              <a:rPr lang="de-DE" smtClean="0"/>
              <a:t>‹Nr.›</a:t>
            </a:fld>
            <a:endParaRPr lang="de-DE"/>
          </a:p>
        </p:txBody>
      </p:sp>
    </p:spTree>
    <p:extLst>
      <p:ext uri="{BB962C8B-B14F-4D97-AF65-F5344CB8AC3E}">
        <p14:creationId xmlns:p14="http://schemas.microsoft.com/office/powerpoint/2010/main" val="3804891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p>
            <a:fld id="{2AF137A3-7AFC-B346-B207-2363366A8446}" type="datetimeFigureOut">
              <a:rPr lang="de-DE" smtClean="0"/>
              <a:t>4/8/12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FFF1EC3-AAAF-0C4B-A96E-F28496F23A5B}" type="slidenum">
              <a:rPr lang="de-DE" smtClean="0"/>
              <a:t>‹Nr.›</a:t>
            </a:fld>
            <a:endParaRPr lang="de-DE"/>
          </a:p>
        </p:txBody>
      </p:sp>
    </p:spTree>
    <p:extLst>
      <p:ext uri="{BB962C8B-B14F-4D97-AF65-F5344CB8AC3E}">
        <p14:creationId xmlns:p14="http://schemas.microsoft.com/office/powerpoint/2010/main" val="34373169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137A3-7AFC-B346-B207-2363366A8446}" type="datetimeFigureOut">
              <a:rPr lang="de-DE" smtClean="0"/>
              <a:t>4/8/12</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FF1EC3-AAAF-0C4B-A96E-F28496F23A5B}" type="slidenum">
              <a:rPr lang="de-DE" smtClean="0"/>
              <a:t>‹Nr.›</a:t>
            </a:fld>
            <a:endParaRPr lang="de-DE"/>
          </a:p>
        </p:txBody>
      </p:sp>
    </p:spTree>
    <p:extLst>
      <p:ext uri="{BB962C8B-B14F-4D97-AF65-F5344CB8AC3E}">
        <p14:creationId xmlns:p14="http://schemas.microsoft.com/office/powerpoint/2010/main" val="2035469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0.wmf"/><Relationship Id="rId5" Type="http://schemas.openxmlformats.org/officeDocument/2006/relationships/image" Target="../media/image21.wmf"/><Relationship Id="rId1" Type="http://schemas.openxmlformats.org/officeDocument/2006/relationships/slideLayout" Target="../slideLayouts/slideLayout2.xml"/><Relationship Id="rId2" Type="http://schemas.openxmlformats.org/officeDocument/2006/relationships/image" Target="../media/image18.wmf"/></Relationships>
</file>

<file path=ppt/slides/_rels/slide14.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1.wm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8.wmf"/></Relationships>
</file>

<file path=ppt/slides/_rels/slide15.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1.wmf"/><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8.wmf"/></Relationships>
</file>

<file path=ppt/slides/_rels/slide16.x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19.wmf"/><Relationship Id="rId5" Type="http://schemas.openxmlformats.org/officeDocument/2006/relationships/image" Target="../media/image21.wmf"/><Relationship Id="rId6" Type="http://schemas.openxmlformats.org/officeDocument/2006/relationships/image" Target="../media/image25.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9.png"/><Relationship Id="rId5" Type="http://schemas.openxmlformats.org/officeDocument/2006/relationships/image" Target="../media/image27.jpg"/><Relationship Id="rId6"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1.m1v"/><Relationship Id="rId2" Type="http://schemas.openxmlformats.org/officeDocument/2006/relationships/video" Target="../media/media1.m1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2.mov"/><Relationship Id="rId2" Type="http://schemas.openxmlformats.org/officeDocument/2006/relationships/video" Target="../media/media2.mo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5" Type="http://schemas.openxmlformats.org/officeDocument/2006/relationships/image" Target="../media/image15.png"/><Relationship Id="rId1" Type="http://schemas.microsoft.com/office/2007/relationships/media" Target="../media/media3.mp4"/><Relationship Id="rId2"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e-DE" dirty="0" err="1"/>
              <a:t>Chronophotographic</a:t>
            </a:r>
            <a:r>
              <a:rPr lang="de-DE" dirty="0"/>
              <a:t> </a:t>
            </a:r>
            <a:r>
              <a:rPr lang="de-DE" dirty="0" err="1"/>
              <a:t>Visualization</a:t>
            </a:r>
            <a:r>
              <a:rPr lang="de-DE" dirty="0"/>
              <a:t> </a:t>
            </a:r>
            <a:r>
              <a:rPr lang="de-DE" dirty="0" err="1"/>
              <a:t>for</a:t>
            </a:r>
            <a:r>
              <a:rPr lang="de-DE" dirty="0"/>
              <a:t> Time-</a:t>
            </a:r>
            <a:r>
              <a:rPr lang="de-DE" dirty="0" err="1"/>
              <a:t>Dependent</a:t>
            </a:r>
            <a:r>
              <a:rPr lang="de-DE" dirty="0"/>
              <a:t> Data Sets</a:t>
            </a:r>
          </a:p>
        </p:txBody>
      </p:sp>
      <p:sp>
        <p:nvSpPr>
          <p:cNvPr id="3" name="Untertitel 2"/>
          <p:cNvSpPr>
            <a:spLocks noGrp="1"/>
          </p:cNvSpPr>
          <p:nvPr>
            <p:ph type="subTitle" idx="1"/>
          </p:nvPr>
        </p:nvSpPr>
        <p:spPr/>
        <p:txBody>
          <a:bodyPr/>
          <a:lstStyle/>
          <a:p>
            <a:r>
              <a:rPr lang="en-US" i="1" noProof="1" smtClean="0"/>
              <a:t>Thomas</a:t>
            </a:r>
            <a:r>
              <a:rPr lang="de-DE" i="1" smtClean="0"/>
              <a:t> </a:t>
            </a:r>
            <a:r>
              <a:rPr lang="de-DE" i="1" dirty="0" err="1" smtClean="0"/>
              <a:t>Fogal</a:t>
            </a:r>
            <a:r>
              <a:rPr lang="de-DE" i="1" dirty="0"/>
              <a:t> </a:t>
            </a:r>
            <a:r>
              <a:rPr lang="de-DE" dirty="0" err="1" smtClean="0"/>
              <a:t>and</a:t>
            </a:r>
            <a:r>
              <a:rPr lang="de-DE" dirty="0" smtClean="0"/>
              <a:t> Jens Krüger</a:t>
            </a:r>
            <a:endParaRPr lang="de-DE" i="1" dirty="0"/>
          </a:p>
        </p:txBody>
      </p:sp>
    </p:spTree>
    <p:extLst>
      <p:ext uri="{BB962C8B-B14F-4D97-AF65-F5344CB8AC3E}">
        <p14:creationId xmlns:p14="http://schemas.microsoft.com/office/powerpoint/2010/main" val="17803926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Angiogenesis Properties	</a:t>
            </a:r>
            <a:endParaRPr lang="en-US" dirty="0"/>
          </a:p>
        </p:txBody>
      </p:sp>
      <p:pic>
        <p:nvPicPr>
          <p:cNvPr id="4" name="Bild 3" descr="angio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572" y="1505856"/>
            <a:ext cx="5352143" cy="5352143"/>
          </a:xfrm>
          <a:prstGeom prst="rect">
            <a:avLst/>
          </a:prstGeom>
        </p:spPr>
      </p:pic>
    </p:spTree>
    <p:extLst>
      <p:ext uri="{BB962C8B-B14F-4D97-AF65-F5344CB8AC3E}">
        <p14:creationId xmlns:p14="http://schemas.microsoft.com/office/powerpoint/2010/main" val="30899383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Large Data, Little Screen</a:t>
            </a:r>
            <a:endParaRPr lang="en-US" dirty="0"/>
          </a:p>
        </p:txBody>
      </p:sp>
      <p:pic>
        <p:nvPicPr>
          <p:cNvPr id="4" name="Bild 3" descr="deskt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16" y="1331874"/>
            <a:ext cx="7978878" cy="4986799"/>
          </a:xfrm>
          <a:prstGeom prst="rect">
            <a:avLst/>
          </a:prstGeom>
        </p:spPr>
      </p:pic>
    </p:spTree>
    <p:extLst>
      <p:ext uri="{BB962C8B-B14F-4D97-AF65-F5344CB8AC3E}">
        <p14:creationId xmlns:p14="http://schemas.microsoft.com/office/powerpoint/2010/main" val="38702422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ImageVis3D Renderer</a:t>
            </a:r>
            <a:endParaRPr lang="en-US" dirty="0"/>
          </a:p>
        </p:txBody>
      </p:sp>
      <p:graphicFrame>
        <p:nvGraphicFramePr>
          <p:cNvPr id="8" name="Tabelle 7"/>
          <p:cNvGraphicFramePr>
            <a:graphicFrameLocks noGrp="1"/>
          </p:cNvGraphicFramePr>
          <p:nvPr>
            <p:extLst>
              <p:ext uri="{D42A27DB-BD31-4B8C-83A1-F6EECF244321}">
                <p14:modId xmlns:p14="http://schemas.microsoft.com/office/powerpoint/2010/main" val="3231452833"/>
              </p:ext>
            </p:extLst>
          </p:nvPr>
        </p:nvGraphicFramePr>
        <p:xfrm>
          <a:off x="588957" y="1560285"/>
          <a:ext cx="7289800" cy="439420"/>
        </p:xfrm>
        <a:graphic>
          <a:graphicData uri="http://schemas.openxmlformats.org/drawingml/2006/table">
            <a:tbl>
              <a:tblPr firstRow="1" bandRow="1">
                <a:tableStyleId>{3C2FFA5D-87B4-456A-9821-1D502468CF0F}</a:tableStyleId>
              </a:tblPr>
              <a:tblGrid>
                <a:gridCol w="1457960"/>
                <a:gridCol w="1457960"/>
                <a:gridCol w="1457960"/>
                <a:gridCol w="1457960"/>
                <a:gridCol w="1457960"/>
              </a:tblGrid>
              <a:tr h="43942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chemeClr val="accent1"/>
                        </a:gs>
                        <a:gs pos="100000">
                          <a:srgbClr val="FFFFFF"/>
                        </a:gs>
                      </a:gsLst>
                      <a:lin ang="16200000" scaled="0"/>
                      <a:tileRect/>
                    </a:gra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chemeClr val="accent1"/>
                        </a:gs>
                        <a:gs pos="100000">
                          <a:srgbClr val="FFFFFF"/>
                        </a:gs>
                      </a:gsLst>
                      <a:lin ang="16200000" scaled="0"/>
                      <a:tileRect/>
                    </a:gra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chemeClr val="accent1"/>
                        </a:gs>
                        <a:gs pos="100000">
                          <a:srgbClr val="FFFFFF"/>
                        </a:gs>
                      </a:gsLst>
                      <a:lin ang="16200000" scaled="0"/>
                      <a:tileRect/>
                    </a:gra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chemeClr val="accent1"/>
                        </a:gs>
                        <a:gs pos="100000">
                          <a:srgbClr val="FFFFFF"/>
                        </a:gs>
                      </a:gsLst>
                      <a:lin ang="16200000" scaled="0"/>
                      <a:tileRect/>
                    </a:grad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chemeClr val="accent1"/>
                        </a:gs>
                        <a:gs pos="100000">
                          <a:srgbClr val="FFFFFF"/>
                        </a:gs>
                      </a:gsLst>
                      <a:lin ang="16200000" scaled="0"/>
                      <a:tileRect/>
                    </a:gradFill>
                  </a:tcPr>
                </a:tc>
              </a:tr>
            </a:tbl>
          </a:graphicData>
        </a:graphic>
      </p:graphicFrame>
      <p:grpSp>
        <p:nvGrpSpPr>
          <p:cNvPr id="22" name="Gruppierung 21"/>
          <p:cNvGrpSpPr/>
          <p:nvPr/>
        </p:nvGrpSpPr>
        <p:grpSpPr>
          <a:xfrm>
            <a:off x="588957" y="2159000"/>
            <a:ext cx="7307943" cy="4390571"/>
            <a:chOff x="816429" y="2159000"/>
            <a:chExt cx="7307943" cy="4390571"/>
          </a:xfrm>
        </p:grpSpPr>
        <p:sp>
          <p:nvSpPr>
            <p:cNvPr id="9" name="Rechteck 8"/>
            <p:cNvSpPr/>
            <p:nvPr/>
          </p:nvSpPr>
          <p:spPr>
            <a:xfrm>
              <a:off x="816429" y="2159000"/>
              <a:ext cx="7289800" cy="43905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Gerade Verbindung 10"/>
            <p:cNvCxnSpPr/>
            <p:nvPr/>
          </p:nvCxnSpPr>
          <p:spPr>
            <a:xfrm flipV="1">
              <a:off x="3066149" y="2159000"/>
              <a:ext cx="0" cy="43905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flipH="1">
              <a:off x="3084292" y="4245436"/>
              <a:ext cx="504008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p:nvCxnSpPr>
          <p:spPr>
            <a:xfrm>
              <a:off x="4807858" y="4245436"/>
              <a:ext cx="0" cy="23041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a:off x="6694714" y="4245436"/>
              <a:ext cx="0" cy="23041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6" name="Gekrümmte Verbindung 25"/>
          <p:cNvCxnSpPr/>
          <p:nvPr/>
        </p:nvCxnSpPr>
        <p:spPr>
          <a:xfrm rot="16200000" flipH="1">
            <a:off x="915527" y="2322286"/>
            <a:ext cx="2376722" cy="1469578"/>
          </a:xfrm>
          <a:prstGeom prst="curvedConnector3">
            <a:avLst/>
          </a:prstGeom>
          <a:ln w="101600">
            <a:solidFill>
              <a:schemeClr val="accent3"/>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28" name="Gekrümmte Verbindung 27"/>
          <p:cNvCxnSpPr/>
          <p:nvPr/>
        </p:nvCxnSpPr>
        <p:spPr>
          <a:xfrm rot="16200000" flipH="1">
            <a:off x="4163095" y="1941288"/>
            <a:ext cx="2376723" cy="2231571"/>
          </a:xfrm>
          <a:prstGeom prst="curvedConnector3">
            <a:avLst/>
          </a:prstGeom>
          <a:ln w="101600">
            <a:solidFill>
              <a:schemeClr val="accent3"/>
            </a:solidFill>
            <a:tailEnd type="arrow" w="lg" len="med"/>
          </a:ln>
        </p:spPr>
        <p:style>
          <a:lnRef idx="2">
            <a:schemeClr val="accent1"/>
          </a:lnRef>
          <a:fillRef idx="0">
            <a:schemeClr val="accent1"/>
          </a:fillRef>
          <a:effectRef idx="1">
            <a:schemeClr val="accent1"/>
          </a:effectRef>
          <a:fontRef idx="minor">
            <a:schemeClr val="tx1"/>
          </a:fontRef>
        </p:style>
      </p:cxnSp>
      <p:graphicFrame>
        <p:nvGraphicFramePr>
          <p:cNvPr id="34" name="Tabelle 33"/>
          <p:cNvGraphicFramePr>
            <a:graphicFrameLocks noGrp="1"/>
          </p:cNvGraphicFramePr>
          <p:nvPr>
            <p:extLst>
              <p:ext uri="{D42A27DB-BD31-4B8C-83A1-F6EECF244321}">
                <p14:modId xmlns:p14="http://schemas.microsoft.com/office/powerpoint/2010/main" val="697995795"/>
              </p:ext>
            </p:extLst>
          </p:nvPr>
        </p:nvGraphicFramePr>
        <p:xfrm>
          <a:off x="8037096" y="1569309"/>
          <a:ext cx="959263" cy="4980261"/>
        </p:xfrm>
        <a:graphic>
          <a:graphicData uri="http://schemas.openxmlformats.org/drawingml/2006/table">
            <a:tbl>
              <a:tblPr firstRow="1" bandRow="1">
                <a:tableStyleId>{35758FB7-9AC5-4552-8A53-C91805E547FA}</a:tableStyleId>
              </a:tblPr>
              <a:tblGrid>
                <a:gridCol w="959263"/>
              </a:tblGrid>
              <a:tr h="383097">
                <a:tc>
                  <a:txBody>
                    <a:bodyPr/>
                    <a:lstStyle/>
                    <a:p>
                      <a:endParaRPr lang="en-US" dirty="0"/>
                    </a:p>
                  </a:txBody>
                  <a:tcPr>
                    <a:solidFill>
                      <a:schemeClr val="accent5">
                        <a:lumMod val="20000"/>
                        <a:lumOff val="80000"/>
                      </a:schemeClr>
                    </a:solidFill>
                  </a:tcPr>
                </a:tc>
              </a:tr>
              <a:tr h="383097">
                <a:tc>
                  <a:txBody>
                    <a:bodyPr/>
                    <a:lstStyle/>
                    <a:p>
                      <a:endParaRPr lang="en-US" dirty="0"/>
                    </a:p>
                  </a:txBody>
                  <a:tcPr/>
                </a:tc>
              </a:tr>
              <a:tr h="383097">
                <a:tc>
                  <a:txBody>
                    <a:bodyPr/>
                    <a:lstStyle/>
                    <a:p>
                      <a:endParaRPr lang="en-US" dirty="0"/>
                    </a:p>
                  </a:txBody>
                  <a:tcPr/>
                </a:tc>
              </a:tr>
              <a:tr h="383097">
                <a:tc>
                  <a:txBody>
                    <a:bodyPr/>
                    <a:lstStyle/>
                    <a:p>
                      <a:endParaRPr lang="en-US" dirty="0"/>
                    </a:p>
                  </a:txBody>
                  <a:tcPr/>
                </a:tc>
              </a:tr>
              <a:tr h="383097">
                <a:tc>
                  <a:txBody>
                    <a:bodyPr/>
                    <a:lstStyle/>
                    <a:p>
                      <a:endParaRPr lang="en-US" dirty="0"/>
                    </a:p>
                  </a:txBody>
                  <a:tcPr/>
                </a:tc>
              </a:tr>
              <a:tr h="383097">
                <a:tc>
                  <a:txBody>
                    <a:bodyPr/>
                    <a:lstStyle/>
                    <a:p>
                      <a:endParaRPr lang="en-US" dirty="0"/>
                    </a:p>
                  </a:txBody>
                  <a:tcPr/>
                </a:tc>
              </a:tr>
              <a:tr h="383097">
                <a:tc>
                  <a:txBody>
                    <a:bodyPr/>
                    <a:lstStyle/>
                    <a:p>
                      <a:endParaRPr lang="en-US" dirty="0"/>
                    </a:p>
                  </a:txBody>
                  <a:tcPr/>
                </a:tc>
              </a:tr>
              <a:tr h="383097">
                <a:tc>
                  <a:txBody>
                    <a:bodyPr/>
                    <a:lstStyle/>
                    <a:p>
                      <a:endParaRPr lang="en-US" dirty="0"/>
                    </a:p>
                  </a:txBody>
                  <a:tcPr/>
                </a:tc>
              </a:tr>
              <a:tr h="383097">
                <a:tc>
                  <a:txBody>
                    <a:bodyPr/>
                    <a:lstStyle/>
                    <a:p>
                      <a:endParaRPr lang="en-US" dirty="0"/>
                    </a:p>
                  </a:txBody>
                  <a:tcPr/>
                </a:tc>
              </a:tr>
              <a:tr h="383097">
                <a:tc>
                  <a:txBody>
                    <a:bodyPr/>
                    <a:lstStyle/>
                    <a:p>
                      <a:endParaRPr lang="en-US"/>
                    </a:p>
                  </a:txBody>
                  <a:tcPr/>
                </a:tc>
              </a:tr>
              <a:tr h="383097">
                <a:tc>
                  <a:txBody>
                    <a:bodyPr/>
                    <a:lstStyle/>
                    <a:p>
                      <a:endParaRPr lang="en-US"/>
                    </a:p>
                  </a:txBody>
                  <a:tcPr/>
                </a:tc>
              </a:tr>
              <a:tr h="383097">
                <a:tc>
                  <a:txBody>
                    <a:bodyPr/>
                    <a:lstStyle/>
                    <a:p>
                      <a:endParaRPr lang="en-US"/>
                    </a:p>
                  </a:txBody>
                  <a:tcPr/>
                </a:tc>
              </a:tr>
              <a:tr h="383097">
                <a:tc>
                  <a:txBody>
                    <a:bodyPr/>
                    <a:lstStyle/>
                    <a:p>
                      <a:endParaRPr lang="en-US" dirty="0"/>
                    </a:p>
                  </a:txBody>
                  <a:tcPr/>
                </a:tc>
              </a:tr>
            </a:tbl>
          </a:graphicData>
        </a:graphic>
      </p:graphicFrame>
      <p:cxnSp>
        <p:nvCxnSpPr>
          <p:cNvPr id="36" name="Gekrümmte Verbindung 35"/>
          <p:cNvCxnSpPr/>
          <p:nvPr/>
        </p:nvCxnSpPr>
        <p:spPr>
          <a:xfrm flipV="1">
            <a:off x="5440431" y="2919508"/>
            <a:ext cx="2824475" cy="2540351"/>
          </a:xfrm>
          <a:prstGeom prst="curvedConnector3">
            <a:avLst/>
          </a:prstGeom>
          <a:ln w="889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480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Related Work</a:t>
            </a:r>
            <a:endParaRPr lang="en-US" dirty="0"/>
          </a:p>
        </p:txBody>
      </p:sp>
      <p:pic>
        <p:nvPicPr>
          <p:cNvPr id="11" name="Bild 10" descr="box-red.wm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211836"/>
            <a:ext cx="914400" cy="1028700"/>
          </a:xfrm>
          <a:prstGeom prst="rect">
            <a:avLst/>
          </a:prstGeom>
        </p:spPr>
      </p:pic>
      <p:pic>
        <p:nvPicPr>
          <p:cNvPr id="8" name="Bild 7" descr="box-blue.w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211836"/>
            <a:ext cx="914400" cy="1028700"/>
          </a:xfrm>
          <a:prstGeom prst="rect">
            <a:avLst/>
          </a:prstGeom>
        </p:spPr>
      </p:pic>
      <p:cxnSp>
        <p:nvCxnSpPr>
          <p:cNvPr id="17" name="Gerade Verbindung mit Pfeil 16"/>
          <p:cNvCxnSpPr/>
          <p:nvPr/>
        </p:nvCxnSpPr>
        <p:spPr>
          <a:xfrm>
            <a:off x="3853947" y="3708211"/>
            <a:ext cx="1693401" cy="0"/>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pic>
        <p:nvPicPr>
          <p:cNvPr id="18" name="Bild 17" descr="one-large-volume.wm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921" y="1841311"/>
            <a:ext cx="3251200" cy="3733800"/>
          </a:xfrm>
          <a:prstGeom prst="rect">
            <a:avLst/>
          </a:prstGeom>
        </p:spPr>
      </p:pic>
      <p:sp>
        <p:nvSpPr>
          <p:cNvPr id="19" name="Oval 18"/>
          <p:cNvSpPr/>
          <p:nvPr/>
        </p:nvSpPr>
        <p:spPr>
          <a:xfrm>
            <a:off x="1828800" y="3614218"/>
            <a:ext cx="233573" cy="1879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p:txBody>
      </p:sp>
      <p:sp>
        <p:nvSpPr>
          <p:cNvPr id="20" name="Oval 19"/>
          <p:cNvSpPr/>
          <p:nvPr/>
        </p:nvSpPr>
        <p:spPr>
          <a:xfrm>
            <a:off x="2097986" y="3614218"/>
            <a:ext cx="233573" cy="1879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p:txBody>
      </p:sp>
      <p:sp>
        <p:nvSpPr>
          <p:cNvPr id="21" name="Oval 20"/>
          <p:cNvSpPr/>
          <p:nvPr/>
        </p:nvSpPr>
        <p:spPr>
          <a:xfrm>
            <a:off x="2384845" y="3614218"/>
            <a:ext cx="233573" cy="1879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p:txBody>
      </p:sp>
      <p:pic>
        <p:nvPicPr>
          <p:cNvPr id="23" name="Bild 22" descr="box-green.wm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94050"/>
            <a:ext cx="914400" cy="1028700"/>
          </a:xfrm>
          <a:prstGeom prst="rect">
            <a:avLst/>
          </a:prstGeom>
        </p:spPr>
      </p:pic>
    </p:spTree>
    <p:extLst>
      <p:ext uri="{BB962C8B-B14F-4D97-AF65-F5344CB8AC3E}">
        <p14:creationId xmlns:p14="http://schemas.microsoft.com/office/powerpoint/2010/main" val="1916017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29167 -0.00532 " pathEditMode="relative" rAng="0" ptsTypes="AA">
                                      <p:cBhvr>
                                        <p:cTn id="6" dur="2000" fill="hold"/>
                                        <p:tgtEl>
                                          <p:spTgt spid="18"/>
                                        </p:tgtEl>
                                        <p:attrNameLst>
                                          <p:attrName>ppt_x</p:attrName>
                                          <p:attrName>ppt_y</p:attrName>
                                        </p:attrNameLst>
                                      </p:cBhvr>
                                      <p:rCtr x="14583" y="-278"/>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3D + 1D</a:t>
            </a:r>
            <a:endParaRPr lang="en-US" dirty="0"/>
          </a:p>
        </p:txBody>
      </p:sp>
      <p:pic>
        <p:nvPicPr>
          <p:cNvPr id="5" name="Bild 4" descr="box-red.wm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2100" y="3059436"/>
            <a:ext cx="914400" cy="1028700"/>
          </a:xfrm>
          <a:prstGeom prst="rect">
            <a:avLst/>
          </a:prstGeom>
        </p:spPr>
      </p:pic>
      <p:pic>
        <p:nvPicPr>
          <p:cNvPr id="6" name="Bild 5" descr="box-blue.w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500" y="3059436"/>
            <a:ext cx="914400" cy="1028700"/>
          </a:xfrm>
          <a:prstGeom prst="rect">
            <a:avLst/>
          </a:prstGeom>
        </p:spPr>
      </p:pic>
      <p:pic>
        <p:nvPicPr>
          <p:cNvPr id="7" name="Bild 6" descr="box-green.wm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7700" y="3041650"/>
            <a:ext cx="914400" cy="1028700"/>
          </a:xfrm>
          <a:prstGeom prst="rect">
            <a:avLst/>
          </a:prstGeom>
        </p:spPr>
      </p:pic>
      <p:pic>
        <p:nvPicPr>
          <p:cNvPr id="8" name="Bild 7" descr="tf-editor-c6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5878" y="3281773"/>
            <a:ext cx="2972102" cy="806363"/>
          </a:xfrm>
          <a:prstGeom prst="rect">
            <a:avLst/>
          </a:prstGeom>
        </p:spPr>
      </p:pic>
      <p:pic>
        <p:nvPicPr>
          <p:cNvPr id="9" name="Bild 8" descr="tf-editor-hand1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5928" y="3284834"/>
            <a:ext cx="3006960" cy="803303"/>
          </a:xfrm>
          <a:prstGeom prst="rect">
            <a:avLst/>
          </a:prstGeom>
        </p:spPr>
      </p:pic>
      <p:pic>
        <p:nvPicPr>
          <p:cNvPr id="10" name="Bild 9" descr="tf-editor-toot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22" y="3284833"/>
            <a:ext cx="3006961" cy="803304"/>
          </a:xfrm>
          <a:prstGeom prst="rect">
            <a:avLst/>
          </a:prstGeom>
        </p:spPr>
      </p:pic>
      <p:pic>
        <p:nvPicPr>
          <p:cNvPr id="11" name="Bild 10" descr="tfqn-transparency.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647" y="1417638"/>
            <a:ext cx="6941437" cy="2625451"/>
          </a:xfrm>
          <a:prstGeom prst="rect">
            <a:avLst/>
          </a:prstGeom>
        </p:spPr>
      </p:pic>
    </p:spTree>
    <p:extLst>
      <p:ext uri="{BB962C8B-B14F-4D97-AF65-F5344CB8AC3E}">
        <p14:creationId xmlns:p14="http://schemas.microsoft.com/office/powerpoint/2010/main" val="2184454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17075E-6 1.42527E-6 L -0.26038 0.24225 " pathEditMode="relative" rAng="0" ptsTypes="AA">
                                      <p:cBhvr>
                                        <p:cTn id="6" dur="2000" fill="hold"/>
                                        <p:tgtEl>
                                          <p:spTgt spid="7"/>
                                        </p:tgtEl>
                                        <p:attrNameLst>
                                          <p:attrName>ppt_x</p:attrName>
                                          <p:attrName>ppt_y</p:attrName>
                                        </p:attrNameLst>
                                      </p:cBhvr>
                                      <p:rCtr x="-13028" y="12101"/>
                                    </p:animMotion>
                                  </p:childTnLst>
                                </p:cTn>
                              </p:par>
                              <p:par>
                                <p:cTn id="7" presetID="0" presetClass="path" presetSubtype="0" accel="50000" decel="50000" fill="hold" nodeType="withEffect">
                                  <p:stCondLst>
                                    <p:cond delay="0"/>
                                  </p:stCondLst>
                                  <p:childTnLst>
                                    <p:animMotion origin="layout" path="M -9.39726E-7 -3.69273E-6 L 0.00156 0.23948 " pathEditMode="relative" rAng="0" ptsTypes="AA">
                                      <p:cBhvr>
                                        <p:cTn id="8" dur="2000" fill="hold"/>
                                        <p:tgtEl>
                                          <p:spTgt spid="5"/>
                                        </p:tgtEl>
                                        <p:attrNameLst>
                                          <p:attrName>ppt_x</p:attrName>
                                          <p:attrName>ppt_y</p:attrName>
                                        </p:attrNameLst>
                                      </p:cBhvr>
                                      <p:rCtr x="69" y="11962"/>
                                    </p:animMotion>
                                  </p:childTnLst>
                                </p:cTn>
                              </p:par>
                              <p:par>
                                <p:cTn id="9" presetID="0" presetClass="path" presetSubtype="0" accel="50000" decel="50000" fill="hold" nodeType="withEffect">
                                  <p:stCondLst>
                                    <p:cond delay="0"/>
                                  </p:stCondLst>
                                  <p:childTnLst>
                                    <p:animMotion origin="layout" path="M -3.0502E-6 -3.69273E-6 L 0.28123 0.23924 " pathEditMode="relative" rAng="0" ptsTypes="AA">
                                      <p:cBhvr>
                                        <p:cTn id="10" dur="2000" fill="hold"/>
                                        <p:tgtEl>
                                          <p:spTgt spid="6"/>
                                        </p:tgtEl>
                                        <p:attrNameLst>
                                          <p:attrName>ppt_x</p:attrName>
                                          <p:attrName>ppt_y</p:attrName>
                                        </p:attrNameLst>
                                      </p:cBhvr>
                                      <p:rCtr x="14052" y="11962"/>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 0 L 0 0.38987 " pathEditMode="relative" ptsTypes="AA">
                                      <p:cBhvr>
                                        <p:cTn id="22" dur="2000" fill="hold"/>
                                        <p:tgtEl>
                                          <p:spTgt spid="10"/>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 0.38987 " pathEditMode="relative" ptsTypes="AA">
                                      <p:cBhvr>
                                        <p:cTn id="24" dur="2000" fill="hold"/>
                                        <p:tgtEl>
                                          <p:spTgt spid="9"/>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L 0 0.38987 " pathEditMode="relative" ptsTypes="AA">
                                      <p:cBhvr>
                                        <p:cTn id="26" dur="2000" fill="hold"/>
                                        <p:tgtEl>
                                          <p:spTgt spid="8"/>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3D + 1D</a:t>
            </a:r>
            <a:endParaRPr lang="en-US" dirty="0"/>
          </a:p>
        </p:txBody>
      </p:sp>
      <p:pic>
        <p:nvPicPr>
          <p:cNvPr id="9" name="Bild 8" descr="box-red.wmf"/>
          <p:cNvPicPr>
            <a:picLocks noChangeAspect="1"/>
          </p:cNvPicPr>
          <p:nvPr/>
        </p:nvPicPr>
        <p:blipFill>
          <a:blip r:embed="rId2">
            <a:alphaModFix amt="75000"/>
            <a:extLst>
              <a:ext uri="{28A0092B-C50C-407E-A947-70E740481C1C}">
                <a14:useLocalDpi xmlns:a14="http://schemas.microsoft.com/office/drawing/2010/main" val="0"/>
              </a:ext>
            </a:extLst>
          </a:blip>
          <a:stretch>
            <a:fillRect/>
          </a:stretch>
        </p:blipFill>
        <p:spPr>
          <a:xfrm>
            <a:off x="4116698" y="4694551"/>
            <a:ext cx="914400" cy="1028700"/>
          </a:xfrm>
          <a:prstGeom prst="rect">
            <a:avLst/>
          </a:prstGeom>
        </p:spPr>
      </p:pic>
      <p:pic>
        <p:nvPicPr>
          <p:cNvPr id="10" name="Bild 9" descr="box-blue.wmf"/>
          <p:cNvPicPr>
            <a:picLocks noChangeAspect="1"/>
          </p:cNvPicPr>
          <p:nvPr/>
        </p:nvPicPr>
        <p:blipFill>
          <a:blip r:embed="rId3">
            <a:alphaModFix amt="39000"/>
            <a:extLst>
              <a:ext uri="{28A0092B-C50C-407E-A947-70E740481C1C}">
                <a14:useLocalDpi xmlns:a14="http://schemas.microsoft.com/office/drawing/2010/main" val="0"/>
              </a:ext>
            </a:extLst>
          </a:blip>
          <a:stretch>
            <a:fillRect/>
          </a:stretch>
        </p:blipFill>
        <p:spPr>
          <a:xfrm>
            <a:off x="7600396" y="4694551"/>
            <a:ext cx="914400" cy="1028700"/>
          </a:xfrm>
          <a:prstGeom prst="rect">
            <a:avLst/>
          </a:prstGeom>
        </p:spPr>
      </p:pic>
      <p:pic>
        <p:nvPicPr>
          <p:cNvPr id="11" name="Bild 10" descr="box-green.wmf"/>
          <p:cNvPicPr>
            <a:picLocks noChangeAspect="1"/>
          </p:cNvPicPr>
          <p:nvPr/>
        </p:nvPicPr>
        <p:blipFill>
          <a:blip r:embed="rId4">
            <a:alphaModFix amt="48000"/>
            <a:extLst>
              <a:ext uri="{28A0092B-C50C-407E-A947-70E740481C1C}">
                <a14:useLocalDpi xmlns:a14="http://schemas.microsoft.com/office/drawing/2010/main" val="0"/>
              </a:ext>
            </a:extLst>
          </a:blip>
          <a:stretch>
            <a:fillRect/>
          </a:stretch>
        </p:blipFill>
        <p:spPr>
          <a:xfrm>
            <a:off x="822779" y="4694551"/>
            <a:ext cx="914400" cy="1028700"/>
          </a:xfrm>
          <a:prstGeom prst="rect">
            <a:avLst/>
          </a:prstGeom>
        </p:spPr>
      </p:pic>
      <p:pic>
        <p:nvPicPr>
          <p:cNvPr id="15" name="Bild 14" descr="tfqn-transparenc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647" y="1417638"/>
            <a:ext cx="6941437" cy="2625451"/>
          </a:xfrm>
          <a:prstGeom prst="rect">
            <a:avLst/>
          </a:prstGeom>
        </p:spPr>
      </p:pic>
      <p:pic>
        <p:nvPicPr>
          <p:cNvPr id="20" name="Bild 19" descr="tf-editor-c6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5878" y="5953434"/>
            <a:ext cx="2972102" cy="806363"/>
          </a:xfrm>
          <a:prstGeom prst="rect">
            <a:avLst/>
          </a:prstGeom>
        </p:spPr>
      </p:pic>
      <p:pic>
        <p:nvPicPr>
          <p:cNvPr id="21" name="Bild 20" descr="tf-editor-hand1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5928" y="5956495"/>
            <a:ext cx="3006960" cy="803303"/>
          </a:xfrm>
          <a:prstGeom prst="rect">
            <a:avLst/>
          </a:prstGeom>
        </p:spPr>
      </p:pic>
      <p:pic>
        <p:nvPicPr>
          <p:cNvPr id="22" name="Bild 21" descr="tf-editor-tooth.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22" y="5956494"/>
            <a:ext cx="3006961" cy="803304"/>
          </a:xfrm>
          <a:prstGeom prst="rect">
            <a:avLst/>
          </a:prstGeom>
        </p:spPr>
      </p:pic>
    </p:spTree>
    <p:extLst>
      <p:ext uri="{BB962C8B-B14F-4D97-AF65-F5344CB8AC3E}">
        <p14:creationId xmlns:p14="http://schemas.microsoft.com/office/powerpoint/2010/main" val="6945624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Conclusion</a:t>
            </a:r>
            <a:endParaRPr lang="en-US" dirty="0"/>
          </a:p>
        </p:txBody>
      </p:sp>
      <p:graphicFrame>
        <p:nvGraphicFramePr>
          <p:cNvPr id="4" name="Tabelle 3"/>
          <p:cNvGraphicFramePr>
            <a:graphicFrameLocks noGrp="1"/>
          </p:cNvGraphicFramePr>
          <p:nvPr>
            <p:extLst>
              <p:ext uri="{D42A27DB-BD31-4B8C-83A1-F6EECF244321}">
                <p14:modId xmlns:p14="http://schemas.microsoft.com/office/powerpoint/2010/main" val="1625627280"/>
              </p:ext>
            </p:extLst>
          </p:nvPr>
        </p:nvGraphicFramePr>
        <p:xfrm>
          <a:off x="457200" y="1537120"/>
          <a:ext cx="3895520" cy="234817"/>
        </p:xfrm>
        <a:graphic>
          <a:graphicData uri="http://schemas.openxmlformats.org/drawingml/2006/table">
            <a:tbl>
              <a:tblPr firstRow="1" bandRow="1">
                <a:tableStyleId>{3C2FFA5D-87B4-456A-9821-1D502468CF0F}</a:tableStyleId>
              </a:tblPr>
              <a:tblGrid>
                <a:gridCol w="779104"/>
                <a:gridCol w="779104"/>
                <a:gridCol w="779104"/>
                <a:gridCol w="779104"/>
                <a:gridCol w="779104"/>
              </a:tblGrid>
              <a:tr h="234817">
                <a:tc>
                  <a:txBody>
                    <a:bodyPr/>
                    <a:lstStyle/>
                    <a:p>
                      <a:endParaRPr lang="en-US" sz="1000" dirty="0"/>
                    </a:p>
                  </a:txBody>
                  <a:tcPr marL="48864" marR="48864" marT="24432" marB="24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chemeClr val="accent1"/>
                        </a:gs>
                        <a:gs pos="100000">
                          <a:srgbClr val="FFFFFF"/>
                        </a:gs>
                      </a:gsLst>
                      <a:lin ang="16200000" scaled="0"/>
                      <a:tileRect/>
                    </a:gradFill>
                  </a:tcPr>
                </a:tc>
                <a:tc>
                  <a:txBody>
                    <a:bodyPr/>
                    <a:lstStyle/>
                    <a:p>
                      <a:endParaRPr lang="en-US" sz="1000" dirty="0"/>
                    </a:p>
                  </a:txBody>
                  <a:tcPr marL="48864" marR="48864" marT="24432" marB="24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chemeClr val="accent1"/>
                        </a:gs>
                        <a:gs pos="100000">
                          <a:srgbClr val="FFFFFF"/>
                        </a:gs>
                      </a:gsLst>
                      <a:lin ang="16200000" scaled="0"/>
                      <a:tileRect/>
                    </a:gradFill>
                  </a:tcPr>
                </a:tc>
                <a:tc>
                  <a:txBody>
                    <a:bodyPr/>
                    <a:lstStyle/>
                    <a:p>
                      <a:endParaRPr lang="en-US" sz="1000" dirty="0"/>
                    </a:p>
                  </a:txBody>
                  <a:tcPr marL="48864" marR="48864" marT="24432" marB="24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chemeClr val="accent1"/>
                        </a:gs>
                        <a:gs pos="100000">
                          <a:srgbClr val="FFFFFF"/>
                        </a:gs>
                      </a:gsLst>
                      <a:lin ang="16200000" scaled="0"/>
                      <a:tileRect/>
                    </a:gradFill>
                  </a:tcPr>
                </a:tc>
                <a:tc>
                  <a:txBody>
                    <a:bodyPr/>
                    <a:lstStyle/>
                    <a:p>
                      <a:endParaRPr lang="en-US" sz="1000" dirty="0"/>
                    </a:p>
                  </a:txBody>
                  <a:tcPr marL="48864" marR="48864" marT="24432" marB="24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chemeClr val="accent1"/>
                        </a:gs>
                        <a:gs pos="100000">
                          <a:srgbClr val="FFFFFF"/>
                        </a:gs>
                      </a:gsLst>
                      <a:lin ang="16200000" scaled="0"/>
                      <a:tileRect/>
                    </a:gradFill>
                  </a:tcPr>
                </a:tc>
                <a:tc>
                  <a:txBody>
                    <a:bodyPr/>
                    <a:lstStyle/>
                    <a:p>
                      <a:endParaRPr lang="en-US" sz="1000" dirty="0"/>
                    </a:p>
                  </a:txBody>
                  <a:tcPr marL="48864" marR="48864" marT="24432" marB="24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chemeClr val="accent1"/>
                        </a:gs>
                        <a:gs pos="100000">
                          <a:srgbClr val="FFFFFF"/>
                        </a:gs>
                      </a:gsLst>
                      <a:lin ang="16200000" scaled="0"/>
                      <a:tileRect/>
                    </a:gradFill>
                  </a:tcPr>
                </a:tc>
              </a:tr>
            </a:tbl>
          </a:graphicData>
        </a:graphic>
      </p:graphicFrame>
      <p:grpSp>
        <p:nvGrpSpPr>
          <p:cNvPr id="5" name="Gruppierung 4"/>
          <p:cNvGrpSpPr/>
          <p:nvPr/>
        </p:nvGrpSpPr>
        <p:grpSpPr>
          <a:xfrm>
            <a:off x="465653" y="1924184"/>
            <a:ext cx="3905210" cy="2346228"/>
            <a:chOff x="816429" y="2159000"/>
            <a:chExt cx="7307943" cy="4390571"/>
          </a:xfrm>
        </p:grpSpPr>
        <p:sp>
          <p:nvSpPr>
            <p:cNvPr id="6" name="Rechteck 5"/>
            <p:cNvSpPr/>
            <p:nvPr/>
          </p:nvSpPr>
          <p:spPr>
            <a:xfrm>
              <a:off x="816429" y="2159000"/>
              <a:ext cx="7289800" cy="43905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Gerade Verbindung 6"/>
            <p:cNvCxnSpPr/>
            <p:nvPr/>
          </p:nvCxnSpPr>
          <p:spPr>
            <a:xfrm flipV="1">
              <a:off x="3066149" y="2159000"/>
              <a:ext cx="0" cy="43905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flipH="1">
              <a:off x="3084292" y="4245436"/>
              <a:ext cx="504008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Gerade Verbindung 8"/>
            <p:cNvCxnSpPr/>
            <p:nvPr/>
          </p:nvCxnSpPr>
          <p:spPr>
            <a:xfrm>
              <a:off x="4807858" y="4245436"/>
              <a:ext cx="0" cy="23041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6694714" y="4245436"/>
              <a:ext cx="0" cy="23041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1" name="Gekrümmte Verbindung 10"/>
          <p:cNvCxnSpPr/>
          <p:nvPr/>
        </p:nvCxnSpPr>
        <p:spPr>
          <a:xfrm rot="16200000" flipH="1">
            <a:off x="364137" y="1735413"/>
            <a:ext cx="1405237" cy="1202201"/>
          </a:xfrm>
          <a:prstGeom prst="curvedConnector3">
            <a:avLst/>
          </a:prstGeom>
          <a:ln w="101600">
            <a:solidFill>
              <a:schemeClr val="accent3"/>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12" name="Gekrümmte Verbindung 11"/>
          <p:cNvCxnSpPr>
            <a:stCxn id="4" idx="2"/>
          </p:cNvCxnSpPr>
          <p:nvPr/>
        </p:nvCxnSpPr>
        <p:spPr>
          <a:xfrm rot="16200000" flipH="1">
            <a:off x="2266499" y="1910398"/>
            <a:ext cx="1478846" cy="1201924"/>
          </a:xfrm>
          <a:prstGeom prst="curvedConnector3">
            <a:avLst/>
          </a:prstGeom>
          <a:ln w="101600">
            <a:solidFill>
              <a:schemeClr val="accent3"/>
            </a:solidFill>
            <a:tailEnd type="arrow" w="lg" len="med"/>
          </a:ln>
        </p:spPr>
        <p:style>
          <a:lnRef idx="2">
            <a:schemeClr val="accent1"/>
          </a:lnRef>
          <a:fillRef idx="0">
            <a:schemeClr val="accent1"/>
          </a:fillRef>
          <a:effectRef idx="1">
            <a:schemeClr val="accent1"/>
          </a:effectRef>
          <a:fontRef idx="minor">
            <a:schemeClr val="tx1"/>
          </a:fontRef>
        </p:style>
      </p:cxnSp>
      <p:graphicFrame>
        <p:nvGraphicFramePr>
          <p:cNvPr id="13" name="Tabelle 12"/>
          <p:cNvGraphicFramePr>
            <a:graphicFrameLocks noGrp="1"/>
          </p:cNvGraphicFramePr>
          <p:nvPr>
            <p:extLst>
              <p:ext uri="{D42A27DB-BD31-4B8C-83A1-F6EECF244321}">
                <p14:modId xmlns:p14="http://schemas.microsoft.com/office/powerpoint/2010/main" val="2823328646"/>
              </p:ext>
            </p:extLst>
          </p:nvPr>
        </p:nvGraphicFramePr>
        <p:xfrm>
          <a:off x="4534352" y="1496868"/>
          <a:ext cx="512610" cy="2791154"/>
        </p:xfrm>
        <a:graphic>
          <a:graphicData uri="http://schemas.openxmlformats.org/drawingml/2006/table">
            <a:tbl>
              <a:tblPr firstRow="1" bandRow="1">
                <a:tableStyleId>{35758FB7-9AC5-4552-8A53-C91805E547FA}</a:tableStyleId>
              </a:tblPr>
              <a:tblGrid>
                <a:gridCol w="512610"/>
              </a:tblGrid>
              <a:tr h="189845">
                <a:tc>
                  <a:txBody>
                    <a:bodyPr/>
                    <a:lstStyle/>
                    <a:p>
                      <a:endParaRPr lang="en-US" sz="1000" dirty="0"/>
                    </a:p>
                  </a:txBody>
                  <a:tcPr marL="48864" marR="48864" marT="24432" marB="24432">
                    <a:solidFill>
                      <a:schemeClr val="accent5">
                        <a:lumMod val="20000"/>
                        <a:lumOff val="80000"/>
                      </a:schemeClr>
                    </a:solidFill>
                  </a:tcPr>
                </a:tc>
              </a:tr>
              <a:tr h="189845">
                <a:tc>
                  <a:txBody>
                    <a:bodyPr/>
                    <a:lstStyle/>
                    <a:p>
                      <a:endParaRPr lang="en-US" sz="1000" dirty="0"/>
                    </a:p>
                  </a:txBody>
                  <a:tcPr marL="48864" marR="48864" marT="24432" marB="24432"/>
                </a:tc>
              </a:tr>
              <a:tr h="189845">
                <a:tc>
                  <a:txBody>
                    <a:bodyPr/>
                    <a:lstStyle/>
                    <a:p>
                      <a:endParaRPr lang="en-US" sz="1000" dirty="0"/>
                    </a:p>
                  </a:txBody>
                  <a:tcPr marL="48864" marR="48864" marT="24432" marB="24432"/>
                </a:tc>
              </a:tr>
              <a:tr h="189845">
                <a:tc>
                  <a:txBody>
                    <a:bodyPr/>
                    <a:lstStyle/>
                    <a:p>
                      <a:endParaRPr lang="en-US" sz="1000" dirty="0"/>
                    </a:p>
                  </a:txBody>
                  <a:tcPr marL="48864" marR="48864" marT="24432" marB="24432"/>
                </a:tc>
              </a:tr>
              <a:tr h="189845">
                <a:tc>
                  <a:txBody>
                    <a:bodyPr/>
                    <a:lstStyle/>
                    <a:p>
                      <a:endParaRPr lang="en-US" sz="1000" dirty="0"/>
                    </a:p>
                  </a:txBody>
                  <a:tcPr marL="48864" marR="48864" marT="24432" marB="24432"/>
                </a:tc>
              </a:tr>
              <a:tr h="189845">
                <a:tc>
                  <a:txBody>
                    <a:bodyPr/>
                    <a:lstStyle/>
                    <a:p>
                      <a:endParaRPr lang="en-US" sz="1000" dirty="0"/>
                    </a:p>
                  </a:txBody>
                  <a:tcPr marL="48864" marR="48864" marT="24432" marB="24432"/>
                </a:tc>
              </a:tr>
              <a:tr h="189845">
                <a:tc>
                  <a:txBody>
                    <a:bodyPr/>
                    <a:lstStyle/>
                    <a:p>
                      <a:endParaRPr lang="en-US" sz="1000" dirty="0"/>
                    </a:p>
                  </a:txBody>
                  <a:tcPr marL="48864" marR="48864" marT="24432" marB="24432"/>
                </a:tc>
              </a:tr>
              <a:tr h="189845">
                <a:tc>
                  <a:txBody>
                    <a:bodyPr/>
                    <a:lstStyle/>
                    <a:p>
                      <a:endParaRPr lang="en-US" sz="1000" dirty="0"/>
                    </a:p>
                  </a:txBody>
                  <a:tcPr marL="48864" marR="48864" marT="24432" marB="24432"/>
                </a:tc>
              </a:tr>
              <a:tr h="375986">
                <a:tc>
                  <a:txBody>
                    <a:bodyPr/>
                    <a:lstStyle/>
                    <a:p>
                      <a:endParaRPr lang="en-US" sz="1000" dirty="0"/>
                    </a:p>
                  </a:txBody>
                  <a:tcPr marL="48864" marR="48864" marT="24432" marB="24432"/>
                </a:tc>
              </a:tr>
              <a:tr h="189845">
                <a:tc>
                  <a:txBody>
                    <a:bodyPr/>
                    <a:lstStyle/>
                    <a:p>
                      <a:endParaRPr lang="en-US" sz="1000"/>
                    </a:p>
                  </a:txBody>
                  <a:tcPr marL="48864" marR="48864" marT="24432" marB="24432"/>
                </a:tc>
              </a:tr>
              <a:tr h="189845">
                <a:tc>
                  <a:txBody>
                    <a:bodyPr/>
                    <a:lstStyle/>
                    <a:p>
                      <a:endParaRPr lang="en-US" sz="1000"/>
                    </a:p>
                  </a:txBody>
                  <a:tcPr marL="48864" marR="48864" marT="24432" marB="24432"/>
                </a:tc>
              </a:tr>
              <a:tr h="189845">
                <a:tc>
                  <a:txBody>
                    <a:bodyPr/>
                    <a:lstStyle/>
                    <a:p>
                      <a:endParaRPr lang="en-US" sz="1000"/>
                    </a:p>
                  </a:txBody>
                  <a:tcPr marL="48864" marR="48864" marT="24432" marB="24432"/>
                </a:tc>
              </a:tr>
              <a:tr h="189845">
                <a:tc>
                  <a:txBody>
                    <a:bodyPr/>
                    <a:lstStyle/>
                    <a:p>
                      <a:endParaRPr lang="en-US" sz="1000" dirty="0"/>
                    </a:p>
                  </a:txBody>
                  <a:tcPr marL="48864" marR="48864" marT="24432" marB="24432"/>
                </a:tc>
              </a:tr>
            </a:tbl>
          </a:graphicData>
        </a:graphic>
      </p:graphicFrame>
      <p:cxnSp>
        <p:nvCxnSpPr>
          <p:cNvPr id="14" name="Gekrümmte Verbindung 13"/>
          <p:cNvCxnSpPr/>
          <p:nvPr/>
        </p:nvCxnSpPr>
        <p:spPr>
          <a:xfrm rot="5400000" flipH="1" flipV="1">
            <a:off x="3043852" y="2085714"/>
            <a:ext cx="1753714" cy="1678353"/>
          </a:xfrm>
          <a:prstGeom prst="curvedConnector3">
            <a:avLst/>
          </a:prstGeom>
          <a:ln w="88900">
            <a:solidFill>
              <a:schemeClr val="accent2"/>
            </a:solidFill>
            <a:tailEnd type="arrow"/>
          </a:ln>
        </p:spPr>
        <p:style>
          <a:lnRef idx="2">
            <a:schemeClr val="accent1"/>
          </a:lnRef>
          <a:fillRef idx="0">
            <a:schemeClr val="accent1"/>
          </a:fillRef>
          <a:effectRef idx="1">
            <a:schemeClr val="accent1"/>
          </a:effectRef>
          <a:fontRef idx="minor">
            <a:schemeClr val="tx1"/>
          </a:fontRef>
        </p:style>
      </p:cxnSp>
      <p:pic>
        <p:nvPicPr>
          <p:cNvPr id="40" name="Bild 39" descr="angio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859" y="1219797"/>
            <a:ext cx="3375881" cy="3375881"/>
          </a:xfrm>
          <a:prstGeom prst="rect">
            <a:avLst/>
          </a:prstGeom>
        </p:spPr>
      </p:pic>
      <p:grpSp>
        <p:nvGrpSpPr>
          <p:cNvPr id="48" name="Gruppierung 47"/>
          <p:cNvGrpSpPr/>
          <p:nvPr/>
        </p:nvGrpSpPr>
        <p:grpSpPr>
          <a:xfrm>
            <a:off x="2005792" y="3780062"/>
            <a:ext cx="5057120" cy="2954499"/>
            <a:chOff x="-26022" y="1417638"/>
            <a:chExt cx="9144002" cy="5342160"/>
          </a:xfrm>
        </p:grpSpPr>
        <p:pic>
          <p:nvPicPr>
            <p:cNvPr id="41" name="Bild 40" descr="box-red.wmf"/>
            <p:cNvPicPr>
              <a:picLocks noChangeAspect="1"/>
            </p:cNvPicPr>
            <p:nvPr/>
          </p:nvPicPr>
          <p:blipFill>
            <a:blip r:embed="rId3">
              <a:alphaModFix amt="75000"/>
              <a:extLst>
                <a:ext uri="{28A0092B-C50C-407E-A947-70E740481C1C}">
                  <a14:useLocalDpi xmlns:a14="http://schemas.microsoft.com/office/drawing/2010/main" val="0"/>
                </a:ext>
              </a:extLst>
            </a:blip>
            <a:stretch>
              <a:fillRect/>
            </a:stretch>
          </p:blipFill>
          <p:spPr>
            <a:xfrm>
              <a:off x="4116698" y="4694551"/>
              <a:ext cx="914400" cy="1028700"/>
            </a:xfrm>
            <a:prstGeom prst="rect">
              <a:avLst/>
            </a:prstGeom>
          </p:spPr>
        </p:pic>
        <p:pic>
          <p:nvPicPr>
            <p:cNvPr id="42" name="Bild 41" descr="box-blue.wmf"/>
            <p:cNvPicPr>
              <a:picLocks noChangeAspect="1"/>
            </p:cNvPicPr>
            <p:nvPr/>
          </p:nvPicPr>
          <p:blipFill>
            <a:blip r:embed="rId4">
              <a:alphaModFix amt="39000"/>
              <a:extLst>
                <a:ext uri="{28A0092B-C50C-407E-A947-70E740481C1C}">
                  <a14:useLocalDpi xmlns:a14="http://schemas.microsoft.com/office/drawing/2010/main" val="0"/>
                </a:ext>
              </a:extLst>
            </a:blip>
            <a:stretch>
              <a:fillRect/>
            </a:stretch>
          </p:blipFill>
          <p:spPr>
            <a:xfrm>
              <a:off x="7600396" y="4694551"/>
              <a:ext cx="914400" cy="1028700"/>
            </a:xfrm>
            <a:prstGeom prst="rect">
              <a:avLst/>
            </a:prstGeom>
          </p:spPr>
        </p:pic>
        <p:pic>
          <p:nvPicPr>
            <p:cNvPr id="43" name="Bild 42" descr="box-green.wmf"/>
            <p:cNvPicPr>
              <a:picLocks noChangeAspect="1"/>
            </p:cNvPicPr>
            <p:nvPr/>
          </p:nvPicPr>
          <p:blipFill>
            <a:blip r:embed="rId5">
              <a:alphaModFix amt="48000"/>
              <a:extLst>
                <a:ext uri="{28A0092B-C50C-407E-A947-70E740481C1C}">
                  <a14:useLocalDpi xmlns:a14="http://schemas.microsoft.com/office/drawing/2010/main" val="0"/>
                </a:ext>
              </a:extLst>
            </a:blip>
            <a:stretch>
              <a:fillRect/>
            </a:stretch>
          </p:blipFill>
          <p:spPr>
            <a:xfrm>
              <a:off x="822779" y="4694551"/>
              <a:ext cx="914400" cy="1028700"/>
            </a:xfrm>
            <a:prstGeom prst="rect">
              <a:avLst/>
            </a:prstGeom>
          </p:spPr>
        </p:pic>
        <p:pic>
          <p:nvPicPr>
            <p:cNvPr id="44" name="Bild 43" descr="tfqn-transparenc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647" y="1417638"/>
              <a:ext cx="6941437" cy="2625451"/>
            </a:xfrm>
            <a:prstGeom prst="rect">
              <a:avLst/>
            </a:prstGeom>
          </p:spPr>
        </p:pic>
        <p:pic>
          <p:nvPicPr>
            <p:cNvPr id="45" name="Bild 44" descr="tf-editor-c6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5878" y="5953434"/>
              <a:ext cx="2972102" cy="806363"/>
            </a:xfrm>
            <a:prstGeom prst="rect">
              <a:avLst/>
            </a:prstGeom>
          </p:spPr>
        </p:pic>
        <p:pic>
          <p:nvPicPr>
            <p:cNvPr id="46" name="Bild 45" descr="tf-editor-hand1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5928" y="5956495"/>
              <a:ext cx="3006960" cy="803303"/>
            </a:xfrm>
            <a:prstGeom prst="rect">
              <a:avLst/>
            </a:prstGeom>
          </p:spPr>
        </p:pic>
        <p:pic>
          <p:nvPicPr>
            <p:cNvPr id="47" name="Bild 46" descr="tf-editor-tooth.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22" y="5956494"/>
              <a:ext cx="3006961" cy="803304"/>
            </a:xfrm>
            <a:prstGeom prst="rect">
              <a:avLst/>
            </a:prstGeom>
          </p:spPr>
        </p:pic>
      </p:grpSp>
    </p:spTree>
    <p:extLst>
      <p:ext uri="{BB962C8B-B14F-4D97-AF65-F5344CB8AC3E}">
        <p14:creationId xmlns:p14="http://schemas.microsoft.com/office/powerpoint/2010/main" val="3161205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248188"/>
            <a:ext cx="8229600" cy="5877976"/>
          </a:xfrm>
        </p:spPr>
        <p:txBody>
          <a:bodyPr anchor="ctr" anchorCtr="0">
            <a:normAutofit/>
          </a:bodyPr>
          <a:lstStyle/>
          <a:p>
            <a:pPr marL="0" indent="0" algn="dist">
              <a:buNone/>
            </a:pPr>
            <a:r>
              <a:rPr lang="en-US" sz="9600" dirty="0"/>
              <a:t>?</a:t>
            </a:r>
          </a:p>
        </p:txBody>
      </p:sp>
      <p:pic>
        <p:nvPicPr>
          <p:cNvPr id="4" name="Bild 3" descr="ivd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1929"/>
            <a:ext cx="4189707" cy="878773"/>
          </a:xfrm>
          <a:prstGeom prst="rect">
            <a:avLst/>
          </a:prstGeom>
        </p:spPr>
      </p:pic>
      <p:pic>
        <p:nvPicPr>
          <p:cNvPr id="6" name="Bild 5" descr="m2ci_logo_rz_4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8943"/>
            <a:ext cx="3226221" cy="2279812"/>
          </a:xfrm>
          <a:prstGeom prst="rect">
            <a:avLst/>
          </a:prstGeom>
        </p:spPr>
      </p:pic>
      <p:pic>
        <p:nvPicPr>
          <p:cNvPr id="7" name="Bild 6" descr="SCI_logo_mon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181" y="3019132"/>
            <a:ext cx="2225114" cy="1103413"/>
          </a:xfrm>
          <a:prstGeom prst="rect">
            <a:avLst/>
          </a:prstGeom>
        </p:spPr>
      </p:pic>
      <p:pic>
        <p:nvPicPr>
          <p:cNvPr id="8" name="Bild 7" descr="Ud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7160" y="4584294"/>
            <a:ext cx="3124033" cy="1952521"/>
          </a:xfrm>
          <a:prstGeom prst="rect">
            <a:avLst/>
          </a:prstGeom>
        </p:spPr>
      </p:pic>
      <p:pic>
        <p:nvPicPr>
          <p:cNvPr id="9" name="Bild 8" descr="logo_final.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6543" y="684702"/>
            <a:ext cx="3289300" cy="1016000"/>
          </a:xfrm>
          <a:prstGeom prst="rect">
            <a:avLst/>
          </a:prstGeom>
        </p:spPr>
      </p:pic>
    </p:spTree>
    <p:extLst>
      <p:ext uri="{BB962C8B-B14F-4D97-AF65-F5344CB8AC3E}">
        <p14:creationId xmlns:p14="http://schemas.microsoft.com/office/powerpoint/2010/main" val="42332294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ivd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917915"/>
          </a:xfrm>
          <a:prstGeom prst="rect">
            <a:avLst/>
          </a:prstGeom>
        </p:spPr>
      </p:pic>
      <p:pic>
        <p:nvPicPr>
          <p:cNvPr id="3" name="Bild 2"/>
          <p:cNvPicPr>
            <a:picLocks noChangeAspect="1"/>
          </p:cNvPicPr>
          <p:nvPr/>
        </p:nvPicPr>
        <p:blipFill>
          <a:blip r:embed="rId3"/>
          <a:stretch>
            <a:fillRect/>
          </a:stretch>
        </p:blipFill>
        <p:spPr>
          <a:xfrm>
            <a:off x="4759214" y="2014022"/>
            <a:ext cx="4193782" cy="2645118"/>
          </a:xfrm>
          <a:prstGeom prst="rect">
            <a:avLst/>
          </a:prstGeom>
        </p:spPr>
      </p:pic>
      <p:pic>
        <p:nvPicPr>
          <p:cNvPr id="5" name="Bild 4" descr="ns2_f3_i3_amp+li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58" y="2014022"/>
            <a:ext cx="2775857" cy="2775857"/>
          </a:xfrm>
          <a:prstGeom prst="rect">
            <a:avLst/>
          </a:prstGeom>
        </p:spPr>
      </p:pic>
      <p:pic>
        <p:nvPicPr>
          <p:cNvPr id="2" name="Bild 1" descr="longhorn.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186" y="3846285"/>
            <a:ext cx="1796949" cy="2703286"/>
          </a:xfrm>
          <a:prstGeom prst="rect">
            <a:avLst/>
          </a:prstGeom>
        </p:spPr>
      </p:pic>
      <p:pic>
        <p:nvPicPr>
          <p:cNvPr id="6" name="Bild 5"/>
          <p:cNvPicPr>
            <a:picLocks noChangeAspect="1"/>
          </p:cNvPicPr>
          <p:nvPr/>
        </p:nvPicPr>
        <p:blipFill>
          <a:blip r:embed="rId6"/>
          <a:stretch>
            <a:fillRect/>
          </a:stretch>
        </p:blipFill>
        <p:spPr>
          <a:xfrm>
            <a:off x="4953001" y="4508412"/>
            <a:ext cx="3447143" cy="1839886"/>
          </a:xfrm>
          <a:prstGeom prst="rect">
            <a:avLst/>
          </a:prstGeom>
        </p:spPr>
      </p:pic>
      <p:pic>
        <p:nvPicPr>
          <p:cNvPr id="7" name="Bild 6" descr="mui.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1127" y="2882952"/>
            <a:ext cx="4262699" cy="2798079"/>
          </a:xfrm>
          <a:prstGeom prst="rect">
            <a:avLst/>
          </a:prstGeom>
        </p:spPr>
      </p:pic>
    </p:spTree>
    <p:extLst>
      <p:ext uri="{BB962C8B-B14F-4D97-AF65-F5344CB8AC3E}">
        <p14:creationId xmlns:p14="http://schemas.microsoft.com/office/powerpoint/2010/main" val="719029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Mobile Visualization</a:t>
            </a:r>
            <a:endParaRPr lang="en-US" dirty="0"/>
          </a:p>
        </p:txBody>
      </p:sp>
      <p:pic>
        <p:nvPicPr>
          <p:cNvPr id="4" name="Bild 3" descr="DB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689" y="1180472"/>
            <a:ext cx="5039169" cy="5677528"/>
          </a:xfrm>
          <a:prstGeom prst="rect">
            <a:avLst/>
          </a:prstGeom>
        </p:spPr>
      </p:pic>
    </p:spTree>
    <p:extLst>
      <p:ext uri="{BB962C8B-B14F-4D97-AF65-F5344CB8AC3E}">
        <p14:creationId xmlns:p14="http://schemas.microsoft.com/office/powerpoint/2010/main" val="23348369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SCI</a:t>
            </a:r>
            <a:endParaRPr lang="en-US" dirty="0"/>
          </a:p>
        </p:txBody>
      </p:sp>
      <p:pic>
        <p:nvPicPr>
          <p:cNvPr id="5" name="Bild 4"/>
          <p:cNvPicPr>
            <a:picLocks noChangeAspect="1"/>
          </p:cNvPicPr>
          <p:nvPr/>
        </p:nvPicPr>
        <p:blipFill>
          <a:blip r:embed="rId2"/>
          <a:stretch>
            <a:fillRect/>
          </a:stretch>
        </p:blipFill>
        <p:spPr>
          <a:xfrm>
            <a:off x="0" y="0"/>
            <a:ext cx="9144000" cy="6857999"/>
          </a:xfrm>
          <a:prstGeom prst="rect">
            <a:avLst/>
          </a:prstGeom>
        </p:spPr>
      </p:pic>
      <p:pic>
        <p:nvPicPr>
          <p:cNvPr id="6" name="Bild 5" descr="SCI_logo_mon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56148" cy="870857"/>
          </a:xfrm>
          <a:prstGeom prst="rect">
            <a:avLst/>
          </a:prstGeom>
        </p:spPr>
      </p:pic>
    </p:spTree>
    <p:extLst>
      <p:ext uri="{BB962C8B-B14F-4D97-AF65-F5344CB8AC3E}">
        <p14:creationId xmlns:p14="http://schemas.microsoft.com/office/powerpoint/2010/main" val="25818880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Angiogenesis</a:t>
            </a:r>
            <a:endParaRPr lang="en-US" dirty="0"/>
          </a:p>
        </p:txBody>
      </p:sp>
      <p:pic>
        <p:nvPicPr>
          <p:cNvPr id="5" name="TS_C01_SF.m1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800" y="1368489"/>
            <a:ext cx="7605486" cy="5164073"/>
          </a:xfrm>
          <a:prstGeom prst="rect">
            <a:avLst/>
          </a:prstGeom>
        </p:spPr>
      </p:pic>
    </p:spTree>
    <p:extLst>
      <p:ext uri="{BB962C8B-B14F-4D97-AF65-F5344CB8AC3E}">
        <p14:creationId xmlns:p14="http://schemas.microsoft.com/office/powerpoint/2010/main" val="260923238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Volume Rendering</a:t>
            </a:r>
            <a:endParaRPr lang="en-US" dirty="0"/>
          </a:p>
        </p:txBody>
      </p:sp>
      <p:pic>
        <p:nvPicPr>
          <p:cNvPr id="5" name="Bild 4"/>
          <p:cNvPicPr>
            <a:picLocks noChangeAspect="1"/>
          </p:cNvPicPr>
          <p:nvPr/>
        </p:nvPicPr>
        <p:blipFill>
          <a:blip r:embed="rId2"/>
          <a:stretch>
            <a:fillRect/>
          </a:stretch>
        </p:blipFill>
        <p:spPr>
          <a:xfrm>
            <a:off x="254001" y="1381352"/>
            <a:ext cx="8614564" cy="5410940"/>
          </a:xfrm>
          <a:prstGeom prst="rect">
            <a:avLst/>
          </a:prstGeom>
        </p:spPr>
      </p:pic>
    </p:spTree>
    <p:extLst>
      <p:ext uri="{BB962C8B-B14F-4D97-AF65-F5344CB8AC3E}">
        <p14:creationId xmlns:p14="http://schemas.microsoft.com/office/powerpoint/2010/main" val="10951655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ImageVis3D</a:t>
            </a:r>
            <a:endParaRPr lang="en-US" dirty="0"/>
          </a:p>
        </p:txBody>
      </p:sp>
      <p:sp>
        <p:nvSpPr>
          <p:cNvPr id="3" name="Inhaltsplatzhalter 2"/>
          <p:cNvSpPr>
            <a:spLocks noGrp="1"/>
          </p:cNvSpPr>
          <p:nvPr>
            <p:ph idx="1"/>
          </p:nvPr>
        </p:nvSpPr>
        <p:spPr/>
        <p:txBody>
          <a:bodyPr/>
          <a:lstStyle/>
          <a:p>
            <a:r>
              <a:rPr lang="en-US" dirty="0" smtClean="0"/>
              <a:t>Demo</a:t>
            </a:r>
          </a:p>
          <a:p>
            <a:pPr lvl="1"/>
            <a:r>
              <a:rPr lang="en-US" dirty="0" smtClean="0"/>
              <a:t>(hand)</a:t>
            </a:r>
          </a:p>
          <a:p>
            <a:pPr lvl="1"/>
            <a:r>
              <a:rPr lang="en-US" dirty="0" smtClean="0"/>
              <a:t>1d transfer functions / mappings</a:t>
            </a:r>
          </a:p>
          <a:p>
            <a:pPr lvl="1"/>
            <a:r>
              <a:rPr lang="en-US" dirty="0" smtClean="0"/>
              <a:t>Histograms</a:t>
            </a:r>
          </a:p>
          <a:p>
            <a:pPr lvl="1"/>
            <a:endParaRPr lang="en-US" dirty="0" smtClean="0"/>
          </a:p>
        </p:txBody>
      </p:sp>
      <p:pic>
        <p:nvPicPr>
          <p:cNvPr id="4" name="Bild 3" descr="iv3d-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671" y="2364921"/>
            <a:ext cx="2209800" cy="2019300"/>
          </a:xfrm>
          <a:prstGeom prst="rect">
            <a:avLst/>
          </a:prstGeom>
        </p:spPr>
      </p:pic>
    </p:spTree>
    <p:extLst>
      <p:ext uri="{BB962C8B-B14F-4D97-AF65-F5344CB8AC3E}">
        <p14:creationId xmlns:p14="http://schemas.microsoft.com/office/powerpoint/2010/main" val="32350939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Time Dependent Vis</a:t>
            </a:r>
            <a:endParaRPr lang="en-US" dirty="0"/>
          </a:p>
        </p:txBody>
      </p:sp>
      <p:pic>
        <p:nvPicPr>
          <p:cNvPr id="8" name="ts_c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6485" y="1217204"/>
            <a:ext cx="8454572" cy="5056596"/>
          </a:xfrm>
          <a:prstGeom prst="rect">
            <a:avLst/>
          </a:prstGeom>
        </p:spPr>
      </p:pic>
    </p:spTree>
    <p:extLst>
      <p:ext uri="{BB962C8B-B14F-4D97-AF65-F5344CB8AC3E}">
        <p14:creationId xmlns:p14="http://schemas.microsoft.com/office/powerpoint/2010/main" val="10819449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Chronophotographic</a:t>
            </a:r>
            <a:r>
              <a:rPr lang="en-US" dirty="0" smtClean="0"/>
              <a:t> Visualization</a:t>
            </a:r>
            <a:endParaRPr lang="en-US" dirty="0"/>
          </a:p>
        </p:txBody>
      </p:sp>
      <p:pic>
        <p:nvPicPr>
          <p:cNvPr id="4" name="spher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858" y="2503714"/>
            <a:ext cx="4692651" cy="3519488"/>
          </a:xfrm>
          <a:prstGeom prst="rect">
            <a:avLst/>
          </a:prstGeom>
        </p:spPr>
      </p:pic>
      <p:pic>
        <p:nvPicPr>
          <p:cNvPr id="5" name="Bild 4" descr="chrono-ball-onespac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9937" y="2503714"/>
            <a:ext cx="3877129" cy="3565176"/>
          </a:xfrm>
          <a:prstGeom prst="rect">
            <a:avLst/>
          </a:prstGeom>
        </p:spPr>
      </p:pic>
      <p:cxnSp>
        <p:nvCxnSpPr>
          <p:cNvPr id="7" name="Gerade Verbindung 6"/>
          <p:cNvCxnSpPr/>
          <p:nvPr/>
        </p:nvCxnSpPr>
        <p:spPr>
          <a:xfrm>
            <a:off x="4934857" y="2086429"/>
            <a:ext cx="0" cy="449942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93769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171</Words>
  <Application>Microsoft Macintosh PowerPoint</Application>
  <PresentationFormat>Bildschirmpräsentation (4:3)</PresentationFormat>
  <Paragraphs>29</Paragraphs>
  <Slides>17</Slides>
  <Notes>3</Notes>
  <HiddenSlides>0</HiddenSlides>
  <MMClips>3</MMClips>
  <ScaleCrop>false</ScaleCrop>
  <HeadingPairs>
    <vt:vector size="4" baseType="variant">
      <vt:variant>
        <vt:lpstr>Design</vt:lpstr>
      </vt:variant>
      <vt:variant>
        <vt:i4>1</vt:i4>
      </vt:variant>
      <vt:variant>
        <vt:lpstr>Folientitel</vt:lpstr>
      </vt:variant>
      <vt:variant>
        <vt:i4>17</vt:i4>
      </vt:variant>
    </vt:vector>
  </HeadingPairs>
  <TitlesOfParts>
    <vt:vector size="18" baseType="lpstr">
      <vt:lpstr>Office-Design</vt:lpstr>
      <vt:lpstr>Chronophotographic Visualization for Time-Dependent Data Sets</vt:lpstr>
      <vt:lpstr>PowerPoint-Präsentation</vt:lpstr>
      <vt:lpstr>Mobile Visualization</vt:lpstr>
      <vt:lpstr>SCI</vt:lpstr>
      <vt:lpstr>Angiogenesis</vt:lpstr>
      <vt:lpstr>Volume Rendering</vt:lpstr>
      <vt:lpstr>ImageVis3D</vt:lpstr>
      <vt:lpstr>Time Dependent Vis</vt:lpstr>
      <vt:lpstr>Chronophotographic Visualization</vt:lpstr>
      <vt:lpstr>Angiogenesis Properties </vt:lpstr>
      <vt:lpstr>Large Data, Little Screen</vt:lpstr>
      <vt:lpstr>ImageVis3D Renderer</vt:lpstr>
      <vt:lpstr>Related Work</vt:lpstr>
      <vt:lpstr>3D + 1D</vt:lpstr>
      <vt:lpstr>3D + 1D</vt:lpstr>
      <vt:lpstr>Conclusion</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Chronophotographic Visualization for Time-Dependent Data Sets</dc:title>
  <dc:creator>tf</dc:creator>
  <cp:lastModifiedBy>tf</cp:lastModifiedBy>
  <cp:revision>24</cp:revision>
  <dcterms:created xsi:type="dcterms:W3CDTF">2012-04-07T17:01:15Z</dcterms:created>
  <dcterms:modified xsi:type="dcterms:W3CDTF">2012-04-08T21:26:34Z</dcterms:modified>
</cp:coreProperties>
</file>