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780" r:id="rId2"/>
    <p:sldId id="781" r:id="rId3"/>
    <p:sldId id="785" r:id="rId4"/>
    <p:sldId id="783" r:id="rId5"/>
    <p:sldId id="784" r:id="rId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2A24AC"/>
    <a:srgbClr val="2923A5"/>
    <a:srgbClr val="2828A0"/>
    <a:srgbClr val="3333CC"/>
    <a:srgbClr val="FFFFFF"/>
    <a:srgbClr val="949494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 autoAdjust="0"/>
  </p:normalViewPr>
  <p:slideViewPr>
    <p:cSldViewPr snapToGrid="0" snapToObjects="1">
      <p:cViewPr>
        <p:scale>
          <a:sx n="126" d="100"/>
          <a:sy n="126" d="100"/>
        </p:scale>
        <p:origin x="-1182" y="192"/>
      </p:cViewPr>
      <p:guideLst>
        <p:guide orient="horz" pos="239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D5C95770-8866-4617-AB94-5F84DCD40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FA6D4607-1575-4000-B743-F28DF8B3F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14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1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5" rIns="93169" bIns="46585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7066" indent="-291179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4717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30604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96491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582E0AF-ABE2-40A6-A5D0-C1E3FC48045F}" type="slidenum">
              <a:rPr lang="en-US"/>
              <a:pPr eaLnBrk="1" hangingPunct="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09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0002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8483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1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000501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152400"/>
            <a:ext cx="80010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1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1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4000501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000501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0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3400" y="1114425"/>
            <a:ext cx="807720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533400" y="1190625"/>
            <a:ext cx="8077200" cy="0"/>
          </a:xfrm>
          <a:prstGeom prst="line">
            <a:avLst/>
          </a:prstGeom>
          <a:noFill/>
          <a:ln w="38100">
            <a:solidFill>
              <a:srgbClr val="0A1B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756525" y="6632576"/>
            <a:ext cx="1295400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900" dirty="0"/>
              <a:t>  </a:t>
            </a:r>
            <a:fld id="{0049095F-D376-4913-AEC1-4A3D0A6ED5F9}" type="slidenum">
              <a:rPr lang="en-US" sz="900" smtClean="0"/>
              <a:pPr algn="r">
                <a:defRPr/>
              </a:pPr>
              <a:t>‹#›</a:t>
            </a:fld>
            <a:endParaRPr lang="en-US" sz="900" dirty="0"/>
          </a:p>
        </p:txBody>
      </p:sp>
      <p:pic>
        <p:nvPicPr>
          <p:cNvPr id="10" name="Picture 15" descr="SCI_logo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-620" y="698400"/>
            <a:ext cx="838820" cy="3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8" descr="ViSUS-logo4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05082" y="698400"/>
            <a:ext cx="638918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ideo" Target="file:///C:\Users\Public\PresentationCD\Temp+Cloud_0000_short.avi" TargetMode="External"/><Relationship Id="rId6" Type="http://schemas.openxmlformats.org/officeDocument/2006/relationships/image" Target="../media/image5.png"/><Relationship Id="rId11" Type="http://schemas.openxmlformats.org/officeDocument/2006/relationships/hyperlink" Target="file:///C:\pascucci\data\ViSUS-demo-CD-windows\RUN_VISUS_DEMO_PPM_WITH_FOX_high_res.bat" TargetMode="External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hyperlink" Target="file:///C:\pascucci\data\demo-topology\contour-tree-viewer\_DEMO_3d-rho-spectrum-topology.bat" TargetMode="External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file:///K:\visus_3D_demo\BORG-DEMO-DVD\RUN_VISUS_FOX_DEMO_MIRANDA_RELATIVE_PATH-K.ba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file:///K:\ViSUS_DEMO\_NGA_DEMO_PRESENTATION\_Copy%20of%20demo_001_world_simple.bat" TargetMode="Externa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Valerio </a:t>
            </a:r>
            <a:r>
              <a:rPr lang="en-US" dirty="0" smtClean="0"/>
              <a:t>Pascucci</a:t>
            </a:r>
            <a:r>
              <a:rPr lang="en-US" dirty="0" smtClean="0"/>
              <a:t>: Short 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01000" cy="5198533"/>
          </a:xfrm>
        </p:spPr>
        <p:txBody>
          <a:bodyPr/>
          <a:lstStyle/>
          <a:p>
            <a:r>
              <a:rPr lang="en-US" sz="2000" dirty="0" smtClean="0"/>
              <a:t>MS in EE University of Rome “La </a:t>
            </a:r>
            <a:r>
              <a:rPr lang="en-US" sz="2000" dirty="0" smtClean="0"/>
              <a:t>Sapienza</a:t>
            </a:r>
            <a:r>
              <a:rPr lang="en-US" sz="2000" dirty="0" smtClean="0"/>
              <a:t>”, Italy</a:t>
            </a:r>
          </a:p>
          <a:p>
            <a:r>
              <a:rPr lang="en-US" sz="2000" dirty="0" smtClean="0"/>
              <a:t>PhD in Computer Science at Purdue University</a:t>
            </a:r>
          </a:p>
          <a:p>
            <a:r>
              <a:rPr lang="en-US" sz="2000" dirty="0" smtClean="0"/>
              <a:t>Computer Scientist, Project Leader, Group Leader at Lawrence Livermore National Laboratory</a:t>
            </a:r>
          </a:p>
          <a:p>
            <a:r>
              <a:rPr lang="en-US" sz="2000" dirty="0"/>
              <a:t>Professor </a:t>
            </a:r>
            <a:r>
              <a:rPr lang="en-US" sz="2000" dirty="0" smtClean="0"/>
              <a:t>of Computer Science at </a:t>
            </a:r>
            <a:r>
              <a:rPr lang="en-US" sz="2000" dirty="0"/>
              <a:t>the School of Computing of the University of Utah</a:t>
            </a:r>
          </a:p>
          <a:p>
            <a:r>
              <a:rPr lang="en-US" sz="2000" dirty="0" smtClean="0"/>
              <a:t>Associate Director of the </a:t>
            </a:r>
            <a:r>
              <a:rPr lang="en-US" sz="2000" dirty="0"/>
              <a:t>Scientific Computing and </a:t>
            </a:r>
            <a:r>
              <a:rPr lang="en-US" sz="2000" dirty="0" smtClean="0"/>
              <a:t>Imaging </a:t>
            </a:r>
            <a:r>
              <a:rPr lang="en-US" sz="2000" dirty="0"/>
              <a:t>of the University of Utah</a:t>
            </a:r>
            <a:endParaRPr lang="en-US" sz="2000" dirty="0" smtClean="0"/>
          </a:p>
          <a:p>
            <a:r>
              <a:rPr lang="en-US" sz="2000" dirty="0" smtClean="0"/>
              <a:t>Associate Editor for IEEE TVCG</a:t>
            </a:r>
          </a:p>
          <a:p>
            <a:r>
              <a:rPr lang="en-US" sz="2000" dirty="0" smtClean="0"/>
              <a:t>Founder </a:t>
            </a:r>
            <a:r>
              <a:rPr lang="en-US" sz="2000" dirty="0"/>
              <a:t>of </a:t>
            </a:r>
            <a:r>
              <a:rPr lang="en-US" sz="2000" dirty="0"/>
              <a:t>ViSUS</a:t>
            </a:r>
            <a:r>
              <a:rPr lang="en-US" sz="2000" dirty="0"/>
              <a:t> LLC</a:t>
            </a:r>
            <a:endParaRPr lang="en-US" sz="2000" dirty="0" smtClean="0"/>
          </a:p>
          <a:p>
            <a:r>
              <a:rPr lang="en-US" sz="2000" dirty="0" smtClean="0"/>
              <a:t>Edited book on Topological </a:t>
            </a:r>
            <a:r>
              <a:rPr lang="en-US" sz="2000" dirty="0"/>
              <a:t>Methods in Data Analysis and </a:t>
            </a:r>
            <a:r>
              <a:rPr lang="en-US" sz="2000" dirty="0" smtClean="0"/>
              <a:t>Visualization </a:t>
            </a:r>
          </a:p>
          <a:p>
            <a:r>
              <a:rPr lang="en-US" sz="2000" dirty="0" smtClean="0"/>
              <a:t>Over 130 articles published in journals, book chapters, and conference  proceedings</a:t>
            </a:r>
          </a:p>
          <a:p>
            <a:r>
              <a:rPr lang="en-US" sz="2000" dirty="0" smtClean="0"/>
              <a:t>Chaired and PC member of over 40 conferences</a:t>
            </a:r>
          </a:p>
        </p:txBody>
      </p:sp>
    </p:spTree>
    <p:extLst>
      <p:ext uri="{BB962C8B-B14F-4D97-AF65-F5344CB8AC3E}">
        <p14:creationId xmlns:p14="http://schemas.microsoft.com/office/powerpoint/2010/main" val="8339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91" name="Picture 11" descr="http://graphics.stanford.edu/projects/array/images/tiled-side-view-ces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5" y="2742401"/>
            <a:ext cx="1115927" cy="13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71320" y="3850614"/>
            <a:ext cx="105028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Cameras</a:t>
            </a:r>
            <a:endParaRPr lang="en-US" sz="1600" b="1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92" y="110837"/>
            <a:ext cx="8898747" cy="91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Research Interests: Management, Processing, Analysis, and Visualization of Large Data</a:t>
            </a:r>
          </a:p>
        </p:txBody>
      </p:sp>
      <p:pic>
        <p:nvPicPr>
          <p:cNvPr id="13315" name="Picture 4" descr="hw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274" y="1294109"/>
            <a:ext cx="2482402" cy="135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525878" y="2284302"/>
            <a:ext cx="132440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BlueGene</a:t>
            </a:r>
            <a:r>
              <a:rPr lang="en-US" sz="1600" b="1" dirty="0" smtClean="0"/>
              <a:t>/L</a:t>
            </a:r>
            <a:endParaRPr lang="en-US" sz="1600" b="1" dirty="0"/>
          </a:p>
        </p:txBody>
      </p:sp>
      <p:pic>
        <p:nvPicPr>
          <p:cNvPr id="13318" name="Picture 10" descr="im_500_surface_solid_core_side_iso=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0" t="9851" r="6696" b="13466"/>
          <a:stretch>
            <a:fillRect/>
          </a:stretch>
        </p:blipFill>
        <p:spPr bwMode="auto">
          <a:xfrm>
            <a:off x="4766875" y="5083251"/>
            <a:ext cx="2105258" cy="134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1A334D"/>
              </a:clrFrom>
              <a:clrTo>
                <a:srgbClr val="1A334D">
                  <a:alpha val="0"/>
                </a:srgbClr>
              </a:clrTo>
            </a:clrChange>
          </a:blip>
          <a:srcRect l="6082" t="3265" r="12250" b="5305"/>
          <a:stretch>
            <a:fillRect/>
          </a:stretch>
        </p:blipFill>
        <p:spPr bwMode="auto">
          <a:xfrm>
            <a:off x="7023782" y="4863526"/>
            <a:ext cx="1908536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7193" b="2805"/>
          <a:stretch>
            <a:fillRect/>
          </a:stretch>
        </p:blipFill>
        <p:spPr bwMode="auto">
          <a:xfrm>
            <a:off x="7138808" y="3043490"/>
            <a:ext cx="192881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4">
            <a:hlinkClick r:id="rId9" action="ppaction://program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07"/>
          <a:stretch>
            <a:fillRect/>
          </a:stretch>
        </p:blipFill>
        <p:spPr bwMode="auto">
          <a:xfrm>
            <a:off x="2818250" y="4073886"/>
            <a:ext cx="1663700" cy="1682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2" name="Picture 15" descr="miranda-high-res2">
            <a:hlinkClick r:id="rId11" action="ppaction://program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347"/>
          <a:stretch>
            <a:fillRect/>
          </a:stretch>
        </p:blipFill>
        <p:spPr bwMode="auto">
          <a:xfrm>
            <a:off x="4941888" y="3352150"/>
            <a:ext cx="211455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7023782" y="2691407"/>
            <a:ext cx="1473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Earth Images</a:t>
            </a:r>
            <a:endParaRPr lang="en-US" sz="1600" b="1" dirty="0"/>
          </a:p>
        </p:txBody>
      </p:sp>
      <p:sp>
        <p:nvSpPr>
          <p:cNvPr id="13324" name="Text Box 17"/>
          <p:cNvSpPr txBox="1">
            <a:spLocks noChangeArrowheads="1"/>
          </p:cNvSpPr>
          <p:nvPr/>
        </p:nvSpPr>
        <p:spPr bwMode="auto">
          <a:xfrm>
            <a:off x="5033170" y="6457194"/>
            <a:ext cx="18389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Porous Materials</a:t>
            </a:r>
            <a:endParaRPr lang="en-US" sz="1600" b="1" dirty="0"/>
          </a:p>
        </p:txBody>
      </p:sp>
      <p:sp>
        <p:nvSpPr>
          <p:cNvPr id="13325" name="Text Box 18"/>
          <p:cNvSpPr txBox="1">
            <a:spLocks noChangeArrowheads="1"/>
          </p:cNvSpPr>
          <p:nvPr/>
        </p:nvSpPr>
        <p:spPr bwMode="auto">
          <a:xfrm>
            <a:off x="7383811" y="4216686"/>
            <a:ext cx="20131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Carbon Seq. (Subsurface)</a:t>
            </a:r>
            <a:endParaRPr lang="en-US" sz="1600" b="1" dirty="0"/>
          </a:p>
        </p:txBody>
      </p:sp>
      <p:sp>
        <p:nvSpPr>
          <p:cNvPr id="13326" name="Text Box 19"/>
          <p:cNvSpPr txBox="1">
            <a:spLocks noChangeArrowheads="1"/>
          </p:cNvSpPr>
          <p:nvPr/>
        </p:nvSpPr>
        <p:spPr bwMode="auto">
          <a:xfrm>
            <a:off x="5042045" y="4744696"/>
            <a:ext cx="2089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Hydrodynamic </a:t>
            </a:r>
            <a:r>
              <a:rPr lang="en-US" sz="1600" b="1" dirty="0" smtClean="0"/>
              <a:t>Inst.</a:t>
            </a:r>
            <a:endParaRPr lang="en-US" sz="1600" b="1" dirty="0"/>
          </a:p>
        </p:txBody>
      </p:sp>
      <p:sp>
        <p:nvSpPr>
          <p:cNvPr id="13327" name="Text Box 20"/>
          <p:cNvSpPr txBox="1">
            <a:spLocks noChangeArrowheads="1"/>
          </p:cNvSpPr>
          <p:nvPr/>
        </p:nvSpPr>
        <p:spPr bwMode="auto">
          <a:xfrm>
            <a:off x="7056438" y="6273226"/>
            <a:ext cx="13805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Turbulent</a:t>
            </a:r>
          </a:p>
          <a:p>
            <a:r>
              <a:rPr lang="en-US" sz="1600" b="1" dirty="0" smtClean="0"/>
              <a:t>Combustion</a:t>
            </a:r>
            <a:endParaRPr lang="en-US" sz="1600" b="1" dirty="0"/>
          </a:p>
        </p:txBody>
      </p:sp>
      <p:sp>
        <p:nvSpPr>
          <p:cNvPr id="13328" name="Line 21"/>
          <p:cNvSpPr>
            <a:spLocks noChangeShapeType="1"/>
          </p:cNvSpPr>
          <p:nvPr/>
        </p:nvSpPr>
        <p:spPr bwMode="auto">
          <a:xfrm>
            <a:off x="4726783" y="2829156"/>
            <a:ext cx="3063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333" name="Line 28"/>
          <p:cNvSpPr>
            <a:spLocks noChangeShapeType="1"/>
          </p:cNvSpPr>
          <p:nvPr/>
        </p:nvSpPr>
        <p:spPr bwMode="auto">
          <a:xfrm>
            <a:off x="4573590" y="1382491"/>
            <a:ext cx="128020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1683172" y="2686016"/>
            <a:ext cx="2162327" cy="1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2" name="Line 25"/>
          <p:cNvSpPr>
            <a:spLocks noChangeShapeType="1"/>
          </p:cNvSpPr>
          <p:nvPr/>
        </p:nvSpPr>
        <p:spPr bwMode="auto">
          <a:xfrm rot="5400000" flipV="1">
            <a:off x="4746806" y="3666758"/>
            <a:ext cx="0" cy="3901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06889" name="Picture 9" descr="http://mrayton.files.wordpress.com/2010/09/worldview-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96" y="1238035"/>
            <a:ext cx="1519003" cy="13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484892" y="1645646"/>
            <a:ext cx="97334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Satellite</a:t>
            </a:r>
            <a:endParaRPr lang="en-US" sz="16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09192" y="5772017"/>
            <a:ext cx="4039513" cy="1164993"/>
            <a:chOff x="-845377" y="3771642"/>
            <a:chExt cx="6413579" cy="1849671"/>
          </a:xfrm>
        </p:grpSpPr>
        <p:pic>
          <p:nvPicPr>
            <p:cNvPr id="36" name="Picture 2" descr="C:\talk_CI\pan1.png"/>
            <p:cNvPicPr>
              <a:picLocks noChangeAspect="1" noChangeArrowheads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-845375" y="3771642"/>
              <a:ext cx="6413577" cy="1849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" descr="C:\talk_CI\pan2.png"/>
            <p:cNvPicPr>
              <a:picLocks noChangeAspect="1" noChangeArrowheads="1"/>
            </p:cNvPicPr>
            <p:nvPr/>
          </p:nvPicPr>
          <p:blipFill rotWithShape="1">
            <a:blip r:embed="rId16" cstate="print"/>
            <a:srcRect t="5076" r="50000" b="19996"/>
            <a:stretch/>
          </p:blipFill>
          <p:spPr bwMode="auto">
            <a:xfrm>
              <a:off x="-845377" y="3865533"/>
              <a:ext cx="3206789" cy="13859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41" name="Picture 15" descr="http://www.yksd.com/distanceedcourses/Courses09/Biology/lessons/FirstQuarterLessons/Chapter1/images/Lesson2/06ElectronMicroscop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 b="20784"/>
          <a:stretch/>
        </p:blipFill>
        <p:spPr bwMode="auto">
          <a:xfrm>
            <a:off x="3458233" y="2555421"/>
            <a:ext cx="1093492" cy="119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9" name="Picture 19" descr="http://t0.gstatic.com/images?q=tbn:ANd9GcSfxtRuNHav49b0iaL6zKOA5JJL072Np174nR1UBuRenfiA8iqoZw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76" y="1225999"/>
            <a:ext cx="3032805" cy="15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" descr="C:\talk_CI\microscopi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97488" y="1553610"/>
            <a:ext cx="1626848" cy="1716652"/>
          </a:xfrm>
          <a:prstGeom prst="rect">
            <a:avLst/>
          </a:prstGeom>
          <a:noFill/>
        </p:spPr>
      </p:pic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3344510" y="2736574"/>
            <a:ext cx="49244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EM</a:t>
            </a:r>
            <a:endParaRPr lang="en-US" sz="1600" b="1" dirty="0"/>
          </a:p>
        </p:txBody>
      </p:sp>
      <p:sp>
        <p:nvSpPr>
          <p:cNvPr id="13331" name="Line 24"/>
          <p:cNvSpPr>
            <a:spLocks noChangeShapeType="1"/>
          </p:cNvSpPr>
          <p:nvPr/>
        </p:nvSpPr>
        <p:spPr bwMode="auto">
          <a:xfrm rot="5400000">
            <a:off x="-443374" y="5041024"/>
            <a:ext cx="1421319" cy="80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4813246" y="3136854"/>
            <a:ext cx="221053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Retinal </a:t>
            </a:r>
            <a:r>
              <a:rPr lang="en-US" sz="1600" b="1" dirty="0" smtClean="0"/>
              <a:t>Connectome</a:t>
            </a:r>
            <a:endParaRPr lang="en-US" sz="1600" b="1" dirty="0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rot="5400000" flipH="1" flipV="1">
            <a:off x="4606729" y="3185333"/>
            <a:ext cx="150441" cy="1698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8" name="Temp+Cloud_0000_short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/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9157" y="4238302"/>
            <a:ext cx="2268031" cy="151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2007330" y="5448406"/>
            <a:ext cx="9268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Climate</a:t>
            </a:r>
            <a:endParaRPr lang="en-US" sz="1600" b="1" dirty="0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576818" y="3731724"/>
            <a:ext cx="85632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Jaguar</a:t>
            </a:r>
            <a:endParaRPr lang="en-US" sz="1600" b="1" dirty="0"/>
          </a:p>
        </p:txBody>
      </p:sp>
      <p:sp>
        <p:nvSpPr>
          <p:cNvPr id="50" name="Line 25"/>
          <p:cNvSpPr>
            <a:spLocks noChangeShapeType="1"/>
          </p:cNvSpPr>
          <p:nvPr/>
        </p:nvSpPr>
        <p:spPr bwMode="auto">
          <a:xfrm rot="5400000" flipV="1">
            <a:off x="4478457" y="4188389"/>
            <a:ext cx="396763" cy="2728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 rot="5400000" flipV="1">
            <a:off x="2927680" y="4053300"/>
            <a:ext cx="349336" cy="550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-483779" y="6757190"/>
            <a:ext cx="4893376" cy="9052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3234115" y="6457194"/>
            <a:ext cx="144783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Photography</a:t>
            </a:r>
            <a:endParaRPr lang="en-US" sz="1600" b="1" dirty="0"/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3536400" y="5231372"/>
            <a:ext cx="114554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Molecular </a:t>
            </a:r>
            <a:br>
              <a:rPr lang="en-US" sz="1400" b="1" dirty="0" smtClean="0"/>
            </a:br>
            <a:r>
              <a:rPr lang="en-US" sz="1400" b="1" dirty="0" smtClean="0"/>
              <a:t>Dynamics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897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908050" y="152401"/>
            <a:ext cx="7950200" cy="657225"/>
          </a:xfrm>
        </p:spPr>
        <p:txBody>
          <a:bodyPr/>
          <a:lstStyle/>
          <a:p>
            <a:r>
              <a:rPr lang="en-US" sz="2800" dirty="0" smtClean="0"/>
              <a:t>Integrated Data Management, Analysis and Visualization is Crucial for Science Discovery</a:t>
            </a:r>
          </a:p>
        </p:txBody>
      </p:sp>
      <p:pic>
        <p:nvPicPr>
          <p:cNvPr id="12291" name="Picture 2" descr="combustion_overvi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5" y="2516490"/>
            <a:ext cx="4011613" cy="29775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4535176" y="1376187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10 dimensional data set describing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the </a:t>
            </a:r>
            <a:b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heat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release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a family of simulations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 rot="-5400000">
            <a:off x="7983195" y="4337009"/>
            <a:ext cx="156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Pure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fuel</a:t>
            </a:r>
            <a:endParaRPr lang="en-US" sz="2400" b="1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298" name="Down Arrow 10"/>
          <p:cNvSpPr>
            <a:spLocks noChangeArrowheads="1"/>
          </p:cNvSpPr>
          <p:nvPr/>
        </p:nvSpPr>
        <p:spPr bwMode="auto">
          <a:xfrm rot="7074033">
            <a:off x="8156778" y="4567878"/>
            <a:ext cx="274637" cy="698063"/>
          </a:xfrm>
          <a:prstGeom prst="downArrow">
            <a:avLst>
              <a:gd name="adj1" fmla="val 50000"/>
              <a:gd name="adj2" fmla="val 49911"/>
            </a:avLst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2303" name="Down Arrow 17"/>
          <p:cNvSpPr>
            <a:spLocks noChangeArrowheads="1"/>
          </p:cNvSpPr>
          <p:nvPr/>
        </p:nvSpPr>
        <p:spPr bwMode="auto">
          <a:xfrm rot="-5400000">
            <a:off x="5336385" y="2881160"/>
            <a:ext cx="274637" cy="698063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2304" name="TextBox 7"/>
          <p:cNvSpPr txBox="1">
            <a:spLocks noChangeArrowheads="1"/>
          </p:cNvSpPr>
          <p:nvPr/>
        </p:nvSpPr>
        <p:spPr bwMode="auto">
          <a:xfrm rot="-5400000">
            <a:off x="3154366" y="2951584"/>
            <a:ext cx="3517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Clean Burning</a:t>
            </a:r>
          </a:p>
          <a:p>
            <a:pPr eaLnBrk="1" hangingPunct="1"/>
            <a:endParaRPr lang="en-US" sz="2400" b="1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305" name="TextBox 1"/>
          <p:cNvSpPr txBox="1">
            <a:spLocks noChangeArrowheads="1"/>
          </p:cNvSpPr>
          <p:nvPr/>
        </p:nvSpPr>
        <p:spPr bwMode="auto">
          <a:xfrm>
            <a:off x="4975735" y="6041073"/>
            <a:ext cx="4192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S3D </a:t>
            </a:r>
            <a:r>
              <a:rPr lang="en-US" sz="2400" dirty="0" smtClean="0">
                <a:solidFill>
                  <a:schemeClr val="tx1"/>
                </a:solidFill>
              </a:rPr>
              <a:t>Combustion Simulations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306" name="Picture 2" descr="combustion_overvie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7" b="65794"/>
          <a:stretch>
            <a:fillRect/>
          </a:stretch>
        </p:blipFill>
        <p:spPr bwMode="auto">
          <a:xfrm>
            <a:off x="5051428" y="3600872"/>
            <a:ext cx="75565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Rectangle 2"/>
          <p:cNvSpPr>
            <a:spLocks noChangeArrowheads="1"/>
          </p:cNvSpPr>
          <p:nvPr/>
        </p:nvSpPr>
        <p:spPr bwMode="auto">
          <a:xfrm>
            <a:off x="8094668" y="2130849"/>
            <a:ext cx="784225" cy="1100137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299" name="TextBox 7"/>
          <p:cNvSpPr txBox="1">
            <a:spLocks noChangeArrowheads="1"/>
          </p:cNvSpPr>
          <p:nvPr/>
        </p:nvSpPr>
        <p:spPr bwMode="auto">
          <a:xfrm>
            <a:off x="6567909" y="1998108"/>
            <a:ext cx="2936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Local extinction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 rot="-5400000">
            <a:off x="7792509" y="2813652"/>
            <a:ext cx="136486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Pure </a:t>
            </a:r>
          </a:p>
          <a:p>
            <a:pPr eaLnBrk="1" hangingPunct="1"/>
            <a:r>
              <a:rPr lang="en-US" sz="2400" b="1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oxidizer</a:t>
            </a:r>
          </a:p>
        </p:txBody>
      </p:sp>
      <p:pic>
        <p:nvPicPr>
          <p:cNvPr id="2" name="climate_video_copenhagen_sho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48" y="2516489"/>
            <a:ext cx="4816068" cy="2977572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0" y="1376187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Analysis of global warming trends </a:t>
            </a:r>
          </a:p>
          <a:p>
            <a:pPr algn="ctr" eaLnBrk="1" hangingPunct="1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over two hundred years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308" name="Down Arrow 13"/>
          <p:cNvSpPr>
            <a:spLocks noChangeArrowheads="1"/>
          </p:cNvSpPr>
          <p:nvPr/>
        </p:nvSpPr>
        <p:spPr bwMode="auto">
          <a:xfrm rot="1879754">
            <a:off x="7857998" y="2374301"/>
            <a:ext cx="274639" cy="698063"/>
          </a:xfrm>
          <a:prstGeom prst="downArrow">
            <a:avLst>
              <a:gd name="adj1" fmla="val 50000"/>
              <a:gd name="adj2" fmla="val 49973"/>
            </a:avLst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2297" name="Down Arrow 9"/>
          <p:cNvSpPr>
            <a:spLocks noChangeArrowheads="1"/>
          </p:cNvSpPr>
          <p:nvPr/>
        </p:nvSpPr>
        <p:spPr bwMode="auto">
          <a:xfrm rot="6388568">
            <a:off x="7621243" y="3099020"/>
            <a:ext cx="273051" cy="698063"/>
          </a:xfrm>
          <a:prstGeom prst="downArrow">
            <a:avLst>
              <a:gd name="adj1" fmla="val 50000"/>
              <a:gd name="adj2" fmla="val 50225"/>
            </a:avLst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590734" y="6026368"/>
            <a:ext cx="3619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CMIP Climate Ensemble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</a:t>
            </a: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19100" y="1798637"/>
            <a:ext cx="8305800" cy="196851"/>
            <a:chOff x="264" y="788"/>
            <a:chExt cx="5232" cy="12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7" name="Picture 9" descr="visus-bgl">
            <a:hlinkClick r:id="rId2" action="ppaction://program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999"/>
          <a:stretch/>
        </p:blipFill>
        <p:spPr bwMode="auto">
          <a:xfrm>
            <a:off x="334736" y="4334793"/>
            <a:ext cx="2602493" cy="2201107"/>
          </a:xfrm>
          <a:prstGeom prst="rect">
            <a:avLst/>
          </a:prstGeom>
          <a:noFill/>
        </p:spPr>
      </p:pic>
      <p:pic>
        <p:nvPicPr>
          <p:cNvPr id="8" name="Picture 11" descr="Bubbles_title"/>
          <p:cNvPicPr>
            <a:picLocks noChangeAspect="1" noChangeArrowheads="1"/>
          </p:cNvPicPr>
          <p:nvPr/>
        </p:nvPicPr>
        <p:blipFill>
          <a:blip r:embed="rId4" cstate="print"/>
          <a:srcRect l="19141" t="18985" r="21172" b="14714"/>
          <a:stretch>
            <a:fillRect/>
          </a:stretch>
        </p:blipFill>
        <p:spPr bwMode="auto">
          <a:xfrm>
            <a:off x="3167444" y="4334793"/>
            <a:ext cx="2591625" cy="215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2805"/>
          <a:stretch>
            <a:fillRect/>
          </a:stretch>
        </p:blipFill>
        <p:spPr bwMode="auto">
          <a:xfrm>
            <a:off x="5867303" y="4334793"/>
            <a:ext cx="3067754" cy="215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30188" y="1510394"/>
            <a:ext cx="8742362" cy="8657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D:\pascucci_disk_backup\pascucci\ppt\2011\1_visit_SNL\cedma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9" y="1428575"/>
            <a:ext cx="3463272" cy="17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3499" y="3116443"/>
            <a:ext cx="8799512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/>
              <a:t>Center for Extreme Data Management, Analysis and Visualization </a:t>
            </a:r>
          </a:p>
          <a:p>
            <a:pPr algn="ctr"/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375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CEDMAV Mission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37" y="1307846"/>
            <a:ext cx="6463863" cy="17963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Research</a:t>
            </a:r>
            <a:r>
              <a:rPr lang="en-US" sz="2800" dirty="0" smtClean="0"/>
              <a:t> Future Technologies </a:t>
            </a:r>
            <a:br>
              <a:rPr lang="en-US" sz="2800" dirty="0" smtClean="0"/>
            </a:br>
            <a:r>
              <a:rPr lang="en-US" sz="2800" dirty="0" smtClean="0"/>
              <a:t>for Knowledge Extraction from </a:t>
            </a:r>
            <a:br>
              <a:rPr lang="en-US" sz="2800" dirty="0" smtClean="0"/>
            </a:br>
            <a:r>
              <a:rPr lang="en-US" sz="2800" dirty="0" smtClean="0"/>
              <a:t>Extreme Sized Data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26077" y="3317684"/>
            <a:ext cx="6463863" cy="149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Deployment and Application </a:t>
            </a:r>
            <a:r>
              <a:rPr lang="en-US" sz="2800" dirty="0" smtClean="0"/>
              <a:t>of State of the Art Tools in Data Intensive Science Discovery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7425" y="5031158"/>
            <a:ext cx="6463863" cy="164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Education</a:t>
            </a:r>
            <a:r>
              <a:rPr lang="en-US" sz="2800" dirty="0" smtClean="0"/>
              <a:t> of the Next Generation Workforce Supporting Data Intensive Science and Engineering</a:t>
            </a:r>
            <a:endParaRPr lang="en-US" sz="2800" dirty="0"/>
          </a:p>
        </p:txBody>
      </p:sp>
      <p:pic>
        <p:nvPicPr>
          <p:cNvPr id="8" name="Picture 12" descr="teaser-cor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44" y="2717665"/>
            <a:ext cx="2691889" cy="20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" descr="C:\talk_CI\imagespart2\P1040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1287" y="4755704"/>
            <a:ext cx="2287478" cy="1502765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5116823" y="1267742"/>
            <a:ext cx="3672455" cy="1948199"/>
            <a:chOff x="5116821" y="1267741"/>
            <a:chExt cx="3672455" cy="1948198"/>
          </a:xfrm>
        </p:grpSpPr>
        <p:pic>
          <p:nvPicPr>
            <p:cNvPr id="10" name="Picture 8">
              <a:hlinkClick r:id="rId5" action="ppaction://program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79358" y="1267741"/>
              <a:ext cx="2609918" cy="149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 descr="C:\talk_CI\scipodpart1\P1040846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9FA098"/>
                </a:clrFrom>
                <a:clrTo>
                  <a:srgbClr val="9FA098">
                    <a:alpha val="0"/>
                  </a:srgbClr>
                </a:clrTo>
              </a:clrChange>
            </a:blip>
            <a:srcRect l="7405" t="18625"/>
            <a:stretch>
              <a:fillRect/>
            </a:stretch>
          </p:blipFill>
          <p:spPr bwMode="auto">
            <a:xfrm>
              <a:off x="5116821" y="2125446"/>
              <a:ext cx="1654465" cy="109049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783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13981</TotalTime>
  <Words>228</Words>
  <Application>Microsoft Office PowerPoint</Application>
  <PresentationFormat>On-screen Show (4:3)</PresentationFormat>
  <Paragraphs>48</Paragraphs>
  <Slides>5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Blank</vt:lpstr>
      <vt:lpstr>Valerio Pascucci: Short Bio</vt:lpstr>
      <vt:lpstr>Research Interests: Management, Processing, Analysis, and Visualization of Large Data</vt:lpstr>
      <vt:lpstr>Integrated Data Management, Analysis and Visualization is Crucial for Science Discovery</vt:lpstr>
      <vt:lpstr>Current Project</vt:lpstr>
      <vt:lpstr>CEDMAV Mission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Turnbeaugh</dc:creator>
  <cp:lastModifiedBy>pascucci</cp:lastModifiedBy>
  <cp:revision>1179</cp:revision>
  <cp:lastPrinted>2004-02-24T20:36:28Z</cp:lastPrinted>
  <dcterms:created xsi:type="dcterms:W3CDTF">2002-01-31T23:45:32Z</dcterms:created>
  <dcterms:modified xsi:type="dcterms:W3CDTF">2011-08-31T18:15:49Z</dcterms:modified>
</cp:coreProperties>
</file>