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22860000" cy="9134475"/>
  <p:notesSz cx="6858000" cy="9144000"/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5D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9" autoAdjust="0"/>
    <p:restoredTop sz="94660"/>
  </p:normalViewPr>
  <p:slideViewPr>
    <p:cSldViewPr>
      <p:cViewPr varScale="1">
        <p:scale>
          <a:sx n="48" d="100"/>
          <a:sy n="48" d="100"/>
        </p:scale>
        <p:origin x="-96" y="-248"/>
      </p:cViewPr>
      <p:guideLst>
        <p:guide orient="horz" pos="2877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2" y="2837608"/>
            <a:ext cx="19431000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176202"/>
            <a:ext cx="1600200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9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73500" y="365803"/>
            <a:ext cx="5143501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365803"/>
            <a:ext cx="15049500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784" y="5869747"/>
            <a:ext cx="19431000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784" y="3871581"/>
            <a:ext cx="19431000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1" y="2131379"/>
            <a:ext cx="10096500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20501" y="2131379"/>
            <a:ext cx="10096500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44686"/>
            <a:ext cx="1010047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896813"/>
            <a:ext cx="1010047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12564" y="2044686"/>
            <a:ext cx="10104438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2564" y="2896813"/>
            <a:ext cx="10104438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363687"/>
            <a:ext cx="7520783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26" y="363689"/>
            <a:ext cx="12779375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2" y="1911475"/>
            <a:ext cx="7520783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0" y="6394132"/>
            <a:ext cx="1371600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720" y="816183"/>
            <a:ext cx="1371600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20" y="7148997"/>
            <a:ext cx="1371600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365803"/>
            <a:ext cx="2057400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131379"/>
            <a:ext cx="2057400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1" y="8466306"/>
            <a:ext cx="5334001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9BF9-204E-4F45-A690-05A3DD53DA4B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0501" y="8466306"/>
            <a:ext cx="7238999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8466306"/>
            <a:ext cx="5334001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3618-AE08-432C-8CC1-16833DFC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file:///K:\visus_3D_demo\visfemale\runfox_local.ba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hyperlink" Target="file:///K:\visus_3D_demo\BORG-DEMO-DVD\RUN_VISUS_FOX_DEMO_MIRANDA_RELATIVE_PATH-K.b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file:///K:\visus_3D_demo\visfemale\runfox_local.ba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file:///K:\visus_3D_demo\visfemale\runfox_local.ba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19942210" y="604837"/>
            <a:ext cx="2814714" cy="7937617"/>
          </a:xfrm>
          <a:prstGeom prst="rect">
            <a:avLst/>
          </a:prstGeom>
          <a:solidFill>
            <a:srgbClr val="F7D5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13764" y="631524"/>
            <a:ext cx="20443160" cy="2328368"/>
          </a:xfrm>
          <a:prstGeom prst="rect">
            <a:avLst/>
          </a:prstGeom>
          <a:solidFill>
            <a:srgbClr val="F7D5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-15386" y="7141300"/>
            <a:ext cx="16401188" cy="1375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8" name="Straight Arrow Connector 307"/>
          <p:cNvCxnSpPr/>
          <p:nvPr/>
        </p:nvCxnSpPr>
        <p:spPr>
          <a:xfrm flipH="1">
            <a:off x="3717463" y="3206996"/>
            <a:ext cx="15970862" cy="0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9124" y="3417111"/>
            <a:ext cx="16364793" cy="3598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Elbow Connector 131"/>
          <p:cNvCxnSpPr>
            <a:stCxn id="133" idx="0"/>
            <a:endCxn id="130" idx="1"/>
          </p:cNvCxnSpPr>
          <p:nvPr/>
        </p:nvCxnSpPr>
        <p:spPr>
          <a:xfrm rot="5400000" flipH="1" flipV="1">
            <a:off x="5371084" y="5724686"/>
            <a:ext cx="866252" cy="866143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48" idx="0"/>
            <a:endCxn id="157" idx="2"/>
          </p:cNvCxnSpPr>
          <p:nvPr/>
        </p:nvCxnSpPr>
        <p:spPr>
          <a:xfrm rot="16200000" flipV="1">
            <a:off x="6671070" y="-324041"/>
            <a:ext cx="1350452" cy="7251060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124" idx="0"/>
            <a:endCxn id="141" idx="1"/>
          </p:cNvCxnSpPr>
          <p:nvPr/>
        </p:nvCxnSpPr>
        <p:spPr>
          <a:xfrm rot="16200000" flipV="1">
            <a:off x="2264783" y="2108966"/>
            <a:ext cx="744536" cy="4760526"/>
          </a:xfrm>
          <a:prstGeom prst="bentConnector4">
            <a:avLst>
              <a:gd name="adj1" fmla="val 38632"/>
              <a:gd name="adj2" fmla="val 104802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30" idx="0"/>
            <a:endCxn id="141" idx="3"/>
          </p:cNvCxnSpPr>
          <p:nvPr/>
        </p:nvCxnSpPr>
        <p:spPr>
          <a:xfrm rot="16200000" flipV="1">
            <a:off x="6497383" y="4401379"/>
            <a:ext cx="1438393" cy="869558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endCxn id="148" idx="1"/>
          </p:cNvCxnSpPr>
          <p:nvPr/>
        </p:nvCxnSpPr>
        <p:spPr>
          <a:xfrm>
            <a:off x="2820035" y="3855791"/>
            <a:ext cx="6322017" cy="290201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145" idx="0"/>
            <a:endCxn id="148" idx="3"/>
          </p:cNvCxnSpPr>
          <p:nvPr/>
        </p:nvCxnSpPr>
        <p:spPr>
          <a:xfrm rot="16200000" flipV="1">
            <a:off x="11766507" y="5181084"/>
            <a:ext cx="2391594" cy="321410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53" idx="0"/>
          </p:cNvCxnSpPr>
          <p:nvPr/>
        </p:nvCxnSpPr>
        <p:spPr>
          <a:xfrm rot="16200000" flipV="1">
            <a:off x="10039121" y="6273203"/>
            <a:ext cx="1505780" cy="1505668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55" idx="0"/>
          </p:cNvCxnSpPr>
          <p:nvPr/>
        </p:nvCxnSpPr>
        <p:spPr>
          <a:xfrm rot="16200000" flipV="1">
            <a:off x="8613102" y="6514510"/>
            <a:ext cx="1462392" cy="1066442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141" idx="0"/>
            <a:endCxn id="159" idx="2"/>
          </p:cNvCxnSpPr>
          <p:nvPr/>
        </p:nvCxnSpPr>
        <p:spPr>
          <a:xfrm rot="16200000" flipV="1">
            <a:off x="1798006" y="2226395"/>
            <a:ext cx="1075200" cy="2367377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48" idx="0"/>
            <a:endCxn id="160" idx="2"/>
          </p:cNvCxnSpPr>
          <p:nvPr/>
        </p:nvCxnSpPr>
        <p:spPr>
          <a:xfrm rot="16200000" flipV="1">
            <a:off x="7989559" y="994448"/>
            <a:ext cx="1350452" cy="4614082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148" idx="0"/>
            <a:endCxn id="161" idx="2"/>
          </p:cNvCxnSpPr>
          <p:nvPr/>
        </p:nvCxnSpPr>
        <p:spPr>
          <a:xfrm rot="16200000" flipV="1">
            <a:off x="9326185" y="2331074"/>
            <a:ext cx="1350452" cy="1940830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20266548" y="7698640"/>
            <a:ext cx="185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dobe Fan Heiti Std B" pitchFamily="34" charset="-128"/>
                <a:ea typeface="Adobe Fan Heiti Std B" pitchFamily="34" charset="-128"/>
              </a:rPr>
              <a:t>ViSUS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Apps </a:t>
            </a:r>
            <a:br>
              <a:rPr lang="en-US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with GUI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3960458" y="3730811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dobe Fan Heiti Std B" pitchFamily="34" charset="-128"/>
                <a:ea typeface="Adobe Fan Heiti Std B" pitchFamily="34" charset="-128"/>
              </a:rPr>
              <a:t>ViSUS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br>
              <a:rPr lang="en-US" dirty="0" smtClean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framework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cxnSp>
        <p:nvCxnSpPr>
          <p:cNvPr id="230" name="Straight Arrow Connector 229"/>
          <p:cNvCxnSpPr/>
          <p:nvPr/>
        </p:nvCxnSpPr>
        <p:spPr>
          <a:xfrm>
            <a:off x="5638800" y="6929437"/>
            <a:ext cx="0" cy="86319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3733800" y="6929437"/>
            <a:ext cx="1" cy="82349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33400" y="4310613"/>
            <a:ext cx="0" cy="3494405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181600" y="4292458"/>
            <a:ext cx="0" cy="596095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2511241" y="4324839"/>
            <a:ext cx="0" cy="1268516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6441890" y="4301976"/>
            <a:ext cx="0" cy="1236046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33" idx="0"/>
          </p:cNvCxnSpPr>
          <p:nvPr/>
        </p:nvCxnSpPr>
        <p:spPr>
          <a:xfrm rot="16200000" flipV="1">
            <a:off x="4387410" y="5607154"/>
            <a:ext cx="264938" cy="1702520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flipV="1">
            <a:off x="4179124" y="5799794"/>
            <a:ext cx="1551889" cy="478218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endCxn id="141" idx="3"/>
          </p:cNvCxnSpPr>
          <p:nvPr/>
        </p:nvCxnSpPr>
        <p:spPr>
          <a:xfrm flipH="1" flipV="1">
            <a:off x="6781800" y="4116961"/>
            <a:ext cx="2360256" cy="56058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1151916" y="2920408"/>
            <a:ext cx="0" cy="103585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5342137" y="5179863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9577599" y="4324839"/>
            <a:ext cx="0" cy="2133574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12192000" y="4292458"/>
            <a:ext cx="0" cy="225597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10346735" y="3206996"/>
            <a:ext cx="0" cy="77829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8" y="949028"/>
            <a:ext cx="1820704" cy="11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3" name="Straight Arrow Connector 332"/>
          <p:cNvCxnSpPr/>
          <p:nvPr/>
        </p:nvCxnSpPr>
        <p:spPr>
          <a:xfrm>
            <a:off x="6357744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>
            <a:off x="8851196" y="265669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1" name="Picture 3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011" y="841470"/>
            <a:ext cx="1298789" cy="195479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12" y="927640"/>
            <a:ext cx="1360122" cy="1418664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43" name="Group 342"/>
          <p:cNvGrpSpPr/>
          <p:nvPr/>
        </p:nvGrpSpPr>
        <p:grpSpPr>
          <a:xfrm>
            <a:off x="7784132" y="1044637"/>
            <a:ext cx="2562605" cy="1227327"/>
            <a:chOff x="-845377" y="3771642"/>
            <a:chExt cx="6413579" cy="1849671"/>
          </a:xfrm>
        </p:grpSpPr>
        <p:pic>
          <p:nvPicPr>
            <p:cNvPr id="344" name="Picture 2" descr="C:\talk_CI\pan1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-845375" y="3771642"/>
              <a:ext cx="6413577" cy="1849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Picture 3" descr="C:\talk_CI\pan2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5076" r="50000" b="19996"/>
            <a:stretch/>
          </p:blipFill>
          <p:spPr bwMode="auto">
            <a:xfrm>
              <a:off x="-845377" y="3865533"/>
              <a:ext cx="3206789" cy="13859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346" name="Picture 3" descr="C:\pascucci\images\NEUROTRACKER\Picture 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3" y="922358"/>
            <a:ext cx="2468606" cy="14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5" descr="nuclear_ip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023" y="651360"/>
            <a:ext cx="1524042" cy="189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" name="Picture 2" descr="C:\talk_CI\scipodpart1\P1040846.jpg"/>
          <p:cNvPicPr>
            <a:picLocks noChangeAspect="1" noChangeArrowheads="1"/>
          </p:cNvPicPr>
          <p:nvPr/>
        </p:nvPicPr>
        <p:blipFill>
          <a:blip r:embed="rId9" cstate="print"/>
          <a:srcRect l="7405" t="18625"/>
          <a:stretch>
            <a:fillRect/>
          </a:stretch>
        </p:blipFill>
        <p:spPr bwMode="auto">
          <a:xfrm rot="5400000">
            <a:off x="13524782" y="1092870"/>
            <a:ext cx="1390858" cy="916744"/>
          </a:xfrm>
          <a:prstGeom prst="rect">
            <a:avLst/>
          </a:prstGeom>
          <a:noFill/>
        </p:spPr>
      </p:pic>
      <p:grpSp>
        <p:nvGrpSpPr>
          <p:cNvPr id="359" name="Group 358"/>
          <p:cNvGrpSpPr/>
          <p:nvPr/>
        </p:nvGrpSpPr>
        <p:grpSpPr>
          <a:xfrm>
            <a:off x="16615692" y="3897972"/>
            <a:ext cx="2662908" cy="1213810"/>
            <a:chOff x="133251" y="7081963"/>
            <a:chExt cx="2300718" cy="1048717"/>
          </a:xfrm>
        </p:grpSpPr>
        <p:sp>
          <p:nvSpPr>
            <p:cNvPr id="360" name="TextBox 359"/>
            <p:cNvSpPr txBox="1"/>
            <p:nvPr/>
          </p:nvSpPr>
          <p:spPr>
            <a:xfrm>
              <a:off x="133251" y="7081963"/>
              <a:ext cx="2300718" cy="50523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Required Compilation </a:t>
              </a:r>
              <a:br>
                <a:rPr lang="en-US" sz="16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</a:br>
              <a:r>
                <a:rPr lang="en-US" sz="16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Dependency</a:t>
              </a:r>
              <a:r>
                <a:rPr lang="en-US" sz="1600" dirty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(A requires B)</a:t>
              </a:r>
              <a:endParaRPr lang="en-US" sz="16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endParaRPr>
            </a:p>
          </p:txBody>
        </p:sp>
        <p:grpSp>
          <p:nvGrpSpPr>
            <p:cNvPr id="361" name="Group 360"/>
            <p:cNvGrpSpPr/>
            <p:nvPr/>
          </p:nvGrpSpPr>
          <p:grpSpPr>
            <a:xfrm>
              <a:off x="288379" y="7678624"/>
              <a:ext cx="1920347" cy="452056"/>
              <a:chOff x="162301" y="7678624"/>
              <a:chExt cx="1920347" cy="452056"/>
            </a:xfrm>
          </p:grpSpPr>
          <p:cxnSp>
            <p:nvCxnSpPr>
              <p:cNvPr id="362" name="Straight Arrow Connector 361"/>
              <p:cNvCxnSpPr/>
              <p:nvPr/>
            </p:nvCxnSpPr>
            <p:spPr>
              <a:xfrm rot="5400000">
                <a:off x="1147110" y="7401642"/>
                <a:ext cx="1" cy="1077179"/>
              </a:xfrm>
              <a:prstGeom prst="straightConnector1">
                <a:avLst/>
              </a:prstGeom>
              <a:ln w="92075">
                <a:solidFill>
                  <a:srgbClr val="00B0F0"/>
                </a:solidFill>
                <a:headEnd type="oval"/>
                <a:tailEnd type="arrow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 contourW="12700">
                <a:bevelT/>
                <a:extrusionClr>
                  <a:schemeClr val="accent2">
                    <a:lumMod val="60000"/>
                    <a:lumOff val="40000"/>
                  </a:schemeClr>
                </a:extrusionClr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63" name="TextBox 362"/>
              <p:cNvSpPr txBox="1"/>
              <p:nvPr/>
            </p:nvSpPr>
            <p:spPr>
              <a:xfrm>
                <a:off x="1718123" y="7678624"/>
                <a:ext cx="364525" cy="452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Adobe Fan Heiti Std B" pitchFamily="34" charset="-128"/>
                    <a:ea typeface="Adobe Fan Heiti Std B" pitchFamily="34" charset="-128"/>
                    <a:cs typeface="Times New Roman" pitchFamily="18" charset="0"/>
                  </a:rPr>
                  <a:t>A</a:t>
                </a:r>
                <a:endParaRPr lang="en-US" sz="2800" dirty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162301" y="7678624"/>
                <a:ext cx="346520" cy="452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Adobe Fan Heiti Std B" pitchFamily="34" charset="-128"/>
                    <a:ea typeface="Adobe Fan Heiti Std B" pitchFamily="34" charset="-128"/>
                    <a:cs typeface="Times New Roman" pitchFamily="18" charset="0"/>
                  </a:rPr>
                  <a:t>B</a:t>
                </a:r>
                <a:endParaRPr lang="en-US" sz="2800" dirty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endParaRPr>
              </a:p>
            </p:txBody>
          </p:sp>
        </p:grpSp>
      </p:grpSp>
      <p:grpSp>
        <p:nvGrpSpPr>
          <p:cNvPr id="365" name="Group 364"/>
          <p:cNvGrpSpPr/>
          <p:nvPr/>
        </p:nvGrpSpPr>
        <p:grpSpPr>
          <a:xfrm>
            <a:off x="16882070" y="6096631"/>
            <a:ext cx="2265351" cy="1213806"/>
            <a:chOff x="3645135" y="7772787"/>
            <a:chExt cx="1957235" cy="1048713"/>
          </a:xfrm>
        </p:grpSpPr>
        <p:sp>
          <p:nvSpPr>
            <p:cNvPr id="366" name="TextBox 365"/>
            <p:cNvSpPr txBox="1"/>
            <p:nvPr/>
          </p:nvSpPr>
          <p:spPr>
            <a:xfrm>
              <a:off x="3678362" y="7772787"/>
              <a:ext cx="1924008" cy="50523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Optional Dependency</a:t>
              </a:r>
            </a:p>
            <a:p>
              <a:pPr algn="ctr"/>
              <a:r>
                <a:rPr lang="en-US" sz="16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(A may use B)</a:t>
              </a:r>
              <a:endParaRPr lang="en-US" sz="16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endParaRPr>
            </a:p>
          </p:txBody>
        </p:sp>
        <p:cxnSp>
          <p:nvCxnSpPr>
            <p:cNvPr id="367" name="Straight Arrow Connector 366"/>
            <p:cNvCxnSpPr/>
            <p:nvPr/>
          </p:nvCxnSpPr>
          <p:spPr>
            <a:xfrm rot="5400000">
              <a:off x="4629941" y="8092462"/>
              <a:ext cx="1" cy="1077179"/>
            </a:xfrm>
            <a:prstGeom prst="straightConnector1">
              <a:avLst/>
            </a:prstGeom>
            <a:ln w="92075">
              <a:solidFill>
                <a:schemeClr val="accent3">
                  <a:lumMod val="75000"/>
                </a:schemeClr>
              </a:solidFill>
              <a:prstDash val="sysDash"/>
              <a:headEnd type="oval"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68" name="TextBox 367"/>
            <p:cNvSpPr txBox="1"/>
            <p:nvPr/>
          </p:nvSpPr>
          <p:spPr>
            <a:xfrm>
              <a:off x="5185643" y="8369445"/>
              <a:ext cx="364525" cy="452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A</a:t>
              </a:r>
              <a:endParaRPr lang="en-US" sz="28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645135" y="8369444"/>
              <a:ext cx="346520" cy="452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Adobe Fan Heiti Std B" pitchFamily="34" charset="-128"/>
                  <a:ea typeface="Adobe Fan Heiti Std B" pitchFamily="34" charset="-128"/>
                  <a:cs typeface="Times New Roman" pitchFamily="18" charset="0"/>
                </a:rPr>
                <a:t>B</a:t>
              </a:r>
              <a:endParaRPr lang="en-US" sz="28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97065" y="2287709"/>
            <a:ext cx="190970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Convert</a:t>
            </a:r>
          </a:p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(command line)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775673" y="2287709"/>
            <a:ext cx="251064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Digital Photography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226367" y="2287709"/>
            <a:ext cx="226275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Web Browser Plug-in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pic>
        <p:nvPicPr>
          <p:cNvPr id="1031" name="Picture 7" descr="The Apache Software Found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04" y="1176497"/>
            <a:ext cx="1532400" cy="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1" descr="C:\talk_CI\imagespart2\P10408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44353" y="1060819"/>
            <a:ext cx="2737060" cy="1798119"/>
          </a:xfrm>
          <a:prstGeom prst="rect">
            <a:avLst/>
          </a:prstGeom>
          <a:noFill/>
        </p:spPr>
      </p:pic>
      <p:pic>
        <p:nvPicPr>
          <p:cNvPr id="384" name="Picture 6" descr="C:\pascucci\images\climate-visus-interpolation\Screen Shot 2012-01-24 at 3.07.39 P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60" y="913852"/>
            <a:ext cx="3058479" cy="17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" name="Straight Arrow Connector 391"/>
          <p:cNvCxnSpPr/>
          <p:nvPr/>
        </p:nvCxnSpPr>
        <p:spPr>
          <a:xfrm>
            <a:off x="17771533" y="267956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14911871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11551413" y="2737644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95" name="Picture 11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1A334D"/>
              </a:clrFrom>
              <a:clrTo>
                <a:srgbClr val="1A334D">
                  <a:alpha val="0"/>
                </a:srgbClr>
              </a:clrTo>
            </a:clrChange>
          </a:blip>
          <a:srcRect l="18266" t="11484" r="2435" b="28127"/>
          <a:stretch>
            <a:fillRect/>
          </a:stretch>
        </p:blipFill>
        <p:spPr bwMode="auto">
          <a:xfrm>
            <a:off x="20041107" y="2838468"/>
            <a:ext cx="2623248" cy="12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8" name="Straight Arrow Connector 397"/>
          <p:cNvCxnSpPr/>
          <p:nvPr/>
        </p:nvCxnSpPr>
        <p:spPr>
          <a:xfrm flipV="1">
            <a:off x="19688324" y="3242118"/>
            <a:ext cx="0" cy="346474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/>
          <p:nvPr/>
        </p:nvCxnSpPr>
        <p:spPr>
          <a:xfrm flipV="1">
            <a:off x="19688324" y="6897605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 flipV="1">
            <a:off x="19688324" y="7451767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>
          <a:xfrm flipV="1">
            <a:off x="19688324" y="8005930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 rot="5400000">
            <a:off x="19942209" y="409047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19688324" y="2679559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3624405" y="7158037"/>
            <a:ext cx="275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External Libraries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13691014" y="2292306"/>
            <a:ext cx="251064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Handheld Devices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10474800" y="2292306"/>
            <a:ext cx="3039821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Web Server (</a:t>
            </a:r>
            <a:r>
              <a:rPr lang="en-US" sz="1600" dirty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pache plug-in)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19244353" y="2292306"/>
            <a:ext cx="273706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High Resolution Displays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20189013" y="4153869"/>
            <a:ext cx="2375621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Medical Data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6383917" y="2302999"/>
            <a:ext cx="277523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Analysis of Climate Data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116771" y="5873698"/>
            <a:ext cx="0" cy="692648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11277600" y="6954990"/>
            <a:ext cx="0" cy="840520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9601199" y="6929437"/>
            <a:ext cx="1" cy="866383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13258799" y="6954990"/>
            <a:ext cx="1" cy="850027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4800600" y="6929437"/>
            <a:ext cx="0" cy="801323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489120" y="6929437"/>
            <a:ext cx="0" cy="814391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3733800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5334000" y="5701748"/>
            <a:ext cx="903281" cy="22883"/>
          </a:xfrm>
          <a:prstGeom prst="straightConnector1">
            <a:avLst/>
          </a:prstGeom>
          <a:ln w="92075">
            <a:solidFill>
              <a:schemeClr val="accent5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4804202" y="5200051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050084" y="5739727"/>
            <a:ext cx="740866" cy="18769"/>
          </a:xfrm>
          <a:prstGeom prst="straightConnector1">
            <a:avLst/>
          </a:prstGeom>
          <a:ln w="92075">
            <a:solidFill>
              <a:schemeClr val="accent5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486463" y="2287709"/>
            <a:ext cx="246860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Neurotracker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162" y="4567237"/>
            <a:ext cx="13589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2" name="Straight Arrow Connector 111"/>
          <p:cNvCxnSpPr/>
          <p:nvPr/>
        </p:nvCxnSpPr>
        <p:spPr>
          <a:xfrm rot="5400000">
            <a:off x="19942209" y="564543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0179580" y="5708829"/>
            <a:ext cx="2375621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Border Control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 rot="5400000">
            <a:off x="19932775" y="7163901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2" name="Picture 9" descr="visus-bgl">
            <a:hlinkClick r:id="rId16" action="ppaction://program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665663" y="6163144"/>
            <a:ext cx="1272893" cy="1087438"/>
          </a:xfrm>
          <a:prstGeom prst="rect">
            <a:avLst/>
          </a:prstGeom>
          <a:noFill/>
        </p:spPr>
      </p:pic>
      <p:sp>
        <p:nvSpPr>
          <p:cNvPr id="118" name="TextBox 117"/>
          <p:cNvSpPr txBox="1"/>
          <p:nvPr/>
        </p:nvSpPr>
        <p:spPr>
          <a:xfrm>
            <a:off x="20179579" y="7227300"/>
            <a:ext cx="2375621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Monitoring </a:t>
            </a:r>
            <a:r>
              <a:rPr lang="en-US" sz="1600" b="1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Simultions</a:t>
            </a:r>
            <a:endParaRPr lang="en-US" sz="1600" b="1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7848600" y="5931989"/>
            <a:ext cx="0" cy="692648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10339576" y="9063037"/>
            <a:ext cx="1559595" cy="0"/>
          </a:xfrm>
          <a:prstGeom prst="straightConnector1">
            <a:avLst/>
          </a:prstGeom>
          <a:ln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0804001" y="7778927"/>
            <a:ext cx="148168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opengl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136675" y="7778927"/>
            <a:ext cx="148168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glew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471328" y="7778927"/>
            <a:ext cx="200667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GUI library (</a:t>
            </a:r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Juce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)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503793" y="7778927"/>
            <a:ext cx="61384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zlib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116771" y="7778927"/>
            <a:ext cx="120138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FreeImage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108038" y="7778927"/>
            <a:ext cx="28230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External SQL and other ...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57868" y="7778927"/>
            <a:ext cx="279316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Threading (</a:t>
            </a:r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pthreads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/windows-native)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03273" y="7778927"/>
            <a:ext cx="66895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curl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6788" y="3947684"/>
            <a:ext cx="6525012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Data Base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142052" y="3976715"/>
            <a:ext cx="3659547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AppKit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9160060" y="6537586"/>
            <a:ext cx="2381372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OpenGL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768017" y="6537586"/>
            <a:ext cx="2709983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GUI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077492" y="6590883"/>
            <a:ext cx="6587293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Kernel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014827" y="4861497"/>
            <a:ext cx="2004973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ViSUS</a:t>
            </a:r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 I/O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37282" y="5555354"/>
            <a:ext cx="2828152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Streaming Data Flow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83883" y="5538022"/>
            <a:ext cx="3054717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Scenegraph</a:t>
            </a:r>
            <a:endParaRPr lang="en-US" sz="1600" dirty="0"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19942210" y="604837"/>
            <a:ext cx="2814714" cy="7937617"/>
          </a:xfrm>
          <a:prstGeom prst="rect">
            <a:avLst/>
          </a:prstGeom>
          <a:solidFill>
            <a:srgbClr val="F7D5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13764" y="631524"/>
            <a:ext cx="20443160" cy="2328368"/>
          </a:xfrm>
          <a:prstGeom prst="rect">
            <a:avLst/>
          </a:prstGeom>
          <a:solidFill>
            <a:srgbClr val="F7D5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-15386" y="7141300"/>
            <a:ext cx="15552429" cy="1375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8" name="Straight Arrow Connector 307"/>
          <p:cNvCxnSpPr/>
          <p:nvPr/>
        </p:nvCxnSpPr>
        <p:spPr>
          <a:xfrm flipH="1">
            <a:off x="3482181" y="3206996"/>
            <a:ext cx="16206144" cy="0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9125" y="3417111"/>
            <a:ext cx="15517918" cy="3598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Elbow Connector 131"/>
          <p:cNvCxnSpPr>
            <a:stCxn id="133" idx="0"/>
            <a:endCxn id="130" idx="1"/>
          </p:cNvCxnSpPr>
          <p:nvPr/>
        </p:nvCxnSpPr>
        <p:spPr>
          <a:xfrm rot="5400000" flipH="1" flipV="1">
            <a:off x="5088814" y="5442415"/>
            <a:ext cx="866252" cy="1430684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48" idx="0"/>
            <a:endCxn id="157" idx="2"/>
          </p:cNvCxnSpPr>
          <p:nvPr/>
        </p:nvCxnSpPr>
        <p:spPr>
          <a:xfrm rot="16200000" flipV="1">
            <a:off x="6697719" y="-297392"/>
            <a:ext cx="1297155" cy="7251060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124" idx="0"/>
            <a:endCxn id="141" idx="1"/>
          </p:cNvCxnSpPr>
          <p:nvPr/>
        </p:nvCxnSpPr>
        <p:spPr>
          <a:xfrm rot="16200000" flipV="1">
            <a:off x="2264783" y="2108966"/>
            <a:ext cx="744536" cy="4760526"/>
          </a:xfrm>
          <a:prstGeom prst="bentConnector4">
            <a:avLst>
              <a:gd name="adj1" fmla="val 38632"/>
              <a:gd name="adj2" fmla="val 104802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30" idx="0"/>
            <a:endCxn id="141" idx="3"/>
          </p:cNvCxnSpPr>
          <p:nvPr/>
        </p:nvCxnSpPr>
        <p:spPr>
          <a:xfrm rot="16200000" flipV="1">
            <a:off x="6497383" y="4401379"/>
            <a:ext cx="1438393" cy="869558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endCxn id="148" idx="1"/>
          </p:cNvCxnSpPr>
          <p:nvPr/>
        </p:nvCxnSpPr>
        <p:spPr>
          <a:xfrm>
            <a:off x="2820035" y="3855791"/>
            <a:ext cx="6322017" cy="290201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145" idx="0"/>
            <a:endCxn id="148" idx="3"/>
          </p:cNvCxnSpPr>
          <p:nvPr/>
        </p:nvCxnSpPr>
        <p:spPr>
          <a:xfrm rot="16200000" flipV="1">
            <a:off x="11766507" y="5181084"/>
            <a:ext cx="2391594" cy="321410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53" idx="0"/>
          </p:cNvCxnSpPr>
          <p:nvPr/>
        </p:nvCxnSpPr>
        <p:spPr>
          <a:xfrm rot="16200000" flipV="1">
            <a:off x="10012566" y="6299757"/>
            <a:ext cx="1505780" cy="1452559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55" idx="0"/>
          </p:cNvCxnSpPr>
          <p:nvPr/>
        </p:nvCxnSpPr>
        <p:spPr>
          <a:xfrm rot="16200000" flipV="1">
            <a:off x="8559990" y="6567622"/>
            <a:ext cx="1462392" cy="960218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141" idx="0"/>
            <a:endCxn id="159" idx="2"/>
          </p:cNvCxnSpPr>
          <p:nvPr/>
        </p:nvCxnSpPr>
        <p:spPr>
          <a:xfrm rot="16200000" flipV="1">
            <a:off x="1844035" y="2272424"/>
            <a:ext cx="983142" cy="2367377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48" idx="0"/>
            <a:endCxn id="160" idx="2"/>
          </p:cNvCxnSpPr>
          <p:nvPr/>
        </p:nvCxnSpPr>
        <p:spPr>
          <a:xfrm rot="16200000" flipV="1">
            <a:off x="8016208" y="1021097"/>
            <a:ext cx="1297155" cy="4614082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148" idx="0"/>
            <a:endCxn id="161" idx="2"/>
          </p:cNvCxnSpPr>
          <p:nvPr/>
        </p:nvCxnSpPr>
        <p:spPr>
          <a:xfrm rot="16200000" flipV="1">
            <a:off x="9352834" y="2357723"/>
            <a:ext cx="1297155" cy="1940830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20229001" y="6738969"/>
            <a:ext cx="1930089" cy="961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ViSUS</a:t>
            </a:r>
            <a:r>
              <a:rPr lang="en-US" dirty="0" smtClean="0"/>
              <a:t> Apps </a:t>
            </a:r>
            <a:br>
              <a:rPr lang="en-US" dirty="0" smtClean="0"/>
            </a:br>
            <a:r>
              <a:rPr lang="en-US" dirty="0" smtClean="0"/>
              <a:t>with GUI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13170830" y="3730811"/>
            <a:ext cx="1795168" cy="961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10339576" y="9063037"/>
            <a:ext cx="1559595" cy="0"/>
          </a:xfrm>
          <a:prstGeom prst="straightConnector1">
            <a:avLst/>
          </a:prstGeom>
          <a:ln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5829516" y="6929437"/>
            <a:ext cx="0" cy="86319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4038600" y="6929437"/>
            <a:ext cx="1" cy="82349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33400" y="4310613"/>
            <a:ext cx="0" cy="3494405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5181600" y="4292458"/>
            <a:ext cx="0" cy="596095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2511241" y="4324839"/>
            <a:ext cx="0" cy="1268516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6441890" y="4301976"/>
            <a:ext cx="0" cy="1236046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33" idx="0"/>
          </p:cNvCxnSpPr>
          <p:nvPr/>
        </p:nvCxnSpPr>
        <p:spPr>
          <a:xfrm rot="16200000" flipV="1">
            <a:off x="4105139" y="5889424"/>
            <a:ext cx="264938" cy="1137980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flipV="1">
            <a:off x="4179124" y="5799794"/>
            <a:ext cx="1551889" cy="478218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endCxn id="141" idx="3"/>
          </p:cNvCxnSpPr>
          <p:nvPr/>
        </p:nvCxnSpPr>
        <p:spPr>
          <a:xfrm flipH="1" flipV="1">
            <a:off x="6781800" y="4116961"/>
            <a:ext cx="2360256" cy="56058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1541894" y="3001362"/>
            <a:ext cx="0" cy="954901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5342137" y="5179863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9577599" y="4324839"/>
            <a:ext cx="0" cy="2133574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12192000" y="4292458"/>
            <a:ext cx="0" cy="225597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10346735" y="3206996"/>
            <a:ext cx="0" cy="77829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8" y="949028"/>
            <a:ext cx="1820704" cy="11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3" name="Straight Arrow Connector 332"/>
          <p:cNvCxnSpPr/>
          <p:nvPr/>
        </p:nvCxnSpPr>
        <p:spPr>
          <a:xfrm>
            <a:off x="6357744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>
            <a:off x="8851196" y="265669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1" name="Picture 3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011" y="841470"/>
            <a:ext cx="1298789" cy="195479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12" y="927640"/>
            <a:ext cx="1360122" cy="1418664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43" name="Group 342"/>
          <p:cNvGrpSpPr/>
          <p:nvPr/>
        </p:nvGrpSpPr>
        <p:grpSpPr>
          <a:xfrm>
            <a:off x="7784132" y="1044637"/>
            <a:ext cx="2562605" cy="1227327"/>
            <a:chOff x="-845377" y="3771642"/>
            <a:chExt cx="6413579" cy="1849671"/>
          </a:xfrm>
        </p:grpSpPr>
        <p:pic>
          <p:nvPicPr>
            <p:cNvPr id="344" name="Picture 2" descr="C:\talk_CI\pan1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-845375" y="3771642"/>
              <a:ext cx="6413577" cy="1849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Picture 3" descr="C:\talk_CI\pan2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5076" r="50000" b="19996"/>
            <a:stretch/>
          </p:blipFill>
          <p:spPr bwMode="auto">
            <a:xfrm>
              <a:off x="-845377" y="3865533"/>
              <a:ext cx="3206789" cy="13859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346" name="Picture 3" descr="C:\pascucci\images\NEUROTRACKER\Picture 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3" y="922358"/>
            <a:ext cx="2468606" cy="14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5" descr="nuclear_ip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023" y="651360"/>
            <a:ext cx="1524042" cy="189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" name="Picture 2" descr="C:\talk_CI\scipodpart1\P1040846.jpg"/>
          <p:cNvPicPr>
            <a:picLocks noChangeAspect="1" noChangeArrowheads="1"/>
          </p:cNvPicPr>
          <p:nvPr/>
        </p:nvPicPr>
        <p:blipFill>
          <a:blip r:embed="rId9" cstate="print"/>
          <a:srcRect l="7405" t="18625"/>
          <a:stretch>
            <a:fillRect/>
          </a:stretch>
        </p:blipFill>
        <p:spPr bwMode="auto">
          <a:xfrm rot="5400000">
            <a:off x="13524782" y="1092870"/>
            <a:ext cx="1390858" cy="916744"/>
          </a:xfrm>
          <a:prstGeom prst="rect">
            <a:avLst/>
          </a:prstGeom>
          <a:noFill/>
        </p:spPr>
      </p:pic>
      <p:grpSp>
        <p:nvGrpSpPr>
          <p:cNvPr id="359" name="Group 358"/>
          <p:cNvGrpSpPr/>
          <p:nvPr/>
        </p:nvGrpSpPr>
        <p:grpSpPr>
          <a:xfrm>
            <a:off x="16095998" y="3625143"/>
            <a:ext cx="2822218" cy="1296175"/>
            <a:chOff x="64430" y="7081961"/>
            <a:chExt cx="2438360" cy="1119879"/>
          </a:xfrm>
        </p:grpSpPr>
        <p:sp>
          <p:nvSpPr>
            <p:cNvPr id="360" name="TextBox 359"/>
            <p:cNvSpPr txBox="1"/>
            <p:nvPr/>
          </p:nvSpPr>
          <p:spPr>
            <a:xfrm>
              <a:off x="64430" y="7081961"/>
              <a:ext cx="2438360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Required Compilation </a:t>
              </a:r>
              <a:br>
                <a:rPr lang="en-US" sz="16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Dependency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(A requires B)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1" name="Group 360"/>
            <p:cNvGrpSpPr/>
            <p:nvPr/>
          </p:nvGrpSpPr>
          <p:grpSpPr>
            <a:xfrm>
              <a:off x="249881" y="7678621"/>
              <a:ext cx="2067452" cy="523219"/>
              <a:chOff x="123803" y="7678621"/>
              <a:chExt cx="2067452" cy="523219"/>
            </a:xfrm>
          </p:grpSpPr>
          <p:cxnSp>
            <p:nvCxnSpPr>
              <p:cNvPr id="362" name="Straight Arrow Connector 361"/>
              <p:cNvCxnSpPr/>
              <p:nvPr/>
            </p:nvCxnSpPr>
            <p:spPr>
              <a:xfrm rot="5400000">
                <a:off x="1147110" y="7401642"/>
                <a:ext cx="1" cy="1077179"/>
              </a:xfrm>
              <a:prstGeom prst="straightConnector1">
                <a:avLst/>
              </a:prstGeom>
              <a:ln w="92075">
                <a:solidFill>
                  <a:srgbClr val="00B0F0"/>
                </a:solidFill>
                <a:headEnd type="oval"/>
                <a:tailEnd type="arrow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 contourW="12700">
                <a:bevelT/>
                <a:extrusionClr>
                  <a:schemeClr val="accent2">
                    <a:lumMod val="60000"/>
                    <a:lumOff val="40000"/>
                  </a:schemeClr>
                </a:extrusionClr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63" name="TextBox 362"/>
              <p:cNvSpPr txBox="1"/>
              <p:nvPr/>
            </p:nvSpPr>
            <p:spPr>
              <a:xfrm>
                <a:off x="1746903" y="7678622"/>
                <a:ext cx="444352" cy="523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123803" y="7678621"/>
                <a:ext cx="423514" cy="5232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65" name="Group 364"/>
          <p:cNvGrpSpPr/>
          <p:nvPr/>
        </p:nvGrpSpPr>
        <p:grpSpPr>
          <a:xfrm>
            <a:off x="16397472" y="5442796"/>
            <a:ext cx="2392919" cy="1296175"/>
            <a:chOff x="3606636" y="7772784"/>
            <a:chExt cx="2067451" cy="1119879"/>
          </a:xfrm>
        </p:grpSpPr>
        <p:sp>
          <p:nvSpPr>
            <p:cNvPr id="366" name="TextBox 365"/>
            <p:cNvSpPr txBox="1"/>
            <p:nvPr/>
          </p:nvSpPr>
          <p:spPr>
            <a:xfrm>
              <a:off x="3649546" y="7772784"/>
              <a:ext cx="1981633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Optional Dependency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(A may use B)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7" name="Straight Arrow Connector 366"/>
            <p:cNvCxnSpPr/>
            <p:nvPr/>
          </p:nvCxnSpPr>
          <p:spPr>
            <a:xfrm rot="5400000">
              <a:off x="4629941" y="8092462"/>
              <a:ext cx="1" cy="1077179"/>
            </a:xfrm>
            <a:prstGeom prst="straightConnector1">
              <a:avLst/>
            </a:prstGeom>
            <a:ln w="92075">
              <a:solidFill>
                <a:schemeClr val="accent3">
                  <a:lumMod val="75000"/>
                </a:schemeClr>
              </a:solidFill>
              <a:prstDash val="sysDash"/>
              <a:headEnd type="oval"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68" name="TextBox 367"/>
            <p:cNvSpPr txBox="1"/>
            <p:nvPr/>
          </p:nvSpPr>
          <p:spPr>
            <a:xfrm>
              <a:off x="5229735" y="8369443"/>
              <a:ext cx="44435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606636" y="8369443"/>
              <a:ext cx="42351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56788" y="3947684"/>
            <a:ext cx="6525012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Base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142052" y="3976715"/>
            <a:ext cx="3659547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AppKit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750891" y="7778927"/>
            <a:ext cx="1481688" cy="391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opengl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030451" y="7778927"/>
            <a:ext cx="1481688" cy="391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glew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7065" y="2287709"/>
            <a:ext cx="1909703" cy="6768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Convert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(command line)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775673" y="2287709"/>
            <a:ext cx="2510646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Digital Photography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471328" y="7778927"/>
            <a:ext cx="2006672" cy="391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GUI library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610021" y="7778927"/>
            <a:ext cx="61384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zlib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169885" y="7778927"/>
            <a:ext cx="120138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FreeImage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108038" y="7778927"/>
            <a:ext cx="28230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External SQL and other …q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486463" y="2287709"/>
            <a:ext cx="2468606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Neurotracker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226367" y="2287709"/>
            <a:ext cx="2262753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Web Browser Plug-in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The Apache Software Found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04" y="1176497"/>
            <a:ext cx="1532400" cy="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1" descr="C:\talk_CI\imagespart2\P10408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44353" y="1060819"/>
            <a:ext cx="2737060" cy="1798119"/>
          </a:xfrm>
          <a:prstGeom prst="rect">
            <a:avLst/>
          </a:prstGeom>
          <a:noFill/>
        </p:spPr>
      </p:pic>
      <p:pic>
        <p:nvPicPr>
          <p:cNvPr id="384" name="Picture 6" descr="C:\pascucci\images\climate-visus-interpolation\Screen Shot 2012-01-24 at 3.07.39 P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60" y="913852"/>
            <a:ext cx="3058479" cy="17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" name="Straight Arrow Connector 391"/>
          <p:cNvCxnSpPr/>
          <p:nvPr/>
        </p:nvCxnSpPr>
        <p:spPr>
          <a:xfrm>
            <a:off x="17771533" y="267956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14911871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11551413" y="2737644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95" name="Picture 11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1A334D"/>
              </a:clrFrom>
              <a:clrTo>
                <a:srgbClr val="1A334D">
                  <a:alpha val="0"/>
                </a:srgbClr>
              </a:clrTo>
            </a:clrChange>
          </a:blip>
          <a:srcRect l="18266" t="11484" r="2435" b="28127"/>
          <a:stretch>
            <a:fillRect/>
          </a:stretch>
        </p:blipFill>
        <p:spPr bwMode="auto">
          <a:xfrm>
            <a:off x="20041107" y="3377227"/>
            <a:ext cx="2623248" cy="12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8" name="Straight Arrow Connector 397"/>
          <p:cNvCxnSpPr/>
          <p:nvPr/>
        </p:nvCxnSpPr>
        <p:spPr>
          <a:xfrm flipV="1">
            <a:off x="19688324" y="3242118"/>
            <a:ext cx="0" cy="1671000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/>
          <p:nvPr/>
        </p:nvCxnSpPr>
        <p:spPr>
          <a:xfrm flipV="1">
            <a:off x="19688324" y="5235118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9688324" y="5789280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V="1">
            <a:off x="19688324" y="6343442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/>
          <p:nvPr/>
        </p:nvCxnSpPr>
        <p:spPr>
          <a:xfrm flipV="1">
            <a:off x="19688324" y="6897605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 flipV="1">
            <a:off x="19688324" y="7451767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>
          <a:xfrm flipV="1">
            <a:off x="19688324" y="8005930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 rot="5400000">
            <a:off x="19942209" y="4629229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19688324" y="2679559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2877800" y="7158037"/>
            <a:ext cx="275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Libraries</a:t>
            </a:r>
            <a:endParaRPr lang="en-US" dirty="0"/>
          </a:p>
        </p:txBody>
      </p:sp>
      <p:sp>
        <p:nvSpPr>
          <p:cNvPr id="338" name="TextBox 337"/>
          <p:cNvSpPr txBox="1"/>
          <p:nvPr/>
        </p:nvSpPr>
        <p:spPr>
          <a:xfrm>
            <a:off x="13691014" y="2292306"/>
            <a:ext cx="251064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Handheld Devices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10474800" y="2292306"/>
            <a:ext cx="3039821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Web Server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pache plug-in)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19244353" y="2292306"/>
            <a:ext cx="2737060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 Resolution Displays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20189013" y="4692628"/>
            <a:ext cx="2226195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Medical Data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6383917" y="2302999"/>
            <a:ext cx="2775233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Analysis of Climate Data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7696200" y="5922050"/>
            <a:ext cx="0" cy="692648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237282" y="5555354"/>
            <a:ext cx="2828152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Streaming Data Flow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70324" y="7778927"/>
            <a:ext cx="242137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Threading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pthreads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/windows-native)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62615" y="7778927"/>
            <a:ext cx="66895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2511241" y="5938837"/>
            <a:ext cx="0" cy="60960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551920" y="6929437"/>
            <a:ext cx="3249680" cy="875580"/>
            <a:chOff x="9551920" y="6664750"/>
            <a:chExt cx="3249680" cy="1140267"/>
          </a:xfrm>
        </p:grpSpPr>
        <p:cxnSp>
          <p:nvCxnSpPr>
            <p:cNvPr id="240" name="Straight Arrow Connector 239"/>
            <p:cNvCxnSpPr/>
            <p:nvPr/>
          </p:nvCxnSpPr>
          <p:spPr>
            <a:xfrm>
              <a:off x="10917338" y="6698028"/>
              <a:ext cx="0" cy="1094608"/>
            </a:xfrm>
            <a:prstGeom prst="straightConnector1">
              <a:avLst/>
            </a:prstGeom>
            <a:ln w="92075">
              <a:solidFill>
                <a:srgbClr val="00B0F0"/>
              </a:solidFill>
              <a:headEnd type="oval"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9551920" y="6664750"/>
              <a:ext cx="1" cy="1128290"/>
            </a:xfrm>
            <a:prstGeom prst="straightConnector1">
              <a:avLst/>
            </a:prstGeom>
            <a:ln w="92075">
              <a:solidFill>
                <a:schemeClr val="accent3">
                  <a:lumMod val="75000"/>
                </a:schemeClr>
              </a:solidFill>
              <a:prstDash val="sysDash"/>
              <a:headEnd type="oval"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12801599" y="6698028"/>
              <a:ext cx="1" cy="1106989"/>
            </a:xfrm>
            <a:prstGeom prst="straightConnector1">
              <a:avLst/>
            </a:prstGeom>
            <a:ln w="92075">
              <a:solidFill>
                <a:srgbClr val="00B0F0"/>
              </a:solidFill>
              <a:headEnd type="oval"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>
            <a:off x="4966616" y="6929437"/>
            <a:ext cx="0" cy="801323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489120" y="6929437"/>
            <a:ext cx="0" cy="814391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9160060" y="6537586"/>
            <a:ext cx="2381372" cy="39185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OpenGL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768017" y="6537586"/>
            <a:ext cx="2709983" cy="39185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GUI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2000" y="6590883"/>
            <a:ext cx="8089196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Kernel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3690589" y="283196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5334000" y="5701748"/>
            <a:ext cx="903281" cy="22883"/>
          </a:xfrm>
          <a:prstGeom prst="straightConnector1">
            <a:avLst/>
          </a:prstGeom>
          <a:ln w="92075">
            <a:solidFill>
              <a:schemeClr val="accent5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4804202" y="5200051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4050084" y="5739727"/>
            <a:ext cx="740866" cy="18769"/>
          </a:xfrm>
          <a:prstGeom prst="straightConnector1">
            <a:avLst/>
          </a:prstGeom>
          <a:ln w="92075">
            <a:solidFill>
              <a:schemeClr val="accent5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014827" y="4861497"/>
            <a:ext cx="2004973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I/O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83883" y="5538022"/>
            <a:ext cx="3054717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Scenegraph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19942210" y="604837"/>
            <a:ext cx="2814714" cy="7937617"/>
          </a:xfrm>
          <a:prstGeom prst="rect">
            <a:avLst/>
          </a:prstGeom>
          <a:solidFill>
            <a:srgbClr val="F7D5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13764" y="631524"/>
            <a:ext cx="20443160" cy="2328368"/>
          </a:xfrm>
          <a:prstGeom prst="rect">
            <a:avLst/>
          </a:prstGeom>
          <a:solidFill>
            <a:srgbClr val="F7D5D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-15386" y="7141300"/>
            <a:ext cx="15552429" cy="1375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8" name="Straight Arrow Connector 307"/>
          <p:cNvCxnSpPr/>
          <p:nvPr/>
        </p:nvCxnSpPr>
        <p:spPr>
          <a:xfrm flipH="1">
            <a:off x="3482181" y="3206996"/>
            <a:ext cx="16206144" cy="0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9125" y="3417111"/>
            <a:ext cx="15517918" cy="3598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Elbow Connector 131"/>
          <p:cNvCxnSpPr>
            <a:stCxn id="133" idx="0"/>
            <a:endCxn id="130" idx="1"/>
          </p:cNvCxnSpPr>
          <p:nvPr/>
        </p:nvCxnSpPr>
        <p:spPr>
          <a:xfrm rot="16200000" flipV="1">
            <a:off x="4846380" y="4889735"/>
            <a:ext cx="1001207" cy="1814520"/>
          </a:xfrm>
          <a:prstGeom prst="bentConnector4">
            <a:avLst>
              <a:gd name="adj1" fmla="val 40216"/>
              <a:gd name="adj2" fmla="val 155719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48" idx="0"/>
            <a:endCxn id="157" idx="2"/>
          </p:cNvCxnSpPr>
          <p:nvPr/>
        </p:nvCxnSpPr>
        <p:spPr>
          <a:xfrm rot="16200000" flipV="1">
            <a:off x="6697719" y="-297392"/>
            <a:ext cx="1297155" cy="7251060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124" idx="0"/>
            <a:endCxn id="141" idx="1"/>
          </p:cNvCxnSpPr>
          <p:nvPr/>
        </p:nvCxnSpPr>
        <p:spPr>
          <a:xfrm rot="16200000" flipV="1">
            <a:off x="963958" y="3409791"/>
            <a:ext cx="983676" cy="2398016"/>
          </a:xfrm>
          <a:prstGeom prst="bentConnector4">
            <a:avLst>
              <a:gd name="adj1" fmla="val 41396"/>
              <a:gd name="adj2" fmla="val 109533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30" idx="0"/>
            <a:endCxn id="141" idx="3"/>
          </p:cNvCxnSpPr>
          <p:nvPr/>
        </p:nvCxnSpPr>
        <p:spPr>
          <a:xfrm rot="16200000" flipV="1">
            <a:off x="5139521" y="4324423"/>
            <a:ext cx="983504" cy="568579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endCxn id="148" idx="1"/>
          </p:cNvCxnSpPr>
          <p:nvPr/>
        </p:nvCxnSpPr>
        <p:spPr>
          <a:xfrm>
            <a:off x="2820035" y="3855791"/>
            <a:ext cx="6322017" cy="290201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145" idx="0"/>
            <a:endCxn id="148" idx="3"/>
          </p:cNvCxnSpPr>
          <p:nvPr/>
        </p:nvCxnSpPr>
        <p:spPr>
          <a:xfrm rot="16200000" flipV="1">
            <a:off x="11886501" y="5061090"/>
            <a:ext cx="2151606" cy="321410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53" idx="0"/>
          </p:cNvCxnSpPr>
          <p:nvPr/>
        </p:nvCxnSpPr>
        <p:spPr>
          <a:xfrm rot="16200000" flipV="1">
            <a:off x="10012566" y="6299757"/>
            <a:ext cx="1505780" cy="1452559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55" idx="0"/>
          </p:cNvCxnSpPr>
          <p:nvPr/>
        </p:nvCxnSpPr>
        <p:spPr>
          <a:xfrm rot="16200000" flipV="1">
            <a:off x="8559990" y="6567622"/>
            <a:ext cx="1462392" cy="960218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141" idx="0"/>
            <a:endCxn id="159" idx="2"/>
          </p:cNvCxnSpPr>
          <p:nvPr/>
        </p:nvCxnSpPr>
        <p:spPr>
          <a:xfrm rot="16200000" flipV="1">
            <a:off x="1485331" y="2631128"/>
            <a:ext cx="983142" cy="1649969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>
            <a:stCxn id="148" idx="0"/>
            <a:endCxn id="160" idx="2"/>
          </p:cNvCxnSpPr>
          <p:nvPr/>
        </p:nvCxnSpPr>
        <p:spPr>
          <a:xfrm rot="16200000" flipV="1">
            <a:off x="8016208" y="1021097"/>
            <a:ext cx="1297155" cy="4614082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148" idx="0"/>
            <a:endCxn id="161" idx="2"/>
          </p:cNvCxnSpPr>
          <p:nvPr/>
        </p:nvCxnSpPr>
        <p:spPr>
          <a:xfrm rot="16200000" flipV="1">
            <a:off x="9352834" y="2357723"/>
            <a:ext cx="1297155" cy="1940830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20229001" y="6738969"/>
            <a:ext cx="1930089" cy="961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ViSUS</a:t>
            </a:r>
            <a:r>
              <a:rPr lang="en-US" dirty="0" smtClean="0"/>
              <a:t> Apps </a:t>
            </a:r>
            <a:br>
              <a:rPr lang="en-US" dirty="0" smtClean="0"/>
            </a:br>
            <a:r>
              <a:rPr lang="en-US" dirty="0" smtClean="0"/>
              <a:t>with GUI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13170830" y="3730811"/>
            <a:ext cx="1795168" cy="961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ViSUS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  <p:cxnSp>
        <p:nvCxnSpPr>
          <p:cNvPr id="226" name="Straight Arrow Connector 225"/>
          <p:cNvCxnSpPr/>
          <p:nvPr/>
        </p:nvCxnSpPr>
        <p:spPr>
          <a:xfrm>
            <a:off x="10339576" y="9063037"/>
            <a:ext cx="1559595" cy="0"/>
          </a:xfrm>
          <a:prstGeom prst="straightConnector1">
            <a:avLst/>
          </a:prstGeom>
          <a:ln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5829516" y="6698028"/>
            <a:ext cx="0" cy="1094608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10917338" y="6698028"/>
            <a:ext cx="0" cy="1094608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4038600" y="6624637"/>
            <a:ext cx="1" cy="112829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33400" y="4310613"/>
            <a:ext cx="0" cy="3494405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/>
          <p:nvPr/>
        </p:nvCxnSpPr>
        <p:spPr>
          <a:xfrm>
            <a:off x="2667000" y="4292458"/>
            <a:ext cx="0" cy="792021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1219200" y="4324839"/>
            <a:ext cx="0" cy="1947748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4800600" y="4324839"/>
            <a:ext cx="0" cy="78420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33" idx="0"/>
          </p:cNvCxnSpPr>
          <p:nvPr/>
        </p:nvCxnSpPr>
        <p:spPr>
          <a:xfrm rot="16200000" flipV="1">
            <a:off x="4828961" y="4872316"/>
            <a:ext cx="264938" cy="2585626"/>
          </a:xfrm>
          <a:prstGeom prst="bentConnector2">
            <a:avLst/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flipV="1">
            <a:off x="4179124" y="5799794"/>
            <a:ext cx="1551889" cy="478218"/>
          </a:xfrm>
          <a:prstGeom prst="bentConnector3">
            <a:avLst>
              <a:gd name="adj1" fmla="val 50000"/>
            </a:avLst>
          </a:prstGeom>
          <a:ln w="38100">
            <a:noFill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2409729" y="6511520"/>
            <a:ext cx="1247561" cy="0"/>
          </a:xfrm>
          <a:prstGeom prst="straightConnector1">
            <a:avLst/>
          </a:prstGeom>
          <a:ln w="92075">
            <a:solidFill>
              <a:schemeClr val="accent5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endCxn id="141" idx="3"/>
          </p:cNvCxnSpPr>
          <p:nvPr/>
        </p:nvCxnSpPr>
        <p:spPr>
          <a:xfrm flipH="1" flipV="1">
            <a:off x="5346983" y="4116961"/>
            <a:ext cx="3795071" cy="56057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1541894" y="3001362"/>
            <a:ext cx="0" cy="954901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3538189" y="267956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9577599" y="4324839"/>
            <a:ext cx="0" cy="1953173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>
            <a:off x="12192000" y="4292458"/>
            <a:ext cx="0" cy="198012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>
            <a:off x="10346735" y="3206996"/>
            <a:ext cx="0" cy="77829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8" y="949028"/>
            <a:ext cx="1820704" cy="118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3" name="Straight Arrow Connector 332"/>
          <p:cNvCxnSpPr/>
          <p:nvPr/>
        </p:nvCxnSpPr>
        <p:spPr>
          <a:xfrm>
            <a:off x="6357744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>
            <a:off x="8851196" y="265669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1" name="Picture 3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011" y="841470"/>
            <a:ext cx="1298789" cy="195479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12" y="927640"/>
            <a:ext cx="1360122" cy="1418664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43" name="Group 342"/>
          <p:cNvGrpSpPr/>
          <p:nvPr/>
        </p:nvGrpSpPr>
        <p:grpSpPr>
          <a:xfrm>
            <a:off x="7784132" y="1044637"/>
            <a:ext cx="2562605" cy="1227327"/>
            <a:chOff x="-845377" y="3771642"/>
            <a:chExt cx="6413579" cy="1849671"/>
          </a:xfrm>
        </p:grpSpPr>
        <p:pic>
          <p:nvPicPr>
            <p:cNvPr id="344" name="Picture 2" descr="C:\talk_CI\pan1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-845375" y="3771642"/>
              <a:ext cx="6413577" cy="1849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Picture 3" descr="C:\talk_CI\pan2.pn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5076" r="50000" b="19996"/>
            <a:stretch/>
          </p:blipFill>
          <p:spPr bwMode="auto">
            <a:xfrm>
              <a:off x="-845377" y="3865533"/>
              <a:ext cx="3206789" cy="13859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346" name="Picture 3" descr="C:\pascucci\images\NEUROTRACKER\Picture 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3" y="922358"/>
            <a:ext cx="2468606" cy="14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" name="Picture 5" descr="nuclear_ip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023" y="651360"/>
            <a:ext cx="1524042" cy="189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" name="Picture 2" descr="C:\talk_CI\scipodpart1\P1040846.jpg"/>
          <p:cNvPicPr>
            <a:picLocks noChangeAspect="1" noChangeArrowheads="1"/>
          </p:cNvPicPr>
          <p:nvPr/>
        </p:nvPicPr>
        <p:blipFill>
          <a:blip r:embed="rId9" cstate="print"/>
          <a:srcRect l="7405" t="18625"/>
          <a:stretch>
            <a:fillRect/>
          </a:stretch>
        </p:blipFill>
        <p:spPr bwMode="auto">
          <a:xfrm rot="5400000">
            <a:off x="13524782" y="1092870"/>
            <a:ext cx="1390858" cy="916744"/>
          </a:xfrm>
          <a:prstGeom prst="rect">
            <a:avLst/>
          </a:prstGeom>
          <a:noFill/>
        </p:spPr>
      </p:pic>
      <p:grpSp>
        <p:nvGrpSpPr>
          <p:cNvPr id="359" name="Group 358"/>
          <p:cNvGrpSpPr/>
          <p:nvPr/>
        </p:nvGrpSpPr>
        <p:grpSpPr>
          <a:xfrm>
            <a:off x="16095998" y="3625143"/>
            <a:ext cx="2822218" cy="1296175"/>
            <a:chOff x="64430" y="7081961"/>
            <a:chExt cx="2438360" cy="1119879"/>
          </a:xfrm>
        </p:grpSpPr>
        <p:sp>
          <p:nvSpPr>
            <p:cNvPr id="360" name="TextBox 359"/>
            <p:cNvSpPr txBox="1"/>
            <p:nvPr/>
          </p:nvSpPr>
          <p:spPr>
            <a:xfrm>
              <a:off x="64430" y="7081961"/>
              <a:ext cx="2438360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Required Compilation </a:t>
              </a:r>
              <a:br>
                <a:rPr lang="en-US" sz="16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Dependency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(A requires B)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1" name="Group 360"/>
            <p:cNvGrpSpPr/>
            <p:nvPr/>
          </p:nvGrpSpPr>
          <p:grpSpPr>
            <a:xfrm>
              <a:off x="249881" y="7678621"/>
              <a:ext cx="2067452" cy="523219"/>
              <a:chOff x="123803" y="7678621"/>
              <a:chExt cx="2067452" cy="523219"/>
            </a:xfrm>
          </p:grpSpPr>
          <p:cxnSp>
            <p:nvCxnSpPr>
              <p:cNvPr id="362" name="Straight Arrow Connector 361"/>
              <p:cNvCxnSpPr/>
              <p:nvPr/>
            </p:nvCxnSpPr>
            <p:spPr>
              <a:xfrm rot="5400000">
                <a:off x="1147110" y="7401642"/>
                <a:ext cx="1" cy="1077179"/>
              </a:xfrm>
              <a:prstGeom prst="straightConnector1">
                <a:avLst/>
              </a:prstGeom>
              <a:ln w="92075">
                <a:solidFill>
                  <a:srgbClr val="00B0F0"/>
                </a:solidFill>
                <a:headEnd type="oval"/>
                <a:tailEnd type="arrow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 contourW="12700">
                <a:bevelT/>
                <a:extrusionClr>
                  <a:schemeClr val="accent2">
                    <a:lumMod val="60000"/>
                    <a:lumOff val="40000"/>
                  </a:schemeClr>
                </a:extrusionClr>
                <a:contourClr>
                  <a:schemeClr val="bg1">
                    <a:lumMod val="65000"/>
                  </a:schemeClr>
                </a:contourClr>
              </a:sp3d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63" name="TextBox 362"/>
              <p:cNvSpPr txBox="1"/>
              <p:nvPr/>
            </p:nvSpPr>
            <p:spPr>
              <a:xfrm>
                <a:off x="1746903" y="7678622"/>
                <a:ext cx="444352" cy="523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123803" y="7678621"/>
                <a:ext cx="423514" cy="5232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65" name="Group 364"/>
          <p:cNvGrpSpPr/>
          <p:nvPr/>
        </p:nvGrpSpPr>
        <p:grpSpPr>
          <a:xfrm>
            <a:off x="16397472" y="5442796"/>
            <a:ext cx="2392919" cy="1296175"/>
            <a:chOff x="3606636" y="7772784"/>
            <a:chExt cx="2067451" cy="1119879"/>
          </a:xfrm>
        </p:grpSpPr>
        <p:sp>
          <p:nvSpPr>
            <p:cNvPr id="366" name="TextBox 365"/>
            <p:cNvSpPr txBox="1"/>
            <p:nvPr/>
          </p:nvSpPr>
          <p:spPr>
            <a:xfrm>
              <a:off x="3649546" y="7772784"/>
              <a:ext cx="1981633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Optional Dependency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(A may use B)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7" name="Straight Arrow Connector 366"/>
            <p:cNvCxnSpPr/>
            <p:nvPr/>
          </p:nvCxnSpPr>
          <p:spPr>
            <a:xfrm rot="5400000">
              <a:off x="4629941" y="8092462"/>
              <a:ext cx="1" cy="1077179"/>
            </a:xfrm>
            <a:prstGeom prst="straightConnector1">
              <a:avLst/>
            </a:prstGeom>
            <a:ln w="92075">
              <a:solidFill>
                <a:schemeClr val="accent3">
                  <a:lumMod val="75000"/>
                </a:schemeClr>
              </a:solidFill>
              <a:prstDash val="sysDash"/>
              <a:headEnd type="oval"/>
              <a:tailEnd type="arrow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68" name="TextBox 367"/>
            <p:cNvSpPr txBox="1"/>
            <p:nvPr/>
          </p:nvSpPr>
          <p:spPr>
            <a:xfrm>
              <a:off x="5229735" y="8369443"/>
              <a:ext cx="44435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606636" y="8369443"/>
              <a:ext cx="42351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256788" y="3947684"/>
            <a:ext cx="5090195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Data Base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142052" y="3976715"/>
            <a:ext cx="3659547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AppKit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750891" y="7778927"/>
            <a:ext cx="1481688" cy="391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opengl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9030451" y="7778927"/>
            <a:ext cx="1481688" cy="391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glew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97065" y="2287709"/>
            <a:ext cx="1909703" cy="6768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Convert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(command line)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775673" y="2287709"/>
            <a:ext cx="2510646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Digital Photography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471328" y="7778927"/>
            <a:ext cx="2006672" cy="391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GUI library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Juce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610021" y="7778927"/>
            <a:ext cx="61384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zlib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169885" y="7778927"/>
            <a:ext cx="120138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FreeImage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108038" y="7778927"/>
            <a:ext cx="282309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External SQL and other …q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62000" y="6297598"/>
            <a:ext cx="1647729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Scenegraph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486463" y="2287709"/>
            <a:ext cx="2468606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Neurotracker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226367" y="2287709"/>
            <a:ext cx="2262753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Web Browser Plug-in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The Apache Software Found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04" y="1176497"/>
            <a:ext cx="1532400" cy="4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" name="Picture 1" descr="C:\talk_CI\imagespart2\P104087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44353" y="1060819"/>
            <a:ext cx="2737060" cy="1798119"/>
          </a:xfrm>
          <a:prstGeom prst="rect">
            <a:avLst/>
          </a:prstGeom>
          <a:noFill/>
        </p:spPr>
      </p:pic>
      <p:pic>
        <p:nvPicPr>
          <p:cNvPr id="384" name="Picture 6" descr="C:\pascucci\images\climate-visus-interpolation\Screen Shot 2012-01-24 at 3.07.39 P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660" y="913852"/>
            <a:ext cx="3058479" cy="17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" name="Straight Arrow Connector 391"/>
          <p:cNvCxnSpPr/>
          <p:nvPr/>
        </p:nvCxnSpPr>
        <p:spPr>
          <a:xfrm>
            <a:off x="17771533" y="2679560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3" name="Straight Arrow Connector 392"/>
          <p:cNvCxnSpPr/>
          <p:nvPr/>
        </p:nvCxnSpPr>
        <p:spPr>
          <a:xfrm>
            <a:off x="14911871" y="2662946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4" name="Straight Arrow Connector 393"/>
          <p:cNvCxnSpPr/>
          <p:nvPr/>
        </p:nvCxnSpPr>
        <p:spPr>
          <a:xfrm>
            <a:off x="11551413" y="2737644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95" name="Picture 11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1A334D"/>
              </a:clrFrom>
              <a:clrTo>
                <a:srgbClr val="1A334D">
                  <a:alpha val="0"/>
                </a:srgbClr>
              </a:clrTo>
            </a:clrChange>
          </a:blip>
          <a:srcRect l="18266" t="11484" r="2435" b="28127"/>
          <a:stretch>
            <a:fillRect/>
          </a:stretch>
        </p:blipFill>
        <p:spPr bwMode="auto">
          <a:xfrm>
            <a:off x="20041107" y="3377227"/>
            <a:ext cx="2623248" cy="12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8" name="Straight Arrow Connector 397"/>
          <p:cNvCxnSpPr/>
          <p:nvPr/>
        </p:nvCxnSpPr>
        <p:spPr>
          <a:xfrm flipV="1">
            <a:off x="19688324" y="3242118"/>
            <a:ext cx="0" cy="1671000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/>
          <p:nvPr/>
        </p:nvCxnSpPr>
        <p:spPr>
          <a:xfrm flipV="1">
            <a:off x="19688324" y="5235118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9688324" y="5789280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V="1">
            <a:off x="19688324" y="6343442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9" name="Straight Arrow Connector 408"/>
          <p:cNvCxnSpPr/>
          <p:nvPr/>
        </p:nvCxnSpPr>
        <p:spPr>
          <a:xfrm flipV="1">
            <a:off x="19688324" y="6897605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 flipV="1">
            <a:off x="19688324" y="7451767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>
          <a:xfrm flipV="1">
            <a:off x="19688324" y="8005930"/>
            <a:ext cx="0" cy="32969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none"/>
            <a:tailEnd type="none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0" name="Straight Arrow Connector 389"/>
          <p:cNvCxnSpPr/>
          <p:nvPr/>
        </p:nvCxnSpPr>
        <p:spPr>
          <a:xfrm rot="5400000">
            <a:off x="19942209" y="4629229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19688324" y="2679559"/>
            <a:ext cx="0" cy="527436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oval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2877800" y="7158037"/>
            <a:ext cx="275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Libraries</a:t>
            </a:r>
            <a:endParaRPr lang="en-US" dirty="0"/>
          </a:p>
        </p:txBody>
      </p:sp>
      <p:sp>
        <p:nvSpPr>
          <p:cNvPr id="338" name="TextBox 337"/>
          <p:cNvSpPr txBox="1"/>
          <p:nvPr/>
        </p:nvSpPr>
        <p:spPr>
          <a:xfrm>
            <a:off x="13691014" y="2292306"/>
            <a:ext cx="2510646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Handheld Devices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10474800" y="2292306"/>
            <a:ext cx="3039821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Web Server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pache plug-in)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19244353" y="2292306"/>
            <a:ext cx="2737060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 Resolution Displays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20189013" y="4692628"/>
            <a:ext cx="2226195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Medical Data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6383917" y="2302999"/>
            <a:ext cx="2775233" cy="391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Analysis of Climate Data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5680537" y="5532329"/>
            <a:ext cx="0" cy="784205"/>
          </a:xfrm>
          <a:prstGeom prst="straightConnector1">
            <a:avLst/>
          </a:prstGeom>
          <a:ln w="92075">
            <a:solidFill>
              <a:srgbClr val="00B0F0"/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439723" y="5100465"/>
            <a:ext cx="2951677" cy="39185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Streaming Data Flow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70324" y="7778927"/>
            <a:ext cx="242137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Threading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pthreads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/windows-native)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62615" y="7778927"/>
            <a:ext cx="66895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curl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9551920" y="6664750"/>
            <a:ext cx="1" cy="112829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057400" y="5480566"/>
            <a:ext cx="0" cy="792021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16200000" flipH="1">
            <a:off x="4053611" y="4902703"/>
            <a:ext cx="0" cy="792021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prstDash val="sysDash"/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652317" y="5100637"/>
            <a:ext cx="2004973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I/O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2" name="Straight Arrow Connector 241"/>
          <p:cNvCxnSpPr/>
          <p:nvPr/>
        </p:nvCxnSpPr>
        <p:spPr>
          <a:xfrm>
            <a:off x="12801599" y="6698028"/>
            <a:ext cx="1" cy="1106989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4966616" y="6636152"/>
            <a:ext cx="0" cy="1094608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489120" y="6649220"/>
            <a:ext cx="0" cy="1094608"/>
          </a:xfrm>
          <a:prstGeom prst="straightConnector1">
            <a:avLst/>
          </a:prstGeom>
          <a:ln w="92075">
            <a:solidFill>
              <a:srgbClr val="00B0F0"/>
            </a:solidFill>
            <a:headEnd type="oval"/>
            <a:tailEnd type="arrow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60000"/>
                <a:lumOff val="4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9160060" y="6297598"/>
            <a:ext cx="2381372" cy="39185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OpenGL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768017" y="6297598"/>
            <a:ext cx="2709983" cy="39185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GUI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57290" y="6297598"/>
            <a:ext cx="5193906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Kernel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258</Words>
  <Application>Microsoft Office PowerPoint</Application>
  <PresentationFormat>Custom</PresentationFormat>
  <Paragraphs>110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valerio pascucci</dc:creator>
  <cp:lastModifiedBy>valerio pascucci</cp:lastModifiedBy>
  <cp:revision>75</cp:revision>
  <dcterms:created xsi:type="dcterms:W3CDTF">2011-11-04T23:25:51Z</dcterms:created>
  <dcterms:modified xsi:type="dcterms:W3CDTF">2012-02-01T19:06:13Z</dcterms:modified>
</cp:coreProperties>
</file>