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614" r:id="rId2"/>
    <p:sldId id="523" r:id="rId3"/>
    <p:sldId id="693" r:id="rId4"/>
    <p:sldId id="594" r:id="rId5"/>
    <p:sldId id="596" r:id="rId6"/>
    <p:sldId id="597" r:id="rId7"/>
    <p:sldId id="607" r:id="rId8"/>
    <p:sldId id="608" r:id="rId9"/>
    <p:sldId id="610" r:id="rId10"/>
    <p:sldId id="611" r:id="rId11"/>
    <p:sldId id="612" r:id="rId12"/>
    <p:sldId id="692" r:id="rId1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2A24AC"/>
    <a:srgbClr val="2923A5"/>
    <a:srgbClr val="2828A0"/>
    <a:srgbClr val="3333CC"/>
    <a:srgbClr val="FFFFFF"/>
    <a:srgbClr val="949494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 autoAdjust="0"/>
  </p:normalViewPr>
  <p:slideViewPr>
    <p:cSldViewPr snapToGrid="0" snapToObjects="1">
      <p:cViewPr varScale="1">
        <p:scale>
          <a:sx n="75" d="100"/>
          <a:sy n="75" d="100"/>
        </p:scale>
        <p:origin x="-1016" y="-56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-348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D5C95770-8866-4617-AB94-5F84DCD40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04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FA6D4607-1575-4000-B743-F28DF8B3F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07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1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78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48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4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1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1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0002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8483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152400"/>
            <a:ext cx="80010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05000"/>
            <a:ext cx="7391400" cy="4191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1722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AA3292-4F01-4BC9-A45A-A8DBD5E133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0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3400" y="1114425"/>
            <a:ext cx="807720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533400" y="1190625"/>
            <a:ext cx="8077200" cy="0"/>
          </a:xfrm>
          <a:prstGeom prst="line">
            <a:avLst/>
          </a:prstGeom>
          <a:noFill/>
          <a:ln w="38100">
            <a:solidFill>
              <a:srgbClr val="0A1B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756525" y="6632575"/>
            <a:ext cx="129540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900"/>
              <a:t>  Pascucci-</a:t>
            </a:r>
            <a:fld id="{0049095F-D376-4913-AEC1-4A3D0A6ED5F9}" type="slidenum">
              <a:rPr lang="en-US" sz="900"/>
              <a:pPr algn="r">
                <a:defRPr/>
              </a:pPr>
              <a:t>‹#›</a:t>
            </a:fld>
            <a:endParaRPr lang="en-US" sz="900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76200" y="6629400"/>
            <a:ext cx="17589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/>
              <a:t>Utah April 2008</a:t>
            </a:r>
          </a:p>
        </p:txBody>
      </p:sp>
      <p:pic>
        <p:nvPicPr>
          <p:cNvPr id="10" name="Picture 15" descr="SCI_logo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620" y="698400"/>
            <a:ext cx="838820" cy="3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8" descr="ViSUS-logo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505082" y="698400"/>
            <a:ext cx="638918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hyperlink" Target="file:///C:\pascucci\data\ViSUS-demo-CD-windows\RUN_VISUS_DEMO_PPM_WITH_FOX_high_res.bat" TargetMode="External"/><Relationship Id="rId17" Type="http://schemas.openxmlformats.org/officeDocument/2006/relationships/image" Target="../media/image13.png"/><Relationship Id="rId2" Type="http://schemas.openxmlformats.org/officeDocument/2006/relationships/video" Target="file:///D:\pascucci_disk_backup\pascucci\animations\climate\movie2\Temp+Cloud_0000_short.avi" TargetMode="Externa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file:///D:\pascucci_disk_backup\pascucci\animations\climate\movie2\Temp+Cloud_0000_short.avi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openxmlformats.org/officeDocument/2006/relationships/image" Target="../media/image11.jpeg"/><Relationship Id="rId10" Type="http://schemas.openxmlformats.org/officeDocument/2006/relationships/hyperlink" Target="file:///C:\pascucci\data\demo-topology\contour-tree-viewer\_DEMO_3d-rho-spectrum-topology.bat" TargetMode="External"/><Relationship Id="rId19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K:\ViSUS_DEMO\_NGA_DEMO_PRESENTATION\_Copy%20of%20demo_001_world_simple.bat" TargetMode="External"/><Relationship Id="rId13" Type="http://schemas.openxmlformats.org/officeDocument/2006/relationships/image" Target="../media/image51.png"/><Relationship Id="rId18" Type="http://schemas.openxmlformats.org/officeDocument/2006/relationships/image" Target="../media/image16.png"/><Relationship Id="rId3" Type="http://schemas.openxmlformats.org/officeDocument/2006/relationships/hyperlink" Target="file:///K:\ViSUS_DEMO\_NGA_DEMO_PRESENTATION\_Copy%20of%20demo_005_difference_and_edge.bat" TargetMode="External"/><Relationship Id="rId7" Type="http://schemas.openxmlformats.org/officeDocument/2006/relationships/image" Target="../media/image49.png"/><Relationship Id="rId12" Type="http://schemas.openxmlformats.org/officeDocument/2006/relationships/hyperlink" Target="file:///K:\visus_3D_demo\visus-oil-demo\run-K.bat" TargetMode="External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3.png"/><Relationship Id="rId5" Type="http://schemas.openxmlformats.org/officeDocument/2006/relationships/hyperlink" Target="file:///K:\ViSUS_DEMO\_search\demo0_pool.bat" TargetMode="External"/><Relationship Id="rId15" Type="http://schemas.openxmlformats.org/officeDocument/2006/relationships/image" Target="../media/image52.png"/><Relationship Id="rId10" Type="http://schemas.openxmlformats.org/officeDocument/2006/relationships/hyperlink" Target="file:///K:\visus_3D_demo\BORG-DEMO-DVD\RUN_VISUS_FOX_DEMO_MIRANDA_RELATIVE_PATH-K.bat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hyperlink" Target="file:///K:\visus_3D_demo\visfemale\runfox_local.ba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file:///K:\visus_3D_demo\BORG-DEMO-DVD\RUN_VISUS_FOX_DEMO_MIRANDA_RELATIVE_PATH-K.bat" TargetMode="Externa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59.png"/><Relationship Id="rId2" Type="http://schemas.openxmlformats.org/officeDocument/2006/relationships/video" Target="file:///C:\pascucci\animations\climate\movie2\Temp+Cloud_0000_short.avi" TargetMode="External"/><Relationship Id="rId1" Type="http://schemas.microsoft.com/office/2007/relationships/media" Target="file:///C:\pascucci\animations\climate\movie2\Temp+Cloud_0000_short.avi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hyperlink" Target="file:///C:\pascucci\data\demo-topology\contour-tree-viewer\_DEMO_3d-rho-spectrum-topology.ba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file:///K:\ViSUS_DEMO\_NGA_DEMO_PRESENTATION\_Copy%20of%20demo_004_world_simple_time_series_world.bat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file:///C:\pascucci\src\ViSUS-demo-CD-windows\RUN_VISUS_DEMO_PPM_new.bat" TargetMode="Externa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hyperlink" Target="file:///C:\pascucci\data\visus-oil-demo\run.bat" TargetMode="External"/><Relationship Id="rId10" Type="http://schemas.openxmlformats.org/officeDocument/2006/relationships/image" Target="../media/image18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file:///K:\visus_3D_demo\BORG-DEMO-DVD\RUN_VISUS_FOX_DEMO_MIRANDA_RELATIVE_PATH-K.bat" TargetMode="Externa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video" Target="../media/media1.MOV"/><Relationship Id="rId16" Type="http://schemas.openxmlformats.org/officeDocument/2006/relationships/image" Target="../media/image32.png"/><Relationship Id="rId1" Type="http://schemas.microsoft.com/office/2007/relationships/media" Target="../media/media1.MOV"/><Relationship Id="rId6" Type="http://schemas.openxmlformats.org/officeDocument/2006/relationships/image" Target="../media/image26.png"/><Relationship Id="rId11" Type="http://schemas.openxmlformats.org/officeDocument/2006/relationships/hyperlink" Target="file:///K:\visus_3D_demo\visfemale\runfox_local.bat" TargetMode="External"/><Relationship Id="rId5" Type="http://schemas.openxmlformats.org/officeDocument/2006/relationships/hyperlink" Target="file:///K:\ViSUS_DEMO\_NGA_DEMO_PRESENTATION\_Copy%20of%20demo_004_world_simple_time_series_world.bat" TargetMode="Externa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hyperlink" Target="file:///K:\visus_3D_demo\visus-oil-demo\run-K.bat" TargetMode="Externa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H:\nga\data\nga\_NGA_DEMO_PRESENTATION\demo_005_difference_and_edge.bat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K:\ViSUS_DEMO\_NGA_DEMO_PRESENTATION\_Copy%20of%20demo_001_world_simple.bat" TargetMode="External"/><Relationship Id="rId13" Type="http://schemas.openxmlformats.org/officeDocument/2006/relationships/image" Target="../media/image51.png"/><Relationship Id="rId18" Type="http://schemas.openxmlformats.org/officeDocument/2006/relationships/image" Target="../media/image16.png"/><Relationship Id="rId3" Type="http://schemas.openxmlformats.org/officeDocument/2006/relationships/hyperlink" Target="file:///K:\ViSUS_DEMO\_NGA_DEMO_PRESENTATION\_Copy%20of%20demo_005_difference_and_edge.bat" TargetMode="External"/><Relationship Id="rId7" Type="http://schemas.openxmlformats.org/officeDocument/2006/relationships/image" Target="../media/image49.png"/><Relationship Id="rId12" Type="http://schemas.openxmlformats.org/officeDocument/2006/relationships/hyperlink" Target="file:///K:\visus_3D_demo\visus-oil-demo\run-K.bat" TargetMode="External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3.png"/><Relationship Id="rId5" Type="http://schemas.openxmlformats.org/officeDocument/2006/relationships/hyperlink" Target="file:///K:\ViSUS_DEMO\_search\demo0_pool.bat" TargetMode="External"/><Relationship Id="rId15" Type="http://schemas.openxmlformats.org/officeDocument/2006/relationships/image" Target="../media/image52.png"/><Relationship Id="rId10" Type="http://schemas.openxmlformats.org/officeDocument/2006/relationships/hyperlink" Target="file:///K:\visus_3D_demo\BORG-DEMO-DVD\RUN_VISUS_FOX_DEMO_MIRANDA_RELATIVE_PATH-K.bat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hyperlink" Target="file:///K:\visus_3D_demo\visfemale\runfox_local.b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91" name="Picture 11" descr="http://graphics.stanford.edu/projects/array/images/tiled-side-view-ces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3" y="2742401"/>
            <a:ext cx="1115927" cy="13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71319" y="3850613"/>
            <a:ext cx="105028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Cameras</a:t>
            </a:r>
            <a:endParaRPr lang="en-US" sz="1600" b="1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90" y="110837"/>
            <a:ext cx="8898747" cy="91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Massive Simulation and Sensing Devices Generate </a:t>
            </a:r>
            <a:br>
              <a:rPr lang="en-US" sz="2800" dirty="0" smtClean="0"/>
            </a:br>
            <a:r>
              <a:rPr lang="en-US" sz="2800" dirty="0" smtClean="0"/>
              <a:t>Great Challenges and Opportunities</a:t>
            </a:r>
          </a:p>
        </p:txBody>
      </p:sp>
      <p:pic>
        <p:nvPicPr>
          <p:cNvPr id="13315" name="Picture 4" descr="hw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274" y="1294108"/>
            <a:ext cx="2482402" cy="135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525878" y="2284301"/>
            <a:ext cx="132440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err="1" smtClean="0"/>
              <a:t>BlueGene</a:t>
            </a:r>
            <a:r>
              <a:rPr lang="en-US" sz="1600" b="1" dirty="0" smtClean="0"/>
              <a:t>/L</a:t>
            </a:r>
            <a:endParaRPr lang="en-US" sz="1600" b="1" dirty="0"/>
          </a:p>
        </p:txBody>
      </p:sp>
      <p:pic>
        <p:nvPicPr>
          <p:cNvPr id="13318" name="Picture 10" descr="im_500_surface_solid_core_side_iso=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0" t="9851" r="6696" b="13466"/>
          <a:stretch>
            <a:fillRect/>
          </a:stretch>
        </p:blipFill>
        <p:spPr bwMode="auto">
          <a:xfrm>
            <a:off x="4766875" y="5083250"/>
            <a:ext cx="2105258" cy="134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1A334D"/>
              </a:clrFrom>
              <a:clrTo>
                <a:srgbClr val="1A334D">
                  <a:alpha val="0"/>
                </a:srgbClr>
              </a:clrTo>
            </a:clrChange>
          </a:blip>
          <a:srcRect l="6082" t="3265" r="12250" b="5305"/>
          <a:stretch>
            <a:fillRect/>
          </a:stretch>
        </p:blipFill>
        <p:spPr bwMode="auto">
          <a:xfrm>
            <a:off x="7023782" y="4863525"/>
            <a:ext cx="1908536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7193" b="2805"/>
          <a:stretch>
            <a:fillRect/>
          </a:stretch>
        </p:blipFill>
        <p:spPr bwMode="auto">
          <a:xfrm>
            <a:off x="7138806" y="3043489"/>
            <a:ext cx="192881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4">
            <a:hlinkClick r:id="rId10" action="ppaction://program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07"/>
          <a:stretch>
            <a:fillRect/>
          </a:stretch>
        </p:blipFill>
        <p:spPr bwMode="auto">
          <a:xfrm>
            <a:off x="2818250" y="4073885"/>
            <a:ext cx="1663700" cy="1682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2" name="Picture 15" descr="miranda-high-res2">
            <a:hlinkClick r:id="rId12" action="ppaction://program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347"/>
          <a:stretch>
            <a:fillRect/>
          </a:stretch>
        </p:blipFill>
        <p:spPr bwMode="auto">
          <a:xfrm>
            <a:off x="4941888" y="3352148"/>
            <a:ext cx="211455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7023782" y="2691407"/>
            <a:ext cx="1473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Earth Images</a:t>
            </a:r>
            <a:endParaRPr lang="en-US" sz="1600" b="1" dirty="0"/>
          </a:p>
        </p:txBody>
      </p:sp>
      <p:sp>
        <p:nvSpPr>
          <p:cNvPr id="13324" name="Text Box 17"/>
          <p:cNvSpPr txBox="1">
            <a:spLocks noChangeArrowheads="1"/>
          </p:cNvSpPr>
          <p:nvPr/>
        </p:nvSpPr>
        <p:spPr bwMode="auto">
          <a:xfrm>
            <a:off x="5033168" y="6457194"/>
            <a:ext cx="18389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Porous Materials</a:t>
            </a:r>
            <a:endParaRPr lang="en-US" sz="1600" b="1" dirty="0"/>
          </a:p>
        </p:txBody>
      </p:sp>
      <p:sp>
        <p:nvSpPr>
          <p:cNvPr id="13325" name="Text Box 18"/>
          <p:cNvSpPr txBox="1">
            <a:spLocks noChangeArrowheads="1"/>
          </p:cNvSpPr>
          <p:nvPr/>
        </p:nvSpPr>
        <p:spPr bwMode="auto">
          <a:xfrm>
            <a:off x="7383809" y="4216684"/>
            <a:ext cx="20131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Carbon Seq. (Subsurface)</a:t>
            </a:r>
            <a:endParaRPr lang="en-US" sz="1600" b="1" dirty="0"/>
          </a:p>
        </p:txBody>
      </p:sp>
      <p:sp>
        <p:nvSpPr>
          <p:cNvPr id="13326" name="Text Box 19"/>
          <p:cNvSpPr txBox="1">
            <a:spLocks noChangeArrowheads="1"/>
          </p:cNvSpPr>
          <p:nvPr/>
        </p:nvSpPr>
        <p:spPr bwMode="auto">
          <a:xfrm>
            <a:off x="5042043" y="4744696"/>
            <a:ext cx="2089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Hydrodynamic </a:t>
            </a:r>
            <a:r>
              <a:rPr lang="en-US" sz="1600" b="1" dirty="0" smtClean="0"/>
              <a:t>Inst.</a:t>
            </a:r>
            <a:endParaRPr lang="en-US" sz="1600" b="1" dirty="0"/>
          </a:p>
        </p:txBody>
      </p:sp>
      <p:sp>
        <p:nvSpPr>
          <p:cNvPr id="13327" name="Text Box 20"/>
          <p:cNvSpPr txBox="1">
            <a:spLocks noChangeArrowheads="1"/>
          </p:cNvSpPr>
          <p:nvPr/>
        </p:nvSpPr>
        <p:spPr bwMode="auto">
          <a:xfrm>
            <a:off x="7056438" y="6273225"/>
            <a:ext cx="13805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Turbulent</a:t>
            </a:r>
          </a:p>
          <a:p>
            <a:r>
              <a:rPr lang="en-US" sz="1600" b="1" dirty="0" smtClean="0"/>
              <a:t>Combustion</a:t>
            </a:r>
            <a:endParaRPr lang="en-US" sz="1600" b="1" dirty="0"/>
          </a:p>
        </p:txBody>
      </p:sp>
      <p:sp>
        <p:nvSpPr>
          <p:cNvPr id="13328" name="Line 21"/>
          <p:cNvSpPr>
            <a:spLocks noChangeShapeType="1"/>
          </p:cNvSpPr>
          <p:nvPr/>
        </p:nvSpPr>
        <p:spPr bwMode="auto">
          <a:xfrm>
            <a:off x="4726781" y="2829156"/>
            <a:ext cx="3063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3" name="Line 28"/>
          <p:cNvSpPr>
            <a:spLocks noChangeShapeType="1"/>
          </p:cNvSpPr>
          <p:nvPr/>
        </p:nvSpPr>
        <p:spPr bwMode="auto">
          <a:xfrm>
            <a:off x="4573588" y="1382490"/>
            <a:ext cx="128020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683170" y="2686016"/>
            <a:ext cx="2162327" cy="133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2" name="Line 25"/>
          <p:cNvSpPr>
            <a:spLocks noChangeShapeType="1"/>
          </p:cNvSpPr>
          <p:nvPr/>
        </p:nvSpPr>
        <p:spPr bwMode="auto">
          <a:xfrm rot="5400000" flipV="1">
            <a:off x="4746806" y="3666758"/>
            <a:ext cx="0" cy="3901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06889" name="Picture 9" descr="http://mrayton.files.wordpress.com/2010/09/worldview-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94" y="1238034"/>
            <a:ext cx="1519003" cy="13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484890" y="1645645"/>
            <a:ext cx="97334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Satellite</a:t>
            </a:r>
            <a:endParaRPr lang="en-US" sz="16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09190" y="5772015"/>
            <a:ext cx="4039513" cy="1164993"/>
            <a:chOff x="-845377" y="3771642"/>
            <a:chExt cx="6413579" cy="1849671"/>
          </a:xfrm>
        </p:grpSpPr>
        <p:pic>
          <p:nvPicPr>
            <p:cNvPr id="36" name="Picture 2" descr="C:\talk_CI\pan1.png"/>
            <p:cNvPicPr>
              <a:picLocks noChangeAspect="1" noChangeArrowheads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-845375" y="3771642"/>
              <a:ext cx="6413577" cy="1849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" descr="C:\talk_CI\pan2.png"/>
            <p:cNvPicPr>
              <a:picLocks noChangeAspect="1" noChangeArrowheads="1"/>
            </p:cNvPicPr>
            <p:nvPr/>
          </p:nvPicPr>
          <p:blipFill rotWithShape="1">
            <a:blip r:embed="rId17" cstate="print"/>
            <a:srcRect t="5076" r="50000" b="19996"/>
            <a:stretch/>
          </p:blipFill>
          <p:spPr bwMode="auto">
            <a:xfrm>
              <a:off x="-845377" y="3865533"/>
              <a:ext cx="3206789" cy="13859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41" name="Picture 15" descr="http://www.yksd.com/distanceedcourses/Courses09/Biology/lessons/FirstQuarterLessons/Chapter1/images/Lesson2/06ElectronMicroscope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 b="20784"/>
          <a:stretch/>
        </p:blipFill>
        <p:spPr bwMode="auto">
          <a:xfrm>
            <a:off x="3458233" y="2555420"/>
            <a:ext cx="1093492" cy="119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9" name="Picture 19" descr="http://t0.gstatic.com/images?q=tbn:ANd9GcSfxtRuNHav49b0iaL6zKOA5JJL072Np174nR1UBuRenfiA8iqoZw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76" y="1225998"/>
            <a:ext cx="3032805" cy="15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" descr="C:\talk_CI\microscopi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97488" y="1553609"/>
            <a:ext cx="1626848" cy="1716652"/>
          </a:xfrm>
          <a:prstGeom prst="rect">
            <a:avLst/>
          </a:prstGeom>
          <a:noFill/>
        </p:spPr>
      </p:pic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3344508" y="2736574"/>
            <a:ext cx="49244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EM</a:t>
            </a:r>
            <a:endParaRPr lang="en-US" sz="1600" b="1" dirty="0"/>
          </a:p>
        </p:txBody>
      </p:sp>
      <p:sp>
        <p:nvSpPr>
          <p:cNvPr id="13331" name="Line 24"/>
          <p:cNvSpPr>
            <a:spLocks noChangeShapeType="1"/>
          </p:cNvSpPr>
          <p:nvPr/>
        </p:nvSpPr>
        <p:spPr bwMode="auto">
          <a:xfrm rot="5400000">
            <a:off x="-443374" y="5041024"/>
            <a:ext cx="1421319" cy="80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4813246" y="3136853"/>
            <a:ext cx="221053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Retinal </a:t>
            </a:r>
            <a:r>
              <a:rPr lang="en-US" sz="1600" b="1" dirty="0" err="1" smtClean="0"/>
              <a:t>Connectome</a:t>
            </a:r>
            <a:endParaRPr lang="en-US" sz="1600" b="1" dirty="0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rot="5400000" flipH="1" flipV="1">
            <a:off x="4606727" y="3185333"/>
            <a:ext cx="150441" cy="1698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8" name="Temp+Cloud_0000_shor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49155" y="4238302"/>
            <a:ext cx="2268031" cy="15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2007328" y="5448405"/>
            <a:ext cx="9268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Climate</a:t>
            </a:r>
            <a:endParaRPr lang="en-US" sz="1600" b="1" dirty="0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576817" y="3731725"/>
            <a:ext cx="85632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Jaguar</a:t>
            </a:r>
            <a:endParaRPr lang="en-US" sz="1600" b="1" dirty="0"/>
          </a:p>
        </p:txBody>
      </p:sp>
      <p:sp>
        <p:nvSpPr>
          <p:cNvPr id="50" name="Line 25"/>
          <p:cNvSpPr>
            <a:spLocks noChangeShapeType="1"/>
          </p:cNvSpPr>
          <p:nvPr/>
        </p:nvSpPr>
        <p:spPr bwMode="auto">
          <a:xfrm rot="5400000" flipV="1">
            <a:off x="4478456" y="4188388"/>
            <a:ext cx="396763" cy="27281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 rot="5400000" flipV="1">
            <a:off x="2927680" y="4053298"/>
            <a:ext cx="349336" cy="550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-483779" y="6757188"/>
            <a:ext cx="4893376" cy="9052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3234115" y="6457194"/>
            <a:ext cx="144783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Photography</a:t>
            </a:r>
            <a:endParaRPr lang="en-US" sz="1600" b="1" dirty="0"/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3536398" y="5231372"/>
            <a:ext cx="114554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Molecular </a:t>
            </a:r>
            <a:br>
              <a:rPr lang="en-US" sz="1400" b="1" dirty="0" smtClean="0"/>
            </a:br>
            <a:r>
              <a:rPr lang="en-US" sz="1400" b="1" dirty="0" smtClean="0"/>
              <a:t>Dynamics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903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Demonstrated Performance and Scalability in a Variety of Applications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7572" name="Picture 4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/>
          <a:srcRect r="39352" b="54382"/>
          <a:stretch>
            <a:fillRect/>
          </a:stretch>
        </p:blipFill>
        <p:spPr bwMode="auto">
          <a:xfrm>
            <a:off x="3397250" y="3048000"/>
            <a:ext cx="2911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3" name="Picture 5">
            <a:hlinkClick r:id="rId5" action="ppaction://program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/>
          <a:srcRect l="427"/>
          <a:stretch>
            <a:fillRect/>
          </a:stretch>
        </p:blipFill>
        <p:spPr>
          <a:xfrm>
            <a:off x="4343400" y="3387725"/>
            <a:ext cx="1112838" cy="455613"/>
          </a:xfrm>
          <a:ln/>
        </p:spPr>
      </p:pic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650" y="3749675"/>
            <a:ext cx="1905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6" name="Picture 8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2460" y="1220674"/>
            <a:ext cx="3181940" cy="182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7" name="Picture 9" descr="visus-bgl">
            <a:hlinkClick r:id="rId10" action="ppaction://program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3050" y="2274426"/>
            <a:ext cx="2564907" cy="2191212"/>
          </a:xfrm>
          <a:prstGeom prst="rect">
            <a:avLst/>
          </a:prstGeom>
          <a:noFill/>
        </p:spPr>
      </p:pic>
      <p:pic>
        <p:nvPicPr>
          <p:cNvPr id="237578" name="Picture 10">
            <a:hlinkClick r:id="rId12" action="ppaction://program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2" t="7030" r="5312" b="10210"/>
          <a:stretch>
            <a:fillRect/>
          </a:stretch>
        </p:blipFill>
        <p:spPr bwMode="auto">
          <a:xfrm>
            <a:off x="0" y="4465638"/>
            <a:ext cx="3174467" cy="17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9" name="Picture 11">
            <a:hlinkClick r:id="rId14" action="ppaction://program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1A334D"/>
              </a:clrFrom>
              <a:clrTo>
                <a:srgbClr val="1A334D">
                  <a:alpha val="0"/>
                </a:srgbClr>
              </a:clrTo>
            </a:clrChange>
          </a:blip>
          <a:srcRect l="18266" t="11484" r="2435" b="28127"/>
          <a:stretch>
            <a:fillRect/>
          </a:stretch>
        </p:blipFill>
        <p:spPr bwMode="auto">
          <a:xfrm>
            <a:off x="2377867" y="4465638"/>
            <a:ext cx="4545771" cy="215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8577" name="Picture 1" descr="C:\talk_CI\imagespart2\P104087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98262" y="1234673"/>
            <a:ext cx="2512930" cy="1884697"/>
          </a:xfrm>
          <a:prstGeom prst="rect">
            <a:avLst/>
          </a:prstGeom>
          <a:noFill/>
        </p:spPr>
      </p:pic>
      <p:pic>
        <p:nvPicPr>
          <p:cNvPr id="408578" name="Picture 2" descr="C:\talk_CI\scipodpart1\P1040846.jpg"/>
          <p:cNvPicPr>
            <a:picLocks noChangeAspect="1" noChangeArrowheads="1"/>
          </p:cNvPicPr>
          <p:nvPr/>
        </p:nvPicPr>
        <p:blipFill>
          <a:blip r:embed="rId17" cstate="print"/>
          <a:srcRect l="7405" t="18625"/>
          <a:stretch>
            <a:fillRect/>
          </a:stretch>
        </p:blipFill>
        <p:spPr bwMode="auto">
          <a:xfrm>
            <a:off x="5902433" y="3165583"/>
            <a:ext cx="2403367" cy="1584110"/>
          </a:xfrm>
          <a:prstGeom prst="rect">
            <a:avLst/>
          </a:prstGeom>
          <a:noFill/>
        </p:spPr>
      </p:pic>
      <p:pic>
        <p:nvPicPr>
          <p:cNvPr id="14" name="Picture 1" descr="C:\talk_CI\microscopi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65525" y="4749693"/>
            <a:ext cx="1886666" cy="199081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7384" y="3272621"/>
            <a:ext cx="7576048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</a:rPr>
              <a:t>We are starting to redesign simulations based </a:t>
            </a:r>
            <a:br>
              <a:rPr lang="en-US" sz="2800" dirty="0" smtClean="0">
                <a:solidFill>
                  <a:sysClr val="windowText" lastClr="000000"/>
                </a:solidFill>
              </a:rPr>
            </a:br>
            <a:r>
              <a:rPr lang="en-US" sz="2800" dirty="0" smtClean="0">
                <a:solidFill>
                  <a:sysClr val="windowText" lastClr="000000"/>
                </a:solidFill>
              </a:rPr>
              <a:t>on the new algorithmic techniques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8405813" y="3810000"/>
            <a:ext cx="357187" cy="685800"/>
            <a:chOff x="5199" y="2460"/>
            <a:chExt cx="414" cy="199"/>
          </a:xfrm>
        </p:grpSpPr>
        <p:sp>
          <p:nvSpPr>
            <p:cNvPr id="251964" name="Line 60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65" name="Line 61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66" name="Line 62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71" name="Line 67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72" name="Line 68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7010400" y="3810000"/>
            <a:ext cx="357188" cy="685800"/>
            <a:chOff x="5199" y="2460"/>
            <a:chExt cx="414" cy="199"/>
          </a:xfrm>
        </p:grpSpPr>
        <p:sp>
          <p:nvSpPr>
            <p:cNvPr id="251979" name="Line 75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0" name="Line 76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1" name="Line 77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2" name="Line 78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3" name="Line 79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475538" y="3810000"/>
            <a:ext cx="357187" cy="685800"/>
            <a:chOff x="5199" y="2460"/>
            <a:chExt cx="414" cy="199"/>
          </a:xfrm>
        </p:grpSpPr>
        <p:sp>
          <p:nvSpPr>
            <p:cNvPr id="251985" name="Line 81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6" name="Line 82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7" name="Line 83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8" name="Line 84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9" name="Line 85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7940675" y="3810000"/>
            <a:ext cx="357188" cy="685800"/>
            <a:chOff x="5199" y="2460"/>
            <a:chExt cx="414" cy="199"/>
          </a:xfrm>
        </p:grpSpPr>
        <p:sp>
          <p:nvSpPr>
            <p:cNvPr id="251991" name="Line 87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2" name="Line 88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3" name="Line 89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4" name="Line 90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5" name="Line 91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1996" name="Rectangle 92"/>
          <p:cNvSpPr>
            <a:spLocks noChangeArrowheads="1"/>
          </p:cNvSpPr>
          <p:nvPr/>
        </p:nvSpPr>
        <p:spPr bwMode="auto">
          <a:xfrm>
            <a:off x="6781800" y="3810000"/>
            <a:ext cx="2362200" cy="6858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5105400" y="4876800"/>
            <a:ext cx="2209800" cy="1066800"/>
            <a:chOff x="4224" y="2016"/>
            <a:chExt cx="1392" cy="672"/>
          </a:xfrm>
        </p:grpSpPr>
        <p:sp>
          <p:nvSpPr>
            <p:cNvPr id="251952" name="Line 48"/>
            <p:cNvSpPr>
              <a:spLocks noChangeShapeType="1"/>
            </p:cNvSpPr>
            <p:nvPr/>
          </p:nvSpPr>
          <p:spPr bwMode="auto">
            <a:xfrm flipH="1">
              <a:off x="4320" y="2016"/>
              <a:ext cx="38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53" name="Line 49"/>
            <p:cNvSpPr>
              <a:spLocks noChangeShapeType="1"/>
            </p:cNvSpPr>
            <p:nvPr/>
          </p:nvSpPr>
          <p:spPr bwMode="auto">
            <a:xfrm flipH="1">
              <a:off x="4656" y="2016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54" name="Line 50"/>
            <p:cNvSpPr>
              <a:spLocks noChangeShapeType="1"/>
            </p:cNvSpPr>
            <p:nvPr/>
          </p:nvSpPr>
          <p:spPr bwMode="auto">
            <a:xfrm>
              <a:off x="4920" y="201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55" name="Oval 51"/>
            <p:cNvSpPr>
              <a:spLocks noChangeArrowheads="1"/>
            </p:cNvSpPr>
            <p:nvPr/>
          </p:nvSpPr>
          <p:spPr bwMode="auto">
            <a:xfrm>
              <a:off x="4800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56" name="Oval 52"/>
            <p:cNvSpPr>
              <a:spLocks noChangeArrowheads="1"/>
            </p:cNvSpPr>
            <p:nvPr/>
          </p:nvSpPr>
          <p:spPr bwMode="auto">
            <a:xfrm>
              <a:off x="4224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57" name="Oval 53"/>
            <p:cNvSpPr>
              <a:spLocks noChangeArrowheads="1"/>
            </p:cNvSpPr>
            <p:nvPr/>
          </p:nvSpPr>
          <p:spPr bwMode="auto">
            <a:xfrm>
              <a:off x="4512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54"/>
            <p:cNvGrpSpPr>
              <a:grpSpLocks/>
            </p:cNvGrpSpPr>
            <p:nvPr/>
          </p:nvGrpSpPr>
          <p:grpSpPr bwMode="auto">
            <a:xfrm flipH="1">
              <a:off x="5040" y="2016"/>
              <a:ext cx="576" cy="672"/>
              <a:chOff x="4320" y="2112"/>
              <a:chExt cx="576" cy="672"/>
            </a:xfrm>
          </p:grpSpPr>
          <p:sp>
            <p:nvSpPr>
              <p:cNvPr id="251959" name="Line 55"/>
              <p:cNvSpPr>
                <a:spLocks noChangeShapeType="1"/>
              </p:cNvSpPr>
              <p:nvPr/>
            </p:nvSpPr>
            <p:spPr bwMode="auto">
              <a:xfrm flipH="1">
                <a:off x="4416" y="2112"/>
                <a:ext cx="38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60" name="Line 56"/>
              <p:cNvSpPr>
                <a:spLocks noChangeShapeType="1"/>
              </p:cNvSpPr>
              <p:nvPr/>
            </p:nvSpPr>
            <p:spPr bwMode="auto">
              <a:xfrm flipH="1">
                <a:off x="4752" y="2112"/>
                <a:ext cx="14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61" name="Oval 57"/>
              <p:cNvSpPr>
                <a:spLocks noChangeArrowheads="1"/>
              </p:cNvSpPr>
              <p:nvPr/>
            </p:nvSpPr>
            <p:spPr bwMode="auto">
              <a:xfrm>
                <a:off x="4320" y="2544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962" name="Oval 58"/>
              <p:cNvSpPr>
                <a:spLocks noChangeArrowheads="1"/>
              </p:cNvSpPr>
              <p:nvPr/>
            </p:nvSpPr>
            <p:spPr bwMode="auto">
              <a:xfrm>
                <a:off x="4608" y="2544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1936" name="Line 32"/>
          <p:cNvSpPr>
            <a:spLocks noChangeShapeType="1"/>
          </p:cNvSpPr>
          <p:nvPr/>
        </p:nvSpPr>
        <p:spPr bwMode="auto">
          <a:xfrm flipH="1">
            <a:off x="6705600" y="28956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 Are Moving Towards a Distributed</a:t>
            </a:r>
            <a:br>
              <a:rPr lang="en-US" sz="2800" dirty="0"/>
            </a:br>
            <a:r>
              <a:rPr lang="en-US" sz="2800" dirty="0"/>
              <a:t> Storage and Processing Environment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9388"/>
            <a:ext cx="8458200" cy="4799012"/>
          </a:xfrm>
        </p:spPr>
        <p:txBody>
          <a:bodyPr/>
          <a:lstStyle/>
          <a:p>
            <a:r>
              <a:rPr lang="en-US" dirty="0"/>
              <a:t>Distributed storage</a:t>
            </a:r>
          </a:p>
          <a:p>
            <a:r>
              <a:rPr lang="en-US" dirty="0"/>
              <a:t>Data redundancy</a:t>
            </a:r>
          </a:p>
          <a:p>
            <a:r>
              <a:rPr lang="en-US" dirty="0"/>
              <a:t>Security</a:t>
            </a:r>
          </a:p>
          <a:p>
            <a:r>
              <a:rPr lang="en-US" dirty="0"/>
              <a:t>Heterogeneous collaborative</a:t>
            </a:r>
            <a:br>
              <a:rPr lang="en-US" dirty="0"/>
            </a:br>
            <a:r>
              <a:rPr lang="en-US" dirty="0"/>
              <a:t>infrastructure</a:t>
            </a:r>
          </a:p>
          <a:p>
            <a:r>
              <a:rPr lang="en-US" dirty="0"/>
              <a:t>Multi-scale collaborative </a:t>
            </a:r>
            <a:br>
              <a:rPr lang="en-US" dirty="0"/>
            </a:br>
            <a:r>
              <a:rPr lang="en-US" dirty="0"/>
              <a:t>interfaces accessing shared </a:t>
            </a:r>
            <a:br>
              <a:rPr lang="en-US" dirty="0"/>
            </a:br>
            <a:r>
              <a:rPr lang="en-US" dirty="0"/>
              <a:t>data sources:</a:t>
            </a:r>
          </a:p>
          <a:p>
            <a:pPr lvl="1"/>
            <a:r>
              <a:rPr lang="en-US" sz="2400" b="0" dirty="0"/>
              <a:t>data collection and validation</a:t>
            </a:r>
          </a:p>
          <a:p>
            <a:pPr lvl="1"/>
            <a:r>
              <a:rPr lang="en-US" sz="2400" b="0" dirty="0"/>
              <a:t>interactive analytics</a:t>
            </a:r>
          </a:p>
          <a:p>
            <a:pPr lvl="1"/>
            <a:r>
              <a:rPr lang="en-US" sz="2400" b="0" dirty="0"/>
              <a:t>decision making</a:t>
            </a:r>
          </a:p>
          <a:p>
            <a:pPr lvl="1"/>
            <a:endParaRPr lang="en-US" sz="2400" b="0" dirty="0"/>
          </a:p>
        </p:txBody>
      </p:sp>
      <p:sp>
        <p:nvSpPr>
          <p:cNvPr id="251975" name="AutoShape 71"/>
          <p:cNvSpPr>
            <a:spLocks noChangeArrowheads="1"/>
          </p:cNvSpPr>
          <p:nvPr/>
        </p:nvSpPr>
        <p:spPr bwMode="auto">
          <a:xfrm>
            <a:off x="5334000" y="3657600"/>
            <a:ext cx="1600200" cy="129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1934" name="Picture 30" descr="ViSUS_LDRD_2003_report_Page_4_Image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749675"/>
            <a:ext cx="14478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37" name="Line 33"/>
          <p:cNvSpPr>
            <a:spLocks noChangeShapeType="1"/>
          </p:cNvSpPr>
          <p:nvPr/>
        </p:nvSpPr>
        <p:spPr bwMode="auto">
          <a:xfrm flipH="1">
            <a:off x="7239000" y="28956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1938" name="Line 34"/>
          <p:cNvSpPr>
            <a:spLocks noChangeShapeType="1"/>
          </p:cNvSpPr>
          <p:nvPr/>
        </p:nvSpPr>
        <p:spPr bwMode="auto">
          <a:xfrm>
            <a:off x="7658100" y="2895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1942" name="Oval 38"/>
          <p:cNvSpPr>
            <a:spLocks noChangeArrowheads="1"/>
          </p:cNvSpPr>
          <p:nvPr/>
        </p:nvSpPr>
        <p:spPr bwMode="auto">
          <a:xfrm>
            <a:off x="7467600" y="3581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1944" name="Oval 40"/>
          <p:cNvSpPr>
            <a:spLocks noChangeArrowheads="1"/>
          </p:cNvSpPr>
          <p:nvPr/>
        </p:nvSpPr>
        <p:spPr bwMode="auto">
          <a:xfrm>
            <a:off x="7010400" y="3581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 flipH="1">
            <a:off x="7848600" y="2895600"/>
            <a:ext cx="914400" cy="1066800"/>
            <a:chOff x="4320" y="2112"/>
            <a:chExt cx="576" cy="672"/>
          </a:xfrm>
        </p:grpSpPr>
        <p:sp>
          <p:nvSpPr>
            <p:cNvPr id="251945" name="Line 41"/>
            <p:cNvSpPr>
              <a:spLocks noChangeShapeType="1"/>
            </p:cNvSpPr>
            <p:nvPr/>
          </p:nvSpPr>
          <p:spPr bwMode="auto">
            <a:xfrm flipH="1">
              <a:off x="4416" y="2112"/>
              <a:ext cx="38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46" name="Line 42"/>
            <p:cNvSpPr>
              <a:spLocks noChangeShapeType="1"/>
            </p:cNvSpPr>
            <p:nvPr/>
          </p:nvSpPr>
          <p:spPr bwMode="auto">
            <a:xfrm flipH="1">
              <a:off x="4752" y="2112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47" name="Oval 43"/>
            <p:cNvSpPr>
              <a:spLocks noChangeArrowheads="1"/>
            </p:cNvSpPr>
            <p:nvPr/>
          </p:nvSpPr>
          <p:spPr bwMode="auto">
            <a:xfrm>
              <a:off x="4320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48" name="Oval 44"/>
            <p:cNvSpPr>
              <a:spLocks noChangeArrowheads="1"/>
            </p:cNvSpPr>
            <p:nvPr/>
          </p:nvSpPr>
          <p:spPr bwMode="auto">
            <a:xfrm>
              <a:off x="4608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1976" name="AutoShape 72"/>
          <p:cNvSpPr>
            <a:spLocks noChangeArrowheads="1"/>
          </p:cNvSpPr>
          <p:nvPr/>
        </p:nvSpPr>
        <p:spPr bwMode="auto">
          <a:xfrm>
            <a:off x="6934200" y="5486400"/>
            <a:ext cx="762000" cy="9255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1929" name="Picture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7010400" y="54102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1997" name="AutoShape 93"/>
          <p:cNvSpPr>
            <a:spLocks noChangeArrowheads="1"/>
          </p:cNvSpPr>
          <p:nvPr/>
        </p:nvSpPr>
        <p:spPr bwMode="auto">
          <a:xfrm>
            <a:off x="6437313" y="1373188"/>
            <a:ext cx="2170112" cy="17510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1928" name="Picture 24" descr="visus-bgl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8763" y="1466850"/>
            <a:ext cx="1828800" cy="156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2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53" y="4745421"/>
            <a:ext cx="2369447" cy="222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-204951" y="496614"/>
            <a:ext cx="9490842" cy="10484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25517" y="1710569"/>
            <a:ext cx="5119688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Tight cycle of 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basic research,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software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user support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Coordination among eight projects: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unified techniques for several applications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Strong University-Lab-Industry collaboration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Focused technical approach: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performance tools for fast data access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general purpose data exploration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error bounded quantitative analysis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feature extraction and tracking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Interdisciplinary collaboration with domain scientists (from math to physics):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motivating the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formal theoretical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 smtClean="0"/>
              <a:t>feedback to specific disciplines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533400" y="1571639"/>
            <a:ext cx="807720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533400" y="1647839"/>
            <a:ext cx="8077200" cy="0"/>
          </a:xfrm>
          <a:prstGeom prst="line">
            <a:avLst/>
          </a:prstGeom>
          <a:noFill/>
          <a:ln w="38100">
            <a:solidFill>
              <a:srgbClr val="0A1B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15" descr="SCI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20" y="1155614"/>
            <a:ext cx="838820" cy="3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8" descr="ViSUS-logo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5082" y="1155614"/>
            <a:ext cx="638918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147" y="270645"/>
            <a:ext cx="7785536" cy="914400"/>
          </a:xfrm>
        </p:spPr>
        <p:txBody>
          <a:bodyPr/>
          <a:lstStyle/>
          <a:p>
            <a:r>
              <a:rPr lang="en-US" dirty="0" smtClean="0"/>
              <a:t>A Data Analysis and Visualization Center Can be a Catalyst for a Virtuous Cycle of Collaborative Activities</a:t>
            </a:r>
            <a:endParaRPr lang="en-US" dirty="0"/>
          </a:p>
        </p:txBody>
      </p:sp>
      <p:pic>
        <p:nvPicPr>
          <p:cNvPr id="501762" name="Picture 2" descr="D:\pascucci_disk_backup\pascucci\eudora\attach\frontispiece-s1-vp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30316" r="2922" b="5316"/>
          <a:stretch/>
        </p:blipFill>
        <p:spPr bwMode="auto">
          <a:xfrm>
            <a:off x="5519243" y="1710569"/>
            <a:ext cx="1983830" cy="1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hlinkClick r:id="rId9" action="ppaction://program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07"/>
          <a:stretch>
            <a:fillRect/>
          </a:stretch>
        </p:blipFill>
        <p:spPr bwMode="auto">
          <a:xfrm>
            <a:off x="7567448" y="1647839"/>
            <a:ext cx="1471888" cy="16376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1" name="Temp+Cloud_0000_shor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178973" y="3476308"/>
            <a:ext cx="2025869" cy="13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miranda-smal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70835" y="3236855"/>
            <a:ext cx="2136228" cy="213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30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14300"/>
            <a:ext cx="8312150" cy="908050"/>
          </a:xfrm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 err="1" smtClean="0"/>
              <a:t>Cyberinfrastructure</a:t>
            </a:r>
            <a:r>
              <a:rPr lang="en-US" sz="2800" dirty="0" smtClean="0"/>
              <a:t> Requires Efficient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Data Management and </a:t>
            </a:r>
            <a:r>
              <a:rPr lang="en-US" sz="2800" dirty="0" smtClean="0"/>
              <a:t>Processing</a:t>
            </a:r>
            <a:endParaRPr lang="en-US" sz="2800" dirty="0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508125"/>
            <a:ext cx="8520113" cy="4957763"/>
          </a:xfrm>
        </p:spPr>
        <p:txBody>
          <a:bodyPr/>
          <a:lstStyle/>
          <a:p>
            <a:pPr>
              <a:spcAft>
                <a:spcPts val="700"/>
              </a:spcAft>
            </a:pPr>
            <a:r>
              <a:rPr lang="en-US" dirty="0"/>
              <a:t>Advanced data storage techniques: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Data re-organization.</a:t>
            </a:r>
            <a:endParaRPr lang="en-US" sz="500" dirty="0"/>
          </a:p>
          <a:p>
            <a:pPr lvl="1">
              <a:spcAft>
                <a:spcPts val="700"/>
              </a:spcAft>
            </a:pPr>
            <a:r>
              <a:rPr lang="en-US" sz="1800" dirty="0"/>
              <a:t>Compression.</a:t>
            </a:r>
          </a:p>
          <a:p>
            <a:pPr>
              <a:spcAft>
                <a:spcPts val="700"/>
              </a:spcAft>
            </a:pPr>
            <a:r>
              <a:rPr lang="en-US" dirty="0"/>
              <a:t>Advanced algorithmic techniques: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 </a:t>
            </a:r>
            <a:r>
              <a:rPr lang="en-US" sz="1800" dirty="0"/>
              <a:t>Streaming.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 Progressive multi-resolution.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Out of core computations.</a:t>
            </a:r>
          </a:p>
          <a:p>
            <a:pPr>
              <a:spcAft>
                <a:spcPts val="700"/>
              </a:spcAft>
            </a:pPr>
            <a:r>
              <a:rPr lang="en-US" dirty="0"/>
              <a:t>Scalability across a wide range of running conditions: 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 </a:t>
            </a:r>
            <a:r>
              <a:rPr lang="en-US" sz="1800" dirty="0"/>
              <a:t>From laptop, to office desktop, </a:t>
            </a:r>
            <a:br>
              <a:rPr lang="en-US" sz="1800" dirty="0"/>
            </a:br>
            <a:r>
              <a:rPr lang="en-US" sz="1800" dirty="0"/>
              <a:t> to cluster of PC, to BG/L.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 Memory, to disk, to remote </a:t>
            </a:r>
            <a:br>
              <a:rPr lang="en-US" sz="1800" dirty="0"/>
            </a:br>
            <a:r>
              <a:rPr lang="en-US" sz="1800" dirty="0"/>
              <a:t> data access.</a:t>
            </a:r>
          </a:p>
          <a:p>
            <a:pPr lvl="1">
              <a:spcAft>
                <a:spcPts val="700"/>
              </a:spcAft>
            </a:pPr>
            <a:endParaRPr lang="en-US" sz="1800" dirty="0"/>
          </a:p>
          <a:p>
            <a:pPr lvl="1">
              <a:spcAft>
                <a:spcPts val="700"/>
              </a:spcAft>
            </a:pPr>
            <a:endParaRPr lang="en-US" sz="1800" dirty="0"/>
          </a:p>
        </p:txBody>
      </p:sp>
      <p:pic>
        <p:nvPicPr>
          <p:cNvPr id="3840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515" r="-7056" b="3276"/>
          <a:stretch>
            <a:fillRect/>
          </a:stretch>
        </p:blipFill>
        <p:spPr bwMode="auto">
          <a:xfrm>
            <a:off x="4918075" y="3348038"/>
            <a:ext cx="1987550" cy="1077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84005" name="Picture 5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498" b="3745"/>
          <a:stretch>
            <a:fillRect/>
          </a:stretch>
        </p:blipFill>
        <p:spPr bwMode="auto">
          <a:xfrm>
            <a:off x="6918325" y="3332163"/>
            <a:ext cx="1855788" cy="1101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84006" name="Line 6"/>
          <p:cNvSpPr>
            <a:spLocks noChangeShapeType="1"/>
          </p:cNvSpPr>
          <p:nvPr/>
        </p:nvSpPr>
        <p:spPr bwMode="auto">
          <a:xfrm>
            <a:off x="6664325" y="3905250"/>
            <a:ext cx="246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H="1">
            <a:off x="5038725" y="5570538"/>
            <a:ext cx="1001713" cy="398462"/>
            <a:chOff x="3871" y="3584"/>
            <a:chExt cx="631" cy="251"/>
          </a:xfrm>
        </p:grpSpPr>
        <p:sp>
          <p:nvSpPr>
            <p:cNvPr id="384008" name="Line 8"/>
            <p:cNvSpPr>
              <a:spLocks noChangeAspect="1" noChangeShapeType="1"/>
            </p:cNvSpPr>
            <p:nvPr/>
          </p:nvSpPr>
          <p:spPr bwMode="auto">
            <a:xfrm>
              <a:off x="3871" y="3584"/>
              <a:ext cx="631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 noChangeAspect="1"/>
            </p:cNvGrpSpPr>
            <p:nvPr/>
          </p:nvGrpSpPr>
          <p:grpSpPr bwMode="auto">
            <a:xfrm flipH="1">
              <a:off x="3876" y="3673"/>
              <a:ext cx="626" cy="162"/>
              <a:chOff x="6201" y="10553"/>
              <a:chExt cx="1980" cy="661"/>
            </a:xfrm>
          </p:grpSpPr>
          <p:sp>
            <p:nvSpPr>
              <p:cNvPr id="384010" name="Freeform 10"/>
              <p:cNvSpPr>
                <a:spLocks noChangeAspect="1"/>
              </p:cNvSpPr>
              <p:nvPr/>
            </p:nvSpPr>
            <p:spPr bwMode="auto">
              <a:xfrm flipH="1">
                <a:off x="6201" y="10553"/>
                <a:ext cx="1980" cy="6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6" y="138"/>
                  </a:cxn>
                  <a:cxn ang="0">
                    <a:pos x="1212" y="378"/>
                  </a:cxn>
                </a:cxnLst>
                <a:rect l="0" t="0" r="r" b="b"/>
                <a:pathLst>
                  <a:path w="1212" h="378">
                    <a:moveTo>
                      <a:pt x="0" y="0"/>
                    </a:moveTo>
                    <a:cubicBezTo>
                      <a:pt x="140" y="23"/>
                      <a:pt x="644" y="75"/>
                      <a:pt x="846" y="138"/>
                    </a:cubicBezTo>
                    <a:cubicBezTo>
                      <a:pt x="1039" y="206"/>
                      <a:pt x="1136" y="328"/>
                      <a:pt x="1212" y="378"/>
                    </a:cubicBezTo>
                  </a:path>
                </a:pathLst>
              </a:custGeom>
              <a:noFill/>
              <a:ln w="12700" cmpd="sng">
                <a:solidFill>
                  <a:srgbClr val="DDDDDD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11" name="Freeform 11"/>
              <p:cNvSpPr>
                <a:spLocks noChangeAspect="1"/>
              </p:cNvSpPr>
              <p:nvPr/>
            </p:nvSpPr>
            <p:spPr bwMode="auto">
              <a:xfrm flipH="1">
                <a:off x="6201" y="10553"/>
                <a:ext cx="1980" cy="6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6" y="138"/>
                  </a:cxn>
                  <a:cxn ang="0">
                    <a:pos x="1212" y="378"/>
                  </a:cxn>
                </a:cxnLst>
                <a:rect l="0" t="0" r="r" b="b"/>
                <a:pathLst>
                  <a:path w="1212" h="378">
                    <a:moveTo>
                      <a:pt x="0" y="0"/>
                    </a:moveTo>
                    <a:cubicBezTo>
                      <a:pt x="140" y="23"/>
                      <a:pt x="644" y="75"/>
                      <a:pt x="846" y="138"/>
                    </a:cubicBezTo>
                    <a:cubicBezTo>
                      <a:pt x="1039" y="206"/>
                      <a:pt x="1136" y="328"/>
                      <a:pt x="1212" y="378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2"/>
            <p:cNvGrpSpPr>
              <a:grpSpLocks noChangeAspect="1"/>
            </p:cNvGrpSpPr>
            <p:nvPr/>
          </p:nvGrpSpPr>
          <p:grpSpPr bwMode="auto">
            <a:xfrm flipH="1">
              <a:off x="3957" y="3622"/>
              <a:ext cx="545" cy="95"/>
              <a:chOff x="6201" y="10466"/>
              <a:chExt cx="1966" cy="354"/>
            </a:xfrm>
          </p:grpSpPr>
          <p:sp>
            <p:nvSpPr>
              <p:cNvPr id="384013" name="Freeform 13"/>
              <p:cNvSpPr>
                <a:spLocks noChangeAspect="1"/>
              </p:cNvSpPr>
              <p:nvPr/>
            </p:nvSpPr>
            <p:spPr bwMode="auto">
              <a:xfrm>
                <a:off x="6201" y="10466"/>
                <a:ext cx="1966" cy="354"/>
              </a:xfrm>
              <a:custGeom>
                <a:avLst/>
                <a:gdLst/>
                <a:ahLst/>
                <a:cxnLst>
                  <a:cxn ang="0">
                    <a:pos x="1954" y="0"/>
                  </a:cxn>
                  <a:cxn ang="0">
                    <a:pos x="767" y="112"/>
                  </a:cxn>
                  <a:cxn ang="0">
                    <a:pos x="0" y="352"/>
                  </a:cxn>
                </a:cxnLst>
                <a:rect l="0" t="0" r="r" b="b"/>
                <a:pathLst>
                  <a:path w="1954" h="352">
                    <a:moveTo>
                      <a:pt x="1954" y="0"/>
                    </a:moveTo>
                    <a:cubicBezTo>
                      <a:pt x="1756" y="19"/>
                      <a:pt x="1111" y="68"/>
                      <a:pt x="767" y="112"/>
                    </a:cubicBezTo>
                    <a:cubicBezTo>
                      <a:pt x="423" y="156"/>
                      <a:pt x="160" y="302"/>
                      <a:pt x="0" y="352"/>
                    </a:cubicBezTo>
                  </a:path>
                </a:pathLst>
              </a:custGeom>
              <a:noFill/>
              <a:ln w="12700" cmpd="sng">
                <a:solidFill>
                  <a:srgbClr val="DDDDDD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14" name="Freeform 14"/>
              <p:cNvSpPr>
                <a:spLocks noChangeAspect="1"/>
              </p:cNvSpPr>
              <p:nvPr/>
            </p:nvSpPr>
            <p:spPr bwMode="auto">
              <a:xfrm>
                <a:off x="6201" y="10466"/>
                <a:ext cx="1966" cy="354"/>
              </a:xfrm>
              <a:custGeom>
                <a:avLst/>
                <a:gdLst/>
                <a:ahLst/>
                <a:cxnLst>
                  <a:cxn ang="0">
                    <a:pos x="1954" y="0"/>
                  </a:cxn>
                  <a:cxn ang="0">
                    <a:pos x="767" y="112"/>
                  </a:cxn>
                  <a:cxn ang="0">
                    <a:pos x="0" y="352"/>
                  </a:cxn>
                </a:cxnLst>
                <a:rect l="0" t="0" r="r" b="b"/>
                <a:pathLst>
                  <a:path w="1954" h="352">
                    <a:moveTo>
                      <a:pt x="1954" y="0"/>
                    </a:moveTo>
                    <a:cubicBezTo>
                      <a:pt x="1756" y="19"/>
                      <a:pt x="1111" y="68"/>
                      <a:pt x="767" y="112"/>
                    </a:cubicBezTo>
                    <a:cubicBezTo>
                      <a:pt x="423" y="156"/>
                      <a:pt x="160" y="302"/>
                      <a:pt x="0" y="352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638800" y="5238750"/>
            <a:ext cx="933450" cy="633413"/>
            <a:chOff x="4968" y="3073"/>
            <a:chExt cx="588" cy="399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968" y="3073"/>
              <a:ext cx="588" cy="399"/>
              <a:chOff x="6756" y="1048"/>
              <a:chExt cx="739" cy="500"/>
            </a:xfrm>
          </p:grpSpPr>
          <p:sp>
            <p:nvSpPr>
              <p:cNvPr id="384017" name="Oval 17"/>
              <p:cNvSpPr>
                <a:spLocks noChangeArrowheads="1"/>
              </p:cNvSpPr>
              <p:nvPr/>
            </p:nvSpPr>
            <p:spPr bwMode="auto">
              <a:xfrm>
                <a:off x="6756" y="1272"/>
                <a:ext cx="739" cy="276"/>
              </a:xfrm>
              <a:prstGeom prst="ellipse">
                <a:avLst/>
              </a:prstGeom>
              <a:solidFill>
                <a:srgbClr val="A8BCA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018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6869" y="1048"/>
                <a:ext cx="522" cy="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19" name="Freeform 19"/>
              <p:cNvSpPr>
                <a:spLocks/>
              </p:cNvSpPr>
              <p:nvPr/>
            </p:nvSpPr>
            <p:spPr bwMode="auto">
              <a:xfrm>
                <a:off x="6869" y="1049"/>
                <a:ext cx="473" cy="450"/>
              </a:xfrm>
              <a:custGeom>
                <a:avLst/>
                <a:gdLst/>
                <a:ahLst/>
                <a:cxnLst>
                  <a:cxn ang="0">
                    <a:pos x="679" y="0"/>
                  </a:cxn>
                  <a:cxn ang="0">
                    <a:pos x="753" y="1"/>
                  </a:cxn>
                  <a:cxn ang="0">
                    <a:pos x="827" y="2"/>
                  </a:cxn>
                  <a:cxn ang="0">
                    <a:pos x="900" y="3"/>
                  </a:cxn>
                  <a:cxn ang="0">
                    <a:pos x="973" y="6"/>
                  </a:cxn>
                  <a:cxn ang="0">
                    <a:pos x="1047" y="9"/>
                  </a:cxn>
                  <a:cxn ang="0">
                    <a:pos x="1119" y="12"/>
                  </a:cxn>
                  <a:cxn ang="0">
                    <a:pos x="1191" y="16"/>
                  </a:cxn>
                  <a:cxn ang="0">
                    <a:pos x="1263" y="20"/>
                  </a:cxn>
                  <a:cxn ang="0">
                    <a:pos x="1335" y="25"/>
                  </a:cxn>
                  <a:cxn ang="0">
                    <a:pos x="1408" y="31"/>
                  </a:cxn>
                  <a:cxn ang="0">
                    <a:pos x="1481" y="36"/>
                  </a:cxn>
                  <a:cxn ang="0">
                    <a:pos x="1553" y="42"/>
                  </a:cxn>
                  <a:cxn ang="0">
                    <a:pos x="1626" y="48"/>
                  </a:cxn>
                  <a:cxn ang="0">
                    <a:pos x="1699" y="56"/>
                  </a:cxn>
                  <a:cxn ang="0">
                    <a:pos x="1773" y="63"/>
                  </a:cxn>
                  <a:cxn ang="0">
                    <a:pos x="1875" y="87"/>
                  </a:cxn>
                  <a:cxn ang="0">
                    <a:pos x="1888" y="220"/>
                  </a:cxn>
                  <a:cxn ang="0">
                    <a:pos x="1877" y="416"/>
                  </a:cxn>
                  <a:cxn ang="0">
                    <a:pos x="1856" y="666"/>
                  </a:cxn>
                  <a:cxn ang="0">
                    <a:pos x="1825" y="934"/>
                  </a:cxn>
                  <a:cxn ang="0">
                    <a:pos x="1779" y="1086"/>
                  </a:cxn>
                  <a:cxn ang="0">
                    <a:pos x="1575" y="1086"/>
                  </a:cxn>
                  <a:cxn ang="0">
                    <a:pos x="1760" y="1117"/>
                  </a:cxn>
                  <a:cxn ang="0">
                    <a:pos x="1782" y="1165"/>
                  </a:cxn>
                  <a:cxn ang="0">
                    <a:pos x="1774" y="1240"/>
                  </a:cxn>
                  <a:cxn ang="0">
                    <a:pos x="1620" y="1576"/>
                  </a:cxn>
                  <a:cxn ang="0">
                    <a:pos x="1436" y="1794"/>
                  </a:cxn>
                  <a:cxn ang="0">
                    <a:pos x="1343" y="1780"/>
                  </a:cxn>
                  <a:cxn ang="0">
                    <a:pos x="1256" y="1764"/>
                  </a:cxn>
                  <a:cxn ang="0">
                    <a:pos x="1174" y="1747"/>
                  </a:cxn>
                  <a:cxn ang="0">
                    <a:pos x="1096" y="1729"/>
                  </a:cxn>
                  <a:cxn ang="0">
                    <a:pos x="1019" y="1709"/>
                  </a:cxn>
                  <a:cxn ang="0">
                    <a:pos x="942" y="1690"/>
                  </a:cxn>
                  <a:cxn ang="0">
                    <a:pos x="864" y="1670"/>
                  </a:cxn>
                  <a:cxn ang="0">
                    <a:pos x="571" y="1631"/>
                  </a:cxn>
                  <a:cxn ang="0">
                    <a:pos x="503" y="1624"/>
                  </a:cxn>
                  <a:cxn ang="0">
                    <a:pos x="441" y="1617"/>
                  </a:cxn>
                  <a:cxn ang="0">
                    <a:pos x="384" y="1609"/>
                  </a:cxn>
                  <a:cxn ang="0">
                    <a:pos x="327" y="1600"/>
                  </a:cxn>
                  <a:cxn ang="0">
                    <a:pos x="269" y="1588"/>
                  </a:cxn>
                  <a:cxn ang="0">
                    <a:pos x="206" y="1575"/>
                  </a:cxn>
                  <a:cxn ang="0">
                    <a:pos x="137" y="1557"/>
                  </a:cxn>
                  <a:cxn ang="0">
                    <a:pos x="59" y="1534"/>
                  </a:cxn>
                  <a:cxn ang="0">
                    <a:pos x="0" y="1430"/>
                  </a:cxn>
                  <a:cxn ang="0">
                    <a:pos x="259" y="1193"/>
                  </a:cxn>
                  <a:cxn ang="0">
                    <a:pos x="524" y="1008"/>
                  </a:cxn>
                  <a:cxn ang="0">
                    <a:pos x="550" y="935"/>
                  </a:cxn>
                  <a:cxn ang="0">
                    <a:pos x="705" y="934"/>
                  </a:cxn>
                  <a:cxn ang="0">
                    <a:pos x="547" y="816"/>
                  </a:cxn>
                  <a:cxn ang="0">
                    <a:pos x="562" y="604"/>
                  </a:cxn>
                  <a:cxn ang="0">
                    <a:pos x="578" y="372"/>
                  </a:cxn>
                  <a:cxn ang="0">
                    <a:pos x="604" y="132"/>
                  </a:cxn>
                  <a:cxn ang="0">
                    <a:pos x="641" y="0"/>
                  </a:cxn>
                </a:cxnLst>
                <a:rect l="0" t="0" r="r" b="b"/>
                <a:pathLst>
                  <a:path w="1890" h="1800">
                    <a:moveTo>
                      <a:pt x="641" y="0"/>
                    </a:moveTo>
                    <a:lnTo>
                      <a:pt x="679" y="0"/>
                    </a:lnTo>
                    <a:lnTo>
                      <a:pt x="716" y="0"/>
                    </a:lnTo>
                    <a:lnTo>
                      <a:pt x="753" y="1"/>
                    </a:lnTo>
                    <a:lnTo>
                      <a:pt x="790" y="1"/>
                    </a:lnTo>
                    <a:lnTo>
                      <a:pt x="827" y="2"/>
                    </a:lnTo>
                    <a:lnTo>
                      <a:pt x="864" y="2"/>
                    </a:lnTo>
                    <a:lnTo>
                      <a:pt x="900" y="3"/>
                    </a:lnTo>
                    <a:lnTo>
                      <a:pt x="937" y="4"/>
                    </a:lnTo>
                    <a:lnTo>
                      <a:pt x="973" y="6"/>
                    </a:lnTo>
                    <a:lnTo>
                      <a:pt x="1010" y="7"/>
                    </a:lnTo>
                    <a:lnTo>
                      <a:pt x="1047" y="9"/>
                    </a:lnTo>
                    <a:lnTo>
                      <a:pt x="1083" y="11"/>
                    </a:lnTo>
                    <a:lnTo>
                      <a:pt x="1119" y="12"/>
                    </a:lnTo>
                    <a:lnTo>
                      <a:pt x="1155" y="14"/>
                    </a:lnTo>
                    <a:lnTo>
                      <a:pt x="1191" y="16"/>
                    </a:lnTo>
                    <a:lnTo>
                      <a:pt x="1228" y="18"/>
                    </a:lnTo>
                    <a:lnTo>
                      <a:pt x="1263" y="20"/>
                    </a:lnTo>
                    <a:lnTo>
                      <a:pt x="1300" y="22"/>
                    </a:lnTo>
                    <a:lnTo>
                      <a:pt x="1335" y="25"/>
                    </a:lnTo>
                    <a:lnTo>
                      <a:pt x="1372" y="27"/>
                    </a:lnTo>
                    <a:lnTo>
                      <a:pt x="1408" y="31"/>
                    </a:lnTo>
                    <a:lnTo>
                      <a:pt x="1444" y="33"/>
                    </a:lnTo>
                    <a:lnTo>
                      <a:pt x="1481" y="36"/>
                    </a:lnTo>
                    <a:lnTo>
                      <a:pt x="1516" y="39"/>
                    </a:lnTo>
                    <a:lnTo>
                      <a:pt x="1553" y="42"/>
                    </a:lnTo>
                    <a:lnTo>
                      <a:pt x="1589" y="45"/>
                    </a:lnTo>
                    <a:lnTo>
                      <a:pt x="1626" y="48"/>
                    </a:lnTo>
                    <a:lnTo>
                      <a:pt x="1662" y="52"/>
                    </a:lnTo>
                    <a:lnTo>
                      <a:pt x="1699" y="56"/>
                    </a:lnTo>
                    <a:lnTo>
                      <a:pt x="1736" y="60"/>
                    </a:lnTo>
                    <a:lnTo>
                      <a:pt x="1773" y="63"/>
                    </a:lnTo>
                    <a:lnTo>
                      <a:pt x="1810" y="67"/>
                    </a:lnTo>
                    <a:lnTo>
                      <a:pt x="1875" y="87"/>
                    </a:lnTo>
                    <a:lnTo>
                      <a:pt x="1890" y="155"/>
                    </a:lnTo>
                    <a:lnTo>
                      <a:pt x="1888" y="220"/>
                    </a:lnTo>
                    <a:lnTo>
                      <a:pt x="1883" y="309"/>
                    </a:lnTo>
                    <a:lnTo>
                      <a:pt x="1877" y="416"/>
                    </a:lnTo>
                    <a:lnTo>
                      <a:pt x="1867" y="536"/>
                    </a:lnTo>
                    <a:lnTo>
                      <a:pt x="1856" y="666"/>
                    </a:lnTo>
                    <a:lnTo>
                      <a:pt x="1841" y="800"/>
                    </a:lnTo>
                    <a:lnTo>
                      <a:pt x="1825" y="934"/>
                    </a:lnTo>
                    <a:lnTo>
                      <a:pt x="1806" y="1064"/>
                    </a:lnTo>
                    <a:lnTo>
                      <a:pt x="1779" y="1086"/>
                    </a:lnTo>
                    <a:lnTo>
                      <a:pt x="1587" y="1049"/>
                    </a:lnTo>
                    <a:lnTo>
                      <a:pt x="1575" y="1086"/>
                    </a:lnTo>
                    <a:lnTo>
                      <a:pt x="1741" y="1102"/>
                    </a:lnTo>
                    <a:lnTo>
                      <a:pt x="1760" y="1117"/>
                    </a:lnTo>
                    <a:lnTo>
                      <a:pt x="1760" y="1154"/>
                    </a:lnTo>
                    <a:lnTo>
                      <a:pt x="1782" y="1165"/>
                    </a:lnTo>
                    <a:lnTo>
                      <a:pt x="1786" y="1206"/>
                    </a:lnTo>
                    <a:lnTo>
                      <a:pt x="1774" y="1240"/>
                    </a:lnTo>
                    <a:lnTo>
                      <a:pt x="1767" y="1299"/>
                    </a:lnTo>
                    <a:lnTo>
                      <a:pt x="1620" y="1576"/>
                    </a:lnTo>
                    <a:lnTo>
                      <a:pt x="1485" y="1800"/>
                    </a:lnTo>
                    <a:lnTo>
                      <a:pt x="1436" y="1794"/>
                    </a:lnTo>
                    <a:lnTo>
                      <a:pt x="1388" y="1787"/>
                    </a:lnTo>
                    <a:lnTo>
                      <a:pt x="1343" y="1780"/>
                    </a:lnTo>
                    <a:lnTo>
                      <a:pt x="1299" y="1773"/>
                    </a:lnTo>
                    <a:lnTo>
                      <a:pt x="1256" y="1764"/>
                    </a:lnTo>
                    <a:lnTo>
                      <a:pt x="1215" y="1756"/>
                    </a:lnTo>
                    <a:lnTo>
                      <a:pt x="1174" y="1747"/>
                    </a:lnTo>
                    <a:lnTo>
                      <a:pt x="1136" y="1738"/>
                    </a:lnTo>
                    <a:lnTo>
                      <a:pt x="1096" y="1729"/>
                    </a:lnTo>
                    <a:lnTo>
                      <a:pt x="1058" y="1719"/>
                    </a:lnTo>
                    <a:lnTo>
                      <a:pt x="1019" y="1709"/>
                    </a:lnTo>
                    <a:lnTo>
                      <a:pt x="981" y="1699"/>
                    </a:lnTo>
                    <a:lnTo>
                      <a:pt x="942" y="1690"/>
                    </a:lnTo>
                    <a:lnTo>
                      <a:pt x="903" y="1680"/>
                    </a:lnTo>
                    <a:lnTo>
                      <a:pt x="864" y="1670"/>
                    </a:lnTo>
                    <a:lnTo>
                      <a:pt x="823" y="1661"/>
                    </a:lnTo>
                    <a:lnTo>
                      <a:pt x="571" y="1631"/>
                    </a:lnTo>
                    <a:lnTo>
                      <a:pt x="536" y="1627"/>
                    </a:lnTo>
                    <a:lnTo>
                      <a:pt x="503" y="1624"/>
                    </a:lnTo>
                    <a:lnTo>
                      <a:pt x="472" y="1620"/>
                    </a:lnTo>
                    <a:lnTo>
                      <a:pt x="441" y="1617"/>
                    </a:lnTo>
                    <a:lnTo>
                      <a:pt x="412" y="1613"/>
                    </a:lnTo>
                    <a:lnTo>
                      <a:pt x="384" y="1609"/>
                    </a:lnTo>
                    <a:lnTo>
                      <a:pt x="356" y="1605"/>
                    </a:lnTo>
                    <a:lnTo>
                      <a:pt x="327" y="1600"/>
                    </a:lnTo>
                    <a:lnTo>
                      <a:pt x="298" y="1595"/>
                    </a:lnTo>
                    <a:lnTo>
                      <a:pt x="269" y="1588"/>
                    </a:lnTo>
                    <a:lnTo>
                      <a:pt x="238" y="1582"/>
                    </a:lnTo>
                    <a:lnTo>
                      <a:pt x="206" y="1575"/>
                    </a:lnTo>
                    <a:lnTo>
                      <a:pt x="173" y="1566"/>
                    </a:lnTo>
                    <a:lnTo>
                      <a:pt x="137" y="1557"/>
                    </a:lnTo>
                    <a:lnTo>
                      <a:pt x="99" y="1546"/>
                    </a:lnTo>
                    <a:lnTo>
                      <a:pt x="59" y="1534"/>
                    </a:lnTo>
                    <a:lnTo>
                      <a:pt x="17" y="1511"/>
                    </a:lnTo>
                    <a:lnTo>
                      <a:pt x="0" y="1430"/>
                    </a:lnTo>
                    <a:lnTo>
                      <a:pt x="32" y="1390"/>
                    </a:lnTo>
                    <a:lnTo>
                      <a:pt x="259" y="1193"/>
                    </a:lnTo>
                    <a:lnTo>
                      <a:pt x="420" y="1080"/>
                    </a:lnTo>
                    <a:lnTo>
                      <a:pt x="524" y="1008"/>
                    </a:lnTo>
                    <a:lnTo>
                      <a:pt x="537" y="967"/>
                    </a:lnTo>
                    <a:lnTo>
                      <a:pt x="550" y="935"/>
                    </a:lnTo>
                    <a:lnTo>
                      <a:pt x="701" y="956"/>
                    </a:lnTo>
                    <a:lnTo>
                      <a:pt x="705" y="934"/>
                    </a:lnTo>
                    <a:lnTo>
                      <a:pt x="537" y="911"/>
                    </a:lnTo>
                    <a:lnTo>
                      <a:pt x="547" y="816"/>
                    </a:lnTo>
                    <a:lnTo>
                      <a:pt x="554" y="713"/>
                    </a:lnTo>
                    <a:lnTo>
                      <a:pt x="562" y="604"/>
                    </a:lnTo>
                    <a:lnTo>
                      <a:pt x="570" y="490"/>
                    </a:lnTo>
                    <a:lnTo>
                      <a:pt x="578" y="372"/>
                    </a:lnTo>
                    <a:lnTo>
                      <a:pt x="590" y="252"/>
                    </a:lnTo>
                    <a:lnTo>
                      <a:pt x="604" y="132"/>
                    </a:lnTo>
                    <a:lnTo>
                      <a:pt x="624" y="12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0" name="Freeform 20"/>
              <p:cNvSpPr>
                <a:spLocks/>
              </p:cNvSpPr>
              <p:nvPr/>
            </p:nvSpPr>
            <p:spPr bwMode="auto">
              <a:xfrm>
                <a:off x="7003" y="1052"/>
                <a:ext cx="42" cy="225"/>
              </a:xfrm>
              <a:custGeom>
                <a:avLst/>
                <a:gdLst/>
                <a:ahLst/>
                <a:cxnLst>
                  <a:cxn ang="0">
                    <a:pos x="169" y="56"/>
                  </a:cxn>
                  <a:cxn ang="0">
                    <a:pos x="82" y="0"/>
                  </a:cxn>
                  <a:cxn ang="0">
                    <a:pos x="66" y="112"/>
                  </a:cxn>
                  <a:cxn ang="0">
                    <a:pos x="53" y="223"/>
                  </a:cxn>
                  <a:cxn ang="0">
                    <a:pos x="40" y="335"/>
                  </a:cxn>
                  <a:cxn ang="0">
                    <a:pos x="31" y="447"/>
                  </a:cxn>
                  <a:cxn ang="0">
                    <a:pos x="22" y="559"/>
                  </a:cxn>
                  <a:cxn ang="0">
                    <a:pos x="14" y="672"/>
                  </a:cxn>
                  <a:cxn ang="0">
                    <a:pos x="7" y="785"/>
                  </a:cxn>
                  <a:cxn ang="0">
                    <a:pos x="0" y="898"/>
                  </a:cxn>
                  <a:cxn ang="0">
                    <a:pos x="96" y="844"/>
                  </a:cxn>
                  <a:cxn ang="0">
                    <a:pos x="169" y="56"/>
                  </a:cxn>
                </a:cxnLst>
                <a:rect l="0" t="0" r="r" b="b"/>
                <a:pathLst>
                  <a:path w="169" h="898">
                    <a:moveTo>
                      <a:pt x="169" y="56"/>
                    </a:moveTo>
                    <a:lnTo>
                      <a:pt x="82" y="0"/>
                    </a:lnTo>
                    <a:lnTo>
                      <a:pt x="66" y="112"/>
                    </a:lnTo>
                    <a:lnTo>
                      <a:pt x="53" y="223"/>
                    </a:lnTo>
                    <a:lnTo>
                      <a:pt x="40" y="335"/>
                    </a:lnTo>
                    <a:lnTo>
                      <a:pt x="31" y="447"/>
                    </a:lnTo>
                    <a:lnTo>
                      <a:pt x="22" y="559"/>
                    </a:lnTo>
                    <a:lnTo>
                      <a:pt x="14" y="672"/>
                    </a:lnTo>
                    <a:lnTo>
                      <a:pt x="7" y="785"/>
                    </a:lnTo>
                    <a:lnTo>
                      <a:pt x="0" y="898"/>
                    </a:lnTo>
                    <a:lnTo>
                      <a:pt x="96" y="844"/>
                    </a:lnTo>
                    <a:lnTo>
                      <a:pt x="169" y="5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1" name="Freeform 21"/>
              <p:cNvSpPr>
                <a:spLocks/>
              </p:cNvSpPr>
              <p:nvPr/>
            </p:nvSpPr>
            <p:spPr bwMode="auto">
              <a:xfrm>
                <a:off x="7005" y="1053"/>
                <a:ext cx="40" cy="211"/>
              </a:xfrm>
              <a:custGeom>
                <a:avLst/>
                <a:gdLst/>
                <a:ahLst/>
                <a:cxnLst>
                  <a:cxn ang="0">
                    <a:pos x="162" y="54"/>
                  </a:cxn>
                  <a:cxn ang="0">
                    <a:pos x="151" y="48"/>
                  </a:cxn>
                  <a:cxn ang="0">
                    <a:pos x="141" y="41"/>
                  </a:cxn>
                  <a:cxn ang="0">
                    <a:pos x="130" y="34"/>
                  </a:cxn>
                  <a:cxn ang="0">
                    <a:pos x="120" y="27"/>
                  </a:cxn>
                  <a:cxn ang="0">
                    <a:pos x="109" y="20"/>
                  </a:cxn>
                  <a:cxn ang="0">
                    <a:pos x="99" y="13"/>
                  </a:cxn>
                  <a:cxn ang="0">
                    <a:pos x="89" y="6"/>
                  </a:cxn>
                  <a:cxn ang="0">
                    <a:pos x="78" y="0"/>
                  </a:cxn>
                  <a:cxn ang="0">
                    <a:pos x="62" y="105"/>
                  </a:cxn>
                  <a:cxn ang="0">
                    <a:pos x="49" y="209"/>
                  </a:cxn>
                  <a:cxn ang="0">
                    <a:pos x="38" y="315"/>
                  </a:cxn>
                  <a:cxn ang="0">
                    <a:pos x="28" y="421"/>
                  </a:cxn>
                  <a:cxn ang="0">
                    <a:pos x="20" y="526"/>
                  </a:cxn>
                  <a:cxn ang="0">
                    <a:pos x="12" y="632"/>
                  </a:cxn>
                  <a:cxn ang="0">
                    <a:pos x="6" y="739"/>
                  </a:cxn>
                  <a:cxn ang="0">
                    <a:pos x="0" y="846"/>
                  </a:cxn>
                  <a:cxn ang="0">
                    <a:pos x="11" y="840"/>
                  </a:cxn>
                  <a:cxn ang="0">
                    <a:pos x="23" y="832"/>
                  </a:cxn>
                  <a:cxn ang="0">
                    <a:pos x="34" y="826"/>
                  </a:cxn>
                  <a:cxn ang="0">
                    <a:pos x="46" y="820"/>
                  </a:cxn>
                  <a:cxn ang="0">
                    <a:pos x="57" y="813"/>
                  </a:cxn>
                  <a:cxn ang="0">
                    <a:pos x="69" y="807"/>
                  </a:cxn>
                  <a:cxn ang="0">
                    <a:pos x="80" y="801"/>
                  </a:cxn>
                  <a:cxn ang="0">
                    <a:pos x="92" y="795"/>
                  </a:cxn>
                  <a:cxn ang="0">
                    <a:pos x="101" y="702"/>
                  </a:cxn>
                  <a:cxn ang="0">
                    <a:pos x="109" y="609"/>
                  </a:cxn>
                  <a:cxn ang="0">
                    <a:pos x="119" y="517"/>
                  </a:cxn>
                  <a:cxn ang="0">
                    <a:pos x="127" y="424"/>
                  </a:cxn>
                  <a:cxn ang="0">
                    <a:pos x="136" y="332"/>
                  </a:cxn>
                  <a:cxn ang="0">
                    <a:pos x="144" y="240"/>
                  </a:cxn>
                  <a:cxn ang="0">
                    <a:pos x="153" y="146"/>
                  </a:cxn>
                  <a:cxn ang="0">
                    <a:pos x="162" y="54"/>
                  </a:cxn>
                </a:cxnLst>
                <a:rect l="0" t="0" r="r" b="b"/>
                <a:pathLst>
                  <a:path w="162" h="846">
                    <a:moveTo>
                      <a:pt x="162" y="54"/>
                    </a:moveTo>
                    <a:lnTo>
                      <a:pt x="151" y="48"/>
                    </a:lnTo>
                    <a:lnTo>
                      <a:pt x="141" y="41"/>
                    </a:lnTo>
                    <a:lnTo>
                      <a:pt x="130" y="34"/>
                    </a:lnTo>
                    <a:lnTo>
                      <a:pt x="120" y="27"/>
                    </a:lnTo>
                    <a:lnTo>
                      <a:pt x="109" y="20"/>
                    </a:lnTo>
                    <a:lnTo>
                      <a:pt x="99" y="13"/>
                    </a:lnTo>
                    <a:lnTo>
                      <a:pt x="89" y="6"/>
                    </a:lnTo>
                    <a:lnTo>
                      <a:pt x="78" y="0"/>
                    </a:lnTo>
                    <a:lnTo>
                      <a:pt x="62" y="105"/>
                    </a:lnTo>
                    <a:lnTo>
                      <a:pt x="49" y="209"/>
                    </a:lnTo>
                    <a:lnTo>
                      <a:pt x="38" y="315"/>
                    </a:lnTo>
                    <a:lnTo>
                      <a:pt x="28" y="421"/>
                    </a:lnTo>
                    <a:lnTo>
                      <a:pt x="20" y="526"/>
                    </a:lnTo>
                    <a:lnTo>
                      <a:pt x="12" y="632"/>
                    </a:lnTo>
                    <a:lnTo>
                      <a:pt x="6" y="739"/>
                    </a:lnTo>
                    <a:lnTo>
                      <a:pt x="0" y="846"/>
                    </a:lnTo>
                    <a:lnTo>
                      <a:pt x="11" y="840"/>
                    </a:lnTo>
                    <a:lnTo>
                      <a:pt x="23" y="832"/>
                    </a:lnTo>
                    <a:lnTo>
                      <a:pt x="34" y="826"/>
                    </a:lnTo>
                    <a:lnTo>
                      <a:pt x="46" y="820"/>
                    </a:lnTo>
                    <a:lnTo>
                      <a:pt x="57" y="813"/>
                    </a:lnTo>
                    <a:lnTo>
                      <a:pt x="69" y="807"/>
                    </a:lnTo>
                    <a:lnTo>
                      <a:pt x="80" y="801"/>
                    </a:lnTo>
                    <a:lnTo>
                      <a:pt x="92" y="795"/>
                    </a:lnTo>
                    <a:lnTo>
                      <a:pt x="101" y="702"/>
                    </a:lnTo>
                    <a:lnTo>
                      <a:pt x="109" y="609"/>
                    </a:lnTo>
                    <a:lnTo>
                      <a:pt x="119" y="517"/>
                    </a:lnTo>
                    <a:lnTo>
                      <a:pt x="127" y="424"/>
                    </a:lnTo>
                    <a:lnTo>
                      <a:pt x="136" y="332"/>
                    </a:lnTo>
                    <a:lnTo>
                      <a:pt x="144" y="240"/>
                    </a:lnTo>
                    <a:lnTo>
                      <a:pt x="153" y="146"/>
                    </a:lnTo>
                    <a:lnTo>
                      <a:pt x="162" y="54"/>
                    </a:lnTo>
                    <a:close/>
                  </a:path>
                </a:pathLst>
              </a:custGeom>
              <a:solidFill>
                <a:srgbClr val="8E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2" name="Freeform 22"/>
              <p:cNvSpPr>
                <a:spLocks/>
              </p:cNvSpPr>
              <p:nvPr/>
            </p:nvSpPr>
            <p:spPr bwMode="auto">
              <a:xfrm>
                <a:off x="7006" y="1053"/>
                <a:ext cx="39" cy="198"/>
              </a:xfrm>
              <a:custGeom>
                <a:avLst/>
                <a:gdLst/>
                <a:ahLst/>
                <a:cxnLst>
                  <a:cxn ang="0">
                    <a:pos x="157" y="54"/>
                  </a:cxn>
                  <a:cxn ang="0">
                    <a:pos x="146" y="47"/>
                  </a:cxn>
                  <a:cxn ang="0">
                    <a:pos x="137" y="41"/>
                  </a:cxn>
                  <a:cxn ang="0">
                    <a:pos x="126" y="33"/>
                  </a:cxn>
                  <a:cxn ang="0">
                    <a:pos x="116" y="27"/>
                  </a:cxn>
                  <a:cxn ang="0">
                    <a:pos x="105" y="20"/>
                  </a:cxn>
                  <a:cxn ang="0">
                    <a:pos x="96" y="14"/>
                  </a:cxn>
                  <a:cxn ang="0">
                    <a:pos x="86" y="6"/>
                  </a:cxn>
                  <a:cxn ang="0">
                    <a:pos x="75" y="0"/>
                  </a:cxn>
                  <a:cxn ang="0">
                    <a:pos x="61" y="98"/>
                  </a:cxn>
                  <a:cxn ang="0">
                    <a:pos x="48" y="197"/>
                  </a:cxn>
                  <a:cxn ang="0">
                    <a:pos x="38" y="295"/>
                  </a:cxn>
                  <a:cxn ang="0">
                    <a:pos x="28" y="395"/>
                  </a:cxn>
                  <a:cxn ang="0">
                    <a:pos x="20" y="493"/>
                  </a:cxn>
                  <a:cxn ang="0">
                    <a:pos x="13" y="593"/>
                  </a:cxn>
                  <a:cxn ang="0">
                    <a:pos x="6" y="693"/>
                  </a:cxn>
                  <a:cxn ang="0">
                    <a:pos x="0" y="794"/>
                  </a:cxn>
                  <a:cxn ang="0">
                    <a:pos x="11" y="787"/>
                  </a:cxn>
                  <a:cxn ang="0">
                    <a:pos x="23" y="782"/>
                  </a:cxn>
                  <a:cxn ang="0">
                    <a:pos x="34" y="776"/>
                  </a:cxn>
                  <a:cxn ang="0">
                    <a:pos x="46" y="769"/>
                  </a:cxn>
                  <a:cxn ang="0">
                    <a:pos x="56" y="763"/>
                  </a:cxn>
                  <a:cxn ang="0">
                    <a:pos x="68" y="757"/>
                  </a:cxn>
                  <a:cxn ang="0">
                    <a:pos x="79" y="751"/>
                  </a:cxn>
                  <a:cxn ang="0">
                    <a:pos x="91" y="744"/>
                  </a:cxn>
                  <a:cxn ang="0">
                    <a:pos x="99" y="658"/>
                  </a:cxn>
                  <a:cxn ang="0">
                    <a:pos x="108" y="573"/>
                  </a:cxn>
                  <a:cxn ang="0">
                    <a:pos x="116" y="486"/>
                  </a:cxn>
                  <a:cxn ang="0">
                    <a:pos x="124" y="400"/>
                  </a:cxn>
                  <a:cxn ang="0">
                    <a:pos x="132" y="313"/>
                  </a:cxn>
                  <a:cxn ang="0">
                    <a:pos x="140" y="227"/>
                  </a:cxn>
                  <a:cxn ang="0">
                    <a:pos x="148" y="140"/>
                  </a:cxn>
                  <a:cxn ang="0">
                    <a:pos x="157" y="54"/>
                  </a:cxn>
                </a:cxnLst>
                <a:rect l="0" t="0" r="r" b="b"/>
                <a:pathLst>
                  <a:path w="157" h="794">
                    <a:moveTo>
                      <a:pt x="157" y="54"/>
                    </a:moveTo>
                    <a:lnTo>
                      <a:pt x="146" y="47"/>
                    </a:lnTo>
                    <a:lnTo>
                      <a:pt x="137" y="41"/>
                    </a:lnTo>
                    <a:lnTo>
                      <a:pt x="126" y="33"/>
                    </a:lnTo>
                    <a:lnTo>
                      <a:pt x="116" y="27"/>
                    </a:lnTo>
                    <a:lnTo>
                      <a:pt x="105" y="20"/>
                    </a:lnTo>
                    <a:lnTo>
                      <a:pt x="96" y="14"/>
                    </a:lnTo>
                    <a:lnTo>
                      <a:pt x="86" y="6"/>
                    </a:lnTo>
                    <a:lnTo>
                      <a:pt x="75" y="0"/>
                    </a:lnTo>
                    <a:lnTo>
                      <a:pt x="61" y="98"/>
                    </a:lnTo>
                    <a:lnTo>
                      <a:pt x="48" y="197"/>
                    </a:lnTo>
                    <a:lnTo>
                      <a:pt x="38" y="295"/>
                    </a:lnTo>
                    <a:lnTo>
                      <a:pt x="28" y="395"/>
                    </a:lnTo>
                    <a:lnTo>
                      <a:pt x="20" y="493"/>
                    </a:lnTo>
                    <a:lnTo>
                      <a:pt x="13" y="593"/>
                    </a:lnTo>
                    <a:lnTo>
                      <a:pt x="6" y="693"/>
                    </a:lnTo>
                    <a:lnTo>
                      <a:pt x="0" y="794"/>
                    </a:lnTo>
                    <a:lnTo>
                      <a:pt x="11" y="787"/>
                    </a:lnTo>
                    <a:lnTo>
                      <a:pt x="23" y="782"/>
                    </a:lnTo>
                    <a:lnTo>
                      <a:pt x="34" y="776"/>
                    </a:lnTo>
                    <a:lnTo>
                      <a:pt x="46" y="769"/>
                    </a:lnTo>
                    <a:lnTo>
                      <a:pt x="56" y="763"/>
                    </a:lnTo>
                    <a:lnTo>
                      <a:pt x="68" y="757"/>
                    </a:lnTo>
                    <a:lnTo>
                      <a:pt x="79" y="751"/>
                    </a:lnTo>
                    <a:lnTo>
                      <a:pt x="91" y="744"/>
                    </a:lnTo>
                    <a:lnTo>
                      <a:pt x="99" y="658"/>
                    </a:lnTo>
                    <a:lnTo>
                      <a:pt x="108" y="573"/>
                    </a:lnTo>
                    <a:lnTo>
                      <a:pt x="116" y="486"/>
                    </a:lnTo>
                    <a:lnTo>
                      <a:pt x="124" y="400"/>
                    </a:lnTo>
                    <a:lnTo>
                      <a:pt x="132" y="313"/>
                    </a:lnTo>
                    <a:lnTo>
                      <a:pt x="140" y="227"/>
                    </a:lnTo>
                    <a:lnTo>
                      <a:pt x="148" y="140"/>
                    </a:lnTo>
                    <a:lnTo>
                      <a:pt x="157" y="54"/>
                    </a:lnTo>
                    <a:close/>
                  </a:path>
                </a:pathLst>
              </a:custGeom>
              <a:solidFill>
                <a:srgbClr val="91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3" name="Freeform 23"/>
              <p:cNvSpPr>
                <a:spLocks/>
              </p:cNvSpPr>
              <p:nvPr/>
            </p:nvSpPr>
            <p:spPr bwMode="auto">
              <a:xfrm>
                <a:off x="7008" y="1053"/>
                <a:ext cx="37" cy="186"/>
              </a:xfrm>
              <a:custGeom>
                <a:avLst/>
                <a:gdLst/>
                <a:ahLst/>
                <a:cxnLst>
                  <a:cxn ang="0">
                    <a:pos x="150" y="53"/>
                  </a:cxn>
                  <a:cxn ang="0">
                    <a:pos x="140" y="47"/>
                  </a:cxn>
                  <a:cxn ang="0">
                    <a:pos x="131" y="40"/>
                  </a:cxn>
                  <a:cxn ang="0">
                    <a:pos x="121" y="33"/>
                  </a:cxn>
                  <a:cxn ang="0">
                    <a:pos x="111" y="27"/>
                  </a:cxn>
                  <a:cxn ang="0">
                    <a:pos x="102" y="21"/>
                  </a:cxn>
                  <a:cxn ang="0">
                    <a:pos x="92" y="14"/>
                  </a:cxn>
                  <a:cxn ang="0">
                    <a:pos x="82" y="7"/>
                  </a:cxn>
                  <a:cxn ang="0">
                    <a:pos x="72" y="0"/>
                  </a:cxn>
                  <a:cxn ang="0">
                    <a:pos x="58" y="93"/>
                  </a:cxn>
                  <a:cxn ang="0">
                    <a:pos x="46" y="185"/>
                  </a:cxn>
                  <a:cxn ang="0">
                    <a:pos x="36" y="277"/>
                  </a:cxn>
                  <a:cxn ang="0">
                    <a:pos x="27" y="370"/>
                  </a:cxn>
                  <a:cxn ang="0">
                    <a:pos x="19" y="463"/>
                  </a:cxn>
                  <a:cxn ang="0">
                    <a:pos x="13" y="555"/>
                  </a:cxn>
                  <a:cxn ang="0">
                    <a:pos x="6" y="648"/>
                  </a:cxn>
                  <a:cxn ang="0">
                    <a:pos x="0" y="742"/>
                  </a:cxn>
                  <a:cxn ang="0">
                    <a:pos x="12" y="736"/>
                  </a:cxn>
                  <a:cxn ang="0">
                    <a:pos x="22" y="731"/>
                  </a:cxn>
                  <a:cxn ang="0">
                    <a:pos x="34" y="724"/>
                  </a:cxn>
                  <a:cxn ang="0">
                    <a:pos x="45" y="719"/>
                  </a:cxn>
                  <a:cxn ang="0">
                    <a:pos x="56" y="714"/>
                  </a:cxn>
                  <a:cxn ang="0">
                    <a:pos x="67" y="709"/>
                  </a:cxn>
                  <a:cxn ang="0">
                    <a:pos x="78" y="702"/>
                  </a:cxn>
                  <a:cxn ang="0">
                    <a:pos x="89" y="697"/>
                  </a:cxn>
                  <a:cxn ang="0">
                    <a:pos x="96" y="617"/>
                  </a:cxn>
                  <a:cxn ang="0">
                    <a:pos x="104" y="536"/>
                  </a:cxn>
                  <a:cxn ang="0">
                    <a:pos x="112" y="455"/>
                  </a:cxn>
                  <a:cxn ang="0">
                    <a:pos x="119" y="375"/>
                  </a:cxn>
                  <a:cxn ang="0">
                    <a:pos x="127" y="294"/>
                  </a:cxn>
                  <a:cxn ang="0">
                    <a:pos x="135" y="215"/>
                  </a:cxn>
                  <a:cxn ang="0">
                    <a:pos x="142" y="134"/>
                  </a:cxn>
                  <a:cxn ang="0">
                    <a:pos x="150" y="53"/>
                  </a:cxn>
                </a:cxnLst>
                <a:rect l="0" t="0" r="r" b="b"/>
                <a:pathLst>
                  <a:path w="150" h="742">
                    <a:moveTo>
                      <a:pt x="150" y="53"/>
                    </a:moveTo>
                    <a:lnTo>
                      <a:pt x="140" y="47"/>
                    </a:lnTo>
                    <a:lnTo>
                      <a:pt x="131" y="40"/>
                    </a:lnTo>
                    <a:lnTo>
                      <a:pt x="121" y="33"/>
                    </a:lnTo>
                    <a:lnTo>
                      <a:pt x="111" y="27"/>
                    </a:lnTo>
                    <a:lnTo>
                      <a:pt x="102" y="21"/>
                    </a:lnTo>
                    <a:lnTo>
                      <a:pt x="92" y="14"/>
                    </a:lnTo>
                    <a:lnTo>
                      <a:pt x="82" y="7"/>
                    </a:lnTo>
                    <a:lnTo>
                      <a:pt x="72" y="0"/>
                    </a:lnTo>
                    <a:lnTo>
                      <a:pt x="58" y="93"/>
                    </a:lnTo>
                    <a:lnTo>
                      <a:pt x="46" y="185"/>
                    </a:lnTo>
                    <a:lnTo>
                      <a:pt x="36" y="277"/>
                    </a:lnTo>
                    <a:lnTo>
                      <a:pt x="27" y="370"/>
                    </a:lnTo>
                    <a:lnTo>
                      <a:pt x="19" y="463"/>
                    </a:lnTo>
                    <a:lnTo>
                      <a:pt x="13" y="555"/>
                    </a:lnTo>
                    <a:lnTo>
                      <a:pt x="6" y="648"/>
                    </a:lnTo>
                    <a:lnTo>
                      <a:pt x="0" y="742"/>
                    </a:lnTo>
                    <a:lnTo>
                      <a:pt x="12" y="736"/>
                    </a:lnTo>
                    <a:lnTo>
                      <a:pt x="22" y="731"/>
                    </a:lnTo>
                    <a:lnTo>
                      <a:pt x="34" y="724"/>
                    </a:lnTo>
                    <a:lnTo>
                      <a:pt x="45" y="719"/>
                    </a:lnTo>
                    <a:lnTo>
                      <a:pt x="56" y="714"/>
                    </a:lnTo>
                    <a:lnTo>
                      <a:pt x="67" y="709"/>
                    </a:lnTo>
                    <a:lnTo>
                      <a:pt x="78" y="702"/>
                    </a:lnTo>
                    <a:lnTo>
                      <a:pt x="89" y="697"/>
                    </a:lnTo>
                    <a:lnTo>
                      <a:pt x="96" y="617"/>
                    </a:lnTo>
                    <a:lnTo>
                      <a:pt x="104" y="536"/>
                    </a:lnTo>
                    <a:lnTo>
                      <a:pt x="112" y="455"/>
                    </a:lnTo>
                    <a:lnTo>
                      <a:pt x="119" y="375"/>
                    </a:lnTo>
                    <a:lnTo>
                      <a:pt x="127" y="294"/>
                    </a:lnTo>
                    <a:lnTo>
                      <a:pt x="135" y="215"/>
                    </a:lnTo>
                    <a:lnTo>
                      <a:pt x="142" y="134"/>
                    </a:lnTo>
                    <a:lnTo>
                      <a:pt x="150" y="53"/>
                    </a:lnTo>
                    <a:close/>
                  </a:path>
                </a:pathLst>
              </a:custGeom>
              <a:solidFill>
                <a:srgbClr val="96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4" name="Freeform 24"/>
              <p:cNvSpPr>
                <a:spLocks/>
              </p:cNvSpPr>
              <p:nvPr/>
            </p:nvSpPr>
            <p:spPr bwMode="auto">
              <a:xfrm>
                <a:off x="7009" y="1054"/>
                <a:ext cx="36" cy="172"/>
              </a:xfrm>
              <a:custGeom>
                <a:avLst/>
                <a:gdLst/>
                <a:ahLst/>
                <a:cxnLst>
                  <a:cxn ang="0">
                    <a:pos x="144" y="51"/>
                  </a:cxn>
                  <a:cxn ang="0">
                    <a:pos x="134" y="45"/>
                  </a:cxn>
                  <a:cxn ang="0">
                    <a:pos x="125" y="39"/>
                  </a:cxn>
                  <a:cxn ang="0">
                    <a:pos x="115" y="32"/>
                  </a:cxn>
                  <a:cxn ang="0">
                    <a:pos x="106" y="26"/>
                  </a:cxn>
                  <a:cxn ang="0">
                    <a:pos x="97" y="20"/>
                  </a:cxn>
                  <a:cxn ang="0">
                    <a:pos x="87" y="14"/>
                  </a:cxn>
                  <a:cxn ang="0">
                    <a:pos x="79" y="6"/>
                  </a:cxn>
                  <a:cxn ang="0">
                    <a:pos x="69" y="0"/>
                  </a:cxn>
                  <a:cxn ang="0">
                    <a:pos x="56" y="87"/>
                  </a:cxn>
                  <a:cxn ang="0">
                    <a:pos x="44" y="173"/>
                  </a:cxn>
                  <a:cxn ang="0">
                    <a:pos x="34" y="258"/>
                  </a:cxn>
                  <a:cxn ang="0">
                    <a:pos x="26" y="343"/>
                  </a:cxn>
                  <a:cxn ang="0">
                    <a:pos x="18" y="429"/>
                  </a:cxn>
                  <a:cxn ang="0">
                    <a:pos x="12" y="515"/>
                  </a:cxn>
                  <a:cxn ang="0">
                    <a:pos x="7" y="601"/>
                  </a:cxn>
                  <a:cxn ang="0">
                    <a:pos x="0" y="689"/>
                  </a:cxn>
                  <a:cxn ang="0">
                    <a:pos x="11" y="684"/>
                  </a:cxn>
                  <a:cxn ang="0">
                    <a:pos x="22" y="678"/>
                  </a:cxn>
                  <a:cxn ang="0">
                    <a:pos x="33" y="673"/>
                  </a:cxn>
                  <a:cxn ang="0">
                    <a:pos x="43" y="668"/>
                  </a:cxn>
                  <a:cxn ang="0">
                    <a:pos x="55" y="663"/>
                  </a:cxn>
                  <a:cxn ang="0">
                    <a:pos x="65" y="658"/>
                  </a:cxn>
                  <a:cxn ang="0">
                    <a:pos x="76" y="652"/>
                  </a:cxn>
                  <a:cxn ang="0">
                    <a:pos x="86" y="647"/>
                  </a:cxn>
                  <a:cxn ang="0">
                    <a:pos x="93" y="573"/>
                  </a:cxn>
                  <a:cxn ang="0">
                    <a:pos x="101" y="498"/>
                  </a:cxn>
                  <a:cxn ang="0">
                    <a:pos x="108" y="424"/>
                  </a:cxn>
                  <a:cxn ang="0">
                    <a:pos x="115" y="350"/>
                  </a:cxn>
                  <a:cxn ang="0">
                    <a:pos x="123" y="275"/>
                  </a:cxn>
                  <a:cxn ang="0">
                    <a:pos x="129" y="200"/>
                  </a:cxn>
                  <a:cxn ang="0">
                    <a:pos x="136" y="126"/>
                  </a:cxn>
                  <a:cxn ang="0">
                    <a:pos x="144" y="51"/>
                  </a:cxn>
                </a:cxnLst>
                <a:rect l="0" t="0" r="r" b="b"/>
                <a:pathLst>
                  <a:path w="144" h="689">
                    <a:moveTo>
                      <a:pt x="144" y="51"/>
                    </a:moveTo>
                    <a:lnTo>
                      <a:pt x="134" y="45"/>
                    </a:lnTo>
                    <a:lnTo>
                      <a:pt x="125" y="39"/>
                    </a:lnTo>
                    <a:lnTo>
                      <a:pt x="115" y="32"/>
                    </a:lnTo>
                    <a:lnTo>
                      <a:pt x="106" y="26"/>
                    </a:lnTo>
                    <a:lnTo>
                      <a:pt x="97" y="20"/>
                    </a:lnTo>
                    <a:lnTo>
                      <a:pt x="87" y="14"/>
                    </a:lnTo>
                    <a:lnTo>
                      <a:pt x="79" y="6"/>
                    </a:lnTo>
                    <a:lnTo>
                      <a:pt x="69" y="0"/>
                    </a:lnTo>
                    <a:lnTo>
                      <a:pt x="56" y="87"/>
                    </a:lnTo>
                    <a:lnTo>
                      <a:pt x="44" y="173"/>
                    </a:lnTo>
                    <a:lnTo>
                      <a:pt x="34" y="258"/>
                    </a:lnTo>
                    <a:lnTo>
                      <a:pt x="26" y="343"/>
                    </a:lnTo>
                    <a:lnTo>
                      <a:pt x="18" y="429"/>
                    </a:lnTo>
                    <a:lnTo>
                      <a:pt x="12" y="515"/>
                    </a:lnTo>
                    <a:lnTo>
                      <a:pt x="7" y="601"/>
                    </a:lnTo>
                    <a:lnTo>
                      <a:pt x="0" y="689"/>
                    </a:lnTo>
                    <a:lnTo>
                      <a:pt x="11" y="684"/>
                    </a:lnTo>
                    <a:lnTo>
                      <a:pt x="22" y="678"/>
                    </a:lnTo>
                    <a:lnTo>
                      <a:pt x="33" y="673"/>
                    </a:lnTo>
                    <a:lnTo>
                      <a:pt x="43" y="668"/>
                    </a:lnTo>
                    <a:lnTo>
                      <a:pt x="55" y="663"/>
                    </a:lnTo>
                    <a:lnTo>
                      <a:pt x="65" y="658"/>
                    </a:lnTo>
                    <a:lnTo>
                      <a:pt x="76" y="652"/>
                    </a:lnTo>
                    <a:lnTo>
                      <a:pt x="86" y="647"/>
                    </a:lnTo>
                    <a:lnTo>
                      <a:pt x="93" y="573"/>
                    </a:lnTo>
                    <a:lnTo>
                      <a:pt x="101" y="498"/>
                    </a:lnTo>
                    <a:lnTo>
                      <a:pt x="108" y="424"/>
                    </a:lnTo>
                    <a:lnTo>
                      <a:pt x="115" y="350"/>
                    </a:lnTo>
                    <a:lnTo>
                      <a:pt x="123" y="275"/>
                    </a:lnTo>
                    <a:lnTo>
                      <a:pt x="129" y="200"/>
                    </a:lnTo>
                    <a:lnTo>
                      <a:pt x="136" y="126"/>
                    </a:lnTo>
                    <a:lnTo>
                      <a:pt x="144" y="51"/>
                    </a:lnTo>
                    <a:close/>
                  </a:path>
                </a:pathLst>
              </a:custGeom>
              <a:solidFill>
                <a:srgbClr val="99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5" name="Freeform 25"/>
              <p:cNvSpPr>
                <a:spLocks/>
              </p:cNvSpPr>
              <p:nvPr/>
            </p:nvSpPr>
            <p:spPr bwMode="auto">
              <a:xfrm>
                <a:off x="7011" y="1055"/>
                <a:ext cx="34" cy="158"/>
              </a:xfrm>
              <a:custGeom>
                <a:avLst/>
                <a:gdLst/>
                <a:ahLst/>
                <a:cxnLst>
                  <a:cxn ang="0">
                    <a:pos x="137" y="48"/>
                  </a:cxn>
                  <a:cxn ang="0">
                    <a:pos x="127" y="42"/>
                  </a:cxn>
                  <a:cxn ang="0">
                    <a:pos x="119" y="37"/>
                  </a:cxn>
                  <a:cxn ang="0">
                    <a:pos x="109" y="31"/>
                  </a:cxn>
                  <a:cxn ang="0">
                    <a:pos x="101" y="24"/>
                  </a:cxn>
                  <a:cxn ang="0">
                    <a:pos x="92" y="18"/>
                  </a:cxn>
                  <a:cxn ang="0">
                    <a:pos x="82" y="12"/>
                  </a:cxn>
                  <a:cxn ang="0">
                    <a:pos x="74" y="6"/>
                  </a:cxn>
                  <a:cxn ang="0">
                    <a:pos x="65" y="0"/>
                  </a:cxn>
                  <a:cxn ang="0">
                    <a:pos x="52" y="80"/>
                  </a:cxn>
                  <a:cxn ang="0">
                    <a:pos x="40" y="159"/>
                  </a:cxn>
                  <a:cxn ang="0">
                    <a:pos x="31" y="238"/>
                  </a:cxn>
                  <a:cxn ang="0">
                    <a:pos x="24" y="316"/>
                  </a:cxn>
                  <a:cxn ang="0">
                    <a:pos x="16" y="395"/>
                  </a:cxn>
                  <a:cxn ang="0">
                    <a:pos x="11" y="474"/>
                  </a:cxn>
                  <a:cxn ang="0">
                    <a:pos x="5" y="555"/>
                  </a:cxn>
                  <a:cxn ang="0">
                    <a:pos x="0" y="636"/>
                  </a:cxn>
                  <a:cxn ang="0">
                    <a:pos x="10" y="630"/>
                  </a:cxn>
                  <a:cxn ang="0">
                    <a:pos x="21" y="626"/>
                  </a:cxn>
                  <a:cxn ang="0">
                    <a:pos x="31" y="621"/>
                  </a:cxn>
                  <a:cxn ang="0">
                    <a:pos x="42" y="616"/>
                  </a:cxn>
                  <a:cxn ang="0">
                    <a:pos x="52" y="612"/>
                  </a:cxn>
                  <a:cxn ang="0">
                    <a:pos x="62" y="606"/>
                  </a:cxn>
                  <a:cxn ang="0">
                    <a:pos x="73" y="602"/>
                  </a:cxn>
                  <a:cxn ang="0">
                    <a:pos x="83" y="597"/>
                  </a:cxn>
                  <a:cxn ang="0">
                    <a:pos x="90" y="528"/>
                  </a:cxn>
                  <a:cxn ang="0">
                    <a:pos x="97" y="460"/>
                  </a:cxn>
                  <a:cxn ang="0">
                    <a:pos x="103" y="391"/>
                  </a:cxn>
                  <a:cxn ang="0">
                    <a:pos x="111" y="323"/>
                  </a:cxn>
                  <a:cxn ang="0">
                    <a:pos x="117" y="255"/>
                  </a:cxn>
                  <a:cxn ang="0">
                    <a:pos x="123" y="185"/>
                  </a:cxn>
                  <a:cxn ang="0">
                    <a:pos x="130" y="117"/>
                  </a:cxn>
                  <a:cxn ang="0">
                    <a:pos x="137" y="48"/>
                  </a:cxn>
                </a:cxnLst>
                <a:rect l="0" t="0" r="r" b="b"/>
                <a:pathLst>
                  <a:path w="137" h="636">
                    <a:moveTo>
                      <a:pt x="137" y="48"/>
                    </a:moveTo>
                    <a:lnTo>
                      <a:pt x="127" y="42"/>
                    </a:lnTo>
                    <a:lnTo>
                      <a:pt x="119" y="37"/>
                    </a:lnTo>
                    <a:lnTo>
                      <a:pt x="109" y="31"/>
                    </a:lnTo>
                    <a:lnTo>
                      <a:pt x="101" y="24"/>
                    </a:lnTo>
                    <a:lnTo>
                      <a:pt x="92" y="18"/>
                    </a:lnTo>
                    <a:lnTo>
                      <a:pt x="82" y="12"/>
                    </a:lnTo>
                    <a:lnTo>
                      <a:pt x="74" y="6"/>
                    </a:lnTo>
                    <a:lnTo>
                      <a:pt x="65" y="0"/>
                    </a:lnTo>
                    <a:lnTo>
                      <a:pt x="52" y="80"/>
                    </a:lnTo>
                    <a:lnTo>
                      <a:pt x="40" y="159"/>
                    </a:lnTo>
                    <a:lnTo>
                      <a:pt x="31" y="238"/>
                    </a:lnTo>
                    <a:lnTo>
                      <a:pt x="24" y="316"/>
                    </a:lnTo>
                    <a:lnTo>
                      <a:pt x="16" y="395"/>
                    </a:lnTo>
                    <a:lnTo>
                      <a:pt x="11" y="474"/>
                    </a:lnTo>
                    <a:lnTo>
                      <a:pt x="5" y="555"/>
                    </a:lnTo>
                    <a:lnTo>
                      <a:pt x="0" y="636"/>
                    </a:lnTo>
                    <a:lnTo>
                      <a:pt x="10" y="630"/>
                    </a:lnTo>
                    <a:lnTo>
                      <a:pt x="21" y="626"/>
                    </a:lnTo>
                    <a:lnTo>
                      <a:pt x="31" y="621"/>
                    </a:lnTo>
                    <a:lnTo>
                      <a:pt x="42" y="616"/>
                    </a:lnTo>
                    <a:lnTo>
                      <a:pt x="52" y="612"/>
                    </a:lnTo>
                    <a:lnTo>
                      <a:pt x="62" y="606"/>
                    </a:lnTo>
                    <a:lnTo>
                      <a:pt x="73" y="602"/>
                    </a:lnTo>
                    <a:lnTo>
                      <a:pt x="83" y="597"/>
                    </a:lnTo>
                    <a:lnTo>
                      <a:pt x="90" y="528"/>
                    </a:lnTo>
                    <a:lnTo>
                      <a:pt x="97" y="460"/>
                    </a:lnTo>
                    <a:lnTo>
                      <a:pt x="103" y="391"/>
                    </a:lnTo>
                    <a:lnTo>
                      <a:pt x="111" y="323"/>
                    </a:lnTo>
                    <a:lnTo>
                      <a:pt x="117" y="255"/>
                    </a:lnTo>
                    <a:lnTo>
                      <a:pt x="123" y="185"/>
                    </a:lnTo>
                    <a:lnTo>
                      <a:pt x="130" y="117"/>
                    </a:lnTo>
                    <a:lnTo>
                      <a:pt x="137" y="48"/>
                    </a:lnTo>
                    <a:close/>
                  </a:path>
                </a:pathLst>
              </a:custGeom>
              <a:solidFill>
                <a:srgbClr val="9B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6" name="Freeform 26"/>
              <p:cNvSpPr>
                <a:spLocks/>
              </p:cNvSpPr>
              <p:nvPr/>
            </p:nvSpPr>
            <p:spPr bwMode="auto">
              <a:xfrm>
                <a:off x="7012" y="1055"/>
                <a:ext cx="33" cy="146"/>
              </a:xfrm>
              <a:custGeom>
                <a:avLst/>
                <a:gdLst/>
                <a:ahLst/>
                <a:cxnLst>
                  <a:cxn ang="0">
                    <a:pos x="130" y="47"/>
                  </a:cxn>
                  <a:cxn ang="0">
                    <a:pos x="121" y="41"/>
                  </a:cxn>
                  <a:cxn ang="0">
                    <a:pos x="113" y="36"/>
                  </a:cxn>
                  <a:cxn ang="0">
                    <a:pos x="105" y="30"/>
                  </a:cxn>
                  <a:cxn ang="0">
                    <a:pos x="96" y="23"/>
                  </a:cxn>
                  <a:cxn ang="0">
                    <a:pos x="88" y="18"/>
                  </a:cxn>
                  <a:cxn ang="0">
                    <a:pos x="78" y="12"/>
                  </a:cxn>
                  <a:cxn ang="0">
                    <a:pos x="70" y="7"/>
                  </a:cxn>
                  <a:cxn ang="0">
                    <a:pos x="62" y="0"/>
                  </a:cxn>
                  <a:cxn ang="0">
                    <a:pos x="49" y="74"/>
                  </a:cxn>
                  <a:cxn ang="0">
                    <a:pos x="39" y="146"/>
                  </a:cxn>
                  <a:cxn ang="0">
                    <a:pos x="30" y="218"/>
                  </a:cxn>
                  <a:cxn ang="0">
                    <a:pos x="23" y="290"/>
                  </a:cxn>
                  <a:cxn ang="0">
                    <a:pos x="17" y="363"/>
                  </a:cxn>
                  <a:cxn ang="0">
                    <a:pos x="10" y="435"/>
                  </a:cxn>
                  <a:cxn ang="0">
                    <a:pos x="5" y="508"/>
                  </a:cxn>
                  <a:cxn ang="0">
                    <a:pos x="0" y="582"/>
                  </a:cxn>
                  <a:cxn ang="0">
                    <a:pos x="10" y="578"/>
                  </a:cxn>
                  <a:cxn ang="0">
                    <a:pos x="21" y="574"/>
                  </a:cxn>
                  <a:cxn ang="0">
                    <a:pos x="30" y="570"/>
                  </a:cxn>
                  <a:cxn ang="0">
                    <a:pos x="41" y="565"/>
                  </a:cxn>
                  <a:cxn ang="0">
                    <a:pos x="51" y="560"/>
                  </a:cxn>
                  <a:cxn ang="0">
                    <a:pos x="62" y="556"/>
                  </a:cxn>
                  <a:cxn ang="0">
                    <a:pos x="71" y="551"/>
                  </a:cxn>
                  <a:cxn ang="0">
                    <a:pos x="82" y="547"/>
                  </a:cxn>
                  <a:cxn ang="0">
                    <a:pos x="88" y="484"/>
                  </a:cxn>
                  <a:cxn ang="0">
                    <a:pos x="93" y="422"/>
                  </a:cxn>
                  <a:cxn ang="0">
                    <a:pos x="99" y="359"/>
                  </a:cxn>
                  <a:cxn ang="0">
                    <a:pos x="106" y="297"/>
                  </a:cxn>
                  <a:cxn ang="0">
                    <a:pos x="112" y="234"/>
                  </a:cxn>
                  <a:cxn ang="0">
                    <a:pos x="118" y="172"/>
                  </a:cxn>
                  <a:cxn ang="0">
                    <a:pos x="123" y="109"/>
                  </a:cxn>
                  <a:cxn ang="0">
                    <a:pos x="130" y="47"/>
                  </a:cxn>
                </a:cxnLst>
                <a:rect l="0" t="0" r="r" b="b"/>
                <a:pathLst>
                  <a:path w="130" h="582">
                    <a:moveTo>
                      <a:pt x="130" y="47"/>
                    </a:moveTo>
                    <a:lnTo>
                      <a:pt x="121" y="41"/>
                    </a:lnTo>
                    <a:lnTo>
                      <a:pt x="113" y="36"/>
                    </a:lnTo>
                    <a:lnTo>
                      <a:pt x="105" y="30"/>
                    </a:lnTo>
                    <a:lnTo>
                      <a:pt x="96" y="23"/>
                    </a:lnTo>
                    <a:lnTo>
                      <a:pt x="88" y="18"/>
                    </a:lnTo>
                    <a:lnTo>
                      <a:pt x="78" y="12"/>
                    </a:lnTo>
                    <a:lnTo>
                      <a:pt x="70" y="7"/>
                    </a:lnTo>
                    <a:lnTo>
                      <a:pt x="62" y="0"/>
                    </a:lnTo>
                    <a:lnTo>
                      <a:pt x="49" y="74"/>
                    </a:lnTo>
                    <a:lnTo>
                      <a:pt x="39" y="146"/>
                    </a:lnTo>
                    <a:lnTo>
                      <a:pt x="30" y="218"/>
                    </a:lnTo>
                    <a:lnTo>
                      <a:pt x="23" y="290"/>
                    </a:lnTo>
                    <a:lnTo>
                      <a:pt x="17" y="363"/>
                    </a:lnTo>
                    <a:lnTo>
                      <a:pt x="10" y="435"/>
                    </a:lnTo>
                    <a:lnTo>
                      <a:pt x="5" y="508"/>
                    </a:lnTo>
                    <a:lnTo>
                      <a:pt x="0" y="582"/>
                    </a:lnTo>
                    <a:lnTo>
                      <a:pt x="10" y="578"/>
                    </a:lnTo>
                    <a:lnTo>
                      <a:pt x="21" y="574"/>
                    </a:lnTo>
                    <a:lnTo>
                      <a:pt x="30" y="570"/>
                    </a:lnTo>
                    <a:lnTo>
                      <a:pt x="41" y="565"/>
                    </a:lnTo>
                    <a:lnTo>
                      <a:pt x="51" y="560"/>
                    </a:lnTo>
                    <a:lnTo>
                      <a:pt x="62" y="556"/>
                    </a:lnTo>
                    <a:lnTo>
                      <a:pt x="71" y="551"/>
                    </a:lnTo>
                    <a:lnTo>
                      <a:pt x="82" y="547"/>
                    </a:lnTo>
                    <a:lnTo>
                      <a:pt x="88" y="484"/>
                    </a:lnTo>
                    <a:lnTo>
                      <a:pt x="93" y="422"/>
                    </a:lnTo>
                    <a:lnTo>
                      <a:pt x="99" y="359"/>
                    </a:lnTo>
                    <a:lnTo>
                      <a:pt x="106" y="297"/>
                    </a:lnTo>
                    <a:lnTo>
                      <a:pt x="112" y="234"/>
                    </a:lnTo>
                    <a:lnTo>
                      <a:pt x="118" y="172"/>
                    </a:lnTo>
                    <a:lnTo>
                      <a:pt x="123" y="109"/>
                    </a:lnTo>
                    <a:lnTo>
                      <a:pt x="130" y="47"/>
                    </a:lnTo>
                    <a:close/>
                  </a:path>
                </a:pathLst>
              </a:custGeom>
              <a:solidFill>
                <a:srgbClr val="9E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7" name="Freeform 27"/>
              <p:cNvSpPr>
                <a:spLocks/>
              </p:cNvSpPr>
              <p:nvPr/>
            </p:nvSpPr>
            <p:spPr bwMode="auto">
              <a:xfrm>
                <a:off x="7014" y="1055"/>
                <a:ext cx="31" cy="133"/>
              </a:xfrm>
              <a:custGeom>
                <a:avLst/>
                <a:gdLst/>
                <a:ahLst/>
                <a:cxnLst>
                  <a:cxn ang="0">
                    <a:pos x="124" y="46"/>
                  </a:cxn>
                  <a:cxn ang="0">
                    <a:pos x="115" y="40"/>
                  </a:cxn>
                  <a:cxn ang="0">
                    <a:pos x="107" y="35"/>
                  </a:cxn>
                  <a:cxn ang="0">
                    <a:pos x="99" y="29"/>
                  </a:cxn>
                  <a:cxn ang="0">
                    <a:pos x="91" y="23"/>
                  </a:cxn>
                  <a:cxn ang="0">
                    <a:pos x="83" y="18"/>
                  </a:cxn>
                  <a:cxn ang="0">
                    <a:pos x="74" y="12"/>
                  </a:cxn>
                  <a:cxn ang="0">
                    <a:pos x="66" y="7"/>
                  </a:cxn>
                  <a:cxn ang="0">
                    <a:pos x="58" y="0"/>
                  </a:cxn>
                  <a:cxn ang="0">
                    <a:pos x="46" y="67"/>
                  </a:cxn>
                  <a:cxn ang="0">
                    <a:pos x="36" y="134"/>
                  </a:cxn>
                  <a:cxn ang="0">
                    <a:pos x="28" y="199"/>
                  </a:cxn>
                  <a:cxn ang="0">
                    <a:pos x="21" y="265"/>
                  </a:cxn>
                  <a:cxn ang="0">
                    <a:pos x="15" y="330"/>
                  </a:cxn>
                  <a:cxn ang="0">
                    <a:pos x="10" y="396"/>
                  </a:cxn>
                  <a:cxn ang="0">
                    <a:pos x="5" y="463"/>
                  </a:cxn>
                  <a:cxn ang="0">
                    <a:pos x="0" y="531"/>
                  </a:cxn>
                  <a:cxn ang="0">
                    <a:pos x="10" y="527"/>
                  </a:cxn>
                  <a:cxn ang="0">
                    <a:pos x="20" y="523"/>
                  </a:cxn>
                  <a:cxn ang="0">
                    <a:pos x="30" y="519"/>
                  </a:cxn>
                  <a:cxn ang="0">
                    <a:pos x="40" y="514"/>
                  </a:cxn>
                  <a:cxn ang="0">
                    <a:pos x="49" y="511"/>
                  </a:cxn>
                  <a:cxn ang="0">
                    <a:pos x="59" y="507"/>
                  </a:cxn>
                  <a:cxn ang="0">
                    <a:pos x="69" y="503"/>
                  </a:cxn>
                  <a:cxn ang="0">
                    <a:pos x="79" y="499"/>
                  </a:cxn>
                  <a:cxn ang="0">
                    <a:pos x="84" y="442"/>
                  </a:cxn>
                  <a:cxn ang="0">
                    <a:pos x="90" y="386"/>
                  </a:cxn>
                  <a:cxn ang="0">
                    <a:pos x="95" y="329"/>
                  </a:cxn>
                  <a:cxn ang="0">
                    <a:pos x="102" y="273"/>
                  </a:cxn>
                  <a:cxn ang="0">
                    <a:pos x="107" y="216"/>
                  </a:cxn>
                  <a:cxn ang="0">
                    <a:pos x="112" y="159"/>
                  </a:cxn>
                  <a:cxn ang="0">
                    <a:pos x="118" y="103"/>
                  </a:cxn>
                  <a:cxn ang="0">
                    <a:pos x="124" y="46"/>
                  </a:cxn>
                </a:cxnLst>
                <a:rect l="0" t="0" r="r" b="b"/>
                <a:pathLst>
                  <a:path w="124" h="531">
                    <a:moveTo>
                      <a:pt x="124" y="46"/>
                    </a:moveTo>
                    <a:lnTo>
                      <a:pt x="115" y="40"/>
                    </a:lnTo>
                    <a:lnTo>
                      <a:pt x="107" y="35"/>
                    </a:lnTo>
                    <a:lnTo>
                      <a:pt x="99" y="29"/>
                    </a:lnTo>
                    <a:lnTo>
                      <a:pt x="91" y="23"/>
                    </a:lnTo>
                    <a:lnTo>
                      <a:pt x="83" y="18"/>
                    </a:lnTo>
                    <a:lnTo>
                      <a:pt x="74" y="12"/>
                    </a:lnTo>
                    <a:lnTo>
                      <a:pt x="66" y="7"/>
                    </a:lnTo>
                    <a:lnTo>
                      <a:pt x="58" y="0"/>
                    </a:lnTo>
                    <a:lnTo>
                      <a:pt x="46" y="67"/>
                    </a:lnTo>
                    <a:lnTo>
                      <a:pt x="36" y="134"/>
                    </a:lnTo>
                    <a:lnTo>
                      <a:pt x="28" y="199"/>
                    </a:lnTo>
                    <a:lnTo>
                      <a:pt x="21" y="265"/>
                    </a:lnTo>
                    <a:lnTo>
                      <a:pt x="15" y="330"/>
                    </a:lnTo>
                    <a:lnTo>
                      <a:pt x="10" y="396"/>
                    </a:lnTo>
                    <a:lnTo>
                      <a:pt x="5" y="463"/>
                    </a:lnTo>
                    <a:lnTo>
                      <a:pt x="0" y="531"/>
                    </a:lnTo>
                    <a:lnTo>
                      <a:pt x="10" y="527"/>
                    </a:lnTo>
                    <a:lnTo>
                      <a:pt x="20" y="523"/>
                    </a:lnTo>
                    <a:lnTo>
                      <a:pt x="30" y="519"/>
                    </a:lnTo>
                    <a:lnTo>
                      <a:pt x="40" y="514"/>
                    </a:lnTo>
                    <a:lnTo>
                      <a:pt x="49" y="511"/>
                    </a:lnTo>
                    <a:lnTo>
                      <a:pt x="59" y="507"/>
                    </a:lnTo>
                    <a:lnTo>
                      <a:pt x="69" y="503"/>
                    </a:lnTo>
                    <a:lnTo>
                      <a:pt x="79" y="499"/>
                    </a:lnTo>
                    <a:lnTo>
                      <a:pt x="84" y="442"/>
                    </a:lnTo>
                    <a:lnTo>
                      <a:pt x="90" y="386"/>
                    </a:lnTo>
                    <a:lnTo>
                      <a:pt x="95" y="329"/>
                    </a:lnTo>
                    <a:lnTo>
                      <a:pt x="102" y="273"/>
                    </a:lnTo>
                    <a:lnTo>
                      <a:pt x="107" y="216"/>
                    </a:lnTo>
                    <a:lnTo>
                      <a:pt x="112" y="159"/>
                    </a:lnTo>
                    <a:lnTo>
                      <a:pt x="118" y="103"/>
                    </a:lnTo>
                    <a:lnTo>
                      <a:pt x="124" y="46"/>
                    </a:lnTo>
                    <a:close/>
                  </a:path>
                </a:pathLst>
              </a:custGeom>
              <a:solidFill>
                <a:srgbClr val="A0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8" name="Freeform 28"/>
              <p:cNvSpPr>
                <a:spLocks/>
              </p:cNvSpPr>
              <p:nvPr/>
            </p:nvSpPr>
            <p:spPr bwMode="auto">
              <a:xfrm>
                <a:off x="7015" y="1056"/>
                <a:ext cx="30" cy="119"/>
              </a:xfrm>
              <a:custGeom>
                <a:avLst/>
                <a:gdLst/>
                <a:ahLst/>
                <a:cxnLst>
                  <a:cxn ang="0">
                    <a:pos x="117" y="44"/>
                  </a:cxn>
                  <a:cxn ang="0">
                    <a:pos x="109" y="39"/>
                  </a:cxn>
                  <a:cxn ang="0">
                    <a:pos x="101" y="33"/>
                  </a:cxn>
                  <a:cxn ang="0">
                    <a:pos x="94" y="28"/>
                  </a:cxn>
                  <a:cxn ang="0">
                    <a:pos x="85" y="22"/>
                  </a:cxn>
                  <a:cxn ang="0">
                    <a:pos x="78" y="17"/>
                  </a:cxn>
                  <a:cxn ang="0">
                    <a:pos x="70" y="11"/>
                  </a:cxn>
                  <a:cxn ang="0">
                    <a:pos x="62" y="6"/>
                  </a:cxn>
                  <a:cxn ang="0">
                    <a:pos x="54" y="0"/>
                  </a:cxn>
                  <a:cxn ang="0">
                    <a:pos x="42" y="61"/>
                  </a:cxn>
                  <a:cxn ang="0">
                    <a:pos x="33" y="121"/>
                  </a:cxn>
                  <a:cxn ang="0">
                    <a:pos x="26" y="179"/>
                  </a:cxn>
                  <a:cxn ang="0">
                    <a:pos x="19" y="238"/>
                  </a:cxn>
                  <a:cxn ang="0">
                    <a:pos x="13" y="297"/>
                  </a:cxn>
                  <a:cxn ang="0">
                    <a:pos x="9" y="356"/>
                  </a:cxn>
                  <a:cxn ang="0">
                    <a:pos x="4" y="417"/>
                  </a:cxn>
                  <a:cxn ang="0">
                    <a:pos x="0" y="479"/>
                  </a:cxn>
                  <a:cxn ang="0">
                    <a:pos x="9" y="475"/>
                  </a:cxn>
                  <a:cxn ang="0">
                    <a:pos x="18" y="472"/>
                  </a:cxn>
                  <a:cxn ang="0">
                    <a:pos x="28" y="467"/>
                  </a:cxn>
                  <a:cxn ang="0">
                    <a:pos x="38" y="463"/>
                  </a:cxn>
                  <a:cxn ang="0">
                    <a:pos x="48" y="460"/>
                  </a:cxn>
                  <a:cxn ang="0">
                    <a:pos x="57" y="456"/>
                  </a:cxn>
                  <a:cxn ang="0">
                    <a:pos x="66" y="453"/>
                  </a:cxn>
                  <a:cxn ang="0">
                    <a:pos x="76" y="449"/>
                  </a:cxn>
                  <a:cxn ang="0">
                    <a:pos x="81" y="398"/>
                  </a:cxn>
                  <a:cxn ang="0">
                    <a:pos x="86" y="348"/>
                  </a:cxn>
                  <a:cxn ang="0">
                    <a:pos x="92" y="298"/>
                  </a:cxn>
                  <a:cxn ang="0">
                    <a:pos x="97" y="246"/>
                  </a:cxn>
                  <a:cxn ang="0">
                    <a:pos x="101" y="196"/>
                  </a:cxn>
                  <a:cxn ang="0">
                    <a:pos x="106" y="146"/>
                  </a:cxn>
                  <a:cxn ang="0">
                    <a:pos x="111" y="95"/>
                  </a:cxn>
                  <a:cxn ang="0">
                    <a:pos x="117" y="44"/>
                  </a:cxn>
                </a:cxnLst>
                <a:rect l="0" t="0" r="r" b="b"/>
                <a:pathLst>
                  <a:path w="117" h="479">
                    <a:moveTo>
                      <a:pt x="117" y="44"/>
                    </a:moveTo>
                    <a:lnTo>
                      <a:pt x="109" y="39"/>
                    </a:lnTo>
                    <a:lnTo>
                      <a:pt x="101" y="33"/>
                    </a:lnTo>
                    <a:lnTo>
                      <a:pt x="94" y="28"/>
                    </a:lnTo>
                    <a:lnTo>
                      <a:pt x="85" y="22"/>
                    </a:lnTo>
                    <a:lnTo>
                      <a:pt x="78" y="17"/>
                    </a:lnTo>
                    <a:lnTo>
                      <a:pt x="70" y="11"/>
                    </a:lnTo>
                    <a:lnTo>
                      <a:pt x="62" y="6"/>
                    </a:lnTo>
                    <a:lnTo>
                      <a:pt x="54" y="0"/>
                    </a:lnTo>
                    <a:lnTo>
                      <a:pt x="42" y="61"/>
                    </a:lnTo>
                    <a:lnTo>
                      <a:pt x="33" y="121"/>
                    </a:lnTo>
                    <a:lnTo>
                      <a:pt x="26" y="179"/>
                    </a:lnTo>
                    <a:lnTo>
                      <a:pt x="19" y="238"/>
                    </a:lnTo>
                    <a:lnTo>
                      <a:pt x="13" y="297"/>
                    </a:lnTo>
                    <a:lnTo>
                      <a:pt x="9" y="356"/>
                    </a:lnTo>
                    <a:lnTo>
                      <a:pt x="4" y="417"/>
                    </a:lnTo>
                    <a:lnTo>
                      <a:pt x="0" y="479"/>
                    </a:lnTo>
                    <a:lnTo>
                      <a:pt x="9" y="475"/>
                    </a:lnTo>
                    <a:lnTo>
                      <a:pt x="18" y="472"/>
                    </a:lnTo>
                    <a:lnTo>
                      <a:pt x="28" y="467"/>
                    </a:lnTo>
                    <a:lnTo>
                      <a:pt x="38" y="463"/>
                    </a:lnTo>
                    <a:lnTo>
                      <a:pt x="48" y="460"/>
                    </a:lnTo>
                    <a:lnTo>
                      <a:pt x="57" y="456"/>
                    </a:lnTo>
                    <a:lnTo>
                      <a:pt x="66" y="453"/>
                    </a:lnTo>
                    <a:lnTo>
                      <a:pt x="76" y="449"/>
                    </a:lnTo>
                    <a:lnTo>
                      <a:pt x="81" y="398"/>
                    </a:lnTo>
                    <a:lnTo>
                      <a:pt x="86" y="348"/>
                    </a:lnTo>
                    <a:lnTo>
                      <a:pt x="92" y="298"/>
                    </a:lnTo>
                    <a:lnTo>
                      <a:pt x="97" y="246"/>
                    </a:lnTo>
                    <a:lnTo>
                      <a:pt x="101" y="196"/>
                    </a:lnTo>
                    <a:lnTo>
                      <a:pt x="106" y="146"/>
                    </a:lnTo>
                    <a:lnTo>
                      <a:pt x="111" y="95"/>
                    </a:lnTo>
                    <a:lnTo>
                      <a:pt x="117" y="44"/>
                    </a:lnTo>
                    <a:close/>
                  </a:path>
                </a:pathLst>
              </a:custGeom>
              <a:solidFill>
                <a:srgbClr val="A5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9" name="Freeform 29"/>
              <p:cNvSpPr>
                <a:spLocks/>
              </p:cNvSpPr>
              <p:nvPr/>
            </p:nvSpPr>
            <p:spPr bwMode="auto">
              <a:xfrm>
                <a:off x="7017" y="1056"/>
                <a:ext cx="28" cy="106"/>
              </a:xfrm>
              <a:custGeom>
                <a:avLst/>
                <a:gdLst/>
                <a:ahLst/>
                <a:cxnLst>
                  <a:cxn ang="0">
                    <a:pos x="111" y="41"/>
                  </a:cxn>
                  <a:cxn ang="0">
                    <a:pos x="103" y="36"/>
                  </a:cxn>
                  <a:cxn ang="0">
                    <a:pos x="96" y="31"/>
                  </a:cxn>
                  <a:cxn ang="0">
                    <a:pos x="89" y="26"/>
                  </a:cxn>
                  <a:cxn ang="0">
                    <a:pos x="81" y="20"/>
                  </a:cxn>
                  <a:cxn ang="0">
                    <a:pos x="73" y="15"/>
                  </a:cxn>
                  <a:cxn ang="0">
                    <a:pos x="66" y="10"/>
                  </a:cxn>
                  <a:cxn ang="0">
                    <a:pos x="58" y="5"/>
                  </a:cxn>
                  <a:cxn ang="0">
                    <a:pos x="51" y="0"/>
                  </a:cxn>
                  <a:cxn ang="0">
                    <a:pos x="40" y="54"/>
                  </a:cxn>
                  <a:cxn ang="0">
                    <a:pos x="31" y="106"/>
                  </a:cxn>
                  <a:cxn ang="0">
                    <a:pos x="24" y="159"/>
                  </a:cxn>
                  <a:cxn ang="0">
                    <a:pos x="18" y="211"/>
                  </a:cxn>
                  <a:cxn ang="0">
                    <a:pos x="13" y="262"/>
                  </a:cxn>
                  <a:cxn ang="0">
                    <a:pos x="8" y="315"/>
                  </a:cxn>
                  <a:cxn ang="0">
                    <a:pos x="4" y="369"/>
                  </a:cxn>
                  <a:cxn ang="0">
                    <a:pos x="0" y="424"/>
                  </a:cxn>
                  <a:cxn ang="0">
                    <a:pos x="9" y="420"/>
                  </a:cxn>
                  <a:cxn ang="0">
                    <a:pos x="18" y="417"/>
                  </a:cxn>
                  <a:cxn ang="0">
                    <a:pos x="27" y="414"/>
                  </a:cxn>
                  <a:cxn ang="0">
                    <a:pos x="36" y="411"/>
                  </a:cxn>
                  <a:cxn ang="0">
                    <a:pos x="46" y="408"/>
                  </a:cxn>
                  <a:cxn ang="0">
                    <a:pos x="55" y="405"/>
                  </a:cxn>
                  <a:cxn ang="0">
                    <a:pos x="64" y="402"/>
                  </a:cxn>
                  <a:cxn ang="0">
                    <a:pos x="73" y="398"/>
                  </a:cxn>
                  <a:cxn ang="0">
                    <a:pos x="78" y="353"/>
                  </a:cxn>
                  <a:cxn ang="0">
                    <a:pos x="82" y="309"/>
                  </a:cxn>
                  <a:cxn ang="0">
                    <a:pos x="88" y="264"/>
                  </a:cxn>
                  <a:cxn ang="0">
                    <a:pos x="92" y="219"/>
                  </a:cxn>
                  <a:cxn ang="0">
                    <a:pos x="97" y="175"/>
                  </a:cxn>
                  <a:cxn ang="0">
                    <a:pos x="101" y="130"/>
                  </a:cxn>
                  <a:cxn ang="0">
                    <a:pos x="106" y="86"/>
                  </a:cxn>
                  <a:cxn ang="0">
                    <a:pos x="111" y="41"/>
                  </a:cxn>
                </a:cxnLst>
                <a:rect l="0" t="0" r="r" b="b"/>
                <a:pathLst>
                  <a:path w="111" h="424">
                    <a:moveTo>
                      <a:pt x="111" y="41"/>
                    </a:moveTo>
                    <a:lnTo>
                      <a:pt x="103" y="36"/>
                    </a:lnTo>
                    <a:lnTo>
                      <a:pt x="96" y="31"/>
                    </a:lnTo>
                    <a:lnTo>
                      <a:pt x="89" y="26"/>
                    </a:lnTo>
                    <a:lnTo>
                      <a:pt x="81" y="20"/>
                    </a:lnTo>
                    <a:lnTo>
                      <a:pt x="73" y="15"/>
                    </a:lnTo>
                    <a:lnTo>
                      <a:pt x="66" y="10"/>
                    </a:lnTo>
                    <a:lnTo>
                      <a:pt x="58" y="5"/>
                    </a:lnTo>
                    <a:lnTo>
                      <a:pt x="51" y="0"/>
                    </a:lnTo>
                    <a:lnTo>
                      <a:pt x="40" y="54"/>
                    </a:lnTo>
                    <a:lnTo>
                      <a:pt x="31" y="106"/>
                    </a:lnTo>
                    <a:lnTo>
                      <a:pt x="24" y="159"/>
                    </a:lnTo>
                    <a:lnTo>
                      <a:pt x="18" y="211"/>
                    </a:lnTo>
                    <a:lnTo>
                      <a:pt x="13" y="262"/>
                    </a:lnTo>
                    <a:lnTo>
                      <a:pt x="8" y="315"/>
                    </a:lnTo>
                    <a:lnTo>
                      <a:pt x="4" y="369"/>
                    </a:lnTo>
                    <a:lnTo>
                      <a:pt x="0" y="424"/>
                    </a:lnTo>
                    <a:lnTo>
                      <a:pt x="9" y="420"/>
                    </a:lnTo>
                    <a:lnTo>
                      <a:pt x="18" y="417"/>
                    </a:lnTo>
                    <a:lnTo>
                      <a:pt x="27" y="414"/>
                    </a:lnTo>
                    <a:lnTo>
                      <a:pt x="36" y="411"/>
                    </a:lnTo>
                    <a:lnTo>
                      <a:pt x="46" y="408"/>
                    </a:lnTo>
                    <a:lnTo>
                      <a:pt x="55" y="405"/>
                    </a:lnTo>
                    <a:lnTo>
                      <a:pt x="64" y="402"/>
                    </a:lnTo>
                    <a:lnTo>
                      <a:pt x="73" y="398"/>
                    </a:lnTo>
                    <a:lnTo>
                      <a:pt x="78" y="353"/>
                    </a:lnTo>
                    <a:lnTo>
                      <a:pt x="82" y="309"/>
                    </a:lnTo>
                    <a:lnTo>
                      <a:pt x="88" y="264"/>
                    </a:lnTo>
                    <a:lnTo>
                      <a:pt x="92" y="219"/>
                    </a:lnTo>
                    <a:lnTo>
                      <a:pt x="97" y="175"/>
                    </a:lnTo>
                    <a:lnTo>
                      <a:pt x="101" y="130"/>
                    </a:lnTo>
                    <a:lnTo>
                      <a:pt x="106" y="86"/>
                    </a:lnTo>
                    <a:lnTo>
                      <a:pt x="111" y="41"/>
                    </a:lnTo>
                    <a:close/>
                  </a:path>
                </a:pathLst>
              </a:custGeom>
              <a:solidFill>
                <a:srgbClr val="A8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0" name="Freeform 30"/>
              <p:cNvSpPr>
                <a:spLocks/>
              </p:cNvSpPr>
              <p:nvPr/>
            </p:nvSpPr>
            <p:spPr bwMode="auto">
              <a:xfrm>
                <a:off x="7019" y="1057"/>
                <a:ext cx="25" cy="93"/>
              </a:xfrm>
              <a:custGeom>
                <a:avLst/>
                <a:gdLst/>
                <a:ahLst/>
                <a:cxnLst>
                  <a:cxn ang="0">
                    <a:pos x="104" y="39"/>
                  </a:cxn>
                  <a:cxn ang="0">
                    <a:pos x="96" y="34"/>
                  </a:cxn>
                  <a:cxn ang="0">
                    <a:pos x="90" y="30"/>
                  </a:cxn>
                  <a:cxn ang="0">
                    <a:pos x="83" y="25"/>
                  </a:cxn>
                  <a:cxn ang="0">
                    <a:pos x="75" y="19"/>
                  </a:cxn>
                  <a:cxn ang="0">
                    <a:pos x="68" y="15"/>
                  </a:cxn>
                  <a:cxn ang="0">
                    <a:pos x="62" y="10"/>
                  </a:cxn>
                  <a:cxn ang="0">
                    <a:pos x="54" y="5"/>
                  </a:cxn>
                  <a:cxn ang="0">
                    <a:pos x="47" y="0"/>
                  </a:cxn>
                  <a:cxn ang="0">
                    <a:pos x="37" y="48"/>
                  </a:cxn>
                  <a:cxn ang="0">
                    <a:pos x="28" y="94"/>
                  </a:cxn>
                  <a:cxn ang="0">
                    <a:pos x="22" y="140"/>
                  </a:cxn>
                  <a:cxn ang="0">
                    <a:pos x="17" y="185"/>
                  </a:cxn>
                  <a:cxn ang="0">
                    <a:pos x="12" y="230"/>
                  </a:cxn>
                  <a:cxn ang="0">
                    <a:pos x="8" y="276"/>
                  </a:cxn>
                  <a:cxn ang="0">
                    <a:pos x="4" y="323"/>
                  </a:cxn>
                  <a:cxn ang="0">
                    <a:pos x="0" y="372"/>
                  </a:cxn>
                  <a:cxn ang="0">
                    <a:pos x="9" y="369"/>
                  </a:cxn>
                  <a:cxn ang="0">
                    <a:pos x="18" y="366"/>
                  </a:cxn>
                  <a:cxn ang="0">
                    <a:pos x="27" y="363"/>
                  </a:cxn>
                  <a:cxn ang="0">
                    <a:pos x="36" y="360"/>
                  </a:cxn>
                  <a:cxn ang="0">
                    <a:pos x="44" y="358"/>
                  </a:cxn>
                  <a:cxn ang="0">
                    <a:pos x="53" y="355"/>
                  </a:cxn>
                  <a:cxn ang="0">
                    <a:pos x="62" y="351"/>
                  </a:cxn>
                  <a:cxn ang="0">
                    <a:pos x="71" y="348"/>
                  </a:cxn>
                  <a:cxn ang="0">
                    <a:pos x="75" y="310"/>
                  </a:cxn>
                  <a:cxn ang="0">
                    <a:pos x="80" y="271"/>
                  </a:cxn>
                  <a:cxn ang="0">
                    <a:pos x="84" y="233"/>
                  </a:cxn>
                  <a:cxn ang="0">
                    <a:pos x="88" y="194"/>
                  </a:cxn>
                  <a:cxn ang="0">
                    <a:pos x="91" y="156"/>
                  </a:cxn>
                  <a:cxn ang="0">
                    <a:pos x="95" y="117"/>
                  </a:cxn>
                  <a:cxn ang="0">
                    <a:pos x="99" y="78"/>
                  </a:cxn>
                  <a:cxn ang="0">
                    <a:pos x="104" y="39"/>
                  </a:cxn>
                </a:cxnLst>
                <a:rect l="0" t="0" r="r" b="b"/>
                <a:pathLst>
                  <a:path w="104" h="372">
                    <a:moveTo>
                      <a:pt x="104" y="39"/>
                    </a:moveTo>
                    <a:lnTo>
                      <a:pt x="96" y="34"/>
                    </a:lnTo>
                    <a:lnTo>
                      <a:pt x="90" y="30"/>
                    </a:lnTo>
                    <a:lnTo>
                      <a:pt x="83" y="25"/>
                    </a:lnTo>
                    <a:lnTo>
                      <a:pt x="75" y="19"/>
                    </a:lnTo>
                    <a:lnTo>
                      <a:pt x="68" y="15"/>
                    </a:lnTo>
                    <a:lnTo>
                      <a:pt x="62" y="10"/>
                    </a:lnTo>
                    <a:lnTo>
                      <a:pt x="54" y="5"/>
                    </a:lnTo>
                    <a:lnTo>
                      <a:pt x="47" y="0"/>
                    </a:lnTo>
                    <a:lnTo>
                      <a:pt x="37" y="48"/>
                    </a:lnTo>
                    <a:lnTo>
                      <a:pt x="28" y="94"/>
                    </a:lnTo>
                    <a:lnTo>
                      <a:pt x="22" y="140"/>
                    </a:lnTo>
                    <a:lnTo>
                      <a:pt x="17" y="185"/>
                    </a:lnTo>
                    <a:lnTo>
                      <a:pt x="12" y="230"/>
                    </a:lnTo>
                    <a:lnTo>
                      <a:pt x="8" y="276"/>
                    </a:lnTo>
                    <a:lnTo>
                      <a:pt x="4" y="323"/>
                    </a:lnTo>
                    <a:lnTo>
                      <a:pt x="0" y="372"/>
                    </a:lnTo>
                    <a:lnTo>
                      <a:pt x="9" y="369"/>
                    </a:lnTo>
                    <a:lnTo>
                      <a:pt x="18" y="366"/>
                    </a:lnTo>
                    <a:lnTo>
                      <a:pt x="27" y="363"/>
                    </a:lnTo>
                    <a:lnTo>
                      <a:pt x="36" y="360"/>
                    </a:lnTo>
                    <a:lnTo>
                      <a:pt x="44" y="358"/>
                    </a:lnTo>
                    <a:lnTo>
                      <a:pt x="53" y="355"/>
                    </a:lnTo>
                    <a:lnTo>
                      <a:pt x="62" y="351"/>
                    </a:lnTo>
                    <a:lnTo>
                      <a:pt x="71" y="348"/>
                    </a:lnTo>
                    <a:lnTo>
                      <a:pt x="75" y="310"/>
                    </a:lnTo>
                    <a:lnTo>
                      <a:pt x="80" y="271"/>
                    </a:lnTo>
                    <a:lnTo>
                      <a:pt x="84" y="233"/>
                    </a:lnTo>
                    <a:lnTo>
                      <a:pt x="88" y="194"/>
                    </a:lnTo>
                    <a:lnTo>
                      <a:pt x="91" y="156"/>
                    </a:lnTo>
                    <a:lnTo>
                      <a:pt x="95" y="117"/>
                    </a:lnTo>
                    <a:lnTo>
                      <a:pt x="99" y="78"/>
                    </a:lnTo>
                    <a:lnTo>
                      <a:pt x="104" y="39"/>
                    </a:lnTo>
                    <a:close/>
                  </a:path>
                </a:pathLst>
              </a:custGeom>
              <a:solidFill>
                <a:srgbClr val="AA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1" name="Freeform 31"/>
              <p:cNvSpPr>
                <a:spLocks/>
              </p:cNvSpPr>
              <p:nvPr/>
            </p:nvSpPr>
            <p:spPr bwMode="auto">
              <a:xfrm>
                <a:off x="7020" y="1057"/>
                <a:ext cx="24" cy="80"/>
              </a:xfrm>
              <a:custGeom>
                <a:avLst/>
                <a:gdLst/>
                <a:ahLst/>
                <a:cxnLst>
                  <a:cxn ang="0">
                    <a:pos x="98" y="39"/>
                  </a:cxn>
                  <a:cxn ang="0">
                    <a:pos x="91" y="34"/>
                  </a:cxn>
                  <a:cxn ang="0">
                    <a:pos x="84" y="29"/>
                  </a:cxn>
                  <a:cxn ang="0">
                    <a:pos x="78" y="25"/>
                  </a:cxn>
                  <a:cxn ang="0">
                    <a:pos x="71" y="20"/>
                  </a:cxn>
                  <a:cxn ang="0">
                    <a:pos x="64" y="14"/>
                  </a:cxn>
                  <a:cxn ang="0">
                    <a:pos x="58" y="10"/>
                  </a:cxn>
                  <a:cxn ang="0">
                    <a:pos x="51" y="5"/>
                  </a:cxn>
                  <a:cxn ang="0">
                    <a:pos x="44" y="0"/>
                  </a:cxn>
                  <a:cxn ang="0">
                    <a:pos x="35" y="42"/>
                  </a:cxn>
                  <a:cxn ang="0">
                    <a:pos x="26" y="81"/>
                  </a:cxn>
                  <a:cxn ang="0">
                    <a:pos x="20" y="120"/>
                  </a:cxn>
                  <a:cxn ang="0">
                    <a:pos x="15" y="159"/>
                  </a:cxn>
                  <a:cxn ang="0">
                    <a:pos x="11" y="198"/>
                  </a:cxn>
                  <a:cxn ang="0">
                    <a:pos x="8" y="237"/>
                  </a:cxn>
                  <a:cxn ang="0">
                    <a:pos x="5" y="277"/>
                  </a:cxn>
                  <a:cxn ang="0">
                    <a:pos x="0" y="320"/>
                  </a:cxn>
                  <a:cxn ang="0">
                    <a:pos x="9" y="318"/>
                  </a:cxn>
                  <a:cxn ang="0">
                    <a:pos x="18" y="315"/>
                  </a:cxn>
                  <a:cxn ang="0">
                    <a:pos x="26" y="313"/>
                  </a:cxn>
                  <a:cxn ang="0">
                    <a:pos x="35" y="310"/>
                  </a:cxn>
                  <a:cxn ang="0">
                    <a:pos x="43" y="307"/>
                  </a:cxn>
                  <a:cxn ang="0">
                    <a:pos x="53" y="305"/>
                  </a:cxn>
                  <a:cxn ang="0">
                    <a:pos x="61" y="302"/>
                  </a:cxn>
                  <a:cxn ang="0">
                    <a:pos x="69" y="300"/>
                  </a:cxn>
                  <a:cxn ang="0">
                    <a:pos x="77" y="235"/>
                  </a:cxn>
                  <a:cxn ang="0">
                    <a:pos x="84" y="169"/>
                  </a:cxn>
                  <a:cxn ang="0">
                    <a:pos x="90" y="104"/>
                  </a:cxn>
                  <a:cxn ang="0">
                    <a:pos x="98" y="39"/>
                  </a:cxn>
                </a:cxnLst>
                <a:rect l="0" t="0" r="r" b="b"/>
                <a:pathLst>
                  <a:path w="98" h="320">
                    <a:moveTo>
                      <a:pt x="98" y="39"/>
                    </a:moveTo>
                    <a:lnTo>
                      <a:pt x="91" y="34"/>
                    </a:lnTo>
                    <a:lnTo>
                      <a:pt x="84" y="29"/>
                    </a:lnTo>
                    <a:lnTo>
                      <a:pt x="78" y="25"/>
                    </a:lnTo>
                    <a:lnTo>
                      <a:pt x="71" y="20"/>
                    </a:lnTo>
                    <a:lnTo>
                      <a:pt x="64" y="14"/>
                    </a:lnTo>
                    <a:lnTo>
                      <a:pt x="58" y="10"/>
                    </a:lnTo>
                    <a:lnTo>
                      <a:pt x="51" y="5"/>
                    </a:lnTo>
                    <a:lnTo>
                      <a:pt x="44" y="0"/>
                    </a:lnTo>
                    <a:lnTo>
                      <a:pt x="35" y="42"/>
                    </a:lnTo>
                    <a:lnTo>
                      <a:pt x="26" y="81"/>
                    </a:lnTo>
                    <a:lnTo>
                      <a:pt x="20" y="120"/>
                    </a:lnTo>
                    <a:lnTo>
                      <a:pt x="15" y="159"/>
                    </a:lnTo>
                    <a:lnTo>
                      <a:pt x="11" y="198"/>
                    </a:lnTo>
                    <a:lnTo>
                      <a:pt x="8" y="237"/>
                    </a:lnTo>
                    <a:lnTo>
                      <a:pt x="5" y="277"/>
                    </a:lnTo>
                    <a:lnTo>
                      <a:pt x="0" y="320"/>
                    </a:lnTo>
                    <a:lnTo>
                      <a:pt x="9" y="318"/>
                    </a:lnTo>
                    <a:lnTo>
                      <a:pt x="18" y="315"/>
                    </a:lnTo>
                    <a:lnTo>
                      <a:pt x="26" y="313"/>
                    </a:lnTo>
                    <a:lnTo>
                      <a:pt x="35" y="310"/>
                    </a:lnTo>
                    <a:lnTo>
                      <a:pt x="43" y="307"/>
                    </a:lnTo>
                    <a:lnTo>
                      <a:pt x="53" y="305"/>
                    </a:lnTo>
                    <a:lnTo>
                      <a:pt x="61" y="302"/>
                    </a:lnTo>
                    <a:lnTo>
                      <a:pt x="69" y="300"/>
                    </a:lnTo>
                    <a:lnTo>
                      <a:pt x="77" y="235"/>
                    </a:lnTo>
                    <a:lnTo>
                      <a:pt x="84" y="169"/>
                    </a:lnTo>
                    <a:lnTo>
                      <a:pt x="90" y="104"/>
                    </a:lnTo>
                    <a:lnTo>
                      <a:pt x="98" y="39"/>
                    </a:lnTo>
                    <a:close/>
                  </a:path>
                </a:pathLst>
              </a:custGeom>
              <a:solidFill>
                <a:srgbClr val="AD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2" name="Freeform 32"/>
              <p:cNvSpPr>
                <a:spLocks/>
              </p:cNvSpPr>
              <p:nvPr/>
            </p:nvSpPr>
            <p:spPr bwMode="auto">
              <a:xfrm>
                <a:off x="7022" y="1058"/>
                <a:ext cx="22" cy="67"/>
              </a:xfrm>
              <a:custGeom>
                <a:avLst/>
                <a:gdLst/>
                <a:ahLst/>
                <a:cxnLst>
                  <a:cxn ang="0">
                    <a:pos x="91" y="37"/>
                  </a:cxn>
                  <a:cxn ang="0">
                    <a:pos x="84" y="32"/>
                  </a:cxn>
                  <a:cxn ang="0">
                    <a:pos x="78" y="28"/>
                  </a:cxn>
                  <a:cxn ang="0">
                    <a:pos x="72" y="23"/>
                  </a:cxn>
                  <a:cxn ang="0">
                    <a:pos x="65" y="19"/>
                  </a:cxn>
                  <a:cxn ang="0">
                    <a:pos x="58" y="13"/>
                  </a:cxn>
                  <a:cxn ang="0">
                    <a:pos x="52" y="9"/>
                  </a:cxn>
                  <a:cxn ang="0">
                    <a:pos x="46" y="4"/>
                  </a:cxn>
                  <a:cxn ang="0">
                    <a:pos x="39" y="0"/>
                  </a:cxn>
                  <a:cxn ang="0">
                    <a:pos x="31" y="35"/>
                  </a:cxn>
                  <a:cxn ang="0">
                    <a:pos x="24" y="69"/>
                  </a:cxn>
                  <a:cxn ang="0">
                    <a:pos x="18" y="101"/>
                  </a:cxn>
                  <a:cxn ang="0">
                    <a:pos x="13" y="133"/>
                  </a:cxn>
                  <a:cxn ang="0">
                    <a:pos x="10" y="165"/>
                  </a:cxn>
                  <a:cxn ang="0">
                    <a:pos x="7" y="198"/>
                  </a:cxn>
                  <a:cxn ang="0">
                    <a:pos x="3" y="232"/>
                  </a:cxn>
                  <a:cxn ang="0">
                    <a:pos x="0" y="268"/>
                  </a:cxn>
                  <a:cxn ang="0">
                    <a:pos x="8" y="266"/>
                  </a:cxn>
                  <a:cxn ang="0">
                    <a:pos x="16" y="264"/>
                  </a:cxn>
                  <a:cxn ang="0">
                    <a:pos x="25" y="261"/>
                  </a:cxn>
                  <a:cxn ang="0">
                    <a:pos x="33" y="258"/>
                  </a:cxn>
                  <a:cxn ang="0">
                    <a:pos x="40" y="256"/>
                  </a:cxn>
                  <a:cxn ang="0">
                    <a:pos x="49" y="254"/>
                  </a:cxn>
                  <a:cxn ang="0">
                    <a:pos x="57" y="252"/>
                  </a:cxn>
                  <a:cxn ang="0">
                    <a:pos x="65" y="250"/>
                  </a:cxn>
                  <a:cxn ang="0">
                    <a:pos x="72" y="197"/>
                  </a:cxn>
                  <a:cxn ang="0">
                    <a:pos x="78" y="143"/>
                  </a:cxn>
                  <a:cxn ang="0">
                    <a:pos x="84" y="91"/>
                  </a:cxn>
                  <a:cxn ang="0">
                    <a:pos x="91" y="37"/>
                  </a:cxn>
                </a:cxnLst>
                <a:rect l="0" t="0" r="r" b="b"/>
                <a:pathLst>
                  <a:path w="91" h="268">
                    <a:moveTo>
                      <a:pt x="91" y="37"/>
                    </a:moveTo>
                    <a:lnTo>
                      <a:pt x="84" y="32"/>
                    </a:lnTo>
                    <a:lnTo>
                      <a:pt x="78" y="28"/>
                    </a:lnTo>
                    <a:lnTo>
                      <a:pt x="72" y="23"/>
                    </a:lnTo>
                    <a:lnTo>
                      <a:pt x="65" y="19"/>
                    </a:lnTo>
                    <a:lnTo>
                      <a:pt x="58" y="13"/>
                    </a:lnTo>
                    <a:lnTo>
                      <a:pt x="52" y="9"/>
                    </a:lnTo>
                    <a:lnTo>
                      <a:pt x="46" y="4"/>
                    </a:lnTo>
                    <a:lnTo>
                      <a:pt x="39" y="0"/>
                    </a:lnTo>
                    <a:lnTo>
                      <a:pt x="31" y="35"/>
                    </a:lnTo>
                    <a:lnTo>
                      <a:pt x="24" y="69"/>
                    </a:lnTo>
                    <a:lnTo>
                      <a:pt x="18" y="101"/>
                    </a:lnTo>
                    <a:lnTo>
                      <a:pt x="13" y="133"/>
                    </a:lnTo>
                    <a:lnTo>
                      <a:pt x="10" y="165"/>
                    </a:lnTo>
                    <a:lnTo>
                      <a:pt x="7" y="198"/>
                    </a:lnTo>
                    <a:lnTo>
                      <a:pt x="3" y="232"/>
                    </a:lnTo>
                    <a:lnTo>
                      <a:pt x="0" y="268"/>
                    </a:lnTo>
                    <a:lnTo>
                      <a:pt x="8" y="266"/>
                    </a:lnTo>
                    <a:lnTo>
                      <a:pt x="16" y="264"/>
                    </a:lnTo>
                    <a:lnTo>
                      <a:pt x="25" y="261"/>
                    </a:lnTo>
                    <a:lnTo>
                      <a:pt x="33" y="258"/>
                    </a:lnTo>
                    <a:lnTo>
                      <a:pt x="40" y="256"/>
                    </a:lnTo>
                    <a:lnTo>
                      <a:pt x="49" y="254"/>
                    </a:lnTo>
                    <a:lnTo>
                      <a:pt x="57" y="252"/>
                    </a:lnTo>
                    <a:lnTo>
                      <a:pt x="65" y="250"/>
                    </a:lnTo>
                    <a:lnTo>
                      <a:pt x="72" y="197"/>
                    </a:lnTo>
                    <a:lnTo>
                      <a:pt x="78" y="143"/>
                    </a:lnTo>
                    <a:lnTo>
                      <a:pt x="84" y="91"/>
                    </a:lnTo>
                    <a:lnTo>
                      <a:pt x="91" y="37"/>
                    </a:lnTo>
                    <a:close/>
                  </a:path>
                </a:pathLst>
              </a:custGeom>
              <a:solidFill>
                <a:srgbClr val="B2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3" name="Freeform 33"/>
              <p:cNvSpPr>
                <a:spLocks/>
              </p:cNvSpPr>
              <p:nvPr/>
            </p:nvSpPr>
            <p:spPr bwMode="auto">
              <a:xfrm>
                <a:off x="7023" y="1058"/>
                <a:ext cx="21" cy="54"/>
              </a:xfrm>
              <a:custGeom>
                <a:avLst/>
                <a:gdLst/>
                <a:ahLst/>
                <a:cxnLst>
                  <a:cxn ang="0">
                    <a:pos x="84" y="35"/>
                  </a:cxn>
                  <a:cxn ang="0">
                    <a:pos x="77" y="31"/>
                  </a:cxn>
                  <a:cxn ang="0">
                    <a:pos x="72" y="27"/>
                  </a:cxn>
                  <a:cxn ang="0">
                    <a:pos x="66" y="22"/>
                  </a:cxn>
                  <a:cxn ang="0">
                    <a:pos x="61" y="18"/>
                  </a:cxn>
                  <a:cxn ang="0">
                    <a:pos x="54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6" y="0"/>
                  </a:cxn>
                  <a:cxn ang="0">
                    <a:pos x="28" y="29"/>
                  </a:cxn>
                  <a:cxn ang="0">
                    <a:pos x="22" y="56"/>
                  </a:cxn>
                  <a:cxn ang="0">
                    <a:pos x="17" y="82"/>
                  </a:cxn>
                  <a:cxn ang="0">
                    <a:pos x="12" y="107"/>
                  </a:cxn>
                  <a:cxn ang="0">
                    <a:pos x="9" y="132"/>
                  </a:cxn>
                  <a:cxn ang="0">
                    <a:pos x="6" y="158"/>
                  </a:cxn>
                  <a:cxn ang="0">
                    <a:pos x="3" y="185"/>
                  </a:cxn>
                  <a:cxn ang="0">
                    <a:pos x="0" y="214"/>
                  </a:cxn>
                  <a:cxn ang="0">
                    <a:pos x="8" y="212"/>
                  </a:cxn>
                  <a:cxn ang="0">
                    <a:pos x="16" y="211"/>
                  </a:cxn>
                  <a:cxn ang="0">
                    <a:pos x="24" y="209"/>
                  </a:cxn>
                  <a:cxn ang="0">
                    <a:pos x="32" y="207"/>
                  </a:cxn>
                  <a:cxn ang="0">
                    <a:pos x="40" y="206"/>
                  </a:cxn>
                  <a:cxn ang="0">
                    <a:pos x="48" y="204"/>
                  </a:cxn>
                  <a:cxn ang="0">
                    <a:pos x="55" y="202"/>
                  </a:cxn>
                  <a:cxn ang="0">
                    <a:pos x="64" y="200"/>
                  </a:cxn>
                  <a:cxn ang="0">
                    <a:pos x="69" y="159"/>
                  </a:cxn>
                  <a:cxn ang="0">
                    <a:pos x="74" y="118"/>
                  </a:cxn>
                  <a:cxn ang="0">
                    <a:pos x="78" y="77"/>
                  </a:cxn>
                  <a:cxn ang="0">
                    <a:pos x="84" y="35"/>
                  </a:cxn>
                </a:cxnLst>
                <a:rect l="0" t="0" r="r" b="b"/>
                <a:pathLst>
                  <a:path w="84" h="214">
                    <a:moveTo>
                      <a:pt x="84" y="35"/>
                    </a:moveTo>
                    <a:lnTo>
                      <a:pt x="77" y="31"/>
                    </a:lnTo>
                    <a:lnTo>
                      <a:pt x="72" y="27"/>
                    </a:lnTo>
                    <a:lnTo>
                      <a:pt x="66" y="22"/>
                    </a:lnTo>
                    <a:lnTo>
                      <a:pt x="61" y="18"/>
                    </a:lnTo>
                    <a:lnTo>
                      <a:pt x="54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6" y="0"/>
                    </a:lnTo>
                    <a:lnTo>
                      <a:pt x="28" y="29"/>
                    </a:lnTo>
                    <a:lnTo>
                      <a:pt x="22" y="56"/>
                    </a:lnTo>
                    <a:lnTo>
                      <a:pt x="17" y="82"/>
                    </a:lnTo>
                    <a:lnTo>
                      <a:pt x="12" y="107"/>
                    </a:lnTo>
                    <a:lnTo>
                      <a:pt x="9" y="132"/>
                    </a:lnTo>
                    <a:lnTo>
                      <a:pt x="6" y="158"/>
                    </a:lnTo>
                    <a:lnTo>
                      <a:pt x="3" y="185"/>
                    </a:lnTo>
                    <a:lnTo>
                      <a:pt x="0" y="214"/>
                    </a:lnTo>
                    <a:lnTo>
                      <a:pt x="8" y="212"/>
                    </a:lnTo>
                    <a:lnTo>
                      <a:pt x="16" y="211"/>
                    </a:lnTo>
                    <a:lnTo>
                      <a:pt x="24" y="209"/>
                    </a:lnTo>
                    <a:lnTo>
                      <a:pt x="32" y="207"/>
                    </a:lnTo>
                    <a:lnTo>
                      <a:pt x="40" y="206"/>
                    </a:lnTo>
                    <a:lnTo>
                      <a:pt x="48" y="204"/>
                    </a:lnTo>
                    <a:lnTo>
                      <a:pt x="55" y="202"/>
                    </a:lnTo>
                    <a:lnTo>
                      <a:pt x="64" y="200"/>
                    </a:lnTo>
                    <a:lnTo>
                      <a:pt x="69" y="159"/>
                    </a:lnTo>
                    <a:lnTo>
                      <a:pt x="74" y="118"/>
                    </a:lnTo>
                    <a:lnTo>
                      <a:pt x="78" y="77"/>
                    </a:lnTo>
                    <a:lnTo>
                      <a:pt x="84" y="35"/>
                    </a:lnTo>
                    <a:close/>
                  </a:path>
                </a:pathLst>
              </a:custGeom>
              <a:solidFill>
                <a:srgbClr val="B568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4" name="Freeform 34"/>
              <p:cNvSpPr>
                <a:spLocks/>
              </p:cNvSpPr>
              <p:nvPr/>
            </p:nvSpPr>
            <p:spPr bwMode="auto">
              <a:xfrm>
                <a:off x="7025" y="1059"/>
                <a:ext cx="19" cy="40"/>
              </a:xfrm>
              <a:custGeom>
                <a:avLst/>
                <a:gdLst/>
                <a:ahLst/>
                <a:cxnLst>
                  <a:cxn ang="0">
                    <a:pos x="79" y="33"/>
                  </a:cxn>
                  <a:cxn ang="0">
                    <a:pos x="35" y="0"/>
                  </a:cxn>
                  <a:cxn ang="0">
                    <a:pos x="26" y="23"/>
                  </a:cxn>
                  <a:cxn ang="0">
                    <a:pos x="20" y="43"/>
                  </a:cxn>
                  <a:cxn ang="0">
                    <a:pos x="16" y="63"/>
                  </a:cxn>
                  <a:cxn ang="0">
                    <a:pos x="12" y="81"/>
                  </a:cxn>
                  <a:cxn ang="0">
                    <a:pos x="8" y="99"/>
                  </a:cxn>
                  <a:cxn ang="0">
                    <a:pos x="6" y="118"/>
                  </a:cxn>
                  <a:cxn ang="0">
                    <a:pos x="3" y="139"/>
                  </a:cxn>
                  <a:cxn ang="0">
                    <a:pos x="0" y="162"/>
                  </a:cxn>
                  <a:cxn ang="0">
                    <a:pos x="63" y="151"/>
                  </a:cxn>
                  <a:cxn ang="0">
                    <a:pos x="79" y="33"/>
                  </a:cxn>
                </a:cxnLst>
                <a:rect l="0" t="0" r="r" b="b"/>
                <a:pathLst>
                  <a:path w="79" h="162">
                    <a:moveTo>
                      <a:pt x="79" y="33"/>
                    </a:moveTo>
                    <a:lnTo>
                      <a:pt x="35" y="0"/>
                    </a:lnTo>
                    <a:lnTo>
                      <a:pt x="26" y="23"/>
                    </a:lnTo>
                    <a:lnTo>
                      <a:pt x="20" y="43"/>
                    </a:lnTo>
                    <a:lnTo>
                      <a:pt x="16" y="63"/>
                    </a:lnTo>
                    <a:lnTo>
                      <a:pt x="12" y="81"/>
                    </a:lnTo>
                    <a:lnTo>
                      <a:pt x="8" y="99"/>
                    </a:lnTo>
                    <a:lnTo>
                      <a:pt x="6" y="118"/>
                    </a:lnTo>
                    <a:lnTo>
                      <a:pt x="3" y="139"/>
                    </a:lnTo>
                    <a:lnTo>
                      <a:pt x="0" y="162"/>
                    </a:lnTo>
                    <a:lnTo>
                      <a:pt x="63" y="151"/>
                    </a:lnTo>
                    <a:lnTo>
                      <a:pt x="79" y="33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5" name="Freeform 35"/>
              <p:cNvSpPr>
                <a:spLocks/>
              </p:cNvSpPr>
              <p:nvPr/>
            </p:nvSpPr>
            <p:spPr bwMode="auto">
              <a:xfrm>
                <a:off x="7003" y="1263"/>
                <a:ext cx="305" cy="55"/>
              </a:xfrm>
              <a:custGeom>
                <a:avLst/>
                <a:gdLst/>
                <a:ahLst/>
                <a:cxnLst>
                  <a:cxn ang="0">
                    <a:pos x="1123" y="141"/>
                  </a:cxn>
                  <a:cxn ang="0">
                    <a:pos x="99" y="0"/>
                  </a:cxn>
                  <a:cxn ang="0">
                    <a:pos x="0" y="54"/>
                  </a:cxn>
                  <a:cxn ang="0">
                    <a:pos x="172" y="79"/>
                  </a:cxn>
                  <a:cxn ang="0">
                    <a:pos x="1135" y="214"/>
                  </a:cxn>
                  <a:cxn ang="0">
                    <a:pos x="1220" y="220"/>
                  </a:cxn>
                  <a:cxn ang="0">
                    <a:pos x="1123" y="141"/>
                  </a:cxn>
                </a:cxnLst>
                <a:rect l="0" t="0" r="r" b="b"/>
                <a:pathLst>
                  <a:path w="1220" h="220">
                    <a:moveTo>
                      <a:pt x="1123" y="141"/>
                    </a:moveTo>
                    <a:lnTo>
                      <a:pt x="99" y="0"/>
                    </a:lnTo>
                    <a:lnTo>
                      <a:pt x="0" y="54"/>
                    </a:lnTo>
                    <a:lnTo>
                      <a:pt x="172" y="79"/>
                    </a:lnTo>
                    <a:lnTo>
                      <a:pt x="1135" y="214"/>
                    </a:lnTo>
                    <a:lnTo>
                      <a:pt x="1220" y="220"/>
                    </a:lnTo>
                    <a:lnTo>
                      <a:pt x="1123" y="141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6" name="Freeform 36"/>
              <p:cNvSpPr>
                <a:spLocks/>
              </p:cNvSpPr>
              <p:nvPr/>
            </p:nvSpPr>
            <p:spPr bwMode="auto">
              <a:xfrm>
                <a:off x="7003" y="1263"/>
                <a:ext cx="288" cy="53"/>
              </a:xfrm>
              <a:custGeom>
                <a:avLst/>
                <a:gdLst/>
                <a:ahLst/>
                <a:cxnLst>
                  <a:cxn ang="0">
                    <a:pos x="1026" y="127"/>
                  </a:cxn>
                  <a:cxn ang="0">
                    <a:pos x="966" y="119"/>
                  </a:cxn>
                  <a:cxn ang="0">
                    <a:pos x="907" y="111"/>
                  </a:cxn>
                  <a:cxn ang="0">
                    <a:pos x="847" y="102"/>
                  </a:cxn>
                  <a:cxn ang="0">
                    <a:pos x="788" y="95"/>
                  </a:cxn>
                  <a:cxn ang="0">
                    <a:pos x="728" y="87"/>
                  </a:cxn>
                  <a:cxn ang="0">
                    <a:pos x="667" y="78"/>
                  </a:cxn>
                  <a:cxn ang="0">
                    <a:pos x="608" y="70"/>
                  </a:cxn>
                  <a:cxn ang="0">
                    <a:pos x="548" y="61"/>
                  </a:cxn>
                  <a:cxn ang="0">
                    <a:pos x="489" y="53"/>
                  </a:cxn>
                  <a:cxn ang="0">
                    <a:pos x="428" y="45"/>
                  </a:cxn>
                  <a:cxn ang="0">
                    <a:pos x="368" y="36"/>
                  </a:cxn>
                  <a:cxn ang="0">
                    <a:pos x="309" y="29"/>
                  </a:cxn>
                  <a:cxn ang="0">
                    <a:pos x="248" y="21"/>
                  </a:cxn>
                  <a:cxn ang="0">
                    <a:pos x="189" y="12"/>
                  </a:cxn>
                  <a:cxn ang="0">
                    <a:pos x="129" y="4"/>
                  </a:cxn>
                  <a:cxn ang="0">
                    <a:pos x="86" y="7"/>
                  </a:cxn>
                  <a:cxn ang="0">
                    <a:pos x="62" y="21"/>
                  </a:cxn>
                  <a:cxn ang="0">
                    <a:pos x="38" y="34"/>
                  </a:cxn>
                  <a:cxn ang="0">
                    <a:pos x="13" y="48"/>
                  </a:cxn>
                  <a:cxn ang="0">
                    <a:pos x="21" y="57"/>
                  </a:cxn>
                  <a:cxn ang="0">
                    <a:pos x="63" y="64"/>
                  </a:cxn>
                  <a:cxn ang="0">
                    <a:pos x="104" y="69"/>
                  </a:cxn>
                  <a:cxn ang="0">
                    <a:pos x="146" y="75"/>
                  </a:cxn>
                  <a:cxn ang="0">
                    <a:pos x="195" y="82"/>
                  </a:cxn>
                  <a:cxn ang="0">
                    <a:pos x="251" y="90"/>
                  </a:cxn>
                  <a:cxn ang="0">
                    <a:pos x="308" y="98"/>
                  </a:cxn>
                  <a:cxn ang="0">
                    <a:pos x="364" y="105"/>
                  </a:cxn>
                  <a:cxn ang="0">
                    <a:pos x="421" y="114"/>
                  </a:cxn>
                  <a:cxn ang="0">
                    <a:pos x="477" y="121"/>
                  </a:cxn>
                  <a:cxn ang="0">
                    <a:pos x="533" y="129"/>
                  </a:cxn>
                  <a:cxn ang="0">
                    <a:pos x="589" y="137"/>
                  </a:cxn>
                  <a:cxn ang="0">
                    <a:pos x="645" y="145"/>
                  </a:cxn>
                  <a:cxn ang="0">
                    <a:pos x="702" y="153"/>
                  </a:cxn>
                  <a:cxn ang="0">
                    <a:pos x="757" y="161"/>
                  </a:cxn>
                  <a:cxn ang="0">
                    <a:pos x="814" y="168"/>
                  </a:cxn>
                  <a:cxn ang="0">
                    <a:pos x="870" y="177"/>
                  </a:cxn>
                  <a:cxn ang="0">
                    <a:pos x="926" y="184"/>
                  </a:cxn>
                  <a:cxn ang="0">
                    <a:pos x="982" y="192"/>
                  </a:cxn>
                  <a:cxn ang="0">
                    <a:pos x="1038" y="200"/>
                  </a:cxn>
                  <a:cxn ang="0">
                    <a:pos x="1076" y="205"/>
                  </a:cxn>
                  <a:cxn ang="0">
                    <a:pos x="1098" y="206"/>
                  </a:cxn>
                  <a:cxn ang="0">
                    <a:pos x="1120" y="208"/>
                  </a:cxn>
                  <a:cxn ang="0">
                    <a:pos x="1142" y="209"/>
                  </a:cxn>
                  <a:cxn ang="0">
                    <a:pos x="1140" y="201"/>
                  </a:cxn>
                  <a:cxn ang="0">
                    <a:pos x="1116" y="181"/>
                  </a:cxn>
                  <a:cxn ang="0">
                    <a:pos x="1092" y="161"/>
                  </a:cxn>
                  <a:cxn ang="0">
                    <a:pos x="1068" y="141"/>
                  </a:cxn>
                </a:cxnLst>
                <a:rect l="0" t="0" r="r" b="b"/>
                <a:pathLst>
                  <a:path w="1153" h="210">
                    <a:moveTo>
                      <a:pt x="1055" y="132"/>
                    </a:moveTo>
                    <a:lnTo>
                      <a:pt x="1026" y="127"/>
                    </a:lnTo>
                    <a:lnTo>
                      <a:pt x="996" y="123"/>
                    </a:lnTo>
                    <a:lnTo>
                      <a:pt x="966" y="119"/>
                    </a:lnTo>
                    <a:lnTo>
                      <a:pt x="936" y="115"/>
                    </a:lnTo>
                    <a:lnTo>
                      <a:pt x="907" y="111"/>
                    </a:lnTo>
                    <a:lnTo>
                      <a:pt x="877" y="106"/>
                    </a:lnTo>
                    <a:lnTo>
                      <a:pt x="847" y="102"/>
                    </a:lnTo>
                    <a:lnTo>
                      <a:pt x="817" y="98"/>
                    </a:lnTo>
                    <a:lnTo>
                      <a:pt x="788" y="95"/>
                    </a:lnTo>
                    <a:lnTo>
                      <a:pt x="757" y="91"/>
                    </a:lnTo>
                    <a:lnTo>
                      <a:pt x="728" y="87"/>
                    </a:lnTo>
                    <a:lnTo>
                      <a:pt x="698" y="82"/>
                    </a:lnTo>
                    <a:lnTo>
                      <a:pt x="667" y="78"/>
                    </a:lnTo>
                    <a:lnTo>
                      <a:pt x="638" y="74"/>
                    </a:lnTo>
                    <a:lnTo>
                      <a:pt x="608" y="70"/>
                    </a:lnTo>
                    <a:lnTo>
                      <a:pt x="579" y="66"/>
                    </a:lnTo>
                    <a:lnTo>
                      <a:pt x="548" y="61"/>
                    </a:lnTo>
                    <a:lnTo>
                      <a:pt x="518" y="57"/>
                    </a:lnTo>
                    <a:lnTo>
                      <a:pt x="489" y="53"/>
                    </a:lnTo>
                    <a:lnTo>
                      <a:pt x="458" y="49"/>
                    </a:lnTo>
                    <a:lnTo>
                      <a:pt x="428" y="45"/>
                    </a:lnTo>
                    <a:lnTo>
                      <a:pt x="399" y="40"/>
                    </a:lnTo>
                    <a:lnTo>
                      <a:pt x="368" y="36"/>
                    </a:lnTo>
                    <a:lnTo>
                      <a:pt x="338" y="32"/>
                    </a:lnTo>
                    <a:lnTo>
                      <a:pt x="309" y="29"/>
                    </a:lnTo>
                    <a:lnTo>
                      <a:pt x="278" y="25"/>
                    </a:lnTo>
                    <a:lnTo>
                      <a:pt x="248" y="21"/>
                    </a:lnTo>
                    <a:lnTo>
                      <a:pt x="219" y="16"/>
                    </a:lnTo>
                    <a:lnTo>
                      <a:pt x="189" y="12"/>
                    </a:lnTo>
                    <a:lnTo>
                      <a:pt x="158" y="8"/>
                    </a:lnTo>
                    <a:lnTo>
                      <a:pt x="129" y="4"/>
                    </a:lnTo>
                    <a:lnTo>
                      <a:pt x="99" y="0"/>
                    </a:lnTo>
                    <a:lnTo>
                      <a:pt x="86" y="7"/>
                    </a:lnTo>
                    <a:lnTo>
                      <a:pt x="75" y="13"/>
                    </a:lnTo>
                    <a:lnTo>
                      <a:pt x="62" y="21"/>
                    </a:lnTo>
                    <a:lnTo>
                      <a:pt x="50" y="27"/>
                    </a:lnTo>
                    <a:lnTo>
                      <a:pt x="38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21" y="57"/>
                    </a:lnTo>
                    <a:lnTo>
                      <a:pt x="42" y="60"/>
                    </a:lnTo>
                    <a:lnTo>
                      <a:pt x="63" y="64"/>
                    </a:lnTo>
                    <a:lnTo>
                      <a:pt x="84" y="66"/>
                    </a:lnTo>
                    <a:lnTo>
                      <a:pt x="104" y="69"/>
                    </a:lnTo>
                    <a:lnTo>
                      <a:pt x="125" y="72"/>
                    </a:lnTo>
                    <a:lnTo>
                      <a:pt x="146" y="75"/>
                    </a:lnTo>
                    <a:lnTo>
                      <a:pt x="167" y="78"/>
                    </a:lnTo>
                    <a:lnTo>
                      <a:pt x="195" y="82"/>
                    </a:lnTo>
                    <a:lnTo>
                      <a:pt x="223" y="85"/>
                    </a:lnTo>
                    <a:lnTo>
                      <a:pt x="251" y="90"/>
                    </a:lnTo>
                    <a:lnTo>
                      <a:pt x="280" y="94"/>
                    </a:lnTo>
                    <a:lnTo>
                      <a:pt x="308" y="98"/>
                    </a:lnTo>
                    <a:lnTo>
                      <a:pt x="336" y="101"/>
                    </a:lnTo>
                    <a:lnTo>
                      <a:pt x="364" y="105"/>
                    </a:lnTo>
                    <a:lnTo>
                      <a:pt x="392" y="110"/>
                    </a:lnTo>
                    <a:lnTo>
                      <a:pt x="421" y="114"/>
                    </a:lnTo>
                    <a:lnTo>
                      <a:pt x="449" y="117"/>
                    </a:lnTo>
                    <a:lnTo>
                      <a:pt x="477" y="121"/>
                    </a:lnTo>
                    <a:lnTo>
                      <a:pt x="505" y="125"/>
                    </a:lnTo>
                    <a:lnTo>
                      <a:pt x="533" y="129"/>
                    </a:lnTo>
                    <a:lnTo>
                      <a:pt x="561" y="133"/>
                    </a:lnTo>
                    <a:lnTo>
                      <a:pt x="589" y="137"/>
                    </a:lnTo>
                    <a:lnTo>
                      <a:pt x="617" y="141"/>
                    </a:lnTo>
                    <a:lnTo>
                      <a:pt x="645" y="145"/>
                    </a:lnTo>
                    <a:lnTo>
                      <a:pt x="674" y="148"/>
                    </a:lnTo>
                    <a:lnTo>
                      <a:pt x="702" y="153"/>
                    </a:lnTo>
                    <a:lnTo>
                      <a:pt x="730" y="157"/>
                    </a:lnTo>
                    <a:lnTo>
                      <a:pt x="757" y="161"/>
                    </a:lnTo>
                    <a:lnTo>
                      <a:pt x="786" y="164"/>
                    </a:lnTo>
                    <a:lnTo>
                      <a:pt x="814" y="168"/>
                    </a:lnTo>
                    <a:lnTo>
                      <a:pt x="842" y="172"/>
                    </a:lnTo>
                    <a:lnTo>
                      <a:pt x="870" y="177"/>
                    </a:lnTo>
                    <a:lnTo>
                      <a:pt x="897" y="180"/>
                    </a:lnTo>
                    <a:lnTo>
                      <a:pt x="926" y="184"/>
                    </a:lnTo>
                    <a:lnTo>
                      <a:pt x="954" y="188"/>
                    </a:lnTo>
                    <a:lnTo>
                      <a:pt x="982" y="192"/>
                    </a:lnTo>
                    <a:lnTo>
                      <a:pt x="1010" y="195"/>
                    </a:lnTo>
                    <a:lnTo>
                      <a:pt x="1038" y="200"/>
                    </a:lnTo>
                    <a:lnTo>
                      <a:pt x="1066" y="204"/>
                    </a:lnTo>
                    <a:lnTo>
                      <a:pt x="1076" y="205"/>
                    </a:lnTo>
                    <a:lnTo>
                      <a:pt x="1088" y="205"/>
                    </a:lnTo>
                    <a:lnTo>
                      <a:pt x="1098" y="206"/>
                    </a:lnTo>
                    <a:lnTo>
                      <a:pt x="1110" y="207"/>
                    </a:lnTo>
                    <a:lnTo>
                      <a:pt x="1120" y="208"/>
                    </a:lnTo>
                    <a:lnTo>
                      <a:pt x="1132" y="208"/>
                    </a:lnTo>
                    <a:lnTo>
                      <a:pt x="1142" y="209"/>
                    </a:lnTo>
                    <a:lnTo>
                      <a:pt x="1153" y="210"/>
                    </a:lnTo>
                    <a:lnTo>
                      <a:pt x="1140" y="201"/>
                    </a:lnTo>
                    <a:lnTo>
                      <a:pt x="1129" y="190"/>
                    </a:lnTo>
                    <a:lnTo>
                      <a:pt x="1116" y="181"/>
                    </a:lnTo>
                    <a:lnTo>
                      <a:pt x="1104" y="170"/>
                    </a:lnTo>
                    <a:lnTo>
                      <a:pt x="1092" y="161"/>
                    </a:lnTo>
                    <a:lnTo>
                      <a:pt x="1079" y="151"/>
                    </a:lnTo>
                    <a:lnTo>
                      <a:pt x="1068" y="141"/>
                    </a:lnTo>
                    <a:lnTo>
                      <a:pt x="1055" y="132"/>
                    </a:lnTo>
                    <a:close/>
                  </a:path>
                </a:pathLst>
              </a:custGeom>
              <a:solidFill>
                <a:srgbClr val="8E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7" name="Freeform 37"/>
              <p:cNvSpPr>
                <a:spLocks/>
              </p:cNvSpPr>
              <p:nvPr/>
            </p:nvSpPr>
            <p:spPr bwMode="auto">
              <a:xfrm>
                <a:off x="7003" y="1263"/>
                <a:ext cx="272" cy="50"/>
              </a:xfrm>
              <a:custGeom>
                <a:avLst/>
                <a:gdLst/>
                <a:ahLst/>
                <a:cxnLst>
                  <a:cxn ang="0">
                    <a:pos x="961" y="118"/>
                  </a:cxn>
                  <a:cxn ang="0">
                    <a:pos x="906" y="111"/>
                  </a:cxn>
                  <a:cxn ang="0">
                    <a:pos x="850" y="103"/>
                  </a:cxn>
                  <a:cxn ang="0">
                    <a:pos x="795" y="95"/>
                  </a:cxn>
                  <a:cxn ang="0">
                    <a:pos x="740" y="88"/>
                  </a:cxn>
                  <a:cxn ang="0">
                    <a:pos x="683" y="80"/>
                  </a:cxn>
                  <a:cxn ang="0">
                    <a:pos x="628" y="72"/>
                  </a:cxn>
                  <a:cxn ang="0">
                    <a:pos x="572" y="65"/>
                  </a:cxn>
                  <a:cxn ang="0">
                    <a:pos x="517" y="57"/>
                  </a:cxn>
                  <a:cxn ang="0">
                    <a:pos x="461" y="50"/>
                  </a:cxn>
                  <a:cxn ang="0">
                    <a:pos x="405" y="42"/>
                  </a:cxn>
                  <a:cxn ang="0">
                    <a:pos x="350" y="34"/>
                  </a:cxn>
                  <a:cxn ang="0">
                    <a:pos x="294" y="27"/>
                  </a:cxn>
                  <a:cxn ang="0">
                    <a:pos x="238" y="18"/>
                  </a:cxn>
                  <a:cxn ang="0">
                    <a:pos x="182" y="11"/>
                  </a:cxn>
                  <a:cxn ang="0">
                    <a:pos x="127" y="4"/>
                  </a:cxn>
                  <a:cxn ang="0">
                    <a:pos x="86" y="7"/>
                  </a:cxn>
                  <a:cxn ang="0">
                    <a:pos x="62" y="21"/>
                  </a:cxn>
                  <a:cxn ang="0">
                    <a:pos x="38" y="34"/>
                  </a:cxn>
                  <a:cxn ang="0">
                    <a:pos x="13" y="48"/>
                  </a:cxn>
                  <a:cxn ang="0">
                    <a:pos x="20" y="57"/>
                  </a:cxn>
                  <a:cxn ang="0">
                    <a:pos x="61" y="62"/>
                  </a:cxn>
                  <a:cxn ang="0">
                    <a:pos x="102" y="68"/>
                  </a:cxn>
                  <a:cxn ang="0">
                    <a:pos x="142" y="73"/>
                  </a:cxn>
                  <a:cxn ang="0">
                    <a:pos x="188" y="79"/>
                  </a:cxn>
                  <a:cxn ang="0">
                    <a:pos x="240" y="87"/>
                  </a:cxn>
                  <a:cxn ang="0">
                    <a:pos x="292" y="94"/>
                  </a:cxn>
                  <a:cxn ang="0">
                    <a:pos x="344" y="101"/>
                  </a:cxn>
                  <a:cxn ang="0">
                    <a:pos x="397" y="109"/>
                  </a:cxn>
                  <a:cxn ang="0">
                    <a:pos x="449" y="116"/>
                  </a:cxn>
                  <a:cxn ang="0">
                    <a:pos x="501" y="123"/>
                  </a:cxn>
                  <a:cxn ang="0">
                    <a:pos x="553" y="131"/>
                  </a:cxn>
                  <a:cxn ang="0">
                    <a:pos x="607" y="139"/>
                  </a:cxn>
                  <a:cxn ang="0">
                    <a:pos x="659" y="146"/>
                  </a:cxn>
                  <a:cxn ang="0">
                    <a:pos x="711" y="154"/>
                  </a:cxn>
                  <a:cxn ang="0">
                    <a:pos x="764" y="161"/>
                  </a:cxn>
                  <a:cxn ang="0">
                    <a:pos x="816" y="168"/>
                  </a:cxn>
                  <a:cxn ang="0">
                    <a:pos x="868" y="176"/>
                  </a:cxn>
                  <a:cxn ang="0">
                    <a:pos x="920" y="183"/>
                  </a:cxn>
                  <a:cxn ang="0">
                    <a:pos x="973" y="190"/>
                  </a:cxn>
                  <a:cxn ang="0">
                    <a:pos x="1009" y="194"/>
                  </a:cxn>
                  <a:cxn ang="0">
                    <a:pos x="1031" y="196"/>
                  </a:cxn>
                  <a:cxn ang="0">
                    <a:pos x="1053" y="198"/>
                  </a:cxn>
                  <a:cxn ang="0">
                    <a:pos x="1075" y="200"/>
                  </a:cxn>
                  <a:cxn ang="0">
                    <a:pos x="1074" y="191"/>
                  </a:cxn>
                  <a:cxn ang="0">
                    <a:pos x="1050" y="171"/>
                  </a:cxn>
                  <a:cxn ang="0">
                    <a:pos x="1026" y="151"/>
                  </a:cxn>
                  <a:cxn ang="0">
                    <a:pos x="1002" y="132"/>
                  </a:cxn>
                </a:cxnLst>
                <a:rect l="0" t="0" r="r" b="b"/>
                <a:pathLst>
                  <a:path w="1087" h="201">
                    <a:moveTo>
                      <a:pt x="989" y="122"/>
                    </a:moveTo>
                    <a:lnTo>
                      <a:pt x="961" y="118"/>
                    </a:lnTo>
                    <a:lnTo>
                      <a:pt x="934" y="115"/>
                    </a:lnTo>
                    <a:lnTo>
                      <a:pt x="906" y="111"/>
                    </a:lnTo>
                    <a:lnTo>
                      <a:pt x="879" y="106"/>
                    </a:lnTo>
                    <a:lnTo>
                      <a:pt x="850" y="103"/>
                    </a:lnTo>
                    <a:lnTo>
                      <a:pt x="822" y="99"/>
                    </a:lnTo>
                    <a:lnTo>
                      <a:pt x="795" y="95"/>
                    </a:lnTo>
                    <a:lnTo>
                      <a:pt x="767" y="92"/>
                    </a:lnTo>
                    <a:lnTo>
                      <a:pt x="740" y="88"/>
                    </a:lnTo>
                    <a:lnTo>
                      <a:pt x="711" y="83"/>
                    </a:lnTo>
                    <a:lnTo>
                      <a:pt x="683" y="80"/>
                    </a:lnTo>
                    <a:lnTo>
                      <a:pt x="656" y="76"/>
                    </a:lnTo>
                    <a:lnTo>
                      <a:pt x="628" y="72"/>
                    </a:lnTo>
                    <a:lnTo>
                      <a:pt x="601" y="69"/>
                    </a:lnTo>
                    <a:lnTo>
                      <a:pt x="572" y="65"/>
                    </a:lnTo>
                    <a:lnTo>
                      <a:pt x="544" y="60"/>
                    </a:lnTo>
                    <a:lnTo>
                      <a:pt x="517" y="57"/>
                    </a:lnTo>
                    <a:lnTo>
                      <a:pt x="489" y="53"/>
                    </a:lnTo>
                    <a:lnTo>
                      <a:pt x="461" y="50"/>
                    </a:lnTo>
                    <a:lnTo>
                      <a:pt x="433" y="46"/>
                    </a:lnTo>
                    <a:lnTo>
                      <a:pt x="405" y="42"/>
                    </a:lnTo>
                    <a:lnTo>
                      <a:pt x="378" y="38"/>
                    </a:lnTo>
                    <a:lnTo>
                      <a:pt x="350" y="34"/>
                    </a:lnTo>
                    <a:lnTo>
                      <a:pt x="321" y="30"/>
                    </a:lnTo>
                    <a:lnTo>
                      <a:pt x="294" y="27"/>
                    </a:lnTo>
                    <a:lnTo>
                      <a:pt x="266" y="23"/>
                    </a:lnTo>
                    <a:lnTo>
                      <a:pt x="238" y="18"/>
                    </a:lnTo>
                    <a:lnTo>
                      <a:pt x="211" y="15"/>
                    </a:lnTo>
                    <a:lnTo>
                      <a:pt x="182" y="11"/>
                    </a:lnTo>
                    <a:lnTo>
                      <a:pt x="154" y="7"/>
                    </a:lnTo>
                    <a:lnTo>
                      <a:pt x="127" y="4"/>
                    </a:lnTo>
                    <a:lnTo>
                      <a:pt x="99" y="0"/>
                    </a:lnTo>
                    <a:lnTo>
                      <a:pt x="86" y="7"/>
                    </a:lnTo>
                    <a:lnTo>
                      <a:pt x="75" y="13"/>
                    </a:lnTo>
                    <a:lnTo>
                      <a:pt x="62" y="21"/>
                    </a:lnTo>
                    <a:lnTo>
                      <a:pt x="50" y="27"/>
                    </a:lnTo>
                    <a:lnTo>
                      <a:pt x="38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20" y="57"/>
                    </a:lnTo>
                    <a:lnTo>
                      <a:pt x="41" y="59"/>
                    </a:lnTo>
                    <a:lnTo>
                      <a:pt x="61" y="62"/>
                    </a:lnTo>
                    <a:lnTo>
                      <a:pt x="81" y="65"/>
                    </a:lnTo>
                    <a:lnTo>
                      <a:pt x="102" y="68"/>
                    </a:lnTo>
                    <a:lnTo>
                      <a:pt x="122" y="71"/>
                    </a:lnTo>
                    <a:lnTo>
                      <a:pt x="142" y="73"/>
                    </a:lnTo>
                    <a:lnTo>
                      <a:pt x="161" y="76"/>
                    </a:lnTo>
                    <a:lnTo>
                      <a:pt x="188" y="79"/>
                    </a:lnTo>
                    <a:lnTo>
                      <a:pt x="214" y="83"/>
                    </a:lnTo>
                    <a:lnTo>
                      <a:pt x="240" y="87"/>
                    </a:lnTo>
                    <a:lnTo>
                      <a:pt x="266" y="91"/>
                    </a:lnTo>
                    <a:lnTo>
                      <a:pt x="292" y="94"/>
                    </a:lnTo>
                    <a:lnTo>
                      <a:pt x="318" y="98"/>
                    </a:lnTo>
                    <a:lnTo>
                      <a:pt x="344" y="101"/>
                    </a:lnTo>
                    <a:lnTo>
                      <a:pt x="371" y="105"/>
                    </a:lnTo>
                    <a:lnTo>
                      <a:pt x="397" y="109"/>
                    </a:lnTo>
                    <a:lnTo>
                      <a:pt x="423" y="113"/>
                    </a:lnTo>
                    <a:lnTo>
                      <a:pt x="449" y="116"/>
                    </a:lnTo>
                    <a:lnTo>
                      <a:pt x="475" y="120"/>
                    </a:lnTo>
                    <a:lnTo>
                      <a:pt x="501" y="123"/>
                    </a:lnTo>
                    <a:lnTo>
                      <a:pt x="527" y="127"/>
                    </a:lnTo>
                    <a:lnTo>
                      <a:pt x="553" y="131"/>
                    </a:lnTo>
                    <a:lnTo>
                      <a:pt x="581" y="135"/>
                    </a:lnTo>
                    <a:lnTo>
                      <a:pt x="607" y="139"/>
                    </a:lnTo>
                    <a:lnTo>
                      <a:pt x="633" y="142"/>
                    </a:lnTo>
                    <a:lnTo>
                      <a:pt x="659" y="146"/>
                    </a:lnTo>
                    <a:lnTo>
                      <a:pt x="685" y="149"/>
                    </a:lnTo>
                    <a:lnTo>
                      <a:pt x="711" y="154"/>
                    </a:lnTo>
                    <a:lnTo>
                      <a:pt x="738" y="157"/>
                    </a:lnTo>
                    <a:lnTo>
                      <a:pt x="764" y="161"/>
                    </a:lnTo>
                    <a:lnTo>
                      <a:pt x="790" y="164"/>
                    </a:lnTo>
                    <a:lnTo>
                      <a:pt x="816" y="168"/>
                    </a:lnTo>
                    <a:lnTo>
                      <a:pt x="842" y="171"/>
                    </a:lnTo>
                    <a:lnTo>
                      <a:pt x="868" y="176"/>
                    </a:lnTo>
                    <a:lnTo>
                      <a:pt x="894" y="179"/>
                    </a:lnTo>
                    <a:lnTo>
                      <a:pt x="920" y="183"/>
                    </a:lnTo>
                    <a:lnTo>
                      <a:pt x="947" y="186"/>
                    </a:lnTo>
                    <a:lnTo>
                      <a:pt x="973" y="190"/>
                    </a:lnTo>
                    <a:lnTo>
                      <a:pt x="999" y="193"/>
                    </a:lnTo>
                    <a:lnTo>
                      <a:pt x="1009" y="194"/>
                    </a:lnTo>
                    <a:lnTo>
                      <a:pt x="1020" y="195"/>
                    </a:lnTo>
                    <a:lnTo>
                      <a:pt x="1031" y="196"/>
                    </a:lnTo>
                    <a:lnTo>
                      <a:pt x="1042" y="196"/>
                    </a:lnTo>
                    <a:lnTo>
                      <a:pt x="1053" y="198"/>
                    </a:lnTo>
                    <a:lnTo>
                      <a:pt x="1064" y="199"/>
                    </a:lnTo>
                    <a:lnTo>
                      <a:pt x="1075" y="200"/>
                    </a:lnTo>
                    <a:lnTo>
                      <a:pt x="1087" y="201"/>
                    </a:lnTo>
                    <a:lnTo>
                      <a:pt x="1074" y="191"/>
                    </a:lnTo>
                    <a:lnTo>
                      <a:pt x="1062" y="181"/>
                    </a:lnTo>
                    <a:lnTo>
                      <a:pt x="1050" y="171"/>
                    </a:lnTo>
                    <a:lnTo>
                      <a:pt x="1039" y="161"/>
                    </a:lnTo>
                    <a:lnTo>
                      <a:pt x="1026" y="151"/>
                    </a:lnTo>
                    <a:lnTo>
                      <a:pt x="1015" y="142"/>
                    </a:lnTo>
                    <a:lnTo>
                      <a:pt x="1002" y="132"/>
                    </a:lnTo>
                    <a:lnTo>
                      <a:pt x="989" y="122"/>
                    </a:lnTo>
                    <a:close/>
                  </a:path>
                </a:pathLst>
              </a:custGeom>
              <a:solidFill>
                <a:srgbClr val="91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8" name="Freeform 38"/>
              <p:cNvSpPr>
                <a:spLocks/>
              </p:cNvSpPr>
              <p:nvPr/>
            </p:nvSpPr>
            <p:spPr bwMode="auto">
              <a:xfrm>
                <a:off x="7003" y="1263"/>
                <a:ext cx="255" cy="48"/>
              </a:xfrm>
              <a:custGeom>
                <a:avLst/>
                <a:gdLst/>
                <a:ahLst/>
                <a:cxnLst>
                  <a:cxn ang="0">
                    <a:pos x="894" y="111"/>
                  </a:cxn>
                  <a:cxn ang="0">
                    <a:pos x="843" y="103"/>
                  </a:cxn>
                  <a:cxn ang="0">
                    <a:pos x="792" y="96"/>
                  </a:cxn>
                  <a:cxn ang="0">
                    <a:pos x="741" y="89"/>
                  </a:cxn>
                  <a:cxn ang="0">
                    <a:pos x="689" y="81"/>
                  </a:cxn>
                  <a:cxn ang="0">
                    <a:pos x="638" y="75"/>
                  </a:cxn>
                  <a:cxn ang="0">
                    <a:pos x="587" y="68"/>
                  </a:cxn>
                  <a:cxn ang="0">
                    <a:pos x="536" y="60"/>
                  </a:cxn>
                  <a:cxn ang="0">
                    <a:pos x="485" y="53"/>
                  </a:cxn>
                  <a:cxn ang="0">
                    <a:pos x="433" y="46"/>
                  </a:cxn>
                  <a:cxn ang="0">
                    <a:pos x="381" y="38"/>
                  </a:cxn>
                  <a:cxn ang="0">
                    <a:pos x="330" y="32"/>
                  </a:cxn>
                  <a:cxn ang="0">
                    <a:pos x="279" y="25"/>
                  </a:cxn>
                  <a:cxn ang="0">
                    <a:pos x="227" y="17"/>
                  </a:cxn>
                  <a:cxn ang="0">
                    <a:pos x="175" y="10"/>
                  </a:cxn>
                  <a:cxn ang="0">
                    <a:pos x="124" y="3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9" y="57"/>
                  </a:cxn>
                  <a:cxn ang="0">
                    <a:pos x="58" y="62"/>
                  </a:cxn>
                  <a:cxn ang="0">
                    <a:pos x="97" y="67"/>
                  </a:cxn>
                  <a:cxn ang="0">
                    <a:pos x="135" y="72"/>
                  </a:cxn>
                  <a:cxn ang="0">
                    <a:pos x="179" y="78"/>
                  </a:cxn>
                  <a:cxn ang="0">
                    <a:pos x="227" y="85"/>
                  </a:cxn>
                  <a:cxn ang="0">
                    <a:pos x="275" y="92"/>
                  </a:cxn>
                  <a:cxn ang="0">
                    <a:pos x="325" y="98"/>
                  </a:cxn>
                  <a:cxn ang="0">
                    <a:pos x="373" y="105"/>
                  </a:cxn>
                  <a:cxn ang="0">
                    <a:pos x="421" y="112"/>
                  </a:cxn>
                  <a:cxn ang="0">
                    <a:pos x="469" y="119"/>
                  </a:cxn>
                  <a:cxn ang="0">
                    <a:pos x="517" y="125"/>
                  </a:cxn>
                  <a:cxn ang="0">
                    <a:pos x="566" y="133"/>
                  </a:cxn>
                  <a:cxn ang="0">
                    <a:pos x="614" y="139"/>
                  </a:cxn>
                  <a:cxn ang="0">
                    <a:pos x="662" y="146"/>
                  </a:cxn>
                  <a:cxn ang="0">
                    <a:pos x="711" y="153"/>
                  </a:cxn>
                  <a:cxn ang="0">
                    <a:pos x="760" y="160"/>
                  </a:cxn>
                  <a:cxn ang="0">
                    <a:pos x="808" y="166"/>
                  </a:cxn>
                  <a:cxn ang="0">
                    <a:pos x="857" y="172"/>
                  </a:cxn>
                  <a:cxn ang="0">
                    <a:pos x="905" y="180"/>
                  </a:cxn>
                  <a:cxn ang="0">
                    <a:pos x="940" y="184"/>
                  </a:cxn>
                  <a:cxn ang="0">
                    <a:pos x="963" y="186"/>
                  </a:cxn>
                  <a:cxn ang="0">
                    <a:pos x="986" y="188"/>
                  </a:cxn>
                  <a:cxn ang="0">
                    <a:pos x="1009" y="190"/>
                  </a:cxn>
                  <a:cxn ang="0">
                    <a:pos x="1008" y="182"/>
                  </a:cxn>
                  <a:cxn ang="0">
                    <a:pos x="983" y="162"/>
                  </a:cxn>
                  <a:cxn ang="0">
                    <a:pos x="958" y="143"/>
                  </a:cxn>
                  <a:cxn ang="0">
                    <a:pos x="933" y="123"/>
                  </a:cxn>
                </a:cxnLst>
                <a:rect l="0" t="0" r="r" b="b"/>
                <a:pathLst>
                  <a:path w="1021" h="191">
                    <a:moveTo>
                      <a:pt x="921" y="114"/>
                    </a:moveTo>
                    <a:lnTo>
                      <a:pt x="894" y="111"/>
                    </a:lnTo>
                    <a:lnTo>
                      <a:pt x="869" y="106"/>
                    </a:lnTo>
                    <a:lnTo>
                      <a:pt x="843" y="103"/>
                    </a:lnTo>
                    <a:lnTo>
                      <a:pt x="818" y="99"/>
                    </a:lnTo>
                    <a:lnTo>
                      <a:pt x="792" y="96"/>
                    </a:lnTo>
                    <a:lnTo>
                      <a:pt x="767" y="93"/>
                    </a:lnTo>
                    <a:lnTo>
                      <a:pt x="741" y="89"/>
                    </a:lnTo>
                    <a:lnTo>
                      <a:pt x="716" y="85"/>
                    </a:lnTo>
                    <a:lnTo>
                      <a:pt x="689" y="81"/>
                    </a:lnTo>
                    <a:lnTo>
                      <a:pt x="664" y="78"/>
                    </a:lnTo>
                    <a:lnTo>
                      <a:pt x="638" y="75"/>
                    </a:lnTo>
                    <a:lnTo>
                      <a:pt x="612" y="71"/>
                    </a:lnTo>
                    <a:lnTo>
                      <a:pt x="587" y="68"/>
                    </a:lnTo>
                    <a:lnTo>
                      <a:pt x="561" y="64"/>
                    </a:lnTo>
                    <a:lnTo>
                      <a:pt x="536" y="60"/>
                    </a:lnTo>
                    <a:lnTo>
                      <a:pt x="510" y="56"/>
                    </a:lnTo>
                    <a:lnTo>
                      <a:pt x="485" y="53"/>
                    </a:lnTo>
                    <a:lnTo>
                      <a:pt x="458" y="50"/>
                    </a:lnTo>
                    <a:lnTo>
                      <a:pt x="433" y="46"/>
                    </a:lnTo>
                    <a:lnTo>
                      <a:pt x="407" y="43"/>
                    </a:lnTo>
                    <a:lnTo>
                      <a:pt x="381" y="38"/>
                    </a:lnTo>
                    <a:lnTo>
                      <a:pt x="356" y="35"/>
                    </a:lnTo>
                    <a:lnTo>
                      <a:pt x="330" y="32"/>
                    </a:lnTo>
                    <a:lnTo>
                      <a:pt x="305" y="28"/>
                    </a:lnTo>
                    <a:lnTo>
                      <a:pt x="279" y="25"/>
                    </a:lnTo>
                    <a:lnTo>
                      <a:pt x="252" y="21"/>
                    </a:lnTo>
                    <a:lnTo>
                      <a:pt x="227" y="17"/>
                    </a:lnTo>
                    <a:lnTo>
                      <a:pt x="201" y="14"/>
                    </a:lnTo>
                    <a:lnTo>
                      <a:pt x="175" y="10"/>
                    </a:lnTo>
                    <a:lnTo>
                      <a:pt x="149" y="7"/>
                    </a:lnTo>
                    <a:lnTo>
                      <a:pt x="124" y="3"/>
                    </a:lnTo>
                    <a:lnTo>
                      <a:pt x="98" y="0"/>
                    </a:lnTo>
                    <a:lnTo>
                      <a:pt x="85" y="6"/>
                    </a:lnTo>
                    <a:lnTo>
                      <a:pt x="74" y="13"/>
                    </a:lnTo>
                    <a:lnTo>
                      <a:pt x="61" y="20"/>
                    </a:lnTo>
                    <a:lnTo>
                      <a:pt x="50" y="27"/>
                    </a:lnTo>
                    <a:lnTo>
                      <a:pt x="37" y="34"/>
                    </a:lnTo>
                    <a:lnTo>
                      <a:pt x="24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9" y="57"/>
                    </a:lnTo>
                    <a:lnTo>
                      <a:pt x="39" y="59"/>
                    </a:lnTo>
                    <a:lnTo>
                      <a:pt x="58" y="62"/>
                    </a:lnTo>
                    <a:lnTo>
                      <a:pt x="78" y="65"/>
                    </a:lnTo>
                    <a:lnTo>
                      <a:pt x="97" y="67"/>
                    </a:lnTo>
                    <a:lnTo>
                      <a:pt x="116" y="70"/>
                    </a:lnTo>
                    <a:lnTo>
                      <a:pt x="135" y="72"/>
                    </a:lnTo>
                    <a:lnTo>
                      <a:pt x="155" y="75"/>
                    </a:lnTo>
                    <a:lnTo>
                      <a:pt x="179" y="78"/>
                    </a:lnTo>
                    <a:lnTo>
                      <a:pt x="203" y="81"/>
                    </a:lnTo>
                    <a:lnTo>
                      <a:pt x="227" y="85"/>
                    </a:lnTo>
                    <a:lnTo>
                      <a:pt x="251" y="89"/>
                    </a:lnTo>
                    <a:lnTo>
                      <a:pt x="275" y="92"/>
                    </a:lnTo>
                    <a:lnTo>
                      <a:pt x="299" y="95"/>
                    </a:lnTo>
                    <a:lnTo>
                      <a:pt x="325" y="98"/>
                    </a:lnTo>
                    <a:lnTo>
                      <a:pt x="349" y="102"/>
                    </a:lnTo>
                    <a:lnTo>
                      <a:pt x="373" y="105"/>
                    </a:lnTo>
                    <a:lnTo>
                      <a:pt x="397" y="109"/>
                    </a:lnTo>
                    <a:lnTo>
                      <a:pt x="421" y="112"/>
                    </a:lnTo>
                    <a:lnTo>
                      <a:pt x="445" y="116"/>
                    </a:lnTo>
                    <a:lnTo>
                      <a:pt x="469" y="119"/>
                    </a:lnTo>
                    <a:lnTo>
                      <a:pt x="493" y="122"/>
                    </a:lnTo>
                    <a:lnTo>
                      <a:pt x="517" y="125"/>
                    </a:lnTo>
                    <a:lnTo>
                      <a:pt x="542" y="128"/>
                    </a:lnTo>
                    <a:lnTo>
                      <a:pt x="566" y="133"/>
                    </a:lnTo>
                    <a:lnTo>
                      <a:pt x="590" y="136"/>
                    </a:lnTo>
                    <a:lnTo>
                      <a:pt x="614" y="139"/>
                    </a:lnTo>
                    <a:lnTo>
                      <a:pt x="638" y="142"/>
                    </a:lnTo>
                    <a:lnTo>
                      <a:pt x="662" y="146"/>
                    </a:lnTo>
                    <a:lnTo>
                      <a:pt x="686" y="149"/>
                    </a:lnTo>
                    <a:lnTo>
                      <a:pt x="711" y="153"/>
                    </a:lnTo>
                    <a:lnTo>
                      <a:pt x="735" y="156"/>
                    </a:lnTo>
                    <a:lnTo>
                      <a:pt x="760" y="160"/>
                    </a:lnTo>
                    <a:lnTo>
                      <a:pt x="784" y="163"/>
                    </a:lnTo>
                    <a:lnTo>
                      <a:pt x="808" y="166"/>
                    </a:lnTo>
                    <a:lnTo>
                      <a:pt x="832" y="169"/>
                    </a:lnTo>
                    <a:lnTo>
                      <a:pt x="857" y="172"/>
                    </a:lnTo>
                    <a:lnTo>
                      <a:pt x="881" y="177"/>
                    </a:lnTo>
                    <a:lnTo>
                      <a:pt x="905" y="180"/>
                    </a:lnTo>
                    <a:lnTo>
                      <a:pt x="929" y="183"/>
                    </a:lnTo>
                    <a:lnTo>
                      <a:pt x="940" y="184"/>
                    </a:lnTo>
                    <a:lnTo>
                      <a:pt x="952" y="185"/>
                    </a:lnTo>
                    <a:lnTo>
                      <a:pt x="963" y="186"/>
                    </a:lnTo>
                    <a:lnTo>
                      <a:pt x="975" y="187"/>
                    </a:lnTo>
                    <a:lnTo>
                      <a:pt x="986" y="188"/>
                    </a:lnTo>
                    <a:lnTo>
                      <a:pt x="998" y="189"/>
                    </a:lnTo>
                    <a:lnTo>
                      <a:pt x="1009" y="190"/>
                    </a:lnTo>
                    <a:lnTo>
                      <a:pt x="1021" y="191"/>
                    </a:lnTo>
                    <a:lnTo>
                      <a:pt x="1008" y="182"/>
                    </a:lnTo>
                    <a:lnTo>
                      <a:pt x="996" y="171"/>
                    </a:lnTo>
                    <a:lnTo>
                      <a:pt x="983" y="162"/>
                    </a:lnTo>
                    <a:lnTo>
                      <a:pt x="971" y="153"/>
                    </a:lnTo>
                    <a:lnTo>
                      <a:pt x="958" y="143"/>
                    </a:lnTo>
                    <a:lnTo>
                      <a:pt x="946" y="134"/>
                    </a:lnTo>
                    <a:lnTo>
                      <a:pt x="933" y="123"/>
                    </a:lnTo>
                    <a:lnTo>
                      <a:pt x="921" y="114"/>
                    </a:lnTo>
                    <a:close/>
                  </a:path>
                </a:pathLst>
              </a:custGeom>
              <a:solidFill>
                <a:srgbClr val="96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9" name="Freeform 39"/>
              <p:cNvSpPr>
                <a:spLocks/>
              </p:cNvSpPr>
              <p:nvPr/>
            </p:nvSpPr>
            <p:spPr bwMode="auto">
              <a:xfrm>
                <a:off x="7003" y="1263"/>
                <a:ext cx="239" cy="46"/>
              </a:xfrm>
              <a:custGeom>
                <a:avLst/>
                <a:gdLst/>
                <a:ahLst/>
                <a:cxnLst>
                  <a:cxn ang="0">
                    <a:pos x="829" y="101"/>
                  </a:cxn>
                  <a:cxn ang="0">
                    <a:pos x="781" y="95"/>
                  </a:cxn>
                  <a:cxn ang="0">
                    <a:pos x="734" y="88"/>
                  </a:cxn>
                  <a:cxn ang="0">
                    <a:pos x="687" y="81"/>
                  </a:cxn>
                  <a:cxn ang="0">
                    <a:pos x="640" y="75"/>
                  </a:cxn>
                  <a:cxn ang="0">
                    <a:pos x="593" y="69"/>
                  </a:cxn>
                  <a:cxn ang="0">
                    <a:pos x="546" y="61"/>
                  </a:cxn>
                  <a:cxn ang="0">
                    <a:pos x="499" y="55"/>
                  </a:cxn>
                  <a:cxn ang="0">
                    <a:pos x="452" y="49"/>
                  </a:cxn>
                  <a:cxn ang="0">
                    <a:pos x="405" y="43"/>
                  </a:cxn>
                  <a:cxn ang="0">
                    <a:pos x="357" y="35"/>
                  </a:cxn>
                  <a:cxn ang="0">
                    <a:pos x="310" y="29"/>
                  </a:cxn>
                  <a:cxn ang="0">
                    <a:pos x="263" y="23"/>
                  </a:cxn>
                  <a:cxn ang="0">
                    <a:pos x="216" y="16"/>
                  </a:cxn>
                  <a:cxn ang="0">
                    <a:pos x="169" y="9"/>
                  </a:cxn>
                  <a:cxn ang="0">
                    <a:pos x="122" y="3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9" y="56"/>
                  </a:cxn>
                  <a:cxn ang="0">
                    <a:pos x="57" y="61"/>
                  </a:cxn>
                  <a:cxn ang="0">
                    <a:pos x="93" y="66"/>
                  </a:cxn>
                  <a:cxn ang="0">
                    <a:pos x="131" y="71"/>
                  </a:cxn>
                  <a:cxn ang="0">
                    <a:pos x="172" y="76"/>
                  </a:cxn>
                  <a:cxn ang="0">
                    <a:pos x="217" y="82"/>
                  </a:cxn>
                  <a:cxn ang="0">
                    <a:pos x="261" y="89"/>
                  </a:cxn>
                  <a:cxn ang="0">
                    <a:pos x="305" y="95"/>
                  </a:cxn>
                  <a:cxn ang="0">
                    <a:pos x="350" y="101"/>
                  </a:cxn>
                  <a:cxn ang="0">
                    <a:pos x="394" y="107"/>
                  </a:cxn>
                  <a:cxn ang="0">
                    <a:pos x="439" y="114"/>
                  </a:cxn>
                  <a:cxn ang="0">
                    <a:pos x="482" y="120"/>
                  </a:cxn>
                  <a:cxn ang="0">
                    <a:pos x="526" y="125"/>
                  </a:cxn>
                  <a:cxn ang="0">
                    <a:pos x="571" y="132"/>
                  </a:cxn>
                  <a:cxn ang="0">
                    <a:pos x="615" y="138"/>
                  </a:cxn>
                  <a:cxn ang="0">
                    <a:pos x="660" y="144"/>
                  </a:cxn>
                  <a:cxn ang="0">
                    <a:pos x="704" y="150"/>
                  </a:cxn>
                  <a:cxn ang="0">
                    <a:pos x="749" y="157"/>
                  </a:cxn>
                  <a:cxn ang="0">
                    <a:pos x="793" y="163"/>
                  </a:cxn>
                  <a:cxn ang="0">
                    <a:pos x="838" y="169"/>
                  </a:cxn>
                  <a:cxn ang="0">
                    <a:pos x="871" y="173"/>
                  </a:cxn>
                  <a:cxn ang="0">
                    <a:pos x="895" y="176"/>
                  </a:cxn>
                  <a:cxn ang="0">
                    <a:pos x="918" y="179"/>
                  </a:cxn>
                  <a:cxn ang="0">
                    <a:pos x="942" y="181"/>
                  </a:cxn>
                  <a:cxn ang="0">
                    <a:pos x="941" y="172"/>
                  </a:cxn>
                  <a:cxn ang="0">
                    <a:pos x="916" y="154"/>
                  </a:cxn>
                  <a:cxn ang="0">
                    <a:pos x="891" y="134"/>
                  </a:cxn>
                  <a:cxn ang="0">
                    <a:pos x="865" y="114"/>
                  </a:cxn>
                </a:cxnLst>
                <a:rect l="0" t="0" r="r" b="b"/>
                <a:pathLst>
                  <a:path w="954" h="182">
                    <a:moveTo>
                      <a:pt x="853" y="104"/>
                    </a:moveTo>
                    <a:lnTo>
                      <a:pt x="829" y="101"/>
                    </a:lnTo>
                    <a:lnTo>
                      <a:pt x="806" y="98"/>
                    </a:lnTo>
                    <a:lnTo>
                      <a:pt x="781" y="95"/>
                    </a:lnTo>
                    <a:lnTo>
                      <a:pt x="758" y="92"/>
                    </a:lnTo>
                    <a:lnTo>
                      <a:pt x="734" y="88"/>
                    </a:lnTo>
                    <a:lnTo>
                      <a:pt x="711" y="84"/>
                    </a:lnTo>
                    <a:lnTo>
                      <a:pt x="687" y="81"/>
                    </a:lnTo>
                    <a:lnTo>
                      <a:pt x="664" y="78"/>
                    </a:lnTo>
                    <a:lnTo>
                      <a:pt x="640" y="75"/>
                    </a:lnTo>
                    <a:lnTo>
                      <a:pt x="617" y="72"/>
                    </a:lnTo>
                    <a:lnTo>
                      <a:pt x="593" y="69"/>
                    </a:lnTo>
                    <a:lnTo>
                      <a:pt x="570" y="66"/>
                    </a:lnTo>
                    <a:lnTo>
                      <a:pt x="546" y="61"/>
                    </a:lnTo>
                    <a:lnTo>
                      <a:pt x="523" y="58"/>
                    </a:lnTo>
                    <a:lnTo>
                      <a:pt x="499" y="55"/>
                    </a:lnTo>
                    <a:lnTo>
                      <a:pt x="475" y="52"/>
                    </a:lnTo>
                    <a:lnTo>
                      <a:pt x="452" y="49"/>
                    </a:lnTo>
                    <a:lnTo>
                      <a:pt x="428" y="46"/>
                    </a:lnTo>
                    <a:lnTo>
                      <a:pt x="405" y="43"/>
                    </a:lnTo>
                    <a:lnTo>
                      <a:pt x="381" y="38"/>
                    </a:lnTo>
                    <a:lnTo>
                      <a:pt x="357" y="35"/>
                    </a:lnTo>
                    <a:lnTo>
                      <a:pt x="334" y="32"/>
                    </a:lnTo>
                    <a:lnTo>
                      <a:pt x="310" y="29"/>
                    </a:lnTo>
                    <a:lnTo>
                      <a:pt x="287" y="26"/>
                    </a:lnTo>
                    <a:lnTo>
                      <a:pt x="263" y="23"/>
                    </a:lnTo>
                    <a:lnTo>
                      <a:pt x="240" y="20"/>
                    </a:lnTo>
                    <a:lnTo>
                      <a:pt x="216" y="16"/>
                    </a:lnTo>
                    <a:lnTo>
                      <a:pt x="192" y="12"/>
                    </a:lnTo>
                    <a:lnTo>
                      <a:pt x="169" y="9"/>
                    </a:lnTo>
                    <a:lnTo>
                      <a:pt x="145" y="6"/>
                    </a:lnTo>
                    <a:lnTo>
                      <a:pt x="122" y="3"/>
                    </a:lnTo>
                    <a:lnTo>
                      <a:pt x="98" y="0"/>
                    </a:lnTo>
                    <a:lnTo>
                      <a:pt x="85" y="6"/>
                    </a:lnTo>
                    <a:lnTo>
                      <a:pt x="74" y="13"/>
                    </a:lnTo>
                    <a:lnTo>
                      <a:pt x="61" y="20"/>
                    </a:lnTo>
                    <a:lnTo>
                      <a:pt x="50" y="27"/>
                    </a:lnTo>
                    <a:lnTo>
                      <a:pt x="37" y="34"/>
                    </a:lnTo>
                    <a:lnTo>
                      <a:pt x="24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9" y="56"/>
                    </a:lnTo>
                    <a:lnTo>
                      <a:pt x="38" y="58"/>
                    </a:lnTo>
                    <a:lnTo>
                      <a:pt x="57" y="61"/>
                    </a:lnTo>
                    <a:lnTo>
                      <a:pt x="76" y="64"/>
                    </a:lnTo>
                    <a:lnTo>
                      <a:pt x="93" y="66"/>
                    </a:lnTo>
                    <a:lnTo>
                      <a:pt x="112" y="68"/>
                    </a:lnTo>
                    <a:lnTo>
                      <a:pt x="131" y="71"/>
                    </a:lnTo>
                    <a:lnTo>
                      <a:pt x="150" y="73"/>
                    </a:lnTo>
                    <a:lnTo>
                      <a:pt x="172" y="76"/>
                    </a:lnTo>
                    <a:lnTo>
                      <a:pt x="194" y="79"/>
                    </a:lnTo>
                    <a:lnTo>
                      <a:pt x="217" y="82"/>
                    </a:lnTo>
                    <a:lnTo>
                      <a:pt x="239" y="85"/>
                    </a:lnTo>
                    <a:lnTo>
                      <a:pt x="261" y="89"/>
                    </a:lnTo>
                    <a:lnTo>
                      <a:pt x="283" y="92"/>
                    </a:lnTo>
                    <a:lnTo>
                      <a:pt x="305" y="95"/>
                    </a:lnTo>
                    <a:lnTo>
                      <a:pt x="328" y="98"/>
                    </a:lnTo>
                    <a:lnTo>
                      <a:pt x="350" y="101"/>
                    </a:lnTo>
                    <a:lnTo>
                      <a:pt x="372" y="104"/>
                    </a:lnTo>
                    <a:lnTo>
                      <a:pt x="394" y="107"/>
                    </a:lnTo>
                    <a:lnTo>
                      <a:pt x="416" y="111"/>
                    </a:lnTo>
                    <a:lnTo>
                      <a:pt x="439" y="114"/>
                    </a:lnTo>
                    <a:lnTo>
                      <a:pt x="460" y="117"/>
                    </a:lnTo>
                    <a:lnTo>
                      <a:pt x="482" y="120"/>
                    </a:lnTo>
                    <a:lnTo>
                      <a:pt x="504" y="122"/>
                    </a:lnTo>
                    <a:lnTo>
                      <a:pt x="526" y="125"/>
                    </a:lnTo>
                    <a:lnTo>
                      <a:pt x="549" y="128"/>
                    </a:lnTo>
                    <a:lnTo>
                      <a:pt x="571" y="132"/>
                    </a:lnTo>
                    <a:lnTo>
                      <a:pt x="593" y="135"/>
                    </a:lnTo>
                    <a:lnTo>
                      <a:pt x="615" y="138"/>
                    </a:lnTo>
                    <a:lnTo>
                      <a:pt x="637" y="141"/>
                    </a:lnTo>
                    <a:lnTo>
                      <a:pt x="660" y="144"/>
                    </a:lnTo>
                    <a:lnTo>
                      <a:pt x="682" y="147"/>
                    </a:lnTo>
                    <a:lnTo>
                      <a:pt x="704" y="150"/>
                    </a:lnTo>
                    <a:lnTo>
                      <a:pt x="726" y="154"/>
                    </a:lnTo>
                    <a:lnTo>
                      <a:pt x="749" y="157"/>
                    </a:lnTo>
                    <a:lnTo>
                      <a:pt x="771" y="160"/>
                    </a:lnTo>
                    <a:lnTo>
                      <a:pt x="793" y="163"/>
                    </a:lnTo>
                    <a:lnTo>
                      <a:pt x="815" y="166"/>
                    </a:lnTo>
                    <a:lnTo>
                      <a:pt x="838" y="169"/>
                    </a:lnTo>
                    <a:lnTo>
                      <a:pt x="860" y="172"/>
                    </a:lnTo>
                    <a:lnTo>
                      <a:pt x="871" y="173"/>
                    </a:lnTo>
                    <a:lnTo>
                      <a:pt x="884" y="174"/>
                    </a:lnTo>
                    <a:lnTo>
                      <a:pt x="895" y="176"/>
                    </a:lnTo>
                    <a:lnTo>
                      <a:pt x="907" y="177"/>
                    </a:lnTo>
                    <a:lnTo>
                      <a:pt x="918" y="179"/>
                    </a:lnTo>
                    <a:lnTo>
                      <a:pt x="931" y="180"/>
                    </a:lnTo>
                    <a:lnTo>
                      <a:pt x="942" y="181"/>
                    </a:lnTo>
                    <a:lnTo>
                      <a:pt x="954" y="182"/>
                    </a:lnTo>
                    <a:lnTo>
                      <a:pt x="941" y="172"/>
                    </a:lnTo>
                    <a:lnTo>
                      <a:pt x="929" y="163"/>
                    </a:lnTo>
                    <a:lnTo>
                      <a:pt x="916" y="154"/>
                    </a:lnTo>
                    <a:lnTo>
                      <a:pt x="904" y="143"/>
                    </a:lnTo>
                    <a:lnTo>
                      <a:pt x="891" y="134"/>
                    </a:lnTo>
                    <a:lnTo>
                      <a:pt x="879" y="124"/>
                    </a:lnTo>
                    <a:lnTo>
                      <a:pt x="865" y="114"/>
                    </a:lnTo>
                    <a:lnTo>
                      <a:pt x="853" y="104"/>
                    </a:lnTo>
                    <a:close/>
                  </a:path>
                </a:pathLst>
              </a:custGeom>
              <a:solidFill>
                <a:srgbClr val="99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0" name="Freeform 40"/>
              <p:cNvSpPr>
                <a:spLocks/>
              </p:cNvSpPr>
              <p:nvPr/>
            </p:nvSpPr>
            <p:spPr bwMode="auto">
              <a:xfrm>
                <a:off x="7003" y="1263"/>
                <a:ext cx="222" cy="43"/>
              </a:xfrm>
              <a:custGeom>
                <a:avLst/>
                <a:gdLst/>
                <a:ahLst/>
                <a:cxnLst>
                  <a:cxn ang="0">
                    <a:pos x="763" y="92"/>
                  </a:cxn>
                  <a:cxn ang="0">
                    <a:pos x="720" y="87"/>
                  </a:cxn>
                  <a:cxn ang="0">
                    <a:pos x="677" y="80"/>
                  </a:cxn>
                  <a:cxn ang="0">
                    <a:pos x="634" y="74"/>
                  </a:cxn>
                  <a:cxn ang="0">
                    <a:pos x="591" y="69"/>
                  </a:cxn>
                  <a:cxn ang="0">
                    <a:pos x="548" y="62"/>
                  </a:cxn>
                  <a:cxn ang="0">
                    <a:pos x="505" y="56"/>
                  </a:cxn>
                  <a:cxn ang="0">
                    <a:pos x="463" y="51"/>
                  </a:cxn>
                  <a:cxn ang="0">
                    <a:pos x="420" y="45"/>
                  </a:cxn>
                  <a:cxn ang="0">
                    <a:pos x="377" y="38"/>
                  </a:cxn>
                  <a:cxn ang="0">
                    <a:pos x="334" y="33"/>
                  </a:cxn>
                  <a:cxn ang="0">
                    <a:pos x="291" y="27"/>
                  </a:cxn>
                  <a:cxn ang="0">
                    <a:pos x="248" y="21"/>
                  </a:cxn>
                  <a:cxn ang="0">
                    <a:pos x="205" y="14"/>
                  </a:cxn>
                  <a:cxn ang="0">
                    <a:pos x="162" y="9"/>
                  </a:cxn>
                  <a:cxn ang="0">
                    <a:pos x="120" y="3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8" y="56"/>
                  </a:cxn>
                  <a:cxn ang="0">
                    <a:pos x="55" y="60"/>
                  </a:cxn>
                  <a:cxn ang="0">
                    <a:pos x="90" y="66"/>
                  </a:cxn>
                  <a:cxn ang="0">
                    <a:pos x="126" y="70"/>
                  </a:cxn>
                  <a:cxn ang="0">
                    <a:pos x="184" y="77"/>
                  </a:cxn>
                  <a:cxn ang="0">
                    <a:pos x="265" y="89"/>
                  </a:cxn>
                  <a:cxn ang="0">
                    <a:pos x="345" y="100"/>
                  </a:cxn>
                  <a:cxn ang="0">
                    <a:pos x="427" y="112"/>
                  </a:cxn>
                  <a:cxn ang="0">
                    <a:pos x="508" y="122"/>
                  </a:cxn>
                  <a:cxn ang="0">
                    <a:pos x="589" y="134"/>
                  </a:cxn>
                  <a:cxn ang="0">
                    <a:pos x="670" y="145"/>
                  </a:cxn>
                  <a:cxn ang="0">
                    <a:pos x="750" y="157"/>
                  </a:cxn>
                  <a:cxn ang="0">
                    <a:pos x="803" y="163"/>
                  </a:cxn>
                  <a:cxn ang="0">
                    <a:pos x="827" y="166"/>
                  </a:cxn>
                  <a:cxn ang="0">
                    <a:pos x="852" y="169"/>
                  </a:cxn>
                  <a:cxn ang="0">
                    <a:pos x="876" y="171"/>
                  </a:cxn>
                  <a:cxn ang="0">
                    <a:pos x="876" y="163"/>
                  </a:cxn>
                  <a:cxn ang="0">
                    <a:pos x="849" y="144"/>
                  </a:cxn>
                  <a:cxn ang="0">
                    <a:pos x="823" y="124"/>
                  </a:cxn>
                  <a:cxn ang="0">
                    <a:pos x="797" y="104"/>
                  </a:cxn>
                </a:cxnLst>
                <a:rect l="0" t="0" r="r" b="b"/>
                <a:pathLst>
                  <a:path w="888" h="172">
                    <a:moveTo>
                      <a:pt x="785" y="95"/>
                    </a:moveTo>
                    <a:lnTo>
                      <a:pt x="763" y="92"/>
                    </a:lnTo>
                    <a:lnTo>
                      <a:pt x="742" y="89"/>
                    </a:lnTo>
                    <a:lnTo>
                      <a:pt x="720" y="87"/>
                    </a:lnTo>
                    <a:lnTo>
                      <a:pt x="699" y="83"/>
                    </a:lnTo>
                    <a:lnTo>
                      <a:pt x="677" y="80"/>
                    </a:lnTo>
                    <a:lnTo>
                      <a:pt x="656" y="77"/>
                    </a:lnTo>
                    <a:lnTo>
                      <a:pt x="634" y="74"/>
                    </a:lnTo>
                    <a:lnTo>
                      <a:pt x="613" y="71"/>
                    </a:lnTo>
                    <a:lnTo>
                      <a:pt x="591" y="69"/>
                    </a:lnTo>
                    <a:lnTo>
                      <a:pt x="570" y="66"/>
                    </a:lnTo>
                    <a:lnTo>
                      <a:pt x="548" y="62"/>
                    </a:lnTo>
                    <a:lnTo>
                      <a:pt x="527" y="59"/>
                    </a:lnTo>
                    <a:lnTo>
                      <a:pt x="505" y="56"/>
                    </a:lnTo>
                    <a:lnTo>
                      <a:pt x="485" y="54"/>
                    </a:lnTo>
                    <a:lnTo>
                      <a:pt x="463" y="51"/>
                    </a:lnTo>
                    <a:lnTo>
                      <a:pt x="442" y="48"/>
                    </a:lnTo>
                    <a:lnTo>
                      <a:pt x="420" y="45"/>
                    </a:lnTo>
                    <a:lnTo>
                      <a:pt x="398" y="42"/>
                    </a:lnTo>
                    <a:lnTo>
                      <a:pt x="377" y="38"/>
                    </a:lnTo>
                    <a:lnTo>
                      <a:pt x="355" y="36"/>
                    </a:lnTo>
                    <a:lnTo>
                      <a:pt x="334" y="33"/>
                    </a:lnTo>
                    <a:lnTo>
                      <a:pt x="312" y="30"/>
                    </a:lnTo>
                    <a:lnTo>
                      <a:pt x="291" y="27"/>
                    </a:lnTo>
                    <a:lnTo>
                      <a:pt x="269" y="24"/>
                    </a:lnTo>
                    <a:lnTo>
                      <a:pt x="248" y="21"/>
                    </a:lnTo>
                    <a:lnTo>
                      <a:pt x="226" y="17"/>
                    </a:lnTo>
                    <a:lnTo>
                      <a:pt x="205" y="14"/>
                    </a:lnTo>
                    <a:lnTo>
                      <a:pt x="183" y="12"/>
                    </a:lnTo>
                    <a:lnTo>
                      <a:pt x="162" y="9"/>
                    </a:lnTo>
                    <a:lnTo>
                      <a:pt x="141" y="6"/>
                    </a:lnTo>
                    <a:lnTo>
                      <a:pt x="120" y="3"/>
                    </a:lnTo>
                    <a:lnTo>
                      <a:pt x="98" y="0"/>
                    </a:lnTo>
                    <a:lnTo>
                      <a:pt x="85" y="6"/>
                    </a:lnTo>
                    <a:lnTo>
                      <a:pt x="74" y="13"/>
                    </a:lnTo>
                    <a:lnTo>
                      <a:pt x="61" y="20"/>
                    </a:lnTo>
                    <a:lnTo>
                      <a:pt x="50" y="27"/>
                    </a:lnTo>
                    <a:lnTo>
                      <a:pt x="37" y="34"/>
                    </a:lnTo>
                    <a:lnTo>
                      <a:pt x="24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8" y="56"/>
                    </a:lnTo>
                    <a:lnTo>
                      <a:pt x="36" y="58"/>
                    </a:lnTo>
                    <a:lnTo>
                      <a:pt x="55" y="60"/>
                    </a:lnTo>
                    <a:lnTo>
                      <a:pt x="73" y="62"/>
                    </a:lnTo>
                    <a:lnTo>
                      <a:pt x="90" y="66"/>
                    </a:lnTo>
                    <a:lnTo>
                      <a:pt x="108" y="68"/>
                    </a:lnTo>
                    <a:lnTo>
                      <a:pt x="126" y="70"/>
                    </a:lnTo>
                    <a:lnTo>
                      <a:pt x="144" y="72"/>
                    </a:lnTo>
                    <a:lnTo>
                      <a:pt x="184" y="77"/>
                    </a:lnTo>
                    <a:lnTo>
                      <a:pt x="224" y="83"/>
                    </a:lnTo>
                    <a:lnTo>
                      <a:pt x="265" y="89"/>
                    </a:lnTo>
                    <a:lnTo>
                      <a:pt x="306" y="95"/>
                    </a:lnTo>
                    <a:lnTo>
                      <a:pt x="345" y="100"/>
                    </a:lnTo>
                    <a:lnTo>
                      <a:pt x="386" y="105"/>
                    </a:lnTo>
                    <a:lnTo>
                      <a:pt x="427" y="112"/>
                    </a:lnTo>
                    <a:lnTo>
                      <a:pt x="468" y="117"/>
                    </a:lnTo>
                    <a:lnTo>
                      <a:pt x="508" y="122"/>
                    </a:lnTo>
                    <a:lnTo>
                      <a:pt x="548" y="128"/>
                    </a:lnTo>
                    <a:lnTo>
                      <a:pt x="589" y="134"/>
                    </a:lnTo>
                    <a:lnTo>
                      <a:pt x="629" y="139"/>
                    </a:lnTo>
                    <a:lnTo>
                      <a:pt x="670" y="145"/>
                    </a:lnTo>
                    <a:lnTo>
                      <a:pt x="710" y="150"/>
                    </a:lnTo>
                    <a:lnTo>
                      <a:pt x="750" y="157"/>
                    </a:lnTo>
                    <a:lnTo>
                      <a:pt x="791" y="162"/>
                    </a:lnTo>
                    <a:lnTo>
                      <a:pt x="803" y="163"/>
                    </a:lnTo>
                    <a:lnTo>
                      <a:pt x="815" y="165"/>
                    </a:lnTo>
                    <a:lnTo>
                      <a:pt x="827" y="166"/>
                    </a:lnTo>
                    <a:lnTo>
                      <a:pt x="840" y="167"/>
                    </a:lnTo>
                    <a:lnTo>
                      <a:pt x="852" y="169"/>
                    </a:lnTo>
                    <a:lnTo>
                      <a:pt x="864" y="170"/>
                    </a:lnTo>
                    <a:lnTo>
                      <a:pt x="876" y="171"/>
                    </a:lnTo>
                    <a:lnTo>
                      <a:pt x="888" y="172"/>
                    </a:lnTo>
                    <a:lnTo>
                      <a:pt x="876" y="163"/>
                    </a:lnTo>
                    <a:lnTo>
                      <a:pt x="862" y="154"/>
                    </a:lnTo>
                    <a:lnTo>
                      <a:pt x="849" y="144"/>
                    </a:lnTo>
                    <a:lnTo>
                      <a:pt x="837" y="134"/>
                    </a:lnTo>
                    <a:lnTo>
                      <a:pt x="823" y="124"/>
                    </a:lnTo>
                    <a:lnTo>
                      <a:pt x="811" y="115"/>
                    </a:lnTo>
                    <a:lnTo>
                      <a:pt x="797" y="104"/>
                    </a:lnTo>
                    <a:lnTo>
                      <a:pt x="785" y="95"/>
                    </a:lnTo>
                    <a:close/>
                  </a:path>
                </a:pathLst>
              </a:custGeom>
              <a:solidFill>
                <a:srgbClr val="9B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1" name="Freeform 41"/>
              <p:cNvSpPr>
                <a:spLocks/>
              </p:cNvSpPr>
              <p:nvPr/>
            </p:nvSpPr>
            <p:spPr bwMode="auto">
              <a:xfrm>
                <a:off x="7004" y="1263"/>
                <a:ext cx="205" cy="41"/>
              </a:xfrm>
              <a:custGeom>
                <a:avLst/>
                <a:gdLst/>
                <a:ahLst/>
                <a:cxnLst>
                  <a:cxn ang="0">
                    <a:pos x="677" y="81"/>
                  </a:cxn>
                  <a:cxn ang="0">
                    <a:pos x="600" y="70"/>
                  </a:cxn>
                  <a:cxn ang="0">
                    <a:pos x="522" y="59"/>
                  </a:cxn>
                  <a:cxn ang="0">
                    <a:pos x="445" y="49"/>
                  </a:cxn>
                  <a:cxn ang="0">
                    <a:pos x="367" y="37"/>
                  </a:cxn>
                  <a:cxn ang="0">
                    <a:pos x="290" y="27"/>
                  </a:cxn>
                  <a:cxn ang="0">
                    <a:pos x="213" y="16"/>
                  </a:cxn>
                  <a:cxn ang="0">
                    <a:pos x="135" y="5"/>
                  </a:cxn>
                  <a:cxn ang="0">
                    <a:pos x="84" y="6"/>
                  </a:cxn>
                  <a:cxn ang="0">
                    <a:pos x="60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7" y="56"/>
                  </a:cxn>
                  <a:cxn ang="0">
                    <a:pos x="52" y="60"/>
                  </a:cxn>
                  <a:cxn ang="0">
                    <a:pos x="86" y="64"/>
                  </a:cxn>
                  <a:cxn ang="0">
                    <a:pos x="121" y="68"/>
                  </a:cxn>
                  <a:cxn ang="0">
                    <a:pos x="174" y="75"/>
                  </a:cxn>
                  <a:cxn ang="0">
                    <a:pos x="247" y="85"/>
                  </a:cxn>
                  <a:cxn ang="0">
                    <a:pos x="319" y="95"/>
                  </a:cxn>
                  <a:cxn ang="0">
                    <a:pos x="393" y="105"/>
                  </a:cxn>
                  <a:cxn ang="0">
                    <a:pos x="466" y="116"/>
                  </a:cxn>
                  <a:cxn ang="0">
                    <a:pos x="538" y="126"/>
                  </a:cxn>
                  <a:cxn ang="0">
                    <a:pos x="611" y="136"/>
                  </a:cxn>
                  <a:cxn ang="0">
                    <a:pos x="683" y="146"/>
                  </a:cxn>
                  <a:cxn ang="0">
                    <a:pos x="732" y="153"/>
                  </a:cxn>
                  <a:cxn ang="0">
                    <a:pos x="757" y="156"/>
                  </a:cxn>
                  <a:cxn ang="0">
                    <a:pos x="783" y="159"/>
                  </a:cxn>
                  <a:cxn ang="0">
                    <a:pos x="808" y="162"/>
                  </a:cxn>
                  <a:cxn ang="0">
                    <a:pos x="808" y="155"/>
                  </a:cxn>
                  <a:cxn ang="0">
                    <a:pos x="782" y="135"/>
                  </a:cxn>
                  <a:cxn ang="0">
                    <a:pos x="755" y="115"/>
                  </a:cxn>
                  <a:cxn ang="0">
                    <a:pos x="728" y="96"/>
                  </a:cxn>
                </a:cxnLst>
                <a:rect l="0" t="0" r="r" b="b"/>
                <a:pathLst>
                  <a:path w="820" h="164">
                    <a:moveTo>
                      <a:pt x="716" y="87"/>
                    </a:moveTo>
                    <a:lnTo>
                      <a:pt x="677" y="81"/>
                    </a:lnTo>
                    <a:lnTo>
                      <a:pt x="638" y="76"/>
                    </a:lnTo>
                    <a:lnTo>
                      <a:pt x="600" y="70"/>
                    </a:lnTo>
                    <a:lnTo>
                      <a:pt x="561" y="65"/>
                    </a:lnTo>
                    <a:lnTo>
                      <a:pt x="522" y="59"/>
                    </a:lnTo>
                    <a:lnTo>
                      <a:pt x="484" y="54"/>
                    </a:lnTo>
                    <a:lnTo>
                      <a:pt x="445" y="49"/>
                    </a:lnTo>
                    <a:lnTo>
                      <a:pt x="406" y="43"/>
                    </a:lnTo>
                    <a:lnTo>
                      <a:pt x="367" y="37"/>
                    </a:lnTo>
                    <a:lnTo>
                      <a:pt x="329" y="32"/>
                    </a:lnTo>
                    <a:lnTo>
                      <a:pt x="290" y="27"/>
                    </a:lnTo>
                    <a:lnTo>
                      <a:pt x="251" y="22"/>
                    </a:lnTo>
                    <a:lnTo>
                      <a:pt x="213" y="16"/>
                    </a:lnTo>
                    <a:lnTo>
                      <a:pt x="174" y="10"/>
                    </a:lnTo>
                    <a:lnTo>
                      <a:pt x="135" y="5"/>
                    </a:lnTo>
                    <a:lnTo>
                      <a:pt x="97" y="0"/>
                    </a:lnTo>
                    <a:lnTo>
                      <a:pt x="84" y="6"/>
                    </a:lnTo>
                    <a:lnTo>
                      <a:pt x="73" y="13"/>
                    </a:lnTo>
                    <a:lnTo>
                      <a:pt x="60" y="20"/>
                    </a:lnTo>
                    <a:lnTo>
                      <a:pt x="49" y="27"/>
                    </a:lnTo>
                    <a:lnTo>
                      <a:pt x="37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7" y="56"/>
                    </a:lnTo>
                    <a:lnTo>
                      <a:pt x="35" y="58"/>
                    </a:lnTo>
                    <a:lnTo>
                      <a:pt x="52" y="60"/>
                    </a:lnTo>
                    <a:lnTo>
                      <a:pt x="69" y="61"/>
                    </a:lnTo>
                    <a:lnTo>
                      <a:pt x="86" y="64"/>
                    </a:lnTo>
                    <a:lnTo>
                      <a:pt x="103" y="66"/>
                    </a:lnTo>
                    <a:lnTo>
                      <a:pt x="121" y="68"/>
                    </a:lnTo>
                    <a:lnTo>
                      <a:pt x="137" y="70"/>
                    </a:lnTo>
                    <a:lnTo>
                      <a:pt x="174" y="75"/>
                    </a:lnTo>
                    <a:lnTo>
                      <a:pt x="211" y="80"/>
                    </a:lnTo>
                    <a:lnTo>
                      <a:pt x="247" y="85"/>
                    </a:lnTo>
                    <a:lnTo>
                      <a:pt x="283" y="90"/>
                    </a:lnTo>
                    <a:lnTo>
                      <a:pt x="319" y="95"/>
                    </a:lnTo>
                    <a:lnTo>
                      <a:pt x="356" y="100"/>
                    </a:lnTo>
                    <a:lnTo>
                      <a:pt x="393" y="105"/>
                    </a:lnTo>
                    <a:lnTo>
                      <a:pt x="429" y="111"/>
                    </a:lnTo>
                    <a:lnTo>
                      <a:pt x="466" y="116"/>
                    </a:lnTo>
                    <a:lnTo>
                      <a:pt x="502" y="121"/>
                    </a:lnTo>
                    <a:lnTo>
                      <a:pt x="538" y="126"/>
                    </a:lnTo>
                    <a:lnTo>
                      <a:pt x="574" y="131"/>
                    </a:lnTo>
                    <a:lnTo>
                      <a:pt x="611" y="136"/>
                    </a:lnTo>
                    <a:lnTo>
                      <a:pt x="648" y="141"/>
                    </a:lnTo>
                    <a:lnTo>
                      <a:pt x="683" y="146"/>
                    </a:lnTo>
                    <a:lnTo>
                      <a:pt x="720" y="151"/>
                    </a:lnTo>
                    <a:lnTo>
                      <a:pt x="732" y="153"/>
                    </a:lnTo>
                    <a:lnTo>
                      <a:pt x="745" y="155"/>
                    </a:lnTo>
                    <a:lnTo>
                      <a:pt x="757" y="156"/>
                    </a:lnTo>
                    <a:lnTo>
                      <a:pt x="770" y="158"/>
                    </a:lnTo>
                    <a:lnTo>
                      <a:pt x="783" y="159"/>
                    </a:lnTo>
                    <a:lnTo>
                      <a:pt x="795" y="161"/>
                    </a:lnTo>
                    <a:lnTo>
                      <a:pt x="808" y="162"/>
                    </a:lnTo>
                    <a:lnTo>
                      <a:pt x="820" y="164"/>
                    </a:lnTo>
                    <a:lnTo>
                      <a:pt x="808" y="155"/>
                    </a:lnTo>
                    <a:lnTo>
                      <a:pt x="795" y="144"/>
                    </a:lnTo>
                    <a:lnTo>
                      <a:pt x="782" y="135"/>
                    </a:lnTo>
                    <a:lnTo>
                      <a:pt x="768" y="125"/>
                    </a:lnTo>
                    <a:lnTo>
                      <a:pt x="755" y="115"/>
                    </a:lnTo>
                    <a:lnTo>
                      <a:pt x="742" y="105"/>
                    </a:lnTo>
                    <a:lnTo>
                      <a:pt x="728" y="96"/>
                    </a:lnTo>
                    <a:lnTo>
                      <a:pt x="716" y="87"/>
                    </a:lnTo>
                    <a:close/>
                  </a:path>
                </a:pathLst>
              </a:custGeom>
              <a:solidFill>
                <a:srgbClr val="9E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2" name="Freeform 42"/>
              <p:cNvSpPr>
                <a:spLocks/>
              </p:cNvSpPr>
              <p:nvPr/>
            </p:nvSpPr>
            <p:spPr bwMode="auto">
              <a:xfrm>
                <a:off x="7004" y="1263"/>
                <a:ext cx="188" cy="39"/>
              </a:xfrm>
              <a:custGeom>
                <a:avLst/>
                <a:gdLst/>
                <a:ahLst/>
                <a:cxnLst>
                  <a:cxn ang="0">
                    <a:pos x="613" y="72"/>
                  </a:cxn>
                  <a:cxn ang="0">
                    <a:pos x="544" y="62"/>
                  </a:cxn>
                  <a:cxn ang="0">
                    <a:pos x="475" y="53"/>
                  </a:cxn>
                  <a:cxn ang="0">
                    <a:pos x="406" y="44"/>
                  </a:cxn>
                  <a:cxn ang="0">
                    <a:pos x="338" y="33"/>
                  </a:cxn>
                  <a:cxn ang="0">
                    <a:pos x="269" y="24"/>
                  </a:cxn>
                  <a:cxn ang="0">
                    <a:pos x="200" y="14"/>
                  </a:cxn>
                  <a:cxn ang="0">
                    <a:pos x="131" y="5"/>
                  </a:cxn>
                  <a:cxn ang="0">
                    <a:pos x="84" y="6"/>
                  </a:cxn>
                  <a:cxn ang="0">
                    <a:pos x="60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7" y="56"/>
                  </a:cxn>
                  <a:cxn ang="0">
                    <a:pos x="50" y="59"/>
                  </a:cxn>
                  <a:cxn ang="0">
                    <a:pos x="83" y="62"/>
                  </a:cxn>
                  <a:cxn ang="0">
                    <a:pos x="115" y="67"/>
                  </a:cxn>
                  <a:cxn ang="0">
                    <a:pos x="165" y="73"/>
                  </a:cxn>
                  <a:cxn ang="0">
                    <a:pos x="229" y="82"/>
                  </a:cxn>
                  <a:cxn ang="0">
                    <a:pos x="294" y="92"/>
                  </a:cxn>
                  <a:cxn ang="0">
                    <a:pos x="359" y="100"/>
                  </a:cxn>
                  <a:cxn ang="0">
                    <a:pos x="424" y="110"/>
                  </a:cxn>
                  <a:cxn ang="0">
                    <a:pos x="489" y="118"/>
                  </a:cxn>
                  <a:cxn ang="0">
                    <a:pos x="554" y="127"/>
                  </a:cxn>
                  <a:cxn ang="0">
                    <a:pos x="618" y="137"/>
                  </a:cxn>
                  <a:cxn ang="0">
                    <a:pos x="663" y="143"/>
                  </a:cxn>
                  <a:cxn ang="0">
                    <a:pos x="689" y="146"/>
                  </a:cxn>
                  <a:cxn ang="0">
                    <a:pos x="716" y="149"/>
                  </a:cxn>
                  <a:cxn ang="0">
                    <a:pos x="741" y="153"/>
                  </a:cxn>
                  <a:cxn ang="0">
                    <a:pos x="741" y="145"/>
                  </a:cxn>
                  <a:cxn ang="0">
                    <a:pos x="715" y="125"/>
                  </a:cxn>
                  <a:cxn ang="0">
                    <a:pos x="687" y="106"/>
                  </a:cxn>
                  <a:cxn ang="0">
                    <a:pos x="661" y="87"/>
                  </a:cxn>
                </a:cxnLst>
                <a:rect l="0" t="0" r="r" b="b"/>
                <a:pathLst>
                  <a:path w="753" h="155">
                    <a:moveTo>
                      <a:pt x="648" y="77"/>
                    </a:moveTo>
                    <a:lnTo>
                      <a:pt x="613" y="72"/>
                    </a:lnTo>
                    <a:lnTo>
                      <a:pt x="579" y="68"/>
                    </a:lnTo>
                    <a:lnTo>
                      <a:pt x="544" y="62"/>
                    </a:lnTo>
                    <a:lnTo>
                      <a:pt x="510" y="57"/>
                    </a:lnTo>
                    <a:lnTo>
                      <a:pt x="475" y="53"/>
                    </a:lnTo>
                    <a:lnTo>
                      <a:pt x="441" y="48"/>
                    </a:lnTo>
                    <a:lnTo>
                      <a:pt x="406" y="44"/>
                    </a:lnTo>
                    <a:lnTo>
                      <a:pt x="373" y="38"/>
                    </a:lnTo>
                    <a:lnTo>
                      <a:pt x="338" y="33"/>
                    </a:lnTo>
                    <a:lnTo>
                      <a:pt x="304" y="29"/>
                    </a:lnTo>
                    <a:lnTo>
                      <a:pt x="269" y="24"/>
                    </a:lnTo>
                    <a:lnTo>
                      <a:pt x="235" y="20"/>
                    </a:lnTo>
                    <a:lnTo>
                      <a:pt x="200" y="14"/>
                    </a:lnTo>
                    <a:lnTo>
                      <a:pt x="166" y="9"/>
                    </a:lnTo>
                    <a:lnTo>
                      <a:pt x="131" y="5"/>
                    </a:lnTo>
                    <a:lnTo>
                      <a:pt x="97" y="0"/>
                    </a:lnTo>
                    <a:lnTo>
                      <a:pt x="84" y="6"/>
                    </a:lnTo>
                    <a:lnTo>
                      <a:pt x="73" y="13"/>
                    </a:lnTo>
                    <a:lnTo>
                      <a:pt x="60" y="20"/>
                    </a:lnTo>
                    <a:lnTo>
                      <a:pt x="49" y="27"/>
                    </a:lnTo>
                    <a:lnTo>
                      <a:pt x="37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7" y="56"/>
                    </a:lnTo>
                    <a:lnTo>
                      <a:pt x="34" y="57"/>
                    </a:lnTo>
                    <a:lnTo>
                      <a:pt x="50" y="59"/>
                    </a:lnTo>
                    <a:lnTo>
                      <a:pt x="66" y="61"/>
                    </a:lnTo>
                    <a:lnTo>
                      <a:pt x="83" y="62"/>
                    </a:lnTo>
                    <a:lnTo>
                      <a:pt x="100" y="65"/>
                    </a:lnTo>
                    <a:lnTo>
                      <a:pt x="115" y="67"/>
                    </a:lnTo>
                    <a:lnTo>
                      <a:pt x="132" y="69"/>
                    </a:lnTo>
                    <a:lnTo>
                      <a:pt x="165" y="73"/>
                    </a:lnTo>
                    <a:lnTo>
                      <a:pt x="197" y="78"/>
                    </a:lnTo>
                    <a:lnTo>
                      <a:pt x="229" y="82"/>
                    </a:lnTo>
                    <a:lnTo>
                      <a:pt x="262" y="87"/>
                    </a:lnTo>
                    <a:lnTo>
                      <a:pt x="294" y="92"/>
                    </a:lnTo>
                    <a:lnTo>
                      <a:pt x="327" y="96"/>
                    </a:lnTo>
                    <a:lnTo>
                      <a:pt x="359" y="100"/>
                    </a:lnTo>
                    <a:lnTo>
                      <a:pt x="392" y="104"/>
                    </a:lnTo>
                    <a:lnTo>
                      <a:pt x="424" y="110"/>
                    </a:lnTo>
                    <a:lnTo>
                      <a:pt x="456" y="114"/>
                    </a:lnTo>
                    <a:lnTo>
                      <a:pt x="489" y="118"/>
                    </a:lnTo>
                    <a:lnTo>
                      <a:pt x="521" y="123"/>
                    </a:lnTo>
                    <a:lnTo>
                      <a:pt x="554" y="127"/>
                    </a:lnTo>
                    <a:lnTo>
                      <a:pt x="586" y="132"/>
                    </a:lnTo>
                    <a:lnTo>
                      <a:pt x="618" y="137"/>
                    </a:lnTo>
                    <a:lnTo>
                      <a:pt x="651" y="141"/>
                    </a:lnTo>
                    <a:lnTo>
                      <a:pt x="663" y="143"/>
                    </a:lnTo>
                    <a:lnTo>
                      <a:pt x="677" y="144"/>
                    </a:lnTo>
                    <a:lnTo>
                      <a:pt x="689" y="146"/>
                    </a:lnTo>
                    <a:lnTo>
                      <a:pt x="702" y="147"/>
                    </a:lnTo>
                    <a:lnTo>
                      <a:pt x="716" y="149"/>
                    </a:lnTo>
                    <a:lnTo>
                      <a:pt x="728" y="150"/>
                    </a:lnTo>
                    <a:lnTo>
                      <a:pt x="741" y="153"/>
                    </a:lnTo>
                    <a:lnTo>
                      <a:pt x="753" y="155"/>
                    </a:lnTo>
                    <a:lnTo>
                      <a:pt x="741" y="145"/>
                    </a:lnTo>
                    <a:lnTo>
                      <a:pt x="728" y="135"/>
                    </a:lnTo>
                    <a:lnTo>
                      <a:pt x="715" y="125"/>
                    </a:lnTo>
                    <a:lnTo>
                      <a:pt x="701" y="116"/>
                    </a:lnTo>
                    <a:lnTo>
                      <a:pt x="687" y="106"/>
                    </a:lnTo>
                    <a:lnTo>
                      <a:pt x="675" y="97"/>
                    </a:lnTo>
                    <a:lnTo>
                      <a:pt x="661" y="87"/>
                    </a:lnTo>
                    <a:lnTo>
                      <a:pt x="648" y="77"/>
                    </a:lnTo>
                    <a:close/>
                  </a:path>
                </a:pathLst>
              </a:custGeom>
              <a:solidFill>
                <a:srgbClr val="A0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3" name="Freeform 43"/>
              <p:cNvSpPr>
                <a:spLocks/>
              </p:cNvSpPr>
              <p:nvPr/>
            </p:nvSpPr>
            <p:spPr bwMode="auto">
              <a:xfrm>
                <a:off x="7004" y="1263"/>
                <a:ext cx="171" cy="37"/>
              </a:xfrm>
              <a:custGeom>
                <a:avLst/>
                <a:gdLst/>
                <a:ahLst/>
                <a:cxnLst>
                  <a:cxn ang="0">
                    <a:pos x="549" y="64"/>
                  </a:cxn>
                  <a:cxn ang="0">
                    <a:pos x="489" y="55"/>
                  </a:cxn>
                  <a:cxn ang="0">
                    <a:pos x="429" y="47"/>
                  </a:cxn>
                  <a:cxn ang="0">
                    <a:pos x="369" y="38"/>
                  </a:cxn>
                  <a:cxn ang="0">
                    <a:pos x="308" y="30"/>
                  </a:cxn>
                  <a:cxn ang="0">
                    <a:pos x="247" y="22"/>
                  </a:cxn>
                  <a:cxn ang="0">
                    <a:pos x="188" y="12"/>
                  </a:cxn>
                  <a:cxn ang="0">
                    <a:pos x="127" y="4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3"/>
                  </a:cxn>
                  <a:cxn ang="0">
                    <a:pos x="13" y="47"/>
                  </a:cxn>
                  <a:cxn ang="0">
                    <a:pos x="16" y="55"/>
                  </a:cxn>
                  <a:cxn ang="0">
                    <a:pos x="48" y="58"/>
                  </a:cxn>
                  <a:cxn ang="0">
                    <a:pos x="80" y="61"/>
                  </a:cxn>
                  <a:cxn ang="0">
                    <a:pos x="111" y="65"/>
                  </a:cxn>
                  <a:cxn ang="0">
                    <a:pos x="155" y="71"/>
                  </a:cxn>
                  <a:cxn ang="0">
                    <a:pos x="213" y="79"/>
                  </a:cxn>
                  <a:cxn ang="0">
                    <a:pos x="269" y="87"/>
                  </a:cxn>
                  <a:cxn ang="0">
                    <a:pos x="326" y="95"/>
                  </a:cxn>
                  <a:cxn ang="0">
                    <a:pos x="383" y="103"/>
                  </a:cxn>
                  <a:cxn ang="0">
                    <a:pos x="440" y="111"/>
                  </a:cxn>
                  <a:cxn ang="0">
                    <a:pos x="496" y="119"/>
                  </a:cxn>
                  <a:cxn ang="0">
                    <a:pos x="554" y="126"/>
                  </a:cxn>
                  <a:cxn ang="0">
                    <a:pos x="595" y="133"/>
                  </a:cxn>
                  <a:cxn ang="0">
                    <a:pos x="622" y="136"/>
                  </a:cxn>
                  <a:cxn ang="0">
                    <a:pos x="648" y="140"/>
                  </a:cxn>
                  <a:cxn ang="0">
                    <a:pos x="674" y="143"/>
                  </a:cxn>
                  <a:cxn ang="0">
                    <a:pos x="674" y="136"/>
                  </a:cxn>
                  <a:cxn ang="0">
                    <a:pos x="647" y="116"/>
                  </a:cxn>
                  <a:cxn ang="0">
                    <a:pos x="619" y="97"/>
                  </a:cxn>
                  <a:cxn ang="0">
                    <a:pos x="593" y="77"/>
                  </a:cxn>
                </a:cxnLst>
                <a:rect l="0" t="0" r="r" b="b"/>
                <a:pathLst>
                  <a:path w="687" h="145">
                    <a:moveTo>
                      <a:pt x="580" y="68"/>
                    </a:moveTo>
                    <a:lnTo>
                      <a:pt x="549" y="64"/>
                    </a:lnTo>
                    <a:lnTo>
                      <a:pt x="519" y="59"/>
                    </a:lnTo>
                    <a:lnTo>
                      <a:pt x="489" y="55"/>
                    </a:lnTo>
                    <a:lnTo>
                      <a:pt x="459" y="51"/>
                    </a:lnTo>
                    <a:lnTo>
                      <a:pt x="429" y="47"/>
                    </a:lnTo>
                    <a:lnTo>
                      <a:pt x="399" y="43"/>
                    </a:lnTo>
                    <a:lnTo>
                      <a:pt x="369" y="38"/>
                    </a:lnTo>
                    <a:lnTo>
                      <a:pt x="338" y="34"/>
                    </a:lnTo>
                    <a:lnTo>
                      <a:pt x="308" y="30"/>
                    </a:lnTo>
                    <a:lnTo>
                      <a:pt x="278" y="26"/>
                    </a:lnTo>
                    <a:lnTo>
                      <a:pt x="247" y="22"/>
                    </a:lnTo>
                    <a:lnTo>
                      <a:pt x="218" y="16"/>
                    </a:lnTo>
                    <a:lnTo>
                      <a:pt x="188" y="12"/>
                    </a:lnTo>
                    <a:lnTo>
                      <a:pt x="157" y="8"/>
                    </a:lnTo>
                    <a:lnTo>
                      <a:pt x="127" y="4"/>
                    </a:lnTo>
                    <a:lnTo>
                      <a:pt x="97" y="0"/>
                    </a:lnTo>
                    <a:lnTo>
                      <a:pt x="85" y="6"/>
                    </a:lnTo>
                    <a:lnTo>
                      <a:pt x="73" y="13"/>
                    </a:lnTo>
                    <a:lnTo>
                      <a:pt x="61" y="20"/>
                    </a:lnTo>
                    <a:lnTo>
                      <a:pt x="49" y="27"/>
                    </a:lnTo>
                    <a:lnTo>
                      <a:pt x="37" y="33"/>
                    </a:lnTo>
                    <a:lnTo>
                      <a:pt x="25" y="40"/>
                    </a:lnTo>
                    <a:lnTo>
                      <a:pt x="13" y="47"/>
                    </a:lnTo>
                    <a:lnTo>
                      <a:pt x="0" y="54"/>
                    </a:lnTo>
                    <a:lnTo>
                      <a:pt x="16" y="55"/>
                    </a:lnTo>
                    <a:lnTo>
                      <a:pt x="32" y="57"/>
                    </a:lnTo>
                    <a:lnTo>
                      <a:pt x="48" y="58"/>
                    </a:lnTo>
                    <a:lnTo>
                      <a:pt x="64" y="60"/>
                    </a:lnTo>
                    <a:lnTo>
                      <a:pt x="80" y="61"/>
                    </a:lnTo>
                    <a:lnTo>
                      <a:pt x="96" y="64"/>
                    </a:lnTo>
                    <a:lnTo>
                      <a:pt x="111" y="65"/>
                    </a:lnTo>
                    <a:lnTo>
                      <a:pt x="127" y="67"/>
                    </a:lnTo>
                    <a:lnTo>
                      <a:pt x="155" y="71"/>
                    </a:lnTo>
                    <a:lnTo>
                      <a:pt x="183" y="75"/>
                    </a:lnTo>
                    <a:lnTo>
                      <a:pt x="213" y="79"/>
                    </a:lnTo>
                    <a:lnTo>
                      <a:pt x="241" y="83"/>
                    </a:lnTo>
                    <a:lnTo>
                      <a:pt x="269" y="87"/>
                    </a:lnTo>
                    <a:lnTo>
                      <a:pt x="297" y="91"/>
                    </a:lnTo>
                    <a:lnTo>
                      <a:pt x="326" y="95"/>
                    </a:lnTo>
                    <a:lnTo>
                      <a:pt x="355" y="99"/>
                    </a:lnTo>
                    <a:lnTo>
                      <a:pt x="383" y="103"/>
                    </a:lnTo>
                    <a:lnTo>
                      <a:pt x="411" y="106"/>
                    </a:lnTo>
                    <a:lnTo>
                      <a:pt x="440" y="111"/>
                    </a:lnTo>
                    <a:lnTo>
                      <a:pt x="468" y="115"/>
                    </a:lnTo>
                    <a:lnTo>
                      <a:pt x="496" y="119"/>
                    </a:lnTo>
                    <a:lnTo>
                      <a:pt x="525" y="122"/>
                    </a:lnTo>
                    <a:lnTo>
                      <a:pt x="554" y="126"/>
                    </a:lnTo>
                    <a:lnTo>
                      <a:pt x="582" y="131"/>
                    </a:lnTo>
                    <a:lnTo>
                      <a:pt x="595" y="133"/>
                    </a:lnTo>
                    <a:lnTo>
                      <a:pt x="608" y="135"/>
                    </a:lnTo>
                    <a:lnTo>
                      <a:pt x="622" y="136"/>
                    </a:lnTo>
                    <a:lnTo>
                      <a:pt x="635" y="138"/>
                    </a:lnTo>
                    <a:lnTo>
                      <a:pt x="648" y="140"/>
                    </a:lnTo>
                    <a:lnTo>
                      <a:pt x="661" y="141"/>
                    </a:lnTo>
                    <a:lnTo>
                      <a:pt x="674" y="143"/>
                    </a:lnTo>
                    <a:lnTo>
                      <a:pt x="687" y="145"/>
                    </a:lnTo>
                    <a:lnTo>
                      <a:pt x="674" y="136"/>
                    </a:lnTo>
                    <a:lnTo>
                      <a:pt x="660" y="125"/>
                    </a:lnTo>
                    <a:lnTo>
                      <a:pt x="647" y="116"/>
                    </a:lnTo>
                    <a:lnTo>
                      <a:pt x="633" y="106"/>
                    </a:lnTo>
                    <a:lnTo>
                      <a:pt x="619" y="97"/>
                    </a:lnTo>
                    <a:lnTo>
                      <a:pt x="607" y="88"/>
                    </a:lnTo>
                    <a:lnTo>
                      <a:pt x="593" y="77"/>
                    </a:lnTo>
                    <a:lnTo>
                      <a:pt x="580" y="68"/>
                    </a:lnTo>
                    <a:close/>
                  </a:path>
                </a:pathLst>
              </a:custGeom>
              <a:solidFill>
                <a:srgbClr val="A5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4" name="Freeform 44"/>
              <p:cNvSpPr>
                <a:spLocks/>
              </p:cNvSpPr>
              <p:nvPr/>
            </p:nvSpPr>
            <p:spPr bwMode="auto">
              <a:xfrm>
                <a:off x="7004" y="1263"/>
                <a:ext cx="155" cy="34"/>
              </a:xfrm>
              <a:custGeom>
                <a:avLst/>
                <a:gdLst/>
                <a:ahLst/>
                <a:cxnLst>
                  <a:cxn ang="0">
                    <a:pos x="484" y="55"/>
                  </a:cxn>
                  <a:cxn ang="0">
                    <a:pos x="432" y="48"/>
                  </a:cxn>
                  <a:cxn ang="0">
                    <a:pos x="380" y="40"/>
                  </a:cxn>
                  <a:cxn ang="0">
                    <a:pos x="329" y="33"/>
                  </a:cxn>
                  <a:cxn ang="0">
                    <a:pos x="277" y="26"/>
                  </a:cxn>
                  <a:cxn ang="0">
                    <a:pos x="224" y="18"/>
                  </a:cxn>
                  <a:cxn ang="0">
                    <a:pos x="173" y="11"/>
                  </a:cxn>
                  <a:cxn ang="0">
                    <a:pos x="121" y="4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5" y="33"/>
                  </a:cxn>
                  <a:cxn ang="0">
                    <a:pos x="11" y="47"/>
                  </a:cxn>
                  <a:cxn ang="0">
                    <a:pos x="14" y="55"/>
                  </a:cxn>
                  <a:cxn ang="0">
                    <a:pos x="44" y="58"/>
                  </a:cxn>
                  <a:cxn ang="0">
                    <a:pos x="74" y="61"/>
                  </a:cxn>
                  <a:cxn ang="0">
                    <a:pos x="104" y="65"/>
                  </a:cxn>
                  <a:cxn ang="0">
                    <a:pos x="144" y="69"/>
                  </a:cxn>
                  <a:cxn ang="0">
                    <a:pos x="193" y="76"/>
                  </a:cxn>
                  <a:cxn ang="0">
                    <a:pos x="242" y="82"/>
                  </a:cxn>
                  <a:cxn ang="0">
                    <a:pos x="290" y="90"/>
                  </a:cxn>
                  <a:cxn ang="0">
                    <a:pos x="339" y="96"/>
                  </a:cxn>
                  <a:cxn ang="0">
                    <a:pos x="388" y="103"/>
                  </a:cxn>
                  <a:cxn ang="0">
                    <a:pos x="438" y="110"/>
                  </a:cxn>
                  <a:cxn ang="0">
                    <a:pos x="487" y="117"/>
                  </a:cxn>
                  <a:cxn ang="0">
                    <a:pos x="524" y="122"/>
                  </a:cxn>
                  <a:cxn ang="0">
                    <a:pos x="552" y="126"/>
                  </a:cxn>
                  <a:cxn ang="0">
                    <a:pos x="578" y="129"/>
                  </a:cxn>
                  <a:cxn ang="0">
                    <a:pos x="605" y="134"/>
                  </a:cxn>
                  <a:cxn ang="0">
                    <a:pos x="605" y="126"/>
                  </a:cxn>
                  <a:cxn ang="0">
                    <a:pos x="578" y="106"/>
                  </a:cxn>
                  <a:cxn ang="0">
                    <a:pos x="551" y="88"/>
                  </a:cxn>
                  <a:cxn ang="0">
                    <a:pos x="523" y="69"/>
                  </a:cxn>
                </a:cxnLst>
                <a:rect l="0" t="0" r="r" b="b"/>
                <a:pathLst>
                  <a:path w="618" h="136">
                    <a:moveTo>
                      <a:pt x="510" y="59"/>
                    </a:moveTo>
                    <a:lnTo>
                      <a:pt x="484" y="55"/>
                    </a:lnTo>
                    <a:lnTo>
                      <a:pt x="457" y="52"/>
                    </a:lnTo>
                    <a:lnTo>
                      <a:pt x="432" y="48"/>
                    </a:lnTo>
                    <a:lnTo>
                      <a:pt x="406" y="45"/>
                    </a:lnTo>
                    <a:lnTo>
                      <a:pt x="380" y="40"/>
                    </a:lnTo>
                    <a:lnTo>
                      <a:pt x="354" y="37"/>
                    </a:lnTo>
                    <a:lnTo>
                      <a:pt x="329" y="33"/>
                    </a:lnTo>
                    <a:lnTo>
                      <a:pt x="303" y="29"/>
                    </a:lnTo>
                    <a:lnTo>
                      <a:pt x="277" y="26"/>
                    </a:lnTo>
                    <a:lnTo>
                      <a:pt x="250" y="22"/>
                    </a:lnTo>
                    <a:lnTo>
                      <a:pt x="224" y="18"/>
                    </a:lnTo>
                    <a:lnTo>
                      <a:pt x="199" y="14"/>
                    </a:lnTo>
                    <a:lnTo>
                      <a:pt x="173" y="11"/>
                    </a:lnTo>
                    <a:lnTo>
                      <a:pt x="147" y="7"/>
                    </a:lnTo>
                    <a:lnTo>
                      <a:pt x="121" y="4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7"/>
                    </a:lnTo>
                    <a:lnTo>
                      <a:pt x="35" y="33"/>
                    </a:lnTo>
                    <a:lnTo>
                      <a:pt x="24" y="40"/>
                    </a:lnTo>
                    <a:lnTo>
                      <a:pt x="11" y="47"/>
                    </a:lnTo>
                    <a:lnTo>
                      <a:pt x="0" y="54"/>
                    </a:lnTo>
                    <a:lnTo>
                      <a:pt x="14" y="55"/>
                    </a:lnTo>
                    <a:lnTo>
                      <a:pt x="30" y="56"/>
                    </a:lnTo>
                    <a:lnTo>
                      <a:pt x="44" y="58"/>
                    </a:lnTo>
                    <a:lnTo>
                      <a:pt x="59" y="59"/>
                    </a:lnTo>
                    <a:lnTo>
                      <a:pt x="74" y="61"/>
                    </a:lnTo>
                    <a:lnTo>
                      <a:pt x="89" y="62"/>
                    </a:lnTo>
                    <a:lnTo>
                      <a:pt x="104" y="65"/>
                    </a:lnTo>
                    <a:lnTo>
                      <a:pt x="120" y="66"/>
                    </a:lnTo>
                    <a:lnTo>
                      <a:pt x="144" y="69"/>
                    </a:lnTo>
                    <a:lnTo>
                      <a:pt x="169" y="72"/>
                    </a:lnTo>
                    <a:lnTo>
                      <a:pt x="193" y="76"/>
                    </a:lnTo>
                    <a:lnTo>
                      <a:pt x="217" y="79"/>
                    </a:lnTo>
                    <a:lnTo>
                      <a:pt x="242" y="82"/>
                    </a:lnTo>
                    <a:lnTo>
                      <a:pt x="266" y="85"/>
                    </a:lnTo>
                    <a:lnTo>
                      <a:pt x="290" y="90"/>
                    </a:lnTo>
                    <a:lnTo>
                      <a:pt x="315" y="93"/>
                    </a:lnTo>
                    <a:lnTo>
                      <a:pt x="339" y="96"/>
                    </a:lnTo>
                    <a:lnTo>
                      <a:pt x="363" y="100"/>
                    </a:lnTo>
                    <a:lnTo>
                      <a:pt x="388" y="103"/>
                    </a:lnTo>
                    <a:lnTo>
                      <a:pt x="413" y="106"/>
                    </a:lnTo>
                    <a:lnTo>
                      <a:pt x="438" y="110"/>
                    </a:lnTo>
                    <a:lnTo>
                      <a:pt x="462" y="114"/>
                    </a:lnTo>
                    <a:lnTo>
                      <a:pt x="487" y="117"/>
                    </a:lnTo>
                    <a:lnTo>
                      <a:pt x="511" y="120"/>
                    </a:lnTo>
                    <a:lnTo>
                      <a:pt x="524" y="122"/>
                    </a:lnTo>
                    <a:lnTo>
                      <a:pt x="538" y="124"/>
                    </a:lnTo>
                    <a:lnTo>
                      <a:pt x="552" y="126"/>
                    </a:lnTo>
                    <a:lnTo>
                      <a:pt x="565" y="127"/>
                    </a:lnTo>
                    <a:lnTo>
                      <a:pt x="578" y="129"/>
                    </a:lnTo>
                    <a:lnTo>
                      <a:pt x="591" y="132"/>
                    </a:lnTo>
                    <a:lnTo>
                      <a:pt x="605" y="134"/>
                    </a:lnTo>
                    <a:lnTo>
                      <a:pt x="618" y="136"/>
                    </a:lnTo>
                    <a:lnTo>
                      <a:pt x="605" y="126"/>
                    </a:lnTo>
                    <a:lnTo>
                      <a:pt x="591" y="116"/>
                    </a:lnTo>
                    <a:lnTo>
                      <a:pt x="578" y="106"/>
                    </a:lnTo>
                    <a:lnTo>
                      <a:pt x="564" y="97"/>
                    </a:lnTo>
                    <a:lnTo>
                      <a:pt x="551" y="88"/>
                    </a:lnTo>
                    <a:lnTo>
                      <a:pt x="537" y="78"/>
                    </a:lnTo>
                    <a:lnTo>
                      <a:pt x="523" y="69"/>
                    </a:lnTo>
                    <a:lnTo>
                      <a:pt x="510" y="59"/>
                    </a:lnTo>
                    <a:close/>
                  </a:path>
                </a:pathLst>
              </a:custGeom>
              <a:solidFill>
                <a:srgbClr val="A8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5" name="Freeform 45"/>
              <p:cNvSpPr>
                <a:spLocks/>
              </p:cNvSpPr>
              <p:nvPr/>
            </p:nvSpPr>
            <p:spPr bwMode="auto">
              <a:xfrm>
                <a:off x="7004" y="1263"/>
                <a:ext cx="138" cy="32"/>
              </a:xfrm>
              <a:custGeom>
                <a:avLst/>
                <a:gdLst/>
                <a:ahLst/>
                <a:cxnLst>
                  <a:cxn ang="0">
                    <a:pos x="420" y="47"/>
                  </a:cxn>
                  <a:cxn ang="0">
                    <a:pos x="377" y="40"/>
                  </a:cxn>
                  <a:cxn ang="0">
                    <a:pos x="333" y="34"/>
                  </a:cxn>
                  <a:cxn ang="0">
                    <a:pos x="290" y="28"/>
                  </a:cxn>
                  <a:cxn ang="0">
                    <a:pos x="246" y="22"/>
                  </a:cxn>
                  <a:cxn ang="0">
                    <a:pos x="203" y="15"/>
                  </a:cxn>
                  <a:cxn ang="0">
                    <a:pos x="159" y="9"/>
                  </a:cxn>
                  <a:cxn ang="0">
                    <a:pos x="117" y="3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5" y="33"/>
                  </a:cxn>
                  <a:cxn ang="0">
                    <a:pos x="11" y="47"/>
                  </a:cxn>
                  <a:cxn ang="0">
                    <a:pos x="14" y="54"/>
                  </a:cxn>
                  <a:cxn ang="0">
                    <a:pos x="42" y="57"/>
                  </a:cxn>
                  <a:cxn ang="0">
                    <a:pos x="71" y="60"/>
                  </a:cxn>
                  <a:cxn ang="0">
                    <a:pos x="100" y="62"/>
                  </a:cxn>
                  <a:cxn ang="0">
                    <a:pos x="135" y="67"/>
                  </a:cxn>
                  <a:cxn ang="0">
                    <a:pos x="176" y="72"/>
                  </a:cxn>
                  <a:cxn ang="0">
                    <a:pos x="217" y="78"/>
                  </a:cxn>
                  <a:cxn ang="0">
                    <a:pos x="258" y="84"/>
                  </a:cxn>
                  <a:cxn ang="0">
                    <a:pos x="299" y="90"/>
                  </a:cxn>
                  <a:cxn ang="0">
                    <a:pos x="339" y="96"/>
                  </a:cxn>
                  <a:cxn ang="0">
                    <a:pos x="380" y="101"/>
                  </a:cxn>
                  <a:cxn ang="0">
                    <a:pos x="421" y="106"/>
                  </a:cxn>
                  <a:cxn ang="0">
                    <a:pos x="455" y="112"/>
                  </a:cxn>
                  <a:cxn ang="0">
                    <a:pos x="483" y="116"/>
                  </a:cxn>
                  <a:cxn ang="0">
                    <a:pos x="511" y="120"/>
                  </a:cxn>
                  <a:cxn ang="0">
                    <a:pos x="538" y="124"/>
                  </a:cxn>
                  <a:cxn ang="0">
                    <a:pos x="538" y="117"/>
                  </a:cxn>
                  <a:cxn ang="0">
                    <a:pos x="511" y="98"/>
                  </a:cxn>
                  <a:cxn ang="0">
                    <a:pos x="483" y="78"/>
                  </a:cxn>
                  <a:cxn ang="0">
                    <a:pos x="455" y="59"/>
                  </a:cxn>
                </a:cxnLst>
                <a:rect l="0" t="0" r="r" b="b"/>
                <a:pathLst>
                  <a:path w="552" h="126">
                    <a:moveTo>
                      <a:pt x="442" y="50"/>
                    </a:moveTo>
                    <a:lnTo>
                      <a:pt x="420" y="47"/>
                    </a:lnTo>
                    <a:lnTo>
                      <a:pt x="398" y="44"/>
                    </a:lnTo>
                    <a:lnTo>
                      <a:pt x="377" y="40"/>
                    </a:lnTo>
                    <a:lnTo>
                      <a:pt x="355" y="37"/>
                    </a:lnTo>
                    <a:lnTo>
                      <a:pt x="333" y="34"/>
                    </a:lnTo>
                    <a:lnTo>
                      <a:pt x="311" y="31"/>
                    </a:lnTo>
                    <a:lnTo>
                      <a:pt x="290" y="28"/>
                    </a:lnTo>
                    <a:lnTo>
                      <a:pt x="268" y="25"/>
                    </a:lnTo>
                    <a:lnTo>
                      <a:pt x="246" y="22"/>
                    </a:lnTo>
                    <a:lnTo>
                      <a:pt x="225" y="18"/>
                    </a:lnTo>
                    <a:lnTo>
                      <a:pt x="203" y="15"/>
                    </a:lnTo>
                    <a:lnTo>
                      <a:pt x="181" y="12"/>
                    </a:lnTo>
                    <a:lnTo>
                      <a:pt x="159" y="9"/>
                    </a:lnTo>
                    <a:lnTo>
                      <a:pt x="139" y="6"/>
                    </a:lnTo>
                    <a:lnTo>
                      <a:pt x="117" y="3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6"/>
                    </a:lnTo>
                    <a:lnTo>
                      <a:pt x="35" y="33"/>
                    </a:lnTo>
                    <a:lnTo>
                      <a:pt x="24" y="39"/>
                    </a:lnTo>
                    <a:lnTo>
                      <a:pt x="11" y="47"/>
                    </a:lnTo>
                    <a:lnTo>
                      <a:pt x="0" y="53"/>
                    </a:lnTo>
                    <a:lnTo>
                      <a:pt x="14" y="54"/>
                    </a:lnTo>
                    <a:lnTo>
                      <a:pt x="28" y="56"/>
                    </a:lnTo>
                    <a:lnTo>
                      <a:pt x="42" y="57"/>
                    </a:lnTo>
                    <a:lnTo>
                      <a:pt x="57" y="58"/>
                    </a:lnTo>
                    <a:lnTo>
                      <a:pt x="71" y="60"/>
                    </a:lnTo>
                    <a:lnTo>
                      <a:pt x="85" y="61"/>
                    </a:lnTo>
                    <a:lnTo>
                      <a:pt x="100" y="62"/>
                    </a:lnTo>
                    <a:lnTo>
                      <a:pt x="115" y="64"/>
                    </a:lnTo>
                    <a:lnTo>
                      <a:pt x="135" y="67"/>
                    </a:lnTo>
                    <a:lnTo>
                      <a:pt x="155" y="70"/>
                    </a:lnTo>
                    <a:lnTo>
                      <a:pt x="176" y="72"/>
                    </a:lnTo>
                    <a:lnTo>
                      <a:pt x="196" y="75"/>
                    </a:lnTo>
                    <a:lnTo>
                      <a:pt x="217" y="78"/>
                    </a:lnTo>
                    <a:lnTo>
                      <a:pt x="237" y="81"/>
                    </a:lnTo>
                    <a:lnTo>
                      <a:pt x="258" y="84"/>
                    </a:lnTo>
                    <a:lnTo>
                      <a:pt x="278" y="87"/>
                    </a:lnTo>
                    <a:lnTo>
                      <a:pt x="299" y="90"/>
                    </a:lnTo>
                    <a:lnTo>
                      <a:pt x="318" y="93"/>
                    </a:lnTo>
                    <a:lnTo>
                      <a:pt x="339" y="96"/>
                    </a:lnTo>
                    <a:lnTo>
                      <a:pt x="359" y="98"/>
                    </a:lnTo>
                    <a:lnTo>
                      <a:pt x="380" y="101"/>
                    </a:lnTo>
                    <a:lnTo>
                      <a:pt x="401" y="104"/>
                    </a:lnTo>
                    <a:lnTo>
                      <a:pt x="421" y="106"/>
                    </a:lnTo>
                    <a:lnTo>
                      <a:pt x="442" y="110"/>
                    </a:lnTo>
                    <a:lnTo>
                      <a:pt x="455" y="112"/>
                    </a:lnTo>
                    <a:lnTo>
                      <a:pt x="469" y="114"/>
                    </a:lnTo>
                    <a:lnTo>
                      <a:pt x="483" y="116"/>
                    </a:lnTo>
                    <a:lnTo>
                      <a:pt x="497" y="118"/>
                    </a:lnTo>
                    <a:lnTo>
                      <a:pt x="511" y="120"/>
                    </a:lnTo>
                    <a:lnTo>
                      <a:pt x="524" y="122"/>
                    </a:lnTo>
                    <a:lnTo>
                      <a:pt x="538" y="124"/>
                    </a:lnTo>
                    <a:lnTo>
                      <a:pt x="552" y="126"/>
                    </a:lnTo>
                    <a:lnTo>
                      <a:pt x="538" y="117"/>
                    </a:lnTo>
                    <a:lnTo>
                      <a:pt x="524" y="107"/>
                    </a:lnTo>
                    <a:lnTo>
                      <a:pt x="511" y="98"/>
                    </a:lnTo>
                    <a:lnTo>
                      <a:pt x="497" y="88"/>
                    </a:lnTo>
                    <a:lnTo>
                      <a:pt x="483" y="78"/>
                    </a:lnTo>
                    <a:lnTo>
                      <a:pt x="469" y="69"/>
                    </a:lnTo>
                    <a:lnTo>
                      <a:pt x="455" y="59"/>
                    </a:lnTo>
                    <a:lnTo>
                      <a:pt x="442" y="50"/>
                    </a:lnTo>
                    <a:close/>
                  </a:path>
                </a:pathLst>
              </a:custGeom>
              <a:solidFill>
                <a:srgbClr val="AA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6" name="Freeform 46"/>
              <p:cNvSpPr>
                <a:spLocks/>
              </p:cNvSpPr>
              <p:nvPr/>
            </p:nvSpPr>
            <p:spPr bwMode="auto">
              <a:xfrm>
                <a:off x="7004" y="1263"/>
                <a:ext cx="121" cy="29"/>
              </a:xfrm>
              <a:custGeom>
                <a:avLst/>
                <a:gdLst/>
                <a:ahLst/>
                <a:cxnLst>
                  <a:cxn ang="0">
                    <a:pos x="356" y="38"/>
                  </a:cxn>
                  <a:cxn ang="0">
                    <a:pos x="322" y="33"/>
                  </a:cxn>
                  <a:cxn ang="0">
                    <a:pos x="287" y="28"/>
                  </a:cxn>
                  <a:cxn ang="0">
                    <a:pos x="251" y="23"/>
                  </a:cxn>
                  <a:cxn ang="0">
                    <a:pos x="217" y="17"/>
                  </a:cxn>
                  <a:cxn ang="0">
                    <a:pos x="181" y="12"/>
                  </a:cxn>
                  <a:cxn ang="0">
                    <a:pos x="147" y="7"/>
                  </a:cxn>
                  <a:cxn ang="0">
                    <a:pos x="112" y="2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6" y="33"/>
                  </a:cxn>
                  <a:cxn ang="0">
                    <a:pos x="12" y="47"/>
                  </a:cxn>
                  <a:cxn ang="0">
                    <a:pos x="13" y="54"/>
                  </a:cxn>
                  <a:cxn ang="0">
                    <a:pos x="40" y="56"/>
                  </a:cxn>
                  <a:cxn ang="0">
                    <a:pos x="67" y="59"/>
                  </a:cxn>
                  <a:cxn ang="0">
                    <a:pos x="95" y="61"/>
                  </a:cxn>
                  <a:cxn ang="0">
                    <a:pos x="125" y="65"/>
                  </a:cxn>
                  <a:cxn ang="0">
                    <a:pos x="157" y="70"/>
                  </a:cxn>
                  <a:cxn ang="0">
                    <a:pos x="191" y="74"/>
                  </a:cxn>
                  <a:cxn ang="0">
                    <a:pos x="223" y="78"/>
                  </a:cxn>
                  <a:cxn ang="0">
                    <a:pos x="257" y="83"/>
                  </a:cxn>
                  <a:cxn ang="0">
                    <a:pos x="290" y="88"/>
                  </a:cxn>
                  <a:cxn ang="0">
                    <a:pos x="323" y="92"/>
                  </a:cxn>
                  <a:cxn ang="0">
                    <a:pos x="356" y="97"/>
                  </a:cxn>
                  <a:cxn ang="0">
                    <a:pos x="386" y="101"/>
                  </a:cxn>
                  <a:cxn ang="0">
                    <a:pos x="415" y="105"/>
                  </a:cxn>
                  <a:cxn ang="0">
                    <a:pos x="443" y="111"/>
                  </a:cxn>
                  <a:cxn ang="0">
                    <a:pos x="471" y="115"/>
                  </a:cxn>
                  <a:cxn ang="0">
                    <a:pos x="471" y="107"/>
                  </a:cxn>
                  <a:cxn ang="0">
                    <a:pos x="443" y="89"/>
                  </a:cxn>
                  <a:cxn ang="0">
                    <a:pos x="416" y="70"/>
                  </a:cxn>
                  <a:cxn ang="0">
                    <a:pos x="387" y="50"/>
                  </a:cxn>
                </a:cxnLst>
                <a:rect l="0" t="0" r="r" b="b"/>
                <a:pathLst>
                  <a:path w="485" h="117">
                    <a:moveTo>
                      <a:pt x="374" y="40"/>
                    </a:moveTo>
                    <a:lnTo>
                      <a:pt x="356" y="38"/>
                    </a:lnTo>
                    <a:lnTo>
                      <a:pt x="339" y="35"/>
                    </a:lnTo>
                    <a:lnTo>
                      <a:pt x="322" y="33"/>
                    </a:lnTo>
                    <a:lnTo>
                      <a:pt x="304" y="30"/>
                    </a:lnTo>
                    <a:lnTo>
                      <a:pt x="287" y="28"/>
                    </a:lnTo>
                    <a:lnTo>
                      <a:pt x="269" y="25"/>
                    </a:lnTo>
                    <a:lnTo>
                      <a:pt x="251" y="23"/>
                    </a:lnTo>
                    <a:lnTo>
                      <a:pt x="235" y="20"/>
                    </a:lnTo>
                    <a:lnTo>
                      <a:pt x="217" y="17"/>
                    </a:lnTo>
                    <a:lnTo>
                      <a:pt x="199" y="15"/>
                    </a:lnTo>
                    <a:lnTo>
                      <a:pt x="181" y="12"/>
                    </a:lnTo>
                    <a:lnTo>
                      <a:pt x="165" y="10"/>
                    </a:lnTo>
                    <a:lnTo>
                      <a:pt x="147" y="7"/>
                    </a:lnTo>
                    <a:lnTo>
                      <a:pt x="129" y="5"/>
                    </a:lnTo>
                    <a:lnTo>
                      <a:pt x="112" y="2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6"/>
                    </a:lnTo>
                    <a:lnTo>
                      <a:pt x="36" y="33"/>
                    </a:lnTo>
                    <a:lnTo>
                      <a:pt x="24" y="39"/>
                    </a:lnTo>
                    <a:lnTo>
                      <a:pt x="12" y="47"/>
                    </a:lnTo>
                    <a:lnTo>
                      <a:pt x="0" y="53"/>
                    </a:lnTo>
                    <a:lnTo>
                      <a:pt x="13" y="54"/>
                    </a:lnTo>
                    <a:lnTo>
                      <a:pt x="27" y="55"/>
                    </a:lnTo>
                    <a:lnTo>
                      <a:pt x="40" y="56"/>
                    </a:lnTo>
                    <a:lnTo>
                      <a:pt x="54" y="57"/>
                    </a:lnTo>
                    <a:lnTo>
                      <a:pt x="67" y="59"/>
                    </a:lnTo>
                    <a:lnTo>
                      <a:pt x="81" y="60"/>
                    </a:lnTo>
                    <a:lnTo>
                      <a:pt x="95" y="61"/>
                    </a:lnTo>
                    <a:lnTo>
                      <a:pt x="108" y="62"/>
                    </a:lnTo>
                    <a:lnTo>
                      <a:pt x="125" y="65"/>
                    </a:lnTo>
                    <a:lnTo>
                      <a:pt x="142" y="67"/>
                    </a:lnTo>
                    <a:lnTo>
                      <a:pt x="157" y="70"/>
                    </a:lnTo>
                    <a:lnTo>
                      <a:pt x="174" y="72"/>
                    </a:lnTo>
                    <a:lnTo>
                      <a:pt x="191" y="74"/>
                    </a:lnTo>
                    <a:lnTo>
                      <a:pt x="208" y="76"/>
                    </a:lnTo>
                    <a:lnTo>
                      <a:pt x="223" y="78"/>
                    </a:lnTo>
                    <a:lnTo>
                      <a:pt x="240" y="80"/>
                    </a:lnTo>
                    <a:lnTo>
                      <a:pt x="257" y="83"/>
                    </a:lnTo>
                    <a:lnTo>
                      <a:pt x="273" y="85"/>
                    </a:lnTo>
                    <a:lnTo>
                      <a:pt x="290" y="88"/>
                    </a:lnTo>
                    <a:lnTo>
                      <a:pt x="306" y="90"/>
                    </a:lnTo>
                    <a:lnTo>
                      <a:pt x="323" y="92"/>
                    </a:lnTo>
                    <a:lnTo>
                      <a:pt x="339" y="95"/>
                    </a:lnTo>
                    <a:lnTo>
                      <a:pt x="356" y="97"/>
                    </a:lnTo>
                    <a:lnTo>
                      <a:pt x="373" y="99"/>
                    </a:lnTo>
                    <a:lnTo>
                      <a:pt x="386" y="101"/>
                    </a:lnTo>
                    <a:lnTo>
                      <a:pt x="401" y="103"/>
                    </a:lnTo>
                    <a:lnTo>
                      <a:pt x="415" y="105"/>
                    </a:lnTo>
                    <a:lnTo>
                      <a:pt x="429" y="107"/>
                    </a:lnTo>
                    <a:lnTo>
                      <a:pt x="443" y="111"/>
                    </a:lnTo>
                    <a:lnTo>
                      <a:pt x="456" y="113"/>
                    </a:lnTo>
                    <a:lnTo>
                      <a:pt x="471" y="115"/>
                    </a:lnTo>
                    <a:lnTo>
                      <a:pt x="485" y="117"/>
                    </a:lnTo>
                    <a:lnTo>
                      <a:pt x="471" y="107"/>
                    </a:lnTo>
                    <a:lnTo>
                      <a:pt x="457" y="98"/>
                    </a:lnTo>
                    <a:lnTo>
                      <a:pt x="443" y="89"/>
                    </a:lnTo>
                    <a:lnTo>
                      <a:pt x="429" y="79"/>
                    </a:lnTo>
                    <a:lnTo>
                      <a:pt x="416" y="70"/>
                    </a:lnTo>
                    <a:lnTo>
                      <a:pt x="401" y="60"/>
                    </a:lnTo>
                    <a:lnTo>
                      <a:pt x="387" y="50"/>
                    </a:lnTo>
                    <a:lnTo>
                      <a:pt x="374" y="40"/>
                    </a:lnTo>
                    <a:close/>
                  </a:path>
                </a:pathLst>
              </a:custGeom>
              <a:solidFill>
                <a:srgbClr val="AD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7" name="Freeform 47"/>
              <p:cNvSpPr>
                <a:spLocks/>
              </p:cNvSpPr>
              <p:nvPr/>
            </p:nvSpPr>
            <p:spPr bwMode="auto">
              <a:xfrm>
                <a:off x="7004" y="1263"/>
                <a:ext cx="105" cy="27"/>
              </a:xfrm>
              <a:custGeom>
                <a:avLst/>
                <a:gdLst/>
                <a:ahLst/>
                <a:cxnLst>
                  <a:cxn ang="0">
                    <a:pos x="292" y="30"/>
                  </a:cxn>
                  <a:cxn ang="0">
                    <a:pos x="266" y="26"/>
                  </a:cxn>
                  <a:cxn ang="0">
                    <a:pos x="240" y="22"/>
                  </a:cxn>
                  <a:cxn ang="0">
                    <a:pos x="214" y="17"/>
                  </a:cxn>
                  <a:cxn ang="0">
                    <a:pos x="187" y="14"/>
                  </a:cxn>
                  <a:cxn ang="0">
                    <a:pos x="161" y="10"/>
                  </a:cxn>
                  <a:cxn ang="0">
                    <a:pos x="134" y="6"/>
                  </a:cxn>
                  <a:cxn ang="0">
                    <a:pos x="108" y="2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6" y="33"/>
                  </a:cxn>
                  <a:cxn ang="0">
                    <a:pos x="12" y="47"/>
                  </a:cxn>
                  <a:cxn ang="0">
                    <a:pos x="12" y="54"/>
                  </a:cxn>
                  <a:cxn ang="0">
                    <a:pos x="38" y="56"/>
                  </a:cxn>
                  <a:cxn ang="0">
                    <a:pos x="64" y="58"/>
                  </a:cxn>
                  <a:cxn ang="0">
                    <a:pos x="90" y="59"/>
                  </a:cxn>
                  <a:cxn ang="0">
                    <a:pos x="116" y="62"/>
                  </a:cxn>
                  <a:cxn ang="0">
                    <a:pos x="141" y="66"/>
                  </a:cxn>
                  <a:cxn ang="0">
                    <a:pos x="166" y="69"/>
                  </a:cxn>
                  <a:cxn ang="0">
                    <a:pos x="191" y="73"/>
                  </a:cxn>
                  <a:cxn ang="0">
                    <a:pos x="216" y="76"/>
                  </a:cxn>
                  <a:cxn ang="0">
                    <a:pos x="241" y="80"/>
                  </a:cxn>
                  <a:cxn ang="0">
                    <a:pos x="266" y="83"/>
                  </a:cxn>
                  <a:cxn ang="0">
                    <a:pos x="291" y="87"/>
                  </a:cxn>
                  <a:cxn ang="0">
                    <a:pos x="318" y="91"/>
                  </a:cxn>
                  <a:cxn ang="0">
                    <a:pos x="347" y="96"/>
                  </a:cxn>
                  <a:cxn ang="0">
                    <a:pos x="375" y="100"/>
                  </a:cxn>
                  <a:cxn ang="0">
                    <a:pos x="404" y="105"/>
                  </a:cxn>
                  <a:cxn ang="0">
                    <a:pos x="405" y="98"/>
                  </a:cxn>
                  <a:cxn ang="0">
                    <a:pos x="377" y="79"/>
                  </a:cxn>
                  <a:cxn ang="0">
                    <a:pos x="349" y="60"/>
                  </a:cxn>
                  <a:cxn ang="0">
                    <a:pos x="321" y="42"/>
                  </a:cxn>
                </a:cxnLst>
                <a:rect l="0" t="0" r="r" b="b"/>
                <a:pathLst>
                  <a:path w="419" h="107">
                    <a:moveTo>
                      <a:pt x="306" y="32"/>
                    </a:moveTo>
                    <a:lnTo>
                      <a:pt x="292" y="30"/>
                    </a:lnTo>
                    <a:lnTo>
                      <a:pt x="280" y="28"/>
                    </a:lnTo>
                    <a:lnTo>
                      <a:pt x="266" y="26"/>
                    </a:lnTo>
                    <a:lnTo>
                      <a:pt x="254" y="24"/>
                    </a:lnTo>
                    <a:lnTo>
                      <a:pt x="240" y="22"/>
                    </a:lnTo>
                    <a:lnTo>
                      <a:pt x="226" y="20"/>
                    </a:lnTo>
                    <a:lnTo>
                      <a:pt x="214" y="17"/>
                    </a:lnTo>
                    <a:lnTo>
                      <a:pt x="200" y="15"/>
                    </a:lnTo>
                    <a:lnTo>
                      <a:pt x="187" y="14"/>
                    </a:lnTo>
                    <a:lnTo>
                      <a:pt x="174" y="12"/>
                    </a:lnTo>
                    <a:lnTo>
                      <a:pt x="161" y="10"/>
                    </a:lnTo>
                    <a:lnTo>
                      <a:pt x="147" y="8"/>
                    </a:lnTo>
                    <a:lnTo>
                      <a:pt x="134" y="6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6"/>
                    </a:lnTo>
                    <a:lnTo>
                      <a:pt x="36" y="33"/>
                    </a:lnTo>
                    <a:lnTo>
                      <a:pt x="24" y="39"/>
                    </a:lnTo>
                    <a:lnTo>
                      <a:pt x="12" y="47"/>
                    </a:lnTo>
                    <a:lnTo>
                      <a:pt x="0" y="53"/>
                    </a:lnTo>
                    <a:lnTo>
                      <a:pt x="12" y="54"/>
                    </a:lnTo>
                    <a:lnTo>
                      <a:pt x="26" y="55"/>
                    </a:lnTo>
                    <a:lnTo>
                      <a:pt x="38" y="56"/>
                    </a:lnTo>
                    <a:lnTo>
                      <a:pt x="52" y="57"/>
                    </a:lnTo>
                    <a:lnTo>
                      <a:pt x="64" y="58"/>
                    </a:lnTo>
                    <a:lnTo>
                      <a:pt x="77" y="58"/>
                    </a:lnTo>
                    <a:lnTo>
                      <a:pt x="90" y="59"/>
                    </a:lnTo>
                    <a:lnTo>
                      <a:pt x="103" y="60"/>
                    </a:lnTo>
                    <a:lnTo>
                      <a:pt x="116" y="62"/>
                    </a:lnTo>
                    <a:lnTo>
                      <a:pt x="128" y="64"/>
                    </a:lnTo>
                    <a:lnTo>
                      <a:pt x="141" y="66"/>
                    </a:lnTo>
                    <a:lnTo>
                      <a:pt x="153" y="68"/>
                    </a:lnTo>
                    <a:lnTo>
                      <a:pt x="166" y="69"/>
                    </a:lnTo>
                    <a:lnTo>
                      <a:pt x="178" y="71"/>
                    </a:lnTo>
                    <a:lnTo>
                      <a:pt x="191" y="73"/>
                    </a:lnTo>
                    <a:lnTo>
                      <a:pt x="203" y="74"/>
                    </a:lnTo>
                    <a:lnTo>
                      <a:pt x="216" y="76"/>
                    </a:lnTo>
                    <a:lnTo>
                      <a:pt x="228" y="78"/>
                    </a:lnTo>
                    <a:lnTo>
                      <a:pt x="241" y="80"/>
                    </a:lnTo>
                    <a:lnTo>
                      <a:pt x="254" y="81"/>
                    </a:lnTo>
                    <a:lnTo>
                      <a:pt x="266" y="83"/>
                    </a:lnTo>
                    <a:lnTo>
                      <a:pt x="279" y="85"/>
                    </a:lnTo>
                    <a:lnTo>
                      <a:pt x="291" y="87"/>
                    </a:lnTo>
                    <a:lnTo>
                      <a:pt x="304" y="89"/>
                    </a:lnTo>
                    <a:lnTo>
                      <a:pt x="318" y="91"/>
                    </a:lnTo>
                    <a:lnTo>
                      <a:pt x="332" y="93"/>
                    </a:lnTo>
                    <a:lnTo>
                      <a:pt x="347" y="96"/>
                    </a:lnTo>
                    <a:lnTo>
                      <a:pt x="361" y="98"/>
                    </a:lnTo>
                    <a:lnTo>
                      <a:pt x="375" y="100"/>
                    </a:lnTo>
                    <a:lnTo>
                      <a:pt x="390" y="102"/>
                    </a:lnTo>
                    <a:lnTo>
                      <a:pt x="404" y="105"/>
                    </a:lnTo>
                    <a:lnTo>
                      <a:pt x="419" y="107"/>
                    </a:lnTo>
                    <a:lnTo>
                      <a:pt x="405" y="98"/>
                    </a:lnTo>
                    <a:lnTo>
                      <a:pt x="391" y="89"/>
                    </a:lnTo>
                    <a:lnTo>
                      <a:pt x="377" y="79"/>
                    </a:lnTo>
                    <a:lnTo>
                      <a:pt x="362" y="70"/>
                    </a:lnTo>
                    <a:lnTo>
                      <a:pt x="349" y="60"/>
                    </a:lnTo>
                    <a:lnTo>
                      <a:pt x="334" y="51"/>
                    </a:lnTo>
                    <a:lnTo>
                      <a:pt x="321" y="42"/>
                    </a:lnTo>
                    <a:lnTo>
                      <a:pt x="306" y="32"/>
                    </a:lnTo>
                    <a:close/>
                  </a:path>
                </a:pathLst>
              </a:custGeom>
              <a:solidFill>
                <a:srgbClr val="B2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8" name="Freeform 48"/>
              <p:cNvSpPr>
                <a:spLocks/>
              </p:cNvSpPr>
              <p:nvPr/>
            </p:nvSpPr>
            <p:spPr bwMode="auto">
              <a:xfrm>
                <a:off x="7004" y="1263"/>
                <a:ext cx="88" cy="25"/>
              </a:xfrm>
              <a:custGeom>
                <a:avLst/>
                <a:gdLst/>
                <a:ahLst/>
                <a:cxnLst>
                  <a:cxn ang="0">
                    <a:pos x="237" y="23"/>
                  </a:cxn>
                  <a:cxn ang="0">
                    <a:pos x="219" y="20"/>
                  </a:cxn>
                  <a:cxn ang="0">
                    <a:pos x="201" y="17"/>
                  </a:cxn>
                  <a:cxn ang="0">
                    <a:pos x="184" y="14"/>
                  </a:cxn>
                  <a:cxn ang="0">
                    <a:pos x="166" y="11"/>
                  </a:cxn>
                  <a:cxn ang="0">
                    <a:pos x="147" y="8"/>
                  </a:cxn>
                  <a:cxn ang="0">
                    <a:pos x="129" y="5"/>
                  </a:cxn>
                  <a:cxn ang="0">
                    <a:pos x="111" y="3"/>
                  </a:cxn>
                  <a:cxn ang="0">
                    <a:pos x="94" y="0"/>
                  </a:cxn>
                  <a:cxn ang="0">
                    <a:pos x="82" y="6"/>
                  </a:cxn>
                  <a:cxn ang="0">
                    <a:pos x="71" y="13"/>
                  </a:cxn>
                  <a:cxn ang="0">
                    <a:pos x="58" y="20"/>
                  </a:cxn>
                  <a:cxn ang="0">
                    <a:pos x="47" y="26"/>
                  </a:cxn>
                  <a:cxn ang="0">
                    <a:pos x="35" y="33"/>
                  </a:cxn>
                  <a:cxn ang="0">
                    <a:pos x="24" y="39"/>
                  </a:cxn>
                  <a:cxn ang="0">
                    <a:pos x="11" y="47"/>
                  </a:cxn>
                  <a:cxn ang="0">
                    <a:pos x="0" y="53"/>
                  </a:cxn>
                  <a:cxn ang="0">
                    <a:pos x="12" y="54"/>
                  </a:cxn>
                  <a:cxn ang="0">
                    <a:pos x="24" y="54"/>
                  </a:cxn>
                  <a:cxn ang="0">
                    <a:pos x="36" y="55"/>
                  </a:cxn>
                  <a:cxn ang="0">
                    <a:pos x="49" y="56"/>
                  </a:cxn>
                  <a:cxn ang="0">
                    <a:pos x="60" y="57"/>
                  </a:cxn>
                  <a:cxn ang="0">
                    <a:pos x="73" y="57"/>
                  </a:cxn>
                  <a:cxn ang="0">
                    <a:pos x="84" y="58"/>
                  </a:cxn>
                  <a:cxn ang="0">
                    <a:pos x="97" y="59"/>
                  </a:cxn>
                  <a:cxn ang="0">
                    <a:pos x="114" y="61"/>
                  </a:cxn>
                  <a:cxn ang="0">
                    <a:pos x="130" y="64"/>
                  </a:cxn>
                  <a:cxn ang="0">
                    <a:pos x="148" y="67"/>
                  </a:cxn>
                  <a:cxn ang="0">
                    <a:pos x="165" y="69"/>
                  </a:cxn>
                  <a:cxn ang="0">
                    <a:pos x="181" y="71"/>
                  </a:cxn>
                  <a:cxn ang="0">
                    <a:pos x="199" y="73"/>
                  </a:cxn>
                  <a:cxn ang="0">
                    <a:pos x="216" y="76"/>
                  </a:cxn>
                  <a:cxn ang="0">
                    <a:pos x="233" y="78"/>
                  </a:cxn>
                  <a:cxn ang="0">
                    <a:pos x="247" y="81"/>
                  </a:cxn>
                  <a:cxn ang="0">
                    <a:pos x="262" y="83"/>
                  </a:cxn>
                  <a:cxn ang="0">
                    <a:pos x="277" y="87"/>
                  </a:cxn>
                  <a:cxn ang="0">
                    <a:pos x="292" y="89"/>
                  </a:cxn>
                  <a:cxn ang="0">
                    <a:pos x="307" y="91"/>
                  </a:cxn>
                  <a:cxn ang="0">
                    <a:pos x="322" y="93"/>
                  </a:cxn>
                  <a:cxn ang="0">
                    <a:pos x="336" y="96"/>
                  </a:cxn>
                  <a:cxn ang="0">
                    <a:pos x="351" y="98"/>
                  </a:cxn>
                  <a:cxn ang="0">
                    <a:pos x="336" y="89"/>
                  </a:cxn>
                  <a:cxn ang="0">
                    <a:pos x="323" y="79"/>
                  </a:cxn>
                  <a:cxn ang="0">
                    <a:pos x="308" y="70"/>
                  </a:cxn>
                  <a:cxn ang="0">
                    <a:pos x="294" y="60"/>
                  </a:cxn>
                  <a:cxn ang="0">
                    <a:pos x="280" y="51"/>
                  </a:cxn>
                  <a:cxn ang="0">
                    <a:pos x="265" y="42"/>
                  </a:cxn>
                  <a:cxn ang="0">
                    <a:pos x="252" y="32"/>
                  </a:cxn>
                  <a:cxn ang="0">
                    <a:pos x="237" y="23"/>
                  </a:cxn>
                </a:cxnLst>
                <a:rect l="0" t="0" r="r" b="b"/>
                <a:pathLst>
                  <a:path w="351" h="98">
                    <a:moveTo>
                      <a:pt x="237" y="23"/>
                    </a:moveTo>
                    <a:lnTo>
                      <a:pt x="219" y="20"/>
                    </a:lnTo>
                    <a:lnTo>
                      <a:pt x="201" y="17"/>
                    </a:lnTo>
                    <a:lnTo>
                      <a:pt x="184" y="14"/>
                    </a:lnTo>
                    <a:lnTo>
                      <a:pt x="166" y="11"/>
                    </a:lnTo>
                    <a:lnTo>
                      <a:pt x="147" y="8"/>
                    </a:lnTo>
                    <a:lnTo>
                      <a:pt x="129" y="5"/>
                    </a:lnTo>
                    <a:lnTo>
                      <a:pt x="111" y="3"/>
                    </a:lnTo>
                    <a:lnTo>
                      <a:pt x="94" y="0"/>
                    </a:lnTo>
                    <a:lnTo>
                      <a:pt x="82" y="6"/>
                    </a:lnTo>
                    <a:lnTo>
                      <a:pt x="71" y="13"/>
                    </a:lnTo>
                    <a:lnTo>
                      <a:pt x="58" y="20"/>
                    </a:lnTo>
                    <a:lnTo>
                      <a:pt x="47" y="26"/>
                    </a:lnTo>
                    <a:lnTo>
                      <a:pt x="35" y="33"/>
                    </a:lnTo>
                    <a:lnTo>
                      <a:pt x="24" y="39"/>
                    </a:lnTo>
                    <a:lnTo>
                      <a:pt x="11" y="47"/>
                    </a:lnTo>
                    <a:lnTo>
                      <a:pt x="0" y="53"/>
                    </a:lnTo>
                    <a:lnTo>
                      <a:pt x="12" y="54"/>
                    </a:lnTo>
                    <a:lnTo>
                      <a:pt x="24" y="54"/>
                    </a:lnTo>
                    <a:lnTo>
                      <a:pt x="36" y="55"/>
                    </a:lnTo>
                    <a:lnTo>
                      <a:pt x="49" y="56"/>
                    </a:lnTo>
                    <a:lnTo>
                      <a:pt x="60" y="57"/>
                    </a:lnTo>
                    <a:lnTo>
                      <a:pt x="73" y="57"/>
                    </a:lnTo>
                    <a:lnTo>
                      <a:pt x="84" y="58"/>
                    </a:lnTo>
                    <a:lnTo>
                      <a:pt x="97" y="59"/>
                    </a:lnTo>
                    <a:lnTo>
                      <a:pt x="114" y="61"/>
                    </a:lnTo>
                    <a:lnTo>
                      <a:pt x="130" y="64"/>
                    </a:lnTo>
                    <a:lnTo>
                      <a:pt x="148" y="67"/>
                    </a:lnTo>
                    <a:lnTo>
                      <a:pt x="165" y="69"/>
                    </a:lnTo>
                    <a:lnTo>
                      <a:pt x="181" y="71"/>
                    </a:lnTo>
                    <a:lnTo>
                      <a:pt x="199" y="73"/>
                    </a:lnTo>
                    <a:lnTo>
                      <a:pt x="216" y="76"/>
                    </a:lnTo>
                    <a:lnTo>
                      <a:pt x="233" y="78"/>
                    </a:lnTo>
                    <a:lnTo>
                      <a:pt x="247" y="81"/>
                    </a:lnTo>
                    <a:lnTo>
                      <a:pt x="262" y="83"/>
                    </a:lnTo>
                    <a:lnTo>
                      <a:pt x="277" y="87"/>
                    </a:lnTo>
                    <a:lnTo>
                      <a:pt x="292" y="89"/>
                    </a:lnTo>
                    <a:lnTo>
                      <a:pt x="307" y="91"/>
                    </a:lnTo>
                    <a:lnTo>
                      <a:pt x="322" y="93"/>
                    </a:lnTo>
                    <a:lnTo>
                      <a:pt x="336" y="96"/>
                    </a:lnTo>
                    <a:lnTo>
                      <a:pt x="351" y="98"/>
                    </a:lnTo>
                    <a:lnTo>
                      <a:pt x="336" y="89"/>
                    </a:lnTo>
                    <a:lnTo>
                      <a:pt x="323" y="79"/>
                    </a:lnTo>
                    <a:lnTo>
                      <a:pt x="308" y="70"/>
                    </a:lnTo>
                    <a:lnTo>
                      <a:pt x="294" y="60"/>
                    </a:lnTo>
                    <a:lnTo>
                      <a:pt x="280" y="51"/>
                    </a:lnTo>
                    <a:lnTo>
                      <a:pt x="265" y="42"/>
                    </a:lnTo>
                    <a:lnTo>
                      <a:pt x="252" y="32"/>
                    </a:lnTo>
                    <a:lnTo>
                      <a:pt x="237" y="23"/>
                    </a:lnTo>
                    <a:close/>
                  </a:path>
                </a:pathLst>
              </a:custGeom>
              <a:solidFill>
                <a:srgbClr val="B568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9" name="Freeform 49"/>
              <p:cNvSpPr>
                <a:spLocks/>
              </p:cNvSpPr>
              <p:nvPr/>
            </p:nvSpPr>
            <p:spPr bwMode="auto">
              <a:xfrm>
                <a:off x="7004" y="1263"/>
                <a:ext cx="71" cy="22"/>
              </a:xfrm>
              <a:custGeom>
                <a:avLst/>
                <a:gdLst/>
                <a:ahLst/>
                <a:cxnLst>
                  <a:cxn ang="0">
                    <a:pos x="169" y="13"/>
                  </a:cxn>
                  <a:cxn ang="0">
                    <a:pos x="94" y="0"/>
                  </a:cxn>
                  <a:cxn ang="0">
                    <a:pos x="0" y="53"/>
                  </a:cxn>
                  <a:cxn ang="0">
                    <a:pos x="92" y="57"/>
                  </a:cxn>
                  <a:cxn ang="0">
                    <a:pos x="164" y="68"/>
                  </a:cxn>
                  <a:cxn ang="0">
                    <a:pos x="284" y="89"/>
                  </a:cxn>
                  <a:cxn ang="0">
                    <a:pos x="169" y="13"/>
                  </a:cxn>
                </a:cxnLst>
                <a:rect l="0" t="0" r="r" b="b"/>
                <a:pathLst>
                  <a:path w="284" h="89">
                    <a:moveTo>
                      <a:pt x="169" y="13"/>
                    </a:moveTo>
                    <a:lnTo>
                      <a:pt x="94" y="0"/>
                    </a:lnTo>
                    <a:lnTo>
                      <a:pt x="0" y="53"/>
                    </a:lnTo>
                    <a:lnTo>
                      <a:pt x="92" y="57"/>
                    </a:lnTo>
                    <a:lnTo>
                      <a:pt x="164" y="68"/>
                    </a:lnTo>
                    <a:lnTo>
                      <a:pt x="284" y="89"/>
                    </a:lnTo>
                    <a:lnTo>
                      <a:pt x="169" y="13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0" name="Freeform 50"/>
              <p:cNvSpPr>
                <a:spLocks/>
              </p:cNvSpPr>
              <p:nvPr/>
            </p:nvSpPr>
            <p:spPr bwMode="auto">
              <a:xfrm>
                <a:off x="7284" y="1072"/>
                <a:ext cx="46" cy="246"/>
              </a:xfrm>
              <a:custGeom>
                <a:avLst/>
                <a:gdLst/>
                <a:ahLst/>
                <a:cxnLst>
                  <a:cxn ang="0">
                    <a:pos x="0" y="893"/>
                  </a:cxn>
                  <a:cxn ang="0">
                    <a:pos x="87" y="54"/>
                  </a:cxn>
                  <a:cxn ang="0">
                    <a:pos x="185" y="0"/>
                  </a:cxn>
                  <a:cxn ang="0">
                    <a:pos x="179" y="126"/>
                  </a:cxn>
                  <a:cxn ang="0">
                    <a:pos x="170" y="258"/>
                  </a:cxn>
                  <a:cxn ang="0">
                    <a:pos x="158" y="393"/>
                  </a:cxn>
                  <a:cxn ang="0">
                    <a:pos x="146" y="527"/>
                  </a:cxn>
                  <a:cxn ang="0">
                    <a:pos x="131" y="657"/>
                  </a:cxn>
                  <a:cxn ang="0">
                    <a:pos x="116" y="778"/>
                  </a:cxn>
                  <a:cxn ang="0">
                    <a:pos x="102" y="887"/>
                  </a:cxn>
                  <a:cxn ang="0">
                    <a:pos x="87" y="981"/>
                  </a:cxn>
                  <a:cxn ang="0">
                    <a:pos x="0" y="893"/>
                  </a:cxn>
                </a:cxnLst>
                <a:rect l="0" t="0" r="r" b="b"/>
                <a:pathLst>
                  <a:path w="185" h="981">
                    <a:moveTo>
                      <a:pt x="0" y="893"/>
                    </a:moveTo>
                    <a:lnTo>
                      <a:pt x="87" y="54"/>
                    </a:lnTo>
                    <a:lnTo>
                      <a:pt x="185" y="0"/>
                    </a:lnTo>
                    <a:lnTo>
                      <a:pt x="179" y="126"/>
                    </a:lnTo>
                    <a:lnTo>
                      <a:pt x="170" y="258"/>
                    </a:lnTo>
                    <a:lnTo>
                      <a:pt x="158" y="393"/>
                    </a:lnTo>
                    <a:lnTo>
                      <a:pt x="146" y="527"/>
                    </a:lnTo>
                    <a:lnTo>
                      <a:pt x="131" y="657"/>
                    </a:lnTo>
                    <a:lnTo>
                      <a:pt x="116" y="778"/>
                    </a:lnTo>
                    <a:lnTo>
                      <a:pt x="102" y="887"/>
                    </a:lnTo>
                    <a:lnTo>
                      <a:pt x="87" y="981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1" name="Freeform 51"/>
              <p:cNvSpPr>
                <a:spLocks/>
              </p:cNvSpPr>
              <p:nvPr/>
            </p:nvSpPr>
            <p:spPr bwMode="auto">
              <a:xfrm>
                <a:off x="7284" y="1086"/>
                <a:ext cx="45" cy="232"/>
              </a:xfrm>
              <a:custGeom>
                <a:avLst/>
                <a:gdLst/>
                <a:ahLst/>
                <a:cxnLst>
                  <a:cxn ang="0">
                    <a:pos x="0" y="836"/>
                  </a:cxn>
                  <a:cxn ang="0">
                    <a:pos x="11" y="739"/>
                  </a:cxn>
                  <a:cxn ang="0">
                    <a:pos x="21" y="641"/>
                  </a:cxn>
                  <a:cxn ang="0">
                    <a:pos x="31" y="543"/>
                  </a:cxn>
                  <a:cxn ang="0">
                    <a:pos x="41" y="445"/>
                  </a:cxn>
                  <a:cxn ang="0">
                    <a:pos x="52" y="348"/>
                  </a:cxn>
                  <a:cxn ang="0">
                    <a:pos x="62" y="250"/>
                  </a:cxn>
                  <a:cxn ang="0">
                    <a:pos x="71" y="152"/>
                  </a:cxn>
                  <a:cxn ang="0">
                    <a:pos x="82" y="54"/>
                  </a:cxn>
                  <a:cxn ang="0">
                    <a:pos x="94" y="47"/>
                  </a:cxn>
                  <a:cxn ang="0">
                    <a:pos x="106" y="41"/>
                  </a:cxn>
                  <a:cxn ang="0">
                    <a:pos x="119" y="33"/>
                  </a:cxn>
                  <a:cxn ang="0">
                    <a:pos x="131" y="27"/>
                  </a:cxn>
                  <a:cxn ang="0">
                    <a:pos x="143" y="20"/>
                  </a:cxn>
                  <a:cxn ang="0">
                    <a:pos x="155" y="14"/>
                  </a:cxn>
                  <a:cxn ang="0">
                    <a:pos x="167" y="6"/>
                  </a:cxn>
                  <a:cxn ang="0">
                    <a:pos x="179" y="0"/>
                  </a:cxn>
                  <a:cxn ang="0">
                    <a:pos x="173" y="123"/>
                  </a:cxn>
                  <a:cxn ang="0">
                    <a:pos x="163" y="249"/>
                  </a:cxn>
                  <a:cxn ang="0">
                    <a:pos x="153" y="375"/>
                  </a:cxn>
                  <a:cxn ang="0">
                    <a:pos x="142" y="498"/>
                  </a:cxn>
                  <a:cxn ang="0">
                    <a:pos x="129" y="618"/>
                  </a:cxn>
                  <a:cxn ang="0">
                    <a:pos x="115" y="730"/>
                  </a:cxn>
                  <a:cxn ang="0">
                    <a:pos x="102" y="833"/>
                  </a:cxn>
                  <a:cxn ang="0">
                    <a:pos x="87" y="924"/>
                  </a:cxn>
                  <a:cxn ang="0">
                    <a:pos x="77" y="913"/>
                  </a:cxn>
                  <a:cxn ang="0">
                    <a:pos x="65" y="902"/>
                  </a:cxn>
                  <a:cxn ang="0">
                    <a:pos x="55" y="891"/>
                  </a:cxn>
                  <a:cxn ang="0">
                    <a:pos x="43" y="880"/>
                  </a:cxn>
                  <a:cxn ang="0">
                    <a:pos x="33" y="869"/>
                  </a:cxn>
                  <a:cxn ang="0">
                    <a:pos x="21" y="858"/>
                  </a:cxn>
                  <a:cxn ang="0">
                    <a:pos x="11" y="847"/>
                  </a:cxn>
                  <a:cxn ang="0">
                    <a:pos x="0" y="836"/>
                  </a:cxn>
                </a:cxnLst>
                <a:rect l="0" t="0" r="r" b="b"/>
                <a:pathLst>
                  <a:path w="179" h="924">
                    <a:moveTo>
                      <a:pt x="0" y="836"/>
                    </a:moveTo>
                    <a:lnTo>
                      <a:pt x="11" y="739"/>
                    </a:lnTo>
                    <a:lnTo>
                      <a:pt x="21" y="641"/>
                    </a:lnTo>
                    <a:lnTo>
                      <a:pt x="31" y="543"/>
                    </a:lnTo>
                    <a:lnTo>
                      <a:pt x="41" y="445"/>
                    </a:lnTo>
                    <a:lnTo>
                      <a:pt x="52" y="348"/>
                    </a:lnTo>
                    <a:lnTo>
                      <a:pt x="62" y="250"/>
                    </a:lnTo>
                    <a:lnTo>
                      <a:pt x="71" y="152"/>
                    </a:lnTo>
                    <a:lnTo>
                      <a:pt x="82" y="54"/>
                    </a:lnTo>
                    <a:lnTo>
                      <a:pt x="94" y="47"/>
                    </a:lnTo>
                    <a:lnTo>
                      <a:pt x="106" y="41"/>
                    </a:lnTo>
                    <a:lnTo>
                      <a:pt x="119" y="33"/>
                    </a:lnTo>
                    <a:lnTo>
                      <a:pt x="131" y="27"/>
                    </a:lnTo>
                    <a:lnTo>
                      <a:pt x="143" y="20"/>
                    </a:lnTo>
                    <a:lnTo>
                      <a:pt x="155" y="14"/>
                    </a:lnTo>
                    <a:lnTo>
                      <a:pt x="167" y="6"/>
                    </a:lnTo>
                    <a:lnTo>
                      <a:pt x="179" y="0"/>
                    </a:lnTo>
                    <a:lnTo>
                      <a:pt x="173" y="123"/>
                    </a:lnTo>
                    <a:lnTo>
                      <a:pt x="163" y="249"/>
                    </a:lnTo>
                    <a:lnTo>
                      <a:pt x="153" y="375"/>
                    </a:lnTo>
                    <a:lnTo>
                      <a:pt x="142" y="498"/>
                    </a:lnTo>
                    <a:lnTo>
                      <a:pt x="129" y="618"/>
                    </a:lnTo>
                    <a:lnTo>
                      <a:pt x="115" y="730"/>
                    </a:lnTo>
                    <a:lnTo>
                      <a:pt x="102" y="833"/>
                    </a:lnTo>
                    <a:lnTo>
                      <a:pt x="87" y="924"/>
                    </a:lnTo>
                    <a:lnTo>
                      <a:pt x="77" y="913"/>
                    </a:lnTo>
                    <a:lnTo>
                      <a:pt x="65" y="902"/>
                    </a:lnTo>
                    <a:lnTo>
                      <a:pt x="55" y="891"/>
                    </a:lnTo>
                    <a:lnTo>
                      <a:pt x="43" y="880"/>
                    </a:lnTo>
                    <a:lnTo>
                      <a:pt x="33" y="869"/>
                    </a:lnTo>
                    <a:lnTo>
                      <a:pt x="21" y="858"/>
                    </a:lnTo>
                    <a:lnTo>
                      <a:pt x="11" y="847"/>
                    </a:lnTo>
                    <a:lnTo>
                      <a:pt x="0" y="836"/>
                    </a:lnTo>
                    <a:close/>
                  </a:path>
                </a:pathLst>
              </a:custGeom>
              <a:solidFill>
                <a:srgbClr val="8E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2" name="Freeform 52"/>
              <p:cNvSpPr>
                <a:spLocks/>
              </p:cNvSpPr>
              <p:nvPr/>
            </p:nvSpPr>
            <p:spPr bwMode="auto">
              <a:xfrm>
                <a:off x="7284" y="1101"/>
                <a:ext cx="43" cy="217"/>
              </a:xfrm>
              <a:custGeom>
                <a:avLst/>
                <a:gdLst/>
                <a:ahLst/>
                <a:cxnLst>
                  <a:cxn ang="0">
                    <a:pos x="0" y="779"/>
                  </a:cxn>
                  <a:cxn ang="0">
                    <a:pos x="10" y="688"/>
                  </a:cxn>
                  <a:cxn ang="0">
                    <a:pos x="19" y="598"/>
                  </a:cxn>
                  <a:cxn ang="0">
                    <a:pos x="29" y="507"/>
                  </a:cxn>
                  <a:cxn ang="0">
                    <a:pos x="38" y="416"/>
                  </a:cxn>
                  <a:cxn ang="0">
                    <a:pos x="47" y="325"/>
                  </a:cxn>
                  <a:cxn ang="0">
                    <a:pos x="57" y="234"/>
                  </a:cxn>
                  <a:cxn ang="0">
                    <a:pos x="67" y="144"/>
                  </a:cxn>
                  <a:cxn ang="0">
                    <a:pos x="77" y="53"/>
                  </a:cxn>
                  <a:cxn ang="0">
                    <a:pos x="89" y="47"/>
                  </a:cxn>
                  <a:cxn ang="0">
                    <a:pos x="101" y="39"/>
                  </a:cxn>
                  <a:cxn ang="0">
                    <a:pos x="113" y="33"/>
                  </a:cxn>
                  <a:cxn ang="0">
                    <a:pos x="126" y="27"/>
                  </a:cxn>
                  <a:cxn ang="0">
                    <a:pos x="137" y="19"/>
                  </a:cxn>
                  <a:cxn ang="0">
                    <a:pos x="150" y="13"/>
                  </a:cxn>
                  <a:cxn ang="0">
                    <a:pos x="161" y="7"/>
                  </a:cxn>
                  <a:cxn ang="0">
                    <a:pos x="174" y="0"/>
                  </a:cxn>
                  <a:cxn ang="0">
                    <a:pos x="167" y="121"/>
                  </a:cxn>
                  <a:cxn ang="0">
                    <a:pos x="157" y="240"/>
                  </a:cxn>
                  <a:cxn ang="0">
                    <a:pos x="148" y="358"/>
                  </a:cxn>
                  <a:cxn ang="0">
                    <a:pos x="137" y="471"/>
                  </a:cxn>
                  <a:cxn ang="0">
                    <a:pos x="126" y="579"/>
                  </a:cxn>
                  <a:cxn ang="0">
                    <a:pos x="113" y="682"/>
                  </a:cxn>
                  <a:cxn ang="0">
                    <a:pos x="101" y="778"/>
                  </a:cxn>
                  <a:cxn ang="0">
                    <a:pos x="87" y="867"/>
                  </a:cxn>
                  <a:cxn ang="0">
                    <a:pos x="77" y="856"/>
                  </a:cxn>
                  <a:cxn ang="0">
                    <a:pos x="65" y="845"/>
                  </a:cxn>
                  <a:cxn ang="0">
                    <a:pos x="55" y="834"/>
                  </a:cxn>
                  <a:cxn ang="0">
                    <a:pos x="43" y="823"/>
                  </a:cxn>
                  <a:cxn ang="0">
                    <a:pos x="33" y="812"/>
                  </a:cxn>
                  <a:cxn ang="0">
                    <a:pos x="21" y="801"/>
                  </a:cxn>
                  <a:cxn ang="0">
                    <a:pos x="11" y="790"/>
                  </a:cxn>
                  <a:cxn ang="0">
                    <a:pos x="0" y="779"/>
                  </a:cxn>
                </a:cxnLst>
                <a:rect l="0" t="0" r="r" b="b"/>
                <a:pathLst>
                  <a:path w="174" h="867">
                    <a:moveTo>
                      <a:pt x="0" y="779"/>
                    </a:moveTo>
                    <a:lnTo>
                      <a:pt x="10" y="688"/>
                    </a:lnTo>
                    <a:lnTo>
                      <a:pt x="19" y="598"/>
                    </a:lnTo>
                    <a:lnTo>
                      <a:pt x="29" y="507"/>
                    </a:lnTo>
                    <a:lnTo>
                      <a:pt x="38" y="416"/>
                    </a:lnTo>
                    <a:lnTo>
                      <a:pt x="47" y="325"/>
                    </a:lnTo>
                    <a:lnTo>
                      <a:pt x="57" y="234"/>
                    </a:lnTo>
                    <a:lnTo>
                      <a:pt x="67" y="144"/>
                    </a:lnTo>
                    <a:lnTo>
                      <a:pt x="77" y="53"/>
                    </a:lnTo>
                    <a:lnTo>
                      <a:pt x="89" y="47"/>
                    </a:lnTo>
                    <a:lnTo>
                      <a:pt x="101" y="39"/>
                    </a:lnTo>
                    <a:lnTo>
                      <a:pt x="113" y="33"/>
                    </a:lnTo>
                    <a:lnTo>
                      <a:pt x="126" y="27"/>
                    </a:lnTo>
                    <a:lnTo>
                      <a:pt x="137" y="19"/>
                    </a:lnTo>
                    <a:lnTo>
                      <a:pt x="150" y="13"/>
                    </a:lnTo>
                    <a:lnTo>
                      <a:pt x="161" y="7"/>
                    </a:lnTo>
                    <a:lnTo>
                      <a:pt x="174" y="0"/>
                    </a:lnTo>
                    <a:lnTo>
                      <a:pt x="167" y="121"/>
                    </a:lnTo>
                    <a:lnTo>
                      <a:pt x="157" y="240"/>
                    </a:lnTo>
                    <a:lnTo>
                      <a:pt x="148" y="358"/>
                    </a:lnTo>
                    <a:lnTo>
                      <a:pt x="137" y="471"/>
                    </a:lnTo>
                    <a:lnTo>
                      <a:pt x="126" y="579"/>
                    </a:lnTo>
                    <a:lnTo>
                      <a:pt x="113" y="682"/>
                    </a:lnTo>
                    <a:lnTo>
                      <a:pt x="101" y="778"/>
                    </a:lnTo>
                    <a:lnTo>
                      <a:pt x="87" y="867"/>
                    </a:lnTo>
                    <a:lnTo>
                      <a:pt x="77" y="856"/>
                    </a:lnTo>
                    <a:lnTo>
                      <a:pt x="65" y="845"/>
                    </a:lnTo>
                    <a:lnTo>
                      <a:pt x="55" y="834"/>
                    </a:lnTo>
                    <a:lnTo>
                      <a:pt x="43" y="823"/>
                    </a:lnTo>
                    <a:lnTo>
                      <a:pt x="33" y="812"/>
                    </a:lnTo>
                    <a:lnTo>
                      <a:pt x="21" y="801"/>
                    </a:lnTo>
                    <a:lnTo>
                      <a:pt x="11" y="790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914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3" name="Freeform 53"/>
              <p:cNvSpPr>
                <a:spLocks/>
              </p:cNvSpPr>
              <p:nvPr/>
            </p:nvSpPr>
            <p:spPr bwMode="auto">
              <a:xfrm>
                <a:off x="7284" y="1115"/>
                <a:ext cx="42" cy="203"/>
              </a:xfrm>
              <a:custGeom>
                <a:avLst/>
                <a:gdLst/>
                <a:ahLst/>
                <a:cxnLst>
                  <a:cxn ang="0">
                    <a:pos x="0" y="722"/>
                  </a:cxn>
                  <a:cxn ang="0">
                    <a:pos x="9" y="639"/>
                  </a:cxn>
                  <a:cxn ang="0">
                    <a:pos x="18" y="555"/>
                  </a:cxn>
                  <a:cxn ang="0">
                    <a:pos x="27" y="471"/>
                  </a:cxn>
                  <a:cxn ang="0">
                    <a:pos x="36" y="387"/>
                  </a:cxn>
                  <a:cxn ang="0">
                    <a:pos x="44" y="304"/>
                  </a:cxn>
                  <a:cxn ang="0">
                    <a:pos x="54" y="219"/>
                  </a:cxn>
                  <a:cxn ang="0">
                    <a:pos x="62" y="135"/>
                  </a:cxn>
                  <a:cxn ang="0">
                    <a:pos x="71" y="51"/>
                  </a:cxn>
                  <a:cxn ang="0">
                    <a:pos x="84" y="45"/>
                  </a:cxn>
                  <a:cxn ang="0">
                    <a:pos x="96" y="39"/>
                  </a:cxn>
                  <a:cxn ang="0">
                    <a:pos x="108" y="32"/>
                  </a:cxn>
                  <a:cxn ang="0">
                    <a:pos x="121" y="25"/>
                  </a:cxn>
                  <a:cxn ang="0">
                    <a:pos x="132" y="19"/>
                  </a:cxn>
                  <a:cxn ang="0">
                    <a:pos x="145" y="13"/>
                  </a:cxn>
                  <a:cxn ang="0">
                    <a:pos x="156" y="6"/>
                  </a:cxn>
                  <a:cxn ang="0">
                    <a:pos x="169" y="0"/>
                  </a:cxn>
                  <a:cxn ang="0">
                    <a:pos x="160" y="118"/>
                  </a:cxn>
                  <a:cxn ang="0">
                    <a:pos x="152" y="231"/>
                  </a:cxn>
                  <a:cxn ang="0">
                    <a:pos x="143" y="339"/>
                  </a:cxn>
                  <a:cxn ang="0">
                    <a:pos x="133" y="442"/>
                  </a:cxn>
                  <a:cxn ang="0">
                    <a:pos x="124" y="540"/>
                  </a:cxn>
                  <a:cxn ang="0">
                    <a:pos x="112" y="633"/>
                  </a:cxn>
                  <a:cxn ang="0">
                    <a:pos x="101" y="724"/>
                  </a:cxn>
                  <a:cxn ang="0">
                    <a:pos x="87" y="810"/>
                  </a:cxn>
                  <a:cxn ang="0">
                    <a:pos x="77" y="799"/>
                  </a:cxn>
                  <a:cxn ang="0">
                    <a:pos x="65" y="788"/>
                  </a:cxn>
                  <a:cxn ang="0">
                    <a:pos x="55" y="777"/>
                  </a:cxn>
                  <a:cxn ang="0">
                    <a:pos x="43" y="766"/>
                  </a:cxn>
                  <a:cxn ang="0">
                    <a:pos x="33" y="755"/>
                  </a:cxn>
                  <a:cxn ang="0">
                    <a:pos x="21" y="744"/>
                  </a:cxn>
                  <a:cxn ang="0">
                    <a:pos x="11" y="733"/>
                  </a:cxn>
                  <a:cxn ang="0">
                    <a:pos x="0" y="722"/>
                  </a:cxn>
                </a:cxnLst>
                <a:rect l="0" t="0" r="r" b="b"/>
                <a:pathLst>
                  <a:path w="169" h="810">
                    <a:moveTo>
                      <a:pt x="0" y="722"/>
                    </a:moveTo>
                    <a:lnTo>
                      <a:pt x="9" y="639"/>
                    </a:lnTo>
                    <a:lnTo>
                      <a:pt x="18" y="555"/>
                    </a:lnTo>
                    <a:lnTo>
                      <a:pt x="27" y="471"/>
                    </a:lnTo>
                    <a:lnTo>
                      <a:pt x="36" y="387"/>
                    </a:lnTo>
                    <a:lnTo>
                      <a:pt x="44" y="304"/>
                    </a:lnTo>
                    <a:lnTo>
                      <a:pt x="54" y="219"/>
                    </a:lnTo>
                    <a:lnTo>
                      <a:pt x="62" y="135"/>
                    </a:lnTo>
                    <a:lnTo>
                      <a:pt x="71" y="51"/>
                    </a:lnTo>
                    <a:lnTo>
                      <a:pt x="84" y="45"/>
                    </a:lnTo>
                    <a:lnTo>
                      <a:pt x="96" y="39"/>
                    </a:lnTo>
                    <a:lnTo>
                      <a:pt x="108" y="32"/>
                    </a:lnTo>
                    <a:lnTo>
                      <a:pt x="121" y="25"/>
                    </a:lnTo>
                    <a:lnTo>
                      <a:pt x="132" y="19"/>
                    </a:lnTo>
                    <a:lnTo>
                      <a:pt x="145" y="13"/>
                    </a:lnTo>
                    <a:lnTo>
                      <a:pt x="156" y="6"/>
                    </a:lnTo>
                    <a:lnTo>
                      <a:pt x="169" y="0"/>
                    </a:lnTo>
                    <a:lnTo>
                      <a:pt x="160" y="118"/>
                    </a:lnTo>
                    <a:lnTo>
                      <a:pt x="152" y="231"/>
                    </a:lnTo>
                    <a:lnTo>
                      <a:pt x="143" y="339"/>
                    </a:lnTo>
                    <a:lnTo>
                      <a:pt x="133" y="442"/>
                    </a:lnTo>
                    <a:lnTo>
                      <a:pt x="124" y="540"/>
                    </a:lnTo>
                    <a:lnTo>
                      <a:pt x="112" y="633"/>
                    </a:lnTo>
                    <a:lnTo>
                      <a:pt x="101" y="724"/>
                    </a:lnTo>
                    <a:lnTo>
                      <a:pt x="87" y="810"/>
                    </a:lnTo>
                    <a:lnTo>
                      <a:pt x="77" y="799"/>
                    </a:lnTo>
                    <a:lnTo>
                      <a:pt x="65" y="788"/>
                    </a:lnTo>
                    <a:lnTo>
                      <a:pt x="55" y="777"/>
                    </a:lnTo>
                    <a:lnTo>
                      <a:pt x="43" y="766"/>
                    </a:lnTo>
                    <a:lnTo>
                      <a:pt x="33" y="755"/>
                    </a:lnTo>
                    <a:lnTo>
                      <a:pt x="21" y="744"/>
                    </a:lnTo>
                    <a:lnTo>
                      <a:pt x="11" y="733"/>
                    </a:lnTo>
                    <a:lnTo>
                      <a:pt x="0" y="722"/>
                    </a:lnTo>
                    <a:close/>
                  </a:path>
                </a:pathLst>
              </a:custGeom>
              <a:solidFill>
                <a:srgbClr val="96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4" name="Freeform 54"/>
              <p:cNvSpPr>
                <a:spLocks/>
              </p:cNvSpPr>
              <p:nvPr/>
            </p:nvSpPr>
            <p:spPr bwMode="auto">
              <a:xfrm>
                <a:off x="7284" y="1129"/>
                <a:ext cx="41" cy="189"/>
              </a:xfrm>
              <a:custGeom>
                <a:avLst/>
                <a:gdLst/>
                <a:ahLst/>
                <a:cxnLst>
                  <a:cxn ang="0">
                    <a:pos x="0" y="664"/>
                  </a:cxn>
                  <a:cxn ang="0">
                    <a:pos x="9" y="587"/>
                  </a:cxn>
                  <a:cxn ang="0">
                    <a:pos x="17" y="511"/>
                  </a:cxn>
                  <a:cxn ang="0">
                    <a:pos x="25" y="433"/>
                  </a:cxn>
                  <a:cxn ang="0">
                    <a:pos x="34" y="357"/>
                  </a:cxn>
                  <a:cxn ang="0">
                    <a:pos x="41" y="279"/>
                  </a:cxn>
                  <a:cxn ang="0">
                    <a:pos x="50" y="203"/>
                  </a:cxn>
                  <a:cxn ang="0">
                    <a:pos x="58" y="125"/>
                  </a:cxn>
                  <a:cxn ang="0">
                    <a:pos x="66" y="49"/>
                  </a:cxn>
                  <a:cxn ang="0">
                    <a:pos x="79" y="43"/>
                  </a:cxn>
                  <a:cxn ang="0">
                    <a:pos x="90" y="36"/>
                  </a:cxn>
                  <a:cxn ang="0">
                    <a:pos x="103" y="30"/>
                  </a:cxn>
                  <a:cxn ang="0">
                    <a:pos x="114" y="24"/>
                  </a:cxn>
                  <a:cxn ang="0">
                    <a:pos x="127" y="18"/>
                  </a:cxn>
                  <a:cxn ang="0">
                    <a:pos x="138" y="12"/>
                  </a:cxn>
                  <a:cxn ang="0">
                    <a:pos x="151" y="6"/>
                  </a:cxn>
                  <a:cxn ang="0">
                    <a:pos x="162" y="0"/>
                  </a:cxn>
                  <a:cxn ang="0">
                    <a:pos x="153" y="116"/>
                  </a:cxn>
                  <a:cxn ang="0">
                    <a:pos x="145" y="222"/>
                  </a:cxn>
                  <a:cxn ang="0">
                    <a:pos x="137" y="320"/>
                  </a:cxn>
                  <a:cxn ang="0">
                    <a:pos x="129" y="412"/>
                  </a:cxn>
                  <a:cxn ang="0">
                    <a:pos x="120" y="500"/>
                  </a:cxn>
                  <a:cxn ang="0">
                    <a:pos x="110" y="585"/>
                  </a:cxn>
                  <a:cxn ang="0">
                    <a:pos x="100" y="669"/>
                  </a:cxn>
                  <a:cxn ang="0">
                    <a:pos x="87" y="752"/>
                  </a:cxn>
                  <a:cxn ang="0">
                    <a:pos x="77" y="741"/>
                  </a:cxn>
                  <a:cxn ang="0">
                    <a:pos x="65" y="730"/>
                  </a:cxn>
                  <a:cxn ang="0">
                    <a:pos x="55" y="719"/>
                  </a:cxn>
                  <a:cxn ang="0">
                    <a:pos x="43" y="708"/>
                  </a:cxn>
                  <a:cxn ang="0">
                    <a:pos x="33" y="697"/>
                  </a:cxn>
                  <a:cxn ang="0">
                    <a:pos x="21" y="686"/>
                  </a:cxn>
                  <a:cxn ang="0">
                    <a:pos x="11" y="675"/>
                  </a:cxn>
                  <a:cxn ang="0">
                    <a:pos x="0" y="664"/>
                  </a:cxn>
                </a:cxnLst>
                <a:rect l="0" t="0" r="r" b="b"/>
                <a:pathLst>
                  <a:path w="162" h="752">
                    <a:moveTo>
                      <a:pt x="0" y="664"/>
                    </a:moveTo>
                    <a:lnTo>
                      <a:pt x="9" y="587"/>
                    </a:lnTo>
                    <a:lnTo>
                      <a:pt x="17" y="511"/>
                    </a:lnTo>
                    <a:lnTo>
                      <a:pt x="25" y="433"/>
                    </a:lnTo>
                    <a:lnTo>
                      <a:pt x="34" y="357"/>
                    </a:lnTo>
                    <a:lnTo>
                      <a:pt x="41" y="279"/>
                    </a:lnTo>
                    <a:lnTo>
                      <a:pt x="50" y="203"/>
                    </a:lnTo>
                    <a:lnTo>
                      <a:pt x="58" y="125"/>
                    </a:lnTo>
                    <a:lnTo>
                      <a:pt x="66" y="49"/>
                    </a:lnTo>
                    <a:lnTo>
                      <a:pt x="79" y="43"/>
                    </a:lnTo>
                    <a:lnTo>
                      <a:pt x="90" y="36"/>
                    </a:lnTo>
                    <a:lnTo>
                      <a:pt x="103" y="30"/>
                    </a:lnTo>
                    <a:lnTo>
                      <a:pt x="114" y="24"/>
                    </a:lnTo>
                    <a:lnTo>
                      <a:pt x="127" y="18"/>
                    </a:lnTo>
                    <a:lnTo>
                      <a:pt x="138" y="12"/>
                    </a:lnTo>
                    <a:lnTo>
                      <a:pt x="151" y="6"/>
                    </a:lnTo>
                    <a:lnTo>
                      <a:pt x="162" y="0"/>
                    </a:lnTo>
                    <a:lnTo>
                      <a:pt x="153" y="116"/>
                    </a:lnTo>
                    <a:lnTo>
                      <a:pt x="145" y="222"/>
                    </a:lnTo>
                    <a:lnTo>
                      <a:pt x="137" y="320"/>
                    </a:lnTo>
                    <a:lnTo>
                      <a:pt x="129" y="412"/>
                    </a:lnTo>
                    <a:lnTo>
                      <a:pt x="120" y="500"/>
                    </a:lnTo>
                    <a:lnTo>
                      <a:pt x="110" y="585"/>
                    </a:lnTo>
                    <a:lnTo>
                      <a:pt x="100" y="669"/>
                    </a:lnTo>
                    <a:lnTo>
                      <a:pt x="87" y="752"/>
                    </a:lnTo>
                    <a:lnTo>
                      <a:pt x="77" y="741"/>
                    </a:lnTo>
                    <a:lnTo>
                      <a:pt x="65" y="730"/>
                    </a:lnTo>
                    <a:lnTo>
                      <a:pt x="55" y="719"/>
                    </a:lnTo>
                    <a:lnTo>
                      <a:pt x="43" y="708"/>
                    </a:lnTo>
                    <a:lnTo>
                      <a:pt x="33" y="697"/>
                    </a:lnTo>
                    <a:lnTo>
                      <a:pt x="21" y="686"/>
                    </a:lnTo>
                    <a:lnTo>
                      <a:pt x="11" y="675"/>
                    </a:lnTo>
                    <a:lnTo>
                      <a:pt x="0" y="664"/>
                    </a:lnTo>
                    <a:close/>
                  </a:path>
                </a:pathLst>
              </a:custGeom>
              <a:solidFill>
                <a:srgbClr val="994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5" name="Freeform 55"/>
              <p:cNvSpPr>
                <a:spLocks/>
              </p:cNvSpPr>
              <p:nvPr/>
            </p:nvSpPr>
            <p:spPr bwMode="auto">
              <a:xfrm>
                <a:off x="7284" y="1144"/>
                <a:ext cx="39" cy="174"/>
              </a:xfrm>
              <a:custGeom>
                <a:avLst/>
                <a:gdLst/>
                <a:ahLst/>
                <a:cxnLst>
                  <a:cxn ang="0">
                    <a:pos x="0" y="608"/>
                  </a:cxn>
                  <a:cxn ang="0">
                    <a:pos x="8" y="538"/>
                  </a:cxn>
                  <a:cxn ang="0">
                    <a:pos x="15" y="468"/>
                  </a:cxn>
                  <a:cxn ang="0">
                    <a:pos x="23" y="398"/>
                  </a:cxn>
                  <a:cxn ang="0">
                    <a:pos x="31" y="329"/>
                  </a:cxn>
                  <a:cxn ang="0">
                    <a:pos x="38" y="259"/>
                  </a:cxn>
                  <a:cxn ang="0">
                    <a:pos x="46" y="189"/>
                  </a:cxn>
                  <a:cxn ang="0">
                    <a:pos x="54" y="120"/>
                  </a:cxn>
                  <a:cxn ang="0">
                    <a:pos x="61" y="49"/>
                  </a:cxn>
                  <a:cxn ang="0">
                    <a:pos x="74" y="43"/>
                  </a:cxn>
                  <a:cxn ang="0">
                    <a:pos x="85" y="37"/>
                  </a:cxn>
                  <a:cxn ang="0">
                    <a:pos x="98" y="31"/>
                  </a:cxn>
                  <a:cxn ang="0">
                    <a:pos x="109" y="24"/>
                  </a:cxn>
                  <a:cxn ang="0">
                    <a:pos x="121" y="18"/>
                  </a:cxn>
                  <a:cxn ang="0">
                    <a:pos x="133" y="13"/>
                  </a:cxn>
                  <a:cxn ang="0">
                    <a:pos x="145" y="6"/>
                  </a:cxn>
                  <a:cxn ang="0">
                    <a:pos x="157" y="0"/>
                  </a:cxn>
                  <a:cxn ang="0">
                    <a:pos x="147" y="113"/>
                  </a:cxn>
                  <a:cxn ang="0">
                    <a:pos x="139" y="214"/>
                  </a:cxn>
                  <a:cxn ang="0">
                    <a:pos x="131" y="303"/>
                  </a:cxn>
                  <a:cxn ang="0">
                    <a:pos x="125" y="384"/>
                  </a:cxn>
                  <a:cxn ang="0">
                    <a:pos x="117" y="462"/>
                  </a:cxn>
                  <a:cxn ang="0">
                    <a:pos x="109" y="537"/>
                  </a:cxn>
                  <a:cxn ang="0">
                    <a:pos x="99" y="615"/>
                  </a:cxn>
                  <a:cxn ang="0">
                    <a:pos x="87" y="696"/>
                  </a:cxn>
                  <a:cxn ang="0">
                    <a:pos x="77" y="685"/>
                  </a:cxn>
                  <a:cxn ang="0">
                    <a:pos x="65" y="674"/>
                  </a:cxn>
                  <a:cxn ang="0">
                    <a:pos x="55" y="663"/>
                  </a:cxn>
                  <a:cxn ang="0">
                    <a:pos x="43" y="652"/>
                  </a:cxn>
                  <a:cxn ang="0">
                    <a:pos x="33" y="641"/>
                  </a:cxn>
                  <a:cxn ang="0">
                    <a:pos x="21" y="630"/>
                  </a:cxn>
                  <a:cxn ang="0">
                    <a:pos x="11" y="619"/>
                  </a:cxn>
                  <a:cxn ang="0">
                    <a:pos x="0" y="608"/>
                  </a:cxn>
                </a:cxnLst>
                <a:rect l="0" t="0" r="r" b="b"/>
                <a:pathLst>
                  <a:path w="157" h="696">
                    <a:moveTo>
                      <a:pt x="0" y="608"/>
                    </a:moveTo>
                    <a:lnTo>
                      <a:pt x="8" y="538"/>
                    </a:lnTo>
                    <a:lnTo>
                      <a:pt x="15" y="468"/>
                    </a:lnTo>
                    <a:lnTo>
                      <a:pt x="23" y="398"/>
                    </a:lnTo>
                    <a:lnTo>
                      <a:pt x="31" y="329"/>
                    </a:lnTo>
                    <a:lnTo>
                      <a:pt x="38" y="259"/>
                    </a:lnTo>
                    <a:lnTo>
                      <a:pt x="46" y="189"/>
                    </a:lnTo>
                    <a:lnTo>
                      <a:pt x="54" y="120"/>
                    </a:lnTo>
                    <a:lnTo>
                      <a:pt x="61" y="49"/>
                    </a:lnTo>
                    <a:lnTo>
                      <a:pt x="74" y="43"/>
                    </a:lnTo>
                    <a:lnTo>
                      <a:pt x="85" y="37"/>
                    </a:lnTo>
                    <a:lnTo>
                      <a:pt x="98" y="31"/>
                    </a:lnTo>
                    <a:lnTo>
                      <a:pt x="109" y="24"/>
                    </a:lnTo>
                    <a:lnTo>
                      <a:pt x="121" y="18"/>
                    </a:lnTo>
                    <a:lnTo>
                      <a:pt x="133" y="13"/>
                    </a:lnTo>
                    <a:lnTo>
                      <a:pt x="145" y="6"/>
                    </a:lnTo>
                    <a:lnTo>
                      <a:pt x="157" y="0"/>
                    </a:lnTo>
                    <a:lnTo>
                      <a:pt x="147" y="113"/>
                    </a:lnTo>
                    <a:lnTo>
                      <a:pt x="139" y="214"/>
                    </a:lnTo>
                    <a:lnTo>
                      <a:pt x="131" y="303"/>
                    </a:lnTo>
                    <a:lnTo>
                      <a:pt x="125" y="384"/>
                    </a:lnTo>
                    <a:lnTo>
                      <a:pt x="117" y="462"/>
                    </a:lnTo>
                    <a:lnTo>
                      <a:pt x="109" y="537"/>
                    </a:lnTo>
                    <a:lnTo>
                      <a:pt x="99" y="615"/>
                    </a:lnTo>
                    <a:lnTo>
                      <a:pt x="87" y="696"/>
                    </a:lnTo>
                    <a:lnTo>
                      <a:pt x="77" y="685"/>
                    </a:lnTo>
                    <a:lnTo>
                      <a:pt x="65" y="674"/>
                    </a:lnTo>
                    <a:lnTo>
                      <a:pt x="55" y="663"/>
                    </a:lnTo>
                    <a:lnTo>
                      <a:pt x="43" y="652"/>
                    </a:lnTo>
                    <a:lnTo>
                      <a:pt x="33" y="641"/>
                    </a:lnTo>
                    <a:lnTo>
                      <a:pt x="21" y="630"/>
                    </a:lnTo>
                    <a:lnTo>
                      <a:pt x="11" y="619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9B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6" name="Freeform 56"/>
              <p:cNvSpPr>
                <a:spLocks/>
              </p:cNvSpPr>
              <p:nvPr/>
            </p:nvSpPr>
            <p:spPr bwMode="auto">
              <a:xfrm>
                <a:off x="7284" y="1158"/>
                <a:ext cx="38" cy="160"/>
              </a:xfrm>
              <a:custGeom>
                <a:avLst/>
                <a:gdLst/>
                <a:ahLst/>
                <a:cxnLst>
                  <a:cxn ang="0">
                    <a:pos x="0" y="550"/>
                  </a:cxn>
                  <a:cxn ang="0">
                    <a:pos x="7" y="488"/>
                  </a:cxn>
                  <a:cxn ang="0">
                    <a:pos x="14" y="425"/>
                  </a:cxn>
                  <a:cxn ang="0">
                    <a:pos x="20" y="362"/>
                  </a:cxn>
                  <a:cxn ang="0">
                    <a:pos x="28" y="298"/>
                  </a:cxn>
                  <a:cxn ang="0">
                    <a:pos x="35" y="235"/>
                  </a:cxn>
                  <a:cxn ang="0">
                    <a:pos x="42" y="173"/>
                  </a:cxn>
                  <a:cxn ang="0">
                    <a:pos x="48" y="110"/>
                  </a:cxn>
                  <a:cxn ang="0">
                    <a:pos x="56" y="47"/>
                  </a:cxn>
                  <a:cxn ang="0">
                    <a:pos x="68" y="41"/>
                  </a:cxn>
                  <a:cxn ang="0">
                    <a:pos x="80" y="35"/>
                  </a:cxn>
                  <a:cxn ang="0">
                    <a:pos x="92" y="29"/>
                  </a:cxn>
                  <a:cxn ang="0">
                    <a:pos x="104" y="23"/>
                  </a:cxn>
                  <a:cxn ang="0">
                    <a:pos x="115" y="16"/>
                  </a:cxn>
                  <a:cxn ang="0">
                    <a:pos x="128" y="11"/>
                  </a:cxn>
                  <a:cxn ang="0">
                    <a:pos x="139" y="5"/>
                  </a:cxn>
                  <a:cxn ang="0">
                    <a:pos x="152" y="0"/>
                  </a:cxn>
                  <a:cxn ang="0">
                    <a:pos x="142" y="111"/>
                  </a:cxn>
                  <a:cxn ang="0">
                    <a:pos x="133" y="204"/>
                  </a:cxn>
                  <a:cxn ang="0">
                    <a:pos x="126" y="285"/>
                  </a:cxn>
                  <a:cxn ang="0">
                    <a:pos x="121" y="356"/>
                  </a:cxn>
                  <a:cxn ang="0">
                    <a:pos x="114" y="423"/>
                  </a:cxn>
                  <a:cxn ang="0">
                    <a:pos x="107" y="489"/>
                  </a:cxn>
                  <a:cxn ang="0">
                    <a:pos x="99" y="559"/>
                  </a:cxn>
                  <a:cxn ang="0">
                    <a:pos x="87" y="638"/>
                  </a:cxn>
                  <a:cxn ang="0">
                    <a:pos x="77" y="627"/>
                  </a:cxn>
                  <a:cxn ang="0">
                    <a:pos x="65" y="616"/>
                  </a:cxn>
                  <a:cxn ang="0">
                    <a:pos x="55" y="605"/>
                  </a:cxn>
                  <a:cxn ang="0">
                    <a:pos x="43" y="594"/>
                  </a:cxn>
                  <a:cxn ang="0">
                    <a:pos x="33" y="583"/>
                  </a:cxn>
                  <a:cxn ang="0">
                    <a:pos x="21" y="572"/>
                  </a:cxn>
                  <a:cxn ang="0">
                    <a:pos x="11" y="561"/>
                  </a:cxn>
                  <a:cxn ang="0">
                    <a:pos x="0" y="550"/>
                  </a:cxn>
                </a:cxnLst>
                <a:rect l="0" t="0" r="r" b="b"/>
                <a:pathLst>
                  <a:path w="152" h="638">
                    <a:moveTo>
                      <a:pt x="0" y="550"/>
                    </a:moveTo>
                    <a:lnTo>
                      <a:pt x="7" y="488"/>
                    </a:lnTo>
                    <a:lnTo>
                      <a:pt x="14" y="425"/>
                    </a:lnTo>
                    <a:lnTo>
                      <a:pt x="20" y="362"/>
                    </a:lnTo>
                    <a:lnTo>
                      <a:pt x="28" y="298"/>
                    </a:lnTo>
                    <a:lnTo>
                      <a:pt x="35" y="235"/>
                    </a:lnTo>
                    <a:lnTo>
                      <a:pt x="42" y="173"/>
                    </a:lnTo>
                    <a:lnTo>
                      <a:pt x="48" y="110"/>
                    </a:lnTo>
                    <a:lnTo>
                      <a:pt x="56" y="47"/>
                    </a:lnTo>
                    <a:lnTo>
                      <a:pt x="68" y="41"/>
                    </a:lnTo>
                    <a:lnTo>
                      <a:pt x="80" y="35"/>
                    </a:lnTo>
                    <a:lnTo>
                      <a:pt x="92" y="29"/>
                    </a:lnTo>
                    <a:lnTo>
                      <a:pt x="104" y="23"/>
                    </a:lnTo>
                    <a:lnTo>
                      <a:pt x="115" y="16"/>
                    </a:lnTo>
                    <a:lnTo>
                      <a:pt x="128" y="11"/>
                    </a:lnTo>
                    <a:lnTo>
                      <a:pt x="139" y="5"/>
                    </a:lnTo>
                    <a:lnTo>
                      <a:pt x="152" y="0"/>
                    </a:lnTo>
                    <a:lnTo>
                      <a:pt x="142" y="111"/>
                    </a:lnTo>
                    <a:lnTo>
                      <a:pt x="133" y="204"/>
                    </a:lnTo>
                    <a:lnTo>
                      <a:pt x="126" y="285"/>
                    </a:lnTo>
                    <a:lnTo>
                      <a:pt x="121" y="356"/>
                    </a:lnTo>
                    <a:lnTo>
                      <a:pt x="114" y="423"/>
                    </a:lnTo>
                    <a:lnTo>
                      <a:pt x="107" y="489"/>
                    </a:lnTo>
                    <a:lnTo>
                      <a:pt x="99" y="559"/>
                    </a:lnTo>
                    <a:lnTo>
                      <a:pt x="87" y="638"/>
                    </a:lnTo>
                    <a:lnTo>
                      <a:pt x="77" y="627"/>
                    </a:lnTo>
                    <a:lnTo>
                      <a:pt x="65" y="616"/>
                    </a:lnTo>
                    <a:lnTo>
                      <a:pt x="55" y="605"/>
                    </a:lnTo>
                    <a:lnTo>
                      <a:pt x="43" y="594"/>
                    </a:lnTo>
                    <a:lnTo>
                      <a:pt x="33" y="583"/>
                    </a:lnTo>
                    <a:lnTo>
                      <a:pt x="21" y="572"/>
                    </a:lnTo>
                    <a:lnTo>
                      <a:pt x="11" y="561"/>
                    </a:lnTo>
                    <a:lnTo>
                      <a:pt x="0" y="550"/>
                    </a:lnTo>
                    <a:close/>
                  </a:path>
                </a:pathLst>
              </a:custGeom>
              <a:solidFill>
                <a:srgbClr val="9E5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7" name="Freeform 57"/>
              <p:cNvSpPr>
                <a:spLocks/>
              </p:cNvSpPr>
              <p:nvPr/>
            </p:nvSpPr>
            <p:spPr bwMode="auto">
              <a:xfrm>
                <a:off x="7284" y="1172"/>
                <a:ext cx="37" cy="146"/>
              </a:xfrm>
              <a:custGeom>
                <a:avLst/>
                <a:gdLst/>
                <a:ahLst/>
                <a:cxnLst>
                  <a:cxn ang="0">
                    <a:pos x="0" y="494"/>
                  </a:cxn>
                  <a:cxn ang="0">
                    <a:pos x="7" y="439"/>
                  </a:cxn>
                  <a:cxn ang="0">
                    <a:pos x="13" y="382"/>
                  </a:cxn>
                  <a:cxn ang="0">
                    <a:pos x="19" y="327"/>
                  </a:cxn>
                  <a:cxn ang="0">
                    <a:pos x="25" y="270"/>
                  </a:cxn>
                  <a:cxn ang="0">
                    <a:pos x="32" y="215"/>
                  </a:cxn>
                  <a:cxn ang="0">
                    <a:pos x="38" y="158"/>
                  </a:cxn>
                  <a:cxn ang="0">
                    <a:pos x="44" y="102"/>
                  </a:cxn>
                  <a:cxn ang="0">
                    <a:pos x="51" y="45"/>
                  </a:cxn>
                  <a:cxn ang="0">
                    <a:pos x="63" y="40"/>
                  </a:cxn>
                  <a:cxn ang="0">
                    <a:pos x="75" y="34"/>
                  </a:cxn>
                  <a:cxn ang="0">
                    <a:pos x="87" y="29"/>
                  </a:cxn>
                  <a:cxn ang="0">
                    <a:pos x="99" y="23"/>
                  </a:cxn>
                  <a:cxn ang="0">
                    <a:pos x="110" y="18"/>
                  </a:cxn>
                  <a:cxn ang="0">
                    <a:pos x="123" y="12"/>
                  </a:cxn>
                  <a:cxn ang="0">
                    <a:pos x="134" y="7"/>
                  </a:cxn>
                  <a:cxn ang="0">
                    <a:pos x="147" y="0"/>
                  </a:cxn>
                  <a:cxn ang="0">
                    <a:pos x="135" y="109"/>
                  </a:cxn>
                  <a:cxn ang="0">
                    <a:pos x="127" y="196"/>
                  </a:cxn>
                  <a:cxn ang="0">
                    <a:pos x="121" y="267"/>
                  </a:cxn>
                  <a:cxn ang="0">
                    <a:pos x="116" y="328"/>
                  </a:cxn>
                  <a:cxn ang="0">
                    <a:pos x="111" y="385"/>
                  </a:cxn>
                  <a:cxn ang="0">
                    <a:pos x="106" y="441"/>
                  </a:cxn>
                  <a:cxn ang="0">
                    <a:pos x="98" y="506"/>
                  </a:cxn>
                  <a:cxn ang="0">
                    <a:pos x="87" y="582"/>
                  </a:cxn>
                  <a:cxn ang="0">
                    <a:pos x="77" y="571"/>
                  </a:cxn>
                  <a:cxn ang="0">
                    <a:pos x="65" y="560"/>
                  </a:cxn>
                  <a:cxn ang="0">
                    <a:pos x="55" y="549"/>
                  </a:cxn>
                  <a:cxn ang="0">
                    <a:pos x="43" y="538"/>
                  </a:cxn>
                  <a:cxn ang="0">
                    <a:pos x="33" y="527"/>
                  </a:cxn>
                  <a:cxn ang="0">
                    <a:pos x="21" y="516"/>
                  </a:cxn>
                  <a:cxn ang="0">
                    <a:pos x="11" y="505"/>
                  </a:cxn>
                  <a:cxn ang="0">
                    <a:pos x="0" y="494"/>
                  </a:cxn>
                </a:cxnLst>
                <a:rect l="0" t="0" r="r" b="b"/>
                <a:pathLst>
                  <a:path w="147" h="582">
                    <a:moveTo>
                      <a:pt x="0" y="494"/>
                    </a:moveTo>
                    <a:lnTo>
                      <a:pt x="7" y="439"/>
                    </a:lnTo>
                    <a:lnTo>
                      <a:pt x="13" y="382"/>
                    </a:lnTo>
                    <a:lnTo>
                      <a:pt x="19" y="327"/>
                    </a:lnTo>
                    <a:lnTo>
                      <a:pt x="25" y="270"/>
                    </a:lnTo>
                    <a:lnTo>
                      <a:pt x="32" y="215"/>
                    </a:lnTo>
                    <a:lnTo>
                      <a:pt x="38" y="158"/>
                    </a:lnTo>
                    <a:lnTo>
                      <a:pt x="44" y="102"/>
                    </a:lnTo>
                    <a:lnTo>
                      <a:pt x="51" y="45"/>
                    </a:lnTo>
                    <a:lnTo>
                      <a:pt x="63" y="40"/>
                    </a:lnTo>
                    <a:lnTo>
                      <a:pt x="75" y="34"/>
                    </a:lnTo>
                    <a:lnTo>
                      <a:pt x="87" y="29"/>
                    </a:lnTo>
                    <a:lnTo>
                      <a:pt x="99" y="23"/>
                    </a:lnTo>
                    <a:lnTo>
                      <a:pt x="110" y="18"/>
                    </a:lnTo>
                    <a:lnTo>
                      <a:pt x="123" y="12"/>
                    </a:lnTo>
                    <a:lnTo>
                      <a:pt x="134" y="7"/>
                    </a:lnTo>
                    <a:lnTo>
                      <a:pt x="147" y="0"/>
                    </a:lnTo>
                    <a:lnTo>
                      <a:pt x="135" y="109"/>
                    </a:lnTo>
                    <a:lnTo>
                      <a:pt x="127" y="196"/>
                    </a:lnTo>
                    <a:lnTo>
                      <a:pt x="121" y="267"/>
                    </a:lnTo>
                    <a:lnTo>
                      <a:pt x="116" y="328"/>
                    </a:lnTo>
                    <a:lnTo>
                      <a:pt x="111" y="385"/>
                    </a:lnTo>
                    <a:lnTo>
                      <a:pt x="106" y="441"/>
                    </a:lnTo>
                    <a:lnTo>
                      <a:pt x="98" y="506"/>
                    </a:lnTo>
                    <a:lnTo>
                      <a:pt x="87" y="582"/>
                    </a:lnTo>
                    <a:lnTo>
                      <a:pt x="77" y="571"/>
                    </a:lnTo>
                    <a:lnTo>
                      <a:pt x="65" y="560"/>
                    </a:lnTo>
                    <a:lnTo>
                      <a:pt x="55" y="549"/>
                    </a:lnTo>
                    <a:lnTo>
                      <a:pt x="43" y="538"/>
                    </a:lnTo>
                    <a:lnTo>
                      <a:pt x="33" y="527"/>
                    </a:lnTo>
                    <a:lnTo>
                      <a:pt x="21" y="516"/>
                    </a:lnTo>
                    <a:lnTo>
                      <a:pt x="11" y="505"/>
                    </a:ln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A05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8" name="Freeform 58"/>
              <p:cNvSpPr>
                <a:spLocks/>
              </p:cNvSpPr>
              <p:nvPr/>
            </p:nvSpPr>
            <p:spPr bwMode="auto">
              <a:xfrm>
                <a:off x="7284" y="1186"/>
                <a:ext cx="35" cy="132"/>
              </a:xfrm>
              <a:custGeom>
                <a:avLst/>
                <a:gdLst/>
                <a:ahLst/>
                <a:cxnLst>
                  <a:cxn ang="0">
                    <a:pos x="0" y="436"/>
                  </a:cxn>
                  <a:cxn ang="0">
                    <a:pos x="6" y="387"/>
                  </a:cxn>
                  <a:cxn ang="0">
                    <a:pos x="12" y="338"/>
                  </a:cxn>
                  <a:cxn ang="0">
                    <a:pos x="17" y="289"/>
                  </a:cxn>
                  <a:cxn ang="0">
                    <a:pos x="23" y="240"/>
                  </a:cxn>
                  <a:cxn ang="0">
                    <a:pos x="29" y="191"/>
                  </a:cxn>
                  <a:cxn ang="0">
                    <a:pos x="35" y="142"/>
                  </a:cxn>
                  <a:cxn ang="0">
                    <a:pos x="40" y="93"/>
                  </a:cxn>
                  <a:cxn ang="0">
                    <a:pos x="45" y="44"/>
                  </a:cxn>
                  <a:cxn ang="0">
                    <a:pos x="58" y="39"/>
                  </a:cxn>
                  <a:cxn ang="0">
                    <a:pos x="69" y="32"/>
                  </a:cxn>
                  <a:cxn ang="0">
                    <a:pos x="82" y="27"/>
                  </a:cxn>
                  <a:cxn ang="0">
                    <a:pos x="93" y="22"/>
                  </a:cxn>
                  <a:cxn ang="0">
                    <a:pos x="105" y="17"/>
                  </a:cxn>
                  <a:cxn ang="0">
                    <a:pos x="117" y="10"/>
                  </a:cxn>
                  <a:cxn ang="0">
                    <a:pos x="129" y="5"/>
                  </a:cxn>
                  <a:cxn ang="0">
                    <a:pos x="142" y="0"/>
                  </a:cxn>
                  <a:cxn ang="0">
                    <a:pos x="129" y="106"/>
                  </a:cxn>
                  <a:cxn ang="0">
                    <a:pos x="121" y="186"/>
                  </a:cxn>
                  <a:cxn ang="0">
                    <a:pos x="115" y="248"/>
                  </a:cxn>
                  <a:cxn ang="0">
                    <a:pos x="112" y="298"/>
                  </a:cxn>
                  <a:cxn ang="0">
                    <a:pos x="108" y="344"/>
                  </a:cxn>
                  <a:cxn ang="0">
                    <a:pos x="104" y="392"/>
                  </a:cxn>
                  <a:cxn ang="0">
                    <a:pos x="98" y="450"/>
                  </a:cxn>
                  <a:cxn ang="0">
                    <a:pos x="87" y="524"/>
                  </a:cxn>
                  <a:cxn ang="0">
                    <a:pos x="77" y="513"/>
                  </a:cxn>
                  <a:cxn ang="0">
                    <a:pos x="65" y="502"/>
                  </a:cxn>
                  <a:cxn ang="0">
                    <a:pos x="55" y="491"/>
                  </a:cxn>
                  <a:cxn ang="0">
                    <a:pos x="43" y="480"/>
                  </a:cxn>
                  <a:cxn ang="0">
                    <a:pos x="33" y="469"/>
                  </a:cxn>
                  <a:cxn ang="0">
                    <a:pos x="21" y="458"/>
                  </a:cxn>
                  <a:cxn ang="0">
                    <a:pos x="11" y="447"/>
                  </a:cxn>
                  <a:cxn ang="0">
                    <a:pos x="0" y="436"/>
                  </a:cxn>
                </a:cxnLst>
                <a:rect l="0" t="0" r="r" b="b"/>
                <a:pathLst>
                  <a:path w="142" h="524">
                    <a:moveTo>
                      <a:pt x="0" y="436"/>
                    </a:moveTo>
                    <a:lnTo>
                      <a:pt x="6" y="387"/>
                    </a:lnTo>
                    <a:lnTo>
                      <a:pt x="12" y="338"/>
                    </a:lnTo>
                    <a:lnTo>
                      <a:pt x="17" y="289"/>
                    </a:lnTo>
                    <a:lnTo>
                      <a:pt x="23" y="240"/>
                    </a:lnTo>
                    <a:lnTo>
                      <a:pt x="29" y="191"/>
                    </a:lnTo>
                    <a:lnTo>
                      <a:pt x="35" y="142"/>
                    </a:lnTo>
                    <a:lnTo>
                      <a:pt x="40" y="93"/>
                    </a:lnTo>
                    <a:lnTo>
                      <a:pt x="45" y="44"/>
                    </a:lnTo>
                    <a:lnTo>
                      <a:pt x="58" y="39"/>
                    </a:lnTo>
                    <a:lnTo>
                      <a:pt x="69" y="32"/>
                    </a:lnTo>
                    <a:lnTo>
                      <a:pt x="82" y="27"/>
                    </a:lnTo>
                    <a:lnTo>
                      <a:pt x="93" y="22"/>
                    </a:lnTo>
                    <a:lnTo>
                      <a:pt x="105" y="17"/>
                    </a:lnTo>
                    <a:lnTo>
                      <a:pt x="117" y="10"/>
                    </a:lnTo>
                    <a:lnTo>
                      <a:pt x="129" y="5"/>
                    </a:lnTo>
                    <a:lnTo>
                      <a:pt x="142" y="0"/>
                    </a:lnTo>
                    <a:lnTo>
                      <a:pt x="129" y="106"/>
                    </a:lnTo>
                    <a:lnTo>
                      <a:pt x="121" y="186"/>
                    </a:lnTo>
                    <a:lnTo>
                      <a:pt x="115" y="248"/>
                    </a:lnTo>
                    <a:lnTo>
                      <a:pt x="112" y="298"/>
                    </a:lnTo>
                    <a:lnTo>
                      <a:pt x="108" y="344"/>
                    </a:lnTo>
                    <a:lnTo>
                      <a:pt x="104" y="392"/>
                    </a:lnTo>
                    <a:lnTo>
                      <a:pt x="98" y="450"/>
                    </a:lnTo>
                    <a:lnTo>
                      <a:pt x="87" y="524"/>
                    </a:lnTo>
                    <a:lnTo>
                      <a:pt x="77" y="513"/>
                    </a:lnTo>
                    <a:lnTo>
                      <a:pt x="65" y="502"/>
                    </a:lnTo>
                    <a:lnTo>
                      <a:pt x="55" y="491"/>
                    </a:lnTo>
                    <a:lnTo>
                      <a:pt x="43" y="480"/>
                    </a:lnTo>
                    <a:lnTo>
                      <a:pt x="33" y="469"/>
                    </a:lnTo>
                    <a:lnTo>
                      <a:pt x="21" y="458"/>
                    </a:lnTo>
                    <a:lnTo>
                      <a:pt x="11" y="447"/>
                    </a:lnTo>
                    <a:lnTo>
                      <a:pt x="0" y="436"/>
                    </a:lnTo>
                    <a:close/>
                  </a:path>
                </a:pathLst>
              </a:custGeom>
              <a:solidFill>
                <a:srgbClr val="A5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9" name="Freeform 59"/>
              <p:cNvSpPr>
                <a:spLocks/>
              </p:cNvSpPr>
              <p:nvPr/>
            </p:nvSpPr>
            <p:spPr bwMode="auto">
              <a:xfrm>
                <a:off x="7284" y="1201"/>
                <a:ext cx="34" cy="117"/>
              </a:xfrm>
              <a:custGeom>
                <a:avLst/>
                <a:gdLst/>
                <a:ahLst/>
                <a:cxnLst>
                  <a:cxn ang="0">
                    <a:pos x="0" y="380"/>
                  </a:cxn>
                  <a:cxn ang="0">
                    <a:pos x="6" y="339"/>
                  </a:cxn>
                  <a:cxn ang="0">
                    <a:pos x="11" y="297"/>
                  </a:cxn>
                  <a:cxn ang="0">
                    <a:pos x="15" y="255"/>
                  </a:cxn>
                  <a:cxn ang="0">
                    <a:pos x="20" y="212"/>
                  </a:cxn>
                  <a:cxn ang="0">
                    <a:pos x="25" y="170"/>
                  </a:cxn>
                  <a:cxn ang="0">
                    <a:pos x="30" y="128"/>
                  </a:cxn>
                  <a:cxn ang="0">
                    <a:pos x="35" y="86"/>
                  </a:cxn>
                  <a:cxn ang="0">
                    <a:pos x="40" y="44"/>
                  </a:cxn>
                  <a:cxn ang="0">
                    <a:pos x="53" y="39"/>
                  </a:cxn>
                  <a:cxn ang="0">
                    <a:pos x="64" y="33"/>
                  </a:cxn>
                  <a:cxn ang="0">
                    <a:pos x="77" y="28"/>
                  </a:cxn>
                  <a:cxn ang="0">
                    <a:pos x="88" y="22"/>
                  </a:cxn>
                  <a:cxn ang="0">
                    <a:pos x="100" y="17"/>
                  </a:cxn>
                  <a:cxn ang="0">
                    <a:pos x="111" y="11"/>
                  </a:cxn>
                  <a:cxn ang="0">
                    <a:pos x="124" y="6"/>
                  </a:cxn>
                  <a:cxn ang="0">
                    <a:pos x="135" y="0"/>
                  </a:cxn>
                  <a:cxn ang="0">
                    <a:pos x="123" y="104"/>
                  </a:cxn>
                  <a:cxn ang="0">
                    <a:pos x="114" y="178"/>
                  </a:cxn>
                  <a:cxn ang="0">
                    <a:pos x="110" y="231"/>
                  </a:cxn>
                  <a:cxn ang="0">
                    <a:pos x="108" y="271"/>
                  </a:cxn>
                  <a:cxn ang="0">
                    <a:pos x="106" y="306"/>
                  </a:cxn>
                  <a:cxn ang="0">
                    <a:pos x="103" y="345"/>
                  </a:cxn>
                  <a:cxn ang="0">
                    <a:pos x="97" y="396"/>
                  </a:cxn>
                  <a:cxn ang="0">
                    <a:pos x="87" y="468"/>
                  </a:cxn>
                  <a:cxn ang="0">
                    <a:pos x="77" y="457"/>
                  </a:cxn>
                  <a:cxn ang="0">
                    <a:pos x="65" y="446"/>
                  </a:cxn>
                  <a:cxn ang="0">
                    <a:pos x="55" y="435"/>
                  </a:cxn>
                  <a:cxn ang="0">
                    <a:pos x="43" y="424"/>
                  </a:cxn>
                  <a:cxn ang="0">
                    <a:pos x="33" y="413"/>
                  </a:cxn>
                  <a:cxn ang="0">
                    <a:pos x="21" y="402"/>
                  </a:cxn>
                  <a:cxn ang="0">
                    <a:pos x="11" y="391"/>
                  </a:cxn>
                  <a:cxn ang="0">
                    <a:pos x="0" y="380"/>
                  </a:cxn>
                </a:cxnLst>
                <a:rect l="0" t="0" r="r" b="b"/>
                <a:pathLst>
                  <a:path w="135" h="468">
                    <a:moveTo>
                      <a:pt x="0" y="380"/>
                    </a:moveTo>
                    <a:lnTo>
                      <a:pt x="6" y="339"/>
                    </a:lnTo>
                    <a:lnTo>
                      <a:pt x="11" y="297"/>
                    </a:lnTo>
                    <a:lnTo>
                      <a:pt x="15" y="255"/>
                    </a:lnTo>
                    <a:lnTo>
                      <a:pt x="20" y="212"/>
                    </a:lnTo>
                    <a:lnTo>
                      <a:pt x="25" y="170"/>
                    </a:lnTo>
                    <a:lnTo>
                      <a:pt x="30" y="128"/>
                    </a:lnTo>
                    <a:lnTo>
                      <a:pt x="35" y="86"/>
                    </a:lnTo>
                    <a:lnTo>
                      <a:pt x="40" y="44"/>
                    </a:lnTo>
                    <a:lnTo>
                      <a:pt x="53" y="39"/>
                    </a:lnTo>
                    <a:lnTo>
                      <a:pt x="64" y="33"/>
                    </a:lnTo>
                    <a:lnTo>
                      <a:pt x="77" y="28"/>
                    </a:lnTo>
                    <a:lnTo>
                      <a:pt x="88" y="22"/>
                    </a:lnTo>
                    <a:lnTo>
                      <a:pt x="100" y="17"/>
                    </a:lnTo>
                    <a:lnTo>
                      <a:pt x="111" y="11"/>
                    </a:lnTo>
                    <a:lnTo>
                      <a:pt x="124" y="6"/>
                    </a:lnTo>
                    <a:lnTo>
                      <a:pt x="135" y="0"/>
                    </a:lnTo>
                    <a:lnTo>
                      <a:pt x="123" y="104"/>
                    </a:lnTo>
                    <a:lnTo>
                      <a:pt x="114" y="178"/>
                    </a:lnTo>
                    <a:lnTo>
                      <a:pt x="110" y="231"/>
                    </a:lnTo>
                    <a:lnTo>
                      <a:pt x="108" y="271"/>
                    </a:lnTo>
                    <a:lnTo>
                      <a:pt x="106" y="306"/>
                    </a:lnTo>
                    <a:lnTo>
                      <a:pt x="103" y="345"/>
                    </a:lnTo>
                    <a:lnTo>
                      <a:pt x="97" y="396"/>
                    </a:lnTo>
                    <a:lnTo>
                      <a:pt x="87" y="468"/>
                    </a:lnTo>
                    <a:lnTo>
                      <a:pt x="77" y="457"/>
                    </a:lnTo>
                    <a:lnTo>
                      <a:pt x="65" y="446"/>
                    </a:lnTo>
                    <a:lnTo>
                      <a:pt x="55" y="435"/>
                    </a:lnTo>
                    <a:lnTo>
                      <a:pt x="43" y="424"/>
                    </a:lnTo>
                    <a:lnTo>
                      <a:pt x="33" y="413"/>
                    </a:lnTo>
                    <a:lnTo>
                      <a:pt x="21" y="402"/>
                    </a:lnTo>
                    <a:lnTo>
                      <a:pt x="11" y="391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A85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0" name="Freeform 60"/>
              <p:cNvSpPr>
                <a:spLocks/>
              </p:cNvSpPr>
              <p:nvPr/>
            </p:nvSpPr>
            <p:spPr bwMode="auto">
              <a:xfrm>
                <a:off x="7284" y="1215"/>
                <a:ext cx="33" cy="103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5" y="288"/>
                  </a:cxn>
                  <a:cxn ang="0">
                    <a:pos x="9" y="252"/>
                  </a:cxn>
                  <a:cxn ang="0">
                    <a:pos x="13" y="218"/>
                  </a:cxn>
                  <a:cxn ang="0">
                    <a:pos x="18" y="182"/>
                  </a:cxn>
                  <a:cxn ang="0">
                    <a:pos x="22" y="147"/>
                  </a:cxn>
                  <a:cxn ang="0">
                    <a:pos x="27" y="112"/>
                  </a:cxn>
                  <a:cxn ang="0">
                    <a:pos x="31" y="76"/>
                  </a:cxn>
                  <a:cxn ang="0">
                    <a:pos x="35" y="42"/>
                  </a:cxn>
                  <a:cxn ang="0">
                    <a:pos x="47" y="37"/>
                  </a:cxn>
                  <a:cxn ang="0">
                    <a:pos x="59" y="31"/>
                  </a:cxn>
                  <a:cxn ang="0">
                    <a:pos x="71" y="26"/>
                  </a:cxn>
                  <a:cxn ang="0">
                    <a:pos x="83" y="21"/>
                  </a:cxn>
                  <a:cxn ang="0">
                    <a:pos x="94" y="16"/>
                  </a:cxn>
                  <a:cxn ang="0">
                    <a:pos x="106" y="10"/>
                  </a:cxn>
                  <a:cxn ang="0">
                    <a:pos x="119" y="5"/>
                  </a:cxn>
                  <a:cxn ang="0">
                    <a:pos x="130" y="0"/>
                  </a:cxn>
                  <a:cxn ang="0">
                    <a:pos x="116" y="102"/>
                  </a:cxn>
                  <a:cxn ang="0">
                    <a:pos x="108" y="169"/>
                  </a:cxn>
                  <a:cxn ang="0">
                    <a:pos x="105" y="213"/>
                  </a:cxn>
                  <a:cxn ang="0">
                    <a:pos x="104" y="242"/>
                  </a:cxn>
                  <a:cxn ang="0">
                    <a:pos x="103" y="267"/>
                  </a:cxn>
                  <a:cxn ang="0">
                    <a:pos x="101" y="296"/>
                  </a:cxn>
                  <a:cxn ang="0">
                    <a:pos x="97" y="341"/>
                  </a:cxn>
                  <a:cxn ang="0">
                    <a:pos x="87" y="410"/>
                  </a:cxn>
                  <a:cxn ang="0">
                    <a:pos x="77" y="399"/>
                  </a:cxn>
                  <a:cxn ang="0">
                    <a:pos x="65" y="388"/>
                  </a:cxn>
                  <a:cxn ang="0">
                    <a:pos x="55" y="377"/>
                  </a:cxn>
                  <a:cxn ang="0">
                    <a:pos x="43" y="366"/>
                  </a:cxn>
                  <a:cxn ang="0">
                    <a:pos x="33" y="355"/>
                  </a:cxn>
                  <a:cxn ang="0">
                    <a:pos x="21" y="344"/>
                  </a:cxn>
                  <a:cxn ang="0">
                    <a:pos x="11" y="333"/>
                  </a:cxn>
                  <a:cxn ang="0">
                    <a:pos x="0" y="322"/>
                  </a:cxn>
                </a:cxnLst>
                <a:rect l="0" t="0" r="r" b="b"/>
                <a:pathLst>
                  <a:path w="130" h="410">
                    <a:moveTo>
                      <a:pt x="0" y="322"/>
                    </a:moveTo>
                    <a:lnTo>
                      <a:pt x="5" y="288"/>
                    </a:lnTo>
                    <a:lnTo>
                      <a:pt x="9" y="252"/>
                    </a:lnTo>
                    <a:lnTo>
                      <a:pt x="13" y="218"/>
                    </a:lnTo>
                    <a:lnTo>
                      <a:pt x="18" y="182"/>
                    </a:lnTo>
                    <a:lnTo>
                      <a:pt x="22" y="147"/>
                    </a:lnTo>
                    <a:lnTo>
                      <a:pt x="27" y="112"/>
                    </a:lnTo>
                    <a:lnTo>
                      <a:pt x="31" y="76"/>
                    </a:lnTo>
                    <a:lnTo>
                      <a:pt x="35" y="42"/>
                    </a:lnTo>
                    <a:lnTo>
                      <a:pt x="47" y="37"/>
                    </a:lnTo>
                    <a:lnTo>
                      <a:pt x="59" y="31"/>
                    </a:lnTo>
                    <a:lnTo>
                      <a:pt x="71" y="26"/>
                    </a:lnTo>
                    <a:lnTo>
                      <a:pt x="83" y="21"/>
                    </a:lnTo>
                    <a:lnTo>
                      <a:pt x="94" y="16"/>
                    </a:lnTo>
                    <a:lnTo>
                      <a:pt x="106" y="10"/>
                    </a:lnTo>
                    <a:lnTo>
                      <a:pt x="119" y="5"/>
                    </a:lnTo>
                    <a:lnTo>
                      <a:pt x="130" y="0"/>
                    </a:lnTo>
                    <a:lnTo>
                      <a:pt x="116" y="102"/>
                    </a:lnTo>
                    <a:lnTo>
                      <a:pt x="108" y="169"/>
                    </a:lnTo>
                    <a:lnTo>
                      <a:pt x="105" y="213"/>
                    </a:lnTo>
                    <a:lnTo>
                      <a:pt x="104" y="242"/>
                    </a:lnTo>
                    <a:lnTo>
                      <a:pt x="103" y="267"/>
                    </a:lnTo>
                    <a:lnTo>
                      <a:pt x="101" y="296"/>
                    </a:lnTo>
                    <a:lnTo>
                      <a:pt x="97" y="341"/>
                    </a:lnTo>
                    <a:lnTo>
                      <a:pt x="87" y="410"/>
                    </a:lnTo>
                    <a:lnTo>
                      <a:pt x="77" y="399"/>
                    </a:lnTo>
                    <a:lnTo>
                      <a:pt x="65" y="388"/>
                    </a:lnTo>
                    <a:lnTo>
                      <a:pt x="55" y="377"/>
                    </a:lnTo>
                    <a:lnTo>
                      <a:pt x="43" y="366"/>
                    </a:lnTo>
                    <a:lnTo>
                      <a:pt x="33" y="355"/>
                    </a:lnTo>
                    <a:lnTo>
                      <a:pt x="21" y="344"/>
                    </a:lnTo>
                    <a:lnTo>
                      <a:pt x="11" y="333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AA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1" name="Freeform 61"/>
              <p:cNvSpPr>
                <a:spLocks/>
              </p:cNvSpPr>
              <p:nvPr/>
            </p:nvSpPr>
            <p:spPr bwMode="auto">
              <a:xfrm>
                <a:off x="7284" y="1229"/>
                <a:ext cx="31" cy="89"/>
              </a:xfrm>
              <a:custGeom>
                <a:avLst/>
                <a:gdLst/>
                <a:ahLst/>
                <a:cxnLst>
                  <a:cxn ang="0">
                    <a:pos x="0" y="265"/>
                  </a:cxn>
                  <a:cxn ang="0">
                    <a:pos x="8" y="210"/>
                  </a:cxn>
                  <a:cxn ang="0">
                    <a:pos x="15" y="153"/>
                  </a:cxn>
                  <a:cxn ang="0">
                    <a:pos x="22" y="97"/>
                  </a:cxn>
                  <a:cxn ang="0">
                    <a:pos x="30" y="39"/>
                  </a:cxn>
                  <a:cxn ang="0">
                    <a:pos x="42" y="34"/>
                  </a:cxn>
                  <a:cxn ang="0">
                    <a:pos x="54" y="30"/>
                  </a:cxn>
                  <a:cxn ang="0">
                    <a:pos x="66" y="25"/>
                  </a:cxn>
                  <a:cxn ang="0">
                    <a:pos x="78" y="19"/>
                  </a:cxn>
                  <a:cxn ang="0">
                    <a:pos x="89" y="15"/>
                  </a:cxn>
                  <a:cxn ang="0">
                    <a:pos x="101" y="10"/>
                  </a:cxn>
                  <a:cxn ang="0">
                    <a:pos x="113" y="5"/>
                  </a:cxn>
                  <a:cxn ang="0">
                    <a:pos x="125" y="0"/>
                  </a:cxn>
                  <a:cxn ang="0">
                    <a:pos x="110" y="98"/>
                  </a:cxn>
                  <a:cxn ang="0">
                    <a:pos x="102" y="160"/>
                  </a:cxn>
                  <a:cxn ang="0">
                    <a:pos x="100" y="194"/>
                  </a:cxn>
                  <a:cxn ang="0">
                    <a:pos x="100" y="213"/>
                  </a:cxn>
                  <a:cxn ang="0">
                    <a:pos x="100" y="228"/>
                  </a:cxn>
                  <a:cxn ang="0">
                    <a:pos x="100" y="249"/>
                  </a:cxn>
                  <a:cxn ang="0">
                    <a:pos x="96" y="286"/>
                  </a:cxn>
                  <a:cxn ang="0">
                    <a:pos x="87" y="353"/>
                  </a:cxn>
                  <a:cxn ang="0">
                    <a:pos x="77" y="342"/>
                  </a:cxn>
                  <a:cxn ang="0">
                    <a:pos x="65" y="331"/>
                  </a:cxn>
                  <a:cxn ang="0">
                    <a:pos x="55" y="320"/>
                  </a:cxn>
                  <a:cxn ang="0">
                    <a:pos x="43" y="309"/>
                  </a:cxn>
                  <a:cxn ang="0">
                    <a:pos x="33" y="298"/>
                  </a:cxn>
                  <a:cxn ang="0">
                    <a:pos x="21" y="287"/>
                  </a:cxn>
                  <a:cxn ang="0">
                    <a:pos x="11" y="276"/>
                  </a:cxn>
                  <a:cxn ang="0">
                    <a:pos x="0" y="265"/>
                  </a:cxn>
                </a:cxnLst>
                <a:rect l="0" t="0" r="r" b="b"/>
                <a:pathLst>
                  <a:path w="125" h="353">
                    <a:moveTo>
                      <a:pt x="0" y="265"/>
                    </a:moveTo>
                    <a:lnTo>
                      <a:pt x="8" y="210"/>
                    </a:lnTo>
                    <a:lnTo>
                      <a:pt x="15" y="153"/>
                    </a:lnTo>
                    <a:lnTo>
                      <a:pt x="22" y="97"/>
                    </a:lnTo>
                    <a:lnTo>
                      <a:pt x="30" y="39"/>
                    </a:lnTo>
                    <a:lnTo>
                      <a:pt x="42" y="34"/>
                    </a:lnTo>
                    <a:lnTo>
                      <a:pt x="54" y="30"/>
                    </a:lnTo>
                    <a:lnTo>
                      <a:pt x="66" y="25"/>
                    </a:lnTo>
                    <a:lnTo>
                      <a:pt x="78" y="19"/>
                    </a:lnTo>
                    <a:lnTo>
                      <a:pt x="89" y="15"/>
                    </a:lnTo>
                    <a:lnTo>
                      <a:pt x="101" y="10"/>
                    </a:lnTo>
                    <a:lnTo>
                      <a:pt x="113" y="5"/>
                    </a:lnTo>
                    <a:lnTo>
                      <a:pt x="125" y="0"/>
                    </a:lnTo>
                    <a:lnTo>
                      <a:pt x="110" y="98"/>
                    </a:lnTo>
                    <a:lnTo>
                      <a:pt x="102" y="160"/>
                    </a:lnTo>
                    <a:lnTo>
                      <a:pt x="100" y="194"/>
                    </a:lnTo>
                    <a:lnTo>
                      <a:pt x="100" y="213"/>
                    </a:lnTo>
                    <a:lnTo>
                      <a:pt x="100" y="228"/>
                    </a:lnTo>
                    <a:lnTo>
                      <a:pt x="100" y="249"/>
                    </a:lnTo>
                    <a:lnTo>
                      <a:pt x="96" y="286"/>
                    </a:lnTo>
                    <a:lnTo>
                      <a:pt x="87" y="353"/>
                    </a:lnTo>
                    <a:lnTo>
                      <a:pt x="77" y="342"/>
                    </a:lnTo>
                    <a:lnTo>
                      <a:pt x="65" y="331"/>
                    </a:lnTo>
                    <a:lnTo>
                      <a:pt x="55" y="320"/>
                    </a:lnTo>
                    <a:lnTo>
                      <a:pt x="43" y="309"/>
                    </a:lnTo>
                    <a:lnTo>
                      <a:pt x="33" y="298"/>
                    </a:lnTo>
                    <a:lnTo>
                      <a:pt x="21" y="287"/>
                    </a:lnTo>
                    <a:lnTo>
                      <a:pt x="11" y="276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val="AD6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2" name="Freeform 62"/>
              <p:cNvSpPr>
                <a:spLocks/>
              </p:cNvSpPr>
              <p:nvPr/>
            </p:nvSpPr>
            <p:spPr bwMode="auto">
              <a:xfrm>
                <a:off x="7284" y="1244"/>
                <a:ext cx="30" cy="7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7" y="166"/>
                  </a:cxn>
                  <a:cxn ang="0">
                    <a:pos x="13" y="124"/>
                  </a:cxn>
                  <a:cxn ang="0">
                    <a:pos x="19" y="81"/>
                  </a:cxn>
                  <a:cxn ang="0">
                    <a:pos x="24" y="39"/>
                  </a:cxn>
                  <a:cxn ang="0">
                    <a:pos x="37" y="34"/>
                  </a:cxn>
                  <a:cxn ang="0">
                    <a:pos x="48" y="29"/>
                  </a:cxn>
                  <a:cxn ang="0">
                    <a:pos x="61" y="24"/>
                  </a:cxn>
                  <a:cxn ang="0">
                    <a:pos x="73" y="19"/>
                  </a:cxn>
                  <a:cxn ang="0">
                    <a:pos x="84" y="15"/>
                  </a:cxn>
                  <a:cxn ang="0">
                    <a:pos x="96" y="10"/>
                  </a:cxn>
                  <a:cxn ang="0">
                    <a:pos x="108" y="5"/>
                  </a:cxn>
                  <a:cxn ang="0">
                    <a:pos x="120" y="0"/>
                  </a:cxn>
                  <a:cxn ang="0">
                    <a:pos x="104" y="96"/>
                  </a:cxn>
                  <a:cxn ang="0">
                    <a:pos x="97" y="151"/>
                  </a:cxn>
                  <a:cxn ang="0">
                    <a:pos x="94" y="176"/>
                  </a:cxn>
                  <a:cxn ang="0">
                    <a:pos x="96" y="184"/>
                  </a:cxn>
                  <a:cxn ang="0">
                    <a:pos x="98" y="189"/>
                  </a:cxn>
                  <a:cxn ang="0">
                    <a:pos x="99" y="200"/>
                  </a:cxn>
                  <a:cxn ang="0">
                    <a:pos x="96" y="232"/>
                  </a:cxn>
                  <a:cxn ang="0">
                    <a:pos x="87" y="296"/>
                  </a:cxn>
                  <a:cxn ang="0">
                    <a:pos x="77" y="285"/>
                  </a:cxn>
                  <a:cxn ang="0">
                    <a:pos x="65" y="274"/>
                  </a:cxn>
                  <a:cxn ang="0">
                    <a:pos x="55" y="263"/>
                  </a:cxn>
                  <a:cxn ang="0">
                    <a:pos x="43" y="252"/>
                  </a:cxn>
                  <a:cxn ang="0">
                    <a:pos x="33" y="241"/>
                  </a:cxn>
                  <a:cxn ang="0">
                    <a:pos x="21" y="230"/>
                  </a:cxn>
                  <a:cxn ang="0">
                    <a:pos x="11" y="219"/>
                  </a:cxn>
                  <a:cxn ang="0">
                    <a:pos x="0" y="208"/>
                  </a:cxn>
                </a:cxnLst>
                <a:rect l="0" t="0" r="r" b="b"/>
                <a:pathLst>
                  <a:path w="120" h="296">
                    <a:moveTo>
                      <a:pt x="0" y="208"/>
                    </a:moveTo>
                    <a:lnTo>
                      <a:pt x="7" y="166"/>
                    </a:lnTo>
                    <a:lnTo>
                      <a:pt x="13" y="124"/>
                    </a:lnTo>
                    <a:lnTo>
                      <a:pt x="19" y="81"/>
                    </a:lnTo>
                    <a:lnTo>
                      <a:pt x="24" y="39"/>
                    </a:lnTo>
                    <a:lnTo>
                      <a:pt x="37" y="34"/>
                    </a:lnTo>
                    <a:lnTo>
                      <a:pt x="48" y="29"/>
                    </a:lnTo>
                    <a:lnTo>
                      <a:pt x="61" y="24"/>
                    </a:lnTo>
                    <a:lnTo>
                      <a:pt x="73" y="19"/>
                    </a:lnTo>
                    <a:lnTo>
                      <a:pt x="84" y="15"/>
                    </a:lnTo>
                    <a:lnTo>
                      <a:pt x="96" y="10"/>
                    </a:lnTo>
                    <a:lnTo>
                      <a:pt x="108" y="5"/>
                    </a:lnTo>
                    <a:lnTo>
                      <a:pt x="120" y="0"/>
                    </a:lnTo>
                    <a:lnTo>
                      <a:pt x="104" y="96"/>
                    </a:lnTo>
                    <a:lnTo>
                      <a:pt x="97" y="151"/>
                    </a:lnTo>
                    <a:lnTo>
                      <a:pt x="94" y="176"/>
                    </a:lnTo>
                    <a:lnTo>
                      <a:pt x="96" y="184"/>
                    </a:lnTo>
                    <a:lnTo>
                      <a:pt x="98" y="189"/>
                    </a:lnTo>
                    <a:lnTo>
                      <a:pt x="99" y="200"/>
                    </a:lnTo>
                    <a:lnTo>
                      <a:pt x="96" y="232"/>
                    </a:lnTo>
                    <a:lnTo>
                      <a:pt x="87" y="296"/>
                    </a:lnTo>
                    <a:lnTo>
                      <a:pt x="77" y="285"/>
                    </a:lnTo>
                    <a:lnTo>
                      <a:pt x="65" y="274"/>
                    </a:lnTo>
                    <a:lnTo>
                      <a:pt x="55" y="263"/>
                    </a:lnTo>
                    <a:lnTo>
                      <a:pt x="43" y="252"/>
                    </a:lnTo>
                    <a:lnTo>
                      <a:pt x="33" y="241"/>
                    </a:lnTo>
                    <a:lnTo>
                      <a:pt x="21" y="230"/>
                    </a:lnTo>
                    <a:lnTo>
                      <a:pt x="11" y="219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3" name="Freeform 63"/>
              <p:cNvSpPr>
                <a:spLocks/>
              </p:cNvSpPr>
              <p:nvPr/>
            </p:nvSpPr>
            <p:spPr bwMode="auto">
              <a:xfrm>
                <a:off x="7284" y="1258"/>
                <a:ext cx="29" cy="60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" y="123"/>
                  </a:cxn>
                  <a:cxn ang="0">
                    <a:pos x="10" y="95"/>
                  </a:cxn>
                  <a:cxn ang="0">
                    <a:pos x="15" y="67"/>
                  </a:cxn>
                  <a:cxn ang="0">
                    <a:pos x="19" y="37"/>
                  </a:cxn>
                  <a:cxn ang="0">
                    <a:pos x="31" y="32"/>
                  </a:cxn>
                  <a:cxn ang="0">
                    <a:pos x="43" y="28"/>
                  </a:cxn>
                  <a:cxn ang="0">
                    <a:pos x="55" y="23"/>
                  </a:cxn>
                  <a:cxn ang="0">
                    <a:pos x="67" y="19"/>
                  </a:cxn>
                  <a:cxn ang="0">
                    <a:pos x="79" y="13"/>
                  </a:cxn>
                  <a:cxn ang="0">
                    <a:pos x="90" y="9"/>
                  </a:cxn>
                  <a:cxn ang="0">
                    <a:pos x="103" y="4"/>
                  </a:cxn>
                  <a:cxn ang="0">
                    <a:pos x="114" y="0"/>
                  </a:cxn>
                  <a:cxn ang="0">
                    <a:pos x="98" y="94"/>
                  </a:cxn>
                  <a:cxn ang="0">
                    <a:pos x="90" y="142"/>
                  </a:cxn>
                  <a:cxn ang="0">
                    <a:pos x="89" y="158"/>
                  </a:cxn>
                  <a:cxn ang="0">
                    <a:pos x="91" y="156"/>
                  </a:cxn>
                  <a:cxn ang="0">
                    <a:pos x="94" y="149"/>
                  </a:cxn>
                  <a:cxn ang="0">
                    <a:pos x="97" y="153"/>
                  </a:cxn>
                  <a:cxn ang="0">
                    <a:pos x="96" y="178"/>
                  </a:cxn>
                  <a:cxn ang="0">
                    <a:pos x="87" y="239"/>
                  </a:cxn>
                  <a:cxn ang="0">
                    <a:pos x="77" y="228"/>
                  </a:cxn>
                  <a:cxn ang="0">
                    <a:pos x="65" y="217"/>
                  </a:cxn>
                  <a:cxn ang="0">
                    <a:pos x="55" y="206"/>
                  </a:cxn>
                  <a:cxn ang="0">
                    <a:pos x="43" y="195"/>
                  </a:cxn>
                  <a:cxn ang="0">
                    <a:pos x="33" y="184"/>
                  </a:cxn>
                  <a:cxn ang="0">
                    <a:pos x="21" y="173"/>
                  </a:cxn>
                  <a:cxn ang="0">
                    <a:pos x="11" y="162"/>
                  </a:cxn>
                  <a:cxn ang="0">
                    <a:pos x="0" y="151"/>
                  </a:cxn>
                </a:cxnLst>
                <a:rect l="0" t="0" r="r" b="b"/>
                <a:pathLst>
                  <a:path w="114" h="239">
                    <a:moveTo>
                      <a:pt x="0" y="151"/>
                    </a:moveTo>
                    <a:lnTo>
                      <a:pt x="6" y="123"/>
                    </a:lnTo>
                    <a:lnTo>
                      <a:pt x="10" y="95"/>
                    </a:lnTo>
                    <a:lnTo>
                      <a:pt x="15" y="67"/>
                    </a:lnTo>
                    <a:lnTo>
                      <a:pt x="19" y="37"/>
                    </a:lnTo>
                    <a:lnTo>
                      <a:pt x="31" y="32"/>
                    </a:lnTo>
                    <a:lnTo>
                      <a:pt x="43" y="28"/>
                    </a:lnTo>
                    <a:lnTo>
                      <a:pt x="55" y="23"/>
                    </a:lnTo>
                    <a:lnTo>
                      <a:pt x="67" y="19"/>
                    </a:lnTo>
                    <a:lnTo>
                      <a:pt x="79" y="13"/>
                    </a:lnTo>
                    <a:lnTo>
                      <a:pt x="90" y="9"/>
                    </a:lnTo>
                    <a:lnTo>
                      <a:pt x="103" y="4"/>
                    </a:lnTo>
                    <a:lnTo>
                      <a:pt x="114" y="0"/>
                    </a:lnTo>
                    <a:lnTo>
                      <a:pt x="98" y="94"/>
                    </a:lnTo>
                    <a:lnTo>
                      <a:pt x="90" y="142"/>
                    </a:lnTo>
                    <a:lnTo>
                      <a:pt x="89" y="158"/>
                    </a:lnTo>
                    <a:lnTo>
                      <a:pt x="91" y="156"/>
                    </a:lnTo>
                    <a:lnTo>
                      <a:pt x="94" y="149"/>
                    </a:lnTo>
                    <a:lnTo>
                      <a:pt x="97" y="153"/>
                    </a:lnTo>
                    <a:lnTo>
                      <a:pt x="96" y="178"/>
                    </a:lnTo>
                    <a:lnTo>
                      <a:pt x="87" y="239"/>
                    </a:lnTo>
                    <a:lnTo>
                      <a:pt x="77" y="228"/>
                    </a:lnTo>
                    <a:lnTo>
                      <a:pt x="65" y="217"/>
                    </a:lnTo>
                    <a:lnTo>
                      <a:pt x="55" y="206"/>
                    </a:lnTo>
                    <a:lnTo>
                      <a:pt x="43" y="195"/>
                    </a:lnTo>
                    <a:lnTo>
                      <a:pt x="33" y="184"/>
                    </a:lnTo>
                    <a:lnTo>
                      <a:pt x="21" y="173"/>
                    </a:lnTo>
                    <a:lnTo>
                      <a:pt x="11" y="162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B568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4" name="Freeform 64"/>
              <p:cNvSpPr>
                <a:spLocks/>
              </p:cNvSpPr>
              <p:nvPr/>
            </p:nvSpPr>
            <p:spPr bwMode="auto">
              <a:xfrm>
                <a:off x="7284" y="1272"/>
                <a:ext cx="27" cy="46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15" y="37"/>
                  </a:cxn>
                  <a:cxn ang="0">
                    <a:pos x="108" y="0"/>
                  </a:cxn>
                  <a:cxn ang="0">
                    <a:pos x="91" y="91"/>
                  </a:cxn>
                  <a:cxn ang="0">
                    <a:pos x="83" y="133"/>
                  </a:cxn>
                  <a:cxn ang="0">
                    <a:pos x="83" y="141"/>
                  </a:cxn>
                  <a:cxn ang="0">
                    <a:pos x="86" y="128"/>
                  </a:cxn>
                  <a:cxn ang="0">
                    <a:pos x="91" y="110"/>
                  </a:cxn>
                  <a:cxn ang="0">
                    <a:pos x="94" y="104"/>
                  </a:cxn>
                  <a:cxn ang="0">
                    <a:pos x="94" y="123"/>
                  </a:cxn>
                  <a:cxn ang="0">
                    <a:pos x="87" y="182"/>
                  </a:cxn>
                  <a:cxn ang="0">
                    <a:pos x="0" y="94"/>
                  </a:cxn>
                </a:cxnLst>
                <a:rect l="0" t="0" r="r" b="b"/>
                <a:pathLst>
                  <a:path w="108" h="182">
                    <a:moveTo>
                      <a:pt x="0" y="94"/>
                    </a:moveTo>
                    <a:lnTo>
                      <a:pt x="15" y="37"/>
                    </a:lnTo>
                    <a:lnTo>
                      <a:pt x="108" y="0"/>
                    </a:lnTo>
                    <a:lnTo>
                      <a:pt x="91" y="91"/>
                    </a:lnTo>
                    <a:lnTo>
                      <a:pt x="83" y="133"/>
                    </a:lnTo>
                    <a:lnTo>
                      <a:pt x="83" y="141"/>
                    </a:lnTo>
                    <a:lnTo>
                      <a:pt x="86" y="128"/>
                    </a:lnTo>
                    <a:lnTo>
                      <a:pt x="91" y="110"/>
                    </a:lnTo>
                    <a:lnTo>
                      <a:pt x="94" y="104"/>
                    </a:lnTo>
                    <a:lnTo>
                      <a:pt x="94" y="123"/>
                    </a:lnTo>
                    <a:lnTo>
                      <a:pt x="87" y="182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5" name="Freeform 65"/>
              <p:cNvSpPr>
                <a:spLocks/>
              </p:cNvSpPr>
              <p:nvPr/>
            </p:nvSpPr>
            <p:spPr bwMode="auto">
              <a:xfrm>
                <a:off x="7049" y="1279"/>
                <a:ext cx="209" cy="43"/>
              </a:xfrm>
              <a:custGeom>
                <a:avLst/>
                <a:gdLst/>
                <a:ahLst/>
                <a:cxnLst>
                  <a:cxn ang="0">
                    <a:pos x="837" y="117"/>
                  </a:cxn>
                  <a:cxn ang="0">
                    <a:pos x="812" y="114"/>
                  </a:cxn>
                  <a:cxn ang="0">
                    <a:pos x="789" y="109"/>
                  </a:cxn>
                  <a:cxn ang="0">
                    <a:pos x="766" y="107"/>
                  </a:cxn>
                  <a:cxn ang="0">
                    <a:pos x="743" y="104"/>
                  </a:cxn>
                  <a:cxn ang="0">
                    <a:pos x="721" y="102"/>
                  </a:cxn>
                  <a:cxn ang="0">
                    <a:pos x="700" y="100"/>
                  </a:cxn>
                  <a:cxn ang="0">
                    <a:pos x="678" y="98"/>
                  </a:cxn>
                  <a:cxn ang="0">
                    <a:pos x="657" y="96"/>
                  </a:cxn>
                  <a:cxn ang="0">
                    <a:pos x="636" y="95"/>
                  </a:cxn>
                  <a:cxn ang="0">
                    <a:pos x="614" y="94"/>
                  </a:cxn>
                  <a:cxn ang="0">
                    <a:pos x="593" y="93"/>
                  </a:cxn>
                  <a:cxn ang="0">
                    <a:pos x="571" y="92"/>
                  </a:cxn>
                  <a:cxn ang="0">
                    <a:pos x="548" y="92"/>
                  </a:cxn>
                  <a:cxn ang="0">
                    <a:pos x="525" y="91"/>
                  </a:cxn>
                  <a:cxn ang="0">
                    <a:pos x="502" y="91"/>
                  </a:cxn>
                  <a:cxn ang="0">
                    <a:pos x="477" y="91"/>
                  </a:cxn>
                  <a:cxn ang="0">
                    <a:pos x="470" y="80"/>
                  </a:cxn>
                  <a:cxn ang="0">
                    <a:pos x="460" y="72"/>
                  </a:cxn>
                  <a:cxn ang="0">
                    <a:pos x="450" y="64"/>
                  </a:cxn>
                  <a:cxn ang="0">
                    <a:pos x="438" y="58"/>
                  </a:cxn>
                  <a:cxn ang="0">
                    <a:pos x="427" y="53"/>
                  </a:cxn>
                  <a:cxn ang="0">
                    <a:pos x="414" y="49"/>
                  </a:cxn>
                  <a:cxn ang="0">
                    <a:pos x="402" y="45"/>
                  </a:cxn>
                  <a:cxn ang="0">
                    <a:pos x="388" y="43"/>
                  </a:cxn>
                  <a:cxn ang="0">
                    <a:pos x="376" y="42"/>
                  </a:cxn>
                  <a:cxn ang="0">
                    <a:pos x="363" y="42"/>
                  </a:cxn>
                  <a:cxn ang="0">
                    <a:pos x="352" y="43"/>
                  </a:cxn>
                  <a:cxn ang="0">
                    <a:pos x="340" y="44"/>
                  </a:cxn>
                  <a:cxn ang="0">
                    <a:pos x="331" y="48"/>
                  </a:cxn>
                  <a:cxn ang="0">
                    <a:pos x="321" y="50"/>
                  </a:cxn>
                  <a:cxn ang="0">
                    <a:pos x="314" y="54"/>
                  </a:cxn>
                  <a:cxn ang="0">
                    <a:pos x="309" y="58"/>
                  </a:cxn>
                  <a:cxn ang="0">
                    <a:pos x="291" y="55"/>
                  </a:cxn>
                  <a:cxn ang="0">
                    <a:pos x="273" y="51"/>
                  </a:cxn>
                  <a:cxn ang="0">
                    <a:pos x="254" y="48"/>
                  </a:cxn>
                  <a:cxn ang="0">
                    <a:pos x="236" y="43"/>
                  </a:cxn>
                  <a:cxn ang="0">
                    <a:pos x="216" y="39"/>
                  </a:cxn>
                  <a:cxn ang="0">
                    <a:pos x="197" y="36"/>
                  </a:cxn>
                  <a:cxn ang="0">
                    <a:pos x="177" y="32"/>
                  </a:cxn>
                  <a:cxn ang="0">
                    <a:pos x="158" y="28"/>
                  </a:cxn>
                  <a:cxn ang="0">
                    <a:pos x="138" y="23"/>
                  </a:cxn>
                  <a:cxn ang="0">
                    <a:pos x="119" y="20"/>
                  </a:cxn>
                  <a:cxn ang="0">
                    <a:pos x="99" y="16"/>
                  </a:cxn>
                  <a:cxn ang="0">
                    <a:pos x="80" y="13"/>
                  </a:cxn>
                  <a:cxn ang="0">
                    <a:pos x="60" y="9"/>
                  </a:cxn>
                  <a:cxn ang="0">
                    <a:pos x="40" y="6"/>
                  </a:cxn>
                  <a:cxn ang="0">
                    <a:pos x="21" y="4"/>
                  </a:cxn>
                  <a:cxn ang="0">
                    <a:pos x="2" y="0"/>
                  </a:cxn>
                  <a:cxn ang="0">
                    <a:pos x="0" y="53"/>
                  </a:cxn>
                  <a:cxn ang="0">
                    <a:pos x="821" y="174"/>
                  </a:cxn>
                  <a:cxn ang="0">
                    <a:pos x="837" y="117"/>
                  </a:cxn>
                </a:cxnLst>
                <a:rect l="0" t="0" r="r" b="b"/>
                <a:pathLst>
                  <a:path w="837" h="174">
                    <a:moveTo>
                      <a:pt x="837" y="117"/>
                    </a:moveTo>
                    <a:lnTo>
                      <a:pt x="812" y="114"/>
                    </a:lnTo>
                    <a:lnTo>
                      <a:pt x="789" y="109"/>
                    </a:lnTo>
                    <a:lnTo>
                      <a:pt x="766" y="107"/>
                    </a:lnTo>
                    <a:lnTo>
                      <a:pt x="743" y="104"/>
                    </a:lnTo>
                    <a:lnTo>
                      <a:pt x="721" y="102"/>
                    </a:lnTo>
                    <a:lnTo>
                      <a:pt x="700" y="100"/>
                    </a:lnTo>
                    <a:lnTo>
                      <a:pt x="678" y="98"/>
                    </a:lnTo>
                    <a:lnTo>
                      <a:pt x="657" y="96"/>
                    </a:lnTo>
                    <a:lnTo>
                      <a:pt x="636" y="95"/>
                    </a:lnTo>
                    <a:lnTo>
                      <a:pt x="614" y="94"/>
                    </a:lnTo>
                    <a:lnTo>
                      <a:pt x="593" y="93"/>
                    </a:lnTo>
                    <a:lnTo>
                      <a:pt x="571" y="92"/>
                    </a:lnTo>
                    <a:lnTo>
                      <a:pt x="548" y="92"/>
                    </a:lnTo>
                    <a:lnTo>
                      <a:pt x="525" y="91"/>
                    </a:lnTo>
                    <a:lnTo>
                      <a:pt x="502" y="91"/>
                    </a:lnTo>
                    <a:lnTo>
                      <a:pt x="477" y="91"/>
                    </a:lnTo>
                    <a:lnTo>
                      <a:pt x="470" y="80"/>
                    </a:lnTo>
                    <a:lnTo>
                      <a:pt x="460" y="72"/>
                    </a:lnTo>
                    <a:lnTo>
                      <a:pt x="450" y="64"/>
                    </a:lnTo>
                    <a:lnTo>
                      <a:pt x="438" y="58"/>
                    </a:lnTo>
                    <a:lnTo>
                      <a:pt x="427" y="53"/>
                    </a:lnTo>
                    <a:lnTo>
                      <a:pt x="414" y="49"/>
                    </a:lnTo>
                    <a:lnTo>
                      <a:pt x="402" y="45"/>
                    </a:lnTo>
                    <a:lnTo>
                      <a:pt x="388" y="43"/>
                    </a:lnTo>
                    <a:lnTo>
                      <a:pt x="376" y="42"/>
                    </a:lnTo>
                    <a:lnTo>
                      <a:pt x="363" y="42"/>
                    </a:lnTo>
                    <a:lnTo>
                      <a:pt x="352" y="43"/>
                    </a:lnTo>
                    <a:lnTo>
                      <a:pt x="340" y="44"/>
                    </a:lnTo>
                    <a:lnTo>
                      <a:pt x="331" y="48"/>
                    </a:lnTo>
                    <a:lnTo>
                      <a:pt x="321" y="50"/>
                    </a:lnTo>
                    <a:lnTo>
                      <a:pt x="314" y="54"/>
                    </a:lnTo>
                    <a:lnTo>
                      <a:pt x="309" y="58"/>
                    </a:lnTo>
                    <a:lnTo>
                      <a:pt x="291" y="55"/>
                    </a:lnTo>
                    <a:lnTo>
                      <a:pt x="273" y="51"/>
                    </a:lnTo>
                    <a:lnTo>
                      <a:pt x="254" y="48"/>
                    </a:lnTo>
                    <a:lnTo>
                      <a:pt x="236" y="43"/>
                    </a:lnTo>
                    <a:lnTo>
                      <a:pt x="216" y="39"/>
                    </a:lnTo>
                    <a:lnTo>
                      <a:pt x="197" y="36"/>
                    </a:lnTo>
                    <a:lnTo>
                      <a:pt x="177" y="32"/>
                    </a:lnTo>
                    <a:lnTo>
                      <a:pt x="158" y="28"/>
                    </a:lnTo>
                    <a:lnTo>
                      <a:pt x="138" y="23"/>
                    </a:lnTo>
                    <a:lnTo>
                      <a:pt x="119" y="20"/>
                    </a:lnTo>
                    <a:lnTo>
                      <a:pt x="99" y="16"/>
                    </a:lnTo>
                    <a:lnTo>
                      <a:pt x="80" y="13"/>
                    </a:lnTo>
                    <a:lnTo>
                      <a:pt x="60" y="9"/>
                    </a:lnTo>
                    <a:lnTo>
                      <a:pt x="40" y="6"/>
                    </a:lnTo>
                    <a:lnTo>
                      <a:pt x="21" y="4"/>
                    </a:lnTo>
                    <a:lnTo>
                      <a:pt x="2" y="0"/>
                    </a:lnTo>
                    <a:lnTo>
                      <a:pt x="0" y="53"/>
                    </a:lnTo>
                    <a:lnTo>
                      <a:pt x="821" y="174"/>
                    </a:lnTo>
                    <a:lnTo>
                      <a:pt x="837" y="117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6" name="Freeform 66"/>
              <p:cNvSpPr>
                <a:spLocks/>
              </p:cNvSpPr>
              <p:nvPr/>
            </p:nvSpPr>
            <p:spPr bwMode="auto">
              <a:xfrm>
                <a:off x="7048" y="1281"/>
                <a:ext cx="207" cy="46"/>
              </a:xfrm>
              <a:custGeom>
                <a:avLst/>
                <a:gdLst/>
                <a:ahLst/>
                <a:cxnLst>
                  <a:cxn ang="0">
                    <a:pos x="830" y="115"/>
                  </a:cxn>
                  <a:cxn ang="0">
                    <a:pos x="830" y="137"/>
                  </a:cxn>
                  <a:cxn ang="0">
                    <a:pos x="819" y="181"/>
                  </a:cxn>
                  <a:cxn ang="0">
                    <a:pos x="746" y="170"/>
                  </a:cxn>
                  <a:cxn ang="0">
                    <a:pos x="749" y="142"/>
                  </a:cxn>
                  <a:cxn ang="0">
                    <a:pos x="643" y="129"/>
                  </a:cxn>
                  <a:cxn ang="0">
                    <a:pos x="635" y="154"/>
                  </a:cxn>
                  <a:cxn ang="0">
                    <a:pos x="464" y="134"/>
                  </a:cxn>
                  <a:cxn ang="0">
                    <a:pos x="441" y="123"/>
                  </a:cxn>
                  <a:cxn ang="0">
                    <a:pos x="420" y="116"/>
                  </a:cxn>
                  <a:cxn ang="0">
                    <a:pos x="403" y="111"/>
                  </a:cxn>
                  <a:cxn ang="0">
                    <a:pos x="387" y="108"/>
                  </a:cxn>
                  <a:cxn ang="0">
                    <a:pos x="371" y="107"/>
                  </a:cxn>
                  <a:cxn ang="0">
                    <a:pos x="357" y="108"/>
                  </a:cxn>
                  <a:cxn ang="0">
                    <a:pos x="343" y="111"/>
                  </a:cxn>
                  <a:cxn ang="0">
                    <a:pos x="328" y="115"/>
                  </a:cxn>
                  <a:cxn ang="0">
                    <a:pos x="163" y="90"/>
                  </a:cxn>
                  <a:cxn ang="0">
                    <a:pos x="172" y="66"/>
                  </a:cxn>
                  <a:cxn ang="0">
                    <a:pos x="73" y="52"/>
                  </a:cxn>
                  <a:cxn ang="0">
                    <a:pos x="71" y="71"/>
                  </a:cxn>
                  <a:cxn ang="0">
                    <a:pos x="0" y="61"/>
                  </a:cxn>
                  <a:cxn ang="0">
                    <a:pos x="17" y="0"/>
                  </a:cxn>
                  <a:cxn ang="0">
                    <a:pos x="36" y="3"/>
                  </a:cxn>
                  <a:cxn ang="0">
                    <a:pos x="56" y="6"/>
                  </a:cxn>
                  <a:cxn ang="0">
                    <a:pos x="74" y="9"/>
                  </a:cxn>
                  <a:cxn ang="0">
                    <a:pos x="93" y="12"/>
                  </a:cxn>
                  <a:cxn ang="0">
                    <a:pos x="112" y="17"/>
                  </a:cxn>
                  <a:cxn ang="0">
                    <a:pos x="132" y="20"/>
                  </a:cxn>
                  <a:cxn ang="0">
                    <a:pos x="151" y="23"/>
                  </a:cxn>
                  <a:cxn ang="0">
                    <a:pos x="170" y="27"/>
                  </a:cxn>
                  <a:cxn ang="0">
                    <a:pos x="188" y="31"/>
                  </a:cxn>
                  <a:cxn ang="0">
                    <a:pos x="207" y="34"/>
                  </a:cxn>
                  <a:cxn ang="0">
                    <a:pos x="226" y="39"/>
                  </a:cxn>
                  <a:cxn ang="0">
                    <a:pos x="245" y="43"/>
                  </a:cxn>
                  <a:cxn ang="0">
                    <a:pos x="264" y="47"/>
                  </a:cxn>
                  <a:cxn ang="0">
                    <a:pos x="282" y="51"/>
                  </a:cxn>
                  <a:cxn ang="0">
                    <a:pos x="301" y="56"/>
                  </a:cxn>
                  <a:cxn ang="0">
                    <a:pos x="320" y="61"/>
                  </a:cxn>
                  <a:cxn ang="0">
                    <a:pos x="348" y="50"/>
                  </a:cxn>
                  <a:cxn ang="0">
                    <a:pos x="374" y="45"/>
                  </a:cxn>
                  <a:cxn ang="0">
                    <a:pos x="397" y="45"/>
                  </a:cxn>
                  <a:cxn ang="0">
                    <a:pos x="418" y="48"/>
                  </a:cxn>
                  <a:cxn ang="0">
                    <a:pos x="437" y="55"/>
                  </a:cxn>
                  <a:cxn ang="0">
                    <a:pos x="453" y="65"/>
                  </a:cxn>
                  <a:cxn ang="0">
                    <a:pos x="465" y="75"/>
                  </a:cxn>
                  <a:cxn ang="0">
                    <a:pos x="475" y="88"/>
                  </a:cxn>
                  <a:cxn ang="0">
                    <a:pos x="498" y="88"/>
                  </a:cxn>
                  <a:cxn ang="0">
                    <a:pos x="520" y="88"/>
                  </a:cxn>
                  <a:cxn ang="0">
                    <a:pos x="543" y="89"/>
                  </a:cxn>
                  <a:cxn ang="0">
                    <a:pos x="565" y="89"/>
                  </a:cxn>
                  <a:cxn ang="0">
                    <a:pos x="587" y="90"/>
                  </a:cxn>
                  <a:cxn ang="0">
                    <a:pos x="609" y="90"/>
                  </a:cxn>
                  <a:cxn ang="0">
                    <a:pos x="631" y="91"/>
                  </a:cxn>
                  <a:cxn ang="0">
                    <a:pos x="653" y="93"/>
                  </a:cxn>
                  <a:cxn ang="0">
                    <a:pos x="675" y="94"/>
                  </a:cxn>
                  <a:cxn ang="0">
                    <a:pos x="696" y="96"/>
                  </a:cxn>
                  <a:cxn ang="0">
                    <a:pos x="718" y="98"/>
                  </a:cxn>
                  <a:cxn ang="0">
                    <a:pos x="740" y="101"/>
                  </a:cxn>
                  <a:cxn ang="0">
                    <a:pos x="763" y="104"/>
                  </a:cxn>
                  <a:cxn ang="0">
                    <a:pos x="785" y="108"/>
                  </a:cxn>
                  <a:cxn ang="0">
                    <a:pos x="807" y="111"/>
                  </a:cxn>
                  <a:cxn ang="0">
                    <a:pos x="830" y="115"/>
                  </a:cxn>
                </a:cxnLst>
                <a:rect l="0" t="0" r="r" b="b"/>
                <a:pathLst>
                  <a:path w="830" h="181">
                    <a:moveTo>
                      <a:pt x="830" y="115"/>
                    </a:moveTo>
                    <a:lnTo>
                      <a:pt x="830" y="137"/>
                    </a:lnTo>
                    <a:lnTo>
                      <a:pt x="819" y="181"/>
                    </a:lnTo>
                    <a:lnTo>
                      <a:pt x="746" y="170"/>
                    </a:lnTo>
                    <a:lnTo>
                      <a:pt x="749" y="142"/>
                    </a:lnTo>
                    <a:lnTo>
                      <a:pt x="643" y="129"/>
                    </a:lnTo>
                    <a:lnTo>
                      <a:pt x="635" y="154"/>
                    </a:lnTo>
                    <a:lnTo>
                      <a:pt x="464" y="134"/>
                    </a:lnTo>
                    <a:lnTo>
                      <a:pt x="441" y="123"/>
                    </a:lnTo>
                    <a:lnTo>
                      <a:pt x="420" y="116"/>
                    </a:lnTo>
                    <a:lnTo>
                      <a:pt x="403" y="111"/>
                    </a:lnTo>
                    <a:lnTo>
                      <a:pt x="387" y="108"/>
                    </a:lnTo>
                    <a:lnTo>
                      <a:pt x="371" y="107"/>
                    </a:lnTo>
                    <a:lnTo>
                      <a:pt x="357" y="108"/>
                    </a:lnTo>
                    <a:lnTo>
                      <a:pt x="343" y="111"/>
                    </a:lnTo>
                    <a:lnTo>
                      <a:pt x="328" y="115"/>
                    </a:lnTo>
                    <a:lnTo>
                      <a:pt x="163" y="90"/>
                    </a:lnTo>
                    <a:lnTo>
                      <a:pt x="172" y="66"/>
                    </a:lnTo>
                    <a:lnTo>
                      <a:pt x="73" y="52"/>
                    </a:lnTo>
                    <a:lnTo>
                      <a:pt x="71" y="71"/>
                    </a:lnTo>
                    <a:lnTo>
                      <a:pt x="0" y="61"/>
                    </a:lnTo>
                    <a:lnTo>
                      <a:pt x="17" y="0"/>
                    </a:lnTo>
                    <a:lnTo>
                      <a:pt x="36" y="3"/>
                    </a:lnTo>
                    <a:lnTo>
                      <a:pt x="56" y="6"/>
                    </a:lnTo>
                    <a:lnTo>
                      <a:pt x="74" y="9"/>
                    </a:lnTo>
                    <a:lnTo>
                      <a:pt x="93" y="12"/>
                    </a:lnTo>
                    <a:lnTo>
                      <a:pt x="112" y="17"/>
                    </a:lnTo>
                    <a:lnTo>
                      <a:pt x="132" y="20"/>
                    </a:lnTo>
                    <a:lnTo>
                      <a:pt x="151" y="23"/>
                    </a:lnTo>
                    <a:lnTo>
                      <a:pt x="170" y="27"/>
                    </a:lnTo>
                    <a:lnTo>
                      <a:pt x="188" y="31"/>
                    </a:lnTo>
                    <a:lnTo>
                      <a:pt x="207" y="34"/>
                    </a:lnTo>
                    <a:lnTo>
                      <a:pt x="226" y="39"/>
                    </a:lnTo>
                    <a:lnTo>
                      <a:pt x="245" y="43"/>
                    </a:lnTo>
                    <a:lnTo>
                      <a:pt x="264" y="47"/>
                    </a:lnTo>
                    <a:lnTo>
                      <a:pt x="282" y="51"/>
                    </a:lnTo>
                    <a:lnTo>
                      <a:pt x="301" y="56"/>
                    </a:lnTo>
                    <a:lnTo>
                      <a:pt x="320" y="61"/>
                    </a:lnTo>
                    <a:lnTo>
                      <a:pt x="348" y="50"/>
                    </a:lnTo>
                    <a:lnTo>
                      <a:pt x="374" y="45"/>
                    </a:lnTo>
                    <a:lnTo>
                      <a:pt x="397" y="45"/>
                    </a:lnTo>
                    <a:lnTo>
                      <a:pt x="418" y="48"/>
                    </a:lnTo>
                    <a:lnTo>
                      <a:pt x="437" y="55"/>
                    </a:lnTo>
                    <a:lnTo>
                      <a:pt x="453" y="65"/>
                    </a:lnTo>
                    <a:lnTo>
                      <a:pt x="465" y="75"/>
                    </a:lnTo>
                    <a:lnTo>
                      <a:pt x="475" y="88"/>
                    </a:lnTo>
                    <a:lnTo>
                      <a:pt x="498" y="88"/>
                    </a:lnTo>
                    <a:lnTo>
                      <a:pt x="520" y="88"/>
                    </a:lnTo>
                    <a:lnTo>
                      <a:pt x="543" y="89"/>
                    </a:lnTo>
                    <a:lnTo>
                      <a:pt x="565" y="89"/>
                    </a:lnTo>
                    <a:lnTo>
                      <a:pt x="587" y="90"/>
                    </a:lnTo>
                    <a:lnTo>
                      <a:pt x="609" y="90"/>
                    </a:lnTo>
                    <a:lnTo>
                      <a:pt x="631" y="91"/>
                    </a:lnTo>
                    <a:lnTo>
                      <a:pt x="653" y="93"/>
                    </a:lnTo>
                    <a:lnTo>
                      <a:pt x="675" y="94"/>
                    </a:lnTo>
                    <a:lnTo>
                      <a:pt x="696" y="96"/>
                    </a:lnTo>
                    <a:lnTo>
                      <a:pt x="718" y="98"/>
                    </a:lnTo>
                    <a:lnTo>
                      <a:pt x="740" y="101"/>
                    </a:lnTo>
                    <a:lnTo>
                      <a:pt x="763" y="104"/>
                    </a:lnTo>
                    <a:lnTo>
                      <a:pt x="785" y="108"/>
                    </a:lnTo>
                    <a:lnTo>
                      <a:pt x="807" y="111"/>
                    </a:lnTo>
                    <a:lnTo>
                      <a:pt x="830" y="11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7" name="Freeform 67"/>
              <p:cNvSpPr>
                <a:spLocks/>
              </p:cNvSpPr>
              <p:nvPr/>
            </p:nvSpPr>
            <p:spPr bwMode="auto">
              <a:xfrm>
                <a:off x="7033" y="1073"/>
                <a:ext cx="267" cy="216"/>
              </a:xfrm>
              <a:custGeom>
                <a:avLst/>
                <a:gdLst/>
                <a:ahLst/>
                <a:cxnLst>
                  <a:cxn ang="0">
                    <a:pos x="1068" y="64"/>
                  </a:cxn>
                  <a:cxn ang="0">
                    <a:pos x="989" y="860"/>
                  </a:cxn>
                  <a:cxn ang="0">
                    <a:pos x="0" y="734"/>
                  </a:cxn>
                  <a:cxn ang="0">
                    <a:pos x="74" y="0"/>
                  </a:cxn>
                  <a:cxn ang="0">
                    <a:pos x="1068" y="64"/>
                  </a:cxn>
                </a:cxnLst>
                <a:rect l="0" t="0" r="r" b="b"/>
                <a:pathLst>
                  <a:path w="1068" h="860">
                    <a:moveTo>
                      <a:pt x="1068" y="64"/>
                    </a:moveTo>
                    <a:lnTo>
                      <a:pt x="989" y="860"/>
                    </a:lnTo>
                    <a:lnTo>
                      <a:pt x="0" y="734"/>
                    </a:lnTo>
                    <a:lnTo>
                      <a:pt x="74" y="0"/>
                    </a:lnTo>
                    <a:lnTo>
                      <a:pt x="1068" y="64"/>
                    </a:lnTo>
                    <a:close/>
                  </a:path>
                </a:pathLst>
              </a:custGeom>
              <a:solidFill>
                <a:srgbClr val="057A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8" name="Freeform 68"/>
              <p:cNvSpPr>
                <a:spLocks/>
              </p:cNvSpPr>
              <p:nvPr/>
            </p:nvSpPr>
            <p:spPr bwMode="auto">
              <a:xfrm>
                <a:off x="7256" y="1320"/>
                <a:ext cx="51" cy="13"/>
              </a:xfrm>
              <a:custGeom>
                <a:avLst/>
                <a:gdLst/>
                <a:ahLst/>
                <a:cxnLst>
                  <a:cxn ang="0">
                    <a:pos x="202" y="24"/>
                  </a:cxn>
                  <a:cxn ang="0">
                    <a:pos x="196" y="51"/>
                  </a:cxn>
                  <a:cxn ang="0">
                    <a:pos x="0" y="26"/>
                  </a:cxn>
                  <a:cxn ang="0">
                    <a:pos x="5" y="0"/>
                  </a:cxn>
                  <a:cxn ang="0">
                    <a:pos x="202" y="24"/>
                  </a:cxn>
                </a:cxnLst>
                <a:rect l="0" t="0" r="r" b="b"/>
                <a:pathLst>
                  <a:path w="202" h="51">
                    <a:moveTo>
                      <a:pt x="202" y="24"/>
                    </a:moveTo>
                    <a:lnTo>
                      <a:pt x="196" y="51"/>
                    </a:lnTo>
                    <a:lnTo>
                      <a:pt x="0" y="26"/>
                    </a:lnTo>
                    <a:lnTo>
                      <a:pt x="5" y="0"/>
                    </a:lnTo>
                    <a:lnTo>
                      <a:pt x="202" y="2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9" name="Freeform 69"/>
              <p:cNvSpPr>
                <a:spLocks/>
              </p:cNvSpPr>
              <p:nvPr/>
            </p:nvSpPr>
            <p:spPr bwMode="auto">
              <a:xfrm>
                <a:off x="7256" y="1320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30"/>
                  </a:cxn>
                  <a:cxn ang="0">
                    <a:pos x="199" y="36"/>
                  </a:cxn>
                  <a:cxn ang="0">
                    <a:pos x="197" y="43"/>
                  </a:cxn>
                  <a:cxn ang="0">
                    <a:pos x="196" y="49"/>
                  </a:cxn>
                  <a:cxn ang="0">
                    <a:pos x="183" y="48"/>
                  </a:cxn>
                  <a:cxn ang="0">
                    <a:pos x="171" y="46"/>
                  </a:cxn>
                  <a:cxn ang="0">
                    <a:pos x="159" y="45"/>
                  </a:cxn>
                  <a:cxn ang="0">
                    <a:pos x="147" y="43"/>
                  </a:cxn>
                  <a:cxn ang="0">
                    <a:pos x="134" y="42"/>
                  </a:cxn>
                  <a:cxn ang="0">
                    <a:pos x="122" y="40"/>
                  </a:cxn>
                  <a:cxn ang="0">
                    <a:pos x="109" y="39"/>
                  </a:cxn>
                  <a:cxn ang="0">
                    <a:pos x="98" y="36"/>
                  </a:cxn>
                  <a:cxn ang="0">
                    <a:pos x="85" y="35"/>
                  </a:cxn>
                  <a:cxn ang="0">
                    <a:pos x="73" y="34"/>
                  </a:cxn>
                  <a:cxn ang="0">
                    <a:pos x="61" y="32"/>
                  </a:cxn>
                  <a:cxn ang="0">
                    <a:pos x="49" y="31"/>
                  </a:cxn>
                  <a:cxn ang="0">
                    <a:pos x="37" y="29"/>
                  </a:cxn>
                  <a:cxn ang="0">
                    <a:pos x="25" y="28"/>
                  </a:cxn>
                  <a:cxn ang="0">
                    <a:pos x="12" y="26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3" y="12"/>
                  </a:cxn>
                  <a:cxn ang="0">
                    <a:pos x="4" y="6"/>
                  </a:cxn>
                  <a:cxn ang="0">
                    <a:pos x="5" y="0"/>
                  </a:cxn>
                  <a:cxn ang="0">
                    <a:pos x="16" y="1"/>
                  </a:cxn>
                  <a:cxn ang="0">
                    <a:pos x="29" y="3"/>
                  </a:cxn>
                  <a:cxn ang="0">
                    <a:pos x="41" y="4"/>
                  </a:cxn>
                  <a:cxn ang="0">
                    <a:pos x="53" y="6"/>
                  </a:cxn>
                  <a:cxn ang="0">
                    <a:pos x="65" y="7"/>
                  </a:cxn>
                  <a:cxn ang="0">
                    <a:pos x="78" y="9"/>
                  </a:cxn>
                  <a:cxn ang="0">
                    <a:pos x="89" y="10"/>
                  </a:cxn>
                  <a:cxn ang="0">
                    <a:pos x="102" y="11"/>
                  </a:cxn>
                  <a:cxn ang="0">
                    <a:pos x="114" y="13"/>
                  </a:cxn>
                  <a:cxn ang="0">
                    <a:pos x="127" y="15"/>
                  </a:cxn>
                  <a:cxn ang="0">
                    <a:pos x="140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9">
                    <a:moveTo>
                      <a:pt x="201" y="24"/>
                    </a:moveTo>
                    <a:lnTo>
                      <a:pt x="200" y="30"/>
                    </a:lnTo>
                    <a:lnTo>
                      <a:pt x="199" y="36"/>
                    </a:lnTo>
                    <a:lnTo>
                      <a:pt x="197" y="43"/>
                    </a:lnTo>
                    <a:lnTo>
                      <a:pt x="196" y="49"/>
                    </a:lnTo>
                    <a:lnTo>
                      <a:pt x="183" y="48"/>
                    </a:lnTo>
                    <a:lnTo>
                      <a:pt x="171" y="46"/>
                    </a:lnTo>
                    <a:lnTo>
                      <a:pt x="159" y="45"/>
                    </a:lnTo>
                    <a:lnTo>
                      <a:pt x="147" y="43"/>
                    </a:lnTo>
                    <a:lnTo>
                      <a:pt x="134" y="42"/>
                    </a:lnTo>
                    <a:lnTo>
                      <a:pt x="122" y="40"/>
                    </a:lnTo>
                    <a:lnTo>
                      <a:pt x="109" y="39"/>
                    </a:lnTo>
                    <a:lnTo>
                      <a:pt x="98" y="36"/>
                    </a:lnTo>
                    <a:lnTo>
                      <a:pt x="85" y="35"/>
                    </a:lnTo>
                    <a:lnTo>
                      <a:pt x="73" y="34"/>
                    </a:lnTo>
                    <a:lnTo>
                      <a:pt x="61" y="32"/>
                    </a:lnTo>
                    <a:lnTo>
                      <a:pt x="49" y="31"/>
                    </a:lnTo>
                    <a:lnTo>
                      <a:pt x="37" y="29"/>
                    </a:lnTo>
                    <a:lnTo>
                      <a:pt x="25" y="28"/>
                    </a:lnTo>
                    <a:lnTo>
                      <a:pt x="12" y="26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3" y="12"/>
                    </a:lnTo>
                    <a:lnTo>
                      <a:pt x="4" y="6"/>
                    </a:lnTo>
                    <a:lnTo>
                      <a:pt x="5" y="0"/>
                    </a:lnTo>
                    <a:lnTo>
                      <a:pt x="16" y="1"/>
                    </a:lnTo>
                    <a:lnTo>
                      <a:pt x="29" y="3"/>
                    </a:lnTo>
                    <a:lnTo>
                      <a:pt x="41" y="4"/>
                    </a:lnTo>
                    <a:lnTo>
                      <a:pt x="53" y="6"/>
                    </a:lnTo>
                    <a:lnTo>
                      <a:pt x="65" y="7"/>
                    </a:lnTo>
                    <a:lnTo>
                      <a:pt x="78" y="9"/>
                    </a:lnTo>
                    <a:lnTo>
                      <a:pt x="89" y="10"/>
                    </a:lnTo>
                    <a:lnTo>
                      <a:pt x="102" y="11"/>
                    </a:lnTo>
                    <a:lnTo>
                      <a:pt x="114" y="13"/>
                    </a:lnTo>
                    <a:lnTo>
                      <a:pt x="127" y="15"/>
                    </a:lnTo>
                    <a:lnTo>
                      <a:pt x="140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93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0" name="Freeform 70"/>
              <p:cNvSpPr>
                <a:spLocks/>
              </p:cNvSpPr>
              <p:nvPr/>
            </p:nvSpPr>
            <p:spPr bwMode="auto">
              <a:xfrm>
                <a:off x="7256" y="1320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5"/>
                  </a:cxn>
                  <a:cxn ang="0">
                    <a:pos x="197" y="42"/>
                  </a:cxn>
                  <a:cxn ang="0">
                    <a:pos x="196" y="47"/>
                  </a:cxn>
                  <a:cxn ang="0">
                    <a:pos x="183" y="46"/>
                  </a:cxn>
                  <a:cxn ang="0">
                    <a:pos x="171" y="44"/>
                  </a:cxn>
                  <a:cxn ang="0">
                    <a:pos x="159" y="43"/>
                  </a:cxn>
                  <a:cxn ang="0">
                    <a:pos x="147" y="41"/>
                  </a:cxn>
                  <a:cxn ang="0">
                    <a:pos x="134" y="40"/>
                  </a:cxn>
                  <a:cxn ang="0">
                    <a:pos x="122" y="38"/>
                  </a:cxn>
                  <a:cxn ang="0">
                    <a:pos x="109" y="37"/>
                  </a:cxn>
                  <a:cxn ang="0">
                    <a:pos x="98" y="34"/>
                  </a:cxn>
                  <a:cxn ang="0">
                    <a:pos x="85" y="33"/>
                  </a:cxn>
                  <a:cxn ang="0">
                    <a:pos x="73" y="32"/>
                  </a:cxn>
                  <a:cxn ang="0">
                    <a:pos x="61" y="30"/>
                  </a:cxn>
                  <a:cxn ang="0">
                    <a:pos x="49" y="29"/>
                  </a:cxn>
                  <a:cxn ang="0">
                    <a:pos x="37" y="27"/>
                  </a:cxn>
                  <a:cxn ang="0">
                    <a:pos x="25" y="26"/>
                  </a:cxn>
                  <a:cxn ang="0">
                    <a:pos x="12" y="24"/>
                  </a:cxn>
                  <a:cxn ang="0">
                    <a:pos x="0" y="23"/>
                  </a:cxn>
                  <a:cxn ang="0">
                    <a:pos x="2" y="18"/>
                  </a:cxn>
                  <a:cxn ang="0">
                    <a:pos x="3" y="11"/>
                  </a:cxn>
                  <a:cxn ang="0">
                    <a:pos x="4" y="6"/>
                  </a:cxn>
                  <a:cxn ang="0">
                    <a:pos x="5" y="0"/>
                  </a:cxn>
                  <a:cxn ang="0">
                    <a:pos x="16" y="1"/>
                  </a:cxn>
                  <a:cxn ang="0">
                    <a:pos x="29" y="3"/>
                  </a:cxn>
                  <a:cxn ang="0">
                    <a:pos x="41" y="4"/>
                  </a:cxn>
                  <a:cxn ang="0">
                    <a:pos x="53" y="6"/>
                  </a:cxn>
                  <a:cxn ang="0">
                    <a:pos x="65" y="7"/>
                  </a:cxn>
                  <a:cxn ang="0">
                    <a:pos x="78" y="9"/>
                  </a:cxn>
                  <a:cxn ang="0">
                    <a:pos x="89" y="10"/>
                  </a:cxn>
                  <a:cxn ang="0">
                    <a:pos x="102" y="11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40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7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5"/>
                    </a:lnTo>
                    <a:lnTo>
                      <a:pt x="197" y="42"/>
                    </a:lnTo>
                    <a:lnTo>
                      <a:pt x="196" y="47"/>
                    </a:lnTo>
                    <a:lnTo>
                      <a:pt x="183" y="46"/>
                    </a:lnTo>
                    <a:lnTo>
                      <a:pt x="171" y="44"/>
                    </a:lnTo>
                    <a:lnTo>
                      <a:pt x="159" y="43"/>
                    </a:lnTo>
                    <a:lnTo>
                      <a:pt x="147" y="41"/>
                    </a:lnTo>
                    <a:lnTo>
                      <a:pt x="134" y="40"/>
                    </a:lnTo>
                    <a:lnTo>
                      <a:pt x="122" y="38"/>
                    </a:lnTo>
                    <a:lnTo>
                      <a:pt x="109" y="37"/>
                    </a:lnTo>
                    <a:lnTo>
                      <a:pt x="98" y="34"/>
                    </a:lnTo>
                    <a:lnTo>
                      <a:pt x="85" y="33"/>
                    </a:lnTo>
                    <a:lnTo>
                      <a:pt x="73" y="32"/>
                    </a:lnTo>
                    <a:lnTo>
                      <a:pt x="61" y="30"/>
                    </a:lnTo>
                    <a:lnTo>
                      <a:pt x="49" y="29"/>
                    </a:lnTo>
                    <a:lnTo>
                      <a:pt x="37" y="27"/>
                    </a:lnTo>
                    <a:lnTo>
                      <a:pt x="25" y="26"/>
                    </a:lnTo>
                    <a:lnTo>
                      <a:pt x="12" y="24"/>
                    </a:lnTo>
                    <a:lnTo>
                      <a:pt x="0" y="23"/>
                    </a:lnTo>
                    <a:lnTo>
                      <a:pt x="2" y="18"/>
                    </a:lnTo>
                    <a:lnTo>
                      <a:pt x="3" y="11"/>
                    </a:lnTo>
                    <a:lnTo>
                      <a:pt x="4" y="6"/>
                    </a:lnTo>
                    <a:lnTo>
                      <a:pt x="5" y="0"/>
                    </a:lnTo>
                    <a:lnTo>
                      <a:pt x="16" y="1"/>
                    </a:lnTo>
                    <a:lnTo>
                      <a:pt x="29" y="3"/>
                    </a:lnTo>
                    <a:lnTo>
                      <a:pt x="41" y="4"/>
                    </a:lnTo>
                    <a:lnTo>
                      <a:pt x="53" y="6"/>
                    </a:lnTo>
                    <a:lnTo>
                      <a:pt x="65" y="7"/>
                    </a:lnTo>
                    <a:lnTo>
                      <a:pt x="78" y="9"/>
                    </a:lnTo>
                    <a:lnTo>
                      <a:pt x="89" y="10"/>
                    </a:lnTo>
                    <a:lnTo>
                      <a:pt x="102" y="11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40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99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1" name="Freeform 71"/>
              <p:cNvSpPr>
                <a:spLocks/>
              </p:cNvSpPr>
              <p:nvPr/>
            </p:nvSpPr>
            <p:spPr bwMode="auto">
              <a:xfrm>
                <a:off x="7256" y="1320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4"/>
                  </a:cxn>
                  <a:cxn ang="0">
                    <a:pos x="197" y="40"/>
                  </a:cxn>
                  <a:cxn ang="0">
                    <a:pos x="196" y="45"/>
                  </a:cxn>
                  <a:cxn ang="0">
                    <a:pos x="183" y="44"/>
                  </a:cxn>
                  <a:cxn ang="0">
                    <a:pos x="171" y="42"/>
                  </a:cxn>
                  <a:cxn ang="0">
                    <a:pos x="159" y="41"/>
                  </a:cxn>
                  <a:cxn ang="0">
                    <a:pos x="147" y="40"/>
                  </a:cxn>
                  <a:cxn ang="0">
                    <a:pos x="134" y="38"/>
                  </a:cxn>
                  <a:cxn ang="0">
                    <a:pos x="122" y="37"/>
                  </a:cxn>
                  <a:cxn ang="0">
                    <a:pos x="109" y="34"/>
                  </a:cxn>
                  <a:cxn ang="0">
                    <a:pos x="98" y="33"/>
                  </a:cxn>
                  <a:cxn ang="0">
                    <a:pos x="85" y="31"/>
                  </a:cxn>
                  <a:cxn ang="0">
                    <a:pos x="73" y="30"/>
                  </a:cxn>
                  <a:cxn ang="0">
                    <a:pos x="61" y="28"/>
                  </a:cxn>
                  <a:cxn ang="0">
                    <a:pos x="49" y="27"/>
                  </a:cxn>
                  <a:cxn ang="0">
                    <a:pos x="37" y="25"/>
                  </a:cxn>
                  <a:cxn ang="0">
                    <a:pos x="25" y="24"/>
                  </a:cxn>
                  <a:cxn ang="0">
                    <a:pos x="12" y="22"/>
                  </a:cxn>
                  <a:cxn ang="0">
                    <a:pos x="0" y="21"/>
                  </a:cxn>
                  <a:cxn ang="0">
                    <a:pos x="2" y="16"/>
                  </a:cxn>
                  <a:cxn ang="0">
                    <a:pos x="3" y="10"/>
                  </a:cxn>
                  <a:cxn ang="0">
                    <a:pos x="3" y="5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5" y="7"/>
                  </a:cxn>
                  <a:cxn ang="0">
                    <a:pos x="77" y="9"/>
                  </a:cxn>
                  <a:cxn ang="0">
                    <a:pos x="89" y="10"/>
                  </a:cxn>
                  <a:cxn ang="0">
                    <a:pos x="102" y="11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40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5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4"/>
                    </a:lnTo>
                    <a:lnTo>
                      <a:pt x="197" y="40"/>
                    </a:lnTo>
                    <a:lnTo>
                      <a:pt x="196" y="45"/>
                    </a:lnTo>
                    <a:lnTo>
                      <a:pt x="183" y="44"/>
                    </a:lnTo>
                    <a:lnTo>
                      <a:pt x="171" y="42"/>
                    </a:lnTo>
                    <a:lnTo>
                      <a:pt x="159" y="41"/>
                    </a:lnTo>
                    <a:lnTo>
                      <a:pt x="147" y="40"/>
                    </a:lnTo>
                    <a:lnTo>
                      <a:pt x="134" y="38"/>
                    </a:lnTo>
                    <a:lnTo>
                      <a:pt x="122" y="37"/>
                    </a:lnTo>
                    <a:lnTo>
                      <a:pt x="109" y="34"/>
                    </a:lnTo>
                    <a:lnTo>
                      <a:pt x="98" y="33"/>
                    </a:lnTo>
                    <a:lnTo>
                      <a:pt x="85" y="31"/>
                    </a:lnTo>
                    <a:lnTo>
                      <a:pt x="73" y="30"/>
                    </a:lnTo>
                    <a:lnTo>
                      <a:pt x="61" y="28"/>
                    </a:lnTo>
                    <a:lnTo>
                      <a:pt x="49" y="27"/>
                    </a:lnTo>
                    <a:lnTo>
                      <a:pt x="37" y="25"/>
                    </a:lnTo>
                    <a:lnTo>
                      <a:pt x="25" y="24"/>
                    </a:lnTo>
                    <a:lnTo>
                      <a:pt x="12" y="22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3" y="10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5" y="7"/>
                    </a:lnTo>
                    <a:lnTo>
                      <a:pt x="77" y="9"/>
                    </a:lnTo>
                    <a:lnTo>
                      <a:pt x="89" y="10"/>
                    </a:lnTo>
                    <a:lnTo>
                      <a:pt x="102" y="11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40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A0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2" name="Freeform 72"/>
              <p:cNvSpPr>
                <a:spLocks/>
              </p:cNvSpPr>
              <p:nvPr/>
            </p:nvSpPr>
            <p:spPr bwMode="auto">
              <a:xfrm>
                <a:off x="7256" y="1321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3"/>
                  </a:cxn>
                  <a:cxn ang="0">
                    <a:pos x="197" y="38"/>
                  </a:cxn>
                  <a:cxn ang="0">
                    <a:pos x="196" y="43"/>
                  </a:cxn>
                  <a:cxn ang="0">
                    <a:pos x="183" y="42"/>
                  </a:cxn>
                  <a:cxn ang="0">
                    <a:pos x="171" y="40"/>
                  </a:cxn>
                  <a:cxn ang="0">
                    <a:pos x="159" y="39"/>
                  </a:cxn>
                  <a:cxn ang="0">
                    <a:pos x="147" y="38"/>
                  </a:cxn>
                  <a:cxn ang="0">
                    <a:pos x="134" y="36"/>
                  </a:cxn>
                  <a:cxn ang="0">
                    <a:pos x="122" y="35"/>
                  </a:cxn>
                  <a:cxn ang="0">
                    <a:pos x="109" y="32"/>
                  </a:cxn>
                  <a:cxn ang="0">
                    <a:pos x="98" y="31"/>
                  </a:cxn>
                  <a:cxn ang="0">
                    <a:pos x="85" y="29"/>
                  </a:cxn>
                  <a:cxn ang="0">
                    <a:pos x="73" y="28"/>
                  </a:cxn>
                  <a:cxn ang="0">
                    <a:pos x="61" y="26"/>
                  </a:cxn>
                  <a:cxn ang="0">
                    <a:pos x="49" y="25"/>
                  </a:cxn>
                  <a:cxn ang="0">
                    <a:pos x="37" y="23"/>
                  </a:cxn>
                  <a:cxn ang="0">
                    <a:pos x="25" y="22"/>
                  </a:cxn>
                  <a:cxn ang="0">
                    <a:pos x="12" y="20"/>
                  </a:cxn>
                  <a:cxn ang="0">
                    <a:pos x="0" y="19"/>
                  </a:cxn>
                  <a:cxn ang="0">
                    <a:pos x="2" y="14"/>
                  </a:cxn>
                  <a:cxn ang="0">
                    <a:pos x="3" y="9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4" y="7"/>
                  </a:cxn>
                  <a:cxn ang="0">
                    <a:pos x="77" y="9"/>
                  </a:cxn>
                  <a:cxn ang="0">
                    <a:pos x="89" y="10"/>
                  </a:cxn>
                  <a:cxn ang="0">
                    <a:pos x="102" y="12"/>
                  </a:cxn>
                  <a:cxn ang="0">
                    <a:pos x="114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3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3"/>
                    </a:lnTo>
                    <a:lnTo>
                      <a:pt x="197" y="38"/>
                    </a:lnTo>
                    <a:lnTo>
                      <a:pt x="196" y="43"/>
                    </a:lnTo>
                    <a:lnTo>
                      <a:pt x="183" y="42"/>
                    </a:lnTo>
                    <a:lnTo>
                      <a:pt x="171" y="40"/>
                    </a:lnTo>
                    <a:lnTo>
                      <a:pt x="159" y="39"/>
                    </a:lnTo>
                    <a:lnTo>
                      <a:pt x="147" y="38"/>
                    </a:lnTo>
                    <a:lnTo>
                      <a:pt x="134" y="36"/>
                    </a:lnTo>
                    <a:lnTo>
                      <a:pt x="122" y="35"/>
                    </a:lnTo>
                    <a:lnTo>
                      <a:pt x="109" y="32"/>
                    </a:lnTo>
                    <a:lnTo>
                      <a:pt x="98" y="31"/>
                    </a:lnTo>
                    <a:lnTo>
                      <a:pt x="85" y="29"/>
                    </a:lnTo>
                    <a:lnTo>
                      <a:pt x="73" y="28"/>
                    </a:lnTo>
                    <a:lnTo>
                      <a:pt x="61" y="26"/>
                    </a:lnTo>
                    <a:lnTo>
                      <a:pt x="49" y="25"/>
                    </a:lnTo>
                    <a:lnTo>
                      <a:pt x="37" y="23"/>
                    </a:lnTo>
                    <a:lnTo>
                      <a:pt x="25" y="22"/>
                    </a:lnTo>
                    <a:lnTo>
                      <a:pt x="12" y="20"/>
                    </a:lnTo>
                    <a:lnTo>
                      <a:pt x="0" y="19"/>
                    </a:lnTo>
                    <a:lnTo>
                      <a:pt x="2" y="14"/>
                    </a:lnTo>
                    <a:lnTo>
                      <a:pt x="3" y="9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4" y="7"/>
                    </a:lnTo>
                    <a:lnTo>
                      <a:pt x="77" y="9"/>
                    </a:lnTo>
                    <a:lnTo>
                      <a:pt x="89" y="10"/>
                    </a:lnTo>
                    <a:lnTo>
                      <a:pt x="102" y="12"/>
                    </a:lnTo>
                    <a:lnTo>
                      <a:pt x="114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A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3" name="Freeform 73"/>
              <p:cNvSpPr>
                <a:spLocks/>
              </p:cNvSpPr>
              <p:nvPr/>
            </p:nvSpPr>
            <p:spPr bwMode="auto">
              <a:xfrm>
                <a:off x="7256" y="1321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2"/>
                  </a:cxn>
                  <a:cxn ang="0">
                    <a:pos x="197" y="38"/>
                  </a:cxn>
                  <a:cxn ang="0">
                    <a:pos x="196" y="42"/>
                  </a:cxn>
                  <a:cxn ang="0">
                    <a:pos x="183" y="40"/>
                  </a:cxn>
                  <a:cxn ang="0">
                    <a:pos x="171" y="39"/>
                  </a:cxn>
                  <a:cxn ang="0">
                    <a:pos x="159" y="37"/>
                  </a:cxn>
                  <a:cxn ang="0">
                    <a:pos x="147" y="36"/>
                  </a:cxn>
                  <a:cxn ang="0">
                    <a:pos x="134" y="34"/>
                  </a:cxn>
                  <a:cxn ang="0">
                    <a:pos x="122" y="32"/>
                  </a:cxn>
                  <a:cxn ang="0">
                    <a:pos x="109" y="30"/>
                  </a:cxn>
                  <a:cxn ang="0">
                    <a:pos x="98" y="29"/>
                  </a:cxn>
                  <a:cxn ang="0">
                    <a:pos x="85" y="27"/>
                  </a:cxn>
                  <a:cxn ang="0">
                    <a:pos x="73" y="26"/>
                  </a:cxn>
                  <a:cxn ang="0">
                    <a:pos x="61" y="24"/>
                  </a:cxn>
                  <a:cxn ang="0">
                    <a:pos x="49" y="23"/>
                  </a:cxn>
                  <a:cxn ang="0">
                    <a:pos x="37" y="21"/>
                  </a:cxn>
                  <a:cxn ang="0">
                    <a:pos x="25" y="20"/>
                  </a:cxn>
                  <a:cxn ang="0">
                    <a:pos x="12" y="18"/>
                  </a:cxn>
                  <a:cxn ang="0">
                    <a:pos x="0" y="17"/>
                  </a:cxn>
                  <a:cxn ang="0">
                    <a:pos x="2" y="13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4" y="7"/>
                  </a:cxn>
                  <a:cxn ang="0">
                    <a:pos x="77" y="9"/>
                  </a:cxn>
                  <a:cxn ang="0">
                    <a:pos x="89" y="11"/>
                  </a:cxn>
                  <a:cxn ang="0">
                    <a:pos x="102" y="12"/>
                  </a:cxn>
                  <a:cxn ang="0">
                    <a:pos x="114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2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2"/>
                    </a:lnTo>
                    <a:lnTo>
                      <a:pt x="197" y="38"/>
                    </a:lnTo>
                    <a:lnTo>
                      <a:pt x="196" y="42"/>
                    </a:lnTo>
                    <a:lnTo>
                      <a:pt x="183" y="40"/>
                    </a:lnTo>
                    <a:lnTo>
                      <a:pt x="171" y="39"/>
                    </a:lnTo>
                    <a:lnTo>
                      <a:pt x="159" y="37"/>
                    </a:lnTo>
                    <a:lnTo>
                      <a:pt x="147" y="36"/>
                    </a:lnTo>
                    <a:lnTo>
                      <a:pt x="134" y="34"/>
                    </a:lnTo>
                    <a:lnTo>
                      <a:pt x="122" y="32"/>
                    </a:lnTo>
                    <a:lnTo>
                      <a:pt x="109" y="30"/>
                    </a:lnTo>
                    <a:lnTo>
                      <a:pt x="98" y="29"/>
                    </a:lnTo>
                    <a:lnTo>
                      <a:pt x="85" y="27"/>
                    </a:lnTo>
                    <a:lnTo>
                      <a:pt x="73" y="26"/>
                    </a:lnTo>
                    <a:lnTo>
                      <a:pt x="61" y="24"/>
                    </a:lnTo>
                    <a:lnTo>
                      <a:pt x="49" y="23"/>
                    </a:lnTo>
                    <a:lnTo>
                      <a:pt x="37" y="21"/>
                    </a:lnTo>
                    <a:lnTo>
                      <a:pt x="25" y="20"/>
                    </a:lnTo>
                    <a:lnTo>
                      <a:pt x="12" y="18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4" y="7"/>
                    </a:lnTo>
                    <a:lnTo>
                      <a:pt x="77" y="9"/>
                    </a:lnTo>
                    <a:lnTo>
                      <a:pt x="89" y="11"/>
                    </a:lnTo>
                    <a:lnTo>
                      <a:pt x="102" y="12"/>
                    </a:lnTo>
                    <a:lnTo>
                      <a:pt x="114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AD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4" name="Freeform 74"/>
              <p:cNvSpPr>
                <a:spLocks/>
              </p:cNvSpPr>
              <p:nvPr/>
            </p:nvSpPr>
            <p:spPr bwMode="auto">
              <a:xfrm>
                <a:off x="7256" y="1321"/>
                <a:ext cx="50" cy="10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8"/>
                  </a:cxn>
                  <a:cxn ang="0">
                    <a:pos x="198" y="31"/>
                  </a:cxn>
                  <a:cxn ang="0">
                    <a:pos x="197" y="36"/>
                  </a:cxn>
                  <a:cxn ang="0">
                    <a:pos x="196" y="40"/>
                  </a:cxn>
                  <a:cxn ang="0">
                    <a:pos x="183" y="39"/>
                  </a:cxn>
                  <a:cxn ang="0">
                    <a:pos x="171" y="37"/>
                  </a:cxn>
                  <a:cxn ang="0">
                    <a:pos x="159" y="36"/>
                  </a:cxn>
                  <a:cxn ang="0">
                    <a:pos x="147" y="34"/>
                  </a:cxn>
                  <a:cxn ang="0">
                    <a:pos x="134" y="33"/>
                  </a:cxn>
                  <a:cxn ang="0">
                    <a:pos x="122" y="30"/>
                  </a:cxn>
                  <a:cxn ang="0">
                    <a:pos x="109" y="29"/>
                  </a:cxn>
                  <a:cxn ang="0">
                    <a:pos x="98" y="27"/>
                  </a:cxn>
                  <a:cxn ang="0">
                    <a:pos x="85" y="26"/>
                  </a:cxn>
                  <a:cxn ang="0">
                    <a:pos x="73" y="24"/>
                  </a:cxn>
                  <a:cxn ang="0">
                    <a:pos x="61" y="23"/>
                  </a:cxn>
                  <a:cxn ang="0">
                    <a:pos x="49" y="21"/>
                  </a:cxn>
                  <a:cxn ang="0">
                    <a:pos x="37" y="20"/>
                  </a:cxn>
                  <a:cxn ang="0">
                    <a:pos x="25" y="19"/>
                  </a:cxn>
                  <a:cxn ang="0">
                    <a:pos x="12" y="17"/>
                  </a:cxn>
                  <a:cxn ang="0">
                    <a:pos x="0" y="16"/>
                  </a:cxn>
                  <a:cxn ang="0">
                    <a:pos x="2" y="12"/>
                  </a:cxn>
                  <a:cxn ang="0">
                    <a:pos x="3" y="7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4" y="7"/>
                  </a:cxn>
                  <a:cxn ang="0">
                    <a:pos x="77" y="10"/>
                  </a:cxn>
                  <a:cxn ang="0">
                    <a:pos x="89" y="11"/>
                  </a:cxn>
                  <a:cxn ang="0">
                    <a:pos x="102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4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40">
                    <a:moveTo>
                      <a:pt x="200" y="24"/>
                    </a:moveTo>
                    <a:lnTo>
                      <a:pt x="199" y="28"/>
                    </a:lnTo>
                    <a:lnTo>
                      <a:pt x="198" y="31"/>
                    </a:lnTo>
                    <a:lnTo>
                      <a:pt x="197" y="36"/>
                    </a:lnTo>
                    <a:lnTo>
                      <a:pt x="196" y="40"/>
                    </a:lnTo>
                    <a:lnTo>
                      <a:pt x="183" y="39"/>
                    </a:lnTo>
                    <a:lnTo>
                      <a:pt x="171" y="37"/>
                    </a:lnTo>
                    <a:lnTo>
                      <a:pt x="159" y="36"/>
                    </a:lnTo>
                    <a:lnTo>
                      <a:pt x="147" y="34"/>
                    </a:lnTo>
                    <a:lnTo>
                      <a:pt x="134" y="33"/>
                    </a:lnTo>
                    <a:lnTo>
                      <a:pt x="122" y="30"/>
                    </a:lnTo>
                    <a:lnTo>
                      <a:pt x="109" y="29"/>
                    </a:lnTo>
                    <a:lnTo>
                      <a:pt x="98" y="27"/>
                    </a:lnTo>
                    <a:lnTo>
                      <a:pt x="85" y="26"/>
                    </a:lnTo>
                    <a:lnTo>
                      <a:pt x="73" y="24"/>
                    </a:lnTo>
                    <a:lnTo>
                      <a:pt x="61" y="23"/>
                    </a:lnTo>
                    <a:lnTo>
                      <a:pt x="49" y="21"/>
                    </a:lnTo>
                    <a:lnTo>
                      <a:pt x="37" y="20"/>
                    </a:lnTo>
                    <a:lnTo>
                      <a:pt x="25" y="19"/>
                    </a:lnTo>
                    <a:lnTo>
                      <a:pt x="12" y="17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4" y="7"/>
                    </a:lnTo>
                    <a:lnTo>
                      <a:pt x="77" y="10"/>
                    </a:lnTo>
                    <a:lnTo>
                      <a:pt x="89" y="11"/>
                    </a:lnTo>
                    <a:lnTo>
                      <a:pt x="102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4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val="B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5" name="Freeform 75"/>
              <p:cNvSpPr>
                <a:spLocks/>
              </p:cNvSpPr>
              <p:nvPr/>
            </p:nvSpPr>
            <p:spPr bwMode="auto">
              <a:xfrm>
                <a:off x="7256" y="1322"/>
                <a:ext cx="50" cy="9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7"/>
                  </a:cxn>
                  <a:cxn ang="0">
                    <a:pos x="198" y="30"/>
                  </a:cxn>
                  <a:cxn ang="0">
                    <a:pos x="197" y="34"/>
                  </a:cxn>
                  <a:cxn ang="0">
                    <a:pos x="196" y="38"/>
                  </a:cxn>
                  <a:cxn ang="0">
                    <a:pos x="183" y="37"/>
                  </a:cxn>
                  <a:cxn ang="0">
                    <a:pos x="171" y="35"/>
                  </a:cxn>
                  <a:cxn ang="0">
                    <a:pos x="159" y="34"/>
                  </a:cxn>
                  <a:cxn ang="0">
                    <a:pos x="147" y="32"/>
                  </a:cxn>
                  <a:cxn ang="0">
                    <a:pos x="134" y="30"/>
                  </a:cxn>
                  <a:cxn ang="0">
                    <a:pos x="122" y="28"/>
                  </a:cxn>
                  <a:cxn ang="0">
                    <a:pos x="109" y="27"/>
                  </a:cxn>
                  <a:cxn ang="0">
                    <a:pos x="98" y="25"/>
                  </a:cxn>
                  <a:cxn ang="0">
                    <a:pos x="85" y="24"/>
                  </a:cxn>
                  <a:cxn ang="0">
                    <a:pos x="73" y="23"/>
                  </a:cxn>
                  <a:cxn ang="0">
                    <a:pos x="61" y="21"/>
                  </a:cxn>
                  <a:cxn ang="0">
                    <a:pos x="49" y="20"/>
                  </a:cxn>
                  <a:cxn ang="0">
                    <a:pos x="37" y="18"/>
                  </a:cxn>
                  <a:cxn ang="0">
                    <a:pos x="25" y="17"/>
                  </a:cxn>
                  <a:cxn ang="0">
                    <a:pos x="12" y="15"/>
                  </a:cxn>
                  <a:cxn ang="0">
                    <a:pos x="0" y="14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5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7" y="10"/>
                  </a:cxn>
                  <a:cxn ang="0">
                    <a:pos x="88" y="11"/>
                  </a:cxn>
                  <a:cxn ang="0">
                    <a:pos x="101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8">
                    <a:moveTo>
                      <a:pt x="200" y="24"/>
                    </a:moveTo>
                    <a:lnTo>
                      <a:pt x="199" y="27"/>
                    </a:lnTo>
                    <a:lnTo>
                      <a:pt x="198" y="30"/>
                    </a:lnTo>
                    <a:lnTo>
                      <a:pt x="197" y="34"/>
                    </a:lnTo>
                    <a:lnTo>
                      <a:pt x="196" y="38"/>
                    </a:lnTo>
                    <a:lnTo>
                      <a:pt x="183" y="37"/>
                    </a:lnTo>
                    <a:lnTo>
                      <a:pt x="171" y="35"/>
                    </a:lnTo>
                    <a:lnTo>
                      <a:pt x="159" y="34"/>
                    </a:lnTo>
                    <a:lnTo>
                      <a:pt x="147" y="32"/>
                    </a:lnTo>
                    <a:lnTo>
                      <a:pt x="134" y="30"/>
                    </a:lnTo>
                    <a:lnTo>
                      <a:pt x="122" y="28"/>
                    </a:lnTo>
                    <a:lnTo>
                      <a:pt x="109" y="27"/>
                    </a:lnTo>
                    <a:lnTo>
                      <a:pt x="98" y="25"/>
                    </a:lnTo>
                    <a:lnTo>
                      <a:pt x="85" y="24"/>
                    </a:lnTo>
                    <a:lnTo>
                      <a:pt x="73" y="23"/>
                    </a:lnTo>
                    <a:lnTo>
                      <a:pt x="61" y="21"/>
                    </a:lnTo>
                    <a:lnTo>
                      <a:pt x="49" y="20"/>
                    </a:lnTo>
                    <a:lnTo>
                      <a:pt x="37" y="18"/>
                    </a:lnTo>
                    <a:lnTo>
                      <a:pt x="25" y="17"/>
                    </a:lnTo>
                    <a:lnTo>
                      <a:pt x="12" y="15"/>
                    </a:lnTo>
                    <a:lnTo>
                      <a:pt x="0" y="14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7" y="10"/>
                    </a:lnTo>
                    <a:lnTo>
                      <a:pt x="88" y="11"/>
                    </a:lnTo>
                    <a:lnTo>
                      <a:pt x="101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val="BC7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6" name="Freeform 76"/>
              <p:cNvSpPr>
                <a:spLocks/>
              </p:cNvSpPr>
              <p:nvPr/>
            </p:nvSpPr>
            <p:spPr bwMode="auto">
              <a:xfrm>
                <a:off x="7256" y="1322"/>
                <a:ext cx="50" cy="9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7"/>
                  </a:cxn>
                  <a:cxn ang="0">
                    <a:pos x="198" y="29"/>
                  </a:cxn>
                  <a:cxn ang="0">
                    <a:pos x="197" y="33"/>
                  </a:cxn>
                  <a:cxn ang="0">
                    <a:pos x="196" y="36"/>
                  </a:cxn>
                  <a:cxn ang="0">
                    <a:pos x="183" y="35"/>
                  </a:cxn>
                  <a:cxn ang="0">
                    <a:pos x="171" y="33"/>
                  </a:cxn>
                  <a:cxn ang="0">
                    <a:pos x="159" y="32"/>
                  </a:cxn>
                  <a:cxn ang="0">
                    <a:pos x="147" y="29"/>
                  </a:cxn>
                  <a:cxn ang="0">
                    <a:pos x="134" y="28"/>
                  </a:cxn>
                  <a:cxn ang="0">
                    <a:pos x="122" y="26"/>
                  </a:cxn>
                  <a:cxn ang="0">
                    <a:pos x="109" y="25"/>
                  </a:cxn>
                  <a:cxn ang="0">
                    <a:pos x="98" y="23"/>
                  </a:cxn>
                  <a:cxn ang="0">
                    <a:pos x="85" y="22"/>
                  </a:cxn>
                  <a:cxn ang="0">
                    <a:pos x="73" y="21"/>
                  </a:cxn>
                  <a:cxn ang="0">
                    <a:pos x="61" y="19"/>
                  </a:cxn>
                  <a:cxn ang="0">
                    <a:pos x="49" y="18"/>
                  </a:cxn>
                  <a:cxn ang="0">
                    <a:pos x="37" y="16"/>
                  </a:cxn>
                  <a:cxn ang="0">
                    <a:pos x="25" y="15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3" y="5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15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8"/>
                  </a:cxn>
                  <a:cxn ang="0">
                    <a:pos x="77" y="10"/>
                  </a:cxn>
                  <a:cxn ang="0">
                    <a:pos x="88" y="11"/>
                  </a:cxn>
                  <a:cxn ang="0">
                    <a:pos x="101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6">
                    <a:moveTo>
                      <a:pt x="200" y="24"/>
                    </a:moveTo>
                    <a:lnTo>
                      <a:pt x="199" y="27"/>
                    </a:lnTo>
                    <a:lnTo>
                      <a:pt x="198" y="29"/>
                    </a:lnTo>
                    <a:lnTo>
                      <a:pt x="197" y="33"/>
                    </a:lnTo>
                    <a:lnTo>
                      <a:pt x="196" y="36"/>
                    </a:lnTo>
                    <a:lnTo>
                      <a:pt x="183" y="35"/>
                    </a:lnTo>
                    <a:lnTo>
                      <a:pt x="171" y="33"/>
                    </a:lnTo>
                    <a:lnTo>
                      <a:pt x="159" y="32"/>
                    </a:lnTo>
                    <a:lnTo>
                      <a:pt x="147" y="29"/>
                    </a:lnTo>
                    <a:lnTo>
                      <a:pt x="134" y="28"/>
                    </a:lnTo>
                    <a:lnTo>
                      <a:pt x="122" y="26"/>
                    </a:lnTo>
                    <a:lnTo>
                      <a:pt x="109" y="25"/>
                    </a:lnTo>
                    <a:lnTo>
                      <a:pt x="98" y="23"/>
                    </a:lnTo>
                    <a:lnTo>
                      <a:pt x="85" y="22"/>
                    </a:lnTo>
                    <a:lnTo>
                      <a:pt x="73" y="21"/>
                    </a:lnTo>
                    <a:lnTo>
                      <a:pt x="61" y="19"/>
                    </a:lnTo>
                    <a:lnTo>
                      <a:pt x="49" y="18"/>
                    </a:lnTo>
                    <a:lnTo>
                      <a:pt x="37" y="16"/>
                    </a:lnTo>
                    <a:lnTo>
                      <a:pt x="25" y="15"/>
                    </a:lnTo>
                    <a:lnTo>
                      <a:pt x="12" y="13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8"/>
                    </a:lnTo>
                    <a:lnTo>
                      <a:pt x="77" y="10"/>
                    </a:lnTo>
                    <a:lnTo>
                      <a:pt x="88" y="11"/>
                    </a:lnTo>
                    <a:lnTo>
                      <a:pt x="101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val="C48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7" name="Freeform 77"/>
              <p:cNvSpPr>
                <a:spLocks/>
              </p:cNvSpPr>
              <p:nvPr/>
            </p:nvSpPr>
            <p:spPr bwMode="auto">
              <a:xfrm>
                <a:off x="7256" y="1322"/>
                <a:ext cx="50" cy="8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6"/>
                  </a:cxn>
                  <a:cxn ang="0">
                    <a:pos x="198" y="28"/>
                  </a:cxn>
                  <a:cxn ang="0">
                    <a:pos x="197" y="32"/>
                  </a:cxn>
                  <a:cxn ang="0">
                    <a:pos x="196" y="34"/>
                  </a:cxn>
                  <a:cxn ang="0">
                    <a:pos x="183" y="33"/>
                  </a:cxn>
                  <a:cxn ang="0">
                    <a:pos x="171" y="31"/>
                  </a:cxn>
                  <a:cxn ang="0">
                    <a:pos x="159" y="30"/>
                  </a:cxn>
                  <a:cxn ang="0">
                    <a:pos x="147" y="27"/>
                  </a:cxn>
                  <a:cxn ang="0">
                    <a:pos x="134" y="26"/>
                  </a:cxn>
                  <a:cxn ang="0">
                    <a:pos x="122" y="24"/>
                  </a:cxn>
                  <a:cxn ang="0">
                    <a:pos x="109" y="23"/>
                  </a:cxn>
                  <a:cxn ang="0">
                    <a:pos x="98" y="21"/>
                  </a:cxn>
                  <a:cxn ang="0">
                    <a:pos x="85" y="20"/>
                  </a:cxn>
                  <a:cxn ang="0">
                    <a:pos x="73" y="19"/>
                  </a:cxn>
                  <a:cxn ang="0">
                    <a:pos x="61" y="17"/>
                  </a:cxn>
                  <a:cxn ang="0">
                    <a:pos x="49" y="16"/>
                  </a:cxn>
                  <a:cxn ang="0">
                    <a:pos x="37" y="14"/>
                  </a:cxn>
                  <a:cxn ang="0">
                    <a:pos x="25" y="13"/>
                  </a:cxn>
                  <a:cxn ang="0">
                    <a:pos x="12" y="11"/>
                  </a:cxn>
                  <a:cxn ang="0">
                    <a:pos x="0" y="10"/>
                  </a:cxn>
                  <a:cxn ang="0">
                    <a:pos x="2" y="8"/>
                  </a:cxn>
                  <a:cxn ang="0">
                    <a:pos x="3" y="4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15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2" y="7"/>
                  </a:cxn>
                  <a:cxn ang="0">
                    <a:pos x="64" y="8"/>
                  </a:cxn>
                  <a:cxn ang="0">
                    <a:pos x="77" y="10"/>
                  </a:cxn>
                  <a:cxn ang="0">
                    <a:pos x="88" y="11"/>
                  </a:cxn>
                  <a:cxn ang="0">
                    <a:pos x="101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4">
                    <a:moveTo>
                      <a:pt x="200" y="24"/>
                    </a:moveTo>
                    <a:lnTo>
                      <a:pt x="199" y="26"/>
                    </a:lnTo>
                    <a:lnTo>
                      <a:pt x="198" y="28"/>
                    </a:lnTo>
                    <a:lnTo>
                      <a:pt x="197" y="32"/>
                    </a:lnTo>
                    <a:lnTo>
                      <a:pt x="196" y="34"/>
                    </a:lnTo>
                    <a:lnTo>
                      <a:pt x="183" y="33"/>
                    </a:lnTo>
                    <a:lnTo>
                      <a:pt x="171" y="31"/>
                    </a:lnTo>
                    <a:lnTo>
                      <a:pt x="159" y="30"/>
                    </a:lnTo>
                    <a:lnTo>
                      <a:pt x="147" y="27"/>
                    </a:lnTo>
                    <a:lnTo>
                      <a:pt x="134" y="26"/>
                    </a:lnTo>
                    <a:lnTo>
                      <a:pt x="122" y="24"/>
                    </a:lnTo>
                    <a:lnTo>
                      <a:pt x="109" y="23"/>
                    </a:lnTo>
                    <a:lnTo>
                      <a:pt x="98" y="21"/>
                    </a:lnTo>
                    <a:lnTo>
                      <a:pt x="85" y="20"/>
                    </a:lnTo>
                    <a:lnTo>
                      <a:pt x="73" y="19"/>
                    </a:lnTo>
                    <a:lnTo>
                      <a:pt x="61" y="17"/>
                    </a:lnTo>
                    <a:lnTo>
                      <a:pt x="49" y="16"/>
                    </a:lnTo>
                    <a:lnTo>
                      <a:pt x="37" y="14"/>
                    </a:lnTo>
                    <a:lnTo>
                      <a:pt x="25" y="13"/>
                    </a:lnTo>
                    <a:lnTo>
                      <a:pt x="12" y="11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2" y="7"/>
                    </a:lnTo>
                    <a:lnTo>
                      <a:pt x="64" y="8"/>
                    </a:lnTo>
                    <a:lnTo>
                      <a:pt x="77" y="10"/>
                    </a:lnTo>
                    <a:lnTo>
                      <a:pt x="88" y="11"/>
                    </a:lnTo>
                    <a:lnTo>
                      <a:pt x="101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val="C9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8" name="Freeform 78"/>
              <p:cNvSpPr>
                <a:spLocks/>
              </p:cNvSpPr>
              <p:nvPr/>
            </p:nvSpPr>
            <p:spPr bwMode="auto">
              <a:xfrm>
                <a:off x="7256" y="1322"/>
                <a:ext cx="50" cy="8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6" y="32"/>
                  </a:cxn>
                  <a:cxn ang="0">
                    <a:pos x="0" y="8"/>
                  </a:cxn>
                  <a:cxn ang="0">
                    <a:pos x="4" y="0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2">
                    <a:moveTo>
                      <a:pt x="200" y="24"/>
                    </a:moveTo>
                    <a:lnTo>
                      <a:pt x="196" y="32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9" name="Freeform 79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8"/>
                  </a:cxn>
                  <a:cxn ang="0">
                    <a:pos x="74" y="19"/>
                  </a:cxn>
                  <a:cxn ang="0">
                    <a:pos x="0" y="9"/>
                  </a:cxn>
                  <a:cxn ang="0">
                    <a:pos x="1" y="0"/>
                  </a:cxn>
                  <a:cxn ang="0">
                    <a:pos x="76" y="8"/>
                  </a:cxn>
                </a:cxnLst>
                <a:rect l="0" t="0" r="r" b="b"/>
                <a:pathLst>
                  <a:path w="76" h="19">
                    <a:moveTo>
                      <a:pt x="76" y="8"/>
                    </a:moveTo>
                    <a:lnTo>
                      <a:pt x="74" y="19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0" name="Freeform 80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5" y="17"/>
                  </a:cxn>
                  <a:cxn ang="0">
                    <a:pos x="74" y="19"/>
                  </a:cxn>
                  <a:cxn ang="0">
                    <a:pos x="64" y="18"/>
                  </a:cxn>
                  <a:cxn ang="0">
                    <a:pos x="55" y="17"/>
                  </a:cxn>
                  <a:cxn ang="0">
                    <a:pos x="46" y="16"/>
                  </a:cxn>
                  <a:cxn ang="0">
                    <a:pos x="36" y="14"/>
                  </a:cxn>
                  <a:cxn ang="0">
                    <a:pos x="27" y="13"/>
                  </a:cxn>
                  <a:cxn ang="0">
                    <a:pos x="17" y="12"/>
                  </a:cxn>
                  <a:cxn ang="0">
                    <a:pos x="9" y="11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8"/>
                  </a:cxn>
                  <a:cxn ang="0">
                    <a:pos x="76" y="9"/>
                  </a:cxn>
                </a:cxnLst>
                <a:rect l="0" t="0" r="r" b="b"/>
                <a:pathLst>
                  <a:path w="76" h="19">
                    <a:moveTo>
                      <a:pt x="76" y="9"/>
                    </a:moveTo>
                    <a:lnTo>
                      <a:pt x="75" y="12"/>
                    </a:lnTo>
                    <a:lnTo>
                      <a:pt x="75" y="14"/>
                    </a:lnTo>
                    <a:lnTo>
                      <a:pt x="75" y="17"/>
                    </a:lnTo>
                    <a:lnTo>
                      <a:pt x="74" y="19"/>
                    </a:lnTo>
                    <a:lnTo>
                      <a:pt x="64" y="18"/>
                    </a:lnTo>
                    <a:lnTo>
                      <a:pt x="55" y="17"/>
                    </a:lnTo>
                    <a:lnTo>
                      <a:pt x="46" y="16"/>
                    </a:lnTo>
                    <a:lnTo>
                      <a:pt x="36" y="14"/>
                    </a:lnTo>
                    <a:lnTo>
                      <a:pt x="27" y="13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8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93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1" name="Freeform 81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5" y="17"/>
                  </a:cxn>
                  <a:cxn ang="0">
                    <a:pos x="74" y="19"/>
                  </a:cxn>
                  <a:cxn ang="0">
                    <a:pos x="64" y="18"/>
                  </a:cxn>
                  <a:cxn ang="0">
                    <a:pos x="55" y="17"/>
                  </a:cxn>
                  <a:cxn ang="0">
                    <a:pos x="46" y="16"/>
                  </a:cxn>
                  <a:cxn ang="0">
                    <a:pos x="36" y="14"/>
                  </a:cxn>
                  <a:cxn ang="0">
                    <a:pos x="27" y="13"/>
                  </a:cxn>
                  <a:cxn ang="0">
                    <a:pos x="17" y="12"/>
                  </a:cxn>
                  <a:cxn ang="0">
                    <a:pos x="9" y="11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8"/>
                  </a:cxn>
                  <a:cxn ang="0">
                    <a:pos x="76" y="9"/>
                  </a:cxn>
                </a:cxnLst>
                <a:rect l="0" t="0" r="r" b="b"/>
                <a:pathLst>
                  <a:path w="76" h="19">
                    <a:moveTo>
                      <a:pt x="76" y="9"/>
                    </a:moveTo>
                    <a:lnTo>
                      <a:pt x="75" y="12"/>
                    </a:lnTo>
                    <a:lnTo>
                      <a:pt x="75" y="14"/>
                    </a:lnTo>
                    <a:lnTo>
                      <a:pt x="75" y="17"/>
                    </a:lnTo>
                    <a:lnTo>
                      <a:pt x="74" y="19"/>
                    </a:lnTo>
                    <a:lnTo>
                      <a:pt x="64" y="18"/>
                    </a:lnTo>
                    <a:lnTo>
                      <a:pt x="55" y="17"/>
                    </a:lnTo>
                    <a:lnTo>
                      <a:pt x="46" y="16"/>
                    </a:lnTo>
                    <a:lnTo>
                      <a:pt x="36" y="14"/>
                    </a:lnTo>
                    <a:lnTo>
                      <a:pt x="27" y="13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8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99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2" name="Freeform 82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8"/>
                  </a:cxn>
                  <a:cxn ang="0">
                    <a:pos x="75" y="11"/>
                  </a:cxn>
                  <a:cxn ang="0">
                    <a:pos x="75" y="13"/>
                  </a:cxn>
                  <a:cxn ang="0">
                    <a:pos x="75" y="15"/>
                  </a:cxn>
                  <a:cxn ang="0">
                    <a:pos x="74" y="17"/>
                  </a:cxn>
                  <a:cxn ang="0">
                    <a:pos x="64" y="16"/>
                  </a:cxn>
                  <a:cxn ang="0">
                    <a:pos x="55" y="15"/>
                  </a:cxn>
                  <a:cxn ang="0">
                    <a:pos x="46" y="14"/>
                  </a:cxn>
                  <a:cxn ang="0">
                    <a:pos x="36" y="12"/>
                  </a:cxn>
                  <a:cxn ang="0">
                    <a:pos x="27" y="11"/>
                  </a:cxn>
                  <a:cxn ang="0">
                    <a:pos x="17" y="10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5"/>
                  </a:cxn>
                  <a:cxn ang="0">
                    <a:pos x="57" y="6"/>
                  </a:cxn>
                  <a:cxn ang="0">
                    <a:pos x="66" y="7"/>
                  </a:cxn>
                  <a:cxn ang="0">
                    <a:pos x="76" y="8"/>
                  </a:cxn>
                </a:cxnLst>
                <a:rect l="0" t="0" r="r" b="b"/>
                <a:pathLst>
                  <a:path w="76" h="17">
                    <a:moveTo>
                      <a:pt x="76" y="8"/>
                    </a:moveTo>
                    <a:lnTo>
                      <a:pt x="75" y="11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4" y="17"/>
                    </a:lnTo>
                    <a:lnTo>
                      <a:pt x="64" y="16"/>
                    </a:lnTo>
                    <a:lnTo>
                      <a:pt x="55" y="15"/>
                    </a:lnTo>
                    <a:lnTo>
                      <a:pt x="46" y="14"/>
                    </a:lnTo>
                    <a:lnTo>
                      <a:pt x="36" y="12"/>
                    </a:lnTo>
                    <a:lnTo>
                      <a:pt x="27" y="11"/>
                    </a:lnTo>
                    <a:lnTo>
                      <a:pt x="17" y="10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5"/>
                    </a:lnTo>
                    <a:lnTo>
                      <a:pt x="57" y="6"/>
                    </a:lnTo>
                    <a:lnTo>
                      <a:pt x="66" y="7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val="A0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3" name="Freeform 83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10"/>
                  </a:cxn>
                  <a:cxn ang="0">
                    <a:pos x="75" y="12"/>
                  </a:cxn>
                  <a:cxn ang="0">
                    <a:pos x="75" y="13"/>
                  </a:cxn>
                  <a:cxn ang="0">
                    <a:pos x="75" y="15"/>
                  </a:cxn>
                  <a:cxn ang="0">
                    <a:pos x="74" y="17"/>
                  </a:cxn>
                  <a:cxn ang="0">
                    <a:pos x="64" y="16"/>
                  </a:cxn>
                  <a:cxn ang="0">
                    <a:pos x="55" y="15"/>
                  </a:cxn>
                  <a:cxn ang="0">
                    <a:pos x="46" y="14"/>
                  </a:cxn>
                  <a:cxn ang="0">
                    <a:pos x="36" y="12"/>
                  </a:cxn>
                  <a:cxn ang="0">
                    <a:pos x="27" y="11"/>
                  </a:cxn>
                  <a:cxn ang="0">
                    <a:pos x="17" y="10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8"/>
                  </a:cxn>
                  <a:cxn ang="0">
                    <a:pos x="76" y="10"/>
                  </a:cxn>
                </a:cxnLst>
                <a:rect l="0" t="0" r="r" b="b"/>
                <a:pathLst>
                  <a:path w="76" h="17">
                    <a:moveTo>
                      <a:pt x="76" y="10"/>
                    </a:moveTo>
                    <a:lnTo>
                      <a:pt x="75" y="12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4" y="17"/>
                    </a:lnTo>
                    <a:lnTo>
                      <a:pt x="64" y="16"/>
                    </a:lnTo>
                    <a:lnTo>
                      <a:pt x="55" y="15"/>
                    </a:lnTo>
                    <a:lnTo>
                      <a:pt x="46" y="14"/>
                    </a:lnTo>
                    <a:lnTo>
                      <a:pt x="36" y="12"/>
                    </a:lnTo>
                    <a:lnTo>
                      <a:pt x="27" y="11"/>
                    </a:lnTo>
                    <a:lnTo>
                      <a:pt x="17" y="10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8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val="A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4" name="Freeform 84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0"/>
                  </a:cxn>
                  <a:cxn ang="0">
                    <a:pos x="75" y="12"/>
                  </a:cxn>
                  <a:cxn ang="0">
                    <a:pos x="75" y="13"/>
                  </a:cxn>
                  <a:cxn ang="0">
                    <a:pos x="74" y="15"/>
                  </a:cxn>
                  <a:cxn ang="0">
                    <a:pos x="64" y="14"/>
                  </a:cxn>
                  <a:cxn ang="0">
                    <a:pos x="55" y="13"/>
                  </a:cxn>
                  <a:cxn ang="0">
                    <a:pos x="46" y="12"/>
                  </a:cxn>
                  <a:cxn ang="0">
                    <a:pos x="36" y="11"/>
                  </a:cxn>
                  <a:cxn ang="0">
                    <a:pos x="27" y="10"/>
                  </a:cxn>
                  <a:cxn ang="0">
                    <a:pos x="17" y="9"/>
                  </a:cxn>
                  <a:cxn ang="0">
                    <a:pos x="9" y="7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5"/>
                  </a:cxn>
                  <a:cxn ang="0">
                    <a:pos x="57" y="6"/>
                  </a:cxn>
                  <a:cxn ang="0">
                    <a:pos x="66" y="7"/>
                  </a:cxn>
                  <a:cxn ang="0">
                    <a:pos x="76" y="9"/>
                  </a:cxn>
                </a:cxnLst>
                <a:rect l="0" t="0" r="r" b="b"/>
                <a:pathLst>
                  <a:path w="76" h="15">
                    <a:moveTo>
                      <a:pt x="76" y="9"/>
                    </a:moveTo>
                    <a:lnTo>
                      <a:pt x="75" y="10"/>
                    </a:lnTo>
                    <a:lnTo>
                      <a:pt x="75" y="12"/>
                    </a:lnTo>
                    <a:lnTo>
                      <a:pt x="75" y="13"/>
                    </a:lnTo>
                    <a:lnTo>
                      <a:pt x="74" y="15"/>
                    </a:lnTo>
                    <a:lnTo>
                      <a:pt x="64" y="14"/>
                    </a:lnTo>
                    <a:lnTo>
                      <a:pt x="55" y="13"/>
                    </a:lnTo>
                    <a:lnTo>
                      <a:pt x="46" y="12"/>
                    </a:lnTo>
                    <a:lnTo>
                      <a:pt x="36" y="11"/>
                    </a:lnTo>
                    <a:lnTo>
                      <a:pt x="27" y="10"/>
                    </a:lnTo>
                    <a:lnTo>
                      <a:pt x="17" y="9"/>
                    </a:lnTo>
                    <a:lnTo>
                      <a:pt x="9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5"/>
                    </a:lnTo>
                    <a:lnTo>
                      <a:pt x="57" y="6"/>
                    </a:lnTo>
                    <a:lnTo>
                      <a:pt x="66" y="7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AD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5" name="Freeform 85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10"/>
                  </a:cxn>
                  <a:cxn ang="0">
                    <a:pos x="75" y="11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4" y="15"/>
                  </a:cxn>
                  <a:cxn ang="0">
                    <a:pos x="64" y="14"/>
                  </a:cxn>
                  <a:cxn ang="0">
                    <a:pos x="55" y="13"/>
                  </a:cxn>
                  <a:cxn ang="0">
                    <a:pos x="46" y="12"/>
                  </a:cxn>
                  <a:cxn ang="0">
                    <a:pos x="36" y="10"/>
                  </a:cxn>
                  <a:cxn ang="0">
                    <a:pos x="27" y="9"/>
                  </a:cxn>
                  <a:cxn ang="0">
                    <a:pos x="17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9"/>
                  </a:cxn>
                  <a:cxn ang="0">
                    <a:pos x="76" y="10"/>
                  </a:cxn>
                </a:cxnLst>
                <a:rect l="0" t="0" r="r" b="b"/>
                <a:pathLst>
                  <a:path w="76" h="15">
                    <a:moveTo>
                      <a:pt x="76" y="10"/>
                    </a:moveTo>
                    <a:lnTo>
                      <a:pt x="75" y="11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64" y="14"/>
                    </a:lnTo>
                    <a:lnTo>
                      <a:pt x="55" y="13"/>
                    </a:lnTo>
                    <a:lnTo>
                      <a:pt x="46" y="12"/>
                    </a:lnTo>
                    <a:lnTo>
                      <a:pt x="36" y="10"/>
                    </a:lnTo>
                    <a:lnTo>
                      <a:pt x="27" y="9"/>
                    </a:lnTo>
                    <a:lnTo>
                      <a:pt x="17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9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val="B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6" name="Freeform 86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10"/>
                  </a:cxn>
                  <a:cxn ang="0">
                    <a:pos x="75" y="11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4" y="15"/>
                  </a:cxn>
                  <a:cxn ang="0">
                    <a:pos x="64" y="14"/>
                  </a:cxn>
                  <a:cxn ang="0">
                    <a:pos x="55" y="13"/>
                  </a:cxn>
                  <a:cxn ang="0">
                    <a:pos x="46" y="12"/>
                  </a:cxn>
                  <a:cxn ang="0">
                    <a:pos x="36" y="10"/>
                  </a:cxn>
                  <a:cxn ang="0">
                    <a:pos x="27" y="9"/>
                  </a:cxn>
                  <a:cxn ang="0">
                    <a:pos x="17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8" y="2"/>
                  </a:cxn>
                  <a:cxn ang="0">
                    <a:pos x="28" y="3"/>
                  </a:cxn>
                  <a:cxn ang="0">
                    <a:pos x="37" y="4"/>
                  </a:cxn>
                  <a:cxn ang="0">
                    <a:pos x="47" y="6"/>
                  </a:cxn>
                  <a:cxn ang="0">
                    <a:pos x="56" y="7"/>
                  </a:cxn>
                  <a:cxn ang="0">
                    <a:pos x="66" y="9"/>
                  </a:cxn>
                  <a:cxn ang="0">
                    <a:pos x="76" y="10"/>
                  </a:cxn>
                </a:cxnLst>
                <a:rect l="0" t="0" r="r" b="b"/>
                <a:pathLst>
                  <a:path w="76" h="15">
                    <a:moveTo>
                      <a:pt x="76" y="10"/>
                    </a:moveTo>
                    <a:lnTo>
                      <a:pt x="75" y="11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64" y="14"/>
                    </a:lnTo>
                    <a:lnTo>
                      <a:pt x="55" y="13"/>
                    </a:lnTo>
                    <a:lnTo>
                      <a:pt x="46" y="12"/>
                    </a:lnTo>
                    <a:lnTo>
                      <a:pt x="36" y="10"/>
                    </a:lnTo>
                    <a:lnTo>
                      <a:pt x="27" y="9"/>
                    </a:lnTo>
                    <a:lnTo>
                      <a:pt x="17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8" y="2"/>
                    </a:lnTo>
                    <a:lnTo>
                      <a:pt x="28" y="3"/>
                    </a:lnTo>
                    <a:lnTo>
                      <a:pt x="37" y="4"/>
                    </a:lnTo>
                    <a:lnTo>
                      <a:pt x="47" y="6"/>
                    </a:lnTo>
                    <a:lnTo>
                      <a:pt x="56" y="7"/>
                    </a:lnTo>
                    <a:lnTo>
                      <a:pt x="66" y="9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val="BC7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7" name="Freeform 87"/>
              <p:cNvSpPr>
                <a:spLocks/>
              </p:cNvSpPr>
              <p:nvPr/>
            </p:nvSpPr>
            <p:spPr bwMode="auto">
              <a:xfrm>
                <a:off x="7211" y="1316"/>
                <a:ext cx="19" cy="3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0"/>
                  </a:cxn>
                  <a:cxn ang="0">
                    <a:pos x="75" y="11"/>
                  </a:cxn>
                  <a:cxn ang="0">
                    <a:pos x="75" y="12"/>
                  </a:cxn>
                  <a:cxn ang="0">
                    <a:pos x="74" y="13"/>
                  </a:cxn>
                  <a:cxn ang="0">
                    <a:pos x="64" y="12"/>
                  </a:cxn>
                  <a:cxn ang="0">
                    <a:pos x="55" y="11"/>
                  </a:cxn>
                  <a:cxn ang="0">
                    <a:pos x="46" y="10"/>
                  </a:cxn>
                  <a:cxn ang="0">
                    <a:pos x="36" y="9"/>
                  </a:cxn>
                  <a:cxn ang="0">
                    <a:pos x="27" y="8"/>
                  </a:cxn>
                  <a:cxn ang="0">
                    <a:pos x="17" y="6"/>
                  </a:cxn>
                  <a:cxn ang="0">
                    <a:pos x="9" y="5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8" y="2"/>
                  </a:cxn>
                  <a:cxn ang="0">
                    <a:pos x="28" y="3"/>
                  </a:cxn>
                  <a:cxn ang="0">
                    <a:pos x="37" y="4"/>
                  </a:cxn>
                  <a:cxn ang="0">
                    <a:pos x="47" y="5"/>
                  </a:cxn>
                  <a:cxn ang="0">
                    <a:pos x="56" y="6"/>
                  </a:cxn>
                  <a:cxn ang="0">
                    <a:pos x="66" y="8"/>
                  </a:cxn>
                  <a:cxn ang="0">
                    <a:pos x="76" y="9"/>
                  </a:cxn>
                </a:cxnLst>
                <a:rect l="0" t="0" r="r" b="b"/>
                <a:pathLst>
                  <a:path w="76" h="13">
                    <a:moveTo>
                      <a:pt x="76" y="9"/>
                    </a:moveTo>
                    <a:lnTo>
                      <a:pt x="75" y="10"/>
                    </a:lnTo>
                    <a:lnTo>
                      <a:pt x="75" y="11"/>
                    </a:lnTo>
                    <a:lnTo>
                      <a:pt x="75" y="12"/>
                    </a:lnTo>
                    <a:lnTo>
                      <a:pt x="74" y="13"/>
                    </a:lnTo>
                    <a:lnTo>
                      <a:pt x="64" y="12"/>
                    </a:lnTo>
                    <a:lnTo>
                      <a:pt x="55" y="11"/>
                    </a:lnTo>
                    <a:lnTo>
                      <a:pt x="46" y="10"/>
                    </a:lnTo>
                    <a:lnTo>
                      <a:pt x="36" y="9"/>
                    </a:lnTo>
                    <a:lnTo>
                      <a:pt x="27" y="8"/>
                    </a:lnTo>
                    <a:lnTo>
                      <a:pt x="17" y="6"/>
                    </a:lnTo>
                    <a:lnTo>
                      <a:pt x="9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8" y="2"/>
                    </a:lnTo>
                    <a:lnTo>
                      <a:pt x="28" y="3"/>
                    </a:lnTo>
                    <a:lnTo>
                      <a:pt x="37" y="4"/>
                    </a:lnTo>
                    <a:lnTo>
                      <a:pt x="47" y="5"/>
                    </a:lnTo>
                    <a:lnTo>
                      <a:pt x="56" y="6"/>
                    </a:lnTo>
                    <a:lnTo>
                      <a:pt x="66" y="8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C48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8" name="Freeform 88"/>
              <p:cNvSpPr>
                <a:spLocks/>
              </p:cNvSpPr>
              <p:nvPr/>
            </p:nvSpPr>
            <p:spPr bwMode="auto">
              <a:xfrm>
                <a:off x="7211" y="1316"/>
                <a:ext cx="18" cy="3"/>
              </a:xfrm>
              <a:custGeom>
                <a:avLst/>
                <a:gdLst/>
                <a:ahLst/>
                <a:cxnLst>
                  <a:cxn ang="0">
                    <a:pos x="75" y="10"/>
                  </a:cxn>
                  <a:cxn ang="0">
                    <a:pos x="75" y="11"/>
                  </a:cxn>
                  <a:cxn ang="0">
                    <a:pos x="75" y="11"/>
                  </a:cxn>
                  <a:cxn ang="0">
                    <a:pos x="74" y="12"/>
                  </a:cxn>
                  <a:cxn ang="0">
                    <a:pos x="74" y="13"/>
                  </a:cxn>
                  <a:cxn ang="0">
                    <a:pos x="64" y="12"/>
                  </a:cxn>
                  <a:cxn ang="0">
                    <a:pos x="55" y="11"/>
                  </a:cxn>
                  <a:cxn ang="0">
                    <a:pos x="46" y="10"/>
                  </a:cxn>
                  <a:cxn ang="0">
                    <a:pos x="36" y="8"/>
                  </a:cxn>
                  <a:cxn ang="0">
                    <a:pos x="27" y="6"/>
                  </a:cxn>
                  <a:cxn ang="0">
                    <a:pos x="17" y="5"/>
                  </a:cxn>
                  <a:cxn ang="0">
                    <a:pos x="9" y="4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8" y="2"/>
                  </a:cxn>
                  <a:cxn ang="0">
                    <a:pos x="28" y="3"/>
                  </a:cxn>
                  <a:cxn ang="0">
                    <a:pos x="37" y="4"/>
                  </a:cxn>
                  <a:cxn ang="0">
                    <a:pos x="47" y="6"/>
                  </a:cxn>
                  <a:cxn ang="0">
                    <a:pos x="56" y="8"/>
                  </a:cxn>
                  <a:cxn ang="0">
                    <a:pos x="65" y="9"/>
                  </a:cxn>
                  <a:cxn ang="0">
                    <a:pos x="75" y="10"/>
                  </a:cxn>
                </a:cxnLst>
                <a:rect l="0" t="0" r="r" b="b"/>
                <a:pathLst>
                  <a:path w="75" h="13">
                    <a:moveTo>
                      <a:pt x="75" y="10"/>
                    </a:moveTo>
                    <a:lnTo>
                      <a:pt x="75" y="11"/>
                    </a:lnTo>
                    <a:lnTo>
                      <a:pt x="75" y="11"/>
                    </a:lnTo>
                    <a:lnTo>
                      <a:pt x="74" y="12"/>
                    </a:lnTo>
                    <a:lnTo>
                      <a:pt x="74" y="13"/>
                    </a:lnTo>
                    <a:lnTo>
                      <a:pt x="64" y="12"/>
                    </a:lnTo>
                    <a:lnTo>
                      <a:pt x="55" y="11"/>
                    </a:lnTo>
                    <a:lnTo>
                      <a:pt x="46" y="10"/>
                    </a:lnTo>
                    <a:lnTo>
                      <a:pt x="36" y="8"/>
                    </a:lnTo>
                    <a:lnTo>
                      <a:pt x="27" y="6"/>
                    </a:lnTo>
                    <a:lnTo>
                      <a:pt x="17" y="5"/>
                    </a:lnTo>
                    <a:lnTo>
                      <a:pt x="9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8" y="2"/>
                    </a:lnTo>
                    <a:lnTo>
                      <a:pt x="28" y="3"/>
                    </a:lnTo>
                    <a:lnTo>
                      <a:pt x="37" y="4"/>
                    </a:lnTo>
                    <a:lnTo>
                      <a:pt x="47" y="6"/>
                    </a:lnTo>
                    <a:lnTo>
                      <a:pt x="56" y="8"/>
                    </a:lnTo>
                    <a:lnTo>
                      <a:pt x="65" y="9"/>
                    </a:lnTo>
                    <a:lnTo>
                      <a:pt x="75" y="10"/>
                    </a:lnTo>
                    <a:close/>
                  </a:path>
                </a:pathLst>
              </a:custGeom>
              <a:solidFill>
                <a:srgbClr val="C9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9" name="Freeform 89"/>
              <p:cNvSpPr>
                <a:spLocks/>
              </p:cNvSpPr>
              <p:nvPr/>
            </p:nvSpPr>
            <p:spPr bwMode="auto">
              <a:xfrm>
                <a:off x="7211" y="1316"/>
                <a:ext cx="18" cy="3"/>
              </a:xfrm>
              <a:custGeom>
                <a:avLst/>
                <a:gdLst/>
                <a:ahLst/>
                <a:cxnLst>
                  <a:cxn ang="0">
                    <a:pos x="75" y="10"/>
                  </a:cxn>
                  <a:cxn ang="0">
                    <a:pos x="74" y="13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75" y="10"/>
                  </a:cxn>
                </a:cxnLst>
                <a:rect l="0" t="0" r="r" b="b"/>
                <a:pathLst>
                  <a:path w="75" h="13">
                    <a:moveTo>
                      <a:pt x="75" y="10"/>
                    </a:moveTo>
                    <a:lnTo>
                      <a:pt x="74" y="1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5" y="1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0" name="Freeform 90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5" y="19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77" y="8"/>
                  </a:cxn>
                </a:cxnLst>
                <a:rect l="0" t="0" r="r" b="b"/>
                <a:pathLst>
                  <a:path w="77" h="19">
                    <a:moveTo>
                      <a:pt x="77" y="8"/>
                    </a:moveTo>
                    <a:lnTo>
                      <a:pt x="75" y="19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1" name="Freeform 91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7" y="11"/>
                  </a:cxn>
                  <a:cxn ang="0">
                    <a:pos x="76" y="13"/>
                  </a:cxn>
                  <a:cxn ang="0">
                    <a:pos x="76" y="17"/>
                  </a:cxn>
                  <a:cxn ang="0">
                    <a:pos x="75" y="19"/>
                  </a:cxn>
                  <a:cxn ang="0">
                    <a:pos x="66" y="18"/>
                  </a:cxn>
                  <a:cxn ang="0">
                    <a:pos x="56" y="17"/>
                  </a:cxn>
                  <a:cxn ang="0">
                    <a:pos x="47" y="15"/>
                  </a:cxn>
                  <a:cxn ang="0">
                    <a:pos x="37" y="13"/>
                  </a:cxn>
                  <a:cxn ang="0">
                    <a:pos x="28" y="12"/>
                  </a:cxn>
                  <a:cxn ang="0">
                    <a:pos x="18" y="11"/>
                  </a:cxn>
                  <a:cxn ang="0">
                    <a:pos x="9" y="10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9">
                    <a:moveTo>
                      <a:pt x="77" y="9"/>
                    </a:moveTo>
                    <a:lnTo>
                      <a:pt x="77" y="11"/>
                    </a:lnTo>
                    <a:lnTo>
                      <a:pt x="76" y="13"/>
                    </a:lnTo>
                    <a:lnTo>
                      <a:pt x="76" y="17"/>
                    </a:lnTo>
                    <a:lnTo>
                      <a:pt x="75" y="19"/>
                    </a:lnTo>
                    <a:lnTo>
                      <a:pt x="66" y="18"/>
                    </a:lnTo>
                    <a:lnTo>
                      <a:pt x="56" y="17"/>
                    </a:lnTo>
                    <a:lnTo>
                      <a:pt x="47" y="15"/>
                    </a:lnTo>
                    <a:lnTo>
                      <a:pt x="37" y="13"/>
                    </a:lnTo>
                    <a:lnTo>
                      <a:pt x="28" y="12"/>
                    </a:lnTo>
                    <a:lnTo>
                      <a:pt x="18" y="11"/>
                    </a:lnTo>
                    <a:lnTo>
                      <a:pt x="9" y="10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val="93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2" name="Freeform 92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7" y="11"/>
                  </a:cxn>
                  <a:cxn ang="0">
                    <a:pos x="76" y="13"/>
                  </a:cxn>
                  <a:cxn ang="0">
                    <a:pos x="76" y="15"/>
                  </a:cxn>
                  <a:cxn ang="0">
                    <a:pos x="75" y="18"/>
                  </a:cxn>
                  <a:cxn ang="0">
                    <a:pos x="66" y="17"/>
                  </a:cxn>
                  <a:cxn ang="0">
                    <a:pos x="56" y="15"/>
                  </a:cxn>
                  <a:cxn ang="0">
                    <a:pos x="47" y="14"/>
                  </a:cxn>
                  <a:cxn ang="0">
                    <a:pos x="37" y="13"/>
                  </a:cxn>
                  <a:cxn ang="0">
                    <a:pos x="28" y="12"/>
                  </a:cxn>
                  <a:cxn ang="0">
                    <a:pos x="18" y="11"/>
                  </a:cxn>
                  <a:cxn ang="0">
                    <a:pos x="9" y="10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8">
                    <a:moveTo>
                      <a:pt x="77" y="9"/>
                    </a:moveTo>
                    <a:lnTo>
                      <a:pt x="77" y="11"/>
                    </a:lnTo>
                    <a:lnTo>
                      <a:pt x="76" y="13"/>
                    </a:lnTo>
                    <a:lnTo>
                      <a:pt x="76" y="15"/>
                    </a:lnTo>
                    <a:lnTo>
                      <a:pt x="75" y="18"/>
                    </a:lnTo>
                    <a:lnTo>
                      <a:pt x="66" y="17"/>
                    </a:lnTo>
                    <a:lnTo>
                      <a:pt x="56" y="15"/>
                    </a:lnTo>
                    <a:lnTo>
                      <a:pt x="47" y="14"/>
                    </a:lnTo>
                    <a:lnTo>
                      <a:pt x="37" y="13"/>
                    </a:lnTo>
                    <a:lnTo>
                      <a:pt x="28" y="12"/>
                    </a:lnTo>
                    <a:lnTo>
                      <a:pt x="18" y="11"/>
                    </a:lnTo>
                    <a:lnTo>
                      <a:pt x="9" y="10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val="99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3" name="Freeform 93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7" y="10"/>
                  </a:cxn>
                  <a:cxn ang="0">
                    <a:pos x="76" y="12"/>
                  </a:cxn>
                  <a:cxn ang="0">
                    <a:pos x="76" y="14"/>
                  </a:cxn>
                  <a:cxn ang="0">
                    <a:pos x="75" y="17"/>
                  </a:cxn>
                  <a:cxn ang="0">
                    <a:pos x="66" y="16"/>
                  </a:cxn>
                  <a:cxn ang="0">
                    <a:pos x="56" y="14"/>
                  </a:cxn>
                  <a:cxn ang="0">
                    <a:pos x="47" y="13"/>
                  </a:cxn>
                  <a:cxn ang="0">
                    <a:pos x="37" y="11"/>
                  </a:cxn>
                  <a:cxn ang="0">
                    <a:pos x="28" y="10"/>
                  </a:cxn>
                  <a:cxn ang="0">
                    <a:pos x="18" y="9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7">
                    <a:moveTo>
                      <a:pt x="77" y="8"/>
                    </a:moveTo>
                    <a:lnTo>
                      <a:pt x="77" y="10"/>
                    </a:lnTo>
                    <a:lnTo>
                      <a:pt x="76" y="12"/>
                    </a:lnTo>
                    <a:lnTo>
                      <a:pt x="76" y="14"/>
                    </a:lnTo>
                    <a:lnTo>
                      <a:pt x="75" y="17"/>
                    </a:lnTo>
                    <a:lnTo>
                      <a:pt x="66" y="16"/>
                    </a:lnTo>
                    <a:lnTo>
                      <a:pt x="56" y="14"/>
                    </a:lnTo>
                    <a:lnTo>
                      <a:pt x="47" y="13"/>
                    </a:lnTo>
                    <a:lnTo>
                      <a:pt x="37" y="11"/>
                    </a:lnTo>
                    <a:lnTo>
                      <a:pt x="28" y="10"/>
                    </a:lnTo>
                    <a:lnTo>
                      <a:pt x="18" y="9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val="A0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4" name="Freeform 94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7" y="11"/>
                  </a:cxn>
                  <a:cxn ang="0">
                    <a:pos x="76" y="12"/>
                  </a:cxn>
                  <a:cxn ang="0">
                    <a:pos x="76" y="14"/>
                  </a:cxn>
                  <a:cxn ang="0">
                    <a:pos x="75" y="17"/>
                  </a:cxn>
                  <a:cxn ang="0">
                    <a:pos x="66" y="16"/>
                  </a:cxn>
                  <a:cxn ang="0">
                    <a:pos x="56" y="14"/>
                  </a:cxn>
                  <a:cxn ang="0">
                    <a:pos x="47" y="13"/>
                  </a:cxn>
                  <a:cxn ang="0">
                    <a:pos x="37" y="11"/>
                  </a:cxn>
                  <a:cxn ang="0">
                    <a:pos x="28" y="10"/>
                  </a:cxn>
                  <a:cxn ang="0">
                    <a:pos x="18" y="9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7">
                    <a:moveTo>
                      <a:pt x="77" y="9"/>
                    </a:moveTo>
                    <a:lnTo>
                      <a:pt x="77" y="11"/>
                    </a:lnTo>
                    <a:lnTo>
                      <a:pt x="76" y="12"/>
                    </a:lnTo>
                    <a:lnTo>
                      <a:pt x="76" y="14"/>
                    </a:lnTo>
                    <a:lnTo>
                      <a:pt x="75" y="17"/>
                    </a:lnTo>
                    <a:lnTo>
                      <a:pt x="66" y="16"/>
                    </a:lnTo>
                    <a:lnTo>
                      <a:pt x="56" y="14"/>
                    </a:lnTo>
                    <a:lnTo>
                      <a:pt x="47" y="13"/>
                    </a:lnTo>
                    <a:lnTo>
                      <a:pt x="37" y="11"/>
                    </a:lnTo>
                    <a:lnTo>
                      <a:pt x="28" y="10"/>
                    </a:lnTo>
                    <a:lnTo>
                      <a:pt x="18" y="9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val="A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5" name="Freeform 95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7" y="9"/>
                  </a:cxn>
                  <a:cxn ang="0">
                    <a:pos x="76" y="11"/>
                  </a:cxn>
                  <a:cxn ang="0">
                    <a:pos x="76" y="12"/>
                  </a:cxn>
                  <a:cxn ang="0">
                    <a:pos x="75" y="15"/>
                  </a:cxn>
                  <a:cxn ang="0">
                    <a:pos x="66" y="13"/>
                  </a:cxn>
                  <a:cxn ang="0">
                    <a:pos x="56" y="12"/>
                  </a:cxn>
                  <a:cxn ang="0">
                    <a:pos x="47" y="11"/>
                  </a:cxn>
                  <a:cxn ang="0">
                    <a:pos x="37" y="10"/>
                  </a:cxn>
                  <a:cxn ang="0">
                    <a:pos x="28" y="9"/>
                  </a:cxn>
                  <a:cxn ang="0">
                    <a:pos x="18" y="8"/>
                  </a:cxn>
                  <a:cxn ang="0">
                    <a:pos x="9" y="7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5">
                    <a:moveTo>
                      <a:pt x="77" y="8"/>
                    </a:moveTo>
                    <a:lnTo>
                      <a:pt x="77" y="9"/>
                    </a:lnTo>
                    <a:lnTo>
                      <a:pt x="76" y="11"/>
                    </a:lnTo>
                    <a:lnTo>
                      <a:pt x="76" y="12"/>
                    </a:lnTo>
                    <a:lnTo>
                      <a:pt x="75" y="15"/>
                    </a:lnTo>
                    <a:lnTo>
                      <a:pt x="66" y="13"/>
                    </a:lnTo>
                    <a:lnTo>
                      <a:pt x="56" y="12"/>
                    </a:lnTo>
                    <a:lnTo>
                      <a:pt x="47" y="11"/>
                    </a:lnTo>
                    <a:lnTo>
                      <a:pt x="37" y="10"/>
                    </a:lnTo>
                    <a:lnTo>
                      <a:pt x="28" y="9"/>
                    </a:lnTo>
                    <a:lnTo>
                      <a:pt x="18" y="8"/>
                    </a:lnTo>
                    <a:lnTo>
                      <a:pt x="9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val="AD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6" name="Freeform 96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6" y="9"/>
                  </a:cxn>
                  <a:cxn ang="0">
                    <a:pos x="76" y="11"/>
                  </a:cxn>
                  <a:cxn ang="0">
                    <a:pos x="76" y="12"/>
                  </a:cxn>
                  <a:cxn ang="0">
                    <a:pos x="75" y="15"/>
                  </a:cxn>
                  <a:cxn ang="0">
                    <a:pos x="66" y="13"/>
                  </a:cxn>
                  <a:cxn ang="0">
                    <a:pos x="56" y="12"/>
                  </a:cxn>
                  <a:cxn ang="0">
                    <a:pos x="47" y="11"/>
                  </a:cxn>
                  <a:cxn ang="0">
                    <a:pos x="37" y="9"/>
                  </a:cxn>
                  <a:cxn ang="0">
                    <a:pos x="28" y="8"/>
                  </a:cxn>
                  <a:cxn ang="0">
                    <a:pos x="18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5">
                    <a:moveTo>
                      <a:pt x="77" y="8"/>
                    </a:moveTo>
                    <a:lnTo>
                      <a:pt x="76" y="9"/>
                    </a:lnTo>
                    <a:lnTo>
                      <a:pt x="76" y="11"/>
                    </a:lnTo>
                    <a:lnTo>
                      <a:pt x="76" y="12"/>
                    </a:lnTo>
                    <a:lnTo>
                      <a:pt x="75" y="15"/>
                    </a:lnTo>
                    <a:lnTo>
                      <a:pt x="66" y="13"/>
                    </a:lnTo>
                    <a:lnTo>
                      <a:pt x="56" y="12"/>
                    </a:lnTo>
                    <a:lnTo>
                      <a:pt x="47" y="11"/>
                    </a:lnTo>
                    <a:lnTo>
                      <a:pt x="37" y="9"/>
                    </a:lnTo>
                    <a:lnTo>
                      <a:pt x="28" y="8"/>
                    </a:lnTo>
                    <a:lnTo>
                      <a:pt x="18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val="B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7" name="Freeform 97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6" y="10"/>
                  </a:cxn>
                  <a:cxn ang="0">
                    <a:pos x="76" y="11"/>
                  </a:cxn>
                  <a:cxn ang="0">
                    <a:pos x="76" y="13"/>
                  </a:cxn>
                  <a:cxn ang="0">
                    <a:pos x="75" y="15"/>
                  </a:cxn>
                  <a:cxn ang="0">
                    <a:pos x="66" y="13"/>
                  </a:cxn>
                  <a:cxn ang="0">
                    <a:pos x="56" y="12"/>
                  </a:cxn>
                  <a:cxn ang="0">
                    <a:pos x="47" y="11"/>
                  </a:cxn>
                  <a:cxn ang="0">
                    <a:pos x="37" y="9"/>
                  </a:cxn>
                  <a:cxn ang="0">
                    <a:pos x="28" y="8"/>
                  </a:cxn>
                  <a:cxn ang="0">
                    <a:pos x="18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5">
                    <a:moveTo>
                      <a:pt x="77" y="9"/>
                    </a:moveTo>
                    <a:lnTo>
                      <a:pt x="76" y="10"/>
                    </a:lnTo>
                    <a:lnTo>
                      <a:pt x="76" y="11"/>
                    </a:lnTo>
                    <a:lnTo>
                      <a:pt x="76" y="13"/>
                    </a:lnTo>
                    <a:lnTo>
                      <a:pt x="75" y="15"/>
                    </a:lnTo>
                    <a:lnTo>
                      <a:pt x="66" y="13"/>
                    </a:lnTo>
                    <a:lnTo>
                      <a:pt x="56" y="12"/>
                    </a:lnTo>
                    <a:lnTo>
                      <a:pt x="47" y="11"/>
                    </a:lnTo>
                    <a:lnTo>
                      <a:pt x="37" y="9"/>
                    </a:lnTo>
                    <a:lnTo>
                      <a:pt x="28" y="8"/>
                    </a:lnTo>
                    <a:lnTo>
                      <a:pt x="18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val="BC7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8" name="Freeform 98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6" y="9"/>
                  </a:cxn>
                  <a:cxn ang="0">
                    <a:pos x="76" y="10"/>
                  </a:cxn>
                  <a:cxn ang="0">
                    <a:pos x="76" y="11"/>
                  </a:cxn>
                  <a:cxn ang="0">
                    <a:pos x="75" y="12"/>
                  </a:cxn>
                  <a:cxn ang="0">
                    <a:pos x="66" y="11"/>
                  </a:cxn>
                  <a:cxn ang="0">
                    <a:pos x="56" y="10"/>
                  </a:cxn>
                  <a:cxn ang="0">
                    <a:pos x="47" y="9"/>
                  </a:cxn>
                  <a:cxn ang="0">
                    <a:pos x="37" y="8"/>
                  </a:cxn>
                  <a:cxn ang="0">
                    <a:pos x="28" y="7"/>
                  </a:cxn>
                  <a:cxn ang="0">
                    <a:pos x="18" y="6"/>
                  </a:cxn>
                  <a:cxn ang="0">
                    <a:pos x="9" y="5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2">
                    <a:moveTo>
                      <a:pt x="77" y="8"/>
                    </a:moveTo>
                    <a:lnTo>
                      <a:pt x="76" y="9"/>
                    </a:lnTo>
                    <a:lnTo>
                      <a:pt x="76" y="10"/>
                    </a:lnTo>
                    <a:lnTo>
                      <a:pt x="76" y="11"/>
                    </a:lnTo>
                    <a:lnTo>
                      <a:pt x="75" y="12"/>
                    </a:lnTo>
                    <a:lnTo>
                      <a:pt x="66" y="11"/>
                    </a:lnTo>
                    <a:lnTo>
                      <a:pt x="56" y="10"/>
                    </a:lnTo>
                    <a:lnTo>
                      <a:pt x="47" y="9"/>
                    </a:lnTo>
                    <a:lnTo>
                      <a:pt x="37" y="8"/>
                    </a:lnTo>
                    <a:lnTo>
                      <a:pt x="28" y="7"/>
                    </a:lnTo>
                    <a:lnTo>
                      <a:pt x="18" y="6"/>
                    </a:lnTo>
                    <a:lnTo>
                      <a:pt x="9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val="C48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9" name="Freeform 99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6" y="10"/>
                  </a:cxn>
                  <a:cxn ang="0">
                    <a:pos x="76" y="10"/>
                  </a:cxn>
                  <a:cxn ang="0">
                    <a:pos x="76" y="11"/>
                  </a:cxn>
                  <a:cxn ang="0">
                    <a:pos x="75" y="12"/>
                  </a:cxn>
                  <a:cxn ang="0">
                    <a:pos x="66" y="11"/>
                  </a:cxn>
                  <a:cxn ang="0">
                    <a:pos x="56" y="10"/>
                  </a:cxn>
                  <a:cxn ang="0">
                    <a:pos x="47" y="9"/>
                  </a:cxn>
                  <a:cxn ang="0">
                    <a:pos x="37" y="7"/>
                  </a:cxn>
                  <a:cxn ang="0">
                    <a:pos x="28" y="6"/>
                  </a:cxn>
                  <a:cxn ang="0">
                    <a:pos x="18" y="5"/>
                  </a:cxn>
                  <a:cxn ang="0">
                    <a:pos x="9" y="4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2">
                    <a:moveTo>
                      <a:pt x="77" y="9"/>
                    </a:moveTo>
                    <a:lnTo>
                      <a:pt x="76" y="10"/>
                    </a:lnTo>
                    <a:lnTo>
                      <a:pt x="76" y="10"/>
                    </a:lnTo>
                    <a:lnTo>
                      <a:pt x="76" y="11"/>
                    </a:lnTo>
                    <a:lnTo>
                      <a:pt x="75" y="12"/>
                    </a:lnTo>
                    <a:lnTo>
                      <a:pt x="66" y="11"/>
                    </a:lnTo>
                    <a:lnTo>
                      <a:pt x="56" y="10"/>
                    </a:lnTo>
                    <a:lnTo>
                      <a:pt x="47" y="9"/>
                    </a:lnTo>
                    <a:lnTo>
                      <a:pt x="37" y="7"/>
                    </a:lnTo>
                    <a:lnTo>
                      <a:pt x="28" y="6"/>
                    </a:lnTo>
                    <a:lnTo>
                      <a:pt x="18" y="5"/>
                    </a:lnTo>
                    <a:lnTo>
                      <a:pt x="9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val="C9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0" name="Freeform 100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5" y="12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77" y="9"/>
                  </a:cxn>
                </a:cxnLst>
                <a:rect l="0" t="0" r="r" b="b"/>
                <a:pathLst>
                  <a:path w="77" h="12">
                    <a:moveTo>
                      <a:pt x="77" y="9"/>
                    </a:moveTo>
                    <a:lnTo>
                      <a:pt x="75" y="12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1" name="Freeform 101"/>
              <p:cNvSpPr>
                <a:spLocks/>
              </p:cNvSpPr>
              <p:nvPr/>
            </p:nvSpPr>
            <p:spPr bwMode="auto">
              <a:xfrm>
                <a:off x="7004" y="1286"/>
                <a:ext cx="42" cy="11"/>
              </a:xfrm>
              <a:custGeom>
                <a:avLst/>
                <a:gdLst/>
                <a:ahLst/>
                <a:cxnLst>
                  <a:cxn ang="0">
                    <a:pos x="167" y="22"/>
                  </a:cxn>
                  <a:cxn ang="0">
                    <a:pos x="162" y="45"/>
                  </a:cxn>
                  <a:cxn ang="0">
                    <a:pos x="0" y="21"/>
                  </a:cxn>
                  <a:cxn ang="0">
                    <a:pos x="3" y="0"/>
                  </a:cxn>
                  <a:cxn ang="0">
                    <a:pos x="167" y="22"/>
                  </a:cxn>
                </a:cxnLst>
                <a:rect l="0" t="0" r="r" b="b"/>
                <a:pathLst>
                  <a:path w="167" h="45">
                    <a:moveTo>
                      <a:pt x="167" y="22"/>
                    </a:moveTo>
                    <a:lnTo>
                      <a:pt x="162" y="45"/>
                    </a:lnTo>
                    <a:lnTo>
                      <a:pt x="0" y="21"/>
                    </a:lnTo>
                    <a:lnTo>
                      <a:pt x="3" y="0"/>
                    </a:lnTo>
                    <a:lnTo>
                      <a:pt x="167" y="22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2" name="Freeform 102"/>
              <p:cNvSpPr>
                <a:spLocks/>
              </p:cNvSpPr>
              <p:nvPr/>
            </p:nvSpPr>
            <p:spPr bwMode="auto">
              <a:xfrm>
                <a:off x="7004" y="1286"/>
                <a:ext cx="42" cy="11"/>
              </a:xfrm>
              <a:custGeom>
                <a:avLst/>
                <a:gdLst/>
                <a:ahLst/>
                <a:cxnLst>
                  <a:cxn ang="0">
                    <a:pos x="167" y="23"/>
                  </a:cxn>
                  <a:cxn ang="0">
                    <a:pos x="166" y="28"/>
                  </a:cxn>
                  <a:cxn ang="0">
                    <a:pos x="165" y="33"/>
                  </a:cxn>
                  <a:cxn ang="0">
                    <a:pos x="163" y="38"/>
                  </a:cxn>
                  <a:cxn ang="0">
                    <a:pos x="162" y="44"/>
                  </a:cxn>
                  <a:cxn ang="0">
                    <a:pos x="142" y="41"/>
                  </a:cxn>
                  <a:cxn ang="0">
                    <a:pos x="122" y="37"/>
                  </a:cxn>
                  <a:cxn ang="0">
                    <a:pos x="101" y="34"/>
                  </a:cxn>
                  <a:cxn ang="0">
                    <a:pos x="81" y="32"/>
                  </a:cxn>
                  <a:cxn ang="0">
                    <a:pos x="60" y="29"/>
                  </a:cxn>
                  <a:cxn ang="0">
                    <a:pos x="40" y="26"/>
                  </a:cxn>
                  <a:cxn ang="0">
                    <a:pos x="19" y="24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2" y="5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5" y="6"/>
                  </a:cxn>
                  <a:cxn ang="0">
                    <a:pos x="64" y="9"/>
                  </a:cxn>
                  <a:cxn ang="0">
                    <a:pos x="85" y="11"/>
                  </a:cxn>
                  <a:cxn ang="0">
                    <a:pos x="105" y="14"/>
                  </a:cxn>
                  <a:cxn ang="0">
                    <a:pos x="126" y="18"/>
                  </a:cxn>
                  <a:cxn ang="0">
                    <a:pos x="146" y="20"/>
                  </a:cxn>
                  <a:cxn ang="0">
                    <a:pos x="167" y="23"/>
                  </a:cxn>
                </a:cxnLst>
                <a:rect l="0" t="0" r="r" b="b"/>
                <a:pathLst>
                  <a:path w="167" h="44">
                    <a:moveTo>
                      <a:pt x="167" y="23"/>
                    </a:moveTo>
                    <a:lnTo>
                      <a:pt x="166" y="28"/>
                    </a:lnTo>
                    <a:lnTo>
                      <a:pt x="165" y="33"/>
                    </a:lnTo>
                    <a:lnTo>
                      <a:pt x="163" y="38"/>
                    </a:lnTo>
                    <a:lnTo>
                      <a:pt x="162" y="44"/>
                    </a:lnTo>
                    <a:lnTo>
                      <a:pt x="142" y="41"/>
                    </a:lnTo>
                    <a:lnTo>
                      <a:pt x="122" y="37"/>
                    </a:lnTo>
                    <a:lnTo>
                      <a:pt x="101" y="34"/>
                    </a:lnTo>
                    <a:lnTo>
                      <a:pt x="81" y="32"/>
                    </a:lnTo>
                    <a:lnTo>
                      <a:pt x="60" y="29"/>
                    </a:lnTo>
                    <a:lnTo>
                      <a:pt x="40" y="26"/>
                    </a:lnTo>
                    <a:lnTo>
                      <a:pt x="19" y="24"/>
                    </a:lnTo>
                    <a:lnTo>
                      <a:pt x="0" y="21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5" y="6"/>
                    </a:lnTo>
                    <a:lnTo>
                      <a:pt x="64" y="9"/>
                    </a:lnTo>
                    <a:lnTo>
                      <a:pt x="85" y="11"/>
                    </a:lnTo>
                    <a:lnTo>
                      <a:pt x="105" y="14"/>
                    </a:lnTo>
                    <a:lnTo>
                      <a:pt x="126" y="18"/>
                    </a:lnTo>
                    <a:lnTo>
                      <a:pt x="146" y="20"/>
                    </a:lnTo>
                    <a:lnTo>
                      <a:pt x="167" y="23"/>
                    </a:lnTo>
                    <a:close/>
                  </a:path>
                </a:pathLst>
              </a:custGeom>
              <a:solidFill>
                <a:srgbClr val="93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3" name="Freeform 103"/>
              <p:cNvSpPr>
                <a:spLocks/>
              </p:cNvSpPr>
              <p:nvPr/>
            </p:nvSpPr>
            <p:spPr bwMode="auto">
              <a:xfrm>
                <a:off x="7004" y="1286"/>
                <a:ext cx="42" cy="11"/>
              </a:xfrm>
              <a:custGeom>
                <a:avLst/>
                <a:gdLst/>
                <a:ahLst/>
                <a:cxnLst>
                  <a:cxn ang="0">
                    <a:pos x="167" y="23"/>
                  </a:cxn>
                  <a:cxn ang="0">
                    <a:pos x="166" y="27"/>
                  </a:cxn>
                  <a:cxn ang="0">
                    <a:pos x="165" y="32"/>
                  </a:cxn>
                  <a:cxn ang="0">
                    <a:pos x="163" y="36"/>
                  </a:cxn>
                  <a:cxn ang="0">
                    <a:pos x="162" y="42"/>
                  </a:cxn>
                  <a:cxn ang="0">
                    <a:pos x="142" y="39"/>
                  </a:cxn>
                  <a:cxn ang="0">
                    <a:pos x="122" y="36"/>
                  </a:cxn>
                  <a:cxn ang="0">
                    <a:pos x="101" y="33"/>
                  </a:cxn>
                  <a:cxn ang="0">
                    <a:pos x="81" y="30"/>
                  </a:cxn>
                  <a:cxn ang="0">
                    <a:pos x="60" y="27"/>
                  </a:cxn>
                  <a:cxn ang="0">
                    <a:pos x="40" y="24"/>
                  </a:cxn>
                  <a:cxn ang="0">
                    <a:pos x="19" y="22"/>
                  </a:cxn>
                  <a:cxn ang="0">
                    <a:pos x="0" y="19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5" y="11"/>
                  </a:cxn>
                  <a:cxn ang="0">
                    <a:pos x="105" y="14"/>
                  </a:cxn>
                  <a:cxn ang="0">
                    <a:pos x="126" y="18"/>
                  </a:cxn>
                  <a:cxn ang="0">
                    <a:pos x="146" y="20"/>
                  </a:cxn>
                  <a:cxn ang="0">
                    <a:pos x="167" y="23"/>
                  </a:cxn>
                </a:cxnLst>
                <a:rect l="0" t="0" r="r" b="b"/>
                <a:pathLst>
                  <a:path w="167" h="42">
                    <a:moveTo>
                      <a:pt x="167" y="23"/>
                    </a:moveTo>
                    <a:lnTo>
                      <a:pt x="166" y="27"/>
                    </a:lnTo>
                    <a:lnTo>
                      <a:pt x="165" y="32"/>
                    </a:lnTo>
                    <a:lnTo>
                      <a:pt x="163" y="36"/>
                    </a:lnTo>
                    <a:lnTo>
                      <a:pt x="162" y="42"/>
                    </a:lnTo>
                    <a:lnTo>
                      <a:pt x="142" y="39"/>
                    </a:lnTo>
                    <a:lnTo>
                      <a:pt x="122" y="36"/>
                    </a:lnTo>
                    <a:lnTo>
                      <a:pt x="101" y="33"/>
                    </a:lnTo>
                    <a:lnTo>
                      <a:pt x="81" y="30"/>
                    </a:lnTo>
                    <a:lnTo>
                      <a:pt x="60" y="27"/>
                    </a:lnTo>
                    <a:lnTo>
                      <a:pt x="40" y="24"/>
                    </a:lnTo>
                    <a:lnTo>
                      <a:pt x="19" y="22"/>
                    </a:lnTo>
                    <a:lnTo>
                      <a:pt x="0" y="19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5" y="11"/>
                    </a:lnTo>
                    <a:lnTo>
                      <a:pt x="105" y="14"/>
                    </a:lnTo>
                    <a:lnTo>
                      <a:pt x="126" y="18"/>
                    </a:lnTo>
                    <a:lnTo>
                      <a:pt x="146" y="20"/>
                    </a:lnTo>
                    <a:lnTo>
                      <a:pt x="167" y="23"/>
                    </a:lnTo>
                    <a:close/>
                  </a:path>
                </a:pathLst>
              </a:custGeom>
              <a:solidFill>
                <a:srgbClr val="99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4" name="Freeform 104"/>
              <p:cNvSpPr>
                <a:spLocks/>
              </p:cNvSpPr>
              <p:nvPr/>
            </p:nvSpPr>
            <p:spPr bwMode="auto">
              <a:xfrm>
                <a:off x="7004" y="1286"/>
                <a:ext cx="42" cy="10"/>
              </a:xfrm>
              <a:custGeom>
                <a:avLst/>
                <a:gdLst/>
                <a:ahLst/>
                <a:cxnLst>
                  <a:cxn ang="0">
                    <a:pos x="167" y="23"/>
                  </a:cxn>
                  <a:cxn ang="0">
                    <a:pos x="166" y="27"/>
                  </a:cxn>
                  <a:cxn ang="0">
                    <a:pos x="165" y="31"/>
                  </a:cxn>
                  <a:cxn ang="0">
                    <a:pos x="163" y="35"/>
                  </a:cxn>
                  <a:cxn ang="0">
                    <a:pos x="162" y="40"/>
                  </a:cxn>
                  <a:cxn ang="0">
                    <a:pos x="142" y="36"/>
                  </a:cxn>
                  <a:cxn ang="0">
                    <a:pos x="122" y="34"/>
                  </a:cxn>
                  <a:cxn ang="0">
                    <a:pos x="101" y="31"/>
                  </a:cxn>
                  <a:cxn ang="0">
                    <a:pos x="81" y="28"/>
                  </a:cxn>
                  <a:cxn ang="0">
                    <a:pos x="60" y="26"/>
                  </a:cxn>
                  <a:cxn ang="0">
                    <a:pos x="40" y="23"/>
                  </a:cxn>
                  <a:cxn ang="0">
                    <a:pos x="19" y="20"/>
                  </a:cxn>
                  <a:cxn ang="0">
                    <a:pos x="0" y="17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5" y="11"/>
                  </a:cxn>
                  <a:cxn ang="0">
                    <a:pos x="105" y="13"/>
                  </a:cxn>
                  <a:cxn ang="0">
                    <a:pos x="126" y="17"/>
                  </a:cxn>
                  <a:cxn ang="0">
                    <a:pos x="146" y="20"/>
                  </a:cxn>
                  <a:cxn ang="0">
                    <a:pos x="167" y="23"/>
                  </a:cxn>
                </a:cxnLst>
                <a:rect l="0" t="0" r="r" b="b"/>
                <a:pathLst>
                  <a:path w="167" h="40">
                    <a:moveTo>
                      <a:pt x="167" y="23"/>
                    </a:moveTo>
                    <a:lnTo>
                      <a:pt x="166" y="27"/>
                    </a:lnTo>
                    <a:lnTo>
                      <a:pt x="165" y="31"/>
                    </a:lnTo>
                    <a:lnTo>
                      <a:pt x="163" y="35"/>
                    </a:lnTo>
                    <a:lnTo>
                      <a:pt x="162" y="40"/>
                    </a:lnTo>
                    <a:lnTo>
                      <a:pt x="142" y="36"/>
                    </a:lnTo>
                    <a:lnTo>
                      <a:pt x="122" y="34"/>
                    </a:lnTo>
                    <a:lnTo>
                      <a:pt x="101" y="31"/>
                    </a:lnTo>
                    <a:lnTo>
                      <a:pt x="81" y="28"/>
                    </a:lnTo>
                    <a:lnTo>
                      <a:pt x="60" y="26"/>
                    </a:lnTo>
                    <a:lnTo>
                      <a:pt x="40" y="23"/>
                    </a:lnTo>
                    <a:lnTo>
                      <a:pt x="19" y="20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5" y="11"/>
                    </a:lnTo>
                    <a:lnTo>
                      <a:pt x="105" y="13"/>
                    </a:lnTo>
                    <a:lnTo>
                      <a:pt x="126" y="17"/>
                    </a:lnTo>
                    <a:lnTo>
                      <a:pt x="146" y="20"/>
                    </a:lnTo>
                    <a:lnTo>
                      <a:pt x="167" y="23"/>
                    </a:lnTo>
                    <a:close/>
                  </a:path>
                </a:pathLst>
              </a:custGeom>
              <a:solidFill>
                <a:srgbClr val="A0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5" name="Freeform 105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7" y="22"/>
                  </a:cxn>
                  <a:cxn ang="0">
                    <a:pos x="166" y="26"/>
                  </a:cxn>
                  <a:cxn ang="0">
                    <a:pos x="165" y="30"/>
                  </a:cxn>
                  <a:cxn ang="0">
                    <a:pos x="163" y="34"/>
                  </a:cxn>
                  <a:cxn ang="0">
                    <a:pos x="162" y="39"/>
                  </a:cxn>
                  <a:cxn ang="0">
                    <a:pos x="142" y="35"/>
                  </a:cxn>
                  <a:cxn ang="0">
                    <a:pos x="122" y="32"/>
                  </a:cxn>
                  <a:cxn ang="0">
                    <a:pos x="101" y="29"/>
                  </a:cxn>
                  <a:cxn ang="0">
                    <a:pos x="81" y="27"/>
                  </a:cxn>
                  <a:cxn ang="0">
                    <a:pos x="60" y="24"/>
                  </a:cxn>
                  <a:cxn ang="0">
                    <a:pos x="40" y="21"/>
                  </a:cxn>
                  <a:cxn ang="0">
                    <a:pos x="19" y="19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0"/>
                  </a:cxn>
                  <a:cxn ang="0">
                    <a:pos x="105" y="13"/>
                  </a:cxn>
                  <a:cxn ang="0">
                    <a:pos x="125" y="17"/>
                  </a:cxn>
                  <a:cxn ang="0">
                    <a:pos x="146" y="19"/>
                  </a:cxn>
                  <a:cxn ang="0">
                    <a:pos x="167" y="22"/>
                  </a:cxn>
                </a:cxnLst>
                <a:rect l="0" t="0" r="r" b="b"/>
                <a:pathLst>
                  <a:path w="167" h="39">
                    <a:moveTo>
                      <a:pt x="167" y="22"/>
                    </a:moveTo>
                    <a:lnTo>
                      <a:pt x="166" y="26"/>
                    </a:lnTo>
                    <a:lnTo>
                      <a:pt x="165" y="30"/>
                    </a:lnTo>
                    <a:lnTo>
                      <a:pt x="163" y="34"/>
                    </a:lnTo>
                    <a:lnTo>
                      <a:pt x="162" y="39"/>
                    </a:lnTo>
                    <a:lnTo>
                      <a:pt x="142" y="35"/>
                    </a:lnTo>
                    <a:lnTo>
                      <a:pt x="122" y="32"/>
                    </a:lnTo>
                    <a:lnTo>
                      <a:pt x="101" y="29"/>
                    </a:lnTo>
                    <a:lnTo>
                      <a:pt x="81" y="27"/>
                    </a:lnTo>
                    <a:lnTo>
                      <a:pt x="60" y="24"/>
                    </a:lnTo>
                    <a:lnTo>
                      <a:pt x="40" y="21"/>
                    </a:lnTo>
                    <a:lnTo>
                      <a:pt x="19" y="19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0"/>
                    </a:lnTo>
                    <a:lnTo>
                      <a:pt x="105" y="13"/>
                    </a:lnTo>
                    <a:lnTo>
                      <a:pt x="125" y="17"/>
                    </a:lnTo>
                    <a:lnTo>
                      <a:pt x="146" y="19"/>
                    </a:lnTo>
                    <a:lnTo>
                      <a:pt x="167" y="22"/>
                    </a:lnTo>
                    <a:close/>
                  </a:path>
                </a:pathLst>
              </a:custGeom>
              <a:solidFill>
                <a:srgbClr val="A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6" name="Freeform 106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7" y="22"/>
                  </a:cxn>
                  <a:cxn ang="0">
                    <a:pos x="166" y="26"/>
                  </a:cxn>
                  <a:cxn ang="0">
                    <a:pos x="165" y="29"/>
                  </a:cxn>
                  <a:cxn ang="0">
                    <a:pos x="163" y="32"/>
                  </a:cxn>
                  <a:cxn ang="0">
                    <a:pos x="162" y="37"/>
                  </a:cxn>
                  <a:cxn ang="0">
                    <a:pos x="142" y="33"/>
                  </a:cxn>
                  <a:cxn ang="0">
                    <a:pos x="122" y="31"/>
                  </a:cxn>
                  <a:cxn ang="0">
                    <a:pos x="101" y="28"/>
                  </a:cxn>
                  <a:cxn ang="0">
                    <a:pos x="81" y="25"/>
                  </a:cxn>
                  <a:cxn ang="0">
                    <a:pos x="60" y="22"/>
                  </a:cxn>
                  <a:cxn ang="0">
                    <a:pos x="40" y="19"/>
                  </a:cxn>
                  <a:cxn ang="0">
                    <a:pos x="19" y="17"/>
                  </a:cxn>
                  <a:cxn ang="0">
                    <a:pos x="0" y="14"/>
                  </a:cxn>
                  <a:cxn ang="0">
                    <a:pos x="1" y="10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0"/>
                  </a:cxn>
                  <a:cxn ang="0">
                    <a:pos x="105" y="14"/>
                  </a:cxn>
                  <a:cxn ang="0">
                    <a:pos x="125" y="17"/>
                  </a:cxn>
                  <a:cxn ang="0">
                    <a:pos x="146" y="19"/>
                  </a:cxn>
                  <a:cxn ang="0">
                    <a:pos x="167" y="22"/>
                  </a:cxn>
                </a:cxnLst>
                <a:rect l="0" t="0" r="r" b="b"/>
                <a:pathLst>
                  <a:path w="167" h="37">
                    <a:moveTo>
                      <a:pt x="167" y="22"/>
                    </a:moveTo>
                    <a:lnTo>
                      <a:pt x="166" y="26"/>
                    </a:lnTo>
                    <a:lnTo>
                      <a:pt x="165" y="29"/>
                    </a:lnTo>
                    <a:lnTo>
                      <a:pt x="163" y="32"/>
                    </a:lnTo>
                    <a:lnTo>
                      <a:pt x="162" y="37"/>
                    </a:lnTo>
                    <a:lnTo>
                      <a:pt x="142" y="33"/>
                    </a:lnTo>
                    <a:lnTo>
                      <a:pt x="122" y="31"/>
                    </a:lnTo>
                    <a:lnTo>
                      <a:pt x="101" y="28"/>
                    </a:lnTo>
                    <a:lnTo>
                      <a:pt x="81" y="25"/>
                    </a:lnTo>
                    <a:lnTo>
                      <a:pt x="60" y="22"/>
                    </a:lnTo>
                    <a:lnTo>
                      <a:pt x="40" y="19"/>
                    </a:lnTo>
                    <a:lnTo>
                      <a:pt x="19" y="17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0"/>
                    </a:lnTo>
                    <a:lnTo>
                      <a:pt x="105" y="14"/>
                    </a:lnTo>
                    <a:lnTo>
                      <a:pt x="125" y="17"/>
                    </a:lnTo>
                    <a:lnTo>
                      <a:pt x="146" y="19"/>
                    </a:lnTo>
                    <a:lnTo>
                      <a:pt x="167" y="22"/>
                    </a:lnTo>
                    <a:close/>
                  </a:path>
                </a:pathLst>
              </a:custGeom>
              <a:solidFill>
                <a:srgbClr val="AD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7" name="Freeform 107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5" y="25"/>
                  </a:cxn>
                  <a:cxn ang="0">
                    <a:pos x="164" y="28"/>
                  </a:cxn>
                  <a:cxn ang="0">
                    <a:pos x="163" y="31"/>
                  </a:cxn>
                  <a:cxn ang="0">
                    <a:pos x="162" y="35"/>
                  </a:cxn>
                  <a:cxn ang="0">
                    <a:pos x="142" y="31"/>
                  </a:cxn>
                  <a:cxn ang="0">
                    <a:pos x="122" y="29"/>
                  </a:cxn>
                  <a:cxn ang="0">
                    <a:pos x="101" y="26"/>
                  </a:cxn>
                  <a:cxn ang="0">
                    <a:pos x="81" y="23"/>
                  </a:cxn>
                  <a:cxn ang="0">
                    <a:pos x="60" y="21"/>
                  </a:cxn>
                  <a:cxn ang="0">
                    <a:pos x="40" y="18"/>
                  </a:cxn>
                  <a:cxn ang="0">
                    <a:pos x="19" y="15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0"/>
                  </a:cxn>
                  <a:cxn ang="0">
                    <a:pos x="105" y="14"/>
                  </a:cxn>
                  <a:cxn ang="0">
                    <a:pos x="125" y="17"/>
                  </a:cxn>
                  <a:cxn ang="0">
                    <a:pos x="146" y="19"/>
                  </a:cxn>
                  <a:cxn ang="0">
                    <a:pos x="166" y="22"/>
                  </a:cxn>
                </a:cxnLst>
                <a:rect l="0" t="0" r="r" b="b"/>
                <a:pathLst>
                  <a:path w="166" h="35">
                    <a:moveTo>
                      <a:pt x="166" y="22"/>
                    </a:moveTo>
                    <a:lnTo>
                      <a:pt x="165" y="25"/>
                    </a:lnTo>
                    <a:lnTo>
                      <a:pt x="164" y="28"/>
                    </a:lnTo>
                    <a:lnTo>
                      <a:pt x="163" y="31"/>
                    </a:lnTo>
                    <a:lnTo>
                      <a:pt x="162" y="35"/>
                    </a:lnTo>
                    <a:lnTo>
                      <a:pt x="142" y="31"/>
                    </a:lnTo>
                    <a:lnTo>
                      <a:pt x="122" y="29"/>
                    </a:lnTo>
                    <a:lnTo>
                      <a:pt x="101" y="26"/>
                    </a:lnTo>
                    <a:lnTo>
                      <a:pt x="81" y="23"/>
                    </a:lnTo>
                    <a:lnTo>
                      <a:pt x="60" y="21"/>
                    </a:lnTo>
                    <a:lnTo>
                      <a:pt x="40" y="18"/>
                    </a:lnTo>
                    <a:lnTo>
                      <a:pt x="19" y="15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0"/>
                    </a:lnTo>
                    <a:lnTo>
                      <a:pt x="105" y="14"/>
                    </a:lnTo>
                    <a:lnTo>
                      <a:pt x="125" y="17"/>
                    </a:lnTo>
                    <a:lnTo>
                      <a:pt x="146" y="19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val="B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8" name="Freeform 108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4" y="28"/>
                  </a:cxn>
                  <a:cxn ang="0">
                    <a:pos x="163" y="31"/>
                  </a:cxn>
                  <a:cxn ang="0">
                    <a:pos x="162" y="33"/>
                  </a:cxn>
                  <a:cxn ang="0">
                    <a:pos x="142" y="30"/>
                  </a:cxn>
                  <a:cxn ang="0">
                    <a:pos x="122" y="28"/>
                  </a:cxn>
                  <a:cxn ang="0">
                    <a:pos x="101" y="25"/>
                  </a:cxn>
                  <a:cxn ang="0">
                    <a:pos x="81" y="22"/>
                  </a:cxn>
                  <a:cxn ang="0">
                    <a:pos x="60" y="20"/>
                  </a:cxn>
                  <a:cxn ang="0">
                    <a:pos x="40" y="17"/>
                  </a:cxn>
                  <a:cxn ang="0">
                    <a:pos x="19" y="15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6"/>
                  </a:cxn>
                  <a:cxn ang="0">
                    <a:pos x="64" y="9"/>
                  </a:cxn>
                  <a:cxn ang="0">
                    <a:pos x="84" y="11"/>
                  </a:cxn>
                  <a:cxn ang="0">
                    <a:pos x="105" y="15"/>
                  </a:cxn>
                  <a:cxn ang="0">
                    <a:pos x="125" y="18"/>
                  </a:cxn>
                  <a:cxn ang="0">
                    <a:pos x="146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3">
                    <a:moveTo>
                      <a:pt x="166" y="23"/>
                    </a:moveTo>
                    <a:lnTo>
                      <a:pt x="165" y="25"/>
                    </a:lnTo>
                    <a:lnTo>
                      <a:pt x="164" y="28"/>
                    </a:lnTo>
                    <a:lnTo>
                      <a:pt x="163" y="31"/>
                    </a:lnTo>
                    <a:lnTo>
                      <a:pt x="162" y="33"/>
                    </a:lnTo>
                    <a:lnTo>
                      <a:pt x="142" y="30"/>
                    </a:lnTo>
                    <a:lnTo>
                      <a:pt x="122" y="28"/>
                    </a:lnTo>
                    <a:lnTo>
                      <a:pt x="101" y="25"/>
                    </a:lnTo>
                    <a:lnTo>
                      <a:pt x="81" y="22"/>
                    </a:lnTo>
                    <a:lnTo>
                      <a:pt x="60" y="20"/>
                    </a:lnTo>
                    <a:lnTo>
                      <a:pt x="40" y="17"/>
                    </a:lnTo>
                    <a:lnTo>
                      <a:pt x="19" y="15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6"/>
                    </a:lnTo>
                    <a:lnTo>
                      <a:pt x="64" y="9"/>
                    </a:lnTo>
                    <a:lnTo>
                      <a:pt x="84" y="11"/>
                    </a:lnTo>
                    <a:lnTo>
                      <a:pt x="105" y="15"/>
                    </a:lnTo>
                    <a:lnTo>
                      <a:pt x="125" y="18"/>
                    </a:lnTo>
                    <a:lnTo>
                      <a:pt x="146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val="BC7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9" name="Freeform 109"/>
              <p:cNvSpPr>
                <a:spLocks/>
              </p:cNvSpPr>
              <p:nvPr/>
            </p:nvSpPr>
            <p:spPr bwMode="auto">
              <a:xfrm>
                <a:off x="7004" y="1288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4" y="27"/>
                  </a:cxn>
                  <a:cxn ang="0">
                    <a:pos x="163" y="30"/>
                  </a:cxn>
                  <a:cxn ang="0">
                    <a:pos x="162" y="32"/>
                  </a:cxn>
                  <a:cxn ang="0">
                    <a:pos x="142" y="29"/>
                  </a:cxn>
                  <a:cxn ang="0">
                    <a:pos x="122" y="26"/>
                  </a:cxn>
                  <a:cxn ang="0">
                    <a:pos x="101" y="23"/>
                  </a:cxn>
                  <a:cxn ang="0">
                    <a:pos x="81" y="21"/>
                  </a:cxn>
                  <a:cxn ang="0">
                    <a:pos x="60" y="18"/>
                  </a:cxn>
                  <a:cxn ang="0">
                    <a:pos x="40" y="15"/>
                  </a:cxn>
                  <a:cxn ang="0">
                    <a:pos x="19" y="13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2"/>
                  </a:cxn>
                  <a:cxn ang="0">
                    <a:pos x="105" y="15"/>
                  </a:cxn>
                  <a:cxn ang="0">
                    <a:pos x="125" y="18"/>
                  </a:cxn>
                  <a:cxn ang="0">
                    <a:pos x="146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2">
                    <a:moveTo>
                      <a:pt x="166" y="23"/>
                    </a:moveTo>
                    <a:lnTo>
                      <a:pt x="165" y="25"/>
                    </a:lnTo>
                    <a:lnTo>
                      <a:pt x="164" y="27"/>
                    </a:lnTo>
                    <a:lnTo>
                      <a:pt x="163" y="30"/>
                    </a:lnTo>
                    <a:lnTo>
                      <a:pt x="162" y="32"/>
                    </a:lnTo>
                    <a:lnTo>
                      <a:pt x="142" y="29"/>
                    </a:lnTo>
                    <a:lnTo>
                      <a:pt x="122" y="26"/>
                    </a:lnTo>
                    <a:lnTo>
                      <a:pt x="101" y="23"/>
                    </a:lnTo>
                    <a:lnTo>
                      <a:pt x="81" y="21"/>
                    </a:lnTo>
                    <a:lnTo>
                      <a:pt x="60" y="18"/>
                    </a:lnTo>
                    <a:lnTo>
                      <a:pt x="40" y="15"/>
                    </a:lnTo>
                    <a:lnTo>
                      <a:pt x="19" y="13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2"/>
                    </a:lnTo>
                    <a:lnTo>
                      <a:pt x="105" y="15"/>
                    </a:lnTo>
                    <a:lnTo>
                      <a:pt x="125" y="18"/>
                    </a:lnTo>
                    <a:lnTo>
                      <a:pt x="146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val="C48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0" name="Freeform 110"/>
              <p:cNvSpPr>
                <a:spLocks/>
              </p:cNvSpPr>
              <p:nvPr/>
            </p:nvSpPr>
            <p:spPr bwMode="auto">
              <a:xfrm>
                <a:off x="7004" y="1288"/>
                <a:ext cx="42" cy="7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5" y="24"/>
                  </a:cxn>
                  <a:cxn ang="0">
                    <a:pos x="165" y="26"/>
                  </a:cxn>
                  <a:cxn ang="0">
                    <a:pos x="164" y="28"/>
                  </a:cxn>
                  <a:cxn ang="0">
                    <a:pos x="163" y="30"/>
                  </a:cxn>
                  <a:cxn ang="0">
                    <a:pos x="143" y="27"/>
                  </a:cxn>
                  <a:cxn ang="0">
                    <a:pos x="122" y="25"/>
                  </a:cxn>
                  <a:cxn ang="0">
                    <a:pos x="102" y="22"/>
                  </a:cxn>
                  <a:cxn ang="0">
                    <a:pos x="81" y="19"/>
                  </a:cxn>
                  <a:cxn ang="0">
                    <a:pos x="61" y="17"/>
                  </a:cxn>
                  <a:cxn ang="0">
                    <a:pos x="40" y="14"/>
                  </a:cxn>
                  <a:cxn ang="0">
                    <a:pos x="21" y="11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3" y="3"/>
                  </a:cxn>
                  <a:cxn ang="0">
                    <a:pos x="44" y="5"/>
                  </a:cxn>
                  <a:cxn ang="0">
                    <a:pos x="63" y="8"/>
                  </a:cxn>
                  <a:cxn ang="0">
                    <a:pos x="84" y="11"/>
                  </a:cxn>
                  <a:cxn ang="0">
                    <a:pos x="104" y="14"/>
                  </a:cxn>
                  <a:cxn ang="0">
                    <a:pos x="125" y="17"/>
                  </a:cxn>
                  <a:cxn ang="0">
                    <a:pos x="145" y="19"/>
                  </a:cxn>
                  <a:cxn ang="0">
                    <a:pos x="166" y="22"/>
                  </a:cxn>
                </a:cxnLst>
                <a:rect l="0" t="0" r="r" b="b"/>
                <a:pathLst>
                  <a:path w="166" h="30">
                    <a:moveTo>
                      <a:pt x="166" y="22"/>
                    </a:moveTo>
                    <a:lnTo>
                      <a:pt x="165" y="24"/>
                    </a:lnTo>
                    <a:lnTo>
                      <a:pt x="165" y="26"/>
                    </a:lnTo>
                    <a:lnTo>
                      <a:pt x="164" y="28"/>
                    </a:lnTo>
                    <a:lnTo>
                      <a:pt x="163" y="30"/>
                    </a:lnTo>
                    <a:lnTo>
                      <a:pt x="143" y="27"/>
                    </a:lnTo>
                    <a:lnTo>
                      <a:pt x="122" y="25"/>
                    </a:lnTo>
                    <a:lnTo>
                      <a:pt x="102" y="22"/>
                    </a:lnTo>
                    <a:lnTo>
                      <a:pt x="81" y="19"/>
                    </a:lnTo>
                    <a:lnTo>
                      <a:pt x="61" y="17"/>
                    </a:lnTo>
                    <a:lnTo>
                      <a:pt x="40" y="14"/>
                    </a:lnTo>
                    <a:lnTo>
                      <a:pt x="21" y="11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3" y="3"/>
                    </a:lnTo>
                    <a:lnTo>
                      <a:pt x="44" y="5"/>
                    </a:lnTo>
                    <a:lnTo>
                      <a:pt x="63" y="8"/>
                    </a:lnTo>
                    <a:lnTo>
                      <a:pt x="84" y="11"/>
                    </a:lnTo>
                    <a:lnTo>
                      <a:pt x="104" y="14"/>
                    </a:lnTo>
                    <a:lnTo>
                      <a:pt x="125" y="17"/>
                    </a:lnTo>
                    <a:lnTo>
                      <a:pt x="145" y="19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val="C9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1" name="Freeform 111"/>
              <p:cNvSpPr>
                <a:spLocks/>
              </p:cNvSpPr>
              <p:nvPr/>
            </p:nvSpPr>
            <p:spPr bwMode="auto">
              <a:xfrm>
                <a:off x="7004" y="1288"/>
                <a:ext cx="42" cy="7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3" y="28"/>
                  </a:cxn>
                  <a:cxn ang="0">
                    <a:pos x="0" y="6"/>
                  </a:cxn>
                  <a:cxn ang="0">
                    <a:pos x="2" y="0"/>
                  </a:cxn>
                  <a:cxn ang="0">
                    <a:pos x="166" y="22"/>
                  </a:cxn>
                </a:cxnLst>
                <a:rect l="0" t="0" r="r" b="b"/>
                <a:pathLst>
                  <a:path w="166" h="28">
                    <a:moveTo>
                      <a:pt x="166" y="22"/>
                    </a:moveTo>
                    <a:lnTo>
                      <a:pt x="163" y="28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2" name="Freeform 112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2" y="24"/>
                  </a:cxn>
                  <a:cxn ang="0">
                    <a:pos x="196" y="52"/>
                  </a:cxn>
                  <a:cxn ang="0">
                    <a:pos x="0" y="28"/>
                  </a:cxn>
                  <a:cxn ang="0">
                    <a:pos x="4" y="0"/>
                  </a:cxn>
                  <a:cxn ang="0">
                    <a:pos x="202" y="24"/>
                  </a:cxn>
                </a:cxnLst>
                <a:rect l="0" t="0" r="r" b="b"/>
                <a:pathLst>
                  <a:path w="202" h="52">
                    <a:moveTo>
                      <a:pt x="202" y="24"/>
                    </a:moveTo>
                    <a:lnTo>
                      <a:pt x="196" y="52"/>
                    </a:lnTo>
                    <a:lnTo>
                      <a:pt x="0" y="28"/>
                    </a:lnTo>
                    <a:lnTo>
                      <a:pt x="4" y="0"/>
                    </a:lnTo>
                    <a:lnTo>
                      <a:pt x="202" y="2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3" name="Freeform 113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2" y="25"/>
                  </a:cxn>
                  <a:cxn ang="0">
                    <a:pos x="201" y="31"/>
                  </a:cxn>
                  <a:cxn ang="0">
                    <a:pos x="199" y="37"/>
                  </a:cxn>
                  <a:cxn ang="0">
                    <a:pos x="198" y="43"/>
                  </a:cxn>
                  <a:cxn ang="0">
                    <a:pos x="196" y="50"/>
                  </a:cxn>
                  <a:cxn ang="0">
                    <a:pos x="183" y="49"/>
                  </a:cxn>
                  <a:cxn ang="0">
                    <a:pos x="171" y="47"/>
                  </a:cxn>
                  <a:cxn ang="0">
                    <a:pos x="159" y="45"/>
                  </a:cxn>
                  <a:cxn ang="0">
                    <a:pos x="146" y="44"/>
                  </a:cxn>
                  <a:cxn ang="0">
                    <a:pos x="134" y="42"/>
                  </a:cxn>
                  <a:cxn ang="0">
                    <a:pos x="121" y="41"/>
                  </a:cxn>
                  <a:cxn ang="0">
                    <a:pos x="109" y="39"/>
                  </a:cxn>
                  <a:cxn ang="0">
                    <a:pos x="97" y="38"/>
                  </a:cxn>
                  <a:cxn ang="0">
                    <a:pos x="85" y="36"/>
                  </a:cxn>
                  <a:cxn ang="0">
                    <a:pos x="72" y="35"/>
                  </a:cxn>
                  <a:cxn ang="0">
                    <a:pos x="61" y="33"/>
                  </a:cxn>
                  <a:cxn ang="0">
                    <a:pos x="48" y="32"/>
                  </a:cxn>
                  <a:cxn ang="0">
                    <a:pos x="37" y="30"/>
                  </a:cxn>
                  <a:cxn ang="0">
                    <a:pos x="24" y="29"/>
                  </a:cxn>
                  <a:cxn ang="0">
                    <a:pos x="12" y="27"/>
                  </a:cxn>
                  <a:cxn ang="0">
                    <a:pos x="0" y="26"/>
                  </a:cxn>
                  <a:cxn ang="0">
                    <a:pos x="1" y="19"/>
                  </a:cxn>
                  <a:cxn ang="0">
                    <a:pos x="2" y="13"/>
                  </a:cxn>
                  <a:cxn ang="0">
                    <a:pos x="3" y="7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4"/>
                  </a:cxn>
                  <a:cxn ang="0">
                    <a:pos x="41" y="5"/>
                  </a:cxn>
                  <a:cxn ang="0">
                    <a:pos x="52" y="7"/>
                  </a:cxn>
                  <a:cxn ang="0">
                    <a:pos x="65" y="8"/>
                  </a:cxn>
                  <a:cxn ang="0">
                    <a:pos x="77" y="10"/>
                  </a:cxn>
                  <a:cxn ang="0">
                    <a:pos x="90" y="11"/>
                  </a:cxn>
                  <a:cxn ang="0">
                    <a:pos x="101" y="12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39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7" y="21"/>
                  </a:cxn>
                  <a:cxn ang="0">
                    <a:pos x="189" y="23"/>
                  </a:cxn>
                  <a:cxn ang="0">
                    <a:pos x="202" y="25"/>
                  </a:cxn>
                </a:cxnLst>
                <a:rect l="0" t="0" r="r" b="b"/>
                <a:pathLst>
                  <a:path w="202" h="50">
                    <a:moveTo>
                      <a:pt x="202" y="25"/>
                    </a:moveTo>
                    <a:lnTo>
                      <a:pt x="201" y="31"/>
                    </a:lnTo>
                    <a:lnTo>
                      <a:pt x="199" y="37"/>
                    </a:lnTo>
                    <a:lnTo>
                      <a:pt x="198" y="43"/>
                    </a:lnTo>
                    <a:lnTo>
                      <a:pt x="196" y="50"/>
                    </a:lnTo>
                    <a:lnTo>
                      <a:pt x="183" y="49"/>
                    </a:lnTo>
                    <a:lnTo>
                      <a:pt x="171" y="47"/>
                    </a:lnTo>
                    <a:lnTo>
                      <a:pt x="159" y="45"/>
                    </a:lnTo>
                    <a:lnTo>
                      <a:pt x="146" y="44"/>
                    </a:lnTo>
                    <a:lnTo>
                      <a:pt x="134" y="42"/>
                    </a:lnTo>
                    <a:lnTo>
                      <a:pt x="121" y="41"/>
                    </a:lnTo>
                    <a:lnTo>
                      <a:pt x="109" y="39"/>
                    </a:lnTo>
                    <a:lnTo>
                      <a:pt x="97" y="38"/>
                    </a:lnTo>
                    <a:lnTo>
                      <a:pt x="85" y="36"/>
                    </a:lnTo>
                    <a:lnTo>
                      <a:pt x="72" y="35"/>
                    </a:lnTo>
                    <a:lnTo>
                      <a:pt x="61" y="33"/>
                    </a:lnTo>
                    <a:lnTo>
                      <a:pt x="48" y="32"/>
                    </a:lnTo>
                    <a:lnTo>
                      <a:pt x="37" y="30"/>
                    </a:lnTo>
                    <a:lnTo>
                      <a:pt x="24" y="29"/>
                    </a:lnTo>
                    <a:lnTo>
                      <a:pt x="12" y="27"/>
                    </a:lnTo>
                    <a:lnTo>
                      <a:pt x="0" y="26"/>
                    </a:lnTo>
                    <a:lnTo>
                      <a:pt x="1" y="19"/>
                    </a:lnTo>
                    <a:lnTo>
                      <a:pt x="2" y="13"/>
                    </a:lnTo>
                    <a:lnTo>
                      <a:pt x="3" y="7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4"/>
                    </a:lnTo>
                    <a:lnTo>
                      <a:pt x="41" y="5"/>
                    </a:lnTo>
                    <a:lnTo>
                      <a:pt x="52" y="7"/>
                    </a:lnTo>
                    <a:lnTo>
                      <a:pt x="65" y="8"/>
                    </a:lnTo>
                    <a:lnTo>
                      <a:pt x="77" y="10"/>
                    </a:lnTo>
                    <a:lnTo>
                      <a:pt x="90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39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7" y="21"/>
                    </a:lnTo>
                    <a:lnTo>
                      <a:pt x="189" y="23"/>
                    </a:lnTo>
                    <a:lnTo>
                      <a:pt x="202" y="25"/>
                    </a:lnTo>
                    <a:close/>
                  </a:path>
                </a:pathLst>
              </a:custGeom>
              <a:solidFill>
                <a:srgbClr val="93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4" name="Freeform 114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1" y="25"/>
                  </a:cxn>
                  <a:cxn ang="0">
                    <a:pos x="200" y="30"/>
                  </a:cxn>
                  <a:cxn ang="0">
                    <a:pos x="199" y="36"/>
                  </a:cxn>
                  <a:cxn ang="0">
                    <a:pos x="197" y="42"/>
                  </a:cxn>
                  <a:cxn ang="0">
                    <a:pos x="196" y="48"/>
                  </a:cxn>
                  <a:cxn ang="0">
                    <a:pos x="183" y="47"/>
                  </a:cxn>
                  <a:cxn ang="0">
                    <a:pos x="171" y="44"/>
                  </a:cxn>
                  <a:cxn ang="0">
                    <a:pos x="159" y="43"/>
                  </a:cxn>
                  <a:cxn ang="0">
                    <a:pos x="146" y="42"/>
                  </a:cxn>
                  <a:cxn ang="0">
                    <a:pos x="134" y="40"/>
                  </a:cxn>
                  <a:cxn ang="0">
                    <a:pos x="121" y="39"/>
                  </a:cxn>
                  <a:cxn ang="0">
                    <a:pos x="109" y="37"/>
                  </a:cxn>
                  <a:cxn ang="0">
                    <a:pos x="97" y="36"/>
                  </a:cxn>
                  <a:cxn ang="0">
                    <a:pos x="85" y="34"/>
                  </a:cxn>
                  <a:cxn ang="0">
                    <a:pos x="72" y="33"/>
                  </a:cxn>
                  <a:cxn ang="0">
                    <a:pos x="61" y="31"/>
                  </a:cxn>
                  <a:cxn ang="0">
                    <a:pos x="48" y="30"/>
                  </a:cxn>
                  <a:cxn ang="0">
                    <a:pos x="37" y="28"/>
                  </a:cxn>
                  <a:cxn ang="0">
                    <a:pos x="24" y="27"/>
                  </a:cxn>
                  <a:cxn ang="0">
                    <a:pos x="12" y="25"/>
                  </a:cxn>
                  <a:cxn ang="0">
                    <a:pos x="0" y="24"/>
                  </a:cxn>
                  <a:cxn ang="0">
                    <a:pos x="1" y="18"/>
                  </a:cxn>
                  <a:cxn ang="0">
                    <a:pos x="2" y="12"/>
                  </a:cxn>
                  <a:cxn ang="0">
                    <a:pos x="3" y="7"/>
                  </a:cxn>
                  <a:cxn ang="0">
                    <a:pos x="4" y="0"/>
                  </a:cxn>
                  <a:cxn ang="0">
                    <a:pos x="16" y="2"/>
                  </a:cxn>
                  <a:cxn ang="0">
                    <a:pos x="28" y="4"/>
                  </a:cxn>
                  <a:cxn ang="0">
                    <a:pos x="41" y="5"/>
                  </a:cxn>
                  <a:cxn ang="0">
                    <a:pos x="52" y="7"/>
                  </a:cxn>
                  <a:cxn ang="0">
                    <a:pos x="65" y="8"/>
                  </a:cxn>
                  <a:cxn ang="0">
                    <a:pos x="77" y="10"/>
                  </a:cxn>
                  <a:cxn ang="0">
                    <a:pos x="89" y="11"/>
                  </a:cxn>
                  <a:cxn ang="0">
                    <a:pos x="101" y="12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39" y="17"/>
                  </a:cxn>
                  <a:cxn ang="0">
                    <a:pos x="152" y="18"/>
                  </a:cxn>
                  <a:cxn ang="0">
                    <a:pos x="163" y="20"/>
                  </a:cxn>
                  <a:cxn ang="0">
                    <a:pos x="176" y="21"/>
                  </a:cxn>
                  <a:cxn ang="0">
                    <a:pos x="188" y="24"/>
                  </a:cxn>
                  <a:cxn ang="0">
                    <a:pos x="201" y="25"/>
                  </a:cxn>
                </a:cxnLst>
                <a:rect l="0" t="0" r="r" b="b"/>
                <a:pathLst>
                  <a:path w="201" h="48">
                    <a:moveTo>
                      <a:pt x="201" y="25"/>
                    </a:moveTo>
                    <a:lnTo>
                      <a:pt x="200" y="30"/>
                    </a:lnTo>
                    <a:lnTo>
                      <a:pt x="199" y="36"/>
                    </a:lnTo>
                    <a:lnTo>
                      <a:pt x="197" y="42"/>
                    </a:lnTo>
                    <a:lnTo>
                      <a:pt x="196" y="48"/>
                    </a:lnTo>
                    <a:lnTo>
                      <a:pt x="183" y="47"/>
                    </a:lnTo>
                    <a:lnTo>
                      <a:pt x="171" y="44"/>
                    </a:lnTo>
                    <a:lnTo>
                      <a:pt x="159" y="43"/>
                    </a:lnTo>
                    <a:lnTo>
                      <a:pt x="146" y="42"/>
                    </a:lnTo>
                    <a:lnTo>
                      <a:pt x="134" y="40"/>
                    </a:lnTo>
                    <a:lnTo>
                      <a:pt x="121" y="39"/>
                    </a:lnTo>
                    <a:lnTo>
                      <a:pt x="109" y="37"/>
                    </a:lnTo>
                    <a:lnTo>
                      <a:pt x="97" y="36"/>
                    </a:lnTo>
                    <a:lnTo>
                      <a:pt x="85" y="34"/>
                    </a:lnTo>
                    <a:lnTo>
                      <a:pt x="72" y="33"/>
                    </a:lnTo>
                    <a:lnTo>
                      <a:pt x="61" y="31"/>
                    </a:lnTo>
                    <a:lnTo>
                      <a:pt x="48" y="30"/>
                    </a:lnTo>
                    <a:lnTo>
                      <a:pt x="37" y="28"/>
                    </a:lnTo>
                    <a:lnTo>
                      <a:pt x="24" y="27"/>
                    </a:lnTo>
                    <a:lnTo>
                      <a:pt x="12" y="25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2"/>
                    </a:lnTo>
                    <a:lnTo>
                      <a:pt x="3" y="7"/>
                    </a:lnTo>
                    <a:lnTo>
                      <a:pt x="4" y="0"/>
                    </a:lnTo>
                    <a:lnTo>
                      <a:pt x="16" y="2"/>
                    </a:lnTo>
                    <a:lnTo>
                      <a:pt x="28" y="4"/>
                    </a:lnTo>
                    <a:lnTo>
                      <a:pt x="41" y="5"/>
                    </a:lnTo>
                    <a:lnTo>
                      <a:pt x="52" y="7"/>
                    </a:lnTo>
                    <a:lnTo>
                      <a:pt x="65" y="8"/>
                    </a:lnTo>
                    <a:lnTo>
                      <a:pt x="77" y="10"/>
                    </a:lnTo>
                    <a:lnTo>
                      <a:pt x="89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39" y="17"/>
                    </a:lnTo>
                    <a:lnTo>
                      <a:pt x="152" y="18"/>
                    </a:lnTo>
                    <a:lnTo>
                      <a:pt x="163" y="20"/>
                    </a:lnTo>
                    <a:lnTo>
                      <a:pt x="176" y="21"/>
                    </a:lnTo>
                    <a:lnTo>
                      <a:pt x="188" y="24"/>
                    </a:lnTo>
                    <a:lnTo>
                      <a:pt x="201" y="25"/>
                    </a:lnTo>
                    <a:close/>
                  </a:path>
                </a:pathLst>
              </a:custGeom>
              <a:solidFill>
                <a:srgbClr val="99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5" name="Freeform 115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4"/>
                  </a:cxn>
                  <a:cxn ang="0">
                    <a:pos x="197" y="40"/>
                  </a:cxn>
                  <a:cxn ang="0">
                    <a:pos x="196" y="46"/>
                  </a:cxn>
                  <a:cxn ang="0">
                    <a:pos x="183" y="44"/>
                  </a:cxn>
                  <a:cxn ang="0">
                    <a:pos x="171" y="42"/>
                  </a:cxn>
                  <a:cxn ang="0">
                    <a:pos x="159" y="40"/>
                  </a:cxn>
                  <a:cxn ang="0">
                    <a:pos x="146" y="39"/>
                  </a:cxn>
                  <a:cxn ang="0">
                    <a:pos x="134" y="37"/>
                  </a:cxn>
                  <a:cxn ang="0">
                    <a:pos x="121" y="36"/>
                  </a:cxn>
                  <a:cxn ang="0">
                    <a:pos x="109" y="34"/>
                  </a:cxn>
                  <a:cxn ang="0">
                    <a:pos x="97" y="33"/>
                  </a:cxn>
                  <a:cxn ang="0">
                    <a:pos x="85" y="31"/>
                  </a:cxn>
                  <a:cxn ang="0">
                    <a:pos x="72" y="30"/>
                  </a:cxn>
                  <a:cxn ang="0">
                    <a:pos x="61" y="28"/>
                  </a:cxn>
                  <a:cxn ang="0">
                    <a:pos x="48" y="27"/>
                  </a:cxn>
                  <a:cxn ang="0">
                    <a:pos x="37" y="25"/>
                  </a:cxn>
                  <a:cxn ang="0">
                    <a:pos x="24" y="24"/>
                  </a:cxn>
                  <a:cxn ang="0">
                    <a:pos x="12" y="22"/>
                  </a:cxn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2" y="5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5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7" y="15"/>
                  </a:cxn>
                  <a:cxn ang="0">
                    <a:pos x="139" y="16"/>
                  </a:cxn>
                  <a:cxn ang="0">
                    <a:pos x="152" y="18"/>
                  </a:cxn>
                  <a:cxn ang="0">
                    <a:pos x="163" y="19"/>
                  </a:cxn>
                  <a:cxn ang="0">
                    <a:pos x="176" y="20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6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4"/>
                    </a:lnTo>
                    <a:lnTo>
                      <a:pt x="197" y="40"/>
                    </a:lnTo>
                    <a:lnTo>
                      <a:pt x="196" y="46"/>
                    </a:lnTo>
                    <a:lnTo>
                      <a:pt x="183" y="44"/>
                    </a:lnTo>
                    <a:lnTo>
                      <a:pt x="171" y="42"/>
                    </a:lnTo>
                    <a:lnTo>
                      <a:pt x="159" y="40"/>
                    </a:lnTo>
                    <a:lnTo>
                      <a:pt x="146" y="39"/>
                    </a:lnTo>
                    <a:lnTo>
                      <a:pt x="134" y="37"/>
                    </a:lnTo>
                    <a:lnTo>
                      <a:pt x="121" y="36"/>
                    </a:lnTo>
                    <a:lnTo>
                      <a:pt x="109" y="34"/>
                    </a:lnTo>
                    <a:lnTo>
                      <a:pt x="97" y="33"/>
                    </a:lnTo>
                    <a:lnTo>
                      <a:pt x="85" y="31"/>
                    </a:lnTo>
                    <a:lnTo>
                      <a:pt x="72" y="30"/>
                    </a:lnTo>
                    <a:lnTo>
                      <a:pt x="61" y="28"/>
                    </a:lnTo>
                    <a:lnTo>
                      <a:pt x="48" y="27"/>
                    </a:lnTo>
                    <a:lnTo>
                      <a:pt x="37" y="25"/>
                    </a:lnTo>
                    <a:lnTo>
                      <a:pt x="24" y="24"/>
                    </a:lnTo>
                    <a:lnTo>
                      <a:pt x="12" y="22"/>
                    </a:lnTo>
                    <a:lnTo>
                      <a:pt x="0" y="20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5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7" y="15"/>
                    </a:lnTo>
                    <a:lnTo>
                      <a:pt x="139" y="16"/>
                    </a:lnTo>
                    <a:lnTo>
                      <a:pt x="152" y="18"/>
                    </a:lnTo>
                    <a:lnTo>
                      <a:pt x="163" y="19"/>
                    </a:lnTo>
                    <a:lnTo>
                      <a:pt x="176" y="20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A0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6" name="Freeform 116"/>
              <p:cNvSpPr>
                <a:spLocks/>
              </p:cNvSpPr>
              <p:nvPr/>
            </p:nvSpPr>
            <p:spPr bwMode="auto">
              <a:xfrm>
                <a:off x="7254" y="1330"/>
                <a:ext cx="50" cy="11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3"/>
                  </a:cxn>
                  <a:cxn ang="0">
                    <a:pos x="197" y="38"/>
                  </a:cxn>
                  <a:cxn ang="0">
                    <a:pos x="196" y="44"/>
                  </a:cxn>
                  <a:cxn ang="0">
                    <a:pos x="183" y="41"/>
                  </a:cxn>
                  <a:cxn ang="0">
                    <a:pos x="171" y="40"/>
                  </a:cxn>
                  <a:cxn ang="0">
                    <a:pos x="159" y="38"/>
                  </a:cxn>
                  <a:cxn ang="0">
                    <a:pos x="146" y="37"/>
                  </a:cxn>
                  <a:cxn ang="0">
                    <a:pos x="134" y="35"/>
                  </a:cxn>
                  <a:cxn ang="0">
                    <a:pos x="121" y="34"/>
                  </a:cxn>
                  <a:cxn ang="0">
                    <a:pos x="109" y="32"/>
                  </a:cxn>
                  <a:cxn ang="0">
                    <a:pos x="97" y="31"/>
                  </a:cxn>
                  <a:cxn ang="0">
                    <a:pos x="85" y="29"/>
                  </a:cxn>
                  <a:cxn ang="0">
                    <a:pos x="72" y="28"/>
                  </a:cxn>
                  <a:cxn ang="0">
                    <a:pos x="61" y="26"/>
                  </a:cxn>
                  <a:cxn ang="0">
                    <a:pos x="48" y="25"/>
                  </a:cxn>
                  <a:cxn ang="0">
                    <a:pos x="37" y="23"/>
                  </a:cxn>
                  <a:cxn ang="0">
                    <a:pos x="24" y="22"/>
                  </a:cxn>
                  <a:cxn ang="0">
                    <a:pos x="12" y="19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3" y="19"/>
                  </a:cxn>
                  <a:cxn ang="0">
                    <a:pos x="176" y="21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4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3"/>
                    </a:lnTo>
                    <a:lnTo>
                      <a:pt x="197" y="38"/>
                    </a:lnTo>
                    <a:lnTo>
                      <a:pt x="196" y="44"/>
                    </a:lnTo>
                    <a:lnTo>
                      <a:pt x="183" y="41"/>
                    </a:lnTo>
                    <a:lnTo>
                      <a:pt x="171" y="40"/>
                    </a:lnTo>
                    <a:lnTo>
                      <a:pt x="159" y="38"/>
                    </a:lnTo>
                    <a:lnTo>
                      <a:pt x="146" y="37"/>
                    </a:lnTo>
                    <a:lnTo>
                      <a:pt x="134" y="35"/>
                    </a:lnTo>
                    <a:lnTo>
                      <a:pt x="121" y="34"/>
                    </a:lnTo>
                    <a:lnTo>
                      <a:pt x="109" y="32"/>
                    </a:lnTo>
                    <a:lnTo>
                      <a:pt x="97" y="31"/>
                    </a:lnTo>
                    <a:lnTo>
                      <a:pt x="85" y="29"/>
                    </a:lnTo>
                    <a:lnTo>
                      <a:pt x="72" y="28"/>
                    </a:lnTo>
                    <a:lnTo>
                      <a:pt x="61" y="26"/>
                    </a:lnTo>
                    <a:lnTo>
                      <a:pt x="48" y="25"/>
                    </a:lnTo>
                    <a:lnTo>
                      <a:pt x="37" y="23"/>
                    </a:lnTo>
                    <a:lnTo>
                      <a:pt x="24" y="22"/>
                    </a:lnTo>
                    <a:lnTo>
                      <a:pt x="12" y="19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3" y="19"/>
                    </a:lnTo>
                    <a:lnTo>
                      <a:pt x="176" y="21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A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7" name="Freeform 117"/>
              <p:cNvSpPr>
                <a:spLocks/>
              </p:cNvSpPr>
              <p:nvPr/>
            </p:nvSpPr>
            <p:spPr bwMode="auto">
              <a:xfrm>
                <a:off x="7254" y="1330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2"/>
                  </a:cxn>
                  <a:cxn ang="0">
                    <a:pos x="197" y="37"/>
                  </a:cxn>
                  <a:cxn ang="0">
                    <a:pos x="196" y="42"/>
                  </a:cxn>
                  <a:cxn ang="0">
                    <a:pos x="183" y="40"/>
                  </a:cxn>
                  <a:cxn ang="0">
                    <a:pos x="171" y="38"/>
                  </a:cxn>
                  <a:cxn ang="0">
                    <a:pos x="159" y="37"/>
                  </a:cxn>
                  <a:cxn ang="0">
                    <a:pos x="146" y="35"/>
                  </a:cxn>
                  <a:cxn ang="0">
                    <a:pos x="134" y="34"/>
                  </a:cxn>
                  <a:cxn ang="0">
                    <a:pos x="121" y="32"/>
                  </a:cxn>
                  <a:cxn ang="0">
                    <a:pos x="109" y="31"/>
                  </a:cxn>
                  <a:cxn ang="0">
                    <a:pos x="97" y="29"/>
                  </a:cxn>
                  <a:cxn ang="0">
                    <a:pos x="85" y="28"/>
                  </a:cxn>
                  <a:cxn ang="0">
                    <a:pos x="72" y="26"/>
                  </a:cxn>
                  <a:cxn ang="0">
                    <a:pos x="61" y="25"/>
                  </a:cxn>
                  <a:cxn ang="0">
                    <a:pos x="48" y="23"/>
                  </a:cxn>
                  <a:cxn ang="0">
                    <a:pos x="37" y="22"/>
                  </a:cxn>
                  <a:cxn ang="0">
                    <a:pos x="24" y="21"/>
                  </a:cxn>
                  <a:cxn ang="0">
                    <a:pos x="12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6" y="21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2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2"/>
                    </a:lnTo>
                    <a:lnTo>
                      <a:pt x="197" y="37"/>
                    </a:lnTo>
                    <a:lnTo>
                      <a:pt x="196" y="42"/>
                    </a:lnTo>
                    <a:lnTo>
                      <a:pt x="183" y="40"/>
                    </a:lnTo>
                    <a:lnTo>
                      <a:pt x="171" y="38"/>
                    </a:lnTo>
                    <a:lnTo>
                      <a:pt x="159" y="37"/>
                    </a:lnTo>
                    <a:lnTo>
                      <a:pt x="146" y="35"/>
                    </a:lnTo>
                    <a:lnTo>
                      <a:pt x="134" y="34"/>
                    </a:lnTo>
                    <a:lnTo>
                      <a:pt x="121" y="32"/>
                    </a:lnTo>
                    <a:lnTo>
                      <a:pt x="109" y="31"/>
                    </a:lnTo>
                    <a:lnTo>
                      <a:pt x="97" y="29"/>
                    </a:lnTo>
                    <a:lnTo>
                      <a:pt x="85" y="28"/>
                    </a:lnTo>
                    <a:lnTo>
                      <a:pt x="72" y="26"/>
                    </a:lnTo>
                    <a:lnTo>
                      <a:pt x="61" y="25"/>
                    </a:lnTo>
                    <a:lnTo>
                      <a:pt x="48" y="23"/>
                    </a:lnTo>
                    <a:lnTo>
                      <a:pt x="37" y="22"/>
                    </a:lnTo>
                    <a:lnTo>
                      <a:pt x="24" y="21"/>
                    </a:lnTo>
                    <a:lnTo>
                      <a:pt x="12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6" y="21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AD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8" name="Freeform 118"/>
              <p:cNvSpPr>
                <a:spLocks/>
              </p:cNvSpPr>
              <p:nvPr/>
            </p:nvSpPr>
            <p:spPr bwMode="auto">
              <a:xfrm>
                <a:off x="7254" y="1330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1"/>
                  </a:cxn>
                  <a:cxn ang="0">
                    <a:pos x="197" y="35"/>
                  </a:cxn>
                  <a:cxn ang="0">
                    <a:pos x="196" y="39"/>
                  </a:cxn>
                  <a:cxn ang="0">
                    <a:pos x="183" y="38"/>
                  </a:cxn>
                  <a:cxn ang="0">
                    <a:pos x="171" y="36"/>
                  </a:cxn>
                  <a:cxn ang="0">
                    <a:pos x="159" y="35"/>
                  </a:cxn>
                  <a:cxn ang="0">
                    <a:pos x="146" y="33"/>
                  </a:cxn>
                  <a:cxn ang="0">
                    <a:pos x="134" y="32"/>
                  </a:cxn>
                  <a:cxn ang="0">
                    <a:pos x="121" y="30"/>
                  </a:cxn>
                  <a:cxn ang="0">
                    <a:pos x="109" y="29"/>
                  </a:cxn>
                  <a:cxn ang="0">
                    <a:pos x="97" y="27"/>
                  </a:cxn>
                  <a:cxn ang="0">
                    <a:pos x="85" y="26"/>
                  </a:cxn>
                  <a:cxn ang="0">
                    <a:pos x="72" y="24"/>
                  </a:cxn>
                  <a:cxn ang="0">
                    <a:pos x="61" y="23"/>
                  </a:cxn>
                  <a:cxn ang="0">
                    <a:pos x="48" y="21"/>
                  </a:cxn>
                  <a:cxn ang="0">
                    <a:pos x="37" y="20"/>
                  </a:cxn>
                  <a:cxn ang="0">
                    <a:pos x="24" y="19"/>
                  </a:cxn>
                  <a:cxn ang="0">
                    <a:pos x="12" y="16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9"/>
                  </a:cxn>
                  <a:cxn ang="0">
                    <a:pos x="163" y="20"/>
                  </a:cxn>
                  <a:cxn ang="0">
                    <a:pos x="176" y="21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39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1"/>
                    </a:lnTo>
                    <a:lnTo>
                      <a:pt x="197" y="35"/>
                    </a:lnTo>
                    <a:lnTo>
                      <a:pt x="196" y="39"/>
                    </a:lnTo>
                    <a:lnTo>
                      <a:pt x="183" y="38"/>
                    </a:lnTo>
                    <a:lnTo>
                      <a:pt x="171" y="36"/>
                    </a:lnTo>
                    <a:lnTo>
                      <a:pt x="159" y="35"/>
                    </a:lnTo>
                    <a:lnTo>
                      <a:pt x="146" y="33"/>
                    </a:lnTo>
                    <a:lnTo>
                      <a:pt x="134" y="32"/>
                    </a:lnTo>
                    <a:lnTo>
                      <a:pt x="121" y="30"/>
                    </a:lnTo>
                    <a:lnTo>
                      <a:pt x="109" y="29"/>
                    </a:lnTo>
                    <a:lnTo>
                      <a:pt x="97" y="27"/>
                    </a:lnTo>
                    <a:lnTo>
                      <a:pt x="85" y="26"/>
                    </a:lnTo>
                    <a:lnTo>
                      <a:pt x="72" y="24"/>
                    </a:lnTo>
                    <a:lnTo>
                      <a:pt x="61" y="23"/>
                    </a:lnTo>
                    <a:lnTo>
                      <a:pt x="48" y="21"/>
                    </a:lnTo>
                    <a:lnTo>
                      <a:pt x="37" y="20"/>
                    </a:lnTo>
                    <a:lnTo>
                      <a:pt x="24" y="19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9"/>
                    </a:lnTo>
                    <a:lnTo>
                      <a:pt x="163" y="20"/>
                    </a:lnTo>
                    <a:lnTo>
                      <a:pt x="176" y="21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val="B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9" name="Freeform 119"/>
              <p:cNvSpPr>
                <a:spLocks/>
              </p:cNvSpPr>
              <p:nvPr/>
            </p:nvSpPr>
            <p:spPr bwMode="auto">
              <a:xfrm>
                <a:off x="7254" y="1331"/>
                <a:ext cx="50" cy="9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9" y="26"/>
                  </a:cxn>
                  <a:cxn ang="0">
                    <a:pos x="198" y="29"/>
                  </a:cxn>
                  <a:cxn ang="0">
                    <a:pos x="197" y="33"/>
                  </a:cxn>
                  <a:cxn ang="0">
                    <a:pos x="196" y="36"/>
                  </a:cxn>
                  <a:cxn ang="0">
                    <a:pos x="183" y="35"/>
                  </a:cxn>
                  <a:cxn ang="0">
                    <a:pos x="171" y="33"/>
                  </a:cxn>
                  <a:cxn ang="0">
                    <a:pos x="159" y="32"/>
                  </a:cxn>
                  <a:cxn ang="0">
                    <a:pos x="146" y="30"/>
                  </a:cxn>
                  <a:cxn ang="0">
                    <a:pos x="134" y="29"/>
                  </a:cxn>
                  <a:cxn ang="0">
                    <a:pos x="121" y="27"/>
                  </a:cxn>
                  <a:cxn ang="0">
                    <a:pos x="109" y="26"/>
                  </a:cxn>
                  <a:cxn ang="0">
                    <a:pos x="97" y="24"/>
                  </a:cxn>
                  <a:cxn ang="0">
                    <a:pos x="85" y="23"/>
                  </a:cxn>
                  <a:cxn ang="0">
                    <a:pos x="72" y="22"/>
                  </a:cxn>
                  <a:cxn ang="0">
                    <a:pos x="61" y="20"/>
                  </a:cxn>
                  <a:cxn ang="0">
                    <a:pos x="48" y="19"/>
                  </a:cxn>
                  <a:cxn ang="0">
                    <a:pos x="37" y="17"/>
                  </a:cxn>
                  <a:cxn ang="0">
                    <a:pos x="24" y="15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15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1" y="5"/>
                  </a:cxn>
                  <a:cxn ang="0">
                    <a:pos x="64" y="7"/>
                  </a:cxn>
                  <a:cxn ang="0">
                    <a:pos x="76" y="8"/>
                  </a:cxn>
                  <a:cxn ang="0">
                    <a:pos x="88" y="10"/>
                  </a:cxn>
                  <a:cxn ang="0">
                    <a:pos x="100" y="11"/>
                  </a:cxn>
                  <a:cxn ang="0">
                    <a:pos x="113" y="12"/>
                  </a:cxn>
                  <a:cxn ang="0">
                    <a:pos x="126" y="14"/>
                  </a:cxn>
                  <a:cxn ang="0">
                    <a:pos x="138" y="15"/>
                  </a:cxn>
                  <a:cxn ang="0">
                    <a:pos x="151" y="18"/>
                  </a:cxn>
                  <a:cxn ang="0">
                    <a:pos x="162" y="19"/>
                  </a:cxn>
                  <a:cxn ang="0">
                    <a:pos x="175" y="20"/>
                  </a:cxn>
                  <a:cxn ang="0">
                    <a:pos x="187" y="22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6">
                    <a:moveTo>
                      <a:pt x="200" y="23"/>
                    </a:moveTo>
                    <a:lnTo>
                      <a:pt x="199" y="26"/>
                    </a:lnTo>
                    <a:lnTo>
                      <a:pt x="198" y="29"/>
                    </a:lnTo>
                    <a:lnTo>
                      <a:pt x="197" y="33"/>
                    </a:lnTo>
                    <a:lnTo>
                      <a:pt x="196" y="36"/>
                    </a:lnTo>
                    <a:lnTo>
                      <a:pt x="183" y="35"/>
                    </a:lnTo>
                    <a:lnTo>
                      <a:pt x="171" y="33"/>
                    </a:lnTo>
                    <a:lnTo>
                      <a:pt x="159" y="32"/>
                    </a:lnTo>
                    <a:lnTo>
                      <a:pt x="146" y="30"/>
                    </a:lnTo>
                    <a:lnTo>
                      <a:pt x="134" y="29"/>
                    </a:lnTo>
                    <a:lnTo>
                      <a:pt x="121" y="27"/>
                    </a:lnTo>
                    <a:lnTo>
                      <a:pt x="109" y="26"/>
                    </a:lnTo>
                    <a:lnTo>
                      <a:pt x="97" y="24"/>
                    </a:lnTo>
                    <a:lnTo>
                      <a:pt x="85" y="23"/>
                    </a:lnTo>
                    <a:lnTo>
                      <a:pt x="72" y="22"/>
                    </a:lnTo>
                    <a:lnTo>
                      <a:pt x="61" y="20"/>
                    </a:lnTo>
                    <a:lnTo>
                      <a:pt x="48" y="19"/>
                    </a:lnTo>
                    <a:lnTo>
                      <a:pt x="37" y="17"/>
                    </a:lnTo>
                    <a:lnTo>
                      <a:pt x="24" y="15"/>
                    </a:lnTo>
                    <a:lnTo>
                      <a:pt x="12" y="13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1" y="5"/>
                    </a:lnTo>
                    <a:lnTo>
                      <a:pt x="64" y="7"/>
                    </a:lnTo>
                    <a:lnTo>
                      <a:pt x="76" y="8"/>
                    </a:lnTo>
                    <a:lnTo>
                      <a:pt x="88" y="10"/>
                    </a:lnTo>
                    <a:lnTo>
                      <a:pt x="100" y="11"/>
                    </a:lnTo>
                    <a:lnTo>
                      <a:pt x="113" y="12"/>
                    </a:lnTo>
                    <a:lnTo>
                      <a:pt x="126" y="14"/>
                    </a:lnTo>
                    <a:lnTo>
                      <a:pt x="138" y="15"/>
                    </a:lnTo>
                    <a:lnTo>
                      <a:pt x="151" y="18"/>
                    </a:lnTo>
                    <a:lnTo>
                      <a:pt x="162" y="19"/>
                    </a:lnTo>
                    <a:lnTo>
                      <a:pt x="175" y="20"/>
                    </a:lnTo>
                    <a:lnTo>
                      <a:pt x="187" y="22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val="BC7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0" name="Freeform 120"/>
              <p:cNvSpPr>
                <a:spLocks/>
              </p:cNvSpPr>
              <p:nvPr/>
            </p:nvSpPr>
            <p:spPr bwMode="auto">
              <a:xfrm>
                <a:off x="7254" y="1331"/>
                <a:ext cx="50" cy="9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9" y="26"/>
                  </a:cxn>
                  <a:cxn ang="0">
                    <a:pos x="198" y="28"/>
                  </a:cxn>
                  <a:cxn ang="0">
                    <a:pos x="197" y="31"/>
                  </a:cxn>
                  <a:cxn ang="0">
                    <a:pos x="196" y="34"/>
                  </a:cxn>
                  <a:cxn ang="0">
                    <a:pos x="183" y="33"/>
                  </a:cxn>
                  <a:cxn ang="0">
                    <a:pos x="171" y="31"/>
                  </a:cxn>
                  <a:cxn ang="0">
                    <a:pos x="159" y="30"/>
                  </a:cxn>
                  <a:cxn ang="0">
                    <a:pos x="146" y="28"/>
                  </a:cxn>
                  <a:cxn ang="0">
                    <a:pos x="134" y="27"/>
                  </a:cxn>
                  <a:cxn ang="0">
                    <a:pos x="121" y="25"/>
                  </a:cxn>
                  <a:cxn ang="0">
                    <a:pos x="109" y="24"/>
                  </a:cxn>
                  <a:cxn ang="0">
                    <a:pos x="97" y="22"/>
                  </a:cxn>
                  <a:cxn ang="0">
                    <a:pos x="85" y="21"/>
                  </a:cxn>
                  <a:cxn ang="0">
                    <a:pos x="72" y="20"/>
                  </a:cxn>
                  <a:cxn ang="0">
                    <a:pos x="61" y="18"/>
                  </a:cxn>
                  <a:cxn ang="0">
                    <a:pos x="48" y="17"/>
                  </a:cxn>
                  <a:cxn ang="0">
                    <a:pos x="37" y="14"/>
                  </a:cxn>
                  <a:cxn ang="0">
                    <a:pos x="24" y="13"/>
                  </a:cxn>
                  <a:cxn ang="0">
                    <a:pos x="12" y="11"/>
                  </a:cxn>
                  <a:cxn ang="0">
                    <a:pos x="0" y="10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5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1" y="5"/>
                  </a:cxn>
                  <a:cxn ang="0">
                    <a:pos x="64" y="7"/>
                  </a:cxn>
                  <a:cxn ang="0">
                    <a:pos x="76" y="8"/>
                  </a:cxn>
                  <a:cxn ang="0">
                    <a:pos x="88" y="10"/>
                  </a:cxn>
                  <a:cxn ang="0">
                    <a:pos x="100" y="11"/>
                  </a:cxn>
                  <a:cxn ang="0">
                    <a:pos x="113" y="12"/>
                  </a:cxn>
                  <a:cxn ang="0">
                    <a:pos x="126" y="14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2" y="19"/>
                  </a:cxn>
                  <a:cxn ang="0">
                    <a:pos x="175" y="20"/>
                  </a:cxn>
                  <a:cxn ang="0">
                    <a:pos x="187" y="22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4">
                    <a:moveTo>
                      <a:pt x="200" y="23"/>
                    </a:moveTo>
                    <a:lnTo>
                      <a:pt x="199" y="26"/>
                    </a:lnTo>
                    <a:lnTo>
                      <a:pt x="198" y="28"/>
                    </a:lnTo>
                    <a:lnTo>
                      <a:pt x="197" y="31"/>
                    </a:lnTo>
                    <a:lnTo>
                      <a:pt x="196" y="34"/>
                    </a:lnTo>
                    <a:lnTo>
                      <a:pt x="183" y="33"/>
                    </a:lnTo>
                    <a:lnTo>
                      <a:pt x="171" y="31"/>
                    </a:lnTo>
                    <a:lnTo>
                      <a:pt x="159" y="30"/>
                    </a:lnTo>
                    <a:lnTo>
                      <a:pt x="146" y="28"/>
                    </a:lnTo>
                    <a:lnTo>
                      <a:pt x="134" y="27"/>
                    </a:lnTo>
                    <a:lnTo>
                      <a:pt x="121" y="25"/>
                    </a:lnTo>
                    <a:lnTo>
                      <a:pt x="109" y="24"/>
                    </a:lnTo>
                    <a:lnTo>
                      <a:pt x="97" y="22"/>
                    </a:lnTo>
                    <a:lnTo>
                      <a:pt x="85" y="21"/>
                    </a:lnTo>
                    <a:lnTo>
                      <a:pt x="72" y="20"/>
                    </a:lnTo>
                    <a:lnTo>
                      <a:pt x="61" y="18"/>
                    </a:lnTo>
                    <a:lnTo>
                      <a:pt x="48" y="17"/>
                    </a:lnTo>
                    <a:lnTo>
                      <a:pt x="37" y="14"/>
                    </a:lnTo>
                    <a:lnTo>
                      <a:pt x="24" y="13"/>
                    </a:lnTo>
                    <a:lnTo>
                      <a:pt x="12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1" y="5"/>
                    </a:lnTo>
                    <a:lnTo>
                      <a:pt x="64" y="7"/>
                    </a:lnTo>
                    <a:lnTo>
                      <a:pt x="76" y="8"/>
                    </a:lnTo>
                    <a:lnTo>
                      <a:pt x="88" y="10"/>
                    </a:lnTo>
                    <a:lnTo>
                      <a:pt x="100" y="11"/>
                    </a:lnTo>
                    <a:lnTo>
                      <a:pt x="113" y="12"/>
                    </a:lnTo>
                    <a:lnTo>
                      <a:pt x="126" y="14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2" y="19"/>
                    </a:lnTo>
                    <a:lnTo>
                      <a:pt x="175" y="20"/>
                    </a:lnTo>
                    <a:lnTo>
                      <a:pt x="187" y="22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val="C48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1" name="Freeform 121"/>
              <p:cNvSpPr>
                <a:spLocks/>
              </p:cNvSpPr>
              <p:nvPr/>
            </p:nvSpPr>
            <p:spPr bwMode="auto">
              <a:xfrm>
                <a:off x="7254" y="1331"/>
                <a:ext cx="50" cy="8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9" y="25"/>
                  </a:cxn>
                  <a:cxn ang="0">
                    <a:pos x="198" y="27"/>
                  </a:cxn>
                  <a:cxn ang="0">
                    <a:pos x="197" y="30"/>
                  </a:cxn>
                  <a:cxn ang="0">
                    <a:pos x="196" y="32"/>
                  </a:cxn>
                  <a:cxn ang="0">
                    <a:pos x="183" y="31"/>
                  </a:cxn>
                  <a:cxn ang="0">
                    <a:pos x="171" y="29"/>
                  </a:cxn>
                  <a:cxn ang="0">
                    <a:pos x="159" y="28"/>
                  </a:cxn>
                  <a:cxn ang="0">
                    <a:pos x="146" y="27"/>
                  </a:cxn>
                  <a:cxn ang="0">
                    <a:pos x="134" y="25"/>
                  </a:cxn>
                  <a:cxn ang="0">
                    <a:pos x="121" y="24"/>
                  </a:cxn>
                  <a:cxn ang="0">
                    <a:pos x="109" y="22"/>
                  </a:cxn>
                  <a:cxn ang="0">
                    <a:pos x="97" y="21"/>
                  </a:cxn>
                  <a:cxn ang="0">
                    <a:pos x="85" y="19"/>
                  </a:cxn>
                  <a:cxn ang="0">
                    <a:pos x="72" y="18"/>
                  </a:cxn>
                  <a:cxn ang="0">
                    <a:pos x="61" y="16"/>
                  </a:cxn>
                  <a:cxn ang="0">
                    <a:pos x="48" y="15"/>
                  </a:cxn>
                  <a:cxn ang="0">
                    <a:pos x="37" y="12"/>
                  </a:cxn>
                  <a:cxn ang="0">
                    <a:pos x="24" y="11"/>
                  </a:cxn>
                  <a:cxn ang="0">
                    <a:pos x="12" y="9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5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1" y="5"/>
                  </a:cxn>
                  <a:cxn ang="0">
                    <a:pos x="64" y="7"/>
                  </a:cxn>
                  <a:cxn ang="0">
                    <a:pos x="76" y="8"/>
                  </a:cxn>
                  <a:cxn ang="0">
                    <a:pos x="88" y="10"/>
                  </a:cxn>
                  <a:cxn ang="0">
                    <a:pos x="100" y="11"/>
                  </a:cxn>
                  <a:cxn ang="0">
                    <a:pos x="113" y="12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2" y="19"/>
                  </a:cxn>
                  <a:cxn ang="0">
                    <a:pos x="175" y="20"/>
                  </a:cxn>
                  <a:cxn ang="0">
                    <a:pos x="187" y="22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2">
                    <a:moveTo>
                      <a:pt x="200" y="23"/>
                    </a:moveTo>
                    <a:lnTo>
                      <a:pt x="199" y="25"/>
                    </a:lnTo>
                    <a:lnTo>
                      <a:pt x="198" y="27"/>
                    </a:lnTo>
                    <a:lnTo>
                      <a:pt x="197" y="30"/>
                    </a:lnTo>
                    <a:lnTo>
                      <a:pt x="196" y="32"/>
                    </a:lnTo>
                    <a:lnTo>
                      <a:pt x="183" y="31"/>
                    </a:lnTo>
                    <a:lnTo>
                      <a:pt x="171" y="29"/>
                    </a:lnTo>
                    <a:lnTo>
                      <a:pt x="159" y="28"/>
                    </a:lnTo>
                    <a:lnTo>
                      <a:pt x="146" y="27"/>
                    </a:lnTo>
                    <a:lnTo>
                      <a:pt x="134" y="25"/>
                    </a:lnTo>
                    <a:lnTo>
                      <a:pt x="121" y="24"/>
                    </a:lnTo>
                    <a:lnTo>
                      <a:pt x="109" y="22"/>
                    </a:lnTo>
                    <a:lnTo>
                      <a:pt x="97" y="21"/>
                    </a:lnTo>
                    <a:lnTo>
                      <a:pt x="85" y="19"/>
                    </a:lnTo>
                    <a:lnTo>
                      <a:pt x="72" y="18"/>
                    </a:lnTo>
                    <a:lnTo>
                      <a:pt x="61" y="16"/>
                    </a:lnTo>
                    <a:lnTo>
                      <a:pt x="48" y="15"/>
                    </a:lnTo>
                    <a:lnTo>
                      <a:pt x="37" y="12"/>
                    </a:lnTo>
                    <a:lnTo>
                      <a:pt x="24" y="11"/>
                    </a:lnTo>
                    <a:lnTo>
                      <a:pt x="12" y="9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1" y="5"/>
                    </a:lnTo>
                    <a:lnTo>
                      <a:pt x="64" y="7"/>
                    </a:lnTo>
                    <a:lnTo>
                      <a:pt x="76" y="8"/>
                    </a:lnTo>
                    <a:lnTo>
                      <a:pt x="88" y="10"/>
                    </a:lnTo>
                    <a:lnTo>
                      <a:pt x="100" y="11"/>
                    </a:lnTo>
                    <a:lnTo>
                      <a:pt x="113" y="12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2" y="19"/>
                    </a:lnTo>
                    <a:lnTo>
                      <a:pt x="175" y="20"/>
                    </a:lnTo>
                    <a:lnTo>
                      <a:pt x="187" y="22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val="C9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2" name="Freeform 122"/>
              <p:cNvSpPr>
                <a:spLocks/>
              </p:cNvSpPr>
              <p:nvPr/>
            </p:nvSpPr>
            <p:spPr bwMode="auto">
              <a:xfrm>
                <a:off x="7254" y="1331"/>
                <a:ext cx="50" cy="8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6" y="30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0">
                    <a:moveTo>
                      <a:pt x="200" y="23"/>
                    </a:moveTo>
                    <a:lnTo>
                      <a:pt x="196" y="30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3" name="Freeform 123"/>
              <p:cNvSpPr>
                <a:spLocks/>
              </p:cNvSpPr>
              <p:nvPr/>
            </p:nvSpPr>
            <p:spPr bwMode="auto">
              <a:xfrm>
                <a:off x="7002" y="1293"/>
                <a:ext cx="42" cy="12"/>
              </a:xfrm>
              <a:custGeom>
                <a:avLst/>
                <a:gdLst/>
                <a:ahLst/>
                <a:cxnLst>
                  <a:cxn ang="0">
                    <a:pos x="169" y="22"/>
                  </a:cxn>
                  <a:cxn ang="0">
                    <a:pos x="162" y="45"/>
                  </a:cxn>
                  <a:cxn ang="0">
                    <a:pos x="0" y="21"/>
                  </a:cxn>
                  <a:cxn ang="0">
                    <a:pos x="3" y="0"/>
                  </a:cxn>
                  <a:cxn ang="0">
                    <a:pos x="169" y="22"/>
                  </a:cxn>
                </a:cxnLst>
                <a:rect l="0" t="0" r="r" b="b"/>
                <a:pathLst>
                  <a:path w="169" h="45">
                    <a:moveTo>
                      <a:pt x="169" y="22"/>
                    </a:moveTo>
                    <a:lnTo>
                      <a:pt x="162" y="45"/>
                    </a:lnTo>
                    <a:lnTo>
                      <a:pt x="0" y="21"/>
                    </a:lnTo>
                    <a:lnTo>
                      <a:pt x="3" y="0"/>
                    </a:lnTo>
                    <a:lnTo>
                      <a:pt x="169" y="22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4" name="Freeform 124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2"/>
                  </a:cxn>
                  <a:cxn ang="0">
                    <a:pos x="166" y="27"/>
                  </a:cxn>
                  <a:cxn ang="0">
                    <a:pos x="165" y="33"/>
                  </a:cxn>
                  <a:cxn ang="0">
                    <a:pos x="164" y="38"/>
                  </a:cxn>
                  <a:cxn ang="0">
                    <a:pos x="163" y="43"/>
                  </a:cxn>
                  <a:cxn ang="0">
                    <a:pos x="143" y="40"/>
                  </a:cxn>
                  <a:cxn ang="0">
                    <a:pos x="123" y="38"/>
                  </a:cxn>
                  <a:cxn ang="0">
                    <a:pos x="103" y="35"/>
                  </a:cxn>
                  <a:cxn ang="0">
                    <a:pos x="82" y="32"/>
                  </a:cxn>
                  <a:cxn ang="0">
                    <a:pos x="62" y="28"/>
                  </a:cxn>
                  <a:cxn ang="0">
                    <a:pos x="41" y="25"/>
                  </a:cxn>
                  <a:cxn ang="0">
                    <a:pos x="21" y="23"/>
                  </a:cxn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2" y="5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5" y="5"/>
                  </a:cxn>
                  <a:cxn ang="0">
                    <a:pos x="65" y="8"/>
                  </a:cxn>
                  <a:cxn ang="0">
                    <a:pos x="86" y="11"/>
                  </a:cxn>
                  <a:cxn ang="0">
                    <a:pos x="106" y="14"/>
                  </a:cxn>
                  <a:cxn ang="0">
                    <a:pos x="127" y="17"/>
                  </a:cxn>
                  <a:cxn ang="0">
                    <a:pos x="147" y="19"/>
                  </a:cxn>
                  <a:cxn ang="0">
                    <a:pos x="168" y="22"/>
                  </a:cxn>
                </a:cxnLst>
                <a:rect l="0" t="0" r="r" b="b"/>
                <a:pathLst>
                  <a:path w="168" h="43">
                    <a:moveTo>
                      <a:pt x="168" y="22"/>
                    </a:moveTo>
                    <a:lnTo>
                      <a:pt x="166" y="27"/>
                    </a:lnTo>
                    <a:lnTo>
                      <a:pt x="165" y="33"/>
                    </a:lnTo>
                    <a:lnTo>
                      <a:pt x="164" y="38"/>
                    </a:lnTo>
                    <a:lnTo>
                      <a:pt x="163" y="43"/>
                    </a:lnTo>
                    <a:lnTo>
                      <a:pt x="143" y="40"/>
                    </a:lnTo>
                    <a:lnTo>
                      <a:pt x="123" y="38"/>
                    </a:lnTo>
                    <a:lnTo>
                      <a:pt x="103" y="35"/>
                    </a:lnTo>
                    <a:lnTo>
                      <a:pt x="82" y="32"/>
                    </a:lnTo>
                    <a:lnTo>
                      <a:pt x="62" y="28"/>
                    </a:lnTo>
                    <a:lnTo>
                      <a:pt x="41" y="25"/>
                    </a:lnTo>
                    <a:lnTo>
                      <a:pt x="21" y="23"/>
                    </a:lnTo>
                    <a:lnTo>
                      <a:pt x="0" y="20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5" y="5"/>
                    </a:lnTo>
                    <a:lnTo>
                      <a:pt x="65" y="8"/>
                    </a:lnTo>
                    <a:lnTo>
                      <a:pt x="86" y="11"/>
                    </a:lnTo>
                    <a:lnTo>
                      <a:pt x="106" y="14"/>
                    </a:lnTo>
                    <a:lnTo>
                      <a:pt x="127" y="17"/>
                    </a:lnTo>
                    <a:lnTo>
                      <a:pt x="147" y="19"/>
                    </a:lnTo>
                    <a:lnTo>
                      <a:pt x="168" y="22"/>
                    </a:lnTo>
                    <a:close/>
                  </a:path>
                </a:pathLst>
              </a:custGeom>
              <a:solidFill>
                <a:srgbClr val="934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5" name="Freeform 125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3"/>
                  </a:cxn>
                  <a:cxn ang="0">
                    <a:pos x="166" y="27"/>
                  </a:cxn>
                  <a:cxn ang="0">
                    <a:pos x="165" y="33"/>
                  </a:cxn>
                  <a:cxn ang="0">
                    <a:pos x="164" y="37"/>
                  </a:cxn>
                  <a:cxn ang="0">
                    <a:pos x="163" y="42"/>
                  </a:cxn>
                  <a:cxn ang="0">
                    <a:pos x="143" y="39"/>
                  </a:cxn>
                  <a:cxn ang="0">
                    <a:pos x="123" y="37"/>
                  </a:cxn>
                  <a:cxn ang="0">
                    <a:pos x="103" y="34"/>
                  </a:cxn>
                  <a:cxn ang="0">
                    <a:pos x="82" y="30"/>
                  </a:cxn>
                  <a:cxn ang="0">
                    <a:pos x="62" y="27"/>
                  </a:cxn>
                  <a:cxn ang="0">
                    <a:pos x="41" y="24"/>
                  </a:cxn>
                  <a:cxn ang="0">
                    <a:pos x="21" y="22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10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5" y="5"/>
                  </a:cxn>
                  <a:cxn ang="0">
                    <a:pos x="65" y="8"/>
                  </a:cxn>
                  <a:cxn ang="0">
                    <a:pos x="86" y="12"/>
                  </a:cxn>
                  <a:cxn ang="0">
                    <a:pos x="106" y="15"/>
                  </a:cxn>
                  <a:cxn ang="0">
                    <a:pos x="127" y="18"/>
                  </a:cxn>
                  <a:cxn ang="0">
                    <a:pos x="147" y="20"/>
                  </a:cxn>
                  <a:cxn ang="0">
                    <a:pos x="168" y="23"/>
                  </a:cxn>
                </a:cxnLst>
                <a:rect l="0" t="0" r="r" b="b"/>
                <a:pathLst>
                  <a:path w="168" h="42">
                    <a:moveTo>
                      <a:pt x="168" y="23"/>
                    </a:moveTo>
                    <a:lnTo>
                      <a:pt x="166" y="27"/>
                    </a:lnTo>
                    <a:lnTo>
                      <a:pt x="165" y="33"/>
                    </a:lnTo>
                    <a:lnTo>
                      <a:pt x="164" y="37"/>
                    </a:lnTo>
                    <a:lnTo>
                      <a:pt x="163" y="42"/>
                    </a:lnTo>
                    <a:lnTo>
                      <a:pt x="143" y="39"/>
                    </a:lnTo>
                    <a:lnTo>
                      <a:pt x="123" y="37"/>
                    </a:lnTo>
                    <a:lnTo>
                      <a:pt x="103" y="34"/>
                    </a:lnTo>
                    <a:lnTo>
                      <a:pt x="82" y="30"/>
                    </a:lnTo>
                    <a:lnTo>
                      <a:pt x="62" y="27"/>
                    </a:lnTo>
                    <a:lnTo>
                      <a:pt x="41" y="24"/>
                    </a:lnTo>
                    <a:lnTo>
                      <a:pt x="21" y="22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10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5" y="5"/>
                    </a:lnTo>
                    <a:lnTo>
                      <a:pt x="65" y="8"/>
                    </a:lnTo>
                    <a:lnTo>
                      <a:pt x="86" y="12"/>
                    </a:lnTo>
                    <a:lnTo>
                      <a:pt x="106" y="15"/>
                    </a:lnTo>
                    <a:lnTo>
                      <a:pt x="127" y="18"/>
                    </a:lnTo>
                    <a:lnTo>
                      <a:pt x="147" y="20"/>
                    </a:lnTo>
                    <a:lnTo>
                      <a:pt x="168" y="23"/>
                    </a:lnTo>
                    <a:close/>
                  </a:path>
                </a:pathLst>
              </a:custGeom>
              <a:solidFill>
                <a:srgbClr val="9951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6" name="Freeform 126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3"/>
                  </a:cxn>
                  <a:cxn ang="0">
                    <a:pos x="166" y="27"/>
                  </a:cxn>
                  <a:cxn ang="0">
                    <a:pos x="165" y="32"/>
                  </a:cxn>
                  <a:cxn ang="0">
                    <a:pos x="164" y="36"/>
                  </a:cxn>
                  <a:cxn ang="0">
                    <a:pos x="163" y="40"/>
                  </a:cxn>
                  <a:cxn ang="0">
                    <a:pos x="143" y="37"/>
                  </a:cxn>
                  <a:cxn ang="0">
                    <a:pos x="123" y="35"/>
                  </a:cxn>
                  <a:cxn ang="0">
                    <a:pos x="103" y="32"/>
                  </a:cxn>
                  <a:cxn ang="0">
                    <a:pos x="82" y="28"/>
                  </a:cxn>
                  <a:cxn ang="0">
                    <a:pos x="62" y="26"/>
                  </a:cxn>
                  <a:cxn ang="0">
                    <a:pos x="41" y="23"/>
                  </a:cxn>
                  <a:cxn ang="0">
                    <a:pos x="21" y="20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5" y="9"/>
                  </a:cxn>
                  <a:cxn ang="0">
                    <a:pos x="86" y="12"/>
                  </a:cxn>
                  <a:cxn ang="0">
                    <a:pos x="106" y="14"/>
                  </a:cxn>
                  <a:cxn ang="0">
                    <a:pos x="127" y="17"/>
                  </a:cxn>
                  <a:cxn ang="0">
                    <a:pos x="147" y="20"/>
                  </a:cxn>
                  <a:cxn ang="0">
                    <a:pos x="168" y="23"/>
                  </a:cxn>
                </a:cxnLst>
                <a:rect l="0" t="0" r="r" b="b"/>
                <a:pathLst>
                  <a:path w="168" h="40">
                    <a:moveTo>
                      <a:pt x="168" y="23"/>
                    </a:moveTo>
                    <a:lnTo>
                      <a:pt x="166" y="27"/>
                    </a:lnTo>
                    <a:lnTo>
                      <a:pt x="165" y="32"/>
                    </a:lnTo>
                    <a:lnTo>
                      <a:pt x="164" y="36"/>
                    </a:lnTo>
                    <a:lnTo>
                      <a:pt x="163" y="40"/>
                    </a:lnTo>
                    <a:lnTo>
                      <a:pt x="143" y="37"/>
                    </a:lnTo>
                    <a:lnTo>
                      <a:pt x="123" y="35"/>
                    </a:lnTo>
                    <a:lnTo>
                      <a:pt x="103" y="32"/>
                    </a:lnTo>
                    <a:lnTo>
                      <a:pt x="82" y="28"/>
                    </a:lnTo>
                    <a:lnTo>
                      <a:pt x="62" y="26"/>
                    </a:lnTo>
                    <a:lnTo>
                      <a:pt x="41" y="23"/>
                    </a:lnTo>
                    <a:lnTo>
                      <a:pt x="21" y="20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5" y="9"/>
                    </a:lnTo>
                    <a:lnTo>
                      <a:pt x="86" y="12"/>
                    </a:lnTo>
                    <a:lnTo>
                      <a:pt x="106" y="14"/>
                    </a:lnTo>
                    <a:lnTo>
                      <a:pt x="127" y="17"/>
                    </a:lnTo>
                    <a:lnTo>
                      <a:pt x="147" y="20"/>
                    </a:lnTo>
                    <a:lnTo>
                      <a:pt x="168" y="23"/>
                    </a:lnTo>
                    <a:close/>
                  </a:path>
                </a:pathLst>
              </a:custGeom>
              <a:solidFill>
                <a:srgbClr val="A05B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7" name="Freeform 127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2"/>
                  </a:cxn>
                  <a:cxn ang="0">
                    <a:pos x="166" y="26"/>
                  </a:cxn>
                  <a:cxn ang="0">
                    <a:pos x="165" y="31"/>
                  </a:cxn>
                  <a:cxn ang="0">
                    <a:pos x="164" y="35"/>
                  </a:cxn>
                  <a:cxn ang="0">
                    <a:pos x="163" y="39"/>
                  </a:cxn>
                  <a:cxn ang="0">
                    <a:pos x="143" y="36"/>
                  </a:cxn>
                  <a:cxn ang="0">
                    <a:pos x="123" y="33"/>
                  </a:cxn>
                  <a:cxn ang="0">
                    <a:pos x="103" y="30"/>
                  </a:cxn>
                  <a:cxn ang="0">
                    <a:pos x="82" y="27"/>
                  </a:cxn>
                  <a:cxn ang="0">
                    <a:pos x="62" y="24"/>
                  </a:cxn>
                  <a:cxn ang="0">
                    <a:pos x="41" y="21"/>
                  </a:cxn>
                  <a:cxn ang="0">
                    <a:pos x="21" y="19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5" y="9"/>
                  </a:cxn>
                  <a:cxn ang="0">
                    <a:pos x="86" y="11"/>
                  </a:cxn>
                  <a:cxn ang="0">
                    <a:pos x="106" y="14"/>
                  </a:cxn>
                  <a:cxn ang="0">
                    <a:pos x="127" y="17"/>
                  </a:cxn>
                  <a:cxn ang="0">
                    <a:pos x="147" y="19"/>
                  </a:cxn>
                  <a:cxn ang="0">
                    <a:pos x="168" y="22"/>
                  </a:cxn>
                </a:cxnLst>
                <a:rect l="0" t="0" r="r" b="b"/>
                <a:pathLst>
                  <a:path w="168" h="39">
                    <a:moveTo>
                      <a:pt x="168" y="22"/>
                    </a:moveTo>
                    <a:lnTo>
                      <a:pt x="166" y="26"/>
                    </a:lnTo>
                    <a:lnTo>
                      <a:pt x="165" y="31"/>
                    </a:lnTo>
                    <a:lnTo>
                      <a:pt x="164" y="35"/>
                    </a:lnTo>
                    <a:lnTo>
                      <a:pt x="163" y="39"/>
                    </a:lnTo>
                    <a:lnTo>
                      <a:pt x="143" y="36"/>
                    </a:lnTo>
                    <a:lnTo>
                      <a:pt x="123" y="33"/>
                    </a:lnTo>
                    <a:lnTo>
                      <a:pt x="103" y="30"/>
                    </a:lnTo>
                    <a:lnTo>
                      <a:pt x="82" y="27"/>
                    </a:lnTo>
                    <a:lnTo>
                      <a:pt x="62" y="24"/>
                    </a:lnTo>
                    <a:lnTo>
                      <a:pt x="41" y="21"/>
                    </a:lnTo>
                    <a:lnTo>
                      <a:pt x="21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5" y="9"/>
                    </a:lnTo>
                    <a:lnTo>
                      <a:pt x="86" y="11"/>
                    </a:lnTo>
                    <a:lnTo>
                      <a:pt x="106" y="14"/>
                    </a:lnTo>
                    <a:lnTo>
                      <a:pt x="127" y="17"/>
                    </a:lnTo>
                    <a:lnTo>
                      <a:pt x="147" y="19"/>
                    </a:lnTo>
                    <a:lnTo>
                      <a:pt x="168" y="22"/>
                    </a:lnTo>
                    <a:close/>
                  </a:path>
                </a:pathLst>
              </a:custGeom>
              <a:solidFill>
                <a:srgbClr val="A86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8" name="Freeform 128"/>
              <p:cNvSpPr>
                <a:spLocks/>
              </p:cNvSpPr>
              <p:nvPr/>
            </p:nvSpPr>
            <p:spPr bwMode="auto">
              <a:xfrm>
                <a:off x="7002" y="1294"/>
                <a:ext cx="42" cy="9"/>
              </a:xfrm>
              <a:custGeom>
                <a:avLst/>
                <a:gdLst/>
                <a:ahLst/>
                <a:cxnLst>
                  <a:cxn ang="0">
                    <a:pos x="168" y="22"/>
                  </a:cxn>
                  <a:cxn ang="0">
                    <a:pos x="166" y="26"/>
                  </a:cxn>
                  <a:cxn ang="0">
                    <a:pos x="165" y="30"/>
                  </a:cxn>
                  <a:cxn ang="0">
                    <a:pos x="164" y="33"/>
                  </a:cxn>
                  <a:cxn ang="0">
                    <a:pos x="163" y="37"/>
                  </a:cxn>
                  <a:cxn ang="0">
                    <a:pos x="143" y="34"/>
                  </a:cxn>
                  <a:cxn ang="0">
                    <a:pos x="123" y="32"/>
                  </a:cxn>
                  <a:cxn ang="0">
                    <a:pos x="103" y="29"/>
                  </a:cxn>
                  <a:cxn ang="0">
                    <a:pos x="82" y="25"/>
                  </a:cxn>
                  <a:cxn ang="0">
                    <a:pos x="62" y="22"/>
                  </a:cxn>
                  <a:cxn ang="0">
                    <a:pos x="41" y="19"/>
                  </a:cxn>
                  <a:cxn ang="0">
                    <a:pos x="2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5" y="9"/>
                  </a:cxn>
                  <a:cxn ang="0">
                    <a:pos x="85" y="11"/>
                  </a:cxn>
                  <a:cxn ang="0">
                    <a:pos x="106" y="14"/>
                  </a:cxn>
                  <a:cxn ang="0">
                    <a:pos x="126" y="17"/>
                  </a:cxn>
                  <a:cxn ang="0">
                    <a:pos x="147" y="19"/>
                  </a:cxn>
                  <a:cxn ang="0">
                    <a:pos x="168" y="22"/>
                  </a:cxn>
                </a:cxnLst>
                <a:rect l="0" t="0" r="r" b="b"/>
                <a:pathLst>
                  <a:path w="168" h="37">
                    <a:moveTo>
                      <a:pt x="168" y="22"/>
                    </a:moveTo>
                    <a:lnTo>
                      <a:pt x="166" y="26"/>
                    </a:lnTo>
                    <a:lnTo>
                      <a:pt x="165" y="30"/>
                    </a:lnTo>
                    <a:lnTo>
                      <a:pt x="164" y="33"/>
                    </a:lnTo>
                    <a:lnTo>
                      <a:pt x="163" y="37"/>
                    </a:lnTo>
                    <a:lnTo>
                      <a:pt x="143" y="34"/>
                    </a:lnTo>
                    <a:lnTo>
                      <a:pt x="123" y="32"/>
                    </a:lnTo>
                    <a:lnTo>
                      <a:pt x="103" y="29"/>
                    </a:lnTo>
                    <a:lnTo>
                      <a:pt x="82" y="25"/>
                    </a:lnTo>
                    <a:lnTo>
                      <a:pt x="62" y="22"/>
                    </a:lnTo>
                    <a:lnTo>
                      <a:pt x="41" y="19"/>
                    </a:lnTo>
                    <a:lnTo>
                      <a:pt x="2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5" y="9"/>
                    </a:lnTo>
                    <a:lnTo>
                      <a:pt x="85" y="11"/>
                    </a:lnTo>
                    <a:lnTo>
                      <a:pt x="106" y="14"/>
                    </a:lnTo>
                    <a:lnTo>
                      <a:pt x="126" y="17"/>
                    </a:lnTo>
                    <a:lnTo>
                      <a:pt x="147" y="19"/>
                    </a:lnTo>
                    <a:lnTo>
                      <a:pt x="168" y="22"/>
                    </a:lnTo>
                    <a:close/>
                  </a:path>
                </a:pathLst>
              </a:custGeom>
              <a:solidFill>
                <a:srgbClr val="AD68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9" name="Freeform 129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5" y="25"/>
                  </a:cxn>
                  <a:cxn ang="0">
                    <a:pos x="165" y="29"/>
                  </a:cxn>
                  <a:cxn ang="0">
                    <a:pos x="164" y="32"/>
                  </a:cxn>
                  <a:cxn ang="0">
                    <a:pos x="163" y="35"/>
                  </a:cxn>
                  <a:cxn ang="0">
                    <a:pos x="143" y="32"/>
                  </a:cxn>
                  <a:cxn ang="0">
                    <a:pos x="123" y="30"/>
                  </a:cxn>
                  <a:cxn ang="0">
                    <a:pos x="103" y="26"/>
                  </a:cxn>
                  <a:cxn ang="0">
                    <a:pos x="82" y="23"/>
                  </a:cxn>
                  <a:cxn ang="0">
                    <a:pos x="62" y="21"/>
                  </a:cxn>
                  <a:cxn ang="0">
                    <a:pos x="41" y="18"/>
                  </a:cxn>
                  <a:cxn ang="0">
                    <a:pos x="21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6"/>
                  </a:cxn>
                  <a:cxn ang="0">
                    <a:pos x="65" y="9"/>
                  </a:cxn>
                  <a:cxn ang="0">
                    <a:pos x="85" y="11"/>
                  </a:cxn>
                  <a:cxn ang="0">
                    <a:pos x="106" y="14"/>
                  </a:cxn>
                  <a:cxn ang="0">
                    <a:pos x="126" y="17"/>
                  </a:cxn>
                  <a:cxn ang="0">
                    <a:pos x="147" y="19"/>
                  </a:cxn>
                  <a:cxn ang="0">
                    <a:pos x="166" y="22"/>
                  </a:cxn>
                </a:cxnLst>
                <a:rect l="0" t="0" r="r" b="b"/>
                <a:pathLst>
                  <a:path w="166" h="35">
                    <a:moveTo>
                      <a:pt x="166" y="22"/>
                    </a:moveTo>
                    <a:lnTo>
                      <a:pt x="165" y="25"/>
                    </a:lnTo>
                    <a:lnTo>
                      <a:pt x="165" y="29"/>
                    </a:lnTo>
                    <a:lnTo>
                      <a:pt x="164" y="32"/>
                    </a:lnTo>
                    <a:lnTo>
                      <a:pt x="163" y="35"/>
                    </a:lnTo>
                    <a:lnTo>
                      <a:pt x="143" y="32"/>
                    </a:lnTo>
                    <a:lnTo>
                      <a:pt x="123" y="30"/>
                    </a:lnTo>
                    <a:lnTo>
                      <a:pt x="103" y="26"/>
                    </a:lnTo>
                    <a:lnTo>
                      <a:pt x="82" y="23"/>
                    </a:lnTo>
                    <a:lnTo>
                      <a:pt x="62" y="21"/>
                    </a:lnTo>
                    <a:lnTo>
                      <a:pt x="41" y="18"/>
                    </a:lnTo>
                    <a:lnTo>
                      <a:pt x="21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6"/>
                    </a:lnTo>
                    <a:lnTo>
                      <a:pt x="65" y="9"/>
                    </a:lnTo>
                    <a:lnTo>
                      <a:pt x="85" y="11"/>
                    </a:lnTo>
                    <a:lnTo>
                      <a:pt x="106" y="14"/>
                    </a:lnTo>
                    <a:lnTo>
                      <a:pt x="126" y="17"/>
                    </a:lnTo>
                    <a:lnTo>
                      <a:pt x="147" y="19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val="B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0" name="Freeform 130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5" y="29"/>
                  </a:cxn>
                  <a:cxn ang="0">
                    <a:pos x="164" y="32"/>
                  </a:cxn>
                  <a:cxn ang="0">
                    <a:pos x="163" y="34"/>
                  </a:cxn>
                  <a:cxn ang="0">
                    <a:pos x="143" y="31"/>
                  </a:cxn>
                  <a:cxn ang="0">
                    <a:pos x="123" y="29"/>
                  </a:cxn>
                  <a:cxn ang="0">
                    <a:pos x="103" y="25"/>
                  </a:cxn>
                  <a:cxn ang="0">
                    <a:pos x="82" y="22"/>
                  </a:cxn>
                  <a:cxn ang="0">
                    <a:pos x="62" y="20"/>
                  </a:cxn>
                  <a:cxn ang="0">
                    <a:pos x="41" y="17"/>
                  </a:cxn>
                  <a:cxn ang="0">
                    <a:pos x="21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7"/>
                  </a:cxn>
                  <a:cxn ang="0">
                    <a:pos x="65" y="10"/>
                  </a:cxn>
                  <a:cxn ang="0">
                    <a:pos x="85" y="12"/>
                  </a:cxn>
                  <a:cxn ang="0">
                    <a:pos x="106" y="15"/>
                  </a:cxn>
                  <a:cxn ang="0">
                    <a:pos x="126" y="18"/>
                  </a:cxn>
                  <a:cxn ang="0">
                    <a:pos x="147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4">
                    <a:moveTo>
                      <a:pt x="166" y="23"/>
                    </a:moveTo>
                    <a:lnTo>
                      <a:pt x="165" y="25"/>
                    </a:lnTo>
                    <a:lnTo>
                      <a:pt x="165" y="29"/>
                    </a:lnTo>
                    <a:lnTo>
                      <a:pt x="164" y="32"/>
                    </a:lnTo>
                    <a:lnTo>
                      <a:pt x="163" y="34"/>
                    </a:lnTo>
                    <a:lnTo>
                      <a:pt x="143" y="31"/>
                    </a:lnTo>
                    <a:lnTo>
                      <a:pt x="123" y="29"/>
                    </a:lnTo>
                    <a:lnTo>
                      <a:pt x="103" y="25"/>
                    </a:lnTo>
                    <a:lnTo>
                      <a:pt x="82" y="22"/>
                    </a:lnTo>
                    <a:lnTo>
                      <a:pt x="62" y="20"/>
                    </a:lnTo>
                    <a:lnTo>
                      <a:pt x="41" y="17"/>
                    </a:lnTo>
                    <a:lnTo>
                      <a:pt x="21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7"/>
                    </a:lnTo>
                    <a:lnTo>
                      <a:pt x="65" y="10"/>
                    </a:lnTo>
                    <a:lnTo>
                      <a:pt x="85" y="12"/>
                    </a:lnTo>
                    <a:lnTo>
                      <a:pt x="106" y="15"/>
                    </a:lnTo>
                    <a:lnTo>
                      <a:pt x="126" y="18"/>
                    </a:lnTo>
                    <a:lnTo>
                      <a:pt x="147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val="BC7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1" name="Freeform 131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5" y="28"/>
                  </a:cxn>
                  <a:cxn ang="0">
                    <a:pos x="164" y="31"/>
                  </a:cxn>
                  <a:cxn ang="0">
                    <a:pos x="163" y="33"/>
                  </a:cxn>
                  <a:cxn ang="0">
                    <a:pos x="143" y="30"/>
                  </a:cxn>
                  <a:cxn ang="0">
                    <a:pos x="123" y="27"/>
                  </a:cxn>
                  <a:cxn ang="0">
                    <a:pos x="103" y="23"/>
                  </a:cxn>
                  <a:cxn ang="0">
                    <a:pos x="82" y="21"/>
                  </a:cxn>
                  <a:cxn ang="0">
                    <a:pos x="62" y="18"/>
                  </a:cxn>
                  <a:cxn ang="0">
                    <a:pos x="41" y="15"/>
                  </a:cxn>
                  <a:cxn ang="0">
                    <a:pos x="21" y="13"/>
                  </a:cxn>
                  <a:cxn ang="0">
                    <a:pos x="0" y="10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6"/>
                  </a:cxn>
                  <a:cxn ang="0">
                    <a:pos x="65" y="9"/>
                  </a:cxn>
                  <a:cxn ang="0">
                    <a:pos x="85" y="12"/>
                  </a:cxn>
                  <a:cxn ang="0">
                    <a:pos x="106" y="15"/>
                  </a:cxn>
                  <a:cxn ang="0">
                    <a:pos x="126" y="18"/>
                  </a:cxn>
                  <a:cxn ang="0">
                    <a:pos x="147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3">
                    <a:moveTo>
                      <a:pt x="166" y="23"/>
                    </a:moveTo>
                    <a:lnTo>
                      <a:pt x="165" y="25"/>
                    </a:lnTo>
                    <a:lnTo>
                      <a:pt x="165" y="28"/>
                    </a:lnTo>
                    <a:lnTo>
                      <a:pt x="164" y="31"/>
                    </a:lnTo>
                    <a:lnTo>
                      <a:pt x="163" y="33"/>
                    </a:lnTo>
                    <a:lnTo>
                      <a:pt x="143" y="30"/>
                    </a:lnTo>
                    <a:lnTo>
                      <a:pt x="123" y="27"/>
                    </a:lnTo>
                    <a:lnTo>
                      <a:pt x="103" y="23"/>
                    </a:lnTo>
                    <a:lnTo>
                      <a:pt x="82" y="21"/>
                    </a:lnTo>
                    <a:lnTo>
                      <a:pt x="62" y="18"/>
                    </a:lnTo>
                    <a:lnTo>
                      <a:pt x="41" y="15"/>
                    </a:lnTo>
                    <a:lnTo>
                      <a:pt x="21" y="13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6"/>
                    </a:lnTo>
                    <a:lnTo>
                      <a:pt x="65" y="9"/>
                    </a:lnTo>
                    <a:lnTo>
                      <a:pt x="85" y="12"/>
                    </a:lnTo>
                    <a:lnTo>
                      <a:pt x="106" y="15"/>
                    </a:lnTo>
                    <a:lnTo>
                      <a:pt x="126" y="18"/>
                    </a:lnTo>
                    <a:lnTo>
                      <a:pt x="147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val="C48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2" name="Freeform 132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6"/>
                  </a:cxn>
                  <a:cxn ang="0">
                    <a:pos x="165" y="27"/>
                  </a:cxn>
                  <a:cxn ang="0">
                    <a:pos x="164" y="29"/>
                  </a:cxn>
                  <a:cxn ang="0">
                    <a:pos x="163" y="31"/>
                  </a:cxn>
                  <a:cxn ang="0">
                    <a:pos x="143" y="28"/>
                  </a:cxn>
                  <a:cxn ang="0">
                    <a:pos x="123" y="26"/>
                  </a:cxn>
                  <a:cxn ang="0">
                    <a:pos x="103" y="22"/>
                  </a:cxn>
                  <a:cxn ang="0">
                    <a:pos x="82" y="19"/>
                  </a:cxn>
                  <a:cxn ang="0">
                    <a:pos x="62" y="17"/>
                  </a:cxn>
                  <a:cxn ang="0">
                    <a:pos x="41" y="14"/>
                  </a:cxn>
                  <a:cxn ang="0">
                    <a:pos x="21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4" y="4"/>
                  </a:cxn>
                  <a:cxn ang="0">
                    <a:pos x="44" y="6"/>
                  </a:cxn>
                  <a:cxn ang="0">
                    <a:pos x="65" y="9"/>
                  </a:cxn>
                  <a:cxn ang="0">
                    <a:pos x="85" y="12"/>
                  </a:cxn>
                  <a:cxn ang="0">
                    <a:pos x="106" y="14"/>
                  </a:cxn>
                  <a:cxn ang="0">
                    <a:pos x="126" y="17"/>
                  </a:cxn>
                  <a:cxn ang="0">
                    <a:pos x="147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1">
                    <a:moveTo>
                      <a:pt x="166" y="23"/>
                    </a:moveTo>
                    <a:lnTo>
                      <a:pt x="165" y="26"/>
                    </a:lnTo>
                    <a:lnTo>
                      <a:pt x="165" y="27"/>
                    </a:lnTo>
                    <a:lnTo>
                      <a:pt x="164" y="29"/>
                    </a:lnTo>
                    <a:lnTo>
                      <a:pt x="163" y="31"/>
                    </a:lnTo>
                    <a:lnTo>
                      <a:pt x="143" y="28"/>
                    </a:lnTo>
                    <a:lnTo>
                      <a:pt x="123" y="26"/>
                    </a:lnTo>
                    <a:lnTo>
                      <a:pt x="103" y="22"/>
                    </a:lnTo>
                    <a:lnTo>
                      <a:pt x="82" y="19"/>
                    </a:lnTo>
                    <a:lnTo>
                      <a:pt x="62" y="17"/>
                    </a:lnTo>
                    <a:lnTo>
                      <a:pt x="41" y="14"/>
                    </a:lnTo>
                    <a:lnTo>
                      <a:pt x="21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4" y="4"/>
                    </a:lnTo>
                    <a:lnTo>
                      <a:pt x="44" y="6"/>
                    </a:lnTo>
                    <a:lnTo>
                      <a:pt x="65" y="9"/>
                    </a:lnTo>
                    <a:lnTo>
                      <a:pt x="85" y="12"/>
                    </a:lnTo>
                    <a:lnTo>
                      <a:pt x="106" y="14"/>
                    </a:lnTo>
                    <a:lnTo>
                      <a:pt x="126" y="17"/>
                    </a:lnTo>
                    <a:lnTo>
                      <a:pt x="147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val="C9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3" name="Freeform 133"/>
              <p:cNvSpPr>
                <a:spLocks/>
              </p:cNvSpPr>
              <p:nvPr/>
            </p:nvSpPr>
            <p:spPr bwMode="auto">
              <a:xfrm>
                <a:off x="7002" y="1295"/>
                <a:ext cx="42" cy="7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3" y="29"/>
                  </a:cxn>
                  <a:cxn ang="0">
                    <a:pos x="0" y="7"/>
                  </a:cxn>
                  <a:cxn ang="0">
                    <a:pos x="2" y="0"/>
                  </a:cxn>
                  <a:cxn ang="0">
                    <a:pos x="166" y="22"/>
                  </a:cxn>
                </a:cxnLst>
                <a:rect l="0" t="0" r="r" b="b"/>
                <a:pathLst>
                  <a:path w="166" h="29">
                    <a:moveTo>
                      <a:pt x="166" y="22"/>
                    </a:moveTo>
                    <a:lnTo>
                      <a:pt x="163" y="29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4" name="Freeform 134"/>
              <p:cNvSpPr>
                <a:spLocks/>
              </p:cNvSpPr>
              <p:nvPr/>
            </p:nvSpPr>
            <p:spPr bwMode="auto">
              <a:xfrm>
                <a:off x="6870" y="1407"/>
                <a:ext cx="369" cy="92"/>
              </a:xfrm>
              <a:custGeom>
                <a:avLst/>
                <a:gdLst/>
                <a:ahLst/>
                <a:cxnLst>
                  <a:cxn ang="0">
                    <a:pos x="1437" y="263"/>
                  </a:cxn>
                  <a:cxn ang="0">
                    <a:pos x="1355" y="253"/>
                  </a:cxn>
                  <a:cxn ang="0">
                    <a:pos x="1276" y="241"/>
                  </a:cxn>
                  <a:cxn ang="0">
                    <a:pos x="1195" y="229"/>
                  </a:cxn>
                  <a:cxn ang="0">
                    <a:pos x="1117" y="215"/>
                  </a:cxn>
                  <a:cxn ang="0">
                    <a:pos x="1037" y="201"/>
                  </a:cxn>
                  <a:cxn ang="0">
                    <a:pos x="958" y="185"/>
                  </a:cxn>
                  <a:cxn ang="0">
                    <a:pos x="878" y="168"/>
                  </a:cxn>
                  <a:cxn ang="0">
                    <a:pos x="559" y="109"/>
                  </a:cxn>
                  <a:cxn ang="0">
                    <a:pos x="486" y="101"/>
                  </a:cxn>
                  <a:cxn ang="0">
                    <a:pos x="415" y="93"/>
                  </a:cxn>
                  <a:cxn ang="0">
                    <a:pos x="345" y="83"/>
                  </a:cxn>
                  <a:cxn ang="0">
                    <a:pos x="276" y="72"/>
                  </a:cxn>
                  <a:cxn ang="0">
                    <a:pos x="208" y="58"/>
                  </a:cxn>
                  <a:cxn ang="0">
                    <a:pos x="139" y="41"/>
                  </a:cxn>
                  <a:cxn ang="0">
                    <a:pos x="70" y="23"/>
                  </a:cxn>
                  <a:cxn ang="0">
                    <a:pos x="0" y="0"/>
                  </a:cxn>
                  <a:cxn ang="0">
                    <a:pos x="51" y="105"/>
                  </a:cxn>
                  <a:cxn ang="0">
                    <a:pos x="114" y="125"/>
                  </a:cxn>
                  <a:cxn ang="0">
                    <a:pos x="176" y="141"/>
                  </a:cxn>
                  <a:cxn ang="0">
                    <a:pos x="236" y="153"/>
                  </a:cxn>
                  <a:cxn ang="0">
                    <a:pos x="297" y="165"/>
                  </a:cxn>
                  <a:cxn ang="0">
                    <a:pos x="359" y="173"/>
                  </a:cxn>
                  <a:cxn ang="0">
                    <a:pos x="423" y="182"/>
                  </a:cxn>
                  <a:cxn ang="0">
                    <a:pos x="488" y="191"/>
                  </a:cxn>
                  <a:cxn ang="0">
                    <a:pos x="740" y="232"/>
                  </a:cxn>
                  <a:cxn ang="0">
                    <a:pos x="974" y="277"/>
                  </a:cxn>
                  <a:cxn ang="0">
                    <a:pos x="1040" y="294"/>
                  </a:cxn>
                  <a:cxn ang="0">
                    <a:pos x="1106" y="309"/>
                  </a:cxn>
                  <a:cxn ang="0">
                    <a:pos x="1171" y="324"/>
                  </a:cxn>
                  <a:cxn ang="0">
                    <a:pos x="1236" y="337"/>
                  </a:cxn>
                  <a:cxn ang="0">
                    <a:pos x="1302" y="348"/>
                  </a:cxn>
                  <a:cxn ang="0">
                    <a:pos x="1369" y="357"/>
                  </a:cxn>
                  <a:cxn ang="0">
                    <a:pos x="1438" y="364"/>
                  </a:cxn>
                  <a:cxn ang="0">
                    <a:pos x="1479" y="269"/>
                  </a:cxn>
                </a:cxnLst>
                <a:rect l="0" t="0" r="r" b="b"/>
                <a:pathLst>
                  <a:path w="1479" h="366">
                    <a:moveTo>
                      <a:pt x="1479" y="269"/>
                    </a:moveTo>
                    <a:lnTo>
                      <a:pt x="1437" y="263"/>
                    </a:lnTo>
                    <a:lnTo>
                      <a:pt x="1396" y="258"/>
                    </a:lnTo>
                    <a:lnTo>
                      <a:pt x="1355" y="253"/>
                    </a:lnTo>
                    <a:lnTo>
                      <a:pt x="1315" y="247"/>
                    </a:lnTo>
                    <a:lnTo>
                      <a:pt x="1276" y="241"/>
                    </a:lnTo>
                    <a:lnTo>
                      <a:pt x="1235" y="235"/>
                    </a:lnTo>
                    <a:lnTo>
                      <a:pt x="1195" y="229"/>
                    </a:lnTo>
                    <a:lnTo>
                      <a:pt x="1156" y="222"/>
                    </a:lnTo>
                    <a:lnTo>
                      <a:pt x="1117" y="215"/>
                    </a:lnTo>
                    <a:lnTo>
                      <a:pt x="1077" y="208"/>
                    </a:lnTo>
                    <a:lnTo>
                      <a:pt x="1037" y="201"/>
                    </a:lnTo>
                    <a:lnTo>
                      <a:pt x="998" y="193"/>
                    </a:lnTo>
                    <a:lnTo>
                      <a:pt x="958" y="185"/>
                    </a:lnTo>
                    <a:lnTo>
                      <a:pt x="918" y="176"/>
                    </a:lnTo>
                    <a:lnTo>
                      <a:pt x="878" y="168"/>
                    </a:lnTo>
                    <a:lnTo>
                      <a:pt x="838" y="159"/>
                    </a:lnTo>
                    <a:lnTo>
                      <a:pt x="559" y="109"/>
                    </a:lnTo>
                    <a:lnTo>
                      <a:pt x="523" y="105"/>
                    </a:lnTo>
                    <a:lnTo>
                      <a:pt x="486" y="101"/>
                    </a:lnTo>
                    <a:lnTo>
                      <a:pt x="451" y="97"/>
                    </a:lnTo>
                    <a:lnTo>
                      <a:pt x="415" y="93"/>
                    </a:lnTo>
                    <a:lnTo>
                      <a:pt x="380" y="87"/>
                    </a:lnTo>
                    <a:lnTo>
                      <a:pt x="345" y="83"/>
                    </a:lnTo>
                    <a:lnTo>
                      <a:pt x="311" y="77"/>
                    </a:lnTo>
                    <a:lnTo>
                      <a:pt x="276" y="72"/>
                    </a:lnTo>
                    <a:lnTo>
                      <a:pt x="242" y="64"/>
                    </a:lnTo>
                    <a:lnTo>
                      <a:pt x="208" y="58"/>
                    </a:lnTo>
                    <a:lnTo>
                      <a:pt x="174" y="50"/>
                    </a:lnTo>
                    <a:lnTo>
                      <a:pt x="139" y="41"/>
                    </a:lnTo>
                    <a:lnTo>
                      <a:pt x="105" y="32"/>
                    </a:lnTo>
                    <a:lnTo>
                      <a:pt x="70" y="23"/>
                    </a:lnTo>
                    <a:lnTo>
                      <a:pt x="36" y="11"/>
                    </a:lnTo>
                    <a:lnTo>
                      <a:pt x="0" y="0"/>
                    </a:lnTo>
                    <a:lnTo>
                      <a:pt x="19" y="94"/>
                    </a:lnTo>
                    <a:lnTo>
                      <a:pt x="51" y="105"/>
                    </a:lnTo>
                    <a:lnTo>
                      <a:pt x="83" y="116"/>
                    </a:lnTo>
                    <a:lnTo>
                      <a:pt x="114" y="125"/>
                    </a:lnTo>
                    <a:lnTo>
                      <a:pt x="145" y="134"/>
                    </a:lnTo>
                    <a:lnTo>
                      <a:pt x="176" y="141"/>
                    </a:lnTo>
                    <a:lnTo>
                      <a:pt x="206" y="148"/>
                    </a:lnTo>
                    <a:lnTo>
                      <a:pt x="236" y="153"/>
                    </a:lnTo>
                    <a:lnTo>
                      <a:pt x="267" y="160"/>
                    </a:lnTo>
                    <a:lnTo>
                      <a:pt x="297" y="165"/>
                    </a:lnTo>
                    <a:lnTo>
                      <a:pt x="328" y="169"/>
                    </a:lnTo>
                    <a:lnTo>
                      <a:pt x="359" y="173"/>
                    </a:lnTo>
                    <a:lnTo>
                      <a:pt x="391" y="178"/>
                    </a:lnTo>
                    <a:lnTo>
                      <a:pt x="423" y="182"/>
                    </a:lnTo>
                    <a:lnTo>
                      <a:pt x="455" y="186"/>
                    </a:lnTo>
                    <a:lnTo>
                      <a:pt x="488" y="191"/>
                    </a:lnTo>
                    <a:lnTo>
                      <a:pt x="523" y="195"/>
                    </a:lnTo>
                    <a:lnTo>
                      <a:pt x="740" y="232"/>
                    </a:lnTo>
                    <a:lnTo>
                      <a:pt x="940" y="269"/>
                    </a:lnTo>
                    <a:lnTo>
                      <a:pt x="974" y="277"/>
                    </a:lnTo>
                    <a:lnTo>
                      <a:pt x="1007" y="285"/>
                    </a:lnTo>
                    <a:lnTo>
                      <a:pt x="1040" y="294"/>
                    </a:lnTo>
                    <a:lnTo>
                      <a:pt x="1074" y="302"/>
                    </a:lnTo>
                    <a:lnTo>
                      <a:pt x="1106" y="309"/>
                    </a:lnTo>
                    <a:lnTo>
                      <a:pt x="1139" y="317"/>
                    </a:lnTo>
                    <a:lnTo>
                      <a:pt x="1171" y="324"/>
                    </a:lnTo>
                    <a:lnTo>
                      <a:pt x="1204" y="330"/>
                    </a:lnTo>
                    <a:lnTo>
                      <a:pt x="1236" y="337"/>
                    </a:lnTo>
                    <a:lnTo>
                      <a:pt x="1269" y="343"/>
                    </a:lnTo>
                    <a:lnTo>
                      <a:pt x="1302" y="348"/>
                    </a:lnTo>
                    <a:lnTo>
                      <a:pt x="1335" y="352"/>
                    </a:lnTo>
                    <a:lnTo>
                      <a:pt x="1369" y="357"/>
                    </a:lnTo>
                    <a:lnTo>
                      <a:pt x="1403" y="361"/>
                    </a:lnTo>
                    <a:lnTo>
                      <a:pt x="1438" y="364"/>
                    </a:lnTo>
                    <a:lnTo>
                      <a:pt x="1472" y="366"/>
                    </a:lnTo>
                    <a:lnTo>
                      <a:pt x="1479" y="269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5" name="Freeform 135"/>
              <p:cNvSpPr>
                <a:spLocks/>
              </p:cNvSpPr>
              <p:nvPr/>
            </p:nvSpPr>
            <p:spPr bwMode="auto">
              <a:xfrm>
                <a:off x="6869" y="1401"/>
                <a:ext cx="375" cy="82"/>
              </a:xfrm>
              <a:custGeom>
                <a:avLst/>
                <a:gdLst/>
                <a:ahLst/>
                <a:cxnLst>
                  <a:cxn ang="0">
                    <a:pos x="1498" y="273"/>
                  </a:cxn>
                  <a:cxn ang="0">
                    <a:pos x="1419" y="263"/>
                  </a:cxn>
                  <a:cxn ang="0">
                    <a:pos x="1339" y="253"/>
                  </a:cxn>
                  <a:cxn ang="0">
                    <a:pos x="1260" y="241"/>
                  </a:cxn>
                  <a:cxn ang="0">
                    <a:pos x="1181" y="229"/>
                  </a:cxn>
                  <a:cxn ang="0">
                    <a:pos x="1103" y="216"/>
                  </a:cxn>
                  <a:cxn ang="0">
                    <a:pos x="1025" y="201"/>
                  </a:cxn>
                  <a:cxn ang="0">
                    <a:pos x="947" y="187"/>
                  </a:cxn>
                  <a:cxn ang="0">
                    <a:pos x="869" y="171"/>
                  </a:cxn>
                  <a:cxn ang="0">
                    <a:pos x="797" y="156"/>
                  </a:cxn>
                  <a:cxn ang="0">
                    <a:pos x="725" y="143"/>
                  </a:cxn>
                  <a:cxn ang="0">
                    <a:pos x="653" y="131"/>
                  </a:cxn>
                  <a:cxn ang="0">
                    <a:pos x="582" y="119"/>
                  </a:cxn>
                  <a:cxn ang="0">
                    <a:pos x="511" y="108"/>
                  </a:cxn>
                  <a:cxn ang="0">
                    <a:pos x="440" y="98"/>
                  </a:cxn>
                  <a:cxn ang="0">
                    <a:pos x="368" y="87"/>
                  </a:cxn>
                  <a:cxn ang="0">
                    <a:pos x="295" y="77"/>
                  </a:cxn>
                  <a:cxn ang="0">
                    <a:pos x="21" y="0"/>
                  </a:cxn>
                  <a:cxn ang="0">
                    <a:pos x="33" y="52"/>
                  </a:cxn>
                  <a:cxn ang="0">
                    <a:pos x="288" y="117"/>
                  </a:cxn>
                  <a:cxn ang="0">
                    <a:pos x="365" y="127"/>
                  </a:cxn>
                  <a:cxn ang="0">
                    <a:pos x="442" y="139"/>
                  </a:cxn>
                  <a:cxn ang="0">
                    <a:pos x="519" y="151"/>
                  </a:cxn>
                  <a:cxn ang="0">
                    <a:pos x="596" y="163"/>
                  </a:cxn>
                  <a:cxn ang="0">
                    <a:pos x="672" y="176"/>
                  </a:cxn>
                  <a:cxn ang="0">
                    <a:pos x="750" y="189"/>
                  </a:cxn>
                  <a:cxn ang="0">
                    <a:pos x="827" y="202"/>
                  </a:cxn>
                  <a:cxn ang="0">
                    <a:pos x="903" y="217"/>
                  </a:cxn>
                  <a:cxn ang="0">
                    <a:pos x="980" y="234"/>
                  </a:cxn>
                  <a:cxn ang="0">
                    <a:pos x="1056" y="250"/>
                  </a:cxn>
                  <a:cxn ang="0">
                    <a:pos x="1131" y="265"/>
                  </a:cxn>
                  <a:cxn ang="0">
                    <a:pos x="1208" y="279"/>
                  </a:cxn>
                  <a:cxn ang="0">
                    <a:pos x="1284" y="292"/>
                  </a:cxn>
                  <a:cxn ang="0">
                    <a:pos x="1361" y="307"/>
                  </a:cxn>
                  <a:cxn ang="0">
                    <a:pos x="1438" y="321"/>
                  </a:cxn>
                  <a:cxn ang="0">
                    <a:pos x="1485" y="299"/>
                  </a:cxn>
                </a:cxnLst>
                <a:rect l="0" t="0" r="r" b="b"/>
                <a:pathLst>
                  <a:path w="1498" h="328">
                    <a:moveTo>
                      <a:pt x="1485" y="299"/>
                    </a:moveTo>
                    <a:lnTo>
                      <a:pt x="1498" y="273"/>
                    </a:lnTo>
                    <a:lnTo>
                      <a:pt x="1459" y="267"/>
                    </a:lnTo>
                    <a:lnTo>
                      <a:pt x="1419" y="263"/>
                    </a:lnTo>
                    <a:lnTo>
                      <a:pt x="1379" y="258"/>
                    </a:lnTo>
                    <a:lnTo>
                      <a:pt x="1339" y="253"/>
                    </a:lnTo>
                    <a:lnTo>
                      <a:pt x="1300" y="246"/>
                    </a:lnTo>
                    <a:lnTo>
                      <a:pt x="1260" y="241"/>
                    </a:lnTo>
                    <a:lnTo>
                      <a:pt x="1221" y="235"/>
                    </a:lnTo>
                    <a:lnTo>
                      <a:pt x="1181" y="229"/>
                    </a:lnTo>
                    <a:lnTo>
                      <a:pt x="1143" y="222"/>
                    </a:lnTo>
                    <a:lnTo>
                      <a:pt x="1103" y="216"/>
                    </a:lnTo>
                    <a:lnTo>
                      <a:pt x="1064" y="209"/>
                    </a:lnTo>
                    <a:lnTo>
                      <a:pt x="1025" y="201"/>
                    </a:lnTo>
                    <a:lnTo>
                      <a:pt x="986" y="194"/>
                    </a:lnTo>
                    <a:lnTo>
                      <a:pt x="947" y="187"/>
                    </a:lnTo>
                    <a:lnTo>
                      <a:pt x="908" y="179"/>
                    </a:lnTo>
                    <a:lnTo>
                      <a:pt x="869" y="171"/>
                    </a:lnTo>
                    <a:lnTo>
                      <a:pt x="832" y="164"/>
                    </a:lnTo>
                    <a:lnTo>
                      <a:pt x="797" y="156"/>
                    </a:lnTo>
                    <a:lnTo>
                      <a:pt x="761" y="150"/>
                    </a:lnTo>
                    <a:lnTo>
                      <a:pt x="725" y="143"/>
                    </a:lnTo>
                    <a:lnTo>
                      <a:pt x="689" y="136"/>
                    </a:lnTo>
                    <a:lnTo>
                      <a:pt x="653" y="131"/>
                    </a:lnTo>
                    <a:lnTo>
                      <a:pt x="618" y="125"/>
                    </a:lnTo>
                    <a:lnTo>
                      <a:pt x="582" y="119"/>
                    </a:lnTo>
                    <a:lnTo>
                      <a:pt x="547" y="113"/>
                    </a:lnTo>
                    <a:lnTo>
                      <a:pt x="511" y="108"/>
                    </a:lnTo>
                    <a:lnTo>
                      <a:pt x="476" y="103"/>
                    </a:lnTo>
                    <a:lnTo>
                      <a:pt x="440" y="98"/>
                    </a:lnTo>
                    <a:lnTo>
                      <a:pt x="404" y="93"/>
                    </a:lnTo>
                    <a:lnTo>
                      <a:pt x="368" y="87"/>
                    </a:lnTo>
                    <a:lnTo>
                      <a:pt x="331" y="82"/>
                    </a:lnTo>
                    <a:lnTo>
                      <a:pt x="295" y="77"/>
                    </a:lnTo>
                    <a:lnTo>
                      <a:pt x="122" y="35"/>
                    </a:lnTo>
                    <a:lnTo>
                      <a:pt x="21" y="0"/>
                    </a:lnTo>
                    <a:lnTo>
                      <a:pt x="0" y="25"/>
                    </a:lnTo>
                    <a:lnTo>
                      <a:pt x="33" y="52"/>
                    </a:lnTo>
                    <a:lnTo>
                      <a:pt x="249" y="111"/>
                    </a:lnTo>
                    <a:lnTo>
                      <a:pt x="288" y="117"/>
                    </a:lnTo>
                    <a:lnTo>
                      <a:pt x="326" y="122"/>
                    </a:lnTo>
                    <a:lnTo>
                      <a:pt x="365" y="127"/>
                    </a:lnTo>
                    <a:lnTo>
                      <a:pt x="404" y="133"/>
                    </a:lnTo>
                    <a:lnTo>
                      <a:pt x="442" y="139"/>
                    </a:lnTo>
                    <a:lnTo>
                      <a:pt x="480" y="145"/>
                    </a:lnTo>
                    <a:lnTo>
                      <a:pt x="519" y="151"/>
                    </a:lnTo>
                    <a:lnTo>
                      <a:pt x="557" y="156"/>
                    </a:lnTo>
                    <a:lnTo>
                      <a:pt x="596" y="163"/>
                    </a:lnTo>
                    <a:lnTo>
                      <a:pt x="635" y="169"/>
                    </a:lnTo>
                    <a:lnTo>
                      <a:pt x="672" y="176"/>
                    </a:lnTo>
                    <a:lnTo>
                      <a:pt x="711" y="183"/>
                    </a:lnTo>
                    <a:lnTo>
                      <a:pt x="750" y="189"/>
                    </a:lnTo>
                    <a:lnTo>
                      <a:pt x="788" y="195"/>
                    </a:lnTo>
                    <a:lnTo>
                      <a:pt x="827" y="202"/>
                    </a:lnTo>
                    <a:lnTo>
                      <a:pt x="866" y="209"/>
                    </a:lnTo>
                    <a:lnTo>
                      <a:pt x="903" y="217"/>
                    </a:lnTo>
                    <a:lnTo>
                      <a:pt x="942" y="227"/>
                    </a:lnTo>
                    <a:lnTo>
                      <a:pt x="980" y="234"/>
                    </a:lnTo>
                    <a:lnTo>
                      <a:pt x="1017" y="242"/>
                    </a:lnTo>
                    <a:lnTo>
                      <a:pt x="1056" y="250"/>
                    </a:lnTo>
                    <a:lnTo>
                      <a:pt x="1094" y="258"/>
                    </a:lnTo>
                    <a:lnTo>
                      <a:pt x="1131" y="265"/>
                    </a:lnTo>
                    <a:lnTo>
                      <a:pt x="1170" y="272"/>
                    </a:lnTo>
                    <a:lnTo>
                      <a:pt x="1208" y="279"/>
                    </a:lnTo>
                    <a:lnTo>
                      <a:pt x="1246" y="286"/>
                    </a:lnTo>
                    <a:lnTo>
                      <a:pt x="1284" y="292"/>
                    </a:lnTo>
                    <a:lnTo>
                      <a:pt x="1323" y="300"/>
                    </a:lnTo>
                    <a:lnTo>
                      <a:pt x="1361" y="307"/>
                    </a:lnTo>
                    <a:lnTo>
                      <a:pt x="1399" y="313"/>
                    </a:lnTo>
                    <a:lnTo>
                      <a:pt x="1438" y="321"/>
                    </a:lnTo>
                    <a:lnTo>
                      <a:pt x="1476" y="328"/>
                    </a:lnTo>
                    <a:lnTo>
                      <a:pt x="1485" y="299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6" name="Freeform 136"/>
              <p:cNvSpPr>
                <a:spLocks/>
              </p:cNvSpPr>
              <p:nvPr/>
            </p:nvSpPr>
            <p:spPr bwMode="auto">
              <a:xfrm>
                <a:off x="6869" y="1401"/>
                <a:ext cx="374" cy="82"/>
              </a:xfrm>
              <a:custGeom>
                <a:avLst/>
                <a:gdLst/>
                <a:ahLst/>
                <a:cxnLst>
                  <a:cxn ang="0">
                    <a:pos x="1485" y="293"/>
                  </a:cxn>
                  <a:cxn ang="0">
                    <a:pos x="1491" y="280"/>
                  </a:cxn>
                  <a:cxn ang="0">
                    <a:pos x="1454" y="268"/>
                  </a:cxn>
                  <a:cxn ang="0">
                    <a:pos x="1375" y="259"/>
                  </a:cxn>
                  <a:cxn ang="0">
                    <a:pos x="1297" y="248"/>
                  </a:cxn>
                  <a:cxn ang="0">
                    <a:pos x="1218" y="236"/>
                  </a:cxn>
                  <a:cxn ang="0">
                    <a:pos x="1140" y="223"/>
                  </a:cxn>
                  <a:cxn ang="0">
                    <a:pos x="1061" y="210"/>
                  </a:cxn>
                  <a:cxn ang="0">
                    <a:pos x="984" y="195"/>
                  </a:cxn>
                  <a:cxn ang="0">
                    <a:pos x="906" y="181"/>
                  </a:cxn>
                  <a:cxn ang="0">
                    <a:pos x="830" y="165"/>
                  </a:cxn>
                  <a:cxn ang="0">
                    <a:pos x="758" y="151"/>
                  </a:cxn>
                  <a:cxn ang="0">
                    <a:pos x="687" y="138"/>
                  </a:cxn>
                  <a:cxn ang="0">
                    <a:pos x="616" y="126"/>
                  </a:cxn>
                  <a:cxn ang="0">
                    <a:pos x="545" y="115"/>
                  </a:cxn>
                  <a:cxn ang="0">
                    <a:pos x="474" y="103"/>
                  </a:cxn>
                  <a:cxn ang="0">
                    <a:pos x="403" y="93"/>
                  </a:cxn>
                  <a:cxn ang="0">
                    <a:pos x="330" y="82"/>
                  </a:cxn>
                  <a:cxn ang="0">
                    <a:pos x="283" y="74"/>
                  </a:cxn>
                  <a:cxn ang="0">
                    <a:pos x="261" y="68"/>
                  </a:cxn>
                  <a:cxn ang="0">
                    <a:pos x="239" y="63"/>
                  </a:cxn>
                  <a:cxn ang="0">
                    <a:pos x="219" y="58"/>
                  </a:cxn>
                  <a:cxn ang="0">
                    <a:pos x="197" y="53"/>
                  </a:cxn>
                  <a:cxn ang="0">
                    <a:pos x="175" y="48"/>
                  </a:cxn>
                  <a:cxn ang="0">
                    <a:pos x="153" y="42"/>
                  </a:cxn>
                  <a:cxn ang="0">
                    <a:pos x="131" y="37"/>
                  </a:cxn>
                  <a:cxn ang="0">
                    <a:pos x="108" y="30"/>
                  </a:cxn>
                  <a:cxn ang="0">
                    <a:pos x="83" y="21"/>
                  </a:cxn>
                  <a:cxn ang="0">
                    <a:pos x="58" y="13"/>
                  </a:cxn>
                  <a:cxn ang="0">
                    <a:pos x="32" y="5"/>
                  </a:cxn>
                  <a:cxn ang="0">
                    <a:pos x="15" y="7"/>
                  </a:cxn>
                  <a:cxn ang="0">
                    <a:pos x="5" y="19"/>
                  </a:cxn>
                  <a:cxn ang="0">
                    <a:pos x="4" y="28"/>
                  </a:cxn>
                  <a:cxn ang="0">
                    <a:pos x="13" y="34"/>
                  </a:cxn>
                  <a:cxn ang="0">
                    <a:pos x="22" y="40"/>
                  </a:cxn>
                  <a:cxn ang="0">
                    <a:pos x="30" y="45"/>
                  </a:cxn>
                  <a:cxn ang="0">
                    <a:pos x="48" y="53"/>
                  </a:cxn>
                  <a:cxn ang="0">
                    <a:pos x="75" y="60"/>
                  </a:cxn>
                  <a:cxn ang="0">
                    <a:pos x="103" y="67"/>
                  </a:cxn>
                  <a:cxn ang="0">
                    <a:pos x="130" y="75"/>
                  </a:cxn>
                  <a:cxn ang="0">
                    <a:pos x="158" y="82"/>
                  </a:cxn>
                  <a:cxn ang="0">
                    <a:pos x="185" y="90"/>
                  </a:cxn>
                  <a:cxn ang="0">
                    <a:pos x="212" y="98"/>
                  </a:cxn>
                  <a:cxn ang="0">
                    <a:pos x="239" y="105"/>
                  </a:cxn>
                  <a:cxn ang="0">
                    <a:pos x="292" y="115"/>
                  </a:cxn>
                  <a:cxn ang="0">
                    <a:pos x="368" y="125"/>
                  </a:cxn>
                  <a:cxn ang="0">
                    <a:pos x="444" y="137"/>
                  </a:cxn>
                  <a:cxn ang="0">
                    <a:pos x="521" y="149"/>
                  </a:cxn>
                  <a:cxn ang="0">
                    <a:pos x="596" y="162"/>
                  </a:cxn>
                  <a:cxn ang="0">
                    <a:pos x="672" y="174"/>
                  </a:cxn>
                  <a:cxn ang="0">
                    <a:pos x="749" y="188"/>
                  </a:cxn>
                  <a:cxn ang="0">
                    <a:pos x="826" y="200"/>
                  </a:cxn>
                  <a:cxn ang="0">
                    <a:pos x="902" y="216"/>
                  </a:cxn>
                  <a:cxn ang="0">
                    <a:pos x="979" y="233"/>
                  </a:cxn>
                  <a:cxn ang="0">
                    <a:pos x="1055" y="248"/>
                  </a:cxn>
                  <a:cxn ang="0">
                    <a:pos x="1130" y="262"/>
                  </a:cxn>
                  <a:cxn ang="0">
                    <a:pos x="1207" y="277"/>
                  </a:cxn>
                  <a:cxn ang="0">
                    <a:pos x="1283" y="290"/>
                  </a:cxn>
                  <a:cxn ang="0">
                    <a:pos x="1360" y="305"/>
                  </a:cxn>
                  <a:cxn ang="0">
                    <a:pos x="1437" y="319"/>
                  </a:cxn>
                  <a:cxn ang="0">
                    <a:pos x="1477" y="319"/>
                  </a:cxn>
                  <a:cxn ang="0">
                    <a:pos x="1481" y="305"/>
                  </a:cxn>
                </a:cxnLst>
                <a:rect l="0" t="0" r="r" b="b"/>
                <a:pathLst>
                  <a:path w="1494" h="326">
                    <a:moveTo>
                      <a:pt x="1483" y="298"/>
                    </a:moveTo>
                    <a:lnTo>
                      <a:pt x="1485" y="293"/>
                    </a:lnTo>
                    <a:lnTo>
                      <a:pt x="1488" y="286"/>
                    </a:lnTo>
                    <a:lnTo>
                      <a:pt x="1491" y="280"/>
                    </a:lnTo>
                    <a:lnTo>
                      <a:pt x="1494" y="274"/>
                    </a:lnTo>
                    <a:lnTo>
                      <a:pt x="1454" y="268"/>
                    </a:lnTo>
                    <a:lnTo>
                      <a:pt x="1415" y="264"/>
                    </a:lnTo>
                    <a:lnTo>
                      <a:pt x="1375" y="259"/>
                    </a:lnTo>
                    <a:lnTo>
                      <a:pt x="1336" y="254"/>
                    </a:lnTo>
                    <a:lnTo>
                      <a:pt x="1297" y="248"/>
                    </a:lnTo>
                    <a:lnTo>
                      <a:pt x="1257" y="242"/>
                    </a:lnTo>
                    <a:lnTo>
                      <a:pt x="1218" y="236"/>
                    </a:lnTo>
                    <a:lnTo>
                      <a:pt x="1179" y="230"/>
                    </a:lnTo>
                    <a:lnTo>
                      <a:pt x="1140" y="223"/>
                    </a:lnTo>
                    <a:lnTo>
                      <a:pt x="1101" y="217"/>
                    </a:lnTo>
                    <a:lnTo>
                      <a:pt x="1061" y="210"/>
                    </a:lnTo>
                    <a:lnTo>
                      <a:pt x="1023" y="202"/>
                    </a:lnTo>
                    <a:lnTo>
                      <a:pt x="984" y="195"/>
                    </a:lnTo>
                    <a:lnTo>
                      <a:pt x="945" y="188"/>
                    </a:lnTo>
                    <a:lnTo>
                      <a:pt x="906" y="181"/>
                    </a:lnTo>
                    <a:lnTo>
                      <a:pt x="867" y="172"/>
                    </a:lnTo>
                    <a:lnTo>
                      <a:pt x="830" y="165"/>
                    </a:lnTo>
                    <a:lnTo>
                      <a:pt x="795" y="157"/>
                    </a:lnTo>
                    <a:lnTo>
                      <a:pt x="758" y="151"/>
                    </a:lnTo>
                    <a:lnTo>
                      <a:pt x="723" y="145"/>
                    </a:lnTo>
                    <a:lnTo>
                      <a:pt x="687" y="138"/>
                    </a:lnTo>
                    <a:lnTo>
                      <a:pt x="651" y="132"/>
                    </a:lnTo>
                    <a:lnTo>
                      <a:pt x="616" y="126"/>
                    </a:lnTo>
                    <a:lnTo>
                      <a:pt x="580" y="120"/>
                    </a:lnTo>
                    <a:lnTo>
                      <a:pt x="545" y="115"/>
                    </a:lnTo>
                    <a:lnTo>
                      <a:pt x="510" y="109"/>
                    </a:lnTo>
                    <a:lnTo>
                      <a:pt x="474" y="103"/>
                    </a:lnTo>
                    <a:lnTo>
                      <a:pt x="438" y="98"/>
                    </a:lnTo>
                    <a:lnTo>
                      <a:pt x="403" y="93"/>
                    </a:lnTo>
                    <a:lnTo>
                      <a:pt x="367" y="87"/>
                    </a:lnTo>
                    <a:lnTo>
                      <a:pt x="330" y="82"/>
                    </a:lnTo>
                    <a:lnTo>
                      <a:pt x="294" y="77"/>
                    </a:lnTo>
                    <a:lnTo>
                      <a:pt x="283" y="74"/>
                    </a:lnTo>
                    <a:lnTo>
                      <a:pt x="272" y="72"/>
                    </a:lnTo>
                    <a:lnTo>
                      <a:pt x="261" y="68"/>
                    </a:lnTo>
                    <a:lnTo>
                      <a:pt x="251" y="66"/>
                    </a:lnTo>
                    <a:lnTo>
                      <a:pt x="239" y="63"/>
                    </a:lnTo>
                    <a:lnTo>
                      <a:pt x="229" y="61"/>
                    </a:lnTo>
                    <a:lnTo>
                      <a:pt x="219" y="58"/>
                    </a:lnTo>
                    <a:lnTo>
                      <a:pt x="207" y="55"/>
                    </a:lnTo>
                    <a:lnTo>
                      <a:pt x="197" y="53"/>
                    </a:lnTo>
                    <a:lnTo>
                      <a:pt x="186" y="50"/>
                    </a:lnTo>
                    <a:lnTo>
                      <a:pt x="175" y="48"/>
                    </a:lnTo>
                    <a:lnTo>
                      <a:pt x="164" y="44"/>
                    </a:lnTo>
                    <a:lnTo>
                      <a:pt x="153" y="42"/>
                    </a:lnTo>
                    <a:lnTo>
                      <a:pt x="142" y="39"/>
                    </a:lnTo>
                    <a:lnTo>
                      <a:pt x="131" y="37"/>
                    </a:lnTo>
                    <a:lnTo>
                      <a:pt x="120" y="34"/>
                    </a:lnTo>
                    <a:lnTo>
                      <a:pt x="108" y="30"/>
                    </a:lnTo>
                    <a:lnTo>
                      <a:pt x="95" y="26"/>
                    </a:lnTo>
                    <a:lnTo>
                      <a:pt x="83" y="21"/>
                    </a:lnTo>
                    <a:lnTo>
                      <a:pt x="70" y="17"/>
                    </a:lnTo>
                    <a:lnTo>
                      <a:pt x="58" y="13"/>
                    </a:lnTo>
                    <a:lnTo>
                      <a:pt x="45" y="9"/>
                    </a:lnTo>
                    <a:lnTo>
                      <a:pt x="32" y="5"/>
                    </a:lnTo>
                    <a:lnTo>
                      <a:pt x="20" y="0"/>
                    </a:lnTo>
                    <a:lnTo>
                      <a:pt x="15" y="7"/>
                    </a:lnTo>
                    <a:lnTo>
                      <a:pt x="9" y="13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13" y="34"/>
                    </a:lnTo>
                    <a:lnTo>
                      <a:pt x="18" y="37"/>
                    </a:lnTo>
                    <a:lnTo>
                      <a:pt x="22" y="40"/>
                    </a:lnTo>
                    <a:lnTo>
                      <a:pt x="26" y="43"/>
                    </a:lnTo>
                    <a:lnTo>
                      <a:pt x="30" y="45"/>
                    </a:lnTo>
                    <a:lnTo>
                      <a:pt x="35" y="49"/>
                    </a:lnTo>
                    <a:lnTo>
                      <a:pt x="48" y="53"/>
                    </a:lnTo>
                    <a:lnTo>
                      <a:pt x="62" y="56"/>
                    </a:lnTo>
                    <a:lnTo>
                      <a:pt x="75" y="60"/>
                    </a:lnTo>
                    <a:lnTo>
                      <a:pt x="89" y="63"/>
                    </a:lnTo>
                    <a:lnTo>
                      <a:pt x="103" y="67"/>
                    </a:lnTo>
                    <a:lnTo>
                      <a:pt x="116" y="71"/>
                    </a:lnTo>
                    <a:lnTo>
                      <a:pt x="130" y="75"/>
                    </a:lnTo>
                    <a:lnTo>
                      <a:pt x="144" y="79"/>
                    </a:lnTo>
                    <a:lnTo>
                      <a:pt x="158" y="82"/>
                    </a:lnTo>
                    <a:lnTo>
                      <a:pt x="172" y="86"/>
                    </a:lnTo>
                    <a:lnTo>
                      <a:pt x="185" y="90"/>
                    </a:lnTo>
                    <a:lnTo>
                      <a:pt x="199" y="94"/>
                    </a:lnTo>
                    <a:lnTo>
                      <a:pt x="212" y="98"/>
                    </a:lnTo>
                    <a:lnTo>
                      <a:pt x="226" y="102"/>
                    </a:lnTo>
                    <a:lnTo>
                      <a:pt x="239" y="105"/>
                    </a:lnTo>
                    <a:lnTo>
                      <a:pt x="253" y="109"/>
                    </a:lnTo>
                    <a:lnTo>
                      <a:pt x="292" y="115"/>
                    </a:lnTo>
                    <a:lnTo>
                      <a:pt x="330" y="120"/>
                    </a:lnTo>
                    <a:lnTo>
                      <a:pt x="368" y="125"/>
                    </a:lnTo>
                    <a:lnTo>
                      <a:pt x="407" y="131"/>
                    </a:lnTo>
                    <a:lnTo>
                      <a:pt x="444" y="137"/>
                    </a:lnTo>
                    <a:lnTo>
                      <a:pt x="482" y="143"/>
                    </a:lnTo>
                    <a:lnTo>
                      <a:pt x="521" y="149"/>
                    </a:lnTo>
                    <a:lnTo>
                      <a:pt x="558" y="155"/>
                    </a:lnTo>
                    <a:lnTo>
                      <a:pt x="596" y="162"/>
                    </a:lnTo>
                    <a:lnTo>
                      <a:pt x="635" y="168"/>
                    </a:lnTo>
                    <a:lnTo>
                      <a:pt x="672" y="174"/>
                    </a:lnTo>
                    <a:lnTo>
                      <a:pt x="711" y="181"/>
                    </a:lnTo>
                    <a:lnTo>
                      <a:pt x="749" y="188"/>
                    </a:lnTo>
                    <a:lnTo>
                      <a:pt x="787" y="194"/>
                    </a:lnTo>
                    <a:lnTo>
                      <a:pt x="826" y="200"/>
                    </a:lnTo>
                    <a:lnTo>
                      <a:pt x="865" y="208"/>
                    </a:lnTo>
                    <a:lnTo>
                      <a:pt x="902" y="216"/>
                    </a:lnTo>
                    <a:lnTo>
                      <a:pt x="941" y="224"/>
                    </a:lnTo>
                    <a:lnTo>
                      <a:pt x="979" y="233"/>
                    </a:lnTo>
                    <a:lnTo>
                      <a:pt x="1016" y="240"/>
                    </a:lnTo>
                    <a:lnTo>
                      <a:pt x="1055" y="248"/>
                    </a:lnTo>
                    <a:lnTo>
                      <a:pt x="1093" y="255"/>
                    </a:lnTo>
                    <a:lnTo>
                      <a:pt x="1130" y="262"/>
                    </a:lnTo>
                    <a:lnTo>
                      <a:pt x="1169" y="269"/>
                    </a:lnTo>
                    <a:lnTo>
                      <a:pt x="1207" y="277"/>
                    </a:lnTo>
                    <a:lnTo>
                      <a:pt x="1245" y="284"/>
                    </a:lnTo>
                    <a:lnTo>
                      <a:pt x="1283" y="290"/>
                    </a:lnTo>
                    <a:lnTo>
                      <a:pt x="1322" y="298"/>
                    </a:lnTo>
                    <a:lnTo>
                      <a:pt x="1360" y="305"/>
                    </a:lnTo>
                    <a:lnTo>
                      <a:pt x="1398" y="311"/>
                    </a:lnTo>
                    <a:lnTo>
                      <a:pt x="1437" y="319"/>
                    </a:lnTo>
                    <a:lnTo>
                      <a:pt x="1475" y="326"/>
                    </a:lnTo>
                    <a:lnTo>
                      <a:pt x="1477" y="319"/>
                    </a:lnTo>
                    <a:lnTo>
                      <a:pt x="1478" y="311"/>
                    </a:lnTo>
                    <a:lnTo>
                      <a:pt x="1481" y="305"/>
                    </a:lnTo>
                    <a:lnTo>
                      <a:pt x="1483" y="298"/>
                    </a:lnTo>
                    <a:close/>
                  </a:path>
                </a:pathLst>
              </a:custGeom>
              <a:solidFill>
                <a:srgbClr val="BA6D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7" name="Freeform 137"/>
              <p:cNvSpPr>
                <a:spLocks/>
              </p:cNvSpPr>
              <p:nvPr/>
            </p:nvSpPr>
            <p:spPr bwMode="auto">
              <a:xfrm>
                <a:off x="6870" y="1401"/>
                <a:ext cx="372" cy="81"/>
              </a:xfrm>
              <a:custGeom>
                <a:avLst/>
                <a:gdLst/>
                <a:ahLst/>
                <a:cxnLst>
                  <a:cxn ang="0">
                    <a:pos x="1483" y="293"/>
                  </a:cxn>
                  <a:cxn ang="0">
                    <a:pos x="1489" y="281"/>
                  </a:cxn>
                  <a:cxn ang="0">
                    <a:pos x="1451" y="270"/>
                  </a:cxn>
                  <a:cxn ang="0">
                    <a:pos x="1372" y="260"/>
                  </a:cxn>
                  <a:cxn ang="0">
                    <a:pos x="1293" y="249"/>
                  </a:cxn>
                  <a:cxn ang="0">
                    <a:pos x="1215" y="237"/>
                  </a:cxn>
                  <a:cxn ang="0">
                    <a:pos x="1138" y="225"/>
                  </a:cxn>
                  <a:cxn ang="0">
                    <a:pos x="1059" y="211"/>
                  </a:cxn>
                  <a:cxn ang="0">
                    <a:pos x="981" y="196"/>
                  </a:cxn>
                  <a:cxn ang="0">
                    <a:pos x="902" y="182"/>
                  </a:cxn>
                  <a:cxn ang="0">
                    <a:pos x="827" y="166"/>
                  </a:cxn>
                  <a:cxn ang="0">
                    <a:pos x="756" y="152"/>
                  </a:cxn>
                  <a:cxn ang="0">
                    <a:pos x="685" y="139"/>
                  </a:cxn>
                  <a:cxn ang="0">
                    <a:pos x="614" y="127"/>
                  </a:cxn>
                  <a:cxn ang="0">
                    <a:pos x="544" y="116"/>
                  </a:cxn>
                  <a:cxn ang="0">
                    <a:pos x="473" y="104"/>
                  </a:cxn>
                  <a:cxn ang="0">
                    <a:pos x="402" y="94"/>
                  </a:cxn>
                  <a:cxn ang="0">
                    <a:pos x="329" y="82"/>
                  </a:cxn>
                  <a:cxn ang="0">
                    <a:pos x="282" y="74"/>
                  </a:cxn>
                  <a:cxn ang="0">
                    <a:pos x="260" y="69"/>
                  </a:cxn>
                  <a:cxn ang="0">
                    <a:pos x="238" y="63"/>
                  </a:cxn>
                  <a:cxn ang="0">
                    <a:pos x="217" y="58"/>
                  </a:cxn>
                  <a:cxn ang="0">
                    <a:pos x="195" y="52"/>
                  </a:cxn>
                  <a:cxn ang="0">
                    <a:pos x="173" y="47"/>
                  </a:cxn>
                  <a:cxn ang="0">
                    <a:pos x="151" y="41"/>
                  </a:cxn>
                  <a:cxn ang="0">
                    <a:pos x="129" y="36"/>
                  </a:cxn>
                  <a:cxn ang="0">
                    <a:pos x="106" y="29"/>
                  </a:cxn>
                  <a:cxn ang="0">
                    <a:pos x="81" y="21"/>
                  </a:cxn>
                  <a:cxn ang="0">
                    <a:pos x="56" y="13"/>
                  </a:cxn>
                  <a:cxn ang="0">
                    <a:pos x="30" y="5"/>
                  </a:cxn>
                  <a:cxn ang="0">
                    <a:pos x="14" y="7"/>
                  </a:cxn>
                  <a:cxn ang="0">
                    <a:pos x="4" y="18"/>
                  </a:cxn>
                  <a:cxn ang="0">
                    <a:pos x="4" y="27"/>
                  </a:cxn>
                  <a:cxn ang="0">
                    <a:pos x="14" y="32"/>
                  </a:cxn>
                  <a:cxn ang="0">
                    <a:pos x="22" y="38"/>
                  </a:cxn>
                  <a:cxn ang="0">
                    <a:pos x="31" y="43"/>
                  </a:cxn>
                  <a:cxn ang="0">
                    <a:pos x="49" y="51"/>
                  </a:cxn>
                  <a:cxn ang="0">
                    <a:pos x="77" y="58"/>
                  </a:cxn>
                  <a:cxn ang="0">
                    <a:pos x="105" y="65"/>
                  </a:cxn>
                  <a:cxn ang="0">
                    <a:pos x="133" y="73"/>
                  </a:cxn>
                  <a:cxn ang="0">
                    <a:pos x="160" y="80"/>
                  </a:cxn>
                  <a:cxn ang="0">
                    <a:pos x="188" y="87"/>
                  </a:cxn>
                  <a:cxn ang="0">
                    <a:pos x="215" y="95"/>
                  </a:cxn>
                  <a:cxn ang="0">
                    <a:pos x="244" y="102"/>
                  </a:cxn>
                  <a:cxn ang="0">
                    <a:pos x="296" y="111"/>
                  </a:cxn>
                  <a:cxn ang="0">
                    <a:pos x="372" y="123"/>
                  </a:cxn>
                  <a:cxn ang="0">
                    <a:pos x="448" y="134"/>
                  </a:cxn>
                  <a:cxn ang="0">
                    <a:pos x="523" y="147"/>
                  </a:cxn>
                  <a:cxn ang="0">
                    <a:pos x="597" y="160"/>
                  </a:cxn>
                  <a:cxn ang="0">
                    <a:pos x="672" y="173"/>
                  </a:cxn>
                  <a:cxn ang="0">
                    <a:pos x="749" y="186"/>
                  </a:cxn>
                  <a:cxn ang="0">
                    <a:pos x="825" y="199"/>
                  </a:cxn>
                  <a:cxn ang="0">
                    <a:pos x="901" y="215"/>
                  </a:cxn>
                  <a:cxn ang="0">
                    <a:pos x="978" y="231"/>
                  </a:cxn>
                  <a:cxn ang="0">
                    <a:pos x="1054" y="245"/>
                  </a:cxn>
                  <a:cxn ang="0">
                    <a:pos x="1129" y="260"/>
                  </a:cxn>
                  <a:cxn ang="0">
                    <a:pos x="1206" y="274"/>
                  </a:cxn>
                  <a:cxn ang="0">
                    <a:pos x="1282" y="288"/>
                  </a:cxn>
                  <a:cxn ang="0">
                    <a:pos x="1359" y="302"/>
                  </a:cxn>
                  <a:cxn ang="0">
                    <a:pos x="1436" y="317"/>
                  </a:cxn>
                  <a:cxn ang="0">
                    <a:pos x="1476" y="317"/>
                  </a:cxn>
                  <a:cxn ang="0">
                    <a:pos x="1480" y="304"/>
                  </a:cxn>
                </a:cxnLst>
                <a:rect l="0" t="0" r="r" b="b"/>
                <a:pathLst>
                  <a:path w="1491" h="324">
                    <a:moveTo>
                      <a:pt x="1481" y="298"/>
                    </a:moveTo>
                    <a:lnTo>
                      <a:pt x="1483" y="293"/>
                    </a:lnTo>
                    <a:lnTo>
                      <a:pt x="1486" y="286"/>
                    </a:lnTo>
                    <a:lnTo>
                      <a:pt x="1489" y="281"/>
                    </a:lnTo>
                    <a:lnTo>
                      <a:pt x="1491" y="275"/>
                    </a:lnTo>
                    <a:lnTo>
                      <a:pt x="1451" y="270"/>
                    </a:lnTo>
                    <a:lnTo>
                      <a:pt x="1412" y="265"/>
                    </a:lnTo>
                    <a:lnTo>
                      <a:pt x="1372" y="260"/>
                    </a:lnTo>
                    <a:lnTo>
                      <a:pt x="1333" y="255"/>
                    </a:lnTo>
                    <a:lnTo>
                      <a:pt x="1293" y="249"/>
                    </a:lnTo>
                    <a:lnTo>
                      <a:pt x="1255" y="243"/>
                    </a:lnTo>
                    <a:lnTo>
                      <a:pt x="1215" y="237"/>
                    </a:lnTo>
                    <a:lnTo>
                      <a:pt x="1176" y="231"/>
                    </a:lnTo>
                    <a:lnTo>
                      <a:pt x="1138" y="225"/>
                    </a:lnTo>
                    <a:lnTo>
                      <a:pt x="1098" y="218"/>
                    </a:lnTo>
                    <a:lnTo>
                      <a:pt x="1059" y="211"/>
                    </a:lnTo>
                    <a:lnTo>
                      <a:pt x="1021" y="204"/>
                    </a:lnTo>
                    <a:lnTo>
                      <a:pt x="981" y="196"/>
                    </a:lnTo>
                    <a:lnTo>
                      <a:pt x="942" y="189"/>
                    </a:lnTo>
                    <a:lnTo>
                      <a:pt x="902" y="182"/>
                    </a:lnTo>
                    <a:lnTo>
                      <a:pt x="864" y="173"/>
                    </a:lnTo>
                    <a:lnTo>
                      <a:pt x="827" y="166"/>
                    </a:lnTo>
                    <a:lnTo>
                      <a:pt x="792" y="159"/>
                    </a:lnTo>
                    <a:lnTo>
                      <a:pt x="756" y="152"/>
                    </a:lnTo>
                    <a:lnTo>
                      <a:pt x="720" y="146"/>
                    </a:lnTo>
                    <a:lnTo>
                      <a:pt x="685" y="139"/>
                    </a:lnTo>
                    <a:lnTo>
                      <a:pt x="649" y="133"/>
                    </a:lnTo>
                    <a:lnTo>
                      <a:pt x="614" y="127"/>
                    </a:lnTo>
                    <a:lnTo>
                      <a:pt x="579" y="121"/>
                    </a:lnTo>
                    <a:lnTo>
                      <a:pt x="544" y="116"/>
                    </a:lnTo>
                    <a:lnTo>
                      <a:pt x="508" y="109"/>
                    </a:lnTo>
                    <a:lnTo>
                      <a:pt x="473" y="104"/>
                    </a:lnTo>
                    <a:lnTo>
                      <a:pt x="437" y="99"/>
                    </a:lnTo>
                    <a:lnTo>
                      <a:pt x="402" y="94"/>
                    </a:lnTo>
                    <a:lnTo>
                      <a:pt x="366" y="87"/>
                    </a:lnTo>
                    <a:lnTo>
                      <a:pt x="329" y="82"/>
                    </a:lnTo>
                    <a:lnTo>
                      <a:pt x="293" y="77"/>
                    </a:lnTo>
                    <a:lnTo>
                      <a:pt x="282" y="74"/>
                    </a:lnTo>
                    <a:lnTo>
                      <a:pt x="271" y="72"/>
                    </a:lnTo>
                    <a:lnTo>
                      <a:pt x="260" y="69"/>
                    </a:lnTo>
                    <a:lnTo>
                      <a:pt x="250" y="65"/>
                    </a:lnTo>
                    <a:lnTo>
                      <a:pt x="238" y="63"/>
                    </a:lnTo>
                    <a:lnTo>
                      <a:pt x="228" y="60"/>
                    </a:lnTo>
                    <a:lnTo>
                      <a:pt x="217" y="58"/>
                    </a:lnTo>
                    <a:lnTo>
                      <a:pt x="206" y="55"/>
                    </a:lnTo>
                    <a:lnTo>
                      <a:pt x="195" y="52"/>
                    </a:lnTo>
                    <a:lnTo>
                      <a:pt x="184" y="50"/>
                    </a:lnTo>
                    <a:lnTo>
                      <a:pt x="173" y="47"/>
                    </a:lnTo>
                    <a:lnTo>
                      <a:pt x="162" y="43"/>
                    </a:lnTo>
                    <a:lnTo>
                      <a:pt x="151" y="41"/>
                    </a:lnTo>
                    <a:lnTo>
                      <a:pt x="140" y="38"/>
                    </a:lnTo>
                    <a:lnTo>
                      <a:pt x="129" y="36"/>
                    </a:lnTo>
                    <a:lnTo>
                      <a:pt x="118" y="33"/>
                    </a:lnTo>
                    <a:lnTo>
                      <a:pt x="106" y="29"/>
                    </a:lnTo>
                    <a:lnTo>
                      <a:pt x="93" y="25"/>
                    </a:lnTo>
                    <a:lnTo>
                      <a:pt x="81" y="21"/>
                    </a:lnTo>
                    <a:lnTo>
                      <a:pt x="68" y="17"/>
                    </a:lnTo>
                    <a:lnTo>
                      <a:pt x="56" y="13"/>
                    </a:lnTo>
                    <a:lnTo>
                      <a:pt x="43" y="9"/>
                    </a:lnTo>
                    <a:lnTo>
                      <a:pt x="30" y="5"/>
                    </a:lnTo>
                    <a:lnTo>
                      <a:pt x="18" y="0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4" y="27"/>
                    </a:lnTo>
                    <a:lnTo>
                      <a:pt x="8" y="29"/>
                    </a:lnTo>
                    <a:lnTo>
                      <a:pt x="14" y="32"/>
                    </a:lnTo>
                    <a:lnTo>
                      <a:pt x="18" y="35"/>
                    </a:lnTo>
                    <a:lnTo>
                      <a:pt x="22" y="38"/>
                    </a:lnTo>
                    <a:lnTo>
                      <a:pt x="27" y="41"/>
                    </a:lnTo>
                    <a:lnTo>
                      <a:pt x="31" y="43"/>
                    </a:lnTo>
                    <a:lnTo>
                      <a:pt x="36" y="47"/>
                    </a:lnTo>
                    <a:lnTo>
                      <a:pt x="49" y="51"/>
                    </a:lnTo>
                    <a:lnTo>
                      <a:pt x="64" y="54"/>
                    </a:lnTo>
                    <a:lnTo>
                      <a:pt x="77" y="58"/>
                    </a:lnTo>
                    <a:lnTo>
                      <a:pt x="91" y="61"/>
                    </a:lnTo>
                    <a:lnTo>
                      <a:pt x="105" y="65"/>
                    </a:lnTo>
                    <a:lnTo>
                      <a:pt x="119" y="69"/>
                    </a:lnTo>
                    <a:lnTo>
                      <a:pt x="133" y="73"/>
                    </a:lnTo>
                    <a:lnTo>
                      <a:pt x="146" y="76"/>
                    </a:lnTo>
                    <a:lnTo>
                      <a:pt x="160" y="80"/>
                    </a:lnTo>
                    <a:lnTo>
                      <a:pt x="174" y="84"/>
                    </a:lnTo>
                    <a:lnTo>
                      <a:pt x="188" y="87"/>
                    </a:lnTo>
                    <a:lnTo>
                      <a:pt x="202" y="92"/>
                    </a:lnTo>
                    <a:lnTo>
                      <a:pt x="215" y="95"/>
                    </a:lnTo>
                    <a:lnTo>
                      <a:pt x="229" y="99"/>
                    </a:lnTo>
                    <a:lnTo>
                      <a:pt x="244" y="102"/>
                    </a:lnTo>
                    <a:lnTo>
                      <a:pt x="257" y="106"/>
                    </a:lnTo>
                    <a:lnTo>
                      <a:pt x="296" y="111"/>
                    </a:lnTo>
                    <a:lnTo>
                      <a:pt x="334" y="117"/>
                    </a:lnTo>
                    <a:lnTo>
                      <a:pt x="372" y="123"/>
                    </a:lnTo>
                    <a:lnTo>
                      <a:pt x="410" y="128"/>
                    </a:lnTo>
                    <a:lnTo>
                      <a:pt x="448" y="134"/>
                    </a:lnTo>
                    <a:lnTo>
                      <a:pt x="485" y="141"/>
                    </a:lnTo>
                    <a:lnTo>
                      <a:pt x="523" y="147"/>
                    </a:lnTo>
                    <a:lnTo>
                      <a:pt x="561" y="153"/>
                    </a:lnTo>
                    <a:lnTo>
                      <a:pt x="597" y="160"/>
                    </a:lnTo>
                    <a:lnTo>
                      <a:pt x="635" y="166"/>
                    </a:lnTo>
                    <a:lnTo>
                      <a:pt x="672" y="173"/>
                    </a:lnTo>
                    <a:lnTo>
                      <a:pt x="711" y="180"/>
                    </a:lnTo>
                    <a:lnTo>
                      <a:pt x="749" y="186"/>
                    </a:lnTo>
                    <a:lnTo>
                      <a:pt x="786" y="193"/>
                    </a:lnTo>
                    <a:lnTo>
                      <a:pt x="825" y="199"/>
                    </a:lnTo>
                    <a:lnTo>
                      <a:pt x="864" y="207"/>
                    </a:lnTo>
                    <a:lnTo>
                      <a:pt x="901" y="215"/>
                    </a:lnTo>
                    <a:lnTo>
                      <a:pt x="940" y="222"/>
                    </a:lnTo>
                    <a:lnTo>
                      <a:pt x="978" y="231"/>
                    </a:lnTo>
                    <a:lnTo>
                      <a:pt x="1015" y="238"/>
                    </a:lnTo>
                    <a:lnTo>
                      <a:pt x="1054" y="245"/>
                    </a:lnTo>
                    <a:lnTo>
                      <a:pt x="1092" y="253"/>
                    </a:lnTo>
                    <a:lnTo>
                      <a:pt x="1129" y="260"/>
                    </a:lnTo>
                    <a:lnTo>
                      <a:pt x="1168" y="266"/>
                    </a:lnTo>
                    <a:lnTo>
                      <a:pt x="1206" y="274"/>
                    </a:lnTo>
                    <a:lnTo>
                      <a:pt x="1244" y="281"/>
                    </a:lnTo>
                    <a:lnTo>
                      <a:pt x="1282" y="288"/>
                    </a:lnTo>
                    <a:lnTo>
                      <a:pt x="1321" y="295"/>
                    </a:lnTo>
                    <a:lnTo>
                      <a:pt x="1359" y="302"/>
                    </a:lnTo>
                    <a:lnTo>
                      <a:pt x="1397" y="309"/>
                    </a:lnTo>
                    <a:lnTo>
                      <a:pt x="1436" y="317"/>
                    </a:lnTo>
                    <a:lnTo>
                      <a:pt x="1474" y="324"/>
                    </a:lnTo>
                    <a:lnTo>
                      <a:pt x="1476" y="317"/>
                    </a:lnTo>
                    <a:lnTo>
                      <a:pt x="1477" y="310"/>
                    </a:lnTo>
                    <a:lnTo>
                      <a:pt x="1480" y="304"/>
                    </a:lnTo>
                    <a:lnTo>
                      <a:pt x="1481" y="298"/>
                    </a:lnTo>
                    <a:close/>
                  </a:path>
                </a:pathLst>
              </a:custGeom>
              <a:solidFill>
                <a:srgbClr val="BC7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8" name="Freeform 138"/>
              <p:cNvSpPr>
                <a:spLocks/>
              </p:cNvSpPr>
              <p:nvPr/>
            </p:nvSpPr>
            <p:spPr bwMode="auto">
              <a:xfrm>
                <a:off x="6870" y="1402"/>
                <a:ext cx="372" cy="80"/>
              </a:xfrm>
              <a:custGeom>
                <a:avLst/>
                <a:gdLst/>
                <a:ahLst/>
                <a:cxnLst>
                  <a:cxn ang="0">
                    <a:pos x="1482" y="290"/>
                  </a:cxn>
                  <a:cxn ang="0">
                    <a:pos x="1487" y="280"/>
                  </a:cxn>
                  <a:cxn ang="0">
                    <a:pos x="1449" y="270"/>
                  </a:cxn>
                  <a:cxn ang="0">
                    <a:pos x="1370" y="259"/>
                  </a:cxn>
                  <a:cxn ang="0">
                    <a:pos x="1291" y="249"/>
                  </a:cxn>
                  <a:cxn ang="0">
                    <a:pos x="1214" y="236"/>
                  </a:cxn>
                  <a:cxn ang="0">
                    <a:pos x="1136" y="224"/>
                  </a:cxn>
                  <a:cxn ang="0">
                    <a:pos x="1058" y="210"/>
                  </a:cxn>
                  <a:cxn ang="0">
                    <a:pos x="981" y="195"/>
                  </a:cxn>
                  <a:cxn ang="0">
                    <a:pos x="902" y="181"/>
                  </a:cxn>
                  <a:cxn ang="0">
                    <a:pos x="827" y="165"/>
                  </a:cxn>
                  <a:cxn ang="0">
                    <a:pos x="756" y="151"/>
                  </a:cxn>
                  <a:cxn ang="0">
                    <a:pos x="685" y="139"/>
                  </a:cxn>
                  <a:cxn ang="0">
                    <a:pos x="614" y="126"/>
                  </a:cxn>
                  <a:cxn ang="0">
                    <a:pos x="544" y="115"/>
                  </a:cxn>
                  <a:cxn ang="0">
                    <a:pos x="473" y="103"/>
                  </a:cxn>
                  <a:cxn ang="0">
                    <a:pos x="402" y="92"/>
                  </a:cxn>
                  <a:cxn ang="0">
                    <a:pos x="329" y="80"/>
                  </a:cxn>
                  <a:cxn ang="0">
                    <a:pos x="282" y="72"/>
                  </a:cxn>
                  <a:cxn ang="0">
                    <a:pos x="260" y="67"/>
                  </a:cxn>
                  <a:cxn ang="0">
                    <a:pos x="238" y="61"/>
                  </a:cxn>
                  <a:cxn ang="0">
                    <a:pos x="217" y="56"/>
                  </a:cxn>
                  <a:cxn ang="0">
                    <a:pos x="195" y="50"/>
                  </a:cxn>
                  <a:cxn ang="0">
                    <a:pos x="173" y="45"/>
                  </a:cxn>
                  <a:cxn ang="0">
                    <a:pos x="151" y="39"/>
                  </a:cxn>
                  <a:cxn ang="0">
                    <a:pos x="129" y="34"/>
                  </a:cxn>
                  <a:cxn ang="0">
                    <a:pos x="106" y="27"/>
                  </a:cxn>
                  <a:cxn ang="0">
                    <a:pos x="81" y="19"/>
                  </a:cxn>
                  <a:cxn ang="0">
                    <a:pos x="56" y="11"/>
                  </a:cxn>
                  <a:cxn ang="0">
                    <a:pos x="30" y="4"/>
                  </a:cxn>
                  <a:cxn ang="0">
                    <a:pos x="14" y="5"/>
                  </a:cxn>
                  <a:cxn ang="0">
                    <a:pos x="4" y="15"/>
                  </a:cxn>
                  <a:cxn ang="0">
                    <a:pos x="5" y="24"/>
                  </a:cxn>
                  <a:cxn ang="0">
                    <a:pos x="15" y="29"/>
                  </a:cxn>
                  <a:cxn ang="0">
                    <a:pos x="24" y="33"/>
                  </a:cxn>
                  <a:cxn ang="0">
                    <a:pos x="34" y="38"/>
                  </a:cxn>
                  <a:cxn ang="0">
                    <a:pos x="51" y="46"/>
                  </a:cxn>
                  <a:cxn ang="0">
                    <a:pos x="80" y="53"/>
                  </a:cxn>
                  <a:cxn ang="0">
                    <a:pos x="108" y="60"/>
                  </a:cxn>
                  <a:cxn ang="0">
                    <a:pos x="136" y="68"/>
                  </a:cxn>
                  <a:cxn ang="0">
                    <a:pos x="164" y="76"/>
                  </a:cxn>
                  <a:cxn ang="0">
                    <a:pos x="191" y="83"/>
                  </a:cxn>
                  <a:cxn ang="0">
                    <a:pos x="220" y="91"/>
                  </a:cxn>
                  <a:cxn ang="0">
                    <a:pos x="248" y="98"/>
                  </a:cxn>
                  <a:cxn ang="0">
                    <a:pos x="300" y="107"/>
                  </a:cxn>
                  <a:cxn ang="0">
                    <a:pos x="376" y="119"/>
                  </a:cxn>
                  <a:cxn ang="0">
                    <a:pos x="451" y="130"/>
                  </a:cxn>
                  <a:cxn ang="0">
                    <a:pos x="526" y="143"/>
                  </a:cxn>
                  <a:cxn ang="0">
                    <a:pos x="599" y="156"/>
                  </a:cxn>
                  <a:cxn ang="0">
                    <a:pos x="674" y="169"/>
                  </a:cxn>
                  <a:cxn ang="0">
                    <a:pos x="749" y="182"/>
                  </a:cxn>
                  <a:cxn ang="0">
                    <a:pos x="825" y="195"/>
                  </a:cxn>
                  <a:cxn ang="0">
                    <a:pos x="901" y="211"/>
                  </a:cxn>
                  <a:cxn ang="0">
                    <a:pos x="978" y="226"/>
                  </a:cxn>
                  <a:cxn ang="0">
                    <a:pos x="1054" y="240"/>
                  </a:cxn>
                  <a:cxn ang="0">
                    <a:pos x="1129" y="255"/>
                  </a:cxn>
                  <a:cxn ang="0">
                    <a:pos x="1206" y="270"/>
                  </a:cxn>
                  <a:cxn ang="0">
                    <a:pos x="1282" y="283"/>
                  </a:cxn>
                  <a:cxn ang="0">
                    <a:pos x="1359" y="298"/>
                  </a:cxn>
                  <a:cxn ang="0">
                    <a:pos x="1436" y="313"/>
                  </a:cxn>
                  <a:cxn ang="0">
                    <a:pos x="1475" y="314"/>
                  </a:cxn>
                  <a:cxn ang="0">
                    <a:pos x="1479" y="301"/>
                  </a:cxn>
                </a:cxnLst>
                <a:rect l="0" t="0" r="r" b="b"/>
                <a:pathLst>
                  <a:path w="1489" h="320">
                    <a:moveTo>
                      <a:pt x="1480" y="295"/>
                    </a:moveTo>
                    <a:lnTo>
                      <a:pt x="1482" y="290"/>
                    </a:lnTo>
                    <a:lnTo>
                      <a:pt x="1485" y="284"/>
                    </a:lnTo>
                    <a:lnTo>
                      <a:pt x="1487" y="280"/>
                    </a:lnTo>
                    <a:lnTo>
                      <a:pt x="1489" y="275"/>
                    </a:lnTo>
                    <a:lnTo>
                      <a:pt x="1449" y="270"/>
                    </a:lnTo>
                    <a:lnTo>
                      <a:pt x="1410" y="264"/>
                    </a:lnTo>
                    <a:lnTo>
                      <a:pt x="1370" y="259"/>
                    </a:lnTo>
                    <a:lnTo>
                      <a:pt x="1331" y="254"/>
                    </a:lnTo>
                    <a:lnTo>
                      <a:pt x="1291" y="249"/>
                    </a:lnTo>
                    <a:lnTo>
                      <a:pt x="1253" y="242"/>
                    </a:lnTo>
                    <a:lnTo>
                      <a:pt x="1214" y="236"/>
                    </a:lnTo>
                    <a:lnTo>
                      <a:pt x="1175" y="230"/>
                    </a:lnTo>
                    <a:lnTo>
                      <a:pt x="1136" y="224"/>
                    </a:lnTo>
                    <a:lnTo>
                      <a:pt x="1097" y="217"/>
                    </a:lnTo>
                    <a:lnTo>
                      <a:pt x="1058" y="210"/>
                    </a:lnTo>
                    <a:lnTo>
                      <a:pt x="1020" y="204"/>
                    </a:lnTo>
                    <a:lnTo>
                      <a:pt x="981" y="195"/>
                    </a:lnTo>
                    <a:lnTo>
                      <a:pt x="942" y="188"/>
                    </a:lnTo>
                    <a:lnTo>
                      <a:pt x="902" y="181"/>
                    </a:lnTo>
                    <a:lnTo>
                      <a:pt x="864" y="172"/>
                    </a:lnTo>
                    <a:lnTo>
                      <a:pt x="827" y="165"/>
                    </a:lnTo>
                    <a:lnTo>
                      <a:pt x="792" y="159"/>
                    </a:lnTo>
                    <a:lnTo>
                      <a:pt x="756" y="151"/>
                    </a:lnTo>
                    <a:lnTo>
                      <a:pt x="720" y="145"/>
                    </a:lnTo>
                    <a:lnTo>
                      <a:pt x="685" y="139"/>
                    </a:lnTo>
                    <a:lnTo>
                      <a:pt x="649" y="133"/>
                    </a:lnTo>
                    <a:lnTo>
                      <a:pt x="614" y="126"/>
                    </a:lnTo>
                    <a:lnTo>
                      <a:pt x="578" y="120"/>
                    </a:lnTo>
                    <a:lnTo>
                      <a:pt x="544" y="115"/>
                    </a:lnTo>
                    <a:lnTo>
                      <a:pt x="508" y="108"/>
                    </a:lnTo>
                    <a:lnTo>
                      <a:pt x="473" y="103"/>
                    </a:lnTo>
                    <a:lnTo>
                      <a:pt x="437" y="97"/>
                    </a:lnTo>
                    <a:lnTo>
                      <a:pt x="402" y="92"/>
                    </a:lnTo>
                    <a:lnTo>
                      <a:pt x="366" y="86"/>
                    </a:lnTo>
                    <a:lnTo>
                      <a:pt x="329" y="80"/>
                    </a:lnTo>
                    <a:lnTo>
                      <a:pt x="293" y="75"/>
                    </a:lnTo>
                    <a:lnTo>
                      <a:pt x="282" y="72"/>
                    </a:lnTo>
                    <a:lnTo>
                      <a:pt x="271" y="70"/>
                    </a:lnTo>
                    <a:lnTo>
                      <a:pt x="260" y="67"/>
                    </a:lnTo>
                    <a:lnTo>
                      <a:pt x="249" y="63"/>
                    </a:lnTo>
                    <a:lnTo>
                      <a:pt x="238" y="61"/>
                    </a:lnTo>
                    <a:lnTo>
                      <a:pt x="227" y="58"/>
                    </a:lnTo>
                    <a:lnTo>
                      <a:pt x="217" y="56"/>
                    </a:lnTo>
                    <a:lnTo>
                      <a:pt x="205" y="53"/>
                    </a:lnTo>
                    <a:lnTo>
                      <a:pt x="195" y="50"/>
                    </a:lnTo>
                    <a:lnTo>
                      <a:pt x="183" y="48"/>
                    </a:lnTo>
                    <a:lnTo>
                      <a:pt x="173" y="45"/>
                    </a:lnTo>
                    <a:lnTo>
                      <a:pt x="161" y="41"/>
                    </a:lnTo>
                    <a:lnTo>
                      <a:pt x="151" y="39"/>
                    </a:lnTo>
                    <a:lnTo>
                      <a:pt x="140" y="36"/>
                    </a:lnTo>
                    <a:lnTo>
                      <a:pt x="129" y="34"/>
                    </a:lnTo>
                    <a:lnTo>
                      <a:pt x="118" y="31"/>
                    </a:lnTo>
                    <a:lnTo>
                      <a:pt x="106" y="27"/>
                    </a:lnTo>
                    <a:lnTo>
                      <a:pt x="93" y="23"/>
                    </a:lnTo>
                    <a:lnTo>
                      <a:pt x="81" y="19"/>
                    </a:lnTo>
                    <a:lnTo>
                      <a:pt x="68" y="15"/>
                    </a:lnTo>
                    <a:lnTo>
                      <a:pt x="56" y="11"/>
                    </a:lnTo>
                    <a:lnTo>
                      <a:pt x="43" y="7"/>
                    </a:lnTo>
                    <a:lnTo>
                      <a:pt x="30" y="4"/>
                    </a:lnTo>
                    <a:lnTo>
                      <a:pt x="18" y="0"/>
                    </a:lnTo>
                    <a:lnTo>
                      <a:pt x="14" y="5"/>
                    </a:lnTo>
                    <a:lnTo>
                      <a:pt x="10" y="10"/>
                    </a:lnTo>
                    <a:lnTo>
                      <a:pt x="4" y="15"/>
                    </a:lnTo>
                    <a:lnTo>
                      <a:pt x="0" y="20"/>
                    </a:lnTo>
                    <a:lnTo>
                      <a:pt x="5" y="24"/>
                    </a:lnTo>
                    <a:lnTo>
                      <a:pt x="10" y="26"/>
                    </a:lnTo>
                    <a:lnTo>
                      <a:pt x="15" y="29"/>
                    </a:lnTo>
                    <a:lnTo>
                      <a:pt x="19" y="31"/>
                    </a:lnTo>
                    <a:lnTo>
                      <a:pt x="24" y="33"/>
                    </a:lnTo>
                    <a:lnTo>
                      <a:pt x="28" y="36"/>
                    </a:lnTo>
                    <a:lnTo>
                      <a:pt x="34" y="38"/>
                    </a:lnTo>
                    <a:lnTo>
                      <a:pt x="38" y="41"/>
                    </a:lnTo>
                    <a:lnTo>
                      <a:pt x="51" y="46"/>
                    </a:lnTo>
                    <a:lnTo>
                      <a:pt x="66" y="49"/>
                    </a:lnTo>
                    <a:lnTo>
                      <a:pt x="80" y="53"/>
                    </a:lnTo>
                    <a:lnTo>
                      <a:pt x="94" y="56"/>
                    </a:lnTo>
                    <a:lnTo>
                      <a:pt x="108" y="60"/>
                    </a:lnTo>
                    <a:lnTo>
                      <a:pt x="122" y="64"/>
                    </a:lnTo>
                    <a:lnTo>
                      <a:pt x="136" y="68"/>
                    </a:lnTo>
                    <a:lnTo>
                      <a:pt x="150" y="72"/>
                    </a:lnTo>
                    <a:lnTo>
                      <a:pt x="164" y="76"/>
                    </a:lnTo>
                    <a:lnTo>
                      <a:pt x="178" y="79"/>
                    </a:lnTo>
                    <a:lnTo>
                      <a:pt x="191" y="83"/>
                    </a:lnTo>
                    <a:lnTo>
                      <a:pt x="206" y="88"/>
                    </a:lnTo>
                    <a:lnTo>
                      <a:pt x="220" y="91"/>
                    </a:lnTo>
                    <a:lnTo>
                      <a:pt x="233" y="95"/>
                    </a:lnTo>
                    <a:lnTo>
                      <a:pt x="248" y="98"/>
                    </a:lnTo>
                    <a:lnTo>
                      <a:pt x="261" y="102"/>
                    </a:lnTo>
                    <a:lnTo>
                      <a:pt x="300" y="107"/>
                    </a:lnTo>
                    <a:lnTo>
                      <a:pt x="338" y="113"/>
                    </a:lnTo>
                    <a:lnTo>
                      <a:pt x="376" y="119"/>
                    </a:lnTo>
                    <a:lnTo>
                      <a:pt x="414" y="124"/>
                    </a:lnTo>
                    <a:lnTo>
                      <a:pt x="451" y="130"/>
                    </a:lnTo>
                    <a:lnTo>
                      <a:pt x="488" y="137"/>
                    </a:lnTo>
                    <a:lnTo>
                      <a:pt x="526" y="143"/>
                    </a:lnTo>
                    <a:lnTo>
                      <a:pt x="563" y="149"/>
                    </a:lnTo>
                    <a:lnTo>
                      <a:pt x="599" y="156"/>
                    </a:lnTo>
                    <a:lnTo>
                      <a:pt x="637" y="162"/>
                    </a:lnTo>
                    <a:lnTo>
                      <a:pt x="674" y="169"/>
                    </a:lnTo>
                    <a:lnTo>
                      <a:pt x="711" y="175"/>
                    </a:lnTo>
                    <a:lnTo>
                      <a:pt x="749" y="182"/>
                    </a:lnTo>
                    <a:lnTo>
                      <a:pt x="787" y="189"/>
                    </a:lnTo>
                    <a:lnTo>
                      <a:pt x="825" y="195"/>
                    </a:lnTo>
                    <a:lnTo>
                      <a:pt x="864" y="203"/>
                    </a:lnTo>
                    <a:lnTo>
                      <a:pt x="901" y="211"/>
                    </a:lnTo>
                    <a:lnTo>
                      <a:pt x="940" y="218"/>
                    </a:lnTo>
                    <a:lnTo>
                      <a:pt x="978" y="226"/>
                    </a:lnTo>
                    <a:lnTo>
                      <a:pt x="1015" y="233"/>
                    </a:lnTo>
                    <a:lnTo>
                      <a:pt x="1054" y="240"/>
                    </a:lnTo>
                    <a:lnTo>
                      <a:pt x="1092" y="248"/>
                    </a:lnTo>
                    <a:lnTo>
                      <a:pt x="1129" y="255"/>
                    </a:lnTo>
                    <a:lnTo>
                      <a:pt x="1168" y="262"/>
                    </a:lnTo>
                    <a:lnTo>
                      <a:pt x="1206" y="270"/>
                    </a:lnTo>
                    <a:lnTo>
                      <a:pt x="1244" y="277"/>
                    </a:lnTo>
                    <a:lnTo>
                      <a:pt x="1282" y="283"/>
                    </a:lnTo>
                    <a:lnTo>
                      <a:pt x="1321" y="291"/>
                    </a:lnTo>
                    <a:lnTo>
                      <a:pt x="1359" y="298"/>
                    </a:lnTo>
                    <a:lnTo>
                      <a:pt x="1397" y="305"/>
                    </a:lnTo>
                    <a:lnTo>
                      <a:pt x="1436" y="313"/>
                    </a:lnTo>
                    <a:lnTo>
                      <a:pt x="1474" y="320"/>
                    </a:lnTo>
                    <a:lnTo>
                      <a:pt x="1475" y="314"/>
                    </a:lnTo>
                    <a:lnTo>
                      <a:pt x="1476" y="307"/>
                    </a:lnTo>
                    <a:lnTo>
                      <a:pt x="1479" y="301"/>
                    </a:lnTo>
                    <a:lnTo>
                      <a:pt x="1480" y="295"/>
                    </a:lnTo>
                    <a:close/>
                  </a:path>
                </a:pathLst>
              </a:custGeom>
              <a:solidFill>
                <a:srgbClr val="BF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9" name="Freeform 139"/>
              <p:cNvSpPr>
                <a:spLocks/>
              </p:cNvSpPr>
              <p:nvPr/>
            </p:nvSpPr>
            <p:spPr bwMode="auto">
              <a:xfrm>
                <a:off x="6870" y="1402"/>
                <a:ext cx="371" cy="79"/>
              </a:xfrm>
              <a:custGeom>
                <a:avLst/>
                <a:gdLst/>
                <a:ahLst/>
                <a:cxnLst>
                  <a:cxn ang="0">
                    <a:pos x="1480" y="290"/>
                  </a:cxn>
                  <a:cxn ang="0">
                    <a:pos x="1484" y="280"/>
                  </a:cxn>
                  <a:cxn ang="0">
                    <a:pos x="1446" y="271"/>
                  </a:cxn>
                  <a:cxn ang="0">
                    <a:pos x="1368" y="261"/>
                  </a:cxn>
                  <a:cxn ang="0">
                    <a:pos x="1289" y="250"/>
                  </a:cxn>
                  <a:cxn ang="0">
                    <a:pos x="1211" y="238"/>
                  </a:cxn>
                  <a:cxn ang="0">
                    <a:pos x="1134" y="226"/>
                  </a:cxn>
                  <a:cxn ang="0">
                    <a:pos x="1055" y="212"/>
                  </a:cxn>
                  <a:cxn ang="0">
                    <a:pos x="978" y="197"/>
                  </a:cxn>
                  <a:cxn ang="0">
                    <a:pos x="899" y="182"/>
                  </a:cxn>
                  <a:cxn ang="0">
                    <a:pos x="824" y="166"/>
                  </a:cxn>
                  <a:cxn ang="0">
                    <a:pos x="753" y="152"/>
                  </a:cxn>
                  <a:cxn ang="0">
                    <a:pos x="683" y="140"/>
                  </a:cxn>
                  <a:cxn ang="0">
                    <a:pos x="612" y="127"/>
                  </a:cxn>
                  <a:cxn ang="0">
                    <a:pos x="542" y="115"/>
                  </a:cxn>
                  <a:cxn ang="0">
                    <a:pos x="472" y="103"/>
                  </a:cxn>
                  <a:cxn ang="0">
                    <a:pos x="401" y="91"/>
                  </a:cxn>
                  <a:cxn ang="0">
                    <a:pos x="328" y="79"/>
                  </a:cxn>
                  <a:cxn ang="0">
                    <a:pos x="281" y="71"/>
                  </a:cxn>
                  <a:cxn ang="0">
                    <a:pos x="259" y="66"/>
                  </a:cxn>
                  <a:cxn ang="0">
                    <a:pos x="237" y="60"/>
                  </a:cxn>
                  <a:cxn ang="0">
                    <a:pos x="216" y="55"/>
                  </a:cxn>
                  <a:cxn ang="0">
                    <a:pos x="194" y="49"/>
                  </a:cxn>
                  <a:cxn ang="0">
                    <a:pos x="172" y="44"/>
                  </a:cxn>
                  <a:cxn ang="0">
                    <a:pos x="150" y="38"/>
                  </a:cxn>
                  <a:cxn ang="0">
                    <a:pos x="128" y="33"/>
                  </a:cxn>
                  <a:cxn ang="0">
                    <a:pos x="104" y="26"/>
                  </a:cxn>
                  <a:cxn ang="0">
                    <a:pos x="79" y="18"/>
                  </a:cxn>
                  <a:cxn ang="0">
                    <a:pos x="53" y="11"/>
                  </a:cxn>
                  <a:cxn ang="0">
                    <a:pos x="29" y="4"/>
                  </a:cxn>
                  <a:cxn ang="0">
                    <a:pos x="13" y="5"/>
                  </a:cxn>
                  <a:cxn ang="0">
                    <a:pos x="4" y="14"/>
                  </a:cxn>
                  <a:cxn ang="0">
                    <a:pos x="5" y="22"/>
                  </a:cxn>
                  <a:cxn ang="0">
                    <a:pos x="15" y="27"/>
                  </a:cxn>
                  <a:cxn ang="0">
                    <a:pos x="24" y="31"/>
                  </a:cxn>
                  <a:cxn ang="0">
                    <a:pos x="34" y="36"/>
                  </a:cxn>
                  <a:cxn ang="0">
                    <a:pos x="53" y="43"/>
                  </a:cxn>
                  <a:cxn ang="0">
                    <a:pos x="82" y="50"/>
                  </a:cxn>
                  <a:cxn ang="0">
                    <a:pos x="110" y="58"/>
                  </a:cxn>
                  <a:cxn ang="0">
                    <a:pos x="138" y="66"/>
                  </a:cxn>
                  <a:cxn ang="0">
                    <a:pos x="166" y="73"/>
                  </a:cxn>
                  <a:cxn ang="0">
                    <a:pos x="195" y="80"/>
                  </a:cxn>
                  <a:cxn ang="0">
                    <a:pos x="223" y="89"/>
                  </a:cxn>
                  <a:cxn ang="0">
                    <a:pos x="251" y="96"/>
                  </a:cxn>
                  <a:cxn ang="0">
                    <a:pos x="304" y="105"/>
                  </a:cxn>
                  <a:cxn ang="0">
                    <a:pos x="380" y="117"/>
                  </a:cxn>
                  <a:cxn ang="0">
                    <a:pos x="454" y="128"/>
                  </a:cxn>
                  <a:cxn ang="0">
                    <a:pos x="528" y="141"/>
                  </a:cxn>
                  <a:cxn ang="0">
                    <a:pos x="600" y="154"/>
                  </a:cxn>
                  <a:cxn ang="0">
                    <a:pos x="675" y="167"/>
                  </a:cxn>
                  <a:cxn ang="0">
                    <a:pos x="749" y="181"/>
                  </a:cxn>
                  <a:cxn ang="0">
                    <a:pos x="824" y="194"/>
                  </a:cxn>
                  <a:cxn ang="0">
                    <a:pos x="900" y="209"/>
                  </a:cxn>
                  <a:cxn ang="0">
                    <a:pos x="977" y="224"/>
                  </a:cxn>
                  <a:cxn ang="0">
                    <a:pos x="1053" y="238"/>
                  </a:cxn>
                  <a:cxn ang="0">
                    <a:pos x="1128" y="253"/>
                  </a:cxn>
                  <a:cxn ang="0">
                    <a:pos x="1205" y="267"/>
                  </a:cxn>
                  <a:cxn ang="0">
                    <a:pos x="1281" y="281"/>
                  </a:cxn>
                  <a:cxn ang="0">
                    <a:pos x="1358" y="295"/>
                  </a:cxn>
                  <a:cxn ang="0">
                    <a:pos x="1435" y="310"/>
                  </a:cxn>
                  <a:cxn ang="0">
                    <a:pos x="1474" y="312"/>
                  </a:cxn>
                  <a:cxn ang="0">
                    <a:pos x="1476" y="300"/>
                  </a:cxn>
                </a:cxnLst>
                <a:rect l="0" t="0" r="r" b="b"/>
                <a:pathLst>
                  <a:path w="1486" h="317">
                    <a:moveTo>
                      <a:pt x="1478" y="294"/>
                    </a:moveTo>
                    <a:lnTo>
                      <a:pt x="1480" y="290"/>
                    </a:lnTo>
                    <a:lnTo>
                      <a:pt x="1482" y="284"/>
                    </a:lnTo>
                    <a:lnTo>
                      <a:pt x="1484" y="280"/>
                    </a:lnTo>
                    <a:lnTo>
                      <a:pt x="1486" y="276"/>
                    </a:lnTo>
                    <a:lnTo>
                      <a:pt x="1446" y="271"/>
                    </a:lnTo>
                    <a:lnTo>
                      <a:pt x="1406" y="267"/>
                    </a:lnTo>
                    <a:lnTo>
                      <a:pt x="1368" y="261"/>
                    </a:lnTo>
                    <a:lnTo>
                      <a:pt x="1328" y="255"/>
                    </a:lnTo>
                    <a:lnTo>
                      <a:pt x="1289" y="250"/>
                    </a:lnTo>
                    <a:lnTo>
                      <a:pt x="1250" y="245"/>
                    </a:lnTo>
                    <a:lnTo>
                      <a:pt x="1211" y="238"/>
                    </a:lnTo>
                    <a:lnTo>
                      <a:pt x="1172" y="232"/>
                    </a:lnTo>
                    <a:lnTo>
                      <a:pt x="1134" y="226"/>
                    </a:lnTo>
                    <a:lnTo>
                      <a:pt x="1095" y="218"/>
                    </a:lnTo>
                    <a:lnTo>
                      <a:pt x="1055" y="212"/>
                    </a:lnTo>
                    <a:lnTo>
                      <a:pt x="1016" y="205"/>
                    </a:lnTo>
                    <a:lnTo>
                      <a:pt x="978" y="197"/>
                    </a:lnTo>
                    <a:lnTo>
                      <a:pt x="939" y="189"/>
                    </a:lnTo>
                    <a:lnTo>
                      <a:pt x="899" y="182"/>
                    </a:lnTo>
                    <a:lnTo>
                      <a:pt x="861" y="173"/>
                    </a:lnTo>
                    <a:lnTo>
                      <a:pt x="824" y="166"/>
                    </a:lnTo>
                    <a:lnTo>
                      <a:pt x="788" y="160"/>
                    </a:lnTo>
                    <a:lnTo>
                      <a:pt x="753" y="152"/>
                    </a:lnTo>
                    <a:lnTo>
                      <a:pt x="717" y="146"/>
                    </a:lnTo>
                    <a:lnTo>
                      <a:pt x="683" y="140"/>
                    </a:lnTo>
                    <a:lnTo>
                      <a:pt x="647" y="134"/>
                    </a:lnTo>
                    <a:lnTo>
                      <a:pt x="612" y="127"/>
                    </a:lnTo>
                    <a:lnTo>
                      <a:pt x="577" y="121"/>
                    </a:lnTo>
                    <a:lnTo>
                      <a:pt x="542" y="115"/>
                    </a:lnTo>
                    <a:lnTo>
                      <a:pt x="507" y="108"/>
                    </a:lnTo>
                    <a:lnTo>
                      <a:pt x="472" y="103"/>
                    </a:lnTo>
                    <a:lnTo>
                      <a:pt x="436" y="97"/>
                    </a:lnTo>
                    <a:lnTo>
                      <a:pt x="401" y="91"/>
                    </a:lnTo>
                    <a:lnTo>
                      <a:pt x="364" y="85"/>
                    </a:lnTo>
                    <a:lnTo>
                      <a:pt x="328" y="79"/>
                    </a:lnTo>
                    <a:lnTo>
                      <a:pt x="292" y="74"/>
                    </a:lnTo>
                    <a:lnTo>
                      <a:pt x="281" y="71"/>
                    </a:lnTo>
                    <a:lnTo>
                      <a:pt x="270" y="69"/>
                    </a:lnTo>
                    <a:lnTo>
                      <a:pt x="259" y="66"/>
                    </a:lnTo>
                    <a:lnTo>
                      <a:pt x="248" y="62"/>
                    </a:lnTo>
                    <a:lnTo>
                      <a:pt x="237" y="60"/>
                    </a:lnTo>
                    <a:lnTo>
                      <a:pt x="226" y="57"/>
                    </a:lnTo>
                    <a:lnTo>
                      <a:pt x="216" y="55"/>
                    </a:lnTo>
                    <a:lnTo>
                      <a:pt x="204" y="52"/>
                    </a:lnTo>
                    <a:lnTo>
                      <a:pt x="194" y="49"/>
                    </a:lnTo>
                    <a:lnTo>
                      <a:pt x="182" y="47"/>
                    </a:lnTo>
                    <a:lnTo>
                      <a:pt x="172" y="44"/>
                    </a:lnTo>
                    <a:lnTo>
                      <a:pt x="160" y="40"/>
                    </a:lnTo>
                    <a:lnTo>
                      <a:pt x="150" y="38"/>
                    </a:lnTo>
                    <a:lnTo>
                      <a:pt x="138" y="35"/>
                    </a:lnTo>
                    <a:lnTo>
                      <a:pt x="128" y="33"/>
                    </a:lnTo>
                    <a:lnTo>
                      <a:pt x="116" y="30"/>
                    </a:lnTo>
                    <a:lnTo>
                      <a:pt x="104" y="26"/>
                    </a:lnTo>
                    <a:lnTo>
                      <a:pt x="91" y="23"/>
                    </a:lnTo>
                    <a:lnTo>
                      <a:pt x="79" y="18"/>
                    </a:lnTo>
                    <a:lnTo>
                      <a:pt x="66" y="14"/>
                    </a:lnTo>
                    <a:lnTo>
                      <a:pt x="53" y="11"/>
                    </a:lnTo>
                    <a:lnTo>
                      <a:pt x="41" y="7"/>
                    </a:lnTo>
                    <a:lnTo>
                      <a:pt x="29" y="4"/>
                    </a:lnTo>
                    <a:lnTo>
                      <a:pt x="17" y="0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4" y="14"/>
                    </a:lnTo>
                    <a:lnTo>
                      <a:pt x="0" y="19"/>
                    </a:lnTo>
                    <a:lnTo>
                      <a:pt x="5" y="22"/>
                    </a:lnTo>
                    <a:lnTo>
                      <a:pt x="11" y="24"/>
                    </a:lnTo>
                    <a:lnTo>
                      <a:pt x="15" y="27"/>
                    </a:lnTo>
                    <a:lnTo>
                      <a:pt x="20" y="29"/>
                    </a:lnTo>
                    <a:lnTo>
                      <a:pt x="24" y="31"/>
                    </a:lnTo>
                    <a:lnTo>
                      <a:pt x="29" y="33"/>
                    </a:lnTo>
                    <a:lnTo>
                      <a:pt x="34" y="36"/>
                    </a:lnTo>
                    <a:lnTo>
                      <a:pt x="39" y="38"/>
                    </a:lnTo>
                    <a:lnTo>
                      <a:pt x="53" y="43"/>
                    </a:lnTo>
                    <a:lnTo>
                      <a:pt x="67" y="46"/>
                    </a:lnTo>
                    <a:lnTo>
                      <a:pt x="82" y="50"/>
                    </a:lnTo>
                    <a:lnTo>
                      <a:pt x="96" y="54"/>
                    </a:lnTo>
                    <a:lnTo>
                      <a:pt x="110" y="58"/>
                    </a:lnTo>
                    <a:lnTo>
                      <a:pt x="125" y="61"/>
                    </a:lnTo>
                    <a:lnTo>
                      <a:pt x="138" y="66"/>
                    </a:lnTo>
                    <a:lnTo>
                      <a:pt x="153" y="69"/>
                    </a:lnTo>
                    <a:lnTo>
                      <a:pt x="166" y="73"/>
                    </a:lnTo>
                    <a:lnTo>
                      <a:pt x="181" y="77"/>
                    </a:lnTo>
                    <a:lnTo>
                      <a:pt x="195" y="80"/>
                    </a:lnTo>
                    <a:lnTo>
                      <a:pt x="209" y="84"/>
                    </a:lnTo>
                    <a:lnTo>
                      <a:pt x="223" y="89"/>
                    </a:lnTo>
                    <a:lnTo>
                      <a:pt x="237" y="93"/>
                    </a:lnTo>
                    <a:lnTo>
                      <a:pt x="251" y="96"/>
                    </a:lnTo>
                    <a:lnTo>
                      <a:pt x="266" y="100"/>
                    </a:lnTo>
                    <a:lnTo>
                      <a:pt x="304" y="105"/>
                    </a:lnTo>
                    <a:lnTo>
                      <a:pt x="342" y="111"/>
                    </a:lnTo>
                    <a:lnTo>
                      <a:pt x="380" y="117"/>
                    </a:lnTo>
                    <a:lnTo>
                      <a:pt x="417" y="122"/>
                    </a:lnTo>
                    <a:lnTo>
                      <a:pt x="454" y="128"/>
                    </a:lnTo>
                    <a:lnTo>
                      <a:pt x="491" y="135"/>
                    </a:lnTo>
                    <a:lnTo>
                      <a:pt x="528" y="141"/>
                    </a:lnTo>
                    <a:lnTo>
                      <a:pt x="565" y="147"/>
                    </a:lnTo>
                    <a:lnTo>
                      <a:pt x="600" y="154"/>
                    </a:lnTo>
                    <a:lnTo>
                      <a:pt x="638" y="161"/>
                    </a:lnTo>
                    <a:lnTo>
                      <a:pt x="675" y="167"/>
                    </a:lnTo>
                    <a:lnTo>
                      <a:pt x="711" y="174"/>
                    </a:lnTo>
                    <a:lnTo>
                      <a:pt x="749" y="181"/>
                    </a:lnTo>
                    <a:lnTo>
                      <a:pt x="786" y="188"/>
                    </a:lnTo>
                    <a:lnTo>
                      <a:pt x="824" y="194"/>
                    </a:lnTo>
                    <a:lnTo>
                      <a:pt x="863" y="202"/>
                    </a:lnTo>
                    <a:lnTo>
                      <a:pt x="900" y="209"/>
                    </a:lnTo>
                    <a:lnTo>
                      <a:pt x="939" y="216"/>
                    </a:lnTo>
                    <a:lnTo>
                      <a:pt x="977" y="224"/>
                    </a:lnTo>
                    <a:lnTo>
                      <a:pt x="1014" y="231"/>
                    </a:lnTo>
                    <a:lnTo>
                      <a:pt x="1053" y="238"/>
                    </a:lnTo>
                    <a:lnTo>
                      <a:pt x="1091" y="246"/>
                    </a:lnTo>
                    <a:lnTo>
                      <a:pt x="1128" y="253"/>
                    </a:lnTo>
                    <a:lnTo>
                      <a:pt x="1167" y="260"/>
                    </a:lnTo>
                    <a:lnTo>
                      <a:pt x="1205" y="267"/>
                    </a:lnTo>
                    <a:lnTo>
                      <a:pt x="1243" y="274"/>
                    </a:lnTo>
                    <a:lnTo>
                      <a:pt x="1281" y="281"/>
                    </a:lnTo>
                    <a:lnTo>
                      <a:pt x="1320" y="289"/>
                    </a:lnTo>
                    <a:lnTo>
                      <a:pt x="1358" y="295"/>
                    </a:lnTo>
                    <a:lnTo>
                      <a:pt x="1396" y="302"/>
                    </a:lnTo>
                    <a:lnTo>
                      <a:pt x="1435" y="310"/>
                    </a:lnTo>
                    <a:lnTo>
                      <a:pt x="1473" y="317"/>
                    </a:lnTo>
                    <a:lnTo>
                      <a:pt x="1474" y="312"/>
                    </a:lnTo>
                    <a:lnTo>
                      <a:pt x="1475" y="305"/>
                    </a:lnTo>
                    <a:lnTo>
                      <a:pt x="1476" y="300"/>
                    </a:lnTo>
                    <a:lnTo>
                      <a:pt x="1478" y="294"/>
                    </a:lnTo>
                    <a:close/>
                  </a:path>
                </a:pathLst>
              </a:custGeom>
              <a:solidFill>
                <a:srgbClr val="C17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0" name="Freeform 140"/>
              <p:cNvSpPr>
                <a:spLocks/>
              </p:cNvSpPr>
              <p:nvPr/>
            </p:nvSpPr>
            <p:spPr bwMode="auto">
              <a:xfrm>
                <a:off x="6870" y="1402"/>
                <a:ext cx="371" cy="79"/>
              </a:xfrm>
              <a:custGeom>
                <a:avLst/>
                <a:gdLst/>
                <a:ahLst/>
                <a:cxnLst>
                  <a:cxn ang="0">
                    <a:pos x="1479" y="290"/>
                  </a:cxn>
                  <a:cxn ang="0">
                    <a:pos x="1482" y="281"/>
                  </a:cxn>
                  <a:cxn ang="0">
                    <a:pos x="1443" y="272"/>
                  </a:cxn>
                  <a:cxn ang="0">
                    <a:pos x="1365" y="262"/>
                  </a:cxn>
                  <a:cxn ang="0">
                    <a:pos x="1286" y="251"/>
                  </a:cxn>
                  <a:cxn ang="0">
                    <a:pos x="1208" y="239"/>
                  </a:cxn>
                  <a:cxn ang="0">
                    <a:pos x="1130" y="227"/>
                  </a:cxn>
                  <a:cxn ang="0">
                    <a:pos x="1053" y="213"/>
                  </a:cxn>
                  <a:cxn ang="0">
                    <a:pos x="976" y="199"/>
                  </a:cxn>
                  <a:cxn ang="0">
                    <a:pos x="897" y="183"/>
                  </a:cxn>
                  <a:cxn ang="0">
                    <a:pos x="822" y="167"/>
                  </a:cxn>
                  <a:cxn ang="0">
                    <a:pos x="751" y="154"/>
                  </a:cxn>
                  <a:cxn ang="0">
                    <a:pos x="681" y="141"/>
                  </a:cxn>
                  <a:cxn ang="0">
                    <a:pos x="611" y="128"/>
                  </a:cxn>
                  <a:cxn ang="0">
                    <a:pos x="541" y="116"/>
                  </a:cxn>
                  <a:cxn ang="0">
                    <a:pos x="471" y="103"/>
                  </a:cxn>
                  <a:cxn ang="0">
                    <a:pos x="400" y="92"/>
                  </a:cxn>
                  <a:cxn ang="0">
                    <a:pos x="327" y="80"/>
                  </a:cxn>
                  <a:cxn ang="0">
                    <a:pos x="279" y="71"/>
                  </a:cxn>
                  <a:cxn ang="0">
                    <a:pos x="257" y="66"/>
                  </a:cxn>
                  <a:cxn ang="0">
                    <a:pos x="235" y="60"/>
                  </a:cxn>
                  <a:cxn ang="0">
                    <a:pos x="213" y="55"/>
                  </a:cxn>
                  <a:cxn ang="0">
                    <a:pos x="192" y="49"/>
                  </a:cxn>
                  <a:cxn ang="0">
                    <a:pos x="170" y="44"/>
                  </a:cxn>
                  <a:cxn ang="0">
                    <a:pos x="148" y="38"/>
                  </a:cxn>
                  <a:cxn ang="0">
                    <a:pos x="126" y="33"/>
                  </a:cxn>
                  <a:cxn ang="0">
                    <a:pos x="102" y="26"/>
                  </a:cxn>
                  <a:cxn ang="0">
                    <a:pos x="77" y="18"/>
                  </a:cxn>
                  <a:cxn ang="0">
                    <a:pos x="52" y="11"/>
                  </a:cxn>
                  <a:cxn ang="0">
                    <a:pos x="27" y="4"/>
                  </a:cxn>
                  <a:cxn ang="0">
                    <a:pos x="11" y="4"/>
                  </a:cxn>
                  <a:cxn ang="0">
                    <a:pos x="4" y="13"/>
                  </a:cxn>
                  <a:cxn ang="0">
                    <a:pos x="5" y="21"/>
                  </a:cxn>
                  <a:cxn ang="0">
                    <a:pos x="16" y="25"/>
                  </a:cxn>
                  <a:cxn ang="0">
                    <a:pos x="25" y="30"/>
                  </a:cxn>
                  <a:cxn ang="0">
                    <a:pos x="35" y="34"/>
                  </a:cxn>
                  <a:cxn ang="0">
                    <a:pos x="55" y="40"/>
                  </a:cxn>
                  <a:cxn ang="0">
                    <a:pos x="84" y="48"/>
                  </a:cxn>
                  <a:cxn ang="0">
                    <a:pos x="112" y="55"/>
                  </a:cxn>
                  <a:cxn ang="0">
                    <a:pos x="141" y="62"/>
                  </a:cxn>
                  <a:cxn ang="0">
                    <a:pos x="170" y="71"/>
                  </a:cxn>
                  <a:cxn ang="0">
                    <a:pos x="199" y="78"/>
                  </a:cxn>
                  <a:cxn ang="0">
                    <a:pos x="227" y="87"/>
                  </a:cxn>
                  <a:cxn ang="0">
                    <a:pos x="255" y="94"/>
                  </a:cxn>
                  <a:cxn ang="0">
                    <a:pos x="309" y="103"/>
                  </a:cxn>
                  <a:cxn ang="0">
                    <a:pos x="384" y="115"/>
                  </a:cxn>
                  <a:cxn ang="0">
                    <a:pos x="457" y="126"/>
                  </a:cxn>
                  <a:cxn ang="0">
                    <a:pos x="529" y="139"/>
                  </a:cxn>
                  <a:cxn ang="0">
                    <a:pos x="602" y="153"/>
                  </a:cxn>
                  <a:cxn ang="0">
                    <a:pos x="675" y="166"/>
                  </a:cxn>
                  <a:cxn ang="0">
                    <a:pos x="748" y="180"/>
                  </a:cxn>
                  <a:cxn ang="0">
                    <a:pos x="823" y="193"/>
                  </a:cxn>
                  <a:cxn ang="0">
                    <a:pos x="899" y="207"/>
                  </a:cxn>
                  <a:cxn ang="0">
                    <a:pos x="976" y="222"/>
                  </a:cxn>
                  <a:cxn ang="0">
                    <a:pos x="1052" y="236"/>
                  </a:cxn>
                  <a:cxn ang="0">
                    <a:pos x="1127" y="251"/>
                  </a:cxn>
                  <a:cxn ang="0">
                    <a:pos x="1204" y="265"/>
                  </a:cxn>
                  <a:cxn ang="0">
                    <a:pos x="1280" y="279"/>
                  </a:cxn>
                  <a:cxn ang="0">
                    <a:pos x="1357" y="293"/>
                  </a:cxn>
                  <a:cxn ang="0">
                    <a:pos x="1434" y="307"/>
                  </a:cxn>
                  <a:cxn ang="0">
                    <a:pos x="1473" y="310"/>
                  </a:cxn>
                  <a:cxn ang="0">
                    <a:pos x="1475" y="299"/>
                  </a:cxn>
                </a:cxnLst>
                <a:rect l="0" t="0" r="r" b="b"/>
                <a:pathLst>
                  <a:path w="1483" h="315">
                    <a:moveTo>
                      <a:pt x="1477" y="294"/>
                    </a:moveTo>
                    <a:lnTo>
                      <a:pt x="1479" y="290"/>
                    </a:lnTo>
                    <a:lnTo>
                      <a:pt x="1480" y="285"/>
                    </a:lnTo>
                    <a:lnTo>
                      <a:pt x="1482" y="281"/>
                    </a:lnTo>
                    <a:lnTo>
                      <a:pt x="1483" y="277"/>
                    </a:lnTo>
                    <a:lnTo>
                      <a:pt x="1443" y="272"/>
                    </a:lnTo>
                    <a:lnTo>
                      <a:pt x="1403" y="268"/>
                    </a:lnTo>
                    <a:lnTo>
                      <a:pt x="1365" y="262"/>
                    </a:lnTo>
                    <a:lnTo>
                      <a:pt x="1325" y="256"/>
                    </a:lnTo>
                    <a:lnTo>
                      <a:pt x="1286" y="251"/>
                    </a:lnTo>
                    <a:lnTo>
                      <a:pt x="1246" y="246"/>
                    </a:lnTo>
                    <a:lnTo>
                      <a:pt x="1208" y="239"/>
                    </a:lnTo>
                    <a:lnTo>
                      <a:pt x="1169" y="233"/>
                    </a:lnTo>
                    <a:lnTo>
                      <a:pt x="1130" y="227"/>
                    </a:lnTo>
                    <a:lnTo>
                      <a:pt x="1092" y="220"/>
                    </a:lnTo>
                    <a:lnTo>
                      <a:pt x="1053" y="213"/>
                    </a:lnTo>
                    <a:lnTo>
                      <a:pt x="1014" y="206"/>
                    </a:lnTo>
                    <a:lnTo>
                      <a:pt x="976" y="199"/>
                    </a:lnTo>
                    <a:lnTo>
                      <a:pt x="936" y="190"/>
                    </a:lnTo>
                    <a:lnTo>
                      <a:pt x="897" y="183"/>
                    </a:lnTo>
                    <a:lnTo>
                      <a:pt x="859" y="175"/>
                    </a:lnTo>
                    <a:lnTo>
                      <a:pt x="822" y="167"/>
                    </a:lnTo>
                    <a:lnTo>
                      <a:pt x="786" y="161"/>
                    </a:lnTo>
                    <a:lnTo>
                      <a:pt x="751" y="154"/>
                    </a:lnTo>
                    <a:lnTo>
                      <a:pt x="715" y="147"/>
                    </a:lnTo>
                    <a:lnTo>
                      <a:pt x="681" y="141"/>
                    </a:lnTo>
                    <a:lnTo>
                      <a:pt x="645" y="135"/>
                    </a:lnTo>
                    <a:lnTo>
                      <a:pt x="611" y="128"/>
                    </a:lnTo>
                    <a:lnTo>
                      <a:pt x="575" y="122"/>
                    </a:lnTo>
                    <a:lnTo>
                      <a:pt x="541" y="116"/>
                    </a:lnTo>
                    <a:lnTo>
                      <a:pt x="505" y="110"/>
                    </a:lnTo>
                    <a:lnTo>
                      <a:pt x="471" y="103"/>
                    </a:lnTo>
                    <a:lnTo>
                      <a:pt x="435" y="98"/>
                    </a:lnTo>
                    <a:lnTo>
                      <a:pt x="400" y="92"/>
                    </a:lnTo>
                    <a:lnTo>
                      <a:pt x="363" y="86"/>
                    </a:lnTo>
                    <a:lnTo>
                      <a:pt x="327" y="80"/>
                    </a:lnTo>
                    <a:lnTo>
                      <a:pt x="291" y="74"/>
                    </a:lnTo>
                    <a:lnTo>
                      <a:pt x="279" y="71"/>
                    </a:lnTo>
                    <a:lnTo>
                      <a:pt x="269" y="69"/>
                    </a:lnTo>
                    <a:lnTo>
                      <a:pt x="257" y="66"/>
                    </a:lnTo>
                    <a:lnTo>
                      <a:pt x="247" y="62"/>
                    </a:lnTo>
                    <a:lnTo>
                      <a:pt x="235" y="60"/>
                    </a:lnTo>
                    <a:lnTo>
                      <a:pt x="225" y="57"/>
                    </a:lnTo>
                    <a:lnTo>
                      <a:pt x="213" y="55"/>
                    </a:lnTo>
                    <a:lnTo>
                      <a:pt x="203" y="52"/>
                    </a:lnTo>
                    <a:lnTo>
                      <a:pt x="192" y="49"/>
                    </a:lnTo>
                    <a:lnTo>
                      <a:pt x="180" y="47"/>
                    </a:lnTo>
                    <a:lnTo>
                      <a:pt x="170" y="44"/>
                    </a:lnTo>
                    <a:lnTo>
                      <a:pt x="158" y="40"/>
                    </a:lnTo>
                    <a:lnTo>
                      <a:pt x="148" y="38"/>
                    </a:lnTo>
                    <a:lnTo>
                      <a:pt x="136" y="35"/>
                    </a:lnTo>
                    <a:lnTo>
                      <a:pt x="126" y="33"/>
                    </a:lnTo>
                    <a:lnTo>
                      <a:pt x="114" y="30"/>
                    </a:lnTo>
                    <a:lnTo>
                      <a:pt x="102" y="26"/>
                    </a:lnTo>
                    <a:lnTo>
                      <a:pt x="89" y="23"/>
                    </a:lnTo>
                    <a:lnTo>
                      <a:pt x="77" y="18"/>
                    </a:lnTo>
                    <a:lnTo>
                      <a:pt x="65" y="14"/>
                    </a:lnTo>
                    <a:lnTo>
                      <a:pt x="52" y="11"/>
                    </a:lnTo>
                    <a:lnTo>
                      <a:pt x="40" y="7"/>
                    </a:lnTo>
                    <a:lnTo>
                      <a:pt x="27" y="4"/>
                    </a:lnTo>
                    <a:lnTo>
                      <a:pt x="15" y="0"/>
                    </a:lnTo>
                    <a:lnTo>
                      <a:pt x="11" y="4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0" y="18"/>
                    </a:lnTo>
                    <a:lnTo>
                      <a:pt x="5" y="21"/>
                    </a:lnTo>
                    <a:lnTo>
                      <a:pt x="11" y="23"/>
                    </a:lnTo>
                    <a:lnTo>
                      <a:pt x="16" y="25"/>
                    </a:lnTo>
                    <a:lnTo>
                      <a:pt x="20" y="27"/>
                    </a:lnTo>
                    <a:lnTo>
                      <a:pt x="25" y="30"/>
                    </a:lnTo>
                    <a:lnTo>
                      <a:pt x="31" y="32"/>
                    </a:lnTo>
                    <a:lnTo>
                      <a:pt x="35" y="34"/>
                    </a:lnTo>
                    <a:lnTo>
                      <a:pt x="40" y="36"/>
                    </a:lnTo>
                    <a:lnTo>
                      <a:pt x="55" y="40"/>
                    </a:lnTo>
                    <a:lnTo>
                      <a:pt x="69" y="44"/>
                    </a:lnTo>
                    <a:lnTo>
                      <a:pt x="84" y="48"/>
                    </a:lnTo>
                    <a:lnTo>
                      <a:pt x="97" y="51"/>
                    </a:lnTo>
                    <a:lnTo>
                      <a:pt x="112" y="55"/>
                    </a:lnTo>
                    <a:lnTo>
                      <a:pt x="127" y="59"/>
                    </a:lnTo>
                    <a:lnTo>
                      <a:pt x="141" y="62"/>
                    </a:lnTo>
                    <a:lnTo>
                      <a:pt x="155" y="67"/>
                    </a:lnTo>
                    <a:lnTo>
                      <a:pt x="170" y="71"/>
                    </a:lnTo>
                    <a:lnTo>
                      <a:pt x="184" y="75"/>
                    </a:lnTo>
                    <a:lnTo>
                      <a:pt x="199" y="78"/>
                    </a:lnTo>
                    <a:lnTo>
                      <a:pt x="212" y="82"/>
                    </a:lnTo>
                    <a:lnTo>
                      <a:pt x="227" y="87"/>
                    </a:lnTo>
                    <a:lnTo>
                      <a:pt x="242" y="91"/>
                    </a:lnTo>
                    <a:lnTo>
                      <a:pt x="255" y="94"/>
                    </a:lnTo>
                    <a:lnTo>
                      <a:pt x="270" y="98"/>
                    </a:lnTo>
                    <a:lnTo>
                      <a:pt x="309" y="103"/>
                    </a:lnTo>
                    <a:lnTo>
                      <a:pt x="346" y="109"/>
                    </a:lnTo>
                    <a:lnTo>
                      <a:pt x="384" y="115"/>
                    </a:lnTo>
                    <a:lnTo>
                      <a:pt x="421" y="120"/>
                    </a:lnTo>
                    <a:lnTo>
                      <a:pt x="457" y="126"/>
                    </a:lnTo>
                    <a:lnTo>
                      <a:pt x="494" y="133"/>
                    </a:lnTo>
                    <a:lnTo>
                      <a:pt x="529" y="139"/>
                    </a:lnTo>
                    <a:lnTo>
                      <a:pt x="566" y="145"/>
                    </a:lnTo>
                    <a:lnTo>
                      <a:pt x="602" y="153"/>
                    </a:lnTo>
                    <a:lnTo>
                      <a:pt x="638" y="159"/>
                    </a:lnTo>
                    <a:lnTo>
                      <a:pt x="675" y="166"/>
                    </a:lnTo>
                    <a:lnTo>
                      <a:pt x="711" y="172"/>
                    </a:lnTo>
                    <a:lnTo>
                      <a:pt x="748" y="180"/>
                    </a:lnTo>
                    <a:lnTo>
                      <a:pt x="785" y="186"/>
                    </a:lnTo>
                    <a:lnTo>
                      <a:pt x="823" y="193"/>
                    </a:lnTo>
                    <a:lnTo>
                      <a:pt x="862" y="200"/>
                    </a:lnTo>
                    <a:lnTo>
                      <a:pt x="899" y="207"/>
                    </a:lnTo>
                    <a:lnTo>
                      <a:pt x="938" y="214"/>
                    </a:lnTo>
                    <a:lnTo>
                      <a:pt x="976" y="222"/>
                    </a:lnTo>
                    <a:lnTo>
                      <a:pt x="1013" y="229"/>
                    </a:lnTo>
                    <a:lnTo>
                      <a:pt x="1052" y="236"/>
                    </a:lnTo>
                    <a:lnTo>
                      <a:pt x="1090" y="244"/>
                    </a:lnTo>
                    <a:lnTo>
                      <a:pt x="1127" y="251"/>
                    </a:lnTo>
                    <a:lnTo>
                      <a:pt x="1166" y="257"/>
                    </a:lnTo>
                    <a:lnTo>
                      <a:pt x="1204" y="265"/>
                    </a:lnTo>
                    <a:lnTo>
                      <a:pt x="1242" y="272"/>
                    </a:lnTo>
                    <a:lnTo>
                      <a:pt x="1280" y="279"/>
                    </a:lnTo>
                    <a:lnTo>
                      <a:pt x="1319" y="287"/>
                    </a:lnTo>
                    <a:lnTo>
                      <a:pt x="1357" y="293"/>
                    </a:lnTo>
                    <a:lnTo>
                      <a:pt x="1395" y="300"/>
                    </a:lnTo>
                    <a:lnTo>
                      <a:pt x="1434" y="307"/>
                    </a:lnTo>
                    <a:lnTo>
                      <a:pt x="1472" y="315"/>
                    </a:lnTo>
                    <a:lnTo>
                      <a:pt x="1473" y="310"/>
                    </a:lnTo>
                    <a:lnTo>
                      <a:pt x="1474" y="304"/>
                    </a:lnTo>
                    <a:lnTo>
                      <a:pt x="1475" y="299"/>
                    </a:lnTo>
                    <a:lnTo>
                      <a:pt x="1477" y="294"/>
                    </a:lnTo>
                    <a:close/>
                  </a:path>
                </a:pathLst>
              </a:custGeom>
              <a:solidFill>
                <a:srgbClr val="C47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1" name="Freeform 141"/>
              <p:cNvSpPr>
                <a:spLocks/>
              </p:cNvSpPr>
              <p:nvPr/>
            </p:nvSpPr>
            <p:spPr bwMode="auto">
              <a:xfrm>
                <a:off x="6870" y="1403"/>
                <a:ext cx="370" cy="78"/>
              </a:xfrm>
              <a:custGeom>
                <a:avLst/>
                <a:gdLst/>
                <a:ahLst/>
                <a:cxnLst>
                  <a:cxn ang="0">
                    <a:pos x="1476" y="289"/>
                  </a:cxn>
                  <a:cxn ang="0">
                    <a:pos x="1479" y="282"/>
                  </a:cxn>
                  <a:cxn ang="0">
                    <a:pos x="1440" y="273"/>
                  </a:cxn>
                  <a:cxn ang="0">
                    <a:pos x="1362" y="264"/>
                  </a:cxn>
                  <a:cxn ang="0">
                    <a:pos x="1283" y="252"/>
                  </a:cxn>
                  <a:cxn ang="0">
                    <a:pos x="1206" y="241"/>
                  </a:cxn>
                  <a:cxn ang="0">
                    <a:pos x="1127" y="228"/>
                  </a:cxn>
                  <a:cxn ang="0">
                    <a:pos x="1051" y="214"/>
                  </a:cxn>
                  <a:cxn ang="0">
                    <a:pos x="974" y="200"/>
                  </a:cxn>
                  <a:cxn ang="0">
                    <a:pos x="895" y="184"/>
                  </a:cxn>
                  <a:cxn ang="0">
                    <a:pos x="820" y="168"/>
                  </a:cxn>
                  <a:cxn ang="0">
                    <a:pos x="749" y="156"/>
                  </a:cxn>
                  <a:cxn ang="0">
                    <a:pos x="679" y="142"/>
                  </a:cxn>
                  <a:cxn ang="0">
                    <a:pos x="609" y="130"/>
                  </a:cxn>
                  <a:cxn ang="0">
                    <a:pos x="539" y="117"/>
                  </a:cxn>
                  <a:cxn ang="0">
                    <a:pos x="469" y="104"/>
                  </a:cxn>
                  <a:cxn ang="0">
                    <a:pos x="399" y="92"/>
                  </a:cxn>
                  <a:cxn ang="0">
                    <a:pos x="326" y="80"/>
                  </a:cxn>
                  <a:cxn ang="0">
                    <a:pos x="278" y="71"/>
                  </a:cxn>
                  <a:cxn ang="0">
                    <a:pos x="256" y="66"/>
                  </a:cxn>
                  <a:cxn ang="0">
                    <a:pos x="234" y="60"/>
                  </a:cxn>
                  <a:cxn ang="0">
                    <a:pos x="212" y="54"/>
                  </a:cxn>
                  <a:cxn ang="0">
                    <a:pos x="191" y="49"/>
                  </a:cxn>
                  <a:cxn ang="0">
                    <a:pos x="168" y="43"/>
                  </a:cxn>
                  <a:cxn ang="0">
                    <a:pos x="146" y="37"/>
                  </a:cxn>
                  <a:cxn ang="0">
                    <a:pos x="124" y="32"/>
                  </a:cxn>
                  <a:cxn ang="0">
                    <a:pos x="100" y="26"/>
                  </a:cxn>
                  <a:cxn ang="0">
                    <a:pos x="76" y="19"/>
                  </a:cxn>
                  <a:cxn ang="0">
                    <a:pos x="50" y="11"/>
                  </a:cxn>
                  <a:cxn ang="0">
                    <a:pos x="26" y="4"/>
                  </a:cxn>
                  <a:cxn ang="0">
                    <a:pos x="10" y="4"/>
                  </a:cxn>
                  <a:cxn ang="0">
                    <a:pos x="3" y="13"/>
                  </a:cxn>
                  <a:cxn ang="0">
                    <a:pos x="5" y="20"/>
                  </a:cxn>
                  <a:cxn ang="0">
                    <a:pos x="16" y="24"/>
                  </a:cxn>
                  <a:cxn ang="0">
                    <a:pos x="25" y="27"/>
                  </a:cxn>
                  <a:cxn ang="0">
                    <a:pos x="36" y="31"/>
                  </a:cxn>
                  <a:cxn ang="0">
                    <a:pos x="56" y="37"/>
                  </a:cxn>
                  <a:cxn ang="0">
                    <a:pos x="85" y="45"/>
                  </a:cxn>
                  <a:cxn ang="0">
                    <a:pos x="114" y="53"/>
                  </a:cxn>
                  <a:cxn ang="0">
                    <a:pos x="143" y="60"/>
                  </a:cxn>
                  <a:cxn ang="0">
                    <a:pos x="173" y="69"/>
                  </a:cxn>
                  <a:cxn ang="0">
                    <a:pos x="202" y="76"/>
                  </a:cxn>
                  <a:cxn ang="0">
                    <a:pos x="230" y="83"/>
                  </a:cxn>
                  <a:cxn ang="0">
                    <a:pos x="260" y="91"/>
                  </a:cxn>
                  <a:cxn ang="0">
                    <a:pos x="313" y="100"/>
                  </a:cxn>
                  <a:cxn ang="0">
                    <a:pos x="387" y="112"/>
                  </a:cxn>
                  <a:cxn ang="0">
                    <a:pos x="460" y="124"/>
                  </a:cxn>
                  <a:cxn ang="0">
                    <a:pos x="531" y="137"/>
                  </a:cxn>
                  <a:cxn ang="0">
                    <a:pos x="604" y="150"/>
                  </a:cxn>
                  <a:cxn ang="0">
                    <a:pos x="675" y="164"/>
                  </a:cxn>
                  <a:cxn ang="0">
                    <a:pos x="748" y="178"/>
                  </a:cxn>
                  <a:cxn ang="0">
                    <a:pos x="822" y="191"/>
                  </a:cxn>
                  <a:cxn ang="0">
                    <a:pos x="898" y="206"/>
                  </a:cxn>
                  <a:cxn ang="0">
                    <a:pos x="975" y="220"/>
                  </a:cxn>
                  <a:cxn ang="0">
                    <a:pos x="1051" y="234"/>
                  </a:cxn>
                  <a:cxn ang="0">
                    <a:pos x="1126" y="248"/>
                  </a:cxn>
                  <a:cxn ang="0">
                    <a:pos x="1203" y="262"/>
                  </a:cxn>
                  <a:cxn ang="0">
                    <a:pos x="1279" y="277"/>
                  </a:cxn>
                  <a:cxn ang="0">
                    <a:pos x="1356" y="291"/>
                  </a:cxn>
                  <a:cxn ang="0">
                    <a:pos x="1433" y="305"/>
                  </a:cxn>
                  <a:cxn ang="0">
                    <a:pos x="1472" y="308"/>
                  </a:cxn>
                  <a:cxn ang="0">
                    <a:pos x="1473" y="298"/>
                  </a:cxn>
                </a:cxnLst>
                <a:rect l="0" t="0" r="r" b="b"/>
                <a:pathLst>
                  <a:path w="1480" h="313">
                    <a:moveTo>
                      <a:pt x="1474" y="293"/>
                    </a:moveTo>
                    <a:lnTo>
                      <a:pt x="1476" y="289"/>
                    </a:lnTo>
                    <a:lnTo>
                      <a:pt x="1477" y="286"/>
                    </a:lnTo>
                    <a:lnTo>
                      <a:pt x="1479" y="282"/>
                    </a:lnTo>
                    <a:lnTo>
                      <a:pt x="1480" y="278"/>
                    </a:lnTo>
                    <a:lnTo>
                      <a:pt x="1440" y="273"/>
                    </a:lnTo>
                    <a:lnTo>
                      <a:pt x="1400" y="269"/>
                    </a:lnTo>
                    <a:lnTo>
                      <a:pt x="1362" y="264"/>
                    </a:lnTo>
                    <a:lnTo>
                      <a:pt x="1322" y="257"/>
                    </a:lnTo>
                    <a:lnTo>
                      <a:pt x="1283" y="252"/>
                    </a:lnTo>
                    <a:lnTo>
                      <a:pt x="1244" y="247"/>
                    </a:lnTo>
                    <a:lnTo>
                      <a:pt x="1206" y="241"/>
                    </a:lnTo>
                    <a:lnTo>
                      <a:pt x="1167" y="234"/>
                    </a:lnTo>
                    <a:lnTo>
                      <a:pt x="1127" y="228"/>
                    </a:lnTo>
                    <a:lnTo>
                      <a:pt x="1090" y="221"/>
                    </a:lnTo>
                    <a:lnTo>
                      <a:pt x="1051" y="214"/>
                    </a:lnTo>
                    <a:lnTo>
                      <a:pt x="1012" y="207"/>
                    </a:lnTo>
                    <a:lnTo>
                      <a:pt x="974" y="200"/>
                    </a:lnTo>
                    <a:lnTo>
                      <a:pt x="934" y="191"/>
                    </a:lnTo>
                    <a:lnTo>
                      <a:pt x="895" y="184"/>
                    </a:lnTo>
                    <a:lnTo>
                      <a:pt x="857" y="176"/>
                    </a:lnTo>
                    <a:lnTo>
                      <a:pt x="820" y="168"/>
                    </a:lnTo>
                    <a:lnTo>
                      <a:pt x="784" y="162"/>
                    </a:lnTo>
                    <a:lnTo>
                      <a:pt x="749" y="156"/>
                    </a:lnTo>
                    <a:lnTo>
                      <a:pt x="713" y="148"/>
                    </a:lnTo>
                    <a:lnTo>
                      <a:pt x="679" y="142"/>
                    </a:lnTo>
                    <a:lnTo>
                      <a:pt x="643" y="136"/>
                    </a:lnTo>
                    <a:lnTo>
                      <a:pt x="609" y="130"/>
                    </a:lnTo>
                    <a:lnTo>
                      <a:pt x="573" y="123"/>
                    </a:lnTo>
                    <a:lnTo>
                      <a:pt x="539" y="117"/>
                    </a:lnTo>
                    <a:lnTo>
                      <a:pt x="504" y="111"/>
                    </a:lnTo>
                    <a:lnTo>
                      <a:pt x="469" y="104"/>
                    </a:lnTo>
                    <a:lnTo>
                      <a:pt x="433" y="98"/>
                    </a:lnTo>
                    <a:lnTo>
                      <a:pt x="399" y="92"/>
                    </a:lnTo>
                    <a:lnTo>
                      <a:pt x="362" y="86"/>
                    </a:lnTo>
                    <a:lnTo>
                      <a:pt x="326" y="80"/>
                    </a:lnTo>
                    <a:lnTo>
                      <a:pt x="290" y="74"/>
                    </a:lnTo>
                    <a:lnTo>
                      <a:pt x="278" y="71"/>
                    </a:lnTo>
                    <a:lnTo>
                      <a:pt x="268" y="69"/>
                    </a:lnTo>
                    <a:lnTo>
                      <a:pt x="256" y="66"/>
                    </a:lnTo>
                    <a:lnTo>
                      <a:pt x="246" y="63"/>
                    </a:lnTo>
                    <a:lnTo>
                      <a:pt x="234" y="60"/>
                    </a:lnTo>
                    <a:lnTo>
                      <a:pt x="224" y="57"/>
                    </a:lnTo>
                    <a:lnTo>
                      <a:pt x="212" y="54"/>
                    </a:lnTo>
                    <a:lnTo>
                      <a:pt x="201" y="51"/>
                    </a:lnTo>
                    <a:lnTo>
                      <a:pt x="191" y="49"/>
                    </a:lnTo>
                    <a:lnTo>
                      <a:pt x="179" y="46"/>
                    </a:lnTo>
                    <a:lnTo>
                      <a:pt x="168" y="43"/>
                    </a:lnTo>
                    <a:lnTo>
                      <a:pt x="157" y="41"/>
                    </a:lnTo>
                    <a:lnTo>
                      <a:pt x="146" y="37"/>
                    </a:lnTo>
                    <a:lnTo>
                      <a:pt x="134" y="34"/>
                    </a:lnTo>
                    <a:lnTo>
                      <a:pt x="124" y="32"/>
                    </a:lnTo>
                    <a:lnTo>
                      <a:pt x="112" y="29"/>
                    </a:lnTo>
                    <a:lnTo>
                      <a:pt x="100" y="26"/>
                    </a:lnTo>
                    <a:lnTo>
                      <a:pt x="88" y="22"/>
                    </a:lnTo>
                    <a:lnTo>
                      <a:pt x="76" y="19"/>
                    </a:lnTo>
                    <a:lnTo>
                      <a:pt x="63" y="14"/>
                    </a:lnTo>
                    <a:lnTo>
                      <a:pt x="50" y="11"/>
                    </a:lnTo>
                    <a:lnTo>
                      <a:pt x="38" y="7"/>
                    </a:lnTo>
                    <a:lnTo>
                      <a:pt x="26" y="4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7" y="9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1" y="25"/>
                    </a:lnTo>
                    <a:lnTo>
                      <a:pt x="25" y="27"/>
                    </a:lnTo>
                    <a:lnTo>
                      <a:pt x="31" y="29"/>
                    </a:lnTo>
                    <a:lnTo>
                      <a:pt x="36" y="31"/>
                    </a:lnTo>
                    <a:lnTo>
                      <a:pt x="41" y="33"/>
                    </a:lnTo>
                    <a:lnTo>
                      <a:pt x="56" y="37"/>
                    </a:lnTo>
                    <a:lnTo>
                      <a:pt x="70" y="41"/>
                    </a:lnTo>
                    <a:lnTo>
                      <a:pt x="85" y="45"/>
                    </a:lnTo>
                    <a:lnTo>
                      <a:pt x="100" y="49"/>
                    </a:lnTo>
                    <a:lnTo>
                      <a:pt x="114" y="53"/>
                    </a:lnTo>
                    <a:lnTo>
                      <a:pt x="129" y="56"/>
                    </a:lnTo>
                    <a:lnTo>
                      <a:pt x="143" y="60"/>
                    </a:lnTo>
                    <a:lnTo>
                      <a:pt x="158" y="65"/>
                    </a:lnTo>
                    <a:lnTo>
                      <a:pt x="173" y="69"/>
                    </a:lnTo>
                    <a:lnTo>
                      <a:pt x="187" y="72"/>
                    </a:lnTo>
                    <a:lnTo>
                      <a:pt x="202" y="76"/>
                    </a:lnTo>
                    <a:lnTo>
                      <a:pt x="216" y="80"/>
                    </a:lnTo>
                    <a:lnTo>
                      <a:pt x="230" y="83"/>
                    </a:lnTo>
                    <a:lnTo>
                      <a:pt x="245" y="88"/>
                    </a:lnTo>
                    <a:lnTo>
                      <a:pt x="260" y="91"/>
                    </a:lnTo>
                    <a:lnTo>
                      <a:pt x="274" y="95"/>
                    </a:lnTo>
                    <a:lnTo>
                      <a:pt x="313" y="100"/>
                    </a:lnTo>
                    <a:lnTo>
                      <a:pt x="350" y="106"/>
                    </a:lnTo>
                    <a:lnTo>
                      <a:pt x="387" y="112"/>
                    </a:lnTo>
                    <a:lnTo>
                      <a:pt x="424" y="118"/>
                    </a:lnTo>
                    <a:lnTo>
                      <a:pt x="460" y="124"/>
                    </a:lnTo>
                    <a:lnTo>
                      <a:pt x="496" y="131"/>
                    </a:lnTo>
                    <a:lnTo>
                      <a:pt x="531" y="137"/>
                    </a:lnTo>
                    <a:lnTo>
                      <a:pt x="568" y="143"/>
                    </a:lnTo>
                    <a:lnTo>
                      <a:pt x="604" y="150"/>
                    </a:lnTo>
                    <a:lnTo>
                      <a:pt x="639" y="157"/>
                    </a:lnTo>
                    <a:lnTo>
                      <a:pt x="675" y="164"/>
                    </a:lnTo>
                    <a:lnTo>
                      <a:pt x="711" y="171"/>
                    </a:lnTo>
                    <a:lnTo>
                      <a:pt x="748" y="178"/>
                    </a:lnTo>
                    <a:lnTo>
                      <a:pt x="784" y="185"/>
                    </a:lnTo>
                    <a:lnTo>
                      <a:pt x="822" y="191"/>
                    </a:lnTo>
                    <a:lnTo>
                      <a:pt x="861" y="199"/>
                    </a:lnTo>
                    <a:lnTo>
                      <a:pt x="898" y="206"/>
                    </a:lnTo>
                    <a:lnTo>
                      <a:pt x="937" y="213"/>
                    </a:lnTo>
                    <a:lnTo>
                      <a:pt x="975" y="220"/>
                    </a:lnTo>
                    <a:lnTo>
                      <a:pt x="1012" y="227"/>
                    </a:lnTo>
                    <a:lnTo>
                      <a:pt x="1051" y="234"/>
                    </a:lnTo>
                    <a:lnTo>
                      <a:pt x="1089" y="242"/>
                    </a:lnTo>
                    <a:lnTo>
                      <a:pt x="1126" y="248"/>
                    </a:lnTo>
                    <a:lnTo>
                      <a:pt x="1165" y="255"/>
                    </a:lnTo>
                    <a:lnTo>
                      <a:pt x="1203" y="262"/>
                    </a:lnTo>
                    <a:lnTo>
                      <a:pt x="1241" y="270"/>
                    </a:lnTo>
                    <a:lnTo>
                      <a:pt x="1279" y="277"/>
                    </a:lnTo>
                    <a:lnTo>
                      <a:pt x="1318" y="283"/>
                    </a:lnTo>
                    <a:lnTo>
                      <a:pt x="1356" y="291"/>
                    </a:lnTo>
                    <a:lnTo>
                      <a:pt x="1394" y="298"/>
                    </a:lnTo>
                    <a:lnTo>
                      <a:pt x="1433" y="305"/>
                    </a:lnTo>
                    <a:lnTo>
                      <a:pt x="1471" y="313"/>
                    </a:lnTo>
                    <a:lnTo>
                      <a:pt x="1472" y="308"/>
                    </a:lnTo>
                    <a:lnTo>
                      <a:pt x="1473" y="303"/>
                    </a:lnTo>
                    <a:lnTo>
                      <a:pt x="1473" y="298"/>
                    </a:lnTo>
                    <a:lnTo>
                      <a:pt x="1474" y="293"/>
                    </a:lnTo>
                    <a:close/>
                  </a:path>
                </a:pathLst>
              </a:custGeom>
              <a:solidFill>
                <a:srgbClr val="C6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2" name="Freeform 142"/>
              <p:cNvSpPr>
                <a:spLocks/>
              </p:cNvSpPr>
              <p:nvPr/>
            </p:nvSpPr>
            <p:spPr bwMode="auto">
              <a:xfrm>
                <a:off x="6871" y="1403"/>
                <a:ext cx="369" cy="78"/>
              </a:xfrm>
              <a:custGeom>
                <a:avLst/>
                <a:gdLst/>
                <a:ahLst/>
                <a:cxnLst>
                  <a:cxn ang="0">
                    <a:pos x="1473" y="288"/>
                  </a:cxn>
                  <a:cxn ang="0">
                    <a:pos x="1476" y="281"/>
                  </a:cxn>
                  <a:cxn ang="0">
                    <a:pos x="1437" y="273"/>
                  </a:cxn>
                  <a:cxn ang="0">
                    <a:pos x="1358" y="264"/>
                  </a:cxn>
                  <a:cxn ang="0">
                    <a:pos x="1280" y="252"/>
                  </a:cxn>
                  <a:cxn ang="0">
                    <a:pos x="1203" y="241"/>
                  </a:cxn>
                  <a:cxn ang="0">
                    <a:pos x="1125" y="228"/>
                  </a:cxn>
                  <a:cxn ang="0">
                    <a:pos x="1048" y="214"/>
                  </a:cxn>
                  <a:cxn ang="0">
                    <a:pos x="971" y="200"/>
                  </a:cxn>
                  <a:cxn ang="0">
                    <a:pos x="892" y="184"/>
                  </a:cxn>
                  <a:cxn ang="0">
                    <a:pos x="818" y="169"/>
                  </a:cxn>
                  <a:cxn ang="0">
                    <a:pos x="746" y="156"/>
                  </a:cxn>
                  <a:cxn ang="0">
                    <a:pos x="676" y="142"/>
                  </a:cxn>
                  <a:cxn ang="0">
                    <a:pos x="607" y="130"/>
                  </a:cxn>
                  <a:cxn ang="0">
                    <a:pos x="538" y="116"/>
                  </a:cxn>
                  <a:cxn ang="0">
                    <a:pos x="468" y="103"/>
                  </a:cxn>
                  <a:cxn ang="0">
                    <a:pos x="397" y="91"/>
                  </a:cxn>
                  <a:cxn ang="0">
                    <a:pos x="325" y="79"/>
                  </a:cxn>
                  <a:cxn ang="0">
                    <a:pos x="277" y="70"/>
                  </a:cxn>
                  <a:cxn ang="0">
                    <a:pos x="255" y="65"/>
                  </a:cxn>
                  <a:cxn ang="0">
                    <a:pos x="233" y="58"/>
                  </a:cxn>
                  <a:cxn ang="0">
                    <a:pos x="210" y="53"/>
                  </a:cxn>
                  <a:cxn ang="0">
                    <a:pos x="188" y="47"/>
                  </a:cxn>
                  <a:cxn ang="0">
                    <a:pos x="165" y="42"/>
                  </a:cxn>
                  <a:cxn ang="0">
                    <a:pos x="144" y="35"/>
                  </a:cxn>
                  <a:cxn ang="0">
                    <a:pos x="122" y="30"/>
                  </a:cxn>
                  <a:cxn ang="0">
                    <a:pos x="98" y="24"/>
                  </a:cxn>
                  <a:cxn ang="0">
                    <a:pos x="73" y="17"/>
                  </a:cxn>
                  <a:cxn ang="0">
                    <a:pos x="49" y="9"/>
                  </a:cxn>
                  <a:cxn ang="0">
                    <a:pos x="24" y="3"/>
                  </a:cxn>
                  <a:cxn ang="0">
                    <a:pos x="9" y="4"/>
                  </a:cxn>
                  <a:cxn ang="0">
                    <a:pos x="3" y="11"/>
                  </a:cxn>
                  <a:cxn ang="0">
                    <a:pos x="6" y="18"/>
                  </a:cxn>
                  <a:cxn ang="0">
                    <a:pos x="16" y="21"/>
                  </a:cxn>
                  <a:cxn ang="0">
                    <a:pos x="26" y="24"/>
                  </a:cxn>
                  <a:cxn ang="0">
                    <a:pos x="37" y="27"/>
                  </a:cxn>
                  <a:cxn ang="0">
                    <a:pos x="57" y="33"/>
                  </a:cxn>
                  <a:cxn ang="0">
                    <a:pos x="87" y="41"/>
                  </a:cxn>
                  <a:cxn ang="0">
                    <a:pos x="116" y="49"/>
                  </a:cxn>
                  <a:cxn ang="0">
                    <a:pos x="146" y="56"/>
                  </a:cxn>
                  <a:cxn ang="0">
                    <a:pos x="175" y="65"/>
                  </a:cxn>
                  <a:cxn ang="0">
                    <a:pos x="205" y="72"/>
                  </a:cxn>
                  <a:cxn ang="0">
                    <a:pos x="234" y="80"/>
                  </a:cxn>
                  <a:cxn ang="0">
                    <a:pos x="264" y="88"/>
                  </a:cxn>
                  <a:cxn ang="0">
                    <a:pos x="317" y="97"/>
                  </a:cxn>
                  <a:cxn ang="0">
                    <a:pos x="390" y="109"/>
                  </a:cxn>
                  <a:cxn ang="0">
                    <a:pos x="462" y="121"/>
                  </a:cxn>
                  <a:cxn ang="0">
                    <a:pos x="534" y="135"/>
                  </a:cxn>
                  <a:cxn ang="0">
                    <a:pos x="604" y="148"/>
                  </a:cxn>
                  <a:cxn ang="0">
                    <a:pos x="675" y="162"/>
                  </a:cxn>
                  <a:cxn ang="0">
                    <a:pos x="747" y="176"/>
                  </a:cxn>
                  <a:cxn ang="0">
                    <a:pos x="821" y="189"/>
                  </a:cxn>
                  <a:cxn ang="0">
                    <a:pos x="897" y="203"/>
                  </a:cxn>
                  <a:cxn ang="0">
                    <a:pos x="974" y="217"/>
                  </a:cxn>
                  <a:cxn ang="0">
                    <a:pos x="1050" y="230"/>
                  </a:cxn>
                  <a:cxn ang="0">
                    <a:pos x="1125" y="245"/>
                  </a:cxn>
                  <a:cxn ang="0">
                    <a:pos x="1202" y="258"/>
                  </a:cxn>
                  <a:cxn ang="0">
                    <a:pos x="1278" y="273"/>
                  </a:cxn>
                  <a:cxn ang="0">
                    <a:pos x="1355" y="288"/>
                  </a:cxn>
                  <a:cxn ang="0">
                    <a:pos x="1432" y="302"/>
                  </a:cxn>
                  <a:cxn ang="0">
                    <a:pos x="1470" y="306"/>
                  </a:cxn>
                  <a:cxn ang="0">
                    <a:pos x="1471" y="296"/>
                  </a:cxn>
                </a:cxnLst>
                <a:rect l="0" t="0" r="r" b="b"/>
                <a:pathLst>
                  <a:path w="1477" h="310">
                    <a:moveTo>
                      <a:pt x="1472" y="292"/>
                    </a:moveTo>
                    <a:lnTo>
                      <a:pt x="1473" y="288"/>
                    </a:lnTo>
                    <a:lnTo>
                      <a:pt x="1475" y="285"/>
                    </a:lnTo>
                    <a:lnTo>
                      <a:pt x="1476" y="281"/>
                    </a:lnTo>
                    <a:lnTo>
                      <a:pt x="1477" y="278"/>
                    </a:lnTo>
                    <a:lnTo>
                      <a:pt x="1437" y="273"/>
                    </a:lnTo>
                    <a:lnTo>
                      <a:pt x="1397" y="269"/>
                    </a:lnTo>
                    <a:lnTo>
                      <a:pt x="1358" y="264"/>
                    </a:lnTo>
                    <a:lnTo>
                      <a:pt x="1319" y="257"/>
                    </a:lnTo>
                    <a:lnTo>
                      <a:pt x="1280" y="252"/>
                    </a:lnTo>
                    <a:lnTo>
                      <a:pt x="1241" y="247"/>
                    </a:lnTo>
                    <a:lnTo>
                      <a:pt x="1203" y="241"/>
                    </a:lnTo>
                    <a:lnTo>
                      <a:pt x="1164" y="234"/>
                    </a:lnTo>
                    <a:lnTo>
                      <a:pt x="1125" y="228"/>
                    </a:lnTo>
                    <a:lnTo>
                      <a:pt x="1087" y="221"/>
                    </a:lnTo>
                    <a:lnTo>
                      <a:pt x="1048" y="214"/>
                    </a:lnTo>
                    <a:lnTo>
                      <a:pt x="1009" y="207"/>
                    </a:lnTo>
                    <a:lnTo>
                      <a:pt x="971" y="200"/>
                    </a:lnTo>
                    <a:lnTo>
                      <a:pt x="932" y="191"/>
                    </a:lnTo>
                    <a:lnTo>
                      <a:pt x="892" y="184"/>
                    </a:lnTo>
                    <a:lnTo>
                      <a:pt x="853" y="176"/>
                    </a:lnTo>
                    <a:lnTo>
                      <a:pt x="818" y="169"/>
                    </a:lnTo>
                    <a:lnTo>
                      <a:pt x="781" y="162"/>
                    </a:lnTo>
                    <a:lnTo>
                      <a:pt x="746" y="156"/>
                    </a:lnTo>
                    <a:lnTo>
                      <a:pt x="711" y="150"/>
                    </a:lnTo>
                    <a:lnTo>
                      <a:pt x="676" y="142"/>
                    </a:lnTo>
                    <a:lnTo>
                      <a:pt x="641" y="136"/>
                    </a:lnTo>
                    <a:lnTo>
                      <a:pt x="607" y="130"/>
                    </a:lnTo>
                    <a:lnTo>
                      <a:pt x="572" y="122"/>
                    </a:lnTo>
                    <a:lnTo>
                      <a:pt x="538" y="116"/>
                    </a:lnTo>
                    <a:lnTo>
                      <a:pt x="502" y="110"/>
                    </a:lnTo>
                    <a:lnTo>
                      <a:pt x="468" y="103"/>
                    </a:lnTo>
                    <a:lnTo>
                      <a:pt x="432" y="97"/>
                    </a:lnTo>
                    <a:lnTo>
                      <a:pt x="397" y="91"/>
                    </a:lnTo>
                    <a:lnTo>
                      <a:pt x="361" y="85"/>
                    </a:lnTo>
                    <a:lnTo>
                      <a:pt x="325" y="79"/>
                    </a:lnTo>
                    <a:lnTo>
                      <a:pt x="289" y="73"/>
                    </a:lnTo>
                    <a:lnTo>
                      <a:pt x="277" y="70"/>
                    </a:lnTo>
                    <a:lnTo>
                      <a:pt x="267" y="67"/>
                    </a:lnTo>
                    <a:lnTo>
                      <a:pt x="255" y="65"/>
                    </a:lnTo>
                    <a:lnTo>
                      <a:pt x="244" y="62"/>
                    </a:lnTo>
                    <a:lnTo>
                      <a:pt x="233" y="58"/>
                    </a:lnTo>
                    <a:lnTo>
                      <a:pt x="222" y="55"/>
                    </a:lnTo>
                    <a:lnTo>
                      <a:pt x="210" y="53"/>
                    </a:lnTo>
                    <a:lnTo>
                      <a:pt x="200" y="50"/>
                    </a:lnTo>
                    <a:lnTo>
                      <a:pt x="188" y="47"/>
                    </a:lnTo>
                    <a:lnTo>
                      <a:pt x="177" y="45"/>
                    </a:lnTo>
                    <a:lnTo>
                      <a:pt x="165" y="42"/>
                    </a:lnTo>
                    <a:lnTo>
                      <a:pt x="155" y="39"/>
                    </a:lnTo>
                    <a:lnTo>
                      <a:pt x="144" y="35"/>
                    </a:lnTo>
                    <a:lnTo>
                      <a:pt x="132" y="33"/>
                    </a:lnTo>
                    <a:lnTo>
                      <a:pt x="122" y="30"/>
                    </a:lnTo>
                    <a:lnTo>
                      <a:pt x="110" y="27"/>
                    </a:lnTo>
                    <a:lnTo>
                      <a:pt x="98" y="24"/>
                    </a:lnTo>
                    <a:lnTo>
                      <a:pt x="86" y="20"/>
                    </a:lnTo>
                    <a:lnTo>
                      <a:pt x="73" y="17"/>
                    </a:lnTo>
                    <a:lnTo>
                      <a:pt x="61" y="13"/>
                    </a:lnTo>
                    <a:lnTo>
                      <a:pt x="49" y="9"/>
                    </a:lnTo>
                    <a:lnTo>
                      <a:pt x="37" y="6"/>
                    </a:lnTo>
                    <a:lnTo>
                      <a:pt x="24" y="3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6" y="18"/>
                    </a:lnTo>
                    <a:lnTo>
                      <a:pt x="11" y="20"/>
                    </a:lnTo>
                    <a:lnTo>
                      <a:pt x="16" y="21"/>
                    </a:lnTo>
                    <a:lnTo>
                      <a:pt x="21" y="23"/>
                    </a:lnTo>
                    <a:lnTo>
                      <a:pt x="26" y="24"/>
                    </a:lnTo>
                    <a:lnTo>
                      <a:pt x="32" y="26"/>
                    </a:lnTo>
                    <a:lnTo>
                      <a:pt x="37" y="27"/>
                    </a:lnTo>
                    <a:lnTo>
                      <a:pt x="42" y="29"/>
                    </a:lnTo>
                    <a:lnTo>
                      <a:pt x="57" y="33"/>
                    </a:lnTo>
                    <a:lnTo>
                      <a:pt x="71" y="36"/>
                    </a:lnTo>
                    <a:lnTo>
                      <a:pt x="87" y="41"/>
                    </a:lnTo>
                    <a:lnTo>
                      <a:pt x="102" y="45"/>
                    </a:lnTo>
                    <a:lnTo>
                      <a:pt x="116" y="49"/>
                    </a:lnTo>
                    <a:lnTo>
                      <a:pt x="131" y="52"/>
                    </a:lnTo>
                    <a:lnTo>
                      <a:pt x="146" y="56"/>
                    </a:lnTo>
                    <a:lnTo>
                      <a:pt x="160" y="61"/>
                    </a:lnTo>
                    <a:lnTo>
                      <a:pt x="175" y="65"/>
                    </a:lnTo>
                    <a:lnTo>
                      <a:pt x="191" y="68"/>
                    </a:lnTo>
                    <a:lnTo>
                      <a:pt x="205" y="72"/>
                    </a:lnTo>
                    <a:lnTo>
                      <a:pt x="220" y="76"/>
                    </a:lnTo>
                    <a:lnTo>
                      <a:pt x="234" y="80"/>
                    </a:lnTo>
                    <a:lnTo>
                      <a:pt x="249" y="84"/>
                    </a:lnTo>
                    <a:lnTo>
                      <a:pt x="264" y="88"/>
                    </a:lnTo>
                    <a:lnTo>
                      <a:pt x="278" y="92"/>
                    </a:lnTo>
                    <a:lnTo>
                      <a:pt x="317" y="97"/>
                    </a:lnTo>
                    <a:lnTo>
                      <a:pt x="354" y="103"/>
                    </a:lnTo>
                    <a:lnTo>
                      <a:pt x="390" y="109"/>
                    </a:lnTo>
                    <a:lnTo>
                      <a:pt x="427" y="115"/>
                    </a:lnTo>
                    <a:lnTo>
                      <a:pt x="462" y="121"/>
                    </a:lnTo>
                    <a:lnTo>
                      <a:pt x="498" y="128"/>
                    </a:lnTo>
                    <a:lnTo>
                      <a:pt x="534" y="135"/>
                    </a:lnTo>
                    <a:lnTo>
                      <a:pt x="569" y="141"/>
                    </a:lnTo>
                    <a:lnTo>
                      <a:pt x="604" y="148"/>
                    </a:lnTo>
                    <a:lnTo>
                      <a:pt x="639" y="155"/>
                    </a:lnTo>
                    <a:lnTo>
                      <a:pt x="675" y="162"/>
                    </a:lnTo>
                    <a:lnTo>
                      <a:pt x="710" y="168"/>
                    </a:lnTo>
                    <a:lnTo>
                      <a:pt x="747" y="176"/>
                    </a:lnTo>
                    <a:lnTo>
                      <a:pt x="783" y="183"/>
                    </a:lnTo>
                    <a:lnTo>
                      <a:pt x="821" y="189"/>
                    </a:lnTo>
                    <a:lnTo>
                      <a:pt x="860" y="197"/>
                    </a:lnTo>
                    <a:lnTo>
                      <a:pt x="897" y="203"/>
                    </a:lnTo>
                    <a:lnTo>
                      <a:pt x="936" y="210"/>
                    </a:lnTo>
                    <a:lnTo>
                      <a:pt x="974" y="217"/>
                    </a:lnTo>
                    <a:lnTo>
                      <a:pt x="1011" y="224"/>
                    </a:lnTo>
                    <a:lnTo>
                      <a:pt x="1050" y="230"/>
                    </a:lnTo>
                    <a:lnTo>
                      <a:pt x="1088" y="237"/>
                    </a:lnTo>
                    <a:lnTo>
                      <a:pt x="1125" y="245"/>
                    </a:lnTo>
                    <a:lnTo>
                      <a:pt x="1164" y="251"/>
                    </a:lnTo>
                    <a:lnTo>
                      <a:pt x="1202" y="258"/>
                    </a:lnTo>
                    <a:lnTo>
                      <a:pt x="1240" y="266"/>
                    </a:lnTo>
                    <a:lnTo>
                      <a:pt x="1278" y="273"/>
                    </a:lnTo>
                    <a:lnTo>
                      <a:pt x="1317" y="280"/>
                    </a:lnTo>
                    <a:lnTo>
                      <a:pt x="1355" y="288"/>
                    </a:lnTo>
                    <a:lnTo>
                      <a:pt x="1393" y="295"/>
                    </a:lnTo>
                    <a:lnTo>
                      <a:pt x="1432" y="302"/>
                    </a:lnTo>
                    <a:lnTo>
                      <a:pt x="1470" y="310"/>
                    </a:lnTo>
                    <a:lnTo>
                      <a:pt x="1470" y="306"/>
                    </a:lnTo>
                    <a:lnTo>
                      <a:pt x="1471" y="300"/>
                    </a:lnTo>
                    <a:lnTo>
                      <a:pt x="1471" y="296"/>
                    </a:lnTo>
                    <a:lnTo>
                      <a:pt x="1472" y="292"/>
                    </a:lnTo>
                    <a:close/>
                  </a:path>
                </a:pathLst>
              </a:custGeom>
              <a:solidFill>
                <a:srgbClr val="C98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3" name="Freeform 143"/>
              <p:cNvSpPr>
                <a:spLocks/>
              </p:cNvSpPr>
              <p:nvPr/>
            </p:nvSpPr>
            <p:spPr bwMode="auto">
              <a:xfrm>
                <a:off x="6871" y="1403"/>
                <a:ext cx="368" cy="77"/>
              </a:xfrm>
              <a:custGeom>
                <a:avLst/>
                <a:gdLst/>
                <a:ahLst/>
                <a:cxnLst>
                  <a:cxn ang="0">
                    <a:pos x="1472" y="288"/>
                  </a:cxn>
                  <a:cxn ang="0">
                    <a:pos x="1473" y="281"/>
                  </a:cxn>
                  <a:cxn ang="0">
                    <a:pos x="1435" y="274"/>
                  </a:cxn>
                  <a:cxn ang="0">
                    <a:pos x="1356" y="265"/>
                  </a:cxn>
                  <a:cxn ang="0">
                    <a:pos x="1278" y="253"/>
                  </a:cxn>
                  <a:cxn ang="0">
                    <a:pos x="1201" y="242"/>
                  </a:cxn>
                  <a:cxn ang="0">
                    <a:pos x="1123" y="229"/>
                  </a:cxn>
                  <a:cxn ang="0">
                    <a:pos x="1047" y="216"/>
                  </a:cxn>
                  <a:cxn ang="0">
                    <a:pos x="970" y="201"/>
                  </a:cxn>
                  <a:cxn ang="0">
                    <a:pos x="891" y="185"/>
                  </a:cxn>
                  <a:cxn ang="0">
                    <a:pos x="817" y="171"/>
                  </a:cxn>
                  <a:cxn ang="0">
                    <a:pos x="746" y="157"/>
                  </a:cxn>
                  <a:cxn ang="0">
                    <a:pos x="676" y="143"/>
                  </a:cxn>
                  <a:cxn ang="0">
                    <a:pos x="606" y="131"/>
                  </a:cxn>
                  <a:cxn ang="0">
                    <a:pos x="537" y="117"/>
                  </a:cxn>
                  <a:cxn ang="0">
                    <a:pos x="468" y="105"/>
                  </a:cxn>
                  <a:cxn ang="0">
                    <a:pos x="397" y="92"/>
                  </a:cxn>
                  <a:cxn ang="0">
                    <a:pos x="325" y="79"/>
                  </a:cxn>
                  <a:cxn ang="0">
                    <a:pos x="277" y="70"/>
                  </a:cxn>
                  <a:cxn ang="0">
                    <a:pos x="255" y="65"/>
                  </a:cxn>
                  <a:cxn ang="0">
                    <a:pos x="233" y="58"/>
                  </a:cxn>
                  <a:cxn ang="0">
                    <a:pos x="210" y="52"/>
                  </a:cxn>
                  <a:cxn ang="0">
                    <a:pos x="188" y="47"/>
                  </a:cxn>
                  <a:cxn ang="0">
                    <a:pos x="165" y="41"/>
                  </a:cxn>
                  <a:cxn ang="0">
                    <a:pos x="144" y="35"/>
                  </a:cxn>
                  <a:cxn ang="0">
                    <a:pos x="122" y="30"/>
                  </a:cxn>
                  <a:cxn ang="0">
                    <a:pos x="98" y="24"/>
                  </a:cxn>
                  <a:cxn ang="0">
                    <a:pos x="72" y="17"/>
                  </a:cxn>
                  <a:cxn ang="0">
                    <a:pos x="48" y="9"/>
                  </a:cxn>
                  <a:cxn ang="0">
                    <a:pos x="24" y="3"/>
                  </a:cxn>
                  <a:cxn ang="0">
                    <a:pos x="9" y="4"/>
                  </a:cxn>
                  <a:cxn ang="0">
                    <a:pos x="3" y="11"/>
                  </a:cxn>
                  <a:cxn ang="0">
                    <a:pos x="6" y="16"/>
                  </a:cxn>
                  <a:cxn ang="0">
                    <a:pos x="17" y="19"/>
                  </a:cxn>
                  <a:cxn ang="0">
                    <a:pos x="27" y="22"/>
                  </a:cxn>
                  <a:cxn ang="0">
                    <a:pos x="39" y="25"/>
                  </a:cxn>
                  <a:cxn ang="0">
                    <a:pos x="59" y="31"/>
                  </a:cxn>
                  <a:cxn ang="0">
                    <a:pos x="89" y="39"/>
                  </a:cxn>
                  <a:cxn ang="0">
                    <a:pos x="118" y="47"/>
                  </a:cxn>
                  <a:cxn ang="0">
                    <a:pos x="149" y="54"/>
                  </a:cxn>
                  <a:cxn ang="0">
                    <a:pos x="179" y="63"/>
                  </a:cxn>
                  <a:cxn ang="0">
                    <a:pos x="209" y="70"/>
                  </a:cxn>
                  <a:cxn ang="0">
                    <a:pos x="239" y="78"/>
                  </a:cxn>
                  <a:cxn ang="0">
                    <a:pos x="269" y="86"/>
                  </a:cxn>
                  <a:cxn ang="0">
                    <a:pos x="321" y="95"/>
                  </a:cxn>
                  <a:cxn ang="0">
                    <a:pos x="395" y="107"/>
                  </a:cxn>
                  <a:cxn ang="0">
                    <a:pos x="467" y="119"/>
                  </a:cxn>
                  <a:cxn ang="0">
                    <a:pos x="537" y="133"/>
                  </a:cxn>
                  <a:cxn ang="0">
                    <a:pos x="606" y="146"/>
                  </a:cxn>
                  <a:cxn ang="0">
                    <a:pos x="676" y="160"/>
                  </a:cxn>
                  <a:cxn ang="0">
                    <a:pos x="748" y="174"/>
                  </a:cxn>
                  <a:cxn ang="0">
                    <a:pos x="821" y="187"/>
                  </a:cxn>
                  <a:cxn ang="0">
                    <a:pos x="897" y="201"/>
                  </a:cxn>
                  <a:cxn ang="0">
                    <a:pos x="974" y="214"/>
                  </a:cxn>
                  <a:cxn ang="0">
                    <a:pos x="1050" y="228"/>
                  </a:cxn>
                  <a:cxn ang="0">
                    <a:pos x="1125" y="242"/>
                  </a:cxn>
                  <a:cxn ang="0">
                    <a:pos x="1202" y="256"/>
                  </a:cxn>
                  <a:cxn ang="0">
                    <a:pos x="1278" y="271"/>
                  </a:cxn>
                  <a:cxn ang="0">
                    <a:pos x="1355" y="286"/>
                  </a:cxn>
                  <a:cxn ang="0">
                    <a:pos x="1432" y="300"/>
                  </a:cxn>
                  <a:cxn ang="0">
                    <a:pos x="1470" y="303"/>
                  </a:cxn>
                  <a:cxn ang="0">
                    <a:pos x="1471" y="295"/>
                  </a:cxn>
                </a:cxnLst>
                <a:rect l="0" t="0" r="r" b="b"/>
                <a:pathLst>
                  <a:path w="1475" h="308">
                    <a:moveTo>
                      <a:pt x="1471" y="291"/>
                    </a:moveTo>
                    <a:lnTo>
                      <a:pt x="1472" y="288"/>
                    </a:lnTo>
                    <a:lnTo>
                      <a:pt x="1473" y="285"/>
                    </a:lnTo>
                    <a:lnTo>
                      <a:pt x="1473" y="281"/>
                    </a:lnTo>
                    <a:lnTo>
                      <a:pt x="1475" y="279"/>
                    </a:lnTo>
                    <a:lnTo>
                      <a:pt x="1435" y="274"/>
                    </a:lnTo>
                    <a:lnTo>
                      <a:pt x="1395" y="270"/>
                    </a:lnTo>
                    <a:lnTo>
                      <a:pt x="1356" y="265"/>
                    </a:lnTo>
                    <a:lnTo>
                      <a:pt x="1318" y="258"/>
                    </a:lnTo>
                    <a:lnTo>
                      <a:pt x="1278" y="253"/>
                    </a:lnTo>
                    <a:lnTo>
                      <a:pt x="1239" y="248"/>
                    </a:lnTo>
                    <a:lnTo>
                      <a:pt x="1201" y="242"/>
                    </a:lnTo>
                    <a:lnTo>
                      <a:pt x="1162" y="235"/>
                    </a:lnTo>
                    <a:lnTo>
                      <a:pt x="1123" y="229"/>
                    </a:lnTo>
                    <a:lnTo>
                      <a:pt x="1086" y="222"/>
                    </a:lnTo>
                    <a:lnTo>
                      <a:pt x="1047" y="216"/>
                    </a:lnTo>
                    <a:lnTo>
                      <a:pt x="1008" y="208"/>
                    </a:lnTo>
                    <a:lnTo>
                      <a:pt x="970" y="201"/>
                    </a:lnTo>
                    <a:lnTo>
                      <a:pt x="931" y="192"/>
                    </a:lnTo>
                    <a:lnTo>
                      <a:pt x="891" y="185"/>
                    </a:lnTo>
                    <a:lnTo>
                      <a:pt x="852" y="177"/>
                    </a:lnTo>
                    <a:lnTo>
                      <a:pt x="817" y="171"/>
                    </a:lnTo>
                    <a:lnTo>
                      <a:pt x="780" y="163"/>
                    </a:lnTo>
                    <a:lnTo>
                      <a:pt x="746" y="157"/>
                    </a:lnTo>
                    <a:lnTo>
                      <a:pt x="710" y="151"/>
                    </a:lnTo>
                    <a:lnTo>
                      <a:pt x="676" y="143"/>
                    </a:lnTo>
                    <a:lnTo>
                      <a:pt x="640" y="137"/>
                    </a:lnTo>
                    <a:lnTo>
                      <a:pt x="606" y="131"/>
                    </a:lnTo>
                    <a:lnTo>
                      <a:pt x="571" y="123"/>
                    </a:lnTo>
                    <a:lnTo>
                      <a:pt x="537" y="117"/>
                    </a:lnTo>
                    <a:lnTo>
                      <a:pt x="502" y="111"/>
                    </a:lnTo>
                    <a:lnTo>
                      <a:pt x="468" y="105"/>
                    </a:lnTo>
                    <a:lnTo>
                      <a:pt x="432" y="98"/>
                    </a:lnTo>
                    <a:lnTo>
                      <a:pt x="397" y="92"/>
                    </a:lnTo>
                    <a:lnTo>
                      <a:pt x="361" y="86"/>
                    </a:lnTo>
                    <a:lnTo>
                      <a:pt x="325" y="79"/>
                    </a:lnTo>
                    <a:lnTo>
                      <a:pt x="289" y="73"/>
                    </a:lnTo>
                    <a:lnTo>
                      <a:pt x="277" y="70"/>
                    </a:lnTo>
                    <a:lnTo>
                      <a:pt x="267" y="67"/>
                    </a:lnTo>
                    <a:lnTo>
                      <a:pt x="255" y="65"/>
                    </a:lnTo>
                    <a:lnTo>
                      <a:pt x="244" y="62"/>
                    </a:lnTo>
                    <a:lnTo>
                      <a:pt x="233" y="58"/>
                    </a:lnTo>
                    <a:lnTo>
                      <a:pt x="222" y="55"/>
                    </a:lnTo>
                    <a:lnTo>
                      <a:pt x="210" y="52"/>
                    </a:lnTo>
                    <a:lnTo>
                      <a:pt x="200" y="50"/>
                    </a:lnTo>
                    <a:lnTo>
                      <a:pt x="188" y="47"/>
                    </a:lnTo>
                    <a:lnTo>
                      <a:pt x="177" y="44"/>
                    </a:lnTo>
                    <a:lnTo>
                      <a:pt x="165" y="41"/>
                    </a:lnTo>
                    <a:lnTo>
                      <a:pt x="155" y="39"/>
                    </a:lnTo>
                    <a:lnTo>
                      <a:pt x="144" y="35"/>
                    </a:lnTo>
                    <a:lnTo>
                      <a:pt x="132" y="32"/>
                    </a:lnTo>
                    <a:lnTo>
                      <a:pt x="122" y="30"/>
                    </a:lnTo>
                    <a:lnTo>
                      <a:pt x="110" y="27"/>
                    </a:lnTo>
                    <a:lnTo>
                      <a:pt x="98" y="24"/>
                    </a:lnTo>
                    <a:lnTo>
                      <a:pt x="85" y="20"/>
                    </a:lnTo>
                    <a:lnTo>
                      <a:pt x="72" y="17"/>
                    </a:lnTo>
                    <a:lnTo>
                      <a:pt x="61" y="13"/>
                    </a:lnTo>
                    <a:lnTo>
                      <a:pt x="48" y="9"/>
                    </a:lnTo>
                    <a:lnTo>
                      <a:pt x="36" y="6"/>
                    </a:lnTo>
                    <a:lnTo>
                      <a:pt x="24" y="3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2" y="18"/>
                    </a:lnTo>
                    <a:lnTo>
                      <a:pt x="17" y="19"/>
                    </a:lnTo>
                    <a:lnTo>
                      <a:pt x="22" y="21"/>
                    </a:lnTo>
                    <a:lnTo>
                      <a:pt x="27" y="22"/>
                    </a:lnTo>
                    <a:lnTo>
                      <a:pt x="34" y="24"/>
                    </a:lnTo>
                    <a:lnTo>
                      <a:pt x="39" y="25"/>
                    </a:lnTo>
                    <a:lnTo>
                      <a:pt x="44" y="27"/>
                    </a:lnTo>
                    <a:lnTo>
                      <a:pt x="59" y="31"/>
                    </a:lnTo>
                    <a:lnTo>
                      <a:pt x="75" y="34"/>
                    </a:lnTo>
                    <a:lnTo>
                      <a:pt x="89" y="39"/>
                    </a:lnTo>
                    <a:lnTo>
                      <a:pt x="104" y="43"/>
                    </a:lnTo>
                    <a:lnTo>
                      <a:pt x="118" y="47"/>
                    </a:lnTo>
                    <a:lnTo>
                      <a:pt x="134" y="50"/>
                    </a:lnTo>
                    <a:lnTo>
                      <a:pt x="149" y="54"/>
                    </a:lnTo>
                    <a:lnTo>
                      <a:pt x="164" y="58"/>
                    </a:lnTo>
                    <a:lnTo>
                      <a:pt x="179" y="63"/>
                    </a:lnTo>
                    <a:lnTo>
                      <a:pt x="194" y="66"/>
                    </a:lnTo>
                    <a:lnTo>
                      <a:pt x="209" y="70"/>
                    </a:lnTo>
                    <a:lnTo>
                      <a:pt x="224" y="74"/>
                    </a:lnTo>
                    <a:lnTo>
                      <a:pt x="239" y="78"/>
                    </a:lnTo>
                    <a:lnTo>
                      <a:pt x="253" y="82"/>
                    </a:lnTo>
                    <a:lnTo>
                      <a:pt x="269" y="86"/>
                    </a:lnTo>
                    <a:lnTo>
                      <a:pt x="284" y="90"/>
                    </a:lnTo>
                    <a:lnTo>
                      <a:pt x="321" y="95"/>
                    </a:lnTo>
                    <a:lnTo>
                      <a:pt x="359" y="101"/>
                    </a:lnTo>
                    <a:lnTo>
                      <a:pt x="395" y="107"/>
                    </a:lnTo>
                    <a:lnTo>
                      <a:pt x="431" y="113"/>
                    </a:lnTo>
                    <a:lnTo>
                      <a:pt x="467" y="119"/>
                    </a:lnTo>
                    <a:lnTo>
                      <a:pt x="502" y="125"/>
                    </a:lnTo>
                    <a:lnTo>
                      <a:pt x="537" y="133"/>
                    </a:lnTo>
                    <a:lnTo>
                      <a:pt x="571" y="139"/>
                    </a:lnTo>
                    <a:lnTo>
                      <a:pt x="606" y="146"/>
                    </a:lnTo>
                    <a:lnTo>
                      <a:pt x="641" y="153"/>
                    </a:lnTo>
                    <a:lnTo>
                      <a:pt x="676" y="160"/>
                    </a:lnTo>
                    <a:lnTo>
                      <a:pt x="711" y="166"/>
                    </a:lnTo>
                    <a:lnTo>
                      <a:pt x="748" y="174"/>
                    </a:lnTo>
                    <a:lnTo>
                      <a:pt x="784" y="181"/>
                    </a:lnTo>
                    <a:lnTo>
                      <a:pt x="821" y="187"/>
                    </a:lnTo>
                    <a:lnTo>
                      <a:pt x="860" y="195"/>
                    </a:lnTo>
                    <a:lnTo>
                      <a:pt x="897" y="201"/>
                    </a:lnTo>
                    <a:lnTo>
                      <a:pt x="936" y="208"/>
                    </a:lnTo>
                    <a:lnTo>
                      <a:pt x="974" y="214"/>
                    </a:lnTo>
                    <a:lnTo>
                      <a:pt x="1011" y="221"/>
                    </a:lnTo>
                    <a:lnTo>
                      <a:pt x="1050" y="228"/>
                    </a:lnTo>
                    <a:lnTo>
                      <a:pt x="1088" y="235"/>
                    </a:lnTo>
                    <a:lnTo>
                      <a:pt x="1125" y="242"/>
                    </a:lnTo>
                    <a:lnTo>
                      <a:pt x="1164" y="249"/>
                    </a:lnTo>
                    <a:lnTo>
                      <a:pt x="1202" y="256"/>
                    </a:lnTo>
                    <a:lnTo>
                      <a:pt x="1240" y="264"/>
                    </a:lnTo>
                    <a:lnTo>
                      <a:pt x="1278" y="271"/>
                    </a:lnTo>
                    <a:lnTo>
                      <a:pt x="1317" y="278"/>
                    </a:lnTo>
                    <a:lnTo>
                      <a:pt x="1355" y="286"/>
                    </a:lnTo>
                    <a:lnTo>
                      <a:pt x="1393" y="293"/>
                    </a:lnTo>
                    <a:lnTo>
                      <a:pt x="1432" y="300"/>
                    </a:lnTo>
                    <a:lnTo>
                      <a:pt x="1470" y="308"/>
                    </a:lnTo>
                    <a:lnTo>
                      <a:pt x="1470" y="303"/>
                    </a:lnTo>
                    <a:lnTo>
                      <a:pt x="1471" y="299"/>
                    </a:lnTo>
                    <a:lnTo>
                      <a:pt x="1471" y="295"/>
                    </a:lnTo>
                    <a:lnTo>
                      <a:pt x="1471" y="291"/>
                    </a:lnTo>
                    <a:close/>
                  </a:path>
                </a:pathLst>
              </a:custGeom>
              <a:solidFill>
                <a:srgbClr val="CC8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4" name="Freeform 144"/>
              <p:cNvSpPr>
                <a:spLocks/>
              </p:cNvSpPr>
              <p:nvPr/>
            </p:nvSpPr>
            <p:spPr bwMode="auto">
              <a:xfrm>
                <a:off x="6871" y="1404"/>
                <a:ext cx="368" cy="76"/>
              </a:xfrm>
              <a:custGeom>
                <a:avLst/>
                <a:gdLst/>
                <a:ahLst/>
                <a:cxnLst>
                  <a:cxn ang="0">
                    <a:pos x="1470" y="288"/>
                  </a:cxn>
                  <a:cxn ang="0">
                    <a:pos x="1470" y="283"/>
                  </a:cxn>
                  <a:cxn ang="0">
                    <a:pos x="1432" y="275"/>
                  </a:cxn>
                  <a:cxn ang="0">
                    <a:pos x="1353" y="266"/>
                  </a:cxn>
                  <a:cxn ang="0">
                    <a:pos x="1275" y="254"/>
                  </a:cxn>
                  <a:cxn ang="0">
                    <a:pos x="1197" y="243"/>
                  </a:cxn>
                  <a:cxn ang="0">
                    <a:pos x="1121" y="230"/>
                  </a:cxn>
                  <a:cxn ang="0">
                    <a:pos x="1044" y="217"/>
                  </a:cxn>
                  <a:cxn ang="0">
                    <a:pos x="966" y="202"/>
                  </a:cxn>
                  <a:cxn ang="0">
                    <a:pos x="889" y="186"/>
                  </a:cxn>
                  <a:cxn ang="0">
                    <a:pos x="815" y="172"/>
                  </a:cxn>
                  <a:cxn ang="0">
                    <a:pos x="744" y="158"/>
                  </a:cxn>
                  <a:cxn ang="0">
                    <a:pos x="674" y="144"/>
                  </a:cxn>
                  <a:cxn ang="0">
                    <a:pos x="605" y="132"/>
                  </a:cxn>
                  <a:cxn ang="0">
                    <a:pos x="536" y="118"/>
                  </a:cxn>
                  <a:cxn ang="0">
                    <a:pos x="466" y="105"/>
                  </a:cxn>
                  <a:cxn ang="0">
                    <a:pos x="396" y="92"/>
                  </a:cxn>
                  <a:cxn ang="0">
                    <a:pos x="324" y="79"/>
                  </a:cxn>
                  <a:cxn ang="0">
                    <a:pos x="276" y="70"/>
                  </a:cxn>
                  <a:cxn ang="0">
                    <a:pos x="254" y="65"/>
                  </a:cxn>
                  <a:cxn ang="0">
                    <a:pos x="231" y="59"/>
                  </a:cxn>
                  <a:cxn ang="0">
                    <a:pos x="209" y="52"/>
                  </a:cxn>
                  <a:cxn ang="0">
                    <a:pos x="186" y="47"/>
                  </a:cxn>
                  <a:cxn ang="0">
                    <a:pos x="164" y="41"/>
                  </a:cxn>
                  <a:cxn ang="0">
                    <a:pos x="141" y="34"/>
                  </a:cxn>
                  <a:cxn ang="0">
                    <a:pos x="120" y="29"/>
                  </a:cxn>
                  <a:cxn ang="0">
                    <a:pos x="95" y="23"/>
                  </a:cxn>
                  <a:cxn ang="0">
                    <a:pos x="71" y="17"/>
                  </a:cxn>
                  <a:cxn ang="0">
                    <a:pos x="47" y="9"/>
                  </a:cxn>
                  <a:cxn ang="0">
                    <a:pos x="23" y="3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7" y="15"/>
                  </a:cxn>
                  <a:cxn ang="0">
                    <a:pos x="18" y="18"/>
                  </a:cxn>
                  <a:cxn ang="0">
                    <a:pos x="29" y="21"/>
                  </a:cxn>
                  <a:cxn ang="0">
                    <a:pos x="40" y="23"/>
                  </a:cxn>
                  <a:cxn ang="0">
                    <a:pos x="60" y="28"/>
                  </a:cxn>
                  <a:cxn ang="0">
                    <a:pos x="90" y="35"/>
                  </a:cxn>
                  <a:cxn ang="0">
                    <a:pos x="121" y="44"/>
                  </a:cxn>
                  <a:cxn ang="0">
                    <a:pos x="151" y="52"/>
                  </a:cxn>
                  <a:cxn ang="0">
                    <a:pos x="181" y="60"/>
                  </a:cxn>
                  <a:cxn ang="0">
                    <a:pos x="212" y="68"/>
                  </a:cxn>
                  <a:cxn ang="0">
                    <a:pos x="242" y="76"/>
                  </a:cxn>
                  <a:cxn ang="0">
                    <a:pos x="272" y="84"/>
                  </a:cxn>
                  <a:cxn ang="0">
                    <a:pos x="325" y="93"/>
                  </a:cxn>
                  <a:cxn ang="0">
                    <a:pos x="400" y="105"/>
                  </a:cxn>
                  <a:cxn ang="0">
                    <a:pos x="470" y="117"/>
                  </a:cxn>
                  <a:cxn ang="0">
                    <a:pos x="539" y="131"/>
                  </a:cxn>
                  <a:cxn ang="0">
                    <a:pos x="607" y="144"/>
                  </a:cxn>
                  <a:cxn ang="0">
                    <a:pos x="676" y="158"/>
                  </a:cxn>
                  <a:cxn ang="0">
                    <a:pos x="747" y="173"/>
                  </a:cxn>
                  <a:cxn ang="0">
                    <a:pos x="820" y="186"/>
                  </a:cxn>
                  <a:cxn ang="0">
                    <a:pos x="896" y="200"/>
                  </a:cxn>
                  <a:cxn ang="0">
                    <a:pos x="973" y="212"/>
                  </a:cxn>
                  <a:cxn ang="0">
                    <a:pos x="1049" y="226"/>
                  </a:cxn>
                  <a:cxn ang="0">
                    <a:pos x="1124" y="240"/>
                  </a:cxn>
                  <a:cxn ang="0">
                    <a:pos x="1201" y="254"/>
                  </a:cxn>
                  <a:cxn ang="0">
                    <a:pos x="1277" y="268"/>
                  </a:cxn>
                  <a:cxn ang="0">
                    <a:pos x="1354" y="283"/>
                  </a:cxn>
                  <a:cxn ang="0">
                    <a:pos x="1431" y="297"/>
                  </a:cxn>
                  <a:cxn ang="0">
                    <a:pos x="1469" y="301"/>
                  </a:cxn>
                  <a:cxn ang="0">
                    <a:pos x="1469" y="294"/>
                  </a:cxn>
                </a:cxnLst>
                <a:rect l="0" t="0" r="r" b="b"/>
                <a:pathLst>
                  <a:path w="1471" h="305">
                    <a:moveTo>
                      <a:pt x="1469" y="290"/>
                    </a:moveTo>
                    <a:lnTo>
                      <a:pt x="1470" y="288"/>
                    </a:lnTo>
                    <a:lnTo>
                      <a:pt x="1470" y="285"/>
                    </a:lnTo>
                    <a:lnTo>
                      <a:pt x="1470" y="283"/>
                    </a:lnTo>
                    <a:lnTo>
                      <a:pt x="1471" y="280"/>
                    </a:lnTo>
                    <a:lnTo>
                      <a:pt x="1432" y="275"/>
                    </a:lnTo>
                    <a:lnTo>
                      <a:pt x="1392" y="271"/>
                    </a:lnTo>
                    <a:lnTo>
                      <a:pt x="1353" y="266"/>
                    </a:lnTo>
                    <a:lnTo>
                      <a:pt x="1315" y="260"/>
                    </a:lnTo>
                    <a:lnTo>
                      <a:pt x="1275" y="254"/>
                    </a:lnTo>
                    <a:lnTo>
                      <a:pt x="1236" y="249"/>
                    </a:lnTo>
                    <a:lnTo>
                      <a:pt x="1197" y="243"/>
                    </a:lnTo>
                    <a:lnTo>
                      <a:pt x="1160" y="237"/>
                    </a:lnTo>
                    <a:lnTo>
                      <a:pt x="1121" y="230"/>
                    </a:lnTo>
                    <a:lnTo>
                      <a:pt x="1082" y="223"/>
                    </a:lnTo>
                    <a:lnTo>
                      <a:pt x="1044" y="217"/>
                    </a:lnTo>
                    <a:lnTo>
                      <a:pt x="1005" y="209"/>
                    </a:lnTo>
                    <a:lnTo>
                      <a:pt x="966" y="202"/>
                    </a:lnTo>
                    <a:lnTo>
                      <a:pt x="928" y="194"/>
                    </a:lnTo>
                    <a:lnTo>
                      <a:pt x="889" y="186"/>
                    </a:lnTo>
                    <a:lnTo>
                      <a:pt x="850" y="178"/>
                    </a:lnTo>
                    <a:lnTo>
                      <a:pt x="815" y="172"/>
                    </a:lnTo>
                    <a:lnTo>
                      <a:pt x="778" y="164"/>
                    </a:lnTo>
                    <a:lnTo>
                      <a:pt x="744" y="158"/>
                    </a:lnTo>
                    <a:lnTo>
                      <a:pt x="708" y="152"/>
                    </a:lnTo>
                    <a:lnTo>
                      <a:pt x="674" y="144"/>
                    </a:lnTo>
                    <a:lnTo>
                      <a:pt x="639" y="138"/>
                    </a:lnTo>
                    <a:lnTo>
                      <a:pt x="605" y="132"/>
                    </a:lnTo>
                    <a:lnTo>
                      <a:pt x="570" y="124"/>
                    </a:lnTo>
                    <a:lnTo>
                      <a:pt x="536" y="118"/>
                    </a:lnTo>
                    <a:lnTo>
                      <a:pt x="501" y="112"/>
                    </a:lnTo>
                    <a:lnTo>
                      <a:pt x="466" y="105"/>
                    </a:lnTo>
                    <a:lnTo>
                      <a:pt x="431" y="98"/>
                    </a:lnTo>
                    <a:lnTo>
                      <a:pt x="396" y="92"/>
                    </a:lnTo>
                    <a:lnTo>
                      <a:pt x="360" y="86"/>
                    </a:lnTo>
                    <a:lnTo>
                      <a:pt x="324" y="79"/>
                    </a:lnTo>
                    <a:lnTo>
                      <a:pt x="288" y="73"/>
                    </a:lnTo>
                    <a:lnTo>
                      <a:pt x="276" y="70"/>
                    </a:lnTo>
                    <a:lnTo>
                      <a:pt x="266" y="67"/>
                    </a:lnTo>
                    <a:lnTo>
                      <a:pt x="254" y="65"/>
                    </a:lnTo>
                    <a:lnTo>
                      <a:pt x="243" y="62"/>
                    </a:lnTo>
                    <a:lnTo>
                      <a:pt x="231" y="59"/>
                    </a:lnTo>
                    <a:lnTo>
                      <a:pt x="221" y="55"/>
                    </a:lnTo>
                    <a:lnTo>
                      <a:pt x="209" y="52"/>
                    </a:lnTo>
                    <a:lnTo>
                      <a:pt x="198" y="49"/>
                    </a:lnTo>
                    <a:lnTo>
                      <a:pt x="186" y="47"/>
                    </a:lnTo>
                    <a:lnTo>
                      <a:pt x="175" y="44"/>
                    </a:lnTo>
                    <a:lnTo>
                      <a:pt x="164" y="41"/>
                    </a:lnTo>
                    <a:lnTo>
                      <a:pt x="153" y="38"/>
                    </a:lnTo>
                    <a:lnTo>
                      <a:pt x="141" y="34"/>
                    </a:lnTo>
                    <a:lnTo>
                      <a:pt x="130" y="32"/>
                    </a:lnTo>
                    <a:lnTo>
                      <a:pt x="120" y="29"/>
                    </a:lnTo>
                    <a:lnTo>
                      <a:pt x="108" y="26"/>
                    </a:lnTo>
                    <a:lnTo>
                      <a:pt x="95" y="23"/>
                    </a:lnTo>
                    <a:lnTo>
                      <a:pt x="84" y="20"/>
                    </a:lnTo>
                    <a:lnTo>
                      <a:pt x="71" y="17"/>
                    </a:lnTo>
                    <a:lnTo>
                      <a:pt x="60" y="12"/>
                    </a:lnTo>
                    <a:lnTo>
                      <a:pt x="47" y="9"/>
                    </a:lnTo>
                    <a:lnTo>
                      <a:pt x="35" y="6"/>
                    </a:lnTo>
                    <a:lnTo>
                      <a:pt x="23" y="3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5"/>
                    </a:lnTo>
                    <a:lnTo>
                      <a:pt x="12" y="17"/>
                    </a:lnTo>
                    <a:lnTo>
                      <a:pt x="18" y="18"/>
                    </a:lnTo>
                    <a:lnTo>
                      <a:pt x="23" y="19"/>
                    </a:lnTo>
                    <a:lnTo>
                      <a:pt x="29" y="21"/>
                    </a:lnTo>
                    <a:lnTo>
                      <a:pt x="34" y="22"/>
                    </a:lnTo>
                    <a:lnTo>
                      <a:pt x="40" y="23"/>
                    </a:lnTo>
                    <a:lnTo>
                      <a:pt x="45" y="24"/>
                    </a:lnTo>
                    <a:lnTo>
                      <a:pt x="60" y="28"/>
                    </a:lnTo>
                    <a:lnTo>
                      <a:pt x="76" y="32"/>
                    </a:lnTo>
                    <a:lnTo>
                      <a:pt x="90" y="35"/>
                    </a:lnTo>
                    <a:lnTo>
                      <a:pt x="106" y="40"/>
                    </a:lnTo>
                    <a:lnTo>
                      <a:pt x="121" y="44"/>
                    </a:lnTo>
                    <a:lnTo>
                      <a:pt x="136" y="48"/>
                    </a:lnTo>
                    <a:lnTo>
                      <a:pt x="151" y="52"/>
                    </a:lnTo>
                    <a:lnTo>
                      <a:pt x="167" y="55"/>
                    </a:lnTo>
                    <a:lnTo>
                      <a:pt x="181" y="60"/>
                    </a:lnTo>
                    <a:lnTo>
                      <a:pt x="197" y="64"/>
                    </a:lnTo>
                    <a:lnTo>
                      <a:pt x="212" y="68"/>
                    </a:lnTo>
                    <a:lnTo>
                      <a:pt x="227" y="72"/>
                    </a:lnTo>
                    <a:lnTo>
                      <a:pt x="242" y="76"/>
                    </a:lnTo>
                    <a:lnTo>
                      <a:pt x="258" y="79"/>
                    </a:lnTo>
                    <a:lnTo>
                      <a:pt x="272" y="84"/>
                    </a:lnTo>
                    <a:lnTo>
                      <a:pt x="288" y="88"/>
                    </a:lnTo>
                    <a:lnTo>
                      <a:pt x="325" y="93"/>
                    </a:lnTo>
                    <a:lnTo>
                      <a:pt x="363" y="98"/>
                    </a:lnTo>
                    <a:lnTo>
                      <a:pt x="400" y="105"/>
                    </a:lnTo>
                    <a:lnTo>
                      <a:pt x="435" y="111"/>
                    </a:lnTo>
                    <a:lnTo>
                      <a:pt x="470" y="117"/>
                    </a:lnTo>
                    <a:lnTo>
                      <a:pt x="504" y="123"/>
                    </a:lnTo>
                    <a:lnTo>
                      <a:pt x="539" y="131"/>
                    </a:lnTo>
                    <a:lnTo>
                      <a:pt x="573" y="137"/>
                    </a:lnTo>
                    <a:lnTo>
                      <a:pt x="607" y="144"/>
                    </a:lnTo>
                    <a:lnTo>
                      <a:pt x="641" y="152"/>
                    </a:lnTo>
                    <a:lnTo>
                      <a:pt x="676" y="158"/>
                    </a:lnTo>
                    <a:lnTo>
                      <a:pt x="711" y="165"/>
                    </a:lnTo>
                    <a:lnTo>
                      <a:pt x="747" y="173"/>
                    </a:lnTo>
                    <a:lnTo>
                      <a:pt x="783" y="180"/>
                    </a:lnTo>
                    <a:lnTo>
                      <a:pt x="820" y="186"/>
                    </a:lnTo>
                    <a:lnTo>
                      <a:pt x="859" y="194"/>
                    </a:lnTo>
                    <a:lnTo>
                      <a:pt x="896" y="200"/>
                    </a:lnTo>
                    <a:lnTo>
                      <a:pt x="935" y="206"/>
                    </a:lnTo>
                    <a:lnTo>
                      <a:pt x="973" y="212"/>
                    </a:lnTo>
                    <a:lnTo>
                      <a:pt x="1010" y="219"/>
                    </a:lnTo>
                    <a:lnTo>
                      <a:pt x="1049" y="226"/>
                    </a:lnTo>
                    <a:lnTo>
                      <a:pt x="1087" y="232"/>
                    </a:lnTo>
                    <a:lnTo>
                      <a:pt x="1124" y="240"/>
                    </a:lnTo>
                    <a:lnTo>
                      <a:pt x="1163" y="247"/>
                    </a:lnTo>
                    <a:lnTo>
                      <a:pt x="1201" y="254"/>
                    </a:lnTo>
                    <a:lnTo>
                      <a:pt x="1239" y="261"/>
                    </a:lnTo>
                    <a:lnTo>
                      <a:pt x="1277" y="268"/>
                    </a:lnTo>
                    <a:lnTo>
                      <a:pt x="1316" y="275"/>
                    </a:lnTo>
                    <a:lnTo>
                      <a:pt x="1354" y="283"/>
                    </a:lnTo>
                    <a:lnTo>
                      <a:pt x="1392" y="290"/>
                    </a:lnTo>
                    <a:lnTo>
                      <a:pt x="1431" y="297"/>
                    </a:lnTo>
                    <a:lnTo>
                      <a:pt x="1469" y="305"/>
                    </a:lnTo>
                    <a:lnTo>
                      <a:pt x="1469" y="301"/>
                    </a:lnTo>
                    <a:lnTo>
                      <a:pt x="1469" y="297"/>
                    </a:lnTo>
                    <a:lnTo>
                      <a:pt x="1469" y="294"/>
                    </a:lnTo>
                    <a:lnTo>
                      <a:pt x="1469" y="290"/>
                    </a:lnTo>
                    <a:close/>
                  </a:path>
                </a:pathLst>
              </a:custGeom>
              <a:solidFill>
                <a:srgbClr val="CE8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5" name="Freeform 145"/>
              <p:cNvSpPr>
                <a:spLocks/>
              </p:cNvSpPr>
              <p:nvPr/>
            </p:nvSpPr>
            <p:spPr bwMode="auto">
              <a:xfrm>
                <a:off x="6871" y="1404"/>
                <a:ext cx="367" cy="76"/>
              </a:xfrm>
              <a:custGeom>
                <a:avLst/>
                <a:gdLst/>
                <a:ahLst/>
                <a:cxnLst>
                  <a:cxn ang="0">
                    <a:pos x="1468" y="282"/>
                  </a:cxn>
                  <a:cxn ang="0">
                    <a:pos x="1389" y="272"/>
                  </a:cxn>
                  <a:cxn ang="0">
                    <a:pos x="1312" y="261"/>
                  </a:cxn>
                  <a:cxn ang="0">
                    <a:pos x="1234" y="250"/>
                  </a:cxn>
                  <a:cxn ang="0">
                    <a:pos x="1157" y="238"/>
                  </a:cxn>
                  <a:cxn ang="0">
                    <a:pos x="1080" y="224"/>
                  </a:cxn>
                  <a:cxn ang="0">
                    <a:pos x="1003" y="210"/>
                  </a:cxn>
                  <a:cxn ang="0">
                    <a:pos x="926" y="195"/>
                  </a:cxn>
                  <a:cxn ang="0">
                    <a:pos x="848" y="179"/>
                  </a:cxn>
                  <a:cxn ang="0">
                    <a:pos x="776" y="165"/>
                  </a:cxn>
                  <a:cxn ang="0">
                    <a:pos x="706" y="153"/>
                  </a:cxn>
                  <a:cxn ang="0">
                    <a:pos x="637" y="139"/>
                  </a:cxn>
                  <a:cxn ang="0">
                    <a:pos x="568" y="126"/>
                  </a:cxn>
                  <a:cxn ang="0">
                    <a:pos x="499" y="112"/>
                  </a:cxn>
                  <a:cxn ang="0">
                    <a:pos x="430" y="98"/>
                  </a:cxn>
                  <a:cxn ang="0">
                    <a:pos x="359" y="85"/>
                  </a:cxn>
                  <a:cxn ang="0">
                    <a:pos x="287" y="72"/>
                  </a:cxn>
                  <a:cxn ang="0">
                    <a:pos x="9" y="0"/>
                  </a:cxn>
                  <a:cxn ang="0">
                    <a:pos x="46" y="22"/>
                  </a:cxn>
                  <a:cxn ang="0">
                    <a:pos x="330" y="91"/>
                  </a:cxn>
                  <a:cxn ang="0">
                    <a:pos x="403" y="103"/>
                  </a:cxn>
                  <a:cxn ang="0">
                    <a:pos x="473" y="115"/>
                  </a:cxn>
                  <a:cxn ang="0">
                    <a:pos x="541" y="129"/>
                  </a:cxn>
                  <a:cxn ang="0">
                    <a:pos x="608" y="142"/>
                  </a:cxn>
                  <a:cxn ang="0">
                    <a:pos x="676" y="157"/>
                  </a:cxn>
                  <a:cxn ang="0">
                    <a:pos x="746" y="171"/>
                  </a:cxn>
                  <a:cxn ang="0">
                    <a:pos x="819" y="185"/>
                  </a:cxn>
                  <a:cxn ang="0">
                    <a:pos x="895" y="198"/>
                  </a:cxn>
                  <a:cxn ang="0">
                    <a:pos x="972" y="210"/>
                  </a:cxn>
                  <a:cxn ang="0">
                    <a:pos x="1048" y="223"/>
                  </a:cxn>
                  <a:cxn ang="0">
                    <a:pos x="1123" y="238"/>
                  </a:cxn>
                  <a:cxn ang="0">
                    <a:pos x="1200" y="251"/>
                  </a:cxn>
                  <a:cxn ang="0">
                    <a:pos x="1276" y="266"/>
                  </a:cxn>
                  <a:cxn ang="0">
                    <a:pos x="1353" y="281"/>
                  </a:cxn>
                  <a:cxn ang="0">
                    <a:pos x="1430" y="295"/>
                  </a:cxn>
                  <a:cxn ang="0">
                    <a:pos x="1468" y="290"/>
                  </a:cxn>
                </a:cxnLst>
                <a:rect l="0" t="0" r="r" b="b"/>
                <a:pathLst>
                  <a:path w="1468" h="303">
                    <a:moveTo>
                      <a:pt x="1468" y="290"/>
                    </a:moveTo>
                    <a:lnTo>
                      <a:pt x="1468" y="282"/>
                    </a:lnTo>
                    <a:lnTo>
                      <a:pt x="1429" y="276"/>
                    </a:lnTo>
                    <a:lnTo>
                      <a:pt x="1389" y="272"/>
                    </a:lnTo>
                    <a:lnTo>
                      <a:pt x="1350" y="267"/>
                    </a:lnTo>
                    <a:lnTo>
                      <a:pt x="1312" y="261"/>
                    </a:lnTo>
                    <a:lnTo>
                      <a:pt x="1273" y="255"/>
                    </a:lnTo>
                    <a:lnTo>
                      <a:pt x="1234" y="250"/>
                    </a:lnTo>
                    <a:lnTo>
                      <a:pt x="1195" y="244"/>
                    </a:lnTo>
                    <a:lnTo>
                      <a:pt x="1157" y="238"/>
                    </a:lnTo>
                    <a:lnTo>
                      <a:pt x="1118" y="231"/>
                    </a:lnTo>
                    <a:lnTo>
                      <a:pt x="1080" y="224"/>
                    </a:lnTo>
                    <a:lnTo>
                      <a:pt x="1042" y="218"/>
                    </a:lnTo>
                    <a:lnTo>
                      <a:pt x="1003" y="210"/>
                    </a:lnTo>
                    <a:lnTo>
                      <a:pt x="964" y="203"/>
                    </a:lnTo>
                    <a:lnTo>
                      <a:pt x="926" y="195"/>
                    </a:lnTo>
                    <a:lnTo>
                      <a:pt x="887" y="187"/>
                    </a:lnTo>
                    <a:lnTo>
                      <a:pt x="848" y="179"/>
                    </a:lnTo>
                    <a:lnTo>
                      <a:pt x="812" y="173"/>
                    </a:lnTo>
                    <a:lnTo>
                      <a:pt x="776" y="165"/>
                    </a:lnTo>
                    <a:lnTo>
                      <a:pt x="741" y="159"/>
                    </a:lnTo>
                    <a:lnTo>
                      <a:pt x="706" y="153"/>
                    </a:lnTo>
                    <a:lnTo>
                      <a:pt x="672" y="145"/>
                    </a:lnTo>
                    <a:lnTo>
                      <a:pt x="637" y="139"/>
                    </a:lnTo>
                    <a:lnTo>
                      <a:pt x="603" y="132"/>
                    </a:lnTo>
                    <a:lnTo>
                      <a:pt x="568" y="126"/>
                    </a:lnTo>
                    <a:lnTo>
                      <a:pt x="534" y="118"/>
                    </a:lnTo>
                    <a:lnTo>
                      <a:pt x="499" y="112"/>
                    </a:lnTo>
                    <a:lnTo>
                      <a:pt x="465" y="105"/>
                    </a:lnTo>
                    <a:lnTo>
                      <a:pt x="430" y="98"/>
                    </a:lnTo>
                    <a:lnTo>
                      <a:pt x="395" y="91"/>
                    </a:lnTo>
                    <a:lnTo>
                      <a:pt x="359" y="85"/>
                    </a:lnTo>
                    <a:lnTo>
                      <a:pt x="323" y="78"/>
                    </a:lnTo>
                    <a:lnTo>
                      <a:pt x="287" y="72"/>
                    </a:lnTo>
                    <a:lnTo>
                      <a:pt x="106" y="26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46" y="22"/>
                    </a:lnTo>
                    <a:lnTo>
                      <a:pt x="291" y="86"/>
                    </a:lnTo>
                    <a:lnTo>
                      <a:pt x="330" y="91"/>
                    </a:lnTo>
                    <a:lnTo>
                      <a:pt x="366" y="96"/>
                    </a:lnTo>
                    <a:lnTo>
                      <a:pt x="403" y="103"/>
                    </a:lnTo>
                    <a:lnTo>
                      <a:pt x="437" y="109"/>
                    </a:lnTo>
                    <a:lnTo>
                      <a:pt x="473" y="115"/>
                    </a:lnTo>
                    <a:lnTo>
                      <a:pt x="506" y="121"/>
                    </a:lnTo>
                    <a:lnTo>
                      <a:pt x="541" y="129"/>
                    </a:lnTo>
                    <a:lnTo>
                      <a:pt x="574" y="135"/>
                    </a:lnTo>
                    <a:lnTo>
                      <a:pt x="608" y="142"/>
                    </a:lnTo>
                    <a:lnTo>
                      <a:pt x="642" y="150"/>
                    </a:lnTo>
                    <a:lnTo>
                      <a:pt x="676" y="157"/>
                    </a:lnTo>
                    <a:lnTo>
                      <a:pt x="711" y="164"/>
                    </a:lnTo>
                    <a:lnTo>
                      <a:pt x="746" y="171"/>
                    </a:lnTo>
                    <a:lnTo>
                      <a:pt x="782" y="178"/>
                    </a:lnTo>
                    <a:lnTo>
                      <a:pt x="819" y="185"/>
                    </a:lnTo>
                    <a:lnTo>
                      <a:pt x="858" y="192"/>
                    </a:lnTo>
                    <a:lnTo>
                      <a:pt x="895" y="198"/>
                    </a:lnTo>
                    <a:lnTo>
                      <a:pt x="934" y="204"/>
                    </a:lnTo>
                    <a:lnTo>
                      <a:pt x="972" y="210"/>
                    </a:lnTo>
                    <a:lnTo>
                      <a:pt x="1009" y="217"/>
                    </a:lnTo>
                    <a:lnTo>
                      <a:pt x="1048" y="223"/>
                    </a:lnTo>
                    <a:lnTo>
                      <a:pt x="1086" y="230"/>
                    </a:lnTo>
                    <a:lnTo>
                      <a:pt x="1123" y="238"/>
                    </a:lnTo>
                    <a:lnTo>
                      <a:pt x="1162" y="244"/>
                    </a:lnTo>
                    <a:lnTo>
                      <a:pt x="1200" y="251"/>
                    </a:lnTo>
                    <a:lnTo>
                      <a:pt x="1238" y="259"/>
                    </a:lnTo>
                    <a:lnTo>
                      <a:pt x="1276" y="266"/>
                    </a:lnTo>
                    <a:lnTo>
                      <a:pt x="1315" y="273"/>
                    </a:lnTo>
                    <a:lnTo>
                      <a:pt x="1353" y="281"/>
                    </a:lnTo>
                    <a:lnTo>
                      <a:pt x="1391" y="288"/>
                    </a:lnTo>
                    <a:lnTo>
                      <a:pt x="1430" y="295"/>
                    </a:lnTo>
                    <a:lnTo>
                      <a:pt x="1468" y="303"/>
                    </a:lnTo>
                    <a:lnTo>
                      <a:pt x="1468" y="29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6" name="Freeform 146"/>
              <p:cNvSpPr>
                <a:spLocks/>
              </p:cNvSpPr>
              <p:nvPr/>
            </p:nvSpPr>
            <p:spPr bwMode="auto">
              <a:xfrm>
                <a:off x="6990" y="1405"/>
                <a:ext cx="115" cy="43"/>
              </a:xfrm>
              <a:custGeom>
                <a:avLst/>
                <a:gdLst/>
                <a:ahLst/>
                <a:cxnLst>
                  <a:cxn ang="0">
                    <a:pos x="439" y="174"/>
                  </a:cxn>
                  <a:cxn ang="0">
                    <a:pos x="450" y="149"/>
                  </a:cxn>
                  <a:cxn ang="0">
                    <a:pos x="457" y="125"/>
                  </a:cxn>
                  <a:cxn ang="0">
                    <a:pos x="461" y="99"/>
                  </a:cxn>
                  <a:cxn ang="0">
                    <a:pos x="461" y="72"/>
                  </a:cxn>
                  <a:cxn ang="0">
                    <a:pos x="445" y="86"/>
                  </a:cxn>
                  <a:cxn ang="0">
                    <a:pos x="349" y="81"/>
                  </a:cxn>
                  <a:cxn ang="0">
                    <a:pos x="198" y="48"/>
                  </a:cxn>
                  <a:cxn ang="0">
                    <a:pos x="112" y="29"/>
                  </a:cxn>
                  <a:cxn ang="0">
                    <a:pos x="139" y="0"/>
                  </a:cxn>
                  <a:cxn ang="0">
                    <a:pos x="117" y="6"/>
                  </a:cxn>
                  <a:cxn ang="0">
                    <a:pos x="97" y="13"/>
                  </a:cxn>
                  <a:cxn ang="0">
                    <a:pos x="79" y="22"/>
                  </a:cxn>
                  <a:cxn ang="0">
                    <a:pos x="63" y="31"/>
                  </a:cxn>
                  <a:cxn ang="0">
                    <a:pos x="46" y="44"/>
                  </a:cxn>
                  <a:cxn ang="0">
                    <a:pos x="31" y="57"/>
                  </a:cxn>
                  <a:cxn ang="0">
                    <a:pos x="16" y="71"/>
                  </a:cxn>
                  <a:cxn ang="0">
                    <a:pos x="0" y="88"/>
                  </a:cxn>
                  <a:cxn ang="0">
                    <a:pos x="243" y="138"/>
                  </a:cxn>
                  <a:cxn ang="0">
                    <a:pos x="439" y="174"/>
                  </a:cxn>
                </a:cxnLst>
                <a:rect l="0" t="0" r="r" b="b"/>
                <a:pathLst>
                  <a:path w="461" h="174">
                    <a:moveTo>
                      <a:pt x="439" y="174"/>
                    </a:moveTo>
                    <a:lnTo>
                      <a:pt x="450" y="149"/>
                    </a:lnTo>
                    <a:lnTo>
                      <a:pt x="457" y="125"/>
                    </a:lnTo>
                    <a:lnTo>
                      <a:pt x="461" y="99"/>
                    </a:lnTo>
                    <a:lnTo>
                      <a:pt x="461" y="72"/>
                    </a:lnTo>
                    <a:lnTo>
                      <a:pt x="445" y="86"/>
                    </a:lnTo>
                    <a:lnTo>
                      <a:pt x="349" y="81"/>
                    </a:lnTo>
                    <a:lnTo>
                      <a:pt x="198" y="48"/>
                    </a:lnTo>
                    <a:lnTo>
                      <a:pt x="112" y="29"/>
                    </a:lnTo>
                    <a:lnTo>
                      <a:pt x="139" y="0"/>
                    </a:lnTo>
                    <a:lnTo>
                      <a:pt x="117" y="6"/>
                    </a:lnTo>
                    <a:lnTo>
                      <a:pt x="97" y="13"/>
                    </a:lnTo>
                    <a:lnTo>
                      <a:pt x="79" y="22"/>
                    </a:lnTo>
                    <a:lnTo>
                      <a:pt x="63" y="31"/>
                    </a:lnTo>
                    <a:lnTo>
                      <a:pt x="46" y="44"/>
                    </a:lnTo>
                    <a:lnTo>
                      <a:pt x="31" y="57"/>
                    </a:lnTo>
                    <a:lnTo>
                      <a:pt x="16" y="71"/>
                    </a:lnTo>
                    <a:lnTo>
                      <a:pt x="0" y="88"/>
                    </a:lnTo>
                    <a:lnTo>
                      <a:pt x="243" y="138"/>
                    </a:lnTo>
                    <a:lnTo>
                      <a:pt x="439" y="17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7" name="Freeform 147"/>
              <p:cNvSpPr>
                <a:spLocks/>
              </p:cNvSpPr>
              <p:nvPr/>
            </p:nvSpPr>
            <p:spPr bwMode="auto">
              <a:xfrm>
                <a:off x="7036" y="1419"/>
                <a:ext cx="29" cy="8"/>
              </a:xfrm>
              <a:custGeom>
                <a:avLst/>
                <a:gdLst/>
                <a:ahLst/>
                <a:cxnLst>
                  <a:cxn ang="0">
                    <a:pos x="61" y="5"/>
                  </a:cxn>
                  <a:cxn ang="0">
                    <a:pos x="49" y="3"/>
                  </a:cxn>
                  <a:cxn ang="0">
                    <a:pos x="38" y="1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4" y="7"/>
                  </a:cxn>
                  <a:cxn ang="0">
                    <a:pos x="9" y="9"/>
                  </a:cxn>
                  <a:cxn ang="0">
                    <a:pos x="17" y="12"/>
                  </a:cxn>
                  <a:cxn ang="0">
                    <a:pos x="25" y="14"/>
                  </a:cxn>
                  <a:cxn ang="0">
                    <a:pos x="35" y="18"/>
                  </a:cxn>
                  <a:cxn ang="0">
                    <a:pos x="46" y="21"/>
                  </a:cxn>
                  <a:cxn ang="0">
                    <a:pos x="58" y="23"/>
                  </a:cxn>
                  <a:cxn ang="0">
                    <a:pos x="69" y="25"/>
                  </a:cxn>
                  <a:cxn ang="0">
                    <a:pos x="81" y="27"/>
                  </a:cxn>
                  <a:cxn ang="0">
                    <a:pos x="91" y="28"/>
                  </a:cxn>
                  <a:cxn ang="0">
                    <a:pos x="99" y="29"/>
                  </a:cxn>
                  <a:cxn ang="0">
                    <a:pos x="107" y="29"/>
                  </a:cxn>
                  <a:cxn ang="0">
                    <a:pos x="113" y="29"/>
                  </a:cxn>
                  <a:cxn ang="0">
                    <a:pos x="116" y="28"/>
                  </a:cxn>
                  <a:cxn ang="0">
                    <a:pos x="118" y="26"/>
                  </a:cxn>
                  <a:cxn ang="0">
                    <a:pos x="117" y="24"/>
                  </a:cxn>
                  <a:cxn ang="0">
                    <a:pos x="114" y="22"/>
                  </a:cxn>
                  <a:cxn ang="0">
                    <a:pos x="109" y="19"/>
                  </a:cxn>
                  <a:cxn ang="0">
                    <a:pos x="103" y="15"/>
                  </a:cxn>
                  <a:cxn ang="0">
                    <a:pos x="93" y="13"/>
                  </a:cxn>
                  <a:cxn ang="0">
                    <a:pos x="84" y="10"/>
                  </a:cxn>
                  <a:cxn ang="0">
                    <a:pos x="72" y="7"/>
                  </a:cxn>
                  <a:cxn ang="0">
                    <a:pos x="61" y="5"/>
                  </a:cxn>
                </a:cxnLst>
                <a:rect l="0" t="0" r="r" b="b"/>
                <a:pathLst>
                  <a:path w="118" h="29">
                    <a:moveTo>
                      <a:pt x="61" y="5"/>
                    </a:moveTo>
                    <a:lnTo>
                      <a:pt x="49" y="3"/>
                    </a:lnTo>
                    <a:lnTo>
                      <a:pt x="38" y="1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lnTo>
                      <a:pt x="9" y="9"/>
                    </a:lnTo>
                    <a:lnTo>
                      <a:pt x="17" y="12"/>
                    </a:lnTo>
                    <a:lnTo>
                      <a:pt x="25" y="14"/>
                    </a:lnTo>
                    <a:lnTo>
                      <a:pt x="35" y="18"/>
                    </a:lnTo>
                    <a:lnTo>
                      <a:pt x="46" y="21"/>
                    </a:lnTo>
                    <a:lnTo>
                      <a:pt x="58" y="23"/>
                    </a:lnTo>
                    <a:lnTo>
                      <a:pt x="69" y="25"/>
                    </a:lnTo>
                    <a:lnTo>
                      <a:pt x="81" y="27"/>
                    </a:lnTo>
                    <a:lnTo>
                      <a:pt x="91" y="28"/>
                    </a:lnTo>
                    <a:lnTo>
                      <a:pt x="99" y="29"/>
                    </a:lnTo>
                    <a:lnTo>
                      <a:pt x="107" y="29"/>
                    </a:lnTo>
                    <a:lnTo>
                      <a:pt x="113" y="29"/>
                    </a:lnTo>
                    <a:lnTo>
                      <a:pt x="116" y="28"/>
                    </a:lnTo>
                    <a:lnTo>
                      <a:pt x="118" y="26"/>
                    </a:lnTo>
                    <a:lnTo>
                      <a:pt x="117" y="24"/>
                    </a:lnTo>
                    <a:lnTo>
                      <a:pt x="114" y="22"/>
                    </a:lnTo>
                    <a:lnTo>
                      <a:pt x="109" y="19"/>
                    </a:lnTo>
                    <a:lnTo>
                      <a:pt x="103" y="15"/>
                    </a:lnTo>
                    <a:lnTo>
                      <a:pt x="93" y="13"/>
                    </a:lnTo>
                    <a:lnTo>
                      <a:pt x="84" y="10"/>
                    </a:lnTo>
                    <a:lnTo>
                      <a:pt x="72" y="7"/>
                    </a:lnTo>
                    <a:lnTo>
                      <a:pt x="61" y="5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8" name="Freeform 148"/>
              <p:cNvSpPr>
                <a:spLocks/>
              </p:cNvSpPr>
              <p:nvPr/>
            </p:nvSpPr>
            <p:spPr bwMode="auto">
              <a:xfrm>
                <a:off x="7015" y="1416"/>
                <a:ext cx="21" cy="5"/>
              </a:xfrm>
              <a:custGeom>
                <a:avLst/>
                <a:gdLst/>
                <a:ahLst/>
                <a:cxnLst>
                  <a:cxn ang="0">
                    <a:pos x="42" y="4"/>
                  </a:cxn>
                  <a:cxn ang="0">
                    <a:pos x="34" y="3"/>
                  </a:cxn>
                  <a:cxn ang="0">
                    <a:pos x="26" y="2"/>
                  </a:cxn>
                  <a:cxn ang="0">
                    <a:pos x="19" y="1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3" y="5"/>
                  </a:cxn>
                  <a:cxn ang="0">
                    <a:pos x="7" y="7"/>
                  </a:cxn>
                  <a:cxn ang="0">
                    <a:pos x="11" y="9"/>
                  </a:cxn>
                  <a:cxn ang="0">
                    <a:pos x="17" y="12"/>
                  </a:cxn>
                  <a:cxn ang="0">
                    <a:pos x="23" y="14"/>
                  </a:cxn>
                  <a:cxn ang="0">
                    <a:pos x="31" y="15"/>
                  </a:cxn>
                  <a:cxn ang="0">
                    <a:pos x="39" y="17"/>
                  </a:cxn>
                  <a:cxn ang="0">
                    <a:pos x="48" y="18"/>
                  </a:cxn>
                  <a:cxn ang="0">
                    <a:pos x="56" y="19"/>
                  </a:cxn>
                  <a:cxn ang="0">
                    <a:pos x="62" y="20"/>
                  </a:cxn>
                  <a:cxn ang="0">
                    <a:pos x="68" y="21"/>
                  </a:cxn>
                  <a:cxn ang="0">
                    <a:pos x="74" y="21"/>
                  </a:cxn>
                  <a:cxn ang="0">
                    <a:pos x="78" y="21"/>
                  </a:cxn>
                  <a:cxn ang="0">
                    <a:pos x="81" y="20"/>
                  </a:cxn>
                  <a:cxn ang="0">
                    <a:pos x="82" y="19"/>
                  </a:cxn>
                  <a:cxn ang="0">
                    <a:pos x="81" y="17"/>
                  </a:cxn>
                  <a:cxn ang="0">
                    <a:pos x="79" y="16"/>
                  </a:cxn>
                  <a:cxn ang="0">
                    <a:pos x="76" y="14"/>
                  </a:cxn>
                  <a:cxn ang="0">
                    <a:pos x="71" y="12"/>
                  </a:cxn>
                  <a:cxn ang="0">
                    <a:pos x="64" y="9"/>
                  </a:cxn>
                  <a:cxn ang="0">
                    <a:pos x="58" y="7"/>
                  </a:cxn>
                  <a:cxn ang="0">
                    <a:pos x="51" y="6"/>
                  </a:cxn>
                  <a:cxn ang="0">
                    <a:pos x="42" y="4"/>
                  </a:cxn>
                </a:cxnLst>
                <a:rect l="0" t="0" r="r" b="b"/>
                <a:pathLst>
                  <a:path w="82" h="21">
                    <a:moveTo>
                      <a:pt x="42" y="4"/>
                    </a:moveTo>
                    <a:lnTo>
                      <a:pt x="34" y="3"/>
                    </a:lnTo>
                    <a:lnTo>
                      <a:pt x="26" y="2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5"/>
                    </a:lnTo>
                    <a:lnTo>
                      <a:pt x="7" y="7"/>
                    </a:lnTo>
                    <a:lnTo>
                      <a:pt x="11" y="9"/>
                    </a:lnTo>
                    <a:lnTo>
                      <a:pt x="17" y="12"/>
                    </a:lnTo>
                    <a:lnTo>
                      <a:pt x="23" y="14"/>
                    </a:lnTo>
                    <a:lnTo>
                      <a:pt x="31" y="15"/>
                    </a:lnTo>
                    <a:lnTo>
                      <a:pt x="39" y="17"/>
                    </a:lnTo>
                    <a:lnTo>
                      <a:pt x="48" y="18"/>
                    </a:lnTo>
                    <a:lnTo>
                      <a:pt x="56" y="19"/>
                    </a:lnTo>
                    <a:lnTo>
                      <a:pt x="62" y="20"/>
                    </a:lnTo>
                    <a:lnTo>
                      <a:pt x="68" y="21"/>
                    </a:lnTo>
                    <a:lnTo>
                      <a:pt x="74" y="21"/>
                    </a:lnTo>
                    <a:lnTo>
                      <a:pt x="78" y="21"/>
                    </a:lnTo>
                    <a:lnTo>
                      <a:pt x="81" y="20"/>
                    </a:lnTo>
                    <a:lnTo>
                      <a:pt x="82" y="19"/>
                    </a:lnTo>
                    <a:lnTo>
                      <a:pt x="81" y="17"/>
                    </a:lnTo>
                    <a:lnTo>
                      <a:pt x="79" y="16"/>
                    </a:lnTo>
                    <a:lnTo>
                      <a:pt x="76" y="14"/>
                    </a:lnTo>
                    <a:lnTo>
                      <a:pt x="71" y="12"/>
                    </a:lnTo>
                    <a:lnTo>
                      <a:pt x="64" y="9"/>
                    </a:lnTo>
                    <a:lnTo>
                      <a:pt x="58" y="7"/>
                    </a:lnTo>
                    <a:lnTo>
                      <a:pt x="51" y="6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9" name="Freeform 149"/>
              <p:cNvSpPr>
                <a:spLocks/>
              </p:cNvSpPr>
              <p:nvPr/>
            </p:nvSpPr>
            <p:spPr bwMode="auto">
              <a:xfrm>
                <a:off x="7073" y="1426"/>
                <a:ext cx="20" cy="5"/>
              </a:xfrm>
              <a:custGeom>
                <a:avLst/>
                <a:gdLst/>
                <a:ahLst/>
                <a:cxnLst>
                  <a:cxn ang="0">
                    <a:pos x="41" y="4"/>
                  </a:cxn>
                  <a:cxn ang="0">
                    <a:pos x="33" y="3"/>
                  </a:cxn>
                  <a:cxn ang="0">
                    <a:pos x="26" y="2"/>
                  </a:cxn>
                  <a:cxn ang="0">
                    <a:pos x="18" y="1"/>
                  </a:cxn>
                  <a:cxn ang="0">
                    <a:pos x="13" y="0"/>
                  </a:cxn>
                  <a:cxn ang="0">
                    <a:pos x="8" y="1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6"/>
                  </a:cxn>
                  <a:cxn ang="0">
                    <a:pos x="6" y="7"/>
                  </a:cxn>
                  <a:cxn ang="0">
                    <a:pos x="11" y="9"/>
                  </a:cxn>
                  <a:cxn ang="0">
                    <a:pos x="17" y="11"/>
                  </a:cxn>
                  <a:cxn ang="0">
                    <a:pos x="24" y="13"/>
                  </a:cxn>
                  <a:cxn ang="0">
                    <a:pos x="31" y="16"/>
                  </a:cxn>
                  <a:cxn ang="0">
                    <a:pos x="39" y="18"/>
                  </a:cxn>
                  <a:cxn ang="0">
                    <a:pos x="48" y="19"/>
                  </a:cxn>
                  <a:cxn ang="0">
                    <a:pos x="56" y="20"/>
                  </a:cxn>
                  <a:cxn ang="0">
                    <a:pos x="62" y="21"/>
                  </a:cxn>
                  <a:cxn ang="0">
                    <a:pos x="69" y="21"/>
                  </a:cxn>
                  <a:cxn ang="0">
                    <a:pos x="74" y="21"/>
                  </a:cxn>
                  <a:cxn ang="0">
                    <a:pos x="78" y="21"/>
                  </a:cxn>
                  <a:cxn ang="0">
                    <a:pos x="80" y="20"/>
                  </a:cxn>
                  <a:cxn ang="0">
                    <a:pos x="81" y="19"/>
                  </a:cxn>
                  <a:cxn ang="0">
                    <a:pos x="81" y="18"/>
                  </a:cxn>
                  <a:cxn ang="0">
                    <a:pos x="79" y="16"/>
                  </a:cxn>
                  <a:cxn ang="0">
                    <a:pos x="75" y="14"/>
                  </a:cxn>
                  <a:cxn ang="0">
                    <a:pos x="71" y="12"/>
                  </a:cxn>
                  <a:cxn ang="0">
                    <a:pos x="64" y="10"/>
                  </a:cxn>
                  <a:cxn ang="0">
                    <a:pos x="57" y="8"/>
                  </a:cxn>
                  <a:cxn ang="0">
                    <a:pos x="50" y="6"/>
                  </a:cxn>
                  <a:cxn ang="0">
                    <a:pos x="41" y="4"/>
                  </a:cxn>
                </a:cxnLst>
                <a:rect l="0" t="0" r="r" b="b"/>
                <a:pathLst>
                  <a:path w="81" h="21">
                    <a:moveTo>
                      <a:pt x="41" y="4"/>
                    </a:moveTo>
                    <a:lnTo>
                      <a:pt x="33" y="3"/>
                    </a:lnTo>
                    <a:lnTo>
                      <a:pt x="26" y="2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11" y="9"/>
                    </a:lnTo>
                    <a:lnTo>
                      <a:pt x="17" y="11"/>
                    </a:lnTo>
                    <a:lnTo>
                      <a:pt x="24" y="13"/>
                    </a:lnTo>
                    <a:lnTo>
                      <a:pt x="31" y="16"/>
                    </a:lnTo>
                    <a:lnTo>
                      <a:pt x="39" y="18"/>
                    </a:lnTo>
                    <a:lnTo>
                      <a:pt x="48" y="19"/>
                    </a:lnTo>
                    <a:lnTo>
                      <a:pt x="56" y="20"/>
                    </a:lnTo>
                    <a:lnTo>
                      <a:pt x="62" y="21"/>
                    </a:lnTo>
                    <a:lnTo>
                      <a:pt x="69" y="21"/>
                    </a:lnTo>
                    <a:lnTo>
                      <a:pt x="74" y="21"/>
                    </a:lnTo>
                    <a:lnTo>
                      <a:pt x="78" y="21"/>
                    </a:lnTo>
                    <a:lnTo>
                      <a:pt x="80" y="20"/>
                    </a:lnTo>
                    <a:lnTo>
                      <a:pt x="81" y="19"/>
                    </a:lnTo>
                    <a:lnTo>
                      <a:pt x="81" y="18"/>
                    </a:lnTo>
                    <a:lnTo>
                      <a:pt x="79" y="16"/>
                    </a:lnTo>
                    <a:lnTo>
                      <a:pt x="75" y="14"/>
                    </a:lnTo>
                    <a:lnTo>
                      <a:pt x="71" y="12"/>
                    </a:lnTo>
                    <a:lnTo>
                      <a:pt x="64" y="10"/>
                    </a:lnTo>
                    <a:lnTo>
                      <a:pt x="57" y="8"/>
                    </a:lnTo>
                    <a:lnTo>
                      <a:pt x="50" y="6"/>
                    </a:lnTo>
                    <a:lnTo>
                      <a:pt x="41" y="4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0" name="Freeform 150"/>
              <p:cNvSpPr>
                <a:spLocks/>
              </p:cNvSpPr>
              <p:nvPr/>
            </p:nvSpPr>
            <p:spPr bwMode="auto">
              <a:xfrm>
                <a:off x="7078" y="1436"/>
                <a:ext cx="6" cy="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0" y="7"/>
                  </a:cxn>
                  <a:cxn ang="0">
                    <a:pos x="1" y="11"/>
                  </a:cxn>
                  <a:cxn ang="0">
                    <a:pos x="3" y="14"/>
                  </a:cxn>
                  <a:cxn ang="0">
                    <a:pos x="6" y="17"/>
                  </a:cxn>
                  <a:cxn ang="0">
                    <a:pos x="9" y="19"/>
                  </a:cxn>
                  <a:cxn ang="0">
                    <a:pos x="13" y="20"/>
                  </a:cxn>
                  <a:cxn ang="0">
                    <a:pos x="17" y="19"/>
                  </a:cxn>
                  <a:cxn ang="0">
                    <a:pos x="20" y="15"/>
                  </a:cxn>
                  <a:cxn ang="0">
                    <a:pos x="21" y="12"/>
                  </a:cxn>
                  <a:cxn ang="0">
                    <a:pos x="20" y="8"/>
                  </a:cxn>
                  <a:cxn ang="0">
                    <a:pos x="18" y="4"/>
                  </a:cxn>
                  <a:cxn ang="0">
                    <a:pos x="16" y="2"/>
                  </a:cxn>
                  <a:cxn ang="0">
                    <a:pos x="12" y="0"/>
                  </a:cxn>
                  <a:cxn ang="0">
                    <a:pos x="8" y="0"/>
                  </a:cxn>
                </a:cxnLst>
                <a:rect l="0" t="0" r="r" b="b"/>
                <a:pathLst>
                  <a:path w="21" h="20">
                    <a:moveTo>
                      <a:pt x="8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7" y="19"/>
                    </a:lnTo>
                    <a:lnTo>
                      <a:pt x="20" y="15"/>
                    </a:lnTo>
                    <a:lnTo>
                      <a:pt x="21" y="12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1" name="Freeform 151"/>
              <p:cNvSpPr>
                <a:spLocks/>
              </p:cNvSpPr>
              <p:nvPr/>
            </p:nvSpPr>
            <p:spPr bwMode="auto">
              <a:xfrm>
                <a:off x="7062" y="1431"/>
                <a:ext cx="9" cy="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2"/>
                  </a:cxn>
                  <a:cxn ang="0">
                    <a:pos x="3" y="6"/>
                  </a:cxn>
                  <a:cxn ang="0">
                    <a:pos x="0" y="12"/>
                  </a:cxn>
                  <a:cxn ang="0">
                    <a:pos x="1" y="19"/>
                  </a:cxn>
                  <a:cxn ang="0">
                    <a:pos x="4" y="25"/>
                  </a:cxn>
                  <a:cxn ang="0">
                    <a:pos x="9" y="30"/>
                  </a:cxn>
                  <a:cxn ang="0">
                    <a:pos x="15" y="32"/>
                  </a:cxn>
                  <a:cxn ang="0">
                    <a:pos x="23" y="33"/>
                  </a:cxn>
                  <a:cxn ang="0">
                    <a:pos x="29" y="31"/>
                  </a:cxn>
                  <a:cxn ang="0">
                    <a:pos x="33" y="26"/>
                  </a:cxn>
                  <a:cxn ang="0">
                    <a:pos x="35" y="21"/>
                  </a:cxn>
                  <a:cxn ang="0">
                    <a:pos x="35" y="13"/>
                  </a:cxn>
                  <a:cxn ang="0">
                    <a:pos x="32" y="7"/>
                  </a:cxn>
                  <a:cxn ang="0">
                    <a:pos x="27" y="3"/>
                  </a:cxn>
                  <a:cxn ang="0">
                    <a:pos x="21" y="0"/>
                  </a:cxn>
                  <a:cxn ang="0">
                    <a:pos x="13" y="0"/>
                  </a:cxn>
                </a:cxnLst>
                <a:rect l="0" t="0" r="r" b="b"/>
                <a:pathLst>
                  <a:path w="35" h="33">
                    <a:moveTo>
                      <a:pt x="13" y="0"/>
                    </a:moveTo>
                    <a:lnTo>
                      <a:pt x="7" y="2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5"/>
                    </a:lnTo>
                    <a:lnTo>
                      <a:pt x="9" y="30"/>
                    </a:lnTo>
                    <a:lnTo>
                      <a:pt x="15" y="32"/>
                    </a:lnTo>
                    <a:lnTo>
                      <a:pt x="23" y="33"/>
                    </a:lnTo>
                    <a:lnTo>
                      <a:pt x="29" y="31"/>
                    </a:lnTo>
                    <a:lnTo>
                      <a:pt x="33" y="26"/>
                    </a:lnTo>
                    <a:lnTo>
                      <a:pt x="35" y="21"/>
                    </a:lnTo>
                    <a:lnTo>
                      <a:pt x="35" y="13"/>
                    </a:lnTo>
                    <a:lnTo>
                      <a:pt x="32" y="7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2" name="Freeform 152"/>
              <p:cNvSpPr>
                <a:spLocks/>
              </p:cNvSpPr>
              <p:nvPr/>
            </p:nvSpPr>
            <p:spPr bwMode="auto">
              <a:xfrm>
                <a:off x="7057" y="1453"/>
                <a:ext cx="9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2"/>
                  </a:cxn>
                  <a:cxn ang="0">
                    <a:pos x="1" y="19"/>
                  </a:cxn>
                  <a:cxn ang="0">
                    <a:pos x="4" y="25"/>
                  </a:cxn>
                  <a:cxn ang="0">
                    <a:pos x="9" y="30"/>
                  </a:cxn>
                  <a:cxn ang="0">
                    <a:pos x="15" y="32"/>
                  </a:cxn>
                  <a:cxn ang="0">
                    <a:pos x="23" y="33"/>
                  </a:cxn>
                  <a:cxn ang="0">
                    <a:pos x="29" y="31"/>
                  </a:cxn>
                  <a:cxn ang="0">
                    <a:pos x="33" y="27"/>
                  </a:cxn>
                  <a:cxn ang="0">
                    <a:pos x="35" y="21"/>
                  </a:cxn>
                  <a:cxn ang="0">
                    <a:pos x="35" y="14"/>
                  </a:cxn>
                  <a:cxn ang="0">
                    <a:pos x="32" y="8"/>
                  </a:cxn>
                  <a:cxn ang="0">
                    <a:pos x="26" y="3"/>
                  </a:cxn>
                  <a:cxn ang="0">
                    <a:pos x="20" y="0"/>
                  </a:cxn>
                  <a:cxn ang="0">
                    <a:pos x="12" y="0"/>
                  </a:cxn>
                </a:cxnLst>
                <a:rect l="0" t="0" r="r" b="b"/>
                <a:pathLst>
                  <a:path w="35" h="33">
                    <a:moveTo>
                      <a:pt x="12" y="0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5"/>
                    </a:lnTo>
                    <a:lnTo>
                      <a:pt x="9" y="30"/>
                    </a:lnTo>
                    <a:lnTo>
                      <a:pt x="15" y="32"/>
                    </a:lnTo>
                    <a:lnTo>
                      <a:pt x="23" y="33"/>
                    </a:lnTo>
                    <a:lnTo>
                      <a:pt x="29" y="31"/>
                    </a:lnTo>
                    <a:lnTo>
                      <a:pt x="33" y="27"/>
                    </a:lnTo>
                    <a:lnTo>
                      <a:pt x="35" y="21"/>
                    </a:lnTo>
                    <a:lnTo>
                      <a:pt x="35" y="14"/>
                    </a:lnTo>
                    <a:lnTo>
                      <a:pt x="32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3" name="Freeform 153"/>
              <p:cNvSpPr>
                <a:spLocks/>
              </p:cNvSpPr>
              <p:nvPr/>
            </p:nvSpPr>
            <p:spPr bwMode="auto">
              <a:xfrm>
                <a:off x="7007" y="1445"/>
                <a:ext cx="9" cy="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7" y="2"/>
                  </a:cxn>
                  <a:cxn ang="0">
                    <a:pos x="3" y="7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4" y="25"/>
                  </a:cxn>
                  <a:cxn ang="0">
                    <a:pos x="9" y="31"/>
                  </a:cxn>
                  <a:cxn ang="0">
                    <a:pos x="16" y="33"/>
                  </a:cxn>
                  <a:cxn ang="0">
                    <a:pos x="23" y="34"/>
                  </a:cxn>
                  <a:cxn ang="0">
                    <a:pos x="29" y="31"/>
                  </a:cxn>
                  <a:cxn ang="0">
                    <a:pos x="33" y="26"/>
                  </a:cxn>
                  <a:cxn ang="0">
                    <a:pos x="36" y="20"/>
                  </a:cxn>
                  <a:cxn ang="0">
                    <a:pos x="36" y="14"/>
                  </a:cxn>
                  <a:cxn ang="0">
                    <a:pos x="32" y="8"/>
                  </a:cxn>
                  <a:cxn ang="0">
                    <a:pos x="27" y="2"/>
                  </a:cxn>
                  <a:cxn ang="0">
                    <a:pos x="21" y="0"/>
                  </a:cxn>
                  <a:cxn ang="0">
                    <a:pos x="14" y="0"/>
                  </a:cxn>
                </a:cxnLst>
                <a:rect l="0" t="0" r="r" b="b"/>
                <a:pathLst>
                  <a:path w="36" h="34">
                    <a:moveTo>
                      <a:pt x="14" y="0"/>
                    </a:moveTo>
                    <a:lnTo>
                      <a:pt x="7" y="2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4" y="25"/>
                    </a:lnTo>
                    <a:lnTo>
                      <a:pt x="9" y="31"/>
                    </a:lnTo>
                    <a:lnTo>
                      <a:pt x="16" y="33"/>
                    </a:lnTo>
                    <a:lnTo>
                      <a:pt x="23" y="34"/>
                    </a:lnTo>
                    <a:lnTo>
                      <a:pt x="29" y="31"/>
                    </a:lnTo>
                    <a:lnTo>
                      <a:pt x="33" y="26"/>
                    </a:lnTo>
                    <a:lnTo>
                      <a:pt x="36" y="20"/>
                    </a:lnTo>
                    <a:lnTo>
                      <a:pt x="36" y="14"/>
                    </a:lnTo>
                    <a:lnTo>
                      <a:pt x="32" y="8"/>
                    </a:lnTo>
                    <a:lnTo>
                      <a:pt x="27" y="2"/>
                    </a:lnTo>
                    <a:lnTo>
                      <a:pt x="2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4" name="Freeform 154"/>
              <p:cNvSpPr>
                <a:spLocks/>
              </p:cNvSpPr>
              <p:nvPr/>
            </p:nvSpPr>
            <p:spPr bwMode="auto">
              <a:xfrm>
                <a:off x="7005" y="1421"/>
                <a:ext cx="9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5"/>
                  </a:cxn>
                  <a:cxn ang="0">
                    <a:pos x="9" y="30"/>
                  </a:cxn>
                  <a:cxn ang="0">
                    <a:pos x="15" y="32"/>
                  </a:cxn>
                  <a:cxn ang="0">
                    <a:pos x="23" y="34"/>
                  </a:cxn>
                  <a:cxn ang="0">
                    <a:pos x="29" y="31"/>
                  </a:cxn>
                  <a:cxn ang="0">
                    <a:pos x="33" y="26"/>
                  </a:cxn>
                  <a:cxn ang="0">
                    <a:pos x="35" y="21"/>
                  </a:cxn>
                  <a:cxn ang="0">
                    <a:pos x="34" y="14"/>
                  </a:cxn>
                  <a:cxn ang="0">
                    <a:pos x="31" y="7"/>
                  </a:cxn>
                  <a:cxn ang="0">
                    <a:pos x="26" y="3"/>
                  </a:cxn>
                  <a:cxn ang="0">
                    <a:pos x="20" y="0"/>
                  </a:cxn>
                  <a:cxn ang="0">
                    <a:pos x="12" y="0"/>
                  </a:cxn>
                </a:cxnLst>
                <a:rect l="0" t="0" r="r" b="b"/>
                <a:pathLst>
                  <a:path w="35" h="34">
                    <a:moveTo>
                      <a:pt x="12" y="0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9" y="30"/>
                    </a:lnTo>
                    <a:lnTo>
                      <a:pt x="15" y="32"/>
                    </a:lnTo>
                    <a:lnTo>
                      <a:pt x="23" y="34"/>
                    </a:lnTo>
                    <a:lnTo>
                      <a:pt x="29" y="31"/>
                    </a:lnTo>
                    <a:lnTo>
                      <a:pt x="33" y="26"/>
                    </a:lnTo>
                    <a:lnTo>
                      <a:pt x="35" y="21"/>
                    </a:lnTo>
                    <a:lnTo>
                      <a:pt x="34" y="14"/>
                    </a:lnTo>
                    <a:lnTo>
                      <a:pt x="31" y="7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33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5" name="Freeform 155"/>
              <p:cNvSpPr>
                <a:spLocks/>
              </p:cNvSpPr>
              <p:nvPr/>
            </p:nvSpPr>
            <p:spPr bwMode="auto">
              <a:xfrm>
                <a:off x="7038" y="1420"/>
                <a:ext cx="24" cy="6"/>
              </a:xfrm>
              <a:custGeom>
                <a:avLst/>
                <a:gdLst/>
                <a:ahLst/>
                <a:cxnLst>
                  <a:cxn ang="0">
                    <a:pos x="51" y="5"/>
                  </a:cxn>
                  <a:cxn ang="0">
                    <a:pos x="41" y="3"/>
                  </a:cxn>
                  <a:cxn ang="0">
                    <a:pos x="32" y="2"/>
                  </a:cxn>
                  <a:cxn ang="0">
                    <a:pos x="23" y="1"/>
                  </a:cxn>
                  <a:cxn ang="0">
                    <a:pos x="16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4" y="5"/>
                  </a:cxn>
                  <a:cxn ang="0">
                    <a:pos x="8" y="8"/>
                  </a:cxn>
                  <a:cxn ang="0">
                    <a:pos x="14" y="10"/>
                  </a:cxn>
                  <a:cxn ang="0">
                    <a:pos x="21" y="12"/>
                  </a:cxn>
                  <a:cxn ang="0">
                    <a:pos x="30" y="14"/>
                  </a:cxn>
                  <a:cxn ang="0">
                    <a:pos x="39" y="17"/>
                  </a:cxn>
                  <a:cxn ang="0">
                    <a:pos x="49" y="19"/>
                  </a:cxn>
                  <a:cxn ang="0">
                    <a:pos x="59" y="21"/>
                  </a:cxn>
                  <a:cxn ang="0">
                    <a:pos x="67" y="22"/>
                  </a:cxn>
                  <a:cxn ang="0">
                    <a:pos x="77" y="23"/>
                  </a:cxn>
                  <a:cxn ang="0">
                    <a:pos x="84" y="24"/>
                  </a:cxn>
                  <a:cxn ang="0">
                    <a:pos x="90" y="24"/>
                  </a:cxn>
                  <a:cxn ang="0">
                    <a:pos x="95" y="24"/>
                  </a:cxn>
                  <a:cxn ang="0">
                    <a:pos x="98" y="23"/>
                  </a:cxn>
                  <a:cxn ang="0">
                    <a:pos x="99" y="22"/>
                  </a:cxn>
                  <a:cxn ang="0">
                    <a:pos x="98" y="20"/>
                  </a:cxn>
                  <a:cxn ang="0">
                    <a:pos x="96" y="19"/>
                  </a:cxn>
                  <a:cxn ang="0">
                    <a:pos x="91" y="15"/>
                  </a:cxn>
                  <a:cxn ang="0">
                    <a:pos x="85" y="13"/>
                  </a:cxn>
                  <a:cxn ang="0">
                    <a:pos x="78" y="11"/>
                  </a:cxn>
                  <a:cxn ang="0">
                    <a:pos x="69" y="9"/>
                  </a:cxn>
                  <a:cxn ang="0">
                    <a:pos x="60" y="7"/>
                  </a:cxn>
                  <a:cxn ang="0">
                    <a:pos x="51" y="5"/>
                  </a:cxn>
                </a:cxnLst>
                <a:rect l="0" t="0" r="r" b="b"/>
                <a:pathLst>
                  <a:path w="99" h="24">
                    <a:moveTo>
                      <a:pt x="51" y="5"/>
                    </a:moveTo>
                    <a:lnTo>
                      <a:pt x="41" y="3"/>
                    </a:lnTo>
                    <a:lnTo>
                      <a:pt x="32" y="2"/>
                    </a:lnTo>
                    <a:lnTo>
                      <a:pt x="23" y="1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4" y="5"/>
                    </a:lnTo>
                    <a:lnTo>
                      <a:pt x="8" y="8"/>
                    </a:lnTo>
                    <a:lnTo>
                      <a:pt x="14" y="10"/>
                    </a:lnTo>
                    <a:lnTo>
                      <a:pt x="21" y="12"/>
                    </a:lnTo>
                    <a:lnTo>
                      <a:pt x="30" y="14"/>
                    </a:lnTo>
                    <a:lnTo>
                      <a:pt x="39" y="17"/>
                    </a:lnTo>
                    <a:lnTo>
                      <a:pt x="49" y="19"/>
                    </a:lnTo>
                    <a:lnTo>
                      <a:pt x="59" y="21"/>
                    </a:lnTo>
                    <a:lnTo>
                      <a:pt x="67" y="22"/>
                    </a:lnTo>
                    <a:lnTo>
                      <a:pt x="77" y="23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5" y="24"/>
                    </a:lnTo>
                    <a:lnTo>
                      <a:pt x="98" y="23"/>
                    </a:lnTo>
                    <a:lnTo>
                      <a:pt x="99" y="22"/>
                    </a:lnTo>
                    <a:lnTo>
                      <a:pt x="98" y="20"/>
                    </a:lnTo>
                    <a:lnTo>
                      <a:pt x="96" y="19"/>
                    </a:lnTo>
                    <a:lnTo>
                      <a:pt x="91" y="15"/>
                    </a:lnTo>
                    <a:lnTo>
                      <a:pt x="85" y="13"/>
                    </a:lnTo>
                    <a:lnTo>
                      <a:pt x="78" y="11"/>
                    </a:lnTo>
                    <a:lnTo>
                      <a:pt x="69" y="9"/>
                    </a:lnTo>
                    <a:lnTo>
                      <a:pt x="60" y="7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6" name="Freeform 156"/>
              <p:cNvSpPr>
                <a:spLocks/>
              </p:cNvSpPr>
              <p:nvPr/>
            </p:nvSpPr>
            <p:spPr bwMode="auto">
              <a:xfrm>
                <a:off x="7016" y="1416"/>
                <a:ext cx="17" cy="4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7" y="3"/>
                  </a:cxn>
                  <a:cxn ang="0">
                    <a:pos x="21" y="2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5" y="5"/>
                  </a:cxn>
                  <a:cxn ang="0">
                    <a:pos x="9" y="7"/>
                  </a:cxn>
                  <a:cxn ang="0">
                    <a:pos x="14" y="8"/>
                  </a:cxn>
                  <a:cxn ang="0">
                    <a:pos x="20" y="11"/>
                  </a:cxn>
                  <a:cxn ang="0">
                    <a:pos x="26" y="12"/>
                  </a:cxn>
                  <a:cxn ang="0">
                    <a:pos x="33" y="14"/>
                  </a:cxn>
                  <a:cxn ang="0">
                    <a:pos x="40" y="15"/>
                  </a:cxn>
                  <a:cxn ang="0">
                    <a:pos x="47" y="16"/>
                  </a:cxn>
                  <a:cxn ang="0">
                    <a:pos x="52" y="16"/>
                  </a:cxn>
                  <a:cxn ang="0">
                    <a:pos x="57" y="17"/>
                  </a:cxn>
                  <a:cxn ang="0">
                    <a:pos x="61" y="17"/>
                  </a:cxn>
                  <a:cxn ang="0">
                    <a:pos x="65" y="17"/>
                  </a:cxn>
                  <a:cxn ang="0">
                    <a:pos x="67" y="17"/>
                  </a:cxn>
                  <a:cxn ang="0">
                    <a:pos x="68" y="16"/>
                  </a:cxn>
                  <a:cxn ang="0">
                    <a:pos x="68" y="15"/>
                  </a:cxn>
                  <a:cxn ang="0">
                    <a:pos x="66" y="13"/>
                  </a:cxn>
                  <a:cxn ang="0">
                    <a:pos x="62" y="12"/>
                  </a:cxn>
                  <a:cxn ang="0">
                    <a:pos x="58" y="10"/>
                  </a:cxn>
                  <a:cxn ang="0">
                    <a:pos x="53" y="8"/>
                  </a:cxn>
                  <a:cxn ang="0">
                    <a:pos x="48" y="7"/>
                  </a:cxn>
                  <a:cxn ang="0">
                    <a:pos x="42" y="5"/>
                  </a:cxn>
                  <a:cxn ang="0">
                    <a:pos x="34" y="4"/>
                  </a:cxn>
                </a:cxnLst>
                <a:rect l="0" t="0" r="r" b="b"/>
                <a:pathLst>
                  <a:path w="68" h="17">
                    <a:moveTo>
                      <a:pt x="34" y="4"/>
                    </a:moveTo>
                    <a:lnTo>
                      <a:pt x="27" y="3"/>
                    </a:lnTo>
                    <a:lnTo>
                      <a:pt x="21" y="2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9" y="7"/>
                    </a:lnTo>
                    <a:lnTo>
                      <a:pt x="14" y="8"/>
                    </a:lnTo>
                    <a:lnTo>
                      <a:pt x="20" y="11"/>
                    </a:lnTo>
                    <a:lnTo>
                      <a:pt x="26" y="12"/>
                    </a:lnTo>
                    <a:lnTo>
                      <a:pt x="33" y="14"/>
                    </a:lnTo>
                    <a:lnTo>
                      <a:pt x="40" y="15"/>
                    </a:lnTo>
                    <a:lnTo>
                      <a:pt x="47" y="16"/>
                    </a:lnTo>
                    <a:lnTo>
                      <a:pt x="52" y="16"/>
                    </a:lnTo>
                    <a:lnTo>
                      <a:pt x="57" y="17"/>
                    </a:lnTo>
                    <a:lnTo>
                      <a:pt x="61" y="17"/>
                    </a:lnTo>
                    <a:lnTo>
                      <a:pt x="65" y="17"/>
                    </a:lnTo>
                    <a:lnTo>
                      <a:pt x="67" y="17"/>
                    </a:lnTo>
                    <a:lnTo>
                      <a:pt x="68" y="16"/>
                    </a:lnTo>
                    <a:lnTo>
                      <a:pt x="68" y="15"/>
                    </a:lnTo>
                    <a:lnTo>
                      <a:pt x="66" y="13"/>
                    </a:lnTo>
                    <a:lnTo>
                      <a:pt x="62" y="12"/>
                    </a:lnTo>
                    <a:lnTo>
                      <a:pt x="58" y="10"/>
                    </a:lnTo>
                    <a:lnTo>
                      <a:pt x="53" y="8"/>
                    </a:lnTo>
                    <a:lnTo>
                      <a:pt x="48" y="7"/>
                    </a:lnTo>
                    <a:lnTo>
                      <a:pt x="42" y="5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7" name="Freeform 157"/>
              <p:cNvSpPr>
                <a:spLocks/>
              </p:cNvSpPr>
              <p:nvPr/>
            </p:nvSpPr>
            <p:spPr bwMode="auto">
              <a:xfrm>
                <a:off x="7074" y="1426"/>
                <a:ext cx="17" cy="4"/>
              </a:xfrm>
              <a:custGeom>
                <a:avLst/>
                <a:gdLst/>
                <a:ahLst/>
                <a:cxnLst>
                  <a:cxn ang="0">
                    <a:pos x="35" y="3"/>
                  </a:cxn>
                  <a:cxn ang="0">
                    <a:pos x="28" y="2"/>
                  </a:cxn>
                  <a:cxn ang="0">
                    <a:pos x="22" y="1"/>
                  </a:cxn>
                  <a:cxn ang="0">
                    <a:pos x="17" y="1"/>
                  </a:cxn>
                  <a:cxn ang="0">
                    <a:pos x="11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5" y="5"/>
                  </a:cxn>
                  <a:cxn ang="0">
                    <a:pos x="9" y="6"/>
                  </a:cxn>
                  <a:cxn ang="0">
                    <a:pos x="14" y="8"/>
                  </a:cxn>
                  <a:cxn ang="0">
                    <a:pos x="20" y="9"/>
                  </a:cxn>
                  <a:cxn ang="0">
                    <a:pos x="26" y="11"/>
                  </a:cxn>
                  <a:cxn ang="0">
                    <a:pos x="33" y="12"/>
                  </a:cxn>
                  <a:cxn ang="0">
                    <a:pos x="41" y="14"/>
                  </a:cxn>
                  <a:cxn ang="0">
                    <a:pos x="47" y="15"/>
                  </a:cxn>
                  <a:cxn ang="0">
                    <a:pos x="53" y="16"/>
                  </a:cxn>
                  <a:cxn ang="0">
                    <a:pos x="58" y="17"/>
                  </a:cxn>
                  <a:cxn ang="0">
                    <a:pos x="63" y="17"/>
                  </a:cxn>
                  <a:cxn ang="0">
                    <a:pos x="66" y="17"/>
                  </a:cxn>
                  <a:cxn ang="0">
                    <a:pos x="68" y="16"/>
                  </a:cxn>
                  <a:cxn ang="0">
                    <a:pos x="69" y="15"/>
                  </a:cxn>
                  <a:cxn ang="0">
                    <a:pos x="68" y="14"/>
                  </a:cxn>
                  <a:cxn ang="0">
                    <a:pos x="67" y="12"/>
                  </a:cxn>
                  <a:cxn ang="0">
                    <a:pos x="64" y="11"/>
                  </a:cxn>
                  <a:cxn ang="0">
                    <a:pos x="59" y="9"/>
                  </a:cxn>
                  <a:cxn ang="0">
                    <a:pos x="54" y="8"/>
                  </a:cxn>
                  <a:cxn ang="0">
                    <a:pos x="49" y="6"/>
                  </a:cxn>
                  <a:cxn ang="0">
                    <a:pos x="43" y="5"/>
                  </a:cxn>
                  <a:cxn ang="0">
                    <a:pos x="35" y="3"/>
                  </a:cxn>
                </a:cxnLst>
                <a:rect l="0" t="0" r="r" b="b"/>
                <a:pathLst>
                  <a:path w="69" h="17">
                    <a:moveTo>
                      <a:pt x="35" y="3"/>
                    </a:moveTo>
                    <a:lnTo>
                      <a:pt x="28" y="2"/>
                    </a:lnTo>
                    <a:lnTo>
                      <a:pt x="22" y="1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9" y="6"/>
                    </a:lnTo>
                    <a:lnTo>
                      <a:pt x="14" y="8"/>
                    </a:lnTo>
                    <a:lnTo>
                      <a:pt x="20" y="9"/>
                    </a:lnTo>
                    <a:lnTo>
                      <a:pt x="26" y="11"/>
                    </a:lnTo>
                    <a:lnTo>
                      <a:pt x="33" y="12"/>
                    </a:lnTo>
                    <a:lnTo>
                      <a:pt x="41" y="14"/>
                    </a:lnTo>
                    <a:lnTo>
                      <a:pt x="47" y="15"/>
                    </a:lnTo>
                    <a:lnTo>
                      <a:pt x="53" y="16"/>
                    </a:lnTo>
                    <a:lnTo>
                      <a:pt x="58" y="17"/>
                    </a:lnTo>
                    <a:lnTo>
                      <a:pt x="63" y="17"/>
                    </a:lnTo>
                    <a:lnTo>
                      <a:pt x="66" y="17"/>
                    </a:lnTo>
                    <a:lnTo>
                      <a:pt x="68" y="16"/>
                    </a:lnTo>
                    <a:lnTo>
                      <a:pt x="69" y="15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64" y="11"/>
                    </a:lnTo>
                    <a:lnTo>
                      <a:pt x="59" y="9"/>
                    </a:lnTo>
                    <a:lnTo>
                      <a:pt x="54" y="8"/>
                    </a:lnTo>
                    <a:lnTo>
                      <a:pt x="49" y="6"/>
                    </a:lnTo>
                    <a:lnTo>
                      <a:pt x="43" y="5"/>
                    </a:lnTo>
                    <a:lnTo>
                      <a:pt x="35" y="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8" name="Freeform 158"/>
              <p:cNvSpPr>
                <a:spLocks/>
              </p:cNvSpPr>
              <p:nvPr/>
            </p:nvSpPr>
            <p:spPr bwMode="auto">
              <a:xfrm>
                <a:off x="7079" y="1436"/>
                <a:ext cx="4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4" y="13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6" y="9"/>
                  </a:cxn>
                  <a:cxn ang="0">
                    <a:pos x="16" y="6"/>
                  </a:cxn>
                  <a:cxn ang="0">
                    <a:pos x="15" y="3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16" h="15">
                    <a:moveTo>
                      <a:pt x="6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9" name="Freeform 159"/>
              <p:cNvSpPr>
                <a:spLocks/>
              </p:cNvSpPr>
              <p:nvPr/>
            </p:nvSpPr>
            <p:spPr bwMode="auto">
              <a:xfrm>
                <a:off x="7063" y="1431"/>
                <a:ext cx="7" cy="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2" y="19"/>
                  </a:cxn>
                  <a:cxn ang="0">
                    <a:pos x="6" y="23"/>
                  </a:cxn>
                  <a:cxn ang="0">
                    <a:pos x="11" y="25"/>
                  </a:cxn>
                  <a:cxn ang="0">
                    <a:pos x="18" y="25"/>
                  </a:cxn>
                  <a:cxn ang="0">
                    <a:pos x="23" y="23"/>
                  </a:cxn>
                  <a:cxn ang="0">
                    <a:pos x="27" y="20"/>
                  </a:cxn>
                  <a:cxn ang="0">
                    <a:pos x="28" y="16"/>
                  </a:cxn>
                  <a:cxn ang="0">
                    <a:pos x="28" y="10"/>
                  </a:cxn>
                  <a:cxn ang="0">
                    <a:pos x="26" y="5"/>
                  </a:cxn>
                  <a:cxn ang="0">
                    <a:pos x="22" y="2"/>
                  </a:cxn>
                  <a:cxn ang="0">
                    <a:pos x="16" y="0"/>
                  </a:cxn>
                  <a:cxn ang="0">
                    <a:pos x="10" y="0"/>
                  </a:cxn>
                </a:cxnLst>
                <a:rect l="0" t="0" r="r" b="b"/>
                <a:pathLst>
                  <a:path w="28" h="25">
                    <a:moveTo>
                      <a:pt x="10" y="0"/>
                    </a:moveTo>
                    <a:lnTo>
                      <a:pt x="5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2" y="19"/>
                    </a:lnTo>
                    <a:lnTo>
                      <a:pt x="6" y="23"/>
                    </a:lnTo>
                    <a:lnTo>
                      <a:pt x="11" y="25"/>
                    </a:lnTo>
                    <a:lnTo>
                      <a:pt x="18" y="25"/>
                    </a:lnTo>
                    <a:lnTo>
                      <a:pt x="23" y="23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0"/>
                    </a:lnTo>
                    <a:lnTo>
                      <a:pt x="26" y="5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0" name="Freeform 160"/>
              <p:cNvSpPr>
                <a:spLocks/>
              </p:cNvSpPr>
              <p:nvPr/>
            </p:nvSpPr>
            <p:spPr bwMode="auto">
              <a:xfrm>
                <a:off x="7058" y="1454"/>
                <a:ext cx="7" cy="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2" y="19"/>
                  </a:cxn>
                  <a:cxn ang="0">
                    <a:pos x="6" y="23"/>
                  </a:cxn>
                  <a:cxn ang="0">
                    <a:pos x="11" y="25"/>
                  </a:cxn>
                  <a:cxn ang="0">
                    <a:pos x="18" y="25"/>
                  </a:cxn>
                  <a:cxn ang="0">
                    <a:pos x="23" y="23"/>
                  </a:cxn>
                  <a:cxn ang="0">
                    <a:pos x="26" y="20"/>
                  </a:cxn>
                  <a:cxn ang="0">
                    <a:pos x="28" y="16"/>
                  </a:cxn>
                  <a:cxn ang="0">
                    <a:pos x="28" y="10"/>
                  </a:cxn>
                  <a:cxn ang="0">
                    <a:pos x="25" y="5"/>
                  </a:cxn>
                  <a:cxn ang="0">
                    <a:pos x="21" y="2"/>
                  </a:cxn>
                  <a:cxn ang="0">
                    <a:pos x="16" y="0"/>
                  </a:cxn>
                  <a:cxn ang="0">
                    <a:pos x="10" y="0"/>
                  </a:cxn>
                </a:cxnLst>
                <a:rect l="0" t="0" r="r" b="b"/>
                <a:pathLst>
                  <a:path w="28" h="25">
                    <a:moveTo>
                      <a:pt x="10" y="0"/>
                    </a:moveTo>
                    <a:lnTo>
                      <a:pt x="5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2" y="19"/>
                    </a:lnTo>
                    <a:lnTo>
                      <a:pt x="6" y="23"/>
                    </a:lnTo>
                    <a:lnTo>
                      <a:pt x="11" y="25"/>
                    </a:lnTo>
                    <a:lnTo>
                      <a:pt x="18" y="25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8" y="16"/>
                    </a:lnTo>
                    <a:lnTo>
                      <a:pt x="28" y="10"/>
                    </a:lnTo>
                    <a:lnTo>
                      <a:pt x="25" y="5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1" name="Freeform 161"/>
              <p:cNvSpPr>
                <a:spLocks/>
              </p:cNvSpPr>
              <p:nvPr/>
            </p:nvSpPr>
            <p:spPr bwMode="auto">
              <a:xfrm>
                <a:off x="7008" y="1446"/>
                <a:ext cx="7" cy="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5" y="3"/>
                  </a:cxn>
                  <a:cxn ang="0">
                    <a:pos x="1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2" y="20"/>
                  </a:cxn>
                  <a:cxn ang="0">
                    <a:pos x="6" y="23"/>
                  </a:cxn>
                  <a:cxn ang="0">
                    <a:pos x="12" y="27"/>
                  </a:cxn>
                  <a:cxn ang="0">
                    <a:pos x="18" y="27"/>
                  </a:cxn>
                  <a:cxn ang="0">
                    <a:pos x="23" y="24"/>
                  </a:cxn>
                  <a:cxn ang="0">
                    <a:pos x="27" y="21"/>
                  </a:cxn>
                  <a:cxn ang="0">
                    <a:pos x="28" y="17"/>
                  </a:cxn>
                  <a:cxn ang="0">
                    <a:pos x="28" y="12"/>
                  </a:cxn>
                  <a:cxn ang="0">
                    <a:pos x="26" y="7"/>
                  </a:cxn>
                  <a:cxn ang="0">
                    <a:pos x="22" y="3"/>
                  </a:cxn>
                  <a:cxn ang="0">
                    <a:pos x="17" y="0"/>
                  </a:cxn>
                  <a:cxn ang="0">
                    <a:pos x="11" y="0"/>
                  </a:cxn>
                </a:cxnLst>
                <a:rect l="0" t="0" r="r" b="b"/>
                <a:pathLst>
                  <a:path w="28" h="27">
                    <a:moveTo>
                      <a:pt x="11" y="0"/>
                    </a:moveTo>
                    <a:lnTo>
                      <a:pt x="5" y="3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6" y="23"/>
                    </a:lnTo>
                    <a:lnTo>
                      <a:pt x="12" y="27"/>
                    </a:lnTo>
                    <a:lnTo>
                      <a:pt x="18" y="27"/>
                    </a:lnTo>
                    <a:lnTo>
                      <a:pt x="23" y="24"/>
                    </a:lnTo>
                    <a:lnTo>
                      <a:pt x="27" y="21"/>
                    </a:lnTo>
                    <a:lnTo>
                      <a:pt x="28" y="17"/>
                    </a:lnTo>
                    <a:lnTo>
                      <a:pt x="28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7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2" name="Freeform 162"/>
              <p:cNvSpPr>
                <a:spLocks/>
              </p:cNvSpPr>
              <p:nvPr/>
            </p:nvSpPr>
            <p:spPr bwMode="auto">
              <a:xfrm>
                <a:off x="7006" y="1422"/>
                <a:ext cx="7" cy="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3" y="19"/>
                  </a:cxn>
                  <a:cxn ang="0">
                    <a:pos x="7" y="23"/>
                  </a:cxn>
                  <a:cxn ang="0">
                    <a:pos x="12" y="25"/>
                  </a:cxn>
                  <a:cxn ang="0">
                    <a:pos x="19" y="25"/>
                  </a:cxn>
                  <a:cxn ang="0">
                    <a:pos x="24" y="23"/>
                  </a:cxn>
                  <a:cxn ang="0">
                    <a:pos x="27" y="20"/>
                  </a:cxn>
                  <a:cxn ang="0">
                    <a:pos x="29" y="16"/>
                  </a:cxn>
                  <a:cxn ang="0">
                    <a:pos x="29" y="11"/>
                  </a:cxn>
                  <a:cxn ang="0">
                    <a:pos x="26" y="5"/>
                  </a:cxn>
                  <a:cxn ang="0">
                    <a:pos x="22" y="2"/>
                  </a:cxn>
                  <a:cxn ang="0">
                    <a:pos x="17" y="0"/>
                  </a:cxn>
                  <a:cxn ang="0">
                    <a:pos x="10" y="0"/>
                  </a:cxn>
                </a:cxnLst>
                <a:rect l="0" t="0" r="r" b="b"/>
                <a:pathLst>
                  <a:path w="29" h="25">
                    <a:moveTo>
                      <a:pt x="10" y="0"/>
                    </a:moveTo>
                    <a:lnTo>
                      <a:pt x="5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9" y="25"/>
                    </a:lnTo>
                    <a:lnTo>
                      <a:pt x="24" y="23"/>
                    </a:lnTo>
                    <a:lnTo>
                      <a:pt x="27" y="20"/>
                    </a:lnTo>
                    <a:lnTo>
                      <a:pt x="29" y="16"/>
                    </a:lnTo>
                    <a:lnTo>
                      <a:pt x="29" y="11"/>
                    </a:lnTo>
                    <a:lnTo>
                      <a:pt x="26" y="5"/>
                    </a:lnTo>
                    <a:lnTo>
                      <a:pt x="22" y="2"/>
                    </a:lnTo>
                    <a:lnTo>
                      <a:pt x="17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3" name="Freeform 163"/>
              <p:cNvSpPr>
                <a:spLocks/>
              </p:cNvSpPr>
              <p:nvPr/>
            </p:nvSpPr>
            <p:spPr bwMode="auto">
              <a:xfrm>
                <a:off x="7042" y="1420"/>
                <a:ext cx="18" cy="5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0" y="3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5" y="6"/>
                  </a:cxn>
                  <a:cxn ang="0">
                    <a:pos x="11" y="7"/>
                  </a:cxn>
                  <a:cxn ang="0">
                    <a:pos x="16" y="9"/>
                  </a:cxn>
                  <a:cxn ang="0">
                    <a:pos x="22" y="11"/>
                  </a:cxn>
                  <a:cxn ang="0">
                    <a:pos x="28" y="12"/>
                  </a:cxn>
                  <a:cxn ang="0">
                    <a:pos x="36" y="15"/>
                  </a:cxn>
                  <a:cxn ang="0">
                    <a:pos x="43" y="16"/>
                  </a:cxn>
                  <a:cxn ang="0">
                    <a:pos x="50" y="17"/>
                  </a:cxn>
                  <a:cxn ang="0">
                    <a:pos x="57" y="17"/>
                  </a:cxn>
                  <a:cxn ang="0">
                    <a:pos x="62" y="18"/>
                  </a:cxn>
                  <a:cxn ang="0">
                    <a:pos x="67" y="18"/>
                  </a:cxn>
                  <a:cxn ang="0">
                    <a:pos x="70" y="18"/>
                  </a:cxn>
                  <a:cxn ang="0">
                    <a:pos x="72" y="18"/>
                  </a:cxn>
                  <a:cxn ang="0">
                    <a:pos x="73" y="17"/>
                  </a:cxn>
                  <a:cxn ang="0">
                    <a:pos x="73" y="16"/>
                  </a:cxn>
                  <a:cxn ang="0">
                    <a:pos x="71" y="13"/>
                  </a:cxn>
                  <a:cxn ang="0">
                    <a:pos x="68" y="12"/>
                  </a:cxn>
                  <a:cxn ang="0">
                    <a:pos x="64" y="10"/>
                  </a:cxn>
                  <a:cxn ang="0">
                    <a:pos x="58" y="9"/>
                  </a:cxn>
                  <a:cxn ang="0">
                    <a:pos x="51" y="7"/>
                  </a:cxn>
                  <a:cxn ang="0">
                    <a:pos x="45" y="6"/>
                  </a:cxn>
                  <a:cxn ang="0">
                    <a:pos x="38" y="4"/>
                  </a:cxn>
                </a:cxnLst>
                <a:rect l="0" t="0" r="r" b="b"/>
                <a:pathLst>
                  <a:path w="73" h="18">
                    <a:moveTo>
                      <a:pt x="38" y="4"/>
                    </a:moveTo>
                    <a:lnTo>
                      <a:pt x="30" y="3"/>
                    </a:lnTo>
                    <a:lnTo>
                      <a:pt x="23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6"/>
                    </a:lnTo>
                    <a:lnTo>
                      <a:pt x="11" y="7"/>
                    </a:lnTo>
                    <a:lnTo>
                      <a:pt x="16" y="9"/>
                    </a:lnTo>
                    <a:lnTo>
                      <a:pt x="22" y="11"/>
                    </a:lnTo>
                    <a:lnTo>
                      <a:pt x="28" y="12"/>
                    </a:lnTo>
                    <a:lnTo>
                      <a:pt x="36" y="15"/>
                    </a:lnTo>
                    <a:lnTo>
                      <a:pt x="43" y="16"/>
                    </a:lnTo>
                    <a:lnTo>
                      <a:pt x="50" y="17"/>
                    </a:lnTo>
                    <a:lnTo>
                      <a:pt x="57" y="17"/>
                    </a:lnTo>
                    <a:lnTo>
                      <a:pt x="62" y="18"/>
                    </a:lnTo>
                    <a:lnTo>
                      <a:pt x="67" y="18"/>
                    </a:lnTo>
                    <a:lnTo>
                      <a:pt x="70" y="18"/>
                    </a:lnTo>
                    <a:lnTo>
                      <a:pt x="72" y="18"/>
                    </a:lnTo>
                    <a:lnTo>
                      <a:pt x="73" y="17"/>
                    </a:lnTo>
                    <a:lnTo>
                      <a:pt x="73" y="16"/>
                    </a:lnTo>
                    <a:lnTo>
                      <a:pt x="71" y="13"/>
                    </a:lnTo>
                    <a:lnTo>
                      <a:pt x="68" y="12"/>
                    </a:lnTo>
                    <a:lnTo>
                      <a:pt x="64" y="10"/>
                    </a:lnTo>
                    <a:lnTo>
                      <a:pt x="58" y="9"/>
                    </a:lnTo>
                    <a:lnTo>
                      <a:pt x="51" y="7"/>
                    </a:lnTo>
                    <a:lnTo>
                      <a:pt x="45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4" name="Freeform 164"/>
              <p:cNvSpPr>
                <a:spLocks/>
              </p:cNvSpPr>
              <p:nvPr/>
            </p:nvSpPr>
            <p:spPr bwMode="auto">
              <a:xfrm>
                <a:off x="7019" y="1417"/>
                <a:ext cx="13" cy="2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6" y="5"/>
                  </a:cxn>
                  <a:cxn ang="0">
                    <a:pos x="15" y="8"/>
                  </a:cxn>
                  <a:cxn ang="0">
                    <a:pos x="24" y="10"/>
                  </a:cxn>
                  <a:cxn ang="0">
                    <a:pos x="35" y="12"/>
                  </a:cxn>
                  <a:cxn ang="0">
                    <a:pos x="43" y="12"/>
                  </a:cxn>
                  <a:cxn ang="0">
                    <a:pos x="48" y="12"/>
                  </a:cxn>
                  <a:cxn ang="0">
                    <a:pos x="51" y="11"/>
                  </a:cxn>
                  <a:cxn ang="0">
                    <a:pos x="49" y="9"/>
                  </a:cxn>
                  <a:cxn ang="0">
                    <a:pos x="44" y="6"/>
                  </a:cxn>
                  <a:cxn ang="0">
                    <a:pos x="36" y="4"/>
                  </a:cxn>
                  <a:cxn ang="0">
                    <a:pos x="26" y="2"/>
                  </a:cxn>
                </a:cxnLst>
                <a:rect l="0" t="0" r="r" b="b"/>
                <a:pathLst>
                  <a:path w="51" h="12">
                    <a:moveTo>
                      <a:pt x="26" y="2"/>
                    </a:moveTo>
                    <a:lnTo>
                      <a:pt x="16" y="0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6" y="5"/>
                    </a:lnTo>
                    <a:lnTo>
                      <a:pt x="15" y="8"/>
                    </a:lnTo>
                    <a:lnTo>
                      <a:pt x="24" y="10"/>
                    </a:lnTo>
                    <a:lnTo>
                      <a:pt x="35" y="12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51" y="11"/>
                    </a:lnTo>
                    <a:lnTo>
                      <a:pt x="49" y="9"/>
                    </a:lnTo>
                    <a:lnTo>
                      <a:pt x="44" y="6"/>
                    </a:lnTo>
                    <a:lnTo>
                      <a:pt x="36" y="4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5" name="Freeform 165"/>
              <p:cNvSpPr>
                <a:spLocks/>
              </p:cNvSpPr>
              <p:nvPr/>
            </p:nvSpPr>
            <p:spPr bwMode="auto">
              <a:xfrm>
                <a:off x="7077" y="1426"/>
                <a:ext cx="13" cy="4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17" y="1"/>
                  </a:cxn>
                  <a:cxn ang="0">
                    <a:pos x="9" y="0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9" y="5"/>
                  </a:cxn>
                  <a:cxn ang="0">
                    <a:pos x="16" y="7"/>
                  </a:cxn>
                  <a:cxn ang="0">
                    <a:pos x="25" y="9"/>
                  </a:cxn>
                  <a:cxn ang="0">
                    <a:pos x="36" y="11"/>
                  </a:cxn>
                  <a:cxn ang="0">
                    <a:pos x="44" y="13"/>
                  </a:cxn>
                  <a:cxn ang="0">
                    <a:pos x="49" y="13"/>
                  </a:cxn>
                  <a:cxn ang="0">
                    <a:pos x="52" y="11"/>
                  </a:cxn>
                  <a:cxn ang="0">
                    <a:pos x="50" y="9"/>
                  </a:cxn>
                  <a:cxn ang="0">
                    <a:pos x="45" y="7"/>
                  </a:cxn>
                  <a:cxn ang="0">
                    <a:pos x="37" y="5"/>
                  </a:cxn>
                  <a:cxn ang="0">
                    <a:pos x="26" y="3"/>
                  </a:cxn>
                </a:cxnLst>
                <a:rect l="0" t="0" r="r" b="b"/>
                <a:pathLst>
                  <a:path w="52" h="13">
                    <a:moveTo>
                      <a:pt x="26" y="3"/>
                    </a:moveTo>
                    <a:lnTo>
                      <a:pt x="17" y="1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9" y="5"/>
                    </a:lnTo>
                    <a:lnTo>
                      <a:pt x="16" y="7"/>
                    </a:lnTo>
                    <a:lnTo>
                      <a:pt x="25" y="9"/>
                    </a:lnTo>
                    <a:lnTo>
                      <a:pt x="36" y="11"/>
                    </a:lnTo>
                    <a:lnTo>
                      <a:pt x="44" y="13"/>
                    </a:lnTo>
                    <a:lnTo>
                      <a:pt x="49" y="13"/>
                    </a:lnTo>
                    <a:lnTo>
                      <a:pt x="52" y="11"/>
                    </a:lnTo>
                    <a:lnTo>
                      <a:pt x="50" y="9"/>
                    </a:lnTo>
                    <a:lnTo>
                      <a:pt x="45" y="7"/>
                    </a:lnTo>
                    <a:lnTo>
                      <a:pt x="37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6" name="Freeform 166"/>
              <p:cNvSpPr>
                <a:spLocks/>
              </p:cNvSpPr>
              <p:nvPr/>
            </p:nvSpPr>
            <p:spPr bwMode="auto">
              <a:xfrm>
                <a:off x="7079" y="1436"/>
                <a:ext cx="4" cy="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8" y="11"/>
                  </a:cxn>
                  <a:cxn ang="0">
                    <a:pos x="10" y="10"/>
                  </a:cxn>
                  <a:cxn ang="0">
                    <a:pos x="12" y="9"/>
                  </a:cxn>
                  <a:cxn ang="0">
                    <a:pos x="12" y="7"/>
                  </a:cxn>
                  <a:cxn ang="0">
                    <a:pos x="12" y="5"/>
                  </a:cxn>
                  <a:cxn ang="0">
                    <a:pos x="11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12" h="11">
                    <a:moveTo>
                      <a:pt x="5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7" name="Freeform 167"/>
              <p:cNvSpPr>
                <a:spLocks/>
              </p:cNvSpPr>
              <p:nvPr/>
            </p:nvSpPr>
            <p:spPr bwMode="auto">
              <a:xfrm>
                <a:off x="7063" y="1431"/>
                <a:ext cx="6" cy="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1"/>
                  </a:cxn>
                  <a:cxn ang="0">
                    <a:pos x="1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2" y="14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8" y="18"/>
                  </a:cxn>
                  <a:cxn ang="0">
                    <a:pos x="21" y="16"/>
                  </a:cxn>
                  <a:cxn ang="0">
                    <a:pos x="22" y="12"/>
                  </a:cxn>
                  <a:cxn ang="0">
                    <a:pos x="22" y="8"/>
                  </a:cxn>
                  <a:cxn ang="0">
                    <a:pos x="20" y="5"/>
                  </a:cxn>
                  <a:cxn ang="0">
                    <a:pos x="17" y="2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22" h="19">
                    <a:moveTo>
                      <a:pt x="8" y="0"/>
                    </a:moveTo>
                    <a:lnTo>
                      <a:pt x="4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8" name="Freeform 168"/>
              <p:cNvSpPr>
                <a:spLocks/>
              </p:cNvSpPr>
              <p:nvPr/>
            </p:nvSpPr>
            <p:spPr bwMode="auto">
              <a:xfrm>
                <a:off x="7059" y="1454"/>
                <a:ext cx="5" cy="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5" y="17"/>
                  </a:cxn>
                  <a:cxn ang="0">
                    <a:pos x="9" y="18"/>
                  </a:cxn>
                  <a:cxn ang="0">
                    <a:pos x="14" y="19"/>
                  </a:cxn>
                  <a:cxn ang="0">
                    <a:pos x="18" y="18"/>
                  </a:cxn>
                  <a:cxn ang="0">
                    <a:pos x="21" y="15"/>
                  </a:cxn>
                  <a:cxn ang="0">
                    <a:pos x="22" y="11"/>
                  </a:cxn>
                  <a:cxn ang="0">
                    <a:pos x="22" y="7"/>
                  </a:cxn>
                  <a:cxn ang="0">
                    <a:pos x="20" y="4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8" y="0"/>
                  </a:cxn>
                </a:cxnLst>
                <a:rect l="0" t="0" r="r" b="b"/>
                <a:pathLst>
                  <a:path w="22" h="19">
                    <a:moveTo>
                      <a:pt x="8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9" y="18"/>
                    </a:lnTo>
                    <a:lnTo>
                      <a:pt x="14" y="19"/>
                    </a:lnTo>
                    <a:lnTo>
                      <a:pt x="18" y="18"/>
                    </a:lnTo>
                    <a:lnTo>
                      <a:pt x="21" y="15"/>
                    </a:lnTo>
                    <a:lnTo>
                      <a:pt x="22" y="11"/>
                    </a:lnTo>
                    <a:lnTo>
                      <a:pt x="22" y="7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9" name="Freeform 169"/>
              <p:cNvSpPr>
                <a:spLocks/>
              </p:cNvSpPr>
              <p:nvPr/>
            </p:nvSpPr>
            <p:spPr bwMode="auto">
              <a:xfrm>
                <a:off x="7008" y="1446"/>
                <a:ext cx="6" cy="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4" y="1"/>
                  </a:cxn>
                  <a:cxn ang="0">
                    <a:pos x="1" y="5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5"/>
                  </a:cxn>
                  <a:cxn ang="0">
                    <a:pos x="6" y="18"/>
                  </a:cxn>
                  <a:cxn ang="0">
                    <a:pos x="10" y="19"/>
                  </a:cxn>
                  <a:cxn ang="0">
                    <a:pos x="14" y="19"/>
                  </a:cxn>
                  <a:cxn ang="0">
                    <a:pos x="18" y="18"/>
                  </a:cxn>
                  <a:cxn ang="0">
                    <a:pos x="21" y="16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20" y="5"/>
                  </a:cxn>
                  <a:cxn ang="0">
                    <a:pos x="17" y="3"/>
                  </a:cxn>
                  <a:cxn ang="0">
                    <a:pos x="13" y="0"/>
                  </a:cxn>
                  <a:cxn ang="0">
                    <a:pos x="9" y="0"/>
                  </a:cxn>
                </a:cxnLst>
                <a:rect l="0" t="0" r="r" b="b"/>
                <a:pathLst>
                  <a:path w="22" h="19">
                    <a:moveTo>
                      <a:pt x="9" y="0"/>
                    </a:moveTo>
                    <a:lnTo>
                      <a:pt x="4" y="1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6" y="18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0" name="Freeform 170"/>
              <p:cNvSpPr>
                <a:spLocks/>
              </p:cNvSpPr>
              <p:nvPr/>
            </p:nvSpPr>
            <p:spPr bwMode="auto">
              <a:xfrm>
                <a:off x="7007" y="1422"/>
                <a:ext cx="5" cy="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1" y="4"/>
                  </a:cxn>
                  <a:cxn ang="0">
                    <a:pos x="0" y="7"/>
                  </a:cxn>
                  <a:cxn ang="0">
                    <a:pos x="0" y="12"/>
                  </a:cxn>
                  <a:cxn ang="0">
                    <a:pos x="2" y="15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4" y="19"/>
                  </a:cxn>
                  <a:cxn ang="0">
                    <a:pos x="17" y="18"/>
                  </a:cxn>
                  <a:cxn ang="0">
                    <a:pos x="20" y="16"/>
                  </a:cxn>
                  <a:cxn ang="0">
                    <a:pos x="21" y="13"/>
                  </a:cxn>
                  <a:cxn ang="0">
                    <a:pos x="21" y="9"/>
                  </a:cxn>
                  <a:cxn ang="0">
                    <a:pos x="19" y="5"/>
                  </a:cxn>
                  <a:cxn ang="0">
                    <a:pos x="16" y="2"/>
                  </a:cxn>
                  <a:cxn ang="0">
                    <a:pos x="12" y="1"/>
                  </a:cxn>
                  <a:cxn ang="0">
                    <a:pos x="7" y="0"/>
                  </a:cxn>
                </a:cxnLst>
                <a:rect l="0" t="0" r="r" b="b"/>
                <a:pathLst>
                  <a:path w="21" h="19">
                    <a:moveTo>
                      <a:pt x="7" y="0"/>
                    </a:moveTo>
                    <a:lnTo>
                      <a:pt x="4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4" y="19"/>
                    </a:lnTo>
                    <a:lnTo>
                      <a:pt x="17" y="18"/>
                    </a:lnTo>
                    <a:lnTo>
                      <a:pt x="20" y="16"/>
                    </a:lnTo>
                    <a:lnTo>
                      <a:pt x="21" y="13"/>
                    </a:lnTo>
                    <a:lnTo>
                      <a:pt x="21" y="9"/>
                    </a:lnTo>
                    <a:lnTo>
                      <a:pt x="19" y="5"/>
                    </a:lnTo>
                    <a:lnTo>
                      <a:pt x="16" y="2"/>
                    </a:lnTo>
                    <a:lnTo>
                      <a:pt x="12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1" name="Freeform 171"/>
              <p:cNvSpPr>
                <a:spLocks/>
              </p:cNvSpPr>
              <p:nvPr/>
            </p:nvSpPr>
            <p:spPr bwMode="auto">
              <a:xfrm>
                <a:off x="7044" y="1420"/>
                <a:ext cx="15" cy="4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5" y="2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8" y="6"/>
                  </a:cxn>
                  <a:cxn ang="0">
                    <a:pos x="17" y="9"/>
                  </a:cxn>
                  <a:cxn ang="0">
                    <a:pos x="29" y="11"/>
                  </a:cxn>
                  <a:cxn ang="0">
                    <a:pos x="35" y="12"/>
                  </a:cxn>
                  <a:cxn ang="0">
                    <a:pos x="40" y="14"/>
                  </a:cxn>
                  <a:cxn ang="0">
                    <a:pos x="46" y="14"/>
                  </a:cxn>
                  <a:cxn ang="0">
                    <a:pos x="51" y="15"/>
                  </a:cxn>
                  <a:cxn ang="0">
                    <a:pos x="54" y="15"/>
                  </a:cxn>
                  <a:cxn ang="0">
                    <a:pos x="57" y="15"/>
                  </a:cxn>
                  <a:cxn ang="0">
                    <a:pos x="59" y="15"/>
                  </a:cxn>
                  <a:cxn ang="0">
                    <a:pos x="60" y="14"/>
                  </a:cxn>
                  <a:cxn ang="0">
                    <a:pos x="58" y="11"/>
                  </a:cxn>
                  <a:cxn ang="0">
                    <a:pos x="52" y="8"/>
                  </a:cxn>
                  <a:cxn ang="0">
                    <a:pos x="42" y="6"/>
                  </a:cxn>
                  <a:cxn ang="0">
                    <a:pos x="31" y="3"/>
                  </a:cxn>
                </a:cxnLst>
                <a:rect l="0" t="0" r="r" b="b"/>
                <a:pathLst>
                  <a:path w="60" h="15">
                    <a:moveTo>
                      <a:pt x="31" y="3"/>
                    </a:moveTo>
                    <a:lnTo>
                      <a:pt x="25" y="2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9" y="11"/>
                    </a:lnTo>
                    <a:lnTo>
                      <a:pt x="35" y="12"/>
                    </a:lnTo>
                    <a:lnTo>
                      <a:pt x="40" y="14"/>
                    </a:lnTo>
                    <a:lnTo>
                      <a:pt x="46" y="14"/>
                    </a:lnTo>
                    <a:lnTo>
                      <a:pt x="51" y="15"/>
                    </a:lnTo>
                    <a:lnTo>
                      <a:pt x="54" y="15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60" y="14"/>
                    </a:lnTo>
                    <a:lnTo>
                      <a:pt x="58" y="11"/>
                    </a:lnTo>
                    <a:lnTo>
                      <a:pt x="52" y="8"/>
                    </a:lnTo>
                    <a:lnTo>
                      <a:pt x="42" y="6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2" name="Freeform 172"/>
              <p:cNvSpPr>
                <a:spLocks/>
              </p:cNvSpPr>
              <p:nvPr/>
            </p:nvSpPr>
            <p:spPr bwMode="auto">
              <a:xfrm>
                <a:off x="7021" y="1417"/>
                <a:ext cx="10" cy="2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13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6" y="4"/>
                  </a:cxn>
                  <a:cxn ang="0">
                    <a:pos x="12" y="6"/>
                  </a:cxn>
                  <a:cxn ang="0">
                    <a:pos x="20" y="9"/>
                  </a:cxn>
                  <a:cxn ang="0">
                    <a:pos x="29" y="10"/>
                  </a:cxn>
                  <a:cxn ang="0">
                    <a:pos x="35" y="11"/>
                  </a:cxn>
                  <a:cxn ang="0">
                    <a:pos x="39" y="11"/>
                  </a:cxn>
                  <a:cxn ang="0">
                    <a:pos x="41" y="10"/>
                  </a:cxn>
                  <a:cxn ang="0">
                    <a:pos x="40" y="9"/>
                  </a:cxn>
                  <a:cxn ang="0">
                    <a:pos x="36" y="6"/>
                  </a:cxn>
                  <a:cxn ang="0">
                    <a:pos x="30" y="4"/>
                  </a:cxn>
                  <a:cxn ang="0">
                    <a:pos x="21" y="2"/>
                  </a:cxn>
                </a:cxnLst>
                <a:rect l="0" t="0" r="r" b="b"/>
                <a:pathLst>
                  <a:path w="41" h="11">
                    <a:moveTo>
                      <a:pt x="21" y="2"/>
                    </a:moveTo>
                    <a:lnTo>
                      <a:pt x="13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0" y="9"/>
                    </a:lnTo>
                    <a:lnTo>
                      <a:pt x="29" y="10"/>
                    </a:lnTo>
                    <a:lnTo>
                      <a:pt x="35" y="11"/>
                    </a:lnTo>
                    <a:lnTo>
                      <a:pt x="39" y="11"/>
                    </a:lnTo>
                    <a:lnTo>
                      <a:pt x="41" y="10"/>
                    </a:lnTo>
                    <a:lnTo>
                      <a:pt x="40" y="9"/>
                    </a:lnTo>
                    <a:lnTo>
                      <a:pt x="36" y="6"/>
                    </a:lnTo>
                    <a:lnTo>
                      <a:pt x="30" y="4"/>
                    </a:lnTo>
                    <a:lnTo>
                      <a:pt x="21" y="2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3" name="Freeform 173"/>
              <p:cNvSpPr>
                <a:spLocks/>
              </p:cNvSpPr>
              <p:nvPr/>
            </p:nvSpPr>
            <p:spPr bwMode="auto">
              <a:xfrm>
                <a:off x="7079" y="1427"/>
                <a:ext cx="10" cy="2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13" y="1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6" y="4"/>
                  </a:cxn>
                  <a:cxn ang="0">
                    <a:pos x="12" y="5"/>
                  </a:cxn>
                  <a:cxn ang="0">
                    <a:pos x="20" y="7"/>
                  </a:cxn>
                  <a:cxn ang="0">
                    <a:pos x="29" y="9"/>
                  </a:cxn>
                  <a:cxn ang="0">
                    <a:pos x="35" y="9"/>
                  </a:cxn>
                  <a:cxn ang="0">
                    <a:pos x="39" y="10"/>
                  </a:cxn>
                  <a:cxn ang="0">
                    <a:pos x="41" y="9"/>
                  </a:cxn>
                  <a:cxn ang="0">
                    <a:pos x="40" y="7"/>
                  </a:cxn>
                  <a:cxn ang="0">
                    <a:pos x="36" y="5"/>
                  </a:cxn>
                  <a:cxn ang="0">
                    <a:pos x="30" y="4"/>
                  </a:cxn>
                  <a:cxn ang="0">
                    <a:pos x="22" y="2"/>
                  </a:cxn>
                </a:cxnLst>
                <a:rect l="0" t="0" r="r" b="b"/>
                <a:pathLst>
                  <a:path w="41" h="10">
                    <a:moveTo>
                      <a:pt x="22" y="2"/>
                    </a:moveTo>
                    <a:lnTo>
                      <a:pt x="13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12" y="5"/>
                    </a:lnTo>
                    <a:lnTo>
                      <a:pt x="20" y="7"/>
                    </a:lnTo>
                    <a:lnTo>
                      <a:pt x="29" y="9"/>
                    </a:lnTo>
                    <a:lnTo>
                      <a:pt x="35" y="9"/>
                    </a:lnTo>
                    <a:lnTo>
                      <a:pt x="39" y="10"/>
                    </a:lnTo>
                    <a:lnTo>
                      <a:pt x="41" y="9"/>
                    </a:lnTo>
                    <a:lnTo>
                      <a:pt x="40" y="7"/>
                    </a:lnTo>
                    <a:lnTo>
                      <a:pt x="36" y="5"/>
                    </a:lnTo>
                    <a:lnTo>
                      <a:pt x="30" y="4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4" name="Freeform 174"/>
              <p:cNvSpPr>
                <a:spLocks/>
              </p:cNvSpPr>
              <p:nvPr/>
            </p:nvSpPr>
            <p:spPr bwMode="auto">
              <a:xfrm>
                <a:off x="7080" y="1436"/>
                <a:ext cx="2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7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7" y="8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9" h="9">
                    <a:moveTo>
                      <a:pt x="3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5" name="Freeform 175"/>
              <p:cNvSpPr>
                <a:spLocks/>
              </p:cNvSpPr>
              <p:nvPr/>
            </p:nvSpPr>
            <p:spPr bwMode="auto">
              <a:xfrm>
                <a:off x="7064" y="1431"/>
                <a:ext cx="4" cy="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7" y="16"/>
                  </a:cxn>
                  <a:cxn ang="0">
                    <a:pos x="11" y="16"/>
                  </a:cxn>
                  <a:cxn ang="0">
                    <a:pos x="15" y="14"/>
                  </a:cxn>
                  <a:cxn ang="0">
                    <a:pos x="17" y="12"/>
                  </a:cxn>
                  <a:cxn ang="0">
                    <a:pos x="18" y="10"/>
                  </a:cxn>
                  <a:cxn ang="0">
                    <a:pos x="18" y="7"/>
                  </a:cxn>
                  <a:cxn ang="0">
                    <a:pos x="17" y="4"/>
                  </a:cxn>
                  <a:cxn ang="0">
                    <a:pos x="14" y="2"/>
                  </a:cxn>
                  <a:cxn ang="0">
                    <a:pos x="10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16">
                    <a:moveTo>
                      <a:pt x="7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7" y="16"/>
                    </a:lnTo>
                    <a:lnTo>
                      <a:pt x="11" y="16"/>
                    </a:lnTo>
                    <a:lnTo>
                      <a:pt x="15" y="14"/>
                    </a:lnTo>
                    <a:lnTo>
                      <a:pt x="17" y="12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6" name="Freeform 176"/>
              <p:cNvSpPr>
                <a:spLocks/>
              </p:cNvSpPr>
              <p:nvPr/>
            </p:nvSpPr>
            <p:spPr bwMode="auto">
              <a:xfrm>
                <a:off x="7059" y="1454"/>
                <a:ext cx="4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4" y="15"/>
                  </a:cxn>
                  <a:cxn ang="0">
                    <a:pos x="7" y="16"/>
                  </a:cxn>
                  <a:cxn ang="0">
                    <a:pos x="12" y="16"/>
                  </a:cxn>
                  <a:cxn ang="0">
                    <a:pos x="15" y="15"/>
                  </a:cxn>
                  <a:cxn ang="0">
                    <a:pos x="17" y="12"/>
                  </a:cxn>
                  <a:cxn ang="0">
                    <a:pos x="18" y="10"/>
                  </a:cxn>
                  <a:cxn ang="0">
                    <a:pos x="18" y="7"/>
                  </a:cxn>
                  <a:cxn ang="0">
                    <a:pos x="17" y="4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6" y="0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5"/>
                    </a:lnTo>
                    <a:lnTo>
                      <a:pt x="7" y="16"/>
                    </a:lnTo>
                    <a:lnTo>
                      <a:pt x="12" y="16"/>
                    </a:lnTo>
                    <a:lnTo>
                      <a:pt x="15" y="15"/>
                    </a:lnTo>
                    <a:lnTo>
                      <a:pt x="17" y="12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7" name="Freeform 177"/>
              <p:cNvSpPr>
                <a:spLocks/>
              </p:cNvSpPr>
              <p:nvPr/>
            </p:nvSpPr>
            <p:spPr bwMode="auto">
              <a:xfrm>
                <a:off x="7009" y="1446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1" y="4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5" y="14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8" y="10"/>
                  </a:cxn>
                  <a:cxn ang="0">
                    <a:pos x="18" y="7"/>
                  </a:cxn>
                  <a:cxn ang="0">
                    <a:pos x="17" y="4"/>
                  </a:cxn>
                  <a:cxn ang="0">
                    <a:pos x="14" y="1"/>
                  </a:cxn>
                  <a:cxn ang="0">
                    <a:pos x="11" y="0"/>
                  </a:cxn>
                  <a:cxn ang="0">
                    <a:pos x="8" y="0"/>
                  </a:cxn>
                </a:cxnLst>
                <a:rect l="0" t="0" r="r" b="b"/>
                <a:pathLst>
                  <a:path w="18" h="16">
                    <a:moveTo>
                      <a:pt x="8" y="0"/>
                    </a:moveTo>
                    <a:lnTo>
                      <a:pt x="5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8" name="Freeform 178"/>
              <p:cNvSpPr>
                <a:spLocks/>
              </p:cNvSpPr>
              <p:nvPr/>
            </p:nvSpPr>
            <p:spPr bwMode="auto">
              <a:xfrm>
                <a:off x="7008" y="1422"/>
                <a:ext cx="4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1" y="13"/>
                  </a:cxn>
                  <a:cxn ang="0">
                    <a:pos x="4" y="15"/>
                  </a:cxn>
                  <a:cxn ang="0">
                    <a:pos x="7" y="16"/>
                  </a:cxn>
                  <a:cxn ang="0">
                    <a:pos x="11" y="16"/>
                  </a:cxn>
                  <a:cxn ang="0">
                    <a:pos x="14" y="15"/>
                  </a:cxn>
                  <a:cxn ang="0">
                    <a:pos x="17" y="13"/>
                  </a:cxn>
                  <a:cxn ang="0">
                    <a:pos x="18" y="11"/>
                  </a:cxn>
                  <a:cxn ang="0">
                    <a:pos x="17" y="7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1" y="0"/>
                  </a:cxn>
                  <a:cxn ang="0">
                    <a:pos x="6" y="0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5"/>
                    </a:lnTo>
                    <a:lnTo>
                      <a:pt x="7" y="16"/>
                    </a:lnTo>
                    <a:lnTo>
                      <a:pt x="11" y="16"/>
                    </a:lnTo>
                    <a:lnTo>
                      <a:pt x="14" y="15"/>
                    </a:lnTo>
                    <a:lnTo>
                      <a:pt x="17" y="13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18E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9" name="Freeform 179"/>
              <p:cNvSpPr>
                <a:spLocks/>
              </p:cNvSpPr>
              <p:nvPr/>
            </p:nvSpPr>
            <p:spPr bwMode="auto">
              <a:xfrm>
                <a:off x="7044" y="1420"/>
                <a:ext cx="15" cy="3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18" y="2"/>
                  </a:cxn>
                  <a:cxn ang="0">
                    <a:pos x="9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8" y="4"/>
                  </a:cxn>
                  <a:cxn ang="0">
                    <a:pos x="17" y="7"/>
                  </a:cxn>
                  <a:cxn ang="0">
                    <a:pos x="29" y="9"/>
                  </a:cxn>
                  <a:cxn ang="0">
                    <a:pos x="40" y="11"/>
                  </a:cxn>
                  <a:cxn ang="0">
                    <a:pos x="51" y="12"/>
                  </a:cxn>
                  <a:cxn ang="0">
                    <a:pos x="57" y="12"/>
                  </a:cxn>
                  <a:cxn ang="0">
                    <a:pos x="59" y="12"/>
                  </a:cxn>
                  <a:cxn ang="0">
                    <a:pos x="57" y="11"/>
                  </a:cxn>
                  <a:cxn ang="0">
                    <a:pos x="51" y="9"/>
                  </a:cxn>
                  <a:cxn ang="0">
                    <a:pos x="41" y="6"/>
                  </a:cxn>
                  <a:cxn ang="0">
                    <a:pos x="30" y="4"/>
                  </a:cxn>
                </a:cxnLst>
                <a:rect l="0" t="0" r="r" b="b"/>
                <a:pathLst>
                  <a:path w="59" h="12">
                    <a:moveTo>
                      <a:pt x="30" y="4"/>
                    </a:moveTo>
                    <a:lnTo>
                      <a:pt x="18" y="2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8" y="4"/>
                    </a:lnTo>
                    <a:lnTo>
                      <a:pt x="17" y="7"/>
                    </a:lnTo>
                    <a:lnTo>
                      <a:pt x="29" y="9"/>
                    </a:lnTo>
                    <a:lnTo>
                      <a:pt x="40" y="11"/>
                    </a:lnTo>
                    <a:lnTo>
                      <a:pt x="51" y="12"/>
                    </a:lnTo>
                    <a:lnTo>
                      <a:pt x="57" y="12"/>
                    </a:lnTo>
                    <a:lnTo>
                      <a:pt x="59" y="12"/>
                    </a:lnTo>
                    <a:lnTo>
                      <a:pt x="57" y="11"/>
                    </a:lnTo>
                    <a:lnTo>
                      <a:pt x="51" y="9"/>
                    </a:lnTo>
                    <a:lnTo>
                      <a:pt x="41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0" name="Freeform 180"/>
              <p:cNvSpPr>
                <a:spLocks/>
              </p:cNvSpPr>
              <p:nvPr/>
            </p:nvSpPr>
            <p:spPr bwMode="auto">
              <a:xfrm>
                <a:off x="7021" y="1417"/>
                <a:ext cx="10" cy="2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13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3" y="1"/>
                  </a:cxn>
                  <a:cxn ang="0">
                    <a:pos x="7" y="2"/>
                  </a:cxn>
                  <a:cxn ang="0">
                    <a:pos x="13" y="4"/>
                  </a:cxn>
                  <a:cxn ang="0">
                    <a:pos x="21" y="6"/>
                  </a:cxn>
                  <a:cxn ang="0">
                    <a:pos x="29" y="8"/>
                  </a:cxn>
                  <a:cxn ang="0">
                    <a:pos x="35" y="9"/>
                  </a:cxn>
                  <a:cxn ang="0">
                    <a:pos x="40" y="9"/>
                  </a:cxn>
                  <a:cxn ang="0">
                    <a:pos x="42" y="9"/>
                  </a:cxn>
                  <a:cxn ang="0">
                    <a:pos x="40" y="8"/>
                  </a:cxn>
                  <a:cxn ang="0">
                    <a:pos x="36" y="6"/>
                  </a:cxn>
                  <a:cxn ang="0">
                    <a:pos x="30" y="4"/>
                  </a:cxn>
                  <a:cxn ang="0">
                    <a:pos x="21" y="2"/>
                  </a:cxn>
                </a:cxnLst>
                <a:rect l="0" t="0" r="r" b="b"/>
                <a:pathLst>
                  <a:path w="42" h="9">
                    <a:moveTo>
                      <a:pt x="21" y="2"/>
                    </a:moveTo>
                    <a:lnTo>
                      <a:pt x="13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7" y="2"/>
                    </a:lnTo>
                    <a:lnTo>
                      <a:pt x="13" y="4"/>
                    </a:lnTo>
                    <a:lnTo>
                      <a:pt x="21" y="6"/>
                    </a:lnTo>
                    <a:lnTo>
                      <a:pt x="29" y="8"/>
                    </a:lnTo>
                    <a:lnTo>
                      <a:pt x="35" y="9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0" y="8"/>
                    </a:lnTo>
                    <a:lnTo>
                      <a:pt x="36" y="6"/>
                    </a:lnTo>
                    <a:lnTo>
                      <a:pt x="30" y="4"/>
                    </a:lnTo>
                    <a:lnTo>
                      <a:pt x="21" y="2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1" name="Freeform 181"/>
              <p:cNvSpPr>
                <a:spLocks/>
              </p:cNvSpPr>
              <p:nvPr/>
            </p:nvSpPr>
            <p:spPr bwMode="auto">
              <a:xfrm>
                <a:off x="7079" y="1427"/>
                <a:ext cx="10" cy="2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12" y="1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5" y="2"/>
                  </a:cxn>
                  <a:cxn ang="0">
                    <a:pos x="11" y="4"/>
                  </a:cxn>
                  <a:cxn ang="0">
                    <a:pos x="19" y="5"/>
                  </a:cxn>
                  <a:cxn ang="0">
                    <a:pos x="28" y="6"/>
                  </a:cxn>
                  <a:cxn ang="0">
                    <a:pos x="34" y="7"/>
                  </a:cxn>
                  <a:cxn ang="0">
                    <a:pos x="38" y="7"/>
                  </a:cxn>
                  <a:cxn ang="0">
                    <a:pos x="40" y="7"/>
                  </a:cxn>
                  <a:cxn ang="0">
                    <a:pos x="39" y="6"/>
                  </a:cxn>
                  <a:cxn ang="0">
                    <a:pos x="35" y="5"/>
                  </a:cxn>
                  <a:cxn ang="0">
                    <a:pos x="29" y="4"/>
                  </a:cxn>
                  <a:cxn ang="0">
                    <a:pos x="21" y="2"/>
                  </a:cxn>
                </a:cxnLst>
                <a:rect l="0" t="0" r="r" b="b"/>
                <a:pathLst>
                  <a:path w="40" h="7">
                    <a:moveTo>
                      <a:pt x="21" y="2"/>
                    </a:moveTo>
                    <a:lnTo>
                      <a:pt x="12" y="1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5" y="2"/>
                    </a:lnTo>
                    <a:lnTo>
                      <a:pt x="11" y="4"/>
                    </a:lnTo>
                    <a:lnTo>
                      <a:pt x="19" y="5"/>
                    </a:lnTo>
                    <a:lnTo>
                      <a:pt x="28" y="6"/>
                    </a:lnTo>
                    <a:lnTo>
                      <a:pt x="34" y="7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39" y="6"/>
                    </a:lnTo>
                    <a:lnTo>
                      <a:pt x="35" y="5"/>
                    </a:lnTo>
                    <a:lnTo>
                      <a:pt x="29" y="4"/>
                    </a:lnTo>
                    <a:lnTo>
                      <a:pt x="21" y="2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2" name="Freeform 182"/>
              <p:cNvSpPr>
                <a:spLocks/>
              </p:cNvSpPr>
              <p:nvPr/>
            </p:nvSpPr>
            <p:spPr bwMode="auto">
              <a:xfrm>
                <a:off x="7080" y="1436"/>
                <a:ext cx="2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3" name="Freeform 183"/>
              <p:cNvSpPr>
                <a:spLocks/>
              </p:cNvSpPr>
              <p:nvPr/>
            </p:nvSpPr>
            <p:spPr bwMode="auto">
              <a:xfrm>
                <a:off x="7064" y="1431"/>
                <a:ext cx="4" cy="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10" y="9"/>
                  </a:cxn>
                  <a:cxn ang="0">
                    <a:pos x="14" y="8"/>
                  </a:cxn>
                  <a:cxn ang="0">
                    <a:pos x="17" y="7"/>
                  </a:cxn>
                  <a:cxn ang="0">
                    <a:pos x="18" y="5"/>
                  </a:cxn>
                  <a:cxn ang="0">
                    <a:pos x="18" y="3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1" y="0"/>
                  </a:cxn>
                  <a:cxn ang="0">
                    <a:pos x="8" y="0"/>
                  </a:cxn>
                </a:cxnLst>
                <a:rect l="0" t="0" r="r" b="b"/>
                <a:pathLst>
                  <a:path w="18" h="9">
                    <a:moveTo>
                      <a:pt x="8" y="0"/>
                    </a:moveTo>
                    <a:lnTo>
                      <a:pt x="5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10" y="9"/>
                    </a:lnTo>
                    <a:lnTo>
                      <a:pt x="14" y="8"/>
                    </a:lnTo>
                    <a:lnTo>
                      <a:pt x="17" y="7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4" name="Freeform 184"/>
              <p:cNvSpPr>
                <a:spLocks/>
              </p:cNvSpPr>
              <p:nvPr/>
            </p:nvSpPr>
            <p:spPr bwMode="auto">
              <a:xfrm>
                <a:off x="7059" y="1454"/>
                <a:ext cx="4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11" y="9"/>
                  </a:cxn>
                  <a:cxn ang="0">
                    <a:pos x="14" y="8"/>
                  </a:cxn>
                  <a:cxn ang="0">
                    <a:pos x="16" y="7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9">
                    <a:moveTo>
                      <a:pt x="7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11" y="9"/>
                    </a:lnTo>
                    <a:lnTo>
                      <a:pt x="14" y="8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5" name="Freeform 185"/>
              <p:cNvSpPr>
                <a:spLocks/>
              </p:cNvSpPr>
              <p:nvPr/>
            </p:nvSpPr>
            <p:spPr bwMode="auto">
              <a:xfrm>
                <a:off x="7009" y="1446"/>
                <a:ext cx="4" cy="2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1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5" y="9"/>
                  </a:cxn>
                  <a:cxn ang="0">
                    <a:pos x="7" y="10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17" y="8"/>
                  </a:cxn>
                  <a:cxn ang="0">
                    <a:pos x="18" y="6"/>
                  </a:cxn>
                  <a:cxn ang="0">
                    <a:pos x="18" y="4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0">
                    <a:moveTo>
                      <a:pt x="9" y="0"/>
                    </a:moveTo>
                    <a:lnTo>
                      <a:pt x="6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5" y="9"/>
                    </a:lnTo>
                    <a:lnTo>
                      <a:pt x="7" y="10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17" y="8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6" name="Freeform 186"/>
              <p:cNvSpPr>
                <a:spLocks/>
              </p:cNvSpPr>
              <p:nvPr/>
            </p:nvSpPr>
            <p:spPr bwMode="auto">
              <a:xfrm>
                <a:off x="7007" y="1422"/>
                <a:ext cx="5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4" y="10"/>
                  </a:cxn>
                  <a:cxn ang="0">
                    <a:pos x="6" y="10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8" y="3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10">
                    <a:moveTo>
                      <a:pt x="7" y="0"/>
                    </a:move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16" y="7"/>
                    </a:lnTo>
                    <a:lnTo>
                      <a:pt x="17" y="5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7" name="Freeform 187"/>
              <p:cNvSpPr>
                <a:spLocks/>
              </p:cNvSpPr>
              <p:nvPr/>
            </p:nvSpPr>
            <p:spPr bwMode="auto">
              <a:xfrm>
                <a:off x="7041" y="1405"/>
                <a:ext cx="62" cy="18"/>
              </a:xfrm>
              <a:custGeom>
                <a:avLst/>
                <a:gdLst/>
                <a:ahLst/>
                <a:cxnLst>
                  <a:cxn ang="0">
                    <a:pos x="242" y="34"/>
                  </a:cxn>
                  <a:cxn ang="0">
                    <a:pos x="249" y="57"/>
                  </a:cxn>
                  <a:cxn ang="0">
                    <a:pos x="247" y="72"/>
                  </a:cxn>
                  <a:cxn ang="0">
                    <a:pos x="169" y="67"/>
                  </a:cxn>
                  <a:cxn ang="0">
                    <a:pos x="51" y="46"/>
                  </a:cxn>
                  <a:cxn ang="0">
                    <a:pos x="0" y="36"/>
                  </a:cxn>
                  <a:cxn ang="0">
                    <a:pos x="25" y="11"/>
                  </a:cxn>
                  <a:cxn ang="0">
                    <a:pos x="46" y="0"/>
                  </a:cxn>
                  <a:cxn ang="0">
                    <a:pos x="154" y="20"/>
                  </a:cxn>
                  <a:cxn ang="0">
                    <a:pos x="242" y="34"/>
                  </a:cxn>
                </a:cxnLst>
                <a:rect l="0" t="0" r="r" b="b"/>
                <a:pathLst>
                  <a:path w="249" h="72">
                    <a:moveTo>
                      <a:pt x="242" y="34"/>
                    </a:moveTo>
                    <a:lnTo>
                      <a:pt x="249" y="57"/>
                    </a:lnTo>
                    <a:lnTo>
                      <a:pt x="247" y="72"/>
                    </a:lnTo>
                    <a:lnTo>
                      <a:pt x="169" y="67"/>
                    </a:lnTo>
                    <a:lnTo>
                      <a:pt x="51" y="46"/>
                    </a:lnTo>
                    <a:lnTo>
                      <a:pt x="0" y="36"/>
                    </a:lnTo>
                    <a:lnTo>
                      <a:pt x="25" y="11"/>
                    </a:lnTo>
                    <a:lnTo>
                      <a:pt x="46" y="0"/>
                    </a:lnTo>
                    <a:lnTo>
                      <a:pt x="154" y="20"/>
                    </a:lnTo>
                    <a:lnTo>
                      <a:pt x="242" y="3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8" name="Freeform 188"/>
              <p:cNvSpPr>
                <a:spLocks/>
              </p:cNvSpPr>
              <p:nvPr/>
            </p:nvSpPr>
            <p:spPr bwMode="auto">
              <a:xfrm>
                <a:off x="7023" y="1401"/>
                <a:ext cx="25" cy="13"/>
              </a:xfrm>
              <a:custGeom>
                <a:avLst/>
                <a:gdLst/>
                <a:ahLst/>
                <a:cxnLst>
                  <a:cxn ang="0">
                    <a:pos x="98" y="13"/>
                  </a:cxn>
                  <a:cxn ang="0">
                    <a:pos x="72" y="29"/>
                  </a:cxn>
                  <a:cxn ang="0">
                    <a:pos x="56" y="52"/>
                  </a:cxn>
                  <a:cxn ang="0">
                    <a:pos x="0" y="39"/>
                  </a:cxn>
                  <a:cxn ang="0">
                    <a:pos x="16" y="11"/>
                  </a:cxn>
                  <a:cxn ang="0">
                    <a:pos x="44" y="0"/>
                  </a:cxn>
                  <a:cxn ang="0">
                    <a:pos x="98" y="13"/>
                  </a:cxn>
                </a:cxnLst>
                <a:rect l="0" t="0" r="r" b="b"/>
                <a:pathLst>
                  <a:path w="98" h="52">
                    <a:moveTo>
                      <a:pt x="98" y="13"/>
                    </a:moveTo>
                    <a:lnTo>
                      <a:pt x="72" y="29"/>
                    </a:lnTo>
                    <a:lnTo>
                      <a:pt x="56" y="52"/>
                    </a:lnTo>
                    <a:lnTo>
                      <a:pt x="0" y="39"/>
                    </a:lnTo>
                    <a:lnTo>
                      <a:pt x="16" y="11"/>
                    </a:lnTo>
                    <a:lnTo>
                      <a:pt x="44" y="0"/>
                    </a:lnTo>
                    <a:lnTo>
                      <a:pt x="98" y="1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9" name="Freeform 189"/>
              <p:cNvSpPr>
                <a:spLocks/>
              </p:cNvSpPr>
              <p:nvPr/>
            </p:nvSpPr>
            <p:spPr bwMode="auto">
              <a:xfrm>
                <a:off x="7042" y="1410"/>
                <a:ext cx="61" cy="13"/>
              </a:xfrm>
              <a:custGeom>
                <a:avLst/>
                <a:gdLst/>
                <a:ahLst/>
                <a:cxnLst>
                  <a:cxn ang="0">
                    <a:pos x="243" y="40"/>
                  </a:cxn>
                  <a:cxn ang="0">
                    <a:pos x="227" y="39"/>
                  </a:cxn>
                  <a:cxn ang="0">
                    <a:pos x="211" y="37"/>
                  </a:cxn>
                  <a:cxn ang="0">
                    <a:pos x="197" y="36"/>
                  </a:cxn>
                  <a:cxn ang="0">
                    <a:pos x="182" y="34"/>
                  </a:cxn>
                  <a:cxn ang="0">
                    <a:pos x="167" y="31"/>
                  </a:cxn>
                  <a:cxn ang="0">
                    <a:pos x="154" y="29"/>
                  </a:cxn>
                  <a:cxn ang="0">
                    <a:pos x="139" y="27"/>
                  </a:cxn>
                  <a:cxn ang="0">
                    <a:pos x="126" y="25"/>
                  </a:cxn>
                  <a:cxn ang="0">
                    <a:pos x="112" y="23"/>
                  </a:cxn>
                  <a:cxn ang="0">
                    <a:pos x="97" y="20"/>
                  </a:cxn>
                  <a:cxn ang="0">
                    <a:pos x="84" y="18"/>
                  </a:cxn>
                  <a:cxn ang="0">
                    <a:pos x="69" y="15"/>
                  </a:cxn>
                  <a:cxn ang="0">
                    <a:pos x="56" y="12"/>
                  </a:cxn>
                  <a:cxn ang="0">
                    <a:pos x="41" y="7"/>
                  </a:cxn>
                  <a:cxn ang="0">
                    <a:pos x="25" y="4"/>
                  </a:cxn>
                  <a:cxn ang="0">
                    <a:pos x="11" y="0"/>
                  </a:cxn>
                  <a:cxn ang="0">
                    <a:pos x="0" y="21"/>
                  </a:cxn>
                  <a:cxn ang="0">
                    <a:pos x="15" y="23"/>
                  </a:cxn>
                  <a:cxn ang="0">
                    <a:pos x="29" y="25"/>
                  </a:cxn>
                  <a:cxn ang="0">
                    <a:pos x="44" y="28"/>
                  </a:cxn>
                  <a:cxn ang="0">
                    <a:pos x="59" y="30"/>
                  </a:cxn>
                  <a:cxn ang="0">
                    <a:pos x="73" y="32"/>
                  </a:cxn>
                  <a:cxn ang="0">
                    <a:pos x="87" y="35"/>
                  </a:cxn>
                  <a:cxn ang="0">
                    <a:pos x="102" y="37"/>
                  </a:cxn>
                  <a:cxn ang="0">
                    <a:pos x="116" y="39"/>
                  </a:cxn>
                  <a:cxn ang="0">
                    <a:pos x="131" y="41"/>
                  </a:cxn>
                  <a:cxn ang="0">
                    <a:pos x="146" y="43"/>
                  </a:cxn>
                  <a:cxn ang="0">
                    <a:pos x="159" y="44"/>
                  </a:cxn>
                  <a:cxn ang="0">
                    <a:pos x="174" y="46"/>
                  </a:cxn>
                  <a:cxn ang="0">
                    <a:pos x="188" y="48"/>
                  </a:cxn>
                  <a:cxn ang="0">
                    <a:pos x="203" y="49"/>
                  </a:cxn>
                  <a:cxn ang="0">
                    <a:pos x="218" y="51"/>
                  </a:cxn>
                  <a:cxn ang="0">
                    <a:pos x="232" y="52"/>
                  </a:cxn>
                  <a:cxn ang="0">
                    <a:pos x="243" y="40"/>
                  </a:cxn>
                </a:cxnLst>
                <a:rect l="0" t="0" r="r" b="b"/>
                <a:pathLst>
                  <a:path w="243" h="52">
                    <a:moveTo>
                      <a:pt x="243" y="40"/>
                    </a:moveTo>
                    <a:lnTo>
                      <a:pt x="227" y="39"/>
                    </a:lnTo>
                    <a:lnTo>
                      <a:pt x="211" y="37"/>
                    </a:lnTo>
                    <a:lnTo>
                      <a:pt x="197" y="36"/>
                    </a:lnTo>
                    <a:lnTo>
                      <a:pt x="182" y="34"/>
                    </a:lnTo>
                    <a:lnTo>
                      <a:pt x="167" y="31"/>
                    </a:lnTo>
                    <a:lnTo>
                      <a:pt x="154" y="29"/>
                    </a:lnTo>
                    <a:lnTo>
                      <a:pt x="139" y="27"/>
                    </a:lnTo>
                    <a:lnTo>
                      <a:pt x="126" y="25"/>
                    </a:lnTo>
                    <a:lnTo>
                      <a:pt x="112" y="23"/>
                    </a:lnTo>
                    <a:lnTo>
                      <a:pt x="97" y="20"/>
                    </a:lnTo>
                    <a:lnTo>
                      <a:pt x="84" y="18"/>
                    </a:lnTo>
                    <a:lnTo>
                      <a:pt x="69" y="15"/>
                    </a:lnTo>
                    <a:lnTo>
                      <a:pt x="56" y="12"/>
                    </a:lnTo>
                    <a:lnTo>
                      <a:pt x="41" y="7"/>
                    </a:lnTo>
                    <a:lnTo>
                      <a:pt x="25" y="4"/>
                    </a:lnTo>
                    <a:lnTo>
                      <a:pt x="11" y="0"/>
                    </a:lnTo>
                    <a:lnTo>
                      <a:pt x="0" y="21"/>
                    </a:lnTo>
                    <a:lnTo>
                      <a:pt x="15" y="23"/>
                    </a:lnTo>
                    <a:lnTo>
                      <a:pt x="29" y="25"/>
                    </a:lnTo>
                    <a:lnTo>
                      <a:pt x="44" y="28"/>
                    </a:lnTo>
                    <a:lnTo>
                      <a:pt x="59" y="30"/>
                    </a:lnTo>
                    <a:lnTo>
                      <a:pt x="73" y="32"/>
                    </a:lnTo>
                    <a:lnTo>
                      <a:pt x="87" y="35"/>
                    </a:lnTo>
                    <a:lnTo>
                      <a:pt x="102" y="37"/>
                    </a:lnTo>
                    <a:lnTo>
                      <a:pt x="116" y="39"/>
                    </a:lnTo>
                    <a:lnTo>
                      <a:pt x="131" y="41"/>
                    </a:lnTo>
                    <a:lnTo>
                      <a:pt x="146" y="43"/>
                    </a:lnTo>
                    <a:lnTo>
                      <a:pt x="159" y="44"/>
                    </a:lnTo>
                    <a:lnTo>
                      <a:pt x="174" y="46"/>
                    </a:lnTo>
                    <a:lnTo>
                      <a:pt x="188" y="48"/>
                    </a:lnTo>
                    <a:lnTo>
                      <a:pt x="203" y="49"/>
                    </a:lnTo>
                    <a:lnTo>
                      <a:pt x="218" y="51"/>
                    </a:lnTo>
                    <a:lnTo>
                      <a:pt x="232" y="52"/>
                    </a:lnTo>
                    <a:lnTo>
                      <a:pt x="243" y="40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0" name="Freeform 190"/>
              <p:cNvSpPr>
                <a:spLocks/>
              </p:cNvSpPr>
              <p:nvPr/>
            </p:nvSpPr>
            <p:spPr bwMode="auto">
              <a:xfrm>
                <a:off x="7024" y="1406"/>
                <a:ext cx="15" cy="8"/>
              </a:xfrm>
              <a:custGeom>
                <a:avLst/>
                <a:gdLst/>
                <a:ahLst/>
                <a:cxnLst>
                  <a:cxn ang="0">
                    <a:pos x="59" y="15"/>
                  </a:cxn>
                  <a:cxn ang="0">
                    <a:pos x="7" y="0"/>
                  </a:cxn>
                  <a:cxn ang="0">
                    <a:pos x="0" y="15"/>
                  </a:cxn>
                  <a:cxn ang="0">
                    <a:pos x="53" y="31"/>
                  </a:cxn>
                  <a:cxn ang="0">
                    <a:pos x="54" y="29"/>
                  </a:cxn>
                  <a:cxn ang="0">
                    <a:pos x="58" y="24"/>
                  </a:cxn>
                  <a:cxn ang="0">
                    <a:pos x="60" y="19"/>
                  </a:cxn>
                  <a:cxn ang="0">
                    <a:pos x="59" y="15"/>
                  </a:cxn>
                </a:cxnLst>
                <a:rect l="0" t="0" r="r" b="b"/>
                <a:pathLst>
                  <a:path w="60" h="31">
                    <a:moveTo>
                      <a:pt x="59" y="15"/>
                    </a:moveTo>
                    <a:lnTo>
                      <a:pt x="7" y="0"/>
                    </a:lnTo>
                    <a:lnTo>
                      <a:pt x="0" y="15"/>
                    </a:lnTo>
                    <a:lnTo>
                      <a:pt x="53" y="31"/>
                    </a:lnTo>
                    <a:lnTo>
                      <a:pt x="54" y="29"/>
                    </a:lnTo>
                    <a:lnTo>
                      <a:pt x="58" y="24"/>
                    </a:lnTo>
                    <a:lnTo>
                      <a:pt x="60" y="19"/>
                    </a:lnTo>
                    <a:lnTo>
                      <a:pt x="59" y="15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1" name="Freeform 191"/>
              <p:cNvSpPr>
                <a:spLocks/>
              </p:cNvSpPr>
              <p:nvPr/>
            </p:nvSpPr>
            <p:spPr bwMode="auto">
              <a:xfrm>
                <a:off x="7037" y="1377"/>
                <a:ext cx="81" cy="33"/>
              </a:xfrm>
              <a:custGeom>
                <a:avLst/>
                <a:gdLst/>
                <a:ahLst/>
                <a:cxnLst>
                  <a:cxn ang="0">
                    <a:pos x="325" y="42"/>
                  </a:cxn>
                  <a:cxn ang="0">
                    <a:pos x="270" y="132"/>
                  </a:cxn>
                  <a:cxn ang="0">
                    <a:pos x="175" y="120"/>
                  </a:cxn>
                  <a:cxn ang="0">
                    <a:pos x="95" y="102"/>
                  </a:cxn>
                  <a:cxn ang="0">
                    <a:pos x="0" y="81"/>
                  </a:cxn>
                  <a:cxn ang="0">
                    <a:pos x="70" y="0"/>
                  </a:cxn>
                  <a:cxn ang="0">
                    <a:pos x="325" y="42"/>
                  </a:cxn>
                </a:cxnLst>
                <a:rect l="0" t="0" r="r" b="b"/>
                <a:pathLst>
                  <a:path w="325" h="132">
                    <a:moveTo>
                      <a:pt x="325" y="42"/>
                    </a:moveTo>
                    <a:lnTo>
                      <a:pt x="270" y="132"/>
                    </a:lnTo>
                    <a:lnTo>
                      <a:pt x="175" y="120"/>
                    </a:lnTo>
                    <a:lnTo>
                      <a:pt x="95" y="102"/>
                    </a:lnTo>
                    <a:lnTo>
                      <a:pt x="0" y="81"/>
                    </a:lnTo>
                    <a:lnTo>
                      <a:pt x="70" y="0"/>
                    </a:lnTo>
                    <a:lnTo>
                      <a:pt x="325" y="42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2" name="Freeform 192"/>
              <p:cNvSpPr>
                <a:spLocks/>
              </p:cNvSpPr>
              <p:nvPr/>
            </p:nvSpPr>
            <p:spPr bwMode="auto">
              <a:xfrm>
                <a:off x="7072" y="1361"/>
                <a:ext cx="81" cy="16"/>
              </a:xfrm>
              <a:custGeom>
                <a:avLst/>
                <a:gdLst/>
                <a:ahLst/>
                <a:cxnLst>
                  <a:cxn ang="0">
                    <a:pos x="321" y="47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21" y="67"/>
                  </a:cxn>
                  <a:cxn ang="0">
                    <a:pos x="321" y="47"/>
                  </a:cxn>
                </a:cxnLst>
                <a:rect l="0" t="0" r="r" b="b"/>
                <a:pathLst>
                  <a:path w="321" h="67">
                    <a:moveTo>
                      <a:pt x="321" y="47"/>
                    </a:moveTo>
                    <a:lnTo>
                      <a:pt x="31" y="0"/>
                    </a:lnTo>
                    <a:lnTo>
                      <a:pt x="0" y="20"/>
                    </a:lnTo>
                    <a:lnTo>
                      <a:pt x="321" y="67"/>
                    </a:lnTo>
                    <a:lnTo>
                      <a:pt x="321" y="4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3" name="Freeform 193"/>
              <p:cNvSpPr>
                <a:spLocks/>
              </p:cNvSpPr>
              <p:nvPr/>
            </p:nvSpPr>
            <p:spPr bwMode="auto">
              <a:xfrm>
                <a:off x="7177" y="1379"/>
                <a:ext cx="18" cy="7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72" y="30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65" y="7"/>
                  </a:cxn>
                </a:cxnLst>
                <a:rect l="0" t="0" r="r" b="b"/>
                <a:pathLst>
                  <a:path w="72" h="30">
                    <a:moveTo>
                      <a:pt x="65" y="7"/>
                    </a:moveTo>
                    <a:lnTo>
                      <a:pt x="72" y="30"/>
                    </a:lnTo>
                    <a:lnTo>
                      <a:pt x="0" y="20"/>
                    </a:lnTo>
                    <a:lnTo>
                      <a:pt x="20" y="0"/>
                    </a:lnTo>
                    <a:lnTo>
                      <a:pt x="65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4" name="Freeform 194"/>
              <p:cNvSpPr>
                <a:spLocks/>
              </p:cNvSpPr>
              <p:nvPr/>
            </p:nvSpPr>
            <p:spPr bwMode="auto">
              <a:xfrm>
                <a:off x="7200" y="1384"/>
                <a:ext cx="16" cy="7"/>
              </a:xfrm>
              <a:custGeom>
                <a:avLst/>
                <a:gdLst/>
                <a:ahLst/>
                <a:cxnLst>
                  <a:cxn ang="0">
                    <a:pos x="52" y="3"/>
                  </a:cxn>
                  <a:cxn ang="0">
                    <a:pos x="65" y="30"/>
                  </a:cxn>
                  <a:cxn ang="0">
                    <a:pos x="0" y="17"/>
                  </a:cxn>
                  <a:cxn ang="0">
                    <a:pos x="15" y="0"/>
                  </a:cxn>
                  <a:cxn ang="0">
                    <a:pos x="52" y="3"/>
                  </a:cxn>
                </a:cxnLst>
                <a:rect l="0" t="0" r="r" b="b"/>
                <a:pathLst>
                  <a:path w="65" h="30">
                    <a:moveTo>
                      <a:pt x="52" y="3"/>
                    </a:moveTo>
                    <a:lnTo>
                      <a:pt x="65" y="30"/>
                    </a:lnTo>
                    <a:lnTo>
                      <a:pt x="0" y="17"/>
                    </a:lnTo>
                    <a:lnTo>
                      <a:pt x="15" y="0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5" name="Freeform 195"/>
              <p:cNvSpPr>
                <a:spLocks/>
              </p:cNvSpPr>
              <p:nvPr/>
            </p:nvSpPr>
            <p:spPr bwMode="auto">
              <a:xfrm>
                <a:off x="7247" y="1390"/>
                <a:ext cx="17" cy="8"/>
              </a:xfrm>
              <a:custGeom>
                <a:avLst/>
                <a:gdLst/>
                <a:ahLst/>
                <a:cxnLst>
                  <a:cxn ang="0">
                    <a:pos x="60" y="11"/>
                  </a:cxn>
                  <a:cxn ang="0">
                    <a:pos x="70" y="34"/>
                  </a:cxn>
                  <a:cxn ang="0">
                    <a:pos x="0" y="17"/>
                  </a:cxn>
                  <a:cxn ang="0">
                    <a:pos x="17" y="0"/>
                  </a:cxn>
                  <a:cxn ang="0">
                    <a:pos x="60" y="11"/>
                  </a:cxn>
                </a:cxnLst>
                <a:rect l="0" t="0" r="r" b="b"/>
                <a:pathLst>
                  <a:path w="70" h="34">
                    <a:moveTo>
                      <a:pt x="60" y="11"/>
                    </a:moveTo>
                    <a:lnTo>
                      <a:pt x="70" y="34"/>
                    </a:lnTo>
                    <a:lnTo>
                      <a:pt x="0" y="17"/>
                    </a:lnTo>
                    <a:lnTo>
                      <a:pt x="17" y="0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6" name="Freeform 196"/>
              <p:cNvSpPr>
                <a:spLocks/>
              </p:cNvSpPr>
              <p:nvPr/>
            </p:nvSpPr>
            <p:spPr bwMode="auto">
              <a:xfrm>
                <a:off x="7224" y="1385"/>
                <a:ext cx="15" cy="9"/>
              </a:xfrm>
              <a:custGeom>
                <a:avLst/>
                <a:gdLst/>
                <a:ahLst/>
                <a:cxnLst>
                  <a:cxn ang="0">
                    <a:pos x="57" y="10"/>
                  </a:cxn>
                  <a:cxn ang="0">
                    <a:pos x="63" y="33"/>
                  </a:cxn>
                  <a:cxn ang="0">
                    <a:pos x="0" y="23"/>
                  </a:cxn>
                  <a:cxn ang="0">
                    <a:pos x="14" y="0"/>
                  </a:cxn>
                  <a:cxn ang="0">
                    <a:pos x="57" y="10"/>
                  </a:cxn>
                </a:cxnLst>
                <a:rect l="0" t="0" r="r" b="b"/>
                <a:pathLst>
                  <a:path w="63" h="33">
                    <a:moveTo>
                      <a:pt x="57" y="10"/>
                    </a:moveTo>
                    <a:lnTo>
                      <a:pt x="63" y="33"/>
                    </a:lnTo>
                    <a:lnTo>
                      <a:pt x="0" y="23"/>
                    </a:lnTo>
                    <a:lnTo>
                      <a:pt x="14" y="0"/>
                    </a:lnTo>
                    <a:lnTo>
                      <a:pt x="57" y="1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7" name="Freeform 197"/>
              <p:cNvSpPr>
                <a:spLocks/>
              </p:cNvSpPr>
              <p:nvPr/>
            </p:nvSpPr>
            <p:spPr bwMode="auto">
              <a:xfrm>
                <a:off x="7159" y="1376"/>
                <a:ext cx="14" cy="8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55" y="30"/>
                  </a:cxn>
                  <a:cxn ang="0">
                    <a:pos x="0" y="20"/>
                  </a:cxn>
                  <a:cxn ang="0">
                    <a:pos x="9" y="0"/>
                  </a:cxn>
                  <a:cxn ang="0">
                    <a:pos x="52" y="7"/>
                  </a:cxn>
                </a:cxnLst>
                <a:rect l="0" t="0" r="r" b="b"/>
                <a:pathLst>
                  <a:path w="55" h="30">
                    <a:moveTo>
                      <a:pt x="52" y="7"/>
                    </a:moveTo>
                    <a:lnTo>
                      <a:pt x="55" y="30"/>
                    </a:lnTo>
                    <a:lnTo>
                      <a:pt x="0" y="20"/>
                    </a:lnTo>
                    <a:lnTo>
                      <a:pt x="9" y="0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8" name="Freeform 198"/>
              <p:cNvSpPr>
                <a:spLocks/>
              </p:cNvSpPr>
              <p:nvPr/>
            </p:nvSpPr>
            <p:spPr bwMode="auto">
              <a:xfrm>
                <a:off x="7052" y="1359"/>
                <a:ext cx="16" cy="7"/>
              </a:xfrm>
              <a:custGeom>
                <a:avLst/>
                <a:gdLst/>
                <a:ahLst/>
                <a:cxnLst>
                  <a:cxn ang="0">
                    <a:pos x="56" y="12"/>
                  </a:cxn>
                  <a:cxn ang="0">
                    <a:pos x="63" y="26"/>
                  </a:cxn>
                  <a:cxn ang="0">
                    <a:pos x="0" y="17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5" y="1"/>
                  </a:cxn>
                  <a:cxn ang="0">
                    <a:pos x="22" y="2"/>
                  </a:cxn>
                  <a:cxn ang="0">
                    <a:pos x="31" y="4"/>
                  </a:cxn>
                  <a:cxn ang="0">
                    <a:pos x="41" y="6"/>
                  </a:cxn>
                  <a:cxn ang="0">
                    <a:pos x="49" y="8"/>
                  </a:cxn>
                  <a:cxn ang="0">
                    <a:pos x="54" y="10"/>
                  </a:cxn>
                  <a:cxn ang="0">
                    <a:pos x="56" y="12"/>
                  </a:cxn>
                </a:cxnLst>
                <a:rect l="0" t="0" r="r" b="b"/>
                <a:pathLst>
                  <a:path w="63" h="26">
                    <a:moveTo>
                      <a:pt x="56" y="12"/>
                    </a:moveTo>
                    <a:lnTo>
                      <a:pt x="63" y="26"/>
                    </a:lnTo>
                    <a:lnTo>
                      <a:pt x="0" y="17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2" y="2"/>
                    </a:lnTo>
                    <a:lnTo>
                      <a:pt x="31" y="4"/>
                    </a:lnTo>
                    <a:lnTo>
                      <a:pt x="41" y="6"/>
                    </a:lnTo>
                    <a:lnTo>
                      <a:pt x="49" y="8"/>
                    </a:lnTo>
                    <a:lnTo>
                      <a:pt x="54" y="10"/>
                    </a:lnTo>
                    <a:lnTo>
                      <a:pt x="56" y="12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9" name="Freeform 199"/>
              <p:cNvSpPr>
                <a:spLocks/>
              </p:cNvSpPr>
              <p:nvPr/>
            </p:nvSpPr>
            <p:spPr bwMode="auto">
              <a:xfrm>
                <a:off x="7031" y="1356"/>
                <a:ext cx="16" cy="7"/>
              </a:xfrm>
              <a:custGeom>
                <a:avLst/>
                <a:gdLst/>
                <a:ahLst/>
                <a:cxnLst>
                  <a:cxn ang="0">
                    <a:pos x="60" y="5"/>
                  </a:cxn>
                  <a:cxn ang="0">
                    <a:pos x="63" y="29"/>
                  </a:cxn>
                  <a:cxn ang="0">
                    <a:pos x="0" y="19"/>
                  </a:cxn>
                  <a:cxn ang="0">
                    <a:pos x="19" y="0"/>
                  </a:cxn>
                  <a:cxn ang="0">
                    <a:pos x="60" y="5"/>
                  </a:cxn>
                </a:cxnLst>
                <a:rect l="0" t="0" r="r" b="b"/>
                <a:pathLst>
                  <a:path w="63" h="29">
                    <a:moveTo>
                      <a:pt x="60" y="5"/>
                    </a:moveTo>
                    <a:lnTo>
                      <a:pt x="63" y="29"/>
                    </a:lnTo>
                    <a:lnTo>
                      <a:pt x="0" y="19"/>
                    </a:lnTo>
                    <a:lnTo>
                      <a:pt x="19" y="0"/>
                    </a:lnTo>
                    <a:lnTo>
                      <a:pt x="60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0" name="Freeform 200"/>
              <p:cNvSpPr>
                <a:spLocks/>
              </p:cNvSpPr>
              <p:nvPr/>
            </p:nvSpPr>
            <p:spPr bwMode="auto">
              <a:xfrm>
                <a:off x="7015" y="1354"/>
                <a:ext cx="13" cy="6"/>
              </a:xfrm>
              <a:custGeom>
                <a:avLst/>
                <a:gdLst/>
                <a:ahLst/>
                <a:cxnLst>
                  <a:cxn ang="0">
                    <a:pos x="50" y="7"/>
                  </a:cxn>
                  <a:cxn ang="0">
                    <a:pos x="53" y="25"/>
                  </a:cxn>
                  <a:cxn ang="0">
                    <a:pos x="0" y="18"/>
                  </a:cxn>
                  <a:cxn ang="0">
                    <a:pos x="14" y="0"/>
                  </a:cxn>
                  <a:cxn ang="0">
                    <a:pos x="50" y="7"/>
                  </a:cxn>
                </a:cxnLst>
                <a:rect l="0" t="0" r="r" b="b"/>
                <a:pathLst>
                  <a:path w="53" h="25">
                    <a:moveTo>
                      <a:pt x="50" y="7"/>
                    </a:moveTo>
                    <a:lnTo>
                      <a:pt x="53" y="25"/>
                    </a:lnTo>
                    <a:lnTo>
                      <a:pt x="0" y="18"/>
                    </a:lnTo>
                    <a:lnTo>
                      <a:pt x="14" y="0"/>
                    </a:lnTo>
                    <a:lnTo>
                      <a:pt x="50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1" name="Freeform 201"/>
              <p:cNvSpPr>
                <a:spLocks/>
              </p:cNvSpPr>
              <p:nvPr/>
            </p:nvSpPr>
            <p:spPr bwMode="auto">
              <a:xfrm>
                <a:off x="6999" y="1351"/>
                <a:ext cx="13" cy="6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54" y="24"/>
                  </a:cxn>
                  <a:cxn ang="0">
                    <a:pos x="0" y="18"/>
                  </a:cxn>
                  <a:cxn ang="0">
                    <a:pos x="10" y="0"/>
                  </a:cxn>
                  <a:cxn ang="0">
                    <a:pos x="52" y="7"/>
                  </a:cxn>
                </a:cxnLst>
                <a:rect l="0" t="0" r="r" b="b"/>
                <a:pathLst>
                  <a:path w="54" h="24">
                    <a:moveTo>
                      <a:pt x="52" y="7"/>
                    </a:moveTo>
                    <a:lnTo>
                      <a:pt x="54" y="24"/>
                    </a:lnTo>
                    <a:lnTo>
                      <a:pt x="0" y="18"/>
                    </a:lnTo>
                    <a:lnTo>
                      <a:pt x="10" y="0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2" name="Freeform 202"/>
              <p:cNvSpPr>
                <a:spLocks/>
              </p:cNvSpPr>
              <p:nvPr/>
            </p:nvSpPr>
            <p:spPr bwMode="auto">
              <a:xfrm>
                <a:off x="6978" y="1352"/>
                <a:ext cx="12" cy="6"/>
              </a:xfrm>
              <a:custGeom>
                <a:avLst/>
                <a:gdLst/>
                <a:ahLst/>
                <a:cxnLst>
                  <a:cxn ang="0">
                    <a:pos x="48" y="7"/>
                  </a:cxn>
                  <a:cxn ang="0">
                    <a:pos x="49" y="25"/>
                  </a:cxn>
                  <a:cxn ang="0">
                    <a:pos x="0" y="19"/>
                  </a:cxn>
                  <a:cxn ang="0">
                    <a:pos x="5" y="0"/>
                  </a:cxn>
                  <a:cxn ang="0">
                    <a:pos x="48" y="7"/>
                  </a:cxn>
                </a:cxnLst>
                <a:rect l="0" t="0" r="r" b="b"/>
                <a:pathLst>
                  <a:path w="49" h="25">
                    <a:moveTo>
                      <a:pt x="48" y="7"/>
                    </a:moveTo>
                    <a:lnTo>
                      <a:pt x="49" y="25"/>
                    </a:lnTo>
                    <a:lnTo>
                      <a:pt x="0" y="19"/>
                    </a:lnTo>
                    <a:lnTo>
                      <a:pt x="5" y="0"/>
                    </a:lnTo>
                    <a:lnTo>
                      <a:pt x="48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3" name="Freeform 203"/>
              <p:cNvSpPr>
                <a:spLocks/>
              </p:cNvSpPr>
              <p:nvPr/>
            </p:nvSpPr>
            <p:spPr bwMode="auto">
              <a:xfrm>
                <a:off x="6960" y="1350"/>
                <a:ext cx="13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51" y="23"/>
                  </a:cxn>
                  <a:cxn ang="0">
                    <a:pos x="0" y="16"/>
                  </a:cxn>
                  <a:cxn ang="0">
                    <a:pos x="10" y="0"/>
                  </a:cxn>
                  <a:cxn ang="0">
                    <a:pos x="51" y="6"/>
                  </a:cxn>
                </a:cxnLst>
                <a:rect l="0" t="0" r="r" b="b"/>
                <a:pathLst>
                  <a:path w="51" h="23">
                    <a:moveTo>
                      <a:pt x="51" y="6"/>
                    </a:moveTo>
                    <a:lnTo>
                      <a:pt x="51" y="23"/>
                    </a:lnTo>
                    <a:lnTo>
                      <a:pt x="0" y="16"/>
                    </a:lnTo>
                    <a:lnTo>
                      <a:pt x="10" y="0"/>
                    </a:lnTo>
                    <a:lnTo>
                      <a:pt x="51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4" name="Freeform 204"/>
              <p:cNvSpPr>
                <a:spLocks/>
              </p:cNvSpPr>
              <p:nvPr/>
            </p:nvSpPr>
            <p:spPr bwMode="auto">
              <a:xfrm>
                <a:off x="6947" y="1347"/>
                <a:ext cx="11" cy="5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44" y="19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44" y="3"/>
                  </a:cxn>
                </a:cxnLst>
                <a:rect l="0" t="0" r="r" b="b"/>
                <a:pathLst>
                  <a:path w="44" h="19">
                    <a:moveTo>
                      <a:pt x="44" y="3"/>
                    </a:moveTo>
                    <a:lnTo>
                      <a:pt x="44" y="19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5" name="Freeform 205"/>
              <p:cNvSpPr>
                <a:spLocks/>
              </p:cNvSpPr>
              <p:nvPr/>
            </p:nvSpPr>
            <p:spPr bwMode="auto">
              <a:xfrm>
                <a:off x="6961" y="1336"/>
                <a:ext cx="13" cy="5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52" y="23"/>
                  </a:cxn>
                  <a:cxn ang="0">
                    <a:pos x="0" y="13"/>
                  </a:cxn>
                  <a:cxn ang="0">
                    <a:pos x="9" y="0"/>
                  </a:cxn>
                  <a:cxn ang="0">
                    <a:pos x="51" y="6"/>
                  </a:cxn>
                </a:cxnLst>
                <a:rect l="0" t="0" r="r" b="b"/>
                <a:pathLst>
                  <a:path w="52" h="23">
                    <a:moveTo>
                      <a:pt x="51" y="6"/>
                    </a:moveTo>
                    <a:lnTo>
                      <a:pt x="52" y="23"/>
                    </a:lnTo>
                    <a:lnTo>
                      <a:pt x="0" y="13"/>
                    </a:lnTo>
                    <a:lnTo>
                      <a:pt x="9" y="0"/>
                    </a:lnTo>
                    <a:lnTo>
                      <a:pt x="51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6" name="Freeform 206"/>
              <p:cNvSpPr>
                <a:spLocks/>
              </p:cNvSpPr>
              <p:nvPr/>
            </p:nvSpPr>
            <p:spPr bwMode="auto">
              <a:xfrm>
                <a:off x="6974" y="1324"/>
                <a:ext cx="14" cy="6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57" y="22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54" y="8"/>
                  </a:cxn>
                </a:cxnLst>
                <a:rect l="0" t="0" r="r" b="b"/>
                <a:pathLst>
                  <a:path w="57" h="22">
                    <a:moveTo>
                      <a:pt x="54" y="8"/>
                    </a:moveTo>
                    <a:lnTo>
                      <a:pt x="57" y="22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7" name="Freeform 207"/>
              <p:cNvSpPr>
                <a:spLocks/>
              </p:cNvSpPr>
              <p:nvPr/>
            </p:nvSpPr>
            <p:spPr bwMode="auto">
              <a:xfrm>
                <a:off x="6985" y="1317"/>
                <a:ext cx="12" cy="5"/>
              </a:xfrm>
              <a:custGeom>
                <a:avLst/>
                <a:gdLst/>
                <a:ahLst/>
                <a:cxnLst>
                  <a:cxn ang="0">
                    <a:pos x="48" y="7"/>
                  </a:cxn>
                  <a:cxn ang="0">
                    <a:pos x="48" y="20"/>
                  </a:cxn>
                  <a:cxn ang="0">
                    <a:pos x="0" y="13"/>
                  </a:cxn>
                  <a:cxn ang="0">
                    <a:pos x="8" y="0"/>
                  </a:cxn>
                  <a:cxn ang="0">
                    <a:pos x="48" y="7"/>
                  </a:cxn>
                </a:cxnLst>
                <a:rect l="0" t="0" r="r" b="b"/>
                <a:pathLst>
                  <a:path w="48" h="20">
                    <a:moveTo>
                      <a:pt x="48" y="7"/>
                    </a:moveTo>
                    <a:lnTo>
                      <a:pt x="48" y="20"/>
                    </a:lnTo>
                    <a:lnTo>
                      <a:pt x="0" y="13"/>
                    </a:lnTo>
                    <a:lnTo>
                      <a:pt x="8" y="0"/>
                    </a:lnTo>
                    <a:lnTo>
                      <a:pt x="48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8" name="Freeform 208"/>
              <p:cNvSpPr>
                <a:spLocks/>
              </p:cNvSpPr>
              <p:nvPr/>
            </p:nvSpPr>
            <p:spPr bwMode="auto">
              <a:xfrm>
                <a:off x="6995" y="1309"/>
                <a:ext cx="12" cy="5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20"/>
                  </a:cxn>
                  <a:cxn ang="0">
                    <a:pos x="0" y="11"/>
                  </a:cxn>
                  <a:cxn ang="0">
                    <a:pos x="7" y="0"/>
                  </a:cxn>
                  <a:cxn ang="0">
                    <a:pos x="48" y="6"/>
                  </a:cxn>
                </a:cxnLst>
                <a:rect l="0" t="0" r="r" b="b"/>
                <a:pathLst>
                  <a:path w="48" h="20">
                    <a:moveTo>
                      <a:pt x="48" y="6"/>
                    </a:moveTo>
                    <a:lnTo>
                      <a:pt x="48" y="20"/>
                    </a:lnTo>
                    <a:lnTo>
                      <a:pt x="0" y="11"/>
                    </a:lnTo>
                    <a:lnTo>
                      <a:pt x="7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9" name="Freeform 209"/>
              <p:cNvSpPr>
                <a:spLocks/>
              </p:cNvSpPr>
              <p:nvPr/>
            </p:nvSpPr>
            <p:spPr bwMode="auto">
              <a:xfrm>
                <a:off x="6990" y="1340"/>
                <a:ext cx="24" cy="7"/>
              </a:xfrm>
              <a:custGeom>
                <a:avLst/>
                <a:gdLst/>
                <a:ahLst/>
                <a:cxnLst>
                  <a:cxn ang="0">
                    <a:pos x="84" y="9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58" y="23"/>
                  </a:cxn>
                  <a:cxn ang="0">
                    <a:pos x="94" y="25"/>
                  </a:cxn>
                  <a:cxn ang="0">
                    <a:pos x="84" y="9"/>
                  </a:cxn>
                </a:cxnLst>
                <a:rect l="0" t="0" r="r" b="b"/>
                <a:pathLst>
                  <a:path w="94" h="25">
                    <a:moveTo>
                      <a:pt x="84" y="9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58" y="23"/>
                    </a:lnTo>
                    <a:lnTo>
                      <a:pt x="94" y="25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0" name="Freeform 210"/>
              <p:cNvSpPr>
                <a:spLocks/>
              </p:cNvSpPr>
              <p:nvPr/>
            </p:nvSpPr>
            <p:spPr bwMode="auto">
              <a:xfrm>
                <a:off x="6982" y="1331"/>
                <a:ext cx="24" cy="6"/>
              </a:xfrm>
              <a:custGeom>
                <a:avLst/>
                <a:gdLst/>
                <a:ahLst/>
                <a:cxnLst>
                  <a:cxn ang="0">
                    <a:pos x="83" y="9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58" y="23"/>
                  </a:cxn>
                  <a:cxn ang="0">
                    <a:pos x="94" y="24"/>
                  </a:cxn>
                  <a:cxn ang="0">
                    <a:pos x="83" y="9"/>
                  </a:cxn>
                </a:cxnLst>
                <a:rect l="0" t="0" r="r" b="b"/>
                <a:pathLst>
                  <a:path w="94" h="24">
                    <a:moveTo>
                      <a:pt x="83" y="9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58" y="23"/>
                    </a:lnTo>
                    <a:lnTo>
                      <a:pt x="94" y="24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1" name="Freeform 211"/>
              <p:cNvSpPr>
                <a:spLocks/>
              </p:cNvSpPr>
              <p:nvPr/>
            </p:nvSpPr>
            <p:spPr bwMode="auto">
              <a:xfrm>
                <a:off x="6996" y="1324"/>
                <a:ext cx="24" cy="6"/>
              </a:xfrm>
              <a:custGeom>
                <a:avLst/>
                <a:gdLst/>
                <a:ahLst/>
                <a:cxnLst>
                  <a:cxn ang="0">
                    <a:pos x="83" y="9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58" y="23"/>
                  </a:cxn>
                  <a:cxn ang="0">
                    <a:pos x="94" y="25"/>
                  </a:cxn>
                  <a:cxn ang="0">
                    <a:pos x="83" y="9"/>
                  </a:cxn>
                </a:cxnLst>
                <a:rect l="0" t="0" r="r" b="b"/>
                <a:pathLst>
                  <a:path w="94" h="25">
                    <a:moveTo>
                      <a:pt x="83" y="9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58" y="23"/>
                    </a:lnTo>
                    <a:lnTo>
                      <a:pt x="94" y="25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2" name="Freeform 212"/>
              <p:cNvSpPr>
                <a:spLocks/>
              </p:cNvSpPr>
              <p:nvPr/>
            </p:nvSpPr>
            <p:spPr bwMode="auto">
              <a:xfrm>
                <a:off x="7235" y="1354"/>
                <a:ext cx="23" cy="6"/>
              </a:xfrm>
              <a:custGeom>
                <a:avLst/>
                <a:gdLst/>
                <a:ahLst/>
                <a:cxnLst>
                  <a:cxn ang="0">
                    <a:pos x="83" y="9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7" y="23"/>
                  </a:cxn>
                  <a:cxn ang="0">
                    <a:pos x="94" y="24"/>
                  </a:cxn>
                  <a:cxn ang="0">
                    <a:pos x="83" y="9"/>
                  </a:cxn>
                </a:cxnLst>
                <a:rect l="0" t="0" r="r" b="b"/>
                <a:pathLst>
                  <a:path w="94" h="24">
                    <a:moveTo>
                      <a:pt x="83" y="9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7" y="23"/>
                    </a:lnTo>
                    <a:lnTo>
                      <a:pt x="94" y="24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3" name="Freeform 213"/>
              <p:cNvSpPr>
                <a:spLocks/>
              </p:cNvSpPr>
              <p:nvPr/>
            </p:nvSpPr>
            <p:spPr bwMode="auto">
              <a:xfrm>
                <a:off x="7266" y="1347"/>
                <a:ext cx="23" cy="6"/>
              </a:xfrm>
              <a:custGeom>
                <a:avLst/>
                <a:gdLst/>
                <a:ahLst/>
                <a:cxnLst>
                  <a:cxn ang="0">
                    <a:pos x="84" y="1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8" y="23"/>
                  </a:cxn>
                  <a:cxn ang="0">
                    <a:pos x="94" y="25"/>
                  </a:cxn>
                  <a:cxn ang="0">
                    <a:pos x="84" y="10"/>
                  </a:cxn>
                </a:cxnLst>
                <a:rect l="0" t="0" r="r" b="b"/>
                <a:pathLst>
                  <a:path w="94" h="25">
                    <a:moveTo>
                      <a:pt x="84" y="1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8" y="23"/>
                    </a:lnTo>
                    <a:lnTo>
                      <a:pt x="94" y="25"/>
                    </a:lnTo>
                    <a:lnTo>
                      <a:pt x="84" y="1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4" name="Freeform 214"/>
              <p:cNvSpPr>
                <a:spLocks/>
              </p:cNvSpPr>
              <p:nvPr/>
            </p:nvSpPr>
            <p:spPr bwMode="auto">
              <a:xfrm>
                <a:off x="7258" y="1359"/>
                <a:ext cx="23" cy="7"/>
              </a:xfrm>
              <a:custGeom>
                <a:avLst/>
                <a:gdLst/>
                <a:ahLst/>
                <a:cxnLst>
                  <a:cxn ang="0">
                    <a:pos x="81" y="9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5" y="23"/>
                  </a:cxn>
                  <a:cxn ang="0">
                    <a:pos x="92" y="24"/>
                  </a:cxn>
                  <a:cxn ang="0">
                    <a:pos x="81" y="9"/>
                  </a:cxn>
                </a:cxnLst>
                <a:rect l="0" t="0" r="r" b="b"/>
                <a:pathLst>
                  <a:path w="92" h="24">
                    <a:moveTo>
                      <a:pt x="81" y="9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5" y="23"/>
                    </a:lnTo>
                    <a:lnTo>
                      <a:pt x="92" y="24"/>
                    </a:lnTo>
                    <a:lnTo>
                      <a:pt x="81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5" name="Freeform 215"/>
              <p:cNvSpPr>
                <a:spLocks/>
              </p:cNvSpPr>
              <p:nvPr/>
            </p:nvSpPr>
            <p:spPr bwMode="auto">
              <a:xfrm>
                <a:off x="7015" y="1312"/>
                <a:ext cx="23" cy="6"/>
              </a:xfrm>
              <a:custGeom>
                <a:avLst/>
                <a:gdLst/>
                <a:ahLst/>
                <a:cxnLst>
                  <a:cxn ang="0">
                    <a:pos x="84" y="1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8" y="23"/>
                  </a:cxn>
                  <a:cxn ang="0">
                    <a:pos x="94" y="26"/>
                  </a:cxn>
                  <a:cxn ang="0">
                    <a:pos x="84" y="10"/>
                  </a:cxn>
                </a:cxnLst>
                <a:rect l="0" t="0" r="r" b="b"/>
                <a:pathLst>
                  <a:path w="94" h="26">
                    <a:moveTo>
                      <a:pt x="84" y="1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8" y="23"/>
                    </a:lnTo>
                    <a:lnTo>
                      <a:pt x="94" y="26"/>
                    </a:lnTo>
                    <a:lnTo>
                      <a:pt x="84" y="1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6" name="Freeform 216"/>
              <p:cNvSpPr>
                <a:spLocks/>
              </p:cNvSpPr>
              <p:nvPr/>
            </p:nvSpPr>
            <p:spPr bwMode="auto">
              <a:xfrm>
                <a:off x="7038" y="1347"/>
                <a:ext cx="16" cy="8"/>
              </a:xfrm>
              <a:custGeom>
                <a:avLst/>
                <a:gdLst/>
                <a:ahLst/>
                <a:cxnLst>
                  <a:cxn ang="0">
                    <a:pos x="53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6" y="10"/>
                  </a:cxn>
                  <a:cxn ang="0">
                    <a:pos x="42" y="14"/>
                  </a:cxn>
                  <a:cxn ang="0">
                    <a:pos x="51" y="28"/>
                  </a:cxn>
                  <a:cxn ang="0">
                    <a:pos x="61" y="28"/>
                  </a:cxn>
                  <a:cxn ang="0">
                    <a:pos x="53" y="7"/>
                  </a:cxn>
                </a:cxnLst>
                <a:rect l="0" t="0" r="r" b="b"/>
                <a:pathLst>
                  <a:path w="61" h="28">
                    <a:moveTo>
                      <a:pt x="53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6" y="10"/>
                    </a:lnTo>
                    <a:lnTo>
                      <a:pt x="42" y="14"/>
                    </a:lnTo>
                    <a:lnTo>
                      <a:pt x="51" y="28"/>
                    </a:lnTo>
                    <a:lnTo>
                      <a:pt x="61" y="28"/>
                    </a:lnTo>
                    <a:lnTo>
                      <a:pt x="53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7" name="Freeform 217"/>
              <p:cNvSpPr>
                <a:spLocks/>
              </p:cNvSpPr>
              <p:nvPr/>
            </p:nvSpPr>
            <p:spPr bwMode="auto">
              <a:xfrm>
                <a:off x="7031" y="1338"/>
                <a:ext cx="15" cy="7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6" y="11"/>
                  </a:cxn>
                  <a:cxn ang="0">
                    <a:pos x="42" y="14"/>
                  </a:cxn>
                  <a:cxn ang="0">
                    <a:pos x="50" y="28"/>
                  </a:cxn>
                  <a:cxn ang="0">
                    <a:pos x="61" y="28"/>
                  </a:cxn>
                  <a:cxn ang="0">
                    <a:pos x="52" y="7"/>
                  </a:cxn>
                </a:cxnLst>
                <a:rect l="0" t="0" r="r" b="b"/>
                <a:pathLst>
                  <a:path w="61" h="28">
                    <a:moveTo>
                      <a:pt x="52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6" y="11"/>
                    </a:lnTo>
                    <a:lnTo>
                      <a:pt x="42" y="14"/>
                    </a:lnTo>
                    <a:lnTo>
                      <a:pt x="50" y="28"/>
                    </a:lnTo>
                    <a:lnTo>
                      <a:pt x="61" y="28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8" name="Freeform 218"/>
              <p:cNvSpPr>
                <a:spLocks/>
              </p:cNvSpPr>
              <p:nvPr/>
            </p:nvSpPr>
            <p:spPr bwMode="auto">
              <a:xfrm>
                <a:off x="7044" y="1331"/>
                <a:ext cx="16" cy="7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15" y="10"/>
                  </a:cxn>
                  <a:cxn ang="0">
                    <a:pos x="41" y="13"/>
                  </a:cxn>
                  <a:cxn ang="0">
                    <a:pos x="51" y="28"/>
                  </a:cxn>
                  <a:cxn ang="0">
                    <a:pos x="61" y="28"/>
                  </a:cxn>
                  <a:cxn ang="0">
                    <a:pos x="52" y="7"/>
                  </a:cxn>
                </a:cxnLst>
                <a:rect l="0" t="0" r="r" b="b"/>
                <a:pathLst>
                  <a:path w="61" h="28">
                    <a:moveTo>
                      <a:pt x="52" y="7"/>
                    </a:moveTo>
                    <a:lnTo>
                      <a:pt x="9" y="0"/>
                    </a:lnTo>
                    <a:lnTo>
                      <a:pt x="0" y="13"/>
                    </a:lnTo>
                    <a:lnTo>
                      <a:pt x="15" y="10"/>
                    </a:lnTo>
                    <a:lnTo>
                      <a:pt x="41" y="13"/>
                    </a:lnTo>
                    <a:lnTo>
                      <a:pt x="51" y="28"/>
                    </a:lnTo>
                    <a:lnTo>
                      <a:pt x="61" y="28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9" name="Freeform 219"/>
              <p:cNvSpPr>
                <a:spLocks/>
              </p:cNvSpPr>
              <p:nvPr/>
            </p:nvSpPr>
            <p:spPr bwMode="auto">
              <a:xfrm>
                <a:off x="7038" y="1322"/>
                <a:ext cx="16" cy="7"/>
              </a:xfrm>
              <a:custGeom>
                <a:avLst/>
                <a:gdLst/>
                <a:ahLst/>
                <a:cxnLst>
                  <a:cxn ang="0">
                    <a:pos x="53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6" y="11"/>
                  </a:cxn>
                  <a:cxn ang="0">
                    <a:pos x="42" y="14"/>
                  </a:cxn>
                  <a:cxn ang="0">
                    <a:pos x="51" y="29"/>
                  </a:cxn>
                  <a:cxn ang="0">
                    <a:pos x="61" y="29"/>
                  </a:cxn>
                  <a:cxn ang="0">
                    <a:pos x="53" y="7"/>
                  </a:cxn>
                </a:cxnLst>
                <a:rect l="0" t="0" r="r" b="b"/>
                <a:pathLst>
                  <a:path w="61" h="29">
                    <a:moveTo>
                      <a:pt x="53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6" y="11"/>
                    </a:lnTo>
                    <a:lnTo>
                      <a:pt x="42" y="14"/>
                    </a:lnTo>
                    <a:lnTo>
                      <a:pt x="51" y="29"/>
                    </a:lnTo>
                    <a:lnTo>
                      <a:pt x="61" y="29"/>
                    </a:lnTo>
                    <a:lnTo>
                      <a:pt x="53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0" name="Freeform 220"/>
              <p:cNvSpPr>
                <a:spLocks/>
              </p:cNvSpPr>
              <p:nvPr/>
            </p:nvSpPr>
            <p:spPr bwMode="auto">
              <a:xfrm>
                <a:off x="7063" y="1319"/>
                <a:ext cx="15" cy="7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5" y="10"/>
                  </a:cxn>
                  <a:cxn ang="0">
                    <a:pos x="42" y="14"/>
                  </a:cxn>
                  <a:cxn ang="0">
                    <a:pos x="51" y="28"/>
                  </a:cxn>
                  <a:cxn ang="0">
                    <a:pos x="61" y="28"/>
                  </a:cxn>
                  <a:cxn ang="0">
                    <a:pos x="52" y="7"/>
                  </a:cxn>
                </a:cxnLst>
                <a:rect l="0" t="0" r="r" b="b"/>
                <a:pathLst>
                  <a:path w="61" h="28">
                    <a:moveTo>
                      <a:pt x="52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5" y="10"/>
                    </a:lnTo>
                    <a:lnTo>
                      <a:pt x="42" y="14"/>
                    </a:lnTo>
                    <a:lnTo>
                      <a:pt x="51" y="28"/>
                    </a:lnTo>
                    <a:lnTo>
                      <a:pt x="61" y="28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1" name="Freeform 221"/>
              <p:cNvSpPr>
                <a:spLocks/>
              </p:cNvSpPr>
              <p:nvPr/>
            </p:nvSpPr>
            <p:spPr bwMode="auto">
              <a:xfrm>
                <a:off x="6874" y="1350"/>
                <a:ext cx="403" cy="119"/>
              </a:xfrm>
              <a:custGeom>
                <a:avLst/>
                <a:gdLst/>
                <a:ahLst/>
                <a:cxnLst>
                  <a:cxn ang="0">
                    <a:pos x="931" y="254"/>
                  </a:cxn>
                  <a:cxn ang="0">
                    <a:pos x="932" y="335"/>
                  </a:cxn>
                  <a:cxn ang="0">
                    <a:pos x="908" y="395"/>
                  </a:cxn>
                  <a:cxn ang="0">
                    <a:pos x="1498" y="316"/>
                  </a:cxn>
                  <a:cxn ang="0">
                    <a:pos x="1424" y="468"/>
                  </a:cxn>
                  <a:cxn ang="0">
                    <a:pos x="1611" y="260"/>
                  </a:cxn>
                  <a:cxn ang="0">
                    <a:pos x="1555" y="216"/>
                  </a:cxn>
                  <a:cxn ang="0">
                    <a:pos x="460" y="48"/>
                  </a:cxn>
                  <a:cxn ang="0">
                    <a:pos x="208" y="12"/>
                  </a:cxn>
                  <a:cxn ang="0">
                    <a:pos x="178" y="36"/>
                  </a:cxn>
                  <a:cxn ang="0">
                    <a:pos x="148" y="60"/>
                  </a:cxn>
                  <a:cxn ang="0">
                    <a:pos x="121" y="84"/>
                  </a:cxn>
                  <a:cxn ang="0">
                    <a:pos x="94" y="109"/>
                  </a:cxn>
                  <a:cxn ang="0">
                    <a:pos x="68" y="135"/>
                  </a:cxn>
                  <a:cxn ang="0">
                    <a:pos x="42" y="162"/>
                  </a:cxn>
                  <a:cxn ang="0">
                    <a:pos x="14" y="190"/>
                  </a:cxn>
                  <a:cxn ang="0">
                    <a:pos x="27" y="212"/>
                  </a:cxn>
                  <a:cxn ang="0">
                    <a:pos x="179" y="73"/>
                  </a:cxn>
                  <a:cxn ang="0">
                    <a:pos x="50" y="220"/>
                  </a:cxn>
                  <a:cxn ang="0">
                    <a:pos x="74" y="235"/>
                  </a:cxn>
                  <a:cxn ang="0">
                    <a:pos x="108" y="248"/>
                  </a:cxn>
                  <a:cxn ang="0">
                    <a:pos x="149" y="260"/>
                  </a:cxn>
                  <a:cxn ang="0">
                    <a:pos x="201" y="271"/>
                  </a:cxn>
                  <a:cxn ang="0">
                    <a:pos x="260" y="282"/>
                  </a:cxn>
                  <a:cxn ang="0">
                    <a:pos x="330" y="291"/>
                  </a:cxn>
                  <a:cxn ang="0">
                    <a:pos x="409" y="301"/>
                  </a:cxn>
                  <a:cxn ang="0">
                    <a:pos x="468" y="287"/>
                  </a:cxn>
                  <a:cxn ang="0">
                    <a:pos x="498" y="256"/>
                  </a:cxn>
                  <a:cxn ang="0">
                    <a:pos x="527" y="232"/>
                  </a:cxn>
                  <a:cxn ang="0">
                    <a:pos x="564" y="214"/>
                  </a:cxn>
                  <a:cxn ang="0">
                    <a:pos x="625" y="194"/>
                  </a:cxn>
                  <a:cxn ang="0">
                    <a:pos x="999" y="140"/>
                  </a:cxn>
                </a:cxnLst>
                <a:rect l="0" t="0" r="r" b="b"/>
                <a:pathLst>
                  <a:path w="1611" h="477">
                    <a:moveTo>
                      <a:pt x="999" y="140"/>
                    </a:moveTo>
                    <a:lnTo>
                      <a:pt x="931" y="254"/>
                    </a:lnTo>
                    <a:lnTo>
                      <a:pt x="934" y="303"/>
                    </a:lnTo>
                    <a:lnTo>
                      <a:pt x="932" y="335"/>
                    </a:lnTo>
                    <a:lnTo>
                      <a:pt x="925" y="362"/>
                    </a:lnTo>
                    <a:lnTo>
                      <a:pt x="908" y="395"/>
                    </a:lnTo>
                    <a:lnTo>
                      <a:pt x="1402" y="476"/>
                    </a:lnTo>
                    <a:lnTo>
                      <a:pt x="1498" y="316"/>
                    </a:lnTo>
                    <a:lnTo>
                      <a:pt x="1517" y="319"/>
                    </a:lnTo>
                    <a:lnTo>
                      <a:pt x="1424" y="468"/>
                    </a:lnTo>
                    <a:lnTo>
                      <a:pt x="1474" y="477"/>
                    </a:lnTo>
                    <a:lnTo>
                      <a:pt x="1611" y="260"/>
                    </a:lnTo>
                    <a:lnTo>
                      <a:pt x="1589" y="239"/>
                    </a:lnTo>
                    <a:lnTo>
                      <a:pt x="1555" y="216"/>
                    </a:lnTo>
                    <a:lnTo>
                      <a:pt x="491" y="30"/>
                    </a:lnTo>
                    <a:lnTo>
                      <a:pt x="460" y="48"/>
                    </a:lnTo>
                    <a:lnTo>
                      <a:pt x="225" y="0"/>
                    </a:lnTo>
                    <a:lnTo>
                      <a:pt x="208" y="12"/>
                    </a:lnTo>
                    <a:lnTo>
                      <a:pt x="192" y="24"/>
                    </a:lnTo>
                    <a:lnTo>
                      <a:pt x="178" y="36"/>
                    </a:lnTo>
                    <a:lnTo>
                      <a:pt x="163" y="48"/>
                    </a:lnTo>
                    <a:lnTo>
                      <a:pt x="148" y="60"/>
                    </a:lnTo>
                    <a:lnTo>
                      <a:pt x="135" y="73"/>
                    </a:lnTo>
                    <a:lnTo>
                      <a:pt x="121" y="84"/>
                    </a:lnTo>
                    <a:lnTo>
                      <a:pt x="108" y="97"/>
                    </a:lnTo>
                    <a:lnTo>
                      <a:pt x="94" y="109"/>
                    </a:lnTo>
                    <a:lnTo>
                      <a:pt x="81" y="122"/>
                    </a:lnTo>
                    <a:lnTo>
                      <a:pt x="68" y="135"/>
                    </a:lnTo>
                    <a:lnTo>
                      <a:pt x="55" y="148"/>
                    </a:lnTo>
                    <a:lnTo>
                      <a:pt x="42" y="162"/>
                    </a:lnTo>
                    <a:lnTo>
                      <a:pt x="28" y="176"/>
                    </a:lnTo>
                    <a:lnTo>
                      <a:pt x="14" y="190"/>
                    </a:lnTo>
                    <a:lnTo>
                      <a:pt x="0" y="204"/>
                    </a:lnTo>
                    <a:lnTo>
                      <a:pt x="27" y="212"/>
                    </a:lnTo>
                    <a:lnTo>
                      <a:pt x="168" y="68"/>
                    </a:lnTo>
                    <a:lnTo>
                      <a:pt x="179" y="73"/>
                    </a:lnTo>
                    <a:lnTo>
                      <a:pt x="41" y="213"/>
                    </a:lnTo>
                    <a:lnTo>
                      <a:pt x="50" y="220"/>
                    </a:lnTo>
                    <a:lnTo>
                      <a:pt x="62" y="227"/>
                    </a:lnTo>
                    <a:lnTo>
                      <a:pt x="74" y="235"/>
                    </a:lnTo>
                    <a:lnTo>
                      <a:pt x="90" y="241"/>
                    </a:lnTo>
                    <a:lnTo>
                      <a:pt x="108" y="248"/>
                    </a:lnTo>
                    <a:lnTo>
                      <a:pt x="127" y="254"/>
                    </a:lnTo>
                    <a:lnTo>
                      <a:pt x="149" y="260"/>
                    </a:lnTo>
                    <a:lnTo>
                      <a:pt x="173" y="265"/>
                    </a:lnTo>
                    <a:lnTo>
                      <a:pt x="201" y="271"/>
                    </a:lnTo>
                    <a:lnTo>
                      <a:pt x="229" y="277"/>
                    </a:lnTo>
                    <a:lnTo>
                      <a:pt x="260" y="282"/>
                    </a:lnTo>
                    <a:lnTo>
                      <a:pt x="294" y="287"/>
                    </a:lnTo>
                    <a:lnTo>
                      <a:pt x="330" y="291"/>
                    </a:lnTo>
                    <a:lnTo>
                      <a:pt x="368" y="297"/>
                    </a:lnTo>
                    <a:lnTo>
                      <a:pt x="409" y="301"/>
                    </a:lnTo>
                    <a:lnTo>
                      <a:pt x="453" y="306"/>
                    </a:lnTo>
                    <a:lnTo>
                      <a:pt x="468" y="287"/>
                    </a:lnTo>
                    <a:lnTo>
                      <a:pt x="483" y="270"/>
                    </a:lnTo>
                    <a:lnTo>
                      <a:pt x="498" y="256"/>
                    </a:lnTo>
                    <a:lnTo>
                      <a:pt x="511" y="242"/>
                    </a:lnTo>
                    <a:lnTo>
                      <a:pt x="527" y="232"/>
                    </a:lnTo>
                    <a:lnTo>
                      <a:pt x="545" y="222"/>
                    </a:lnTo>
                    <a:lnTo>
                      <a:pt x="564" y="214"/>
                    </a:lnTo>
                    <a:lnTo>
                      <a:pt x="588" y="207"/>
                    </a:lnTo>
                    <a:lnTo>
                      <a:pt x="625" y="194"/>
                    </a:lnTo>
                    <a:lnTo>
                      <a:pt x="713" y="93"/>
                    </a:lnTo>
                    <a:lnTo>
                      <a:pt x="999" y="14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2" name="Freeform 222"/>
              <p:cNvSpPr>
                <a:spLocks/>
              </p:cNvSpPr>
              <p:nvPr/>
            </p:nvSpPr>
            <p:spPr bwMode="auto">
              <a:xfrm>
                <a:off x="7269" y="1341"/>
                <a:ext cx="42" cy="72"/>
              </a:xfrm>
              <a:custGeom>
                <a:avLst/>
                <a:gdLst/>
                <a:ahLst/>
                <a:cxnLst>
                  <a:cxn ang="0">
                    <a:pos x="168" y="0"/>
                  </a:cxn>
                  <a:cxn ang="0">
                    <a:pos x="150" y="32"/>
                  </a:cxn>
                  <a:cxn ang="0">
                    <a:pos x="135" y="65"/>
                  </a:cxn>
                  <a:cxn ang="0">
                    <a:pos x="119" y="97"/>
                  </a:cxn>
                  <a:cxn ang="0">
                    <a:pos x="103" y="128"/>
                  </a:cxn>
                  <a:cxn ang="0">
                    <a:pos x="90" y="161"/>
                  </a:cxn>
                  <a:cxn ang="0">
                    <a:pos x="76" y="193"/>
                  </a:cxn>
                  <a:cxn ang="0">
                    <a:pos x="64" y="227"/>
                  </a:cxn>
                  <a:cxn ang="0">
                    <a:pos x="51" y="262"/>
                  </a:cxn>
                  <a:cxn ang="0">
                    <a:pos x="38" y="288"/>
                  </a:cxn>
                  <a:cxn ang="0">
                    <a:pos x="0" y="236"/>
                  </a:cxn>
                  <a:cxn ang="0">
                    <a:pos x="110" y="29"/>
                  </a:cxn>
                  <a:cxn ang="0">
                    <a:pos x="136" y="21"/>
                  </a:cxn>
                  <a:cxn ang="0">
                    <a:pos x="168" y="0"/>
                  </a:cxn>
                </a:cxnLst>
                <a:rect l="0" t="0" r="r" b="b"/>
                <a:pathLst>
                  <a:path w="168" h="288">
                    <a:moveTo>
                      <a:pt x="168" y="0"/>
                    </a:moveTo>
                    <a:lnTo>
                      <a:pt x="150" y="32"/>
                    </a:lnTo>
                    <a:lnTo>
                      <a:pt x="135" y="65"/>
                    </a:lnTo>
                    <a:lnTo>
                      <a:pt x="119" y="97"/>
                    </a:lnTo>
                    <a:lnTo>
                      <a:pt x="103" y="128"/>
                    </a:lnTo>
                    <a:lnTo>
                      <a:pt x="90" y="161"/>
                    </a:lnTo>
                    <a:lnTo>
                      <a:pt x="76" y="193"/>
                    </a:lnTo>
                    <a:lnTo>
                      <a:pt x="64" y="227"/>
                    </a:lnTo>
                    <a:lnTo>
                      <a:pt x="51" y="262"/>
                    </a:lnTo>
                    <a:lnTo>
                      <a:pt x="38" y="288"/>
                    </a:lnTo>
                    <a:lnTo>
                      <a:pt x="0" y="236"/>
                    </a:lnTo>
                    <a:lnTo>
                      <a:pt x="110" y="29"/>
                    </a:lnTo>
                    <a:lnTo>
                      <a:pt x="136" y="21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3" name="Freeform 223"/>
              <p:cNvSpPr>
                <a:spLocks/>
              </p:cNvSpPr>
              <p:nvPr/>
            </p:nvSpPr>
            <p:spPr bwMode="auto">
              <a:xfrm>
                <a:off x="6933" y="1303"/>
                <a:ext cx="71" cy="46"/>
              </a:xfrm>
              <a:custGeom>
                <a:avLst/>
                <a:gdLst/>
                <a:ahLst/>
                <a:cxnLst>
                  <a:cxn ang="0">
                    <a:pos x="34" y="182"/>
                  </a:cxn>
                  <a:cxn ang="0">
                    <a:pos x="286" y="0"/>
                  </a:cxn>
                  <a:cxn ang="0">
                    <a:pos x="259" y="0"/>
                  </a:cxn>
                  <a:cxn ang="0">
                    <a:pos x="80" y="122"/>
                  </a:cxn>
                  <a:cxn ang="0">
                    <a:pos x="0" y="184"/>
                  </a:cxn>
                  <a:cxn ang="0">
                    <a:pos x="34" y="182"/>
                  </a:cxn>
                </a:cxnLst>
                <a:rect l="0" t="0" r="r" b="b"/>
                <a:pathLst>
                  <a:path w="286" h="184">
                    <a:moveTo>
                      <a:pt x="34" y="182"/>
                    </a:moveTo>
                    <a:lnTo>
                      <a:pt x="286" y="0"/>
                    </a:lnTo>
                    <a:lnTo>
                      <a:pt x="259" y="0"/>
                    </a:lnTo>
                    <a:lnTo>
                      <a:pt x="80" y="122"/>
                    </a:lnTo>
                    <a:lnTo>
                      <a:pt x="0" y="184"/>
                    </a:lnTo>
                    <a:lnTo>
                      <a:pt x="34" y="182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4" name="Freeform 224"/>
              <p:cNvSpPr>
                <a:spLocks/>
              </p:cNvSpPr>
              <p:nvPr/>
            </p:nvSpPr>
            <p:spPr bwMode="auto">
              <a:xfrm>
                <a:off x="7245" y="1370"/>
                <a:ext cx="29" cy="9"/>
              </a:xfrm>
              <a:custGeom>
                <a:avLst/>
                <a:gdLst/>
                <a:ahLst/>
                <a:cxnLst>
                  <a:cxn ang="0">
                    <a:pos x="117" y="34"/>
                  </a:cxn>
                  <a:cxn ang="0">
                    <a:pos x="115" y="21"/>
                  </a:cxn>
                  <a:cxn ang="0">
                    <a:pos x="103" y="13"/>
                  </a:cxn>
                  <a:cxn ang="0">
                    <a:pos x="7" y="0"/>
                  </a:cxn>
                  <a:cxn ang="0">
                    <a:pos x="0" y="13"/>
                  </a:cxn>
                  <a:cxn ang="0">
                    <a:pos x="25" y="17"/>
                  </a:cxn>
                  <a:cxn ang="0">
                    <a:pos x="38" y="25"/>
                  </a:cxn>
                  <a:cxn ang="0">
                    <a:pos x="52" y="17"/>
                  </a:cxn>
                  <a:cxn ang="0">
                    <a:pos x="105" y="25"/>
                  </a:cxn>
                  <a:cxn ang="0">
                    <a:pos x="117" y="34"/>
                  </a:cxn>
                </a:cxnLst>
                <a:rect l="0" t="0" r="r" b="b"/>
                <a:pathLst>
                  <a:path w="117" h="34">
                    <a:moveTo>
                      <a:pt x="117" y="34"/>
                    </a:moveTo>
                    <a:lnTo>
                      <a:pt x="115" y="21"/>
                    </a:lnTo>
                    <a:lnTo>
                      <a:pt x="103" y="13"/>
                    </a:lnTo>
                    <a:lnTo>
                      <a:pt x="7" y="0"/>
                    </a:lnTo>
                    <a:lnTo>
                      <a:pt x="0" y="13"/>
                    </a:lnTo>
                    <a:lnTo>
                      <a:pt x="25" y="17"/>
                    </a:lnTo>
                    <a:lnTo>
                      <a:pt x="38" y="25"/>
                    </a:lnTo>
                    <a:lnTo>
                      <a:pt x="52" y="17"/>
                    </a:lnTo>
                    <a:lnTo>
                      <a:pt x="105" y="25"/>
                    </a:lnTo>
                    <a:lnTo>
                      <a:pt x="117" y="3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5" name="Freeform 225"/>
              <p:cNvSpPr>
                <a:spLocks/>
              </p:cNvSpPr>
              <p:nvPr/>
            </p:nvSpPr>
            <p:spPr bwMode="auto">
              <a:xfrm>
                <a:off x="7227" y="1377"/>
                <a:ext cx="43" cy="13"/>
              </a:xfrm>
              <a:custGeom>
                <a:avLst/>
                <a:gdLst/>
                <a:ahLst/>
                <a:cxnLst>
                  <a:cxn ang="0">
                    <a:pos x="161" y="27"/>
                  </a:cxn>
                  <a:cxn ang="0">
                    <a:pos x="172" y="35"/>
                  </a:cxn>
                  <a:cxn ang="0">
                    <a:pos x="175" y="41"/>
                  </a:cxn>
                  <a:cxn ang="0">
                    <a:pos x="170" y="52"/>
                  </a:cxn>
                  <a:cxn ang="0">
                    <a:pos x="156" y="35"/>
                  </a:cxn>
                  <a:cxn ang="0">
                    <a:pos x="101" y="25"/>
                  </a:cxn>
                  <a:cxn ang="0">
                    <a:pos x="81" y="39"/>
                  </a:cxn>
                  <a:cxn ang="0">
                    <a:pos x="71" y="21"/>
                  </a:cxn>
                  <a:cxn ang="0">
                    <a:pos x="21" y="9"/>
                  </a:cxn>
                  <a:cxn ang="0">
                    <a:pos x="0" y="21"/>
                  </a:cxn>
                  <a:cxn ang="0">
                    <a:pos x="10" y="0"/>
                  </a:cxn>
                  <a:cxn ang="0">
                    <a:pos x="161" y="27"/>
                  </a:cxn>
                </a:cxnLst>
                <a:rect l="0" t="0" r="r" b="b"/>
                <a:pathLst>
                  <a:path w="175" h="52">
                    <a:moveTo>
                      <a:pt x="161" y="27"/>
                    </a:moveTo>
                    <a:lnTo>
                      <a:pt x="172" y="35"/>
                    </a:lnTo>
                    <a:lnTo>
                      <a:pt x="175" y="41"/>
                    </a:lnTo>
                    <a:lnTo>
                      <a:pt x="170" y="52"/>
                    </a:lnTo>
                    <a:lnTo>
                      <a:pt x="156" y="35"/>
                    </a:lnTo>
                    <a:lnTo>
                      <a:pt x="101" y="25"/>
                    </a:lnTo>
                    <a:lnTo>
                      <a:pt x="81" y="39"/>
                    </a:lnTo>
                    <a:lnTo>
                      <a:pt x="71" y="21"/>
                    </a:lnTo>
                    <a:lnTo>
                      <a:pt x="21" y="9"/>
                    </a:lnTo>
                    <a:lnTo>
                      <a:pt x="0" y="21"/>
                    </a:lnTo>
                    <a:lnTo>
                      <a:pt x="10" y="0"/>
                    </a:lnTo>
                    <a:lnTo>
                      <a:pt x="161" y="2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6" name="Freeform 226"/>
              <p:cNvSpPr>
                <a:spLocks/>
              </p:cNvSpPr>
              <p:nvPr/>
            </p:nvSpPr>
            <p:spPr bwMode="auto">
              <a:xfrm>
                <a:off x="7205" y="1374"/>
                <a:ext cx="19" cy="7"/>
              </a:xfrm>
              <a:custGeom>
                <a:avLst/>
                <a:gdLst/>
                <a:ahLst/>
                <a:cxnLst>
                  <a:cxn ang="0">
                    <a:pos x="77" y="30"/>
                  </a:cxn>
                  <a:cxn ang="0">
                    <a:pos x="75" y="14"/>
                  </a:cxn>
                  <a:cxn ang="0">
                    <a:pos x="65" y="11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11" y="13"/>
                  </a:cxn>
                  <a:cxn ang="0">
                    <a:pos x="59" y="22"/>
                  </a:cxn>
                  <a:cxn ang="0">
                    <a:pos x="77" y="30"/>
                  </a:cxn>
                </a:cxnLst>
                <a:rect l="0" t="0" r="r" b="b"/>
                <a:pathLst>
                  <a:path w="77" h="30">
                    <a:moveTo>
                      <a:pt x="77" y="30"/>
                    </a:moveTo>
                    <a:lnTo>
                      <a:pt x="75" y="14"/>
                    </a:lnTo>
                    <a:lnTo>
                      <a:pt x="65" y="11"/>
                    </a:lnTo>
                    <a:lnTo>
                      <a:pt x="10" y="0"/>
                    </a:lnTo>
                    <a:lnTo>
                      <a:pt x="0" y="18"/>
                    </a:lnTo>
                    <a:lnTo>
                      <a:pt x="11" y="13"/>
                    </a:lnTo>
                    <a:lnTo>
                      <a:pt x="59" y="22"/>
                    </a:lnTo>
                    <a:lnTo>
                      <a:pt x="77" y="3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7" name="Freeform 227"/>
              <p:cNvSpPr>
                <a:spLocks/>
              </p:cNvSpPr>
              <p:nvPr/>
            </p:nvSpPr>
            <p:spPr bwMode="auto">
              <a:xfrm>
                <a:off x="7197" y="1364"/>
                <a:ext cx="19" cy="7"/>
              </a:xfrm>
              <a:custGeom>
                <a:avLst/>
                <a:gdLst/>
                <a:ahLst/>
                <a:cxnLst>
                  <a:cxn ang="0">
                    <a:pos x="78" y="29"/>
                  </a:cxn>
                  <a:cxn ang="0">
                    <a:pos x="74" y="13"/>
                  </a:cxn>
                  <a:cxn ang="0">
                    <a:pos x="65" y="9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13" y="11"/>
                  </a:cxn>
                  <a:cxn ang="0">
                    <a:pos x="60" y="21"/>
                  </a:cxn>
                  <a:cxn ang="0">
                    <a:pos x="78" y="29"/>
                  </a:cxn>
                </a:cxnLst>
                <a:rect l="0" t="0" r="r" b="b"/>
                <a:pathLst>
                  <a:path w="78" h="29">
                    <a:moveTo>
                      <a:pt x="78" y="29"/>
                    </a:moveTo>
                    <a:lnTo>
                      <a:pt x="74" y="13"/>
                    </a:lnTo>
                    <a:lnTo>
                      <a:pt x="65" y="9"/>
                    </a:lnTo>
                    <a:lnTo>
                      <a:pt x="10" y="0"/>
                    </a:lnTo>
                    <a:lnTo>
                      <a:pt x="0" y="18"/>
                    </a:lnTo>
                    <a:lnTo>
                      <a:pt x="13" y="11"/>
                    </a:lnTo>
                    <a:lnTo>
                      <a:pt x="60" y="21"/>
                    </a:lnTo>
                    <a:lnTo>
                      <a:pt x="78" y="2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8" name="Freeform 228"/>
              <p:cNvSpPr>
                <a:spLocks/>
              </p:cNvSpPr>
              <p:nvPr/>
            </p:nvSpPr>
            <p:spPr bwMode="auto">
              <a:xfrm>
                <a:off x="7211" y="1357"/>
                <a:ext cx="19" cy="8"/>
              </a:xfrm>
              <a:custGeom>
                <a:avLst/>
                <a:gdLst/>
                <a:ahLst/>
                <a:cxnLst>
                  <a:cxn ang="0">
                    <a:pos x="76" y="29"/>
                  </a:cxn>
                  <a:cxn ang="0">
                    <a:pos x="74" y="13"/>
                  </a:cxn>
                  <a:cxn ang="0">
                    <a:pos x="64" y="9"/>
                  </a:cxn>
                  <a:cxn ang="0">
                    <a:pos x="8" y="0"/>
                  </a:cxn>
                  <a:cxn ang="0">
                    <a:pos x="0" y="17"/>
                  </a:cxn>
                  <a:cxn ang="0">
                    <a:pos x="10" y="11"/>
                  </a:cxn>
                  <a:cxn ang="0">
                    <a:pos x="58" y="22"/>
                  </a:cxn>
                  <a:cxn ang="0">
                    <a:pos x="76" y="29"/>
                  </a:cxn>
                </a:cxnLst>
                <a:rect l="0" t="0" r="r" b="b"/>
                <a:pathLst>
                  <a:path w="76" h="29">
                    <a:moveTo>
                      <a:pt x="76" y="29"/>
                    </a:moveTo>
                    <a:lnTo>
                      <a:pt x="74" y="13"/>
                    </a:lnTo>
                    <a:lnTo>
                      <a:pt x="64" y="9"/>
                    </a:lnTo>
                    <a:lnTo>
                      <a:pt x="8" y="0"/>
                    </a:lnTo>
                    <a:lnTo>
                      <a:pt x="0" y="17"/>
                    </a:lnTo>
                    <a:lnTo>
                      <a:pt x="10" y="11"/>
                    </a:lnTo>
                    <a:lnTo>
                      <a:pt x="58" y="22"/>
                    </a:lnTo>
                    <a:lnTo>
                      <a:pt x="76" y="2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9" name="Freeform 229"/>
              <p:cNvSpPr>
                <a:spLocks/>
              </p:cNvSpPr>
              <p:nvPr/>
            </p:nvSpPr>
            <p:spPr bwMode="auto">
              <a:xfrm>
                <a:off x="7205" y="1348"/>
                <a:ext cx="19" cy="8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75" y="14"/>
                  </a:cxn>
                  <a:cxn ang="0">
                    <a:pos x="65" y="9"/>
                  </a:cxn>
                  <a:cxn ang="0">
                    <a:pos x="10" y="0"/>
                  </a:cxn>
                  <a:cxn ang="0">
                    <a:pos x="0" y="17"/>
                  </a:cxn>
                  <a:cxn ang="0">
                    <a:pos x="11" y="11"/>
                  </a:cxn>
                  <a:cxn ang="0">
                    <a:pos x="59" y="21"/>
                  </a:cxn>
                  <a:cxn ang="0">
                    <a:pos x="77" y="29"/>
                  </a:cxn>
                </a:cxnLst>
                <a:rect l="0" t="0" r="r" b="b"/>
                <a:pathLst>
                  <a:path w="77" h="29">
                    <a:moveTo>
                      <a:pt x="77" y="29"/>
                    </a:moveTo>
                    <a:lnTo>
                      <a:pt x="75" y="14"/>
                    </a:lnTo>
                    <a:lnTo>
                      <a:pt x="65" y="9"/>
                    </a:lnTo>
                    <a:lnTo>
                      <a:pt x="10" y="0"/>
                    </a:lnTo>
                    <a:lnTo>
                      <a:pt x="0" y="17"/>
                    </a:lnTo>
                    <a:lnTo>
                      <a:pt x="11" y="11"/>
                    </a:lnTo>
                    <a:lnTo>
                      <a:pt x="59" y="21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0" name="Freeform 230"/>
              <p:cNvSpPr>
                <a:spLocks/>
              </p:cNvSpPr>
              <p:nvPr/>
            </p:nvSpPr>
            <p:spPr bwMode="auto">
              <a:xfrm>
                <a:off x="7229" y="1345"/>
                <a:ext cx="19" cy="7"/>
              </a:xfrm>
              <a:custGeom>
                <a:avLst/>
                <a:gdLst/>
                <a:ahLst/>
                <a:cxnLst>
                  <a:cxn ang="0">
                    <a:pos x="77" y="30"/>
                  </a:cxn>
                  <a:cxn ang="0">
                    <a:pos x="75" y="14"/>
                  </a:cxn>
                  <a:cxn ang="0">
                    <a:pos x="66" y="11"/>
                  </a:cxn>
                  <a:cxn ang="0">
                    <a:pos x="9" y="0"/>
                  </a:cxn>
                  <a:cxn ang="0">
                    <a:pos x="0" y="18"/>
                  </a:cxn>
                  <a:cxn ang="0">
                    <a:pos x="11" y="12"/>
                  </a:cxn>
                  <a:cxn ang="0">
                    <a:pos x="59" y="22"/>
                  </a:cxn>
                  <a:cxn ang="0">
                    <a:pos x="77" y="30"/>
                  </a:cxn>
                </a:cxnLst>
                <a:rect l="0" t="0" r="r" b="b"/>
                <a:pathLst>
                  <a:path w="77" h="30">
                    <a:moveTo>
                      <a:pt x="77" y="30"/>
                    </a:moveTo>
                    <a:lnTo>
                      <a:pt x="75" y="14"/>
                    </a:lnTo>
                    <a:lnTo>
                      <a:pt x="66" y="11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1" y="12"/>
                    </a:lnTo>
                    <a:lnTo>
                      <a:pt x="59" y="22"/>
                    </a:lnTo>
                    <a:lnTo>
                      <a:pt x="77" y="3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1" name="Freeform 231"/>
              <p:cNvSpPr>
                <a:spLocks/>
              </p:cNvSpPr>
              <p:nvPr/>
            </p:nvSpPr>
            <p:spPr bwMode="auto">
              <a:xfrm>
                <a:off x="7182" y="1370"/>
                <a:ext cx="19" cy="10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7" y="24"/>
                  </a:cxn>
                  <a:cxn ang="0">
                    <a:pos x="73" y="38"/>
                  </a:cxn>
                  <a:cxn ang="0">
                    <a:pos x="63" y="20"/>
                  </a:cxn>
                  <a:cxn ang="0">
                    <a:pos x="15" y="12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7" h="38">
                    <a:moveTo>
                      <a:pt x="73" y="8"/>
                    </a:moveTo>
                    <a:lnTo>
                      <a:pt x="77" y="24"/>
                    </a:lnTo>
                    <a:lnTo>
                      <a:pt x="73" y="38"/>
                    </a:lnTo>
                    <a:lnTo>
                      <a:pt x="63" y="20"/>
                    </a:lnTo>
                    <a:lnTo>
                      <a:pt x="15" y="12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2" name="Freeform 232"/>
              <p:cNvSpPr>
                <a:spLocks/>
              </p:cNvSpPr>
              <p:nvPr/>
            </p:nvSpPr>
            <p:spPr bwMode="auto">
              <a:xfrm>
                <a:off x="7174" y="1361"/>
                <a:ext cx="19" cy="9"/>
              </a:xfrm>
              <a:custGeom>
                <a:avLst/>
                <a:gdLst/>
                <a:ahLst/>
                <a:cxnLst>
                  <a:cxn ang="0">
                    <a:pos x="73" y="7"/>
                  </a:cxn>
                  <a:cxn ang="0">
                    <a:pos x="78" y="23"/>
                  </a:cxn>
                  <a:cxn ang="0">
                    <a:pos x="73" y="37"/>
                  </a:cxn>
                  <a:cxn ang="0">
                    <a:pos x="64" y="20"/>
                  </a:cxn>
                  <a:cxn ang="0">
                    <a:pos x="17" y="12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7"/>
                  </a:cxn>
                </a:cxnLst>
                <a:rect l="0" t="0" r="r" b="b"/>
                <a:pathLst>
                  <a:path w="78" h="37">
                    <a:moveTo>
                      <a:pt x="73" y="7"/>
                    </a:moveTo>
                    <a:lnTo>
                      <a:pt x="78" y="23"/>
                    </a:lnTo>
                    <a:lnTo>
                      <a:pt x="73" y="37"/>
                    </a:lnTo>
                    <a:lnTo>
                      <a:pt x="64" y="20"/>
                    </a:lnTo>
                    <a:lnTo>
                      <a:pt x="17" y="12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3" name="Freeform 233"/>
              <p:cNvSpPr>
                <a:spLocks/>
              </p:cNvSpPr>
              <p:nvPr/>
            </p:nvSpPr>
            <p:spPr bwMode="auto">
              <a:xfrm>
                <a:off x="7188" y="1354"/>
                <a:ext cx="19" cy="9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6" y="23"/>
                  </a:cxn>
                  <a:cxn ang="0">
                    <a:pos x="73" y="37"/>
                  </a:cxn>
                  <a:cxn ang="0">
                    <a:pos x="62" y="20"/>
                  </a:cxn>
                  <a:cxn ang="0">
                    <a:pos x="14" y="11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6" h="37">
                    <a:moveTo>
                      <a:pt x="73" y="8"/>
                    </a:moveTo>
                    <a:lnTo>
                      <a:pt x="76" y="23"/>
                    </a:lnTo>
                    <a:lnTo>
                      <a:pt x="73" y="37"/>
                    </a:lnTo>
                    <a:lnTo>
                      <a:pt x="62" y="20"/>
                    </a:lnTo>
                    <a:lnTo>
                      <a:pt x="14" y="11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4" name="Freeform 234"/>
              <p:cNvSpPr>
                <a:spLocks/>
              </p:cNvSpPr>
              <p:nvPr/>
            </p:nvSpPr>
            <p:spPr bwMode="auto">
              <a:xfrm>
                <a:off x="7182" y="1345"/>
                <a:ext cx="19" cy="9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7" y="23"/>
                  </a:cxn>
                  <a:cxn ang="0">
                    <a:pos x="73" y="37"/>
                  </a:cxn>
                  <a:cxn ang="0">
                    <a:pos x="63" y="19"/>
                  </a:cxn>
                  <a:cxn ang="0">
                    <a:pos x="15" y="12"/>
                  </a:cxn>
                  <a:cxn ang="0">
                    <a:pos x="0" y="19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7" h="37">
                    <a:moveTo>
                      <a:pt x="73" y="8"/>
                    </a:moveTo>
                    <a:lnTo>
                      <a:pt x="77" y="23"/>
                    </a:lnTo>
                    <a:lnTo>
                      <a:pt x="73" y="37"/>
                    </a:lnTo>
                    <a:lnTo>
                      <a:pt x="63" y="19"/>
                    </a:lnTo>
                    <a:lnTo>
                      <a:pt x="15" y="12"/>
                    </a:lnTo>
                    <a:lnTo>
                      <a:pt x="0" y="19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5" name="Freeform 235"/>
              <p:cNvSpPr>
                <a:spLocks/>
              </p:cNvSpPr>
              <p:nvPr/>
            </p:nvSpPr>
            <p:spPr bwMode="auto">
              <a:xfrm>
                <a:off x="7206" y="1342"/>
                <a:ext cx="20" cy="9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6" y="24"/>
                  </a:cxn>
                  <a:cxn ang="0">
                    <a:pos x="73" y="37"/>
                  </a:cxn>
                  <a:cxn ang="0">
                    <a:pos x="63" y="20"/>
                  </a:cxn>
                  <a:cxn ang="0">
                    <a:pos x="14" y="11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6" h="37">
                    <a:moveTo>
                      <a:pt x="73" y="8"/>
                    </a:moveTo>
                    <a:lnTo>
                      <a:pt x="76" y="24"/>
                    </a:lnTo>
                    <a:lnTo>
                      <a:pt x="73" y="37"/>
                    </a:lnTo>
                    <a:lnTo>
                      <a:pt x="63" y="20"/>
                    </a:lnTo>
                    <a:lnTo>
                      <a:pt x="14" y="11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6" name="Freeform 236"/>
              <p:cNvSpPr>
                <a:spLocks/>
              </p:cNvSpPr>
              <p:nvPr/>
            </p:nvSpPr>
            <p:spPr bwMode="auto">
              <a:xfrm>
                <a:off x="7162" y="1367"/>
                <a:ext cx="17" cy="7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67" y="30"/>
                  </a:cxn>
                  <a:cxn ang="0">
                    <a:pos x="53" y="22"/>
                  </a:cxn>
                  <a:cxn ang="0">
                    <a:pos x="15" y="14"/>
                  </a:cxn>
                  <a:cxn ang="0">
                    <a:pos x="0" y="24"/>
                  </a:cxn>
                  <a:cxn ang="0">
                    <a:pos x="12" y="0"/>
                  </a:cxn>
                  <a:cxn ang="0">
                    <a:pos x="65" y="11"/>
                  </a:cxn>
                </a:cxnLst>
                <a:rect l="0" t="0" r="r" b="b"/>
                <a:pathLst>
                  <a:path w="67" h="30">
                    <a:moveTo>
                      <a:pt x="65" y="11"/>
                    </a:moveTo>
                    <a:lnTo>
                      <a:pt x="67" y="30"/>
                    </a:lnTo>
                    <a:lnTo>
                      <a:pt x="53" y="22"/>
                    </a:lnTo>
                    <a:lnTo>
                      <a:pt x="15" y="14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7" name="Freeform 237"/>
              <p:cNvSpPr>
                <a:spLocks/>
              </p:cNvSpPr>
              <p:nvPr/>
            </p:nvSpPr>
            <p:spPr bwMode="auto">
              <a:xfrm>
                <a:off x="7154" y="1357"/>
                <a:ext cx="17" cy="7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67" y="29"/>
                  </a:cxn>
                  <a:cxn ang="0">
                    <a:pos x="54" y="20"/>
                  </a:cxn>
                  <a:cxn ang="0">
                    <a:pos x="15" y="13"/>
                  </a:cxn>
                  <a:cxn ang="0">
                    <a:pos x="0" y="23"/>
                  </a:cxn>
                  <a:cxn ang="0">
                    <a:pos x="11" y="0"/>
                  </a:cxn>
                  <a:cxn ang="0">
                    <a:pos x="64" y="9"/>
                  </a:cxn>
                </a:cxnLst>
                <a:rect l="0" t="0" r="r" b="b"/>
                <a:pathLst>
                  <a:path w="67" h="29">
                    <a:moveTo>
                      <a:pt x="64" y="9"/>
                    </a:moveTo>
                    <a:lnTo>
                      <a:pt x="67" y="29"/>
                    </a:lnTo>
                    <a:lnTo>
                      <a:pt x="54" y="20"/>
                    </a:lnTo>
                    <a:lnTo>
                      <a:pt x="15" y="13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64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8" name="Freeform 238"/>
              <p:cNvSpPr>
                <a:spLocks/>
              </p:cNvSpPr>
              <p:nvPr/>
            </p:nvSpPr>
            <p:spPr bwMode="auto">
              <a:xfrm>
                <a:off x="7168" y="1351"/>
                <a:ext cx="17" cy="7"/>
              </a:xfrm>
              <a:custGeom>
                <a:avLst/>
                <a:gdLst/>
                <a:ahLst/>
                <a:cxnLst>
                  <a:cxn ang="0">
                    <a:pos x="66" y="10"/>
                  </a:cxn>
                  <a:cxn ang="0">
                    <a:pos x="68" y="30"/>
                  </a:cxn>
                  <a:cxn ang="0">
                    <a:pos x="54" y="22"/>
                  </a:cxn>
                  <a:cxn ang="0">
                    <a:pos x="16" y="14"/>
                  </a:cxn>
                  <a:cxn ang="0">
                    <a:pos x="0" y="23"/>
                  </a:cxn>
                  <a:cxn ang="0">
                    <a:pos x="12" y="0"/>
                  </a:cxn>
                  <a:cxn ang="0">
                    <a:pos x="66" y="10"/>
                  </a:cxn>
                </a:cxnLst>
                <a:rect l="0" t="0" r="r" b="b"/>
                <a:pathLst>
                  <a:path w="68" h="30">
                    <a:moveTo>
                      <a:pt x="66" y="10"/>
                    </a:moveTo>
                    <a:lnTo>
                      <a:pt x="68" y="30"/>
                    </a:lnTo>
                    <a:lnTo>
                      <a:pt x="54" y="22"/>
                    </a:lnTo>
                    <a:lnTo>
                      <a:pt x="16" y="14"/>
                    </a:lnTo>
                    <a:lnTo>
                      <a:pt x="0" y="23"/>
                    </a:lnTo>
                    <a:lnTo>
                      <a:pt x="12" y="0"/>
                    </a:lnTo>
                    <a:lnTo>
                      <a:pt x="66" y="10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9" name="Freeform 239"/>
              <p:cNvSpPr>
                <a:spLocks/>
              </p:cNvSpPr>
              <p:nvPr/>
            </p:nvSpPr>
            <p:spPr bwMode="auto">
              <a:xfrm>
                <a:off x="7162" y="1342"/>
                <a:ext cx="17" cy="7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67" y="29"/>
                  </a:cxn>
                  <a:cxn ang="0">
                    <a:pos x="53" y="21"/>
                  </a:cxn>
                  <a:cxn ang="0">
                    <a:pos x="15" y="13"/>
                  </a:cxn>
                  <a:cxn ang="0">
                    <a:pos x="0" y="23"/>
                  </a:cxn>
                  <a:cxn ang="0">
                    <a:pos x="12" y="0"/>
                  </a:cxn>
                  <a:cxn ang="0">
                    <a:pos x="65" y="9"/>
                  </a:cxn>
                </a:cxnLst>
                <a:rect l="0" t="0" r="r" b="b"/>
                <a:pathLst>
                  <a:path w="67" h="29">
                    <a:moveTo>
                      <a:pt x="65" y="9"/>
                    </a:moveTo>
                    <a:lnTo>
                      <a:pt x="67" y="29"/>
                    </a:lnTo>
                    <a:lnTo>
                      <a:pt x="53" y="21"/>
                    </a:lnTo>
                    <a:lnTo>
                      <a:pt x="15" y="13"/>
                    </a:lnTo>
                    <a:lnTo>
                      <a:pt x="0" y="23"/>
                    </a:lnTo>
                    <a:lnTo>
                      <a:pt x="12" y="0"/>
                    </a:lnTo>
                    <a:lnTo>
                      <a:pt x="65" y="9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0" name="Freeform 240"/>
              <p:cNvSpPr>
                <a:spLocks/>
              </p:cNvSpPr>
              <p:nvPr/>
            </p:nvSpPr>
            <p:spPr bwMode="auto">
              <a:xfrm>
                <a:off x="7186" y="1338"/>
                <a:ext cx="17" cy="8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67" y="29"/>
                  </a:cxn>
                  <a:cxn ang="0">
                    <a:pos x="55" y="22"/>
                  </a:cxn>
                  <a:cxn ang="0">
                    <a:pos x="15" y="14"/>
                  </a:cxn>
                  <a:cxn ang="0">
                    <a:pos x="0" y="24"/>
                  </a:cxn>
                  <a:cxn ang="0">
                    <a:pos x="12" y="0"/>
                  </a:cxn>
                  <a:cxn ang="0">
                    <a:pos x="65" y="11"/>
                  </a:cxn>
                </a:cxnLst>
                <a:rect l="0" t="0" r="r" b="b"/>
                <a:pathLst>
                  <a:path w="67" h="29">
                    <a:moveTo>
                      <a:pt x="65" y="11"/>
                    </a:moveTo>
                    <a:lnTo>
                      <a:pt x="67" y="29"/>
                    </a:lnTo>
                    <a:lnTo>
                      <a:pt x="55" y="22"/>
                    </a:lnTo>
                    <a:lnTo>
                      <a:pt x="15" y="14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1" name="Freeform 241"/>
              <p:cNvSpPr>
                <a:spLocks/>
              </p:cNvSpPr>
              <p:nvPr/>
            </p:nvSpPr>
            <p:spPr bwMode="auto">
              <a:xfrm>
                <a:off x="7077" y="1355"/>
                <a:ext cx="15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6"/>
                  </a:cxn>
                  <a:cxn ang="0">
                    <a:pos x="21" y="10"/>
                  </a:cxn>
                  <a:cxn ang="0">
                    <a:pos x="0" y="16"/>
                  </a:cxn>
                  <a:cxn ang="0">
                    <a:pos x="14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6">
                    <a:moveTo>
                      <a:pt x="62" y="6"/>
                    </a:moveTo>
                    <a:lnTo>
                      <a:pt x="62" y="16"/>
                    </a:lnTo>
                    <a:lnTo>
                      <a:pt x="21" y="10"/>
                    </a:lnTo>
                    <a:lnTo>
                      <a:pt x="0" y="16"/>
                    </a:lnTo>
                    <a:lnTo>
                      <a:pt x="14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2" name="Freeform 242"/>
              <p:cNvSpPr>
                <a:spLocks/>
              </p:cNvSpPr>
              <p:nvPr/>
            </p:nvSpPr>
            <p:spPr bwMode="auto">
              <a:xfrm>
                <a:off x="7069" y="1345"/>
                <a:ext cx="15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6"/>
                  </a:cxn>
                  <a:cxn ang="0">
                    <a:pos x="22" y="10"/>
                  </a:cxn>
                  <a:cxn ang="0">
                    <a:pos x="0" y="16"/>
                  </a:cxn>
                  <a:cxn ang="0">
                    <a:pos x="13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6">
                    <a:moveTo>
                      <a:pt x="62" y="6"/>
                    </a:moveTo>
                    <a:lnTo>
                      <a:pt x="62" y="16"/>
                    </a:lnTo>
                    <a:lnTo>
                      <a:pt x="22" y="10"/>
                    </a:lnTo>
                    <a:lnTo>
                      <a:pt x="0" y="16"/>
                    </a:lnTo>
                    <a:lnTo>
                      <a:pt x="13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3" name="Freeform 243"/>
              <p:cNvSpPr>
                <a:spLocks/>
              </p:cNvSpPr>
              <p:nvPr/>
            </p:nvSpPr>
            <p:spPr bwMode="auto">
              <a:xfrm>
                <a:off x="7083" y="1339"/>
                <a:ext cx="15" cy="3"/>
              </a:xfrm>
              <a:custGeom>
                <a:avLst/>
                <a:gdLst/>
                <a:ahLst/>
                <a:cxnLst>
                  <a:cxn ang="0">
                    <a:pos x="62" y="5"/>
                  </a:cxn>
                  <a:cxn ang="0">
                    <a:pos x="62" y="16"/>
                  </a:cxn>
                  <a:cxn ang="0">
                    <a:pos x="21" y="10"/>
                  </a:cxn>
                  <a:cxn ang="0">
                    <a:pos x="0" y="16"/>
                  </a:cxn>
                  <a:cxn ang="0">
                    <a:pos x="14" y="0"/>
                  </a:cxn>
                  <a:cxn ang="0">
                    <a:pos x="62" y="5"/>
                  </a:cxn>
                </a:cxnLst>
                <a:rect l="0" t="0" r="r" b="b"/>
                <a:pathLst>
                  <a:path w="62" h="16">
                    <a:moveTo>
                      <a:pt x="62" y="5"/>
                    </a:moveTo>
                    <a:lnTo>
                      <a:pt x="62" y="16"/>
                    </a:lnTo>
                    <a:lnTo>
                      <a:pt x="21" y="10"/>
                    </a:lnTo>
                    <a:lnTo>
                      <a:pt x="0" y="16"/>
                    </a:lnTo>
                    <a:lnTo>
                      <a:pt x="14" y="0"/>
                    </a:lnTo>
                    <a:lnTo>
                      <a:pt x="62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4" name="Freeform 244"/>
              <p:cNvSpPr>
                <a:spLocks/>
              </p:cNvSpPr>
              <p:nvPr/>
            </p:nvSpPr>
            <p:spPr bwMode="auto">
              <a:xfrm>
                <a:off x="7077" y="1329"/>
                <a:ext cx="15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5"/>
                  </a:cxn>
                  <a:cxn ang="0">
                    <a:pos x="21" y="10"/>
                  </a:cxn>
                  <a:cxn ang="0">
                    <a:pos x="0" y="15"/>
                  </a:cxn>
                  <a:cxn ang="0">
                    <a:pos x="14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5">
                    <a:moveTo>
                      <a:pt x="62" y="6"/>
                    </a:moveTo>
                    <a:lnTo>
                      <a:pt x="62" y="15"/>
                    </a:lnTo>
                    <a:lnTo>
                      <a:pt x="21" y="10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5" name="Freeform 245"/>
              <p:cNvSpPr>
                <a:spLocks/>
              </p:cNvSpPr>
              <p:nvPr/>
            </p:nvSpPr>
            <p:spPr bwMode="auto">
              <a:xfrm>
                <a:off x="7101" y="1326"/>
                <a:ext cx="16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6"/>
                  </a:cxn>
                  <a:cxn ang="0">
                    <a:pos x="21" y="9"/>
                  </a:cxn>
                  <a:cxn ang="0">
                    <a:pos x="0" y="16"/>
                  </a:cxn>
                  <a:cxn ang="0">
                    <a:pos x="14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6">
                    <a:moveTo>
                      <a:pt x="62" y="6"/>
                    </a:moveTo>
                    <a:lnTo>
                      <a:pt x="62" y="16"/>
                    </a:lnTo>
                    <a:lnTo>
                      <a:pt x="21" y="9"/>
                    </a:lnTo>
                    <a:lnTo>
                      <a:pt x="0" y="16"/>
                    </a:lnTo>
                    <a:lnTo>
                      <a:pt x="14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6" name="Freeform 246"/>
              <p:cNvSpPr>
                <a:spLocks/>
              </p:cNvSpPr>
              <p:nvPr/>
            </p:nvSpPr>
            <p:spPr bwMode="auto">
              <a:xfrm>
                <a:off x="7143" y="1364"/>
                <a:ext cx="16" cy="8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54" y="13"/>
                  </a:cxn>
                  <a:cxn ang="0">
                    <a:pos x="59" y="33"/>
                  </a:cxn>
                  <a:cxn ang="0">
                    <a:pos x="63" y="20"/>
                  </a:cxn>
                  <a:cxn ang="0">
                    <a:pos x="54" y="8"/>
                  </a:cxn>
                </a:cxnLst>
                <a:rect l="0" t="0" r="r" b="b"/>
                <a:pathLst>
                  <a:path w="63" h="33">
                    <a:moveTo>
                      <a:pt x="54" y="8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54" y="13"/>
                    </a:lnTo>
                    <a:lnTo>
                      <a:pt x="59" y="33"/>
                    </a:lnTo>
                    <a:lnTo>
                      <a:pt x="63" y="20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7" name="Freeform 247"/>
              <p:cNvSpPr>
                <a:spLocks/>
              </p:cNvSpPr>
              <p:nvPr/>
            </p:nvSpPr>
            <p:spPr bwMode="auto">
              <a:xfrm>
                <a:off x="7135" y="1354"/>
                <a:ext cx="16" cy="8"/>
              </a:xfrm>
              <a:custGeom>
                <a:avLst/>
                <a:gdLst/>
                <a:ahLst/>
                <a:cxnLst>
                  <a:cxn ang="0">
                    <a:pos x="54" y="7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54" y="14"/>
                  </a:cxn>
                  <a:cxn ang="0">
                    <a:pos x="59" y="32"/>
                  </a:cxn>
                  <a:cxn ang="0">
                    <a:pos x="64" y="19"/>
                  </a:cxn>
                  <a:cxn ang="0">
                    <a:pos x="54" y="7"/>
                  </a:cxn>
                </a:cxnLst>
                <a:rect l="0" t="0" r="r" b="b"/>
                <a:pathLst>
                  <a:path w="64" h="32">
                    <a:moveTo>
                      <a:pt x="54" y="7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54" y="14"/>
                    </a:lnTo>
                    <a:lnTo>
                      <a:pt x="59" y="32"/>
                    </a:lnTo>
                    <a:lnTo>
                      <a:pt x="64" y="19"/>
                    </a:lnTo>
                    <a:lnTo>
                      <a:pt x="54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8" name="Freeform 248"/>
              <p:cNvSpPr>
                <a:spLocks/>
              </p:cNvSpPr>
              <p:nvPr/>
            </p:nvSpPr>
            <p:spPr bwMode="auto">
              <a:xfrm>
                <a:off x="7148" y="1348"/>
                <a:ext cx="16" cy="8"/>
              </a:xfrm>
              <a:custGeom>
                <a:avLst/>
                <a:gdLst/>
                <a:ahLst/>
                <a:cxnLst>
                  <a:cxn ang="0">
                    <a:pos x="54" y="7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54" y="13"/>
                  </a:cxn>
                  <a:cxn ang="0">
                    <a:pos x="59" y="33"/>
                  </a:cxn>
                  <a:cxn ang="0">
                    <a:pos x="63" y="20"/>
                  </a:cxn>
                  <a:cxn ang="0">
                    <a:pos x="54" y="7"/>
                  </a:cxn>
                </a:cxnLst>
                <a:rect l="0" t="0" r="r" b="b"/>
                <a:pathLst>
                  <a:path w="63" h="33">
                    <a:moveTo>
                      <a:pt x="54" y="7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54" y="13"/>
                    </a:lnTo>
                    <a:lnTo>
                      <a:pt x="59" y="33"/>
                    </a:lnTo>
                    <a:lnTo>
                      <a:pt x="63" y="20"/>
                    </a:lnTo>
                    <a:lnTo>
                      <a:pt x="54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9" name="Freeform 249"/>
              <p:cNvSpPr>
                <a:spLocks/>
              </p:cNvSpPr>
              <p:nvPr/>
            </p:nvSpPr>
            <p:spPr bwMode="auto">
              <a:xfrm>
                <a:off x="7143" y="1339"/>
                <a:ext cx="16" cy="8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54" y="14"/>
                  </a:cxn>
                  <a:cxn ang="0">
                    <a:pos x="59" y="33"/>
                  </a:cxn>
                  <a:cxn ang="0">
                    <a:pos x="63" y="19"/>
                  </a:cxn>
                  <a:cxn ang="0">
                    <a:pos x="54" y="8"/>
                  </a:cxn>
                </a:cxnLst>
                <a:rect l="0" t="0" r="r" b="b"/>
                <a:pathLst>
                  <a:path w="63" h="33">
                    <a:moveTo>
                      <a:pt x="54" y="8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54" y="14"/>
                    </a:lnTo>
                    <a:lnTo>
                      <a:pt x="59" y="33"/>
                    </a:lnTo>
                    <a:lnTo>
                      <a:pt x="63" y="19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0" name="Freeform 250"/>
              <p:cNvSpPr>
                <a:spLocks/>
              </p:cNvSpPr>
              <p:nvPr/>
            </p:nvSpPr>
            <p:spPr bwMode="auto">
              <a:xfrm>
                <a:off x="7167" y="1335"/>
                <a:ext cx="16" cy="9"/>
              </a:xfrm>
              <a:custGeom>
                <a:avLst/>
                <a:gdLst/>
                <a:ahLst/>
                <a:cxnLst>
                  <a:cxn ang="0">
                    <a:pos x="52" y="8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52" y="13"/>
                  </a:cxn>
                  <a:cxn ang="0">
                    <a:pos x="59" y="33"/>
                  </a:cxn>
                  <a:cxn ang="0">
                    <a:pos x="63" y="20"/>
                  </a:cxn>
                  <a:cxn ang="0">
                    <a:pos x="52" y="8"/>
                  </a:cxn>
                </a:cxnLst>
                <a:rect l="0" t="0" r="r" b="b"/>
                <a:pathLst>
                  <a:path w="63" h="33">
                    <a:moveTo>
                      <a:pt x="52" y="8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52" y="13"/>
                    </a:lnTo>
                    <a:lnTo>
                      <a:pt x="59" y="33"/>
                    </a:lnTo>
                    <a:lnTo>
                      <a:pt x="63" y="20"/>
                    </a:lnTo>
                    <a:lnTo>
                      <a:pt x="52" y="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1" name="Freeform 251"/>
              <p:cNvSpPr>
                <a:spLocks/>
              </p:cNvSpPr>
              <p:nvPr/>
            </p:nvSpPr>
            <p:spPr bwMode="auto">
              <a:xfrm>
                <a:off x="7121" y="1361"/>
                <a:ext cx="18" cy="4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10" y="0"/>
                  </a:cxn>
                  <a:cxn ang="0">
                    <a:pos x="0" y="4"/>
                  </a:cxn>
                  <a:cxn ang="0">
                    <a:pos x="73" y="16"/>
                  </a:cxn>
                  <a:cxn ang="0">
                    <a:pos x="66" y="7"/>
                  </a:cxn>
                </a:cxnLst>
                <a:rect l="0" t="0" r="r" b="b"/>
                <a:pathLst>
                  <a:path w="73" h="16">
                    <a:moveTo>
                      <a:pt x="66" y="7"/>
                    </a:moveTo>
                    <a:lnTo>
                      <a:pt x="10" y="0"/>
                    </a:lnTo>
                    <a:lnTo>
                      <a:pt x="0" y="4"/>
                    </a:lnTo>
                    <a:lnTo>
                      <a:pt x="73" y="16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2" name="Freeform 252"/>
              <p:cNvSpPr>
                <a:spLocks/>
              </p:cNvSpPr>
              <p:nvPr/>
            </p:nvSpPr>
            <p:spPr bwMode="auto">
              <a:xfrm>
                <a:off x="7113" y="1351"/>
                <a:ext cx="18" cy="4"/>
              </a:xfrm>
              <a:custGeom>
                <a:avLst/>
                <a:gdLst/>
                <a:ahLst/>
                <a:cxnLst>
                  <a:cxn ang="0">
                    <a:pos x="64" y="6"/>
                  </a:cxn>
                  <a:cxn ang="0">
                    <a:pos x="9" y="0"/>
                  </a:cxn>
                  <a:cxn ang="0">
                    <a:pos x="0" y="5"/>
                  </a:cxn>
                  <a:cxn ang="0">
                    <a:pos x="72" y="16"/>
                  </a:cxn>
                  <a:cxn ang="0">
                    <a:pos x="64" y="6"/>
                  </a:cxn>
                </a:cxnLst>
                <a:rect l="0" t="0" r="r" b="b"/>
                <a:pathLst>
                  <a:path w="72" h="16">
                    <a:moveTo>
                      <a:pt x="64" y="6"/>
                    </a:moveTo>
                    <a:lnTo>
                      <a:pt x="9" y="0"/>
                    </a:lnTo>
                    <a:lnTo>
                      <a:pt x="0" y="5"/>
                    </a:lnTo>
                    <a:lnTo>
                      <a:pt x="72" y="16"/>
                    </a:lnTo>
                    <a:lnTo>
                      <a:pt x="64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3" name="Freeform 253"/>
              <p:cNvSpPr>
                <a:spLocks/>
              </p:cNvSpPr>
              <p:nvPr/>
            </p:nvSpPr>
            <p:spPr bwMode="auto">
              <a:xfrm>
                <a:off x="7127" y="1345"/>
                <a:ext cx="18" cy="4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10" y="0"/>
                  </a:cxn>
                  <a:cxn ang="0">
                    <a:pos x="0" y="4"/>
                  </a:cxn>
                  <a:cxn ang="0">
                    <a:pos x="74" y="16"/>
                  </a:cxn>
                  <a:cxn ang="0">
                    <a:pos x="66" y="6"/>
                  </a:cxn>
                </a:cxnLst>
                <a:rect l="0" t="0" r="r" b="b"/>
                <a:pathLst>
                  <a:path w="74" h="16">
                    <a:moveTo>
                      <a:pt x="66" y="6"/>
                    </a:moveTo>
                    <a:lnTo>
                      <a:pt x="10" y="0"/>
                    </a:lnTo>
                    <a:lnTo>
                      <a:pt x="0" y="4"/>
                    </a:lnTo>
                    <a:lnTo>
                      <a:pt x="74" y="16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4" name="Freeform 254"/>
              <p:cNvSpPr>
                <a:spLocks/>
              </p:cNvSpPr>
              <p:nvPr/>
            </p:nvSpPr>
            <p:spPr bwMode="auto">
              <a:xfrm>
                <a:off x="7121" y="1336"/>
                <a:ext cx="18" cy="4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10" y="0"/>
                  </a:cxn>
                  <a:cxn ang="0">
                    <a:pos x="0" y="3"/>
                  </a:cxn>
                  <a:cxn ang="0">
                    <a:pos x="73" y="14"/>
                  </a:cxn>
                  <a:cxn ang="0">
                    <a:pos x="66" y="5"/>
                  </a:cxn>
                </a:cxnLst>
                <a:rect l="0" t="0" r="r" b="b"/>
                <a:pathLst>
                  <a:path w="73" h="14">
                    <a:moveTo>
                      <a:pt x="66" y="5"/>
                    </a:moveTo>
                    <a:lnTo>
                      <a:pt x="10" y="0"/>
                    </a:lnTo>
                    <a:lnTo>
                      <a:pt x="0" y="3"/>
                    </a:lnTo>
                    <a:lnTo>
                      <a:pt x="73" y="14"/>
                    </a:lnTo>
                    <a:lnTo>
                      <a:pt x="66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5" name="Freeform 255"/>
              <p:cNvSpPr>
                <a:spLocks/>
              </p:cNvSpPr>
              <p:nvPr/>
            </p:nvSpPr>
            <p:spPr bwMode="auto">
              <a:xfrm>
                <a:off x="7146" y="1333"/>
                <a:ext cx="18" cy="3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9" y="0"/>
                  </a:cxn>
                  <a:cxn ang="0">
                    <a:pos x="0" y="4"/>
                  </a:cxn>
                  <a:cxn ang="0">
                    <a:pos x="72" y="16"/>
                  </a:cxn>
                  <a:cxn ang="0">
                    <a:pos x="66" y="6"/>
                  </a:cxn>
                </a:cxnLst>
                <a:rect l="0" t="0" r="r" b="b"/>
                <a:pathLst>
                  <a:path w="72" h="16">
                    <a:moveTo>
                      <a:pt x="66" y="6"/>
                    </a:moveTo>
                    <a:lnTo>
                      <a:pt x="9" y="0"/>
                    </a:lnTo>
                    <a:lnTo>
                      <a:pt x="0" y="4"/>
                    </a:lnTo>
                    <a:lnTo>
                      <a:pt x="72" y="16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6" name="Freeform 256"/>
              <p:cNvSpPr>
                <a:spLocks/>
              </p:cNvSpPr>
              <p:nvPr/>
            </p:nvSpPr>
            <p:spPr bwMode="auto">
              <a:xfrm>
                <a:off x="7097" y="1358"/>
                <a:ext cx="20" cy="4"/>
              </a:xfrm>
              <a:custGeom>
                <a:avLst/>
                <a:gdLst/>
                <a:ahLst/>
                <a:cxnLst>
                  <a:cxn ang="0">
                    <a:pos x="70" y="6"/>
                  </a:cxn>
                  <a:cxn ang="0">
                    <a:pos x="79" y="17"/>
                  </a:cxn>
                  <a:cxn ang="0">
                    <a:pos x="0" y="6"/>
                  </a:cxn>
                  <a:cxn ang="0">
                    <a:pos x="16" y="0"/>
                  </a:cxn>
                  <a:cxn ang="0">
                    <a:pos x="70" y="6"/>
                  </a:cxn>
                </a:cxnLst>
                <a:rect l="0" t="0" r="r" b="b"/>
                <a:pathLst>
                  <a:path w="79" h="17">
                    <a:moveTo>
                      <a:pt x="70" y="6"/>
                    </a:moveTo>
                    <a:lnTo>
                      <a:pt x="79" y="17"/>
                    </a:lnTo>
                    <a:lnTo>
                      <a:pt x="0" y="6"/>
                    </a:lnTo>
                    <a:lnTo>
                      <a:pt x="16" y="0"/>
                    </a:lnTo>
                    <a:lnTo>
                      <a:pt x="70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7" name="Freeform 257"/>
              <p:cNvSpPr>
                <a:spLocks/>
              </p:cNvSpPr>
              <p:nvPr/>
            </p:nvSpPr>
            <p:spPr bwMode="auto">
              <a:xfrm>
                <a:off x="7089" y="1348"/>
                <a:ext cx="20" cy="4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80" y="18"/>
                  </a:cxn>
                  <a:cxn ang="0">
                    <a:pos x="0" y="5"/>
                  </a:cxn>
                  <a:cxn ang="0">
                    <a:pos x="16" y="0"/>
                  </a:cxn>
                  <a:cxn ang="0">
                    <a:pos x="70" y="5"/>
                  </a:cxn>
                </a:cxnLst>
                <a:rect l="0" t="0" r="r" b="b"/>
                <a:pathLst>
                  <a:path w="80" h="18">
                    <a:moveTo>
                      <a:pt x="70" y="5"/>
                    </a:moveTo>
                    <a:lnTo>
                      <a:pt x="80" y="18"/>
                    </a:lnTo>
                    <a:lnTo>
                      <a:pt x="0" y="5"/>
                    </a:lnTo>
                    <a:lnTo>
                      <a:pt x="16" y="0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8" name="Freeform 258"/>
              <p:cNvSpPr>
                <a:spLocks/>
              </p:cNvSpPr>
              <p:nvPr/>
            </p:nvSpPr>
            <p:spPr bwMode="auto">
              <a:xfrm>
                <a:off x="7103" y="1341"/>
                <a:ext cx="20" cy="5"/>
              </a:xfrm>
              <a:custGeom>
                <a:avLst/>
                <a:gdLst/>
                <a:ahLst/>
                <a:cxnLst>
                  <a:cxn ang="0">
                    <a:pos x="69" y="5"/>
                  </a:cxn>
                  <a:cxn ang="0">
                    <a:pos x="78" y="17"/>
                  </a:cxn>
                  <a:cxn ang="0">
                    <a:pos x="0" y="5"/>
                  </a:cxn>
                  <a:cxn ang="0">
                    <a:pos x="17" y="0"/>
                  </a:cxn>
                  <a:cxn ang="0">
                    <a:pos x="69" y="5"/>
                  </a:cxn>
                </a:cxnLst>
                <a:rect l="0" t="0" r="r" b="b"/>
                <a:pathLst>
                  <a:path w="78" h="17">
                    <a:moveTo>
                      <a:pt x="69" y="5"/>
                    </a:moveTo>
                    <a:lnTo>
                      <a:pt x="78" y="17"/>
                    </a:lnTo>
                    <a:lnTo>
                      <a:pt x="0" y="5"/>
                    </a:lnTo>
                    <a:lnTo>
                      <a:pt x="17" y="0"/>
                    </a:lnTo>
                    <a:lnTo>
                      <a:pt x="69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9" name="Freeform 259"/>
              <p:cNvSpPr>
                <a:spLocks/>
              </p:cNvSpPr>
              <p:nvPr/>
            </p:nvSpPr>
            <p:spPr bwMode="auto">
              <a:xfrm>
                <a:off x="7097" y="1333"/>
                <a:ext cx="20" cy="4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79" y="17"/>
                  </a:cxn>
                  <a:cxn ang="0">
                    <a:pos x="0" y="5"/>
                  </a:cxn>
                  <a:cxn ang="0">
                    <a:pos x="16" y="0"/>
                  </a:cxn>
                  <a:cxn ang="0">
                    <a:pos x="70" y="5"/>
                  </a:cxn>
                </a:cxnLst>
                <a:rect l="0" t="0" r="r" b="b"/>
                <a:pathLst>
                  <a:path w="79" h="17">
                    <a:moveTo>
                      <a:pt x="70" y="5"/>
                    </a:moveTo>
                    <a:lnTo>
                      <a:pt x="79" y="17"/>
                    </a:lnTo>
                    <a:lnTo>
                      <a:pt x="0" y="5"/>
                    </a:lnTo>
                    <a:lnTo>
                      <a:pt x="16" y="0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0" name="Freeform 260"/>
              <p:cNvSpPr>
                <a:spLocks/>
              </p:cNvSpPr>
              <p:nvPr/>
            </p:nvSpPr>
            <p:spPr bwMode="auto">
              <a:xfrm>
                <a:off x="7122" y="1329"/>
                <a:ext cx="19" cy="5"/>
              </a:xfrm>
              <a:custGeom>
                <a:avLst/>
                <a:gdLst/>
                <a:ahLst/>
                <a:cxnLst>
                  <a:cxn ang="0">
                    <a:pos x="69" y="7"/>
                  </a:cxn>
                  <a:cxn ang="0">
                    <a:pos x="78" y="18"/>
                  </a:cxn>
                  <a:cxn ang="0">
                    <a:pos x="0" y="7"/>
                  </a:cxn>
                  <a:cxn ang="0">
                    <a:pos x="16" y="0"/>
                  </a:cxn>
                  <a:cxn ang="0">
                    <a:pos x="69" y="7"/>
                  </a:cxn>
                </a:cxnLst>
                <a:rect l="0" t="0" r="r" b="b"/>
                <a:pathLst>
                  <a:path w="78" h="18">
                    <a:moveTo>
                      <a:pt x="69" y="7"/>
                    </a:moveTo>
                    <a:lnTo>
                      <a:pt x="78" y="18"/>
                    </a:lnTo>
                    <a:lnTo>
                      <a:pt x="0" y="7"/>
                    </a:lnTo>
                    <a:lnTo>
                      <a:pt x="16" y="0"/>
                    </a:lnTo>
                    <a:lnTo>
                      <a:pt x="69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1" name="Freeform 261"/>
              <p:cNvSpPr>
                <a:spLocks/>
              </p:cNvSpPr>
              <p:nvPr/>
            </p:nvSpPr>
            <p:spPr bwMode="auto">
              <a:xfrm>
                <a:off x="7057" y="1351"/>
                <a:ext cx="18" cy="8"/>
              </a:xfrm>
              <a:custGeom>
                <a:avLst/>
                <a:gdLst/>
                <a:ahLst/>
                <a:cxnLst>
                  <a:cxn ang="0">
                    <a:pos x="71" y="14"/>
                  </a:cxn>
                  <a:cxn ang="0">
                    <a:pos x="75" y="34"/>
                  </a:cxn>
                  <a:cxn ang="0">
                    <a:pos x="66" y="30"/>
                  </a:cxn>
                  <a:cxn ang="0">
                    <a:pos x="59" y="18"/>
                  </a:cxn>
                  <a:cxn ang="0">
                    <a:pos x="17" y="11"/>
                  </a:cxn>
                  <a:cxn ang="0">
                    <a:pos x="0" y="20"/>
                  </a:cxn>
                  <a:cxn ang="0">
                    <a:pos x="11" y="0"/>
                  </a:cxn>
                  <a:cxn ang="0">
                    <a:pos x="71" y="14"/>
                  </a:cxn>
                </a:cxnLst>
                <a:rect l="0" t="0" r="r" b="b"/>
                <a:pathLst>
                  <a:path w="75" h="34">
                    <a:moveTo>
                      <a:pt x="71" y="14"/>
                    </a:moveTo>
                    <a:lnTo>
                      <a:pt x="75" y="34"/>
                    </a:lnTo>
                    <a:lnTo>
                      <a:pt x="66" y="30"/>
                    </a:lnTo>
                    <a:lnTo>
                      <a:pt x="59" y="18"/>
                    </a:lnTo>
                    <a:lnTo>
                      <a:pt x="17" y="11"/>
                    </a:lnTo>
                    <a:lnTo>
                      <a:pt x="0" y="20"/>
                    </a:lnTo>
                    <a:lnTo>
                      <a:pt x="11" y="0"/>
                    </a:lnTo>
                    <a:lnTo>
                      <a:pt x="71" y="1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2" name="Freeform 262"/>
              <p:cNvSpPr>
                <a:spLocks/>
              </p:cNvSpPr>
              <p:nvPr/>
            </p:nvSpPr>
            <p:spPr bwMode="auto">
              <a:xfrm>
                <a:off x="7049" y="1341"/>
                <a:ext cx="18" cy="8"/>
              </a:xfrm>
              <a:custGeom>
                <a:avLst/>
                <a:gdLst/>
                <a:ahLst/>
                <a:cxnLst>
                  <a:cxn ang="0">
                    <a:pos x="71" y="13"/>
                  </a:cxn>
                  <a:cxn ang="0">
                    <a:pos x="76" y="32"/>
                  </a:cxn>
                  <a:cxn ang="0">
                    <a:pos x="66" y="29"/>
                  </a:cxn>
                  <a:cxn ang="0">
                    <a:pos x="60" y="17"/>
                  </a:cxn>
                  <a:cxn ang="0">
                    <a:pos x="18" y="9"/>
                  </a:cxn>
                  <a:cxn ang="0">
                    <a:pos x="0" y="18"/>
                  </a:cxn>
                  <a:cxn ang="0">
                    <a:pos x="12" y="0"/>
                  </a:cxn>
                  <a:cxn ang="0">
                    <a:pos x="71" y="13"/>
                  </a:cxn>
                </a:cxnLst>
                <a:rect l="0" t="0" r="r" b="b"/>
                <a:pathLst>
                  <a:path w="76" h="32">
                    <a:moveTo>
                      <a:pt x="71" y="13"/>
                    </a:moveTo>
                    <a:lnTo>
                      <a:pt x="76" y="32"/>
                    </a:lnTo>
                    <a:lnTo>
                      <a:pt x="66" y="29"/>
                    </a:lnTo>
                    <a:lnTo>
                      <a:pt x="60" y="17"/>
                    </a:lnTo>
                    <a:lnTo>
                      <a:pt x="18" y="9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71" y="1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3" name="Freeform 263"/>
              <p:cNvSpPr>
                <a:spLocks/>
              </p:cNvSpPr>
              <p:nvPr/>
            </p:nvSpPr>
            <p:spPr bwMode="auto">
              <a:xfrm>
                <a:off x="7062" y="1335"/>
                <a:ext cx="19" cy="8"/>
              </a:xfrm>
              <a:custGeom>
                <a:avLst/>
                <a:gdLst/>
                <a:ahLst/>
                <a:cxnLst>
                  <a:cxn ang="0">
                    <a:pos x="71" y="14"/>
                  </a:cxn>
                  <a:cxn ang="0">
                    <a:pos x="74" y="33"/>
                  </a:cxn>
                  <a:cxn ang="0">
                    <a:pos x="65" y="30"/>
                  </a:cxn>
                  <a:cxn ang="0">
                    <a:pos x="59" y="18"/>
                  </a:cxn>
                  <a:cxn ang="0">
                    <a:pos x="16" y="10"/>
                  </a:cxn>
                  <a:cxn ang="0">
                    <a:pos x="0" y="19"/>
                  </a:cxn>
                  <a:cxn ang="0">
                    <a:pos x="11" y="0"/>
                  </a:cxn>
                  <a:cxn ang="0">
                    <a:pos x="71" y="14"/>
                  </a:cxn>
                </a:cxnLst>
                <a:rect l="0" t="0" r="r" b="b"/>
                <a:pathLst>
                  <a:path w="74" h="33">
                    <a:moveTo>
                      <a:pt x="71" y="14"/>
                    </a:moveTo>
                    <a:lnTo>
                      <a:pt x="74" y="33"/>
                    </a:lnTo>
                    <a:lnTo>
                      <a:pt x="65" y="30"/>
                    </a:lnTo>
                    <a:lnTo>
                      <a:pt x="59" y="18"/>
                    </a:lnTo>
                    <a:lnTo>
                      <a:pt x="16" y="10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71" y="1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4" name="Freeform 264"/>
              <p:cNvSpPr>
                <a:spLocks/>
              </p:cNvSpPr>
              <p:nvPr/>
            </p:nvSpPr>
            <p:spPr bwMode="auto">
              <a:xfrm>
                <a:off x="7057" y="1326"/>
                <a:ext cx="18" cy="8"/>
              </a:xfrm>
              <a:custGeom>
                <a:avLst/>
                <a:gdLst/>
                <a:ahLst/>
                <a:cxnLst>
                  <a:cxn ang="0">
                    <a:pos x="71" y="13"/>
                  </a:cxn>
                  <a:cxn ang="0">
                    <a:pos x="75" y="32"/>
                  </a:cxn>
                  <a:cxn ang="0">
                    <a:pos x="66" y="28"/>
                  </a:cxn>
                  <a:cxn ang="0">
                    <a:pos x="59" y="17"/>
                  </a:cxn>
                  <a:cxn ang="0">
                    <a:pos x="17" y="9"/>
                  </a:cxn>
                  <a:cxn ang="0">
                    <a:pos x="0" y="19"/>
                  </a:cxn>
                  <a:cxn ang="0">
                    <a:pos x="11" y="0"/>
                  </a:cxn>
                  <a:cxn ang="0">
                    <a:pos x="71" y="13"/>
                  </a:cxn>
                </a:cxnLst>
                <a:rect l="0" t="0" r="r" b="b"/>
                <a:pathLst>
                  <a:path w="75" h="32">
                    <a:moveTo>
                      <a:pt x="71" y="13"/>
                    </a:moveTo>
                    <a:lnTo>
                      <a:pt x="75" y="32"/>
                    </a:lnTo>
                    <a:lnTo>
                      <a:pt x="66" y="28"/>
                    </a:lnTo>
                    <a:lnTo>
                      <a:pt x="59" y="17"/>
                    </a:lnTo>
                    <a:lnTo>
                      <a:pt x="17" y="9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71" y="13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5" name="Freeform 265"/>
              <p:cNvSpPr>
                <a:spLocks/>
              </p:cNvSpPr>
              <p:nvPr/>
            </p:nvSpPr>
            <p:spPr bwMode="auto">
              <a:xfrm>
                <a:off x="7081" y="1322"/>
                <a:ext cx="19" cy="9"/>
              </a:xfrm>
              <a:custGeom>
                <a:avLst/>
                <a:gdLst/>
                <a:ahLst/>
                <a:cxnLst>
                  <a:cxn ang="0">
                    <a:pos x="71" y="14"/>
                  </a:cxn>
                  <a:cxn ang="0">
                    <a:pos x="74" y="34"/>
                  </a:cxn>
                  <a:cxn ang="0">
                    <a:pos x="65" y="30"/>
                  </a:cxn>
                  <a:cxn ang="0">
                    <a:pos x="60" y="18"/>
                  </a:cxn>
                  <a:cxn ang="0">
                    <a:pos x="18" y="10"/>
                  </a:cxn>
                  <a:cxn ang="0">
                    <a:pos x="0" y="20"/>
                  </a:cxn>
                  <a:cxn ang="0">
                    <a:pos x="11" y="0"/>
                  </a:cxn>
                  <a:cxn ang="0">
                    <a:pos x="71" y="14"/>
                  </a:cxn>
                </a:cxnLst>
                <a:rect l="0" t="0" r="r" b="b"/>
                <a:pathLst>
                  <a:path w="74" h="34">
                    <a:moveTo>
                      <a:pt x="71" y="14"/>
                    </a:moveTo>
                    <a:lnTo>
                      <a:pt x="74" y="34"/>
                    </a:lnTo>
                    <a:lnTo>
                      <a:pt x="65" y="30"/>
                    </a:lnTo>
                    <a:lnTo>
                      <a:pt x="60" y="18"/>
                    </a:lnTo>
                    <a:lnTo>
                      <a:pt x="18" y="10"/>
                    </a:lnTo>
                    <a:lnTo>
                      <a:pt x="0" y="20"/>
                    </a:lnTo>
                    <a:lnTo>
                      <a:pt x="11" y="0"/>
                    </a:lnTo>
                    <a:lnTo>
                      <a:pt x="71" y="14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6" name="Freeform 266"/>
              <p:cNvSpPr>
                <a:spLocks/>
              </p:cNvSpPr>
              <p:nvPr/>
            </p:nvSpPr>
            <p:spPr bwMode="auto">
              <a:xfrm>
                <a:off x="7018" y="1345"/>
                <a:ext cx="16" cy="7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66" y="24"/>
                  </a:cxn>
                  <a:cxn ang="0">
                    <a:pos x="59" y="26"/>
                  </a:cxn>
                  <a:cxn ang="0">
                    <a:pos x="50" y="17"/>
                  </a:cxn>
                  <a:cxn ang="0">
                    <a:pos x="14" y="14"/>
                  </a:cxn>
                  <a:cxn ang="0">
                    <a:pos x="0" y="19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57" y="7"/>
                  </a:cxn>
                </a:cxnLst>
                <a:rect l="0" t="0" r="r" b="b"/>
                <a:pathLst>
                  <a:path w="66" h="26">
                    <a:moveTo>
                      <a:pt x="57" y="7"/>
                    </a:moveTo>
                    <a:lnTo>
                      <a:pt x="66" y="24"/>
                    </a:lnTo>
                    <a:lnTo>
                      <a:pt x="59" y="26"/>
                    </a:lnTo>
                    <a:lnTo>
                      <a:pt x="50" y="17"/>
                    </a:lnTo>
                    <a:lnTo>
                      <a:pt x="14" y="14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8" y="0"/>
                    </a:lnTo>
                    <a:lnTo>
                      <a:pt x="57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7" name="Freeform 267"/>
              <p:cNvSpPr>
                <a:spLocks/>
              </p:cNvSpPr>
              <p:nvPr/>
            </p:nvSpPr>
            <p:spPr bwMode="auto">
              <a:xfrm>
                <a:off x="7010" y="1336"/>
                <a:ext cx="16" cy="6"/>
              </a:xfrm>
              <a:custGeom>
                <a:avLst/>
                <a:gdLst/>
                <a:ahLst/>
                <a:cxnLst>
                  <a:cxn ang="0">
                    <a:pos x="56" y="5"/>
                  </a:cxn>
                  <a:cxn ang="0">
                    <a:pos x="64" y="24"/>
                  </a:cxn>
                  <a:cxn ang="0">
                    <a:pos x="57" y="24"/>
                  </a:cxn>
                  <a:cxn ang="0">
                    <a:pos x="49" y="15"/>
                  </a:cxn>
                  <a:cxn ang="0">
                    <a:pos x="12" y="13"/>
                  </a:cxn>
                  <a:cxn ang="0">
                    <a:pos x="0" y="17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56" y="5"/>
                  </a:cxn>
                </a:cxnLst>
                <a:rect l="0" t="0" r="r" b="b"/>
                <a:pathLst>
                  <a:path w="64" h="24">
                    <a:moveTo>
                      <a:pt x="56" y="5"/>
                    </a:moveTo>
                    <a:lnTo>
                      <a:pt x="64" y="24"/>
                    </a:lnTo>
                    <a:lnTo>
                      <a:pt x="57" y="24"/>
                    </a:lnTo>
                    <a:lnTo>
                      <a:pt x="49" y="15"/>
                    </a:lnTo>
                    <a:lnTo>
                      <a:pt x="12" y="13"/>
                    </a:lnTo>
                    <a:lnTo>
                      <a:pt x="0" y="1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56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8" name="Freeform 268"/>
              <p:cNvSpPr>
                <a:spLocks/>
              </p:cNvSpPr>
              <p:nvPr/>
            </p:nvSpPr>
            <p:spPr bwMode="auto">
              <a:xfrm>
                <a:off x="7024" y="1329"/>
                <a:ext cx="16" cy="6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65" y="25"/>
                  </a:cxn>
                  <a:cxn ang="0">
                    <a:pos x="57" y="26"/>
                  </a:cxn>
                  <a:cxn ang="0">
                    <a:pos x="50" y="16"/>
                  </a:cxn>
                  <a:cxn ang="0">
                    <a:pos x="14" y="14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7" y="0"/>
                  </a:cxn>
                  <a:cxn ang="0">
                    <a:pos x="56" y="6"/>
                  </a:cxn>
                </a:cxnLst>
                <a:rect l="0" t="0" r="r" b="b"/>
                <a:pathLst>
                  <a:path w="65" h="26">
                    <a:moveTo>
                      <a:pt x="56" y="6"/>
                    </a:moveTo>
                    <a:lnTo>
                      <a:pt x="65" y="25"/>
                    </a:lnTo>
                    <a:lnTo>
                      <a:pt x="57" y="26"/>
                    </a:lnTo>
                    <a:lnTo>
                      <a:pt x="50" y="16"/>
                    </a:lnTo>
                    <a:lnTo>
                      <a:pt x="14" y="14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9" name="Freeform 269"/>
              <p:cNvSpPr>
                <a:spLocks/>
              </p:cNvSpPr>
              <p:nvPr/>
            </p:nvSpPr>
            <p:spPr bwMode="auto">
              <a:xfrm>
                <a:off x="7018" y="1320"/>
                <a:ext cx="16" cy="6"/>
              </a:xfrm>
              <a:custGeom>
                <a:avLst/>
                <a:gdLst/>
                <a:ahLst/>
                <a:cxnLst>
                  <a:cxn ang="0">
                    <a:pos x="57" y="5"/>
                  </a:cxn>
                  <a:cxn ang="0">
                    <a:pos x="66" y="23"/>
                  </a:cxn>
                  <a:cxn ang="0">
                    <a:pos x="59" y="24"/>
                  </a:cxn>
                  <a:cxn ang="0">
                    <a:pos x="50" y="16"/>
                  </a:cxn>
                  <a:cxn ang="0">
                    <a:pos x="14" y="12"/>
                  </a:cxn>
                  <a:cxn ang="0">
                    <a:pos x="0" y="18"/>
                  </a:cxn>
                  <a:cxn ang="0">
                    <a:pos x="0" y="7"/>
                  </a:cxn>
                  <a:cxn ang="0">
                    <a:pos x="8" y="0"/>
                  </a:cxn>
                  <a:cxn ang="0">
                    <a:pos x="57" y="5"/>
                  </a:cxn>
                </a:cxnLst>
                <a:rect l="0" t="0" r="r" b="b"/>
                <a:pathLst>
                  <a:path w="66" h="24">
                    <a:moveTo>
                      <a:pt x="57" y="5"/>
                    </a:moveTo>
                    <a:lnTo>
                      <a:pt x="66" y="23"/>
                    </a:lnTo>
                    <a:lnTo>
                      <a:pt x="59" y="24"/>
                    </a:lnTo>
                    <a:lnTo>
                      <a:pt x="50" y="16"/>
                    </a:lnTo>
                    <a:lnTo>
                      <a:pt x="14" y="12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57" y="5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70" name="Freeform 270"/>
              <p:cNvSpPr>
                <a:spLocks/>
              </p:cNvSpPr>
              <p:nvPr/>
            </p:nvSpPr>
            <p:spPr bwMode="auto">
              <a:xfrm>
                <a:off x="7042" y="1317"/>
                <a:ext cx="17" cy="6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66" y="24"/>
                  </a:cxn>
                  <a:cxn ang="0">
                    <a:pos x="58" y="25"/>
                  </a:cxn>
                  <a:cxn ang="0">
                    <a:pos x="50" y="17"/>
                  </a:cxn>
                  <a:cxn ang="0">
                    <a:pos x="14" y="14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8" y="0"/>
                  </a:cxn>
                  <a:cxn ang="0">
                    <a:pos x="57" y="7"/>
                  </a:cxn>
                </a:cxnLst>
                <a:rect l="0" t="0" r="r" b="b"/>
                <a:pathLst>
                  <a:path w="66" h="25">
                    <a:moveTo>
                      <a:pt x="57" y="7"/>
                    </a:moveTo>
                    <a:lnTo>
                      <a:pt x="66" y="24"/>
                    </a:lnTo>
                    <a:lnTo>
                      <a:pt x="58" y="25"/>
                    </a:lnTo>
                    <a:lnTo>
                      <a:pt x="50" y="17"/>
                    </a:lnTo>
                    <a:lnTo>
                      <a:pt x="14" y="14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57" y="7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71" name="Freeform 271"/>
              <p:cNvSpPr>
                <a:spLocks/>
              </p:cNvSpPr>
              <p:nvPr/>
            </p:nvSpPr>
            <p:spPr bwMode="auto">
              <a:xfrm>
                <a:off x="7026" y="1049"/>
                <a:ext cx="304" cy="23"/>
              </a:xfrm>
              <a:custGeom>
                <a:avLst/>
                <a:gdLst/>
                <a:ahLst/>
                <a:cxnLst>
                  <a:cxn ang="0">
                    <a:pos x="1119" y="88"/>
                  </a:cxn>
                  <a:cxn ang="0">
                    <a:pos x="1046" y="80"/>
                  </a:cxn>
                  <a:cxn ang="0">
                    <a:pos x="974" y="72"/>
                  </a:cxn>
                  <a:cxn ang="0">
                    <a:pos x="902" y="65"/>
                  </a:cxn>
                  <a:cxn ang="0">
                    <a:pos x="829" y="58"/>
                  </a:cxn>
                  <a:cxn ang="0">
                    <a:pos x="758" y="50"/>
                  </a:cxn>
                  <a:cxn ang="0">
                    <a:pos x="687" y="44"/>
                  </a:cxn>
                  <a:cxn ang="0">
                    <a:pos x="616" y="39"/>
                  </a:cxn>
                  <a:cxn ang="0">
                    <a:pos x="545" y="34"/>
                  </a:cxn>
                  <a:cxn ang="0">
                    <a:pos x="474" y="29"/>
                  </a:cxn>
                  <a:cxn ang="0">
                    <a:pos x="402" y="25"/>
                  </a:cxn>
                  <a:cxn ang="0">
                    <a:pos x="330" y="22"/>
                  </a:cxn>
                  <a:cxn ang="0">
                    <a:pos x="258" y="20"/>
                  </a:cxn>
                  <a:cxn ang="0">
                    <a:pos x="185" y="18"/>
                  </a:cxn>
                  <a:cxn ang="0">
                    <a:pos x="112" y="18"/>
                  </a:cxn>
                  <a:cxn ang="0">
                    <a:pos x="38" y="18"/>
                  </a:cxn>
                  <a:cxn ang="0">
                    <a:pos x="0" y="1"/>
                  </a:cxn>
                  <a:cxn ang="0">
                    <a:pos x="77" y="1"/>
                  </a:cxn>
                  <a:cxn ang="0">
                    <a:pos x="152" y="1"/>
                  </a:cxn>
                  <a:cxn ang="0">
                    <a:pos x="226" y="1"/>
                  </a:cxn>
                  <a:cxn ang="0">
                    <a:pos x="300" y="2"/>
                  </a:cxn>
                  <a:cxn ang="0">
                    <a:pos x="375" y="4"/>
                  </a:cxn>
                  <a:cxn ang="0">
                    <a:pos x="449" y="6"/>
                  </a:cxn>
                  <a:cxn ang="0">
                    <a:pos x="522" y="10"/>
                  </a:cxn>
                  <a:cxn ang="0">
                    <a:pos x="595" y="14"/>
                  </a:cxn>
                  <a:cxn ang="0">
                    <a:pos x="668" y="18"/>
                  </a:cxn>
                  <a:cxn ang="0">
                    <a:pos x="742" y="22"/>
                  </a:cxn>
                  <a:cxn ang="0">
                    <a:pos x="815" y="28"/>
                  </a:cxn>
                  <a:cxn ang="0">
                    <a:pos x="889" y="34"/>
                  </a:cxn>
                  <a:cxn ang="0">
                    <a:pos x="962" y="41"/>
                  </a:cxn>
                  <a:cxn ang="0">
                    <a:pos x="1036" y="48"/>
                  </a:cxn>
                  <a:cxn ang="0">
                    <a:pos x="1111" y="57"/>
                  </a:cxn>
                  <a:cxn ang="0">
                    <a:pos x="1186" y="65"/>
                  </a:cxn>
                  <a:cxn ang="0">
                    <a:pos x="1156" y="92"/>
                  </a:cxn>
                </a:cxnLst>
                <a:rect l="0" t="0" r="r" b="b"/>
                <a:pathLst>
                  <a:path w="1218" h="93">
                    <a:moveTo>
                      <a:pt x="1156" y="92"/>
                    </a:moveTo>
                    <a:lnTo>
                      <a:pt x="1119" y="88"/>
                    </a:lnTo>
                    <a:lnTo>
                      <a:pt x="1083" y="84"/>
                    </a:lnTo>
                    <a:lnTo>
                      <a:pt x="1046" y="80"/>
                    </a:lnTo>
                    <a:lnTo>
                      <a:pt x="1009" y="76"/>
                    </a:lnTo>
                    <a:lnTo>
                      <a:pt x="974" y="72"/>
                    </a:lnTo>
                    <a:lnTo>
                      <a:pt x="937" y="68"/>
                    </a:lnTo>
                    <a:lnTo>
                      <a:pt x="902" y="65"/>
                    </a:lnTo>
                    <a:lnTo>
                      <a:pt x="865" y="61"/>
                    </a:lnTo>
                    <a:lnTo>
                      <a:pt x="829" y="58"/>
                    </a:lnTo>
                    <a:lnTo>
                      <a:pt x="794" y="54"/>
                    </a:lnTo>
                    <a:lnTo>
                      <a:pt x="758" y="50"/>
                    </a:lnTo>
                    <a:lnTo>
                      <a:pt x="723" y="47"/>
                    </a:lnTo>
                    <a:lnTo>
                      <a:pt x="687" y="44"/>
                    </a:lnTo>
                    <a:lnTo>
                      <a:pt x="652" y="42"/>
                    </a:lnTo>
                    <a:lnTo>
                      <a:pt x="616" y="39"/>
                    </a:lnTo>
                    <a:lnTo>
                      <a:pt x="581" y="36"/>
                    </a:lnTo>
                    <a:lnTo>
                      <a:pt x="545" y="34"/>
                    </a:lnTo>
                    <a:lnTo>
                      <a:pt x="510" y="32"/>
                    </a:lnTo>
                    <a:lnTo>
                      <a:pt x="474" y="29"/>
                    </a:lnTo>
                    <a:lnTo>
                      <a:pt x="437" y="27"/>
                    </a:lnTo>
                    <a:lnTo>
                      <a:pt x="402" y="25"/>
                    </a:lnTo>
                    <a:lnTo>
                      <a:pt x="366" y="24"/>
                    </a:lnTo>
                    <a:lnTo>
                      <a:pt x="330" y="22"/>
                    </a:lnTo>
                    <a:lnTo>
                      <a:pt x="294" y="21"/>
                    </a:lnTo>
                    <a:lnTo>
                      <a:pt x="258" y="20"/>
                    </a:lnTo>
                    <a:lnTo>
                      <a:pt x="222" y="19"/>
                    </a:lnTo>
                    <a:lnTo>
                      <a:pt x="185" y="18"/>
                    </a:lnTo>
                    <a:lnTo>
                      <a:pt x="149" y="18"/>
                    </a:lnTo>
                    <a:lnTo>
                      <a:pt x="112" y="18"/>
                    </a:lnTo>
                    <a:lnTo>
                      <a:pt x="75" y="18"/>
                    </a:lnTo>
                    <a:lnTo>
                      <a:pt x="38" y="18"/>
                    </a:lnTo>
                    <a:lnTo>
                      <a:pt x="0" y="18"/>
                    </a:lnTo>
                    <a:lnTo>
                      <a:pt x="0" y="1"/>
                    </a:lnTo>
                    <a:lnTo>
                      <a:pt x="38" y="1"/>
                    </a:lnTo>
                    <a:lnTo>
                      <a:pt x="77" y="1"/>
                    </a:lnTo>
                    <a:lnTo>
                      <a:pt x="114" y="0"/>
                    </a:lnTo>
                    <a:lnTo>
                      <a:pt x="152" y="1"/>
                    </a:lnTo>
                    <a:lnTo>
                      <a:pt x="189" y="1"/>
                    </a:lnTo>
                    <a:lnTo>
                      <a:pt x="226" y="1"/>
                    </a:lnTo>
                    <a:lnTo>
                      <a:pt x="264" y="2"/>
                    </a:lnTo>
                    <a:lnTo>
                      <a:pt x="300" y="2"/>
                    </a:lnTo>
                    <a:lnTo>
                      <a:pt x="338" y="3"/>
                    </a:lnTo>
                    <a:lnTo>
                      <a:pt x="375" y="4"/>
                    </a:lnTo>
                    <a:lnTo>
                      <a:pt x="411" y="5"/>
                    </a:lnTo>
                    <a:lnTo>
                      <a:pt x="449" y="6"/>
                    </a:lnTo>
                    <a:lnTo>
                      <a:pt x="485" y="9"/>
                    </a:lnTo>
                    <a:lnTo>
                      <a:pt x="522" y="10"/>
                    </a:lnTo>
                    <a:lnTo>
                      <a:pt x="559" y="12"/>
                    </a:lnTo>
                    <a:lnTo>
                      <a:pt x="595" y="14"/>
                    </a:lnTo>
                    <a:lnTo>
                      <a:pt x="632" y="16"/>
                    </a:lnTo>
                    <a:lnTo>
                      <a:pt x="668" y="18"/>
                    </a:lnTo>
                    <a:lnTo>
                      <a:pt x="705" y="20"/>
                    </a:lnTo>
                    <a:lnTo>
                      <a:pt x="742" y="22"/>
                    </a:lnTo>
                    <a:lnTo>
                      <a:pt x="778" y="25"/>
                    </a:lnTo>
                    <a:lnTo>
                      <a:pt x="815" y="28"/>
                    </a:lnTo>
                    <a:lnTo>
                      <a:pt x="851" y="32"/>
                    </a:lnTo>
                    <a:lnTo>
                      <a:pt x="889" y="34"/>
                    </a:lnTo>
                    <a:lnTo>
                      <a:pt x="926" y="38"/>
                    </a:lnTo>
                    <a:lnTo>
                      <a:pt x="962" y="41"/>
                    </a:lnTo>
                    <a:lnTo>
                      <a:pt x="999" y="44"/>
                    </a:lnTo>
                    <a:lnTo>
                      <a:pt x="1036" y="48"/>
                    </a:lnTo>
                    <a:lnTo>
                      <a:pt x="1074" y="52"/>
                    </a:lnTo>
                    <a:lnTo>
                      <a:pt x="1111" y="57"/>
                    </a:lnTo>
                    <a:lnTo>
                      <a:pt x="1148" y="61"/>
                    </a:lnTo>
                    <a:lnTo>
                      <a:pt x="1186" y="65"/>
                    </a:lnTo>
                    <a:lnTo>
                      <a:pt x="1218" y="93"/>
                    </a:lnTo>
                    <a:lnTo>
                      <a:pt x="1156" y="92"/>
                    </a:lnTo>
                    <a:close/>
                  </a:path>
                </a:pathLst>
              </a:custGeom>
              <a:solidFill>
                <a:srgbClr val="B76B0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72" name="Freeform 272"/>
              <p:cNvSpPr>
                <a:spLocks/>
              </p:cNvSpPr>
              <p:nvPr/>
            </p:nvSpPr>
            <p:spPr bwMode="auto">
              <a:xfrm>
                <a:off x="6999" y="1302"/>
                <a:ext cx="307" cy="49"/>
              </a:xfrm>
              <a:custGeom>
                <a:avLst/>
                <a:gdLst/>
                <a:ahLst/>
                <a:cxnLst>
                  <a:cxn ang="0">
                    <a:pos x="1228" y="178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1204" y="197"/>
                  </a:cxn>
                  <a:cxn ang="0">
                    <a:pos x="1228" y="178"/>
                  </a:cxn>
                </a:cxnLst>
                <a:rect l="0" t="0" r="r" b="b"/>
                <a:pathLst>
                  <a:path w="1228" h="197">
                    <a:moveTo>
                      <a:pt x="1228" y="178"/>
                    </a:moveTo>
                    <a:lnTo>
                      <a:pt x="14" y="0"/>
                    </a:lnTo>
                    <a:lnTo>
                      <a:pt x="0" y="14"/>
                    </a:lnTo>
                    <a:lnTo>
                      <a:pt x="1204" y="197"/>
                    </a:lnTo>
                    <a:lnTo>
                      <a:pt x="1228" y="178"/>
                    </a:lnTo>
                    <a:close/>
                  </a:path>
                </a:pathLst>
              </a:custGeom>
              <a:solidFill>
                <a:srgbClr val="8C4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84273" name="Picture 273">
              <a:hlinkClick r:id="rId7" action="ppaction://program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333366"/>
                </a:clrFrom>
                <a:clrTo>
                  <a:srgbClr val="333366">
                    <a:alpha val="0"/>
                  </a:srgbClr>
                </a:clrTo>
              </a:clrChange>
            </a:blip>
            <a:srcRect l="11412" t="10924" r="36311" b="10103"/>
            <a:stretch>
              <a:fillRect/>
            </a:stretch>
          </p:blipFill>
          <p:spPr bwMode="auto">
            <a:xfrm>
              <a:off x="5200" y="3102"/>
              <a:ext cx="212" cy="15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graphicFrame>
        <p:nvGraphicFramePr>
          <p:cNvPr id="384274" name="Object 274"/>
          <p:cNvGraphicFramePr>
            <a:graphicFrameLocks noChangeAspect="1"/>
          </p:cNvGraphicFramePr>
          <p:nvPr/>
        </p:nvGraphicFramePr>
        <p:xfrm>
          <a:off x="4678363" y="5391150"/>
          <a:ext cx="6223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8" name="Slide" r:id="rId9" imgW="4014720" imgH="3933720" progId="PowerPoint.Slide.8">
                  <p:embed/>
                </p:oleObj>
              </mc:Choice>
              <mc:Fallback>
                <p:oleObj name="Slide" r:id="rId9" imgW="4014720" imgH="393372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049"/>
                      <a:stretch>
                        <a:fillRect/>
                      </a:stretch>
                    </p:blipFill>
                    <p:spPr bwMode="auto">
                      <a:xfrm>
                        <a:off x="4678363" y="5391150"/>
                        <a:ext cx="622300" cy="127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4275" name="Picture 27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4" t="39583" r="41823" b="36806"/>
          <a:stretch>
            <a:fillRect/>
          </a:stretch>
        </p:blipFill>
        <p:spPr bwMode="auto">
          <a:xfrm>
            <a:off x="5726113" y="1854200"/>
            <a:ext cx="29495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4276" name="Picture 276" descr="visus-bg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4325" y="5176838"/>
            <a:ext cx="1854200" cy="1584325"/>
          </a:xfrm>
          <a:prstGeom prst="rect">
            <a:avLst/>
          </a:prstGeom>
          <a:noFill/>
        </p:spPr>
      </p:pic>
      <p:pic>
        <p:nvPicPr>
          <p:cNvPr id="277" name="Picture 8">
            <a:hlinkClick r:id="rId13" action="ppaction://program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5498774" y="5830530"/>
            <a:ext cx="638961" cy="85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52400"/>
            <a:ext cx="8458200" cy="914400"/>
          </a:xfrm>
        </p:spPr>
        <p:txBody>
          <a:bodyPr/>
          <a:lstStyle/>
          <a:p>
            <a:r>
              <a:rPr lang="en-US" dirty="0" err="1" smtClean="0"/>
              <a:t>ViSUS</a:t>
            </a:r>
            <a:r>
              <a:rPr lang="en-US" dirty="0" smtClean="0"/>
              <a:t> Framework for Flexible Application Development and Deployment</a:t>
            </a:r>
            <a:endParaRPr lang="en-US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8" y="1634065"/>
            <a:ext cx="9165168" cy="437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76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ViSUS</a:t>
            </a:r>
            <a:r>
              <a:rPr lang="en-US" sz="2800" dirty="0" smtClean="0"/>
              <a:t> (cyber)infrastructure</a:t>
            </a:r>
            <a:endParaRPr lang="en-US" sz="2800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371600"/>
            <a:ext cx="2768600" cy="1778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Outcrop Training (Oil and Gas)</a:t>
            </a:r>
            <a:endParaRPr lang="en-US" dirty="0"/>
          </a:p>
        </p:txBody>
      </p:sp>
      <p:pic>
        <p:nvPicPr>
          <p:cNvPr id="237575" name="Picture 7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2069793" y="3517643"/>
            <a:ext cx="928484" cy="12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7" name="Picture 9" descr="visus-bgl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8751" y="4609227"/>
            <a:ext cx="1272893" cy="1087438"/>
          </a:xfrm>
          <a:prstGeom prst="rect">
            <a:avLst/>
          </a:prstGeom>
          <a:noFill/>
        </p:spPr>
      </p:pic>
      <p:pic>
        <p:nvPicPr>
          <p:cNvPr id="237578" name="Picture 10">
            <a:hlinkClick r:id="rId9" action="ppaction://program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2" t="7030" r="5312" b="10210"/>
          <a:stretch>
            <a:fillRect/>
          </a:stretch>
        </p:blipFill>
        <p:spPr bwMode="auto">
          <a:xfrm>
            <a:off x="838200" y="2155859"/>
            <a:ext cx="1389062" cy="75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9" name="Picture 11">
            <a:hlinkClick r:id="rId11" action="ppaction://program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1A334D"/>
              </a:clrFrom>
              <a:clrTo>
                <a:srgbClr val="1A334D">
                  <a:alpha val="0"/>
                </a:srgbClr>
              </a:clrTo>
            </a:clrChange>
          </a:blip>
          <a:srcRect l="18266" t="11484" r="2435" b="28127"/>
          <a:stretch>
            <a:fillRect/>
          </a:stretch>
        </p:blipFill>
        <p:spPr bwMode="auto">
          <a:xfrm>
            <a:off x="7093479" y="3912049"/>
            <a:ext cx="1653497" cy="78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75467" y="1441185"/>
            <a:ext cx="2235200" cy="137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Neurotracker</a:t>
            </a: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910667" y="1441185"/>
            <a:ext cx="2235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Digital Photography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093479" y="1461031"/>
            <a:ext cx="2235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Border Control </a:t>
            </a:r>
            <a:endParaRPr lang="en-US" dirty="0"/>
          </a:p>
        </p:txBody>
      </p:sp>
      <p:pic>
        <p:nvPicPr>
          <p:cNvPr id="18" name="terrain_ipa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 bwMode="auto">
          <a:xfrm>
            <a:off x="7533190" y="2350031"/>
            <a:ext cx="1360144" cy="102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-208271" y="2883650"/>
            <a:ext cx="2235200" cy="51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487598" y="3743325"/>
            <a:ext cx="2235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/>
              <a:t>Monitoring Simulations</a:t>
            </a:r>
            <a:endParaRPr lang="en-US" dirty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523084" y="3239031"/>
            <a:ext cx="2964514" cy="73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/>
              <a:t>Handheld Devices </a:t>
            </a:r>
            <a:endParaRPr lang="en-US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332053" y="4958564"/>
            <a:ext cx="2964514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/>
              <a:t>Web Client/Server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097877" y="5369726"/>
            <a:ext cx="1432866" cy="955675"/>
            <a:chOff x="0" y="0"/>
            <a:chExt cx="7035800" cy="4692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950" y="0"/>
              <a:ext cx="3117850" cy="46926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35400" cy="46926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pic>
        <p:nvPicPr>
          <p:cNvPr id="384003" name="Picture 3" descr="C:\pascucci\images\NEUROTRACKER\Picture 1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03" y="1906588"/>
            <a:ext cx="159547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https://mail.google.com/mail/?ui=2&amp;ik=c1f26cff4f&amp;view=att&amp;th=13511c585146fea3&amp;attid=0.7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4006" name="Picture 6" descr="C:\pascucci\images\climate-visus-interpolation\Screen Shot 2012-01-24 at 3.07.39 PM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" y="3236119"/>
            <a:ext cx="1409700" cy="8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6778182" y="3457446"/>
            <a:ext cx="2235200" cy="132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TeleMedicine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48319" y="4949962"/>
            <a:ext cx="2964514" cy="73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mtClean="0"/>
              <a:t>High-Res </a:t>
            </a:r>
            <a:r>
              <a:rPr lang="en-US" dirty="0" smtClean="0"/>
              <a:t>Displays</a:t>
            </a:r>
          </a:p>
        </p:txBody>
      </p:sp>
      <p:pic>
        <p:nvPicPr>
          <p:cNvPr id="40" name="Picture 1" descr="C:\talk_CI\imagespart2\P104087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0375" y="5521325"/>
            <a:ext cx="1610438" cy="1057982"/>
          </a:xfrm>
          <a:prstGeom prst="rect">
            <a:avLst/>
          </a:prstGeom>
          <a:noFill/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-713419" y="586406"/>
            <a:ext cx="2235200" cy="132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TeleMedicine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6324600" y="3352800"/>
            <a:ext cx="23622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3124200"/>
            <a:ext cx="1828800" cy="457200"/>
            <a:chOff x="3168" y="1386"/>
            <a:chExt cx="1152" cy="288"/>
          </a:xfrm>
        </p:grpSpPr>
        <p:sp>
          <p:nvSpPr>
            <p:cNvPr id="176132" name="Line 4"/>
            <p:cNvSpPr>
              <a:spLocks noChangeShapeType="1"/>
            </p:cNvSpPr>
            <p:nvPr/>
          </p:nvSpPr>
          <p:spPr bwMode="auto">
            <a:xfrm rot="5400000" flipV="1">
              <a:off x="3744" y="816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6133" name="Line 5"/>
            <p:cNvSpPr>
              <a:spLocks noChangeShapeType="1"/>
            </p:cNvSpPr>
            <p:nvPr/>
          </p:nvSpPr>
          <p:spPr bwMode="auto">
            <a:xfrm flipV="1">
              <a:off x="3168" y="138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62000" y="5562600"/>
            <a:ext cx="1828800" cy="457200"/>
            <a:chOff x="3168" y="1386"/>
            <a:chExt cx="1152" cy="288"/>
          </a:xfrm>
        </p:grpSpPr>
        <p:sp>
          <p:nvSpPr>
            <p:cNvPr id="176135" name="Line 7"/>
            <p:cNvSpPr>
              <a:spLocks noChangeShapeType="1"/>
            </p:cNvSpPr>
            <p:nvPr/>
          </p:nvSpPr>
          <p:spPr bwMode="auto">
            <a:xfrm rot="5400000" flipV="1">
              <a:off x="3744" y="816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6136" name="Line 8"/>
            <p:cNvSpPr>
              <a:spLocks noChangeShapeType="1"/>
            </p:cNvSpPr>
            <p:nvPr/>
          </p:nvSpPr>
          <p:spPr bwMode="auto">
            <a:xfrm flipV="1">
              <a:off x="3168" y="138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37" name="AutoShape 9"/>
          <p:cNvSpPr>
            <a:spLocks noChangeArrowheads="1"/>
          </p:cNvSpPr>
          <p:nvPr/>
        </p:nvSpPr>
        <p:spPr bwMode="auto">
          <a:xfrm>
            <a:off x="533400" y="5773738"/>
            <a:ext cx="381000" cy="381000"/>
          </a:xfrm>
          <a:prstGeom prst="flowChartMagneticDisk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 rot="5400000" flipV="1">
            <a:off x="6134100" y="4038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139" name="Rectangle 11"/>
          <p:cNvSpPr>
            <a:spLocks noGrp="1" noChangeArrowheads="1"/>
          </p:cNvSpPr>
          <p:nvPr>
            <p:ph type="title"/>
          </p:nvPr>
        </p:nvSpPr>
        <p:spPr>
          <a:xfrm>
            <a:off x="774700" y="184150"/>
            <a:ext cx="7772400" cy="914400"/>
          </a:xfrm>
        </p:spPr>
        <p:txBody>
          <a:bodyPr/>
          <a:lstStyle/>
          <a:p>
            <a:r>
              <a:rPr lang="en-US" sz="2800"/>
              <a:t>We Allow Distributed Computations at </a:t>
            </a:r>
            <a:br>
              <a:rPr lang="en-US" sz="2800"/>
            </a:br>
            <a:r>
              <a:rPr lang="en-US" sz="2800"/>
              <a:t>Different Stages of the Data Stream</a:t>
            </a:r>
          </a:p>
        </p:txBody>
      </p:sp>
      <p:sp>
        <p:nvSpPr>
          <p:cNvPr id="17614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"/>
          </a:xfrm>
        </p:spPr>
        <p:txBody>
          <a:bodyPr/>
          <a:lstStyle/>
          <a:p>
            <a:pPr algn="ctr"/>
            <a:r>
              <a:rPr lang="en-US" b="0"/>
              <a:t>Progressive Image Differencing + Editable GPU filter.</a:t>
            </a:r>
          </a:p>
        </p:txBody>
      </p:sp>
      <p:sp>
        <p:nvSpPr>
          <p:cNvPr id="176141" name="Line 13"/>
          <p:cNvSpPr>
            <a:spLocks noChangeShapeType="1"/>
          </p:cNvSpPr>
          <p:nvPr/>
        </p:nvSpPr>
        <p:spPr bwMode="auto">
          <a:xfrm>
            <a:off x="3200400" y="423862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142" name="AutoShape 14"/>
          <p:cNvSpPr>
            <a:spLocks noChangeArrowheads="1"/>
          </p:cNvSpPr>
          <p:nvPr/>
        </p:nvSpPr>
        <p:spPr bwMode="auto">
          <a:xfrm>
            <a:off x="2971800" y="4086225"/>
            <a:ext cx="304800" cy="3048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3124200" y="43910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614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629150"/>
            <a:ext cx="23622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145" name="Line 17"/>
          <p:cNvSpPr>
            <a:spLocks noChangeShapeType="1"/>
          </p:cNvSpPr>
          <p:nvPr/>
        </p:nvSpPr>
        <p:spPr bwMode="auto">
          <a:xfrm rot="10800000" flipV="1">
            <a:off x="3124200" y="36893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614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2208213"/>
            <a:ext cx="23622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7" name="Picture 19"/>
          <p:cNvPicPr>
            <a:picLocks noChangeAspect="1" noChangeArrowheads="1"/>
          </p:cNvPicPr>
          <p:nvPr/>
        </p:nvPicPr>
        <p:blipFill>
          <a:blip r:embed="rId7" cstate="print">
            <a:lum bright="24000"/>
          </a:blip>
          <a:srcRect/>
          <a:stretch>
            <a:fillRect/>
          </a:stretch>
        </p:blipFill>
        <p:spPr bwMode="auto">
          <a:xfrm>
            <a:off x="3686175" y="3360738"/>
            <a:ext cx="23622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148" name="Text Box 20"/>
          <p:cNvSpPr txBox="1">
            <a:spLocks noChangeArrowheads="1"/>
          </p:cNvSpPr>
          <p:nvPr/>
        </p:nvSpPr>
        <p:spPr bwMode="auto">
          <a:xfrm>
            <a:off x="984250" y="3886200"/>
            <a:ext cx="198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/>
              <a:t>Two data sources</a:t>
            </a:r>
            <a:br>
              <a:rPr lang="en-US"/>
            </a:br>
            <a:r>
              <a:rPr lang="en-US"/>
              <a:t> (11 GB each)</a:t>
            </a:r>
          </a:p>
        </p:txBody>
      </p:sp>
      <p:sp>
        <p:nvSpPr>
          <p:cNvPr id="176149" name="Text Box 21"/>
          <p:cNvSpPr txBox="1">
            <a:spLocks noChangeArrowheads="1"/>
          </p:cNvSpPr>
          <p:nvPr/>
        </p:nvSpPr>
        <p:spPr bwMode="auto">
          <a:xfrm>
            <a:off x="3581400" y="4800600"/>
            <a:ext cx="263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latin typeface="Helvetica" pitchFamily="34" charset="0"/>
              </a:rPr>
              <a:t>Progressive differencing</a:t>
            </a:r>
          </a:p>
          <a:p>
            <a:pPr algn="ctr" eaLnBrk="1" hangingPunct="1"/>
            <a:r>
              <a:rPr lang="en-US">
                <a:latin typeface="Helvetica" pitchFamily="34" charset="0"/>
              </a:rPr>
              <a:t>Computed in real-time.</a:t>
            </a:r>
          </a:p>
        </p:txBody>
      </p:sp>
      <p:sp>
        <p:nvSpPr>
          <p:cNvPr id="176150" name="Text Box 22"/>
          <p:cNvSpPr txBox="1">
            <a:spLocks noChangeArrowheads="1"/>
          </p:cNvSpPr>
          <p:nvPr/>
        </p:nvSpPr>
        <p:spPr bwMode="auto">
          <a:xfrm>
            <a:off x="6254750" y="4800600"/>
            <a:ext cx="243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latin typeface="Helvetica" pitchFamily="34" charset="0"/>
              </a:rPr>
              <a:t>Streaming edge </a:t>
            </a:r>
            <a:br>
              <a:rPr lang="en-US">
                <a:latin typeface="Helvetica" pitchFamily="34" charset="0"/>
              </a:rPr>
            </a:br>
            <a:r>
              <a:rPr lang="en-US">
                <a:latin typeface="Helvetica" pitchFamily="34" charset="0"/>
              </a:rPr>
              <a:t>detection on the GPU.</a:t>
            </a:r>
          </a:p>
        </p:txBody>
      </p:sp>
      <p:sp>
        <p:nvSpPr>
          <p:cNvPr id="176151" name="AutoShape 23"/>
          <p:cNvSpPr>
            <a:spLocks noChangeArrowheads="1"/>
          </p:cNvSpPr>
          <p:nvPr/>
        </p:nvSpPr>
        <p:spPr bwMode="auto">
          <a:xfrm>
            <a:off x="533400" y="3352800"/>
            <a:ext cx="381000" cy="381000"/>
          </a:xfrm>
          <a:prstGeom prst="flowChartMagneticDisk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52" name="Line 24"/>
          <p:cNvSpPr>
            <a:spLocks noChangeShapeType="1"/>
          </p:cNvSpPr>
          <p:nvPr/>
        </p:nvSpPr>
        <p:spPr bwMode="auto">
          <a:xfrm rot="5400000" flipV="1">
            <a:off x="869950" y="54546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rot="5400000" flipV="1">
            <a:off x="869950" y="30162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are Developing Progressive Scheme</a:t>
            </a:r>
            <a:br>
              <a:rPr lang="en-US" sz="2800"/>
            </a:br>
            <a:r>
              <a:rPr lang="en-US" sz="2800"/>
              <a:t>for Content Based Image Processing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5638800" cy="3282950"/>
          </a:xfrm>
        </p:spPr>
        <p:txBody>
          <a:bodyPr/>
          <a:lstStyle/>
          <a:p>
            <a:r>
              <a:rPr lang="en-US"/>
              <a:t>Hypothesis: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Progressive Analysis: </a:t>
            </a:r>
          </a:p>
        </p:txBody>
      </p:sp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550" y="1447800"/>
            <a:ext cx="1974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5750" y="1524000"/>
            <a:ext cx="1974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495800"/>
            <a:ext cx="373062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495800"/>
            <a:ext cx="372586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2938" name="Line 10"/>
          <p:cNvSpPr>
            <a:spLocks noChangeShapeType="1"/>
          </p:cNvSpPr>
          <p:nvPr/>
        </p:nvSpPr>
        <p:spPr bwMode="auto">
          <a:xfrm>
            <a:off x="5413375" y="25146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Solver for Image Cloning in Massive Image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correction of 600+ images in real time</a:t>
            </a:r>
            <a:endParaRPr lang="en-US" dirty="0"/>
          </a:p>
        </p:txBody>
      </p:sp>
      <p:pic>
        <p:nvPicPr>
          <p:cNvPr id="525314" name="Picture 2" descr="D:\pascucci_disk_backup\pascucci\ppt\2011\2_visit_IST_austria\for_presentation\for_presentation\panorama_orig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9" y="1998433"/>
            <a:ext cx="8828462" cy="1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5315" name="Picture 3" descr="D:\pascucci_disk_backup\pascucci\ppt\2011\2_visit_IST_austria\for_presentation\for_presentation\our_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9" y="4247012"/>
            <a:ext cx="8828462" cy="19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5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Solver for Image Cloning in Massive Image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47108"/>
            <a:ext cx="8001000" cy="5105400"/>
          </a:xfrm>
        </p:spPr>
        <p:txBody>
          <a:bodyPr/>
          <a:lstStyle/>
          <a:p>
            <a:r>
              <a:rPr lang="en-US" dirty="0" smtClean="0"/>
              <a:t>Pasting a 300GB satellite image of a city in background world map merged in real time</a:t>
            </a:r>
            <a:endParaRPr lang="en-US" dirty="0"/>
          </a:p>
        </p:txBody>
      </p:sp>
      <p:pic>
        <p:nvPicPr>
          <p:cNvPr id="526338" name="Picture 2" descr="D:\pascucci_disk_backup\pascucci\ppt\2011\2_visit_IST_austria\for_presentation\for_presentation\coarse_idx_sol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79" y="2196181"/>
            <a:ext cx="4245428" cy="42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6339" name="Picture 3" descr="D:\pascucci_disk_backup\pascucci\ppt\2011\2_visit_IST_austria\for_presentation\for_presentation\coarse_idx_pl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" y="2196181"/>
            <a:ext cx="4245428" cy="42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Demonstrated Performance and Scalability in a Variety of Applications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7572" name="Picture 4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/>
          <a:srcRect r="39352" b="54382"/>
          <a:stretch>
            <a:fillRect/>
          </a:stretch>
        </p:blipFill>
        <p:spPr bwMode="auto">
          <a:xfrm>
            <a:off x="3397250" y="3048000"/>
            <a:ext cx="2911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3" name="Picture 5">
            <a:hlinkClick r:id="rId5" action="ppaction://program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/>
          <a:srcRect l="427"/>
          <a:stretch>
            <a:fillRect/>
          </a:stretch>
        </p:blipFill>
        <p:spPr>
          <a:xfrm>
            <a:off x="4343400" y="3387725"/>
            <a:ext cx="1112838" cy="455613"/>
          </a:xfrm>
          <a:ln/>
        </p:spPr>
      </p:pic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650" y="3749675"/>
            <a:ext cx="1905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6" name="Picture 8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2460" y="1220674"/>
            <a:ext cx="3181940" cy="182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7" name="Picture 9" descr="visus-bgl">
            <a:hlinkClick r:id="rId10" action="ppaction://program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3050" y="2274426"/>
            <a:ext cx="2564907" cy="2191212"/>
          </a:xfrm>
          <a:prstGeom prst="rect">
            <a:avLst/>
          </a:prstGeom>
          <a:noFill/>
        </p:spPr>
      </p:pic>
      <p:pic>
        <p:nvPicPr>
          <p:cNvPr id="237578" name="Picture 10">
            <a:hlinkClick r:id="rId12" action="ppaction://program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2" t="7030" r="5312" b="10210"/>
          <a:stretch>
            <a:fillRect/>
          </a:stretch>
        </p:blipFill>
        <p:spPr bwMode="auto">
          <a:xfrm>
            <a:off x="0" y="4465638"/>
            <a:ext cx="3174467" cy="17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9" name="Picture 11">
            <a:hlinkClick r:id="rId14" action="ppaction://program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1A334D"/>
              </a:clrFrom>
              <a:clrTo>
                <a:srgbClr val="1A334D">
                  <a:alpha val="0"/>
                </a:srgbClr>
              </a:clrTo>
            </a:clrChange>
          </a:blip>
          <a:srcRect l="18266" t="11484" r="2435" b="28127"/>
          <a:stretch>
            <a:fillRect/>
          </a:stretch>
        </p:blipFill>
        <p:spPr bwMode="auto">
          <a:xfrm>
            <a:off x="2377867" y="4465638"/>
            <a:ext cx="4545771" cy="215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8577" name="Picture 1" descr="C:\talk_CI\imagespart2\P104087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98262" y="1234673"/>
            <a:ext cx="2512930" cy="1884697"/>
          </a:xfrm>
          <a:prstGeom prst="rect">
            <a:avLst/>
          </a:prstGeom>
          <a:noFill/>
        </p:spPr>
      </p:pic>
      <p:pic>
        <p:nvPicPr>
          <p:cNvPr id="408578" name="Picture 2" descr="C:\talk_CI\scipodpart1\P1040846.jpg"/>
          <p:cNvPicPr>
            <a:picLocks noChangeAspect="1" noChangeArrowheads="1"/>
          </p:cNvPicPr>
          <p:nvPr/>
        </p:nvPicPr>
        <p:blipFill>
          <a:blip r:embed="rId17" cstate="print"/>
          <a:srcRect l="7405" t="18625"/>
          <a:stretch>
            <a:fillRect/>
          </a:stretch>
        </p:blipFill>
        <p:spPr bwMode="auto">
          <a:xfrm>
            <a:off x="5902433" y="3165583"/>
            <a:ext cx="2403367" cy="1584110"/>
          </a:xfrm>
          <a:prstGeom prst="rect">
            <a:avLst/>
          </a:prstGeom>
          <a:noFill/>
        </p:spPr>
      </p:pic>
      <p:pic>
        <p:nvPicPr>
          <p:cNvPr id="14" name="Picture 1" descr="C:\talk_CI\microscopi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65525" y="4749693"/>
            <a:ext cx="1886666" cy="1990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98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15771</TotalTime>
  <Words>322</Words>
  <Application>Microsoft Office PowerPoint</Application>
  <PresentationFormat>On-screen Show (4:3)</PresentationFormat>
  <Paragraphs>96</Paragraphs>
  <Slides>12</Slides>
  <Notes>9</Notes>
  <HiddenSlides>1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Blank</vt:lpstr>
      <vt:lpstr>Slide</vt:lpstr>
      <vt:lpstr>Massive Simulation and Sensing Devices Generate  Great Challenges and Opportunities</vt:lpstr>
      <vt:lpstr>A Cyberinfrastructure Requires Efficient Data Management and Processing</vt:lpstr>
      <vt:lpstr>ViSUS Framework for Flexible Application Development and Deployment</vt:lpstr>
      <vt:lpstr>ViSUS (cyber)infrastructure</vt:lpstr>
      <vt:lpstr>We Allow Distributed Computations at  Different Stages of the Data Stream</vt:lpstr>
      <vt:lpstr>We are Developing Progressive Scheme for Content Based Image Processing</vt:lpstr>
      <vt:lpstr>Poisson Solver for Image Cloning in Massive Image Collections</vt:lpstr>
      <vt:lpstr>Poisson Solver for Image Cloning in Massive Image Collections</vt:lpstr>
      <vt:lpstr>We Demonstrated Performance and Scalability in a Variety of Applications</vt:lpstr>
      <vt:lpstr>We Demonstrated Performance and Scalability in a Variety of Applications</vt:lpstr>
      <vt:lpstr>We Are Moving Towards a Distributed  Storage and Processing Environment</vt:lpstr>
      <vt:lpstr>A Data Analysis and Visualization Center Can be a Catalyst for a Virtuous Cycle of Collaborative Activities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Valerio Pascucci</dc:creator>
  <cp:lastModifiedBy>valerio pascucci</cp:lastModifiedBy>
  <cp:revision>1239</cp:revision>
  <cp:lastPrinted>2004-02-24T20:36:28Z</cp:lastPrinted>
  <dcterms:created xsi:type="dcterms:W3CDTF">2002-01-31T23:45:32Z</dcterms:created>
  <dcterms:modified xsi:type="dcterms:W3CDTF">2012-02-01T19:10:19Z</dcterms:modified>
</cp:coreProperties>
</file>