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41" r:id="rId2"/>
    <p:sldId id="930" r:id="rId3"/>
    <p:sldId id="931" r:id="rId4"/>
    <p:sldId id="932" r:id="rId5"/>
    <p:sldId id="939" r:id="rId6"/>
    <p:sldId id="933" r:id="rId7"/>
    <p:sldId id="934" r:id="rId8"/>
    <p:sldId id="935" r:id="rId9"/>
    <p:sldId id="940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6600FF"/>
    <a:srgbClr val="2A24AC"/>
    <a:srgbClr val="2923A5"/>
    <a:srgbClr val="2828A0"/>
    <a:srgbClr val="3333CC"/>
    <a:srgbClr val="FFFFFF"/>
    <a:srgbClr val="949494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 autoAdjust="0"/>
  </p:normalViewPr>
  <p:slideViewPr>
    <p:cSldViewPr snapToGrid="0" snapToObjects="1">
      <p:cViewPr varScale="1">
        <p:scale>
          <a:sx n="75" d="100"/>
          <a:sy n="75" d="100"/>
        </p:scale>
        <p:origin x="-1028" y="-56"/>
      </p:cViewPr>
      <p:guideLst>
        <p:guide orient="horz" pos="23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fld id="{D5C95770-8866-4617-AB94-5F84DCD40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fld id="{FA6D4607-1575-4000-B743-F28DF8B3F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14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181B2-7372-42E2-AAE7-39957C190006}" type="slidenum">
              <a:rPr lang="en-US"/>
              <a:pPr/>
              <a:t>1</a:t>
            </a:fld>
            <a:endParaRPr lang="en-US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407" tIns="0" rIns="19407" bIns="0" anchor="b"/>
          <a:lstStyle/>
          <a:p>
            <a:pPr algn="r" defTabSz="931863"/>
            <a:r>
              <a:rPr lang="en-US" sz="1100" i="1">
                <a:latin typeface="Times New Roman" pitchFamily="18" charset="0"/>
              </a:rPr>
              <a:t>1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407" tIns="0" rIns="19407" bIns="0" anchor="b"/>
          <a:lstStyle/>
          <a:p>
            <a:pPr algn="r" defTabSz="931863"/>
            <a:r>
              <a:rPr lang="en-US" sz="1100" i="1">
                <a:latin typeface="Times New Roman" pitchFamily="18" charset="0"/>
              </a:rPr>
              <a:t>1</a:t>
            </a:r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9"/>
          <p:cNvSpPr>
            <a:spLocks noChangeArrowheads="1"/>
          </p:cNvSpPr>
          <p:nvPr/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0"/>
          <p:cNvSpPr>
            <a:spLocks noChangeArrowheads="1"/>
          </p:cNvSpPr>
          <p:nvPr/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1"/>
          <p:cNvSpPr>
            <a:spLocks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407" tIns="0" rIns="19407" bIns="0" anchor="b"/>
          <a:lstStyle/>
          <a:p>
            <a:pPr algn="r" defTabSz="931863"/>
            <a:r>
              <a:rPr lang="en-US" sz="1100" i="1">
                <a:latin typeface="Times New Roman" pitchFamily="18" charset="0"/>
              </a:rPr>
              <a:t>1</a:t>
            </a:r>
          </a:p>
        </p:txBody>
      </p:sp>
      <p:sp>
        <p:nvSpPr>
          <p:cNvPr id="64525" name="Rectangle 12"/>
          <p:cNvSpPr>
            <a:spLocks noChangeArrowheads="1"/>
          </p:cNvSpPr>
          <p:nvPr/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Rectangle 13"/>
          <p:cNvSpPr>
            <a:spLocks noChangeArrowheads="1"/>
          </p:cNvSpPr>
          <p:nvPr/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</p:spPr>
        <p:txBody>
          <a:bodyPr lIns="92180" tIns="45281" rIns="92180" bIns="45281"/>
          <a:lstStyle/>
          <a:p>
            <a:pPr eaLnBrk="1" hangingPunct="1"/>
            <a:r>
              <a:rPr lang="en-US" smtClean="0"/>
              <a:t>Thank co-authors</a:t>
            </a:r>
          </a:p>
        </p:txBody>
      </p:sp>
      <p:sp>
        <p:nvSpPr>
          <p:cNvPr id="64528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181B2-7372-42E2-AAE7-39957C190006}" type="slidenum">
              <a:rPr lang="en-US"/>
              <a:pPr/>
              <a:t>2</a:t>
            </a:fld>
            <a:endParaRPr lang="en-US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407" tIns="0" rIns="19407" bIns="0" anchor="b"/>
          <a:lstStyle/>
          <a:p>
            <a:pPr algn="r" defTabSz="931863"/>
            <a:r>
              <a:rPr lang="en-US" sz="1100" i="1">
                <a:latin typeface="Times New Roman" pitchFamily="18" charset="0"/>
              </a:rPr>
              <a:t>1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407" tIns="0" rIns="19407" bIns="0" anchor="b"/>
          <a:lstStyle/>
          <a:p>
            <a:pPr algn="r" defTabSz="931863"/>
            <a:r>
              <a:rPr lang="en-US" sz="1100" i="1">
                <a:latin typeface="Times New Roman" pitchFamily="18" charset="0"/>
              </a:rPr>
              <a:t>1</a:t>
            </a:r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9"/>
          <p:cNvSpPr>
            <a:spLocks noChangeArrowheads="1"/>
          </p:cNvSpPr>
          <p:nvPr/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0"/>
          <p:cNvSpPr>
            <a:spLocks noChangeArrowheads="1"/>
          </p:cNvSpPr>
          <p:nvPr/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1"/>
          <p:cNvSpPr>
            <a:spLocks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407" tIns="0" rIns="19407" bIns="0" anchor="b"/>
          <a:lstStyle/>
          <a:p>
            <a:pPr algn="r" defTabSz="931863"/>
            <a:r>
              <a:rPr lang="en-US" sz="1100" i="1">
                <a:latin typeface="Times New Roman" pitchFamily="18" charset="0"/>
              </a:rPr>
              <a:t>1</a:t>
            </a:r>
          </a:p>
        </p:txBody>
      </p:sp>
      <p:sp>
        <p:nvSpPr>
          <p:cNvPr id="64525" name="Rectangle 12"/>
          <p:cNvSpPr>
            <a:spLocks noChangeArrowheads="1"/>
          </p:cNvSpPr>
          <p:nvPr/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Rectangle 13"/>
          <p:cNvSpPr>
            <a:spLocks noChangeArrowheads="1"/>
          </p:cNvSpPr>
          <p:nvPr/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ln/>
        </p:spPr>
        <p:txBody>
          <a:bodyPr lIns="92180" tIns="45281" rIns="92180" bIns="45281"/>
          <a:lstStyle/>
          <a:p>
            <a:pPr eaLnBrk="1" hangingPunct="1"/>
            <a:r>
              <a:rPr lang="en-US" smtClean="0"/>
              <a:t>Thank co-authors</a:t>
            </a:r>
          </a:p>
        </p:txBody>
      </p:sp>
      <p:sp>
        <p:nvSpPr>
          <p:cNvPr id="64528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D4607-1575-4000-B743-F28DF8B3F5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9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D4607-1575-4000-B743-F28DF8B3F5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D4607-1575-4000-B743-F28DF8B3F5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6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D4607-1575-4000-B743-F28DF8B3F5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D4607-1575-4000-B743-F28DF8B3F5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5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0002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8483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10100" y="1371600"/>
            <a:ext cx="39243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3924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000500"/>
            <a:ext cx="3924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0100" y="1371600"/>
            <a:ext cx="39243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152400"/>
            <a:ext cx="80010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1524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24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3924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4000500"/>
            <a:ext cx="3924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000500"/>
            <a:ext cx="3924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533400" y="1114425"/>
            <a:ext cx="807720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33400" y="1190625"/>
            <a:ext cx="8077200" cy="0"/>
          </a:xfrm>
          <a:prstGeom prst="line">
            <a:avLst/>
          </a:prstGeom>
          <a:noFill/>
          <a:ln w="38100">
            <a:solidFill>
              <a:srgbClr val="0A1B9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756525" y="6632575"/>
            <a:ext cx="129540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defRPr/>
            </a:pPr>
            <a:r>
              <a:rPr lang="en-US" sz="900"/>
              <a:t>  Pascucci-</a:t>
            </a:r>
            <a:fld id="{0049095F-D376-4913-AEC1-4A3D0A6ED5F9}" type="slidenum">
              <a:rPr lang="en-US" sz="900"/>
              <a:pPr algn="r">
                <a:defRPr/>
              </a:pPr>
              <a:t>‹#›</a:t>
            </a:fld>
            <a:endParaRPr lang="en-US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hyperlink" Target="file:///K:\visus_3D_demo\BORG-DEMO-DVD\RUN_VISUS_FOX_DEMO_MIRANDA_RELATIVE_PATH-K.bat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K:\visus_3D_demo\BORG-DEMO-DVD\RUN_VISUS_FOX_DEMO_MIRANDA_RELATIVE_PATH-K.bat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file:///K:\ViSUS_DEMO\_NGA_DEMO_PRESENTATION\_Copy%20of%20demo_001_world_simple.bat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ascucci\animations\conbustion_lbnl\LBLMovies\none_c_with_graph\none_c_with_graph.avi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hyperlink" Target="file:///K:\visus_3D_demo\BORG-DEMO-DVD\RUN_VISUS_FOX_DEMO_MIRANDA_RELATIVE_PATH-K.ba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hyperlink" Target="file:///C:\demo\remote_viewer\2kbit%20-%20Copy\prova.bat" TargetMode="External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51744" y="5451506"/>
            <a:ext cx="6640513" cy="1338771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92100" indent="-292100" algn="ctr" eaLnBrk="1" hangingPunct="1">
              <a:spcBef>
                <a:spcPct val="20000"/>
              </a:spcBef>
            </a:pPr>
            <a:r>
              <a:rPr lang="en-US" altLang="en-US" sz="2400" dirty="0">
                <a:latin typeface="+mj-lt"/>
              </a:rPr>
              <a:t>Valerio </a:t>
            </a:r>
            <a:r>
              <a:rPr lang="en-US" altLang="en-US" sz="2400" dirty="0" smtClean="0">
                <a:latin typeface="+mj-lt"/>
              </a:rPr>
              <a:t>Pascucci</a:t>
            </a:r>
          </a:p>
          <a:p>
            <a:pPr marL="292100" indent="-292100" algn="ctr" eaLnBrk="1" hangingPunct="1">
              <a:spcBef>
                <a:spcPct val="20000"/>
              </a:spcBef>
            </a:pPr>
            <a:r>
              <a:rPr lang="en-US" altLang="en-US" sz="1800" dirty="0" smtClean="0">
                <a:latin typeface="+mj-lt"/>
              </a:rPr>
              <a:t>Director, CEDMAV</a:t>
            </a:r>
          </a:p>
          <a:p>
            <a:pPr marL="292100" indent="-292100" algn="ctr" eaLnBrk="1" hangingPunct="1">
              <a:spcBef>
                <a:spcPct val="20000"/>
              </a:spcBef>
            </a:pPr>
            <a:r>
              <a:rPr lang="en-US" altLang="en-US" sz="1800" dirty="0" smtClean="0">
                <a:latin typeface="+mj-lt"/>
              </a:rPr>
              <a:t>Professor,</a:t>
            </a:r>
            <a:r>
              <a:rPr lang="en-US" alt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SCI Institute &amp;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School of Computing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Laboratory Fellow, PNNL</a:t>
            </a:r>
            <a:endParaRPr lang="en-US" altLang="en-US" sz="1800" b="1" dirty="0">
              <a:latin typeface="+mj-lt"/>
            </a:endParaRP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419100" y="1798638"/>
            <a:ext cx="8305800" cy="196850"/>
            <a:chOff x="264" y="788"/>
            <a:chExt cx="5232" cy="124"/>
          </a:xfrm>
        </p:grpSpPr>
        <p:sp>
          <p:nvSpPr>
            <p:cNvPr id="12299" name="Rectangle 5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Rectangle 6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0"/>
            <a:ext cx="9144000" cy="16748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4" name="Picture 8" descr="ViSUS-log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475" y="5322888"/>
            <a:ext cx="138747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230188" y="147763"/>
            <a:ext cx="8799512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Massive Data Management, Analysis, and Visualization: Scaling From Handheld </a:t>
            </a:r>
            <a:r>
              <a:rPr lang="en-US" sz="3200" b="1" dirty="0"/>
              <a:t>Devices to </a:t>
            </a:r>
            <a:r>
              <a:rPr lang="en-US" sz="3200" b="1" dirty="0" smtClean="0"/>
              <a:t>Supercomputers</a:t>
            </a:r>
          </a:p>
        </p:txBody>
      </p:sp>
      <p:pic>
        <p:nvPicPr>
          <p:cNvPr id="12297" name="Picture 11" descr="Bubbles_title"/>
          <p:cNvPicPr>
            <a:picLocks noChangeAspect="1" noChangeArrowheads="1"/>
          </p:cNvPicPr>
          <p:nvPr/>
        </p:nvPicPr>
        <p:blipFill>
          <a:blip r:embed="rId4" cstate="print"/>
          <a:srcRect l="19141" t="18985" r="21172" b="14714"/>
          <a:stretch>
            <a:fillRect/>
          </a:stretch>
        </p:blipFill>
        <p:spPr bwMode="auto">
          <a:xfrm>
            <a:off x="3049212" y="2110259"/>
            <a:ext cx="2447698" cy="203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 descr="teaser-co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4293" y="4150007"/>
            <a:ext cx="2351722" cy="196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68" descr="C:\Documents and Settings\Valerio Pascucci\Desktop\segs_in_bbox.Y_OH_heatMap.legend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t="8579"/>
          <a:stretch>
            <a:fillRect/>
          </a:stretch>
        </p:blipFill>
        <p:spPr bwMode="auto">
          <a:xfrm>
            <a:off x="544297" y="4199467"/>
            <a:ext cx="2822422" cy="152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5" descr="SCI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72628"/>
            <a:ext cx="195550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dafif_ats"/>
          <p:cNvPicPr>
            <a:picLocks noChangeAspect="1" noChangeArrowheads="1"/>
          </p:cNvPicPr>
          <p:nvPr/>
        </p:nvPicPr>
        <p:blipFill>
          <a:blip r:embed="rId8" cstate="print">
            <a:lum bright="18000" contrast="12000"/>
          </a:blip>
          <a:srcRect/>
          <a:stretch>
            <a:fillRect/>
          </a:stretch>
        </p:blipFill>
        <p:spPr bwMode="auto">
          <a:xfrm>
            <a:off x="42335" y="2085653"/>
            <a:ext cx="2760451" cy="1380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2" descr="C:\talk_CI\scipodpart1\P104084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9FA098"/>
              </a:clrFrom>
              <a:clrTo>
                <a:srgbClr val="9FA098">
                  <a:alpha val="0"/>
                </a:srgbClr>
              </a:clrTo>
            </a:clrChange>
          </a:blip>
          <a:srcRect l="7405" t="18625"/>
          <a:stretch>
            <a:fillRect/>
          </a:stretch>
        </p:blipFill>
        <p:spPr bwMode="auto">
          <a:xfrm>
            <a:off x="344488" y="2920633"/>
            <a:ext cx="1654465" cy="1090493"/>
          </a:xfrm>
          <a:prstGeom prst="rect">
            <a:avLst/>
          </a:prstGeom>
          <a:noFill/>
        </p:spPr>
      </p:pic>
      <p:pic>
        <p:nvPicPr>
          <p:cNvPr id="20" name="Picture 9" descr="visus-bgl">
            <a:hlinkClick r:id="rId10" action="ppaction://program"/>
          </p:cNvPr>
          <p:cNvPicPr>
            <a:picLocks noChangeAspect="1" noChangeArrowheads="1"/>
          </p:cNvPicPr>
          <p:nvPr/>
        </p:nvPicPr>
        <p:blipFill rotWithShape="1">
          <a:blip r:embed="rId11" cstate="print"/>
          <a:srcRect t="999"/>
          <a:stretch/>
        </p:blipFill>
        <p:spPr bwMode="auto">
          <a:xfrm>
            <a:off x="6130714" y="2043320"/>
            <a:ext cx="2602493" cy="2201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9719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419100" y="1798638"/>
            <a:ext cx="8305800" cy="196850"/>
            <a:chOff x="264" y="788"/>
            <a:chExt cx="5232" cy="124"/>
          </a:xfrm>
        </p:grpSpPr>
        <p:sp>
          <p:nvSpPr>
            <p:cNvPr id="12299" name="Rectangle 5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Rectangle 6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0"/>
            <a:ext cx="9144000" cy="16748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9" descr="visus-bgl">
            <a:hlinkClick r:id="rId3" action="ppaction://program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9"/>
          <a:stretch/>
        </p:blipFill>
        <p:spPr bwMode="auto">
          <a:xfrm>
            <a:off x="334735" y="3843707"/>
            <a:ext cx="2602493" cy="2201106"/>
          </a:xfrm>
          <a:prstGeom prst="rect">
            <a:avLst/>
          </a:prstGeom>
          <a:noFill/>
        </p:spPr>
      </p:pic>
      <p:pic>
        <p:nvPicPr>
          <p:cNvPr id="12297" name="Picture 11" descr="Bubbles_titl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442" y="3843707"/>
            <a:ext cx="2591625" cy="215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303" y="3843707"/>
            <a:ext cx="3067754" cy="215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30188" y="1510393"/>
            <a:ext cx="8742362" cy="8657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D:\pascucci_disk_backup\pascucci\ppt\2011\1_visit_SNL\cedmav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364" y="131763"/>
            <a:ext cx="3463272" cy="17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63499" y="2108870"/>
            <a:ext cx="8799512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Center for Extreme Data Management, Analysis and Visualization </a:t>
            </a:r>
          </a:p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033069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35" y="1307846"/>
            <a:ext cx="6463863" cy="179630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Research</a:t>
            </a:r>
            <a:r>
              <a:rPr lang="en-US" sz="2800" dirty="0" smtClean="0"/>
              <a:t> Future Technologies </a:t>
            </a:r>
            <a:br>
              <a:rPr lang="en-US" sz="2800" dirty="0" smtClean="0"/>
            </a:br>
            <a:r>
              <a:rPr lang="en-US" sz="2800" dirty="0" smtClean="0"/>
              <a:t>for Knowledge Extraction from </a:t>
            </a:r>
            <a:br>
              <a:rPr lang="en-US" sz="2800" dirty="0" smtClean="0"/>
            </a:br>
            <a:r>
              <a:rPr lang="en-US" sz="2800" dirty="0" smtClean="0"/>
              <a:t>Extreme Sized Data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26075" y="3317684"/>
            <a:ext cx="6463863" cy="149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Deployment and Application </a:t>
            </a:r>
            <a:r>
              <a:rPr lang="en-US" sz="2800" dirty="0" smtClean="0"/>
              <a:t>of State of the Art Tools in Data Intensive Science Discovery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423" y="5031157"/>
            <a:ext cx="6463863" cy="164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Education</a:t>
            </a:r>
            <a:r>
              <a:rPr lang="en-US" sz="2800" dirty="0" smtClean="0"/>
              <a:t> of the Next Generation Workforce Supporting Data Intensive Science and Engineering</a:t>
            </a:r>
            <a:endParaRPr lang="en-US" sz="2800" dirty="0"/>
          </a:p>
        </p:txBody>
      </p:sp>
      <p:pic>
        <p:nvPicPr>
          <p:cNvPr id="8" name="Picture 12" descr="teaser-cor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2" y="2717663"/>
            <a:ext cx="2691889" cy="20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" descr="C:\talk_CI\imagespart2\P104087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1287" y="4755704"/>
            <a:ext cx="2287478" cy="150276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5116821" y="1267741"/>
            <a:ext cx="3672455" cy="1948198"/>
            <a:chOff x="5116821" y="1267741"/>
            <a:chExt cx="3672455" cy="1948198"/>
          </a:xfrm>
        </p:grpSpPr>
        <p:pic>
          <p:nvPicPr>
            <p:cNvPr id="10" name="Picture 8">
              <a:hlinkClick r:id="rId5" action="ppaction://program"/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358" y="1267741"/>
              <a:ext cx="2609918" cy="149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 descr="C:\talk_CI\scipodpart1\P1040846.jp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9FA098"/>
                </a:clrFrom>
                <a:clrTo>
                  <a:srgbClr val="9FA09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821" y="2125446"/>
              <a:ext cx="1654465" cy="109049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836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6" idx="1"/>
          </p:cNvCxnSpPr>
          <p:nvPr/>
        </p:nvCxnSpPr>
        <p:spPr bwMode="auto">
          <a:xfrm flipH="1">
            <a:off x="3585012" y="2974442"/>
            <a:ext cx="33933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CEDMAV Organization Chart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04"/>
          <a:stretch/>
        </p:blipFill>
        <p:spPr bwMode="auto">
          <a:xfrm>
            <a:off x="1785004" y="1269782"/>
            <a:ext cx="3781607" cy="53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978380" y="2685927"/>
            <a:ext cx="1541301" cy="577029"/>
            <a:chOff x="6978380" y="2685927"/>
            <a:chExt cx="1541301" cy="57702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353" y="2709239"/>
              <a:ext cx="1253354" cy="530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6978380" y="2685927"/>
              <a:ext cx="1541301" cy="57702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63185" y="2665502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joint appointments </a:t>
            </a:r>
            <a:br>
              <a:rPr lang="en-US" sz="1600" dirty="0" smtClean="0"/>
            </a:br>
            <a:r>
              <a:rPr lang="en-US" sz="1600" dirty="0" smtClean="0"/>
              <a:t>with partner institution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99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CEDMAV External Partnerships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95572" y="3645049"/>
            <a:ext cx="3082602" cy="632967"/>
            <a:chOff x="5911811" y="4952699"/>
            <a:chExt cx="3082602" cy="632967"/>
          </a:xfrm>
        </p:grpSpPr>
        <p:pic>
          <p:nvPicPr>
            <p:cNvPr id="8" name="Picture 11" descr="http://upload.wikimedia.org/wikipedia/commons/a/ae/LLNL-logo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253" y="5008637"/>
              <a:ext cx="2993340" cy="57702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Rectangle 11"/>
            <p:cNvSpPr/>
            <p:nvPr/>
          </p:nvSpPr>
          <p:spPr bwMode="auto">
            <a:xfrm>
              <a:off x="5911811" y="4952699"/>
              <a:ext cx="3082602" cy="63296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5572" y="4396616"/>
            <a:ext cx="3082602" cy="774314"/>
            <a:chOff x="5911811" y="5618322"/>
            <a:chExt cx="3082602" cy="774314"/>
          </a:xfrm>
        </p:grpSpPr>
        <p:pic>
          <p:nvPicPr>
            <p:cNvPr id="10" name="Picture 15" descr="http://t1.gstatic.com/images?q=tbn:ANd9GcQcrKlpybhaP1IZCNOj9mbvCCEILvVlZ6AK3EgQ0lcOHeOUrPkQg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563" y="5683634"/>
              <a:ext cx="992127" cy="674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5911811" y="5618322"/>
              <a:ext cx="3082602" cy="774314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95572" y="2951153"/>
            <a:ext cx="3082602" cy="577029"/>
            <a:chOff x="5911811" y="4287077"/>
            <a:chExt cx="3082602" cy="577029"/>
          </a:xfrm>
        </p:grpSpPr>
        <p:pic>
          <p:nvPicPr>
            <p:cNvPr id="9" name="Picture 13" descr="http://t3.gstatic.com/images?q=tbn:ANd9GcQCP_JVBCxE4XS_ZrKyi22soUilQ8JlUXeim_nOlQu3iSO2iTGC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449" y="4345406"/>
              <a:ext cx="1198947" cy="460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5911811" y="4287077"/>
              <a:ext cx="3082602" cy="57702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1479429"/>
            <a:ext cx="3082602" cy="1771285"/>
            <a:chOff x="5919107" y="1294222"/>
            <a:chExt cx="3082602" cy="1771285"/>
          </a:xfrm>
        </p:grpSpPr>
        <p:pic>
          <p:nvPicPr>
            <p:cNvPr id="525316" name="Picture 4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269" y="1398316"/>
              <a:ext cx="1037226" cy="1037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5317" name="Picture 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347" y="1398315"/>
              <a:ext cx="1529738" cy="1037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5986481" y="2478706"/>
              <a:ext cx="30079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$1.6B NSA data </a:t>
              </a:r>
              <a:r>
                <a:rPr lang="en-US" sz="1600" dirty="0" smtClean="0"/>
                <a:t>center in Utah 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/>
                <a:t>(1.5 million-square-foot facility)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919107" y="1294222"/>
              <a:ext cx="3082602" cy="177128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17881" y="4432338"/>
            <a:ext cx="3075305" cy="923460"/>
            <a:chOff x="897928" y="4859405"/>
            <a:chExt cx="3075305" cy="92346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897928" y="4859405"/>
              <a:ext cx="3075305" cy="92346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37413" y="5521255"/>
              <a:ext cx="29578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IRTG </a:t>
              </a:r>
              <a:r>
                <a:rPr lang="en-US" sz="1100" dirty="0" smtClean="0"/>
                <a:t>International </a:t>
              </a:r>
              <a:r>
                <a:rPr lang="en-US" sz="1100" dirty="0"/>
                <a:t>Research Training </a:t>
              </a:r>
              <a:r>
                <a:rPr lang="en-US" sz="1100" dirty="0" smtClean="0"/>
                <a:t>Group</a:t>
              </a:r>
              <a:endParaRPr lang="en-US" sz="1100" dirty="0"/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505" y="4953663"/>
              <a:ext cx="196215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007582" y="5422241"/>
            <a:ext cx="3075305" cy="923460"/>
            <a:chOff x="1568733" y="4800600"/>
            <a:chExt cx="3075305" cy="92346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1568733" y="4800600"/>
              <a:ext cx="3075305" cy="92346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76" b="18192"/>
            <a:stretch/>
          </p:blipFill>
          <p:spPr bwMode="auto">
            <a:xfrm>
              <a:off x="1639535" y="4843230"/>
              <a:ext cx="29337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5299221" y="5297353"/>
            <a:ext cx="3075305" cy="923460"/>
            <a:chOff x="1831189" y="1798685"/>
            <a:chExt cx="3075305" cy="92346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1831189" y="1798685"/>
              <a:ext cx="3075305" cy="92346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604" y="1855603"/>
              <a:ext cx="3038475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878305" y="3323909"/>
            <a:ext cx="3159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Collaboration </a:t>
            </a:r>
            <a:r>
              <a:rPr lang="en-US" sz="1800" dirty="0" smtClean="0"/>
              <a:t>with NSA Data </a:t>
            </a:r>
          </a:p>
          <a:p>
            <a:r>
              <a:rPr lang="en-US" sz="1800" dirty="0" smtClean="0"/>
              <a:t>Center for the Creation of </a:t>
            </a:r>
          </a:p>
          <a:p>
            <a:r>
              <a:rPr lang="en-US" sz="1800" dirty="0" smtClean="0"/>
              <a:t>a Data Center Curriculum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20062" y="1486433"/>
            <a:ext cx="315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Technical Collaborations with</a:t>
            </a:r>
          </a:p>
          <a:p>
            <a:r>
              <a:rPr lang="en-US" sz="1800" dirty="0" smtClean="0"/>
              <a:t>Other National Laboratories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3" y="1221823"/>
            <a:ext cx="8232228" cy="5105400"/>
          </a:xfrm>
        </p:spPr>
        <p:txBody>
          <a:bodyPr/>
          <a:lstStyle/>
          <a:p>
            <a:r>
              <a:rPr lang="en-US" dirty="0" smtClean="0"/>
              <a:t>Data management , analysis and </a:t>
            </a:r>
            <a:br>
              <a:rPr lang="en-US" dirty="0" smtClean="0"/>
            </a:br>
            <a:r>
              <a:rPr lang="en-US" dirty="0" smtClean="0"/>
              <a:t>visualization for exploring and </a:t>
            </a:r>
            <a:br>
              <a:rPr lang="en-US" dirty="0" smtClean="0"/>
            </a:br>
            <a:r>
              <a:rPr lang="en-US" dirty="0" smtClean="0"/>
              <a:t>extracting knowledge from massive </a:t>
            </a:r>
            <a:br>
              <a:rPr lang="en-US" dirty="0" smtClean="0"/>
            </a:br>
            <a:r>
              <a:rPr lang="en-US" dirty="0" smtClean="0"/>
              <a:t>amounts of data (images, graphs, </a:t>
            </a:r>
            <a:br>
              <a:rPr lang="en-US" dirty="0" smtClean="0"/>
            </a:br>
            <a:r>
              <a:rPr lang="en-US" dirty="0" smtClean="0"/>
              <a:t>vector fields, text, geospatial, …..) </a:t>
            </a:r>
          </a:p>
          <a:p>
            <a:r>
              <a:rPr lang="en-US" dirty="0" smtClean="0"/>
              <a:t>Enable science discovery driven</a:t>
            </a:r>
            <a:br>
              <a:rPr lang="en-US" dirty="0" smtClean="0"/>
            </a:br>
            <a:r>
              <a:rPr lang="en-US" dirty="0" smtClean="0"/>
              <a:t>by large scale simulations and </a:t>
            </a:r>
            <a:br>
              <a:rPr lang="en-US" dirty="0" smtClean="0"/>
            </a:br>
            <a:r>
              <a:rPr lang="en-US" dirty="0" smtClean="0"/>
              <a:t>high resolution sensing devices</a:t>
            </a:r>
          </a:p>
          <a:p>
            <a:r>
              <a:rPr lang="en-US" dirty="0" smtClean="0"/>
              <a:t>Increase awareness of events and </a:t>
            </a:r>
            <a:br>
              <a:rPr lang="en-US" dirty="0" smtClean="0"/>
            </a:br>
            <a:r>
              <a:rPr lang="en-US" dirty="0" smtClean="0"/>
              <a:t>patterns underlying massive and </a:t>
            </a:r>
            <a:br>
              <a:rPr lang="en-US" dirty="0" smtClean="0"/>
            </a:br>
            <a:r>
              <a:rPr lang="en-US" dirty="0" smtClean="0"/>
              <a:t>complex data feeds</a:t>
            </a:r>
          </a:p>
          <a:p>
            <a:r>
              <a:rPr lang="en-US" dirty="0" smtClean="0"/>
              <a:t>Develop theoretical foundations </a:t>
            </a:r>
            <a:br>
              <a:rPr lang="en-US" dirty="0" smtClean="0"/>
            </a:br>
            <a:r>
              <a:rPr lang="en-US" dirty="0" smtClean="0"/>
              <a:t>for</a:t>
            </a:r>
            <a:r>
              <a:rPr lang="en-US" dirty="0"/>
              <a:t> </a:t>
            </a:r>
            <a:r>
              <a:rPr lang="en-US" dirty="0" smtClean="0"/>
              <a:t>unified cross disciplinary </a:t>
            </a:r>
            <a:br>
              <a:rPr lang="en-US" dirty="0" smtClean="0"/>
            </a:br>
            <a:r>
              <a:rPr lang="en-US" dirty="0" smtClean="0"/>
              <a:t>technology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1A334D"/>
              </a:clrFrom>
              <a:clrTo>
                <a:srgbClr val="1A334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434" y="1284889"/>
            <a:ext cx="2661032" cy="17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wat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852" y="3077788"/>
            <a:ext cx="2742980" cy="1643882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5620410" y="4879330"/>
            <a:ext cx="3324777" cy="1755330"/>
            <a:chOff x="2130144" y="4003213"/>
            <a:chExt cx="6704682" cy="2473787"/>
          </a:xfrm>
        </p:grpSpPr>
        <p:pic>
          <p:nvPicPr>
            <p:cNvPr id="8" name="Picture 2" descr="C:\talk_CI\pan1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144" y="4003213"/>
              <a:ext cx="6414760" cy="1436914"/>
            </a:xfrm>
            <a:prstGeom prst="rect">
              <a:avLst/>
            </a:prstGeom>
            <a:noFill/>
          </p:spPr>
        </p:pic>
        <p:pic>
          <p:nvPicPr>
            <p:cNvPr id="9" name="Picture 3" descr="C:\talk_CI\pan2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066" y="5036434"/>
              <a:ext cx="6414760" cy="144056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082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Mathematics of scalar, </a:t>
            </a:r>
            <a:br>
              <a:rPr lang="en-US" dirty="0" smtClean="0"/>
            </a:br>
            <a:r>
              <a:rPr lang="en-US" dirty="0" smtClean="0"/>
              <a:t>vector, and tensor fields</a:t>
            </a:r>
          </a:p>
          <a:p>
            <a:r>
              <a:rPr lang="en-US" dirty="0"/>
              <a:t>Discrete methods for </a:t>
            </a:r>
            <a:br>
              <a:rPr lang="en-US" dirty="0"/>
            </a:br>
            <a:r>
              <a:rPr lang="en-US" dirty="0" smtClean="0"/>
              <a:t>graphs </a:t>
            </a:r>
            <a:r>
              <a:rPr lang="en-US" dirty="0"/>
              <a:t>and text</a:t>
            </a:r>
          </a:p>
          <a:p>
            <a:r>
              <a:rPr lang="en-US" dirty="0" smtClean="0"/>
              <a:t>Uncertainty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Topology</a:t>
            </a:r>
          </a:p>
          <a:p>
            <a:r>
              <a:rPr lang="en-US" dirty="0" smtClean="0"/>
              <a:t>High dimensional models</a:t>
            </a:r>
          </a:p>
          <a:p>
            <a:r>
              <a:rPr lang="en-US" dirty="0" smtClean="0"/>
              <a:t>Infrastructure </a:t>
            </a:r>
            <a:r>
              <a:rPr lang="en-US" dirty="0"/>
              <a:t>for data movements</a:t>
            </a:r>
          </a:p>
          <a:p>
            <a:r>
              <a:rPr lang="en-US" dirty="0"/>
              <a:t>Parallel computing for data </a:t>
            </a:r>
            <a:r>
              <a:rPr lang="en-US" dirty="0" smtClean="0"/>
              <a:t>analysis</a:t>
            </a:r>
            <a:endParaRPr lang="en-US" dirty="0"/>
          </a:p>
          <a:p>
            <a:r>
              <a:rPr lang="en-US" dirty="0" smtClean="0"/>
              <a:t>Scalable </a:t>
            </a:r>
            <a:r>
              <a:rPr lang="en-US" dirty="0"/>
              <a:t>Visualization </a:t>
            </a:r>
            <a:r>
              <a:rPr lang="en-US" dirty="0" smtClean="0"/>
              <a:t>techniques</a:t>
            </a:r>
            <a:endParaRPr lang="en-US" dirty="0"/>
          </a:p>
          <a:p>
            <a:r>
              <a:rPr lang="en-US" dirty="0"/>
              <a:t>Building data </a:t>
            </a:r>
            <a:r>
              <a:rPr lang="en-US" dirty="0" smtClean="0"/>
              <a:t>abstractions</a:t>
            </a:r>
          </a:p>
          <a:p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6513567" y="4445872"/>
            <a:ext cx="2418177" cy="2185727"/>
            <a:chOff x="6251022" y="2824830"/>
            <a:chExt cx="2418177" cy="2288421"/>
          </a:xfrm>
        </p:grpSpPr>
        <p:pic>
          <p:nvPicPr>
            <p:cNvPr id="14" name="Picture 2" descr="combustion_overview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554" y="2824830"/>
              <a:ext cx="2386645" cy="22884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6251022" y="4029226"/>
              <a:ext cx="19340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10 dimensional 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/>
              </a:r>
              <a:br>
                <a:rPr lang="en-US" sz="1200" dirty="0" smtClean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</a:b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data </a:t>
              </a:r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set describing 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/>
              </a:r>
              <a:br>
                <a:rPr lang="en-US" sz="1200" dirty="0" smtClean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</a:b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the </a:t>
              </a:r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heat release 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in a family of simulations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pic>
        <p:nvPicPr>
          <p:cNvPr id="17" name="none_c_with_graph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741426" y="1244356"/>
            <a:ext cx="2310229" cy="17660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242" y="2956037"/>
            <a:ext cx="1142208" cy="114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933" y="3129458"/>
            <a:ext cx="1142208" cy="114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211" y="3327313"/>
            <a:ext cx="1142208" cy="114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063" y="1354694"/>
            <a:ext cx="1789388" cy="168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repository_DAR\papers\MSC_vis2010\figs\ex_rho\im1.bmp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160" y="3050628"/>
            <a:ext cx="2585145" cy="1332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993" y="4698124"/>
            <a:ext cx="2879835" cy="21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8" y="1419726"/>
            <a:ext cx="5474488" cy="5105400"/>
          </a:xfrm>
        </p:spPr>
        <p:txBody>
          <a:bodyPr/>
          <a:lstStyle/>
          <a:p>
            <a:r>
              <a:rPr lang="en-US" dirty="0" smtClean="0"/>
              <a:t>Software infrastructure for </a:t>
            </a:r>
            <a:br>
              <a:rPr lang="en-US" dirty="0" smtClean="0"/>
            </a:br>
            <a:r>
              <a:rPr lang="en-US" dirty="0" smtClean="0"/>
              <a:t>distributed data access </a:t>
            </a:r>
            <a:br>
              <a:rPr lang="en-US" dirty="0" smtClean="0"/>
            </a:br>
            <a:r>
              <a:rPr lang="en-US" dirty="0"/>
              <a:t>and </a:t>
            </a:r>
            <a:r>
              <a:rPr lang="en-US" dirty="0" smtClean="0"/>
              <a:t>visualization</a:t>
            </a:r>
            <a:endParaRPr lang="en-US" sz="1000" dirty="0" smtClean="0"/>
          </a:p>
          <a:p>
            <a:r>
              <a:rPr lang="en-US" dirty="0" smtClean="0"/>
              <a:t>Collaborative tools for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large, distributed teams </a:t>
            </a:r>
            <a:br>
              <a:rPr lang="en-US" dirty="0" smtClean="0"/>
            </a:br>
            <a:r>
              <a:rPr lang="en-US" dirty="0" smtClean="0"/>
              <a:t>solving problems jointly</a:t>
            </a:r>
            <a:endParaRPr lang="en-US" sz="1050" dirty="0"/>
          </a:p>
          <a:p>
            <a:r>
              <a:rPr lang="en-US" dirty="0" smtClean="0"/>
              <a:t>Tracking of Information </a:t>
            </a:r>
            <a:br>
              <a:rPr lang="en-US" dirty="0" smtClean="0"/>
            </a:br>
            <a:r>
              <a:rPr lang="en-US" dirty="0" smtClean="0"/>
              <a:t>Evolution and Decision making</a:t>
            </a:r>
          </a:p>
          <a:p>
            <a:r>
              <a:rPr lang="en-US" dirty="0" smtClean="0"/>
              <a:t>Scalable </a:t>
            </a:r>
            <a:r>
              <a:rPr lang="en-US" dirty="0"/>
              <a:t>data analysis </a:t>
            </a:r>
            <a:br>
              <a:rPr lang="en-US" dirty="0"/>
            </a:br>
            <a:r>
              <a:rPr lang="en-US" dirty="0"/>
              <a:t>tools exploiting </a:t>
            </a:r>
            <a:br>
              <a:rPr lang="en-US" dirty="0"/>
            </a:br>
            <a:r>
              <a:rPr lang="en-US" dirty="0"/>
              <a:t>HPC </a:t>
            </a:r>
            <a:r>
              <a:rPr lang="en-US" dirty="0" smtClean="0"/>
              <a:t>resources</a:t>
            </a:r>
            <a:endParaRPr lang="en-US" sz="1100" dirty="0" smtClean="0"/>
          </a:p>
          <a:p>
            <a:r>
              <a:rPr lang="en-US" dirty="0" smtClean="0"/>
              <a:t>Ad hoc interfaces</a:t>
            </a:r>
            <a:br>
              <a:rPr lang="en-US" dirty="0" smtClean="0"/>
            </a:br>
            <a:r>
              <a:rPr lang="en-US" dirty="0" smtClean="0"/>
              <a:t>for specialized tasks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455021" y="1309021"/>
            <a:ext cx="3009900" cy="3192034"/>
            <a:chOff x="5105400" y="1373188"/>
            <a:chExt cx="4038600" cy="5038725"/>
          </a:xfrm>
        </p:grpSpPr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8405813" y="3810000"/>
              <a:ext cx="357187" cy="685800"/>
              <a:chOff x="5199" y="2460"/>
              <a:chExt cx="414" cy="199"/>
            </a:xfrm>
          </p:grpSpPr>
          <p:sp>
            <p:nvSpPr>
              <p:cNvPr id="58" name="Line 60"/>
              <p:cNvSpPr>
                <a:spLocks noChangeShapeType="1"/>
              </p:cNvSpPr>
              <p:nvPr/>
            </p:nvSpPr>
            <p:spPr bwMode="auto">
              <a:xfrm flipH="1">
                <a:off x="5199" y="2460"/>
                <a:ext cx="133" cy="1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61"/>
              <p:cNvSpPr>
                <a:spLocks noChangeShapeType="1"/>
              </p:cNvSpPr>
              <p:nvPr/>
            </p:nvSpPr>
            <p:spPr bwMode="auto">
              <a:xfrm flipH="1">
                <a:off x="5315" y="2460"/>
                <a:ext cx="5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62"/>
              <p:cNvSpPr>
                <a:spLocks noChangeShapeType="1"/>
              </p:cNvSpPr>
              <p:nvPr/>
            </p:nvSpPr>
            <p:spPr bwMode="auto">
              <a:xfrm>
                <a:off x="5406" y="2460"/>
                <a:ext cx="0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67"/>
              <p:cNvSpPr>
                <a:spLocks noChangeShapeType="1"/>
              </p:cNvSpPr>
              <p:nvPr/>
            </p:nvSpPr>
            <p:spPr bwMode="auto">
              <a:xfrm>
                <a:off x="5480" y="2460"/>
                <a:ext cx="133" cy="1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68"/>
              <p:cNvSpPr>
                <a:spLocks noChangeShapeType="1"/>
              </p:cNvSpPr>
              <p:nvPr/>
            </p:nvSpPr>
            <p:spPr bwMode="auto">
              <a:xfrm>
                <a:off x="5447" y="2460"/>
                <a:ext cx="5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74"/>
            <p:cNvGrpSpPr>
              <a:grpSpLocks/>
            </p:cNvGrpSpPr>
            <p:nvPr/>
          </p:nvGrpSpPr>
          <p:grpSpPr bwMode="auto">
            <a:xfrm>
              <a:off x="7010400" y="3810000"/>
              <a:ext cx="357188" cy="685800"/>
              <a:chOff x="5199" y="2460"/>
              <a:chExt cx="414" cy="199"/>
            </a:xfrm>
          </p:grpSpPr>
          <p:sp>
            <p:nvSpPr>
              <p:cNvPr id="53" name="Line 75"/>
              <p:cNvSpPr>
                <a:spLocks noChangeShapeType="1"/>
              </p:cNvSpPr>
              <p:nvPr/>
            </p:nvSpPr>
            <p:spPr bwMode="auto">
              <a:xfrm flipH="1">
                <a:off x="5199" y="2460"/>
                <a:ext cx="133" cy="1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6"/>
              <p:cNvSpPr>
                <a:spLocks noChangeShapeType="1"/>
              </p:cNvSpPr>
              <p:nvPr/>
            </p:nvSpPr>
            <p:spPr bwMode="auto">
              <a:xfrm flipH="1">
                <a:off x="5315" y="2460"/>
                <a:ext cx="5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77"/>
              <p:cNvSpPr>
                <a:spLocks noChangeShapeType="1"/>
              </p:cNvSpPr>
              <p:nvPr/>
            </p:nvSpPr>
            <p:spPr bwMode="auto">
              <a:xfrm>
                <a:off x="5406" y="2460"/>
                <a:ext cx="0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78"/>
              <p:cNvSpPr>
                <a:spLocks noChangeShapeType="1"/>
              </p:cNvSpPr>
              <p:nvPr/>
            </p:nvSpPr>
            <p:spPr bwMode="auto">
              <a:xfrm>
                <a:off x="5480" y="2460"/>
                <a:ext cx="133" cy="1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79"/>
              <p:cNvSpPr>
                <a:spLocks noChangeShapeType="1"/>
              </p:cNvSpPr>
              <p:nvPr/>
            </p:nvSpPr>
            <p:spPr bwMode="auto">
              <a:xfrm>
                <a:off x="5447" y="2460"/>
                <a:ext cx="5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7475538" y="3810000"/>
              <a:ext cx="357187" cy="685800"/>
              <a:chOff x="5199" y="2460"/>
              <a:chExt cx="414" cy="199"/>
            </a:xfrm>
          </p:grpSpPr>
          <p:sp>
            <p:nvSpPr>
              <p:cNvPr id="48" name="Line 81"/>
              <p:cNvSpPr>
                <a:spLocks noChangeShapeType="1"/>
              </p:cNvSpPr>
              <p:nvPr/>
            </p:nvSpPr>
            <p:spPr bwMode="auto">
              <a:xfrm flipH="1">
                <a:off x="5199" y="2460"/>
                <a:ext cx="133" cy="1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82"/>
              <p:cNvSpPr>
                <a:spLocks noChangeShapeType="1"/>
              </p:cNvSpPr>
              <p:nvPr/>
            </p:nvSpPr>
            <p:spPr bwMode="auto">
              <a:xfrm flipH="1">
                <a:off x="5315" y="2460"/>
                <a:ext cx="5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83"/>
              <p:cNvSpPr>
                <a:spLocks noChangeShapeType="1"/>
              </p:cNvSpPr>
              <p:nvPr/>
            </p:nvSpPr>
            <p:spPr bwMode="auto">
              <a:xfrm>
                <a:off x="5406" y="2460"/>
                <a:ext cx="0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84"/>
              <p:cNvSpPr>
                <a:spLocks noChangeShapeType="1"/>
              </p:cNvSpPr>
              <p:nvPr/>
            </p:nvSpPr>
            <p:spPr bwMode="auto">
              <a:xfrm>
                <a:off x="5480" y="2460"/>
                <a:ext cx="133" cy="1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85"/>
              <p:cNvSpPr>
                <a:spLocks noChangeShapeType="1"/>
              </p:cNvSpPr>
              <p:nvPr/>
            </p:nvSpPr>
            <p:spPr bwMode="auto">
              <a:xfrm>
                <a:off x="5447" y="2460"/>
                <a:ext cx="5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7940675" y="3810000"/>
              <a:ext cx="357188" cy="685800"/>
              <a:chOff x="5199" y="2460"/>
              <a:chExt cx="414" cy="199"/>
            </a:xfrm>
          </p:grpSpPr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 flipH="1">
                <a:off x="5199" y="2460"/>
                <a:ext cx="133" cy="1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 flipH="1">
                <a:off x="5315" y="2460"/>
                <a:ext cx="5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5406" y="2460"/>
                <a:ext cx="0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5480" y="2460"/>
                <a:ext cx="133" cy="1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5447" y="2460"/>
                <a:ext cx="5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Rectangle 92"/>
            <p:cNvSpPr>
              <a:spLocks noChangeArrowheads="1"/>
            </p:cNvSpPr>
            <p:nvPr/>
          </p:nvSpPr>
          <p:spPr bwMode="auto">
            <a:xfrm>
              <a:off x="6781800" y="3810000"/>
              <a:ext cx="2362200" cy="68580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5105400" y="4876800"/>
              <a:ext cx="2209800" cy="1066800"/>
              <a:chOff x="4224" y="2016"/>
              <a:chExt cx="1392" cy="672"/>
            </a:xfrm>
          </p:grpSpPr>
          <p:sp>
            <p:nvSpPr>
              <p:cNvPr id="32" name="Line 48"/>
              <p:cNvSpPr>
                <a:spLocks noChangeShapeType="1"/>
              </p:cNvSpPr>
              <p:nvPr/>
            </p:nvSpPr>
            <p:spPr bwMode="auto">
              <a:xfrm flipH="1">
                <a:off x="4320" y="2016"/>
                <a:ext cx="38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9"/>
              <p:cNvSpPr>
                <a:spLocks noChangeShapeType="1"/>
              </p:cNvSpPr>
              <p:nvPr/>
            </p:nvSpPr>
            <p:spPr bwMode="auto">
              <a:xfrm flipH="1">
                <a:off x="4656" y="2016"/>
                <a:ext cx="14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50"/>
              <p:cNvSpPr>
                <a:spLocks noChangeShapeType="1"/>
              </p:cNvSpPr>
              <p:nvPr/>
            </p:nvSpPr>
            <p:spPr bwMode="auto">
              <a:xfrm>
                <a:off x="4920" y="20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Oval 51"/>
              <p:cNvSpPr>
                <a:spLocks noChangeArrowheads="1"/>
              </p:cNvSpPr>
              <p:nvPr/>
            </p:nvSpPr>
            <p:spPr bwMode="auto">
              <a:xfrm>
                <a:off x="4800" y="244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52"/>
              <p:cNvSpPr>
                <a:spLocks noChangeArrowheads="1"/>
              </p:cNvSpPr>
              <p:nvPr/>
            </p:nvSpPr>
            <p:spPr bwMode="auto">
              <a:xfrm>
                <a:off x="4224" y="244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53"/>
              <p:cNvSpPr>
                <a:spLocks noChangeArrowheads="1"/>
              </p:cNvSpPr>
              <p:nvPr/>
            </p:nvSpPr>
            <p:spPr bwMode="auto">
              <a:xfrm>
                <a:off x="4512" y="244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" name="Group 54"/>
              <p:cNvGrpSpPr>
                <a:grpSpLocks/>
              </p:cNvGrpSpPr>
              <p:nvPr/>
            </p:nvGrpSpPr>
            <p:grpSpPr bwMode="auto">
              <a:xfrm flipH="1">
                <a:off x="5040" y="2016"/>
                <a:ext cx="576" cy="672"/>
                <a:chOff x="4320" y="2112"/>
                <a:chExt cx="576" cy="672"/>
              </a:xfrm>
            </p:grpSpPr>
            <p:sp>
              <p:nvSpPr>
                <p:cNvPr id="39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4416" y="2112"/>
                  <a:ext cx="384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4752" y="2112"/>
                  <a:ext cx="144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Oval 57"/>
                <p:cNvSpPr>
                  <a:spLocks noChangeArrowheads="1"/>
                </p:cNvSpPr>
                <p:nvPr/>
              </p:nvSpPr>
              <p:spPr bwMode="auto">
                <a:xfrm>
                  <a:off x="4320" y="2544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58"/>
                <p:cNvSpPr>
                  <a:spLocks noChangeArrowheads="1"/>
                </p:cNvSpPr>
                <p:nvPr/>
              </p:nvSpPr>
              <p:spPr bwMode="auto">
                <a:xfrm>
                  <a:off x="4608" y="2544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flipH="1">
              <a:off x="6705600" y="2895600"/>
              <a:ext cx="6096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71"/>
            <p:cNvSpPr>
              <a:spLocks noChangeArrowheads="1"/>
            </p:cNvSpPr>
            <p:nvPr/>
          </p:nvSpPr>
          <p:spPr bwMode="auto">
            <a:xfrm>
              <a:off x="5334000" y="3657600"/>
              <a:ext cx="1600200" cy="1295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30" descr="ViSUS_LDRD_2003_report_Page_4_Image_0001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749675"/>
              <a:ext cx="1447800" cy="108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33"/>
            <p:cNvSpPr>
              <a:spLocks noChangeShapeType="1"/>
            </p:cNvSpPr>
            <p:nvPr/>
          </p:nvSpPr>
          <p:spPr bwMode="auto">
            <a:xfrm flipH="1">
              <a:off x="7239000" y="2895600"/>
              <a:ext cx="228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7658100" y="2895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38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7010400" y="35814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45"/>
            <p:cNvGrpSpPr>
              <a:grpSpLocks/>
            </p:cNvGrpSpPr>
            <p:nvPr/>
          </p:nvGrpSpPr>
          <p:grpSpPr bwMode="auto">
            <a:xfrm flipH="1">
              <a:off x="7848600" y="2895600"/>
              <a:ext cx="914400" cy="1066800"/>
              <a:chOff x="4320" y="2112"/>
              <a:chExt cx="576" cy="672"/>
            </a:xfrm>
          </p:grpSpPr>
          <p:sp>
            <p:nvSpPr>
              <p:cNvPr id="28" name="Line 41"/>
              <p:cNvSpPr>
                <a:spLocks noChangeShapeType="1"/>
              </p:cNvSpPr>
              <p:nvPr/>
            </p:nvSpPr>
            <p:spPr bwMode="auto">
              <a:xfrm flipH="1">
                <a:off x="4416" y="2112"/>
                <a:ext cx="38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42"/>
              <p:cNvSpPr>
                <a:spLocks noChangeShapeType="1"/>
              </p:cNvSpPr>
              <p:nvPr/>
            </p:nvSpPr>
            <p:spPr bwMode="auto">
              <a:xfrm flipH="1">
                <a:off x="4752" y="2112"/>
                <a:ext cx="14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Oval 43"/>
              <p:cNvSpPr>
                <a:spLocks noChangeArrowheads="1"/>
              </p:cNvSpPr>
              <p:nvPr/>
            </p:nvSpPr>
            <p:spPr bwMode="auto">
              <a:xfrm>
                <a:off x="4320" y="254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44"/>
              <p:cNvSpPr>
                <a:spLocks noChangeArrowheads="1"/>
              </p:cNvSpPr>
              <p:nvPr/>
            </p:nvSpPr>
            <p:spPr bwMode="auto">
              <a:xfrm>
                <a:off x="4608" y="254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AutoShape 72"/>
            <p:cNvSpPr>
              <a:spLocks noChangeArrowheads="1"/>
            </p:cNvSpPr>
            <p:nvPr/>
          </p:nvSpPr>
          <p:spPr bwMode="auto">
            <a:xfrm>
              <a:off x="6934200" y="5486400"/>
              <a:ext cx="762000" cy="9255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 contrast="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410200"/>
              <a:ext cx="685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AutoShape 93"/>
            <p:cNvSpPr>
              <a:spLocks noChangeArrowheads="1"/>
            </p:cNvSpPr>
            <p:nvPr/>
          </p:nvSpPr>
          <p:spPr bwMode="auto">
            <a:xfrm>
              <a:off x="6437313" y="1373188"/>
              <a:ext cx="2170112" cy="17510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" name="Picture 24" descr="visus-bgl">
              <a:hlinkClick r:id="rId7" action="ppaction://program"/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763" y="1466850"/>
              <a:ext cx="1828800" cy="1562100"/>
            </a:xfrm>
            <a:prstGeom prst="rect">
              <a:avLst/>
            </a:prstGeom>
            <a:noFill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6828" y="4896731"/>
            <a:ext cx="2169504" cy="174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730" y="3122122"/>
            <a:ext cx="2370530" cy="177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 descr="D:\repository_DAR\papers\MSC_vis2010\figs\ex_cosmo\im0_1.pn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7106378" y="1288341"/>
            <a:ext cx="1895732" cy="17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9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93" y="1325336"/>
            <a:ext cx="8001000" cy="5105400"/>
          </a:xfrm>
        </p:spPr>
        <p:txBody>
          <a:bodyPr/>
          <a:lstStyle/>
          <a:p>
            <a:r>
              <a:rPr lang="en-US" dirty="0" smtClean="0"/>
              <a:t>Embedded collaboration with science </a:t>
            </a:r>
            <a:br>
              <a:rPr lang="en-US" dirty="0" smtClean="0"/>
            </a:br>
            <a:r>
              <a:rPr lang="en-US" dirty="0" smtClean="0"/>
              <a:t>teams to best design solutions</a:t>
            </a:r>
          </a:p>
          <a:p>
            <a:r>
              <a:rPr lang="en-US" dirty="0" smtClean="0"/>
              <a:t>Specialize software tools </a:t>
            </a:r>
            <a:r>
              <a:rPr lang="en-US" dirty="0"/>
              <a:t>to address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specific </a:t>
            </a:r>
            <a:r>
              <a:rPr lang="en-US" dirty="0"/>
              <a:t>science challenges</a:t>
            </a:r>
            <a:endParaRPr lang="en-US" dirty="0" smtClean="0"/>
          </a:p>
          <a:p>
            <a:r>
              <a:rPr lang="en-US" dirty="0" smtClean="0"/>
              <a:t>Develop focus areas such as:</a:t>
            </a:r>
          </a:p>
          <a:p>
            <a:pPr lvl="1"/>
            <a:r>
              <a:rPr lang="en-US" dirty="0"/>
              <a:t>Large scale </a:t>
            </a:r>
            <a:r>
              <a:rPr lang="en-US" dirty="0" smtClean="0"/>
              <a:t>image </a:t>
            </a:r>
            <a:r>
              <a:rPr lang="en-US" dirty="0"/>
              <a:t>processing </a:t>
            </a:r>
            <a:endParaRPr lang="en-US" dirty="0" smtClean="0"/>
          </a:p>
          <a:p>
            <a:pPr lvl="1"/>
            <a:r>
              <a:rPr lang="en-US" dirty="0" smtClean="0"/>
              <a:t>Climate </a:t>
            </a:r>
            <a:r>
              <a:rPr lang="en-US" dirty="0"/>
              <a:t>Modeling</a:t>
            </a:r>
          </a:p>
          <a:p>
            <a:pPr lvl="1"/>
            <a:r>
              <a:rPr lang="en-US" dirty="0"/>
              <a:t>Combustion Chemistry</a:t>
            </a:r>
          </a:p>
          <a:p>
            <a:pPr lvl="1"/>
            <a:r>
              <a:rPr lang="en-US" dirty="0"/>
              <a:t>Molecular Dynamics</a:t>
            </a:r>
          </a:p>
          <a:p>
            <a:pPr lvl="1"/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Earth </a:t>
            </a:r>
            <a:r>
              <a:rPr lang="en-US" dirty="0"/>
              <a:t>Sciences</a:t>
            </a:r>
          </a:p>
          <a:p>
            <a:pPr lvl="1"/>
            <a:r>
              <a:rPr lang="en-US" dirty="0"/>
              <a:t>Medicine </a:t>
            </a:r>
            <a:endParaRPr lang="en-US" dirty="0" smtClean="0"/>
          </a:p>
          <a:p>
            <a:pPr lvl="1"/>
            <a:r>
              <a:rPr lang="en-US" dirty="0" smtClean="0"/>
              <a:t>Power grid</a:t>
            </a:r>
          </a:p>
          <a:p>
            <a:pPr lvl="1"/>
            <a:r>
              <a:rPr lang="en-US" dirty="0" smtClean="0"/>
              <a:t>…..</a:t>
            </a:r>
            <a:endParaRPr lang="en-US" dirty="0"/>
          </a:p>
          <a:p>
            <a:pPr lvl="1"/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4344" y="3781168"/>
            <a:ext cx="4928087" cy="277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0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16267</TotalTime>
  <Words>147</Words>
  <Application>Microsoft Office PowerPoint</Application>
  <PresentationFormat>On-screen Show (4:3)</PresentationFormat>
  <Paragraphs>72</Paragraphs>
  <Slides>9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PowerPoint Presentation</vt:lpstr>
      <vt:lpstr>PowerPoint Presentation</vt:lpstr>
      <vt:lpstr>Mission</vt:lpstr>
      <vt:lpstr>CEDMAV Organization Chart</vt:lpstr>
      <vt:lpstr>CEDMAV External Partnerships</vt:lpstr>
      <vt:lpstr>Research Scope</vt:lpstr>
      <vt:lpstr>Research Areas</vt:lpstr>
      <vt:lpstr>Deployment</vt:lpstr>
      <vt:lpstr>Applications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Turnbeaugh</dc:creator>
  <cp:lastModifiedBy>valerio pascucci</cp:lastModifiedBy>
  <cp:revision>1252</cp:revision>
  <cp:lastPrinted>2004-02-24T20:36:28Z</cp:lastPrinted>
  <dcterms:created xsi:type="dcterms:W3CDTF">2002-01-31T23:45:32Z</dcterms:created>
  <dcterms:modified xsi:type="dcterms:W3CDTF">2012-01-05T21:18:15Z</dcterms:modified>
</cp:coreProperties>
</file>