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5" r:id="rId2"/>
    <p:sldId id="294" r:id="rId3"/>
    <p:sldId id="295" r:id="rId4"/>
    <p:sldId id="296" r:id="rId5"/>
    <p:sldId id="297" r:id="rId6"/>
    <p:sldId id="298" r:id="rId7"/>
    <p:sldId id="300" r:id="rId8"/>
    <p:sldId id="257" r:id="rId9"/>
    <p:sldId id="260" r:id="rId10"/>
    <p:sldId id="261" r:id="rId11"/>
    <p:sldId id="262" r:id="rId12"/>
    <p:sldId id="258" r:id="rId13"/>
    <p:sldId id="259" r:id="rId14"/>
    <p:sldId id="263" r:id="rId15"/>
    <p:sldId id="286" r:id="rId16"/>
    <p:sldId id="287" r:id="rId17"/>
    <p:sldId id="265" r:id="rId18"/>
    <p:sldId id="266" r:id="rId19"/>
    <p:sldId id="283" r:id="rId20"/>
    <p:sldId id="267" r:id="rId21"/>
    <p:sldId id="268" r:id="rId22"/>
    <p:sldId id="269" r:id="rId23"/>
    <p:sldId id="270" r:id="rId24"/>
    <p:sldId id="271" r:id="rId25"/>
    <p:sldId id="288" r:id="rId26"/>
    <p:sldId id="289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4" r:id="rId37"/>
    <p:sldId id="285" r:id="rId38"/>
    <p:sldId id="309" r:id="rId39"/>
    <p:sldId id="313" r:id="rId40"/>
    <p:sldId id="314" r:id="rId41"/>
    <p:sldId id="301" r:id="rId42"/>
    <p:sldId id="303" r:id="rId43"/>
    <p:sldId id="304" r:id="rId44"/>
    <p:sldId id="30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-1496" y="-324"/>
      </p:cViewPr>
      <p:guideLst>
        <p:guide orient="horz" pos="31"/>
        <p:guide pos="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0FE60-D662-0547-9B6C-E6575CA4082E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F7294-77A2-264B-B826-4DF53E28D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8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6181B2-7372-42E2-AAE7-39957C190006}" type="slidenum">
              <a:rPr lang="en-US"/>
              <a:pPr/>
              <a:t>1</a:t>
            </a:fld>
            <a:endParaRPr lang="en-US"/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3885579" y="0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3885579" y="8688049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44" tIns="0" rIns="19044" bIns="0" anchor="b"/>
          <a:lstStyle/>
          <a:p>
            <a:pPr algn="r" defTabSz="914437"/>
            <a:r>
              <a:rPr lang="en-US" sz="1100" i="1">
                <a:latin typeface="Times New Roman" pitchFamily="18" charset="0"/>
              </a:rPr>
              <a:t>1</a:t>
            </a:r>
          </a:p>
        </p:txBody>
      </p:sp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" y="8688049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1" y="0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19" name="Rectangle 6"/>
          <p:cNvSpPr>
            <a:spLocks noChangeArrowheads="1"/>
          </p:cNvSpPr>
          <p:nvPr/>
        </p:nvSpPr>
        <p:spPr bwMode="auto">
          <a:xfrm>
            <a:off x="3885579" y="0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20" name="Rectangle 7"/>
          <p:cNvSpPr>
            <a:spLocks noChangeArrowheads="1"/>
          </p:cNvSpPr>
          <p:nvPr/>
        </p:nvSpPr>
        <p:spPr bwMode="auto">
          <a:xfrm>
            <a:off x="3885579" y="8688049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44" tIns="0" rIns="19044" bIns="0" anchor="b"/>
          <a:lstStyle/>
          <a:p>
            <a:pPr algn="r" defTabSz="914437"/>
            <a:r>
              <a:rPr lang="en-US" sz="1100" i="1">
                <a:latin typeface="Times New Roman" pitchFamily="18" charset="0"/>
              </a:rPr>
              <a:t>1</a:t>
            </a:r>
          </a:p>
        </p:txBody>
      </p:sp>
      <p:sp>
        <p:nvSpPr>
          <p:cNvPr id="64521" name="Rectangle 8"/>
          <p:cNvSpPr>
            <a:spLocks noChangeArrowheads="1"/>
          </p:cNvSpPr>
          <p:nvPr/>
        </p:nvSpPr>
        <p:spPr bwMode="auto">
          <a:xfrm>
            <a:off x="1" y="8688049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22" name="Rectangle 9"/>
          <p:cNvSpPr>
            <a:spLocks noChangeArrowheads="1"/>
          </p:cNvSpPr>
          <p:nvPr/>
        </p:nvSpPr>
        <p:spPr bwMode="auto">
          <a:xfrm>
            <a:off x="1" y="0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23" name="Rectangle 10"/>
          <p:cNvSpPr>
            <a:spLocks noChangeArrowheads="1"/>
          </p:cNvSpPr>
          <p:nvPr/>
        </p:nvSpPr>
        <p:spPr bwMode="auto">
          <a:xfrm>
            <a:off x="3885579" y="0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24" name="Rectangle 11"/>
          <p:cNvSpPr>
            <a:spLocks noChangeArrowheads="1"/>
          </p:cNvSpPr>
          <p:nvPr/>
        </p:nvSpPr>
        <p:spPr bwMode="auto">
          <a:xfrm>
            <a:off x="3885579" y="8688049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44" tIns="0" rIns="19044" bIns="0" anchor="b"/>
          <a:lstStyle/>
          <a:p>
            <a:pPr algn="r" defTabSz="914437"/>
            <a:r>
              <a:rPr lang="en-US" sz="1100" i="1">
                <a:latin typeface="Times New Roman" pitchFamily="18" charset="0"/>
              </a:rPr>
              <a:t>1</a:t>
            </a:r>
          </a:p>
        </p:txBody>
      </p:sp>
      <p:sp>
        <p:nvSpPr>
          <p:cNvPr id="64525" name="Rectangle 12"/>
          <p:cNvSpPr>
            <a:spLocks noChangeArrowheads="1"/>
          </p:cNvSpPr>
          <p:nvPr/>
        </p:nvSpPr>
        <p:spPr bwMode="auto">
          <a:xfrm>
            <a:off x="1" y="8688049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26" name="Rectangle 13"/>
          <p:cNvSpPr>
            <a:spLocks noChangeArrowheads="1"/>
          </p:cNvSpPr>
          <p:nvPr/>
        </p:nvSpPr>
        <p:spPr bwMode="auto">
          <a:xfrm>
            <a:off x="1" y="0"/>
            <a:ext cx="2972421" cy="45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4527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2926"/>
          </a:xfrm>
          <a:noFill/>
          <a:ln/>
        </p:spPr>
        <p:txBody>
          <a:bodyPr lIns="90456" tIns="44434" rIns="90456" bIns="44434"/>
          <a:lstStyle/>
          <a:p>
            <a:pPr eaLnBrk="1" hangingPunct="1"/>
            <a:r>
              <a:rPr lang="en-US" smtClean="0"/>
              <a:t>Thank co-authors</a:t>
            </a:r>
          </a:p>
        </p:txBody>
      </p:sp>
      <p:sp>
        <p:nvSpPr>
          <p:cNvPr id="64528" name="Rectangle 1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4537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6D4607-1575-4000-B743-F28DF8B3F5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6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excel at creating new connections and new collaborations between different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7294-77A2-264B-B826-4DF53E28DA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15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provide</a:t>
            </a:r>
            <a:r>
              <a:rPr lang="en-US" baseline="0" dirty="0" smtClean="0"/>
              <a:t> ample opportunities to engage fellow CEDMAV members in larger collaborations </a:t>
            </a:r>
          </a:p>
          <a:p>
            <a:r>
              <a:rPr lang="en-US" baseline="0" dirty="0" smtClean="0"/>
              <a:t>This will make us all more attractive since we can provide missing expertise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7294-77A2-264B-B826-4DF53E28DA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1000" y="990600"/>
            <a:ext cx="8382000" cy="0"/>
          </a:xfrm>
          <a:prstGeom prst="line">
            <a:avLst/>
          </a:prstGeom>
          <a:ln w="28575" cmpd="sng">
            <a:solidFill>
              <a:srgbClr val="204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1000" y="990600"/>
            <a:ext cx="8382000" cy="0"/>
          </a:xfrm>
          <a:prstGeom prst="line">
            <a:avLst/>
          </a:prstGeom>
          <a:ln w="28575" cmpd="sng">
            <a:solidFill>
              <a:srgbClr val="204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1000" y="1219200"/>
            <a:ext cx="8382000" cy="0"/>
          </a:xfrm>
          <a:prstGeom prst="line">
            <a:avLst/>
          </a:prstGeom>
          <a:ln w="12700">
            <a:solidFill>
              <a:srgbClr val="204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1000" y="990600"/>
            <a:ext cx="8382000" cy="0"/>
          </a:xfrm>
          <a:prstGeom prst="line">
            <a:avLst/>
          </a:prstGeom>
          <a:ln w="28575" cmpd="sng">
            <a:solidFill>
              <a:srgbClr val="204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6E6AE-0C4A-4900-AAFC-DB32120F1E40}" type="datetimeFigureOut">
              <a:rPr lang="en-US" smtClean="0"/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2922E-3232-47DD-A970-E3DB39E5CF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204D25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K:\visus_3D_demo\BORG-DEMO-DVD\RUN_VISUS_FOX_DEMO_MIRANDA_RELATIVE_PATH-K.bat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file:///K:\visus_3D_demo\visfemale\runfox_local.bat" TargetMode="External"/><Relationship Id="rId1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hyperlink" Target="file:///K:\ViSUS_DEMO\_NGA_DEMO_PRESENTATION\_Copy%20of%20demo_001_world_simple.bat" TargetMode="External"/><Relationship Id="rId12" Type="http://schemas.openxmlformats.org/officeDocument/2006/relationships/image" Target="../media/image51.png"/><Relationship Id="rId17" Type="http://schemas.openxmlformats.org/officeDocument/2006/relationships/image" Target="../media/image42.png"/><Relationship Id="rId2" Type="http://schemas.openxmlformats.org/officeDocument/2006/relationships/hyperlink" Target="file:///K:\ViSUS_DEMO\_NGA_DEMO_PRESENTATION\_Copy%20of%20demo_005_difference_and_edge.bat" TargetMode="Externa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hyperlink" Target="file:///K:\visus_3D_demo\visus-oil-demo\run-K.bat" TargetMode="External"/><Relationship Id="rId5" Type="http://schemas.openxmlformats.org/officeDocument/2006/relationships/image" Target="../media/image49.png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hyperlink" Target="file:///K:\ViSUS_DEMO\_search\demo0_pool.bat" TargetMode="External"/><Relationship Id="rId9" Type="http://schemas.openxmlformats.org/officeDocument/2006/relationships/hyperlink" Target="file:///K:\visus_3D_demo\BORG-DEMO-DVD\RUN_VISUS_FOX_DEMO_MIRANDA_RELATIVE_PATH-K.bat" TargetMode="External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file:///K:\ViSUS_DEMO\_NGA_DEMO_PRESENTATION\_Copy%20of%20demo_001_world_simple.bat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66.png"/><Relationship Id="rId5" Type="http://schemas.openxmlformats.org/officeDocument/2006/relationships/image" Target="../media/image7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87.png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" descr="visus-bgl">
            <a:hlinkClick r:id="rId3" action="ppaction://program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9"/>
          <a:stretch/>
        </p:blipFill>
        <p:spPr bwMode="auto">
          <a:xfrm>
            <a:off x="0" y="4656894"/>
            <a:ext cx="2602493" cy="2201106"/>
          </a:xfrm>
          <a:prstGeom prst="rect">
            <a:avLst/>
          </a:prstGeom>
          <a:noFill/>
        </p:spPr>
      </p:pic>
      <p:pic>
        <p:nvPicPr>
          <p:cNvPr id="12297" name="Picture 11" descr="Bubbles_titl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4258" y="4656894"/>
            <a:ext cx="2591625" cy="215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498" y="4656894"/>
            <a:ext cx="3067754" cy="215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6" name="Text Box 10"/>
          <p:cNvSpPr txBox="1">
            <a:spLocks noChangeArrowheads="1"/>
          </p:cNvSpPr>
          <p:nvPr/>
        </p:nvSpPr>
        <p:spPr bwMode="auto">
          <a:xfrm>
            <a:off x="172244" y="1586342"/>
            <a:ext cx="8799512" cy="2862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/>
              <a:t>Center for Extreme Data </a:t>
            </a:r>
            <a:r>
              <a:rPr lang="en-US" sz="3600" b="1" dirty="0" smtClean="0"/>
              <a:t>Management </a:t>
            </a:r>
            <a:r>
              <a:rPr lang="en-US" sz="3600" b="1" dirty="0" smtClean="0"/>
              <a:t>Analysis and Visualization </a:t>
            </a:r>
            <a:endParaRPr lang="en-US" sz="3600" b="1" dirty="0" smtClean="0"/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Valerio Pascucci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b="1" dirty="0" smtClean="0"/>
          </a:p>
        </p:txBody>
      </p:sp>
      <p:pic>
        <p:nvPicPr>
          <p:cNvPr id="12" name="Picture 2" descr="cedmav-ban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742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Information visualization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High-dimensional data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Concurrent programming</a:t>
            </a:r>
          </a:p>
          <a:p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Nek 5000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Microscopy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Wild fire modeling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CEDMAV Research Spans a Broad Range of Topics, Applications, and Subfields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295400" y="1143000"/>
            <a:ext cx="2362200" cy="731520"/>
          </a:xfrm>
          <a:prstGeom prst="roundRect">
            <a:avLst>
              <a:gd name="adj" fmla="val 31653"/>
            </a:avLst>
          </a:prstGeom>
          <a:solidFill>
            <a:schemeClr val="accent3">
              <a:lumMod val="75000"/>
            </a:schemeClr>
          </a:solidFill>
          <a:ln/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Abstract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486400" y="1143000"/>
            <a:ext cx="2362200" cy="731520"/>
          </a:xfrm>
          <a:prstGeom prst="roundRect">
            <a:avLst>
              <a:gd name="adj" fmla="val 31653"/>
            </a:avLst>
          </a:prstGeom>
          <a:solidFill>
            <a:schemeClr val="accent3">
              <a:lumMod val="75000"/>
            </a:schemeClr>
          </a:solidFill>
          <a:ln/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Concrete</a:t>
            </a:r>
            <a:endParaRPr lang="en-US" sz="2800" b="1" dirty="0"/>
          </a:p>
        </p:txBody>
      </p:sp>
      <p:sp>
        <p:nvSpPr>
          <p:cNvPr id="17" name="Right Arrow 16"/>
          <p:cNvSpPr/>
          <p:nvPr/>
        </p:nvSpPr>
        <p:spPr>
          <a:xfrm>
            <a:off x="4114800" y="1203960"/>
            <a:ext cx="1066800" cy="6096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76200" cap="rnd" cmpd="sng">
            <a:solidFill>
              <a:srgbClr val="204D25"/>
            </a:solidFill>
          </a:ln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4713" y="32882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3124200"/>
            <a:ext cx="0" cy="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971800"/>
            <a:ext cx="0" cy="0"/>
          </a:xfrm>
          <a:prstGeom prst="rect">
            <a:avLst/>
          </a:prstGeom>
        </p:spPr>
      </p:pic>
      <p:pic>
        <p:nvPicPr>
          <p:cNvPr id="9" name="Picture 8" descr="gene_expressi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3" t="1403" r="20039" b="-1403"/>
          <a:stretch/>
        </p:blipFill>
        <p:spPr>
          <a:xfrm>
            <a:off x="457200" y="2514600"/>
            <a:ext cx="3743036" cy="822960"/>
          </a:xfrm>
          <a:prstGeom prst="rect">
            <a:avLst/>
          </a:prstGeom>
        </p:spPr>
      </p:pic>
      <p:pic>
        <p:nvPicPr>
          <p:cNvPr id="13" name="Picture 12" descr="Nek50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14600"/>
            <a:ext cx="2671247" cy="822960"/>
          </a:xfrm>
          <a:prstGeom prst="rect">
            <a:avLst/>
          </a:prstGeom>
        </p:spPr>
      </p:pic>
      <p:pic>
        <p:nvPicPr>
          <p:cNvPr id="25" name="Picture 1" descr="C:\talk_CI\microscop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733800"/>
            <a:ext cx="972266" cy="1025937"/>
          </a:xfrm>
          <a:prstGeom prst="rect">
            <a:avLst/>
          </a:prstGeom>
          <a:noFill/>
        </p:spPr>
      </p:pic>
      <p:pic>
        <p:nvPicPr>
          <p:cNvPr id="19" name="Picture 18" descr="combustion_crop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810000"/>
            <a:ext cx="818327" cy="876489"/>
          </a:xfrm>
          <a:prstGeom prst="rect">
            <a:avLst/>
          </a:prstGeom>
        </p:spPr>
      </p:pic>
      <p:pic>
        <p:nvPicPr>
          <p:cNvPr id="20" name="Picture 19" descr="data_minin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10000"/>
            <a:ext cx="834858" cy="822960"/>
          </a:xfrm>
          <a:prstGeom prst="rect">
            <a:avLst/>
          </a:prstGeom>
        </p:spPr>
      </p:pic>
      <p:pic>
        <p:nvPicPr>
          <p:cNvPr id="21" name="Picture 20" descr="wildfir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105400"/>
            <a:ext cx="1945568" cy="1271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1200" y="5181600"/>
            <a:ext cx="24892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265237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Rendering and CG</a:t>
            </a:r>
          </a:p>
          <a:p>
            <a:r>
              <a:rPr lang="en-US" sz="2400" dirty="0" smtClean="0"/>
              <a:t>Info Vis</a:t>
            </a:r>
          </a:p>
          <a:p>
            <a:r>
              <a:rPr lang="en-US" sz="2400" dirty="0" smtClean="0"/>
              <a:t>Parallel computing</a:t>
            </a:r>
          </a:p>
          <a:p>
            <a:r>
              <a:rPr lang="en-US" sz="2400" dirty="0" smtClean="0"/>
              <a:t>Higher order techniques</a:t>
            </a:r>
          </a:p>
          <a:p>
            <a:r>
              <a:rPr lang="en-US" sz="2400" dirty="0" smtClean="0"/>
              <a:t>Auto tuning</a:t>
            </a:r>
          </a:p>
          <a:p>
            <a:r>
              <a:rPr lang="en-US" sz="2400" dirty="0" smtClean="0"/>
              <a:t>Algorithms for new architectures</a:t>
            </a:r>
          </a:p>
          <a:p>
            <a:r>
              <a:rPr lang="en-US" sz="2400" dirty="0" smtClean="0"/>
              <a:t>Computational geometry</a:t>
            </a:r>
          </a:p>
          <a:p>
            <a:r>
              <a:rPr lang="en-US" sz="2400" dirty="0" smtClean="0"/>
              <a:t>Computational topology</a:t>
            </a:r>
          </a:p>
          <a:p>
            <a:r>
              <a:rPr lang="en-US" sz="2400" dirty="0" smtClean="0"/>
              <a:t>Data mining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265237"/>
            <a:ext cx="42672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Machine learning</a:t>
            </a:r>
          </a:p>
          <a:p>
            <a:r>
              <a:rPr lang="en-US" sz="2400" dirty="0" smtClean="0"/>
              <a:t>Uncertainty quantification</a:t>
            </a:r>
          </a:p>
          <a:p>
            <a:r>
              <a:rPr lang="en-US" sz="2400" dirty="0" smtClean="0"/>
              <a:t>Concurrent programming</a:t>
            </a:r>
          </a:p>
          <a:p>
            <a:r>
              <a:rPr lang="en-US" sz="2400" dirty="0" smtClean="0"/>
              <a:t>Large-scale analysis</a:t>
            </a:r>
          </a:p>
          <a:p>
            <a:r>
              <a:rPr lang="en-US" sz="2400" dirty="0" smtClean="0"/>
              <a:t>High-dimensional analysis</a:t>
            </a:r>
          </a:p>
          <a:p>
            <a:r>
              <a:rPr lang="en-US" sz="2400" dirty="0" smtClean="0"/>
              <a:t>Uncertainty visualization</a:t>
            </a:r>
          </a:p>
          <a:p>
            <a:r>
              <a:rPr lang="en-US" sz="2400" dirty="0" smtClean="0"/>
              <a:t>Performance analysis</a:t>
            </a:r>
          </a:p>
          <a:p>
            <a:r>
              <a:rPr lang="en-US" sz="2400" dirty="0" smtClean="0"/>
              <a:t>Large-scale visualization</a:t>
            </a:r>
          </a:p>
          <a:p>
            <a:r>
              <a:rPr lang="en-US" sz="2400" dirty="0" smtClean="0"/>
              <a:t>:</a:t>
            </a:r>
          </a:p>
          <a:p>
            <a:r>
              <a:rPr lang="en-US" sz="2400" dirty="0"/>
              <a:t>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CEDMAV Combined Expertise Covers an Ever Growing List of Areas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CEDMAV is More Than its Collection of Parts</a:t>
            </a:r>
            <a:endParaRPr lang="en-US" dirty="0"/>
          </a:p>
        </p:txBody>
      </p:sp>
      <p:pic>
        <p:nvPicPr>
          <p:cNvPr id="6" name="Picture 5" descr="connec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074"/>
            <a:ext cx="9144000" cy="49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CEDMAV’s Structure as a Source for Well Integrated, Diverse Research Teams is an Ideal Setup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21848"/>
            <a:ext cx="8382000" cy="500172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Projects are becoming larger and more diverse</a:t>
            </a:r>
          </a:p>
          <a:p>
            <a:pPr lvl="1"/>
            <a:r>
              <a:rPr lang="en-US" dirty="0" smtClean="0"/>
              <a:t>By guidance from funding agencies (DoE, NIH, NSF,…)</a:t>
            </a:r>
          </a:p>
          <a:p>
            <a:pPr lvl="1"/>
            <a:r>
              <a:rPr lang="en-US" dirty="0" smtClean="0"/>
              <a:t>By the nature of the problem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b="1" dirty="0" smtClean="0"/>
              <a:t>Co-Design</a:t>
            </a:r>
            <a:r>
              <a:rPr lang="en-US" dirty="0" smtClean="0"/>
              <a:t>: </a:t>
            </a:r>
            <a:r>
              <a:rPr lang="en-US" dirty="0"/>
              <a:t>h</a:t>
            </a:r>
            <a:r>
              <a:rPr lang="en-US" dirty="0" smtClean="0"/>
              <a:t>ardware, system software, compilers, applied math, parallel computing, data analysis, visualization</a:t>
            </a:r>
          </a:p>
          <a:p>
            <a:pPr lvl="1"/>
            <a:r>
              <a:rPr lang="en-US" b="1" dirty="0"/>
              <a:t>Mathematical Multifaceted Integrated Capability </a:t>
            </a:r>
            <a:r>
              <a:rPr lang="en-US" b="1" dirty="0" smtClean="0"/>
              <a:t>Centers: </a:t>
            </a:r>
            <a:r>
              <a:rPr lang="en-US" dirty="0"/>
              <a:t> </a:t>
            </a:r>
            <a:r>
              <a:rPr lang="en-US" dirty="0" smtClean="0"/>
              <a:t>“… </a:t>
            </a:r>
            <a:r>
              <a:rPr lang="en-US" i="1" dirty="0" smtClean="0"/>
              <a:t>an </a:t>
            </a:r>
            <a:r>
              <a:rPr lang="en-US" i="1" dirty="0"/>
              <a:t>interrelated set of mathematical research challenges that require new integrated, iterative processes across multiple mathematical </a:t>
            </a:r>
            <a:r>
              <a:rPr lang="en-US" i="1" dirty="0" smtClean="0"/>
              <a:t>disciplines</a:t>
            </a:r>
            <a:r>
              <a:rPr lang="en-US" dirty="0" smtClean="0"/>
              <a:t>…” with applications such as facility management.</a:t>
            </a:r>
          </a:p>
          <a:p>
            <a:pPr lvl="1"/>
            <a:r>
              <a:rPr lang="en-US" b="1" dirty="0" smtClean="0"/>
              <a:t>SDAV: </a:t>
            </a:r>
            <a:r>
              <a:rPr lang="en-US" dirty="0" smtClean="0"/>
              <a:t>Data management, data analysis, visualization, for Office of science code, projects, and applications.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823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and Where can we Extent CEDMAV to Make us More Relevant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bases, data representations, …</a:t>
            </a:r>
          </a:p>
          <a:p>
            <a:r>
              <a:rPr lang="en-US" dirty="0" smtClean="0"/>
              <a:t>Statistics </a:t>
            </a:r>
          </a:p>
          <a:p>
            <a:r>
              <a:rPr lang="en-US" dirty="0" smtClean="0"/>
              <a:t>:</a:t>
            </a:r>
          </a:p>
          <a:p>
            <a:r>
              <a:rPr lang="en-US" dirty="0" smtClean="0"/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6202-F907-480A-B981-82422C40522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4459" y="152400"/>
            <a:ext cx="7282608" cy="762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ViSUS</a:t>
            </a:r>
            <a:r>
              <a:rPr lang="en-US" dirty="0" smtClean="0"/>
              <a:t> Scalable Visualization: Across Domains, Devices, and Networks                 </a:t>
            </a:r>
            <a:endParaRPr lang="en-US" dirty="0"/>
          </a:p>
        </p:txBody>
      </p:sp>
      <p:pic>
        <p:nvPicPr>
          <p:cNvPr id="5" name="Picture 4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/>
          <a:srcRect r="39352" b="54382"/>
          <a:stretch>
            <a:fillRect/>
          </a:stretch>
        </p:blipFill>
        <p:spPr bwMode="auto">
          <a:xfrm>
            <a:off x="3397250" y="3048000"/>
            <a:ext cx="2911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 cstate="print"/>
          <a:srcRect l="427"/>
          <a:stretch>
            <a:fillRect/>
          </a:stretch>
        </p:blipFill>
        <p:spPr>
          <a:xfrm>
            <a:off x="4343400" y="3387725"/>
            <a:ext cx="1112838" cy="455613"/>
          </a:xfrm>
          <a:prstGeom prst="rect">
            <a:avLst/>
          </a:prstGeom>
          <a:ln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1650" y="3749675"/>
            <a:ext cx="1905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>
            <a:hlinkClick r:id="rId7" action="ppaction://program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2460" y="1220674"/>
            <a:ext cx="3181940" cy="182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 descr="visus-bgl">
            <a:hlinkClick r:id="rId9" action="ppaction://program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0573" y="2971183"/>
            <a:ext cx="2564907" cy="2191212"/>
          </a:xfrm>
          <a:prstGeom prst="rect">
            <a:avLst/>
          </a:prstGeom>
          <a:noFill/>
        </p:spPr>
      </p:pic>
      <p:pic>
        <p:nvPicPr>
          <p:cNvPr id="10" name="Picture 10">
            <a:hlinkClick r:id="rId11" action="ppaction://program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2" t="7030" r="5312" b="10210"/>
          <a:stretch>
            <a:fillRect/>
          </a:stretch>
        </p:blipFill>
        <p:spPr bwMode="auto">
          <a:xfrm>
            <a:off x="-78670" y="1082994"/>
            <a:ext cx="3174467" cy="17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1">
            <a:hlinkClick r:id="rId13" action="ppaction://program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1A334D"/>
              </a:clrFrom>
              <a:clrTo>
                <a:srgbClr val="1A334D">
                  <a:alpha val="0"/>
                </a:srgbClr>
              </a:clrTo>
            </a:clrChange>
          </a:blip>
          <a:srcRect l="18266" t="11484" r="2435" b="28127"/>
          <a:stretch>
            <a:fillRect/>
          </a:stretch>
        </p:blipFill>
        <p:spPr bwMode="auto">
          <a:xfrm>
            <a:off x="2377867" y="4465638"/>
            <a:ext cx="4545771" cy="215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 descr="C:\talk_CI\imagespart2\P104087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8262" y="1234673"/>
            <a:ext cx="2512930" cy="1884697"/>
          </a:xfrm>
          <a:prstGeom prst="rect">
            <a:avLst/>
          </a:prstGeom>
          <a:noFill/>
        </p:spPr>
      </p:pic>
      <p:pic>
        <p:nvPicPr>
          <p:cNvPr id="13" name="Picture 2" descr="C:\talk_CI\scipodpart1\P1040846.jpg"/>
          <p:cNvPicPr>
            <a:picLocks noChangeAspect="1" noChangeArrowheads="1"/>
          </p:cNvPicPr>
          <p:nvPr/>
        </p:nvPicPr>
        <p:blipFill>
          <a:blip r:embed="rId16" cstate="print"/>
          <a:srcRect l="7405" t="18625"/>
          <a:stretch>
            <a:fillRect/>
          </a:stretch>
        </p:blipFill>
        <p:spPr bwMode="auto">
          <a:xfrm>
            <a:off x="5902433" y="3165583"/>
            <a:ext cx="2403367" cy="1584110"/>
          </a:xfrm>
          <a:prstGeom prst="rect">
            <a:avLst/>
          </a:prstGeom>
          <a:noFill/>
        </p:spPr>
      </p:pic>
      <p:pic>
        <p:nvPicPr>
          <p:cNvPr id="14" name="Picture 1" descr="C:\talk_CI\microscopi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799241" y="4378838"/>
            <a:ext cx="1886666" cy="1990814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24944"/>
            <a:ext cx="8382000" cy="4901219"/>
          </a:xfrm>
        </p:spPr>
        <p:txBody>
          <a:bodyPr>
            <a:noAutofit/>
          </a:bodyPr>
          <a:lstStyle/>
          <a:p>
            <a:r>
              <a:rPr lang="en-US" sz="2400" dirty="0" smtClean="0"/>
              <a:t>Pre-mixed combustion: Jackie Chen (SNL)</a:t>
            </a:r>
          </a:p>
          <a:p>
            <a:endParaRPr lang="en-US" sz="2400" dirty="0"/>
          </a:p>
          <a:p>
            <a:r>
              <a:rPr lang="en-US" sz="2400" dirty="0" smtClean="0"/>
              <a:t>                       Non-premixed combustion: John Bell (LBL)</a:t>
            </a:r>
          </a:p>
          <a:p>
            <a:endParaRPr lang="en-US" sz="2400" dirty="0"/>
          </a:p>
          <a:p>
            <a:r>
              <a:rPr lang="en-US" sz="2400" dirty="0"/>
              <a:t>Porous Media: Eduardo </a:t>
            </a:r>
            <a:r>
              <a:rPr lang="en-US" sz="2400" dirty="0" err="1" smtClean="0"/>
              <a:t>Bringa</a:t>
            </a:r>
            <a:r>
              <a:rPr lang="en-US" sz="2400" dirty="0" smtClean="0"/>
              <a:t> (LLNL)</a:t>
            </a:r>
          </a:p>
          <a:p>
            <a:endParaRPr lang="en-US" sz="2400" dirty="0"/>
          </a:p>
          <a:p>
            <a:r>
              <a:rPr lang="en-US" sz="2400" dirty="0" smtClean="0"/>
              <a:t>                           Material Science: </a:t>
            </a:r>
            <a:r>
              <a:rPr lang="en-US" sz="2400" dirty="0" err="1" smtClean="0"/>
              <a:t>Kah</a:t>
            </a:r>
            <a:r>
              <a:rPr lang="en-US" sz="2400" dirty="0" smtClean="0"/>
              <a:t> Chun Lau (ANL) </a:t>
            </a:r>
          </a:p>
          <a:p>
            <a:endParaRPr lang="en-US" sz="2400" dirty="0"/>
          </a:p>
          <a:p>
            <a:r>
              <a:rPr lang="en-US" sz="2400" dirty="0" err="1" smtClean="0"/>
              <a:t>Neuro</a:t>
            </a:r>
            <a:r>
              <a:rPr lang="en-US" sz="2400" dirty="0" smtClean="0"/>
              <a:t> Science: Alessandra </a:t>
            </a:r>
            <a:r>
              <a:rPr lang="en-US" sz="2400" dirty="0" err="1" smtClean="0"/>
              <a:t>Angelucci</a:t>
            </a:r>
            <a:r>
              <a:rPr lang="en-US" sz="2400" dirty="0" smtClean="0"/>
              <a:t> (U. of Utah)</a:t>
            </a:r>
          </a:p>
          <a:p>
            <a:r>
              <a:rPr lang="en-US" sz="2400" dirty="0" smtClean="0"/>
              <a:t>Combustion (</a:t>
            </a:r>
            <a:r>
              <a:rPr lang="en-US" sz="2400" dirty="0" err="1" smtClean="0"/>
              <a:t>Unitah</a:t>
            </a:r>
            <a:r>
              <a:rPr lang="en-US" sz="2400" dirty="0" smtClean="0"/>
              <a:t>), Astrophysics, Airport Security, 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6202-F907-480A-B981-82422C40522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7028" y="152400"/>
            <a:ext cx="6989772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are Developing Large-Scale Analysis Tools for a Wide Variety of Applications</a:t>
            </a:r>
            <a:endParaRPr lang="en-US" dirty="0"/>
          </a:p>
        </p:txBody>
      </p:sp>
      <p:pic>
        <p:nvPicPr>
          <p:cNvPr id="5" name="Picture 11" descr="Y_OH_Fr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6594" y="1049256"/>
            <a:ext cx="1473244" cy="1105199"/>
          </a:xfrm>
          <a:prstGeom prst="rect">
            <a:avLst/>
          </a:prstGeom>
          <a:noFill/>
        </p:spPr>
      </p:pic>
      <p:pic>
        <p:nvPicPr>
          <p:cNvPr id="6" name="Picture 5" descr="Interface_Segment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08" y="1625143"/>
            <a:ext cx="1552915" cy="1375408"/>
          </a:xfrm>
          <a:prstGeom prst="rect">
            <a:avLst/>
          </a:prstGeom>
        </p:spPr>
      </p:pic>
      <p:pic>
        <p:nvPicPr>
          <p:cNvPr id="7" name="Picture 4" descr="CoreStructur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3074" y="2458410"/>
            <a:ext cx="2192262" cy="1644550"/>
          </a:xfrm>
          <a:prstGeom prst="rect">
            <a:avLst/>
          </a:prstGeom>
          <a:noFill/>
        </p:spPr>
      </p:pic>
      <p:pic>
        <p:nvPicPr>
          <p:cNvPr id="8" name="Picture 7" descr="im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" y="3401592"/>
            <a:ext cx="1820406" cy="1365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Uncertainty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073" l="0" r="97090">
                        <a14:foregroundMark x1="16138" y1="26016" x2="16138" y2="26016"/>
                        <a14:foregroundMark x1="43386" y1="13618" x2="59788" y2="25000"/>
                        <a14:foregroundMark x1="82011" y1="1829" x2="70106" y2="22967"/>
                        <a14:foregroundMark x1="95106" y1="12805" x2="97751" y2="25000"/>
                        <a14:foregroundMark x1="87698" y1="14634" x2="77116" y2="29472"/>
                        <a14:foregroundMark x1="4365" y1="8333" x2="8598" y2="33740"/>
                        <a14:foregroundMark x1="10185" y1="9146" x2="28175" y2="16057"/>
                        <a14:foregroundMark x1="28968" y1="22967" x2="20503" y2="29268"/>
                        <a14:foregroundMark x1="18915" y1="6707" x2="25397" y2="13008"/>
                        <a14:foregroundMark x1="22354" y1="18496" x2="15212" y2="19106"/>
                        <a14:foregroundMark x1="9921" y1="50407" x2="3571" y2="75203"/>
                        <a14:foregroundMark x1="14683" y1="54472" x2="25132" y2="70935"/>
                        <a14:foregroundMark x1="5026" y1="56707" x2="4894" y2="57927"/>
                        <a14:foregroundMark x1="12434" y1="77236" x2="17328" y2="86382"/>
                        <a14:foregroundMark x1="13889" y1="86382" x2="12963" y2="83740"/>
                        <a14:foregroundMark x1="4497" y1="80285" x2="8466" y2="82317"/>
                        <a14:foregroundMark x1="4233" y1="78862" x2="5026" y2="74593"/>
                        <a14:foregroundMark x1="7143" y1="85163" x2="8069" y2="84553"/>
                        <a14:foregroundMark x1="12169" y1="85163" x2="14153" y2="87398"/>
                        <a14:foregroundMark x1="91005" y1="54878" x2="68519" y2="684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520" y="1185480"/>
            <a:ext cx="7375003" cy="4799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1311" y="5512320"/>
            <a:ext cx="120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Fuzzy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68741" y="5512320"/>
            <a:ext cx="15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67452" y="5512320"/>
            <a:ext cx="15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Matter Tracks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9815"/>
          <a:stretch/>
        </p:blipFill>
        <p:spPr>
          <a:xfrm>
            <a:off x="468812" y="1107306"/>
            <a:ext cx="3349889" cy="2157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2" y="3401167"/>
            <a:ext cx="3366936" cy="2443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13"/>
          <a:stretch/>
        </p:blipFill>
        <p:spPr>
          <a:xfrm>
            <a:off x="4943857" y="1073924"/>
            <a:ext cx="3200400" cy="23352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57" y="3473482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Chuck Hansen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Visualization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Multi-Field analysis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In-situ statistics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73" y="1323546"/>
            <a:ext cx="4566573" cy="50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CEDMAV Mission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1398372"/>
            <a:ext cx="6096523" cy="1796302"/>
          </a:xfrm>
        </p:spPr>
        <p:txBody>
          <a:bodyPr/>
          <a:lstStyle/>
          <a:p>
            <a:pPr marL="0" indent="0" algn="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Research</a:t>
            </a:r>
            <a:r>
              <a:rPr lang="en-US" sz="2800" b="1" dirty="0" smtClean="0"/>
              <a:t> Future Technologies </a:t>
            </a:r>
            <a:br>
              <a:rPr lang="en-US" sz="2800" b="1" dirty="0" smtClean="0"/>
            </a:br>
            <a:r>
              <a:rPr lang="en-US" sz="2800" b="1" dirty="0" smtClean="0"/>
              <a:t>for Knowledge Extraction from </a:t>
            </a:r>
            <a:br>
              <a:rPr lang="en-US" sz="2800" b="1" dirty="0" smtClean="0"/>
            </a:br>
            <a:r>
              <a:rPr lang="en-US" sz="2800" b="1" dirty="0" smtClean="0"/>
              <a:t>Extreme Sized Data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03937" y="3200400"/>
            <a:ext cx="6463863" cy="14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Deployment and Application </a:t>
            </a:r>
            <a:r>
              <a:rPr lang="en-US" sz="2800" dirty="0" smtClean="0"/>
              <a:t>of State of the Art Tools in Data Intensive Science and Engineering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7423" y="4800600"/>
            <a:ext cx="6463863" cy="164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Education</a:t>
            </a:r>
            <a:r>
              <a:rPr lang="en-US" sz="2800" dirty="0" smtClean="0"/>
              <a:t> of the Next Generation Workforce Supporting Data Intensive Science and Engineering</a:t>
            </a:r>
            <a:endParaRPr lang="en-US" sz="2800" dirty="0"/>
          </a:p>
        </p:txBody>
      </p:sp>
      <p:pic>
        <p:nvPicPr>
          <p:cNvPr id="8" name="Picture 12" descr="teaser-cor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42" y="2838759"/>
            <a:ext cx="2691889" cy="20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" descr="C:\talk_CI\imagespart2\P1040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1287" y="4755704"/>
            <a:ext cx="2287478" cy="1502765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5758006" y="1436695"/>
            <a:ext cx="3209278" cy="1711198"/>
            <a:chOff x="5758006" y="1267741"/>
            <a:chExt cx="3209278" cy="1711198"/>
          </a:xfrm>
        </p:grpSpPr>
        <p:pic>
          <p:nvPicPr>
            <p:cNvPr id="10" name="Picture 8">
              <a:hlinkClick r:id="rId5" action="ppaction://program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58006" y="1267741"/>
              <a:ext cx="2609918" cy="149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 descr="C:\talk_CI\scipodpart1\P1040846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9FA098"/>
                </a:clrFrom>
                <a:clrTo>
                  <a:srgbClr val="9FA098">
                    <a:alpha val="0"/>
                  </a:srgbClr>
                </a:clrTo>
              </a:clrChange>
            </a:blip>
            <a:srcRect l="7405" t="18625"/>
            <a:stretch>
              <a:fillRect/>
            </a:stretch>
          </p:blipFill>
          <p:spPr bwMode="auto">
            <a:xfrm>
              <a:off x="7312819" y="1888446"/>
              <a:ext cx="1654465" cy="109049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8826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Mike Kirby’s Research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57200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Computational Science and Engineering</a:t>
            </a:r>
          </a:p>
          <a:p>
            <a:r>
              <a:rPr lang="en-US" dirty="0" smtClean="0"/>
              <a:t>High-Order Methods: Algorithm Development and Applications</a:t>
            </a:r>
          </a:p>
          <a:p>
            <a:r>
              <a:rPr lang="en-US" dirty="0" smtClean="0"/>
              <a:t>Scientific Visualization </a:t>
            </a:r>
          </a:p>
          <a:p>
            <a:r>
              <a:rPr lang="en-US" dirty="0" smtClean="0"/>
              <a:t>Concurrent Programming: Verification and Applications</a:t>
            </a:r>
          </a:p>
          <a:p>
            <a:r>
              <a:rPr lang="en-US" dirty="0" smtClean="0"/>
              <a:t>High Performance Computing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066800"/>
            <a:ext cx="8611186" cy="50593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Linear methods: user must trade interactivity for accuracy</a:t>
            </a:r>
          </a:p>
          <a:p>
            <a:r>
              <a:rPr lang="en-US" sz="2200" dirty="0" smtClean="0"/>
              <a:t>High order methods: accuracy and interactivity with no tradeoff</a:t>
            </a:r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Continued subdivision converges to the correct image but slowly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8" t="19828" r="1004" b="2885"/>
          <a:stretch/>
        </p:blipFill>
        <p:spPr>
          <a:xfrm>
            <a:off x="639293" y="1892156"/>
            <a:ext cx="7816403" cy="199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63" b="84510" l="1809" r="30233">
                        <a14:foregroundMark x1="1809" y1="16863" x2="2067" y2="67647"/>
                        <a14:foregroundMark x1="24117" y1="19804" x2="29630" y2="19412"/>
                        <a14:foregroundMark x1="30233" y1="69412" x2="30233" y2="69412"/>
                        <a14:foregroundMark x1="11886" y1="80000" x2="11886" y2="80000"/>
                        <a14:foregroundMark x1="10939" y1="64902" x2="10939" y2="64902"/>
                        <a14:foregroundMark x1="4737" y1="21176" x2="11542" y2="64510"/>
                        <a14:foregroundMark x1="4479" y1="18039" x2="22136" y2="40392"/>
                        <a14:foregroundMark x1="7580" y1="72745" x2="25581" y2="84314"/>
                        <a14:foregroundMark x1="25495" y1="72745" x2="7838" y2="84510"/>
                        <a14:foregroundMark x1="9388" y1="78431" x2="9388" y2="78431"/>
                        <a14:foregroundMark x1="7924" y1="74902" x2="14470" y2="83725"/>
                        <a14:foregroundMark x1="10939" y1="72941" x2="20413" y2="74314"/>
                        <a14:backgroundMark x1="7580" y1="71176" x2="15590" y2="71373"/>
                      </a14:backgroundRemoval>
                    </a14:imgEffect>
                  </a14:imgLayer>
                </a14:imgProps>
              </a:ext>
            </a:extLst>
          </a:blip>
          <a:srcRect t="14329" r="68771" b="14564"/>
          <a:stretch/>
        </p:blipFill>
        <p:spPr>
          <a:xfrm>
            <a:off x="906587" y="4263502"/>
            <a:ext cx="2187752" cy="1857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          Visualization </a:t>
            </a:r>
            <a:r>
              <a:rPr lang="en-US" dirty="0"/>
              <a:t>of High-Order </a:t>
            </a:r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3517" t="14329" r="36051" b="14564"/>
          <a:stretch/>
        </p:blipFill>
        <p:spPr>
          <a:xfrm>
            <a:off x="3372617" y="4262601"/>
            <a:ext cx="2131895" cy="1857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67" b="84118" l="67011" r="96555">
                        <a14:foregroundMark x1="71576" y1="83725" x2="91387" y2="73137"/>
                        <a14:foregroundMark x1="71318" y1="27451" x2="78122" y2="43137"/>
                        <a14:foregroundMark x1="67097" y1="16667" x2="67356" y2="69608"/>
                        <a14:foregroundMark x1="71748" y1="73137" x2="91473" y2="84118"/>
                        <a14:foregroundMark x1="74074" y1="72745" x2="88114" y2="73137"/>
                        <a14:foregroundMark x1="82946" y1="81765" x2="82946" y2="81765"/>
                      </a14:backgroundRemoval>
                    </a14:imgEffect>
                  </a14:imgLayer>
                </a14:imgProps>
              </a:ext>
            </a:extLst>
          </a:blip>
          <a:srcRect l="66345" t="14329" b="14564"/>
          <a:stretch/>
        </p:blipFill>
        <p:spPr>
          <a:xfrm>
            <a:off x="5796134" y="4277353"/>
            <a:ext cx="2357668" cy="18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5" y="3456509"/>
            <a:ext cx="8736305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4112" y="5398217"/>
            <a:ext cx="59326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Run-time (in seconds) of all methods on Meshes 4 and 5. The “Speed up VS. FMM” column lists the speed-up of all methods compared to FMM with negative numbers denoting that the method is slower than FMM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8" b="93820" l="1787" r="94737">
                        <a14:foregroundMark x1="5958" y1="21536" x2="86495" y2="17603"/>
                        <a14:foregroundMark x1="93148" y1="25468" x2="94836" y2="64045"/>
                        <a14:foregroundMark x1="17279" y1="94007" x2="5164" y2="94007"/>
                        <a14:foregroundMark x1="1787" y1="23970" x2="6356" y2="797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07" y="1718207"/>
            <a:ext cx="2043042" cy="1083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958" l="2050" r="99020">
                        <a14:foregroundMark x1="2139" y1="15842" x2="10873" y2="74257"/>
                        <a14:foregroundMark x1="99020" y1="15276" x2="89572" y2="74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2847" y="1581035"/>
            <a:ext cx="2154724" cy="13577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7941" y="1080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04D25"/>
                </a:solidFill>
              </a:rPr>
              <a:t>Lens</a:t>
            </a:r>
            <a:endParaRPr lang="en-US" sz="2400" b="1" dirty="0">
              <a:solidFill>
                <a:srgbClr val="204D2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271" l="9771" r="92165">
                        <a14:foregroundMark x1="61620" y1="6250" x2="68486" y2="6250"/>
                        <a14:foregroundMark x1="32746" y1="93750" x2="44366" y2="94271"/>
                        <a14:foregroundMark x1="92165" y1="16276" x2="90933" y2="441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9017" y="1374070"/>
            <a:ext cx="2124268" cy="1771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2" b="96055" l="2560" r="95875">
                        <a14:foregroundMark x1="6117" y1="22288" x2="16785" y2="82249"/>
                        <a14:foregroundMark x1="72831" y1="12426" x2="88336" y2="68836"/>
                        <a14:foregroundMark x1="80797" y1="75345" x2="96017" y2="17357"/>
                        <a14:foregroundMark x1="68421" y1="13412" x2="13656" y2="18343"/>
                        <a14:foregroundMark x1="8393" y1="75345" x2="30583" y2="96252"/>
                        <a14:foregroundMark x1="34566" y1="90730" x2="68421" y2="83826"/>
                        <a14:foregroundMark x1="34566" y1="65286" x2="34566" y2="65286"/>
                        <a14:foregroundMark x1="43954" y1="58383" x2="43954" y2="58383"/>
                        <a14:foregroundMark x1="2560" y1="75740" x2="3983" y2="36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9244" y="1407008"/>
            <a:ext cx="1917271" cy="17057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8441" y="1061239"/>
            <a:ext cx="135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04D25"/>
                </a:solidFill>
              </a:rPr>
              <a:t>Blobs</a:t>
            </a:r>
            <a:endParaRPr lang="en-US" sz="2400" b="1" dirty="0">
              <a:solidFill>
                <a:srgbClr val="204D25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781492" y="152400"/>
            <a:ext cx="6905308" cy="762000"/>
          </a:xfrm>
        </p:spPr>
        <p:txBody>
          <a:bodyPr>
            <a:noAutofit/>
          </a:bodyPr>
          <a:lstStyle/>
          <a:p>
            <a:pPr lvl="0"/>
            <a:r>
              <a:rPr lang="en-US" sz="2800" b="1" dirty="0">
                <a:solidFill>
                  <a:schemeClr val="tx1"/>
                </a:solidFill>
              </a:rPr>
              <a:t>Efficient Use of Streaming Architectures </a:t>
            </a:r>
            <a:r>
              <a:rPr lang="en-US" sz="2800" b="1" dirty="0" smtClean="0">
                <a:solidFill>
                  <a:schemeClr val="tx1"/>
                </a:solidFill>
              </a:rPr>
              <a:t>for </a:t>
            </a:r>
            <a:r>
              <a:rPr lang="en-US" sz="2800" b="1" dirty="0">
                <a:solidFill>
                  <a:schemeClr val="tx1"/>
                </a:solidFill>
              </a:rPr>
              <a:t>Scientific Computing 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6303" y="30317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04D25"/>
                </a:solidFill>
              </a:rPr>
              <a:t>Lens</a:t>
            </a:r>
            <a:endParaRPr lang="en-US" sz="2400" b="1" dirty="0">
              <a:solidFill>
                <a:srgbClr val="204D2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0362" y="3029081"/>
            <a:ext cx="135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04D25"/>
                </a:solidFill>
              </a:rPr>
              <a:t>Blobs</a:t>
            </a:r>
            <a:endParaRPr lang="en-US" sz="2400" b="1" dirty="0">
              <a:solidFill>
                <a:srgbClr val="204D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Suresh </a:t>
            </a:r>
            <a:r>
              <a:rPr lang="en-US" dirty="0" err="1"/>
              <a:t>Venkatasubramanian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Clustering the clusters </a:t>
            </a:r>
          </a:p>
          <a:p>
            <a:pPr marL="457200" lvl="1" indent="0">
              <a:buNone/>
            </a:pPr>
            <a:r>
              <a:rPr lang="en-US" dirty="0" smtClean="0"/>
              <a:t>Combine </a:t>
            </a:r>
            <a:r>
              <a:rPr lang="en-US" dirty="0"/>
              <a:t>different </a:t>
            </a:r>
            <a:r>
              <a:rPr lang="en-US" dirty="0" err="1"/>
              <a:t>clusterings</a:t>
            </a:r>
            <a:r>
              <a:rPr lang="en-US" dirty="0"/>
              <a:t> of data to find interesting answers.</a:t>
            </a:r>
          </a:p>
          <a:p>
            <a:r>
              <a:rPr lang="en-US" dirty="0" smtClean="0"/>
              <a:t>The Data Flip </a:t>
            </a:r>
          </a:p>
          <a:p>
            <a:pPr marL="457200" lvl="1" indent="0">
              <a:buNone/>
            </a:pPr>
            <a:r>
              <a:rPr lang="en-US" dirty="0" smtClean="0"/>
              <a:t>Validate </a:t>
            </a:r>
            <a:r>
              <a:rPr lang="en-US" dirty="0"/>
              <a:t>the results of clustering from a user’s perspective.</a:t>
            </a:r>
          </a:p>
          <a:p>
            <a:r>
              <a:rPr lang="en-US" dirty="0" smtClean="0"/>
              <a:t>Kernel Learning</a:t>
            </a:r>
            <a:r>
              <a:rPr lang="en-US" dirty="0"/>
              <a:t>: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Find </a:t>
            </a:r>
            <a:r>
              <a:rPr lang="en-US" dirty="0"/>
              <a:t>the right geometry for data so that learning tasks can be solved accurately.</a:t>
            </a:r>
          </a:p>
          <a:p>
            <a:r>
              <a:rPr lang="en-US" dirty="0" smtClean="0"/>
              <a:t>Models for distributed learning</a:t>
            </a:r>
            <a:r>
              <a:rPr lang="en-US" dirty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Learn </a:t>
            </a:r>
            <a:r>
              <a:rPr lang="en-US" dirty="0"/>
              <a:t>with minimal communication with huge amounts of data scattered across different nodes.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Geometry of Data Spaces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Dimensionality reduction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sz="2200" dirty="0" smtClean="0"/>
              <a:t>Squash data down to a small </a:t>
            </a:r>
            <a:r>
              <a:rPr lang="en-US" sz="2200" dirty="0"/>
              <a:t>number of features while retaining structure.</a:t>
            </a:r>
          </a:p>
          <a:p>
            <a:r>
              <a:rPr lang="en-US" sz="2400" dirty="0" smtClean="0"/>
              <a:t>Non-Euclidean geometry: </a:t>
            </a:r>
          </a:p>
          <a:p>
            <a:pPr marL="457200" lvl="1" indent="0">
              <a:buNone/>
            </a:pPr>
            <a:r>
              <a:rPr lang="en-US" sz="2200" dirty="0" smtClean="0"/>
              <a:t>Interesting data spaces are not </a:t>
            </a:r>
            <a:r>
              <a:rPr lang="en-US" sz="2200" dirty="0"/>
              <a:t>Euclidean (flat) - Design good geometric algorithms for data analysis in these spaces.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2303" y="1321100"/>
            <a:ext cx="6188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 Analysis      Analysis of Geometry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690906"/>
              </p:ext>
            </p:extLst>
          </p:nvPr>
        </p:nvGraphicFramePr>
        <p:xfrm>
          <a:off x="3849241" y="1397808"/>
          <a:ext cx="446798" cy="402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4" imgW="127000" imgH="114300" progId="Equation.3">
                  <p:embed/>
                </p:oleObj>
              </mc:Choice>
              <mc:Fallback>
                <p:oleObj name="Equation" r:id="rId4" imgW="127000" imgH="114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9241" y="1397808"/>
                        <a:ext cx="446798" cy="402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97" b="93671" l="5698" r="96011">
                        <a14:foregroundMark x1="77208" y1="13080" x2="96581" y2="69198"/>
                        <a14:foregroundMark x1="45584" y1="93671" x2="76068" y2="91139"/>
                        <a14:foregroundMark x1="12821" y1="3797" x2="5698" y2="32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585" y="4417161"/>
            <a:ext cx="2788273" cy="1882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9356" y="4534357"/>
            <a:ext cx="1876966" cy="188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2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movement costs $$</a:t>
            </a:r>
          </a:p>
          <a:p>
            <a:pPr marL="742950" lvl="2" indent="-342900"/>
            <a:r>
              <a:rPr lang="en-US" dirty="0" smtClean="0"/>
              <a:t>User byte transferred to data center generates a </a:t>
            </a:r>
            <a:r>
              <a:rPr lang="en-US" dirty="0" err="1" smtClean="0"/>
              <a:t>Gbyte</a:t>
            </a:r>
            <a:r>
              <a:rPr lang="en-US" dirty="0" smtClean="0"/>
              <a:t> within or across data centers [</a:t>
            </a:r>
            <a:r>
              <a:rPr lang="en-US" dirty="0" err="1" smtClean="0"/>
              <a:t>Astfalk</a:t>
            </a:r>
            <a:r>
              <a:rPr lang="en-US" dirty="0" smtClean="0"/>
              <a:t> 2009]</a:t>
            </a:r>
          </a:p>
          <a:p>
            <a:pPr marL="742950" lvl="2" indent="-342900"/>
            <a:r>
              <a:rPr lang="en-US" dirty="0" smtClean="0"/>
              <a:t>Energy efficiency comes from limiting data movement</a:t>
            </a:r>
          </a:p>
          <a:p>
            <a:r>
              <a:rPr lang="en-US" dirty="0" smtClean="0"/>
              <a:t>Reliability increasingly a concern</a:t>
            </a:r>
          </a:p>
          <a:p>
            <a:pPr lvl="1"/>
            <a:r>
              <a:rPr lang="en-US" dirty="0" smtClean="0"/>
              <a:t>Need to detect/correct errors efficiently</a:t>
            </a:r>
          </a:p>
          <a:p>
            <a:r>
              <a:rPr lang="en-US" dirty="0" smtClean="0"/>
              <a:t>New technologies impact software</a:t>
            </a:r>
          </a:p>
          <a:p>
            <a:pPr lvl="1"/>
            <a:r>
              <a:rPr lang="en-US" dirty="0" smtClean="0"/>
              <a:t>Malleable memories, NVRAM and PIM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0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698" y="152400"/>
            <a:ext cx="6911102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Approach to Software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Provide interface to system for expert developer, and higher-level abstraction layer for common user</a:t>
            </a:r>
          </a:p>
          <a:p>
            <a:pPr lvl="1"/>
            <a:r>
              <a:rPr lang="en-US" dirty="0" smtClean="0"/>
              <a:t>Key technology: </a:t>
            </a:r>
            <a:r>
              <a:rPr lang="en-US" dirty="0" err="1" smtClean="0"/>
              <a:t>autotuning</a:t>
            </a:r>
            <a:endParaRPr lang="en-US" dirty="0" smtClean="0"/>
          </a:p>
          <a:p>
            <a:r>
              <a:rPr lang="en-US" dirty="0" smtClean="0"/>
              <a:t>Manage data movement</a:t>
            </a:r>
          </a:p>
          <a:p>
            <a:pPr lvl="1"/>
            <a:r>
              <a:rPr lang="en-US" dirty="0" smtClean="0"/>
              <a:t>Data placement in heterogeneous memory hierarchy</a:t>
            </a:r>
          </a:p>
          <a:p>
            <a:pPr lvl="1"/>
            <a:r>
              <a:rPr lang="en-US" dirty="0" smtClean="0"/>
              <a:t>Affinity to parallel computation</a:t>
            </a:r>
          </a:p>
          <a:p>
            <a:r>
              <a:rPr lang="en-US" dirty="0" smtClean="0"/>
              <a:t>Dynamic interaction with runtime environment</a:t>
            </a:r>
          </a:p>
          <a:p>
            <a:pPr lvl="1"/>
            <a:r>
              <a:rPr lang="en-US" dirty="0" smtClean="0"/>
              <a:t>Consider execution context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Feifei</a:t>
            </a:r>
            <a:r>
              <a:rPr lang="en-US" dirty="0" smtClean="0"/>
              <a:t> Li  - </a:t>
            </a:r>
            <a:r>
              <a:rPr lang="en-US" dirty="0" err="1" smtClean="0"/>
              <a:t>Ouq</a:t>
            </a:r>
            <a:r>
              <a:rPr lang="en-US" dirty="0" smtClean="0"/>
              <a:t>	r Research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1" b="98514" l="2041" r="98145">
                        <a14:foregroundMark x1="3154" y1="13588" x2="36178" y2="14225"/>
                        <a14:foregroundMark x1="48980" y1="1911" x2="63265" y2="2123"/>
                        <a14:foregroundMark x1="3896" y1="15287" x2="35622" y2="15924"/>
                        <a14:foregroundMark x1="3525" y1="61783" x2="3525" y2="17197"/>
                        <a14:foregroundMark x1="7421" y1="23355" x2="32653" y2="31423"/>
                        <a14:foregroundMark x1="98145" y1="48832" x2="97774" y2="92569"/>
                        <a14:foregroundMark x1="38776" y1="70488" x2="43414" y2="98726"/>
                        <a14:foregroundMark x1="36549" y1="18471" x2="5380" y2="49257"/>
                        <a14:foregroundMark x1="2041" y1="88323" x2="2783" y2="81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328" y="1039882"/>
            <a:ext cx="6232943" cy="5446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for Massive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1617"/>
            <a:ext cx="9144000" cy="557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/>
              <a:t>Theory and Algorithm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ig </a:t>
            </a:r>
            <a:r>
              <a:rPr lang="en-US" dirty="0"/>
              <a:t>data </a:t>
            </a:r>
            <a:r>
              <a:rPr lang="en-US" dirty="0" smtClean="0"/>
              <a:t>algorithmic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atabase </a:t>
            </a:r>
            <a:r>
              <a:rPr lang="en-US" dirty="0"/>
              <a:t>theory </a:t>
            </a:r>
            <a:endParaRPr lang="en-US" dirty="0" smtClean="0"/>
          </a:p>
          <a:p>
            <a:r>
              <a:rPr lang="en-US" sz="2600" dirty="0" smtClean="0"/>
              <a:t>Database </a:t>
            </a:r>
            <a:r>
              <a:rPr lang="en-US" sz="2600" dirty="0"/>
              <a:t>and </a:t>
            </a:r>
            <a:r>
              <a:rPr lang="en-US" sz="2600" dirty="0" smtClean="0"/>
              <a:t>System</a:t>
            </a:r>
          </a:p>
          <a:p>
            <a:pPr lvl="1"/>
            <a:r>
              <a:rPr lang="en-US" dirty="0" smtClean="0"/>
              <a:t>database </a:t>
            </a:r>
            <a:r>
              <a:rPr lang="en-US" dirty="0"/>
              <a:t>kernels (for structured data) 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management systems, parallel and distributed </a:t>
            </a:r>
            <a:r>
              <a:rPr lang="en-US" dirty="0" smtClean="0"/>
              <a:t>processing (</a:t>
            </a:r>
            <a:r>
              <a:rPr lang="en-US" dirty="0"/>
              <a:t>e.g., </a:t>
            </a:r>
            <a:r>
              <a:rPr lang="en-US" dirty="0" err="1"/>
              <a:t>MapReduce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cloud </a:t>
            </a:r>
            <a:r>
              <a:rPr lang="en-US" dirty="0"/>
              <a:t>storage and cloud-based data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semi</a:t>
            </a:r>
            <a:r>
              <a:rPr lang="en-US" dirty="0"/>
              <a:t>-</a:t>
            </a:r>
            <a:r>
              <a:rPr lang="en-US" dirty="0" err="1"/>
              <a:t>structued</a:t>
            </a:r>
            <a:r>
              <a:rPr lang="en-US" dirty="0"/>
              <a:t>, </a:t>
            </a:r>
            <a:r>
              <a:rPr lang="en-US" dirty="0" err="1"/>
              <a:t>untructured</a:t>
            </a:r>
            <a:r>
              <a:rPr lang="en-US" dirty="0"/>
              <a:t>, and uncertain data (e.g., RDF graphs, text corpus, logs)</a:t>
            </a:r>
          </a:p>
          <a:p>
            <a:r>
              <a:rPr lang="en-US" sz="2600" dirty="0"/>
              <a:t>General Data Management </a:t>
            </a:r>
            <a:r>
              <a:rPr lang="en-US" sz="2600" dirty="0" smtClean="0"/>
              <a:t>Problems</a:t>
            </a:r>
          </a:p>
          <a:p>
            <a:pPr lvl="1"/>
            <a:r>
              <a:rPr lang="en-US" dirty="0" smtClean="0"/>
              <a:t>distributed </a:t>
            </a:r>
            <a:r>
              <a:rPr lang="en-US" dirty="0"/>
              <a:t>data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security </a:t>
            </a:r>
            <a:r>
              <a:rPr lang="en-US" dirty="0"/>
              <a:t>and privacy issues in data management </a:t>
            </a:r>
            <a:r>
              <a:rPr lang="en-US" dirty="0" smtClean="0"/>
              <a:t>systems</a:t>
            </a:r>
          </a:p>
          <a:p>
            <a:pPr lvl="1"/>
            <a:r>
              <a:rPr lang="en-US" dirty="0" smtClean="0"/>
              <a:t>spatial </a:t>
            </a:r>
            <a:r>
              <a:rPr lang="en-US" dirty="0"/>
              <a:t>and temporal data, large data in high dimensions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CEDMAV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42784" y="1600200"/>
            <a:ext cx="8244016" cy="1066801"/>
            <a:chOff x="442784" y="1600200"/>
            <a:chExt cx="8244016" cy="1066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Valerio Pascucc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84" y="1600200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hris Johns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0" y="1600200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harles Hans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00" y="1600200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Mike Kirb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600200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42784" y="3200400"/>
            <a:ext cx="8244016" cy="1066801"/>
            <a:chOff x="442784" y="3305433"/>
            <a:chExt cx="8244016" cy="1066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8" name="Picture 4" descr="Peer-Timo Brem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84" y="3305433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Suresh Venkatasubramania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389" y="3305433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Mary H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994" y="3305433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Feifei L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305433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42784" y="4800600"/>
            <a:ext cx="8244016" cy="1066801"/>
            <a:chOff x="442784" y="4800600"/>
            <a:chExt cx="8244016" cy="1066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30" name="Picture 6" descr="Greg Jone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84" y="4800600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Miriah Meye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389" y="4800600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Jeff Phillip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994" y="4800600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Steve Corbat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4800600"/>
              <a:ext cx="1981200" cy="106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22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904" y="152400"/>
            <a:ext cx="6920895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Problem-Driven Visualization Research for Biological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</a:t>
            </a:r>
            <a:r>
              <a:rPr lang="en-US" dirty="0" smtClean="0"/>
              <a:t>arget </a:t>
            </a:r>
            <a:r>
              <a:rPr lang="en-US" dirty="0"/>
              <a:t>specific biological problems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Close </a:t>
            </a:r>
            <a:r>
              <a:rPr lang="en-US" dirty="0"/>
              <a:t>collaboration with biologists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Rapid</a:t>
            </a:r>
            <a:r>
              <a:rPr lang="en-US" dirty="0"/>
              <a:t>, iterative prototyping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Focus </a:t>
            </a:r>
            <a:r>
              <a:rPr lang="en-US" dirty="0"/>
              <a:t>on genomic and molecular data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904" y="152400"/>
            <a:ext cx="6920895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Problem-Driven Visualization Research for Biological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879" y="1027723"/>
            <a:ext cx="7018785" cy="4887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28337"/>
            <a:ext cx="1518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204D25"/>
                </a:solidFill>
                <a:latin typeface="Georgia"/>
              </a:rPr>
              <a:t>Pathline</a:t>
            </a:r>
            <a:endParaRPr lang="en-US" sz="2400" b="1" dirty="0">
              <a:solidFill>
                <a:srgbClr val="204D25"/>
              </a:solidFill>
              <a:latin typeface="Georg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629" y="5273827"/>
            <a:ext cx="1141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204D25"/>
                </a:solidFill>
                <a:latin typeface="Georgia"/>
              </a:rPr>
              <a:t>InSite</a:t>
            </a:r>
            <a:endParaRPr lang="en-US" sz="2400" b="1" dirty="0">
              <a:solidFill>
                <a:srgbClr val="204D25"/>
              </a:solidFill>
              <a:latin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8791" y="1184242"/>
            <a:ext cx="1355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204D25"/>
                </a:solidFill>
                <a:latin typeface="Georgia"/>
              </a:rPr>
              <a:t>MizBee</a:t>
            </a:r>
            <a:endParaRPr lang="en-US" sz="2400" b="1" dirty="0">
              <a:solidFill>
                <a:srgbClr val="204D25"/>
              </a:solidFill>
              <a:latin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5217" y="5864711"/>
            <a:ext cx="2008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204D25"/>
                </a:solidFill>
                <a:latin typeface="Georgia"/>
              </a:rPr>
              <a:t>MulteeSum</a:t>
            </a:r>
            <a:endParaRPr lang="en-US" sz="2400" b="1" dirty="0">
              <a:solidFill>
                <a:srgbClr val="204D25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936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904" y="152400"/>
            <a:ext cx="6920895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Problem-Driven Visualization Research for Biological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Biological impact:</a:t>
            </a:r>
          </a:p>
          <a:p>
            <a:pPr lvl="1"/>
            <a:r>
              <a:rPr lang="en-US" dirty="0" smtClean="0"/>
              <a:t>Refinement </a:t>
            </a:r>
            <a:r>
              <a:rPr lang="en-US" dirty="0"/>
              <a:t>of computational biology algorithms</a:t>
            </a:r>
          </a:p>
          <a:p>
            <a:pPr lvl="1"/>
            <a:r>
              <a:rPr lang="en-US" dirty="0" smtClean="0"/>
              <a:t>Validation </a:t>
            </a:r>
            <a:r>
              <a:rPr lang="en-US" dirty="0"/>
              <a:t>of data collection methods</a:t>
            </a:r>
          </a:p>
          <a:p>
            <a:pPr lvl="1"/>
            <a:r>
              <a:rPr lang="en-US" dirty="0" smtClean="0"/>
              <a:t>Generation </a:t>
            </a:r>
            <a:r>
              <a:rPr lang="en-US" dirty="0"/>
              <a:t>of new hypotheses</a:t>
            </a:r>
          </a:p>
          <a:p>
            <a:pPr lvl="1"/>
            <a:r>
              <a:rPr lang="en-US" dirty="0" smtClean="0"/>
              <a:t>Insight </a:t>
            </a:r>
            <a:r>
              <a:rPr lang="en-US" dirty="0"/>
              <a:t>into biological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Computational impact:</a:t>
            </a:r>
            <a:endParaRPr lang="en-US" dirty="0"/>
          </a:p>
          <a:p>
            <a:pPr lvl="1"/>
            <a:r>
              <a:rPr lang="en-US" dirty="0" smtClean="0"/>
              <a:t>New </a:t>
            </a:r>
            <a:r>
              <a:rPr lang="en-US" dirty="0"/>
              <a:t>visual representations</a:t>
            </a:r>
          </a:p>
          <a:p>
            <a:pPr lvl="1"/>
            <a:r>
              <a:rPr lang="en-US" dirty="0" smtClean="0"/>
              <a:t>Creation </a:t>
            </a:r>
            <a:r>
              <a:rPr lang="en-US" dirty="0"/>
              <a:t>of new visualization toolkits</a:t>
            </a:r>
          </a:p>
          <a:p>
            <a:pPr lvl="1"/>
            <a:r>
              <a:rPr lang="en-US" dirty="0" smtClean="0"/>
              <a:t>Development </a:t>
            </a:r>
            <a:r>
              <a:rPr lang="en-US" dirty="0"/>
              <a:t>of new methods and methodology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633" y="1984311"/>
            <a:ext cx="2256547" cy="1907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532" y="152400"/>
            <a:ext cx="6852267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Uncertainty </a:t>
            </a:r>
            <a:br>
              <a:rPr lang="en-US" dirty="0" smtClean="0"/>
            </a:br>
            <a:r>
              <a:rPr lang="en-US" dirty="0" smtClean="0"/>
              <a:t>of Complex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uncertain and </a:t>
            </a:r>
            <a:r>
              <a:rPr lang="en-US" dirty="0"/>
              <a:t>represent the uncertainty in </a:t>
            </a:r>
            <a:r>
              <a:rPr lang="en-US" dirty="0" smtClean="0"/>
              <a:t>output.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epresent </a:t>
            </a:r>
            <a:r>
              <a:rPr lang="en-US" dirty="0"/>
              <a:t>output as uncertain </a:t>
            </a:r>
            <a:r>
              <a:rPr lang="en-US" dirty="0" smtClean="0"/>
              <a:t>distribution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Rigorous </a:t>
            </a:r>
            <a:r>
              <a:rPr lang="en-US" b="1" dirty="0" smtClean="0"/>
              <a:t>time</a:t>
            </a:r>
            <a:r>
              <a:rPr lang="en-US" dirty="0" smtClean="0"/>
              <a:t> and </a:t>
            </a:r>
            <a:r>
              <a:rPr lang="en-US" b="1" dirty="0" smtClean="0"/>
              <a:t>size</a:t>
            </a:r>
            <a:r>
              <a:rPr lang="en-US" dirty="0" smtClean="0"/>
              <a:t> vs. </a:t>
            </a:r>
            <a:r>
              <a:rPr lang="en-US" b="1" dirty="0" smtClean="0"/>
              <a:t>accuracy</a:t>
            </a:r>
            <a:r>
              <a:rPr lang="en-US" dirty="0" smtClean="0"/>
              <a:t> trade-offs</a:t>
            </a:r>
            <a:endParaRPr lang="en-US" dirty="0"/>
          </a:p>
        </p:txBody>
      </p:sp>
      <p:pic>
        <p:nvPicPr>
          <p:cNvPr id="4" name="Picture 3" descr="uncertainty_jeff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0" b="94079" l="2091" r="98859">
                        <a14:foregroundMark x1="12357" y1="12719" x2="96578" y2="92325"/>
                        <a14:foregroundMark x1="4373" y1="92982" x2="88023" y2="10965"/>
                        <a14:foregroundMark x1="64639" y1="73026" x2="89163" y2="94079"/>
                        <a14:foregroundMark x1="98859" y1="75658" x2="97529" y2="8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34" y="2658878"/>
            <a:ext cx="3087611" cy="2676713"/>
          </a:xfrm>
          <a:prstGeom prst="rect">
            <a:avLst/>
          </a:prstGeom>
        </p:spPr>
      </p:pic>
      <p:pic>
        <p:nvPicPr>
          <p:cNvPr id="5" name="Picture 4" descr="uncertainty2_jeff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2" b="89933" l="4359" r="94872">
                        <a14:foregroundMark x1="4359" y1="41946" x2="5897" y2="56376"/>
                        <a14:foregroundMark x1="94872" y1="41611" x2="93333" y2="59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87" y="3855113"/>
            <a:ext cx="2192528" cy="167531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504798">
            <a:off x="4674531" y="3148441"/>
            <a:ext cx="1949191" cy="326309"/>
          </a:xfrm>
          <a:prstGeom prst="rightArrow">
            <a:avLst/>
          </a:prstGeom>
          <a:solidFill>
            <a:srgbClr val="204D25"/>
          </a:solidFill>
          <a:ln>
            <a:solidFill>
              <a:srgbClr val="204D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429849">
            <a:off x="4721090" y="3891725"/>
            <a:ext cx="1949191" cy="326309"/>
          </a:xfrm>
          <a:prstGeom prst="rightArrow">
            <a:avLst/>
          </a:prstGeom>
          <a:solidFill>
            <a:srgbClr val="204D25"/>
          </a:solidFill>
          <a:ln>
            <a:solidFill>
              <a:srgbClr val="204D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Summarizing Massive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Data set </a:t>
            </a:r>
            <a:r>
              <a:rPr lang="en-US" sz="2400" i="1" dirty="0" smtClean="0"/>
              <a:t>P</a:t>
            </a:r>
            <a:r>
              <a:rPr lang="en-US" sz="2400" dirty="0" smtClean="0"/>
              <a:t> may be too large to fit in memory or on disk</a:t>
            </a:r>
            <a:endParaRPr lang="en-US" sz="2400" dirty="0"/>
          </a:p>
          <a:p>
            <a:pPr lvl="1"/>
            <a:r>
              <a:rPr lang="en-US" sz="2000" dirty="0" smtClean="0"/>
              <a:t>Create subset </a:t>
            </a:r>
            <a:r>
              <a:rPr lang="en-US" sz="2000" i="1" dirty="0" smtClean="0"/>
              <a:t>Q</a:t>
            </a:r>
            <a:r>
              <a:rPr lang="en-US" sz="2000" dirty="0" smtClean="0"/>
              <a:t> that is representative of </a:t>
            </a:r>
            <a:r>
              <a:rPr lang="en-US" sz="2000" i="1" dirty="0" smtClean="0"/>
              <a:t>P</a:t>
            </a:r>
            <a:r>
              <a:rPr lang="en-US" sz="2000" dirty="0" smtClean="0"/>
              <a:t>, a </a:t>
            </a:r>
            <a:r>
              <a:rPr lang="en-US" sz="2000" i="1" dirty="0" err="1" smtClean="0"/>
              <a:t>coreset</a:t>
            </a:r>
            <a:endParaRPr lang="en-US" sz="2000" i="1" dirty="0" smtClean="0"/>
          </a:p>
          <a:p>
            <a:r>
              <a:rPr lang="en-US" sz="2400" dirty="0"/>
              <a:t>Rigorous </a:t>
            </a:r>
            <a:r>
              <a:rPr lang="en-US" sz="2400" b="1" dirty="0"/>
              <a:t>size</a:t>
            </a:r>
            <a:r>
              <a:rPr lang="en-US" sz="2400" dirty="0"/>
              <a:t> vs. </a:t>
            </a:r>
            <a:r>
              <a:rPr lang="en-US" sz="2400" b="1" dirty="0"/>
              <a:t>accuracy</a:t>
            </a:r>
            <a:r>
              <a:rPr lang="en-US" sz="2400" dirty="0"/>
              <a:t> </a:t>
            </a:r>
            <a:r>
              <a:rPr lang="en-US" sz="2400" dirty="0" smtClean="0"/>
              <a:t>tradeoff </a:t>
            </a:r>
          </a:p>
          <a:p>
            <a:r>
              <a:rPr lang="en-US" sz="2400" dirty="0" smtClean="0"/>
              <a:t>Size </a:t>
            </a:r>
            <a:r>
              <a:rPr lang="en-US" sz="2400" dirty="0"/>
              <a:t>depends only on accuracy, not </a:t>
            </a:r>
            <a:r>
              <a:rPr lang="en-US" sz="2400" i="1" dirty="0" smtClean="0"/>
              <a:t>P</a:t>
            </a:r>
          </a:p>
          <a:p>
            <a:r>
              <a:rPr lang="en-US" sz="2400" dirty="0" smtClean="0"/>
              <a:t>Efficient distributed computation of </a:t>
            </a:r>
            <a:r>
              <a:rPr lang="en-US" sz="2400" i="1" dirty="0" smtClean="0"/>
              <a:t>Q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830"/>
          <a:stretch/>
        </p:blipFill>
        <p:spPr>
          <a:xfrm>
            <a:off x="0" y="2701528"/>
            <a:ext cx="9144000" cy="415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Data set P distributed on many devices </a:t>
            </a:r>
            <a:r>
              <a:rPr lang="en-US" sz="2400" i="1" dirty="0"/>
              <a:t>P = P</a:t>
            </a:r>
            <a:r>
              <a:rPr lang="en-US" sz="2400" i="1" baseline="-25000" dirty="0"/>
              <a:t>1</a:t>
            </a:r>
            <a:r>
              <a:rPr lang="en-US" sz="2400" i="1" dirty="0"/>
              <a:t> </a:t>
            </a:r>
            <a:r>
              <a:rPr lang="en-US" sz="2400" i="1" dirty="0" smtClean="0"/>
              <a:t>  P</a:t>
            </a:r>
            <a:r>
              <a:rPr lang="en-US" sz="2400" i="1" baseline="-25000" dirty="0" smtClean="0"/>
              <a:t>2 </a:t>
            </a:r>
            <a:r>
              <a:rPr lang="en-US" sz="2400" i="1" dirty="0" smtClean="0"/>
              <a:t>  . </a:t>
            </a:r>
            <a:r>
              <a:rPr lang="en-US" sz="2400" i="1" dirty="0"/>
              <a:t>. . </a:t>
            </a:r>
            <a:r>
              <a:rPr lang="en-US" sz="2400" i="1" dirty="0" smtClean="0"/>
              <a:t>  </a:t>
            </a:r>
            <a:r>
              <a:rPr lang="en-US" sz="2400" i="1" dirty="0" err="1"/>
              <a:t>P</a:t>
            </a:r>
            <a:r>
              <a:rPr lang="en-US" sz="2400" i="1" baseline="-25000" dirty="0" err="1"/>
              <a:t>k</a:t>
            </a:r>
            <a:r>
              <a:rPr lang="en-US" sz="2400" i="1" dirty="0"/>
              <a:t> </a:t>
            </a:r>
            <a:r>
              <a:rPr lang="en-US" sz="2400" dirty="0"/>
              <a:t>. </a:t>
            </a:r>
            <a:r>
              <a:rPr lang="en-US" sz="2400" b="1" dirty="0"/>
              <a:t>Goal</a:t>
            </a:r>
            <a:r>
              <a:rPr lang="en-US" sz="2400" dirty="0"/>
              <a:t>: Compute/maintain statistic </a:t>
            </a:r>
            <a:r>
              <a:rPr lang="en-US" sz="2400" i="1" dirty="0"/>
              <a:t>f(P</a:t>
            </a:r>
            <a:r>
              <a:rPr lang="en-US" sz="2400" dirty="0"/>
              <a:t>) across devices</a:t>
            </a:r>
          </a:p>
          <a:p>
            <a:pPr marL="0" indent="0">
              <a:buNone/>
            </a:pPr>
            <a:r>
              <a:rPr lang="en-US" sz="2400" dirty="0" smtClean="0"/>
              <a:t>	use </a:t>
            </a:r>
            <a:r>
              <a:rPr lang="en-US" sz="2400" dirty="0"/>
              <a:t>minimal inter-device communication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Summarizing </a:t>
            </a:r>
            <a:r>
              <a:rPr lang="en-US" sz="2400" dirty="0" smtClean="0"/>
              <a:t>data</a:t>
            </a:r>
          </a:p>
          <a:p>
            <a:r>
              <a:rPr lang="en-US" sz="2400" dirty="0" smtClean="0"/>
              <a:t>Learning classifiers</a:t>
            </a:r>
          </a:p>
          <a:p>
            <a:r>
              <a:rPr lang="en-US" sz="2400" dirty="0" smtClean="0"/>
              <a:t>Monitoring streams</a:t>
            </a:r>
          </a:p>
          <a:p>
            <a:r>
              <a:rPr lang="en-US" sz="2400" dirty="0" smtClean="0"/>
              <a:t>Publish</a:t>
            </a:r>
            <a:r>
              <a:rPr lang="en-US" sz="2400" dirty="0"/>
              <a:t>/subscribe </a:t>
            </a:r>
            <a:r>
              <a:rPr lang="en-US" sz="2400" dirty="0" smtClean="0"/>
              <a:t>systems</a:t>
            </a:r>
          </a:p>
          <a:p>
            <a:r>
              <a:rPr lang="en-US" sz="2400" dirty="0" smtClean="0"/>
              <a:t>Rigorous </a:t>
            </a:r>
            <a:r>
              <a:rPr lang="en-US" sz="2400" dirty="0"/>
              <a:t>size vs. accuracy </a:t>
            </a:r>
            <a:r>
              <a:rPr lang="en-US" sz="2400" dirty="0" smtClean="0"/>
              <a:t>tradeoff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431" y="2841576"/>
            <a:ext cx="3289663" cy="3146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334" y="152400"/>
            <a:ext cx="6940466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Communication-Bound Distributed Computation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263062"/>
              </p:ext>
            </p:extLst>
          </p:nvPr>
        </p:nvGraphicFramePr>
        <p:xfrm>
          <a:off x="6594929" y="1221032"/>
          <a:ext cx="222830" cy="241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Equation" r:id="rId4" imgW="152400" imgH="165100" progId="Equation.3">
                  <p:embed/>
                </p:oleObj>
              </mc:Choice>
              <mc:Fallback>
                <p:oleObj name="Equation" r:id="rId4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4929" y="1221032"/>
                        <a:ext cx="222830" cy="241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912368"/>
              </p:ext>
            </p:extLst>
          </p:nvPr>
        </p:nvGraphicFramePr>
        <p:xfrm>
          <a:off x="7223602" y="1223507"/>
          <a:ext cx="222830" cy="241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Equation" r:id="rId6" imgW="152400" imgH="165100" progId="Equation.3">
                  <p:embed/>
                </p:oleObj>
              </mc:Choice>
              <mc:Fallback>
                <p:oleObj name="Equation" r:id="rId6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3602" y="1223507"/>
                        <a:ext cx="222830" cy="241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115533"/>
              </p:ext>
            </p:extLst>
          </p:nvPr>
        </p:nvGraphicFramePr>
        <p:xfrm>
          <a:off x="7867452" y="1223506"/>
          <a:ext cx="222830" cy="241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67452" y="1223506"/>
                        <a:ext cx="222830" cy="241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2856" y="5044559"/>
            <a:ext cx="5591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“Communication </a:t>
            </a:r>
            <a:r>
              <a:rPr lang="en-US" sz="2000" i="1" dirty="0"/>
              <a:t>is quickly becoming the main bottleneck in large-scale distributed </a:t>
            </a:r>
            <a:r>
              <a:rPr lang="en-US" sz="2000" i="1" dirty="0" smtClean="0"/>
              <a:t>systems.”</a:t>
            </a:r>
            <a:endParaRPr lang="en-US" sz="2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22" y="152400"/>
            <a:ext cx="8068677" cy="762000"/>
          </a:xfrm>
        </p:spPr>
        <p:txBody>
          <a:bodyPr/>
          <a:lstStyle/>
          <a:p>
            <a:r>
              <a:rPr lang="en-US" dirty="0" smtClean="0"/>
              <a:t>Facilitating CEDMAV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downtown data center</a:t>
            </a:r>
          </a:p>
          <a:p>
            <a:pPr lvl="1"/>
            <a:r>
              <a:rPr lang="en-US" dirty="0" smtClean="0"/>
              <a:t>1.15 MW for CHPC and research colocation</a:t>
            </a:r>
          </a:p>
          <a:p>
            <a:pPr lvl="2"/>
            <a:r>
              <a:rPr lang="en-US" dirty="0" smtClean="0"/>
              <a:t>Tier-3 power (150 kW) for disk arrays, network, etc.</a:t>
            </a:r>
          </a:p>
          <a:p>
            <a:pPr lvl="1"/>
            <a:r>
              <a:rPr lang="en-US" dirty="0" smtClean="0"/>
              <a:t>Available late this summer</a:t>
            </a:r>
          </a:p>
          <a:p>
            <a:r>
              <a:rPr lang="en-US" dirty="0" smtClean="0"/>
              <a:t>Advanced networking</a:t>
            </a:r>
          </a:p>
          <a:p>
            <a:pPr lvl="1"/>
            <a:r>
              <a:rPr lang="en-US" dirty="0" smtClean="0"/>
              <a:t>Science DMZ – NSF CC-NIE proposal (5/30)</a:t>
            </a:r>
          </a:p>
          <a:p>
            <a:pPr lvl="1"/>
            <a:r>
              <a:rPr lang="en-US" dirty="0" smtClean="0"/>
              <a:t>SLC metro optical network</a:t>
            </a:r>
          </a:p>
          <a:p>
            <a:pPr lvl="1"/>
            <a:r>
              <a:rPr lang="en-US" dirty="0" smtClean="0"/>
              <a:t>Planning for 100-Gbps upgrade to Internet2</a:t>
            </a:r>
          </a:p>
          <a:p>
            <a:pPr lvl="1"/>
            <a:r>
              <a:rPr lang="en-US" dirty="0" smtClean="0"/>
              <a:t>Software Defined Networking (SDN)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554" y="152400"/>
            <a:ext cx="8001246" cy="762000"/>
          </a:xfrm>
        </p:spPr>
        <p:txBody>
          <a:bodyPr/>
          <a:lstStyle/>
          <a:p>
            <a:r>
              <a:rPr lang="en-US" dirty="0" smtClean="0"/>
              <a:t>Leveraging CEDMAV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NSA Utah Data Center collaboration</a:t>
            </a:r>
          </a:p>
          <a:p>
            <a:r>
              <a:rPr lang="en-US" dirty="0" err="1" smtClean="0"/>
              <a:t>CoE</a:t>
            </a:r>
            <a:r>
              <a:rPr lang="en-US" dirty="0" smtClean="0"/>
              <a:t> data center management curriculum</a:t>
            </a:r>
          </a:p>
          <a:p>
            <a:pPr lvl="1"/>
            <a:r>
              <a:rPr lang="en-US" dirty="0" smtClean="0"/>
              <a:t>Capstone course</a:t>
            </a:r>
          </a:p>
          <a:p>
            <a:r>
              <a:rPr lang="en-US" dirty="0" smtClean="0"/>
              <a:t>Utah Data Center Consortium (UDDC)</a:t>
            </a:r>
          </a:p>
          <a:p>
            <a:pPr lvl="1"/>
            <a:r>
              <a:rPr lang="en-US" dirty="0" smtClean="0"/>
              <a:t>Public/private forum to discuss best practices </a:t>
            </a:r>
          </a:p>
          <a:p>
            <a:pPr lvl="1"/>
            <a:r>
              <a:rPr lang="en-US" dirty="0" smtClean="0"/>
              <a:t>Internship conduit</a:t>
            </a:r>
          </a:p>
          <a:p>
            <a:r>
              <a:rPr lang="en-US" dirty="0" smtClean="0"/>
              <a:t>Campus-wide Big Data Initiatives</a:t>
            </a:r>
          </a:p>
          <a:p>
            <a:pPr lvl="1"/>
            <a:r>
              <a:rPr lang="en-US" dirty="0" smtClean="0"/>
              <a:t>Campus CI Council, AVPIT/HSC, Marriott and </a:t>
            </a:r>
            <a:r>
              <a:rPr lang="en-US" smtClean="0"/>
              <a:t>HS Libraries</a:t>
            </a:r>
            <a:r>
              <a:rPr lang="en-US" dirty="0" smtClean="0"/>
              <a:t>, Astrophysics</a:t>
            </a:r>
          </a:p>
          <a:p>
            <a:r>
              <a:rPr lang="en-US" dirty="0" smtClean="0"/>
              <a:t>SC12 – Salt Lake City – November 10-16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49213"/>
            <a:ext cx="169817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Epinome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580595"/>
            <a:ext cx="7855141" cy="20427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Facilitate investigation infectious disease outbreaks </a:t>
            </a:r>
          </a:p>
          <a:p>
            <a:pPr lvl="1"/>
            <a:r>
              <a:rPr lang="en-US" dirty="0" smtClean="0"/>
              <a:t>High-fidelity and large scale simulations</a:t>
            </a:r>
          </a:p>
          <a:p>
            <a:pPr lvl="1"/>
            <a:r>
              <a:rPr lang="en-US" dirty="0" smtClean="0"/>
              <a:t>Multiple scenarios with multiple decision points</a:t>
            </a:r>
          </a:p>
          <a:p>
            <a:r>
              <a:rPr lang="en-US" dirty="0" smtClean="0"/>
              <a:t>Display evolves as the user focus changes </a:t>
            </a:r>
          </a:p>
        </p:txBody>
      </p:sp>
      <p:pic>
        <p:nvPicPr>
          <p:cNvPr id="4" name="Picture 21" descr="Epinome-snapsho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839" y="3996295"/>
            <a:ext cx="4466765" cy="247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6" name="Picture 5" descr="Epinome-snapsh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3623359"/>
            <a:ext cx="4203088" cy="232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50000"/>
              </a:schemeClr>
            </a:outerShdw>
          </a:effectLst>
        </p:spPr>
      </p:pic>
      <p:pic>
        <p:nvPicPr>
          <p:cNvPr id="4098" name="Picture 2" descr="Dr. Yarden Livnat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29332"/>
          <a:stretch/>
        </p:blipFill>
        <p:spPr bwMode="auto">
          <a:xfrm>
            <a:off x="0" y="1"/>
            <a:ext cx="106004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Conceptual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393" y="1665510"/>
            <a:ext cx="7887414" cy="42089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abstract representation </a:t>
            </a:r>
          </a:p>
          <a:p>
            <a:r>
              <a:rPr lang="en-US" dirty="0" smtClean="0"/>
              <a:t>Visualization of meta-data (tags) not raw data</a:t>
            </a:r>
          </a:p>
          <a:p>
            <a:r>
              <a:rPr lang="en-US" dirty="0" smtClean="0"/>
              <a:t>Number of tags is much smaller than number of data items</a:t>
            </a:r>
          </a:p>
          <a:p>
            <a:r>
              <a:rPr lang="en-US" dirty="0" smtClean="0"/>
              <a:t>Automatic layout based on temporal relations</a:t>
            </a:r>
          </a:p>
          <a:p>
            <a:r>
              <a:rPr lang="en-US" dirty="0" smtClean="0"/>
              <a:t>Suggests correlations between tags</a:t>
            </a:r>
          </a:p>
          <a:p>
            <a:r>
              <a:rPr lang="en-US" dirty="0" smtClean="0"/>
              <a:t>Dynamic evolving queries</a:t>
            </a:r>
          </a:p>
          <a:p>
            <a:r>
              <a:rPr lang="en-US" dirty="0" smtClean="0"/>
              <a:t>Employ information scent to reduce information overload</a:t>
            </a:r>
          </a:p>
          <a:p>
            <a:endParaRPr lang="en-US" dirty="0"/>
          </a:p>
        </p:txBody>
      </p:sp>
      <p:pic>
        <p:nvPicPr>
          <p:cNvPr id="4" name="Picture 2" descr="Dr. Yarden Livnat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29332"/>
          <a:stretch/>
        </p:blipFill>
        <p:spPr bwMode="auto">
          <a:xfrm>
            <a:off x="0" y="21773"/>
            <a:ext cx="106004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1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CEDMAV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593088" y="1573426"/>
            <a:ext cx="1806832" cy="15651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CEDMAV</a:t>
            </a:r>
          </a:p>
          <a:p>
            <a:pPr algn="ctr"/>
            <a:r>
              <a:rPr lang="en-US" dirty="0" smtClean="0"/>
              <a:t>Director</a:t>
            </a:r>
          </a:p>
          <a:p>
            <a:pPr algn="ctr"/>
            <a:r>
              <a:rPr lang="en-US" dirty="0" smtClean="0"/>
              <a:t>V. Pascucci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2783" y="1573426"/>
            <a:ext cx="1806833" cy="1565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CEDMAV</a:t>
            </a:r>
            <a:br>
              <a:rPr lang="en-US" dirty="0" smtClean="0"/>
            </a:br>
            <a:r>
              <a:rPr lang="en-US" dirty="0" smtClean="0"/>
              <a:t>Advisory Board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47283" y="1573426"/>
            <a:ext cx="1806832" cy="1565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Administration</a:t>
            </a:r>
          </a:p>
          <a:p>
            <a:pPr algn="ctr"/>
            <a:r>
              <a:rPr lang="en-US" dirty="0" smtClean="0"/>
              <a:t>G. Jones</a:t>
            </a:r>
          </a:p>
          <a:p>
            <a:pPr algn="ctr"/>
            <a:r>
              <a:rPr lang="en-US" dirty="0" smtClean="0"/>
              <a:t>P.-T. Bremer</a:t>
            </a:r>
          </a:p>
          <a:p>
            <a:pPr algn="ctr"/>
            <a:r>
              <a:rPr lang="en-US" dirty="0" smtClean="0"/>
              <a:t>B. Peterson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2783" y="3886200"/>
            <a:ext cx="1806832" cy="1676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CEDMAV</a:t>
            </a:r>
            <a:r>
              <a:rPr lang="en-US" dirty="0"/>
              <a:t> </a:t>
            </a:r>
            <a:r>
              <a:rPr lang="en-US" dirty="0" smtClean="0"/>
              <a:t>Faculty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93088" y="3886200"/>
            <a:ext cx="1806832" cy="1676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Scientists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47283" y="3886200"/>
            <a:ext cx="1806832" cy="1676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Staff Developers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99532" y="3886200"/>
            <a:ext cx="1806832" cy="16764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Affiliated</a:t>
            </a:r>
            <a:br>
              <a:rPr lang="en-US" dirty="0" smtClean="0"/>
            </a:br>
            <a:r>
              <a:rPr lang="en-US" dirty="0" smtClean="0"/>
              <a:t>Application</a:t>
            </a:r>
          </a:p>
          <a:p>
            <a:pPr algn="ctr"/>
            <a:r>
              <a:rPr lang="en-US" dirty="0" smtClean="0"/>
              <a:t>Scientists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99532" y="1573426"/>
            <a:ext cx="1806832" cy="156518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Partner</a:t>
            </a:r>
          </a:p>
          <a:p>
            <a:pPr algn="ctr"/>
            <a:r>
              <a:rPr lang="en-US" dirty="0" smtClean="0"/>
              <a:t>Institutions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346199" y="3138615"/>
            <a:ext cx="1" cy="74758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496504" y="3145822"/>
            <a:ext cx="1" cy="74758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650699" y="3138615"/>
            <a:ext cx="1" cy="74758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802948" y="3138615"/>
            <a:ext cx="1" cy="74758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346201" y="3515493"/>
            <a:ext cx="6457777" cy="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269999" y="3439293"/>
            <a:ext cx="152400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726748" y="3439293"/>
            <a:ext cx="152400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574499" y="3439293"/>
            <a:ext cx="152400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420304" y="3439293"/>
            <a:ext cx="152400" cy="152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CommonGround Prototype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t="-2396" b="-2396"/>
          <a:stretch>
            <a:fillRect/>
          </a:stretch>
        </p:blipFill>
        <p:spPr bwMode="auto">
          <a:xfrm>
            <a:off x="914401" y="1251859"/>
            <a:ext cx="7532914" cy="44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700000">
              <a:srgbClr val="000000">
                <a:alpha val="76000"/>
              </a:srgbClr>
            </a:outerShdw>
          </a:effectLst>
        </p:spPr>
      </p:pic>
      <p:pic>
        <p:nvPicPr>
          <p:cNvPr id="5" name="Picture 2" descr="Dr. Yarden Livnat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29332"/>
          <a:stretch/>
        </p:blipFill>
        <p:spPr bwMode="auto">
          <a:xfrm>
            <a:off x="0" y="1"/>
            <a:ext cx="106004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CEDMAV Internship and Residency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Coordinate a pool of students each year for summer internships</a:t>
            </a:r>
          </a:p>
          <a:p>
            <a:pPr lvl="1"/>
            <a:r>
              <a:rPr lang="en-US" dirty="0" smtClean="0"/>
              <a:t>Quality students</a:t>
            </a:r>
          </a:p>
          <a:p>
            <a:pPr lvl="1"/>
            <a:r>
              <a:rPr lang="en-US" dirty="0" smtClean="0"/>
              <a:t>Technical alignment</a:t>
            </a:r>
          </a:p>
          <a:p>
            <a:pPr lvl="1"/>
            <a:r>
              <a:rPr lang="en-US" dirty="0" smtClean="0"/>
              <a:t>Precedence given to continuing projects</a:t>
            </a:r>
          </a:p>
          <a:p>
            <a:r>
              <a:rPr lang="en-US" dirty="0" smtClean="0"/>
              <a:t>Practical development of common technology with extended time visits of faculty a and scientists to facilitate continuing remote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19179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 Under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Data PhD Track at the School of Computing</a:t>
            </a:r>
          </a:p>
          <a:p>
            <a:endParaRPr lang="en-US" dirty="0" smtClean="0"/>
          </a:p>
          <a:p>
            <a:r>
              <a:rPr lang="en-US" dirty="0" smtClean="0"/>
              <a:t>Big Data Professional Master</a:t>
            </a:r>
          </a:p>
          <a:p>
            <a:endParaRPr lang="en-US" dirty="0" smtClean="0"/>
          </a:p>
          <a:p>
            <a:r>
              <a:rPr lang="en-US" dirty="0" smtClean="0"/>
              <a:t>Data Center Engineering Program with involvement of three departments:</a:t>
            </a:r>
          </a:p>
          <a:p>
            <a:pPr lvl="1"/>
            <a:r>
              <a:rPr lang="en-US" dirty="0" smtClean="0"/>
              <a:t>School of Computing</a:t>
            </a:r>
          </a:p>
          <a:p>
            <a:pPr lvl="1"/>
            <a:r>
              <a:rPr lang="en-US" dirty="0" smtClean="0"/>
              <a:t>Electrical Engineering</a:t>
            </a:r>
          </a:p>
          <a:p>
            <a:pPr lvl="1"/>
            <a:r>
              <a:rPr lang="en-US" dirty="0" smtClean="0"/>
              <a:t>Mechanical Engineering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68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 Under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Combination of Certificate, MS, BS.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38200" y="2514600"/>
            <a:ext cx="7543800" cy="3056676"/>
            <a:chOff x="762000" y="791424"/>
            <a:chExt cx="7543800" cy="3056676"/>
          </a:xfrm>
        </p:grpSpPr>
        <p:sp>
          <p:nvSpPr>
            <p:cNvPr id="4" name="Rectangle 3"/>
            <p:cNvSpPr/>
            <p:nvPr/>
          </p:nvSpPr>
          <p:spPr>
            <a:xfrm>
              <a:off x="3124200" y="791424"/>
              <a:ext cx="2895600" cy="1066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Certificate </a:t>
              </a:r>
              <a:br>
                <a:rPr lang="en-US" dirty="0" smtClean="0"/>
              </a:br>
              <a:r>
                <a:rPr lang="en-US" dirty="0" smtClean="0"/>
                <a:t>in</a:t>
              </a:r>
              <a:br>
                <a:rPr lang="en-US" dirty="0" smtClean="0"/>
              </a:br>
              <a:r>
                <a:rPr lang="en-US" dirty="0" smtClean="0"/>
                <a:t>Data Center Engineering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62000" y="3314700"/>
              <a:ext cx="1219200" cy="5334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CS</a:t>
              </a:r>
              <a:endParaRPr lang="en-US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24300" y="3314700"/>
              <a:ext cx="1219200" cy="5334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ECE</a:t>
              </a:r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086600" y="3314700"/>
              <a:ext cx="1219200" cy="5334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 EN</a:t>
              </a:r>
              <a:endParaRPr lang="en-US" dirty="0"/>
            </a:p>
          </p:txBody>
        </p:sp>
        <p:cxnSp>
          <p:nvCxnSpPr>
            <p:cNvPr id="8" name="Elbow Connector 7"/>
            <p:cNvCxnSpPr>
              <a:stCxn id="5" idx="0"/>
            </p:cNvCxnSpPr>
            <p:nvPr/>
          </p:nvCxnSpPr>
          <p:spPr>
            <a:xfrm rot="5400000" flipH="1" flipV="1">
              <a:off x="3790950" y="171450"/>
              <a:ext cx="723900" cy="5562600"/>
            </a:xfrm>
            <a:prstGeom prst="bentConnector2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572000" y="1858224"/>
              <a:ext cx="0" cy="145647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/>
            <p:nvPr/>
          </p:nvCxnSpPr>
          <p:spPr>
            <a:xfrm rot="16200000" flipV="1">
              <a:off x="4552950" y="171450"/>
              <a:ext cx="723900" cy="5562600"/>
            </a:xfrm>
            <a:prstGeom prst="bentConnector2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65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CEDMAV </a:t>
            </a:r>
            <a:r>
              <a:rPr lang="en-US" dirty="0" err="1" smtClean="0"/>
              <a:t>Advanages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/>
              <a:t>Critical Mass for </a:t>
            </a:r>
            <a:r>
              <a:rPr lang="en-US" dirty="0" smtClean="0"/>
              <a:t>Developing Large </a:t>
            </a:r>
            <a:r>
              <a:rPr lang="en-US" dirty="0"/>
              <a:t>Projects </a:t>
            </a:r>
            <a:endParaRPr lang="en-US" dirty="0" smtClean="0"/>
          </a:p>
          <a:p>
            <a:r>
              <a:rPr lang="en-US" dirty="0"/>
              <a:t>Facilitate Access to Funding Sources</a:t>
            </a:r>
          </a:p>
          <a:p>
            <a:r>
              <a:rPr lang="en-US" dirty="0"/>
              <a:t>Facilitate Access to Institutions</a:t>
            </a:r>
          </a:p>
          <a:p>
            <a:r>
              <a:rPr lang="en-US" dirty="0"/>
              <a:t>Facilitate </a:t>
            </a:r>
            <a:r>
              <a:rPr lang="en-US" dirty="0" smtClean="0"/>
              <a:t>New Technical Collaborations</a:t>
            </a:r>
          </a:p>
          <a:p>
            <a:r>
              <a:rPr lang="en-US" dirty="0" smtClean="0"/>
              <a:t>Share Technology</a:t>
            </a:r>
          </a:p>
          <a:p>
            <a:r>
              <a:rPr lang="en-US" dirty="0" smtClean="0"/>
              <a:t>More Time to Focus on Technical Work</a:t>
            </a:r>
          </a:p>
          <a:p>
            <a:r>
              <a:rPr lang="en-US" dirty="0"/>
              <a:t>Facilitate </a:t>
            </a:r>
            <a:r>
              <a:rPr lang="en-US" dirty="0" smtClean="0"/>
              <a:t>Technology Transfer and Commercialization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0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CEDMAV Advisory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199"/>
          </a:xfrm>
        </p:spPr>
        <p:txBody>
          <a:bodyPr>
            <a:normAutofit/>
          </a:bodyPr>
          <a:lstStyle/>
          <a:p>
            <a:r>
              <a:rPr lang="en-US" dirty="0" smtClean="0"/>
              <a:t>Chair: Chris Johnson</a:t>
            </a:r>
          </a:p>
          <a:p>
            <a:pPr lvl="1"/>
            <a:r>
              <a:rPr lang="en-US" dirty="0" smtClean="0"/>
              <a:t>Dave Pershing (</a:t>
            </a:r>
            <a:r>
              <a:rPr lang="en-US" dirty="0" err="1" smtClean="0"/>
              <a:t>UofU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David </a:t>
            </a:r>
            <a:r>
              <a:rPr lang="en-US" dirty="0" err="1" smtClean="0"/>
              <a:t>Winberg</a:t>
            </a:r>
            <a:r>
              <a:rPr lang="en-US" dirty="0" smtClean="0"/>
              <a:t> (NSA)</a:t>
            </a:r>
          </a:p>
          <a:p>
            <a:pPr lvl="1"/>
            <a:r>
              <a:rPr lang="en-US" dirty="0" smtClean="0"/>
              <a:t>Enrico </a:t>
            </a:r>
            <a:r>
              <a:rPr lang="en-US" dirty="0" err="1" smtClean="0"/>
              <a:t>Serafini</a:t>
            </a:r>
            <a:r>
              <a:rPr lang="en-US" dirty="0" smtClean="0"/>
              <a:t> (Battelle)</a:t>
            </a:r>
          </a:p>
          <a:p>
            <a:pPr lvl="1"/>
            <a:r>
              <a:rPr lang="en-US" dirty="0" smtClean="0"/>
              <a:t>Mark </a:t>
            </a:r>
            <a:r>
              <a:rPr lang="en-US" dirty="0" err="1" smtClean="0"/>
              <a:t>Dobin</a:t>
            </a:r>
            <a:r>
              <a:rPr lang="en-US" dirty="0" smtClean="0"/>
              <a:t> (</a:t>
            </a:r>
            <a:r>
              <a:rPr lang="en-US" dirty="0" err="1" smtClean="0"/>
              <a:t>Exxonmobil</a:t>
            </a:r>
            <a:r>
              <a:rPr lang="en-US" dirty="0" smtClean="0"/>
              <a:t>) ?</a:t>
            </a:r>
          </a:p>
          <a:p>
            <a:pPr lvl="1"/>
            <a:r>
              <a:rPr lang="en-US" dirty="0" smtClean="0"/>
              <a:t>Will </a:t>
            </a:r>
            <a:r>
              <a:rPr lang="en-US" dirty="0"/>
              <a:t>Schroeder (</a:t>
            </a:r>
            <a:r>
              <a:rPr lang="en-US" dirty="0" err="1"/>
              <a:t>Kitware</a:t>
            </a:r>
            <a:r>
              <a:rPr lang="en-US" dirty="0" smtClean="0"/>
              <a:t>) ?</a:t>
            </a:r>
          </a:p>
          <a:p>
            <a:pPr lvl="1"/>
            <a:r>
              <a:rPr lang="en-US" dirty="0" smtClean="0"/>
              <a:t>Mark </a:t>
            </a:r>
            <a:r>
              <a:rPr lang="en-US" dirty="0" err="1" smtClean="0"/>
              <a:t>Duchaine</a:t>
            </a:r>
            <a:r>
              <a:rPr lang="en-US" dirty="0" smtClean="0"/>
              <a:t> (Google) ?</a:t>
            </a:r>
          </a:p>
          <a:p>
            <a:r>
              <a:rPr lang="en-US" dirty="0" smtClean="0"/>
              <a:t>What is the right size? </a:t>
            </a:r>
          </a:p>
          <a:p>
            <a:r>
              <a:rPr lang="en-US" dirty="0" smtClean="0"/>
              <a:t>Who should we invite?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Relationship with NSA Data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Interest is in the Development of Data Center Engineering Curriculum</a:t>
            </a:r>
            <a:br>
              <a:rPr lang="en-US" dirty="0" smtClean="0"/>
            </a:br>
            <a:r>
              <a:rPr lang="en-US" dirty="0" smtClean="0"/>
              <a:t>(in progress)</a:t>
            </a:r>
          </a:p>
          <a:p>
            <a:r>
              <a:rPr lang="en-US" dirty="0" smtClean="0"/>
              <a:t>Involved the in a Consortium (Greg and Steve can say more)</a:t>
            </a:r>
          </a:p>
          <a:p>
            <a:r>
              <a:rPr lang="en-US" dirty="0" smtClean="0"/>
              <a:t>Plans for a SCIF will Allow to Engage Them in Research Collaborations</a:t>
            </a:r>
          </a:p>
          <a:p>
            <a:r>
              <a:rPr lang="en-US" dirty="0" smtClean="0"/>
              <a:t>NSA Representative in our 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Modeling of uncertainty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Positive definite spaces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Jacobi </a:t>
            </a:r>
            <a:r>
              <a:rPr lang="en-US" sz="2400" dirty="0"/>
              <a:t>sets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Large-scale data analysis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Scientific visualization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Mesh generation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CEDMAV Research Spans a Broad Range of Topics, Applications, and Subfields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295400" y="1143000"/>
            <a:ext cx="2362200" cy="731520"/>
          </a:xfrm>
          <a:prstGeom prst="roundRect">
            <a:avLst>
              <a:gd name="adj" fmla="val 31653"/>
            </a:avLst>
          </a:prstGeom>
          <a:solidFill>
            <a:schemeClr val="accent3">
              <a:lumMod val="75000"/>
            </a:schemeClr>
          </a:solidFill>
          <a:ln/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Theory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486400" y="1143000"/>
            <a:ext cx="2362200" cy="731520"/>
          </a:xfrm>
          <a:prstGeom prst="roundRect">
            <a:avLst>
              <a:gd name="adj" fmla="val 31653"/>
            </a:avLst>
          </a:prstGeom>
          <a:solidFill>
            <a:schemeClr val="accent3">
              <a:lumMod val="75000"/>
            </a:schemeClr>
          </a:solidFill>
          <a:ln/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Application</a:t>
            </a:r>
            <a:endParaRPr lang="en-US" sz="2800" b="1" dirty="0"/>
          </a:p>
        </p:txBody>
      </p:sp>
      <p:sp>
        <p:nvSpPr>
          <p:cNvPr id="17" name="Right Arrow 16"/>
          <p:cNvSpPr/>
          <p:nvPr/>
        </p:nvSpPr>
        <p:spPr>
          <a:xfrm>
            <a:off x="4114800" y="1203960"/>
            <a:ext cx="1066800" cy="6096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76200" cap="rnd" cmpd="sng">
            <a:solidFill>
              <a:srgbClr val="204D25"/>
            </a:solidFill>
          </a:ln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4713" y="32882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horosphe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10000"/>
            <a:ext cx="2819400" cy="888572"/>
          </a:xfrm>
          <a:prstGeom prst="rect">
            <a:avLst/>
          </a:prstGeom>
        </p:spPr>
      </p:pic>
      <p:pic>
        <p:nvPicPr>
          <p:cNvPr id="19" name="Picture 18" descr="uncertainty_jef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400"/>
            <a:ext cx="1054767" cy="914399"/>
          </a:xfrm>
          <a:prstGeom prst="rect">
            <a:avLst/>
          </a:prstGeom>
        </p:spPr>
      </p:pic>
      <p:pic>
        <p:nvPicPr>
          <p:cNvPr id="21" name="Picture 20" descr="nonTrivialUnfolding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24"/>
          <a:stretch/>
        </p:blipFill>
        <p:spPr>
          <a:xfrm>
            <a:off x="914400" y="5105400"/>
            <a:ext cx="2983345" cy="745672"/>
          </a:xfrm>
          <a:prstGeom prst="rect">
            <a:avLst/>
          </a:prstGeom>
        </p:spPr>
      </p:pic>
      <p:pic>
        <p:nvPicPr>
          <p:cNvPr id="22" name="Picture 21" descr="uncertainty2_jeff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14600"/>
            <a:ext cx="1079888" cy="825145"/>
          </a:xfrm>
          <a:prstGeom prst="rect">
            <a:avLst/>
          </a:prstGeom>
        </p:spPr>
      </p:pic>
      <p:pic>
        <p:nvPicPr>
          <p:cNvPr id="23" name="Picture 6" descr="RTcollage400x320"/>
          <p:cNvPicPr>
            <a:picLocks noChangeAspect="1" noChangeArrowheads="1"/>
          </p:cNvPicPr>
          <p:nvPr/>
        </p:nvPicPr>
        <p:blipFill>
          <a:blip r:embed="rId6"/>
          <a:srcRect t="50000"/>
          <a:stretch>
            <a:fillRect/>
          </a:stretch>
        </p:blipFill>
        <p:spPr bwMode="auto">
          <a:xfrm>
            <a:off x="4953000" y="2514600"/>
            <a:ext cx="2368595" cy="94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t="18923"/>
          <a:stretch/>
        </p:blipFill>
        <p:spPr>
          <a:xfrm>
            <a:off x="5029200" y="3733800"/>
            <a:ext cx="2616200" cy="1001851"/>
          </a:xfrm>
          <a:prstGeom prst="rect">
            <a:avLst/>
          </a:prstGeom>
        </p:spPr>
      </p:pic>
      <p:pic>
        <p:nvPicPr>
          <p:cNvPr id="25" name="Picture 24" descr="mes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105400"/>
            <a:ext cx="337132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Scientific computing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Auto-tuning codes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Performance analysis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Large-scale visualization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Parallel statistics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Clustering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CEDMAV Research Spans a Broad Range of Topics, Applications, and Subfields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295400" y="1143000"/>
            <a:ext cx="2362200" cy="731520"/>
          </a:xfrm>
          <a:prstGeom prst="roundRect">
            <a:avLst>
              <a:gd name="adj" fmla="val 31653"/>
            </a:avLst>
          </a:prstGeom>
          <a:solidFill>
            <a:schemeClr val="accent3">
              <a:lumMod val="75000"/>
            </a:schemeClr>
          </a:solidFill>
          <a:ln/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Simulations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486400" y="1143000"/>
            <a:ext cx="2362200" cy="731520"/>
          </a:xfrm>
          <a:prstGeom prst="roundRect">
            <a:avLst>
              <a:gd name="adj" fmla="val 31653"/>
            </a:avLst>
          </a:prstGeom>
          <a:solidFill>
            <a:schemeClr val="accent3">
              <a:lumMod val="75000"/>
            </a:schemeClr>
          </a:solidFill>
          <a:ln/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Analysis</a:t>
            </a:r>
            <a:endParaRPr lang="en-US" sz="2800" b="1" dirty="0"/>
          </a:p>
        </p:txBody>
      </p:sp>
      <p:sp>
        <p:nvSpPr>
          <p:cNvPr id="17" name="Right Arrow 16"/>
          <p:cNvSpPr/>
          <p:nvPr/>
        </p:nvSpPr>
        <p:spPr>
          <a:xfrm>
            <a:off x="4114800" y="1203960"/>
            <a:ext cx="1066800" cy="6096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76200" cap="rnd" cmpd="sng">
            <a:solidFill>
              <a:srgbClr val="204D25"/>
            </a:solidFill>
          </a:ln>
          <a:effectLst>
            <a:outerShdw blurRad="165100" dist="190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4713" y="32882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ray_trac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14600"/>
            <a:ext cx="1346200" cy="772262"/>
          </a:xfrm>
          <a:prstGeom prst="rect">
            <a:avLst/>
          </a:prstGeom>
        </p:spPr>
      </p:pic>
      <p:pic>
        <p:nvPicPr>
          <p:cNvPr id="4" name="Picture 3" descr="depth_of_fiel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8523" r="-14124" b="28409"/>
          <a:stretch/>
        </p:blipFill>
        <p:spPr>
          <a:xfrm>
            <a:off x="6858000" y="2514600"/>
            <a:ext cx="1226127" cy="768927"/>
          </a:xfrm>
          <a:prstGeom prst="rect">
            <a:avLst/>
          </a:prstGeom>
        </p:spPr>
      </p:pic>
      <p:pic>
        <p:nvPicPr>
          <p:cNvPr id="26" name="Picture 5" descr="H_control_strong_coarse_T=1225_regionCountVsFunc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810000"/>
            <a:ext cx="1082039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 descr="H_control_strong_coarse_T=1225_areaPatchSizeCDF_H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3810000"/>
            <a:ext cx="1082041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H_control_strong_coarse_RegionCountVsTime_p=0_0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3810000"/>
            <a:ext cx="108204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3124200"/>
            <a:ext cx="0" cy="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2971800"/>
            <a:ext cx="0" cy="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2514600"/>
            <a:ext cx="1217295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514600"/>
            <a:ext cx="1141106" cy="822960"/>
          </a:xfrm>
          <a:prstGeom prst="rect">
            <a:avLst/>
          </a:prstGeom>
        </p:spPr>
      </p:pic>
      <p:pic>
        <p:nvPicPr>
          <p:cNvPr id="5" name="Picture 4" descr="auto_tuning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10000"/>
            <a:ext cx="1596934" cy="822960"/>
          </a:xfrm>
          <a:prstGeom prst="rect">
            <a:avLst/>
          </a:prstGeom>
        </p:spPr>
      </p:pic>
      <p:pic>
        <p:nvPicPr>
          <p:cNvPr id="6" name="Picture 5" descr="auto_tuning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0"/>
            <a:ext cx="1484747" cy="822960"/>
          </a:xfrm>
          <a:prstGeom prst="rect">
            <a:avLst/>
          </a:prstGeom>
        </p:spPr>
      </p:pic>
      <p:pic>
        <p:nvPicPr>
          <p:cNvPr id="7" name="Picture 6" descr="4096-compare-CR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05400"/>
            <a:ext cx="1930479" cy="822960"/>
          </a:xfrm>
          <a:prstGeom prst="rect">
            <a:avLst/>
          </a:prstGeom>
        </p:spPr>
      </p:pic>
      <p:pic>
        <p:nvPicPr>
          <p:cNvPr id="8" name="Picture 7" descr="clusterin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105400"/>
            <a:ext cx="375818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dmav_tem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cedmav_temlate</Template>
  <TotalTime>1836</TotalTime>
  <Words>1474</Words>
  <Application>Microsoft Office PowerPoint</Application>
  <PresentationFormat>On-screen Show (4:3)</PresentationFormat>
  <Paragraphs>346</Paragraphs>
  <Slides>44</Slides>
  <Notes>4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cedmav_temlate</vt:lpstr>
      <vt:lpstr>Equation</vt:lpstr>
      <vt:lpstr>PowerPoint Presentation</vt:lpstr>
      <vt:lpstr>CEDMAV Mission</vt:lpstr>
      <vt:lpstr>CEDMAV Members</vt:lpstr>
      <vt:lpstr>CEDMAV Organization</vt:lpstr>
      <vt:lpstr>CEDMAV Advanages</vt:lpstr>
      <vt:lpstr>CEDMAV Advisory Board</vt:lpstr>
      <vt:lpstr>Relationship with NSA Data Center</vt:lpstr>
      <vt:lpstr>CEDMAV Research Spans a Broad Range of Topics, Applications, and Subfields</vt:lpstr>
      <vt:lpstr>CEDMAV Research Spans a Broad Range of Topics, Applications, and Subfields</vt:lpstr>
      <vt:lpstr>CEDMAV Research Spans a Broad Range of Topics, Applications, and Subfields</vt:lpstr>
      <vt:lpstr>CEDMAV Combined Expertise Covers an Ever Growing List of Areas </vt:lpstr>
      <vt:lpstr>CEDMAV is More Than its Collection of Parts</vt:lpstr>
      <vt:lpstr>CEDMAV’s Structure as a Source for Well Integrated, Diverse Research Teams is an Ideal Setup  </vt:lpstr>
      <vt:lpstr>How and Where can we Extent CEDMAV to Make us More Relevant ?</vt:lpstr>
      <vt:lpstr>ViSUS Scalable Visualization: Across Domains, Devices, and Networks                 </vt:lpstr>
      <vt:lpstr>We are Developing Large-Scale Analysis Tools for a Wide Variety of Applications</vt:lpstr>
      <vt:lpstr>Visualizing Uncertainty </vt:lpstr>
      <vt:lpstr>White Matter Tracks</vt:lpstr>
      <vt:lpstr>Chuck Hansen</vt:lpstr>
      <vt:lpstr>Mike Kirby’s Research Areas</vt:lpstr>
      <vt:lpstr>          Visualization of High-Order Methods</vt:lpstr>
      <vt:lpstr>Efficient Use of Streaming Architectures for Scientific Computing </vt:lpstr>
      <vt:lpstr>Suresh Venkatasubramanian</vt:lpstr>
      <vt:lpstr>The Geometry of Data Spaces</vt:lpstr>
      <vt:lpstr>Software Challenges</vt:lpstr>
      <vt:lpstr>Approach to Software Development</vt:lpstr>
      <vt:lpstr>Feifei Li  - Ouq r Research</vt:lpstr>
      <vt:lpstr>Models for Massive Data</vt:lpstr>
      <vt:lpstr>What we do</vt:lpstr>
      <vt:lpstr>Problem-Driven Visualization Research for Biological Data</vt:lpstr>
      <vt:lpstr>Problem-Driven Visualization Research for Biological Data</vt:lpstr>
      <vt:lpstr>Problem-Driven Visualization Research for Biological Data</vt:lpstr>
      <vt:lpstr>Modeling Uncertainty  of Complex Objects</vt:lpstr>
      <vt:lpstr>Summarizing Massive Data</vt:lpstr>
      <vt:lpstr>Communication-Bound Distributed Computation</vt:lpstr>
      <vt:lpstr>Facilitating CEDMAV research</vt:lpstr>
      <vt:lpstr>Leveraging CEDMAV research</vt:lpstr>
      <vt:lpstr>Epinome</vt:lpstr>
      <vt:lpstr> The Conceptual Model</vt:lpstr>
      <vt:lpstr> The CommonGround Prototype</vt:lpstr>
      <vt:lpstr>CEDMAV Internship and Residency Program</vt:lpstr>
      <vt:lpstr>Curriculum Under Development</vt:lpstr>
      <vt:lpstr>Curriculum Under Development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valerio pascucci</dc:creator>
  <cp:lastModifiedBy>valerio pascucci</cp:lastModifiedBy>
  <cp:revision>72</cp:revision>
  <dcterms:created xsi:type="dcterms:W3CDTF">2012-04-27T01:29:11Z</dcterms:created>
  <dcterms:modified xsi:type="dcterms:W3CDTF">2012-08-23T17:24:30Z</dcterms:modified>
</cp:coreProperties>
</file>