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sldIdLst>
    <p:sldId id="259" r:id="rId2"/>
    <p:sldId id="260" r:id="rId3"/>
    <p:sldId id="280" r:id="rId4"/>
    <p:sldId id="263" r:id="rId5"/>
    <p:sldId id="264" r:id="rId6"/>
    <p:sldId id="265" r:id="rId7"/>
    <p:sldId id="267" r:id="rId8"/>
    <p:sldId id="266" r:id="rId9"/>
    <p:sldId id="268" r:id="rId10"/>
    <p:sldId id="273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edmav-banner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7186" r="70634" b="8475"/>
          <a:stretch/>
        </p:blipFill>
        <p:spPr bwMode="auto">
          <a:xfrm>
            <a:off x="0" y="6248400"/>
            <a:ext cx="1202297" cy="6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FE58-CD97-4D54-8B81-3C5068EB9C7C}" type="datetimeFigureOut">
              <a:rPr lang="en-US" smtClean="0"/>
              <a:pPr/>
              <a:t>6/5/2012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9BB82-54A1-4FBD-9A42-C8541B7A9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osh\Desktop\jobtalk2\prezi_images\109237024.png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-559508" y="0"/>
            <a:ext cx="10263017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>
            <a:noAutofit/>
          </a:bodyPr>
          <a:lstStyle/>
          <a:p>
            <a:r>
              <a:rPr lang="en-US" sz="4400" dirty="0" smtClean="0"/>
              <a:t>A Quantized Boundary Representation of 2D Flow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371600"/>
          </a:xfrm>
        </p:spPr>
        <p:txBody>
          <a:bodyPr>
            <a:no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Joshua A.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Levine</a:t>
            </a:r>
            <a:r>
              <a:rPr lang="en-US" sz="2400" b="1" baseline="30000" dirty="0" smtClean="0">
                <a:solidFill>
                  <a:schemeClr val="tx1"/>
                </a:solidFill>
                <a:latin typeface="+mj-lt"/>
              </a:rPr>
              <a:t>1,2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in collaboration with</a:t>
            </a:r>
          </a:p>
          <a:p>
            <a:pPr algn="r"/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Shreeraj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Jadhav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1,2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Harsh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Bhatia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1,2,3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, </a:t>
            </a:r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Valerio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Pascucci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1,2,4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and Peer-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Timo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Bremer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1,2,3</a:t>
            </a:r>
            <a:endParaRPr lang="en-US" sz="2400" baseline="300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 descr="C:\Users\josh\Desktop\hixels-talk\SCI-logo-mo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692" y="5677081"/>
            <a:ext cx="1174945" cy="623695"/>
          </a:xfrm>
          <a:prstGeom prst="rect">
            <a:avLst/>
          </a:prstGeom>
          <a:noFill/>
        </p:spPr>
      </p:pic>
      <p:pic>
        <p:nvPicPr>
          <p:cNvPr id="7" name="Picture 6" descr="C:\Users\josh\Desktop\hixels-talk\LLNL-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898" y="5677081"/>
            <a:ext cx="2881742" cy="555516"/>
          </a:xfrm>
          <a:prstGeom prst="rect">
            <a:avLst/>
          </a:prstGeom>
          <a:noFill/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-411934" y="5677081"/>
            <a:ext cx="304800" cy="38100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92648" y="5677081"/>
            <a:ext cx="304800" cy="38100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2" descr="cedmav-bann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7186" r="70634" b="8475"/>
          <a:stretch/>
        </p:blipFill>
        <p:spPr bwMode="auto">
          <a:xfrm>
            <a:off x="-152400" y="5677081"/>
            <a:ext cx="1168831" cy="5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ascs-scidac.org/image-gallery/logos/pnnl-color-logo-horizontal-crop-trans.png/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677081"/>
            <a:ext cx="1790700" cy="760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3581400" y="5677081"/>
            <a:ext cx="304800" cy="38100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0" lang="en-US" sz="2400" b="1" i="0" u="none" strike="noStrike" kern="1200" cap="none" spc="0" normalizeH="0" baseline="3000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315200" y="5677081"/>
            <a:ext cx="304800" cy="38100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en-US" sz="2400" b="1" baseline="30000" dirty="0">
                <a:latin typeface="+mj-lt"/>
              </a:rPr>
              <a:t>4</a:t>
            </a:r>
            <a:endParaRPr kumimoji="0" lang="en-US" sz="2400" b="1" i="0" u="none" strike="noStrike" kern="1200" cap="none" spc="0" normalizeH="0" baseline="30000" noProof="0" dirty="0" smtClean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Features Robustly Is </a:t>
            </a:r>
            <a:r>
              <a:rPr lang="en-US" u="sng" dirty="0" smtClean="0"/>
              <a:t>Essential</a:t>
            </a:r>
            <a:endParaRPr lang="en-US" u="sn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2" descr="C:\Users\josh\Desktop\jobtalk2\prezi_images\1092369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35670"/>
            <a:ext cx="8077200" cy="5422330"/>
          </a:xfrm>
          <a:prstGeom prst="rect">
            <a:avLst/>
          </a:prstGeom>
          <a:noFill/>
        </p:spPr>
      </p:pic>
      <p:pic>
        <p:nvPicPr>
          <p:cNvPr id="6" name="Picture 2" descr="C:\Users\josh\Desktop\jobtalk2\prezi_images\109236974.png"/>
          <p:cNvPicPr>
            <a:picLocks noChangeAspect="1" noChangeArrowheads="1"/>
          </p:cNvPicPr>
          <p:nvPr/>
        </p:nvPicPr>
        <p:blipFill>
          <a:blip r:embed="rId3" cstate="print"/>
          <a:srcRect l="59434" t="53193" r="33019" b="33727"/>
          <a:stretch>
            <a:fillRect/>
          </a:stretch>
        </p:blipFill>
        <p:spPr bwMode="auto">
          <a:xfrm>
            <a:off x="228600" y="1219200"/>
            <a:ext cx="4404360" cy="51244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800600" y="3886200"/>
            <a:ext cx="838200" cy="3810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>
          <a:xfrm>
            <a:off x="3733800" y="1752600"/>
            <a:ext cx="5181600" cy="12192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/>
              <a:t>Data Credit: Mathew </a:t>
            </a:r>
            <a:r>
              <a:rPr lang="en-US" dirty="0" err="1" smtClean="0"/>
              <a:t>Maltrud</a:t>
            </a:r>
            <a:r>
              <a:rPr lang="en-US" dirty="0" smtClean="0"/>
              <a:t> from the Climate, Ocean and Sea Ice </a:t>
            </a:r>
            <a:r>
              <a:rPr lang="en-US" dirty="0" err="1" smtClean="0"/>
              <a:t>Modelling</a:t>
            </a:r>
            <a:r>
              <a:rPr lang="en-US" dirty="0" smtClean="0"/>
              <a:t> program at Los Alamos National Laboratory (LANL) and the BER Office of Science UV-CDAT team</a:t>
            </a:r>
            <a:endParaRPr kumimoji="0" lang="en-US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Solution: Sample Flow Instead of Vector Values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056" y="1655424"/>
            <a:ext cx="5282344" cy="1828800"/>
            <a:chOff x="356616" y="1828800"/>
            <a:chExt cx="8363712" cy="2895600"/>
          </a:xfrm>
        </p:grpSpPr>
        <p:sp>
          <p:nvSpPr>
            <p:cNvPr id="5" name="Isosceles Triangle 4"/>
            <p:cNvSpPr/>
            <p:nvPr/>
          </p:nvSpPr>
          <p:spPr>
            <a:xfrm>
              <a:off x="609600" y="1828800"/>
              <a:ext cx="2286000" cy="2895600"/>
            </a:xfrm>
            <a:prstGeom prst="triangle">
              <a:avLst/>
            </a:prstGeom>
            <a:ln w="635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1752600" y="1828800"/>
              <a:ext cx="2286000" cy="2895600"/>
            </a:xfrm>
            <a:prstGeom prst="triangle">
              <a:avLst/>
            </a:prstGeom>
            <a:ln w="635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895600" y="1828800"/>
              <a:ext cx="2286000" cy="2895600"/>
            </a:xfrm>
            <a:prstGeom prst="triangle">
              <a:avLst/>
            </a:prstGeom>
            <a:ln w="635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4038600" y="1828800"/>
              <a:ext cx="2286000" cy="2895600"/>
            </a:xfrm>
            <a:prstGeom prst="triangle">
              <a:avLst/>
            </a:prstGeom>
            <a:ln w="635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5181600" y="1828800"/>
              <a:ext cx="2286000" cy="2895600"/>
            </a:xfrm>
            <a:prstGeom prst="triangle">
              <a:avLst/>
            </a:prstGeom>
            <a:ln w="635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6324600" y="1828800"/>
              <a:ext cx="2286000" cy="2895600"/>
            </a:xfrm>
            <a:prstGeom prst="triangle">
              <a:avLst/>
            </a:prstGeom>
            <a:ln w="635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56616" y="2589784"/>
              <a:ext cx="8363712" cy="1686560"/>
            </a:xfrm>
            <a:custGeom>
              <a:avLst/>
              <a:gdLst>
                <a:gd name="connsiteX0" fmla="*/ 0 w 8363712"/>
                <a:gd name="connsiteY0" fmla="*/ 1204976 h 1686560"/>
                <a:gd name="connsiteX1" fmla="*/ 1487424 w 8363712"/>
                <a:gd name="connsiteY1" fmla="*/ 1656080 h 1686560"/>
                <a:gd name="connsiteX2" fmla="*/ 2596896 w 8363712"/>
                <a:gd name="connsiteY2" fmla="*/ 1387856 h 1686560"/>
                <a:gd name="connsiteX3" fmla="*/ 3706368 w 8363712"/>
                <a:gd name="connsiteY3" fmla="*/ 1534160 h 1686560"/>
                <a:gd name="connsiteX4" fmla="*/ 4632960 w 8363712"/>
                <a:gd name="connsiteY4" fmla="*/ 607568 h 1686560"/>
                <a:gd name="connsiteX5" fmla="*/ 6022848 w 8363712"/>
                <a:gd name="connsiteY5" fmla="*/ 46736 h 1686560"/>
                <a:gd name="connsiteX6" fmla="*/ 8363712 w 8363712"/>
                <a:gd name="connsiteY6" fmla="*/ 327152 h 168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3712" h="1686560">
                  <a:moveTo>
                    <a:pt x="0" y="1204976"/>
                  </a:moveTo>
                  <a:cubicBezTo>
                    <a:pt x="527304" y="1415288"/>
                    <a:pt x="1054608" y="1625600"/>
                    <a:pt x="1487424" y="1656080"/>
                  </a:cubicBezTo>
                  <a:cubicBezTo>
                    <a:pt x="1920240" y="1686560"/>
                    <a:pt x="2227072" y="1408176"/>
                    <a:pt x="2596896" y="1387856"/>
                  </a:cubicBezTo>
                  <a:cubicBezTo>
                    <a:pt x="2966720" y="1367536"/>
                    <a:pt x="3367024" y="1664208"/>
                    <a:pt x="3706368" y="1534160"/>
                  </a:cubicBezTo>
                  <a:cubicBezTo>
                    <a:pt x="4045712" y="1404112"/>
                    <a:pt x="4246880" y="855472"/>
                    <a:pt x="4632960" y="607568"/>
                  </a:cubicBezTo>
                  <a:cubicBezTo>
                    <a:pt x="5019040" y="359664"/>
                    <a:pt x="5401056" y="93472"/>
                    <a:pt x="6022848" y="46736"/>
                  </a:cubicBezTo>
                  <a:cubicBezTo>
                    <a:pt x="6644640" y="0"/>
                    <a:pt x="8089392" y="6096"/>
                    <a:pt x="8363712" y="327152"/>
                  </a:cubicBezTo>
                </a:path>
              </a:pathLst>
            </a:custGeom>
            <a:ln w="101600" cmpd="sng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>
            <a:off x="459769" y="2899453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20576" y="2930275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94726" y="2903734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41662" y="2580954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600" y="2077520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064286" y="2036424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91702" y="2112624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00054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30201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4081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74228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94102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24249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944122" y="3810000"/>
            <a:ext cx="0" cy="2286000"/>
          </a:xfrm>
          <a:prstGeom prst="line">
            <a:avLst/>
          </a:prstGeom>
          <a:ln w="1016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2209800" y="4381500"/>
            <a:ext cx="6038101" cy="1293796"/>
          </a:xfrm>
          <a:custGeom>
            <a:avLst/>
            <a:gdLst>
              <a:gd name="connsiteX0" fmla="*/ 0 w 8363712"/>
              <a:gd name="connsiteY0" fmla="*/ 1204976 h 1686560"/>
              <a:gd name="connsiteX1" fmla="*/ 1487424 w 8363712"/>
              <a:gd name="connsiteY1" fmla="*/ 1656080 h 1686560"/>
              <a:gd name="connsiteX2" fmla="*/ 2596896 w 8363712"/>
              <a:gd name="connsiteY2" fmla="*/ 1387856 h 1686560"/>
              <a:gd name="connsiteX3" fmla="*/ 3706368 w 8363712"/>
              <a:gd name="connsiteY3" fmla="*/ 1534160 h 1686560"/>
              <a:gd name="connsiteX4" fmla="*/ 4632960 w 8363712"/>
              <a:gd name="connsiteY4" fmla="*/ 607568 h 1686560"/>
              <a:gd name="connsiteX5" fmla="*/ 6022848 w 8363712"/>
              <a:gd name="connsiteY5" fmla="*/ 46736 h 1686560"/>
              <a:gd name="connsiteX6" fmla="*/ 8363712 w 8363712"/>
              <a:gd name="connsiteY6" fmla="*/ 327152 h 168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3712" h="1686560">
                <a:moveTo>
                  <a:pt x="0" y="1204976"/>
                </a:moveTo>
                <a:cubicBezTo>
                  <a:pt x="527304" y="1415288"/>
                  <a:pt x="1054608" y="1625600"/>
                  <a:pt x="1487424" y="1656080"/>
                </a:cubicBezTo>
                <a:cubicBezTo>
                  <a:pt x="1920240" y="1686560"/>
                  <a:pt x="2227072" y="1408176"/>
                  <a:pt x="2596896" y="1387856"/>
                </a:cubicBezTo>
                <a:cubicBezTo>
                  <a:pt x="2966720" y="1367536"/>
                  <a:pt x="3367024" y="1664208"/>
                  <a:pt x="3706368" y="1534160"/>
                </a:cubicBezTo>
                <a:cubicBezTo>
                  <a:pt x="4045712" y="1404112"/>
                  <a:pt x="4246880" y="855472"/>
                  <a:pt x="4632960" y="607568"/>
                </a:cubicBezTo>
                <a:cubicBezTo>
                  <a:pt x="5019040" y="359664"/>
                  <a:pt x="5401056" y="93472"/>
                  <a:pt x="6022848" y="46736"/>
                </a:cubicBezTo>
                <a:cubicBezTo>
                  <a:pt x="6644640" y="0"/>
                  <a:pt x="8089392" y="6096"/>
                  <a:pt x="8363712" y="327152"/>
                </a:cubicBezTo>
              </a:path>
            </a:pathLst>
          </a:custGeom>
          <a:ln w="101600" cmpd="sng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95600" y="5481262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21100" y="5419618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46600" y="5429891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72100" y="4803170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97600" y="4360952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023100" y="4274478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48600" y="4381500"/>
            <a:ext cx="228600" cy="2286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86400" y="2120205"/>
            <a:ext cx="3429000" cy="13849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Represent streamlines as discrete set of </a:t>
            </a:r>
          </a:p>
          <a:p>
            <a:pPr algn="ctr"/>
            <a:r>
              <a:rPr lang="en-US" sz="2800" dirty="0" smtClean="0"/>
              <a:t>edge crossings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 Structure Encoded per Triangle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676400"/>
            <a:ext cx="4952999" cy="488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3733800" cy="3939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Pair regions of edges which flow through triangle, called </a:t>
            </a:r>
            <a:r>
              <a:rPr lang="en-US" sz="2400" i="1" dirty="0" smtClean="0"/>
              <a:t>links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Flow switches from one link to the next at </a:t>
            </a:r>
            <a:r>
              <a:rPr lang="en-US" sz="2400" i="1" dirty="0" smtClean="0"/>
              <a:t>transition points</a:t>
            </a:r>
            <a:endParaRPr lang="en-US" sz="2400" dirty="0" smtClean="0"/>
          </a:p>
        </p:txBody>
      </p:sp>
      <p:sp>
        <p:nvSpPr>
          <p:cNvPr id="21" name="Arc 19"/>
          <p:cNvSpPr/>
          <p:nvPr/>
        </p:nvSpPr>
        <p:spPr>
          <a:xfrm rot="20760470">
            <a:off x="2353171" y="2524221"/>
            <a:ext cx="2423631" cy="853030"/>
          </a:xfrm>
          <a:custGeom>
            <a:avLst/>
            <a:gdLst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2" fmla="*/ 1143000 w 2286000"/>
              <a:gd name="connsiteY2" fmla="*/ 381000 h 762000"/>
              <a:gd name="connsiteX3" fmla="*/ 1143000 w 2286000"/>
              <a:gd name="connsiteY3" fmla="*/ 0 h 762000"/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0" fmla="*/ 0 w 1143000"/>
              <a:gd name="connsiteY0" fmla="*/ 0 h 821602"/>
              <a:gd name="connsiteX1" fmla="*/ 1143000 w 1143000"/>
              <a:gd name="connsiteY1" fmla="*/ 381000 h 821602"/>
              <a:gd name="connsiteX2" fmla="*/ 0 w 1143000"/>
              <a:gd name="connsiteY2" fmla="*/ 381000 h 821602"/>
              <a:gd name="connsiteX3" fmla="*/ 0 w 1143000"/>
              <a:gd name="connsiteY3" fmla="*/ 0 h 821602"/>
              <a:gd name="connsiteX0" fmla="*/ 0 w 1143000"/>
              <a:gd name="connsiteY0" fmla="*/ 0 h 821602"/>
              <a:gd name="connsiteX1" fmla="*/ 531891 w 1143000"/>
              <a:gd name="connsiteY1" fmla="*/ 821602 h 821602"/>
              <a:gd name="connsiteX2" fmla="*/ 1143000 w 1143000"/>
              <a:gd name="connsiteY2" fmla="*/ 381000 h 821602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66253 w 1215640"/>
              <a:gd name="connsiteY0" fmla="*/ 0 h 855004"/>
              <a:gd name="connsiteX1" fmla="*/ 1209253 w 1215640"/>
              <a:gd name="connsiteY1" fmla="*/ 381000 h 855004"/>
              <a:gd name="connsiteX2" fmla="*/ 66253 w 1215640"/>
              <a:gd name="connsiteY2" fmla="*/ 381000 h 855004"/>
              <a:gd name="connsiteX3" fmla="*/ 66253 w 1215640"/>
              <a:gd name="connsiteY3" fmla="*/ 0 h 855004"/>
              <a:gd name="connsiteX0" fmla="*/ 0 w 1215640"/>
              <a:gd name="connsiteY0" fmla="*/ 405001 h 855004"/>
              <a:gd name="connsiteX1" fmla="*/ 598144 w 1215640"/>
              <a:gd name="connsiteY1" fmla="*/ 821602 h 855004"/>
              <a:gd name="connsiteX2" fmla="*/ 1209253 w 1215640"/>
              <a:gd name="connsiteY2" fmla="*/ 381000 h 855004"/>
              <a:gd name="connsiteX0" fmla="*/ 66253 w 1226270"/>
              <a:gd name="connsiteY0" fmla="*/ 0 h 855004"/>
              <a:gd name="connsiteX1" fmla="*/ 1209253 w 1226270"/>
              <a:gd name="connsiteY1" fmla="*/ 381000 h 855004"/>
              <a:gd name="connsiteX2" fmla="*/ 66253 w 1226270"/>
              <a:gd name="connsiteY2" fmla="*/ 381000 h 855004"/>
              <a:gd name="connsiteX3" fmla="*/ 66253 w 1226270"/>
              <a:gd name="connsiteY3" fmla="*/ 0 h 855004"/>
              <a:gd name="connsiteX0" fmla="*/ 0 w 1226270"/>
              <a:gd name="connsiteY0" fmla="*/ 405001 h 855004"/>
              <a:gd name="connsiteX1" fmla="*/ 598144 w 1226270"/>
              <a:gd name="connsiteY1" fmla="*/ 821602 h 855004"/>
              <a:gd name="connsiteX2" fmla="*/ 1209253 w 1226270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81063 h 936067"/>
              <a:gd name="connsiteX1" fmla="*/ 1209253 w 1218587"/>
              <a:gd name="connsiteY1" fmla="*/ 462063 h 936067"/>
              <a:gd name="connsiteX2" fmla="*/ 66253 w 1218587"/>
              <a:gd name="connsiteY2" fmla="*/ 462063 h 936067"/>
              <a:gd name="connsiteX3" fmla="*/ 66253 w 1218587"/>
              <a:gd name="connsiteY3" fmla="*/ 81063 h 936067"/>
              <a:gd name="connsiteX0" fmla="*/ 0 w 1218587"/>
              <a:gd name="connsiteY0" fmla="*/ 486064 h 936067"/>
              <a:gd name="connsiteX1" fmla="*/ 598144 w 1218587"/>
              <a:gd name="connsiteY1" fmla="*/ 902665 h 936067"/>
              <a:gd name="connsiteX2" fmla="*/ 1209253 w 1218587"/>
              <a:gd name="connsiteY2" fmla="*/ 462063 h 936067"/>
              <a:gd name="connsiteX0" fmla="*/ 66253 w 1306404"/>
              <a:gd name="connsiteY0" fmla="*/ 81063 h 1012197"/>
              <a:gd name="connsiteX1" fmla="*/ 1209253 w 1306404"/>
              <a:gd name="connsiteY1" fmla="*/ 462063 h 1012197"/>
              <a:gd name="connsiteX2" fmla="*/ 66253 w 1306404"/>
              <a:gd name="connsiteY2" fmla="*/ 462063 h 1012197"/>
              <a:gd name="connsiteX3" fmla="*/ 66253 w 1306404"/>
              <a:gd name="connsiteY3" fmla="*/ 81063 h 1012197"/>
              <a:gd name="connsiteX0" fmla="*/ 0 w 1306404"/>
              <a:gd name="connsiteY0" fmla="*/ 486064 h 1012197"/>
              <a:gd name="connsiteX1" fmla="*/ 860336 w 1306404"/>
              <a:gd name="connsiteY1" fmla="*/ 981257 h 1012197"/>
              <a:gd name="connsiteX2" fmla="*/ 1209253 w 1306404"/>
              <a:gd name="connsiteY2" fmla="*/ 462063 h 1012197"/>
              <a:gd name="connsiteX0" fmla="*/ 66253 w 1218587"/>
              <a:gd name="connsiteY0" fmla="*/ 81063 h 995876"/>
              <a:gd name="connsiteX1" fmla="*/ 1209253 w 1218587"/>
              <a:gd name="connsiteY1" fmla="*/ 462063 h 995876"/>
              <a:gd name="connsiteX2" fmla="*/ 66253 w 1218587"/>
              <a:gd name="connsiteY2" fmla="*/ 462063 h 995876"/>
              <a:gd name="connsiteX3" fmla="*/ 66253 w 1218587"/>
              <a:gd name="connsiteY3" fmla="*/ 81063 h 995876"/>
              <a:gd name="connsiteX0" fmla="*/ 0 w 1218587"/>
              <a:gd name="connsiteY0" fmla="*/ 486064 h 995876"/>
              <a:gd name="connsiteX1" fmla="*/ 860336 w 1218587"/>
              <a:gd name="connsiteY1" fmla="*/ 981257 h 995876"/>
              <a:gd name="connsiteX2" fmla="*/ 1209253 w 1218587"/>
              <a:gd name="connsiteY2" fmla="*/ 462063 h 995876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587" h="989565" stroke="0" extrusionOk="0">
                <a:moveTo>
                  <a:pt x="66253" y="81063"/>
                </a:moveTo>
                <a:cubicBezTo>
                  <a:pt x="697514" y="81063"/>
                  <a:pt x="1301294" y="97688"/>
                  <a:pt x="1209253" y="462063"/>
                </a:cubicBezTo>
                <a:cubicBezTo>
                  <a:pt x="872656" y="-577580"/>
                  <a:pt x="447253" y="462063"/>
                  <a:pt x="66253" y="462063"/>
                </a:cubicBezTo>
                <a:lnTo>
                  <a:pt x="66253" y="81063"/>
                </a:lnTo>
                <a:close/>
              </a:path>
              <a:path w="1218587" h="989565" fill="none">
                <a:moveTo>
                  <a:pt x="0" y="486064"/>
                </a:moveTo>
                <a:cubicBezTo>
                  <a:pt x="108165" y="592076"/>
                  <a:pt x="495769" y="847659"/>
                  <a:pt x="860336" y="981257"/>
                </a:cubicBezTo>
                <a:cubicBezTo>
                  <a:pt x="1226276" y="1080631"/>
                  <a:pt x="1209253" y="251643"/>
                  <a:pt x="1209253" y="462063"/>
                </a:cubicBezTo>
              </a:path>
            </a:pathLst>
          </a:custGeom>
          <a:ln w="79375" cmpd="sng">
            <a:solidFill>
              <a:schemeClr val="tx2">
                <a:lumMod val="60000"/>
                <a:lumOff val="40000"/>
              </a:schemeClr>
            </a:solidFill>
            <a:tailEnd type="stealt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c 19"/>
          <p:cNvSpPr/>
          <p:nvPr/>
        </p:nvSpPr>
        <p:spPr>
          <a:xfrm rot="944994">
            <a:off x="2561388" y="1972489"/>
            <a:ext cx="2412504" cy="1669169"/>
          </a:xfrm>
          <a:custGeom>
            <a:avLst/>
            <a:gdLst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2" fmla="*/ 1143000 w 2286000"/>
              <a:gd name="connsiteY2" fmla="*/ 381000 h 762000"/>
              <a:gd name="connsiteX3" fmla="*/ 1143000 w 2286000"/>
              <a:gd name="connsiteY3" fmla="*/ 0 h 762000"/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0" fmla="*/ 0 w 1143000"/>
              <a:gd name="connsiteY0" fmla="*/ 0 h 821602"/>
              <a:gd name="connsiteX1" fmla="*/ 1143000 w 1143000"/>
              <a:gd name="connsiteY1" fmla="*/ 381000 h 821602"/>
              <a:gd name="connsiteX2" fmla="*/ 0 w 1143000"/>
              <a:gd name="connsiteY2" fmla="*/ 381000 h 821602"/>
              <a:gd name="connsiteX3" fmla="*/ 0 w 1143000"/>
              <a:gd name="connsiteY3" fmla="*/ 0 h 821602"/>
              <a:gd name="connsiteX0" fmla="*/ 0 w 1143000"/>
              <a:gd name="connsiteY0" fmla="*/ 0 h 821602"/>
              <a:gd name="connsiteX1" fmla="*/ 531891 w 1143000"/>
              <a:gd name="connsiteY1" fmla="*/ 821602 h 821602"/>
              <a:gd name="connsiteX2" fmla="*/ 1143000 w 1143000"/>
              <a:gd name="connsiteY2" fmla="*/ 381000 h 821602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66253 w 1215640"/>
              <a:gd name="connsiteY0" fmla="*/ 0 h 855004"/>
              <a:gd name="connsiteX1" fmla="*/ 1209253 w 1215640"/>
              <a:gd name="connsiteY1" fmla="*/ 381000 h 855004"/>
              <a:gd name="connsiteX2" fmla="*/ 66253 w 1215640"/>
              <a:gd name="connsiteY2" fmla="*/ 381000 h 855004"/>
              <a:gd name="connsiteX3" fmla="*/ 66253 w 1215640"/>
              <a:gd name="connsiteY3" fmla="*/ 0 h 855004"/>
              <a:gd name="connsiteX0" fmla="*/ 0 w 1215640"/>
              <a:gd name="connsiteY0" fmla="*/ 405001 h 855004"/>
              <a:gd name="connsiteX1" fmla="*/ 598144 w 1215640"/>
              <a:gd name="connsiteY1" fmla="*/ 821602 h 855004"/>
              <a:gd name="connsiteX2" fmla="*/ 1209253 w 1215640"/>
              <a:gd name="connsiteY2" fmla="*/ 381000 h 855004"/>
              <a:gd name="connsiteX0" fmla="*/ 66253 w 1226270"/>
              <a:gd name="connsiteY0" fmla="*/ 0 h 855004"/>
              <a:gd name="connsiteX1" fmla="*/ 1209253 w 1226270"/>
              <a:gd name="connsiteY1" fmla="*/ 381000 h 855004"/>
              <a:gd name="connsiteX2" fmla="*/ 66253 w 1226270"/>
              <a:gd name="connsiteY2" fmla="*/ 381000 h 855004"/>
              <a:gd name="connsiteX3" fmla="*/ 66253 w 1226270"/>
              <a:gd name="connsiteY3" fmla="*/ 0 h 855004"/>
              <a:gd name="connsiteX0" fmla="*/ 0 w 1226270"/>
              <a:gd name="connsiteY0" fmla="*/ 405001 h 855004"/>
              <a:gd name="connsiteX1" fmla="*/ 598144 w 1226270"/>
              <a:gd name="connsiteY1" fmla="*/ 821602 h 855004"/>
              <a:gd name="connsiteX2" fmla="*/ 1209253 w 1226270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81063 h 936067"/>
              <a:gd name="connsiteX1" fmla="*/ 1209253 w 1218587"/>
              <a:gd name="connsiteY1" fmla="*/ 462063 h 936067"/>
              <a:gd name="connsiteX2" fmla="*/ 66253 w 1218587"/>
              <a:gd name="connsiteY2" fmla="*/ 462063 h 936067"/>
              <a:gd name="connsiteX3" fmla="*/ 66253 w 1218587"/>
              <a:gd name="connsiteY3" fmla="*/ 81063 h 936067"/>
              <a:gd name="connsiteX0" fmla="*/ 0 w 1218587"/>
              <a:gd name="connsiteY0" fmla="*/ 486064 h 936067"/>
              <a:gd name="connsiteX1" fmla="*/ 598144 w 1218587"/>
              <a:gd name="connsiteY1" fmla="*/ 902665 h 936067"/>
              <a:gd name="connsiteX2" fmla="*/ 1209253 w 1218587"/>
              <a:gd name="connsiteY2" fmla="*/ 462063 h 936067"/>
              <a:gd name="connsiteX0" fmla="*/ 66253 w 1306404"/>
              <a:gd name="connsiteY0" fmla="*/ 81063 h 1012197"/>
              <a:gd name="connsiteX1" fmla="*/ 1209253 w 1306404"/>
              <a:gd name="connsiteY1" fmla="*/ 462063 h 1012197"/>
              <a:gd name="connsiteX2" fmla="*/ 66253 w 1306404"/>
              <a:gd name="connsiteY2" fmla="*/ 462063 h 1012197"/>
              <a:gd name="connsiteX3" fmla="*/ 66253 w 1306404"/>
              <a:gd name="connsiteY3" fmla="*/ 81063 h 1012197"/>
              <a:gd name="connsiteX0" fmla="*/ 0 w 1306404"/>
              <a:gd name="connsiteY0" fmla="*/ 486064 h 1012197"/>
              <a:gd name="connsiteX1" fmla="*/ 860336 w 1306404"/>
              <a:gd name="connsiteY1" fmla="*/ 981257 h 1012197"/>
              <a:gd name="connsiteX2" fmla="*/ 1209253 w 1306404"/>
              <a:gd name="connsiteY2" fmla="*/ 462063 h 1012197"/>
              <a:gd name="connsiteX0" fmla="*/ 66253 w 1218587"/>
              <a:gd name="connsiteY0" fmla="*/ 81063 h 995876"/>
              <a:gd name="connsiteX1" fmla="*/ 1209253 w 1218587"/>
              <a:gd name="connsiteY1" fmla="*/ 462063 h 995876"/>
              <a:gd name="connsiteX2" fmla="*/ 66253 w 1218587"/>
              <a:gd name="connsiteY2" fmla="*/ 462063 h 995876"/>
              <a:gd name="connsiteX3" fmla="*/ 66253 w 1218587"/>
              <a:gd name="connsiteY3" fmla="*/ 81063 h 995876"/>
              <a:gd name="connsiteX0" fmla="*/ 0 w 1218587"/>
              <a:gd name="connsiteY0" fmla="*/ 486064 h 995876"/>
              <a:gd name="connsiteX1" fmla="*/ 860336 w 1218587"/>
              <a:gd name="connsiteY1" fmla="*/ 981257 h 995876"/>
              <a:gd name="connsiteX2" fmla="*/ 1209253 w 1218587"/>
              <a:gd name="connsiteY2" fmla="*/ 462063 h 995876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  <a:gd name="connsiteX0" fmla="*/ 66253 w 1218587"/>
              <a:gd name="connsiteY0" fmla="*/ 81063 h 486064"/>
              <a:gd name="connsiteX1" fmla="*/ 1209253 w 1218587"/>
              <a:gd name="connsiteY1" fmla="*/ 462063 h 486064"/>
              <a:gd name="connsiteX2" fmla="*/ 66253 w 1218587"/>
              <a:gd name="connsiteY2" fmla="*/ 462063 h 486064"/>
              <a:gd name="connsiteX3" fmla="*/ 66253 w 1218587"/>
              <a:gd name="connsiteY3" fmla="*/ 81063 h 486064"/>
              <a:gd name="connsiteX0" fmla="*/ 0 w 1218587"/>
              <a:gd name="connsiteY0" fmla="*/ 486064 h 486064"/>
              <a:gd name="connsiteX1" fmla="*/ 1209253 w 1218587"/>
              <a:gd name="connsiteY1" fmla="*/ 462063 h 48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8587" h="486064" stroke="0" extrusionOk="0">
                <a:moveTo>
                  <a:pt x="66253" y="81063"/>
                </a:moveTo>
                <a:cubicBezTo>
                  <a:pt x="697514" y="81063"/>
                  <a:pt x="1301294" y="97688"/>
                  <a:pt x="1209253" y="462063"/>
                </a:cubicBezTo>
                <a:cubicBezTo>
                  <a:pt x="872656" y="-577580"/>
                  <a:pt x="447253" y="462063"/>
                  <a:pt x="66253" y="462063"/>
                </a:cubicBezTo>
                <a:lnTo>
                  <a:pt x="66253" y="81063"/>
                </a:lnTo>
                <a:close/>
              </a:path>
              <a:path w="1218587" h="486064" fill="none">
                <a:moveTo>
                  <a:pt x="0" y="486064"/>
                </a:moveTo>
                <a:lnTo>
                  <a:pt x="1209253" y="462063"/>
                </a:lnTo>
              </a:path>
            </a:pathLst>
          </a:custGeom>
          <a:ln w="79375" cmpd="sng">
            <a:solidFill>
              <a:schemeClr val="tx2">
                <a:lumMod val="60000"/>
                <a:lumOff val="40000"/>
              </a:schemeClr>
            </a:solidFill>
            <a:tailEnd type="stealt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c 19"/>
          <p:cNvSpPr/>
          <p:nvPr/>
        </p:nvSpPr>
        <p:spPr>
          <a:xfrm rot="377742">
            <a:off x="3628423" y="2883091"/>
            <a:ext cx="1676454" cy="1669169"/>
          </a:xfrm>
          <a:custGeom>
            <a:avLst/>
            <a:gdLst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2" fmla="*/ 1143000 w 2286000"/>
              <a:gd name="connsiteY2" fmla="*/ 381000 h 762000"/>
              <a:gd name="connsiteX3" fmla="*/ 1143000 w 2286000"/>
              <a:gd name="connsiteY3" fmla="*/ 0 h 762000"/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0" fmla="*/ 0 w 1143000"/>
              <a:gd name="connsiteY0" fmla="*/ 0 h 821602"/>
              <a:gd name="connsiteX1" fmla="*/ 1143000 w 1143000"/>
              <a:gd name="connsiteY1" fmla="*/ 381000 h 821602"/>
              <a:gd name="connsiteX2" fmla="*/ 0 w 1143000"/>
              <a:gd name="connsiteY2" fmla="*/ 381000 h 821602"/>
              <a:gd name="connsiteX3" fmla="*/ 0 w 1143000"/>
              <a:gd name="connsiteY3" fmla="*/ 0 h 821602"/>
              <a:gd name="connsiteX0" fmla="*/ 0 w 1143000"/>
              <a:gd name="connsiteY0" fmla="*/ 0 h 821602"/>
              <a:gd name="connsiteX1" fmla="*/ 531891 w 1143000"/>
              <a:gd name="connsiteY1" fmla="*/ 821602 h 821602"/>
              <a:gd name="connsiteX2" fmla="*/ 1143000 w 1143000"/>
              <a:gd name="connsiteY2" fmla="*/ 381000 h 821602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66253 w 1215640"/>
              <a:gd name="connsiteY0" fmla="*/ 0 h 855004"/>
              <a:gd name="connsiteX1" fmla="*/ 1209253 w 1215640"/>
              <a:gd name="connsiteY1" fmla="*/ 381000 h 855004"/>
              <a:gd name="connsiteX2" fmla="*/ 66253 w 1215640"/>
              <a:gd name="connsiteY2" fmla="*/ 381000 h 855004"/>
              <a:gd name="connsiteX3" fmla="*/ 66253 w 1215640"/>
              <a:gd name="connsiteY3" fmla="*/ 0 h 855004"/>
              <a:gd name="connsiteX0" fmla="*/ 0 w 1215640"/>
              <a:gd name="connsiteY0" fmla="*/ 405001 h 855004"/>
              <a:gd name="connsiteX1" fmla="*/ 598144 w 1215640"/>
              <a:gd name="connsiteY1" fmla="*/ 821602 h 855004"/>
              <a:gd name="connsiteX2" fmla="*/ 1209253 w 1215640"/>
              <a:gd name="connsiteY2" fmla="*/ 381000 h 855004"/>
              <a:gd name="connsiteX0" fmla="*/ 66253 w 1226270"/>
              <a:gd name="connsiteY0" fmla="*/ 0 h 855004"/>
              <a:gd name="connsiteX1" fmla="*/ 1209253 w 1226270"/>
              <a:gd name="connsiteY1" fmla="*/ 381000 h 855004"/>
              <a:gd name="connsiteX2" fmla="*/ 66253 w 1226270"/>
              <a:gd name="connsiteY2" fmla="*/ 381000 h 855004"/>
              <a:gd name="connsiteX3" fmla="*/ 66253 w 1226270"/>
              <a:gd name="connsiteY3" fmla="*/ 0 h 855004"/>
              <a:gd name="connsiteX0" fmla="*/ 0 w 1226270"/>
              <a:gd name="connsiteY0" fmla="*/ 405001 h 855004"/>
              <a:gd name="connsiteX1" fmla="*/ 598144 w 1226270"/>
              <a:gd name="connsiteY1" fmla="*/ 821602 h 855004"/>
              <a:gd name="connsiteX2" fmla="*/ 1209253 w 1226270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81063 h 936067"/>
              <a:gd name="connsiteX1" fmla="*/ 1209253 w 1218587"/>
              <a:gd name="connsiteY1" fmla="*/ 462063 h 936067"/>
              <a:gd name="connsiteX2" fmla="*/ 66253 w 1218587"/>
              <a:gd name="connsiteY2" fmla="*/ 462063 h 936067"/>
              <a:gd name="connsiteX3" fmla="*/ 66253 w 1218587"/>
              <a:gd name="connsiteY3" fmla="*/ 81063 h 936067"/>
              <a:gd name="connsiteX0" fmla="*/ 0 w 1218587"/>
              <a:gd name="connsiteY0" fmla="*/ 486064 h 936067"/>
              <a:gd name="connsiteX1" fmla="*/ 598144 w 1218587"/>
              <a:gd name="connsiteY1" fmla="*/ 902665 h 936067"/>
              <a:gd name="connsiteX2" fmla="*/ 1209253 w 1218587"/>
              <a:gd name="connsiteY2" fmla="*/ 462063 h 936067"/>
              <a:gd name="connsiteX0" fmla="*/ 66253 w 1306404"/>
              <a:gd name="connsiteY0" fmla="*/ 81063 h 1012197"/>
              <a:gd name="connsiteX1" fmla="*/ 1209253 w 1306404"/>
              <a:gd name="connsiteY1" fmla="*/ 462063 h 1012197"/>
              <a:gd name="connsiteX2" fmla="*/ 66253 w 1306404"/>
              <a:gd name="connsiteY2" fmla="*/ 462063 h 1012197"/>
              <a:gd name="connsiteX3" fmla="*/ 66253 w 1306404"/>
              <a:gd name="connsiteY3" fmla="*/ 81063 h 1012197"/>
              <a:gd name="connsiteX0" fmla="*/ 0 w 1306404"/>
              <a:gd name="connsiteY0" fmla="*/ 486064 h 1012197"/>
              <a:gd name="connsiteX1" fmla="*/ 860336 w 1306404"/>
              <a:gd name="connsiteY1" fmla="*/ 981257 h 1012197"/>
              <a:gd name="connsiteX2" fmla="*/ 1209253 w 1306404"/>
              <a:gd name="connsiteY2" fmla="*/ 462063 h 1012197"/>
              <a:gd name="connsiteX0" fmla="*/ 66253 w 1218587"/>
              <a:gd name="connsiteY0" fmla="*/ 81063 h 995876"/>
              <a:gd name="connsiteX1" fmla="*/ 1209253 w 1218587"/>
              <a:gd name="connsiteY1" fmla="*/ 462063 h 995876"/>
              <a:gd name="connsiteX2" fmla="*/ 66253 w 1218587"/>
              <a:gd name="connsiteY2" fmla="*/ 462063 h 995876"/>
              <a:gd name="connsiteX3" fmla="*/ 66253 w 1218587"/>
              <a:gd name="connsiteY3" fmla="*/ 81063 h 995876"/>
              <a:gd name="connsiteX0" fmla="*/ 0 w 1218587"/>
              <a:gd name="connsiteY0" fmla="*/ 486064 h 995876"/>
              <a:gd name="connsiteX1" fmla="*/ 860336 w 1218587"/>
              <a:gd name="connsiteY1" fmla="*/ 981257 h 995876"/>
              <a:gd name="connsiteX2" fmla="*/ 1209253 w 1218587"/>
              <a:gd name="connsiteY2" fmla="*/ 462063 h 995876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  <a:gd name="connsiteX0" fmla="*/ 66253 w 1218587"/>
              <a:gd name="connsiteY0" fmla="*/ 81063 h 486064"/>
              <a:gd name="connsiteX1" fmla="*/ 1209253 w 1218587"/>
              <a:gd name="connsiteY1" fmla="*/ 462063 h 486064"/>
              <a:gd name="connsiteX2" fmla="*/ 66253 w 1218587"/>
              <a:gd name="connsiteY2" fmla="*/ 462063 h 486064"/>
              <a:gd name="connsiteX3" fmla="*/ 66253 w 1218587"/>
              <a:gd name="connsiteY3" fmla="*/ 81063 h 486064"/>
              <a:gd name="connsiteX0" fmla="*/ 0 w 1218587"/>
              <a:gd name="connsiteY0" fmla="*/ 486064 h 486064"/>
              <a:gd name="connsiteX1" fmla="*/ 1209253 w 1218587"/>
              <a:gd name="connsiteY1" fmla="*/ 462063 h 48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8587" h="486064" stroke="0" extrusionOk="0">
                <a:moveTo>
                  <a:pt x="66253" y="81063"/>
                </a:moveTo>
                <a:cubicBezTo>
                  <a:pt x="697514" y="81063"/>
                  <a:pt x="1301294" y="97688"/>
                  <a:pt x="1209253" y="462063"/>
                </a:cubicBezTo>
                <a:cubicBezTo>
                  <a:pt x="872656" y="-577580"/>
                  <a:pt x="447253" y="462063"/>
                  <a:pt x="66253" y="462063"/>
                </a:cubicBezTo>
                <a:lnTo>
                  <a:pt x="66253" y="81063"/>
                </a:lnTo>
                <a:close/>
              </a:path>
              <a:path w="1218587" h="486064" fill="none">
                <a:moveTo>
                  <a:pt x="0" y="486064"/>
                </a:moveTo>
                <a:lnTo>
                  <a:pt x="1209253" y="462063"/>
                </a:lnTo>
              </a:path>
            </a:pathLst>
          </a:custGeom>
          <a:ln w="79375" cmpd="sng">
            <a:solidFill>
              <a:schemeClr val="tx2">
                <a:lumMod val="60000"/>
                <a:lumOff val="40000"/>
              </a:schemeClr>
            </a:solidFill>
            <a:tailEnd type="stealt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c 19"/>
          <p:cNvSpPr/>
          <p:nvPr/>
        </p:nvSpPr>
        <p:spPr>
          <a:xfrm rot="415522">
            <a:off x="3545648" y="4190682"/>
            <a:ext cx="3740931" cy="1001413"/>
          </a:xfrm>
          <a:custGeom>
            <a:avLst/>
            <a:gdLst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2" fmla="*/ 1143000 w 2286000"/>
              <a:gd name="connsiteY2" fmla="*/ 381000 h 762000"/>
              <a:gd name="connsiteX3" fmla="*/ 1143000 w 2286000"/>
              <a:gd name="connsiteY3" fmla="*/ 0 h 762000"/>
              <a:gd name="connsiteX0" fmla="*/ 1143000 w 2286000"/>
              <a:gd name="connsiteY0" fmla="*/ 0 h 762000"/>
              <a:gd name="connsiteX1" fmla="*/ 2286000 w 2286000"/>
              <a:gd name="connsiteY1" fmla="*/ 381000 h 762000"/>
              <a:gd name="connsiteX0" fmla="*/ 0 w 1143000"/>
              <a:gd name="connsiteY0" fmla="*/ 0 h 821602"/>
              <a:gd name="connsiteX1" fmla="*/ 1143000 w 1143000"/>
              <a:gd name="connsiteY1" fmla="*/ 381000 h 821602"/>
              <a:gd name="connsiteX2" fmla="*/ 0 w 1143000"/>
              <a:gd name="connsiteY2" fmla="*/ 381000 h 821602"/>
              <a:gd name="connsiteX3" fmla="*/ 0 w 1143000"/>
              <a:gd name="connsiteY3" fmla="*/ 0 h 821602"/>
              <a:gd name="connsiteX0" fmla="*/ 0 w 1143000"/>
              <a:gd name="connsiteY0" fmla="*/ 0 h 821602"/>
              <a:gd name="connsiteX1" fmla="*/ 531891 w 1143000"/>
              <a:gd name="connsiteY1" fmla="*/ 821602 h 821602"/>
              <a:gd name="connsiteX2" fmla="*/ 1143000 w 1143000"/>
              <a:gd name="connsiteY2" fmla="*/ 381000 h 821602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0 w 1149387"/>
              <a:gd name="connsiteY0" fmla="*/ 0 h 855004"/>
              <a:gd name="connsiteX1" fmla="*/ 1143000 w 1149387"/>
              <a:gd name="connsiteY1" fmla="*/ 381000 h 855004"/>
              <a:gd name="connsiteX2" fmla="*/ 0 w 1149387"/>
              <a:gd name="connsiteY2" fmla="*/ 381000 h 855004"/>
              <a:gd name="connsiteX3" fmla="*/ 0 w 1149387"/>
              <a:gd name="connsiteY3" fmla="*/ 0 h 855004"/>
              <a:gd name="connsiteX0" fmla="*/ 0 w 1149387"/>
              <a:gd name="connsiteY0" fmla="*/ 0 h 855004"/>
              <a:gd name="connsiteX1" fmla="*/ 531891 w 1149387"/>
              <a:gd name="connsiteY1" fmla="*/ 821602 h 855004"/>
              <a:gd name="connsiteX2" fmla="*/ 1143000 w 1149387"/>
              <a:gd name="connsiteY2" fmla="*/ 381000 h 855004"/>
              <a:gd name="connsiteX0" fmla="*/ 66253 w 1215640"/>
              <a:gd name="connsiteY0" fmla="*/ 0 h 855004"/>
              <a:gd name="connsiteX1" fmla="*/ 1209253 w 1215640"/>
              <a:gd name="connsiteY1" fmla="*/ 381000 h 855004"/>
              <a:gd name="connsiteX2" fmla="*/ 66253 w 1215640"/>
              <a:gd name="connsiteY2" fmla="*/ 381000 h 855004"/>
              <a:gd name="connsiteX3" fmla="*/ 66253 w 1215640"/>
              <a:gd name="connsiteY3" fmla="*/ 0 h 855004"/>
              <a:gd name="connsiteX0" fmla="*/ 0 w 1215640"/>
              <a:gd name="connsiteY0" fmla="*/ 405001 h 855004"/>
              <a:gd name="connsiteX1" fmla="*/ 598144 w 1215640"/>
              <a:gd name="connsiteY1" fmla="*/ 821602 h 855004"/>
              <a:gd name="connsiteX2" fmla="*/ 1209253 w 1215640"/>
              <a:gd name="connsiteY2" fmla="*/ 381000 h 855004"/>
              <a:gd name="connsiteX0" fmla="*/ 66253 w 1226270"/>
              <a:gd name="connsiteY0" fmla="*/ 0 h 855004"/>
              <a:gd name="connsiteX1" fmla="*/ 1209253 w 1226270"/>
              <a:gd name="connsiteY1" fmla="*/ 381000 h 855004"/>
              <a:gd name="connsiteX2" fmla="*/ 66253 w 1226270"/>
              <a:gd name="connsiteY2" fmla="*/ 381000 h 855004"/>
              <a:gd name="connsiteX3" fmla="*/ 66253 w 1226270"/>
              <a:gd name="connsiteY3" fmla="*/ 0 h 855004"/>
              <a:gd name="connsiteX0" fmla="*/ 0 w 1226270"/>
              <a:gd name="connsiteY0" fmla="*/ 405001 h 855004"/>
              <a:gd name="connsiteX1" fmla="*/ 598144 w 1226270"/>
              <a:gd name="connsiteY1" fmla="*/ 821602 h 855004"/>
              <a:gd name="connsiteX2" fmla="*/ 1209253 w 1226270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0 h 855004"/>
              <a:gd name="connsiteX1" fmla="*/ 1209253 w 1218587"/>
              <a:gd name="connsiteY1" fmla="*/ 381000 h 855004"/>
              <a:gd name="connsiteX2" fmla="*/ 66253 w 1218587"/>
              <a:gd name="connsiteY2" fmla="*/ 381000 h 855004"/>
              <a:gd name="connsiteX3" fmla="*/ 66253 w 1218587"/>
              <a:gd name="connsiteY3" fmla="*/ 0 h 855004"/>
              <a:gd name="connsiteX0" fmla="*/ 0 w 1218587"/>
              <a:gd name="connsiteY0" fmla="*/ 405001 h 855004"/>
              <a:gd name="connsiteX1" fmla="*/ 598144 w 1218587"/>
              <a:gd name="connsiteY1" fmla="*/ 821602 h 855004"/>
              <a:gd name="connsiteX2" fmla="*/ 1209253 w 1218587"/>
              <a:gd name="connsiteY2" fmla="*/ 381000 h 855004"/>
              <a:gd name="connsiteX0" fmla="*/ 66253 w 1218587"/>
              <a:gd name="connsiteY0" fmla="*/ 81063 h 936067"/>
              <a:gd name="connsiteX1" fmla="*/ 1209253 w 1218587"/>
              <a:gd name="connsiteY1" fmla="*/ 462063 h 936067"/>
              <a:gd name="connsiteX2" fmla="*/ 66253 w 1218587"/>
              <a:gd name="connsiteY2" fmla="*/ 462063 h 936067"/>
              <a:gd name="connsiteX3" fmla="*/ 66253 w 1218587"/>
              <a:gd name="connsiteY3" fmla="*/ 81063 h 936067"/>
              <a:gd name="connsiteX0" fmla="*/ 0 w 1218587"/>
              <a:gd name="connsiteY0" fmla="*/ 486064 h 936067"/>
              <a:gd name="connsiteX1" fmla="*/ 598144 w 1218587"/>
              <a:gd name="connsiteY1" fmla="*/ 902665 h 936067"/>
              <a:gd name="connsiteX2" fmla="*/ 1209253 w 1218587"/>
              <a:gd name="connsiteY2" fmla="*/ 462063 h 936067"/>
              <a:gd name="connsiteX0" fmla="*/ 66253 w 1306404"/>
              <a:gd name="connsiteY0" fmla="*/ 81063 h 1012197"/>
              <a:gd name="connsiteX1" fmla="*/ 1209253 w 1306404"/>
              <a:gd name="connsiteY1" fmla="*/ 462063 h 1012197"/>
              <a:gd name="connsiteX2" fmla="*/ 66253 w 1306404"/>
              <a:gd name="connsiteY2" fmla="*/ 462063 h 1012197"/>
              <a:gd name="connsiteX3" fmla="*/ 66253 w 1306404"/>
              <a:gd name="connsiteY3" fmla="*/ 81063 h 1012197"/>
              <a:gd name="connsiteX0" fmla="*/ 0 w 1306404"/>
              <a:gd name="connsiteY0" fmla="*/ 486064 h 1012197"/>
              <a:gd name="connsiteX1" fmla="*/ 860336 w 1306404"/>
              <a:gd name="connsiteY1" fmla="*/ 981257 h 1012197"/>
              <a:gd name="connsiteX2" fmla="*/ 1209253 w 1306404"/>
              <a:gd name="connsiteY2" fmla="*/ 462063 h 1012197"/>
              <a:gd name="connsiteX0" fmla="*/ 66253 w 1218587"/>
              <a:gd name="connsiteY0" fmla="*/ 81063 h 995876"/>
              <a:gd name="connsiteX1" fmla="*/ 1209253 w 1218587"/>
              <a:gd name="connsiteY1" fmla="*/ 462063 h 995876"/>
              <a:gd name="connsiteX2" fmla="*/ 66253 w 1218587"/>
              <a:gd name="connsiteY2" fmla="*/ 462063 h 995876"/>
              <a:gd name="connsiteX3" fmla="*/ 66253 w 1218587"/>
              <a:gd name="connsiteY3" fmla="*/ 81063 h 995876"/>
              <a:gd name="connsiteX0" fmla="*/ 0 w 1218587"/>
              <a:gd name="connsiteY0" fmla="*/ 486064 h 995876"/>
              <a:gd name="connsiteX1" fmla="*/ 860336 w 1218587"/>
              <a:gd name="connsiteY1" fmla="*/ 981257 h 995876"/>
              <a:gd name="connsiteX2" fmla="*/ 1209253 w 1218587"/>
              <a:gd name="connsiteY2" fmla="*/ 462063 h 995876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  <a:gd name="connsiteX0" fmla="*/ 66253 w 1218587"/>
              <a:gd name="connsiteY0" fmla="*/ 81063 h 989565"/>
              <a:gd name="connsiteX1" fmla="*/ 1209253 w 1218587"/>
              <a:gd name="connsiteY1" fmla="*/ 462063 h 989565"/>
              <a:gd name="connsiteX2" fmla="*/ 66253 w 1218587"/>
              <a:gd name="connsiteY2" fmla="*/ 462063 h 989565"/>
              <a:gd name="connsiteX3" fmla="*/ 66253 w 1218587"/>
              <a:gd name="connsiteY3" fmla="*/ 81063 h 989565"/>
              <a:gd name="connsiteX0" fmla="*/ 0 w 1218587"/>
              <a:gd name="connsiteY0" fmla="*/ 486064 h 989565"/>
              <a:gd name="connsiteX1" fmla="*/ 860336 w 1218587"/>
              <a:gd name="connsiteY1" fmla="*/ 981257 h 989565"/>
              <a:gd name="connsiteX2" fmla="*/ 1209253 w 1218587"/>
              <a:gd name="connsiteY2" fmla="*/ 462063 h 98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587" h="989565" stroke="0" extrusionOk="0">
                <a:moveTo>
                  <a:pt x="66253" y="81063"/>
                </a:moveTo>
                <a:cubicBezTo>
                  <a:pt x="697514" y="81063"/>
                  <a:pt x="1301294" y="97688"/>
                  <a:pt x="1209253" y="462063"/>
                </a:cubicBezTo>
                <a:cubicBezTo>
                  <a:pt x="872656" y="-577580"/>
                  <a:pt x="447253" y="462063"/>
                  <a:pt x="66253" y="462063"/>
                </a:cubicBezTo>
                <a:lnTo>
                  <a:pt x="66253" y="81063"/>
                </a:lnTo>
                <a:close/>
              </a:path>
              <a:path w="1218587" h="989565" fill="none">
                <a:moveTo>
                  <a:pt x="0" y="486064"/>
                </a:moveTo>
                <a:cubicBezTo>
                  <a:pt x="108165" y="592076"/>
                  <a:pt x="495769" y="847659"/>
                  <a:pt x="860336" y="981257"/>
                </a:cubicBezTo>
                <a:cubicBezTo>
                  <a:pt x="1226276" y="1080631"/>
                  <a:pt x="1209253" y="251643"/>
                  <a:pt x="1209253" y="462063"/>
                </a:cubicBezTo>
              </a:path>
            </a:pathLst>
          </a:custGeom>
          <a:ln w="79375" cmpd="sng">
            <a:solidFill>
              <a:schemeClr val="tx2">
                <a:lumMod val="60000"/>
                <a:lumOff val="40000"/>
              </a:schemeClr>
            </a:solidFill>
            <a:tailEnd type="stealt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Flow Structures Are Edge Maps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800" y="5105400"/>
            <a:ext cx="8534400" cy="15240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600" dirty="0" smtClean="0"/>
              <a:t>H. Bhatia, S. </a:t>
            </a:r>
            <a:r>
              <a:rPr lang="en-US" sz="1600" dirty="0" err="1" smtClean="0"/>
              <a:t>Jadhav</a:t>
            </a:r>
            <a:r>
              <a:rPr lang="en-US" sz="1600" dirty="0" smtClean="0"/>
              <a:t>, P.-T. Bremer, G. Chen, J. A. Levine, L. G. </a:t>
            </a:r>
            <a:r>
              <a:rPr lang="en-US" sz="1600" dirty="0" err="1" smtClean="0"/>
              <a:t>Nonato</a:t>
            </a:r>
            <a:r>
              <a:rPr lang="en-US" sz="1600" dirty="0" smtClean="0"/>
              <a:t>, and V. </a:t>
            </a:r>
            <a:r>
              <a:rPr lang="en-US" sz="1600" dirty="0" err="1" smtClean="0"/>
              <a:t>Pascucci</a:t>
            </a:r>
            <a:r>
              <a:rPr lang="en-US" sz="1600" dirty="0" smtClean="0"/>
              <a:t>. Edge maps: Representing flow with bounded error. In 4th Pacific Visualization </a:t>
            </a:r>
            <a:r>
              <a:rPr lang="en-US" sz="1600" dirty="0" err="1" smtClean="0"/>
              <a:t>Symp</a:t>
            </a:r>
            <a:r>
              <a:rPr lang="en-US" sz="1600" dirty="0" smtClean="0"/>
              <a:t>., 2011.</a:t>
            </a:r>
          </a:p>
          <a:p>
            <a:pPr lvl="0">
              <a:spcBef>
                <a:spcPct val="0"/>
              </a:spcBef>
              <a:defRPr/>
            </a:pPr>
            <a:endParaRPr lang="en-US" sz="1600" dirty="0" smtClean="0"/>
          </a:p>
          <a:p>
            <a:pPr lvl="0">
              <a:spcBef>
                <a:spcPct val="0"/>
              </a:spcBef>
              <a:defRPr/>
            </a:pPr>
            <a:r>
              <a:rPr lang="en-US" sz="1600" dirty="0" smtClean="0"/>
              <a:t>S. </a:t>
            </a:r>
            <a:r>
              <a:rPr lang="en-US" sz="1600" dirty="0" err="1" smtClean="0"/>
              <a:t>Jadhav</a:t>
            </a:r>
            <a:r>
              <a:rPr lang="en-US" sz="1600" dirty="0" smtClean="0"/>
              <a:t>, H. Bhatia, P.-T. Bremer, J. A. Levine, L. G. </a:t>
            </a:r>
            <a:r>
              <a:rPr lang="en-US" sz="1600" dirty="0" err="1" smtClean="0"/>
              <a:t>Nonato</a:t>
            </a:r>
            <a:r>
              <a:rPr lang="en-US" sz="1600" dirty="0" smtClean="0"/>
              <a:t>, and V. </a:t>
            </a:r>
            <a:r>
              <a:rPr lang="en-US" sz="1600" dirty="0" err="1" smtClean="0"/>
              <a:t>Pascucci</a:t>
            </a:r>
            <a:r>
              <a:rPr lang="en-US" sz="1600" dirty="0" smtClean="0"/>
              <a:t>. Consistent approximation of local flow behavior for 2D vector fields using edge maps. In Topological Methods in Data Analysis and Visualization II - Theory, Algorithms, and Applications. Springer, 2011.</a:t>
            </a:r>
          </a:p>
        </p:txBody>
      </p:sp>
      <p:pic>
        <p:nvPicPr>
          <p:cNvPr id="5" name="Picture 2" descr="C:\Users\josh\Desktop\jobtalk2\prezi_images\1092514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008" y="1600200"/>
            <a:ext cx="8523985" cy="3151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Quantizing Streamlines and </a:t>
            </a:r>
            <a:br>
              <a:rPr lang="en-US" dirty="0" smtClean="0"/>
            </a:br>
            <a:r>
              <a:rPr lang="en-US" dirty="0" smtClean="0"/>
              <a:t>Quantized Edge Maps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077200" cy="838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Edges are </a:t>
            </a:r>
            <a:r>
              <a:rPr lang="en-US" sz="2400" dirty="0" err="1" smtClean="0"/>
              <a:t>discretized</a:t>
            </a:r>
            <a:r>
              <a:rPr lang="en-US" sz="2400" dirty="0" smtClean="0"/>
              <a:t> into a fixed number of </a:t>
            </a:r>
            <a:r>
              <a:rPr lang="en-US" sz="2400" i="1" dirty="0" smtClean="0"/>
              <a:t>bins </a:t>
            </a:r>
            <a:r>
              <a:rPr lang="en-US" sz="2400" dirty="0" smtClean="0"/>
              <a:t>(typically 2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).</a:t>
            </a:r>
          </a:p>
          <a:p>
            <a:pPr marL="0" indent="0">
              <a:buNone/>
            </a:pPr>
            <a:r>
              <a:rPr lang="en-US" sz="2400" dirty="0" smtClean="0"/>
              <a:t>Each triangle stores its link structure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14600"/>
            <a:ext cx="80523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48980" y="5410200"/>
            <a:ext cx="6046079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Key Idea: Streamlines cannot cross</a:t>
            </a:r>
          </a:p>
          <a:p>
            <a:pPr algn="ctr"/>
            <a:r>
              <a:rPr lang="en-US" sz="3200" dirty="0" smtClean="0"/>
              <a:t>in the integer mapping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Quantized Features: Closed Orbits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27280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Graph-based cycle detection algorithm</a:t>
            </a:r>
          </a:p>
          <a:p>
            <a:pPr marL="0" indent="0">
              <a:buNone/>
            </a:pPr>
            <a:r>
              <a:rPr lang="en-US" dirty="0" smtClean="0"/>
              <a:t>Prune for strongly-connected components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00400"/>
            <a:ext cx="3895725" cy="248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3857626" cy="259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0" y="5943600"/>
            <a:ext cx="17526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Bin Graph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5943600"/>
            <a:ext cx="19812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Link Graph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Closed Orbits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039" r="22939" b="3060"/>
          <a:stretch>
            <a:fillRect/>
          </a:stretch>
        </p:blipFill>
        <p:spPr bwMode="auto">
          <a:xfrm>
            <a:off x="107803" y="1905000"/>
            <a:ext cx="903619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4800600" y="2362200"/>
            <a:ext cx="4072499" cy="4067863"/>
            <a:chOff x="304800" y="2438400"/>
            <a:chExt cx="4072499" cy="406786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66" t="1574" r="77360" b="5179"/>
            <a:stretch>
              <a:fillRect/>
            </a:stretch>
          </p:blipFill>
          <p:spPr bwMode="auto">
            <a:xfrm>
              <a:off x="304800" y="2438400"/>
              <a:ext cx="4072499" cy="406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362200" y="3276600"/>
              <a:ext cx="1981200" cy="25545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Attracting</a:t>
              </a:r>
            </a:p>
            <a:p>
              <a:endParaRPr lang="en-US" sz="3200" dirty="0" smtClean="0"/>
            </a:p>
            <a:p>
              <a:r>
                <a:rPr lang="en-US" sz="3200" dirty="0" smtClean="0"/>
                <a:t>Neutral</a:t>
              </a:r>
            </a:p>
            <a:p>
              <a:endParaRPr lang="en-US" sz="3200" dirty="0" smtClean="0"/>
            </a:p>
            <a:p>
              <a:r>
                <a:rPr lang="en-US" sz="3200" dirty="0" smtClean="0"/>
                <a:t>Repelling</a:t>
              </a:r>
              <a:endParaRPr lang="en-US" sz="32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905000" y="3048000"/>
              <a:ext cx="762000" cy="30480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H="1">
              <a:off x="1371600" y="4553873"/>
              <a:ext cx="990600" cy="18127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1295400" y="5486400"/>
              <a:ext cx="1066800" cy="38100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Quantized Features: Topological Decompositions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98678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771" y="1828800"/>
            <a:ext cx="3806059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6592" y="5715000"/>
            <a:ext cx="28956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Stable Manifolds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5725180"/>
            <a:ext cx="36576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Topological Skeletons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to Other </a:t>
            </a:r>
            <a:r>
              <a:rPr lang="en-US" dirty="0" err="1" smtClean="0"/>
              <a:t>Discretizations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1600200"/>
            <a:ext cx="7581900" cy="514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04800" y="1905000"/>
            <a:ext cx="7848600" cy="9144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/>
              <a:t>Morse Sets</a:t>
            </a:r>
            <a:r>
              <a:rPr lang="en-US" b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 </a:t>
            </a:r>
            <a:endParaRPr lang="en-US" dirty="0" smtClean="0"/>
          </a:p>
          <a:p>
            <a:pPr lvl="0">
              <a:spcBef>
                <a:spcPct val="0"/>
              </a:spcBef>
              <a:defRPr/>
            </a:pPr>
            <a:r>
              <a:rPr lang="en-US" dirty="0" smtClean="0"/>
              <a:t>G. Chen, Q. Deng, A. </a:t>
            </a:r>
            <a:r>
              <a:rPr lang="en-US" dirty="0" err="1" smtClean="0"/>
              <a:t>Szymczak</a:t>
            </a:r>
            <a:r>
              <a:rPr lang="en-US" dirty="0" smtClean="0"/>
              <a:t>, R. S. </a:t>
            </a:r>
            <a:r>
              <a:rPr lang="en-US" dirty="0" err="1" smtClean="0"/>
              <a:t>Laramee</a:t>
            </a:r>
            <a:r>
              <a:rPr lang="en-US" dirty="0" smtClean="0"/>
              <a:t>, E. Zhang. Morse set classification and hierarchical refinement using the Conley index.  IEEE TVCG, 2011.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581400" y="2971800"/>
            <a:ext cx="5410200" cy="9144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/>
              <a:t>PC Morse Sets</a:t>
            </a:r>
            <a:r>
              <a:rPr lang="en-US" b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 </a:t>
            </a:r>
            <a:endParaRPr lang="en-US" dirty="0" smtClean="0"/>
          </a:p>
          <a:p>
            <a:pPr lvl="0">
              <a:spcBef>
                <a:spcPct val="0"/>
              </a:spcBef>
              <a:defRPr/>
            </a:pPr>
            <a:r>
              <a:rPr lang="en-US" dirty="0" smtClean="0"/>
              <a:t>A. </a:t>
            </a:r>
            <a:r>
              <a:rPr lang="en-US" dirty="0" err="1" smtClean="0"/>
              <a:t>Szymczak</a:t>
            </a:r>
            <a:r>
              <a:rPr lang="en-US" dirty="0" smtClean="0"/>
              <a:t>. Stable Morse Decompositions for piecewise constant vector fields on surfaces.  CGF 2011.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43600" y="4038600"/>
            <a:ext cx="762000" cy="4572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5800" y="2971800"/>
            <a:ext cx="533400" cy="11430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Manifolds of Ocean Data</a:t>
            </a:r>
            <a:endParaRPr lang="en-US" dirty="0"/>
          </a:p>
        </p:txBody>
      </p:sp>
      <p:pic>
        <p:nvPicPr>
          <p:cNvPr id="4" name="Picture 2" descr="C:\Users\josh\Desktop\jobtalk2\prezi_images\109237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7760182" cy="5185544"/>
          </a:xfrm>
          <a:prstGeom prst="rect">
            <a:avLst/>
          </a:prstGeom>
          <a:noFill/>
        </p:spPr>
      </p:pic>
      <p:pic>
        <p:nvPicPr>
          <p:cNvPr id="5" name="Picture 2" descr="C:\Users\josh\Desktop\jobtalk2\prezi_images\109237024.png"/>
          <p:cNvPicPr>
            <a:picLocks noChangeAspect="1" noChangeArrowheads="1"/>
          </p:cNvPicPr>
          <p:nvPr/>
        </p:nvPicPr>
        <p:blipFill>
          <a:blip r:embed="rId3" cstate="print"/>
          <a:srcRect l="24548" t="32328" r="65378" b="54447"/>
          <a:stretch>
            <a:fillRect/>
          </a:stretch>
        </p:blipFill>
        <p:spPr bwMode="auto">
          <a:xfrm>
            <a:off x="4159132" y="1828800"/>
            <a:ext cx="4603868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2971800" y="3505200"/>
            <a:ext cx="1066800" cy="2286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4114800"/>
            <a:ext cx="3657600" cy="224676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 time, depth slice:</a:t>
            </a:r>
          </a:p>
          <a:p>
            <a:pPr algn="ctr"/>
            <a:r>
              <a:rPr lang="en-US" sz="2800" dirty="0" smtClean="0"/>
              <a:t>3600x2400 mesh</a:t>
            </a:r>
          </a:p>
          <a:p>
            <a:pPr algn="ctr"/>
            <a:r>
              <a:rPr lang="en-US" sz="2800" dirty="0" smtClean="0"/>
              <a:t>30-40 </a:t>
            </a:r>
            <a:r>
              <a:rPr lang="en-US" sz="2800" dirty="0" err="1" smtClean="0"/>
              <a:t>mins</a:t>
            </a:r>
            <a:r>
              <a:rPr lang="en-US" sz="2800" dirty="0" smtClean="0"/>
              <a:t> / 3GB </a:t>
            </a:r>
            <a:r>
              <a:rPr lang="en-US" sz="2800" dirty="0" err="1" smtClean="0"/>
              <a:t>mem</a:t>
            </a:r>
            <a:endParaRPr lang="en-US" sz="2800" dirty="0" smtClean="0"/>
          </a:p>
          <a:p>
            <a:pPr algn="ctr"/>
            <a:r>
              <a:rPr lang="en-US" sz="2800" dirty="0" smtClean="0"/>
              <a:t>~25k critical points</a:t>
            </a:r>
          </a:p>
          <a:p>
            <a:pPr algn="ctr"/>
            <a:r>
              <a:rPr lang="en-US" sz="2800" dirty="0" smtClean="0"/>
              <a:t>~39k cycles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Applying to 2D Vector </a:t>
            </a:r>
            <a:r>
              <a:rPr lang="en-US" dirty="0" smtClean="0"/>
              <a:t>Fields</a:t>
            </a:r>
            <a:r>
              <a:rPr lang="en-US" dirty="0" smtClean="0"/>
              <a:t> </a:t>
            </a:r>
            <a:r>
              <a:rPr lang="en-US" dirty="0" err="1" smtClean="0"/>
              <a:t>Lessonx</a:t>
            </a:r>
            <a:r>
              <a:rPr lang="en-US" dirty="0" smtClean="0"/>
              <a:t> </a:t>
            </a:r>
            <a:r>
              <a:rPr lang="en-US" dirty="0" smtClean="0"/>
              <a:t>Learned from Scalar Field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4724399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Representation: discrete models can allow building consistent representations</a:t>
            </a:r>
            <a:endParaRPr lang="en-US" sz="2800" dirty="0" smtClean="0"/>
          </a:p>
          <a:p>
            <a:r>
              <a:rPr lang="en-US" sz="2800" dirty="0" smtClean="0"/>
              <a:t>Processing: combinatorial algorithms allow maintaining consistency</a:t>
            </a:r>
          </a:p>
          <a:p>
            <a:r>
              <a:rPr lang="en-US" sz="2800" dirty="0" smtClean="0"/>
              <a:t>Accuracy: s</a:t>
            </a:r>
            <a:r>
              <a:rPr lang="en-US" sz="2800" dirty="0" smtClean="0"/>
              <a:t>calar fields can be converted </a:t>
            </a:r>
            <a:r>
              <a:rPr lang="en-US" sz="2800" dirty="0" smtClean="0"/>
              <a:t>to </a:t>
            </a:r>
            <a:r>
              <a:rPr lang="en-US" sz="2800" dirty="0" smtClean="0"/>
              <a:t>discrete models with know error bounds.</a:t>
            </a:r>
            <a:endParaRPr lang="en-US" sz="2800" dirty="0" smtClean="0"/>
          </a:p>
          <a:p>
            <a:r>
              <a:rPr lang="en-US" sz="2800" dirty="0" smtClean="0"/>
              <a:t>Lesson: robustness can be achieved with combinatorial processing of discrete models while managing  accuracy. 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4064595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5029200" y="5029200"/>
            <a:ext cx="3810000" cy="9906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Gyulassy</a:t>
            </a:r>
            <a:r>
              <a:rPr lang="en-US" sz="1400" dirty="0" smtClean="0"/>
              <a:t>, V. </a:t>
            </a:r>
            <a:r>
              <a:rPr lang="en-US" sz="1400" dirty="0" err="1" smtClean="0"/>
              <a:t>Natarajan</a:t>
            </a:r>
            <a:r>
              <a:rPr lang="en-US" sz="1400" dirty="0" smtClean="0"/>
              <a:t>, V. </a:t>
            </a:r>
            <a:r>
              <a:rPr lang="en-US" sz="1400" dirty="0" err="1" smtClean="0"/>
              <a:t>Pascucci</a:t>
            </a:r>
            <a:r>
              <a:rPr lang="en-US" sz="1400" dirty="0" smtClean="0"/>
              <a:t>, P.-T. Bremer, B. </a:t>
            </a:r>
            <a:r>
              <a:rPr lang="en-US" sz="1400" dirty="0" err="1" smtClean="0"/>
              <a:t>Hamann</a:t>
            </a:r>
            <a:r>
              <a:rPr lang="en-US" sz="1400" dirty="0" smtClean="0"/>
              <a:t>.  A topological approach to simplification of three-dimensional scalar functions. IEEE Trans. Vis. Comp. </a:t>
            </a:r>
            <a:r>
              <a:rPr lang="en-US" sz="1400" dirty="0" err="1" smtClean="0"/>
              <a:t>Grap</a:t>
            </a:r>
            <a:r>
              <a:rPr lang="en-US" sz="1400" dirty="0" smtClean="0"/>
              <a:t>. 2006.</a:t>
            </a:r>
            <a:endParaRPr kumimoji="0" lang="en-US" sz="14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osh\Desktop\jobtalk2\prezi_images\10925197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895600"/>
            <a:ext cx="3098321" cy="2808872"/>
          </a:xfrm>
          <a:prstGeom prst="rect">
            <a:avLst/>
          </a:prstGeom>
          <a:noFill/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396239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Quantized flow combines discrete algorithms with approximation power of interpolated fields.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dirty="0" smtClean="0"/>
              <a:t>Higher order </a:t>
            </a:r>
            <a:r>
              <a:rPr lang="en-US" dirty="0" err="1" smtClean="0"/>
              <a:t>interpolants</a:t>
            </a:r>
            <a:r>
              <a:rPr lang="en-US" dirty="0" smtClean="0"/>
              <a:t>, meshes with non-triangular elements</a:t>
            </a:r>
          </a:p>
          <a:p>
            <a:pPr lvl="1"/>
            <a:r>
              <a:rPr lang="en-US" dirty="0" smtClean="0"/>
              <a:t>Encoding uncertainty in flow, similar to study of spatial/temporal errors with Edge Maps*</a:t>
            </a:r>
          </a:p>
          <a:p>
            <a:r>
              <a:rPr lang="en-US" sz="2800" dirty="0" smtClean="0"/>
              <a:t>Challenges: 3D and Time-varying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295400" y="5791200"/>
            <a:ext cx="7772400" cy="6096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600" dirty="0" smtClean="0"/>
              <a:t>*H. Bhatia, S. </a:t>
            </a:r>
            <a:r>
              <a:rPr lang="en-US" sz="1600" dirty="0" err="1" smtClean="0"/>
              <a:t>Jadhav</a:t>
            </a:r>
            <a:r>
              <a:rPr lang="en-US" sz="1600" dirty="0" smtClean="0"/>
              <a:t>, P.-T. Bremer, G. Chen, J. A. Levine, L. G. </a:t>
            </a:r>
            <a:r>
              <a:rPr lang="en-US" sz="1600" dirty="0" err="1" smtClean="0"/>
              <a:t>Nonato</a:t>
            </a:r>
            <a:r>
              <a:rPr lang="en-US" sz="1600" dirty="0" smtClean="0"/>
              <a:t>, and V. </a:t>
            </a:r>
            <a:r>
              <a:rPr lang="en-US" sz="1600" dirty="0" err="1" smtClean="0"/>
              <a:t>Pascucci</a:t>
            </a:r>
            <a:r>
              <a:rPr lang="en-US" sz="1600" dirty="0" smtClean="0"/>
              <a:t>.  Flow visualization with quantified spatial and temporal errors using edge maps. IEEE TVCG, 2011.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Applying a Lesson Learned from Scalar Field Analysis to 2D Vector Fields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4724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Lesson: Robustness guarantees rely on the representations!</a:t>
            </a:r>
          </a:p>
          <a:p>
            <a:r>
              <a:rPr lang="en-US" sz="2800" dirty="0" smtClean="0"/>
              <a:t>Representation: Scalar data is converted to a discrete gradient field.</a:t>
            </a:r>
          </a:p>
          <a:p>
            <a:r>
              <a:rPr lang="en-US" sz="2800" dirty="0" smtClean="0"/>
              <a:t>Allows the detection and simplification of features. 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4064595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5029200" y="5029200"/>
            <a:ext cx="3810000" cy="9906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Gyulassy</a:t>
            </a:r>
            <a:r>
              <a:rPr lang="en-US" sz="1400" dirty="0" smtClean="0"/>
              <a:t>, V. </a:t>
            </a:r>
            <a:r>
              <a:rPr lang="en-US" sz="1400" dirty="0" err="1" smtClean="0"/>
              <a:t>Natarajan</a:t>
            </a:r>
            <a:r>
              <a:rPr lang="en-US" sz="1400" dirty="0" smtClean="0"/>
              <a:t>, V. </a:t>
            </a:r>
            <a:r>
              <a:rPr lang="en-US" sz="1400" dirty="0" err="1" smtClean="0"/>
              <a:t>Pascucci</a:t>
            </a:r>
            <a:r>
              <a:rPr lang="en-US" sz="1400" dirty="0" smtClean="0"/>
              <a:t>, P.-T. Bremer, B. </a:t>
            </a:r>
            <a:r>
              <a:rPr lang="en-US" sz="1400" dirty="0" err="1" smtClean="0"/>
              <a:t>Hamann</a:t>
            </a:r>
            <a:r>
              <a:rPr lang="en-US" sz="1400" dirty="0" smtClean="0"/>
              <a:t>.  A topological approach to simplification of three-dimensional scalar functions. IEEE Trans. Vis. Comp. </a:t>
            </a:r>
            <a:r>
              <a:rPr lang="en-US" sz="1400" dirty="0" err="1" smtClean="0"/>
              <a:t>Grap</a:t>
            </a:r>
            <a:r>
              <a:rPr lang="en-US" sz="1400" dirty="0" smtClean="0"/>
              <a:t>. 2006.</a:t>
            </a:r>
            <a:endParaRPr kumimoji="0" lang="en-US" sz="14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577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in VF </a:t>
            </a:r>
            <a:r>
              <a:rPr lang="en-US" dirty="0" err="1" smtClean="0"/>
              <a:t>Discretizations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4419600"/>
            <a:ext cx="8686800" cy="228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1"/>
          <p:cNvGrpSpPr/>
          <p:nvPr/>
        </p:nvGrpSpPr>
        <p:grpSpPr>
          <a:xfrm>
            <a:off x="1676400" y="2590800"/>
            <a:ext cx="2133600" cy="1600202"/>
            <a:chOff x="1676400" y="2057398"/>
            <a:chExt cx="2133600" cy="1600202"/>
          </a:xfrm>
        </p:grpSpPr>
        <p:sp>
          <p:nvSpPr>
            <p:cNvPr id="6" name="Isosceles Triangle 5"/>
            <p:cNvSpPr/>
            <p:nvPr/>
          </p:nvSpPr>
          <p:spPr>
            <a:xfrm>
              <a:off x="1676400" y="2057398"/>
              <a:ext cx="2081230" cy="1600200"/>
            </a:xfrm>
            <a:prstGeom prst="triangl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6" idx="0"/>
            </p:cNvCxnSpPr>
            <p:nvPr/>
          </p:nvCxnSpPr>
          <p:spPr>
            <a:xfrm>
              <a:off x="2717015" y="2057398"/>
              <a:ext cx="635785" cy="381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6" idx="4"/>
            </p:cNvCxnSpPr>
            <p:nvPr/>
          </p:nvCxnSpPr>
          <p:spPr>
            <a:xfrm flipV="1">
              <a:off x="3757630" y="3027216"/>
              <a:ext cx="52370" cy="63038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676400" y="2971798"/>
              <a:ext cx="762000" cy="68580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6858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32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44" y="5405735"/>
            <a:ext cx="161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Continuous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0776" y="5341203"/>
            <a:ext cx="161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Sampled </a:t>
            </a:r>
          </a:p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Continuous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1830870" cy="44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2"/>
          <p:cNvGrpSpPr/>
          <p:nvPr/>
        </p:nvGrpSpPr>
        <p:grpSpPr>
          <a:xfrm>
            <a:off x="762000" y="1336357"/>
            <a:ext cx="3733800" cy="1025843"/>
            <a:chOff x="838200" y="1534180"/>
            <a:chExt cx="3962400" cy="1025843"/>
          </a:xfrm>
        </p:grpSpPr>
        <p:sp>
          <p:nvSpPr>
            <p:cNvPr id="26" name="TextBox 25"/>
            <p:cNvSpPr txBox="1"/>
            <p:nvPr/>
          </p:nvSpPr>
          <p:spPr>
            <a:xfrm>
              <a:off x="838200" y="1534180"/>
              <a:ext cx="3962400" cy="523220"/>
            </a:xfrm>
            <a:prstGeom prst="rect">
              <a:avLst/>
            </a:prstGeom>
            <a:solidFill>
              <a:srgbClr val="09670B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Garamond"/>
                </a:rPr>
                <a:t>Geometrically Accurate</a:t>
              </a:r>
              <a:endParaRPr lang="en-US" sz="2800" b="1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8200" y="2067580"/>
              <a:ext cx="3962400" cy="492443"/>
            </a:xfrm>
            <a:prstGeom prst="rect">
              <a:avLst/>
            </a:prstGeom>
            <a:solidFill>
              <a:srgbClr val="D2140F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Garamond"/>
                </a:rPr>
                <a:t>Inconsistent computations</a:t>
              </a:r>
              <a:endParaRPr lang="en-US" sz="2600" b="1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</p:grpSp>
      <p:sp>
        <p:nvSpPr>
          <p:cNvPr id="31" name="Title 2"/>
          <p:cNvSpPr txBox="1">
            <a:spLocks/>
          </p:cNvSpPr>
          <p:nvPr/>
        </p:nvSpPr>
        <p:spPr>
          <a:xfrm>
            <a:off x="4953000" y="1524000"/>
            <a:ext cx="3886200" cy="48006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r>
              <a:rPr lang="en-US" sz="1400" dirty="0" smtClean="0"/>
              <a:t>A, </a:t>
            </a:r>
            <a:r>
              <a:rPr lang="en-US" sz="1400" dirty="0" err="1" smtClean="0"/>
              <a:t>Globus</a:t>
            </a:r>
            <a:r>
              <a:rPr lang="en-US" sz="1400" dirty="0" smtClean="0"/>
              <a:t>, C. </a:t>
            </a:r>
            <a:r>
              <a:rPr lang="en-US" sz="1400" dirty="0" err="1" smtClean="0"/>
              <a:t>Levit</a:t>
            </a:r>
            <a:r>
              <a:rPr lang="en-US" sz="1400" dirty="0" smtClean="0"/>
              <a:t>, T. </a:t>
            </a:r>
            <a:r>
              <a:rPr lang="en-US" sz="1400" dirty="0" err="1" smtClean="0"/>
              <a:t>Lasinski</a:t>
            </a:r>
            <a:r>
              <a:rPr lang="en-US" sz="1400" dirty="0" smtClean="0"/>
              <a:t>. A tool for visualizing the topology of three-dimensional vector fields. In IEEE Visualization, 1991.</a:t>
            </a:r>
          </a:p>
          <a:p>
            <a:endParaRPr lang="en-US" sz="1400" dirty="0" smtClean="0"/>
          </a:p>
          <a:p>
            <a:r>
              <a:rPr lang="en-US" sz="1400" dirty="0" smtClean="0"/>
              <a:t>X </a:t>
            </a:r>
            <a:r>
              <a:rPr lang="en-US" sz="1400" dirty="0" err="1" smtClean="0"/>
              <a:t>Tricoche</a:t>
            </a:r>
            <a:r>
              <a:rPr lang="en-US" sz="1400" dirty="0" smtClean="0"/>
              <a:t>, G. </a:t>
            </a:r>
            <a:r>
              <a:rPr lang="en-US" sz="1400" dirty="0" err="1" smtClean="0"/>
              <a:t>Scheuermann</a:t>
            </a:r>
            <a:r>
              <a:rPr lang="en-US" sz="1400" dirty="0" smtClean="0"/>
              <a:t>, H. Hagen. Continuous topology simplification of planar vector fields. In Proc. Of IEEE Visualization, 2001.</a:t>
            </a:r>
          </a:p>
          <a:p>
            <a:endParaRPr lang="en-US" sz="1400" dirty="0" smtClean="0"/>
          </a:p>
          <a:p>
            <a:r>
              <a:rPr lang="en-US" sz="1400" dirty="0" smtClean="0"/>
              <a:t>T. </a:t>
            </a:r>
            <a:r>
              <a:rPr lang="en-US" sz="1400" dirty="0" err="1" smtClean="0"/>
              <a:t>Wischgoll</a:t>
            </a:r>
            <a:r>
              <a:rPr lang="en-US" sz="1400" dirty="0" smtClean="0"/>
              <a:t>, G. </a:t>
            </a:r>
            <a:r>
              <a:rPr lang="en-US" sz="1400" dirty="0" err="1" smtClean="0"/>
              <a:t>Scheuermann</a:t>
            </a:r>
            <a:r>
              <a:rPr lang="en-US" sz="1400" dirty="0" smtClean="0"/>
              <a:t>. Detection and visualization of closed streamlines in planar flows. IEEE TVCG, 2001.</a:t>
            </a:r>
          </a:p>
          <a:p>
            <a:endParaRPr lang="en-US" sz="1400" dirty="0" smtClean="0"/>
          </a:p>
          <a:p>
            <a:r>
              <a:rPr lang="de-DE" sz="1400" dirty="0" smtClean="0"/>
              <a:t>H. Theisel, T. Weinkauf, H.-C. Hege, H.-P. Seidel. </a:t>
            </a:r>
            <a:r>
              <a:rPr lang="en-US" sz="1400" dirty="0" smtClean="0"/>
              <a:t>Saddle connectors - an approach to visualizing the topological skeleton of complex 3D vector fields. In Proc. of IEEE Visualization, 2003.</a:t>
            </a:r>
          </a:p>
          <a:p>
            <a:endParaRPr lang="en-US" sz="1400" dirty="0" smtClean="0"/>
          </a:p>
          <a:p>
            <a:r>
              <a:rPr lang="en-US" sz="1400" dirty="0" smtClean="0"/>
              <a:t>Z. Liu, R. J. Moorhead II. Robust loop detection for interactively placing evenly spaced streamlines. Computing in Science and Engineering, 2007.</a:t>
            </a:r>
          </a:p>
          <a:p>
            <a:endParaRPr lang="en-US" sz="1400" dirty="0" smtClean="0"/>
          </a:p>
          <a:p>
            <a:r>
              <a:rPr lang="en-US" sz="1400" dirty="0" smtClean="0"/>
              <a:t>…and many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in VF </a:t>
            </a:r>
            <a:r>
              <a:rPr lang="en-US" dirty="0" err="1" smtClean="0"/>
              <a:t>Discretizations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4419600"/>
            <a:ext cx="8686800" cy="228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/>
          <p:nvPr/>
        </p:nvGrpSpPr>
        <p:grpSpPr>
          <a:xfrm>
            <a:off x="1676400" y="2590800"/>
            <a:ext cx="2133600" cy="1600202"/>
            <a:chOff x="1676400" y="2057398"/>
            <a:chExt cx="2133600" cy="1600202"/>
          </a:xfrm>
        </p:grpSpPr>
        <p:sp>
          <p:nvSpPr>
            <p:cNvPr id="6" name="Isosceles Triangle 5"/>
            <p:cNvSpPr/>
            <p:nvPr/>
          </p:nvSpPr>
          <p:spPr>
            <a:xfrm>
              <a:off x="1676400" y="2057398"/>
              <a:ext cx="2081230" cy="1600200"/>
            </a:xfrm>
            <a:prstGeom prst="triangl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6" idx="0"/>
            </p:cNvCxnSpPr>
            <p:nvPr/>
          </p:nvCxnSpPr>
          <p:spPr>
            <a:xfrm>
              <a:off x="2717015" y="2057398"/>
              <a:ext cx="635785" cy="381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6" idx="4"/>
            </p:cNvCxnSpPr>
            <p:nvPr/>
          </p:nvCxnSpPr>
          <p:spPr>
            <a:xfrm flipV="1">
              <a:off x="3757630" y="3027216"/>
              <a:ext cx="52370" cy="63038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676400" y="2971798"/>
              <a:ext cx="762000" cy="68580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9"/>
          <p:cNvGrpSpPr/>
          <p:nvPr/>
        </p:nvGrpSpPr>
        <p:grpSpPr>
          <a:xfrm>
            <a:off x="6629400" y="2590800"/>
            <a:ext cx="2081230" cy="1600200"/>
            <a:chOff x="6629400" y="1905000"/>
            <a:chExt cx="2081230" cy="1600200"/>
          </a:xfrm>
        </p:grpSpPr>
        <p:sp>
          <p:nvSpPr>
            <p:cNvPr id="11" name="Isosceles Triangle 10"/>
            <p:cNvSpPr/>
            <p:nvPr/>
          </p:nvSpPr>
          <p:spPr>
            <a:xfrm>
              <a:off x="6629400" y="1905000"/>
              <a:ext cx="2081230" cy="1600200"/>
            </a:xfrm>
            <a:prstGeom prst="triangl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>
            <a:xfrm flipH="1" flipV="1">
              <a:off x="7647709" y="2729345"/>
              <a:ext cx="22306" cy="77585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2"/>
              <a:endCxn id="11" idx="1"/>
            </p:cNvCxnSpPr>
            <p:nvPr/>
          </p:nvCxnSpPr>
          <p:spPr>
            <a:xfrm flipV="1">
              <a:off x="6629400" y="2705100"/>
              <a:ext cx="520308" cy="8001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0"/>
              <a:endCxn id="11" idx="5"/>
            </p:cNvCxnSpPr>
            <p:nvPr/>
          </p:nvCxnSpPr>
          <p:spPr>
            <a:xfrm>
              <a:off x="7670015" y="1905000"/>
              <a:ext cx="520308" cy="8001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6858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32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44" y="5405735"/>
            <a:ext cx="161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Continuous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0776" y="5341203"/>
            <a:ext cx="161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Sampled </a:t>
            </a:r>
          </a:p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Continuous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5341203"/>
            <a:ext cx="215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Combinatorial /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Forman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*-style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1371600" y="6477000"/>
            <a:ext cx="6858000" cy="304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*R.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Forman, “Combinatorial vector fields and dynamical systems,”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Mathematische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Zeitschrift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228(4)</a:t>
            </a:r>
            <a:r>
              <a:rPr lang="en-US" sz="1600" noProof="0" dirty="0"/>
              <a:t>,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1998.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72003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1830870" cy="44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61"/>
          <p:cNvGrpSpPr/>
          <p:nvPr/>
        </p:nvGrpSpPr>
        <p:grpSpPr>
          <a:xfrm>
            <a:off x="5029200" y="1305580"/>
            <a:ext cx="3886200" cy="1056620"/>
            <a:chOff x="838200" y="1534180"/>
            <a:chExt cx="3962400" cy="1056620"/>
          </a:xfrm>
        </p:grpSpPr>
        <p:sp>
          <p:nvSpPr>
            <p:cNvPr id="29" name="TextBox 28"/>
            <p:cNvSpPr txBox="1"/>
            <p:nvPr/>
          </p:nvSpPr>
          <p:spPr>
            <a:xfrm>
              <a:off x="838200" y="1534180"/>
              <a:ext cx="3962400" cy="523220"/>
            </a:xfrm>
            <a:prstGeom prst="rect">
              <a:avLst/>
            </a:prstGeom>
            <a:solidFill>
              <a:srgbClr val="09670B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Garamond"/>
                </a:rPr>
                <a:t>Computationally Robust</a:t>
              </a:r>
              <a:endParaRPr lang="en-US" sz="2800" b="1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0" y="2067580"/>
              <a:ext cx="3962400" cy="523220"/>
            </a:xfrm>
            <a:prstGeom prst="rect">
              <a:avLst/>
            </a:prstGeom>
            <a:solidFill>
              <a:srgbClr val="D2140F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Garamond"/>
                </a:rPr>
                <a:t>Coarse Geometry</a:t>
              </a:r>
              <a:endParaRPr lang="en-US" sz="2800" b="1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</p:grpSp>
      <p:sp>
        <p:nvSpPr>
          <p:cNvPr id="31" name="Title 2"/>
          <p:cNvSpPr txBox="1">
            <a:spLocks/>
          </p:cNvSpPr>
          <p:nvPr/>
        </p:nvSpPr>
        <p:spPr>
          <a:xfrm>
            <a:off x="762000" y="1447800"/>
            <a:ext cx="3886200" cy="38862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r>
              <a:rPr lang="en-US" sz="1400" dirty="0" smtClean="0"/>
              <a:t>G. Chen, K. </a:t>
            </a:r>
            <a:r>
              <a:rPr lang="en-US" sz="1400" dirty="0" err="1" smtClean="0"/>
              <a:t>Mischaikow</a:t>
            </a:r>
            <a:r>
              <a:rPr lang="en-US" sz="1400" dirty="0" smtClean="0"/>
              <a:t>, R. S. </a:t>
            </a:r>
            <a:r>
              <a:rPr lang="en-US" sz="1400" dirty="0" err="1" smtClean="0"/>
              <a:t>Laramee</a:t>
            </a:r>
            <a:r>
              <a:rPr lang="en-US" sz="1400" dirty="0" smtClean="0"/>
              <a:t>, E. Zhang.  Efficient Morse decompositions of vector fields. </a:t>
            </a:r>
            <a:r>
              <a:rPr lang="fr-FR" sz="1400" dirty="0" smtClean="0"/>
              <a:t>IEEE TVCG, 2008.</a:t>
            </a:r>
          </a:p>
          <a:p>
            <a:endParaRPr lang="fr-FR" sz="1400" dirty="0" smtClean="0"/>
          </a:p>
          <a:p>
            <a:r>
              <a:rPr lang="en-US" sz="1400" dirty="0" smtClean="0"/>
              <a:t>J. </a:t>
            </a:r>
            <a:r>
              <a:rPr lang="en-US" sz="1400" dirty="0" err="1" smtClean="0"/>
              <a:t>Reininghaus</a:t>
            </a:r>
            <a:r>
              <a:rPr lang="en-US" sz="1400" dirty="0" smtClean="0"/>
              <a:t>, C. </a:t>
            </a:r>
            <a:r>
              <a:rPr lang="en-US" sz="1400" dirty="0" err="1" smtClean="0"/>
              <a:t>Löwen</a:t>
            </a:r>
            <a:r>
              <a:rPr lang="en-US" sz="1400" dirty="0" smtClean="0"/>
              <a:t>, I. </a:t>
            </a:r>
            <a:r>
              <a:rPr lang="en-US" sz="1400" dirty="0" err="1" smtClean="0"/>
              <a:t>Hotz</a:t>
            </a:r>
            <a:r>
              <a:rPr lang="en-US" sz="1400" dirty="0" smtClean="0"/>
              <a:t>. Fast combinatorial vector field topology. IEEE TVCG, 2011.</a:t>
            </a:r>
          </a:p>
          <a:p>
            <a:endParaRPr lang="en-US" sz="1400" dirty="0" smtClean="0"/>
          </a:p>
          <a:p>
            <a:r>
              <a:rPr lang="en-US" sz="1400" dirty="0" smtClean="0"/>
              <a:t>A. </a:t>
            </a:r>
            <a:r>
              <a:rPr lang="en-US" sz="1400" dirty="0" err="1" smtClean="0"/>
              <a:t>Szymczak</a:t>
            </a:r>
            <a:r>
              <a:rPr lang="en-US" sz="1400" dirty="0" smtClean="0"/>
              <a:t>, E. Zhang. Robust Morse decompositions of piecewise constant vector fields. IEEE TVCG, 2012.</a:t>
            </a:r>
          </a:p>
          <a:p>
            <a:endParaRPr lang="fr-FR" sz="1400" dirty="0" smtClean="0"/>
          </a:p>
          <a:p>
            <a:r>
              <a:rPr lang="en-US" sz="1400" dirty="0" smtClean="0"/>
              <a:t>G. Chen, Q. Deng, A. </a:t>
            </a:r>
            <a:r>
              <a:rPr lang="en-US" sz="1400" dirty="0" err="1" smtClean="0"/>
              <a:t>Szymczak</a:t>
            </a:r>
            <a:r>
              <a:rPr lang="en-US" sz="1400" dirty="0" smtClean="0"/>
              <a:t>, R. S. </a:t>
            </a:r>
            <a:r>
              <a:rPr lang="en-US" sz="1400" dirty="0" err="1" smtClean="0"/>
              <a:t>Laramee</a:t>
            </a:r>
            <a:r>
              <a:rPr lang="en-US" sz="1400" dirty="0" smtClean="0"/>
              <a:t>, E. Zhang. Morse set classification and hierarchical refinement using Conley index. IEEE TVCG, 2012.</a:t>
            </a:r>
          </a:p>
          <a:p>
            <a:endParaRPr lang="en-US" sz="1400" dirty="0" smtClean="0"/>
          </a:p>
          <a:p>
            <a:r>
              <a:rPr lang="en-US" sz="1400" dirty="0" smtClean="0"/>
              <a:t>…and many more ongoing!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in VF </a:t>
            </a:r>
            <a:r>
              <a:rPr lang="en-US" dirty="0" err="1" smtClean="0"/>
              <a:t>Discretizations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4419600"/>
            <a:ext cx="8686800" cy="228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/>
          <p:nvPr/>
        </p:nvGrpSpPr>
        <p:grpSpPr>
          <a:xfrm>
            <a:off x="1676400" y="2590800"/>
            <a:ext cx="2133600" cy="1600202"/>
            <a:chOff x="1676400" y="2057398"/>
            <a:chExt cx="2133600" cy="1600202"/>
          </a:xfrm>
        </p:grpSpPr>
        <p:sp>
          <p:nvSpPr>
            <p:cNvPr id="6" name="Isosceles Triangle 5"/>
            <p:cNvSpPr/>
            <p:nvPr/>
          </p:nvSpPr>
          <p:spPr>
            <a:xfrm>
              <a:off x="1676400" y="2057398"/>
              <a:ext cx="2081230" cy="1600200"/>
            </a:xfrm>
            <a:prstGeom prst="triangl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6" idx="0"/>
            </p:cNvCxnSpPr>
            <p:nvPr/>
          </p:nvCxnSpPr>
          <p:spPr>
            <a:xfrm>
              <a:off x="2717015" y="2057398"/>
              <a:ext cx="635785" cy="381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6" idx="4"/>
            </p:cNvCxnSpPr>
            <p:nvPr/>
          </p:nvCxnSpPr>
          <p:spPr>
            <a:xfrm flipV="1">
              <a:off x="3757630" y="3027216"/>
              <a:ext cx="52370" cy="63038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676400" y="2971798"/>
              <a:ext cx="762000" cy="68580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9"/>
          <p:cNvGrpSpPr/>
          <p:nvPr/>
        </p:nvGrpSpPr>
        <p:grpSpPr>
          <a:xfrm>
            <a:off x="6629400" y="2590800"/>
            <a:ext cx="2081230" cy="1600200"/>
            <a:chOff x="6629400" y="1905000"/>
            <a:chExt cx="2081230" cy="1600200"/>
          </a:xfrm>
        </p:grpSpPr>
        <p:sp>
          <p:nvSpPr>
            <p:cNvPr id="11" name="Isosceles Triangle 10"/>
            <p:cNvSpPr/>
            <p:nvPr/>
          </p:nvSpPr>
          <p:spPr>
            <a:xfrm>
              <a:off x="6629400" y="1905000"/>
              <a:ext cx="2081230" cy="1600200"/>
            </a:xfrm>
            <a:prstGeom prst="triangl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>
            <a:xfrm flipH="1" flipV="1">
              <a:off x="7647709" y="2729345"/>
              <a:ext cx="22306" cy="77585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2"/>
              <a:endCxn id="11" idx="1"/>
            </p:cNvCxnSpPr>
            <p:nvPr/>
          </p:nvCxnSpPr>
          <p:spPr>
            <a:xfrm flipV="1">
              <a:off x="6629400" y="2705100"/>
              <a:ext cx="520308" cy="8001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0"/>
              <a:endCxn id="11" idx="5"/>
            </p:cNvCxnSpPr>
            <p:nvPr/>
          </p:nvCxnSpPr>
          <p:spPr>
            <a:xfrm>
              <a:off x="7670015" y="1905000"/>
              <a:ext cx="520308" cy="8001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6858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32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44" y="5405735"/>
            <a:ext cx="161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Continuous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0776" y="5341203"/>
            <a:ext cx="161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Sampled </a:t>
            </a:r>
          </a:p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Continuous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5341203"/>
            <a:ext cx="215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Combinatorial /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Forman-style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72003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82704" y="1981200"/>
            <a:ext cx="130195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800" b="1" dirty="0" smtClean="0">
                <a:latin typeface="+mj-lt"/>
                <a:cs typeface="Garamond"/>
              </a:rPr>
              <a:t>?</a:t>
            </a:r>
            <a:endParaRPr lang="en-US" sz="18800" b="1" dirty="0">
              <a:latin typeface="+mj-lt"/>
              <a:cs typeface="Garamond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257800" y="4495800"/>
            <a:ext cx="0" cy="914400"/>
          </a:xfrm>
          <a:prstGeom prst="line">
            <a:avLst/>
          </a:prstGeom>
          <a:ln w="1016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1830870" cy="44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2"/>
          <p:cNvGrpSpPr/>
          <p:nvPr/>
        </p:nvGrpSpPr>
        <p:grpSpPr>
          <a:xfrm>
            <a:off x="762000" y="1305580"/>
            <a:ext cx="3733800" cy="1025843"/>
            <a:chOff x="838200" y="1534180"/>
            <a:chExt cx="3962400" cy="1025843"/>
          </a:xfrm>
        </p:grpSpPr>
        <p:sp>
          <p:nvSpPr>
            <p:cNvPr id="26" name="TextBox 25"/>
            <p:cNvSpPr txBox="1"/>
            <p:nvPr/>
          </p:nvSpPr>
          <p:spPr>
            <a:xfrm>
              <a:off x="838200" y="1534180"/>
              <a:ext cx="3962400" cy="523220"/>
            </a:xfrm>
            <a:prstGeom prst="rect">
              <a:avLst/>
            </a:prstGeom>
            <a:solidFill>
              <a:srgbClr val="09670B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Garamond"/>
                </a:rPr>
                <a:t>Geometrically Accurate</a:t>
              </a:r>
              <a:endParaRPr lang="en-US" sz="2800" b="1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8200" y="2067580"/>
              <a:ext cx="3962400" cy="492443"/>
            </a:xfrm>
            <a:prstGeom prst="rect">
              <a:avLst/>
            </a:prstGeom>
            <a:solidFill>
              <a:srgbClr val="D2140F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600" b="1" strike="sngStrike" dirty="0" smtClean="0">
                  <a:solidFill>
                    <a:schemeClr val="bg1"/>
                  </a:solidFill>
                  <a:latin typeface="+mj-lt"/>
                  <a:cs typeface="Garamond"/>
                </a:rPr>
                <a:t>Inconsistent computations</a:t>
              </a:r>
              <a:endParaRPr lang="en-US" sz="2600" b="1" strike="sngStrike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</p:grpSp>
      <p:grpSp>
        <p:nvGrpSpPr>
          <p:cNvPr id="25" name="Group 61"/>
          <p:cNvGrpSpPr/>
          <p:nvPr/>
        </p:nvGrpSpPr>
        <p:grpSpPr>
          <a:xfrm>
            <a:off x="5029200" y="1305580"/>
            <a:ext cx="3886200" cy="1056620"/>
            <a:chOff x="838200" y="1534180"/>
            <a:chExt cx="3962400" cy="1056620"/>
          </a:xfrm>
        </p:grpSpPr>
        <p:sp>
          <p:nvSpPr>
            <p:cNvPr id="29" name="TextBox 28"/>
            <p:cNvSpPr txBox="1"/>
            <p:nvPr/>
          </p:nvSpPr>
          <p:spPr>
            <a:xfrm>
              <a:off x="838200" y="1534180"/>
              <a:ext cx="3962400" cy="523220"/>
            </a:xfrm>
            <a:prstGeom prst="rect">
              <a:avLst/>
            </a:prstGeom>
            <a:solidFill>
              <a:srgbClr val="09670B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Garamond"/>
                </a:rPr>
                <a:t>Computationally Robust</a:t>
              </a:r>
              <a:endParaRPr lang="en-US" sz="2800" b="1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0" y="2067580"/>
              <a:ext cx="3962400" cy="523220"/>
            </a:xfrm>
            <a:prstGeom prst="rect">
              <a:avLst/>
            </a:prstGeom>
            <a:solidFill>
              <a:srgbClr val="D2140F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trike="sngStrike" dirty="0" smtClean="0">
                  <a:solidFill>
                    <a:schemeClr val="bg1"/>
                  </a:solidFill>
                  <a:latin typeface="+mj-lt"/>
                  <a:cs typeface="Garamond"/>
                </a:rPr>
                <a:t>Coarse Geometry</a:t>
              </a:r>
              <a:endParaRPr lang="en-US" sz="2800" b="1" strike="sngStrike" dirty="0">
                <a:solidFill>
                  <a:schemeClr val="bg1"/>
                </a:solidFill>
                <a:latin typeface="+mj-lt"/>
                <a:cs typeface="Garamond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706505" y="5405735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Hybrid?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Contributions: A New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Provides a combinatorial representation of flow that still maintains a geometric fidelity to an input field;</a:t>
            </a:r>
          </a:p>
          <a:p>
            <a:r>
              <a:rPr lang="en-US" dirty="0" smtClean="0"/>
              <a:t>Is constructed with an embarrassingly parallelizable algorithm using any given streamline computation;</a:t>
            </a:r>
          </a:p>
          <a:p>
            <a:r>
              <a:rPr lang="en-US" dirty="0" smtClean="0"/>
              <a:t>Supports user-defined levels of approximation which control the level of geometric fit; and</a:t>
            </a:r>
          </a:p>
          <a:p>
            <a:r>
              <a:rPr lang="en-US" dirty="0" smtClean="0"/>
              <a:t>Utilizes a compact, memory efficient data structure.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Represent:</a:t>
            </a:r>
            <a:br>
              <a:rPr lang="en-US" dirty="0" smtClean="0"/>
            </a:br>
            <a:r>
              <a:rPr lang="en-US" dirty="0" smtClean="0"/>
              <a:t>Focus on </a:t>
            </a:r>
            <a:r>
              <a:rPr lang="en-US" dirty="0" err="1" smtClean="0"/>
              <a:t>Discretizing</a:t>
            </a:r>
            <a:r>
              <a:rPr lang="en-US" dirty="0" smtClean="0"/>
              <a:t> Flow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75191"/>
            <a:ext cx="4419600" cy="462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Input: a mesh with samples of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Goal: Encode the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flow encodes the set of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streamlines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which run tangent 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vector field.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898" y="1821181"/>
            <a:ext cx="1519581" cy="37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735322"/>
            <a:ext cx="861766" cy="3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5363"/>
            <a:ext cx="2056749" cy="68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362200"/>
            <a:ext cx="3489643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124200" y="6019800"/>
            <a:ext cx="5829300" cy="674688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/>
              <a:t>A. </a:t>
            </a:r>
            <a:r>
              <a:rPr lang="en-US" dirty="0" err="1" smtClean="0"/>
              <a:t>Mebarki</a:t>
            </a:r>
            <a:r>
              <a:rPr lang="en-US" dirty="0" smtClean="0"/>
              <a:t>, P. </a:t>
            </a:r>
            <a:r>
              <a:rPr lang="en-US" dirty="0" err="1" smtClean="0"/>
              <a:t>Alliez</a:t>
            </a:r>
            <a:r>
              <a:rPr lang="en-US" dirty="0" smtClean="0"/>
              <a:t>, O. </a:t>
            </a:r>
            <a:r>
              <a:rPr lang="en-US" dirty="0" err="1" smtClean="0"/>
              <a:t>Devillers</a:t>
            </a:r>
            <a:r>
              <a:rPr lang="en-US" dirty="0" smtClean="0"/>
              <a:t>. Farthest Point Seeding for Efficient Placement of Streamlines. IEEE Visualization 2005</a:t>
            </a:r>
            <a:endParaRPr kumimoji="0" lang="en-US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Encoding Must Explicitly Capture Flow’s Topological Features</a:t>
            </a:r>
            <a:endParaRPr lang="en-US" dirty="0"/>
          </a:p>
        </p:txBody>
      </p:sp>
      <p:pic>
        <p:nvPicPr>
          <p:cNvPr id="4" name="Picture 3" descr="C:\Users\josh\Desktop\jobtalk2\prezi_images\1083682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19999"/>
            <a:ext cx="3078506" cy="249480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28600" y="4191000"/>
            <a:ext cx="3048000" cy="9906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/>
              <a:t>J. L. </a:t>
            </a:r>
            <a:r>
              <a:rPr lang="en-US" sz="1400" dirty="0" err="1" smtClean="0"/>
              <a:t>Helman</a:t>
            </a:r>
            <a:r>
              <a:rPr lang="en-US" sz="1400" dirty="0" smtClean="0"/>
              <a:t> and L. </a:t>
            </a:r>
            <a:r>
              <a:rPr lang="en-US" sz="1400" dirty="0" err="1" smtClean="0"/>
              <a:t>Hesselink</a:t>
            </a:r>
            <a:r>
              <a:rPr lang="en-US" sz="1400" dirty="0" smtClean="0"/>
              <a:t>. Representation and Display of Vector Field Topology in Fluid Flow Data Sets.  IEEE Computer, 1989.</a:t>
            </a:r>
            <a:endParaRPr kumimoji="0" lang="en-US" sz="14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4549" y="2233534"/>
            <a:ext cx="2277129" cy="2262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962400" y="1600200"/>
            <a:ext cx="4953000" cy="5334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/>
              <a:t>H. </a:t>
            </a:r>
            <a:r>
              <a:rPr lang="en-US" sz="1400" dirty="0" err="1" smtClean="0"/>
              <a:t>Theisel</a:t>
            </a:r>
            <a:r>
              <a:rPr lang="en-US" sz="1400" dirty="0" smtClean="0"/>
              <a:t>, T. </a:t>
            </a:r>
            <a:r>
              <a:rPr lang="en-US" sz="1400" dirty="0" err="1" smtClean="0"/>
              <a:t>Weinkauf</a:t>
            </a:r>
            <a:r>
              <a:rPr lang="en-US" sz="1400" dirty="0" smtClean="0"/>
              <a:t>, H.-C. </a:t>
            </a:r>
            <a:r>
              <a:rPr lang="en-US" sz="1400" dirty="0" err="1" smtClean="0"/>
              <a:t>Hege</a:t>
            </a:r>
            <a:r>
              <a:rPr lang="en-US" sz="1400" dirty="0" smtClean="0"/>
              <a:t>, H.-P. Seidel.  Grid-independent Detection of Closed Stream Lines in 2D Vector Fields.  VMV 2004.</a:t>
            </a:r>
            <a:endParaRPr kumimoji="0" lang="en-US" sz="14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2" descr="C:\Users\josh\Desktop\jobtalk2\prezi_images\108370055.png"/>
          <p:cNvPicPr>
            <a:picLocks noChangeAspect="1" noChangeArrowheads="1"/>
          </p:cNvPicPr>
          <p:nvPr/>
        </p:nvPicPr>
        <p:blipFill>
          <a:blip r:embed="rId4" cstate="print"/>
          <a:srcRect l="4765" t="3243" r="4697" b="4324"/>
          <a:stretch>
            <a:fillRect/>
          </a:stretch>
        </p:blipFill>
        <p:spPr bwMode="auto">
          <a:xfrm>
            <a:off x="3581400" y="3352800"/>
            <a:ext cx="2743200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2971800" y="6172200"/>
            <a:ext cx="4114800" cy="533400"/>
          </a:xfrm>
          <a:prstGeom prst="rect">
            <a:avLst/>
          </a:prstGeom>
          <a:ln w="50800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/>
              <a:t>G. </a:t>
            </a:r>
            <a:r>
              <a:rPr lang="en-US" sz="1400" dirty="0" err="1" smtClean="0"/>
              <a:t>Scheuermann</a:t>
            </a:r>
            <a:r>
              <a:rPr lang="en-US" sz="1400" dirty="0" smtClean="0"/>
              <a:t>, X. </a:t>
            </a:r>
            <a:r>
              <a:rPr lang="en-US" sz="1400" dirty="0" err="1" smtClean="0"/>
              <a:t>Tricoche</a:t>
            </a:r>
            <a:r>
              <a:rPr lang="en-US" sz="1400" dirty="0" smtClean="0"/>
              <a:t>.  Topological Methods in Flow  Visualization.  Visualization Handbook, 2004</a:t>
            </a:r>
            <a:endParaRPr kumimoji="0" lang="en-US" sz="14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1215</Words>
  <Application>Microsoft Office PowerPoint</Application>
  <PresentationFormat>On-screen Show (4:3)</PresentationFormat>
  <Paragraphs>139</Paragraphs>
  <Slides>20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 Quantized Boundary Representation of 2D Flow</vt:lpstr>
      <vt:lpstr>Applying to 2D Vector Fields Lessonx Learned from Scalar Field Analysis</vt:lpstr>
      <vt:lpstr>Applying a Lesson Learned from Scalar Field Analysis to 2D Vector Fields</vt:lpstr>
      <vt:lpstr>State-of-the-Art in VF Discretizations</vt:lpstr>
      <vt:lpstr>State-of-the-Art in VF Discretizations</vt:lpstr>
      <vt:lpstr>State-of-the-Art in VF Discretizations</vt:lpstr>
      <vt:lpstr>Contributions: A New Representation</vt:lpstr>
      <vt:lpstr>What to Represent: Focus on Discretizing Flow</vt:lpstr>
      <vt:lpstr>Encoding Must Explicitly Capture Flow’s Topological Features</vt:lpstr>
      <vt:lpstr>Detecting Features Robustly Is Essential</vt:lpstr>
      <vt:lpstr>Solution: Sample Flow Instead of Vector Values</vt:lpstr>
      <vt:lpstr>Flow Structure Encoded per Triangle</vt:lpstr>
      <vt:lpstr>These Flow Structures Are Edge Maps</vt:lpstr>
      <vt:lpstr>Quantizing Streamlines and  Quantized Edge Maps</vt:lpstr>
      <vt:lpstr>Quantized Features: Closed Orbits</vt:lpstr>
      <vt:lpstr>Classification of Closed Orbits</vt:lpstr>
      <vt:lpstr>Quantized Features: Topological Decompositions</vt:lpstr>
      <vt:lpstr>Comparison to Other Discretizations</vt:lpstr>
      <vt:lpstr>Stable Manifolds of Ocean Data</vt:lpstr>
      <vt:lpstr>Discussions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Quantized Boundary Representation of 2D Flow</dc:title>
  <dc:creator>josh</dc:creator>
  <cp:lastModifiedBy>valerio pascucci</cp:lastModifiedBy>
  <cp:revision>12</cp:revision>
  <dcterms:created xsi:type="dcterms:W3CDTF">2012-05-28T21:07:29Z</dcterms:created>
  <dcterms:modified xsi:type="dcterms:W3CDTF">2012-06-05T11:47:55Z</dcterms:modified>
</cp:coreProperties>
</file>