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83" r:id="rId2"/>
    <p:sldId id="389" r:id="rId3"/>
    <p:sldId id="387" r:id="rId4"/>
    <p:sldId id="372" r:id="rId5"/>
    <p:sldId id="374" r:id="rId6"/>
    <p:sldId id="375" r:id="rId7"/>
    <p:sldId id="377" r:id="rId8"/>
    <p:sldId id="378" r:id="rId9"/>
    <p:sldId id="391" r:id="rId10"/>
    <p:sldId id="380" r:id="rId11"/>
    <p:sldId id="381" r:id="rId1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xmlns:mc="http://schemas.openxmlformats.org/markup-compatibility/2006" xmlns:a14="http://schemas.microsoft.com/office/drawing/2010/main" val="FF0000" mc:Ignorable="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xmlns:mc="http://schemas.openxmlformats.org/markup-compatibility/2006" xmlns:a14="http://schemas.microsoft.com/office/drawing/2010/main" val="6600FF" mc:Ignorable=""/>
    <a:srgbClr xmlns:mc="http://schemas.openxmlformats.org/markup-compatibility/2006" xmlns:a14="http://schemas.microsoft.com/office/drawing/2010/main" val="2A24AC" mc:Ignorable=""/>
    <a:srgbClr xmlns:mc="http://schemas.openxmlformats.org/markup-compatibility/2006" xmlns:a14="http://schemas.microsoft.com/office/drawing/2010/main" val="2923A5" mc:Ignorable=""/>
    <a:srgbClr xmlns:mc="http://schemas.openxmlformats.org/markup-compatibility/2006" xmlns:a14="http://schemas.microsoft.com/office/drawing/2010/main" val="2828A0" mc:Ignorable=""/>
    <a:srgbClr xmlns:mc="http://schemas.openxmlformats.org/markup-compatibility/2006" xmlns:a14="http://schemas.microsoft.com/office/drawing/2010/main" val="3333CC" mc:Ignorable=""/>
    <a:srgbClr xmlns:mc="http://schemas.openxmlformats.org/markup-compatibility/2006" xmlns:a14="http://schemas.microsoft.com/office/drawing/2010/main" val="FFFFFF" mc:Ignorable=""/>
    <a:srgbClr xmlns:mc="http://schemas.openxmlformats.org/markup-compatibility/2006" xmlns:a14="http://schemas.microsoft.com/office/drawing/2010/main" val="949494" mc:Ignorable=""/>
    <a:srgbClr xmlns:mc="http://schemas.openxmlformats.org/markup-compatibility/2006" xmlns:a14="http://schemas.microsoft.com/office/drawing/2010/main" val="BBE0E3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 autoAdjust="0"/>
  </p:normalViewPr>
  <p:slideViewPr>
    <p:cSldViewPr snapToGrid="0" snapToObjects="1">
      <p:cViewPr varScale="1">
        <p:scale>
          <a:sx n="121" d="100"/>
          <a:sy n="121" d="100"/>
        </p:scale>
        <p:origin x="-1350" y="-108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-348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D5C95770-8866-4617-AB94-5F84DCD40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76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latin typeface="Helvetica" pitchFamily="34" charset="0"/>
              </a:defRPr>
            </a:lvl1pPr>
          </a:lstStyle>
          <a:p>
            <a:pPr>
              <a:defRPr/>
            </a:pPr>
            <a:fld id="{FA6D4607-1575-4000-B743-F28DF8B3F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44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5B656-CED8-4513-8935-884911429307}" type="slidenum">
              <a:rPr lang="en-US"/>
              <a:pPr/>
              <a:t>1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4561"/>
            <a:ext cx="5139134" cy="4185532"/>
          </a:xfrm>
        </p:spPr>
        <p:txBody>
          <a:bodyPr lIns="91427" tIns="45713" rIns="91427" bIns="4571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D9FACC-68BA-478E-944F-A0F5D5FAD365}" type="slidenum">
              <a:rPr lang="en-US"/>
              <a:pPr/>
              <a:t>10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ED351-F972-42CD-9FA3-39CBBEA7F4A6}" type="slidenum">
              <a:rPr lang="en-US"/>
              <a:pPr/>
              <a:t>11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B65F5-06E2-4F1A-8763-28F661E377C7}" type="slidenum">
              <a:rPr lang="en-US"/>
              <a:pPr/>
              <a:t>2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48F3B-B583-432E-9409-E531D2D0DE05}" type="slidenum">
              <a:rPr lang="en-US"/>
              <a:pPr/>
              <a:t>3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9AA0CA-5606-44F1-BCF1-54B9F5CC332A}" type="slidenum">
              <a:rPr lang="en-US"/>
              <a:pPr/>
              <a:t>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C66A1-01D4-49E5-BB31-D8F973840980}" type="slidenum">
              <a:rPr lang="en-US"/>
              <a:pPr/>
              <a:t>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60E4E-0575-4C25-BF6F-E3098A967270}" type="slidenum">
              <a:rPr lang="en-US"/>
              <a:pPr/>
              <a:t>6</a:t>
            </a:fld>
            <a:endParaRPr lang="en-US"/>
          </a:p>
        </p:txBody>
      </p:sp>
      <p:sp>
        <p:nvSpPr>
          <p:cNvPr id="80899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3263"/>
            <a:ext cx="4630737" cy="3473450"/>
          </a:xfrm>
          <a:ln/>
        </p:spPr>
      </p:sp>
      <p:sp>
        <p:nvSpPr>
          <p:cNvPr id="80900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5C237-3C31-401F-A861-A6BCD7EC2654}" type="slidenum">
              <a:rPr lang="en-US"/>
              <a:pPr/>
              <a:t>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5D80A-56F5-4DF7-A693-BF4802E1092E}" type="slidenum">
              <a:rPr lang="en-US"/>
              <a:pPr/>
              <a:t>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5465F-D34B-4A66-8007-7164C923E40B}" type="slidenum">
              <a:rPr lang="en-US"/>
              <a:pPr/>
              <a:t>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0002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8483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152400"/>
            <a:ext cx="80010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152400"/>
            <a:ext cx="7467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000500"/>
            <a:ext cx="39243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924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0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3400" y="1114425"/>
            <a:ext cx="8077200" cy="0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3366FF" mc:Ignorable="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533400" y="1190625"/>
            <a:ext cx="8077200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A1B9E" mc:Ignorable="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756525" y="6632575"/>
            <a:ext cx="129540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900"/>
              <a:t>  Pascucci-</a:t>
            </a:r>
            <a:fld id="{0049095F-D376-4913-AEC1-4A3D0A6ED5F9}" type="slidenum">
              <a:rPr lang="en-US" sz="900"/>
              <a:pPr algn="r">
                <a:defRPr/>
              </a:pPr>
              <a:t>‹#›</a:t>
            </a:fld>
            <a:endParaRPr lang="en-US" sz="900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76200" y="6629400"/>
            <a:ext cx="17589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/>
              <a:t>Utah April 2008</a:t>
            </a:r>
          </a:p>
        </p:txBody>
      </p:sp>
      <p:pic>
        <p:nvPicPr>
          <p:cNvPr id="10" name="Picture 15" descr="SCI_logo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620" y="698400"/>
            <a:ext cx="838820" cy="36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8" descr="ViSUS-logo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05082" y="698400"/>
            <a:ext cx="638918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pascucci\animations\miranda-3d\rti.av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pascucci\animations\miranda-3d\bubbles-long.avi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video" Target="file:///C:\pascucci\animations\miranda-3d\rti.avi" TargetMode="External"/><Relationship Id="rId1" Type="http://schemas.openxmlformats.org/officeDocument/2006/relationships/video" Target="file:///C:\pascucci\animations\miranda-3d\rti_bgl2.avi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hyperlink" Target="file:///C:\pascucci\ppt\2005-minneapolis-IMA-VIS\Z_demo1-run-miranda-surface.ba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9.jpe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image" Target="../media/image23.emf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oleObject" Target="../embeddings/Microsoft_Excel_97-2003_Worksheet1.xls"/><Relationship Id="rId19" Type="http://schemas.openxmlformats.org/officeDocument/2006/relationships/image" Target="../media/image37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114300"/>
            <a:ext cx="7747000" cy="914400"/>
          </a:xfrm>
        </p:spPr>
        <p:txBody>
          <a:bodyPr/>
          <a:lstStyle/>
          <a:p>
            <a:r>
              <a:rPr lang="en-US" sz="2800" dirty="0" smtClean="0"/>
              <a:t>Understanding the Dynamics </a:t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 smtClean="0">
                <a:latin typeface="Helvetica" pitchFamily="34" charset="0"/>
              </a:rPr>
              <a:t>Rayleigh-Taylor instabilities</a:t>
            </a:r>
            <a:endParaRPr lang="en-US" sz="2800" dirty="0"/>
          </a:p>
        </p:txBody>
      </p:sp>
      <p:pic>
        <p:nvPicPr>
          <p:cNvPr id="491523" name="rti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55625" y="1293813"/>
            <a:ext cx="4552640" cy="4768976"/>
          </a:xfrm>
          <a:ln/>
        </p:spPr>
      </p:pic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5500149" y="1403350"/>
            <a:ext cx="31850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indent="-169863" eaLnBrk="1" hangingPunct="1">
              <a:spcBef>
                <a:spcPct val="20000"/>
              </a:spcBef>
            </a:pPr>
            <a:r>
              <a:rPr lang="en-US" b="1" dirty="0" smtClean="0">
                <a:latin typeface="Helvetica" pitchFamily="34" charset="0"/>
              </a:rPr>
              <a:t>   Rayleigh-Taylor instabilities arise </a:t>
            </a:r>
            <a:r>
              <a:rPr lang="en-US" b="1" dirty="0">
                <a:latin typeface="Helvetica" pitchFamily="34" charset="0"/>
              </a:rPr>
              <a:t>in fusion, super-novae, and other fundamental phenomena:</a:t>
            </a:r>
          </a:p>
          <a:p>
            <a:pPr marL="574675" lvl="1" indent="-290513" algn="just" eaLnBrk="1" hangingPunct="1">
              <a:spcBef>
                <a:spcPct val="20000"/>
              </a:spcBef>
              <a:buFontTx/>
              <a:buChar char="–"/>
            </a:pPr>
            <a:r>
              <a:rPr lang="en-US" sz="1600" b="1" dirty="0">
                <a:latin typeface="Helvetica" pitchFamily="34" charset="0"/>
              </a:rPr>
              <a:t>start: heavy fluid above, light fluid below</a:t>
            </a:r>
          </a:p>
          <a:p>
            <a:pPr marL="574675" lvl="1" indent="-290513" algn="just" eaLnBrk="1" hangingPunct="1">
              <a:spcBef>
                <a:spcPct val="20000"/>
              </a:spcBef>
              <a:buFontTx/>
              <a:buChar char="–"/>
            </a:pPr>
            <a:r>
              <a:rPr lang="en-US" sz="1600" b="1" dirty="0">
                <a:latin typeface="Helvetica" pitchFamily="34" charset="0"/>
              </a:rPr>
              <a:t>gravity drives the mixing process</a:t>
            </a:r>
          </a:p>
          <a:p>
            <a:pPr marL="574675" lvl="1" indent="-290513" algn="just" eaLnBrk="1" hangingPunct="1">
              <a:spcBef>
                <a:spcPct val="20000"/>
              </a:spcBef>
              <a:buFontTx/>
              <a:buChar char="–"/>
            </a:pPr>
            <a:r>
              <a:rPr lang="en-US" sz="1600" b="1" dirty="0">
                <a:latin typeface="Helvetica" pitchFamily="34" charset="0"/>
              </a:rPr>
              <a:t>the mixing region lies between the upper envelope surface (red) and the lower envelope surface (blue)</a:t>
            </a:r>
          </a:p>
          <a:p>
            <a:pPr marL="574675" lvl="1" indent="-290513" algn="just" eaLnBrk="1" hangingPunct="1">
              <a:spcBef>
                <a:spcPct val="20000"/>
              </a:spcBef>
              <a:buFontTx/>
              <a:buChar char="–"/>
            </a:pPr>
            <a:r>
              <a:rPr lang="en-US" sz="1600" b="1" dirty="0">
                <a:latin typeface="Helvetica" pitchFamily="34" charset="0"/>
              </a:rPr>
              <a:t>25 to 40 TB of data from simulations</a:t>
            </a:r>
          </a:p>
          <a:p>
            <a:pPr marL="574675" lvl="1" indent="-290513" algn="just" eaLnBrk="1" hangingPunct="1">
              <a:spcBef>
                <a:spcPct val="20000"/>
              </a:spcBef>
              <a:buFontTx/>
              <a:buChar char="–"/>
            </a:pPr>
            <a:endParaRPr lang="en-US" sz="1600" b="1" dirty="0">
              <a:latin typeface="Helvetica" pitchFamily="34" charset="0"/>
            </a:endParaRPr>
          </a:p>
        </p:txBody>
      </p:sp>
      <p:pic>
        <p:nvPicPr>
          <p:cNvPr id="4915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1293813"/>
            <a:ext cx="4552640" cy="48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advTm="2768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491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152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3" name="bubbles-long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990600" y="1295400"/>
            <a:ext cx="6705600" cy="5202238"/>
          </a:xfrm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876300" y="152400"/>
            <a:ext cx="746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 b="1">
                <a:solidFill>
                  <a:schemeClr val="tx2"/>
                </a:solidFill>
                <a:latin typeface="Helvetica" pitchFamily="34" charset="0"/>
              </a:rPr>
              <a:t>First Robust Bubble Tracking From Beginning to Late Turbulent Stages</a:t>
            </a:r>
          </a:p>
        </p:txBody>
      </p:sp>
      <p:pic>
        <p:nvPicPr>
          <p:cNvPr id="3328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592263"/>
            <a:ext cx="653891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3518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332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280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28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328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80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0" y="152400"/>
            <a:ext cx="74676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First Time Scientists Can Quantify </a:t>
            </a:r>
            <a:br>
              <a:rPr lang="en-US" sz="2800" smtClean="0"/>
            </a:br>
            <a:r>
              <a:rPr lang="en-US" sz="2800" smtClean="0"/>
              <a:t>Robustly Mixing Rates by Bubble Count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569913" y="1338263"/>
            <a:ext cx="8037512" cy="5334000"/>
            <a:chOff x="21627" y="6180"/>
            <a:chExt cx="5963" cy="4137"/>
          </a:xfrm>
        </p:grpSpPr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22196" y="6234"/>
              <a:ext cx="4074" cy="3490"/>
            </a:xfrm>
            <a:prstGeom prst="rect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E9FF15" mc:Ignorable="">
                    <a:alpha val="37000"/>
                  </a:srgbClr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 rot="16200000" flipH="1">
              <a:off x="25621" y="7559"/>
              <a:ext cx="2799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Mode-Normalized Bubble Count</a:t>
              </a:r>
              <a:br>
                <a:rPr lang="en-US" sz="24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</a:br>
              <a:r>
                <a:rPr lang="en-US" sz="24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(log scale) </a:t>
              </a:r>
            </a:p>
          </p:txBody>
        </p:sp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22195" y="9229"/>
              <a:ext cx="3315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1" name="Line 7"/>
            <p:cNvSpPr>
              <a:spLocks noChangeShapeType="1"/>
            </p:cNvSpPr>
            <p:nvPr/>
          </p:nvSpPr>
          <p:spPr bwMode="auto">
            <a:xfrm>
              <a:off x="22195" y="8726"/>
              <a:ext cx="2835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Line 8"/>
            <p:cNvSpPr>
              <a:spLocks noChangeShapeType="1"/>
            </p:cNvSpPr>
            <p:nvPr/>
          </p:nvSpPr>
          <p:spPr bwMode="auto">
            <a:xfrm>
              <a:off x="22195" y="7734"/>
              <a:ext cx="1622" cy="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3" name="Line 9"/>
            <p:cNvSpPr>
              <a:spLocks noChangeShapeType="1"/>
            </p:cNvSpPr>
            <p:nvPr/>
          </p:nvSpPr>
          <p:spPr bwMode="auto">
            <a:xfrm>
              <a:off x="22195" y="7231"/>
              <a:ext cx="1443" cy="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4" name="Rectangle 10"/>
            <p:cNvSpPr>
              <a:spLocks noChangeArrowheads="1"/>
            </p:cNvSpPr>
            <p:nvPr/>
          </p:nvSpPr>
          <p:spPr bwMode="auto">
            <a:xfrm>
              <a:off x="22195" y="6239"/>
              <a:ext cx="4079" cy="3486"/>
            </a:xfrm>
            <a:prstGeom prst="rect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808080" mc:Ignorable="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5" name="Line 11"/>
            <p:cNvSpPr>
              <a:spLocks noChangeShapeType="1"/>
            </p:cNvSpPr>
            <p:nvPr/>
          </p:nvSpPr>
          <p:spPr bwMode="auto">
            <a:xfrm flipV="1">
              <a:off x="22195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6" name="Line 12"/>
            <p:cNvSpPr>
              <a:spLocks noChangeShapeType="1"/>
            </p:cNvSpPr>
            <p:nvPr/>
          </p:nvSpPr>
          <p:spPr bwMode="auto">
            <a:xfrm flipV="1">
              <a:off x="23409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V="1">
              <a:off x="23731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V="1">
              <a:off x="23982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9" name="Line 15"/>
            <p:cNvSpPr>
              <a:spLocks noChangeShapeType="1"/>
            </p:cNvSpPr>
            <p:nvPr/>
          </p:nvSpPr>
          <p:spPr bwMode="auto">
            <a:xfrm flipV="1">
              <a:off x="24181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 flipV="1">
              <a:off x="24353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V="1">
              <a:off x="24496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 flipV="1">
              <a:off x="24631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 flipV="1">
              <a:off x="24746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25510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5" name="Line 21"/>
            <p:cNvSpPr>
              <a:spLocks noChangeShapeType="1"/>
            </p:cNvSpPr>
            <p:nvPr/>
          </p:nvSpPr>
          <p:spPr bwMode="auto">
            <a:xfrm flipV="1">
              <a:off x="25960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Line 22"/>
            <p:cNvSpPr>
              <a:spLocks noChangeShapeType="1"/>
            </p:cNvSpPr>
            <p:nvPr/>
          </p:nvSpPr>
          <p:spPr bwMode="auto">
            <a:xfrm flipV="1">
              <a:off x="22195" y="9698"/>
              <a:ext cx="1" cy="54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23"/>
            <p:cNvSpPr>
              <a:spLocks noChangeShapeType="1"/>
            </p:cNvSpPr>
            <p:nvPr/>
          </p:nvSpPr>
          <p:spPr bwMode="auto">
            <a:xfrm flipV="1">
              <a:off x="24746" y="9698"/>
              <a:ext cx="1" cy="54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2194" y="8230"/>
              <a:ext cx="1858" cy="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22194" y="6233"/>
              <a:ext cx="4080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22194" y="9725"/>
              <a:ext cx="4081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1" name="Line 27"/>
            <p:cNvSpPr>
              <a:spLocks noChangeShapeType="1"/>
            </p:cNvSpPr>
            <p:nvPr/>
          </p:nvSpPr>
          <p:spPr bwMode="auto">
            <a:xfrm flipV="1">
              <a:off x="22194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2" name="Line 28"/>
            <p:cNvSpPr>
              <a:spLocks noChangeShapeType="1"/>
            </p:cNvSpPr>
            <p:nvPr/>
          </p:nvSpPr>
          <p:spPr bwMode="auto">
            <a:xfrm flipV="1">
              <a:off x="22964" y="9725"/>
              <a:ext cx="0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3" name="Line 29"/>
            <p:cNvSpPr>
              <a:spLocks noChangeShapeType="1"/>
            </p:cNvSpPr>
            <p:nvPr/>
          </p:nvSpPr>
          <p:spPr bwMode="auto">
            <a:xfrm flipV="1">
              <a:off x="25511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4" name="Line 30"/>
            <p:cNvSpPr>
              <a:spLocks noChangeShapeType="1"/>
            </p:cNvSpPr>
            <p:nvPr/>
          </p:nvSpPr>
          <p:spPr bwMode="auto">
            <a:xfrm flipV="1">
              <a:off x="22194" y="9725"/>
              <a:ext cx="1" cy="27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5" name="Rectangle 31"/>
            <p:cNvSpPr>
              <a:spLocks noChangeArrowheads="1"/>
            </p:cNvSpPr>
            <p:nvPr/>
          </p:nvSpPr>
          <p:spPr bwMode="auto">
            <a:xfrm>
              <a:off x="22315" y="9376"/>
              <a:ext cx="2420" cy="24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"/>
            </a:solidFill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6" name="Line 32"/>
            <p:cNvSpPr>
              <a:spLocks noChangeShapeType="1"/>
            </p:cNvSpPr>
            <p:nvPr/>
          </p:nvSpPr>
          <p:spPr bwMode="auto">
            <a:xfrm>
              <a:off x="22524" y="9491"/>
              <a:ext cx="362" cy="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7" name="Rectangle 33"/>
            <p:cNvSpPr>
              <a:spLocks noChangeArrowheads="1"/>
            </p:cNvSpPr>
            <p:nvPr/>
          </p:nvSpPr>
          <p:spPr bwMode="auto">
            <a:xfrm>
              <a:off x="22930" y="9400"/>
              <a:ext cx="738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Derivative</a:t>
              </a:r>
              <a:endParaRPr lang="en-US" b="1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38" name="Rectangle 34"/>
            <p:cNvSpPr>
              <a:spLocks noChangeArrowheads="1"/>
            </p:cNvSpPr>
            <p:nvPr/>
          </p:nvSpPr>
          <p:spPr bwMode="auto">
            <a:xfrm>
              <a:off x="22315" y="9133"/>
              <a:ext cx="2420" cy="24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"/>
            </a:solidFill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22524" y="9250"/>
              <a:ext cx="362" cy="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0" name="Rectangle 36"/>
            <p:cNvSpPr>
              <a:spLocks noChangeArrowheads="1"/>
            </p:cNvSpPr>
            <p:nvPr/>
          </p:nvSpPr>
          <p:spPr bwMode="auto">
            <a:xfrm>
              <a:off x="22930" y="9156"/>
              <a:ext cx="1012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Bubble Count</a:t>
              </a:r>
              <a:endParaRPr lang="en-US" b="1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41" name="Line 37"/>
            <p:cNvSpPr>
              <a:spLocks noChangeShapeType="1"/>
            </p:cNvSpPr>
            <p:nvPr/>
          </p:nvSpPr>
          <p:spPr bwMode="auto">
            <a:xfrm flipH="1">
              <a:off x="22195" y="6234"/>
              <a:ext cx="1" cy="3489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2" name="Line 38"/>
            <p:cNvSpPr>
              <a:spLocks noChangeShapeType="1"/>
            </p:cNvSpPr>
            <p:nvPr/>
          </p:nvSpPr>
          <p:spPr bwMode="auto">
            <a:xfrm flipH="1">
              <a:off x="22168" y="9723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3" name="Line 39"/>
            <p:cNvSpPr>
              <a:spLocks noChangeShapeType="1"/>
            </p:cNvSpPr>
            <p:nvPr/>
          </p:nvSpPr>
          <p:spPr bwMode="auto">
            <a:xfrm flipH="1">
              <a:off x="22168" y="9227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4" name="Line 40"/>
            <p:cNvSpPr>
              <a:spLocks noChangeShapeType="1"/>
            </p:cNvSpPr>
            <p:nvPr/>
          </p:nvSpPr>
          <p:spPr bwMode="auto">
            <a:xfrm flipH="1">
              <a:off x="22168" y="8724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5" name="Line 41"/>
            <p:cNvSpPr>
              <a:spLocks noChangeShapeType="1"/>
            </p:cNvSpPr>
            <p:nvPr/>
          </p:nvSpPr>
          <p:spPr bwMode="auto">
            <a:xfrm flipH="1">
              <a:off x="22168" y="8228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 flipH="1">
              <a:off x="22168" y="7732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7" name="Line 43"/>
            <p:cNvSpPr>
              <a:spLocks noChangeShapeType="1"/>
            </p:cNvSpPr>
            <p:nvPr/>
          </p:nvSpPr>
          <p:spPr bwMode="auto">
            <a:xfrm flipH="1">
              <a:off x="22168" y="7229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8" name="Line 44"/>
            <p:cNvSpPr>
              <a:spLocks noChangeShapeType="1"/>
            </p:cNvSpPr>
            <p:nvPr/>
          </p:nvSpPr>
          <p:spPr bwMode="auto">
            <a:xfrm flipH="1">
              <a:off x="22168" y="6733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9" name="Rectangle 45"/>
            <p:cNvSpPr>
              <a:spLocks noChangeArrowheads="1"/>
            </p:cNvSpPr>
            <p:nvPr/>
          </p:nvSpPr>
          <p:spPr bwMode="auto">
            <a:xfrm flipH="1">
              <a:off x="21953" y="9626"/>
              <a:ext cx="16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-3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0" name="Rectangle 46"/>
            <p:cNvSpPr>
              <a:spLocks noChangeArrowheads="1"/>
            </p:cNvSpPr>
            <p:nvPr/>
          </p:nvSpPr>
          <p:spPr bwMode="auto">
            <a:xfrm flipH="1">
              <a:off x="21884" y="9129"/>
              <a:ext cx="31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-2.5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1" name="Rectangle 47"/>
            <p:cNvSpPr>
              <a:spLocks noChangeArrowheads="1"/>
            </p:cNvSpPr>
            <p:nvPr/>
          </p:nvSpPr>
          <p:spPr bwMode="auto">
            <a:xfrm flipH="1">
              <a:off x="21953" y="8626"/>
              <a:ext cx="165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-2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2" name="Rectangle 48"/>
            <p:cNvSpPr>
              <a:spLocks noChangeArrowheads="1"/>
            </p:cNvSpPr>
            <p:nvPr/>
          </p:nvSpPr>
          <p:spPr bwMode="auto">
            <a:xfrm flipH="1">
              <a:off x="21884" y="8130"/>
              <a:ext cx="31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-1.5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3" name="Rectangle 49"/>
            <p:cNvSpPr>
              <a:spLocks noChangeArrowheads="1"/>
            </p:cNvSpPr>
            <p:nvPr/>
          </p:nvSpPr>
          <p:spPr bwMode="auto">
            <a:xfrm flipH="1">
              <a:off x="21953" y="7633"/>
              <a:ext cx="165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-1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4" name="Rectangle 50"/>
            <p:cNvSpPr>
              <a:spLocks noChangeArrowheads="1"/>
            </p:cNvSpPr>
            <p:nvPr/>
          </p:nvSpPr>
          <p:spPr bwMode="auto">
            <a:xfrm flipH="1">
              <a:off x="21884" y="7132"/>
              <a:ext cx="31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-0.5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5" name="Rectangle 51"/>
            <p:cNvSpPr>
              <a:spLocks noChangeArrowheads="1"/>
            </p:cNvSpPr>
            <p:nvPr/>
          </p:nvSpPr>
          <p:spPr bwMode="auto">
            <a:xfrm flipH="1">
              <a:off x="21978" y="6633"/>
              <a:ext cx="104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0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6" name="Line 52"/>
            <p:cNvSpPr>
              <a:spLocks noChangeShapeType="1"/>
            </p:cNvSpPr>
            <p:nvPr/>
          </p:nvSpPr>
          <p:spPr bwMode="auto">
            <a:xfrm>
              <a:off x="25133" y="7730"/>
              <a:ext cx="1141" cy="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7" name="Rectangle 53"/>
            <p:cNvSpPr>
              <a:spLocks noChangeArrowheads="1"/>
            </p:cNvSpPr>
            <p:nvPr/>
          </p:nvSpPr>
          <p:spPr bwMode="auto">
            <a:xfrm flipH="1">
              <a:off x="26353" y="6180"/>
              <a:ext cx="1237" cy="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1.0 </a:t>
              </a:r>
              <a:b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</a:br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(9524 bubbles)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58" name="Line 54"/>
            <p:cNvSpPr>
              <a:spLocks noChangeShapeType="1"/>
            </p:cNvSpPr>
            <p:nvPr/>
          </p:nvSpPr>
          <p:spPr bwMode="auto">
            <a:xfrm flipH="1">
              <a:off x="26275" y="6233"/>
              <a:ext cx="2" cy="349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9" name="Line 55"/>
            <p:cNvSpPr>
              <a:spLocks noChangeShapeType="1"/>
            </p:cNvSpPr>
            <p:nvPr/>
          </p:nvSpPr>
          <p:spPr bwMode="auto">
            <a:xfrm flipH="1">
              <a:off x="26277" y="9224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0" name="Line 56"/>
            <p:cNvSpPr>
              <a:spLocks noChangeShapeType="1"/>
            </p:cNvSpPr>
            <p:nvPr/>
          </p:nvSpPr>
          <p:spPr bwMode="auto">
            <a:xfrm flipH="1">
              <a:off x="26277" y="8774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1" name="Line 57"/>
            <p:cNvSpPr>
              <a:spLocks noChangeShapeType="1"/>
            </p:cNvSpPr>
            <p:nvPr/>
          </p:nvSpPr>
          <p:spPr bwMode="auto">
            <a:xfrm flipH="1">
              <a:off x="26277" y="8513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 flipH="1">
              <a:off x="26277" y="8325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 flipH="1">
              <a:off x="26277" y="8178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4" name="Line 60"/>
            <p:cNvSpPr>
              <a:spLocks noChangeShapeType="1"/>
            </p:cNvSpPr>
            <p:nvPr/>
          </p:nvSpPr>
          <p:spPr bwMode="auto">
            <a:xfrm flipH="1">
              <a:off x="26277" y="8057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5" name="Line 61"/>
            <p:cNvSpPr>
              <a:spLocks noChangeShapeType="1"/>
            </p:cNvSpPr>
            <p:nvPr/>
          </p:nvSpPr>
          <p:spPr bwMode="auto">
            <a:xfrm flipH="1">
              <a:off x="26277" y="7963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 flipH="1">
              <a:off x="26277" y="7876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7" name="Line 63"/>
            <p:cNvSpPr>
              <a:spLocks noChangeShapeType="1"/>
            </p:cNvSpPr>
            <p:nvPr/>
          </p:nvSpPr>
          <p:spPr bwMode="auto">
            <a:xfrm flipH="1">
              <a:off x="26277" y="7795"/>
              <a:ext cx="19" cy="2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8" name="Line 64"/>
            <p:cNvSpPr>
              <a:spLocks noChangeShapeType="1"/>
            </p:cNvSpPr>
            <p:nvPr/>
          </p:nvSpPr>
          <p:spPr bwMode="auto">
            <a:xfrm flipH="1">
              <a:off x="26277" y="7728"/>
              <a:ext cx="19" cy="2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9" name="Line 65"/>
            <p:cNvSpPr>
              <a:spLocks noChangeShapeType="1"/>
            </p:cNvSpPr>
            <p:nvPr/>
          </p:nvSpPr>
          <p:spPr bwMode="auto">
            <a:xfrm flipH="1">
              <a:off x="26277" y="7279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0" name="Line 66"/>
            <p:cNvSpPr>
              <a:spLocks noChangeShapeType="1"/>
            </p:cNvSpPr>
            <p:nvPr/>
          </p:nvSpPr>
          <p:spPr bwMode="auto">
            <a:xfrm flipH="1">
              <a:off x="26277" y="7018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1" name="Line 67"/>
            <p:cNvSpPr>
              <a:spLocks noChangeShapeType="1"/>
            </p:cNvSpPr>
            <p:nvPr/>
          </p:nvSpPr>
          <p:spPr bwMode="auto">
            <a:xfrm flipH="1">
              <a:off x="26277" y="6830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2" name="Line 68"/>
            <p:cNvSpPr>
              <a:spLocks noChangeShapeType="1"/>
            </p:cNvSpPr>
            <p:nvPr/>
          </p:nvSpPr>
          <p:spPr bwMode="auto">
            <a:xfrm flipH="1">
              <a:off x="26277" y="6682"/>
              <a:ext cx="19" cy="2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3" name="Line 69"/>
            <p:cNvSpPr>
              <a:spLocks noChangeShapeType="1"/>
            </p:cNvSpPr>
            <p:nvPr/>
          </p:nvSpPr>
          <p:spPr bwMode="auto">
            <a:xfrm flipH="1">
              <a:off x="26277" y="6562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4" name="Line 70"/>
            <p:cNvSpPr>
              <a:spLocks noChangeShapeType="1"/>
            </p:cNvSpPr>
            <p:nvPr/>
          </p:nvSpPr>
          <p:spPr bwMode="auto">
            <a:xfrm flipH="1">
              <a:off x="26277" y="6468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5" name="Line 71"/>
            <p:cNvSpPr>
              <a:spLocks noChangeShapeType="1"/>
            </p:cNvSpPr>
            <p:nvPr/>
          </p:nvSpPr>
          <p:spPr bwMode="auto">
            <a:xfrm flipH="1">
              <a:off x="26277" y="6381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6" name="Line 72"/>
            <p:cNvSpPr>
              <a:spLocks noChangeShapeType="1"/>
            </p:cNvSpPr>
            <p:nvPr/>
          </p:nvSpPr>
          <p:spPr bwMode="auto">
            <a:xfrm flipH="1">
              <a:off x="26277" y="6300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7" name="Line 73"/>
            <p:cNvSpPr>
              <a:spLocks noChangeShapeType="1"/>
            </p:cNvSpPr>
            <p:nvPr/>
          </p:nvSpPr>
          <p:spPr bwMode="auto">
            <a:xfrm flipH="1">
              <a:off x="26277" y="6233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8" name="Line 74"/>
            <p:cNvSpPr>
              <a:spLocks noChangeShapeType="1"/>
            </p:cNvSpPr>
            <p:nvPr/>
          </p:nvSpPr>
          <p:spPr bwMode="auto">
            <a:xfrm flipH="1">
              <a:off x="26277" y="9224"/>
              <a:ext cx="26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9" name="Line 75"/>
            <p:cNvSpPr>
              <a:spLocks noChangeShapeType="1"/>
            </p:cNvSpPr>
            <p:nvPr/>
          </p:nvSpPr>
          <p:spPr bwMode="auto">
            <a:xfrm flipH="1">
              <a:off x="26277" y="7728"/>
              <a:ext cx="26" cy="2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0" name="Line 76"/>
            <p:cNvSpPr>
              <a:spLocks noChangeShapeType="1"/>
            </p:cNvSpPr>
            <p:nvPr/>
          </p:nvSpPr>
          <p:spPr bwMode="auto">
            <a:xfrm flipH="1">
              <a:off x="26277" y="6233"/>
              <a:ext cx="26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1" name="Rectangle 77"/>
            <p:cNvSpPr>
              <a:spLocks noChangeArrowheads="1"/>
            </p:cNvSpPr>
            <p:nvPr/>
          </p:nvSpPr>
          <p:spPr bwMode="auto">
            <a:xfrm flipH="1">
              <a:off x="26356" y="9169"/>
              <a:ext cx="36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0.01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82" name="Rectangle 78"/>
            <p:cNvSpPr>
              <a:spLocks noChangeArrowheads="1"/>
            </p:cNvSpPr>
            <p:nvPr/>
          </p:nvSpPr>
          <p:spPr bwMode="auto">
            <a:xfrm flipH="1">
              <a:off x="26357" y="7675"/>
              <a:ext cx="25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0.1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83" name="Line 79"/>
            <p:cNvSpPr>
              <a:spLocks noChangeShapeType="1"/>
            </p:cNvSpPr>
            <p:nvPr/>
          </p:nvSpPr>
          <p:spPr bwMode="auto">
            <a:xfrm flipH="1">
              <a:off x="22168" y="6233"/>
              <a:ext cx="28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4" name="Rectangle 80"/>
            <p:cNvSpPr>
              <a:spLocks noChangeArrowheads="1"/>
            </p:cNvSpPr>
            <p:nvPr/>
          </p:nvSpPr>
          <p:spPr bwMode="auto">
            <a:xfrm flipH="1">
              <a:off x="21883" y="6226"/>
              <a:ext cx="25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0.5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185" name="Line 81"/>
            <p:cNvSpPr>
              <a:spLocks noChangeShapeType="1"/>
            </p:cNvSpPr>
            <p:nvPr/>
          </p:nvSpPr>
          <p:spPr bwMode="auto">
            <a:xfrm>
              <a:off x="22168" y="6733"/>
              <a:ext cx="1142" cy="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6" name="Line 82"/>
            <p:cNvSpPr>
              <a:spLocks noChangeShapeType="1"/>
            </p:cNvSpPr>
            <p:nvPr/>
          </p:nvSpPr>
          <p:spPr bwMode="auto">
            <a:xfrm flipV="1">
              <a:off x="26273" y="9725"/>
              <a:ext cx="1" cy="2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87" name="Group 83"/>
            <p:cNvGrpSpPr>
              <a:grpSpLocks/>
            </p:cNvGrpSpPr>
            <p:nvPr/>
          </p:nvGrpSpPr>
          <p:grpSpPr bwMode="auto">
            <a:xfrm>
              <a:off x="22173" y="9737"/>
              <a:ext cx="4300" cy="283"/>
              <a:chOff x="13368" y="8466"/>
              <a:chExt cx="3611" cy="253"/>
            </a:xfrm>
          </p:grpSpPr>
          <p:sp>
            <p:nvSpPr>
              <p:cNvPr id="47437" name="Rectangle 84"/>
              <p:cNvSpPr>
                <a:spLocks noChangeArrowheads="1"/>
              </p:cNvSpPr>
              <p:nvPr/>
            </p:nvSpPr>
            <p:spPr bwMode="auto">
              <a:xfrm>
                <a:off x="13368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1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38" name="Rectangle 85"/>
              <p:cNvSpPr>
                <a:spLocks noChangeArrowheads="1"/>
              </p:cNvSpPr>
              <p:nvPr/>
            </p:nvSpPr>
            <p:spPr bwMode="auto">
              <a:xfrm>
                <a:off x="15526" y="8466"/>
                <a:ext cx="173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10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39" name="Rectangle 86"/>
              <p:cNvSpPr>
                <a:spLocks noChangeArrowheads="1"/>
              </p:cNvSpPr>
              <p:nvPr/>
            </p:nvSpPr>
            <p:spPr bwMode="auto">
              <a:xfrm>
                <a:off x="16171" y="8466"/>
                <a:ext cx="173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20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0" name="Rectangle 87"/>
              <p:cNvSpPr>
                <a:spLocks noChangeArrowheads="1"/>
              </p:cNvSpPr>
              <p:nvPr/>
            </p:nvSpPr>
            <p:spPr bwMode="auto">
              <a:xfrm>
                <a:off x="16506" y="8466"/>
                <a:ext cx="173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30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1" name="Rectangle 88"/>
              <p:cNvSpPr>
                <a:spLocks noChangeArrowheads="1"/>
              </p:cNvSpPr>
              <p:nvPr/>
            </p:nvSpPr>
            <p:spPr bwMode="auto">
              <a:xfrm>
                <a:off x="14405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3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2" name="Rectangle 89"/>
              <p:cNvSpPr>
                <a:spLocks noChangeArrowheads="1"/>
              </p:cNvSpPr>
              <p:nvPr/>
            </p:nvSpPr>
            <p:spPr bwMode="auto">
              <a:xfrm>
                <a:off x="14676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4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3" name="Rectangle 90"/>
              <p:cNvSpPr>
                <a:spLocks noChangeArrowheads="1"/>
              </p:cNvSpPr>
              <p:nvPr/>
            </p:nvSpPr>
            <p:spPr bwMode="auto">
              <a:xfrm>
                <a:off x="14887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5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4" name="Rectangle 91"/>
              <p:cNvSpPr>
                <a:spLocks noChangeArrowheads="1"/>
              </p:cNvSpPr>
              <p:nvPr/>
            </p:nvSpPr>
            <p:spPr bwMode="auto">
              <a:xfrm>
                <a:off x="14032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2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5" name="Rectangle 92"/>
              <p:cNvSpPr>
                <a:spLocks noChangeArrowheads="1"/>
              </p:cNvSpPr>
              <p:nvPr/>
            </p:nvSpPr>
            <p:spPr bwMode="auto">
              <a:xfrm>
                <a:off x="15056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6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6" name="Rectangle 93"/>
              <p:cNvSpPr>
                <a:spLocks noChangeArrowheads="1"/>
              </p:cNvSpPr>
              <p:nvPr/>
            </p:nvSpPr>
            <p:spPr bwMode="auto">
              <a:xfrm>
                <a:off x="15198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7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7" name="Rectangle 94"/>
              <p:cNvSpPr>
                <a:spLocks noChangeArrowheads="1"/>
              </p:cNvSpPr>
              <p:nvPr/>
            </p:nvSpPr>
            <p:spPr bwMode="auto">
              <a:xfrm>
                <a:off x="15319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8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8" name="Rectangle 95"/>
              <p:cNvSpPr>
                <a:spLocks noChangeArrowheads="1"/>
              </p:cNvSpPr>
              <p:nvPr/>
            </p:nvSpPr>
            <p:spPr bwMode="auto">
              <a:xfrm>
                <a:off x="15432" y="8466"/>
                <a:ext cx="8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9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  <p:sp>
            <p:nvSpPr>
              <p:cNvPr id="47449" name="Rectangle 96"/>
              <p:cNvSpPr>
                <a:spLocks noChangeArrowheads="1"/>
              </p:cNvSpPr>
              <p:nvPr/>
            </p:nvSpPr>
            <p:spPr bwMode="auto">
              <a:xfrm>
                <a:off x="16806" y="8466"/>
                <a:ext cx="173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xmlns:mc="http://schemas.openxmlformats.org/markup-compatibility/2006" xmlns:a14="http://schemas.microsoft.com/office/drawing/2010/main" val="000000" mc:Ignorable=""/>
                    </a:solidFill>
                    <a:latin typeface="Arial Narrow" pitchFamily="34" charset="0"/>
                    <a:ea typeface="ＭＳ Ｐゴシック" pitchFamily="-32" charset="-128"/>
                  </a:rPr>
                  <a:t>40</a:t>
                </a:r>
                <a:endParaRPr lang="en-US" sz="2400">
                  <a:latin typeface="Arial Narrow" pitchFamily="34" charset="0"/>
                  <a:ea typeface="ＭＳ Ｐゴシック" pitchFamily="-32" charset="-128"/>
                </a:endParaRPr>
              </a:p>
            </p:txBody>
          </p:sp>
        </p:grpSp>
        <p:sp>
          <p:nvSpPr>
            <p:cNvPr id="47188" name="Line 97"/>
            <p:cNvSpPr>
              <a:spLocks noChangeShapeType="1"/>
            </p:cNvSpPr>
            <p:nvPr/>
          </p:nvSpPr>
          <p:spPr bwMode="auto">
            <a:xfrm flipH="1">
              <a:off x="26273" y="9673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9" name="Line 98"/>
            <p:cNvSpPr>
              <a:spLocks noChangeShapeType="1"/>
            </p:cNvSpPr>
            <p:nvPr/>
          </p:nvSpPr>
          <p:spPr bwMode="auto">
            <a:xfrm flipH="1">
              <a:off x="26273" y="9552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0" name="Line 99"/>
            <p:cNvSpPr>
              <a:spLocks noChangeShapeType="1"/>
            </p:cNvSpPr>
            <p:nvPr/>
          </p:nvSpPr>
          <p:spPr bwMode="auto">
            <a:xfrm flipH="1">
              <a:off x="26273" y="9458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1" name="Line 100"/>
            <p:cNvSpPr>
              <a:spLocks noChangeShapeType="1"/>
            </p:cNvSpPr>
            <p:nvPr/>
          </p:nvSpPr>
          <p:spPr bwMode="auto">
            <a:xfrm flipH="1">
              <a:off x="26273" y="9371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2" name="Line 101"/>
            <p:cNvSpPr>
              <a:spLocks noChangeShapeType="1"/>
            </p:cNvSpPr>
            <p:nvPr/>
          </p:nvSpPr>
          <p:spPr bwMode="auto">
            <a:xfrm flipH="1">
              <a:off x="26273" y="9291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3" name="Line 102"/>
            <p:cNvSpPr>
              <a:spLocks noChangeShapeType="1"/>
            </p:cNvSpPr>
            <p:nvPr/>
          </p:nvSpPr>
          <p:spPr bwMode="auto">
            <a:xfrm flipH="1">
              <a:off x="26273" y="9224"/>
              <a:ext cx="19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4" name="Line 103"/>
            <p:cNvSpPr>
              <a:spLocks noChangeShapeType="1"/>
            </p:cNvSpPr>
            <p:nvPr/>
          </p:nvSpPr>
          <p:spPr bwMode="auto">
            <a:xfrm flipH="1">
              <a:off x="26273" y="9224"/>
              <a:ext cx="27" cy="1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5" name="Line 104"/>
            <p:cNvSpPr>
              <a:spLocks noChangeShapeType="1"/>
            </p:cNvSpPr>
            <p:nvPr/>
          </p:nvSpPr>
          <p:spPr bwMode="auto">
            <a:xfrm flipV="1">
              <a:off x="24168" y="6770"/>
              <a:ext cx="0" cy="14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6" name="Line 105"/>
            <p:cNvSpPr>
              <a:spLocks noChangeShapeType="1"/>
            </p:cNvSpPr>
            <p:nvPr/>
          </p:nvSpPr>
          <p:spPr bwMode="auto">
            <a:xfrm flipV="1">
              <a:off x="24864" y="7500"/>
              <a:ext cx="0" cy="1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7" name="Line 106"/>
            <p:cNvSpPr>
              <a:spLocks noChangeShapeType="1"/>
            </p:cNvSpPr>
            <p:nvPr/>
          </p:nvSpPr>
          <p:spPr bwMode="auto">
            <a:xfrm flipV="1">
              <a:off x="25768" y="8701"/>
              <a:ext cx="0" cy="5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8" name="Line 107"/>
            <p:cNvSpPr>
              <a:spLocks noChangeShapeType="1"/>
            </p:cNvSpPr>
            <p:nvPr/>
          </p:nvSpPr>
          <p:spPr bwMode="auto">
            <a:xfrm>
              <a:off x="25973" y="9225"/>
              <a:ext cx="327" cy="0"/>
            </a:xfrm>
            <a:prstGeom prst="line">
              <a:avLst/>
            </a:prstGeom>
            <a:noFill/>
            <a:ln w="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9" name="Text Box 108"/>
            <p:cNvSpPr txBox="1">
              <a:spLocks noChangeArrowheads="1"/>
            </p:cNvSpPr>
            <p:nvPr/>
          </p:nvSpPr>
          <p:spPr bwMode="auto">
            <a:xfrm rot="-5400000">
              <a:off x="23670" y="7153"/>
              <a:ext cx="811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 Narrow" pitchFamily="34" charset="0"/>
                  <a:ea typeface="ＭＳ Ｐゴシック" pitchFamily="-32" charset="-128"/>
                </a:rPr>
                <a:t>slope 1.536</a:t>
              </a:r>
            </a:p>
          </p:txBody>
        </p:sp>
        <p:sp>
          <p:nvSpPr>
            <p:cNvPr id="47200" name="Text Box 109"/>
            <p:cNvSpPr txBox="1">
              <a:spLocks noChangeArrowheads="1"/>
            </p:cNvSpPr>
            <p:nvPr/>
          </p:nvSpPr>
          <p:spPr bwMode="auto">
            <a:xfrm rot="-5400000">
              <a:off x="25277" y="8775"/>
              <a:ext cx="8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 Narrow" pitchFamily="34" charset="0"/>
                  <a:ea typeface="ＭＳ Ｐゴシック" pitchFamily="-32" charset="-128"/>
                </a:rPr>
                <a:t>slope 2.575</a:t>
              </a:r>
            </a:p>
          </p:txBody>
        </p:sp>
        <p:sp>
          <p:nvSpPr>
            <p:cNvPr id="47201" name="Text Box 110"/>
            <p:cNvSpPr txBox="1">
              <a:spLocks noChangeArrowheads="1"/>
            </p:cNvSpPr>
            <p:nvPr/>
          </p:nvSpPr>
          <p:spPr bwMode="auto">
            <a:xfrm rot="-5400000">
              <a:off x="24360" y="7833"/>
              <a:ext cx="8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 Narrow" pitchFamily="34" charset="0"/>
                  <a:ea typeface="ＭＳ Ｐゴシック" pitchFamily="-32" charset="-128"/>
                </a:rPr>
                <a:t>slope 1.949</a:t>
              </a:r>
            </a:p>
          </p:txBody>
        </p:sp>
        <p:grpSp>
          <p:nvGrpSpPr>
            <p:cNvPr id="47202" name="Group 111"/>
            <p:cNvGrpSpPr>
              <a:grpSpLocks/>
            </p:cNvGrpSpPr>
            <p:nvPr/>
          </p:nvGrpSpPr>
          <p:grpSpPr bwMode="auto">
            <a:xfrm>
              <a:off x="22445" y="6742"/>
              <a:ext cx="3515" cy="2562"/>
              <a:chOff x="3647" y="11494"/>
              <a:chExt cx="2952" cy="2293"/>
            </a:xfrm>
          </p:grpSpPr>
          <p:sp>
            <p:nvSpPr>
              <p:cNvPr id="47299" name="Freeform 112"/>
              <p:cNvSpPr>
                <a:spLocks/>
              </p:cNvSpPr>
              <p:nvPr/>
            </p:nvSpPr>
            <p:spPr bwMode="auto">
              <a:xfrm>
                <a:off x="3647" y="11494"/>
                <a:ext cx="18" cy="96"/>
              </a:xfrm>
              <a:custGeom>
                <a:avLst/>
                <a:gdLst>
                  <a:gd name="T0" fmla="*/ 0 w 18"/>
                  <a:gd name="T1" fmla="*/ 0 h 96"/>
                  <a:gd name="T2" fmla="*/ 6 w 18"/>
                  <a:gd name="T3" fmla="*/ 24 h 96"/>
                  <a:gd name="T4" fmla="*/ 6 w 18"/>
                  <a:gd name="T5" fmla="*/ 54 h 96"/>
                  <a:gd name="T6" fmla="*/ 12 w 18"/>
                  <a:gd name="T7" fmla="*/ 78 h 96"/>
                  <a:gd name="T8" fmla="*/ 18 w 18"/>
                  <a:gd name="T9" fmla="*/ 9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96"/>
                  <a:gd name="T17" fmla="*/ 18 w 18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96">
                    <a:moveTo>
                      <a:pt x="0" y="0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2" y="78"/>
                    </a:lnTo>
                    <a:lnTo>
                      <a:pt x="18" y="9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0" name="Freeform 113"/>
              <p:cNvSpPr>
                <a:spLocks/>
              </p:cNvSpPr>
              <p:nvPr/>
            </p:nvSpPr>
            <p:spPr bwMode="auto">
              <a:xfrm>
                <a:off x="3665" y="11590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6 w 24"/>
                  <a:gd name="T3" fmla="*/ 6 h 18"/>
                  <a:gd name="T4" fmla="*/ 12 w 24"/>
                  <a:gd name="T5" fmla="*/ 12 h 18"/>
                  <a:gd name="T6" fmla="*/ 24 w 24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8"/>
                  <a:gd name="T14" fmla="*/ 24 w 24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8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1" name="Line 114"/>
              <p:cNvSpPr>
                <a:spLocks noChangeShapeType="1"/>
              </p:cNvSpPr>
              <p:nvPr/>
            </p:nvSpPr>
            <p:spPr bwMode="auto">
              <a:xfrm>
                <a:off x="3689" y="11608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2" name="Freeform 115"/>
              <p:cNvSpPr>
                <a:spLocks/>
              </p:cNvSpPr>
              <p:nvPr/>
            </p:nvSpPr>
            <p:spPr bwMode="auto">
              <a:xfrm>
                <a:off x="3707" y="11620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6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6"/>
                    </a:lnTo>
                    <a:lnTo>
                      <a:pt x="24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3" name="Line 116"/>
              <p:cNvSpPr>
                <a:spLocks noChangeShapeType="1"/>
              </p:cNvSpPr>
              <p:nvPr/>
            </p:nvSpPr>
            <p:spPr bwMode="auto">
              <a:xfrm>
                <a:off x="3731" y="1162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4" name="Line 117"/>
              <p:cNvSpPr>
                <a:spLocks noChangeShapeType="1"/>
              </p:cNvSpPr>
              <p:nvPr/>
            </p:nvSpPr>
            <p:spPr bwMode="auto">
              <a:xfrm>
                <a:off x="3749" y="11626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5" name="Line 118"/>
              <p:cNvSpPr>
                <a:spLocks noChangeShapeType="1"/>
              </p:cNvSpPr>
              <p:nvPr/>
            </p:nvSpPr>
            <p:spPr bwMode="auto">
              <a:xfrm flipV="1">
                <a:off x="3773" y="11620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6" name="Line 119"/>
              <p:cNvSpPr>
                <a:spLocks noChangeShapeType="1"/>
              </p:cNvSpPr>
              <p:nvPr/>
            </p:nvSpPr>
            <p:spPr bwMode="auto">
              <a:xfrm flipV="1">
                <a:off x="3797" y="11608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7" name="Freeform 120"/>
              <p:cNvSpPr>
                <a:spLocks/>
              </p:cNvSpPr>
              <p:nvPr/>
            </p:nvSpPr>
            <p:spPr bwMode="auto">
              <a:xfrm>
                <a:off x="3815" y="11602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8" name="Line 121"/>
              <p:cNvSpPr>
                <a:spLocks noChangeShapeType="1"/>
              </p:cNvSpPr>
              <p:nvPr/>
            </p:nvSpPr>
            <p:spPr bwMode="auto">
              <a:xfrm flipV="1">
                <a:off x="3839" y="11590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" name="Freeform 122"/>
              <p:cNvSpPr>
                <a:spLocks/>
              </p:cNvSpPr>
              <p:nvPr/>
            </p:nvSpPr>
            <p:spPr bwMode="auto">
              <a:xfrm>
                <a:off x="3857" y="1158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" name="Line 123"/>
              <p:cNvSpPr>
                <a:spLocks noChangeShapeType="1"/>
              </p:cNvSpPr>
              <p:nvPr/>
            </p:nvSpPr>
            <p:spPr bwMode="auto">
              <a:xfrm flipV="1">
                <a:off x="3881" y="11578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1" name="Line 124"/>
              <p:cNvSpPr>
                <a:spLocks noChangeShapeType="1"/>
              </p:cNvSpPr>
              <p:nvPr/>
            </p:nvSpPr>
            <p:spPr bwMode="auto">
              <a:xfrm flipV="1">
                <a:off x="3899" y="11572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" name="Line 125"/>
              <p:cNvSpPr>
                <a:spLocks noChangeShapeType="1"/>
              </p:cNvSpPr>
              <p:nvPr/>
            </p:nvSpPr>
            <p:spPr bwMode="auto">
              <a:xfrm flipV="1">
                <a:off x="3923" y="11566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3" name="Line 126"/>
              <p:cNvSpPr>
                <a:spLocks noChangeShapeType="1"/>
              </p:cNvSpPr>
              <p:nvPr/>
            </p:nvSpPr>
            <p:spPr bwMode="auto">
              <a:xfrm flipV="1">
                <a:off x="3947" y="11560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4" name="Freeform 127"/>
              <p:cNvSpPr>
                <a:spLocks/>
              </p:cNvSpPr>
              <p:nvPr/>
            </p:nvSpPr>
            <p:spPr bwMode="auto">
              <a:xfrm>
                <a:off x="3965" y="1155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5" name="Line 128"/>
              <p:cNvSpPr>
                <a:spLocks noChangeShapeType="1"/>
              </p:cNvSpPr>
              <p:nvPr/>
            </p:nvSpPr>
            <p:spPr bwMode="auto">
              <a:xfrm>
                <a:off x="3989" y="11554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6" name="Freeform 129"/>
              <p:cNvSpPr>
                <a:spLocks/>
              </p:cNvSpPr>
              <p:nvPr/>
            </p:nvSpPr>
            <p:spPr bwMode="auto">
              <a:xfrm>
                <a:off x="4007" y="11548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7" name="Line 130"/>
              <p:cNvSpPr>
                <a:spLocks noChangeShapeType="1"/>
              </p:cNvSpPr>
              <p:nvPr/>
            </p:nvSpPr>
            <p:spPr bwMode="auto">
              <a:xfrm>
                <a:off x="4031" y="11548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8" name="Freeform 131"/>
              <p:cNvSpPr>
                <a:spLocks/>
              </p:cNvSpPr>
              <p:nvPr/>
            </p:nvSpPr>
            <p:spPr bwMode="auto">
              <a:xfrm>
                <a:off x="4049" y="11542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9" name="Line 132"/>
              <p:cNvSpPr>
                <a:spLocks noChangeShapeType="1"/>
              </p:cNvSpPr>
              <p:nvPr/>
            </p:nvSpPr>
            <p:spPr bwMode="auto">
              <a:xfrm>
                <a:off x="4073" y="11542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0" name="Line 133"/>
              <p:cNvSpPr>
                <a:spLocks noChangeShapeType="1"/>
              </p:cNvSpPr>
              <p:nvPr/>
            </p:nvSpPr>
            <p:spPr bwMode="auto">
              <a:xfrm>
                <a:off x="4097" y="11542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1" name="Freeform 134"/>
              <p:cNvSpPr>
                <a:spLocks/>
              </p:cNvSpPr>
              <p:nvPr/>
            </p:nvSpPr>
            <p:spPr bwMode="auto">
              <a:xfrm>
                <a:off x="4115" y="1153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2" name="Line 135"/>
              <p:cNvSpPr>
                <a:spLocks noChangeShapeType="1"/>
              </p:cNvSpPr>
              <p:nvPr/>
            </p:nvSpPr>
            <p:spPr bwMode="auto">
              <a:xfrm>
                <a:off x="4139" y="1153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3" name="Freeform 136"/>
              <p:cNvSpPr>
                <a:spLocks/>
              </p:cNvSpPr>
              <p:nvPr/>
            </p:nvSpPr>
            <p:spPr bwMode="auto">
              <a:xfrm>
                <a:off x="4157" y="11536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4" name="Line 137"/>
              <p:cNvSpPr>
                <a:spLocks noChangeShapeType="1"/>
              </p:cNvSpPr>
              <p:nvPr/>
            </p:nvSpPr>
            <p:spPr bwMode="auto">
              <a:xfrm flipV="1">
                <a:off x="4181" y="11530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5" name="Line 138"/>
              <p:cNvSpPr>
                <a:spLocks noChangeShapeType="1"/>
              </p:cNvSpPr>
              <p:nvPr/>
            </p:nvSpPr>
            <p:spPr bwMode="auto">
              <a:xfrm flipV="1">
                <a:off x="4199" y="11524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6" name="Line 139"/>
              <p:cNvSpPr>
                <a:spLocks noChangeShapeType="1"/>
              </p:cNvSpPr>
              <p:nvPr/>
            </p:nvSpPr>
            <p:spPr bwMode="auto">
              <a:xfrm>
                <a:off x="4223" y="11524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7" name="Line 140"/>
              <p:cNvSpPr>
                <a:spLocks noChangeShapeType="1"/>
              </p:cNvSpPr>
              <p:nvPr/>
            </p:nvSpPr>
            <p:spPr bwMode="auto">
              <a:xfrm flipV="1">
                <a:off x="4247" y="11518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8" name="Freeform 141"/>
              <p:cNvSpPr>
                <a:spLocks/>
              </p:cNvSpPr>
              <p:nvPr/>
            </p:nvSpPr>
            <p:spPr bwMode="auto">
              <a:xfrm>
                <a:off x="4265" y="11512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29" name="Line 142"/>
              <p:cNvSpPr>
                <a:spLocks noChangeShapeType="1"/>
              </p:cNvSpPr>
              <p:nvPr/>
            </p:nvSpPr>
            <p:spPr bwMode="auto">
              <a:xfrm>
                <a:off x="4289" y="11512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0" name="Freeform 143"/>
              <p:cNvSpPr>
                <a:spLocks/>
              </p:cNvSpPr>
              <p:nvPr/>
            </p:nvSpPr>
            <p:spPr bwMode="auto">
              <a:xfrm>
                <a:off x="4307" y="1150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1" name="Line 144"/>
              <p:cNvSpPr>
                <a:spLocks noChangeShapeType="1"/>
              </p:cNvSpPr>
              <p:nvPr/>
            </p:nvSpPr>
            <p:spPr bwMode="auto">
              <a:xfrm>
                <a:off x="4331" y="1150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2" name="Line 145"/>
              <p:cNvSpPr>
                <a:spLocks noChangeShapeType="1"/>
              </p:cNvSpPr>
              <p:nvPr/>
            </p:nvSpPr>
            <p:spPr bwMode="auto">
              <a:xfrm>
                <a:off x="4349" y="11506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3" name="Line 146"/>
              <p:cNvSpPr>
                <a:spLocks noChangeShapeType="1"/>
              </p:cNvSpPr>
              <p:nvPr/>
            </p:nvSpPr>
            <p:spPr bwMode="auto">
              <a:xfrm>
                <a:off x="4373" y="11506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4" name="Line 147"/>
              <p:cNvSpPr>
                <a:spLocks noChangeShapeType="1"/>
              </p:cNvSpPr>
              <p:nvPr/>
            </p:nvSpPr>
            <p:spPr bwMode="auto">
              <a:xfrm>
                <a:off x="4397" y="11512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5" name="Freeform 148"/>
              <p:cNvSpPr>
                <a:spLocks/>
              </p:cNvSpPr>
              <p:nvPr/>
            </p:nvSpPr>
            <p:spPr bwMode="auto">
              <a:xfrm>
                <a:off x="4415" y="11518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6" name="Line 149"/>
              <p:cNvSpPr>
                <a:spLocks noChangeShapeType="1"/>
              </p:cNvSpPr>
              <p:nvPr/>
            </p:nvSpPr>
            <p:spPr bwMode="auto">
              <a:xfrm>
                <a:off x="4439" y="11530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7" name="Freeform 150"/>
              <p:cNvSpPr>
                <a:spLocks/>
              </p:cNvSpPr>
              <p:nvPr/>
            </p:nvSpPr>
            <p:spPr bwMode="auto">
              <a:xfrm>
                <a:off x="4457" y="11542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6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6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8" name="Line 151"/>
              <p:cNvSpPr>
                <a:spLocks noChangeShapeType="1"/>
              </p:cNvSpPr>
              <p:nvPr/>
            </p:nvSpPr>
            <p:spPr bwMode="auto">
              <a:xfrm>
                <a:off x="4481" y="11560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39" name="Line 152"/>
              <p:cNvSpPr>
                <a:spLocks noChangeShapeType="1"/>
              </p:cNvSpPr>
              <p:nvPr/>
            </p:nvSpPr>
            <p:spPr bwMode="auto">
              <a:xfrm>
                <a:off x="4499" y="11584"/>
                <a:ext cx="24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0" name="Line 153"/>
              <p:cNvSpPr>
                <a:spLocks noChangeShapeType="1"/>
              </p:cNvSpPr>
              <p:nvPr/>
            </p:nvSpPr>
            <p:spPr bwMode="auto">
              <a:xfrm>
                <a:off x="4523" y="11614"/>
                <a:ext cx="24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1" name="Line 154"/>
              <p:cNvSpPr>
                <a:spLocks noChangeShapeType="1"/>
              </p:cNvSpPr>
              <p:nvPr/>
            </p:nvSpPr>
            <p:spPr bwMode="auto">
              <a:xfrm>
                <a:off x="4547" y="11650"/>
                <a:ext cx="18" cy="4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2" name="Freeform 155"/>
              <p:cNvSpPr>
                <a:spLocks/>
              </p:cNvSpPr>
              <p:nvPr/>
            </p:nvSpPr>
            <p:spPr bwMode="auto">
              <a:xfrm>
                <a:off x="4565" y="11692"/>
                <a:ext cx="24" cy="48"/>
              </a:xfrm>
              <a:custGeom>
                <a:avLst/>
                <a:gdLst>
                  <a:gd name="T0" fmla="*/ 0 w 24"/>
                  <a:gd name="T1" fmla="*/ 0 h 48"/>
                  <a:gd name="T2" fmla="*/ 12 w 24"/>
                  <a:gd name="T3" fmla="*/ 24 h 48"/>
                  <a:gd name="T4" fmla="*/ 24 w 24"/>
                  <a:gd name="T5" fmla="*/ 48 h 4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8"/>
                  <a:gd name="T11" fmla="*/ 24 w 2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8">
                    <a:moveTo>
                      <a:pt x="0" y="0"/>
                    </a:moveTo>
                    <a:lnTo>
                      <a:pt x="12" y="24"/>
                    </a:lnTo>
                    <a:lnTo>
                      <a:pt x="24" y="4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3" name="Line 156"/>
              <p:cNvSpPr>
                <a:spLocks noChangeShapeType="1"/>
              </p:cNvSpPr>
              <p:nvPr/>
            </p:nvSpPr>
            <p:spPr bwMode="auto">
              <a:xfrm>
                <a:off x="4589" y="11740"/>
                <a:ext cx="18" cy="5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4" name="Freeform 157"/>
              <p:cNvSpPr>
                <a:spLocks/>
              </p:cNvSpPr>
              <p:nvPr/>
            </p:nvSpPr>
            <p:spPr bwMode="auto">
              <a:xfrm>
                <a:off x="4607" y="11794"/>
                <a:ext cx="24" cy="60"/>
              </a:xfrm>
              <a:custGeom>
                <a:avLst/>
                <a:gdLst>
                  <a:gd name="T0" fmla="*/ 0 w 24"/>
                  <a:gd name="T1" fmla="*/ 0 h 60"/>
                  <a:gd name="T2" fmla="*/ 12 w 24"/>
                  <a:gd name="T3" fmla="*/ 30 h 60"/>
                  <a:gd name="T4" fmla="*/ 24 w 24"/>
                  <a:gd name="T5" fmla="*/ 60 h 6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0"/>
                  <a:gd name="T11" fmla="*/ 24 w 24"/>
                  <a:gd name="T12" fmla="*/ 60 h 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0">
                    <a:moveTo>
                      <a:pt x="0" y="0"/>
                    </a:moveTo>
                    <a:lnTo>
                      <a:pt x="12" y="30"/>
                    </a:lnTo>
                    <a:lnTo>
                      <a:pt x="24" y="6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5" name="Line 158"/>
              <p:cNvSpPr>
                <a:spLocks noChangeShapeType="1"/>
              </p:cNvSpPr>
              <p:nvPr/>
            </p:nvSpPr>
            <p:spPr bwMode="auto">
              <a:xfrm>
                <a:off x="4631" y="11854"/>
                <a:ext cx="18" cy="6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6" name="Line 159"/>
              <p:cNvSpPr>
                <a:spLocks noChangeShapeType="1"/>
              </p:cNvSpPr>
              <p:nvPr/>
            </p:nvSpPr>
            <p:spPr bwMode="auto">
              <a:xfrm>
                <a:off x="4649" y="11914"/>
                <a:ext cx="24" cy="6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7" name="Line 160"/>
              <p:cNvSpPr>
                <a:spLocks noChangeShapeType="1"/>
              </p:cNvSpPr>
              <p:nvPr/>
            </p:nvSpPr>
            <p:spPr bwMode="auto">
              <a:xfrm>
                <a:off x="4673" y="11980"/>
                <a:ext cx="24" cy="7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8" name="Line 161"/>
              <p:cNvSpPr>
                <a:spLocks noChangeShapeType="1"/>
              </p:cNvSpPr>
              <p:nvPr/>
            </p:nvSpPr>
            <p:spPr bwMode="auto">
              <a:xfrm>
                <a:off x="4697" y="12052"/>
                <a:ext cx="18" cy="7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49" name="Freeform 162"/>
              <p:cNvSpPr>
                <a:spLocks/>
              </p:cNvSpPr>
              <p:nvPr/>
            </p:nvSpPr>
            <p:spPr bwMode="auto">
              <a:xfrm>
                <a:off x="4715" y="12124"/>
                <a:ext cx="24" cy="72"/>
              </a:xfrm>
              <a:custGeom>
                <a:avLst/>
                <a:gdLst>
                  <a:gd name="T0" fmla="*/ 0 w 24"/>
                  <a:gd name="T1" fmla="*/ 0 h 72"/>
                  <a:gd name="T2" fmla="*/ 12 w 24"/>
                  <a:gd name="T3" fmla="*/ 36 h 72"/>
                  <a:gd name="T4" fmla="*/ 24 w 24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72"/>
                  <a:gd name="T11" fmla="*/ 24 w 24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72">
                    <a:moveTo>
                      <a:pt x="0" y="0"/>
                    </a:moveTo>
                    <a:lnTo>
                      <a:pt x="12" y="36"/>
                    </a:lnTo>
                    <a:lnTo>
                      <a:pt x="24" y="7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0" name="Line 163"/>
              <p:cNvSpPr>
                <a:spLocks noChangeShapeType="1"/>
              </p:cNvSpPr>
              <p:nvPr/>
            </p:nvSpPr>
            <p:spPr bwMode="auto">
              <a:xfrm>
                <a:off x="4739" y="12196"/>
                <a:ext cx="18" cy="7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1" name="Freeform 164"/>
              <p:cNvSpPr>
                <a:spLocks/>
              </p:cNvSpPr>
              <p:nvPr/>
            </p:nvSpPr>
            <p:spPr bwMode="auto">
              <a:xfrm>
                <a:off x="4757" y="12268"/>
                <a:ext cx="24" cy="72"/>
              </a:xfrm>
              <a:custGeom>
                <a:avLst/>
                <a:gdLst>
                  <a:gd name="T0" fmla="*/ 0 w 24"/>
                  <a:gd name="T1" fmla="*/ 0 h 72"/>
                  <a:gd name="T2" fmla="*/ 12 w 24"/>
                  <a:gd name="T3" fmla="*/ 36 h 72"/>
                  <a:gd name="T4" fmla="*/ 24 w 24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72"/>
                  <a:gd name="T11" fmla="*/ 24 w 24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72">
                    <a:moveTo>
                      <a:pt x="0" y="0"/>
                    </a:moveTo>
                    <a:lnTo>
                      <a:pt x="12" y="36"/>
                    </a:lnTo>
                    <a:lnTo>
                      <a:pt x="24" y="7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2" name="Line 165"/>
              <p:cNvSpPr>
                <a:spLocks noChangeShapeType="1"/>
              </p:cNvSpPr>
              <p:nvPr/>
            </p:nvSpPr>
            <p:spPr bwMode="auto">
              <a:xfrm>
                <a:off x="4781" y="12340"/>
                <a:ext cx="18" cy="6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3" name="Freeform 166"/>
              <p:cNvSpPr>
                <a:spLocks/>
              </p:cNvSpPr>
              <p:nvPr/>
            </p:nvSpPr>
            <p:spPr bwMode="auto">
              <a:xfrm>
                <a:off x="4799" y="12406"/>
                <a:ext cx="24" cy="72"/>
              </a:xfrm>
              <a:custGeom>
                <a:avLst/>
                <a:gdLst>
                  <a:gd name="T0" fmla="*/ 0 w 24"/>
                  <a:gd name="T1" fmla="*/ 0 h 72"/>
                  <a:gd name="T2" fmla="*/ 12 w 24"/>
                  <a:gd name="T3" fmla="*/ 36 h 72"/>
                  <a:gd name="T4" fmla="*/ 24 w 24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72"/>
                  <a:gd name="T11" fmla="*/ 24 w 24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72">
                    <a:moveTo>
                      <a:pt x="0" y="0"/>
                    </a:moveTo>
                    <a:lnTo>
                      <a:pt x="12" y="36"/>
                    </a:lnTo>
                    <a:lnTo>
                      <a:pt x="24" y="7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4" name="Freeform 167"/>
              <p:cNvSpPr>
                <a:spLocks/>
              </p:cNvSpPr>
              <p:nvPr/>
            </p:nvSpPr>
            <p:spPr bwMode="auto">
              <a:xfrm>
                <a:off x="4823" y="12478"/>
                <a:ext cx="24" cy="60"/>
              </a:xfrm>
              <a:custGeom>
                <a:avLst/>
                <a:gdLst>
                  <a:gd name="T0" fmla="*/ 0 w 24"/>
                  <a:gd name="T1" fmla="*/ 0 h 60"/>
                  <a:gd name="T2" fmla="*/ 12 w 24"/>
                  <a:gd name="T3" fmla="*/ 30 h 60"/>
                  <a:gd name="T4" fmla="*/ 24 w 24"/>
                  <a:gd name="T5" fmla="*/ 60 h 6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0"/>
                  <a:gd name="T11" fmla="*/ 24 w 24"/>
                  <a:gd name="T12" fmla="*/ 60 h 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0">
                    <a:moveTo>
                      <a:pt x="0" y="0"/>
                    </a:moveTo>
                    <a:lnTo>
                      <a:pt x="12" y="30"/>
                    </a:lnTo>
                    <a:lnTo>
                      <a:pt x="24" y="6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5" name="Line 168"/>
              <p:cNvSpPr>
                <a:spLocks noChangeShapeType="1"/>
              </p:cNvSpPr>
              <p:nvPr/>
            </p:nvSpPr>
            <p:spPr bwMode="auto">
              <a:xfrm>
                <a:off x="4847" y="12538"/>
                <a:ext cx="18" cy="6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6" name="Freeform 169"/>
              <p:cNvSpPr>
                <a:spLocks/>
              </p:cNvSpPr>
              <p:nvPr/>
            </p:nvSpPr>
            <p:spPr bwMode="auto">
              <a:xfrm>
                <a:off x="4865" y="12598"/>
                <a:ext cx="24" cy="54"/>
              </a:xfrm>
              <a:custGeom>
                <a:avLst/>
                <a:gdLst>
                  <a:gd name="T0" fmla="*/ 0 w 24"/>
                  <a:gd name="T1" fmla="*/ 0 h 54"/>
                  <a:gd name="T2" fmla="*/ 12 w 24"/>
                  <a:gd name="T3" fmla="*/ 30 h 54"/>
                  <a:gd name="T4" fmla="*/ 24 w 24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54"/>
                  <a:gd name="T11" fmla="*/ 24 w 24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54">
                    <a:moveTo>
                      <a:pt x="0" y="0"/>
                    </a:moveTo>
                    <a:lnTo>
                      <a:pt x="12" y="30"/>
                    </a:lnTo>
                    <a:lnTo>
                      <a:pt x="24" y="5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7" name="Line 170"/>
              <p:cNvSpPr>
                <a:spLocks noChangeShapeType="1"/>
              </p:cNvSpPr>
              <p:nvPr/>
            </p:nvSpPr>
            <p:spPr bwMode="auto">
              <a:xfrm>
                <a:off x="4889" y="12652"/>
                <a:ext cx="18" cy="4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8" name="Freeform 171"/>
              <p:cNvSpPr>
                <a:spLocks/>
              </p:cNvSpPr>
              <p:nvPr/>
            </p:nvSpPr>
            <p:spPr bwMode="auto">
              <a:xfrm>
                <a:off x="4907" y="12700"/>
                <a:ext cx="24" cy="42"/>
              </a:xfrm>
              <a:custGeom>
                <a:avLst/>
                <a:gdLst>
                  <a:gd name="T0" fmla="*/ 0 w 24"/>
                  <a:gd name="T1" fmla="*/ 0 h 42"/>
                  <a:gd name="T2" fmla="*/ 12 w 24"/>
                  <a:gd name="T3" fmla="*/ 24 h 42"/>
                  <a:gd name="T4" fmla="*/ 24 w 24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2"/>
                  <a:gd name="T11" fmla="*/ 24 w 2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2">
                    <a:moveTo>
                      <a:pt x="0" y="0"/>
                    </a:moveTo>
                    <a:lnTo>
                      <a:pt x="12" y="24"/>
                    </a:lnTo>
                    <a:lnTo>
                      <a:pt x="24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59" name="Line 172"/>
              <p:cNvSpPr>
                <a:spLocks noChangeShapeType="1"/>
              </p:cNvSpPr>
              <p:nvPr/>
            </p:nvSpPr>
            <p:spPr bwMode="auto">
              <a:xfrm>
                <a:off x="4931" y="12742"/>
                <a:ext cx="18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0" name="Freeform 173"/>
              <p:cNvSpPr>
                <a:spLocks/>
              </p:cNvSpPr>
              <p:nvPr/>
            </p:nvSpPr>
            <p:spPr bwMode="auto">
              <a:xfrm>
                <a:off x="4949" y="12778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8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8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1" name="Line 174"/>
              <p:cNvSpPr>
                <a:spLocks noChangeShapeType="1"/>
              </p:cNvSpPr>
              <p:nvPr/>
            </p:nvSpPr>
            <p:spPr bwMode="auto">
              <a:xfrm>
                <a:off x="4973" y="12808"/>
                <a:ext cx="24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2" name="Line 175"/>
              <p:cNvSpPr>
                <a:spLocks noChangeShapeType="1"/>
              </p:cNvSpPr>
              <p:nvPr/>
            </p:nvSpPr>
            <p:spPr bwMode="auto">
              <a:xfrm>
                <a:off x="4997" y="12826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3" name="Freeform 176"/>
              <p:cNvSpPr>
                <a:spLocks/>
              </p:cNvSpPr>
              <p:nvPr/>
            </p:nvSpPr>
            <p:spPr bwMode="auto">
              <a:xfrm>
                <a:off x="5015" y="12838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4" name="Line 177"/>
              <p:cNvSpPr>
                <a:spLocks noChangeShapeType="1"/>
              </p:cNvSpPr>
              <p:nvPr/>
            </p:nvSpPr>
            <p:spPr bwMode="auto">
              <a:xfrm>
                <a:off x="5039" y="12850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5" name="Freeform 178"/>
              <p:cNvSpPr>
                <a:spLocks/>
              </p:cNvSpPr>
              <p:nvPr/>
            </p:nvSpPr>
            <p:spPr bwMode="auto">
              <a:xfrm>
                <a:off x="5057" y="12856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6" name="Line 179"/>
              <p:cNvSpPr>
                <a:spLocks noChangeShapeType="1"/>
              </p:cNvSpPr>
              <p:nvPr/>
            </p:nvSpPr>
            <p:spPr bwMode="auto">
              <a:xfrm>
                <a:off x="5081" y="1285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7" name="Freeform 180"/>
              <p:cNvSpPr>
                <a:spLocks/>
              </p:cNvSpPr>
              <p:nvPr/>
            </p:nvSpPr>
            <p:spPr bwMode="auto">
              <a:xfrm>
                <a:off x="5099" y="12856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8" name="Line 181"/>
              <p:cNvSpPr>
                <a:spLocks noChangeShapeType="1"/>
              </p:cNvSpPr>
              <p:nvPr/>
            </p:nvSpPr>
            <p:spPr bwMode="auto">
              <a:xfrm>
                <a:off x="5123" y="1285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69" name="Line 182"/>
              <p:cNvSpPr>
                <a:spLocks noChangeShapeType="1"/>
              </p:cNvSpPr>
              <p:nvPr/>
            </p:nvSpPr>
            <p:spPr bwMode="auto">
              <a:xfrm>
                <a:off x="5141" y="12856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0" name="Freeform 183"/>
              <p:cNvSpPr>
                <a:spLocks/>
              </p:cNvSpPr>
              <p:nvPr/>
            </p:nvSpPr>
            <p:spPr bwMode="auto">
              <a:xfrm>
                <a:off x="5165" y="12856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0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0"/>
                    </a:lnTo>
                    <a:lnTo>
                      <a:pt x="24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1" name="Freeform 184"/>
              <p:cNvSpPr>
                <a:spLocks/>
              </p:cNvSpPr>
              <p:nvPr/>
            </p:nvSpPr>
            <p:spPr bwMode="auto">
              <a:xfrm>
                <a:off x="5189" y="1286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6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2" name="Freeform 185"/>
              <p:cNvSpPr>
                <a:spLocks/>
              </p:cNvSpPr>
              <p:nvPr/>
            </p:nvSpPr>
            <p:spPr bwMode="auto">
              <a:xfrm>
                <a:off x="5207" y="12862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3" name="Line 186"/>
              <p:cNvSpPr>
                <a:spLocks noChangeShapeType="1"/>
              </p:cNvSpPr>
              <p:nvPr/>
            </p:nvSpPr>
            <p:spPr bwMode="auto">
              <a:xfrm>
                <a:off x="5231" y="12874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4" name="Freeform 187"/>
              <p:cNvSpPr>
                <a:spLocks/>
              </p:cNvSpPr>
              <p:nvPr/>
            </p:nvSpPr>
            <p:spPr bwMode="auto">
              <a:xfrm>
                <a:off x="5249" y="12886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5" name="Line 188"/>
              <p:cNvSpPr>
                <a:spLocks noChangeShapeType="1"/>
              </p:cNvSpPr>
              <p:nvPr/>
            </p:nvSpPr>
            <p:spPr bwMode="auto">
              <a:xfrm>
                <a:off x="5273" y="12898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6" name="Freeform 189"/>
              <p:cNvSpPr>
                <a:spLocks/>
              </p:cNvSpPr>
              <p:nvPr/>
            </p:nvSpPr>
            <p:spPr bwMode="auto">
              <a:xfrm>
                <a:off x="5291" y="1291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12 h 24"/>
                  <a:gd name="T4" fmla="*/ 24 w 24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0" y="0"/>
                    </a:moveTo>
                    <a:lnTo>
                      <a:pt x="12" y="12"/>
                    </a:lnTo>
                    <a:lnTo>
                      <a:pt x="24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7" name="Line 190"/>
              <p:cNvSpPr>
                <a:spLocks noChangeShapeType="1"/>
              </p:cNvSpPr>
              <p:nvPr/>
            </p:nvSpPr>
            <p:spPr bwMode="auto">
              <a:xfrm>
                <a:off x="5315" y="12940"/>
                <a:ext cx="24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8" name="Line 191"/>
              <p:cNvSpPr>
                <a:spLocks noChangeShapeType="1"/>
              </p:cNvSpPr>
              <p:nvPr/>
            </p:nvSpPr>
            <p:spPr bwMode="auto">
              <a:xfrm>
                <a:off x="5339" y="12958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79" name="Freeform 192"/>
              <p:cNvSpPr>
                <a:spLocks/>
              </p:cNvSpPr>
              <p:nvPr/>
            </p:nvSpPr>
            <p:spPr bwMode="auto">
              <a:xfrm>
                <a:off x="5357" y="12982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0" name="Line 193"/>
              <p:cNvSpPr>
                <a:spLocks noChangeShapeType="1"/>
              </p:cNvSpPr>
              <p:nvPr/>
            </p:nvSpPr>
            <p:spPr bwMode="auto">
              <a:xfrm>
                <a:off x="5381" y="13012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1" name="Freeform 194"/>
              <p:cNvSpPr>
                <a:spLocks/>
              </p:cNvSpPr>
              <p:nvPr/>
            </p:nvSpPr>
            <p:spPr bwMode="auto">
              <a:xfrm>
                <a:off x="5399" y="1303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12 h 24"/>
                  <a:gd name="T4" fmla="*/ 24 w 24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0" y="0"/>
                    </a:moveTo>
                    <a:lnTo>
                      <a:pt x="12" y="12"/>
                    </a:lnTo>
                    <a:lnTo>
                      <a:pt x="24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2" name="Line 195"/>
              <p:cNvSpPr>
                <a:spLocks noChangeShapeType="1"/>
              </p:cNvSpPr>
              <p:nvPr/>
            </p:nvSpPr>
            <p:spPr bwMode="auto">
              <a:xfrm>
                <a:off x="5423" y="13060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3" name="Line 196"/>
              <p:cNvSpPr>
                <a:spLocks noChangeShapeType="1"/>
              </p:cNvSpPr>
              <p:nvPr/>
            </p:nvSpPr>
            <p:spPr bwMode="auto">
              <a:xfrm>
                <a:off x="5441" y="13084"/>
                <a:ext cx="24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4" name="Line 197"/>
              <p:cNvSpPr>
                <a:spLocks noChangeShapeType="1"/>
              </p:cNvSpPr>
              <p:nvPr/>
            </p:nvSpPr>
            <p:spPr bwMode="auto">
              <a:xfrm>
                <a:off x="5465" y="13108"/>
                <a:ext cx="24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5" name="Line 198"/>
              <p:cNvSpPr>
                <a:spLocks noChangeShapeType="1"/>
              </p:cNvSpPr>
              <p:nvPr/>
            </p:nvSpPr>
            <p:spPr bwMode="auto">
              <a:xfrm>
                <a:off x="5489" y="13132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6" name="Freeform 199"/>
              <p:cNvSpPr>
                <a:spLocks/>
              </p:cNvSpPr>
              <p:nvPr/>
            </p:nvSpPr>
            <p:spPr bwMode="auto">
              <a:xfrm>
                <a:off x="5507" y="13150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12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12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7" name="Line 200"/>
              <p:cNvSpPr>
                <a:spLocks noChangeShapeType="1"/>
              </p:cNvSpPr>
              <p:nvPr/>
            </p:nvSpPr>
            <p:spPr bwMode="auto">
              <a:xfrm>
                <a:off x="5531" y="13168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8" name="Freeform 201"/>
              <p:cNvSpPr>
                <a:spLocks/>
              </p:cNvSpPr>
              <p:nvPr/>
            </p:nvSpPr>
            <p:spPr bwMode="auto">
              <a:xfrm>
                <a:off x="5549" y="13180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89" name="Line 202"/>
              <p:cNvSpPr>
                <a:spLocks noChangeShapeType="1"/>
              </p:cNvSpPr>
              <p:nvPr/>
            </p:nvSpPr>
            <p:spPr bwMode="auto">
              <a:xfrm>
                <a:off x="5573" y="13192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0" name="Line 203"/>
              <p:cNvSpPr>
                <a:spLocks noChangeShapeType="1"/>
              </p:cNvSpPr>
              <p:nvPr/>
            </p:nvSpPr>
            <p:spPr bwMode="auto">
              <a:xfrm>
                <a:off x="5591" y="13204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1" name="Line 204"/>
              <p:cNvSpPr>
                <a:spLocks noChangeShapeType="1"/>
              </p:cNvSpPr>
              <p:nvPr/>
            </p:nvSpPr>
            <p:spPr bwMode="auto">
              <a:xfrm>
                <a:off x="5615" y="13210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2" name="Line 205"/>
              <p:cNvSpPr>
                <a:spLocks noChangeShapeType="1"/>
              </p:cNvSpPr>
              <p:nvPr/>
            </p:nvSpPr>
            <p:spPr bwMode="auto">
              <a:xfrm>
                <a:off x="5639" y="1321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3" name="Freeform 206"/>
              <p:cNvSpPr>
                <a:spLocks/>
              </p:cNvSpPr>
              <p:nvPr/>
            </p:nvSpPr>
            <p:spPr bwMode="auto">
              <a:xfrm>
                <a:off x="5657" y="13216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0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0"/>
                    </a:lnTo>
                    <a:lnTo>
                      <a:pt x="24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4" name="Line 207"/>
              <p:cNvSpPr>
                <a:spLocks noChangeShapeType="1"/>
              </p:cNvSpPr>
              <p:nvPr/>
            </p:nvSpPr>
            <p:spPr bwMode="auto">
              <a:xfrm>
                <a:off x="5681" y="13222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5" name="Freeform 208"/>
              <p:cNvSpPr>
                <a:spLocks/>
              </p:cNvSpPr>
              <p:nvPr/>
            </p:nvSpPr>
            <p:spPr bwMode="auto">
              <a:xfrm>
                <a:off x="5699" y="13228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6" name="Line 209"/>
              <p:cNvSpPr>
                <a:spLocks noChangeShapeType="1"/>
              </p:cNvSpPr>
              <p:nvPr/>
            </p:nvSpPr>
            <p:spPr bwMode="auto">
              <a:xfrm>
                <a:off x="5723" y="13228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7" name="Line 210"/>
              <p:cNvSpPr>
                <a:spLocks noChangeShapeType="1"/>
              </p:cNvSpPr>
              <p:nvPr/>
            </p:nvSpPr>
            <p:spPr bwMode="auto">
              <a:xfrm>
                <a:off x="5741" y="13234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8" name="Line 211"/>
              <p:cNvSpPr>
                <a:spLocks noChangeShapeType="1"/>
              </p:cNvSpPr>
              <p:nvPr/>
            </p:nvSpPr>
            <p:spPr bwMode="auto">
              <a:xfrm>
                <a:off x="5765" y="13240"/>
                <a:ext cx="24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99" name="Line 212"/>
              <p:cNvSpPr>
                <a:spLocks noChangeShapeType="1"/>
              </p:cNvSpPr>
              <p:nvPr/>
            </p:nvSpPr>
            <p:spPr bwMode="auto">
              <a:xfrm>
                <a:off x="5789" y="13246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0" name="Freeform 213"/>
              <p:cNvSpPr>
                <a:spLocks/>
              </p:cNvSpPr>
              <p:nvPr/>
            </p:nvSpPr>
            <p:spPr bwMode="auto">
              <a:xfrm>
                <a:off x="5807" y="13252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1" name="Line 214"/>
              <p:cNvSpPr>
                <a:spLocks noChangeShapeType="1"/>
              </p:cNvSpPr>
              <p:nvPr/>
            </p:nvSpPr>
            <p:spPr bwMode="auto">
              <a:xfrm>
                <a:off x="5831" y="13264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2" name="Freeform 215"/>
              <p:cNvSpPr>
                <a:spLocks/>
              </p:cNvSpPr>
              <p:nvPr/>
            </p:nvSpPr>
            <p:spPr bwMode="auto">
              <a:xfrm>
                <a:off x="5849" y="13276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6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6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3" name="Line 216"/>
              <p:cNvSpPr>
                <a:spLocks noChangeShapeType="1"/>
              </p:cNvSpPr>
              <p:nvPr/>
            </p:nvSpPr>
            <p:spPr bwMode="auto">
              <a:xfrm>
                <a:off x="5873" y="13294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4" name="Freeform 217"/>
              <p:cNvSpPr>
                <a:spLocks/>
              </p:cNvSpPr>
              <p:nvPr/>
            </p:nvSpPr>
            <p:spPr bwMode="auto">
              <a:xfrm>
                <a:off x="5891" y="13312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6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6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5" name="Freeform 218"/>
              <p:cNvSpPr>
                <a:spLocks/>
              </p:cNvSpPr>
              <p:nvPr/>
            </p:nvSpPr>
            <p:spPr bwMode="auto">
              <a:xfrm>
                <a:off x="5915" y="13330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6" name="Line 219"/>
              <p:cNvSpPr>
                <a:spLocks noChangeShapeType="1"/>
              </p:cNvSpPr>
              <p:nvPr/>
            </p:nvSpPr>
            <p:spPr bwMode="auto">
              <a:xfrm>
                <a:off x="5939" y="13360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7" name="Freeform 220"/>
              <p:cNvSpPr>
                <a:spLocks/>
              </p:cNvSpPr>
              <p:nvPr/>
            </p:nvSpPr>
            <p:spPr bwMode="auto">
              <a:xfrm>
                <a:off x="5957" y="13384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8" name="Line 221"/>
              <p:cNvSpPr>
                <a:spLocks noChangeShapeType="1"/>
              </p:cNvSpPr>
              <p:nvPr/>
            </p:nvSpPr>
            <p:spPr bwMode="auto">
              <a:xfrm>
                <a:off x="5981" y="13414"/>
                <a:ext cx="18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09" name="Freeform 222"/>
              <p:cNvSpPr>
                <a:spLocks/>
              </p:cNvSpPr>
              <p:nvPr/>
            </p:nvSpPr>
            <p:spPr bwMode="auto">
              <a:xfrm>
                <a:off x="5999" y="13444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0" name="Line 223"/>
              <p:cNvSpPr>
                <a:spLocks noChangeShapeType="1"/>
              </p:cNvSpPr>
              <p:nvPr/>
            </p:nvSpPr>
            <p:spPr bwMode="auto">
              <a:xfrm>
                <a:off x="6023" y="13474"/>
                <a:ext cx="18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1" name="Line 224"/>
              <p:cNvSpPr>
                <a:spLocks noChangeShapeType="1"/>
              </p:cNvSpPr>
              <p:nvPr/>
            </p:nvSpPr>
            <p:spPr bwMode="auto">
              <a:xfrm>
                <a:off x="6041" y="13504"/>
                <a:ext cx="24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" name="Line 225"/>
              <p:cNvSpPr>
                <a:spLocks noChangeShapeType="1"/>
              </p:cNvSpPr>
              <p:nvPr/>
            </p:nvSpPr>
            <p:spPr bwMode="auto">
              <a:xfrm>
                <a:off x="6065" y="13534"/>
                <a:ext cx="24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" name="Line 226"/>
              <p:cNvSpPr>
                <a:spLocks noChangeShapeType="1"/>
              </p:cNvSpPr>
              <p:nvPr/>
            </p:nvSpPr>
            <p:spPr bwMode="auto">
              <a:xfrm>
                <a:off x="6089" y="13564"/>
                <a:ext cx="18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" name="Freeform 227"/>
              <p:cNvSpPr>
                <a:spLocks/>
              </p:cNvSpPr>
              <p:nvPr/>
            </p:nvSpPr>
            <p:spPr bwMode="auto">
              <a:xfrm>
                <a:off x="6107" y="13594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8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8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5" name="Line 228"/>
              <p:cNvSpPr>
                <a:spLocks noChangeShapeType="1"/>
              </p:cNvSpPr>
              <p:nvPr/>
            </p:nvSpPr>
            <p:spPr bwMode="auto">
              <a:xfrm>
                <a:off x="6131" y="13624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6" name="Freeform 229"/>
              <p:cNvSpPr>
                <a:spLocks/>
              </p:cNvSpPr>
              <p:nvPr/>
            </p:nvSpPr>
            <p:spPr bwMode="auto">
              <a:xfrm>
                <a:off x="6149" y="13648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7" name="Line 230"/>
              <p:cNvSpPr>
                <a:spLocks noChangeShapeType="1"/>
              </p:cNvSpPr>
              <p:nvPr/>
            </p:nvSpPr>
            <p:spPr bwMode="auto">
              <a:xfrm>
                <a:off x="6173" y="13678"/>
                <a:ext cx="18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8" name="Line 231"/>
              <p:cNvSpPr>
                <a:spLocks noChangeShapeType="1"/>
              </p:cNvSpPr>
              <p:nvPr/>
            </p:nvSpPr>
            <p:spPr bwMode="auto">
              <a:xfrm>
                <a:off x="6191" y="13702"/>
                <a:ext cx="24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9" name="Line 232"/>
              <p:cNvSpPr>
                <a:spLocks noChangeShapeType="1"/>
              </p:cNvSpPr>
              <p:nvPr/>
            </p:nvSpPr>
            <p:spPr bwMode="auto">
              <a:xfrm>
                <a:off x="6215" y="13720"/>
                <a:ext cx="24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0" name="Line 233"/>
              <p:cNvSpPr>
                <a:spLocks noChangeShapeType="1"/>
              </p:cNvSpPr>
              <p:nvPr/>
            </p:nvSpPr>
            <p:spPr bwMode="auto">
              <a:xfrm>
                <a:off x="6239" y="13738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1" name="Freeform 234"/>
              <p:cNvSpPr>
                <a:spLocks/>
              </p:cNvSpPr>
              <p:nvPr/>
            </p:nvSpPr>
            <p:spPr bwMode="auto">
              <a:xfrm>
                <a:off x="6257" y="13756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6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6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2" name="Line 235"/>
              <p:cNvSpPr>
                <a:spLocks noChangeShapeType="1"/>
              </p:cNvSpPr>
              <p:nvPr/>
            </p:nvSpPr>
            <p:spPr bwMode="auto">
              <a:xfrm>
                <a:off x="6281" y="13768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3" name="Freeform 236"/>
              <p:cNvSpPr>
                <a:spLocks/>
              </p:cNvSpPr>
              <p:nvPr/>
            </p:nvSpPr>
            <p:spPr bwMode="auto">
              <a:xfrm>
                <a:off x="6299" y="13774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2 w 24"/>
                  <a:gd name="T3" fmla="*/ 0 h 6"/>
                  <a:gd name="T4" fmla="*/ 24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0"/>
                    </a:moveTo>
                    <a:lnTo>
                      <a:pt x="12" y="0"/>
                    </a:lnTo>
                    <a:lnTo>
                      <a:pt x="24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4" name="Line 237"/>
              <p:cNvSpPr>
                <a:spLocks noChangeShapeType="1"/>
              </p:cNvSpPr>
              <p:nvPr/>
            </p:nvSpPr>
            <p:spPr bwMode="auto">
              <a:xfrm>
                <a:off x="6323" y="13780"/>
                <a:ext cx="18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5" name="Line 238"/>
              <p:cNvSpPr>
                <a:spLocks noChangeShapeType="1"/>
              </p:cNvSpPr>
              <p:nvPr/>
            </p:nvSpPr>
            <p:spPr bwMode="auto">
              <a:xfrm>
                <a:off x="6341" y="13786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6" name="Line 239"/>
              <p:cNvSpPr>
                <a:spLocks noChangeShapeType="1"/>
              </p:cNvSpPr>
              <p:nvPr/>
            </p:nvSpPr>
            <p:spPr bwMode="auto">
              <a:xfrm>
                <a:off x="6365" y="13786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7" name="Line 240"/>
              <p:cNvSpPr>
                <a:spLocks noChangeShapeType="1"/>
              </p:cNvSpPr>
              <p:nvPr/>
            </p:nvSpPr>
            <p:spPr bwMode="auto">
              <a:xfrm>
                <a:off x="6389" y="13786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8" name="Freeform 241"/>
              <p:cNvSpPr>
                <a:spLocks/>
              </p:cNvSpPr>
              <p:nvPr/>
            </p:nvSpPr>
            <p:spPr bwMode="auto">
              <a:xfrm>
                <a:off x="6407" y="13780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29" name="Line 242"/>
              <p:cNvSpPr>
                <a:spLocks noChangeShapeType="1"/>
              </p:cNvSpPr>
              <p:nvPr/>
            </p:nvSpPr>
            <p:spPr bwMode="auto">
              <a:xfrm>
                <a:off x="6431" y="13780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0" name="Freeform 243"/>
              <p:cNvSpPr>
                <a:spLocks/>
              </p:cNvSpPr>
              <p:nvPr/>
            </p:nvSpPr>
            <p:spPr bwMode="auto">
              <a:xfrm>
                <a:off x="6449" y="1377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1" name="Line 244"/>
              <p:cNvSpPr>
                <a:spLocks noChangeShapeType="1"/>
              </p:cNvSpPr>
              <p:nvPr/>
            </p:nvSpPr>
            <p:spPr bwMode="auto">
              <a:xfrm>
                <a:off x="6473" y="13774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2" name="Freeform 245"/>
              <p:cNvSpPr>
                <a:spLocks/>
              </p:cNvSpPr>
              <p:nvPr/>
            </p:nvSpPr>
            <p:spPr bwMode="auto">
              <a:xfrm>
                <a:off x="6491" y="13768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12 w 24"/>
                  <a:gd name="T3" fmla="*/ 0 h 6"/>
                  <a:gd name="T4" fmla="*/ 24 w 2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3" name="Line 246"/>
              <p:cNvSpPr>
                <a:spLocks noChangeShapeType="1"/>
              </p:cNvSpPr>
              <p:nvPr/>
            </p:nvSpPr>
            <p:spPr bwMode="auto">
              <a:xfrm>
                <a:off x="6515" y="13768"/>
                <a:ext cx="24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4" name="Freeform 247"/>
              <p:cNvSpPr>
                <a:spLocks/>
              </p:cNvSpPr>
              <p:nvPr/>
            </p:nvSpPr>
            <p:spPr bwMode="auto">
              <a:xfrm>
                <a:off x="6539" y="1376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6 w 18"/>
                  <a:gd name="T3" fmla="*/ 0 h 6"/>
                  <a:gd name="T4" fmla="*/ 18 w 1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"/>
                  <a:gd name="T11" fmla="*/ 18 w 1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">
                    <a:moveTo>
                      <a:pt x="0" y="6"/>
                    </a:moveTo>
                    <a:lnTo>
                      <a:pt x="6" y="0"/>
                    </a:lnTo>
                    <a:lnTo>
                      <a:pt x="18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5" name="Freeform 248"/>
              <p:cNvSpPr>
                <a:spLocks/>
              </p:cNvSpPr>
              <p:nvPr/>
            </p:nvSpPr>
            <p:spPr bwMode="auto">
              <a:xfrm>
                <a:off x="6557" y="13762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2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0" y="0"/>
                    </a:moveTo>
                    <a:lnTo>
                      <a:pt x="12" y="0"/>
                    </a:lnTo>
                    <a:lnTo>
                      <a:pt x="24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36" name="Line 249"/>
              <p:cNvSpPr>
                <a:spLocks noChangeShapeType="1"/>
              </p:cNvSpPr>
              <p:nvPr/>
            </p:nvSpPr>
            <p:spPr bwMode="auto">
              <a:xfrm>
                <a:off x="6581" y="13762"/>
                <a:ext cx="1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9933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203" name="Group 250"/>
            <p:cNvGrpSpPr>
              <a:grpSpLocks/>
            </p:cNvGrpSpPr>
            <p:nvPr/>
          </p:nvGrpSpPr>
          <p:grpSpPr bwMode="auto">
            <a:xfrm>
              <a:off x="22175" y="6267"/>
              <a:ext cx="3811" cy="2735"/>
              <a:chOff x="3087" y="11153"/>
              <a:chExt cx="3546" cy="2448"/>
            </a:xfrm>
          </p:grpSpPr>
          <p:sp>
            <p:nvSpPr>
              <p:cNvPr id="47206" name="Freeform 251"/>
              <p:cNvSpPr>
                <a:spLocks/>
              </p:cNvSpPr>
              <p:nvPr/>
            </p:nvSpPr>
            <p:spPr bwMode="auto">
              <a:xfrm>
                <a:off x="3087" y="11153"/>
                <a:ext cx="228" cy="6"/>
              </a:xfrm>
              <a:custGeom>
                <a:avLst/>
                <a:gdLst>
                  <a:gd name="T0" fmla="*/ 0 w 228"/>
                  <a:gd name="T1" fmla="*/ 0 h 6"/>
                  <a:gd name="T2" fmla="*/ 60 w 228"/>
                  <a:gd name="T3" fmla="*/ 0 h 6"/>
                  <a:gd name="T4" fmla="*/ 120 w 228"/>
                  <a:gd name="T5" fmla="*/ 0 h 6"/>
                  <a:gd name="T6" fmla="*/ 228 w 228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8"/>
                  <a:gd name="T13" fmla="*/ 0 h 6"/>
                  <a:gd name="T14" fmla="*/ 228 w 228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8" h="6">
                    <a:moveTo>
                      <a:pt x="0" y="0"/>
                    </a:moveTo>
                    <a:lnTo>
                      <a:pt x="60" y="0"/>
                    </a:lnTo>
                    <a:lnTo>
                      <a:pt x="120" y="0"/>
                    </a:lnTo>
                    <a:lnTo>
                      <a:pt x="228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7" name="Freeform 252"/>
              <p:cNvSpPr>
                <a:spLocks/>
              </p:cNvSpPr>
              <p:nvPr/>
            </p:nvSpPr>
            <p:spPr bwMode="auto">
              <a:xfrm>
                <a:off x="3315" y="11159"/>
                <a:ext cx="192" cy="12"/>
              </a:xfrm>
              <a:custGeom>
                <a:avLst/>
                <a:gdLst>
                  <a:gd name="T0" fmla="*/ 0 w 192"/>
                  <a:gd name="T1" fmla="*/ 0 h 12"/>
                  <a:gd name="T2" fmla="*/ 102 w 192"/>
                  <a:gd name="T3" fmla="*/ 6 h 12"/>
                  <a:gd name="T4" fmla="*/ 192 w 19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2"/>
                  <a:gd name="T11" fmla="*/ 192 w 19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2">
                    <a:moveTo>
                      <a:pt x="0" y="0"/>
                    </a:moveTo>
                    <a:lnTo>
                      <a:pt x="102" y="6"/>
                    </a:lnTo>
                    <a:lnTo>
                      <a:pt x="192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8" name="Freeform 253"/>
              <p:cNvSpPr>
                <a:spLocks/>
              </p:cNvSpPr>
              <p:nvPr/>
            </p:nvSpPr>
            <p:spPr bwMode="auto">
              <a:xfrm>
                <a:off x="3507" y="11171"/>
                <a:ext cx="156" cy="6"/>
              </a:xfrm>
              <a:custGeom>
                <a:avLst/>
                <a:gdLst>
                  <a:gd name="T0" fmla="*/ 0 w 156"/>
                  <a:gd name="T1" fmla="*/ 0 h 6"/>
                  <a:gd name="T2" fmla="*/ 78 w 156"/>
                  <a:gd name="T3" fmla="*/ 6 h 6"/>
                  <a:gd name="T4" fmla="*/ 156 w 15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56"/>
                  <a:gd name="T10" fmla="*/ 0 h 6"/>
                  <a:gd name="T11" fmla="*/ 156 w 15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6" h="6">
                    <a:moveTo>
                      <a:pt x="0" y="0"/>
                    </a:moveTo>
                    <a:lnTo>
                      <a:pt x="78" y="6"/>
                    </a:lnTo>
                    <a:lnTo>
                      <a:pt x="156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9" name="Freeform 254"/>
              <p:cNvSpPr>
                <a:spLocks/>
              </p:cNvSpPr>
              <p:nvPr/>
            </p:nvSpPr>
            <p:spPr bwMode="auto">
              <a:xfrm>
                <a:off x="3663" y="11177"/>
                <a:ext cx="144" cy="6"/>
              </a:xfrm>
              <a:custGeom>
                <a:avLst/>
                <a:gdLst>
                  <a:gd name="T0" fmla="*/ 0 w 144"/>
                  <a:gd name="T1" fmla="*/ 0 h 6"/>
                  <a:gd name="T2" fmla="*/ 72 w 144"/>
                  <a:gd name="T3" fmla="*/ 6 h 6"/>
                  <a:gd name="T4" fmla="*/ 144 w 14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6"/>
                  <a:gd name="T11" fmla="*/ 144 w 14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6">
                    <a:moveTo>
                      <a:pt x="0" y="0"/>
                    </a:moveTo>
                    <a:lnTo>
                      <a:pt x="72" y="6"/>
                    </a:lnTo>
                    <a:lnTo>
                      <a:pt x="144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0" name="Freeform 255"/>
              <p:cNvSpPr>
                <a:spLocks/>
              </p:cNvSpPr>
              <p:nvPr/>
            </p:nvSpPr>
            <p:spPr bwMode="auto">
              <a:xfrm>
                <a:off x="3807" y="11183"/>
                <a:ext cx="120" cy="1"/>
              </a:xfrm>
              <a:custGeom>
                <a:avLst/>
                <a:gdLst>
                  <a:gd name="T0" fmla="*/ 0 w 120"/>
                  <a:gd name="T1" fmla="*/ 0 h 1"/>
                  <a:gd name="T2" fmla="*/ 60 w 120"/>
                  <a:gd name="T3" fmla="*/ 0 h 1"/>
                  <a:gd name="T4" fmla="*/ 120 w 12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0"/>
                  <a:gd name="T10" fmla="*/ 0 h 1"/>
                  <a:gd name="T11" fmla="*/ 120 w 12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0" h="1">
                    <a:moveTo>
                      <a:pt x="0" y="0"/>
                    </a:moveTo>
                    <a:lnTo>
                      <a:pt x="60" y="0"/>
                    </a:lnTo>
                    <a:lnTo>
                      <a:pt x="120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1" name="Line 256"/>
              <p:cNvSpPr>
                <a:spLocks noChangeShapeType="1"/>
              </p:cNvSpPr>
              <p:nvPr/>
            </p:nvSpPr>
            <p:spPr bwMode="auto">
              <a:xfrm>
                <a:off x="3927" y="11183"/>
                <a:ext cx="108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2" name="Line 257"/>
              <p:cNvSpPr>
                <a:spLocks noChangeShapeType="1"/>
              </p:cNvSpPr>
              <p:nvPr/>
            </p:nvSpPr>
            <p:spPr bwMode="auto">
              <a:xfrm>
                <a:off x="4035" y="11183"/>
                <a:ext cx="96" cy="1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3" name="Line 258"/>
              <p:cNvSpPr>
                <a:spLocks noChangeShapeType="1"/>
              </p:cNvSpPr>
              <p:nvPr/>
            </p:nvSpPr>
            <p:spPr bwMode="auto">
              <a:xfrm>
                <a:off x="4131" y="11183"/>
                <a:ext cx="90" cy="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4" name="Line 259"/>
              <p:cNvSpPr>
                <a:spLocks noChangeShapeType="1"/>
              </p:cNvSpPr>
              <p:nvPr/>
            </p:nvSpPr>
            <p:spPr bwMode="auto">
              <a:xfrm>
                <a:off x="4221" y="11189"/>
                <a:ext cx="84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5" name="Line 260"/>
              <p:cNvSpPr>
                <a:spLocks noChangeShapeType="1"/>
              </p:cNvSpPr>
              <p:nvPr/>
            </p:nvSpPr>
            <p:spPr bwMode="auto">
              <a:xfrm>
                <a:off x="4305" y="11201"/>
                <a:ext cx="7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6" name="Line 261"/>
              <p:cNvSpPr>
                <a:spLocks noChangeShapeType="1"/>
              </p:cNvSpPr>
              <p:nvPr/>
            </p:nvSpPr>
            <p:spPr bwMode="auto">
              <a:xfrm>
                <a:off x="4383" y="11213"/>
                <a:ext cx="72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7" name="Freeform 262"/>
              <p:cNvSpPr>
                <a:spLocks/>
              </p:cNvSpPr>
              <p:nvPr/>
            </p:nvSpPr>
            <p:spPr bwMode="auto">
              <a:xfrm>
                <a:off x="4455" y="11231"/>
                <a:ext cx="66" cy="30"/>
              </a:xfrm>
              <a:custGeom>
                <a:avLst/>
                <a:gdLst>
                  <a:gd name="T0" fmla="*/ 0 w 66"/>
                  <a:gd name="T1" fmla="*/ 0 h 30"/>
                  <a:gd name="T2" fmla="*/ 36 w 66"/>
                  <a:gd name="T3" fmla="*/ 12 h 30"/>
                  <a:gd name="T4" fmla="*/ 66 w 66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30"/>
                  <a:gd name="T11" fmla="*/ 66 w 6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30">
                    <a:moveTo>
                      <a:pt x="0" y="0"/>
                    </a:moveTo>
                    <a:lnTo>
                      <a:pt x="36" y="12"/>
                    </a:lnTo>
                    <a:lnTo>
                      <a:pt x="66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8" name="Line 263"/>
              <p:cNvSpPr>
                <a:spLocks noChangeShapeType="1"/>
              </p:cNvSpPr>
              <p:nvPr/>
            </p:nvSpPr>
            <p:spPr bwMode="auto">
              <a:xfrm>
                <a:off x="4521" y="11261"/>
                <a:ext cx="60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9" name="Line 264"/>
              <p:cNvSpPr>
                <a:spLocks noChangeShapeType="1"/>
              </p:cNvSpPr>
              <p:nvPr/>
            </p:nvSpPr>
            <p:spPr bwMode="auto">
              <a:xfrm>
                <a:off x="4581" y="11297"/>
                <a:ext cx="60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0" name="Freeform 265"/>
              <p:cNvSpPr>
                <a:spLocks/>
              </p:cNvSpPr>
              <p:nvPr/>
            </p:nvSpPr>
            <p:spPr bwMode="auto">
              <a:xfrm>
                <a:off x="4641" y="11333"/>
                <a:ext cx="60" cy="36"/>
              </a:xfrm>
              <a:custGeom>
                <a:avLst/>
                <a:gdLst>
                  <a:gd name="T0" fmla="*/ 0 w 60"/>
                  <a:gd name="T1" fmla="*/ 0 h 36"/>
                  <a:gd name="T2" fmla="*/ 30 w 60"/>
                  <a:gd name="T3" fmla="*/ 18 h 36"/>
                  <a:gd name="T4" fmla="*/ 60 w 60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36"/>
                  <a:gd name="T11" fmla="*/ 60 w 6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36">
                    <a:moveTo>
                      <a:pt x="0" y="0"/>
                    </a:moveTo>
                    <a:lnTo>
                      <a:pt x="30" y="18"/>
                    </a:lnTo>
                    <a:lnTo>
                      <a:pt x="60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1" name="Freeform 266"/>
              <p:cNvSpPr>
                <a:spLocks/>
              </p:cNvSpPr>
              <p:nvPr/>
            </p:nvSpPr>
            <p:spPr bwMode="auto">
              <a:xfrm>
                <a:off x="4701" y="11369"/>
                <a:ext cx="48" cy="36"/>
              </a:xfrm>
              <a:custGeom>
                <a:avLst/>
                <a:gdLst>
                  <a:gd name="T0" fmla="*/ 0 w 48"/>
                  <a:gd name="T1" fmla="*/ 0 h 36"/>
                  <a:gd name="T2" fmla="*/ 24 w 48"/>
                  <a:gd name="T3" fmla="*/ 18 h 36"/>
                  <a:gd name="T4" fmla="*/ 48 w 48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36"/>
                  <a:gd name="T11" fmla="*/ 48 w 48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36">
                    <a:moveTo>
                      <a:pt x="0" y="0"/>
                    </a:moveTo>
                    <a:lnTo>
                      <a:pt x="24" y="18"/>
                    </a:lnTo>
                    <a:lnTo>
                      <a:pt x="48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2" name="Freeform 267"/>
              <p:cNvSpPr>
                <a:spLocks/>
              </p:cNvSpPr>
              <p:nvPr/>
            </p:nvSpPr>
            <p:spPr bwMode="auto">
              <a:xfrm>
                <a:off x="4749" y="11405"/>
                <a:ext cx="54" cy="42"/>
              </a:xfrm>
              <a:custGeom>
                <a:avLst/>
                <a:gdLst>
                  <a:gd name="T0" fmla="*/ 0 w 54"/>
                  <a:gd name="T1" fmla="*/ 0 h 42"/>
                  <a:gd name="T2" fmla="*/ 24 w 54"/>
                  <a:gd name="T3" fmla="*/ 18 h 42"/>
                  <a:gd name="T4" fmla="*/ 54 w 54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42"/>
                  <a:gd name="T11" fmla="*/ 54 w 5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42">
                    <a:moveTo>
                      <a:pt x="0" y="0"/>
                    </a:moveTo>
                    <a:lnTo>
                      <a:pt x="24" y="18"/>
                    </a:lnTo>
                    <a:lnTo>
                      <a:pt x="54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3" name="Line 268"/>
              <p:cNvSpPr>
                <a:spLocks noChangeShapeType="1"/>
              </p:cNvSpPr>
              <p:nvPr/>
            </p:nvSpPr>
            <p:spPr bwMode="auto">
              <a:xfrm>
                <a:off x="4803" y="11447"/>
                <a:ext cx="48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4" name="Freeform 269"/>
              <p:cNvSpPr>
                <a:spLocks/>
              </p:cNvSpPr>
              <p:nvPr/>
            </p:nvSpPr>
            <p:spPr bwMode="auto">
              <a:xfrm>
                <a:off x="4851" y="11483"/>
                <a:ext cx="48" cy="42"/>
              </a:xfrm>
              <a:custGeom>
                <a:avLst/>
                <a:gdLst>
                  <a:gd name="T0" fmla="*/ 0 w 48"/>
                  <a:gd name="T1" fmla="*/ 0 h 42"/>
                  <a:gd name="T2" fmla="*/ 24 w 48"/>
                  <a:gd name="T3" fmla="*/ 18 h 42"/>
                  <a:gd name="T4" fmla="*/ 48 w 48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2"/>
                  <a:gd name="T11" fmla="*/ 48 w 48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2">
                    <a:moveTo>
                      <a:pt x="0" y="0"/>
                    </a:moveTo>
                    <a:lnTo>
                      <a:pt x="24" y="18"/>
                    </a:lnTo>
                    <a:lnTo>
                      <a:pt x="48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5" name="Line 270"/>
              <p:cNvSpPr>
                <a:spLocks noChangeShapeType="1"/>
              </p:cNvSpPr>
              <p:nvPr/>
            </p:nvSpPr>
            <p:spPr bwMode="auto">
              <a:xfrm>
                <a:off x="4899" y="11525"/>
                <a:ext cx="42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6" name="Line 271"/>
              <p:cNvSpPr>
                <a:spLocks noChangeShapeType="1"/>
              </p:cNvSpPr>
              <p:nvPr/>
            </p:nvSpPr>
            <p:spPr bwMode="auto">
              <a:xfrm>
                <a:off x="4941" y="11561"/>
                <a:ext cx="42" cy="4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7" name="Line 272"/>
              <p:cNvSpPr>
                <a:spLocks noChangeShapeType="1"/>
              </p:cNvSpPr>
              <p:nvPr/>
            </p:nvSpPr>
            <p:spPr bwMode="auto">
              <a:xfrm>
                <a:off x="4983" y="11603"/>
                <a:ext cx="42" cy="4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8" name="Line 273"/>
              <p:cNvSpPr>
                <a:spLocks noChangeShapeType="1"/>
              </p:cNvSpPr>
              <p:nvPr/>
            </p:nvSpPr>
            <p:spPr bwMode="auto">
              <a:xfrm>
                <a:off x="5025" y="11645"/>
                <a:ext cx="36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9" name="Freeform 274"/>
              <p:cNvSpPr>
                <a:spLocks/>
              </p:cNvSpPr>
              <p:nvPr/>
            </p:nvSpPr>
            <p:spPr bwMode="auto">
              <a:xfrm>
                <a:off x="5061" y="11681"/>
                <a:ext cx="42" cy="30"/>
              </a:xfrm>
              <a:custGeom>
                <a:avLst/>
                <a:gdLst>
                  <a:gd name="T0" fmla="*/ 0 w 42"/>
                  <a:gd name="T1" fmla="*/ 0 h 30"/>
                  <a:gd name="T2" fmla="*/ 18 w 42"/>
                  <a:gd name="T3" fmla="*/ 18 h 30"/>
                  <a:gd name="T4" fmla="*/ 42 w 42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30"/>
                  <a:gd name="T11" fmla="*/ 42 w 42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30">
                    <a:moveTo>
                      <a:pt x="0" y="0"/>
                    </a:moveTo>
                    <a:lnTo>
                      <a:pt x="18" y="18"/>
                    </a:lnTo>
                    <a:lnTo>
                      <a:pt x="42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0" name="Line 275"/>
              <p:cNvSpPr>
                <a:spLocks noChangeShapeType="1"/>
              </p:cNvSpPr>
              <p:nvPr/>
            </p:nvSpPr>
            <p:spPr bwMode="auto">
              <a:xfrm>
                <a:off x="5103" y="11711"/>
                <a:ext cx="36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1" name="Freeform 276"/>
              <p:cNvSpPr>
                <a:spLocks/>
              </p:cNvSpPr>
              <p:nvPr/>
            </p:nvSpPr>
            <p:spPr bwMode="auto">
              <a:xfrm>
                <a:off x="5139" y="11741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12 w 30"/>
                  <a:gd name="T3" fmla="*/ 18 h 36"/>
                  <a:gd name="T4" fmla="*/ 30 w 30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6"/>
                  <a:gd name="T11" fmla="*/ 30 w 3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6">
                    <a:moveTo>
                      <a:pt x="0" y="0"/>
                    </a:moveTo>
                    <a:lnTo>
                      <a:pt x="12" y="18"/>
                    </a:lnTo>
                    <a:lnTo>
                      <a:pt x="30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2" name="Freeform 277"/>
              <p:cNvSpPr>
                <a:spLocks/>
              </p:cNvSpPr>
              <p:nvPr/>
            </p:nvSpPr>
            <p:spPr bwMode="auto">
              <a:xfrm>
                <a:off x="5169" y="11777"/>
                <a:ext cx="36" cy="24"/>
              </a:xfrm>
              <a:custGeom>
                <a:avLst/>
                <a:gdLst>
                  <a:gd name="T0" fmla="*/ 0 w 36"/>
                  <a:gd name="T1" fmla="*/ 0 h 24"/>
                  <a:gd name="T2" fmla="*/ 18 w 36"/>
                  <a:gd name="T3" fmla="*/ 12 h 24"/>
                  <a:gd name="T4" fmla="*/ 36 w 3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0"/>
                    </a:moveTo>
                    <a:lnTo>
                      <a:pt x="18" y="12"/>
                    </a:lnTo>
                    <a:lnTo>
                      <a:pt x="36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3" name="Line 278"/>
              <p:cNvSpPr>
                <a:spLocks noChangeShapeType="1"/>
              </p:cNvSpPr>
              <p:nvPr/>
            </p:nvSpPr>
            <p:spPr bwMode="auto">
              <a:xfrm>
                <a:off x="5205" y="11801"/>
                <a:ext cx="36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4" name="Line 279"/>
              <p:cNvSpPr>
                <a:spLocks noChangeShapeType="1"/>
              </p:cNvSpPr>
              <p:nvPr/>
            </p:nvSpPr>
            <p:spPr bwMode="auto">
              <a:xfrm>
                <a:off x="5241" y="11831"/>
                <a:ext cx="30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5" name="Line 280"/>
              <p:cNvSpPr>
                <a:spLocks noChangeShapeType="1"/>
              </p:cNvSpPr>
              <p:nvPr/>
            </p:nvSpPr>
            <p:spPr bwMode="auto">
              <a:xfrm>
                <a:off x="5271" y="11861"/>
                <a:ext cx="30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6" name="Line 281"/>
              <p:cNvSpPr>
                <a:spLocks noChangeShapeType="1"/>
              </p:cNvSpPr>
              <p:nvPr/>
            </p:nvSpPr>
            <p:spPr bwMode="auto">
              <a:xfrm>
                <a:off x="5301" y="11885"/>
                <a:ext cx="30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7" name="Line 282"/>
              <p:cNvSpPr>
                <a:spLocks noChangeShapeType="1"/>
              </p:cNvSpPr>
              <p:nvPr/>
            </p:nvSpPr>
            <p:spPr bwMode="auto">
              <a:xfrm>
                <a:off x="5331" y="11915"/>
                <a:ext cx="30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8" name="Line 283"/>
              <p:cNvSpPr>
                <a:spLocks noChangeShapeType="1"/>
              </p:cNvSpPr>
              <p:nvPr/>
            </p:nvSpPr>
            <p:spPr bwMode="auto">
              <a:xfrm>
                <a:off x="5361" y="11939"/>
                <a:ext cx="30" cy="24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9" name="Line 284"/>
              <p:cNvSpPr>
                <a:spLocks noChangeShapeType="1"/>
              </p:cNvSpPr>
              <p:nvPr/>
            </p:nvSpPr>
            <p:spPr bwMode="auto">
              <a:xfrm>
                <a:off x="5391" y="11963"/>
                <a:ext cx="24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0" name="Line 285"/>
              <p:cNvSpPr>
                <a:spLocks noChangeShapeType="1"/>
              </p:cNvSpPr>
              <p:nvPr/>
            </p:nvSpPr>
            <p:spPr bwMode="auto">
              <a:xfrm>
                <a:off x="5415" y="11993"/>
                <a:ext cx="30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1" name="Freeform 286"/>
              <p:cNvSpPr>
                <a:spLocks/>
              </p:cNvSpPr>
              <p:nvPr/>
            </p:nvSpPr>
            <p:spPr bwMode="auto">
              <a:xfrm>
                <a:off x="5445" y="12023"/>
                <a:ext cx="24" cy="36"/>
              </a:xfrm>
              <a:custGeom>
                <a:avLst/>
                <a:gdLst>
                  <a:gd name="T0" fmla="*/ 0 w 24"/>
                  <a:gd name="T1" fmla="*/ 0 h 36"/>
                  <a:gd name="T2" fmla="*/ 12 w 24"/>
                  <a:gd name="T3" fmla="*/ 18 h 36"/>
                  <a:gd name="T4" fmla="*/ 24 w 24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6"/>
                  <a:gd name="T11" fmla="*/ 24 w 24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6">
                    <a:moveTo>
                      <a:pt x="0" y="0"/>
                    </a:moveTo>
                    <a:lnTo>
                      <a:pt x="12" y="18"/>
                    </a:lnTo>
                    <a:lnTo>
                      <a:pt x="24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2" name="Line 287"/>
              <p:cNvSpPr>
                <a:spLocks noChangeShapeType="1"/>
              </p:cNvSpPr>
              <p:nvPr/>
            </p:nvSpPr>
            <p:spPr bwMode="auto">
              <a:xfrm>
                <a:off x="5469" y="12059"/>
                <a:ext cx="24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3" name="Line 288"/>
              <p:cNvSpPr>
                <a:spLocks noChangeShapeType="1"/>
              </p:cNvSpPr>
              <p:nvPr/>
            </p:nvSpPr>
            <p:spPr bwMode="auto">
              <a:xfrm>
                <a:off x="5493" y="12089"/>
                <a:ext cx="24" cy="30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4" name="Freeform 289"/>
              <p:cNvSpPr>
                <a:spLocks/>
              </p:cNvSpPr>
              <p:nvPr/>
            </p:nvSpPr>
            <p:spPr bwMode="auto">
              <a:xfrm>
                <a:off x="5517" y="12119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8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8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5" name="Freeform 290"/>
              <p:cNvSpPr>
                <a:spLocks/>
              </p:cNvSpPr>
              <p:nvPr/>
            </p:nvSpPr>
            <p:spPr bwMode="auto">
              <a:xfrm>
                <a:off x="5541" y="12149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6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6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6" name="Freeform 291"/>
              <p:cNvSpPr>
                <a:spLocks/>
              </p:cNvSpPr>
              <p:nvPr/>
            </p:nvSpPr>
            <p:spPr bwMode="auto">
              <a:xfrm>
                <a:off x="5565" y="12167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7" name="Freeform 292"/>
              <p:cNvSpPr>
                <a:spLocks/>
              </p:cNvSpPr>
              <p:nvPr/>
            </p:nvSpPr>
            <p:spPr bwMode="auto">
              <a:xfrm>
                <a:off x="5589" y="12197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12 h 24"/>
                  <a:gd name="T4" fmla="*/ 24 w 24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24"/>
                  <a:gd name="T11" fmla="*/ 24 w 2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24">
                    <a:moveTo>
                      <a:pt x="0" y="0"/>
                    </a:moveTo>
                    <a:lnTo>
                      <a:pt x="12" y="12"/>
                    </a:lnTo>
                    <a:lnTo>
                      <a:pt x="24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8" name="Freeform 293"/>
              <p:cNvSpPr>
                <a:spLocks/>
              </p:cNvSpPr>
              <p:nvPr/>
            </p:nvSpPr>
            <p:spPr bwMode="auto">
              <a:xfrm>
                <a:off x="5613" y="12221"/>
                <a:ext cx="24" cy="36"/>
              </a:xfrm>
              <a:custGeom>
                <a:avLst/>
                <a:gdLst>
                  <a:gd name="T0" fmla="*/ 0 w 24"/>
                  <a:gd name="T1" fmla="*/ 0 h 36"/>
                  <a:gd name="T2" fmla="*/ 12 w 24"/>
                  <a:gd name="T3" fmla="*/ 18 h 36"/>
                  <a:gd name="T4" fmla="*/ 24 w 24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6"/>
                  <a:gd name="T11" fmla="*/ 24 w 24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6">
                    <a:moveTo>
                      <a:pt x="0" y="0"/>
                    </a:moveTo>
                    <a:lnTo>
                      <a:pt x="12" y="18"/>
                    </a:lnTo>
                    <a:lnTo>
                      <a:pt x="24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49" name="Freeform 294"/>
              <p:cNvSpPr>
                <a:spLocks/>
              </p:cNvSpPr>
              <p:nvPr/>
            </p:nvSpPr>
            <p:spPr bwMode="auto">
              <a:xfrm>
                <a:off x="5637" y="12257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6 w 18"/>
                  <a:gd name="T3" fmla="*/ 18 h 30"/>
                  <a:gd name="T4" fmla="*/ 18 w 18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30"/>
                  <a:gd name="T11" fmla="*/ 18 w 18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30">
                    <a:moveTo>
                      <a:pt x="0" y="0"/>
                    </a:moveTo>
                    <a:lnTo>
                      <a:pt x="6" y="18"/>
                    </a:lnTo>
                    <a:lnTo>
                      <a:pt x="18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0" name="Freeform 295"/>
              <p:cNvSpPr>
                <a:spLocks/>
              </p:cNvSpPr>
              <p:nvPr/>
            </p:nvSpPr>
            <p:spPr bwMode="auto">
              <a:xfrm>
                <a:off x="5655" y="12287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6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6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1" name="Freeform 296"/>
              <p:cNvSpPr>
                <a:spLocks/>
              </p:cNvSpPr>
              <p:nvPr/>
            </p:nvSpPr>
            <p:spPr bwMode="auto">
              <a:xfrm>
                <a:off x="5679" y="12305"/>
                <a:ext cx="42" cy="30"/>
              </a:xfrm>
              <a:custGeom>
                <a:avLst/>
                <a:gdLst>
                  <a:gd name="T0" fmla="*/ 0 w 42"/>
                  <a:gd name="T1" fmla="*/ 0 h 30"/>
                  <a:gd name="T2" fmla="*/ 24 w 42"/>
                  <a:gd name="T3" fmla="*/ 12 h 30"/>
                  <a:gd name="T4" fmla="*/ 42 w 42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30"/>
                  <a:gd name="T11" fmla="*/ 42 w 42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30">
                    <a:moveTo>
                      <a:pt x="0" y="0"/>
                    </a:moveTo>
                    <a:lnTo>
                      <a:pt x="24" y="12"/>
                    </a:lnTo>
                    <a:lnTo>
                      <a:pt x="42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2" name="Freeform 297"/>
              <p:cNvSpPr>
                <a:spLocks/>
              </p:cNvSpPr>
              <p:nvPr/>
            </p:nvSpPr>
            <p:spPr bwMode="auto">
              <a:xfrm>
                <a:off x="5721" y="12335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2 w 18"/>
                  <a:gd name="T3" fmla="*/ 12 h 24"/>
                  <a:gd name="T4" fmla="*/ 18 w 18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4"/>
                  <a:gd name="T11" fmla="*/ 18 w 18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4">
                    <a:moveTo>
                      <a:pt x="0" y="0"/>
                    </a:moveTo>
                    <a:lnTo>
                      <a:pt x="12" y="12"/>
                    </a:lnTo>
                    <a:lnTo>
                      <a:pt x="18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3" name="Freeform 298"/>
              <p:cNvSpPr>
                <a:spLocks/>
              </p:cNvSpPr>
              <p:nvPr/>
            </p:nvSpPr>
            <p:spPr bwMode="auto">
              <a:xfrm>
                <a:off x="5739" y="12359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12 w 24"/>
                  <a:gd name="T3" fmla="*/ 12 h 18"/>
                  <a:gd name="T4" fmla="*/ 24 w 24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12" y="12"/>
                    </a:lnTo>
                    <a:lnTo>
                      <a:pt x="24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4" name="Line 299"/>
              <p:cNvSpPr>
                <a:spLocks noChangeShapeType="1"/>
              </p:cNvSpPr>
              <p:nvPr/>
            </p:nvSpPr>
            <p:spPr bwMode="auto">
              <a:xfrm>
                <a:off x="5763" y="12377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5" name="Line 300"/>
              <p:cNvSpPr>
                <a:spLocks noChangeShapeType="1"/>
              </p:cNvSpPr>
              <p:nvPr/>
            </p:nvSpPr>
            <p:spPr bwMode="auto">
              <a:xfrm>
                <a:off x="5781" y="12395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6" name="Freeform 301"/>
              <p:cNvSpPr>
                <a:spLocks/>
              </p:cNvSpPr>
              <p:nvPr/>
            </p:nvSpPr>
            <p:spPr bwMode="auto">
              <a:xfrm>
                <a:off x="5799" y="12413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6 w 18"/>
                  <a:gd name="T3" fmla="*/ 12 h 24"/>
                  <a:gd name="T4" fmla="*/ 18 w 18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4"/>
                  <a:gd name="T11" fmla="*/ 18 w 18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4">
                    <a:moveTo>
                      <a:pt x="0" y="0"/>
                    </a:moveTo>
                    <a:lnTo>
                      <a:pt x="6" y="12"/>
                    </a:lnTo>
                    <a:lnTo>
                      <a:pt x="18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7" name="Freeform 302"/>
              <p:cNvSpPr>
                <a:spLocks/>
              </p:cNvSpPr>
              <p:nvPr/>
            </p:nvSpPr>
            <p:spPr bwMode="auto">
              <a:xfrm>
                <a:off x="5817" y="12437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6 w 18"/>
                  <a:gd name="T3" fmla="*/ 6 h 18"/>
                  <a:gd name="T4" fmla="*/ 18 w 18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0"/>
                    </a:moveTo>
                    <a:lnTo>
                      <a:pt x="6" y="6"/>
                    </a:lnTo>
                    <a:lnTo>
                      <a:pt x="18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8" name="Freeform 303"/>
              <p:cNvSpPr>
                <a:spLocks/>
              </p:cNvSpPr>
              <p:nvPr/>
            </p:nvSpPr>
            <p:spPr bwMode="auto">
              <a:xfrm>
                <a:off x="5835" y="12455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6 w 18"/>
                  <a:gd name="T3" fmla="*/ 18 h 36"/>
                  <a:gd name="T4" fmla="*/ 12 w 18"/>
                  <a:gd name="T5" fmla="*/ 30 h 36"/>
                  <a:gd name="T6" fmla="*/ 18 w 18"/>
                  <a:gd name="T7" fmla="*/ 36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36"/>
                  <a:gd name="T14" fmla="*/ 18 w 18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36">
                    <a:moveTo>
                      <a:pt x="0" y="0"/>
                    </a:moveTo>
                    <a:lnTo>
                      <a:pt x="6" y="18"/>
                    </a:lnTo>
                    <a:lnTo>
                      <a:pt x="12" y="30"/>
                    </a:lnTo>
                    <a:lnTo>
                      <a:pt x="18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59" name="Freeform 304"/>
              <p:cNvSpPr>
                <a:spLocks/>
              </p:cNvSpPr>
              <p:nvPr/>
            </p:nvSpPr>
            <p:spPr bwMode="auto">
              <a:xfrm>
                <a:off x="5853" y="12491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6 w 18"/>
                  <a:gd name="T5" fmla="*/ 6 h 6"/>
                  <a:gd name="T6" fmla="*/ 18 w 18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6"/>
                  <a:gd name="T14" fmla="*/ 18 w 18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0" name="Freeform 305"/>
              <p:cNvSpPr>
                <a:spLocks/>
              </p:cNvSpPr>
              <p:nvPr/>
            </p:nvSpPr>
            <p:spPr bwMode="auto">
              <a:xfrm>
                <a:off x="5871" y="12497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6 w 18"/>
                  <a:gd name="T3" fmla="*/ 12 h 24"/>
                  <a:gd name="T4" fmla="*/ 18 w 18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4"/>
                  <a:gd name="T11" fmla="*/ 18 w 18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4">
                    <a:moveTo>
                      <a:pt x="0" y="0"/>
                    </a:moveTo>
                    <a:lnTo>
                      <a:pt x="6" y="12"/>
                    </a:lnTo>
                    <a:lnTo>
                      <a:pt x="18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1" name="Line 306"/>
              <p:cNvSpPr>
                <a:spLocks noChangeShapeType="1"/>
              </p:cNvSpPr>
              <p:nvPr/>
            </p:nvSpPr>
            <p:spPr bwMode="auto">
              <a:xfrm>
                <a:off x="5889" y="12521"/>
                <a:ext cx="18" cy="18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2" name="Freeform 307"/>
              <p:cNvSpPr>
                <a:spLocks/>
              </p:cNvSpPr>
              <p:nvPr/>
            </p:nvSpPr>
            <p:spPr bwMode="auto">
              <a:xfrm>
                <a:off x="5907" y="12539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12 w 18"/>
                  <a:gd name="T3" fmla="*/ 6 h 18"/>
                  <a:gd name="T4" fmla="*/ 18 w 18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0"/>
                    </a:moveTo>
                    <a:lnTo>
                      <a:pt x="12" y="6"/>
                    </a:lnTo>
                    <a:lnTo>
                      <a:pt x="18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3" name="Freeform 308"/>
              <p:cNvSpPr>
                <a:spLocks/>
              </p:cNvSpPr>
              <p:nvPr/>
            </p:nvSpPr>
            <p:spPr bwMode="auto">
              <a:xfrm>
                <a:off x="5925" y="12557"/>
                <a:ext cx="12" cy="36"/>
              </a:xfrm>
              <a:custGeom>
                <a:avLst/>
                <a:gdLst>
                  <a:gd name="T0" fmla="*/ 0 w 12"/>
                  <a:gd name="T1" fmla="*/ 0 h 36"/>
                  <a:gd name="T2" fmla="*/ 6 w 12"/>
                  <a:gd name="T3" fmla="*/ 18 h 36"/>
                  <a:gd name="T4" fmla="*/ 12 w 12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6"/>
                  <a:gd name="T11" fmla="*/ 12 w 12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6">
                    <a:moveTo>
                      <a:pt x="0" y="0"/>
                    </a:moveTo>
                    <a:lnTo>
                      <a:pt x="6" y="18"/>
                    </a:lnTo>
                    <a:lnTo>
                      <a:pt x="12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4" name="Freeform 309"/>
              <p:cNvSpPr>
                <a:spLocks/>
              </p:cNvSpPr>
              <p:nvPr/>
            </p:nvSpPr>
            <p:spPr bwMode="auto">
              <a:xfrm>
                <a:off x="5937" y="1259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6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6" y="6"/>
                    </a:lnTo>
                    <a:lnTo>
                      <a:pt x="18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5" name="Freeform 310"/>
              <p:cNvSpPr>
                <a:spLocks/>
              </p:cNvSpPr>
              <p:nvPr/>
            </p:nvSpPr>
            <p:spPr bwMode="auto">
              <a:xfrm>
                <a:off x="5955" y="12605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12 w 30"/>
                  <a:gd name="T3" fmla="*/ 18 h 42"/>
                  <a:gd name="T4" fmla="*/ 30 w 30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42"/>
                  <a:gd name="T11" fmla="*/ 30 w 30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42">
                    <a:moveTo>
                      <a:pt x="0" y="0"/>
                    </a:moveTo>
                    <a:lnTo>
                      <a:pt x="12" y="18"/>
                    </a:lnTo>
                    <a:lnTo>
                      <a:pt x="30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6" name="Freeform 311"/>
              <p:cNvSpPr>
                <a:spLocks/>
              </p:cNvSpPr>
              <p:nvPr/>
            </p:nvSpPr>
            <p:spPr bwMode="auto">
              <a:xfrm>
                <a:off x="5985" y="12647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2 w 18"/>
                  <a:gd name="T3" fmla="*/ 18 h 30"/>
                  <a:gd name="T4" fmla="*/ 18 w 18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30"/>
                  <a:gd name="T11" fmla="*/ 18 w 18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30">
                    <a:moveTo>
                      <a:pt x="0" y="0"/>
                    </a:moveTo>
                    <a:lnTo>
                      <a:pt x="12" y="18"/>
                    </a:lnTo>
                    <a:lnTo>
                      <a:pt x="18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7" name="Freeform 312"/>
              <p:cNvSpPr>
                <a:spLocks/>
              </p:cNvSpPr>
              <p:nvPr/>
            </p:nvSpPr>
            <p:spPr bwMode="auto">
              <a:xfrm>
                <a:off x="6003" y="12677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6 w 12"/>
                  <a:gd name="T3" fmla="*/ 6 h 12"/>
                  <a:gd name="T4" fmla="*/ 12 w 1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2"/>
                  <a:gd name="T11" fmla="*/ 12 w 1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8" name="Freeform 313"/>
              <p:cNvSpPr>
                <a:spLocks/>
              </p:cNvSpPr>
              <p:nvPr/>
            </p:nvSpPr>
            <p:spPr bwMode="auto">
              <a:xfrm>
                <a:off x="6015" y="12689"/>
                <a:ext cx="30" cy="48"/>
              </a:xfrm>
              <a:custGeom>
                <a:avLst/>
                <a:gdLst>
                  <a:gd name="T0" fmla="*/ 0 w 30"/>
                  <a:gd name="T1" fmla="*/ 0 h 48"/>
                  <a:gd name="T2" fmla="*/ 6 w 30"/>
                  <a:gd name="T3" fmla="*/ 12 h 48"/>
                  <a:gd name="T4" fmla="*/ 12 w 30"/>
                  <a:gd name="T5" fmla="*/ 24 h 48"/>
                  <a:gd name="T6" fmla="*/ 24 w 30"/>
                  <a:gd name="T7" fmla="*/ 36 h 48"/>
                  <a:gd name="T8" fmla="*/ 30 w 30"/>
                  <a:gd name="T9" fmla="*/ 48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48"/>
                  <a:gd name="T17" fmla="*/ 30 w 30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48">
                    <a:moveTo>
                      <a:pt x="0" y="0"/>
                    </a:moveTo>
                    <a:lnTo>
                      <a:pt x="6" y="12"/>
                    </a:lnTo>
                    <a:lnTo>
                      <a:pt x="12" y="24"/>
                    </a:lnTo>
                    <a:lnTo>
                      <a:pt x="24" y="36"/>
                    </a:lnTo>
                    <a:lnTo>
                      <a:pt x="30" y="4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69" name="Freeform 314"/>
              <p:cNvSpPr>
                <a:spLocks/>
              </p:cNvSpPr>
              <p:nvPr/>
            </p:nvSpPr>
            <p:spPr bwMode="auto">
              <a:xfrm>
                <a:off x="6045" y="12737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2 w 18"/>
                  <a:gd name="T3" fmla="*/ 6 h 12"/>
                  <a:gd name="T4" fmla="*/ 18 w 18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0"/>
                    </a:moveTo>
                    <a:lnTo>
                      <a:pt x="12" y="6"/>
                    </a:lnTo>
                    <a:lnTo>
                      <a:pt x="18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0" name="Freeform 315"/>
              <p:cNvSpPr>
                <a:spLocks/>
              </p:cNvSpPr>
              <p:nvPr/>
            </p:nvSpPr>
            <p:spPr bwMode="auto">
              <a:xfrm>
                <a:off x="6063" y="12749"/>
                <a:ext cx="12" cy="30"/>
              </a:xfrm>
              <a:custGeom>
                <a:avLst/>
                <a:gdLst>
                  <a:gd name="T0" fmla="*/ 0 w 12"/>
                  <a:gd name="T1" fmla="*/ 0 h 30"/>
                  <a:gd name="T2" fmla="*/ 6 w 12"/>
                  <a:gd name="T3" fmla="*/ 12 h 30"/>
                  <a:gd name="T4" fmla="*/ 12 w 12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0"/>
                  <a:gd name="T11" fmla="*/ 12 w 12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0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1" name="Freeform 316"/>
              <p:cNvSpPr>
                <a:spLocks/>
              </p:cNvSpPr>
              <p:nvPr/>
            </p:nvSpPr>
            <p:spPr bwMode="auto">
              <a:xfrm>
                <a:off x="6075" y="12779"/>
                <a:ext cx="60" cy="60"/>
              </a:xfrm>
              <a:custGeom>
                <a:avLst/>
                <a:gdLst>
                  <a:gd name="T0" fmla="*/ 0 w 60"/>
                  <a:gd name="T1" fmla="*/ 0 h 60"/>
                  <a:gd name="T2" fmla="*/ 12 w 60"/>
                  <a:gd name="T3" fmla="*/ 12 h 60"/>
                  <a:gd name="T4" fmla="*/ 30 w 60"/>
                  <a:gd name="T5" fmla="*/ 30 h 60"/>
                  <a:gd name="T6" fmla="*/ 48 w 60"/>
                  <a:gd name="T7" fmla="*/ 48 h 60"/>
                  <a:gd name="T8" fmla="*/ 60 w 60"/>
                  <a:gd name="T9" fmla="*/ 6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60"/>
                  <a:gd name="T17" fmla="*/ 60 w 6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60">
                    <a:moveTo>
                      <a:pt x="0" y="0"/>
                    </a:moveTo>
                    <a:lnTo>
                      <a:pt x="12" y="12"/>
                    </a:lnTo>
                    <a:lnTo>
                      <a:pt x="30" y="30"/>
                    </a:lnTo>
                    <a:lnTo>
                      <a:pt x="48" y="48"/>
                    </a:lnTo>
                    <a:lnTo>
                      <a:pt x="60" y="6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2" name="Freeform 317"/>
              <p:cNvSpPr>
                <a:spLocks/>
              </p:cNvSpPr>
              <p:nvPr/>
            </p:nvSpPr>
            <p:spPr bwMode="auto">
              <a:xfrm>
                <a:off x="6135" y="12839"/>
                <a:ext cx="24" cy="36"/>
              </a:xfrm>
              <a:custGeom>
                <a:avLst/>
                <a:gdLst>
                  <a:gd name="T0" fmla="*/ 0 w 24"/>
                  <a:gd name="T1" fmla="*/ 0 h 36"/>
                  <a:gd name="T2" fmla="*/ 6 w 24"/>
                  <a:gd name="T3" fmla="*/ 12 h 36"/>
                  <a:gd name="T4" fmla="*/ 12 w 24"/>
                  <a:gd name="T5" fmla="*/ 18 h 36"/>
                  <a:gd name="T6" fmla="*/ 24 w 24"/>
                  <a:gd name="T7" fmla="*/ 36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6"/>
                  <a:gd name="T14" fmla="*/ 24 w 24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6">
                    <a:moveTo>
                      <a:pt x="0" y="0"/>
                    </a:moveTo>
                    <a:lnTo>
                      <a:pt x="6" y="12"/>
                    </a:lnTo>
                    <a:lnTo>
                      <a:pt x="12" y="18"/>
                    </a:lnTo>
                    <a:lnTo>
                      <a:pt x="24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3" name="Line 318"/>
              <p:cNvSpPr>
                <a:spLocks noChangeShapeType="1"/>
              </p:cNvSpPr>
              <p:nvPr/>
            </p:nvSpPr>
            <p:spPr bwMode="auto">
              <a:xfrm>
                <a:off x="6159" y="12875"/>
                <a:ext cx="30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4" name="Line 319"/>
              <p:cNvSpPr>
                <a:spLocks noChangeShapeType="1"/>
              </p:cNvSpPr>
              <p:nvPr/>
            </p:nvSpPr>
            <p:spPr bwMode="auto">
              <a:xfrm>
                <a:off x="6189" y="12911"/>
                <a:ext cx="24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5" name="Line 320"/>
              <p:cNvSpPr>
                <a:spLocks noChangeShapeType="1"/>
              </p:cNvSpPr>
              <p:nvPr/>
            </p:nvSpPr>
            <p:spPr bwMode="auto">
              <a:xfrm>
                <a:off x="6213" y="12947"/>
                <a:ext cx="24" cy="36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6" name="Freeform 321"/>
              <p:cNvSpPr>
                <a:spLocks/>
              </p:cNvSpPr>
              <p:nvPr/>
            </p:nvSpPr>
            <p:spPr bwMode="auto">
              <a:xfrm>
                <a:off x="6237" y="12983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12 w 24"/>
                  <a:gd name="T3" fmla="*/ 12 h 30"/>
                  <a:gd name="T4" fmla="*/ 24 w 24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30"/>
                  <a:gd name="T11" fmla="*/ 24 w 24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30">
                    <a:moveTo>
                      <a:pt x="0" y="0"/>
                    </a:moveTo>
                    <a:lnTo>
                      <a:pt x="12" y="12"/>
                    </a:lnTo>
                    <a:lnTo>
                      <a:pt x="24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7" name="Freeform 322"/>
              <p:cNvSpPr>
                <a:spLocks/>
              </p:cNvSpPr>
              <p:nvPr/>
            </p:nvSpPr>
            <p:spPr bwMode="auto">
              <a:xfrm>
                <a:off x="6261" y="13013"/>
                <a:ext cx="48" cy="78"/>
              </a:xfrm>
              <a:custGeom>
                <a:avLst/>
                <a:gdLst>
                  <a:gd name="T0" fmla="*/ 0 w 48"/>
                  <a:gd name="T1" fmla="*/ 0 h 78"/>
                  <a:gd name="T2" fmla="*/ 12 w 48"/>
                  <a:gd name="T3" fmla="*/ 18 h 78"/>
                  <a:gd name="T4" fmla="*/ 24 w 48"/>
                  <a:gd name="T5" fmla="*/ 36 h 78"/>
                  <a:gd name="T6" fmla="*/ 36 w 48"/>
                  <a:gd name="T7" fmla="*/ 60 h 78"/>
                  <a:gd name="T8" fmla="*/ 48 w 48"/>
                  <a:gd name="T9" fmla="*/ 78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78"/>
                  <a:gd name="T17" fmla="*/ 48 w 4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78">
                    <a:moveTo>
                      <a:pt x="0" y="0"/>
                    </a:moveTo>
                    <a:lnTo>
                      <a:pt x="12" y="18"/>
                    </a:lnTo>
                    <a:lnTo>
                      <a:pt x="24" y="36"/>
                    </a:lnTo>
                    <a:lnTo>
                      <a:pt x="36" y="60"/>
                    </a:lnTo>
                    <a:lnTo>
                      <a:pt x="48" y="7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8" name="Freeform 323"/>
              <p:cNvSpPr>
                <a:spLocks/>
              </p:cNvSpPr>
              <p:nvPr/>
            </p:nvSpPr>
            <p:spPr bwMode="auto">
              <a:xfrm>
                <a:off x="6309" y="13091"/>
                <a:ext cx="24" cy="42"/>
              </a:xfrm>
              <a:custGeom>
                <a:avLst/>
                <a:gdLst>
                  <a:gd name="T0" fmla="*/ 0 w 24"/>
                  <a:gd name="T1" fmla="*/ 0 h 42"/>
                  <a:gd name="T2" fmla="*/ 12 w 24"/>
                  <a:gd name="T3" fmla="*/ 24 h 42"/>
                  <a:gd name="T4" fmla="*/ 24 w 24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2"/>
                  <a:gd name="T11" fmla="*/ 24 w 2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2">
                    <a:moveTo>
                      <a:pt x="0" y="0"/>
                    </a:moveTo>
                    <a:lnTo>
                      <a:pt x="12" y="24"/>
                    </a:lnTo>
                    <a:lnTo>
                      <a:pt x="24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79" name="Freeform 324"/>
              <p:cNvSpPr>
                <a:spLocks/>
              </p:cNvSpPr>
              <p:nvPr/>
            </p:nvSpPr>
            <p:spPr bwMode="auto">
              <a:xfrm>
                <a:off x="6333" y="13133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0 h 6"/>
                  <a:gd name="T4" fmla="*/ 6 w 18"/>
                  <a:gd name="T5" fmla="*/ 0 h 6"/>
                  <a:gd name="T6" fmla="*/ 12 w 18"/>
                  <a:gd name="T7" fmla="*/ 6 h 6"/>
                  <a:gd name="T8" fmla="*/ 18 w 18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"/>
                  <a:gd name="T17" fmla="*/ 18 w 1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8" y="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0" name="Freeform 325"/>
              <p:cNvSpPr>
                <a:spLocks/>
              </p:cNvSpPr>
              <p:nvPr/>
            </p:nvSpPr>
            <p:spPr bwMode="auto">
              <a:xfrm>
                <a:off x="6351" y="13139"/>
                <a:ext cx="24" cy="42"/>
              </a:xfrm>
              <a:custGeom>
                <a:avLst/>
                <a:gdLst>
                  <a:gd name="T0" fmla="*/ 0 w 24"/>
                  <a:gd name="T1" fmla="*/ 0 h 42"/>
                  <a:gd name="T2" fmla="*/ 6 w 24"/>
                  <a:gd name="T3" fmla="*/ 6 h 42"/>
                  <a:gd name="T4" fmla="*/ 12 w 24"/>
                  <a:gd name="T5" fmla="*/ 18 h 42"/>
                  <a:gd name="T6" fmla="*/ 18 w 24"/>
                  <a:gd name="T7" fmla="*/ 30 h 42"/>
                  <a:gd name="T8" fmla="*/ 24 w 24"/>
                  <a:gd name="T9" fmla="*/ 4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42"/>
                  <a:gd name="T17" fmla="*/ 24 w 2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42">
                    <a:moveTo>
                      <a:pt x="0" y="0"/>
                    </a:moveTo>
                    <a:lnTo>
                      <a:pt x="6" y="6"/>
                    </a:lnTo>
                    <a:lnTo>
                      <a:pt x="12" y="18"/>
                    </a:lnTo>
                    <a:lnTo>
                      <a:pt x="18" y="30"/>
                    </a:lnTo>
                    <a:lnTo>
                      <a:pt x="24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1" name="Freeform 326"/>
              <p:cNvSpPr>
                <a:spLocks/>
              </p:cNvSpPr>
              <p:nvPr/>
            </p:nvSpPr>
            <p:spPr bwMode="auto">
              <a:xfrm>
                <a:off x="6375" y="13181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6 w 18"/>
                  <a:gd name="T3" fmla="*/ 6 h 18"/>
                  <a:gd name="T4" fmla="*/ 18 w 18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0"/>
                    </a:moveTo>
                    <a:lnTo>
                      <a:pt x="6" y="6"/>
                    </a:lnTo>
                    <a:lnTo>
                      <a:pt x="18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2" name="Freeform 327"/>
              <p:cNvSpPr>
                <a:spLocks/>
              </p:cNvSpPr>
              <p:nvPr/>
            </p:nvSpPr>
            <p:spPr bwMode="auto">
              <a:xfrm>
                <a:off x="6393" y="13199"/>
                <a:ext cx="24" cy="42"/>
              </a:xfrm>
              <a:custGeom>
                <a:avLst/>
                <a:gdLst>
                  <a:gd name="T0" fmla="*/ 0 w 24"/>
                  <a:gd name="T1" fmla="*/ 0 h 42"/>
                  <a:gd name="T2" fmla="*/ 12 w 24"/>
                  <a:gd name="T3" fmla="*/ 18 h 42"/>
                  <a:gd name="T4" fmla="*/ 24 w 24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2"/>
                  <a:gd name="T11" fmla="*/ 24 w 2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2">
                    <a:moveTo>
                      <a:pt x="0" y="0"/>
                    </a:moveTo>
                    <a:lnTo>
                      <a:pt x="12" y="18"/>
                    </a:lnTo>
                    <a:lnTo>
                      <a:pt x="24" y="4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3" name="Freeform 328"/>
              <p:cNvSpPr>
                <a:spLocks/>
              </p:cNvSpPr>
              <p:nvPr/>
            </p:nvSpPr>
            <p:spPr bwMode="auto">
              <a:xfrm>
                <a:off x="6417" y="13241"/>
                <a:ext cx="18" cy="66"/>
              </a:xfrm>
              <a:custGeom>
                <a:avLst/>
                <a:gdLst>
                  <a:gd name="T0" fmla="*/ 0 w 18"/>
                  <a:gd name="T1" fmla="*/ 0 h 66"/>
                  <a:gd name="T2" fmla="*/ 6 w 18"/>
                  <a:gd name="T3" fmla="*/ 18 h 66"/>
                  <a:gd name="T4" fmla="*/ 6 w 18"/>
                  <a:gd name="T5" fmla="*/ 36 h 66"/>
                  <a:gd name="T6" fmla="*/ 12 w 18"/>
                  <a:gd name="T7" fmla="*/ 54 h 66"/>
                  <a:gd name="T8" fmla="*/ 18 w 18"/>
                  <a:gd name="T9" fmla="*/ 66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0" y="0"/>
                    </a:moveTo>
                    <a:lnTo>
                      <a:pt x="6" y="18"/>
                    </a:lnTo>
                    <a:lnTo>
                      <a:pt x="6" y="36"/>
                    </a:lnTo>
                    <a:lnTo>
                      <a:pt x="12" y="54"/>
                    </a:lnTo>
                    <a:lnTo>
                      <a:pt x="18" y="6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4" name="Freeform 329"/>
              <p:cNvSpPr>
                <a:spLocks/>
              </p:cNvSpPr>
              <p:nvPr/>
            </p:nvSpPr>
            <p:spPr bwMode="auto">
              <a:xfrm>
                <a:off x="6435" y="1330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6 w 24"/>
                  <a:gd name="T3" fmla="*/ 6 h 12"/>
                  <a:gd name="T4" fmla="*/ 12 w 24"/>
                  <a:gd name="T5" fmla="*/ 12 h 12"/>
                  <a:gd name="T6" fmla="*/ 24 w 24"/>
                  <a:gd name="T7" fmla="*/ 12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2"/>
                  <a:gd name="T14" fmla="*/ 24 w 2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2">
                    <a:moveTo>
                      <a:pt x="0" y="0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24" y="12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5" name="Line 330"/>
              <p:cNvSpPr>
                <a:spLocks noChangeShapeType="1"/>
              </p:cNvSpPr>
              <p:nvPr/>
            </p:nvSpPr>
            <p:spPr bwMode="auto">
              <a:xfrm>
                <a:off x="6459" y="13319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6" name="Line 331"/>
              <p:cNvSpPr>
                <a:spLocks noChangeShapeType="1"/>
              </p:cNvSpPr>
              <p:nvPr/>
            </p:nvSpPr>
            <p:spPr bwMode="auto">
              <a:xfrm>
                <a:off x="6477" y="13331"/>
                <a:ext cx="18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7" name="Freeform 332"/>
              <p:cNvSpPr>
                <a:spLocks/>
              </p:cNvSpPr>
              <p:nvPr/>
            </p:nvSpPr>
            <p:spPr bwMode="auto">
              <a:xfrm>
                <a:off x="6495" y="13343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6 w 18"/>
                  <a:gd name="T3" fmla="*/ 6 h 18"/>
                  <a:gd name="T4" fmla="*/ 18 w 18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8"/>
                  <a:gd name="T11" fmla="*/ 18 w 18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8">
                    <a:moveTo>
                      <a:pt x="0" y="0"/>
                    </a:moveTo>
                    <a:lnTo>
                      <a:pt x="6" y="6"/>
                    </a:lnTo>
                    <a:lnTo>
                      <a:pt x="18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8" name="Freeform 333"/>
              <p:cNvSpPr>
                <a:spLocks/>
              </p:cNvSpPr>
              <p:nvPr/>
            </p:nvSpPr>
            <p:spPr bwMode="auto">
              <a:xfrm>
                <a:off x="6513" y="13361"/>
                <a:ext cx="24" cy="48"/>
              </a:xfrm>
              <a:custGeom>
                <a:avLst/>
                <a:gdLst>
                  <a:gd name="T0" fmla="*/ 0 w 24"/>
                  <a:gd name="T1" fmla="*/ 0 h 48"/>
                  <a:gd name="T2" fmla="*/ 12 w 24"/>
                  <a:gd name="T3" fmla="*/ 24 h 48"/>
                  <a:gd name="T4" fmla="*/ 24 w 24"/>
                  <a:gd name="T5" fmla="*/ 48 h 4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8"/>
                  <a:gd name="T11" fmla="*/ 24 w 2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8">
                    <a:moveTo>
                      <a:pt x="0" y="0"/>
                    </a:moveTo>
                    <a:lnTo>
                      <a:pt x="12" y="24"/>
                    </a:lnTo>
                    <a:lnTo>
                      <a:pt x="24" y="4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89" name="Freeform 334"/>
              <p:cNvSpPr>
                <a:spLocks/>
              </p:cNvSpPr>
              <p:nvPr/>
            </p:nvSpPr>
            <p:spPr bwMode="auto">
              <a:xfrm>
                <a:off x="6537" y="13409"/>
                <a:ext cx="18" cy="54"/>
              </a:xfrm>
              <a:custGeom>
                <a:avLst/>
                <a:gdLst>
                  <a:gd name="T0" fmla="*/ 0 w 18"/>
                  <a:gd name="T1" fmla="*/ 0 h 54"/>
                  <a:gd name="T2" fmla="*/ 6 w 18"/>
                  <a:gd name="T3" fmla="*/ 12 h 54"/>
                  <a:gd name="T4" fmla="*/ 12 w 18"/>
                  <a:gd name="T5" fmla="*/ 30 h 54"/>
                  <a:gd name="T6" fmla="*/ 12 w 18"/>
                  <a:gd name="T7" fmla="*/ 42 h 54"/>
                  <a:gd name="T8" fmla="*/ 18 w 18"/>
                  <a:gd name="T9" fmla="*/ 54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4"/>
                  <a:gd name="T17" fmla="*/ 18 w 18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4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8" y="5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0" name="Freeform 335"/>
              <p:cNvSpPr>
                <a:spLocks/>
              </p:cNvSpPr>
              <p:nvPr/>
            </p:nvSpPr>
            <p:spPr bwMode="auto">
              <a:xfrm>
                <a:off x="6555" y="13457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1" name="Freeform 336"/>
              <p:cNvSpPr>
                <a:spLocks/>
              </p:cNvSpPr>
              <p:nvPr/>
            </p:nvSpPr>
            <p:spPr bwMode="auto">
              <a:xfrm>
                <a:off x="6561" y="13451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2" name="Freeform 337"/>
              <p:cNvSpPr>
                <a:spLocks/>
              </p:cNvSpPr>
              <p:nvPr/>
            </p:nvSpPr>
            <p:spPr bwMode="auto">
              <a:xfrm>
                <a:off x="6573" y="13451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6 h 30"/>
                  <a:gd name="T4" fmla="*/ 0 w 6"/>
                  <a:gd name="T5" fmla="*/ 12 h 30"/>
                  <a:gd name="T6" fmla="*/ 6 w 6"/>
                  <a:gd name="T7" fmla="*/ 3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30"/>
                  <a:gd name="T14" fmla="*/ 6 w 6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30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3" name="Freeform 338"/>
              <p:cNvSpPr>
                <a:spLocks/>
              </p:cNvSpPr>
              <p:nvPr/>
            </p:nvSpPr>
            <p:spPr bwMode="auto">
              <a:xfrm>
                <a:off x="6579" y="13481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6 w 12"/>
                  <a:gd name="T3" fmla="*/ 12 h 18"/>
                  <a:gd name="T4" fmla="*/ 12 w 12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8"/>
                  <a:gd name="T11" fmla="*/ 12 w 12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8">
                    <a:moveTo>
                      <a:pt x="0" y="0"/>
                    </a:moveTo>
                    <a:lnTo>
                      <a:pt x="6" y="12"/>
                    </a:lnTo>
                    <a:lnTo>
                      <a:pt x="12" y="18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4" name="Freeform 339"/>
              <p:cNvSpPr>
                <a:spLocks/>
              </p:cNvSpPr>
              <p:nvPr/>
            </p:nvSpPr>
            <p:spPr bwMode="auto">
              <a:xfrm>
                <a:off x="6591" y="13499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5" name="Line 340"/>
              <p:cNvSpPr>
                <a:spLocks noChangeShapeType="1"/>
              </p:cNvSpPr>
              <p:nvPr/>
            </p:nvSpPr>
            <p:spPr bwMode="auto">
              <a:xfrm>
                <a:off x="6597" y="13499"/>
                <a:ext cx="6" cy="12"/>
              </a:xfrm>
              <a:prstGeom prst="line">
                <a:avLst/>
              </a:pr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6" name="Freeform 341"/>
              <p:cNvSpPr>
                <a:spLocks/>
              </p:cNvSpPr>
              <p:nvPr/>
            </p:nvSpPr>
            <p:spPr bwMode="auto">
              <a:xfrm>
                <a:off x="6603" y="13511"/>
                <a:ext cx="12" cy="30"/>
              </a:xfrm>
              <a:custGeom>
                <a:avLst/>
                <a:gdLst>
                  <a:gd name="T0" fmla="*/ 0 w 12"/>
                  <a:gd name="T1" fmla="*/ 0 h 30"/>
                  <a:gd name="T2" fmla="*/ 6 w 12"/>
                  <a:gd name="T3" fmla="*/ 12 h 30"/>
                  <a:gd name="T4" fmla="*/ 12 w 12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0"/>
                  <a:gd name="T11" fmla="*/ 12 w 12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0">
                    <a:moveTo>
                      <a:pt x="0" y="0"/>
                    </a:moveTo>
                    <a:lnTo>
                      <a:pt x="6" y="12"/>
                    </a:lnTo>
                    <a:lnTo>
                      <a:pt x="12" y="30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7" name="Freeform 342"/>
              <p:cNvSpPr>
                <a:spLocks/>
              </p:cNvSpPr>
              <p:nvPr/>
            </p:nvSpPr>
            <p:spPr bwMode="auto">
              <a:xfrm>
                <a:off x="6615" y="13541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2 h 24"/>
                  <a:gd name="T4" fmla="*/ 6 w 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4"/>
                  <a:gd name="T11" fmla="*/ 6 w 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4">
                    <a:moveTo>
                      <a:pt x="0" y="0"/>
                    </a:moveTo>
                    <a:lnTo>
                      <a:pt x="0" y="12"/>
                    </a:lnTo>
                    <a:lnTo>
                      <a:pt x="6" y="24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98" name="Freeform 343"/>
              <p:cNvSpPr>
                <a:spLocks/>
              </p:cNvSpPr>
              <p:nvPr/>
            </p:nvSpPr>
            <p:spPr bwMode="auto">
              <a:xfrm>
                <a:off x="6621" y="13565"/>
                <a:ext cx="12" cy="36"/>
              </a:xfrm>
              <a:custGeom>
                <a:avLst/>
                <a:gdLst>
                  <a:gd name="T0" fmla="*/ 0 w 12"/>
                  <a:gd name="T1" fmla="*/ 0 h 36"/>
                  <a:gd name="T2" fmla="*/ 6 w 12"/>
                  <a:gd name="T3" fmla="*/ 18 h 36"/>
                  <a:gd name="T4" fmla="*/ 12 w 12"/>
                  <a:gd name="T5" fmla="*/ 36 h 3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6"/>
                  <a:gd name="T11" fmla="*/ 12 w 12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6">
                    <a:moveTo>
                      <a:pt x="0" y="0"/>
                    </a:moveTo>
                    <a:lnTo>
                      <a:pt x="6" y="18"/>
                    </a:lnTo>
                    <a:lnTo>
                      <a:pt x="12" y="36"/>
                    </a:lnTo>
                  </a:path>
                </a:pathLst>
              </a:custGeom>
              <a:noFill/>
              <a:ln w="57150">
                <a:solidFill>
                  <a:srgbClr xmlns:mc="http://schemas.openxmlformats.org/markup-compatibility/2006" xmlns:a14="http://schemas.microsoft.com/office/drawing/2010/main" val="008000" mc:Ignorable="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204" name="Text Box 344"/>
            <p:cNvSpPr txBox="1">
              <a:spLocks noChangeArrowheads="1"/>
            </p:cNvSpPr>
            <p:nvPr/>
          </p:nvSpPr>
          <p:spPr bwMode="auto">
            <a:xfrm>
              <a:off x="23710" y="9867"/>
              <a:ext cx="1415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Times New Roman" pitchFamily="18" charset="0"/>
                  <a:ea typeface="ＭＳ Ｐゴシック" pitchFamily="-32" charset="-128"/>
                </a:rPr>
                <a:t>t</a:t>
              </a:r>
              <a:r>
                <a:rPr lang="en-US" sz="3200">
                  <a:latin typeface="Arial Narrow" pitchFamily="34" charset="0"/>
                  <a:ea typeface="ＭＳ Ｐゴシック" pitchFamily="-32" charset="-128"/>
                </a:rPr>
                <a:t>/</a:t>
              </a:r>
              <a:r>
                <a:rPr lang="en-US" sz="3200">
                  <a:latin typeface="Symbol" pitchFamily="18" charset="2"/>
                  <a:ea typeface="ＭＳ Ｐゴシック" pitchFamily="-32" charset="-128"/>
                  <a:sym typeface="Symbol" pitchFamily="18" charset="2"/>
                </a:rPr>
                <a:t></a:t>
              </a:r>
              <a:r>
                <a:rPr lang="en-US" sz="3200">
                  <a:latin typeface="Symbol" pitchFamily="18" charset="2"/>
                  <a:ea typeface="ＭＳ Ｐゴシック" pitchFamily="-32" charset="-128"/>
                </a:rPr>
                <a:t> </a:t>
              </a:r>
              <a:r>
                <a:rPr lang="en-US" sz="2400" b="1">
                  <a:latin typeface="Arial Narrow" pitchFamily="34" charset="0"/>
                  <a:ea typeface="ＭＳ Ｐゴシック" pitchFamily="-32" charset="-128"/>
                </a:rPr>
                <a:t>(log scale)</a:t>
              </a:r>
              <a:endParaRPr lang="el-GR" sz="2400" b="1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7205" name="Rectangle 345"/>
            <p:cNvSpPr>
              <a:spLocks noChangeArrowheads="1"/>
            </p:cNvSpPr>
            <p:nvPr/>
          </p:nvSpPr>
          <p:spPr bwMode="auto">
            <a:xfrm rot="16200000" flipH="1">
              <a:off x="20341" y="7781"/>
              <a:ext cx="284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Derivative of Bubble Count</a:t>
              </a:r>
              <a:endParaRPr lang="en-US" sz="2400" b="1">
                <a:latin typeface="Arial Narrow" pitchFamily="34" charset="0"/>
                <a:ea typeface="ＭＳ Ｐゴシック" pitchFamily="-32" charset="-128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251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152400"/>
            <a:ext cx="74676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We Provide the First Quantification of Known Stages of the Mixing Process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1317625" y="1497013"/>
            <a:ext cx="5608638" cy="4594225"/>
          </a:xfrm>
          <a:prstGeom prst="rect">
            <a:avLst/>
          </a:prstGeom>
          <a:gradFill rotWithShape="1">
            <a:gsLst>
              <a:gs pos="0">
                <a:srgbClr xmlns:mc="http://schemas.openxmlformats.org/markup-compatibility/2006" xmlns:a14="http://schemas.microsoft.com/office/drawing/2010/main" val="E9FF15" mc:Ignorable="">
                  <a:alpha val="37000"/>
                </a:srgbClr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 rot="16200000" flipH="1">
            <a:off x="6106319" y="3226594"/>
            <a:ext cx="36845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4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Mode-Normalized Bubble Count</a:t>
            </a:r>
            <a:br>
              <a:rPr lang="en-US" sz="24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</a:br>
            <a:r>
              <a:rPr lang="en-US" sz="24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(log scale) 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1316038" y="5438775"/>
            <a:ext cx="4564062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316038" y="4776788"/>
            <a:ext cx="3903662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316038" y="3471863"/>
            <a:ext cx="2233612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316038" y="2808288"/>
            <a:ext cx="198755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auto">
          <a:xfrm>
            <a:off x="1316038" y="1503363"/>
            <a:ext cx="5614987" cy="4587875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808080" mc:Ignorable="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1316038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2987675" y="6091238"/>
            <a:ext cx="1588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3430588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Line 14"/>
          <p:cNvSpPr>
            <a:spLocks noChangeShapeType="1"/>
          </p:cNvSpPr>
          <p:nvPr/>
        </p:nvSpPr>
        <p:spPr bwMode="auto">
          <a:xfrm flipV="1">
            <a:off x="3776663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Line 15"/>
          <p:cNvSpPr>
            <a:spLocks noChangeShapeType="1"/>
          </p:cNvSpPr>
          <p:nvPr/>
        </p:nvSpPr>
        <p:spPr bwMode="auto">
          <a:xfrm flipV="1">
            <a:off x="4051300" y="6091238"/>
            <a:ext cx="0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4287838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Line 17"/>
          <p:cNvSpPr>
            <a:spLocks noChangeShapeType="1"/>
          </p:cNvSpPr>
          <p:nvPr/>
        </p:nvSpPr>
        <p:spPr bwMode="auto">
          <a:xfrm flipV="1">
            <a:off x="4484688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Line 18"/>
          <p:cNvSpPr>
            <a:spLocks noChangeShapeType="1"/>
          </p:cNvSpPr>
          <p:nvPr/>
        </p:nvSpPr>
        <p:spPr bwMode="auto">
          <a:xfrm flipV="1">
            <a:off x="4670425" y="6091238"/>
            <a:ext cx="1588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Line 19"/>
          <p:cNvSpPr>
            <a:spLocks noChangeShapeType="1"/>
          </p:cNvSpPr>
          <p:nvPr/>
        </p:nvSpPr>
        <p:spPr bwMode="auto">
          <a:xfrm flipV="1">
            <a:off x="4827588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Line 20"/>
          <p:cNvSpPr>
            <a:spLocks noChangeShapeType="1"/>
          </p:cNvSpPr>
          <p:nvPr/>
        </p:nvSpPr>
        <p:spPr bwMode="auto">
          <a:xfrm flipV="1">
            <a:off x="5880100" y="6091238"/>
            <a:ext cx="1588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Line 21"/>
          <p:cNvSpPr>
            <a:spLocks noChangeShapeType="1"/>
          </p:cNvSpPr>
          <p:nvPr/>
        </p:nvSpPr>
        <p:spPr bwMode="auto">
          <a:xfrm flipV="1">
            <a:off x="6499225" y="6091238"/>
            <a:ext cx="1588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Line 22"/>
          <p:cNvSpPr>
            <a:spLocks noChangeShapeType="1"/>
          </p:cNvSpPr>
          <p:nvPr/>
        </p:nvSpPr>
        <p:spPr bwMode="auto">
          <a:xfrm flipV="1">
            <a:off x="1316038" y="6056313"/>
            <a:ext cx="1587" cy="7143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0" name="Line 23"/>
          <p:cNvSpPr>
            <a:spLocks noChangeShapeType="1"/>
          </p:cNvSpPr>
          <p:nvPr/>
        </p:nvSpPr>
        <p:spPr bwMode="auto">
          <a:xfrm flipV="1">
            <a:off x="4827588" y="6056313"/>
            <a:ext cx="1587" cy="7143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1" name="Line 24"/>
          <p:cNvSpPr>
            <a:spLocks noChangeShapeType="1"/>
          </p:cNvSpPr>
          <p:nvPr/>
        </p:nvSpPr>
        <p:spPr bwMode="auto">
          <a:xfrm>
            <a:off x="1316038" y="4124325"/>
            <a:ext cx="2557462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>
            <a:off x="1316038" y="1495425"/>
            <a:ext cx="5614987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>
            <a:off x="1316038" y="6091238"/>
            <a:ext cx="5616575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316038" y="6091238"/>
            <a:ext cx="0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2374900" y="6091238"/>
            <a:ext cx="0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5881688" y="6091238"/>
            <a:ext cx="1587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Line 30"/>
          <p:cNvSpPr>
            <a:spLocks noChangeShapeType="1"/>
          </p:cNvSpPr>
          <p:nvPr/>
        </p:nvSpPr>
        <p:spPr bwMode="auto">
          <a:xfrm flipV="1">
            <a:off x="1316038" y="6091238"/>
            <a:ext cx="0" cy="36512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8" name="Rectangle 31"/>
          <p:cNvSpPr>
            <a:spLocks noChangeArrowheads="1"/>
          </p:cNvSpPr>
          <p:nvPr/>
        </p:nvSpPr>
        <p:spPr bwMode="auto">
          <a:xfrm>
            <a:off x="1481138" y="5632450"/>
            <a:ext cx="3332162" cy="3206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59" name="Line 32"/>
          <p:cNvSpPr>
            <a:spLocks noChangeShapeType="1"/>
          </p:cNvSpPr>
          <p:nvPr/>
        </p:nvSpPr>
        <p:spPr bwMode="auto">
          <a:xfrm>
            <a:off x="1770063" y="5783263"/>
            <a:ext cx="498475" cy="3175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9933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0" name="Rectangle 33"/>
          <p:cNvSpPr>
            <a:spLocks noChangeArrowheads="1"/>
          </p:cNvSpPr>
          <p:nvPr/>
        </p:nvSpPr>
        <p:spPr bwMode="auto">
          <a:xfrm>
            <a:off x="2328863" y="5664200"/>
            <a:ext cx="995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Derivative</a:t>
            </a:r>
            <a:endParaRPr lang="en-US" b="1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61" name="Rectangle 34"/>
          <p:cNvSpPr>
            <a:spLocks noChangeArrowheads="1"/>
          </p:cNvSpPr>
          <p:nvPr/>
        </p:nvSpPr>
        <p:spPr bwMode="auto">
          <a:xfrm>
            <a:off x="1481138" y="5313363"/>
            <a:ext cx="3332162" cy="31908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>
            <a:off x="1770063" y="5467350"/>
            <a:ext cx="498475" cy="1588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008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Rectangle 36"/>
          <p:cNvSpPr>
            <a:spLocks noChangeArrowheads="1"/>
          </p:cNvSpPr>
          <p:nvPr/>
        </p:nvSpPr>
        <p:spPr bwMode="auto">
          <a:xfrm>
            <a:off x="2328863" y="5343525"/>
            <a:ext cx="136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Bubble Count</a:t>
            </a:r>
            <a:endParaRPr lang="en-US" b="1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64" name="Line 37"/>
          <p:cNvSpPr>
            <a:spLocks noChangeShapeType="1"/>
          </p:cNvSpPr>
          <p:nvPr/>
        </p:nvSpPr>
        <p:spPr bwMode="auto">
          <a:xfrm flipH="1">
            <a:off x="1316038" y="1497013"/>
            <a:ext cx="1587" cy="459263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5" name="Line 38"/>
          <p:cNvSpPr>
            <a:spLocks noChangeShapeType="1"/>
          </p:cNvSpPr>
          <p:nvPr/>
        </p:nvSpPr>
        <p:spPr bwMode="auto">
          <a:xfrm flipH="1">
            <a:off x="1279525" y="6089650"/>
            <a:ext cx="381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6" name="Line 39"/>
          <p:cNvSpPr>
            <a:spLocks noChangeShapeType="1"/>
          </p:cNvSpPr>
          <p:nvPr/>
        </p:nvSpPr>
        <p:spPr bwMode="auto">
          <a:xfrm flipH="1">
            <a:off x="1279525" y="5435600"/>
            <a:ext cx="381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7" name="Line 40"/>
          <p:cNvSpPr>
            <a:spLocks noChangeShapeType="1"/>
          </p:cNvSpPr>
          <p:nvPr/>
        </p:nvSpPr>
        <p:spPr bwMode="auto">
          <a:xfrm flipH="1">
            <a:off x="1279525" y="4773613"/>
            <a:ext cx="381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8" name="Line 41"/>
          <p:cNvSpPr>
            <a:spLocks noChangeShapeType="1"/>
          </p:cNvSpPr>
          <p:nvPr/>
        </p:nvSpPr>
        <p:spPr bwMode="auto">
          <a:xfrm flipH="1">
            <a:off x="1279525" y="4121150"/>
            <a:ext cx="381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69" name="Line 42"/>
          <p:cNvSpPr>
            <a:spLocks noChangeShapeType="1"/>
          </p:cNvSpPr>
          <p:nvPr/>
        </p:nvSpPr>
        <p:spPr bwMode="auto">
          <a:xfrm flipH="1">
            <a:off x="1279525" y="3468688"/>
            <a:ext cx="381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70" name="Line 43"/>
          <p:cNvSpPr>
            <a:spLocks noChangeShapeType="1"/>
          </p:cNvSpPr>
          <p:nvPr/>
        </p:nvSpPr>
        <p:spPr bwMode="auto">
          <a:xfrm flipH="1">
            <a:off x="1279525" y="2806700"/>
            <a:ext cx="381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71" name="Line 44"/>
          <p:cNvSpPr>
            <a:spLocks noChangeShapeType="1"/>
          </p:cNvSpPr>
          <p:nvPr/>
        </p:nvSpPr>
        <p:spPr bwMode="auto">
          <a:xfrm flipH="1">
            <a:off x="1279525" y="2154238"/>
            <a:ext cx="3810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72" name="Rectangle 45"/>
          <p:cNvSpPr>
            <a:spLocks noChangeArrowheads="1"/>
          </p:cNvSpPr>
          <p:nvPr/>
        </p:nvSpPr>
        <p:spPr bwMode="auto">
          <a:xfrm flipH="1">
            <a:off x="982663" y="5961063"/>
            <a:ext cx="222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-3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3" name="Rectangle 46"/>
          <p:cNvSpPr>
            <a:spLocks noChangeArrowheads="1"/>
          </p:cNvSpPr>
          <p:nvPr/>
        </p:nvSpPr>
        <p:spPr bwMode="auto">
          <a:xfrm flipH="1">
            <a:off x="885825" y="5307013"/>
            <a:ext cx="4302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-2.5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4" name="Rectangle 47"/>
          <p:cNvSpPr>
            <a:spLocks noChangeArrowheads="1"/>
          </p:cNvSpPr>
          <p:nvPr/>
        </p:nvSpPr>
        <p:spPr bwMode="auto">
          <a:xfrm flipH="1">
            <a:off x="982663" y="4645025"/>
            <a:ext cx="222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-2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5" name="Rectangle 48"/>
          <p:cNvSpPr>
            <a:spLocks noChangeArrowheads="1"/>
          </p:cNvSpPr>
          <p:nvPr/>
        </p:nvSpPr>
        <p:spPr bwMode="auto">
          <a:xfrm flipH="1">
            <a:off x="885825" y="3992563"/>
            <a:ext cx="4302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-1.5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6" name="Rectangle 49"/>
          <p:cNvSpPr>
            <a:spLocks noChangeArrowheads="1"/>
          </p:cNvSpPr>
          <p:nvPr/>
        </p:nvSpPr>
        <p:spPr bwMode="auto">
          <a:xfrm flipH="1">
            <a:off x="982663" y="3338513"/>
            <a:ext cx="222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-1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7" name="Rectangle 50"/>
          <p:cNvSpPr>
            <a:spLocks noChangeArrowheads="1"/>
          </p:cNvSpPr>
          <p:nvPr/>
        </p:nvSpPr>
        <p:spPr bwMode="auto">
          <a:xfrm flipH="1">
            <a:off x="885825" y="2678113"/>
            <a:ext cx="4302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-0.5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8" name="Rectangle 51"/>
          <p:cNvSpPr>
            <a:spLocks noChangeArrowheads="1"/>
          </p:cNvSpPr>
          <p:nvPr/>
        </p:nvSpPr>
        <p:spPr bwMode="auto">
          <a:xfrm flipH="1">
            <a:off x="1017588" y="2022475"/>
            <a:ext cx="139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0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79" name="Line 52"/>
          <p:cNvSpPr>
            <a:spLocks noChangeShapeType="1"/>
          </p:cNvSpPr>
          <p:nvPr/>
        </p:nvSpPr>
        <p:spPr bwMode="auto">
          <a:xfrm>
            <a:off x="5360988" y="3465513"/>
            <a:ext cx="1570037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0" name="Rectangle 53"/>
          <p:cNvSpPr>
            <a:spLocks noChangeArrowheads="1"/>
          </p:cNvSpPr>
          <p:nvPr/>
        </p:nvSpPr>
        <p:spPr bwMode="auto">
          <a:xfrm flipH="1">
            <a:off x="7040563" y="1425575"/>
            <a:ext cx="16668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1.0 </a:t>
            </a:r>
            <a:b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</a:br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(9524 bubbles)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181" name="Line 54"/>
          <p:cNvSpPr>
            <a:spLocks noChangeShapeType="1"/>
          </p:cNvSpPr>
          <p:nvPr/>
        </p:nvSpPr>
        <p:spPr bwMode="auto">
          <a:xfrm flipH="1">
            <a:off x="6932613" y="1495425"/>
            <a:ext cx="3175" cy="4594225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2" name="Line 55"/>
          <p:cNvSpPr>
            <a:spLocks noChangeShapeType="1"/>
          </p:cNvSpPr>
          <p:nvPr/>
        </p:nvSpPr>
        <p:spPr bwMode="auto">
          <a:xfrm flipH="1">
            <a:off x="6935788" y="543242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3" name="Line 56"/>
          <p:cNvSpPr>
            <a:spLocks noChangeShapeType="1"/>
          </p:cNvSpPr>
          <p:nvPr/>
        </p:nvSpPr>
        <p:spPr bwMode="auto">
          <a:xfrm flipH="1">
            <a:off x="6935788" y="4840288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4" name="Line 57"/>
          <p:cNvSpPr>
            <a:spLocks noChangeShapeType="1"/>
          </p:cNvSpPr>
          <p:nvPr/>
        </p:nvSpPr>
        <p:spPr bwMode="auto">
          <a:xfrm flipH="1">
            <a:off x="6935788" y="4495800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H="1">
            <a:off x="6935788" y="4249738"/>
            <a:ext cx="2540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H="1">
            <a:off x="6935788" y="4056063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7" name="Line 60"/>
          <p:cNvSpPr>
            <a:spLocks noChangeShapeType="1"/>
          </p:cNvSpPr>
          <p:nvPr/>
        </p:nvSpPr>
        <p:spPr bwMode="auto">
          <a:xfrm flipH="1">
            <a:off x="6935788" y="389572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8" name="Line 61"/>
          <p:cNvSpPr>
            <a:spLocks noChangeShapeType="1"/>
          </p:cNvSpPr>
          <p:nvPr/>
        </p:nvSpPr>
        <p:spPr bwMode="auto">
          <a:xfrm flipH="1">
            <a:off x="6935788" y="3771900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89" name="Line 62"/>
          <p:cNvSpPr>
            <a:spLocks noChangeShapeType="1"/>
          </p:cNvSpPr>
          <p:nvPr/>
        </p:nvSpPr>
        <p:spPr bwMode="auto">
          <a:xfrm flipH="1">
            <a:off x="6935788" y="3657600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0" name="Line 63"/>
          <p:cNvSpPr>
            <a:spLocks noChangeShapeType="1"/>
          </p:cNvSpPr>
          <p:nvPr/>
        </p:nvSpPr>
        <p:spPr bwMode="auto">
          <a:xfrm flipH="1">
            <a:off x="6935788" y="3551238"/>
            <a:ext cx="25400" cy="3175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1" name="Line 64"/>
          <p:cNvSpPr>
            <a:spLocks noChangeShapeType="1"/>
          </p:cNvSpPr>
          <p:nvPr/>
        </p:nvSpPr>
        <p:spPr bwMode="auto">
          <a:xfrm flipH="1">
            <a:off x="6935788" y="346392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2" name="Line 65"/>
          <p:cNvSpPr>
            <a:spLocks noChangeShapeType="1"/>
          </p:cNvSpPr>
          <p:nvPr/>
        </p:nvSpPr>
        <p:spPr bwMode="auto">
          <a:xfrm flipH="1">
            <a:off x="6935788" y="2871788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3" name="Line 66"/>
          <p:cNvSpPr>
            <a:spLocks noChangeShapeType="1"/>
          </p:cNvSpPr>
          <p:nvPr/>
        </p:nvSpPr>
        <p:spPr bwMode="auto">
          <a:xfrm flipH="1">
            <a:off x="6935788" y="2528888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4" name="Line 67"/>
          <p:cNvSpPr>
            <a:spLocks noChangeShapeType="1"/>
          </p:cNvSpPr>
          <p:nvPr/>
        </p:nvSpPr>
        <p:spPr bwMode="auto">
          <a:xfrm flipH="1">
            <a:off x="6935788" y="2281238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H="1">
            <a:off x="6935788" y="2085975"/>
            <a:ext cx="25400" cy="3175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 flipH="1">
            <a:off x="6935788" y="1928813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 flipH="1">
            <a:off x="6935788" y="1804988"/>
            <a:ext cx="25400" cy="15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8" name="Line 71"/>
          <p:cNvSpPr>
            <a:spLocks noChangeShapeType="1"/>
          </p:cNvSpPr>
          <p:nvPr/>
        </p:nvSpPr>
        <p:spPr bwMode="auto">
          <a:xfrm flipH="1">
            <a:off x="6935788" y="1690688"/>
            <a:ext cx="2540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9" name="Line 72"/>
          <p:cNvSpPr>
            <a:spLocks noChangeShapeType="1"/>
          </p:cNvSpPr>
          <p:nvPr/>
        </p:nvSpPr>
        <p:spPr bwMode="auto">
          <a:xfrm flipH="1">
            <a:off x="6935788" y="1584325"/>
            <a:ext cx="2540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0" name="Line 73"/>
          <p:cNvSpPr>
            <a:spLocks noChangeShapeType="1"/>
          </p:cNvSpPr>
          <p:nvPr/>
        </p:nvSpPr>
        <p:spPr bwMode="auto">
          <a:xfrm flipH="1">
            <a:off x="6935788" y="149542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1" name="Line 74"/>
          <p:cNvSpPr>
            <a:spLocks noChangeShapeType="1"/>
          </p:cNvSpPr>
          <p:nvPr/>
        </p:nvSpPr>
        <p:spPr bwMode="auto">
          <a:xfrm flipH="1">
            <a:off x="6935788" y="5432425"/>
            <a:ext cx="36512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2" name="Line 75"/>
          <p:cNvSpPr>
            <a:spLocks noChangeShapeType="1"/>
          </p:cNvSpPr>
          <p:nvPr/>
        </p:nvSpPr>
        <p:spPr bwMode="auto">
          <a:xfrm flipH="1">
            <a:off x="6935788" y="3463925"/>
            <a:ext cx="36512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3" name="Line 76"/>
          <p:cNvSpPr>
            <a:spLocks noChangeShapeType="1"/>
          </p:cNvSpPr>
          <p:nvPr/>
        </p:nvSpPr>
        <p:spPr bwMode="auto">
          <a:xfrm flipH="1">
            <a:off x="6935788" y="1495425"/>
            <a:ext cx="36512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4" name="Rectangle 77"/>
          <p:cNvSpPr>
            <a:spLocks noChangeArrowheads="1"/>
          </p:cNvSpPr>
          <p:nvPr/>
        </p:nvSpPr>
        <p:spPr bwMode="auto">
          <a:xfrm flipH="1">
            <a:off x="7045325" y="5360988"/>
            <a:ext cx="485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0.01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205" name="Rectangle 78"/>
          <p:cNvSpPr>
            <a:spLocks noChangeArrowheads="1"/>
          </p:cNvSpPr>
          <p:nvPr/>
        </p:nvSpPr>
        <p:spPr bwMode="auto">
          <a:xfrm flipH="1">
            <a:off x="7045325" y="3394075"/>
            <a:ext cx="3476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0.1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206" name="Line 79"/>
          <p:cNvSpPr>
            <a:spLocks noChangeShapeType="1"/>
          </p:cNvSpPr>
          <p:nvPr/>
        </p:nvSpPr>
        <p:spPr bwMode="auto">
          <a:xfrm flipH="1">
            <a:off x="1279525" y="1495425"/>
            <a:ext cx="381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7" name="Rectangle 80"/>
          <p:cNvSpPr>
            <a:spLocks noChangeArrowheads="1"/>
          </p:cNvSpPr>
          <p:nvPr/>
        </p:nvSpPr>
        <p:spPr bwMode="auto">
          <a:xfrm flipH="1">
            <a:off x="885825" y="1484313"/>
            <a:ext cx="3476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0.5</a:t>
            </a:r>
            <a:endParaRPr lang="en-US" sz="24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208" name="Line 81"/>
          <p:cNvSpPr>
            <a:spLocks noChangeShapeType="1"/>
          </p:cNvSpPr>
          <p:nvPr/>
        </p:nvSpPr>
        <p:spPr bwMode="auto">
          <a:xfrm>
            <a:off x="1279525" y="2154238"/>
            <a:ext cx="1571625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09" name="Line 82"/>
          <p:cNvSpPr>
            <a:spLocks noChangeShapeType="1"/>
          </p:cNvSpPr>
          <p:nvPr/>
        </p:nvSpPr>
        <p:spPr bwMode="auto">
          <a:xfrm flipV="1">
            <a:off x="6931025" y="6091238"/>
            <a:ext cx="0" cy="26987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8210" name="Group 83"/>
          <p:cNvGrpSpPr>
            <a:grpSpLocks/>
          </p:cNvGrpSpPr>
          <p:nvPr/>
        </p:nvGrpSpPr>
        <p:grpSpPr bwMode="auto">
          <a:xfrm>
            <a:off x="1287463" y="6107113"/>
            <a:ext cx="5913437" cy="365125"/>
            <a:chOff x="13369" y="8466"/>
            <a:chExt cx="3608" cy="248"/>
          </a:xfrm>
        </p:grpSpPr>
        <p:sp>
          <p:nvSpPr>
            <p:cNvPr id="48477" name="Rectangle 84"/>
            <p:cNvSpPr>
              <a:spLocks noChangeArrowheads="1"/>
            </p:cNvSpPr>
            <p:nvPr/>
          </p:nvSpPr>
          <p:spPr bwMode="auto">
            <a:xfrm>
              <a:off x="13369" y="8466"/>
              <a:ext cx="8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1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78" name="Rectangle 85"/>
            <p:cNvSpPr>
              <a:spLocks noChangeArrowheads="1"/>
            </p:cNvSpPr>
            <p:nvPr/>
          </p:nvSpPr>
          <p:spPr bwMode="auto">
            <a:xfrm>
              <a:off x="15527" y="8466"/>
              <a:ext cx="17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10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79" name="Rectangle 86"/>
            <p:cNvSpPr>
              <a:spLocks noChangeArrowheads="1"/>
            </p:cNvSpPr>
            <p:nvPr/>
          </p:nvSpPr>
          <p:spPr bwMode="auto">
            <a:xfrm>
              <a:off x="16171" y="8466"/>
              <a:ext cx="17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20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0" name="Rectangle 87"/>
            <p:cNvSpPr>
              <a:spLocks noChangeArrowheads="1"/>
            </p:cNvSpPr>
            <p:nvPr/>
          </p:nvSpPr>
          <p:spPr bwMode="auto">
            <a:xfrm>
              <a:off x="16506" y="8466"/>
              <a:ext cx="17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30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1" name="Rectangle 88"/>
            <p:cNvSpPr>
              <a:spLocks noChangeArrowheads="1"/>
            </p:cNvSpPr>
            <p:nvPr/>
          </p:nvSpPr>
          <p:spPr bwMode="auto">
            <a:xfrm>
              <a:off x="14406" y="8466"/>
              <a:ext cx="8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3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2" name="Rectangle 89"/>
            <p:cNvSpPr>
              <a:spLocks noChangeArrowheads="1"/>
            </p:cNvSpPr>
            <p:nvPr/>
          </p:nvSpPr>
          <p:spPr bwMode="auto">
            <a:xfrm>
              <a:off x="14677" y="8466"/>
              <a:ext cx="8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4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3" name="Rectangle 90"/>
            <p:cNvSpPr>
              <a:spLocks noChangeArrowheads="1"/>
            </p:cNvSpPr>
            <p:nvPr/>
          </p:nvSpPr>
          <p:spPr bwMode="auto">
            <a:xfrm>
              <a:off x="14887" y="8466"/>
              <a:ext cx="8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5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4" name="Rectangle 91"/>
            <p:cNvSpPr>
              <a:spLocks noChangeArrowheads="1"/>
            </p:cNvSpPr>
            <p:nvPr/>
          </p:nvSpPr>
          <p:spPr bwMode="auto">
            <a:xfrm>
              <a:off x="14033" y="8466"/>
              <a:ext cx="8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2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5" name="Rectangle 92"/>
            <p:cNvSpPr>
              <a:spLocks noChangeArrowheads="1"/>
            </p:cNvSpPr>
            <p:nvPr/>
          </p:nvSpPr>
          <p:spPr bwMode="auto">
            <a:xfrm>
              <a:off x="15056" y="8466"/>
              <a:ext cx="86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6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6" name="Rectangle 93"/>
            <p:cNvSpPr>
              <a:spLocks noChangeArrowheads="1"/>
            </p:cNvSpPr>
            <p:nvPr/>
          </p:nvSpPr>
          <p:spPr bwMode="auto">
            <a:xfrm>
              <a:off x="15199" y="8466"/>
              <a:ext cx="8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7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7" name="Rectangle 94"/>
            <p:cNvSpPr>
              <a:spLocks noChangeArrowheads="1"/>
            </p:cNvSpPr>
            <p:nvPr/>
          </p:nvSpPr>
          <p:spPr bwMode="auto">
            <a:xfrm>
              <a:off x="15319" y="8466"/>
              <a:ext cx="8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8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8" name="Rectangle 95"/>
            <p:cNvSpPr>
              <a:spLocks noChangeArrowheads="1"/>
            </p:cNvSpPr>
            <p:nvPr/>
          </p:nvSpPr>
          <p:spPr bwMode="auto">
            <a:xfrm>
              <a:off x="15432" y="8466"/>
              <a:ext cx="85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9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8489" name="Rectangle 96"/>
            <p:cNvSpPr>
              <a:spLocks noChangeArrowheads="1"/>
            </p:cNvSpPr>
            <p:nvPr/>
          </p:nvSpPr>
          <p:spPr bwMode="auto">
            <a:xfrm>
              <a:off x="16808" y="8466"/>
              <a:ext cx="16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Arial Narrow" pitchFamily="34" charset="0"/>
                  <a:ea typeface="ＭＳ Ｐゴシック" pitchFamily="-32" charset="-128"/>
                </a:rPr>
                <a:t>40</a:t>
              </a:r>
              <a:endParaRPr lang="en-US" sz="2400">
                <a:latin typeface="Arial Narrow" pitchFamily="34" charset="0"/>
                <a:ea typeface="ＭＳ Ｐゴシック" pitchFamily="-32" charset="-128"/>
              </a:endParaRPr>
            </a:p>
          </p:txBody>
        </p:sp>
      </p:grpSp>
      <p:sp>
        <p:nvSpPr>
          <p:cNvPr id="48211" name="Line 97"/>
          <p:cNvSpPr>
            <a:spLocks noChangeShapeType="1"/>
          </p:cNvSpPr>
          <p:nvPr/>
        </p:nvSpPr>
        <p:spPr bwMode="auto">
          <a:xfrm flipH="1">
            <a:off x="6931025" y="602297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2" name="Line 98"/>
          <p:cNvSpPr>
            <a:spLocks noChangeShapeType="1"/>
          </p:cNvSpPr>
          <p:nvPr/>
        </p:nvSpPr>
        <p:spPr bwMode="auto">
          <a:xfrm flipH="1">
            <a:off x="6931025" y="586422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3" name="Line 99"/>
          <p:cNvSpPr>
            <a:spLocks noChangeShapeType="1"/>
          </p:cNvSpPr>
          <p:nvPr/>
        </p:nvSpPr>
        <p:spPr bwMode="auto">
          <a:xfrm flipH="1">
            <a:off x="6931025" y="5740400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4" name="Line 100"/>
          <p:cNvSpPr>
            <a:spLocks noChangeShapeType="1"/>
          </p:cNvSpPr>
          <p:nvPr/>
        </p:nvSpPr>
        <p:spPr bwMode="auto">
          <a:xfrm flipH="1">
            <a:off x="6931025" y="5626100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5" name="Line 101"/>
          <p:cNvSpPr>
            <a:spLocks noChangeShapeType="1"/>
          </p:cNvSpPr>
          <p:nvPr/>
        </p:nvSpPr>
        <p:spPr bwMode="auto">
          <a:xfrm flipH="1">
            <a:off x="6931025" y="5521325"/>
            <a:ext cx="2540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6" name="Line 102"/>
          <p:cNvSpPr>
            <a:spLocks noChangeShapeType="1"/>
          </p:cNvSpPr>
          <p:nvPr/>
        </p:nvSpPr>
        <p:spPr bwMode="auto">
          <a:xfrm flipH="1">
            <a:off x="6931025" y="5432425"/>
            <a:ext cx="25400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7" name="Line 103"/>
          <p:cNvSpPr>
            <a:spLocks noChangeShapeType="1"/>
          </p:cNvSpPr>
          <p:nvPr/>
        </p:nvSpPr>
        <p:spPr bwMode="auto">
          <a:xfrm flipH="1">
            <a:off x="6931025" y="5432425"/>
            <a:ext cx="36513" cy="1588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18" name="Line 104"/>
          <p:cNvSpPr>
            <a:spLocks noChangeShapeType="1"/>
          </p:cNvSpPr>
          <p:nvPr/>
        </p:nvSpPr>
        <p:spPr bwMode="auto">
          <a:xfrm flipV="1">
            <a:off x="4032250" y="2201863"/>
            <a:ext cx="0" cy="196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219" name="Line 105"/>
          <p:cNvSpPr>
            <a:spLocks noChangeShapeType="1"/>
          </p:cNvSpPr>
          <p:nvPr/>
        </p:nvSpPr>
        <p:spPr bwMode="auto">
          <a:xfrm flipV="1">
            <a:off x="4991100" y="3163888"/>
            <a:ext cx="0" cy="153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220" name="Line 106"/>
          <p:cNvSpPr>
            <a:spLocks noChangeShapeType="1"/>
          </p:cNvSpPr>
          <p:nvPr/>
        </p:nvSpPr>
        <p:spPr bwMode="auto">
          <a:xfrm flipV="1">
            <a:off x="6235700" y="4743450"/>
            <a:ext cx="0" cy="777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221" name="Line 107"/>
          <p:cNvSpPr>
            <a:spLocks noChangeShapeType="1"/>
          </p:cNvSpPr>
          <p:nvPr/>
        </p:nvSpPr>
        <p:spPr bwMode="auto">
          <a:xfrm>
            <a:off x="6516688" y="5434013"/>
            <a:ext cx="450850" cy="0"/>
          </a:xfrm>
          <a:prstGeom prst="line">
            <a:avLst/>
          </a:prstGeom>
          <a:noFill/>
          <a:ln w="0">
            <a:solidFill>
              <a:srgbClr xmlns:mc="http://schemas.openxmlformats.org/markup-compatibility/2006" xmlns:a14="http://schemas.microsoft.com/office/drawing/2010/main" val="000000" mc:Ignorable="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22" name="Text Box 108"/>
          <p:cNvSpPr txBox="1">
            <a:spLocks noChangeArrowheads="1"/>
          </p:cNvSpPr>
          <p:nvPr/>
        </p:nvSpPr>
        <p:spPr bwMode="auto">
          <a:xfrm rot="-5400000">
            <a:off x="3377407" y="2712244"/>
            <a:ext cx="1046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 Narrow" pitchFamily="34" charset="0"/>
                <a:ea typeface="ＭＳ Ｐゴシック" pitchFamily="-32" charset="-128"/>
              </a:rPr>
              <a:t>slope 1.536</a:t>
            </a:r>
          </a:p>
        </p:txBody>
      </p:sp>
      <p:sp>
        <p:nvSpPr>
          <p:cNvPr id="48223" name="Text Box 109"/>
          <p:cNvSpPr txBox="1">
            <a:spLocks noChangeArrowheads="1"/>
          </p:cNvSpPr>
          <p:nvPr/>
        </p:nvSpPr>
        <p:spPr bwMode="auto">
          <a:xfrm rot="-5400000">
            <a:off x="5591969" y="4845844"/>
            <a:ext cx="1046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 Narrow" pitchFamily="34" charset="0"/>
                <a:ea typeface="ＭＳ Ｐゴシック" pitchFamily="-32" charset="-128"/>
              </a:rPr>
              <a:t>slope 2.575</a:t>
            </a:r>
          </a:p>
        </p:txBody>
      </p:sp>
      <p:sp>
        <p:nvSpPr>
          <p:cNvPr id="48224" name="Text Box 110"/>
          <p:cNvSpPr txBox="1">
            <a:spLocks noChangeArrowheads="1"/>
          </p:cNvSpPr>
          <p:nvPr/>
        </p:nvSpPr>
        <p:spPr bwMode="auto">
          <a:xfrm rot="-5400000">
            <a:off x="4326731" y="3606007"/>
            <a:ext cx="104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 Narrow" pitchFamily="34" charset="0"/>
                <a:ea typeface="ＭＳ Ｐゴシック" pitchFamily="-32" charset="-128"/>
              </a:rPr>
              <a:t>slope 1.949</a:t>
            </a:r>
          </a:p>
        </p:txBody>
      </p:sp>
      <p:grpSp>
        <p:nvGrpSpPr>
          <p:cNvPr id="48225" name="Group 250"/>
          <p:cNvGrpSpPr>
            <a:grpSpLocks/>
          </p:cNvGrpSpPr>
          <p:nvPr/>
        </p:nvGrpSpPr>
        <p:grpSpPr bwMode="auto">
          <a:xfrm>
            <a:off x="1289050" y="1539875"/>
            <a:ext cx="5246688" cy="3600450"/>
            <a:chOff x="3087" y="11153"/>
            <a:chExt cx="3546" cy="2448"/>
          </a:xfrm>
        </p:grpSpPr>
        <p:sp>
          <p:nvSpPr>
            <p:cNvPr id="48384" name="Freeform 251"/>
            <p:cNvSpPr>
              <a:spLocks/>
            </p:cNvSpPr>
            <p:nvPr/>
          </p:nvSpPr>
          <p:spPr bwMode="auto">
            <a:xfrm>
              <a:off x="3087" y="11153"/>
              <a:ext cx="228" cy="6"/>
            </a:xfrm>
            <a:custGeom>
              <a:avLst/>
              <a:gdLst>
                <a:gd name="T0" fmla="*/ 0 w 228"/>
                <a:gd name="T1" fmla="*/ 0 h 6"/>
                <a:gd name="T2" fmla="*/ 60 w 228"/>
                <a:gd name="T3" fmla="*/ 0 h 6"/>
                <a:gd name="T4" fmla="*/ 120 w 228"/>
                <a:gd name="T5" fmla="*/ 0 h 6"/>
                <a:gd name="T6" fmla="*/ 228 w 228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6"/>
                <a:gd name="T14" fmla="*/ 228 w 22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6">
                  <a:moveTo>
                    <a:pt x="0" y="0"/>
                  </a:moveTo>
                  <a:lnTo>
                    <a:pt x="60" y="0"/>
                  </a:lnTo>
                  <a:lnTo>
                    <a:pt x="120" y="0"/>
                  </a:lnTo>
                  <a:lnTo>
                    <a:pt x="228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5" name="Freeform 252"/>
            <p:cNvSpPr>
              <a:spLocks/>
            </p:cNvSpPr>
            <p:nvPr/>
          </p:nvSpPr>
          <p:spPr bwMode="auto">
            <a:xfrm>
              <a:off x="3315" y="11159"/>
              <a:ext cx="192" cy="12"/>
            </a:xfrm>
            <a:custGeom>
              <a:avLst/>
              <a:gdLst>
                <a:gd name="T0" fmla="*/ 0 w 192"/>
                <a:gd name="T1" fmla="*/ 0 h 12"/>
                <a:gd name="T2" fmla="*/ 102 w 192"/>
                <a:gd name="T3" fmla="*/ 6 h 12"/>
                <a:gd name="T4" fmla="*/ 192 w 192"/>
                <a:gd name="T5" fmla="*/ 12 h 12"/>
                <a:gd name="T6" fmla="*/ 0 60000 65536"/>
                <a:gd name="T7" fmla="*/ 0 60000 65536"/>
                <a:gd name="T8" fmla="*/ 0 60000 65536"/>
                <a:gd name="T9" fmla="*/ 0 w 192"/>
                <a:gd name="T10" fmla="*/ 0 h 12"/>
                <a:gd name="T11" fmla="*/ 192 w 19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2">
                  <a:moveTo>
                    <a:pt x="0" y="0"/>
                  </a:moveTo>
                  <a:lnTo>
                    <a:pt x="102" y="6"/>
                  </a:lnTo>
                  <a:lnTo>
                    <a:pt x="192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6" name="Freeform 253"/>
            <p:cNvSpPr>
              <a:spLocks/>
            </p:cNvSpPr>
            <p:nvPr/>
          </p:nvSpPr>
          <p:spPr bwMode="auto">
            <a:xfrm>
              <a:off x="3507" y="11171"/>
              <a:ext cx="156" cy="6"/>
            </a:xfrm>
            <a:custGeom>
              <a:avLst/>
              <a:gdLst>
                <a:gd name="T0" fmla="*/ 0 w 156"/>
                <a:gd name="T1" fmla="*/ 0 h 6"/>
                <a:gd name="T2" fmla="*/ 78 w 156"/>
                <a:gd name="T3" fmla="*/ 6 h 6"/>
                <a:gd name="T4" fmla="*/ 156 w 156"/>
                <a:gd name="T5" fmla="*/ 6 h 6"/>
                <a:gd name="T6" fmla="*/ 0 60000 65536"/>
                <a:gd name="T7" fmla="*/ 0 60000 65536"/>
                <a:gd name="T8" fmla="*/ 0 60000 65536"/>
                <a:gd name="T9" fmla="*/ 0 w 156"/>
                <a:gd name="T10" fmla="*/ 0 h 6"/>
                <a:gd name="T11" fmla="*/ 156 w 15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" h="6">
                  <a:moveTo>
                    <a:pt x="0" y="0"/>
                  </a:moveTo>
                  <a:lnTo>
                    <a:pt x="78" y="6"/>
                  </a:lnTo>
                  <a:lnTo>
                    <a:pt x="156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7" name="Freeform 254"/>
            <p:cNvSpPr>
              <a:spLocks/>
            </p:cNvSpPr>
            <p:nvPr/>
          </p:nvSpPr>
          <p:spPr bwMode="auto">
            <a:xfrm>
              <a:off x="3663" y="11177"/>
              <a:ext cx="144" cy="6"/>
            </a:xfrm>
            <a:custGeom>
              <a:avLst/>
              <a:gdLst>
                <a:gd name="T0" fmla="*/ 0 w 144"/>
                <a:gd name="T1" fmla="*/ 0 h 6"/>
                <a:gd name="T2" fmla="*/ 72 w 144"/>
                <a:gd name="T3" fmla="*/ 6 h 6"/>
                <a:gd name="T4" fmla="*/ 144 w 144"/>
                <a:gd name="T5" fmla="*/ 6 h 6"/>
                <a:gd name="T6" fmla="*/ 0 60000 65536"/>
                <a:gd name="T7" fmla="*/ 0 60000 65536"/>
                <a:gd name="T8" fmla="*/ 0 60000 65536"/>
                <a:gd name="T9" fmla="*/ 0 w 144"/>
                <a:gd name="T10" fmla="*/ 0 h 6"/>
                <a:gd name="T11" fmla="*/ 144 w 14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6">
                  <a:moveTo>
                    <a:pt x="0" y="0"/>
                  </a:moveTo>
                  <a:lnTo>
                    <a:pt x="72" y="6"/>
                  </a:lnTo>
                  <a:lnTo>
                    <a:pt x="144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8" name="Freeform 255"/>
            <p:cNvSpPr>
              <a:spLocks/>
            </p:cNvSpPr>
            <p:nvPr/>
          </p:nvSpPr>
          <p:spPr bwMode="auto">
            <a:xfrm>
              <a:off x="3807" y="11183"/>
              <a:ext cx="120" cy="1"/>
            </a:xfrm>
            <a:custGeom>
              <a:avLst/>
              <a:gdLst>
                <a:gd name="T0" fmla="*/ 0 w 120"/>
                <a:gd name="T1" fmla="*/ 0 h 1"/>
                <a:gd name="T2" fmla="*/ 60 w 120"/>
                <a:gd name="T3" fmla="*/ 0 h 1"/>
                <a:gd name="T4" fmla="*/ 120 w 120"/>
                <a:gd name="T5" fmla="*/ 0 h 1"/>
                <a:gd name="T6" fmla="*/ 0 60000 65536"/>
                <a:gd name="T7" fmla="*/ 0 60000 65536"/>
                <a:gd name="T8" fmla="*/ 0 60000 65536"/>
                <a:gd name="T9" fmla="*/ 0 w 120"/>
                <a:gd name="T10" fmla="*/ 0 h 1"/>
                <a:gd name="T11" fmla="*/ 120 w 1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1">
                  <a:moveTo>
                    <a:pt x="0" y="0"/>
                  </a:moveTo>
                  <a:lnTo>
                    <a:pt x="60" y="0"/>
                  </a:lnTo>
                  <a:lnTo>
                    <a:pt x="120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9" name="Line 256"/>
            <p:cNvSpPr>
              <a:spLocks noChangeShapeType="1"/>
            </p:cNvSpPr>
            <p:nvPr/>
          </p:nvSpPr>
          <p:spPr bwMode="auto">
            <a:xfrm>
              <a:off x="3927" y="11183"/>
              <a:ext cx="10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0" name="Line 257"/>
            <p:cNvSpPr>
              <a:spLocks noChangeShapeType="1"/>
            </p:cNvSpPr>
            <p:nvPr/>
          </p:nvSpPr>
          <p:spPr bwMode="auto">
            <a:xfrm>
              <a:off x="4035" y="11183"/>
              <a:ext cx="96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1" name="Line 258"/>
            <p:cNvSpPr>
              <a:spLocks noChangeShapeType="1"/>
            </p:cNvSpPr>
            <p:nvPr/>
          </p:nvSpPr>
          <p:spPr bwMode="auto">
            <a:xfrm>
              <a:off x="4131" y="11183"/>
              <a:ext cx="90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2" name="Line 259"/>
            <p:cNvSpPr>
              <a:spLocks noChangeShapeType="1"/>
            </p:cNvSpPr>
            <p:nvPr/>
          </p:nvSpPr>
          <p:spPr bwMode="auto">
            <a:xfrm>
              <a:off x="4221" y="11189"/>
              <a:ext cx="84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3" name="Line 260"/>
            <p:cNvSpPr>
              <a:spLocks noChangeShapeType="1"/>
            </p:cNvSpPr>
            <p:nvPr/>
          </p:nvSpPr>
          <p:spPr bwMode="auto">
            <a:xfrm>
              <a:off x="4305" y="11201"/>
              <a:ext cx="7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4" name="Line 261"/>
            <p:cNvSpPr>
              <a:spLocks noChangeShapeType="1"/>
            </p:cNvSpPr>
            <p:nvPr/>
          </p:nvSpPr>
          <p:spPr bwMode="auto">
            <a:xfrm>
              <a:off x="4383" y="11213"/>
              <a:ext cx="72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5" name="Freeform 262"/>
            <p:cNvSpPr>
              <a:spLocks/>
            </p:cNvSpPr>
            <p:nvPr/>
          </p:nvSpPr>
          <p:spPr bwMode="auto">
            <a:xfrm>
              <a:off x="4455" y="11231"/>
              <a:ext cx="66" cy="30"/>
            </a:xfrm>
            <a:custGeom>
              <a:avLst/>
              <a:gdLst>
                <a:gd name="T0" fmla="*/ 0 w 66"/>
                <a:gd name="T1" fmla="*/ 0 h 30"/>
                <a:gd name="T2" fmla="*/ 36 w 66"/>
                <a:gd name="T3" fmla="*/ 12 h 30"/>
                <a:gd name="T4" fmla="*/ 66 w 66"/>
                <a:gd name="T5" fmla="*/ 30 h 30"/>
                <a:gd name="T6" fmla="*/ 0 60000 65536"/>
                <a:gd name="T7" fmla="*/ 0 60000 65536"/>
                <a:gd name="T8" fmla="*/ 0 60000 65536"/>
                <a:gd name="T9" fmla="*/ 0 w 66"/>
                <a:gd name="T10" fmla="*/ 0 h 30"/>
                <a:gd name="T11" fmla="*/ 66 w 66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30">
                  <a:moveTo>
                    <a:pt x="0" y="0"/>
                  </a:moveTo>
                  <a:lnTo>
                    <a:pt x="36" y="12"/>
                  </a:lnTo>
                  <a:lnTo>
                    <a:pt x="66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6" name="Line 263"/>
            <p:cNvSpPr>
              <a:spLocks noChangeShapeType="1"/>
            </p:cNvSpPr>
            <p:nvPr/>
          </p:nvSpPr>
          <p:spPr bwMode="auto">
            <a:xfrm>
              <a:off x="4521" y="11261"/>
              <a:ext cx="60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7" name="Line 264"/>
            <p:cNvSpPr>
              <a:spLocks noChangeShapeType="1"/>
            </p:cNvSpPr>
            <p:nvPr/>
          </p:nvSpPr>
          <p:spPr bwMode="auto">
            <a:xfrm>
              <a:off x="4581" y="11297"/>
              <a:ext cx="60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8" name="Freeform 265"/>
            <p:cNvSpPr>
              <a:spLocks/>
            </p:cNvSpPr>
            <p:nvPr/>
          </p:nvSpPr>
          <p:spPr bwMode="auto">
            <a:xfrm>
              <a:off x="4641" y="11333"/>
              <a:ext cx="60" cy="36"/>
            </a:xfrm>
            <a:custGeom>
              <a:avLst/>
              <a:gdLst>
                <a:gd name="T0" fmla="*/ 0 w 60"/>
                <a:gd name="T1" fmla="*/ 0 h 36"/>
                <a:gd name="T2" fmla="*/ 30 w 60"/>
                <a:gd name="T3" fmla="*/ 18 h 36"/>
                <a:gd name="T4" fmla="*/ 60 w 60"/>
                <a:gd name="T5" fmla="*/ 36 h 36"/>
                <a:gd name="T6" fmla="*/ 0 60000 65536"/>
                <a:gd name="T7" fmla="*/ 0 60000 65536"/>
                <a:gd name="T8" fmla="*/ 0 60000 65536"/>
                <a:gd name="T9" fmla="*/ 0 w 60"/>
                <a:gd name="T10" fmla="*/ 0 h 36"/>
                <a:gd name="T11" fmla="*/ 60 w 6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36">
                  <a:moveTo>
                    <a:pt x="0" y="0"/>
                  </a:moveTo>
                  <a:lnTo>
                    <a:pt x="30" y="18"/>
                  </a:lnTo>
                  <a:lnTo>
                    <a:pt x="60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99" name="Freeform 266"/>
            <p:cNvSpPr>
              <a:spLocks/>
            </p:cNvSpPr>
            <p:nvPr/>
          </p:nvSpPr>
          <p:spPr bwMode="auto">
            <a:xfrm>
              <a:off x="4701" y="11369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24 w 48"/>
                <a:gd name="T3" fmla="*/ 18 h 36"/>
                <a:gd name="T4" fmla="*/ 48 w 48"/>
                <a:gd name="T5" fmla="*/ 36 h 36"/>
                <a:gd name="T6" fmla="*/ 0 60000 65536"/>
                <a:gd name="T7" fmla="*/ 0 60000 65536"/>
                <a:gd name="T8" fmla="*/ 0 60000 65536"/>
                <a:gd name="T9" fmla="*/ 0 w 48"/>
                <a:gd name="T10" fmla="*/ 0 h 36"/>
                <a:gd name="T11" fmla="*/ 48 w 48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6">
                  <a:moveTo>
                    <a:pt x="0" y="0"/>
                  </a:moveTo>
                  <a:lnTo>
                    <a:pt x="24" y="18"/>
                  </a:lnTo>
                  <a:lnTo>
                    <a:pt x="48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0" name="Freeform 267"/>
            <p:cNvSpPr>
              <a:spLocks/>
            </p:cNvSpPr>
            <p:nvPr/>
          </p:nvSpPr>
          <p:spPr bwMode="auto">
            <a:xfrm>
              <a:off x="4749" y="11405"/>
              <a:ext cx="54" cy="42"/>
            </a:xfrm>
            <a:custGeom>
              <a:avLst/>
              <a:gdLst>
                <a:gd name="T0" fmla="*/ 0 w 54"/>
                <a:gd name="T1" fmla="*/ 0 h 42"/>
                <a:gd name="T2" fmla="*/ 24 w 54"/>
                <a:gd name="T3" fmla="*/ 18 h 42"/>
                <a:gd name="T4" fmla="*/ 54 w 54"/>
                <a:gd name="T5" fmla="*/ 42 h 42"/>
                <a:gd name="T6" fmla="*/ 0 60000 65536"/>
                <a:gd name="T7" fmla="*/ 0 60000 65536"/>
                <a:gd name="T8" fmla="*/ 0 60000 65536"/>
                <a:gd name="T9" fmla="*/ 0 w 54"/>
                <a:gd name="T10" fmla="*/ 0 h 42"/>
                <a:gd name="T11" fmla="*/ 54 w 54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42">
                  <a:moveTo>
                    <a:pt x="0" y="0"/>
                  </a:moveTo>
                  <a:lnTo>
                    <a:pt x="24" y="18"/>
                  </a:lnTo>
                  <a:lnTo>
                    <a:pt x="54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1" name="Line 268"/>
            <p:cNvSpPr>
              <a:spLocks noChangeShapeType="1"/>
            </p:cNvSpPr>
            <p:nvPr/>
          </p:nvSpPr>
          <p:spPr bwMode="auto">
            <a:xfrm>
              <a:off x="4803" y="11447"/>
              <a:ext cx="48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2" name="Freeform 269"/>
            <p:cNvSpPr>
              <a:spLocks/>
            </p:cNvSpPr>
            <p:nvPr/>
          </p:nvSpPr>
          <p:spPr bwMode="auto">
            <a:xfrm>
              <a:off x="4851" y="11483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24 w 48"/>
                <a:gd name="T3" fmla="*/ 18 h 42"/>
                <a:gd name="T4" fmla="*/ 48 w 48"/>
                <a:gd name="T5" fmla="*/ 42 h 42"/>
                <a:gd name="T6" fmla="*/ 0 60000 65536"/>
                <a:gd name="T7" fmla="*/ 0 60000 65536"/>
                <a:gd name="T8" fmla="*/ 0 60000 65536"/>
                <a:gd name="T9" fmla="*/ 0 w 48"/>
                <a:gd name="T10" fmla="*/ 0 h 42"/>
                <a:gd name="T11" fmla="*/ 48 w 48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2">
                  <a:moveTo>
                    <a:pt x="0" y="0"/>
                  </a:moveTo>
                  <a:lnTo>
                    <a:pt x="24" y="18"/>
                  </a:lnTo>
                  <a:lnTo>
                    <a:pt x="48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3" name="Line 270"/>
            <p:cNvSpPr>
              <a:spLocks noChangeShapeType="1"/>
            </p:cNvSpPr>
            <p:nvPr/>
          </p:nvSpPr>
          <p:spPr bwMode="auto">
            <a:xfrm>
              <a:off x="4899" y="11525"/>
              <a:ext cx="42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4" name="Line 271"/>
            <p:cNvSpPr>
              <a:spLocks noChangeShapeType="1"/>
            </p:cNvSpPr>
            <p:nvPr/>
          </p:nvSpPr>
          <p:spPr bwMode="auto">
            <a:xfrm>
              <a:off x="4941" y="11561"/>
              <a:ext cx="42" cy="4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5" name="Line 272"/>
            <p:cNvSpPr>
              <a:spLocks noChangeShapeType="1"/>
            </p:cNvSpPr>
            <p:nvPr/>
          </p:nvSpPr>
          <p:spPr bwMode="auto">
            <a:xfrm>
              <a:off x="4983" y="11603"/>
              <a:ext cx="42" cy="4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6" name="Line 273"/>
            <p:cNvSpPr>
              <a:spLocks noChangeShapeType="1"/>
            </p:cNvSpPr>
            <p:nvPr/>
          </p:nvSpPr>
          <p:spPr bwMode="auto">
            <a:xfrm>
              <a:off x="5025" y="11645"/>
              <a:ext cx="36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7" name="Freeform 274"/>
            <p:cNvSpPr>
              <a:spLocks/>
            </p:cNvSpPr>
            <p:nvPr/>
          </p:nvSpPr>
          <p:spPr bwMode="auto">
            <a:xfrm>
              <a:off x="5061" y="11681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18 w 42"/>
                <a:gd name="T3" fmla="*/ 18 h 30"/>
                <a:gd name="T4" fmla="*/ 42 w 42"/>
                <a:gd name="T5" fmla="*/ 30 h 30"/>
                <a:gd name="T6" fmla="*/ 0 60000 65536"/>
                <a:gd name="T7" fmla="*/ 0 60000 65536"/>
                <a:gd name="T8" fmla="*/ 0 60000 65536"/>
                <a:gd name="T9" fmla="*/ 0 w 42"/>
                <a:gd name="T10" fmla="*/ 0 h 30"/>
                <a:gd name="T11" fmla="*/ 42 w 4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30">
                  <a:moveTo>
                    <a:pt x="0" y="0"/>
                  </a:moveTo>
                  <a:lnTo>
                    <a:pt x="18" y="18"/>
                  </a:lnTo>
                  <a:lnTo>
                    <a:pt x="42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8" name="Line 275"/>
            <p:cNvSpPr>
              <a:spLocks noChangeShapeType="1"/>
            </p:cNvSpPr>
            <p:nvPr/>
          </p:nvSpPr>
          <p:spPr bwMode="auto">
            <a:xfrm>
              <a:off x="5103" y="11711"/>
              <a:ext cx="36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09" name="Freeform 276"/>
            <p:cNvSpPr>
              <a:spLocks/>
            </p:cNvSpPr>
            <p:nvPr/>
          </p:nvSpPr>
          <p:spPr bwMode="auto">
            <a:xfrm>
              <a:off x="5139" y="11741"/>
              <a:ext cx="30" cy="36"/>
            </a:xfrm>
            <a:custGeom>
              <a:avLst/>
              <a:gdLst>
                <a:gd name="T0" fmla="*/ 0 w 30"/>
                <a:gd name="T1" fmla="*/ 0 h 36"/>
                <a:gd name="T2" fmla="*/ 12 w 30"/>
                <a:gd name="T3" fmla="*/ 18 h 36"/>
                <a:gd name="T4" fmla="*/ 30 w 30"/>
                <a:gd name="T5" fmla="*/ 36 h 36"/>
                <a:gd name="T6" fmla="*/ 0 60000 65536"/>
                <a:gd name="T7" fmla="*/ 0 60000 65536"/>
                <a:gd name="T8" fmla="*/ 0 60000 65536"/>
                <a:gd name="T9" fmla="*/ 0 w 30"/>
                <a:gd name="T10" fmla="*/ 0 h 36"/>
                <a:gd name="T11" fmla="*/ 30 w 3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6">
                  <a:moveTo>
                    <a:pt x="0" y="0"/>
                  </a:moveTo>
                  <a:lnTo>
                    <a:pt x="12" y="18"/>
                  </a:lnTo>
                  <a:lnTo>
                    <a:pt x="30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0" name="Freeform 277"/>
            <p:cNvSpPr>
              <a:spLocks/>
            </p:cNvSpPr>
            <p:nvPr/>
          </p:nvSpPr>
          <p:spPr bwMode="auto">
            <a:xfrm>
              <a:off x="5169" y="11777"/>
              <a:ext cx="36" cy="24"/>
            </a:xfrm>
            <a:custGeom>
              <a:avLst/>
              <a:gdLst>
                <a:gd name="T0" fmla="*/ 0 w 36"/>
                <a:gd name="T1" fmla="*/ 0 h 24"/>
                <a:gd name="T2" fmla="*/ 18 w 36"/>
                <a:gd name="T3" fmla="*/ 12 h 24"/>
                <a:gd name="T4" fmla="*/ 36 w 36"/>
                <a:gd name="T5" fmla="*/ 24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0"/>
                  </a:moveTo>
                  <a:lnTo>
                    <a:pt x="18" y="12"/>
                  </a:lnTo>
                  <a:lnTo>
                    <a:pt x="36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1" name="Line 278"/>
            <p:cNvSpPr>
              <a:spLocks noChangeShapeType="1"/>
            </p:cNvSpPr>
            <p:nvPr/>
          </p:nvSpPr>
          <p:spPr bwMode="auto">
            <a:xfrm>
              <a:off x="5205" y="11801"/>
              <a:ext cx="36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2" name="Line 279"/>
            <p:cNvSpPr>
              <a:spLocks noChangeShapeType="1"/>
            </p:cNvSpPr>
            <p:nvPr/>
          </p:nvSpPr>
          <p:spPr bwMode="auto">
            <a:xfrm>
              <a:off x="5241" y="11831"/>
              <a:ext cx="30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3" name="Line 280"/>
            <p:cNvSpPr>
              <a:spLocks noChangeShapeType="1"/>
            </p:cNvSpPr>
            <p:nvPr/>
          </p:nvSpPr>
          <p:spPr bwMode="auto">
            <a:xfrm>
              <a:off x="5271" y="11861"/>
              <a:ext cx="30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4" name="Line 281"/>
            <p:cNvSpPr>
              <a:spLocks noChangeShapeType="1"/>
            </p:cNvSpPr>
            <p:nvPr/>
          </p:nvSpPr>
          <p:spPr bwMode="auto">
            <a:xfrm>
              <a:off x="5301" y="11885"/>
              <a:ext cx="30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5" name="Line 282"/>
            <p:cNvSpPr>
              <a:spLocks noChangeShapeType="1"/>
            </p:cNvSpPr>
            <p:nvPr/>
          </p:nvSpPr>
          <p:spPr bwMode="auto">
            <a:xfrm>
              <a:off x="5331" y="11915"/>
              <a:ext cx="30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6" name="Line 283"/>
            <p:cNvSpPr>
              <a:spLocks noChangeShapeType="1"/>
            </p:cNvSpPr>
            <p:nvPr/>
          </p:nvSpPr>
          <p:spPr bwMode="auto">
            <a:xfrm>
              <a:off x="5361" y="11939"/>
              <a:ext cx="30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7" name="Line 284"/>
            <p:cNvSpPr>
              <a:spLocks noChangeShapeType="1"/>
            </p:cNvSpPr>
            <p:nvPr/>
          </p:nvSpPr>
          <p:spPr bwMode="auto">
            <a:xfrm>
              <a:off x="5391" y="11963"/>
              <a:ext cx="24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8" name="Line 285"/>
            <p:cNvSpPr>
              <a:spLocks noChangeShapeType="1"/>
            </p:cNvSpPr>
            <p:nvPr/>
          </p:nvSpPr>
          <p:spPr bwMode="auto">
            <a:xfrm>
              <a:off x="5415" y="11993"/>
              <a:ext cx="30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19" name="Freeform 286"/>
            <p:cNvSpPr>
              <a:spLocks/>
            </p:cNvSpPr>
            <p:nvPr/>
          </p:nvSpPr>
          <p:spPr bwMode="auto">
            <a:xfrm>
              <a:off x="5445" y="12023"/>
              <a:ext cx="24" cy="36"/>
            </a:xfrm>
            <a:custGeom>
              <a:avLst/>
              <a:gdLst>
                <a:gd name="T0" fmla="*/ 0 w 24"/>
                <a:gd name="T1" fmla="*/ 0 h 36"/>
                <a:gd name="T2" fmla="*/ 12 w 24"/>
                <a:gd name="T3" fmla="*/ 18 h 36"/>
                <a:gd name="T4" fmla="*/ 24 w 24"/>
                <a:gd name="T5" fmla="*/ 36 h 36"/>
                <a:gd name="T6" fmla="*/ 0 60000 65536"/>
                <a:gd name="T7" fmla="*/ 0 60000 65536"/>
                <a:gd name="T8" fmla="*/ 0 60000 65536"/>
                <a:gd name="T9" fmla="*/ 0 w 24"/>
                <a:gd name="T10" fmla="*/ 0 h 36"/>
                <a:gd name="T11" fmla="*/ 24 w 24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6">
                  <a:moveTo>
                    <a:pt x="0" y="0"/>
                  </a:moveTo>
                  <a:lnTo>
                    <a:pt x="12" y="18"/>
                  </a:lnTo>
                  <a:lnTo>
                    <a:pt x="24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0" name="Line 287"/>
            <p:cNvSpPr>
              <a:spLocks noChangeShapeType="1"/>
            </p:cNvSpPr>
            <p:nvPr/>
          </p:nvSpPr>
          <p:spPr bwMode="auto">
            <a:xfrm>
              <a:off x="5469" y="12059"/>
              <a:ext cx="24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1" name="Line 288"/>
            <p:cNvSpPr>
              <a:spLocks noChangeShapeType="1"/>
            </p:cNvSpPr>
            <p:nvPr/>
          </p:nvSpPr>
          <p:spPr bwMode="auto">
            <a:xfrm>
              <a:off x="5493" y="12089"/>
              <a:ext cx="24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2" name="Freeform 289"/>
            <p:cNvSpPr>
              <a:spLocks/>
            </p:cNvSpPr>
            <p:nvPr/>
          </p:nvSpPr>
          <p:spPr bwMode="auto">
            <a:xfrm>
              <a:off x="5517" y="1211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8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8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3" name="Freeform 290"/>
            <p:cNvSpPr>
              <a:spLocks/>
            </p:cNvSpPr>
            <p:nvPr/>
          </p:nvSpPr>
          <p:spPr bwMode="auto">
            <a:xfrm>
              <a:off x="5541" y="12149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6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4" name="Freeform 291"/>
            <p:cNvSpPr>
              <a:spLocks/>
            </p:cNvSpPr>
            <p:nvPr/>
          </p:nvSpPr>
          <p:spPr bwMode="auto">
            <a:xfrm>
              <a:off x="5565" y="12167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5" name="Freeform 292"/>
            <p:cNvSpPr>
              <a:spLocks/>
            </p:cNvSpPr>
            <p:nvPr/>
          </p:nvSpPr>
          <p:spPr bwMode="auto">
            <a:xfrm>
              <a:off x="5589" y="12197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12 w 24"/>
                <a:gd name="T3" fmla="*/ 12 h 24"/>
                <a:gd name="T4" fmla="*/ 24 w 24"/>
                <a:gd name="T5" fmla="*/ 24 h 24"/>
                <a:gd name="T6" fmla="*/ 0 60000 65536"/>
                <a:gd name="T7" fmla="*/ 0 60000 65536"/>
                <a:gd name="T8" fmla="*/ 0 60000 65536"/>
                <a:gd name="T9" fmla="*/ 0 w 24"/>
                <a:gd name="T10" fmla="*/ 0 h 24"/>
                <a:gd name="T11" fmla="*/ 24 w 24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24">
                  <a:moveTo>
                    <a:pt x="0" y="0"/>
                  </a:moveTo>
                  <a:lnTo>
                    <a:pt x="12" y="12"/>
                  </a:lnTo>
                  <a:lnTo>
                    <a:pt x="24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6" name="Freeform 293"/>
            <p:cNvSpPr>
              <a:spLocks/>
            </p:cNvSpPr>
            <p:nvPr/>
          </p:nvSpPr>
          <p:spPr bwMode="auto">
            <a:xfrm>
              <a:off x="5613" y="12221"/>
              <a:ext cx="24" cy="36"/>
            </a:xfrm>
            <a:custGeom>
              <a:avLst/>
              <a:gdLst>
                <a:gd name="T0" fmla="*/ 0 w 24"/>
                <a:gd name="T1" fmla="*/ 0 h 36"/>
                <a:gd name="T2" fmla="*/ 12 w 24"/>
                <a:gd name="T3" fmla="*/ 18 h 36"/>
                <a:gd name="T4" fmla="*/ 24 w 24"/>
                <a:gd name="T5" fmla="*/ 36 h 36"/>
                <a:gd name="T6" fmla="*/ 0 60000 65536"/>
                <a:gd name="T7" fmla="*/ 0 60000 65536"/>
                <a:gd name="T8" fmla="*/ 0 60000 65536"/>
                <a:gd name="T9" fmla="*/ 0 w 24"/>
                <a:gd name="T10" fmla="*/ 0 h 36"/>
                <a:gd name="T11" fmla="*/ 24 w 24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6">
                  <a:moveTo>
                    <a:pt x="0" y="0"/>
                  </a:moveTo>
                  <a:lnTo>
                    <a:pt x="12" y="18"/>
                  </a:lnTo>
                  <a:lnTo>
                    <a:pt x="24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7" name="Freeform 294"/>
            <p:cNvSpPr>
              <a:spLocks/>
            </p:cNvSpPr>
            <p:nvPr/>
          </p:nvSpPr>
          <p:spPr bwMode="auto">
            <a:xfrm>
              <a:off x="5637" y="12257"/>
              <a:ext cx="18" cy="30"/>
            </a:xfrm>
            <a:custGeom>
              <a:avLst/>
              <a:gdLst>
                <a:gd name="T0" fmla="*/ 0 w 18"/>
                <a:gd name="T1" fmla="*/ 0 h 30"/>
                <a:gd name="T2" fmla="*/ 6 w 18"/>
                <a:gd name="T3" fmla="*/ 18 h 30"/>
                <a:gd name="T4" fmla="*/ 18 w 18"/>
                <a:gd name="T5" fmla="*/ 30 h 30"/>
                <a:gd name="T6" fmla="*/ 0 60000 65536"/>
                <a:gd name="T7" fmla="*/ 0 60000 65536"/>
                <a:gd name="T8" fmla="*/ 0 60000 65536"/>
                <a:gd name="T9" fmla="*/ 0 w 18"/>
                <a:gd name="T10" fmla="*/ 0 h 30"/>
                <a:gd name="T11" fmla="*/ 18 w 18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30">
                  <a:moveTo>
                    <a:pt x="0" y="0"/>
                  </a:moveTo>
                  <a:lnTo>
                    <a:pt x="6" y="18"/>
                  </a:lnTo>
                  <a:lnTo>
                    <a:pt x="18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8" name="Freeform 295"/>
            <p:cNvSpPr>
              <a:spLocks/>
            </p:cNvSpPr>
            <p:nvPr/>
          </p:nvSpPr>
          <p:spPr bwMode="auto">
            <a:xfrm>
              <a:off x="5655" y="12287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6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29" name="Freeform 296"/>
            <p:cNvSpPr>
              <a:spLocks/>
            </p:cNvSpPr>
            <p:nvPr/>
          </p:nvSpPr>
          <p:spPr bwMode="auto">
            <a:xfrm>
              <a:off x="5679" y="12305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24 w 42"/>
                <a:gd name="T3" fmla="*/ 12 h 30"/>
                <a:gd name="T4" fmla="*/ 42 w 42"/>
                <a:gd name="T5" fmla="*/ 30 h 30"/>
                <a:gd name="T6" fmla="*/ 0 60000 65536"/>
                <a:gd name="T7" fmla="*/ 0 60000 65536"/>
                <a:gd name="T8" fmla="*/ 0 60000 65536"/>
                <a:gd name="T9" fmla="*/ 0 w 42"/>
                <a:gd name="T10" fmla="*/ 0 h 30"/>
                <a:gd name="T11" fmla="*/ 42 w 4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30">
                  <a:moveTo>
                    <a:pt x="0" y="0"/>
                  </a:moveTo>
                  <a:lnTo>
                    <a:pt x="24" y="12"/>
                  </a:lnTo>
                  <a:lnTo>
                    <a:pt x="42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0" name="Freeform 297"/>
            <p:cNvSpPr>
              <a:spLocks/>
            </p:cNvSpPr>
            <p:nvPr/>
          </p:nvSpPr>
          <p:spPr bwMode="auto">
            <a:xfrm>
              <a:off x="5721" y="12335"/>
              <a:ext cx="18" cy="24"/>
            </a:xfrm>
            <a:custGeom>
              <a:avLst/>
              <a:gdLst>
                <a:gd name="T0" fmla="*/ 0 w 18"/>
                <a:gd name="T1" fmla="*/ 0 h 24"/>
                <a:gd name="T2" fmla="*/ 12 w 18"/>
                <a:gd name="T3" fmla="*/ 12 h 24"/>
                <a:gd name="T4" fmla="*/ 18 w 18"/>
                <a:gd name="T5" fmla="*/ 24 h 24"/>
                <a:gd name="T6" fmla="*/ 0 60000 65536"/>
                <a:gd name="T7" fmla="*/ 0 60000 65536"/>
                <a:gd name="T8" fmla="*/ 0 60000 65536"/>
                <a:gd name="T9" fmla="*/ 0 w 18"/>
                <a:gd name="T10" fmla="*/ 0 h 24"/>
                <a:gd name="T11" fmla="*/ 18 w 1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4">
                  <a:moveTo>
                    <a:pt x="0" y="0"/>
                  </a:moveTo>
                  <a:lnTo>
                    <a:pt x="12" y="12"/>
                  </a:lnTo>
                  <a:lnTo>
                    <a:pt x="18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1" name="Freeform 298"/>
            <p:cNvSpPr>
              <a:spLocks/>
            </p:cNvSpPr>
            <p:nvPr/>
          </p:nvSpPr>
          <p:spPr bwMode="auto">
            <a:xfrm>
              <a:off x="5739" y="12359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12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12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2" name="Line 299"/>
            <p:cNvSpPr>
              <a:spLocks noChangeShapeType="1"/>
            </p:cNvSpPr>
            <p:nvPr/>
          </p:nvSpPr>
          <p:spPr bwMode="auto">
            <a:xfrm>
              <a:off x="5763" y="12377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3" name="Line 300"/>
            <p:cNvSpPr>
              <a:spLocks noChangeShapeType="1"/>
            </p:cNvSpPr>
            <p:nvPr/>
          </p:nvSpPr>
          <p:spPr bwMode="auto">
            <a:xfrm>
              <a:off x="5781" y="12395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4" name="Freeform 301"/>
            <p:cNvSpPr>
              <a:spLocks/>
            </p:cNvSpPr>
            <p:nvPr/>
          </p:nvSpPr>
          <p:spPr bwMode="auto">
            <a:xfrm>
              <a:off x="5799" y="12413"/>
              <a:ext cx="18" cy="24"/>
            </a:xfrm>
            <a:custGeom>
              <a:avLst/>
              <a:gdLst>
                <a:gd name="T0" fmla="*/ 0 w 18"/>
                <a:gd name="T1" fmla="*/ 0 h 24"/>
                <a:gd name="T2" fmla="*/ 6 w 18"/>
                <a:gd name="T3" fmla="*/ 12 h 24"/>
                <a:gd name="T4" fmla="*/ 18 w 18"/>
                <a:gd name="T5" fmla="*/ 24 h 24"/>
                <a:gd name="T6" fmla="*/ 0 60000 65536"/>
                <a:gd name="T7" fmla="*/ 0 60000 65536"/>
                <a:gd name="T8" fmla="*/ 0 60000 65536"/>
                <a:gd name="T9" fmla="*/ 0 w 18"/>
                <a:gd name="T10" fmla="*/ 0 h 24"/>
                <a:gd name="T11" fmla="*/ 18 w 1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4">
                  <a:moveTo>
                    <a:pt x="0" y="0"/>
                  </a:moveTo>
                  <a:lnTo>
                    <a:pt x="6" y="12"/>
                  </a:lnTo>
                  <a:lnTo>
                    <a:pt x="18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5" name="Freeform 302"/>
            <p:cNvSpPr>
              <a:spLocks/>
            </p:cNvSpPr>
            <p:nvPr/>
          </p:nvSpPr>
          <p:spPr bwMode="auto">
            <a:xfrm>
              <a:off x="5817" y="12437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6 w 18"/>
                <a:gd name="T3" fmla="*/ 6 h 18"/>
                <a:gd name="T4" fmla="*/ 18 w 18"/>
                <a:gd name="T5" fmla="*/ 1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6" name="Freeform 303"/>
            <p:cNvSpPr>
              <a:spLocks/>
            </p:cNvSpPr>
            <p:nvPr/>
          </p:nvSpPr>
          <p:spPr bwMode="auto">
            <a:xfrm>
              <a:off x="5835" y="12455"/>
              <a:ext cx="18" cy="36"/>
            </a:xfrm>
            <a:custGeom>
              <a:avLst/>
              <a:gdLst>
                <a:gd name="T0" fmla="*/ 0 w 18"/>
                <a:gd name="T1" fmla="*/ 0 h 36"/>
                <a:gd name="T2" fmla="*/ 6 w 18"/>
                <a:gd name="T3" fmla="*/ 18 h 36"/>
                <a:gd name="T4" fmla="*/ 12 w 18"/>
                <a:gd name="T5" fmla="*/ 30 h 36"/>
                <a:gd name="T6" fmla="*/ 18 w 18"/>
                <a:gd name="T7" fmla="*/ 36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36"/>
                <a:gd name="T14" fmla="*/ 18 w 18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36">
                  <a:moveTo>
                    <a:pt x="0" y="0"/>
                  </a:moveTo>
                  <a:lnTo>
                    <a:pt x="6" y="18"/>
                  </a:lnTo>
                  <a:lnTo>
                    <a:pt x="12" y="30"/>
                  </a:lnTo>
                  <a:lnTo>
                    <a:pt x="18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7" name="Freeform 304"/>
            <p:cNvSpPr>
              <a:spLocks/>
            </p:cNvSpPr>
            <p:nvPr/>
          </p:nvSpPr>
          <p:spPr bwMode="auto">
            <a:xfrm>
              <a:off x="5853" y="12491"/>
              <a:ext cx="18" cy="6"/>
            </a:xfrm>
            <a:custGeom>
              <a:avLst/>
              <a:gdLst>
                <a:gd name="T0" fmla="*/ 0 w 18"/>
                <a:gd name="T1" fmla="*/ 0 h 6"/>
                <a:gd name="T2" fmla="*/ 6 w 18"/>
                <a:gd name="T3" fmla="*/ 6 h 6"/>
                <a:gd name="T4" fmla="*/ 6 w 18"/>
                <a:gd name="T5" fmla="*/ 6 h 6"/>
                <a:gd name="T6" fmla="*/ 18 w 18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6"/>
                <a:gd name="T14" fmla="*/ 18 w 1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6">
                  <a:moveTo>
                    <a:pt x="0" y="0"/>
                  </a:moveTo>
                  <a:lnTo>
                    <a:pt x="6" y="6"/>
                  </a:lnTo>
                  <a:lnTo>
                    <a:pt x="18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8" name="Freeform 305"/>
            <p:cNvSpPr>
              <a:spLocks/>
            </p:cNvSpPr>
            <p:nvPr/>
          </p:nvSpPr>
          <p:spPr bwMode="auto">
            <a:xfrm>
              <a:off x="5871" y="12497"/>
              <a:ext cx="18" cy="24"/>
            </a:xfrm>
            <a:custGeom>
              <a:avLst/>
              <a:gdLst>
                <a:gd name="T0" fmla="*/ 0 w 18"/>
                <a:gd name="T1" fmla="*/ 0 h 24"/>
                <a:gd name="T2" fmla="*/ 6 w 18"/>
                <a:gd name="T3" fmla="*/ 12 h 24"/>
                <a:gd name="T4" fmla="*/ 18 w 18"/>
                <a:gd name="T5" fmla="*/ 24 h 24"/>
                <a:gd name="T6" fmla="*/ 0 60000 65536"/>
                <a:gd name="T7" fmla="*/ 0 60000 65536"/>
                <a:gd name="T8" fmla="*/ 0 60000 65536"/>
                <a:gd name="T9" fmla="*/ 0 w 18"/>
                <a:gd name="T10" fmla="*/ 0 h 24"/>
                <a:gd name="T11" fmla="*/ 18 w 18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4">
                  <a:moveTo>
                    <a:pt x="0" y="0"/>
                  </a:moveTo>
                  <a:lnTo>
                    <a:pt x="6" y="12"/>
                  </a:lnTo>
                  <a:lnTo>
                    <a:pt x="18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39" name="Line 306"/>
            <p:cNvSpPr>
              <a:spLocks noChangeShapeType="1"/>
            </p:cNvSpPr>
            <p:nvPr/>
          </p:nvSpPr>
          <p:spPr bwMode="auto">
            <a:xfrm>
              <a:off x="5889" y="12521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0" name="Freeform 307"/>
            <p:cNvSpPr>
              <a:spLocks/>
            </p:cNvSpPr>
            <p:nvPr/>
          </p:nvSpPr>
          <p:spPr bwMode="auto">
            <a:xfrm>
              <a:off x="5907" y="12539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12 w 18"/>
                <a:gd name="T3" fmla="*/ 6 h 18"/>
                <a:gd name="T4" fmla="*/ 18 w 18"/>
                <a:gd name="T5" fmla="*/ 1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12" y="6"/>
                  </a:lnTo>
                  <a:lnTo>
                    <a:pt x="18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1" name="Freeform 308"/>
            <p:cNvSpPr>
              <a:spLocks/>
            </p:cNvSpPr>
            <p:nvPr/>
          </p:nvSpPr>
          <p:spPr bwMode="auto">
            <a:xfrm>
              <a:off x="5925" y="12557"/>
              <a:ext cx="12" cy="36"/>
            </a:xfrm>
            <a:custGeom>
              <a:avLst/>
              <a:gdLst>
                <a:gd name="T0" fmla="*/ 0 w 12"/>
                <a:gd name="T1" fmla="*/ 0 h 36"/>
                <a:gd name="T2" fmla="*/ 6 w 12"/>
                <a:gd name="T3" fmla="*/ 18 h 36"/>
                <a:gd name="T4" fmla="*/ 12 w 12"/>
                <a:gd name="T5" fmla="*/ 36 h 36"/>
                <a:gd name="T6" fmla="*/ 0 60000 65536"/>
                <a:gd name="T7" fmla="*/ 0 60000 65536"/>
                <a:gd name="T8" fmla="*/ 0 60000 65536"/>
                <a:gd name="T9" fmla="*/ 0 w 12"/>
                <a:gd name="T10" fmla="*/ 0 h 36"/>
                <a:gd name="T11" fmla="*/ 12 w 12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6">
                  <a:moveTo>
                    <a:pt x="0" y="0"/>
                  </a:moveTo>
                  <a:lnTo>
                    <a:pt x="6" y="18"/>
                  </a:lnTo>
                  <a:lnTo>
                    <a:pt x="12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2" name="Freeform 309"/>
            <p:cNvSpPr>
              <a:spLocks/>
            </p:cNvSpPr>
            <p:nvPr/>
          </p:nvSpPr>
          <p:spPr bwMode="auto">
            <a:xfrm>
              <a:off x="5937" y="12593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6 h 12"/>
                <a:gd name="T4" fmla="*/ 18 w 18"/>
                <a:gd name="T5" fmla="*/ 12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0" y="0"/>
                  </a:moveTo>
                  <a:lnTo>
                    <a:pt x="6" y="6"/>
                  </a:lnTo>
                  <a:lnTo>
                    <a:pt x="18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3" name="Freeform 310"/>
            <p:cNvSpPr>
              <a:spLocks/>
            </p:cNvSpPr>
            <p:nvPr/>
          </p:nvSpPr>
          <p:spPr bwMode="auto">
            <a:xfrm>
              <a:off x="5955" y="12605"/>
              <a:ext cx="30" cy="42"/>
            </a:xfrm>
            <a:custGeom>
              <a:avLst/>
              <a:gdLst>
                <a:gd name="T0" fmla="*/ 0 w 30"/>
                <a:gd name="T1" fmla="*/ 0 h 42"/>
                <a:gd name="T2" fmla="*/ 12 w 30"/>
                <a:gd name="T3" fmla="*/ 18 h 42"/>
                <a:gd name="T4" fmla="*/ 30 w 30"/>
                <a:gd name="T5" fmla="*/ 42 h 42"/>
                <a:gd name="T6" fmla="*/ 0 60000 65536"/>
                <a:gd name="T7" fmla="*/ 0 60000 65536"/>
                <a:gd name="T8" fmla="*/ 0 60000 65536"/>
                <a:gd name="T9" fmla="*/ 0 w 30"/>
                <a:gd name="T10" fmla="*/ 0 h 42"/>
                <a:gd name="T11" fmla="*/ 30 w 30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2">
                  <a:moveTo>
                    <a:pt x="0" y="0"/>
                  </a:moveTo>
                  <a:lnTo>
                    <a:pt x="12" y="18"/>
                  </a:lnTo>
                  <a:lnTo>
                    <a:pt x="30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4" name="Freeform 311"/>
            <p:cNvSpPr>
              <a:spLocks/>
            </p:cNvSpPr>
            <p:nvPr/>
          </p:nvSpPr>
          <p:spPr bwMode="auto">
            <a:xfrm>
              <a:off x="5985" y="12647"/>
              <a:ext cx="18" cy="30"/>
            </a:xfrm>
            <a:custGeom>
              <a:avLst/>
              <a:gdLst>
                <a:gd name="T0" fmla="*/ 0 w 18"/>
                <a:gd name="T1" fmla="*/ 0 h 30"/>
                <a:gd name="T2" fmla="*/ 12 w 18"/>
                <a:gd name="T3" fmla="*/ 18 h 30"/>
                <a:gd name="T4" fmla="*/ 18 w 18"/>
                <a:gd name="T5" fmla="*/ 30 h 30"/>
                <a:gd name="T6" fmla="*/ 0 60000 65536"/>
                <a:gd name="T7" fmla="*/ 0 60000 65536"/>
                <a:gd name="T8" fmla="*/ 0 60000 65536"/>
                <a:gd name="T9" fmla="*/ 0 w 18"/>
                <a:gd name="T10" fmla="*/ 0 h 30"/>
                <a:gd name="T11" fmla="*/ 18 w 18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30">
                  <a:moveTo>
                    <a:pt x="0" y="0"/>
                  </a:moveTo>
                  <a:lnTo>
                    <a:pt x="12" y="18"/>
                  </a:lnTo>
                  <a:lnTo>
                    <a:pt x="18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5" name="Freeform 312"/>
            <p:cNvSpPr>
              <a:spLocks/>
            </p:cNvSpPr>
            <p:nvPr/>
          </p:nvSpPr>
          <p:spPr bwMode="auto">
            <a:xfrm>
              <a:off x="6003" y="12677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6 w 12"/>
                <a:gd name="T3" fmla="*/ 6 h 12"/>
                <a:gd name="T4" fmla="*/ 12 w 12"/>
                <a:gd name="T5" fmla="*/ 12 h 12"/>
                <a:gd name="T6" fmla="*/ 0 60000 65536"/>
                <a:gd name="T7" fmla="*/ 0 60000 65536"/>
                <a:gd name="T8" fmla="*/ 0 60000 65536"/>
                <a:gd name="T9" fmla="*/ 0 w 12"/>
                <a:gd name="T10" fmla="*/ 0 h 12"/>
                <a:gd name="T11" fmla="*/ 12 w 1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2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6" name="Freeform 313"/>
            <p:cNvSpPr>
              <a:spLocks/>
            </p:cNvSpPr>
            <p:nvPr/>
          </p:nvSpPr>
          <p:spPr bwMode="auto">
            <a:xfrm>
              <a:off x="6015" y="12689"/>
              <a:ext cx="30" cy="48"/>
            </a:xfrm>
            <a:custGeom>
              <a:avLst/>
              <a:gdLst>
                <a:gd name="T0" fmla="*/ 0 w 30"/>
                <a:gd name="T1" fmla="*/ 0 h 48"/>
                <a:gd name="T2" fmla="*/ 6 w 30"/>
                <a:gd name="T3" fmla="*/ 12 h 48"/>
                <a:gd name="T4" fmla="*/ 12 w 30"/>
                <a:gd name="T5" fmla="*/ 24 h 48"/>
                <a:gd name="T6" fmla="*/ 24 w 30"/>
                <a:gd name="T7" fmla="*/ 36 h 48"/>
                <a:gd name="T8" fmla="*/ 30 w 30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8"/>
                <a:gd name="T17" fmla="*/ 30 w 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8">
                  <a:moveTo>
                    <a:pt x="0" y="0"/>
                  </a:moveTo>
                  <a:lnTo>
                    <a:pt x="6" y="12"/>
                  </a:lnTo>
                  <a:lnTo>
                    <a:pt x="12" y="24"/>
                  </a:lnTo>
                  <a:lnTo>
                    <a:pt x="24" y="36"/>
                  </a:lnTo>
                  <a:lnTo>
                    <a:pt x="30" y="4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7" name="Freeform 314"/>
            <p:cNvSpPr>
              <a:spLocks/>
            </p:cNvSpPr>
            <p:nvPr/>
          </p:nvSpPr>
          <p:spPr bwMode="auto">
            <a:xfrm>
              <a:off x="6045" y="12737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12 w 18"/>
                <a:gd name="T3" fmla="*/ 6 h 12"/>
                <a:gd name="T4" fmla="*/ 18 w 18"/>
                <a:gd name="T5" fmla="*/ 12 h 12"/>
                <a:gd name="T6" fmla="*/ 0 60000 65536"/>
                <a:gd name="T7" fmla="*/ 0 60000 65536"/>
                <a:gd name="T8" fmla="*/ 0 60000 65536"/>
                <a:gd name="T9" fmla="*/ 0 w 18"/>
                <a:gd name="T10" fmla="*/ 0 h 12"/>
                <a:gd name="T11" fmla="*/ 18 w 1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2">
                  <a:moveTo>
                    <a:pt x="0" y="0"/>
                  </a:moveTo>
                  <a:lnTo>
                    <a:pt x="12" y="6"/>
                  </a:lnTo>
                  <a:lnTo>
                    <a:pt x="18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8" name="Freeform 315"/>
            <p:cNvSpPr>
              <a:spLocks/>
            </p:cNvSpPr>
            <p:nvPr/>
          </p:nvSpPr>
          <p:spPr bwMode="auto">
            <a:xfrm>
              <a:off x="6063" y="12749"/>
              <a:ext cx="12" cy="30"/>
            </a:xfrm>
            <a:custGeom>
              <a:avLst/>
              <a:gdLst>
                <a:gd name="T0" fmla="*/ 0 w 12"/>
                <a:gd name="T1" fmla="*/ 0 h 30"/>
                <a:gd name="T2" fmla="*/ 6 w 12"/>
                <a:gd name="T3" fmla="*/ 12 h 30"/>
                <a:gd name="T4" fmla="*/ 12 w 12"/>
                <a:gd name="T5" fmla="*/ 30 h 30"/>
                <a:gd name="T6" fmla="*/ 0 60000 65536"/>
                <a:gd name="T7" fmla="*/ 0 60000 65536"/>
                <a:gd name="T8" fmla="*/ 0 60000 65536"/>
                <a:gd name="T9" fmla="*/ 0 w 12"/>
                <a:gd name="T10" fmla="*/ 0 h 30"/>
                <a:gd name="T11" fmla="*/ 12 w 1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0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49" name="Freeform 316"/>
            <p:cNvSpPr>
              <a:spLocks/>
            </p:cNvSpPr>
            <p:nvPr/>
          </p:nvSpPr>
          <p:spPr bwMode="auto">
            <a:xfrm>
              <a:off x="6075" y="12779"/>
              <a:ext cx="60" cy="60"/>
            </a:xfrm>
            <a:custGeom>
              <a:avLst/>
              <a:gdLst>
                <a:gd name="T0" fmla="*/ 0 w 60"/>
                <a:gd name="T1" fmla="*/ 0 h 60"/>
                <a:gd name="T2" fmla="*/ 12 w 60"/>
                <a:gd name="T3" fmla="*/ 12 h 60"/>
                <a:gd name="T4" fmla="*/ 30 w 60"/>
                <a:gd name="T5" fmla="*/ 30 h 60"/>
                <a:gd name="T6" fmla="*/ 48 w 60"/>
                <a:gd name="T7" fmla="*/ 48 h 60"/>
                <a:gd name="T8" fmla="*/ 60 w 60"/>
                <a:gd name="T9" fmla="*/ 6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0"/>
                <a:gd name="T17" fmla="*/ 60 w 6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0">
                  <a:moveTo>
                    <a:pt x="0" y="0"/>
                  </a:moveTo>
                  <a:lnTo>
                    <a:pt x="12" y="12"/>
                  </a:lnTo>
                  <a:lnTo>
                    <a:pt x="30" y="30"/>
                  </a:lnTo>
                  <a:lnTo>
                    <a:pt x="48" y="48"/>
                  </a:lnTo>
                  <a:lnTo>
                    <a:pt x="60" y="6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0" name="Freeform 317"/>
            <p:cNvSpPr>
              <a:spLocks/>
            </p:cNvSpPr>
            <p:nvPr/>
          </p:nvSpPr>
          <p:spPr bwMode="auto">
            <a:xfrm>
              <a:off x="6135" y="12839"/>
              <a:ext cx="24" cy="36"/>
            </a:xfrm>
            <a:custGeom>
              <a:avLst/>
              <a:gdLst>
                <a:gd name="T0" fmla="*/ 0 w 24"/>
                <a:gd name="T1" fmla="*/ 0 h 36"/>
                <a:gd name="T2" fmla="*/ 6 w 24"/>
                <a:gd name="T3" fmla="*/ 12 h 36"/>
                <a:gd name="T4" fmla="*/ 12 w 24"/>
                <a:gd name="T5" fmla="*/ 18 h 36"/>
                <a:gd name="T6" fmla="*/ 24 w 24"/>
                <a:gd name="T7" fmla="*/ 36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36"/>
                <a:gd name="T14" fmla="*/ 24 w 2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36">
                  <a:moveTo>
                    <a:pt x="0" y="0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24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1" name="Line 318"/>
            <p:cNvSpPr>
              <a:spLocks noChangeShapeType="1"/>
            </p:cNvSpPr>
            <p:nvPr/>
          </p:nvSpPr>
          <p:spPr bwMode="auto">
            <a:xfrm>
              <a:off x="6159" y="12875"/>
              <a:ext cx="30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2" name="Line 319"/>
            <p:cNvSpPr>
              <a:spLocks noChangeShapeType="1"/>
            </p:cNvSpPr>
            <p:nvPr/>
          </p:nvSpPr>
          <p:spPr bwMode="auto">
            <a:xfrm>
              <a:off x="6189" y="12911"/>
              <a:ext cx="24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3" name="Line 320"/>
            <p:cNvSpPr>
              <a:spLocks noChangeShapeType="1"/>
            </p:cNvSpPr>
            <p:nvPr/>
          </p:nvSpPr>
          <p:spPr bwMode="auto">
            <a:xfrm>
              <a:off x="6213" y="12947"/>
              <a:ext cx="24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4" name="Freeform 321"/>
            <p:cNvSpPr>
              <a:spLocks/>
            </p:cNvSpPr>
            <p:nvPr/>
          </p:nvSpPr>
          <p:spPr bwMode="auto">
            <a:xfrm>
              <a:off x="6237" y="12983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5" name="Freeform 322"/>
            <p:cNvSpPr>
              <a:spLocks/>
            </p:cNvSpPr>
            <p:nvPr/>
          </p:nvSpPr>
          <p:spPr bwMode="auto">
            <a:xfrm>
              <a:off x="6261" y="13013"/>
              <a:ext cx="48" cy="78"/>
            </a:xfrm>
            <a:custGeom>
              <a:avLst/>
              <a:gdLst>
                <a:gd name="T0" fmla="*/ 0 w 48"/>
                <a:gd name="T1" fmla="*/ 0 h 78"/>
                <a:gd name="T2" fmla="*/ 12 w 48"/>
                <a:gd name="T3" fmla="*/ 18 h 78"/>
                <a:gd name="T4" fmla="*/ 24 w 48"/>
                <a:gd name="T5" fmla="*/ 36 h 78"/>
                <a:gd name="T6" fmla="*/ 36 w 48"/>
                <a:gd name="T7" fmla="*/ 60 h 78"/>
                <a:gd name="T8" fmla="*/ 48 w 48"/>
                <a:gd name="T9" fmla="*/ 78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8"/>
                <a:gd name="T17" fmla="*/ 48 w 48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8">
                  <a:moveTo>
                    <a:pt x="0" y="0"/>
                  </a:moveTo>
                  <a:lnTo>
                    <a:pt x="12" y="18"/>
                  </a:lnTo>
                  <a:lnTo>
                    <a:pt x="24" y="36"/>
                  </a:lnTo>
                  <a:lnTo>
                    <a:pt x="36" y="60"/>
                  </a:lnTo>
                  <a:lnTo>
                    <a:pt x="48" y="7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6" name="Freeform 323"/>
            <p:cNvSpPr>
              <a:spLocks/>
            </p:cNvSpPr>
            <p:nvPr/>
          </p:nvSpPr>
          <p:spPr bwMode="auto">
            <a:xfrm>
              <a:off x="6309" y="13091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12 w 24"/>
                <a:gd name="T3" fmla="*/ 24 h 42"/>
                <a:gd name="T4" fmla="*/ 24 w 24"/>
                <a:gd name="T5" fmla="*/ 42 h 42"/>
                <a:gd name="T6" fmla="*/ 0 60000 65536"/>
                <a:gd name="T7" fmla="*/ 0 60000 65536"/>
                <a:gd name="T8" fmla="*/ 0 60000 65536"/>
                <a:gd name="T9" fmla="*/ 0 w 24"/>
                <a:gd name="T10" fmla="*/ 0 h 42"/>
                <a:gd name="T11" fmla="*/ 24 w 24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42">
                  <a:moveTo>
                    <a:pt x="0" y="0"/>
                  </a:moveTo>
                  <a:lnTo>
                    <a:pt x="12" y="24"/>
                  </a:lnTo>
                  <a:lnTo>
                    <a:pt x="24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7" name="Freeform 324"/>
            <p:cNvSpPr>
              <a:spLocks/>
            </p:cNvSpPr>
            <p:nvPr/>
          </p:nvSpPr>
          <p:spPr bwMode="auto">
            <a:xfrm>
              <a:off x="6333" y="13133"/>
              <a:ext cx="18" cy="6"/>
            </a:xfrm>
            <a:custGeom>
              <a:avLst/>
              <a:gdLst>
                <a:gd name="T0" fmla="*/ 0 w 18"/>
                <a:gd name="T1" fmla="*/ 0 h 6"/>
                <a:gd name="T2" fmla="*/ 6 w 18"/>
                <a:gd name="T3" fmla="*/ 0 h 6"/>
                <a:gd name="T4" fmla="*/ 6 w 18"/>
                <a:gd name="T5" fmla="*/ 0 h 6"/>
                <a:gd name="T6" fmla="*/ 12 w 18"/>
                <a:gd name="T7" fmla="*/ 6 h 6"/>
                <a:gd name="T8" fmla="*/ 18 w 1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6"/>
                <a:gd name="T17" fmla="*/ 18 w 1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6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8" name="Freeform 325"/>
            <p:cNvSpPr>
              <a:spLocks/>
            </p:cNvSpPr>
            <p:nvPr/>
          </p:nvSpPr>
          <p:spPr bwMode="auto">
            <a:xfrm>
              <a:off x="6351" y="13139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6 w 24"/>
                <a:gd name="T3" fmla="*/ 6 h 42"/>
                <a:gd name="T4" fmla="*/ 12 w 24"/>
                <a:gd name="T5" fmla="*/ 18 h 42"/>
                <a:gd name="T6" fmla="*/ 18 w 24"/>
                <a:gd name="T7" fmla="*/ 30 h 42"/>
                <a:gd name="T8" fmla="*/ 24 w 24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2"/>
                <a:gd name="T17" fmla="*/ 24 w 24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2">
                  <a:moveTo>
                    <a:pt x="0" y="0"/>
                  </a:moveTo>
                  <a:lnTo>
                    <a:pt x="6" y="6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59" name="Freeform 326"/>
            <p:cNvSpPr>
              <a:spLocks/>
            </p:cNvSpPr>
            <p:nvPr/>
          </p:nvSpPr>
          <p:spPr bwMode="auto">
            <a:xfrm>
              <a:off x="6375" y="13181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6 w 18"/>
                <a:gd name="T3" fmla="*/ 6 h 18"/>
                <a:gd name="T4" fmla="*/ 18 w 18"/>
                <a:gd name="T5" fmla="*/ 1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0" name="Freeform 327"/>
            <p:cNvSpPr>
              <a:spLocks/>
            </p:cNvSpPr>
            <p:nvPr/>
          </p:nvSpPr>
          <p:spPr bwMode="auto">
            <a:xfrm>
              <a:off x="6393" y="13199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12 w 24"/>
                <a:gd name="T3" fmla="*/ 18 h 42"/>
                <a:gd name="T4" fmla="*/ 24 w 24"/>
                <a:gd name="T5" fmla="*/ 42 h 42"/>
                <a:gd name="T6" fmla="*/ 0 60000 65536"/>
                <a:gd name="T7" fmla="*/ 0 60000 65536"/>
                <a:gd name="T8" fmla="*/ 0 60000 65536"/>
                <a:gd name="T9" fmla="*/ 0 w 24"/>
                <a:gd name="T10" fmla="*/ 0 h 42"/>
                <a:gd name="T11" fmla="*/ 24 w 24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42">
                  <a:moveTo>
                    <a:pt x="0" y="0"/>
                  </a:moveTo>
                  <a:lnTo>
                    <a:pt x="12" y="18"/>
                  </a:lnTo>
                  <a:lnTo>
                    <a:pt x="24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1" name="Freeform 328"/>
            <p:cNvSpPr>
              <a:spLocks/>
            </p:cNvSpPr>
            <p:nvPr/>
          </p:nvSpPr>
          <p:spPr bwMode="auto">
            <a:xfrm>
              <a:off x="6417" y="13241"/>
              <a:ext cx="18" cy="66"/>
            </a:xfrm>
            <a:custGeom>
              <a:avLst/>
              <a:gdLst>
                <a:gd name="T0" fmla="*/ 0 w 18"/>
                <a:gd name="T1" fmla="*/ 0 h 66"/>
                <a:gd name="T2" fmla="*/ 6 w 18"/>
                <a:gd name="T3" fmla="*/ 18 h 66"/>
                <a:gd name="T4" fmla="*/ 6 w 18"/>
                <a:gd name="T5" fmla="*/ 36 h 66"/>
                <a:gd name="T6" fmla="*/ 12 w 18"/>
                <a:gd name="T7" fmla="*/ 54 h 66"/>
                <a:gd name="T8" fmla="*/ 18 w 18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66"/>
                <a:gd name="T17" fmla="*/ 18 w 1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66">
                  <a:moveTo>
                    <a:pt x="0" y="0"/>
                  </a:moveTo>
                  <a:lnTo>
                    <a:pt x="6" y="18"/>
                  </a:lnTo>
                  <a:lnTo>
                    <a:pt x="6" y="36"/>
                  </a:lnTo>
                  <a:lnTo>
                    <a:pt x="12" y="54"/>
                  </a:lnTo>
                  <a:lnTo>
                    <a:pt x="18" y="6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2" name="Freeform 329"/>
            <p:cNvSpPr>
              <a:spLocks/>
            </p:cNvSpPr>
            <p:nvPr/>
          </p:nvSpPr>
          <p:spPr bwMode="auto">
            <a:xfrm>
              <a:off x="6435" y="13307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6 w 24"/>
                <a:gd name="T3" fmla="*/ 6 h 12"/>
                <a:gd name="T4" fmla="*/ 12 w 24"/>
                <a:gd name="T5" fmla="*/ 12 h 12"/>
                <a:gd name="T6" fmla="*/ 24 w 24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2"/>
                <a:gd name="T14" fmla="*/ 24 w 24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2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3" name="Line 330"/>
            <p:cNvSpPr>
              <a:spLocks noChangeShapeType="1"/>
            </p:cNvSpPr>
            <p:nvPr/>
          </p:nvSpPr>
          <p:spPr bwMode="auto">
            <a:xfrm>
              <a:off x="6459" y="13319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4" name="Line 331"/>
            <p:cNvSpPr>
              <a:spLocks noChangeShapeType="1"/>
            </p:cNvSpPr>
            <p:nvPr/>
          </p:nvSpPr>
          <p:spPr bwMode="auto">
            <a:xfrm>
              <a:off x="6477" y="13331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5" name="Freeform 332"/>
            <p:cNvSpPr>
              <a:spLocks/>
            </p:cNvSpPr>
            <p:nvPr/>
          </p:nvSpPr>
          <p:spPr bwMode="auto">
            <a:xfrm>
              <a:off x="6495" y="13343"/>
              <a:ext cx="18" cy="18"/>
            </a:xfrm>
            <a:custGeom>
              <a:avLst/>
              <a:gdLst>
                <a:gd name="T0" fmla="*/ 0 w 18"/>
                <a:gd name="T1" fmla="*/ 0 h 18"/>
                <a:gd name="T2" fmla="*/ 6 w 18"/>
                <a:gd name="T3" fmla="*/ 6 h 18"/>
                <a:gd name="T4" fmla="*/ 18 w 18"/>
                <a:gd name="T5" fmla="*/ 18 h 18"/>
                <a:gd name="T6" fmla="*/ 0 60000 65536"/>
                <a:gd name="T7" fmla="*/ 0 60000 65536"/>
                <a:gd name="T8" fmla="*/ 0 60000 65536"/>
                <a:gd name="T9" fmla="*/ 0 w 18"/>
                <a:gd name="T10" fmla="*/ 0 h 18"/>
                <a:gd name="T11" fmla="*/ 18 w 18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8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6" name="Freeform 333"/>
            <p:cNvSpPr>
              <a:spLocks/>
            </p:cNvSpPr>
            <p:nvPr/>
          </p:nvSpPr>
          <p:spPr bwMode="auto">
            <a:xfrm>
              <a:off x="6513" y="13361"/>
              <a:ext cx="24" cy="48"/>
            </a:xfrm>
            <a:custGeom>
              <a:avLst/>
              <a:gdLst>
                <a:gd name="T0" fmla="*/ 0 w 24"/>
                <a:gd name="T1" fmla="*/ 0 h 48"/>
                <a:gd name="T2" fmla="*/ 12 w 24"/>
                <a:gd name="T3" fmla="*/ 24 h 48"/>
                <a:gd name="T4" fmla="*/ 24 w 24"/>
                <a:gd name="T5" fmla="*/ 48 h 48"/>
                <a:gd name="T6" fmla="*/ 0 60000 65536"/>
                <a:gd name="T7" fmla="*/ 0 60000 65536"/>
                <a:gd name="T8" fmla="*/ 0 60000 65536"/>
                <a:gd name="T9" fmla="*/ 0 w 24"/>
                <a:gd name="T10" fmla="*/ 0 h 48"/>
                <a:gd name="T11" fmla="*/ 24 w 2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48">
                  <a:moveTo>
                    <a:pt x="0" y="0"/>
                  </a:moveTo>
                  <a:lnTo>
                    <a:pt x="12" y="24"/>
                  </a:lnTo>
                  <a:lnTo>
                    <a:pt x="24" y="4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7" name="Freeform 334"/>
            <p:cNvSpPr>
              <a:spLocks/>
            </p:cNvSpPr>
            <p:nvPr/>
          </p:nvSpPr>
          <p:spPr bwMode="auto">
            <a:xfrm>
              <a:off x="6537" y="13409"/>
              <a:ext cx="18" cy="54"/>
            </a:xfrm>
            <a:custGeom>
              <a:avLst/>
              <a:gdLst>
                <a:gd name="T0" fmla="*/ 0 w 18"/>
                <a:gd name="T1" fmla="*/ 0 h 54"/>
                <a:gd name="T2" fmla="*/ 6 w 18"/>
                <a:gd name="T3" fmla="*/ 12 h 54"/>
                <a:gd name="T4" fmla="*/ 12 w 18"/>
                <a:gd name="T5" fmla="*/ 30 h 54"/>
                <a:gd name="T6" fmla="*/ 12 w 18"/>
                <a:gd name="T7" fmla="*/ 42 h 54"/>
                <a:gd name="T8" fmla="*/ 18 w 18"/>
                <a:gd name="T9" fmla="*/ 5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54"/>
                <a:gd name="T17" fmla="*/ 18 w 1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54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  <a:lnTo>
                    <a:pt x="12" y="42"/>
                  </a:lnTo>
                  <a:lnTo>
                    <a:pt x="18" y="5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8" name="Freeform 335"/>
            <p:cNvSpPr>
              <a:spLocks/>
            </p:cNvSpPr>
            <p:nvPr/>
          </p:nvSpPr>
          <p:spPr bwMode="auto">
            <a:xfrm>
              <a:off x="6555" y="13457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6 h 6"/>
                <a:gd name="T6" fmla="*/ 6 w 6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69" name="Freeform 336"/>
            <p:cNvSpPr>
              <a:spLocks/>
            </p:cNvSpPr>
            <p:nvPr/>
          </p:nvSpPr>
          <p:spPr bwMode="auto">
            <a:xfrm>
              <a:off x="6561" y="13451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0 h 6"/>
                <a:gd name="T6" fmla="*/ 0 60000 65536"/>
                <a:gd name="T7" fmla="*/ 0 60000 65536"/>
                <a:gd name="T8" fmla="*/ 0 60000 65536"/>
                <a:gd name="T9" fmla="*/ 0 w 12"/>
                <a:gd name="T10" fmla="*/ 0 h 6"/>
                <a:gd name="T11" fmla="*/ 12 w 1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0" name="Freeform 337"/>
            <p:cNvSpPr>
              <a:spLocks/>
            </p:cNvSpPr>
            <p:nvPr/>
          </p:nvSpPr>
          <p:spPr bwMode="auto">
            <a:xfrm>
              <a:off x="6573" y="13451"/>
              <a:ext cx="6" cy="30"/>
            </a:xfrm>
            <a:custGeom>
              <a:avLst/>
              <a:gdLst>
                <a:gd name="T0" fmla="*/ 0 w 6"/>
                <a:gd name="T1" fmla="*/ 0 h 30"/>
                <a:gd name="T2" fmla="*/ 0 w 6"/>
                <a:gd name="T3" fmla="*/ 6 h 30"/>
                <a:gd name="T4" fmla="*/ 0 w 6"/>
                <a:gd name="T5" fmla="*/ 12 h 30"/>
                <a:gd name="T6" fmla="*/ 6 w 6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30"/>
                <a:gd name="T14" fmla="*/ 6 w 6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30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1" name="Freeform 338"/>
            <p:cNvSpPr>
              <a:spLocks/>
            </p:cNvSpPr>
            <p:nvPr/>
          </p:nvSpPr>
          <p:spPr bwMode="auto">
            <a:xfrm>
              <a:off x="6579" y="1348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6 w 12"/>
                <a:gd name="T3" fmla="*/ 12 h 18"/>
                <a:gd name="T4" fmla="*/ 12 w 12"/>
                <a:gd name="T5" fmla="*/ 18 h 18"/>
                <a:gd name="T6" fmla="*/ 0 60000 65536"/>
                <a:gd name="T7" fmla="*/ 0 60000 65536"/>
                <a:gd name="T8" fmla="*/ 0 60000 65536"/>
                <a:gd name="T9" fmla="*/ 0 w 12"/>
                <a:gd name="T10" fmla="*/ 0 h 18"/>
                <a:gd name="T11" fmla="*/ 12 w 1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8">
                  <a:moveTo>
                    <a:pt x="0" y="0"/>
                  </a:moveTo>
                  <a:lnTo>
                    <a:pt x="6" y="12"/>
                  </a:lnTo>
                  <a:lnTo>
                    <a:pt x="12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2" name="Freeform 339"/>
            <p:cNvSpPr>
              <a:spLocks/>
            </p:cNvSpPr>
            <p:nvPr/>
          </p:nvSpPr>
          <p:spPr bwMode="auto">
            <a:xfrm>
              <a:off x="6591" y="13499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3" name="Line 340"/>
            <p:cNvSpPr>
              <a:spLocks noChangeShapeType="1"/>
            </p:cNvSpPr>
            <p:nvPr/>
          </p:nvSpPr>
          <p:spPr bwMode="auto">
            <a:xfrm>
              <a:off x="6597" y="13499"/>
              <a:ext cx="6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4" name="Freeform 341"/>
            <p:cNvSpPr>
              <a:spLocks/>
            </p:cNvSpPr>
            <p:nvPr/>
          </p:nvSpPr>
          <p:spPr bwMode="auto">
            <a:xfrm>
              <a:off x="6603" y="13511"/>
              <a:ext cx="12" cy="30"/>
            </a:xfrm>
            <a:custGeom>
              <a:avLst/>
              <a:gdLst>
                <a:gd name="T0" fmla="*/ 0 w 12"/>
                <a:gd name="T1" fmla="*/ 0 h 30"/>
                <a:gd name="T2" fmla="*/ 6 w 12"/>
                <a:gd name="T3" fmla="*/ 12 h 30"/>
                <a:gd name="T4" fmla="*/ 12 w 12"/>
                <a:gd name="T5" fmla="*/ 30 h 30"/>
                <a:gd name="T6" fmla="*/ 0 60000 65536"/>
                <a:gd name="T7" fmla="*/ 0 60000 65536"/>
                <a:gd name="T8" fmla="*/ 0 60000 65536"/>
                <a:gd name="T9" fmla="*/ 0 w 12"/>
                <a:gd name="T10" fmla="*/ 0 h 30"/>
                <a:gd name="T11" fmla="*/ 12 w 1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0">
                  <a:moveTo>
                    <a:pt x="0" y="0"/>
                  </a:moveTo>
                  <a:lnTo>
                    <a:pt x="6" y="12"/>
                  </a:lnTo>
                  <a:lnTo>
                    <a:pt x="12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5" name="Freeform 342"/>
            <p:cNvSpPr>
              <a:spLocks/>
            </p:cNvSpPr>
            <p:nvPr/>
          </p:nvSpPr>
          <p:spPr bwMode="auto">
            <a:xfrm>
              <a:off x="6615" y="13541"/>
              <a:ext cx="6" cy="24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2 h 24"/>
                <a:gd name="T4" fmla="*/ 6 w 6"/>
                <a:gd name="T5" fmla="*/ 24 h 24"/>
                <a:gd name="T6" fmla="*/ 0 60000 65536"/>
                <a:gd name="T7" fmla="*/ 0 60000 65536"/>
                <a:gd name="T8" fmla="*/ 0 60000 65536"/>
                <a:gd name="T9" fmla="*/ 0 w 6"/>
                <a:gd name="T10" fmla="*/ 0 h 24"/>
                <a:gd name="T11" fmla="*/ 6 w 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24">
                  <a:moveTo>
                    <a:pt x="0" y="0"/>
                  </a:moveTo>
                  <a:lnTo>
                    <a:pt x="0" y="12"/>
                  </a:lnTo>
                  <a:lnTo>
                    <a:pt x="6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476" name="Freeform 343"/>
            <p:cNvSpPr>
              <a:spLocks/>
            </p:cNvSpPr>
            <p:nvPr/>
          </p:nvSpPr>
          <p:spPr bwMode="auto">
            <a:xfrm>
              <a:off x="6621" y="13565"/>
              <a:ext cx="12" cy="36"/>
            </a:xfrm>
            <a:custGeom>
              <a:avLst/>
              <a:gdLst>
                <a:gd name="T0" fmla="*/ 0 w 12"/>
                <a:gd name="T1" fmla="*/ 0 h 36"/>
                <a:gd name="T2" fmla="*/ 6 w 12"/>
                <a:gd name="T3" fmla="*/ 18 h 36"/>
                <a:gd name="T4" fmla="*/ 12 w 12"/>
                <a:gd name="T5" fmla="*/ 36 h 36"/>
                <a:gd name="T6" fmla="*/ 0 60000 65536"/>
                <a:gd name="T7" fmla="*/ 0 60000 65536"/>
                <a:gd name="T8" fmla="*/ 0 60000 65536"/>
                <a:gd name="T9" fmla="*/ 0 w 12"/>
                <a:gd name="T10" fmla="*/ 0 h 36"/>
                <a:gd name="T11" fmla="*/ 12 w 12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6">
                  <a:moveTo>
                    <a:pt x="0" y="0"/>
                  </a:moveTo>
                  <a:lnTo>
                    <a:pt x="6" y="18"/>
                  </a:lnTo>
                  <a:lnTo>
                    <a:pt x="12" y="3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0080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226" name="Text Box 344"/>
          <p:cNvSpPr txBox="1">
            <a:spLocks noChangeArrowheads="1"/>
          </p:cNvSpPr>
          <p:nvPr/>
        </p:nvSpPr>
        <p:spPr bwMode="auto">
          <a:xfrm>
            <a:off x="3403600" y="6278563"/>
            <a:ext cx="19065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Times New Roman" pitchFamily="18" charset="0"/>
                <a:ea typeface="ＭＳ Ｐゴシック" pitchFamily="-32" charset="-128"/>
              </a:rPr>
              <a:t>t</a:t>
            </a:r>
            <a:r>
              <a:rPr lang="en-US" sz="3200">
                <a:latin typeface="Arial Narrow" pitchFamily="34" charset="0"/>
                <a:ea typeface="ＭＳ Ｐゴシック" pitchFamily="-32" charset="-128"/>
              </a:rPr>
              <a:t>/</a:t>
            </a:r>
            <a:r>
              <a:rPr lang="en-US" sz="3200">
                <a:latin typeface="Symbol" pitchFamily="18" charset="2"/>
                <a:ea typeface="ＭＳ Ｐゴシック" pitchFamily="-32" charset="-128"/>
                <a:sym typeface="Symbol" pitchFamily="18" charset="2"/>
              </a:rPr>
              <a:t></a:t>
            </a:r>
            <a:r>
              <a:rPr lang="en-US" sz="3200">
                <a:latin typeface="Symbol" pitchFamily="18" charset="2"/>
                <a:ea typeface="ＭＳ Ｐゴシック" pitchFamily="-32" charset="-128"/>
              </a:rPr>
              <a:t> </a:t>
            </a:r>
            <a:r>
              <a:rPr lang="en-US" sz="2400" b="1">
                <a:latin typeface="Arial Narrow" pitchFamily="34" charset="0"/>
                <a:ea typeface="ＭＳ Ｐゴシック" pitchFamily="-32" charset="-128"/>
              </a:rPr>
              <a:t>(log scale)</a:t>
            </a:r>
            <a:endParaRPr lang="el-GR" sz="2400" b="1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227" name="Rectangle 345"/>
          <p:cNvSpPr>
            <a:spLocks noChangeArrowheads="1"/>
          </p:cNvSpPr>
          <p:nvPr/>
        </p:nvSpPr>
        <p:spPr bwMode="auto">
          <a:xfrm rot="16200000" flipH="1">
            <a:off x="-1155700" y="3529013"/>
            <a:ext cx="3743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400" b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 Narrow" pitchFamily="34" charset="0"/>
                <a:ea typeface="ＭＳ Ｐゴシック" pitchFamily="-32" charset="-128"/>
              </a:rPr>
              <a:t>Derivative of Bubble Count</a:t>
            </a:r>
            <a:endParaRPr lang="en-US" sz="2400" b="1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8228" name="Rectangle 358"/>
          <p:cNvSpPr>
            <a:spLocks noChangeArrowheads="1"/>
          </p:cNvSpPr>
          <p:nvPr/>
        </p:nvSpPr>
        <p:spPr bwMode="auto">
          <a:xfrm>
            <a:off x="393700" y="1270000"/>
            <a:ext cx="8458200" cy="5562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229" name="Group 111"/>
          <p:cNvGrpSpPr>
            <a:grpSpLocks/>
          </p:cNvGrpSpPr>
          <p:nvPr/>
        </p:nvGrpSpPr>
        <p:grpSpPr bwMode="auto">
          <a:xfrm>
            <a:off x="1660525" y="2165350"/>
            <a:ext cx="4838700" cy="3371850"/>
            <a:chOff x="3647" y="11494"/>
            <a:chExt cx="2952" cy="2293"/>
          </a:xfrm>
        </p:grpSpPr>
        <p:sp>
          <p:nvSpPr>
            <p:cNvPr id="48246" name="Freeform 112"/>
            <p:cNvSpPr>
              <a:spLocks/>
            </p:cNvSpPr>
            <p:nvPr/>
          </p:nvSpPr>
          <p:spPr bwMode="auto">
            <a:xfrm>
              <a:off x="3647" y="11494"/>
              <a:ext cx="18" cy="96"/>
            </a:xfrm>
            <a:custGeom>
              <a:avLst/>
              <a:gdLst>
                <a:gd name="T0" fmla="*/ 0 w 18"/>
                <a:gd name="T1" fmla="*/ 0 h 96"/>
                <a:gd name="T2" fmla="*/ 6 w 18"/>
                <a:gd name="T3" fmla="*/ 24 h 96"/>
                <a:gd name="T4" fmla="*/ 6 w 18"/>
                <a:gd name="T5" fmla="*/ 54 h 96"/>
                <a:gd name="T6" fmla="*/ 12 w 18"/>
                <a:gd name="T7" fmla="*/ 78 h 96"/>
                <a:gd name="T8" fmla="*/ 18 w 18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6"/>
                <a:gd name="T17" fmla="*/ 18 w 1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6">
                  <a:moveTo>
                    <a:pt x="0" y="0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2" y="78"/>
                  </a:lnTo>
                  <a:lnTo>
                    <a:pt x="18" y="9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47" name="Freeform 113"/>
            <p:cNvSpPr>
              <a:spLocks/>
            </p:cNvSpPr>
            <p:nvPr/>
          </p:nvSpPr>
          <p:spPr bwMode="auto">
            <a:xfrm>
              <a:off x="3665" y="11590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6 w 24"/>
                <a:gd name="T3" fmla="*/ 6 h 18"/>
                <a:gd name="T4" fmla="*/ 12 w 24"/>
                <a:gd name="T5" fmla="*/ 12 h 18"/>
                <a:gd name="T6" fmla="*/ 24 w 24"/>
                <a:gd name="T7" fmla="*/ 18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8"/>
                <a:gd name="T14" fmla="*/ 24 w 24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8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48" name="Line 114"/>
            <p:cNvSpPr>
              <a:spLocks noChangeShapeType="1"/>
            </p:cNvSpPr>
            <p:nvPr/>
          </p:nvSpPr>
          <p:spPr bwMode="auto">
            <a:xfrm>
              <a:off x="3689" y="11608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49" name="Freeform 115"/>
            <p:cNvSpPr>
              <a:spLocks/>
            </p:cNvSpPr>
            <p:nvPr/>
          </p:nvSpPr>
          <p:spPr bwMode="auto">
            <a:xfrm>
              <a:off x="3707" y="11620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12 w 24"/>
                <a:gd name="T3" fmla="*/ 6 h 6"/>
                <a:gd name="T4" fmla="*/ 24 w 24"/>
                <a:gd name="T5" fmla="*/ 6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0"/>
                  </a:moveTo>
                  <a:lnTo>
                    <a:pt x="12" y="6"/>
                  </a:lnTo>
                  <a:lnTo>
                    <a:pt x="24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0" name="Line 116"/>
            <p:cNvSpPr>
              <a:spLocks noChangeShapeType="1"/>
            </p:cNvSpPr>
            <p:nvPr/>
          </p:nvSpPr>
          <p:spPr bwMode="auto">
            <a:xfrm>
              <a:off x="3731" y="1162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1" name="Line 117"/>
            <p:cNvSpPr>
              <a:spLocks noChangeShapeType="1"/>
            </p:cNvSpPr>
            <p:nvPr/>
          </p:nvSpPr>
          <p:spPr bwMode="auto">
            <a:xfrm>
              <a:off x="3749" y="11626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2" name="Line 118"/>
            <p:cNvSpPr>
              <a:spLocks noChangeShapeType="1"/>
            </p:cNvSpPr>
            <p:nvPr/>
          </p:nvSpPr>
          <p:spPr bwMode="auto">
            <a:xfrm flipV="1">
              <a:off x="3773" y="11620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3" name="Line 119"/>
            <p:cNvSpPr>
              <a:spLocks noChangeShapeType="1"/>
            </p:cNvSpPr>
            <p:nvPr/>
          </p:nvSpPr>
          <p:spPr bwMode="auto">
            <a:xfrm flipV="1">
              <a:off x="3797" y="11608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4" name="Freeform 120"/>
            <p:cNvSpPr>
              <a:spLocks/>
            </p:cNvSpPr>
            <p:nvPr/>
          </p:nvSpPr>
          <p:spPr bwMode="auto">
            <a:xfrm>
              <a:off x="3815" y="11602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5" name="Line 121"/>
            <p:cNvSpPr>
              <a:spLocks noChangeShapeType="1"/>
            </p:cNvSpPr>
            <p:nvPr/>
          </p:nvSpPr>
          <p:spPr bwMode="auto">
            <a:xfrm flipV="1">
              <a:off x="3839" y="11590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6" name="Freeform 122"/>
            <p:cNvSpPr>
              <a:spLocks/>
            </p:cNvSpPr>
            <p:nvPr/>
          </p:nvSpPr>
          <p:spPr bwMode="auto">
            <a:xfrm>
              <a:off x="3857" y="1158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7" name="Line 123"/>
            <p:cNvSpPr>
              <a:spLocks noChangeShapeType="1"/>
            </p:cNvSpPr>
            <p:nvPr/>
          </p:nvSpPr>
          <p:spPr bwMode="auto">
            <a:xfrm flipV="1">
              <a:off x="3881" y="11578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8" name="Line 124"/>
            <p:cNvSpPr>
              <a:spLocks noChangeShapeType="1"/>
            </p:cNvSpPr>
            <p:nvPr/>
          </p:nvSpPr>
          <p:spPr bwMode="auto">
            <a:xfrm flipV="1">
              <a:off x="3899" y="11572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59" name="Line 125"/>
            <p:cNvSpPr>
              <a:spLocks noChangeShapeType="1"/>
            </p:cNvSpPr>
            <p:nvPr/>
          </p:nvSpPr>
          <p:spPr bwMode="auto">
            <a:xfrm flipV="1">
              <a:off x="3923" y="11566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0" name="Line 126"/>
            <p:cNvSpPr>
              <a:spLocks noChangeShapeType="1"/>
            </p:cNvSpPr>
            <p:nvPr/>
          </p:nvSpPr>
          <p:spPr bwMode="auto">
            <a:xfrm flipV="1">
              <a:off x="3947" y="11560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1" name="Freeform 127"/>
            <p:cNvSpPr>
              <a:spLocks/>
            </p:cNvSpPr>
            <p:nvPr/>
          </p:nvSpPr>
          <p:spPr bwMode="auto">
            <a:xfrm>
              <a:off x="3965" y="1155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2" name="Line 128"/>
            <p:cNvSpPr>
              <a:spLocks noChangeShapeType="1"/>
            </p:cNvSpPr>
            <p:nvPr/>
          </p:nvSpPr>
          <p:spPr bwMode="auto">
            <a:xfrm>
              <a:off x="3989" y="11554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3" name="Freeform 129"/>
            <p:cNvSpPr>
              <a:spLocks/>
            </p:cNvSpPr>
            <p:nvPr/>
          </p:nvSpPr>
          <p:spPr bwMode="auto">
            <a:xfrm>
              <a:off x="4007" y="1154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4" name="Line 130"/>
            <p:cNvSpPr>
              <a:spLocks noChangeShapeType="1"/>
            </p:cNvSpPr>
            <p:nvPr/>
          </p:nvSpPr>
          <p:spPr bwMode="auto">
            <a:xfrm>
              <a:off x="4031" y="11548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5" name="Freeform 131"/>
            <p:cNvSpPr>
              <a:spLocks/>
            </p:cNvSpPr>
            <p:nvPr/>
          </p:nvSpPr>
          <p:spPr bwMode="auto">
            <a:xfrm>
              <a:off x="4049" y="11542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6" name="Line 132"/>
            <p:cNvSpPr>
              <a:spLocks noChangeShapeType="1"/>
            </p:cNvSpPr>
            <p:nvPr/>
          </p:nvSpPr>
          <p:spPr bwMode="auto">
            <a:xfrm>
              <a:off x="4073" y="11542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7" name="Line 133"/>
            <p:cNvSpPr>
              <a:spLocks noChangeShapeType="1"/>
            </p:cNvSpPr>
            <p:nvPr/>
          </p:nvSpPr>
          <p:spPr bwMode="auto">
            <a:xfrm>
              <a:off x="4097" y="11542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8" name="Freeform 134"/>
            <p:cNvSpPr>
              <a:spLocks/>
            </p:cNvSpPr>
            <p:nvPr/>
          </p:nvSpPr>
          <p:spPr bwMode="auto">
            <a:xfrm>
              <a:off x="4115" y="1153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69" name="Line 135"/>
            <p:cNvSpPr>
              <a:spLocks noChangeShapeType="1"/>
            </p:cNvSpPr>
            <p:nvPr/>
          </p:nvSpPr>
          <p:spPr bwMode="auto">
            <a:xfrm>
              <a:off x="4139" y="1153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0" name="Freeform 136"/>
            <p:cNvSpPr>
              <a:spLocks/>
            </p:cNvSpPr>
            <p:nvPr/>
          </p:nvSpPr>
          <p:spPr bwMode="auto">
            <a:xfrm>
              <a:off x="4157" y="11536"/>
              <a:ext cx="24" cy="1"/>
            </a:xfrm>
            <a:custGeom>
              <a:avLst/>
              <a:gdLst>
                <a:gd name="T0" fmla="*/ 0 w 24"/>
                <a:gd name="T1" fmla="*/ 0 h 1"/>
                <a:gd name="T2" fmla="*/ 12 w 24"/>
                <a:gd name="T3" fmla="*/ 0 h 1"/>
                <a:gd name="T4" fmla="*/ 24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1" name="Line 137"/>
            <p:cNvSpPr>
              <a:spLocks noChangeShapeType="1"/>
            </p:cNvSpPr>
            <p:nvPr/>
          </p:nvSpPr>
          <p:spPr bwMode="auto">
            <a:xfrm flipV="1">
              <a:off x="4181" y="11530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2" name="Line 138"/>
            <p:cNvSpPr>
              <a:spLocks noChangeShapeType="1"/>
            </p:cNvSpPr>
            <p:nvPr/>
          </p:nvSpPr>
          <p:spPr bwMode="auto">
            <a:xfrm flipV="1">
              <a:off x="4199" y="11524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3" name="Line 139"/>
            <p:cNvSpPr>
              <a:spLocks noChangeShapeType="1"/>
            </p:cNvSpPr>
            <p:nvPr/>
          </p:nvSpPr>
          <p:spPr bwMode="auto">
            <a:xfrm>
              <a:off x="4223" y="11524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4" name="Line 140"/>
            <p:cNvSpPr>
              <a:spLocks noChangeShapeType="1"/>
            </p:cNvSpPr>
            <p:nvPr/>
          </p:nvSpPr>
          <p:spPr bwMode="auto">
            <a:xfrm flipV="1">
              <a:off x="4247" y="11518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5" name="Freeform 141"/>
            <p:cNvSpPr>
              <a:spLocks/>
            </p:cNvSpPr>
            <p:nvPr/>
          </p:nvSpPr>
          <p:spPr bwMode="auto">
            <a:xfrm>
              <a:off x="4265" y="11512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6" name="Line 142"/>
            <p:cNvSpPr>
              <a:spLocks noChangeShapeType="1"/>
            </p:cNvSpPr>
            <p:nvPr/>
          </p:nvSpPr>
          <p:spPr bwMode="auto">
            <a:xfrm>
              <a:off x="4289" y="11512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7" name="Freeform 143"/>
            <p:cNvSpPr>
              <a:spLocks/>
            </p:cNvSpPr>
            <p:nvPr/>
          </p:nvSpPr>
          <p:spPr bwMode="auto">
            <a:xfrm>
              <a:off x="4307" y="1150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8" name="Line 144"/>
            <p:cNvSpPr>
              <a:spLocks noChangeShapeType="1"/>
            </p:cNvSpPr>
            <p:nvPr/>
          </p:nvSpPr>
          <p:spPr bwMode="auto">
            <a:xfrm>
              <a:off x="4331" y="1150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79" name="Line 145"/>
            <p:cNvSpPr>
              <a:spLocks noChangeShapeType="1"/>
            </p:cNvSpPr>
            <p:nvPr/>
          </p:nvSpPr>
          <p:spPr bwMode="auto">
            <a:xfrm>
              <a:off x="4349" y="11506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0" name="Line 146"/>
            <p:cNvSpPr>
              <a:spLocks noChangeShapeType="1"/>
            </p:cNvSpPr>
            <p:nvPr/>
          </p:nvSpPr>
          <p:spPr bwMode="auto">
            <a:xfrm>
              <a:off x="4373" y="11506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1" name="Line 147"/>
            <p:cNvSpPr>
              <a:spLocks noChangeShapeType="1"/>
            </p:cNvSpPr>
            <p:nvPr/>
          </p:nvSpPr>
          <p:spPr bwMode="auto">
            <a:xfrm>
              <a:off x="4397" y="11512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2" name="Freeform 148"/>
            <p:cNvSpPr>
              <a:spLocks/>
            </p:cNvSpPr>
            <p:nvPr/>
          </p:nvSpPr>
          <p:spPr bwMode="auto">
            <a:xfrm>
              <a:off x="4415" y="11518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3" name="Line 149"/>
            <p:cNvSpPr>
              <a:spLocks noChangeShapeType="1"/>
            </p:cNvSpPr>
            <p:nvPr/>
          </p:nvSpPr>
          <p:spPr bwMode="auto">
            <a:xfrm>
              <a:off x="4439" y="11530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4" name="Freeform 150"/>
            <p:cNvSpPr>
              <a:spLocks/>
            </p:cNvSpPr>
            <p:nvPr/>
          </p:nvSpPr>
          <p:spPr bwMode="auto">
            <a:xfrm>
              <a:off x="4457" y="11542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6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5" name="Line 151"/>
            <p:cNvSpPr>
              <a:spLocks noChangeShapeType="1"/>
            </p:cNvSpPr>
            <p:nvPr/>
          </p:nvSpPr>
          <p:spPr bwMode="auto">
            <a:xfrm>
              <a:off x="4481" y="11560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6" name="Line 152"/>
            <p:cNvSpPr>
              <a:spLocks noChangeShapeType="1"/>
            </p:cNvSpPr>
            <p:nvPr/>
          </p:nvSpPr>
          <p:spPr bwMode="auto">
            <a:xfrm>
              <a:off x="4499" y="11584"/>
              <a:ext cx="24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7" name="Line 153"/>
            <p:cNvSpPr>
              <a:spLocks noChangeShapeType="1"/>
            </p:cNvSpPr>
            <p:nvPr/>
          </p:nvSpPr>
          <p:spPr bwMode="auto">
            <a:xfrm>
              <a:off x="4523" y="11614"/>
              <a:ext cx="24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8" name="Line 154"/>
            <p:cNvSpPr>
              <a:spLocks noChangeShapeType="1"/>
            </p:cNvSpPr>
            <p:nvPr/>
          </p:nvSpPr>
          <p:spPr bwMode="auto">
            <a:xfrm>
              <a:off x="4547" y="11650"/>
              <a:ext cx="18" cy="4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89" name="Freeform 155"/>
            <p:cNvSpPr>
              <a:spLocks/>
            </p:cNvSpPr>
            <p:nvPr/>
          </p:nvSpPr>
          <p:spPr bwMode="auto">
            <a:xfrm>
              <a:off x="4565" y="11692"/>
              <a:ext cx="24" cy="48"/>
            </a:xfrm>
            <a:custGeom>
              <a:avLst/>
              <a:gdLst>
                <a:gd name="T0" fmla="*/ 0 w 24"/>
                <a:gd name="T1" fmla="*/ 0 h 48"/>
                <a:gd name="T2" fmla="*/ 12 w 24"/>
                <a:gd name="T3" fmla="*/ 24 h 48"/>
                <a:gd name="T4" fmla="*/ 24 w 24"/>
                <a:gd name="T5" fmla="*/ 48 h 48"/>
                <a:gd name="T6" fmla="*/ 0 60000 65536"/>
                <a:gd name="T7" fmla="*/ 0 60000 65536"/>
                <a:gd name="T8" fmla="*/ 0 60000 65536"/>
                <a:gd name="T9" fmla="*/ 0 w 24"/>
                <a:gd name="T10" fmla="*/ 0 h 48"/>
                <a:gd name="T11" fmla="*/ 24 w 2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48">
                  <a:moveTo>
                    <a:pt x="0" y="0"/>
                  </a:moveTo>
                  <a:lnTo>
                    <a:pt x="12" y="24"/>
                  </a:lnTo>
                  <a:lnTo>
                    <a:pt x="24" y="4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0" name="Line 156"/>
            <p:cNvSpPr>
              <a:spLocks noChangeShapeType="1"/>
            </p:cNvSpPr>
            <p:nvPr/>
          </p:nvSpPr>
          <p:spPr bwMode="auto">
            <a:xfrm>
              <a:off x="4589" y="11740"/>
              <a:ext cx="18" cy="5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1" name="Freeform 157"/>
            <p:cNvSpPr>
              <a:spLocks/>
            </p:cNvSpPr>
            <p:nvPr/>
          </p:nvSpPr>
          <p:spPr bwMode="auto">
            <a:xfrm>
              <a:off x="4607" y="11794"/>
              <a:ext cx="24" cy="60"/>
            </a:xfrm>
            <a:custGeom>
              <a:avLst/>
              <a:gdLst>
                <a:gd name="T0" fmla="*/ 0 w 24"/>
                <a:gd name="T1" fmla="*/ 0 h 60"/>
                <a:gd name="T2" fmla="*/ 12 w 24"/>
                <a:gd name="T3" fmla="*/ 30 h 60"/>
                <a:gd name="T4" fmla="*/ 24 w 24"/>
                <a:gd name="T5" fmla="*/ 60 h 60"/>
                <a:gd name="T6" fmla="*/ 0 60000 65536"/>
                <a:gd name="T7" fmla="*/ 0 60000 65536"/>
                <a:gd name="T8" fmla="*/ 0 60000 65536"/>
                <a:gd name="T9" fmla="*/ 0 w 24"/>
                <a:gd name="T10" fmla="*/ 0 h 60"/>
                <a:gd name="T11" fmla="*/ 24 w 2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0">
                  <a:moveTo>
                    <a:pt x="0" y="0"/>
                  </a:moveTo>
                  <a:lnTo>
                    <a:pt x="12" y="30"/>
                  </a:lnTo>
                  <a:lnTo>
                    <a:pt x="24" y="6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2" name="Line 158"/>
            <p:cNvSpPr>
              <a:spLocks noChangeShapeType="1"/>
            </p:cNvSpPr>
            <p:nvPr/>
          </p:nvSpPr>
          <p:spPr bwMode="auto">
            <a:xfrm>
              <a:off x="4631" y="11854"/>
              <a:ext cx="18" cy="6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3" name="Line 159"/>
            <p:cNvSpPr>
              <a:spLocks noChangeShapeType="1"/>
            </p:cNvSpPr>
            <p:nvPr/>
          </p:nvSpPr>
          <p:spPr bwMode="auto">
            <a:xfrm>
              <a:off x="4649" y="11914"/>
              <a:ext cx="24" cy="6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4" name="Line 160"/>
            <p:cNvSpPr>
              <a:spLocks noChangeShapeType="1"/>
            </p:cNvSpPr>
            <p:nvPr/>
          </p:nvSpPr>
          <p:spPr bwMode="auto">
            <a:xfrm>
              <a:off x="4673" y="11980"/>
              <a:ext cx="24" cy="7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5" name="Line 161"/>
            <p:cNvSpPr>
              <a:spLocks noChangeShapeType="1"/>
            </p:cNvSpPr>
            <p:nvPr/>
          </p:nvSpPr>
          <p:spPr bwMode="auto">
            <a:xfrm>
              <a:off x="4697" y="12052"/>
              <a:ext cx="18" cy="7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6" name="Freeform 162"/>
            <p:cNvSpPr>
              <a:spLocks/>
            </p:cNvSpPr>
            <p:nvPr/>
          </p:nvSpPr>
          <p:spPr bwMode="auto">
            <a:xfrm>
              <a:off x="4715" y="12124"/>
              <a:ext cx="24" cy="72"/>
            </a:xfrm>
            <a:custGeom>
              <a:avLst/>
              <a:gdLst>
                <a:gd name="T0" fmla="*/ 0 w 24"/>
                <a:gd name="T1" fmla="*/ 0 h 72"/>
                <a:gd name="T2" fmla="*/ 12 w 24"/>
                <a:gd name="T3" fmla="*/ 36 h 72"/>
                <a:gd name="T4" fmla="*/ 24 w 24"/>
                <a:gd name="T5" fmla="*/ 72 h 72"/>
                <a:gd name="T6" fmla="*/ 0 60000 65536"/>
                <a:gd name="T7" fmla="*/ 0 60000 65536"/>
                <a:gd name="T8" fmla="*/ 0 60000 65536"/>
                <a:gd name="T9" fmla="*/ 0 w 24"/>
                <a:gd name="T10" fmla="*/ 0 h 72"/>
                <a:gd name="T11" fmla="*/ 24 w 24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2">
                  <a:moveTo>
                    <a:pt x="0" y="0"/>
                  </a:moveTo>
                  <a:lnTo>
                    <a:pt x="12" y="36"/>
                  </a:lnTo>
                  <a:lnTo>
                    <a:pt x="24" y="7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7" name="Line 163"/>
            <p:cNvSpPr>
              <a:spLocks noChangeShapeType="1"/>
            </p:cNvSpPr>
            <p:nvPr/>
          </p:nvSpPr>
          <p:spPr bwMode="auto">
            <a:xfrm>
              <a:off x="4739" y="12196"/>
              <a:ext cx="18" cy="7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8" name="Freeform 164"/>
            <p:cNvSpPr>
              <a:spLocks/>
            </p:cNvSpPr>
            <p:nvPr/>
          </p:nvSpPr>
          <p:spPr bwMode="auto">
            <a:xfrm>
              <a:off x="4757" y="12268"/>
              <a:ext cx="24" cy="72"/>
            </a:xfrm>
            <a:custGeom>
              <a:avLst/>
              <a:gdLst>
                <a:gd name="T0" fmla="*/ 0 w 24"/>
                <a:gd name="T1" fmla="*/ 0 h 72"/>
                <a:gd name="T2" fmla="*/ 12 w 24"/>
                <a:gd name="T3" fmla="*/ 36 h 72"/>
                <a:gd name="T4" fmla="*/ 24 w 24"/>
                <a:gd name="T5" fmla="*/ 72 h 72"/>
                <a:gd name="T6" fmla="*/ 0 60000 65536"/>
                <a:gd name="T7" fmla="*/ 0 60000 65536"/>
                <a:gd name="T8" fmla="*/ 0 60000 65536"/>
                <a:gd name="T9" fmla="*/ 0 w 24"/>
                <a:gd name="T10" fmla="*/ 0 h 72"/>
                <a:gd name="T11" fmla="*/ 24 w 24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2">
                  <a:moveTo>
                    <a:pt x="0" y="0"/>
                  </a:moveTo>
                  <a:lnTo>
                    <a:pt x="12" y="36"/>
                  </a:lnTo>
                  <a:lnTo>
                    <a:pt x="24" y="7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99" name="Line 165"/>
            <p:cNvSpPr>
              <a:spLocks noChangeShapeType="1"/>
            </p:cNvSpPr>
            <p:nvPr/>
          </p:nvSpPr>
          <p:spPr bwMode="auto">
            <a:xfrm>
              <a:off x="4781" y="12340"/>
              <a:ext cx="18" cy="6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0" name="Freeform 166"/>
            <p:cNvSpPr>
              <a:spLocks/>
            </p:cNvSpPr>
            <p:nvPr/>
          </p:nvSpPr>
          <p:spPr bwMode="auto">
            <a:xfrm>
              <a:off x="4799" y="12406"/>
              <a:ext cx="24" cy="72"/>
            </a:xfrm>
            <a:custGeom>
              <a:avLst/>
              <a:gdLst>
                <a:gd name="T0" fmla="*/ 0 w 24"/>
                <a:gd name="T1" fmla="*/ 0 h 72"/>
                <a:gd name="T2" fmla="*/ 12 w 24"/>
                <a:gd name="T3" fmla="*/ 36 h 72"/>
                <a:gd name="T4" fmla="*/ 24 w 24"/>
                <a:gd name="T5" fmla="*/ 72 h 72"/>
                <a:gd name="T6" fmla="*/ 0 60000 65536"/>
                <a:gd name="T7" fmla="*/ 0 60000 65536"/>
                <a:gd name="T8" fmla="*/ 0 60000 65536"/>
                <a:gd name="T9" fmla="*/ 0 w 24"/>
                <a:gd name="T10" fmla="*/ 0 h 72"/>
                <a:gd name="T11" fmla="*/ 24 w 24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2">
                  <a:moveTo>
                    <a:pt x="0" y="0"/>
                  </a:moveTo>
                  <a:lnTo>
                    <a:pt x="12" y="36"/>
                  </a:lnTo>
                  <a:lnTo>
                    <a:pt x="24" y="7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1" name="Freeform 167"/>
            <p:cNvSpPr>
              <a:spLocks/>
            </p:cNvSpPr>
            <p:nvPr/>
          </p:nvSpPr>
          <p:spPr bwMode="auto">
            <a:xfrm>
              <a:off x="4823" y="12478"/>
              <a:ext cx="24" cy="60"/>
            </a:xfrm>
            <a:custGeom>
              <a:avLst/>
              <a:gdLst>
                <a:gd name="T0" fmla="*/ 0 w 24"/>
                <a:gd name="T1" fmla="*/ 0 h 60"/>
                <a:gd name="T2" fmla="*/ 12 w 24"/>
                <a:gd name="T3" fmla="*/ 30 h 60"/>
                <a:gd name="T4" fmla="*/ 24 w 24"/>
                <a:gd name="T5" fmla="*/ 60 h 60"/>
                <a:gd name="T6" fmla="*/ 0 60000 65536"/>
                <a:gd name="T7" fmla="*/ 0 60000 65536"/>
                <a:gd name="T8" fmla="*/ 0 60000 65536"/>
                <a:gd name="T9" fmla="*/ 0 w 24"/>
                <a:gd name="T10" fmla="*/ 0 h 60"/>
                <a:gd name="T11" fmla="*/ 24 w 2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0">
                  <a:moveTo>
                    <a:pt x="0" y="0"/>
                  </a:moveTo>
                  <a:lnTo>
                    <a:pt x="12" y="30"/>
                  </a:lnTo>
                  <a:lnTo>
                    <a:pt x="24" y="6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2" name="Line 168"/>
            <p:cNvSpPr>
              <a:spLocks noChangeShapeType="1"/>
            </p:cNvSpPr>
            <p:nvPr/>
          </p:nvSpPr>
          <p:spPr bwMode="auto">
            <a:xfrm>
              <a:off x="4847" y="12538"/>
              <a:ext cx="18" cy="6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3" name="Freeform 169"/>
            <p:cNvSpPr>
              <a:spLocks/>
            </p:cNvSpPr>
            <p:nvPr/>
          </p:nvSpPr>
          <p:spPr bwMode="auto">
            <a:xfrm>
              <a:off x="4865" y="12598"/>
              <a:ext cx="24" cy="54"/>
            </a:xfrm>
            <a:custGeom>
              <a:avLst/>
              <a:gdLst>
                <a:gd name="T0" fmla="*/ 0 w 24"/>
                <a:gd name="T1" fmla="*/ 0 h 54"/>
                <a:gd name="T2" fmla="*/ 12 w 24"/>
                <a:gd name="T3" fmla="*/ 30 h 54"/>
                <a:gd name="T4" fmla="*/ 24 w 24"/>
                <a:gd name="T5" fmla="*/ 54 h 54"/>
                <a:gd name="T6" fmla="*/ 0 60000 65536"/>
                <a:gd name="T7" fmla="*/ 0 60000 65536"/>
                <a:gd name="T8" fmla="*/ 0 60000 65536"/>
                <a:gd name="T9" fmla="*/ 0 w 24"/>
                <a:gd name="T10" fmla="*/ 0 h 54"/>
                <a:gd name="T11" fmla="*/ 24 w 24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54">
                  <a:moveTo>
                    <a:pt x="0" y="0"/>
                  </a:moveTo>
                  <a:lnTo>
                    <a:pt x="12" y="30"/>
                  </a:lnTo>
                  <a:lnTo>
                    <a:pt x="24" y="5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4" name="Line 170"/>
            <p:cNvSpPr>
              <a:spLocks noChangeShapeType="1"/>
            </p:cNvSpPr>
            <p:nvPr/>
          </p:nvSpPr>
          <p:spPr bwMode="auto">
            <a:xfrm>
              <a:off x="4889" y="12652"/>
              <a:ext cx="18" cy="4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5" name="Freeform 171"/>
            <p:cNvSpPr>
              <a:spLocks/>
            </p:cNvSpPr>
            <p:nvPr/>
          </p:nvSpPr>
          <p:spPr bwMode="auto">
            <a:xfrm>
              <a:off x="4907" y="12700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12 w 24"/>
                <a:gd name="T3" fmla="*/ 24 h 42"/>
                <a:gd name="T4" fmla="*/ 24 w 24"/>
                <a:gd name="T5" fmla="*/ 42 h 42"/>
                <a:gd name="T6" fmla="*/ 0 60000 65536"/>
                <a:gd name="T7" fmla="*/ 0 60000 65536"/>
                <a:gd name="T8" fmla="*/ 0 60000 65536"/>
                <a:gd name="T9" fmla="*/ 0 w 24"/>
                <a:gd name="T10" fmla="*/ 0 h 42"/>
                <a:gd name="T11" fmla="*/ 24 w 24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42">
                  <a:moveTo>
                    <a:pt x="0" y="0"/>
                  </a:moveTo>
                  <a:lnTo>
                    <a:pt x="12" y="24"/>
                  </a:lnTo>
                  <a:lnTo>
                    <a:pt x="24" y="4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6" name="Line 172"/>
            <p:cNvSpPr>
              <a:spLocks noChangeShapeType="1"/>
            </p:cNvSpPr>
            <p:nvPr/>
          </p:nvSpPr>
          <p:spPr bwMode="auto">
            <a:xfrm>
              <a:off x="4931" y="12742"/>
              <a:ext cx="18" cy="3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7" name="Freeform 173"/>
            <p:cNvSpPr>
              <a:spLocks/>
            </p:cNvSpPr>
            <p:nvPr/>
          </p:nvSpPr>
          <p:spPr bwMode="auto">
            <a:xfrm>
              <a:off x="4949" y="12778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8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8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8" name="Line 174"/>
            <p:cNvSpPr>
              <a:spLocks noChangeShapeType="1"/>
            </p:cNvSpPr>
            <p:nvPr/>
          </p:nvSpPr>
          <p:spPr bwMode="auto">
            <a:xfrm>
              <a:off x="4973" y="12808"/>
              <a:ext cx="24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09" name="Line 175"/>
            <p:cNvSpPr>
              <a:spLocks noChangeShapeType="1"/>
            </p:cNvSpPr>
            <p:nvPr/>
          </p:nvSpPr>
          <p:spPr bwMode="auto">
            <a:xfrm>
              <a:off x="4997" y="12826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0" name="Freeform 176"/>
            <p:cNvSpPr>
              <a:spLocks/>
            </p:cNvSpPr>
            <p:nvPr/>
          </p:nvSpPr>
          <p:spPr bwMode="auto">
            <a:xfrm>
              <a:off x="5015" y="12838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1" name="Line 177"/>
            <p:cNvSpPr>
              <a:spLocks noChangeShapeType="1"/>
            </p:cNvSpPr>
            <p:nvPr/>
          </p:nvSpPr>
          <p:spPr bwMode="auto">
            <a:xfrm>
              <a:off x="5039" y="12850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2" name="Freeform 178"/>
            <p:cNvSpPr>
              <a:spLocks/>
            </p:cNvSpPr>
            <p:nvPr/>
          </p:nvSpPr>
          <p:spPr bwMode="auto">
            <a:xfrm>
              <a:off x="5057" y="12856"/>
              <a:ext cx="24" cy="1"/>
            </a:xfrm>
            <a:custGeom>
              <a:avLst/>
              <a:gdLst>
                <a:gd name="T0" fmla="*/ 0 w 24"/>
                <a:gd name="T1" fmla="*/ 0 h 1"/>
                <a:gd name="T2" fmla="*/ 12 w 24"/>
                <a:gd name="T3" fmla="*/ 0 h 1"/>
                <a:gd name="T4" fmla="*/ 24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3" name="Line 179"/>
            <p:cNvSpPr>
              <a:spLocks noChangeShapeType="1"/>
            </p:cNvSpPr>
            <p:nvPr/>
          </p:nvSpPr>
          <p:spPr bwMode="auto">
            <a:xfrm>
              <a:off x="5081" y="1285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4" name="Freeform 180"/>
            <p:cNvSpPr>
              <a:spLocks/>
            </p:cNvSpPr>
            <p:nvPr/>
          </p:nvSpPr>
          <p:spPr bwMode="auto">
            <a:xfrm>
              <a:off x="5099" y="12856"/>
              <a:ext cx="24" cy="1"/>
            </a:xfrm>
            <a:custGeom>
              <a:avLst/>
              <a:gdLst>
                <a:gd name="T0" fmla="*/ 0 w 24"/>
                <a:gd name="T1" fmla="*/ 0 h 1"/>
                <a:gd name="T2" fmla="*/ 12 w 24"/>
                <a:gd name="T3" fmla="*/ 0 h 1"/>
                <a:gd name="T4" fmla="*/ 24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5" name="Line 181"/>
            <p:cNvSpPr>
              <a:spLocks noChangeShapeType="1"/>
            </p:cNvSpPr>
            <p:nvPr/>
          </p:nvSpPr>
          <p:spPr bwMode="auto">
            <a:xfrm>
              <a:off x="5123" y="1285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6" name="Line 182"/>
            <p:cNvSpPr>
              <a:spLocks noChangeShapeType="1"/>
            </p:cNvSpPr>
            <p:nvPr/>
          </p:nvSpPr>
          <p:spPr bwMode="auto">
            <a:xfrm>
              <a:off x="5141" y="12856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7" name="Freeform 183"/>
            <p:cNvSpPr>
              <a:spLocks/>
            </p:cNvSpPr>
            <p:nvPr/>
          </p:nvSpPr>
          <p:spPr bwMode="auto">
            <a:xfrm>
              <a:off x="5165" y="1285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12 w 24"/>
                <a:gd name="T3" fmla="*/ 0 h 6"/>
                <a:gd name="T4" fmla="*/ 24 w 24"/>
                <a:gd name="T5" fmla="*/ 6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0"/>
                  </a:moveTo>
                  <a:lnTo>
                    <a:pt x="12" y="0"/>
                  </a:lnTo>
                  <a:lnTo>
                    <a:pt x="24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8" name="Freeform 184"/>
            <p:cNvSpPr>
              <a:spLocks/>
            </p:cNvSpPr>
            <p:nvPr/>
          </p:nvSpPr>
          <p:spPr bwMode="auto">
            <a:xfrm>
              <a:off x="5189" y="12862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6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19" name="Freeform 185"/>
            <p:cNvSpPr>
              <a:spLocks/>
            </p:cNvSpPr>
            <p:nvPr/>
          </p:nvSpPr>
          <p:spPr bwMode="auto">
            <a:xfrm>
              <a:off x="5207" y="12862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0" name="Line 186"/>
            <p:cNvSpPr>
              <a:spLocks noChangeShapeType="1"/>
            </p:cNvSpPr>
            <p:nvPr/>
          </p:nvSpPr>
          <p:spPr bwMode="auto">
            <a:xfrm>
              <a:off x="5231" y="12874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1" name="Freeform 187"/>
            <p:cNvSpPr>
              <a:spLocks/>
            </p:cNvSpPr>
            <p:nvPr/>
          </p:nvSpPr>
          <p:spPr bwMode="auto">
            <a:xfrm>
              <a:off x="5249" y="12886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2" name="Line 188"/>
            <p:cNvSpPr>
              <a:spLocks noChangeShapeType="1"/>
            </p:cNvSpPr>
            <p:nvPr/>
          </p:nvSpPr>
          <p:spPr bwMode="auto">
            <a:xfrm>
              <a:off x="5273" y="12898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3" name="Freeform 189"/>
            <p:cNvSpPr>
              <a:spLocks/>
            </p:cNvSpPr>
            <p:nvPr/>
          </p:nvSpPr>
          <p:spPr bwMode="auto">
            <a:xfrm>
              <a:off x="5291" y="12916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12 w 24"/>
                <a:gd name="T3" fmla="*/ 12 h 24"/>
                <a:gd name="T4" fmla="*/ 24 w 24"/>
                <a:gd name="T5" fmla="*/ 24 h 24"/>
                <a:gd name="T6" fmla="*/ 0 60000 65536"/>
                <a:gd name="T7" fmla="*/ 0 60000 65536"/>
                <a:gd name="T8" fmla="*/ 0 60000 65536"/>
                <a:gd name="T9" fmla="*/ 0 w 24"/>
                <a:gd name="T10" fmla="*/ 0 h 24"/>
                <a:gd name="T11" fmla="*/ 24 w 24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24">
                  <a:moveTo>
                    <a:pt x="0" y="0"/>
                  </a:moveTo>
                  <a:lnTo>
                    <a:pt x="12" y="12"/>
                  </a:lnTo>
                  <a:lnTo>
                    <a:pt x="24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4" name="Line 190"/>
            <p:cNvSpPr>
              <a:spLocks noChangeShapeType="1"/>
            </p:cNvSpPr>
            <p:nvPr/>
          </p:nvSpPr>
          <p:spPr bwMode="auto">
            <a:xfrm>
              <a:off x="5315" y="12940"/>
              <a:ext cx="24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5" name="Line 191"/>
            <p:cNvSpPr>
              <a:spLocks noChangeShapeType="1"/>
            </p:cNvSpPr>
            <p:nvPr/>
          </p:nvSpPr>
          <p:spPr bwMode="auto">
            <a:xfrm>
              <a:off x="5339" y="12958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6" name="Freeform 192"/>
            <p:cNvSpPr>
              <a:spLocks/>
            </p:cNvSpPr>
            <p:nvPr/>
          </p:nvSpPr>
          <p:spPr bwMode="auto">
            <a:xfrm>
              <a:off x="5357" y="12982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7" name="Line 193"/>
            <p:cNvSpPr>
              <a:spLocks noChangeShapeType="1"/>
            </p:cNvSpPr>
            <p:nvPr/>
          </p:nvSpPr>
          <p:spPr bwMode="auto">
            <a:xfrm>
              <a:off x="5381" y="13012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8" name="Freeform 194"/>
            <p:cNvSpPr>
              <a:spLocks/>
            </p:cNvSpPr>
            <p:nvPr/>
          </p:nvSpPr>
          <p:spPr bwMode="auto">
            <a:xfrm>
              <a:off x="5399" y="13036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12 w 24"/>
                <a:gd name="T3" fmla="*/ 12 h 24"/>
                <a:gd name="T4" fmla="*/ 24 w 24"/>
                <a:gd name="T5" fmla="*/ 24 h 24"/>
                <a:gd name="T6" fmla="*/ 0 60000 65536"/>
                <a:gd name="T7" fmla="*/ 0 60000 65536"/>
                <a:gd name="T8" fmla="*/ 0 60000 65536"/>
                <a:gd name="T9" fmla="*/ 0 w 24"/>
                <a:gd name="T10" fmla="*/ 0 h 24"/>
                <a:gd name="T11" fmla="*/ 24 w 24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24">
                  <a:moveTo>
                    <a:pt x="0" y="0"/>
                  </a:moveTo>
                  <a:lnTo>
                    <a:pt x="12" y="12"/>
                  </a:lnTo>
                  <a:lnTo>
                    <a:pt x="24" y="24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29" name="Line 195"/>
            <p:cNvSpPr>
              <a:spLocks noChangeShapeType="1"/>
            </p:cNvSpPr>
            <p:nvPr/>
          </p:nvSpPr>
          <p:spPr bwMode="auto">
            <a:xfrm>
              <a:off x="5423" y="13060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0" name="Line 196"/>
            <p:cNvSpPr>
              <a:spLocks noChangeShapeType="1"/>
            </p:cNvSpPr>
            <p:nvPr/>
          </p:nvSpPr>
          <p:spPr bwMode="auto">
            <a:xfrm>
              <a:off x="5441" y="13084"/>
              <a:ext cx="24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1" name="Line 197"/>
            <p:cNvSpPr>
              <a:spLocks noChangeShapeType="1"/>
            </p:cNvSpPr>
            <p:nvPr/>
          </p:nvSpPr>
          <p:spPr bwMode="auto">
            <a:xfrm>
              <a:off x="5465" y="13108"/>
              <a:ext cx="24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2" name="Line 198"/>
            <p:cNvSpPr>
              <a:spLocks noChangeShapeType="1"/>
            </p:cNvSpPr>
            <p:nvPr/>
          </p:nvSpPr>
          <p:spPr bwMode="auto">
            <a:xfrm>
              <a:off x="5489" y="13132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3" name="Freeform 199"/>
            <p:cNvSpPr>
              <a:spLocks/>
            </p:cNvSpPr>
            <p:nvPr/>
          </p:nvSpPr>
          <p:spPr bwMode="auto">
            <a:xfrm>
              <a:off x="5507" y="13150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12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12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4" name="Line 200"/>
            <p:cNvSpPr>
              <a:spLocks noChangeShapeType="1"/>
            </p:cNvSpPr>
            <p:nvPr/>
          </p:nvSpPr>
          <p:spPr bwMode="auto">
            <a:xfrm>
              <a:off x="5531" y="13168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5" name="Freeform 201"/>
            <p:cNvSpPr>
              <a:spLocks/>
            </p:cNvSpPr>
            <p:nvPr/>
          </p:nvSpPr>
          <p:spPr bwMode="auto">
            <a:xfrm>
              <a:off x="5549" y="13180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6" name="Line 202"/>
            <p:cNvSpPr>
              <a:spLocks noChangeShapeType="1"/>
            </p:cNvSpPr>
            <p:nvPr/>
          </p:nvSpPr>
          <p:spPr bwMode="auto">
            <a:xfrm>
              <a:off x="5573" y="13192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7" name="Line 203"/>
            <p:cNvSpPr>
              <a:spLocks noChangeShapeType="1"/>
            </p:cNvSpPr>
            <p:nvPr/>
          </p:nvSpPr>
          <p:spPr bwMode="auto">
            <a:xfrm>
              <a:off x="5591" y="13204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8" name="Line 204"/>
            <p:cNvSpPr>
              <a:spLocks noChangeShapeType="1"/>
            </p:cNvSpPr>
            <p:nvPr/>
          </p:nvSpPr>
          <p:spPr bwMode="auto">
            <a:xfrm>
              <a:off x="5615" y="13210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39" name="Line 205"/>
            <p:cNvSpPr>
              <a:spLocks noChangeShapeType="1"/>
            </p:cNvSpPr>
            <p:nvPr/>
          </p:nvSpPr>
          <p:spPr bwMode="auto">
            <a:xfrm>
              <a:off x="5639" y="1321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0" name="Freeform 206"/>
            <p:cNvSpPr>
              <a:spLocks/>
            </p:cNvSpPr>
            <p:nvPr/>
          </p:nvSpPr>
          <p:spPr bwMode="auto">
            <a:xfrm>
              <a:off x="5657" y="1321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12 w 24"/>
                <a:gd name="T3" fmla="*/ 0 h 6"/>
                <a:gd name="T4" fmla="*/ 24 w 24"/>
                <a:gd name="T5" fmla="*/ 6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0"/>
                  </a:moveTo>
                  <a:lnTo>
                    <a:pt x="12" y="0"/>
                  </a:lnTo>
                  <a:lnTo>
                    <a:pt x="24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1" name="Line 207"/>
            <p:cNvSpPr>
              <a:spLocks noChangeShapeType="1"/>
            </p:cNvSpPr>
            <p:nvPr/>
          </p:nvSpPr>
          <p:spPr bwMode="auto">
            <a:xfrm>
              <a:off x="5681" y="13222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2" name="Freeform 208"/>
            <p:cNvSpPr>
              <a:spLocks/>
            </p:cNvSpPr>
            <p:nvPr/>
          </p:nvSpPr>
          <p:spPr bwMode="auto">
            <a:xfrm>
              <a:off x="5699" y="13228"/>
              <a:ext cx="24" cy="1"/>
            </a:xfrm>
            <a:custGeom>
              <a:avLst/>
              <a:gdLst>
                <a:gd name="T0" fmla="*/ 0 w 24"/>
                <a:gd name="T1" fmla="*/ 0 h 1"/>
                <a:gd name="T2" fmla="*/ 12 w 24"/>
                <a:gd name="T3" fmla="*/ 0 h 1"/>
                <a:gd name="T4" fmla="*/ 24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3" name="Line 209"/>
            <p:cNvSpPr>
              <a:spLocks noChangeShapeType="1"/>
            </p:cNvSpPr>
            <p:nvPr/>
          </p:nvSpPr>
          <p:spPr bwMode="auto">
            <a:xfrm>
              <a:off x="5723" y="13228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4" name="Line 210"/>
            <p:cNvSpPr>
              <a:spLocks noChangeShapeType="1"/>
            </p:cNvSpPr>
            <p:nvPr/>
          </p:nvSpPr>
          <p:spPr bwMode="auto">
            <a:xfrm>
              <a:off x="5741" y="13234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5" name="Line 211"/>
            <p:cNvSpPr>
              <a:spLocks noChangeShapeType="1"/>
            </p:cNvSpPr>
            <p:nvPr/>
          </p:nvSpPr>
          <p:spPr bwMode="auto">
            <a:xfrm>
              <a:off x="5765" y="13240"/>
              <a:ext cx="24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6" name="Line 212"/>
            <p:cNvSpPr>
              <a:spLocks noChangeShapeType="1"/>
            </p:cNvSpPr>
            <p:nvPr/>
          </p:nvSpPr>
          <p:spPr bwMode="auto">
            <a:xfrm>
              <a:off x="5789" y="13246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7" name="Freeform 213"/>
            <p:cNvSpPr>
              <a:spLocks/>
            </p:cNvSpPr>
            <p:nvPr/>
          </p:nvSpPr>
          <p:spPr bwMode="auto">
            <a:xfrm>
              <a:off x="5807" y="13252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8" name="Line 214"/>
            <p:cNvSpPr>
              <a:spLocks noChangeShapeType="1"/>
            </p:cNvSpPr>
            <p:nvPr/>
          </p:nvSpPr>
          <p:spPr bwMode="auto">
            <a:xfrm>
              <a:off x="5831" y="13264"/>
              <a:ext cx="18" cy="12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49" name="Freeform 215"/>
            <p:cNvSpPr>
              <a:spLocks/>
            </p:cNvSpPr>
            <p:nvPr/>
          </p:nvSpPr>
          <p:spPr bwMode="auto">
            <a:xfrm>
              <a:off x="5849" y="13276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6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0" name="Line 216"/>
            <p:cNvSpPr>
              <a:spLocks noChangeShapeType="1"/>
            </p:cNvSpPr>
            <p:nvPr/>
          </p:nvSpPr>
          <p:spPr bwMode="auto">
            <a:xfrm>
              <a:off x="5873" y="13294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1" name="Freeform 217"/>
            <p:cNvSpPr>
              <a:spLocks/>
            </p:cNvSpPr>
            <p:nvPr/>
          </p:nvSpPr>
          <p:spPr bwMode="auto">
            <a:xfrm>
              <a:off x="5891" y="13312"/>
              <a:ext cx="24" cy="18"/>
            </a:xfrm>
            <a:custGeom>
              <a:avLst/>
              <a:gdLst>
                <a:gd name="T0" fmla="*/ 0 w 24"/>
                <a:gd name="T1" fmla="*/ 0 h 18"/>
                <a:gd name="T2" fmla="*/ 12 w 24"/>
                <a:gd name="T3" fmla="*/ 6 h 18"/>
                <a:gd name="T4" fmla="*/ 24 w 24"/>
                <a:gd name="T5" fmla="*/ 18 h 18"/>
                <a:gd name="T6" fmla="*/ 0 60000 65536"/>
                <a:gd name="T7" fmla="*/ 0 60000 65536"/>
                <a:gd name="T8" fmla="*/ 0 60000 65536"/>
                <a:gd name="T9" fmla="*/ 0 w 24"/>
                <a:gd name="T10" fmla="*/ 0 h 18"/>
                <a:gd name="T11" fmla="*/ 24 w 24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8">
                  <a:moveTo>
                    <a:pt x="0" y="0"/>
                  </a:moveTo>
                  <a:lnTo>
                    <a:pt x="12" y="6"/>
                  </a:lnTo>
                  <a:lnTo>
                    <a:pt x="24" y="18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2" name="Freeform 218"/>
            <p:cNvSpPr>
              <a:spLocks/>
            </p:cNvSpPr>
            <p:nvPr/>
          </p:nvSpPr>
          <p:spPr bwMode="auto">
            <a:xfrm>
              <a:off x="5915" y="13330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3" name="Line 219"/>
            <p:cNvSpPr>
              <a:spLocks noChangeShapeType="1"/>
            </p:cNvSpPr>
            <p:nvPr/>
          </p:nvSpPr>
          <p:spPr bwMode="auto">
            <a:xfrm>
              <a:off x="5939" y="13360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4" name="Freeform 220"/>
            <p:cNvSpPr>
              <a:spLocks/>
            </p:cNvSpPr>
            <p:nvPr/>
          </p:nvSpPr>
          <p:spPr bwMode="auto">
            <a:xfrm>
              <a:off x="5957" y="13384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5" name="Line 221"/>
            <p:cNvSpPr>
              <a:spLocks noChangeShapeType="1"/>
            </p:cNvSpPr>
            <p:nvPr/>
          </p:nvSpPr>
          <p:spPr bwMode="auto">
            <a:xfrm>
              <a:off x="5981" y="13414"/>
              <a:ext cx="18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6" name="Freeform 222"/>
            <p:cNvSpPr>
              <a:spLocks/>
            </p:cNvSpPr>
            <p:nvPr/>
          </p:nvSpPr>
          <p:spPr bwMode="auto">
            <a:xfrm>
              <a:off x="5999" y="13444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7" name="Line 223"/>
            <p:cNvSpPr>
              <a:spLocks noChangeShapeType="1"/>
            </p:cNvSpPr>
            <p:nvPr/>
          </p:nvSpPr>
          <p:spPr bwMode="auto">
            <a:xfrm>
              <a:off x="6023" y="13474"/>
              <a:ext cx="18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8" name="Line 224"/>
            <p:cNvSpPr>
              <a:spLocks noChangeShapeType="1"/>
            </p:cNvSpPr>
            <p:nvPr/>
          </p:nvSpPr>
          <p:spPr bwMode="auto">
            <a:xfrm>
              <a:off x="6041" y="13504"/>
              <a:ext cx="24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9" name="Line 225"/>
            <p:cNvSpPr>
              <a:spLocks noChangeShapeType="1"/>
            </p:cNvSpPr>
            <p:nvPr/>
          </p:nvSpPr>
          <p:spPr bwMode="auto">
            <a:xfrm>
              <a:off x="6065" y="13534"/>
              <a:ext cx="24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0" name="Line 226"/>
            <p:cNvSpPr>
              <a:spLocks noChangeShapeType="1"/>
            </p:cNvSpPr>
            <p:nvPr/>
          </p:nvSpPr>
          <p:spPr bwMode="auto">
            <a:xfrm>
              <a:off x="6089" y="13564"/>
              <a:ext cx="18" cy="30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1" name="Freeform 227"/>
            <p:cNvSpPr>
              <a:spLocks/>
            </p:cNvSpPr>
            <p:nvPr/>
          </p:nvSpPr>
          <p:spPr bwMode="auto">
            <a:xfrm>
              <a:off x="6107" y="13594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8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8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2" name="Line 228"/>
            <p:cNvSpPr>
              <a:spLocks noChangeShapeType="1"/>
            </p:cNvSpPr>
            <p:nvPr/>
          </p:nvSpPr>
          <p:spPr bwMode="auto">
            <a:xfrm>
              <a:off x="6131" y="13624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3" name="Freeform 229"/>
            <p:cNvSpPr>
              <a:spLocks/>
            </p:cNvSpPr>
            <p:nvPr/>
          </p:nvSpPr>
          <p:spPr bwMode="auto">
            <a:xfrm>
              <a:off x="6149" y="13648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12 w 24"/>
                <a:gd name="T3" fmla="*/ 12 h 30"/>
                <a:gd name="T4" fmla="*/ 24 w 24"/>
                <a:gd name="T5" fmla="*/ 30 h 30"/>
                <a:gd name="T6" fmla="*/ 0 60000 65536"/>
                <a:gd name="T7" fmla="*/ 0 60000 65536"/>
                <a:gd name="T8" fmla="*/ 0 60000 65536"/>
                <a:gd name="T9" fmla="*/ 0 w 24"/>
                <a:gd name="T10" fmla="*/ 0 h 30"/>
                <a:gd name="T11" fmla="*/ 24 w 2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30">
                  <a:moveTo>
                    <a:pt x="0" y="0"/>
                  </a:moveTo>
                  <a:lnTo>
                    <a:pt x="12" y="12"/>
                  </a:lnTo>
                  <a:lnTo>
                    <a:pt x="24" y="3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4" name="Line 230"/>
            <p:cNvSpPr>
              <a:spLocks noChangeShapeType="1"/>
            </p:cNvSpPr>
            <p:nvPr/>
          </p:nvSpPr>
          <p:spPr bwMode="auto">
            <a:xfrm>
              <a:off x="6173" y="13678"/>
              <a:ext cx="18" cy="24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5" name="Line 231"/>
            <p:cNvSpPr>
              <a:spLocks noChangeShapeType="1"/>
            </p:cNvSpPr>
            <p:nvPr/>
          </p:nvSpPr>
          <p:spPr bwMode="auto">
            <a:xfrm>
              <a:off x="6191" y="13702"/>
              <a:ext cx="24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6" name="Line 232"/>
            <p:cNvSpPr>
              <a:spLocks noChangeShapeType="1"/>
            </p:cNvSpPr>
            <p:nvPr/>
          </p:nvSpPr>
          <p:spPr bwMode="auto">
            <a:xfrm>
              <a:off x="6215" y="13720"/>
              <a:ext cx="24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7" name="Line 233"/>
            <p:cNvSpPr>
              <a:spLocks noChangeShapeType="1"/>
            </p:cNvSpPr>
            <p:nvPr/>
          </p:nvSpPr>
          <p:spPr bwMode="auto">
            <a:xfrm>
              <a:off x="6239" y="13738"/>
              <a:ext cx="18" cy="18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8" name="Freeform 234"/>
            <p:cNvSpPr>
              <a:spLocks/>
            </p:cNvSpPr>
            <p:nvPr/>
          </p:nvSpPr>
          <p:spPr bwMode="auto">
            <a:xfrm>
              <a:off x="6257" y="13756"/>
              <a:ext cx="24" cy="12"/>
            </a:xfrm>
            <a:custGeom>
              <a:avLst/>
              <a:gdLst>
                <a:gd name="T0" fmla="*/ 0 w 24"/>
                <a:gd name="T1" fmla="*/ 0 h 12"/>
                <a:gd name="T2" fmla="*/ 12 w 24"/>
                <a:gd name="T3" fmla="*/ 6 h 12"/>
                <a:gd name="T4" fmla="*/ 24 w 24"/>
                <a:gd name="T5" fmla="*/ 12 h 12"/>
                <a:gd name="T6" fmla="*/ 0 60000 65536"/>
                <a:gd name="T7" fmla="*/ 0 60000 65536"/>
                <a:gd name="T8" fmla="*/ 0 60000 65536"/>
                <a:gd name="T9" fmla="*/ 0 w 24"/>
                <a:gd name="T10" fmla="*/ 0 h 12"/>
                <a:gd name="T11" fmla="*/ 24 w 24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">
                  <a:moveTo>
                    <a:pt x="0" y="0"/>
                  </a:moveTo>
                  <a:lnTo>
                    <a:pt x="12" y="6"/>
                  </a:lnTo>
                  <a:lnTo>
                    <a:pt x="24" y="12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69" name="Line 235"/>
            <p:cNvSpPr>
              <a:spLocks noChangeShapeType="1"/>
            </p:cNvSpPr>
            <p:nvPr/>
          </p:nvSpPr>
          <p:spPr bwMode="auto">
            <a:xfrm>
              <a:off x="6281" y="13768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0" name="Freeform 236"/>
            <p:cNvSpPr>
              <a:spLocks/>
            </p:cNvSpPr>
            <p:nvPr/>
          </p:nvSpPr>
          <p:spPr bwMode="auto">
            <a:xfrm>
              <a:off x="6299" y="13774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12 w 24"/>
                <a:gd name="T3" fmla="*/ 0 h 6"/>
                <a:gd name="T4" fmla="*/ 24 w 24"/>
                <a:gd name="T5" fmla="*/ 6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0"/>
                  </a:moveTo>
                  <a:lnTo>
                    <a:pt x="12" y="0"/>
                  </a:lnTo>
                  <a:lnTo>
                    <a:pt x="24" y="6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1" name="Line 237"/>
            <p:cNvSpPr>
              <a:spLocks noChangeShapeType="1"/>
            </p:cNvSpPr>
            <p:nvPr/>
          </p:nvSpPr>
          <p:spPr bwMode="auto">
            <a:xfrm>
              <a:off x="6323" y="13780"/>
              <a:ext cx="18" cy="6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2" name="Line 238"/>
            <p:cNvSpPr>
              <a:spLocks noChangeShapeType="1"/>
            </p:cNvSpPr>
            <p:nvPr/>
          </p:nvSpPr>
          <p:spPr bwMode="auto">
            <a:xfrm>
              <a:off x="6341" y="13786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3" name="Line 239"/>
            <p:cNvSpPr>
              <a:spLocks noChangeShapeType="1"/>
            </p:cNvSpPr>
            <p:nvPr/>
          </p:nvSpPr>
          <p:spPr bwMode="auto">
            <a:xfrm>
              <a:off x="6365" y="13786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4" name="Line 240"/>
            <p:cNvSpPr>
              <a:spLocks noChangeShapeType="1"/>
            </p:cNvSpPr>
            <p:nvPr/>
          </p:nvSpPr>
          <p:spPr bwMode="auto">
            <a:xfrm>
              <a:off x="6389" y="13786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5" name="Freeform 241"/>
            <p:cNvSpPr>
              <a:spLocks/>
            </p:cNvSpPr>
            <p:nvPr/>
          </p:nvSpPr>
          <p:spPr bwMode="auto">
            <a:xfrm>
              <a:off x="6407" y="13780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6" name="Line 242"/>
            <p:cNvSpPr>
              <a:spLocks noChangeShapeType="1"/>
            </p:cNvSpPr>
            <p:nvPr/>
          </p:nvSpPr>
          <p:spPr bwMode="auto">
            <a:xfrm>
              <a:off x="6431" y="13780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7" name="Freeform 243"/>
            <p:cNvSpPr>
              <a:spLocks/>
            </p:cNvSpPr>
            <p:nvPr/>
          </p:nvSpPr>
          <p:spPr bwMode="auto">
            <a:xfrm>
              <a:off x="6449" y="137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8" name="Line 244"/>
            <p:cNvSpPr>
              <a:spLocks noChangeShapeType="1"/>
            </p:cNvSpPr>
            <p:nvPr/>
          </p:nvSpPr>
          <p:spPr bwMode="auto">
            <a:xfrm>
              <a:off x="6473" y="13774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9" name="Freeform 245"/>
            <p:cNvSpPr>
              <a:spLocks/>
            </p:cNvSpPr>
            <p:nvPr/>
          </p:nvSpPr>
          <p:spPr bwMode="auto">
            <a:xfrm>
              <a:off x="6491" y="1376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12 w 24"/>
                <a:gd name="T3" fmla="*/ 0 h 6"/>
                <a:gd name="T4" fmla="*/ 24 w 24"/>
                <a:gd name="T5" fmla="*/ 0 h 6"/>
                <a:gd name="T6" fmla="*/ 0 60000 65536"/>
                <a:gd name="T7" fmla="*/ 0 60000 65536"/>
                <a:gd name="T8" fmla="*/ 0 60000 65536"/>
                <a:gd name="T9" fmla="*/ 0 w 24"/>
                <a:gd name="T10" fmla="*/ 0 h 6"/>
                <a:gd name="T11" fmla="*/ 24 w 2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6">
                  <a:moveTo>
                    <a:pt x="0" y="6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0" name="Line 246"/>
            <p:cNvSpPr>
              <a:spLocks noChangeShapeType="1"/>
            </p:cNvSpPr>
            <p:nvPr/>
          </p:nvSpPr>
          <p:spPr bwMode="auto">
            <a:xfrm>
              <a:off x="6515" y="13768"/>
              <a:ext cx="24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1" name="Freeform 247"/>
            <p:cNvSpPr>
              <a:spLocks/>
            </p:cNvSpPr>
            <p:nvPr/>
          </p:nvSpPr>
          <p:spPr bwMode="auto">
            <a:xfrm>
              <a:off x="6539" y="13762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6 w 18"/>
                <a:gd name="T3" fmla="*/ 0 h 6"/>
                <a:gd name="T4" fmla="*/ 18 w 18"/>
                <a:gd name="T5" fmla="*/ 0 h 6"/>
                <a:gd name="T6" fmla="*/ 0 60000 65536"/>
                <a:gd name="T7" fmla="*/ 0 60000 65536"/>
                <a:gd name="T8" fmla="*/ 0 60000 65536"/>
                <a:gd name="T9" fmla="*/ 0 w 18"/>
                <a:gd name="T10" fmla="*/ 0 h 6"/>
                <a:gd name="T11" fmla="*/ 18 w 1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2" name="Freeform 248"/>
            <p:cNvSpPr>
              <a:spLocks/>
            </p:cNvSpPr>
            <p:nvPr/>
          </p:nvSpPr>
          <p:spPr bwMode="auto">
            <a:xfrm>
              <a:off x="6557" y="13762"/>
              <a:ext cx="24" cy="1"/>
            </a:xfrm>
            <a:custGeom>
              <a:avLst/>
              <a:gdLst>
                <a:gd name="T0" fmla="*/ 0 w 24"/>
                <a:gd name="T1" fmla="*/ 0 h 1"/>
                <a:gd name="T2" fmla="*/ 12 w 24"/>
                <a:gd name="T3" fmla="*/ 0 h 1"/>
                <a:gd name="T4" fmla="*/ 24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83" name="Line 249"/>
            <p:cNvSpPr>
              <a:spLocks noChangeShapeType="1"/>
            </p:cNvSpPr>
            <p:nvPr/>
          </p:nvSpPr>
          <p:spPr bwMode="auto">
            <a:xfrm>
              <a:off x="6581" y="13762"/>
              <a:ext cx="18" cy="1"/>
            </a:xfrm>
            <a:prstGeom prst="line">
              <a:avLst/>
            </a:prstGeom>
            <a:noFill/>
            <a:ln w="57150">
              <a:solidFill>
                <a:srgbClr xmlns:mc="http://schemas.openxmlformats.org/markup-compatibility/2006" xmlns:a14="http://schemas.microsoft.com/office/drawing/2010/main" val="993300" mc:Ignorable="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230" name="Oval 349"/>
          <p:cNvSpPr>
            <a:spLocks noChangeArrowheads="1"/>
          </p:cNvSpPr>
          <p:nvPr/>
        </p:nvSpPr>
        <p:spPr bwMode="auto">
          <a:xfrm>
            <a:off x="3424238" y="3687763"/>
            <a:ext cx="1169987" cy="863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31" name="Oval 351"/>
          <p:cNvSpPr>
            <a:spLocks noChangeArrowheads="1"/>
          </p:cNvSpPr>
          <p:nvPr/>
        </p:nvSpPr>
        <p:spPr bwMode="auto">
          <a:xfrm>
            <a:off x="4464050" y="4302125"/>
            <a:ext cx="1169988" cy="863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32" name="Oval 354"/>
          <p:cNvSpPr>
            <a:spLocks noChangeArrowheads="1"/>
          </p:cNvSpPr>
          <p:nvPr/>
        </p:nvSpPr>
        <p:spPr bwMode="auto">
          <a:xfrm>
            <a:off x="5553075" y="5026025"/>
            <a:ext cx="1169988" cy="863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33" name="Text Box 359"/>
          <p:cNvSpPr txBox="1">
            <a:spLocks noChangeArrowheads="1"/>
          </p:cNvSpPr>
          <p:nvPr/>
        </p:nvSpPr>
        <p:spPr bwMode="auto">
          <a:xfrm>
            <a:off x="508000" y="2066925"/>
            <a:ext cx="946150" cy="7016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linear </a:t>
            </a:r>
            <a:br>
              <a:rPr lang="en-US"/>
            </a:br>
            <a:r>
              <a:rPr lang="en-US"/>
              <a:t>growth</a:t>
            </a:r>
          </a:p>
        </p:txBody>
      </p:sp>
      <p:pic>
        <p:nvPicPr>
          <p:cNvPr id="48234" name="Picture 346" descr="gray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43200"/>
            <a:ext cx="2598738" cy="194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235" name="Oval 347"/>
          <p:cNvSpPr>
            <a:spLocks noChangeArrowheads="1"/>
          </p:cNvSpPr>
          <p:nvPr/>
        </p:nvSpPr>
        <p:spPr bwMode="auto">
          <a:xfrm>
            <a:off x="1441450" y="1778000"/>
            <a:ext cx="1849438" cy="863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36" name="Text Box 360"/>
          <p:cNvSpPr txBox="1">
            <a:spLocks noChangeArrowheads="1"/>
          </p:cNvSpPr>
          <p:nvPr/>
        </p:nvSpPr>
        <p:spPr bwMode="auto">
          <a:xfrm>
            <a:off x="463550" y="5946775"/>
            <a:ext cx="1370013" cy="7016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weak </a:t>
            </a:r>
            <a:br>
              <a:rPr lang="en-US"/>
            </a:br>
            <a:r>
              <a:rPr lang="en-US"/>
              <a:t>turbulence</a:t>
            </a:r>
          </a:p>
        </p:txBody>
      </p:sp>
      <p:pic>
        <p:nvPicPr>
          <p:cNvPr id="48237" name="Picture 348" descr="gray0120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4724400"/>
            <a:ext cx="2593975" cy="191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238" name="Text Box 361"/>
          <p:cNvSpPr txBox="1">
            <a:spLocks noChangeArrowheads="1"/>
          </p:cNvSpPr>
          <p:nvPr/>
        </p:nvSpPr>
        <p:spPr bwMode="auto">
          <a:xfrm>
            <a:off x="6172200" y="1304925"/>
            <a:ext cx="1214438" cy="7016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mixing </a:t>
            </a:r>
          </a:p>
          <a:p>
            <a:r>
              <a:rPr lang="en-US"/>
              <a:t>transition</a:t>
            </a:r>
          </a:p>
        </p:txBody>
      </p:sp>
      <p:sp>
        <p:nvSpPr>
          <p:cNvPr id="48239" name="Text Box 362"/>
          <p:cNvSpPr txBox="1">
            <a:spLocks noChangeArrowheads="1"/>
          </p:cNvSpPr>
          <p:nvPr/>
        </p:nvSpPr>
        <p:spPr bwMode="auto">
          <a:xfrm>
            <a:off x="7545388" y="4737100"/>
            <a:ext cx="1370012" cy="7016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strong </a:t>
            </a:r>
          </a:p>
          <a:p>
            <a:r>
              <a:rPr lang="en-US"/>
              <a:t>turbulence</a:t>
            </a:r>
          </a:p>
        </p:txBody>
      </p:sp>
      <p:pic>
        <p:nvPicPr>
          <p:cNvPr id="48240" name="Picture 352" descr="gray0500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895600"/>
            <a:ext cx="2590800" cy="191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241" name="Picture 350" descr="gray0220-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1425575"/>
            <a:ext cx="2600325" cy="190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242" name="Line 363"/>
          <p:cNvSpPr>
            <a:spLocks noChangeShapeType="1"/>
          </p:cNvSpPr>
          <p:nvPr/>
        </p:nvSpPr>
        <p:spPr bwMode="auto">
          <a:xfrm flipV="1">
            <a:off x="1600200" y="25146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43" name="Line 364"/>
          <p:cNvSpPr>
            <a:spLocks noChangeShapeType="1"/>
          </p:cNvSpPr>
          <p:nvPr/>
        </p:nvSpPr>
        <p:spPr bwMode="auto">
          <a:xfrm flipV="1">
            <a:off x="3581400" y="44958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44" name="Line 365"/>
          <p:cNvSpPr>
            <a:spLocks noChangeShapeType="1"/>
          </p:cNvSpPr>
          <p:nvPr/>
        </p:nvSpPr>
        <p:spPr bwMode="auto">
          <a:xfrm flipH="1">
            <a:off x="5181600" y="3352800"/>
            <a:ext cx="228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45" name="Line 366"/>
          <p:cNvSpPr>
            <a:spLocks noChangeShapeType="1"/>
          </p:cNvSpPr>
          <p:nvPr/>
        </p:nvSpPr>
        <p:spPr bwMode="auto">
          <a:xfrm flipH="1">
            <a:off x="6629400" y="4724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Tm="299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lum bright="-42000" contrast="60000"/>
          </a:blip>
          <a:srcRect/>
          <a:stretch>
            <a:fillRect/>
          </a:stretch>
        </p:blipFill>
        <p:spPr>
          <a:xfrm>
            <a:off x="3124200" y="1979613"/>
            <a:ext cx="5414963" cy="4210050"/>
          </a:xfrm>
          <a:noFill/>
        </p:spPr>
      </p:pic>
      <p:sp>
        <p:nvSpPr>
          <p:cNvPr id="49155" name="Text Box 1028"/>
          <p:cNvSpPr txBox="1">
            <a:spLocks noChangeArrowheads="1"/>
          </p:cNvSpPr>
          <p:nvPr/>
        </p:nvSpPr>
        <p:spPr bwMode="auto">
          <a:xfrm>
            <a:off x="4689475" y="6026150"/>
            <a:ext cx="24876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Helvetica" pitchFamily="34" charset="0"/>
                <a:ea typeface="ＭＳ Ｐゴシック" pitchFamily="-32" charset="-128"/>
              </a:rPr>
              <a:t>Normalized Time</a:t>
            </a:r>
          </a:p>
        </p:txBody>
      </p:sp>
      <p:sp>
        <p:nvSpPr>
          <p:cNvPr id="49156" name="Text Box 1029"/>
          <p:cNvSpPr txBox="1">
            <a:spLocks noChangeArrowheads="1"/>
          </p:cNvSpPr>
          <p:nvPr/>
        </p:nvSpPr>
        <p:spPr bwMode="auto">
          <a:xfrm>
            <a:off x="6161088" y="1997075"/>
            <a:ext cx="2674937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Helvetica" pitchFamily="34" charset="0"/>
                <a:ea typeface="ＭＳ Ｐゴシック" pitchFamily="-32" charset="-128"/>
              </a:rPr>
              <a:t>Mode-Normalized </a:t>
            </a:r>
            <a:br>
              <a:rPr lang="en-US" sz="2400">
                <a:latin typeface="Helvetica" pitchFamily="34" charset="0"/>
                <a:ea typeface="ＭＳ Ｐゴシック" pitchFamily="-32" charset="-128"/>
              </a:rPr>
            </a:br>
            <a:r>
              <a:rPr lang="en-US" sz="2400">
                <a:latin typeface="Helvetica" pitchFamily="34" charset="0"/>
                <a:ea typeface="ＭＳ Ｐゴシック" pitchFamily="-32" charset="-128"/>
              </a:rPr>
              <a:t>Bubble Count</a:t>
            </a:r>
          </a:p>
        </p:txBody>
      </p:sp>
      <p:sp>
        <p:nvSpPr>
          <p:cNvPr id="49157" name="Freeform 1030"/>
          <p:cNvSpPr>
            <a:spLocks/>
          </p:cNvSpPr>
          <p:nvPr/>
        </p:nvSpPr>
        <p:spPr bwMode="auto">
          <a:xfrm>
            <a:off x="3048000" y="1606550"/>
            <a:ext cx="2743200" cy="598488"/>
          </a:xfrm>
          <a:custGeom>
            <a:avLst/>
            <a:gdLst>
              <a:gd name="T0" fmla="*/ 0 w 1728"/>
              <a:gd name="T1" fmla="*/ 46 h 377"/>
              <a:gd name="T2" fmla="*/ 1442 w 1728"/>
              <a:gd name="T3" fmla="*/ 55 h 377"/>
              <a:gd name="T4" fmla="*/ 1514 w 1728"/>
              <a:gd name="T5" fmla="*/ 377 h 377"/>
              <a:gd name="T6" fmla="*/ 0 60000 65536"/>
              <a:gd name="T7" fmla="*/ 0 60000 65536"/>
              <a:gd name="T8" fmla="*/ 0 60000 65536"/>
              <a:gd name="T9" fmla="*/ 0 w 1728"/>
              <a:gd name="T10" fmla="*/ 0 h 377"/>
              <a:gd name="T11" fmla="*/ 1728 w 1728"/>
              <a:gd name="T12" fmla="*/ 377 h 3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28" h="377">
                <a:moveTo>
                  <a:pt x="0" y="46"/>
                </a:moveTo>
                <a:cubicBezTo>
                  <a:pt x="240" y="48"/>
                  <a:pt x="1190" y="0"/>
                  <a:pt x="1442" y="55"/>
                </a:cubicBezTo>
                <a:cubicBezTo>
                  <a:pt x="1728" y="64"/>
                  <a:pt x="1499" y="310"/>
                  <a:pt x="1514" y="377"/>
                </a:cubicBezTo>
              </a:path>
            </a:pathLst>
          </a:custGeom>
          <a:noFill/>
          <a:ln w="57150">
            <a:solidFill>
              <a:srgbClr xmlns:mc="http://schemas.openxmlformats.org/markup-compatibility/2006" xmlns:a14="http://schemas.microsoft.com/office/drawing/2010/main" val="DA2A00" mc:Ignorable="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6119" name="Text Box 1031"/>
          <p:cNvSpPr txBox="1">
            <a:spLocks noChangeArrowheads="1"/>
          </p:cNvSpPr>
          <p:nvPr/>
        </p:nvSpPr>
        <p:spPr bwMode="auto">
          <a:xfrm>
            <a:off x="2971800" y="4495800"/>
            <a:ext cx="4875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rgbClr xmlns:mc="http://schemas.openxmlformats.org/markup-compatibility/2006" xmlns:a14="http://schemas.microsoft.com/office/drawing/2010/main" val="BBE0E3" mc:Ignorable="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Helvetica" pitchFamily="34" charset="0"/>
                <a:ea typeface="ＭＳ Ｐゴシック" pitchFamily="-32" charset="-128"/>
              </a:rPr>
              <a:t>DNS (Direct Numerical Simulation)</a:t>
            </a:r>
          </a:p>
        </p:txBody>
      </p:sp>
      <p:sp>
        <p:nvSpPr>
          <p:cNvPr id="49159" name="Text Box 1032"/>
          <p:cNvSpPr txBox="1">
            <a:spLocks noChangeArrowheads="1"/>
          </p:cNvSpPr>
          <p:nvPr/>
        </p:nvSpPr>
        <p:spPr bwMode="auto">
          <a:xfrm>
            <a:off x="3124200" y="1219200"/>
            <a:ext cx="4214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Helvetica" pitchFamily="34" charset="0"/>
                <a:ea typeface="ＭＳ Ｐゴシック" pitchFamily="-32" charset="-128"/>
              </a:rPr>
              <a:t>LES (Large Eddy Simulation)</a:t>
            </a:r>
          </a:p>
        </p:txBody>
      </p:sp>
      <p:sp>
        <p:nvSpPr>
          <p:cNvPr id="49160" name="Rectangle 1026"/>
          <p:cNvSpPr>
            <a:spLocks noGrp="1" noChangeArrowheads="1"/>
          </p:cNvSpPr>
          <p:nvPr>
            <p:ph type="title" sz="quarter"/>
          </p:nvPr>
        </p:nvSpPr>
        <p:spPr>
          <a:xfrm>
            <a:off x="885825" y="152400"/>
            <a:ext cx="7653338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We Provided the First Feature-Based Validation of a LES with Respect to a DNS</a:t>
            </a:r>
          </a:p>
        </p:txBody>
      </p:sp>
      <p:pic>
        <p:nvPicPr>
          <p:cNvPr id="346133" name="rti_bgl2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533400" y="4000500"/>
            <a:ext cx="2476500" cy="2476500"/>
          </a:xfrm>
          <a:ln w="38100">
            <a:solidFill>
              <a:srgbClr xmlns:mc="http://schemas.openxmlformats.org/markup-compatibility/2006" xmlns:a14="http://schemas.microsoft.com/office/drawing/2010/main" val="2A24AC" mc:Ignorable=""/>
            </a:solidFill>
          </a:ln>
        </p:spPr>
      </p:pic>
      <p:pic>
        <p:nvPicPr>
          <p:cNvPr id="346135" name="rti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"/>
            <a:videoFile r:link="rId2"/>
          </p:nvPr>
        </p:nvPicPr>
        <p:blipFill>
          <a:blip r:embed="rId7"/>
          <a:srcRect/>
          <a:stretch>
            <a:fillRect/>
          </a:stretch>
        </p:blipFill>
        <p:spPr>
          <a:xfrm>
            <a:off x="533400" y="1257300"/>
            <a:ext cx="2476500" cy="2476500"/>
          </a:xfrm>
          <a:ln w="38100">
            <a:solidFill>
              <a:srgbClr xmlns:mc="http://schemas.openxmlformats.org/markup-compatibility/2006" xmlns:a14="http://schemas.microsoft.com/office/drawing/2010/main" val="B1101F" mc:Ignorable=""/>
            </a:solidFill>
          </a:ln>
        </p:spPr>
      </p:pic>
      <p:sp>
        <p:nvSpPr>
          <p:cNvPr id="49163" name="Freeform 1051"/>
          <p:cNvSpPr>
            <a:spLocks/>
          </p:cNvSpPr>
          <p:nvPr/>
        </p:nvSpPr>
        <p:spPr bwMode="auto">
          <a:xfrm>
            <a:off x="3035300" y="2297113"/>
            <a:ext cx="2054225" cy="2249487"/>
          </a:xfrm>
          <a:custGeom>
            <a:avLst/>
            <a:gdLst>
              <a:gd name="T0" fmla="*/ 0 w 1294"/>
              <a:gd name="T1" fmla="*/ 1417 h 1417"/>
              <a:gd name="T2" fmla="*/ 964 w 1294"/>
              <a:gd name="T3" fmla="*/ 1394 h 1417"/>
              <a:gd name="T4" fmla="*/ 1294 w 1294"/>
              <a:gd name="T5" fmla="*/ 0 h 1417"/>
              <a:gd name="T6" fmla="*/ 0 60000 65536"/>
              <a:gd name="T7" fmla="*/ 0 60000 65536"/>
              <a:gd name="T8" fmla="*/ 0 60000 65536"/>
              <a:gd name="T9" fmla="*/ 0 w 1294"/>
              <a:gd name="T10" fmla="*/ 0 h 1417"/>
              <a:gd name="T11" fmla="*/ 1294 w 1294"/>
              <a:gd name="T12" fmla="*/ 1417 h 1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4" h="1417">
                <a:moveTo>
                  <a:pt x="0" y="1417"/>
                </a:moveTo>
                <a:cubicBezTo>
                  <a:pt x="161" y="1413"/>
                  <a:pt x="678" y="1403"/>
                  <a:pt x="964" y="1394"/>
                </a:cubicBezTo>
                <a:cubicBezTo>
                  <a:pt x="1250" y="1385"/>
                  <a:pt x="1225" y="290"/>
                  <a:pt x="1294" y="0"/>
                </a:cubicBezTo>
              </a:path>
            </a:pathLst>
          </a:custGeom>
          <a:noFill/>
          <a:ln w="57150">
            <a:solidFill>
              <a:srgbClr xmlns:mc="http://schemas.openxmlformats.org/markup-compatibility/2006" xmlns:a14="http://schemas.microsoft.com/office/drawing/2010/main" val="2A24AC" mc:Ignorable="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6140" name="Picture 105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257300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41" name="Picture 105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4000500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352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46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500" fill="hold"/>
                                        <p:tgtEl>
                                          <p:spTgt spid="346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613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6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46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133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613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6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46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1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152400"/>
            <a:ext cx="74676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We Analyze High-Resolution </a:t>
            </a:r>
            <a:br>
              <a:rPr lang="en-US" sz="2800" smtClean="0"/>
            </a:br>
            <a:r>
              <a:rPr lang="en-US" sz="2800" smtClean="0"/>
              <a:t>Rayleigh</a:t>
            </a:r>
            <a:r>
              <a:rPr lang="en-US" sz="2600" smtClean="0"/>
              <a:t>–</a:t>
            </a:r>
            <a:r>
              <a:rPr lang="en-US" sz="2800" smtClean="0"/>
              <a:t>Taylor Instability Simulations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54138"/>
            <a:ext cx="8077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Large eddy simulation run on</a:t>
            </a:r>
            <a:br>
              <a:rPr lang="en-US" smtClean="0"/>
            </a:br>
            <a:r>
              <a:rPr lang="en-US" smtClean="0"/>
              <a:t>Linux cluster: 1152 x 1152 x 1152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~ 40 G / dump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759 dumps, about 25 TB</a:t>
            </a:r>
            <a:r>
              <a:rPr lang="en-US" smtClean="0"/>
              <a:t>			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Direct numerical simulation run </a:t>
            </a:r>
            <a:br>
              <a:rPr lang="en-US" smtClean="0"/>
            </a:br>
            <a:r>
              <a:rPr lang="en-US" smtClean="0"/>
              <a:t>on BlueGene/L: 3072 x 3072 x Z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Z depends on width of mixing layer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More than 40 TB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Bubble-like structures are observed in laboratory </a:t>
            </a:r>
            <a:br>
              <a:rPr lang="en-US" smtClean="0"/>
            </a:br>
            <a:r>
              <a:rPr lang="en-US" smtClean="0"/>
              <a:t>and simulations</a:t>
            </a:r>
            <a:endParaRPr 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Bubble dynamics are considered an important </a:t>
            </a:r>
            <a:br>
              <a:rPr lang="en-US" smtClean="0"/>
            </a:br>
            <a:r>
              <a:rPr lang="en-US" smtClean="0"/>
              <a:t>way to characterize the mixing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Mixing rate =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There is no prevalent formal definition of bubbles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</p:txBody>
      </p:sp>
      <p:pic>
        <p:nvPicPr>
          <p:cNvPr id="7173" name="Picture 4" descr="Side_iso28_140_max_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6906" t="17143" b="8763"/>
          <a:stretch>
            <a:fillRect/>
          </a:stretch>
        </p:blipFill>
        <p:spPr bwMode="auto">
          <a:xfrm>
            <a:off x="5867400" y="16764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Line 5"/>
          <p:cNvSpPr>
            <a:spLocks noChangeShapeType="1"/>
          </p:cNvSpPr>
          <p:nvPr/>
        </p:nvSpPr>
        <p:spPr bwMode="auto">
          <a:xfrm>
            <a:off x="6484938" y="1481138"/>
            <a:ext cx="19526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5" name="Line 6"/>
          <p:cNvSpPr>
            <a:spLocks noChangeShapeType="1"/>
          </p:cNvSpPr>
          <p:nvPr/>
        </p:nvSpPr>
        <p:spPr bwMode="auto">
          <a:xfrm flipH="1">
            <a:off x="6811963" y="1447800"/>
            <a:ext cx="884237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3" dist="12700" dir="5400000">
              <a:schemeClr val="bg1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7696200" y="12192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bubble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6183313" y="1143000"/>
            <a:ext cx="128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maximum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432425"/>
          <a:ext cx="24574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6" imgW="1041120" imgH="203040" progId="Equation.3">
                  <p:embed/>
                </p:oleObj>
              </mc:Choice>
              <mc:Fallback>
                <p:oleObj name="Equation" r:id="rId6" imgW="1041120" imgH="2030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432425"/>
                        <a:ext cx="245745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advTm="18515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65100"/>
            <a:ext cx="7467600" cy="9144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tx1"/>
                </a:solidFill>
              </a:rPr>
              <a:t>We Compute the Morse</a:t>
            </a:r>
            <a:r>
              <a:rPr lang="en-US" sz="2600" smtClean="0"/>
              <a:t>–</a:t>
            </a:r>
            <a:r>
              <a:rPr lang="en-US" sz="2800" smtClean="0">
                <a:solidFill>
                  <a:schemeClr val="tx1"/>
                </a:solidFill>
              </a:rPr>
              <a:t>Smale 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800" smtClean="0">
                <a:solidFill>
                  <a:schemeClr val="tx1"/>
                </a:solidFill>
              </a:rPr>
              <a:t>Complex of the Upper Envelope Surface</a:t>
            </a:r>
          </a:p>
        </p:txBody>
      </p:sp>
      <p:pic>
        <p:nvPicPr>
          <p:cNvPr id="43011" name="Picture 3" descr="bgl-iso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34299" t="31583" r="22305" b="33388"/>
          <a:stretch>
            <a:fillRect/>
          </a:stretch>
        </p:blipFill>
        <p:spPr bwMode="auto">
          <a:xfrm>
            <a:off x="830263" y="2589213"/>
            <a:ext cx="24161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rainbowMap2d"/>
          <p:cNvPicPr>
            <a:picLocks noChangeAspect="1" noChangeArrowheads="1"/>
          </p:cNvPicPr>
          <p:nvPr/>
        </p:nvPicPr>
        <p:blipFill>
          <a:blip r:embed="rId4"/>
          <a:srcRect t="15663" b="11977"/>
          <a:stretch>
            <a:fillRect/>
          </a:stretch>
        </p:blipFill>
        <p:spPr bwMode="auto">
          <a:xfrm>
            <a:off x="657225" y="2386013"/>
            <a:ext cx="120650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7200" y="4191000"/>
            <a:ext cx="29749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ct val="25000"/>
              </a:spcAft>
              <a:tabLst>
                <a:tab pos="731838" algn="l"/>
              </a:tabLst>
            </a:pPr>
            <a:r>
              <a:rPr lang="en-US" i="1">
                <a:ea typeface="ＭＳ Ｐゴシック" pitchFamily="-32" charset="-128"/>
              </a:rPr>
              <a:t>F(x)</a:t>
            </a:r>
            <a:r>
              <a:rPr lang="en-US">
                <a:ea typeface="ＭＳ Ｐゴシック" pitchFamily="-32" charset="-128"/>
              </a:rPr>
              <a:t> on the surface is aligned against the direction of gravity </a:t>
            </a:r>
            <a:br>
              <a:rPr lang="en-US">
                <a:ea typeface="ＭＳ Ｐゴシック" pitchFamily="-32" charset="-128"/>
              </a:rPr>
            </a:br>
            <a:r>
              <a:rPr lang="en-US">
                <a:ea typeface="ＭＳ Ｐゴシック" pitchFamily="-32" charset="-128"/>
              </a:rPr>
              <a:t>which drives the flow</a:t>
            </a:r>
            <a:endParaRPr lang="en-US" sz="28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581400" y="4191000"/>
            <a:ext cx="23764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ct val="25000"/>
              </a:spcAft>
              <a:tabLst>
                <a:tab pos="731838" algn="l"/>
              </a:tabLst>
            </a:pPr>
            <a:r>
              <a:rPr lang="en-US">
                <a:ea typeface="ＭＳ Ｐゴシック" pitchFamily="-32" charset="-128"/>
              </a:rPr>
              <a:t>Morse complex cells drawn in distinct colors</a:t>
            </a:r>
            <a:br>
              <a:rPr lang="en-US">
                <a:ea typeface="ＭＳ Ｐゴシック" pitchFamily="-32" charset="-128"/>
              </a:rPr>
            </a:br>
            <a:r>
              <a:rPr lang="en-US" sz="3600">
                <a:latin typeface="Arial Narrow" pitchFamily="34" charset="0"/>
                <a:ea typeface="ＭＳ Ｐゴシック" pitchFamily="-32" charset="-128"/>
              </a:rPr>
              <a:t/>
            </a:r>
            <a:br>
              <a:rPr lang="en-US" sz="3600">
                <a:latin typeface="Arial Narrow" pitchFamily="34" charset="0"/>
                <a:ea typeface="ＭＳ Ｐゴシック" pitchFamily="-32" charset="-128"/>
              </a:rPr>
            </a:br>
            <a:endParaRPr lang="en-US" sz="3600">
              <a:latin typeface="Arial Narrow" pitchFamily="34" charset="0"/>
              <a:ea typeface="ＭＳ Ｐゴシック" pitchFamily="-32" charset="-128"/>
            </a:endParaRPr>
          </a:p>
        </p:txBody>
      </p:sp>
      <p:grpSp>
        <p:nvGrpSpPr>
          <p:cNvPr id="43015" name="Group 7"/>
          <p:cNvGrpSpPr>
            <a:grpSpLocks/>
          </p:cNvGrpSpPr>
          <p:nvPr/>
        </p:nvGrpSpPr>
        <p:grpSpPr bwMode="auto">
          <a:xfrm>
            <a:off x="3505200" y="2590800"/>
            <a:ext cx="2420938" cy="1633538"/>
            <a:chOff x="4020" y="6729"/>
            <a:chExt cx="2514" cy="1983"/>
          </a:xfrm>
        </p:grpSpPr>
        <p:pic>
          <p:nvPicPr>
            <p:cNvPr id="43032" name="Picture 8" descr="bgl-iso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 l="34404" t="31592" r="21936" b="33971"/>
            <a:stretch>
              <a:fillRect/>
            </a:stretch>
          </p:blipFill>
          <p:spPr bwMode="auto">
            <a:xfrm>
              <a:off x="4020" y="6729"/>
              <a:ext cx="2514" cy="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33" name="Rectangle 9"/>
            <p:cNvSpPr>
              <a:spLocks noChangeArrowheads="1"/>
            </p:cNvSpPr>
            <p:nvPr/>
          </p:nvSpPr>
          <p:spPr bwMode="auto">
            <a:xfrm>
              <a:off x="5333" y="7178"/>
              <a:ext cx="721" cy="76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6" name="Line 10"/>
          <p:cNvSpPr>
            <a:spLocks noChangeShapeType="1"/>
          </p:cNvSpPr>
          <p:nvPr/>
        </p:nvSpPr>
        <p:spPr bwMode="auto">
          <a:xfrm>
            <a:off x="5464175" y="3592513"/>
            <a:ext cx="884238" cy="531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 flipV="1">
            <a:off x="5464175" y="2124075"/>
            <a:ext cx="884238" cy="836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018" name="Picture 12" descr="bgl-iso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 l="57042" t="39606" r="30704" b="47421"/>
          <a:stretch>
            <a:fillRect/>
          </a:stretch>
        </p:blipFill>
        <p:spPr bwMode="auto">
          <a:xfrm>
            <a:off x="6373813" y="2130425"/>
            <a:ext cx="2211387" cy="2001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9" name="Freeform 13"/>
          <p:cNvSpPr>
            <a:spLocks/>
          </p:cNvSpPr>
          <p:nvPr/>
        </p:nvSpPr>
        <p:spPr bwMode="auto">
          <a:xfrm>
            <a:off x="6684963" y="2427288"/>
            <a:ext cx="665162" cy="1001712"/>
          </a:xfrm>
          <a:custGeom>
            <a:avLst/>
            <a:gdLst>
              <a:gd name="T0" fmla="*/ 116 w 722"/>
              <a:gd name="T1" fmla="*/ 1270 h 1270"/>
              <a:gd name="T2" fmla="*/ 28 w 722"/>
              <a:gd name="T3" fmla="*/ 686 h 1270"/>
              <a:gd name="T4" fmla="*/ 284 w 722"/>
              <a:gd name="T5" fmla="*/ 262 h 1270"/>
              <a:gd name="T6" fmla="*/ 722 w 722"/>
              <a:gd name="T7" fmla="*/ 0 h 1270"/>
              <a:gd name="T8" fmla="*/ 0 60000 65536"/>
              <a:gd name="T9" fmla="*/ 0 60000 65536"/>
              <a:gd name="T10" fmla="*/ 0 60000 65536"/>
              <a:gd name="T11" fmla="*/ 0 60000 65536"/>
              <a:gd name="T12" fmla="*/ 0 w 722"/>
              <a:gd name="T13" fmla="*/ 0 h 1270"/>
              <a:gd name="T14" fmla="*/ 722 w 722"/>
              <a:gd name="T15" fmla="*/ 1270 h 12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2" h="1270">
                <a:moveTo>
                  <a:pt x="116" y="1270"/>
                </a:moveTo>
                <a:cubicBezTo>
                  <a:pt x="44" y="1142"/>
                  <a:pt x="0" y="854"/>
                  <a:pt x="28" y="686"/>
                </a:cubicBezTo>
                <a:cubicBezTo>
                  <a:pt x="56" y="518"/>
                  <a:pt x="168" y="376"/>
                  <a:pt x="284" y="262"/>
                </a:cubicBezTo>
                <a:cubicBezTo>
                  <a:pt x="400" y="148"/>
                  <a:pt x="631" y="55"/>
                  <a:pt x="722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flipH="1">
            <a:off x="7785100" y="2439988"/>
            <a:ext cx="360363" cy="290512"/>
          </a:xfrm>
          <a:custGeom>
            <a:avLst/>
            <a:gdLst>
              <a:gd name="T0" fmla="*/ 0 w 600"/>
              <a:gd name="T1" fmla="*/ 692 h 692"/>
              <a:gd name="T2" fmla="*/ 204 w 600"/>
              <a:gd name="T3" fmla="*/ 296 h 692"/>
              <a:gd name="T4" fmla="*/ 600 w 600"/>
              <a:gd name="T5" fmla="*/ 0 h 692"/>
              <a:gd name="T6" fmla="*/ 0 60000 65536"/>
              <a:gd name="T7" fmla="*/ 0 60000 65536"/>
              <a:gd name="T8" fmla="*/ 0 60000 65536"/>
              <a:gd name="T9" fmla="*/ 0 w 600"/>
              <a:gd name="T10" fmla="*/ 0 h 692"/>
              <a:gd name="T11" fmla="*/ 600 w 600"/>
              <a:gd name="T12" fmla="*/ 692 h 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0" h="692">
                <a:moveTo>
                  <a:pt x="0" y="692"/>
                </a:moveTo>
                <a:cubicBezTo>
                  <a:pt x="34" y="626"/>
                  <a:pt x="104" y="411"/>
                  <a:pt x="204" y="296"/>
                </a:cubicBezTo>
                <a:cubicBezTo>
                  <a:pt x="304" y="181"/>
                  <a:pt x="518" y="62"/>
                  <a:pt x="60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Oval 15"/>
          <p:cNvSpPr>
            <a:spLocks noChangeArrowheads="1"/>
          </p:cNvSpPr>
          <p:nvPr/>
        </p:nvSpPr>
        <p:spPr bwMode="auto">
          <a:xfrm>
            <a:off x="8101013" y="2687638"/>
            <a:ext cx="77787" cy="65087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9900" mc:Ignorable="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Oval 16"/>
          <p:cNvSpPr>
            <a:spLocks noChangeArrowheads="1"/>
          </p:cNvSpPr>
          <p:nvPr/>
        </p:nvSpPr>
        <p:spPr bwMode="auto">
          <a:xfrm>
            <a:off x="6756400" y="3406775"/>
            <a:ext cx="77788" cy="666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9900" mc:Ignorable="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Freeform 17"/>
          <p:cNvSpPr>
            <a:spLocks/>
          </p:cNvSpPr>
          <p:nvPr/>
        </p:nvSpPr>
        <p:spPr bwMode="auto">
          <a:xfrm>
            <a:off x="7073900" y="2503488"/>
            <a:ext cx="365125" cy="474662"/>
          </a:xfrm>
          <a:custGeom>
            <a:avLst/>
            <a:gdLst>
              <a:gd name="T0" fmla="*/ 0 w 600"/>
              <a:gd name="T1" fmla="*/ 692 h 692"/>
              <a:gd name="T2" fmla="*/ 204 w 600"/>
              <a:gd name="T3" fmla="*/ 296 h 692"/>
              <a:gd name="T4" fmla="*/ 600 w 600"/>
              <a:gd name="T5" fmla="*/ 0 h 692"/>
              <a:gd name="T6" fmla="*/ 0 60000 65536"/>
              <a:gd name="T7" fmla="*/ 0 60000 65536"/>
              <a:gd name="T8" fmla="*/ 0 60000 65536"/>
              <a:gd name="T9" fmla="*/ 0 w 600"/>
              <a:gd name="T10" fmla="*/ 0 h 692"/>
              <a:gd name="T11" fmla="*/ 600 w 600"/>
              <a:gd name="T12" fmla="*/ 692 h 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0" h="692">
                <a:moveTo>
                  <a:pt x="0" y="692"/>
                </a:moveTo>
                <a:cubicBezTo>
                  <a:pt x="34" y="626"/>
                  <a:pt x="104" y="411"/>
                  <a:pt x="204" y="296"/>
                </a:cubicBezTo>
                <a:cubicBezTo>
                  <a:pt x="304" y="181"/>
                  <a:pt x="518" y="62"/>
                  <a:pt x="60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Oval 18"/>
          <p:cNvSpPr>
            <a:spLocks noChangeArrowheads="1"/>
          </p:cNvSpPr>
          <p:nvPr/>
        </p:nvSpPr>
        <p:spPr bwMode="auto">
          <a:xfrm>
            <a:off x="7040563" y="2935288"/>
            <a:ext cx="77787" cy="666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9900" mc:Ignorable="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flipH="1">
            <a:off x="7705725" y="2484438"/>
            <a:ext cx="204788" cy="508000"/>
          </a:xfrm>
          <a:custGeom>
            <a:avLst/>
            <a:gdLst>
              <a:gd name="T0" fmla="*/ 0 w 600"/>
              <a:gd name="T1" fmla="*/ 692 h 692"/>
              <a:gd name="T2" fmla="*/ 204 w 600"/>
              <a:gd name="T3" fmla="*/ 296 h 692"/>
              <a:gd name="T4" fmla="*/ 600 w 600"/>
              <a:gd name="T5" fmla="*/ 0 h 692"/>
              <a:gd name="T6" fmla="*/ 0 60000 65536"/>
              <a:gd name="T7" fmla="*/ 0 60000 65536"/>
              <a:gd name="T8" fmla="*/ 0 60000 65536"/>
              <a:gd name="T9" fmla="*/ 0 w 600"/>
              <a:gd name="T10" fmla="*/ 0 h 692"/>
              <a:gd name="T11" fmla="*/ 600 w 600"/>
              <a:gd name="T12" fmla="*/ 692 h 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0" h="692">
                <a:moveTo>
                  <a:pt x="0" y="692"/>
                </a:moveTo>
                <a:cubicBezTo>
                  <a:pt x="34" y="626"/>
                  <a:pt x="104" y="411"/>
                  <a:pt x="204" y="296"/>
                </a:cubicBezTo>
                <a:cubicBezTo>
                  <a:pt x="304" y="181"/>
                  <a:pt x="518" y="62"/>
                  <a:pt x="60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Oval 20"/>
          <p:cNvSpPr>
            <a:spLocks noChangeArrowheads="1"/>
          </p:cNvSpPr>
          <p:nvPr/>
        </p:nvSpPr>
        <p:spPr bwMode="auto">
          <a:xfrm>
            <a:off x="7866063" y="2949575"/>
            <a:ext cx="77787" cy="666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9900" mc:Ignorable="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6299200" y="4191000"/>
            <a:ext cx="2398713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ct val="25000"/>
              </a:spcAft>
              <a:tabLst>
                <a:tab pos="731838" algn="l"/>
              </a:tabLst>
            </a:pPr>
            <a:r>
              <a:rPr lang="en-US">
                <a:ea typeface="ＭＳ Ｐゴシック" pitchFamily="-32" charset="-128"/>
              </a:rPr>
              <a:t>In each Morse complex cell, all steepest ascending lines converge to one maximum</a:t>
            </a:r>
            <a:br>
              <a:rPr lang="en-US">
                <a:ea typeface="ＭＳ Ｐゴシック" pitchFamily="-32" charset="-128"/>
              </a:rPr>
            </a:br>
            <a:endParaRPr lang="en-US" sz="2800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1447800" y="1600200"/>
            <a:ext cx="16002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spcAft>
                <a:spcPct val="25000"/>
              </a:spcAft>
              <a:tabLst>
                <a:tab pos="731838" algn="l"/>
              </a:tabLst>
            </a:pPr>
            <a:r>
              <a:rPr lang="en-US" sz="3600" b="1" i="1">
                <a:latin typeface="Arial Narrow" pitchFamily="34" charset="0"/>
                <a:ea typeface="ＭＳ Ｐゴシック" pitchFamily="-32" charset="-128"/>
              </a:rPr>
              <a:t>F(x) = z</a:t>
            </a:r>
            <a:endParaRPr lang="en-US" sz="3600" b="1"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320535" name="Text Box 23"/>
          <p:cNvSpPr txBox="1">
            <a:spLocks noChangeArrowheads="1"/>
          </p:cNvSpPr>
          <p:nvPr/>
        </p:nvSpPr>
        <p:spPr bwMode="auto">
          <a:xfrm>
            <a:off x="6553200" y="1524000"/>
            <a:ext cx="1295400" cy="427038"/>
          </a:xfrm>
          <a:prstGeom prst="rect">
            <a:avLst/>
          </a:prstGeom>
          <a:solidFill>
            <a:schemeClr val="bg1">
              <a:alpha val="64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lnSpc>
                <a:spcPct val="85000"/>
              </a:lnSpc>
              <a:spcAft>
                <a:spcPct val="25000"/>
              </a:spcAft>
              <a:tabLst>
                <a:tab pos="731838" algn="l"/>
              </a:tabLst>
              <a:defRPr/>
            </a:pPr>
            <a:r>
              <a:rPr lang="en-US" b="1">
                <a:latin typeface="Arial Narrow" pitchFamily="34" charset="0"/>
                <a:ea typeface="ＭＳ Ｐゴシック" pitchFamily="-32" charset="-128"/>
              </a:rPr>
              <a:t>Maximum</a:t>
            </a:r>
            <a:endParaRPr lang="en-US" sz="3200">
              <a:effectLst>
                <a:outerShdw blurRad="38100" dist="38100" dir="2700000" algn="tl">
                  <a:srgbClr xmlns:mc="http://schemas.openxmlformats.org/markup-compatibility/2006" xmlns:a14="http://schemas.microsoft.com/office/drawing/2010/main" val="C0C0C0" mc:Ignorable=""/>
                </a:outerShdw>
              </a:effectLst>
              <a:latin typeface="Arial Narrow" pitchFamily="34" charset="0"/>
              <a:ea typeface="ＭＳ Ｐゴシック" pitchFamily="-32" charset="-128"/>
            </a:endParaRPr>
          </a:p>
        </p:txBody>
      </p:sp>
      <p:sp>
        <p:nvSpPr>
          <p:cNvPr id="43030" name="Line 24"/>
          <p:cNvSpPr>
            <a:spLocks noChangeShapeType="1"/>
          </p:cNvSpPr>
          <p:nvPr/>
        </p:nvSpPr>
        <p:spPr bwMode="auto">
          <a:xfrm>
            <a:off x="7315200" y="1981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31" name="Line 25"/>
          <p:cNvSpPr>
            <a:spLocks noChangeShapeType="1"/>
          </p:cNvSpPr>
          <p:nvPr/>
        </p:nvSpPr>
        <p:spPr bwMode="auto">
          <a:xfrm>
            <a:off x="550863" y="2351088"/>
            <a:ext cx="0" cy="167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Tm="13219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8" descr="img-bgl-iso2"/>
          <p:cNvPicPr>
            <a:picLocks noChangeAspect="1" noChangeArrowheads="1"/>
          </p:cNvPicPr>
          <p:nvPr/>
        </p:nvPicPr>
        <p:blipFill>
          <a:blip r:embed="rId3"/>
          <a:srcRect l="2313" t="16646" r="16646" b="20250"/>
          <a:stretch>
            <a:fillRect/>
          </a:stretch>
        </p:blipFill>
        <p:spPr bwMode="auto">
          <a:xfrm>
            <a:off x="5106988" y="3621088"/>
            <a:ext cx="33147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6962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A Hierarchal Model is Generated by Simplification of Critical Points</a:t>
            </a:r>
            <a:endParaRPr lang="en-US" smtClean="0"/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89050"/>
            <a:ext cx="7743825" cy="213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Persistence is varied to annihilate pairs of critical points and produce coarser segmentations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Critical points with higher persistence are preserved at the coarser scales</a:t>
            </a:r>
          </a:p>
          <a:p>
            <a:pPr eaLnBrk="1" hangingPunct="1">
              <a:lnSpc>
                <a:spcPct val="90000"/>
              </a:lnSpc>
            </a:pPr>
            <a:endParaRPr lang="en-US" sz="3600" smtClean="0"/>
          </a:p>
        </p:txBody>
      </p:sp>
      <p:grpSp>
        <p:nvGrpSpPr>
          <p:cNvPr id="44037" name="Group 92"/>
          <p:cNvGrpSpPr>
            <a:grpSpLocks/>
          </p:cNvGrpSpPr>
          <p:nvPr/>
        </p:nvGrpSpPr>
        <p:grpSpPr bwMode="auto">
          <a:xfrm flipH="1">
            <a:off x="5573713" y="4002088"/>
            <a:ext cx="2354262" cy="1716087"/>
            <a:chOff x="3528" y="2521"/>
            <a:chExt cx="1483" cy="1081"/>
          </a:xfrm>
        </p:grpSpPr>
        <p:grpSp>
          <p:nvGrpSpPr>
            <p:cNvPr id="44069" name="Group 27"/>
            <p:cNvGrpSpPr>
              <a:grpSpLocks/>
            </p:cNvGrpSpPr>
            <p:nvPr/>
          </p:nvGrpSpPr>
          <p:grpSpPr bwMode="auto">
            <a:xfrm>
              <a:off x="3552" y="2521"/>
              <a:ext cx="1436" cy="1032"/>
              <a:chOff x="15369" y="7621"/>
              <a:chExt cx="2339" cy="1748"/>
            </a:xfrm>
          </p:grpSpPr>
          <p:sp>
            <p:nvSpPr>
              <p:cNvPr id="44080" name="Freeform 28"/>
              <p:cNvSpPr>
                <a:spLocks/>
              </p:cNvSpPr>
              <p:nvPr/>
            </p:nvSpPr>
            <p:spPr bwMode="auto">
              <a:xfrm flipH="1">
                <a:off x="16656" y="8196"/>
                <a:ext cx="527" cy="862"/>
              </a:xfrm>
              <a:custGeom>
                <a:avLst/>
                <a:gdLst>
                  <a:gd name="T0" fmla="*/ 527 w 527"/>
                  <a:gd name="T1" fmla="*/ 892 h 892"/>
                  <a:gd name="T2" fmla="*/ 476 w 527"/>
                  <a:gd name="T3" fmla="*/ 778 h 892"/>
                  <a:gd name="T4" fmla="*/ 440 w 527"/>
                  <a:gd name="T5" fmla="*/ 499 h 892"/>
                  <a:gd name="T6" fmla="*/ 302 w 527"/>
                  <a:gd name="T7" fmla="*/ 214 h 892"/>
                  <a:gd name="T8" fmla="*/ 0 w 527"/>
                  <a:gd name="T9" fmla="*/ 0 h 8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7"/>
                  <a:gd name="T16" fmla="*/ 0 h 892"/>
                  <a:gd name="T17" fmla="*/ 527 w 527"/>
                  <a:gd name="T18" fmla="*/ 892 h 8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7" h="892">
                    <a:moveTo>
                      <a:pt x="527" y="892"/>
                    </a:moveTo>
                    <a:cubicBezTo>
                      <a:pt x="519" y="874"/>
                      <a:pt x="490" y="843"/>
                      <a:pt x="476" y="778"/>
                    </a:cubicBezTo>
                    <a:cubicBezTo>
                      <a:pt x="462" y="713"/>
                      <a:pt x="469" y="593"/>
                      <a:pt x="440" y="499"/>
                    </a:cubicBezTo>
                    <a:cubicBezTo>
                      <a:pt x="411" y="405"/>
                      <a:pt x="389" y="331"/>
                      <a:pt x="302" y="214"/>
                    </a:cubicBezTo>
                    <a:cubicBezTo>
                      <a:pt x="215" y="97"/>
                      <a:pt x="63" y="45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1" name="Freeform 29"/>
              <p:cNvSpPr>
                <a:spLocks/>
              </p:cNvSpPr>
              <p:nvPr/>
            </p:nvSpPr>
            <p:spPr bwMode="auto">
              <a:xfrm flipH="1">
                <a:off x="16066" y="7621"/>
                <a:ext cx="489" cy="897"/>
              </a:xfrm>
              <a:custGeom>
                <a:avLst/>
                <a:gdLst>
                  <a:gd name="T0" fmla="*/ 489 w 489"/>
                  <a:gd name="T1" fmla="*/ 928 h 928"/>
                  <a:gd name="T2" fmla="*/ 438 w 489"/>
                  <a:gd name="T3" fmla="*/ 807 h 928"/>
                  <a:gd name="T4" fmla="*/ 388 w 489"/>
                  <a:gd name="T5" fmla="*/ 508 h 928"/>
                  <a:gd name="T6" fmla="*/ 248 w 489"/>
                  <a:gd name="T7" fmla="*/ 244 h 928"/>
                  <a:gd name="T8" fmla="*/ 0 w 489"/>
                  <a:gd name="T9" fmla="*/ 0 h 9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9"/>
                  <a:gd name="T16" fmla="*/ 0 h 928"/>
                  <a:gd name="T17" fmla="*/ 489 w 489"/>
                  <a:gd name="T18" fmla="*/ 928 h 9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9" h="928">
                    <a:moveTo>
                      <a:pt x="489" y="928"/>
                    </a:moveTo>
                    <a:cubicBezTo>
                      <a:pt x="481" y="909"/>
                      <a:pt x="455" y="877"/>
                      <a:pt x="438" y="807"/>
                    </a:cubicBezTo>
                    <a:cubicBezTo>
                      <a:pt x="421" y="737"/>
                      <a:pt x="420" y="602"/>
                      <a:pt x="388" y="508"/>
                    </a:cubicBezTo>
                    <a:cubicBezTo>
                      <a:pt x="356" y="414"/>
                      <a:pt x="313" y="329"/>
                      <a:pt x="248" y="244"/>
                    </a:cubicBezTo>
                    <a:cubicBezTo>
                      <a:pt x="161" y="121"/>
                      <a:pt x="52" y="51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2" name="Freeform 30"/>
              <p:cNvSpPr>
                <a:spLocks/>
              </p:cNvSpPr>
              <p:nvPr/>
            </p:nvSpPr>
            <p:spPr bwMode="auto">
              <a:xfrm flipH="1">
                <a:off x="15369" y="7752"/>
                <a:ext cx="898" cy="1097"/>
              </a:xfrm>
              <a:custGeom>
                <a:avLst/>
                <a:gdLst>
                  <a:gd name="T0" fmla="*/ 898 w 898"/>
                  <a:gd name="T1" fmla="*/ 1135 h 1135"/>
                  <a:gd name="T2" fmla="*/ 720 w 898"/>
                  <a:gd name="T3" fmla="*/ 852 h 1135"/>
                  <a:gd name="T4" fmla="*/ 260 w 898"/>
                  <a:gd name="T5" fmla="*/ 716 h 1135"/>
                  <a:gd name="T6" fmla="*/ 172 w 898"/>
                  <a:gd name="T7" fmla="*/ 292 h 1135"/>
                  <a:gd name="T8" fmla="*/ 0 w 898"/>
                  <a:gd name="T9" fmla="*/ 0 h 1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8"/>
                  <a:gd name="T16" fmla="*/ 0 h 1135"/>
                  <a:gd name="T17" fmla="*/ 898 w 898"/>
                  <a:gd name="T18" fmla="*/ 1135 h 1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8" h="1135">
                    <a:moveTo>
                      <a:pt x="898" y="1135"/>
                    </a:moveTo>
                    <a:cubicBezTo>
                      <a:pt x="868" y="1088"/>
                      <a:pt x="826" y="922"/>
                      <a:pt x="720" y="852"/>
                    </a:cubicBezTo>
                    <a:cubicBezTo>
                      <a:pt x="614" y="782"/>
                      <a:pt x="351" y="809"/>
                      <a:pt x="260" y="716"/>
                    </a:cubicBezTo>
                    <a:cubicBezTo>
                      <a:pt x="169" y="623"/>
                      <a:pt x="215" y="411"/>
                      <a:pt x="172" y="292"/>
                    </a:cubicBezTo>
                    <a:cubicBezTo>
                      <a:pt x="129" y="173"/>
                      <a:pt x="36" y="61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3" name="Freeform 31"/>
              <p:cNvSpPr>
                <a:spLocks/>
              </p:cNvSpPr>
              <p:nvPr/>
            </p:nvSpPr>
            <p:spPr bwMode="auto">
              <a:xfrm>
                <a:off x="16464" y="7693"/>
                <a:ext cx="222" cy="623"/>
              </a:xfrm>
              <a:custGeom>
                <a:avLst/>
                <a:gdLst>
                  <a:gd name="T0" fmla="*/ 0 w 600"/>
                  <a:gd name="T1" fmla="*/ 692 h 692"/>
                  <a:gd name="T2" fmla="*/ 204 w 600"/>
                  <a:gd name="T3" fmla="*/ 296 h 692"/>
                  <a:gd name="T4" fmla="*/ 600 w 600"/>
                  <a:gd name="T5" fmla="*/ 0 h 692"/>
                  <a:gd name="T6" fmla="*/ 0 60000 65536"/>
                  <a:gd name="T7" fmla="*/ 0 60000 65536"/>
                  <a:gd name="T8" fmla="*/ 0 60000 65536"/>
                  <a:gd name="T9" fmla="*/ 0 w 600"/>
                  <a:gd name="T10" fmla="*/ 0 h 692"/>
                  <a:gd name="T11" fmla="*/ 600 w 600"/>
                  <a:gd name="T12" fmla="*/ 692 h 6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0" h="692">
                    <a:moveTo>
                      <a:pt x="0" y="692"/>
                    </a:moveTo>
                    <a:cubicBezTo>
                      <a:pt x="34" y="626"/>
                      <a:pt x="104" y="411"/>
                      <a:pt x="204" y="296"/>
                    </a:cubicBezTo>
                    <a:cubicBezTo>
                      <a:pt x="304" y="181"/>
                      <a:pt x="518" y="62"/>
                      <a:pt x="60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4" name="Freeform 32"/>
              <p:cNvSpPr>
                <a:spLocks/>
              </p:cNvSpPr>
              <p:nvPr/>
            </p:nvSpPr>
            <p:spPr bwMode="auto">
              <a:xfrm flipH="1">
                <a:off x="15995" y="7849"/>
                <a:ext cx="460" cy="936"/>
              </a:xfrm>
              <a:custGeom>
                <a:avLst/>
                <a:gdLst>
                  <a:gd name="T0" fmla="*/ 460 w 460"/>
                  <a:gd name="T1" fmla="*/ 969 h 969"/>
                  <a:gd name="T2" fmla="*/ 316 w 460"/>
                  <a:gd name="T3" fmla="*/ 816 h 969"/>
                  <a:gd name="T4" fmla="*/ 156 w 460"/>
                  <a:gd name="T5" fmla="*/ 216 h 969"/>
                  <a:gd name="T6" fmla="*/ 0 w 460"/>
                  <a:gd name="T7" fmla="*/ 0 h 9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969"/>
                  <a:gd name="T14" fmla="*/ 460 w 460"/>
                  <a:gd name="T15" fmla="*/ 969 h 9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969">
                    <a:moveTo>
                      <a:pt x="460" y="969"/>
                    </a:moveTo>
                    <a:cubicBezTo>
                      <a:pt x="380" y="808"/>
                      <a:pt x="396" y="920"/>
                      <a:pt x="316" y="816"/>
                    </a:cubicBezTo>
                    <a:cubicBezTo>
                      <a:pt x="261" y="717"/>
                      <a:pt x="209" y="352"/>
                      <a:pt x="156" y="216"/>
                    </a:cubicBezTo>
                    <a:cubicBezTo>
                      <a:pt x="103" y="80"/>
                      <a:pt x="33" y="45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5" name="Freeform 33"/>
              <p:cNvSpPr>
                <a:spLocks/>
              </p:cNvSpPr>
              <p:nvPr/>
            </p:nvSpPr>
            <p:spPr bwMode="auto">
              <a:xfrm flipH="1">
                <a:off x="16891" y="7635"/>
                <a:ext cx="166" cy="268"/>
              </a:xfrm>
              <a:custGeom>
                <a:avLst/>
                <a:gdLst>
                  <a:gd name="T0" fmla="*/ 0 w 600"/>
                  <a:gd name="T1" fmla="*/ 692 h 692"/>
                  <a:gd name="T2" fmla="*/ 204 w 600"/>
                  <a:gd name="T3" fmla="*/ 296 h 692"/>
                  <a:gd name="T4" fmla="*/ 600 w 600"/>
                  <a:gd name="T5" fmla="*/ 0 h 692"/>
                  <a:gd name="T6" fmla="*/ 0 60000 65536"/>
                  <a:gd name="T7" fmla="*/ 0 60000 65536"/>
                  <a:gd name="T8" fmla="*/ 0 60000 65536"/>
                  <a:gd name="T9" fmla="*/ 0 w 600"/>
                  <a:gd name="T10" fmla="*/ 0 h 692"/>
                  <a:gd name="T11" fmla="*/ 600 w 600"/>
                  <a:gd name="T12" fmla="*/ 692 h 6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0" h="692">
                    <a:moveTo>
                      <a:pt x="0" y="692"/>
                    </a:moveTo>
                    <a:cubicBezTo>
                      <a:pt x="34" y="626"/>
                      <a:pt x="104" y="411"/>
                      <a:pt x="204" y="296"/>
                    </a:cubicBezTo>
                    <a:cubicBezTo>
                      <a:pt x="304" y="181"/>
                      <a:pt x="518" y="62"/>
                      <a:pt x="60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6" name="Freeform 34"/>
              <p:cNvSpPr>
                <a:spLocks/>
              </p:cNvSpPr>
              <p:nvPr/>
            </p:nvSpPr>
            <p:spPr bwMode="auto">
              <a:xfrm flipH="1">
                <a:off x="17542" y="8199"/>
                <a:ext cx="166" cy="267"/>
              </a:xfrm>
              <a:custGeom>
                <a:avLst/>
                <a:gdLst>
                  <a:gd name="T0" fmla="*/ 0 w 600"/>
                  <a:gd name="T1" fmla="*/ 692 h 692"/>
                  <a:gd name="T2" fmla="*/ 204 w 600"/>
                  <a:gd name="T3" fmla="*/ 296 h 692"/>
                  <a:gd name="T4" fmla="*/ 600 w 600"/>
                  <a:gd name="T5" fmla="*/ 0 h 692"/>
                  <a:gd name="T6" fmla="*/ 0 60000 65536"/>
                  <a:gd name="T7" fmla="*/ 0 60000 65536"/>
                  <a:gd name="T8" fmla="*/ 0 60000 65536"/>
                  <a:gd name="T9" fmla="*/ 0 w 600"/>
                  <a:gd name="T10" fmla="*/ 0 h 692"/>
                  <a:gd name="T11" fmla="*/ 600 w 600"/>
                  <a:gd name="T12" fmla="*/ 692 h 6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0" h="692">
                    <a:moveTo>
                      <a:pt x="0" y="692"/>
                    </a:moveTo>
                    <a:cubicBezTo>
                      <a:pt x="34" y="626"/>
                      <a:pt x="104" y="411"/>
                      <a:pt x="204" y="296"/>
                    </a:cubicBezTo>
                    <a:cubicBezTo>
                      <a:pt x="304" y="181"/>
                      <a:pt x="518" y="62"/>
                      <a:pt x="60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7" name="Freeform 35"/>
              <p:cNvSpPr>
                <a:spLocks/>
              </p:cNvSpPr>
              <p:nvPr/>
            </p:nvSpPr>
            <p:spPr bwMode="auto">
              <a:xfrm flipH="1">
                <a:off x="16543" y="8359"/>
                <a:ext cx="560" cy="1010"/>
              </a:xfrm>
              <a:custGeom>
                <a:avLst/>
                <a:gdLst>
                  <a:gd name="T0" fmla="*/ 554 w 560"/>
                  <a:gd name="T1" fmla="*/ 1045 h 1045"/>
                  <a:gd name="T2" fmla="*/ 500 w 560"/>
                  <a:gd name="T3" fmla="*/ 952 h 1045"/>
                  <a:gd name="T4" fmla="*/ 380 w 560"/>
                  <a:gd name="T5" fmla="*/ 844 h 1045"/>
                  <a:gd name="T6" fmla="*/ 228 w 560"/>
                  <a:gd name="T7" fmla="*/ 284 h 1045"/>
                  <a:gd name="T8" fmla="*/ 0 w 560"/>
                  <a:gd name="T9" fmla="*/ 0 h 10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1045"/>
                  <a:gd name="T17" fmla="*/ 560 w 560"/>
                  <a:gd name="T18" fmla="*/ 1045 h 10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1045">
                    <a:moveTo>
                      <a:pt x="554" y="1045"/>
                    </a:moveTo>
                    <a:cubicBezTo>
                      <a:pt x="545" y="1030"/>
                      <a:pt x="560" y="996"/>
                      <a:pt x="500" y="952"/>
                    </a:cubicBezTo>
                    <a:cubicBezTo>
                      <a:pt x="440" y="908"/>
                      <a:pt x="425" y="955"/>
                      <a:pt x="380" y="844"/>
                    </a:cubicBezTo>
                    <a:cubicBezTo>
                      <a:pt x="335" y="733"/>
                      <a:pt x="291" y="425"/>
                      <a:pt x="228" y="284"/>
                    </a:cubicBezTo>
                    <a:cubicBezTo>
                      <a:pt x="165" y="143"/>
                      <a:pt x="48" y="5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8" name="Freeform 36"/>
              <p:cNvSpPr>
                <a:spLocks/>
              </p:cNvSpPr>
              <p:nvPr/>
            </p:nvSpPr>
            <p:spPr bwMode="auto">
              <a:xfrm>
                <a:off x="17192" y="8225"/>
                <a:ext cx="144" cy="404"/>
              </a:xfrm>
              <a:custGeom>
                <a:avLst/>
                <a:gdLst>
                  <a:gd name="T0" fmla="*/ 0 w 600"/>
                  <a:gd name="T1" fmla="*/ 692 h 692"/>
                  <a:gd name="T2" fmla="*/ 204 w 600"/>
                  <a:gd name="T3" fmla="*/ 296 h 692"/>
                  <a:gd name="T4" fmla="*/ 600 w 600"/>
                  <a:gd name="T5" fmla="*/ 0 h 692"/>
                  <a:gd name="T6" fmla="*/ 0 60000 65536"/>
                  <a:gd name="T7" fmla="*/ 0 60000 65536"/>
                  <a:gd name="T8" fmla="*/ 0 60000 65536"/>
                  <a:gd name="T9" fmla="*/ 0 w 600"/>
                  <a:gd name="T10" fmla="*/ 0 h 692"/>
                  <a:gd name="T11" fmla="*/ 600 w 600"/>
                  <a:gd name="T12" fmla="*/ 692 h 6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0" h="692">
                    <a:moveTo>
                      <a:pt x="0" y="692"/>
                    </a:moveTo>
                    <a:cubicBezTo>
                      <a:pt x="34" y="626"/>
                      <a:pt x="104" y="411"/>
                      <a:pt x="204" y="296"/>
                    </a:cubicBezTo>
                    <a:cubicBezTo>
                      <a:pt x="304" y="181"/>
                      <a:pt x="518" y="62"/>
                      <a:pt x="60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070" name="Group 37"/>
            <p:cNvGrpSpPr>
              <a:grpSpLocks/>
            </p:cNvGrpSpPr>
            <p:nvPr/>
          </p:nvGrpSpPr>
          <p:grpSpPr bwMode="auto">
            <a:xfrm>
              <a:off x="3528" y="2689"/>
              <a:ext cx="1483" cy="913"/>
              <a:chOff x="15334" y="7849"/>
              <a:chExt cx="2416" cy="1547"/>
            </a:xfrm>
          </p:grpSpPr>
          <p:sp>
            <p:nvSpPr>
              <p:cNvPr id="44071" name="Oval 38"/>
              <p:cNvSpPr>
                <a:spLocks noChangeArrowheads="1"/>
              </p:cNvSpPr>
              <p:nvPr/>
            </p:nvSpPr>
            <p:spPr bwMode="auto">
              <a:xfrm flipH="1">
                <a:off x="16602" y="9020"/>
                <a:ext cx="84" cy="81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2" name="Oval 39"/>
              <p:cNvSpPr>
                <a:spLocks noChangeArrowheads="1"/>
              </p:cNvSpPr>
              <p:nvPr/>
            </p:nvSpPr>
            <p:spPr bwMode="auto">
              <a:xfrm flipH="1">
                <a:off x="16012" y="8466"/>
                <a:ext cx="84" cy="82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3" name="Oval 40"/>
              <p:cNvSpPr>
                <a:spLocks noChangeArrowheads="1"/>
              </p:cNvSpPr>
              <p:nvPr/>
            </p:nvSpPr>
            <p:spPr bwMode="auto">
              <a:xfrm flipH="1">
                <a:off x="15334" y="8797"/>
                <a:ext cx="84" cy="81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4" name="Oval 41"/>
              <p:cNvSpPr>
                <a:spLocks noChangeArrowheads="1"/>
              </p:cNvSpPr>
              <p:nvPr/>
            </p:nvSpPr>
            <p:spPr bwMode="auto">
              <a:xfrm flipH="1">
                <a:off x="16428" y="8263"/>
                <a:ext cx="84" cy="82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5" name="Oval 42"/>
              <p:cNvSpPr>
                <a:spLocks noChangeArrowheads="1"/>
              </p:cNvSpPr>
              <p:nvPr/>
            </p:nvSpPr>
            <p:spPr bwMode="auto">
              <a:xfrm>
                <a:off x="15955" y="8731"/>
                <a:ext cx="84" cy="81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6" name="Oval 43"/>
              <p:cNvSpPr>
                <a:spLocks noChangeArrowheads="1"/>
              </p:cNvSpPr>
              <p:nvPr/>
            </p:nvSpPr>
            <p:spPr bwMode="auto">
              <a:xfrm>
                <a:off x="17015" y="7849"/>
                <a:ext cx="84" cy="81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7" name="Oval 44"/>
              <p:cNvSpPr>
                <a:spLocks noChangeArrowheads="1"/>
              </p:cNvSpPr>
              <p:nvPr/>
            </p:nvSpPr>
            <p:spPr bwMode="auto">
              <a:xfrm>
                <a:off x="17666" y="8412"/>
                <a:ext cx="84" cy="81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8" name="Oval 45"/>
              <p:cNvSpPr>
                <a:spLocks noChangeArrowheads="1"/>
              </p:cNvSpPr>
              <p:nvPr/>
            </p:nvSpPr>
            <p:spPr bwMode="auto">
              <a:xfrm>
                <a:off x="16509" y="9315"/>
                <a:ext cx="84" cy="81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9" name="Oval 46"/>
              <p:cNvSpPr>
                <a:spLocks noChangeArrowheads="1"/>
              </p:cNvSpPr>
              <p:nvPr/>
            </p:nvSpPr>
            <p:spPr bwMode="auto">
              <a:xfrm flipH="1">
                <a:off x="17162" y="8553"/>
                <a:ext cx="84" cy="82"/>
              </a:xfrm>
              <a:prstGeom prst="ellipse">
                <a:avLst/>
              </a:prstGeom>
              <a:solidFill>
                <a:srgbClr xmlns:mc="http://schemas.openxmlformats.org/markup-compatibility/2006" xmlns:a14="http://schemas.microsoft.com/office/drawing/2010/main" val="FF9900" mc:Ignorable="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4038" name="Group 98"/>
          <p:cNvGrpSpPr>
            <a:grpSpLocks/>
          </p:cNvGrpSpPr>
          <p:nvPr/>
        </p:nvGrpSpPr>
        <p:grpSpPr bwMode="auto">
          <a:xfrm>
            <a:off x="666750" y="3621088"/>
            <a:ext cx="4244975" cy="2397125"/>
            <a:chOff x="336" y="2281"/>
            <a:chExt cx="2674" cy="1510"/>
          </a:xfrm>
        </p:grpSpPr>
        <p:pic>
          <p:nvPicPr>
            <p:cNvPr id="44039" name="Picture 87" descr="img-bgl-iso2"/>
            <p:cNvPicPr>
              <a:picLocks noChangeAspect="1" noChangeArrowheads="1"/>
            </p:cNvPicPr>
            <p:nvPr/>
          </p:nvPicPr>
          <p:blipFill>
            <a:blip r:embed="rId4"/>
            <a:srcRect l="2313" t="16646" r="16646" b="20250"/>
            <a:stretch>
              <a:fillRect/>
            </a:stretch>
          </p:blipFill>
          <p:spPr bwMode="auto">
            <a:xfrm>
              <a:off x="336" y="2281"/>
              <a:ext cx="2088" cy="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0" name="Freeform 6"/>
            <p:cNvSpPr>
              <a:spLocks/>
            </p:cNvSpPr>
            <p:nvPr/>
          </p:nvSpPr>
          <p:spPr bwMode="auto">
            <a:xfrm>
              <a:off x="1369" y="3323"/>
              <a:ext cx="91" cy="27"/>
            </a:xfrm>
            <a:custGeom>
              <a:avLst/>
              <a:gdLst>
                <a:gd name="T0" fmla="*/ 0 w 135"/>
                <a:gd name="T1" fmla="*/ 45 h 45"/>
                <a:gd name="T2" fmla="*/ 60 w 135"/>
                <a:gd name="T3" fmla="*/ 14 h 45"/>
                <a:gd name="T4" fmla="*/ 135 w 135"/>
                <a:gd name="T5" fmla="*/ 0 h 45"/>
                <a:gd name="T6" fmla="*/ 0 60000 65536"/>
                <a:gd name="T7" fmla="*/ 0 60000 65536"/>
                <a:gd name="T8" fmla="*/ 0 60000 65536"/>
                <a:gd name="T9" fmla="*/ 0 w 135"/>
                <a:gd name="T10" fmla="*/ 0 h 45"/>
                <a:gd name="T11" fmla="*/ 135 w 135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" h="45">
                  <a:moveTo>
                    <a:pt x="0" y="45"/>
                  </a:moveTo>
                  <a:cubicBezTo>
                    <a:pt x="10" y="40"/>
                    <a:pt x="38" y="21"/>
                    <a:pt x="60" y="14"/>
                  </a:cubicBezTo>
                  <a:cubicBezTo>
                    <a:pt x="82" y="7"/>
                    <a:pt x="120" y="3"/>
                    <a:pt x="13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Freeform 7"/>
            <p:cNvSpPr>
              <a:spLocks/>
            </p:cNvSpPr>
            <p:nvPr/>
          </p:nvSpPr>
          <p:spPr bwMode="auto">
            <a:xfrm>
              <a:off x="1013" y="2844"/>
              <a:ext cx="323" cy="510"/>
            </a:xfrm>
            <a:custGeom>
              <a:avLst/>
              <a:gdLst>
                <a:gd name="T0" fmla="*/ 527 w 527"/>
                <a:gd name="T1" fmla="*/ 892 h 892"/>
                <a:gd name="T2" fmla="*/ 476 w 527"/>
                <a:gd name="T3" fmla="*/ 778 h 892"/>
                <a:gd name="T4" fmla="*/ 440 w 527"/>
                <a:gd name="T5" fmla="*/ 499 h 892"/>
                <a:gd name="T6" fmla="*/ 302 w 527"/>
                <a:gd name="T7" fmla="*/ 214 h 892"/>
                <a:gd name="T8" fmla="*/ 0 w 527"/>
                <a:gd name="T9" fmla="*/ 0 h 8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892"/>
                <a:gd name="T17" fmla="*/ 527 w 527"/>
                <a:gd name="T18" fmla="*/ 892 h 8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892">
                  <a:moveTo>
                    <a:pt x="527" y="892"/>
                  </a:moveTo>
                  <a:cubicBezTo>
                    <a:pt x="519" y="874"/>
                    <a:pt x="490" y="843"/>
                    <a:pt x="476" y="778"/>
                  </a:cubicBezTo>
                  <a:cubicBezTo>
                    <a:pt x="462" y="713"/>
                    <a:pt x="469" y="593"/>
                    <a:pt x="440" y="499"/>
                  </a:cubicBezTo>
                  <a:cubicBezTo>
                    <a:pt x="411" y="405"/>
                    <a:pt x="389" y="331"/>
                    <a:pt x="302" y="214"/>
                  </a:cubicBezTo>
                  <a:cubicBezTo>
                    <a:pt x="215" y="97"/>
                    <a:pt x="63" y="45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Oval 8"/>
            <p:cNvSpPr>
              <a:spLocks noChangeArrowheads="1"/>
            </p:cNvSpPr>
            <p:nvPr/>
          </p:nvSpPr>
          <p:spPr bwMode="auto">
            <a:xfrm>
              <a:off x="1318" y="3331"/>
              <a:ext cx="51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Freeform 9"/>
            <p:cNvSpPr>
              <a:spLocks/>
            </p:cNvSpPr>
            <p:nvPr/>
          </p:nvSpPr>
          <p:spPr bwMode="auto">
            <a:xfrm>
              <a:off x="1715" y="2994"/>
              <a:ext cx="91" cy="41"/>
            </a:xfrm>
            <a:custGeom>
              <a:avLst/>
              <a:gdLst>
                <a:gd name="T0" fmla="*/ 0 w 135"/>
                <a:gd name="T1" fmla="*/ 45 h 45"/>
                <a:gd name="T2" fmla="*/ 60 w 135"/>
                <a:gd name="T3" fmla="*/ 14 h 45"/>
                <a:gd name="T4" fmla="*/ 135 w 135"/>
                <a:gd name="T5" fmla="*/ 0 h 45"/>
                <a:gd name="T6" fmla="*/ 0 60000 65536"/>
                <a:gd name="T7" fmla="*/ 0 60000 65536"/>
                <a:gd name="T8" fmla="*/ 0 60000 65536"/>
                <a:gd name="T9" fmla="*/ 0 w 135"/>
                <a:gd name="T10" fmla="*/ 0 h 45"/>
                <a:gd name="T11" fmla="*/ 135 w 135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" h="45">
                  <a:moveTo>
                    <a:pt x="0" y="45"/>
                  </a:moveTo>
                  <a:cubicBezTo>
                    <a:pt x="10" y="40"/>
                    <a:pt x="38" y="21"/>
                    <a:pt x="60" y="14"/>
                  </a:cubicBezTo>
                  <a:cubicBezTo>
                    <a:pt x="82" y="7"/>
                    <a:pt x="120" y="3"/>
                    <a:pt x="13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Freeform 10"/>
            <p:cNvSpPr>
              <a:spLocks/>
            </p:cNvSpPr>
            <p:nvPr/>
          </p:nvSpPr>
          <p:spPr bwMode="auto">
            <a:xfrm>
              <a:off x="1376" y="2497"/>
              <a:ext cx="322" cy="538"/>
            </a:xfrm>
            <a:custGeom>
              <a:avLst/>
              <a:gdLst>
                <a:gd name="T0" fmla="*/ 527 w 527"/>
                <a:gd name="T1" fmla="*/ 892 h 892"/>
                <a:gd name="T2" fmla="*/ 476 w 527"/>
                <a:gd name="T3" fmla="*/ 778 h 892"/>
                <a:gd name="T4" fmla="*/ 440 w 527"/>
                <a:gd name="T5" fmla="*/ 499 h 892"/>
                <a:gd name="T6" fmla="*/ 302 w 527"/>
                <a:gd name="T7" fmla="*/ 214 h 892"/>
                <a:gd name="T8" fmla="*/ 0 w 527"/>
                <a:gd name="T9" fmla="*/ 0 h 8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7"/>
                <a:gd name="T16" fmla="*/ 0 h 892"/>
                <a:gd name="T17" fmla="*/ 527 w 527"/>
                <a:gd name="T18" fmla="*/ 892 h 8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7" h="892">
                  <a:moveTo>
                    <a:pt x="527" y="892"/>
                  </a:moveTo>
                  <a:cubicBezTo>
                    <a:pt x="519" y="874"/>
                    <a:pt x="490" y="843"/>
                    <a:pt x="476" y="778"/>
                  </a:cubicBezTo>
                  <a:cubicBezTo>
                    <a:pt x="462" y="713"/>
                    <a:pt x="469" y="593"/>
                    <a:pt x="440" y="499"/>
                  </a:cubicBezTo>
                  <a:cubicBezTo>
                    <a:pt x="411" y="405"/>
                    <a:pt x="389" y="331"/>
                    <a:pt x="302" y="214"/>
                  </a:cubicBezTo>
                  <a:cubicBezTo>
                    <a:pt x="215" y="97"/>
                    <a:pt x="63" y="45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Oval 11"/>
            <p:cNvSpPr>
              <a:spLocks noChangeArrowheads="1"/>
            </p:cNvSpPr>
            <p:nvPr/>
          </p:nvSpPr>
          <p:spPr bwMode="auto">
            <a:xfrm>
              <a:off x="1681" y="3004"/>
              <a:ext cx="51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Freeform 12"/>
            <p:cNvSpPr>
              <a:spLocks/>
            </p:cNvSpPr>
            <p:nvPr/>
          </p:nvSpPr>
          <p:spPr bwMode="auto">
            <a:xfrm flipH="1">
              <a:off x="2015" y="3056"/>
              <a:ext cx="111" cy="174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Oval 13"/>
            <p:cNvSpPr>
              <a:spLocks noChangeArrowheads="1"/>
            </p:cNvSpPr>
            <p:nvPr/>
          </p:nvSpPr>
          <p:spPr bwMode="auto">
            <a:xfrm>
              <a:off x="2096" y="3199"/>
              <a:ext cx="52" cy="49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8" name="Freeform 14"/>
            <p:cNvSpPr>
              <a:spLocks/>
            </p:cNvSpPr>
            <p:nvPr/>
          </p:nvSpPr>
          <p:spPr bwMode="auto">
            <a:xfrm flipH="1">
              <a:off x="1318" y="2548"/>
              <a:ext cx="137" cy="367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Oval 15"/>
            <p:cNvSpPr>
              <a:spLocks noChangeArrowheads="1"/>
            </p:cNvSpPr>
            <p:nvPr/>
          </p:nvSpPr>
          <p:spPr bwMode="auto">
            <a:xfrm>
              <a:off x="1425" y="2884"/>
              <a:ext cx="51" cy="48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Freeform 16"/>
            <p:cNvSpPr>
              <a:spLocks/>
            </p:cNvSpPr>
            <p:nvPr/>
          </p:nvSpPr>
          <p:spPr bwMode="auto">
            <a:xfrm>
              <a:off x="1741" y="3056"/>
              <a:ext cx="89" cy="137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Oval 17"/>
            <p:cNvSpPr>
              <a:spLocks noChangeArrowheads="1"/>
            </p:cNvSpPr>
            <p:nvPr/>
          </p:nvSpPr>
          <p:spPr bwMode="auto">
            <a:xfrm flipH="1">
              <a:off x="1715" y="3161"/>
              <a:ext cx="52" cy="49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Freeform 18"/>
            <p:cNvSpPr>
              <a:spLocks/>
            </p:cNvSpPr>
            <p:nvPr/>
          </p:nvSpPr>
          <p:spPr bwMode="auto">
            <a:xfrm>
              <a:off x="1090" y="2515"/>
              <a:ext cx="102" cy="157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Oval 19"/>
            <p:cNvSpPr>
              <a:spLocks noChangeArrowheads="1"/>
            </p:cNvSpPr>
            <p:nvPr/>
          </p:nvSpPr>
          <p:spPr bwMode="auto">
            <a:xfrm flipH="1">
              <a:off x="1064" y="2640"/>
              <a:ext cx="53" cy="48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Freeform 20"/>
            <p:cNvSpPr>
              <a:spLocks/>
            </p:cNvSpPr>
            <p:nvPr/>
          </p:nvSpPr>
          <p:spPr bwMode="auto">
            <a:xfrm>
              <a:off x="690" y="2847"/>
              <a:ext cx="103" cy="157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Oval 21"/>
            <p:cNvSpPr>
              <a:spLocks noChangeArrowheads="1"/>
            </p:cNvSpPr>
            <p:nvPr/>
          </p:nvSpPr>
          <p:spPr bwMode="auto">
            <a:xfrm flipH="1">
              <a:off x="665" y="2972"/>
              <a:ext cx="51" cy="49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Freeform 22"/>
            <p:cNvSpPr>
              <a:spLocks/>
            </p:cNvSpPr>
            <p:nvPr/>
          </p:nvSpPr>
          <p:spPr bwMode="auto">
            <a:xfrm>
              <a:off x="1401" y="3379"/>
              <a:ext cx="102" cy="159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Oval 23"/>
            <p:cNvSpPr>
              <a:spLocks noChangeArrowheads="1"/>
            </p:cNvSpPr>
            <p:nvPr/>
          </p:nvSpPr>
          <p:spPr bwMode="auto">
            <a:xfrm flipH="1">
              <a:off x="1376" y="3506"/>
              <a:ext cx="51" cy="47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Freeform 24"/>
            <p:cNvSpPr>
              <a:spLocks/>
            </p:cNvSpPr>
            <p:nvPr/>
          </p:nvSpPr>
          <p:spPr bwMode="auto">
            <a:xfrm flipH="1">
              <a:off x="919" y="2862"/>
              <a:ext cx="88" cy="239"/>
            </a:xfrm>
            <a:custGeom>
              <a:avLst/>
              <a:gdLst>
                <a:gd name="T0" fmla="*/ 0 w 600"/>
                <a:gd name="T1" fmla="*/ 692 h 692"/>
                <a:gd name="T2" fmla="*/ 204 w 600"/>
                <a:gd name="T3" fmla="*/ 296 h 692"/>
                <a:gd name="T4" fmla="*/ 600 w 600"/>
                <a:gd name="T5" fmla="*/ 0 h 692"/>
                <a:gd name="T6" fmla="*/ 0 60000 65536"/>
                <a:gd name="T7" fmla="*/ 0 60000 65536"/>
                <a:gd name="T8" fmla="*/ 0 60000 65536"/>
                <a:gd name="T9" fmla="*/ 0 w 600"/>
                <a:gd name="T10" fmla="*/ 0 h 692"/>
                <a:gd name="T11" fmla="*/ 600 w 600"/>
                <a:gd name="T12" fmla="*/ 692 h 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692">
                  <a:moveTo>
                    <a:pt x="0" y="692"/>
                  </a:moveTo>
                  <a:cubicBezTo>
                    <a:pt x="34" y="626"/>
                    <a:pt x="104" y="411"/>
                    <a:pt x="204" y="296"/>
                  </a:cubicBezTo>
                  <a:cubicBezTo>
                    <a:pt x="304" y="181"/>
                    <a:pt x="518" y="62"/>
                    <a:pt x="6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Oval 25"/>
            <p:cNvSpPr>
              <a:spLocks noChangeArrowheads="1"/>
            </p:cNvSpPr>
            <p:nvPr/>
          </p:nvSpPr>
          <p:spPr bwMode="auto">
            <a:xfrm>
              <a:off x="974" y="3056"/>
              <a:ext cx="52" cy="48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9900" mc:Ignorable="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0" name="Line 47"/>
            <p:cNvSpPr>
              <a:spLocks noChangeShapeType="1"/>
            </p:cNvSpPr>
            <p:nvPr/>
          </p:nvSpPr>
          <p:spPr bwMode="auto">
            <a:xfrm flipH="1">
              <a:off x="1732" y="3041"/>
              <a:ext cx="11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Line 48"/>
            <p:cNvSpPr>
              <a:spLocks noChangeShapeType="1"/>
            </p:cNvSpPr>
            <p:nvPr/>
          </p:nvSpPr>
          <p:spPr bwMode="auto">
            <a:xfrm flipH="1">
              <a:off x="1943" y="2908"/>
              <a:ext cx="6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Line 49"/>
            <p:cNvSpPr>
              <a:spLocks noChangeShapeType="1"/>
            </p:cNvSpPr>
            <p:nvPr/>
          </p:nvSpPr>
          <p:spPr bwMode="auto">
            <a:xfrm flipH="1">
              <a:off x="1297" y="2397"/>
              <a:ext cx="15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Line 50"/>
            <p:cNvSpPr>
              <a:spLocks noChangeShapeType="1"/>
            </p:cNvSpPr>
            <p:nvPr/>
          </p:nvSpPr>
          <p:spPr bwMode="auto">
            <a:xfrm flipH="1">
              <a:off x="2747" y="2405"/>
              <a:ext cx="0" cy="6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Text Box 51"/>
            <p:cNvSpPr txBox="1">
              <a:spLocks noChangeArrowheads="1"/>
            </p:cNvSpPr>
            <p:nvPr/>
          </p:nvSpPr>
          <p:spPr bwMode="auto">
            <a:xfrm flipH="1">
              <a:off x="2703" y="2608"/>
              <a:ext cx="307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85000"/>
                </a:lnSpc>
                <a:spcAft>
                  <a:spcPct val="25000"/>
                </a:spcAft>
                <a:tabLst>
                  <a:tab pos="731838" algn="l"/>
                </a:tabLst>
              </a:pPr>
              <a:r>
                <a:rPr lang="en-US" sz="1800">
                  <a:solidFill>
                    <a:srgbClr xmlns:mc="http://schemas.openxmlformats.org/markup-compatibility/2006" xmlns:a14="http://schemas.microsoft.com/office/drawing/2010/main" val="000066" mc:Ignorable=""/>
                  </a:solidFill>
                  <a:latin typeface="Arial Narrow" pitchFamily="34" charset="0"/>
                  <a:ea typeface="ＭＳ Ｐゴシック" pitchFamily="-32" charset="-128"/>
                </a:rPr>
                <a:t>p</a:t>
              </a:r>
              <a:r>
                <a:rPr lang="en-US" sz="1800" baseline="-25000">
                  <a:solidFill>
                    <a:srgbClr xmlns:mc="http://schemas.openxmlformats.org/markup-compatibility/2006" xmlns:a14="http://schemas.microsoft.com/office/drawing/2010/main" val="000066" mc:Ignorable=""/>
                  </a:solidFill>
                  <a:latin typeface="Arial Narrow" pitchFamily="34" charset="0"/>
                  <a:ea typeface="ＭＳ Ｐゴシック" pitchFamily="-32" charset="-128"/>
                </a:rPr>
                <a:t>1</a:t>
              </a:r>
              <a:endParaRPr lang="en-US" sz="1800">
                <a:solidFill>
                  <a:srgbClr xmlns:mc="http://schemas.openxmlformats.org/markup-compatibility/2006" xmlns:a14="http://schemas.microsoft.com/office/drawing/2010/main" val="000066" mc:Ignorable=""/>
                </a:solidFill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4065" name="Text Box 52"/>
            <p:cNvSpPr txBox="1">
              <a:spLocks noChangeArrowheads="1"/>
            </p:cNvSpPr>
            <p:nvPr/>
          </p:nvSpPr>
          <p:spPr bwMode="auto">
            <a:xfrm flipH="1">
              <a:off x="2529" y="2844"/>
              <a:ext cx="338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85000"/>
                </a:lnSpc>
                <a:spcAft>
                  <a:spcPct val="25000"/>
                </a:spcAft>
                <a:tabLst>
                  <a:tab pos="731838" algn="l"/>
                </a:tabLst>
              </a:pPr>
              <a:r>
                <a:rPr lang="en-US" sz="1800">
                  <a:solidFill>
                    <a:srgbClr xmlns:mc="http://schemas.openxmlformats.org/markup-compatibility/2006" xmlns:a14="http://schemas.microsoft.com/office/drawing/2010/main" val="000066" mc:Ignorable=""/>
                  </a:solidFill>
                  <a:latin typeface="Arial Narrow" pitchFamily="34" charset="0"/>
                  <a:ea typeface="ＭＳ Ｐゴシック" pitchFamily="-32" charset="-128"/>
                </a:rPr>
                <a:t>p</a:t>
              </a:r>
              <a:r>
                <a:rPr lang="en-US" sz="1800" baseline="-25000">
                  <a:solidFill>
                    <a:srgbClr xmlns:mc="http://schemas.openxmlformats.org/markup-compatibility/2006" xmlns:a14="http://schemas.microsoft.com/office/drawing/2010/main" val="000066" mc:Ignorable=""/>
                  </a:solidFill>
                  <a:latin typeface="Arial Narrow" pitchFamily="34" charset="0"/>
                  <a:ea typeface="ＭＳ Ｐゴシック" pitchFamily="-32" charset="-128"/>
                </a:rPr>
                <a:t>2</a:t>
              </a:r>
              <a:endParaRPr lang="en-US" sz="1800">
                <a:solidFill>
                  <a:srgbClr xmlns:mc="http://schemas.openxmlformats.org/markup-compatibility/2006" xmlns:a14="http://schemas.microsoft.com/office/drawing/2010/main" val="000066" mc:Ignorable=""/>
                </a:solidFill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322613" name="Text Box 53"/>
            <p:cNvSpPr txBox="1">
              <a:spLocks noChangeArrowheads="1"/>
            </p:cNvSpPr>
            <p:nvPr/>
          </p:nvSpPr>
          <p:spPr bwMode="auto">
            <a:xfrm flipH="1">
              <a:off x="1829" y="2425"/>
              <a:ext cx="441" cy="19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ct val="25000"/>
                </a:spcAft>
                <a:tabLst>
                  <a:tab pos="731838" algn="l"/>
                </a:tabLst>
                <a:defRPr/>
              </a:pPr>
              <a:r>
                <a:rPr lang="en-US" sz="1600">
                  <a:effectLst>
                    <a:outerShdw blurRad="38100" dist="38100" dir="2700000" algn="tl">
                      <a:srgbClr xmlns:mc="http://schemas.openxmlformats.org/markup-compatibility/2006" xmlns:a14="http://schemas.microsoft.com/office/drawing/2010/main" val="C0C0C0" mc:Ignorable=""/>
                    </a:outerShdw>
                  </a:effectLst>
                  <a:latin typeface="Arial Narrow" pitchFamily="34" charset="0"/>
                  <a:ea typeface="ＭＳ Ｐゴシック" pitchFamily="-32" charset="-128"/>
                </a:rPr>
                <a:t>Saddle</a:t>
              </a:r>
              <a:endParaRPr lang="en-US" sz="320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Arial Narrow" pitchFamily="34" charset="0"/>
                <a:ea typeface="ＭＳ Ｐゴシック" pitchFamily="-32" charset="-128"/>
              </a:endParaRPr>
            </a:p>
          </p:txBody>
        </p:sp>
        <p:sp>
          <p:nvSpPr>
            <p:cNvPr id="44067" name="Line 54"/>
            <p:cNvSpPr>
              <a:spLocks noChangeShapeType="1"/>
            </p:cNvSpPr>
            <p:nvPr/>
          </p:nvSpPr>
          <p:spPr bwMode="auto">
            <a:xfrm flipH="1">
              <a:off x="1718" y="2717"/>
              <a:ext cx="121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8" name="Line 97"/>
            <p:cNvSpPr>
              <a:spLocks noChangeShapeType="1"/>
            </p:cNvSpPr>
            <p:nvPr/>
          </p:nvSpPr>
          <p:spPr bwMode="auto">
            <a:xfrm flipH="1">
              <a:off x="2529" y="2915"/>
              <a:ext cx="0" cy="13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advTm="146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The Segmentation Method is Robust </a:t>
            </a:r>
            <a:br>
              <a:rPr lang="en-US" sz="2800" smtClean="0"/>
            </a:br>
            <a:r>
              <a:rPr lang="en-US" sz="2800" smtClean="0"/>
              <a:t>From Early Mixing to Late Turbulence</a:t>
            </a:r>
            <a:endParaRPr lang="en-US" sz="2000" smtClean="0"/>
          </a:p>
        </p:txBody>
      </p:sp>
      <p:pic>
        <p:nvPicPr>
          <p:cNvPr id="45059" name="Picture 3" descr="mt-0100_0_0239_z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606550"/>
            <a:ext cx="3656013" cy="274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0" name="Picture 4" descr="mt-0400_0_0239_z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0" y="3409950"/>
            <a:ext cx="3656013" cy="274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1" name="Picture 5" descr="mt-0700_0_0239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581150"/>
            <a:ext cx="365601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9600" y="432435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Helvetica" pitchFamily="34" charset="0"/>
                <a:ea typeface="ＭＳ Ｐゴシック" pitchFamily="-32" charset="-128"/>
              </a:rPr>
              <a:t>T=100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371600" y="569595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Helvetica" pitchFamily="34" charset="0"/>
                <a:ea typeface="ＭＳ Ｐゴシック" pitchFamily="-32" charset="-128"/>
              </a:rPr>
              <a:t>T=353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239000" y="440055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Helvetica" pitchFamily="34" charset="0"/>
                <a:ea typeface="ＭＳ Ｐゴシック" pitchFamily="-32" charset="-128"/>
              </a:rPr>
              <a:t>T=700</a:t>
            </a:r>
          </a:p>
        </p:txBody>
      </p:sp>
    </p:spTree>
  </p:cSld>
  <p:clrMapOvr>
    <a:masterClrMapping/>
  </p:clrMapOvr>
  <p:transition xmlns:p14="http://schemas.microsoft.com/office/powerpoint/2010/main" advTm="226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Freeform 2"/>
          <p:cNvSpPr>
            <a:spLocks/>
          </p:cNvSpPr>
          <p:nvPr/>
        </p:nvSpPr>
        <p:spPr bwMode="auto">
          <a:xfrm flipV="1">
            <a:off x="5786438" y="2551113"/>
            <a:ext cx="352425" cy="990600"/>
          </a:xfrm>
          <a:custGeom>
            <a:avLst/>
            <a:gdLst/>
            <a:ahLst/>
            <a:cxnLst>
              <a:cxn ang="0">
                <a:pos x="1170" y="0"/>
              </a:cxn>
              <a:cxn ang="0">
                <a:pos x="804" y="640"/>
              </a:cxn>
              <a:cxn ang="0">
                <a:pos x="0" y="928"/>
              </a:cxn>
            </a:cxnLst>
            <a:rect l="0" t="0" r="r" b="b"/>
            <a:pathLst>
              <a:path w="1170" h="928">
                <a:moveTo>
                  <a:pt x="1170" y="0"/>
                </a:moveTo>
                <a:cubicBezTo>
                  <a:pt x="1084" y="242"/>
                  <a:pt x="999" y="485"/>
                  <a:pt x="804" y="640"/>
                </a:cubicBezTo>
                <a:cubicBezTo>
                  <a:pt x="609" y="795"/>
                  <a:pt x="304" y="861"/>
                  <a:pt x="0" y="928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6" name="Line 3"/>
          <p:cNvSpPr>
            <a:spLocks noChangeShapeType="1"/>
          </p:cNvSpPr>
          <p:nvPr/>
        </p:nvSpPr>
        <p:spPr bwMode="auto">
          <a:xfrm>
            <a:off x="5862638" y="2843213"/>
            <a:ext cx="533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708" name="Freeform 4"/>
          <p:cNvSpPr>
            <a:spLocks/>
          </p:cNvSpPr>
          <p:nvPr/>
        </p:nvSpPr>
        <p:spPr bwMode="auto">
          <a:xfrm>
            <a:off x="6135688" y="4103688"/>
            <a:ext cx="1012825" cy="9096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" y="451"/>
              </a:cxn>
              <a:cxn ang="0">
                <a:pos x="638" y="573"/>
              </a:cxn>
            </a:cxnLst>
            <a:rect l="0" t="0" r="r" b="b"/>
            <a:pathLst>
              <a:path w="638" h="573">
                <a:moveTo>
                  <a:pt x="0" y="0"/>
                </a:moveTo>
                <a:cubicBezTo>
                  <a:pt x="47" y="171"/>
                  <a:pt x="95" y="356"/>
                  <a:pt x="201" y="451"/>
                </a:cubicBezTo>
                <a:cubicBezTo>
                  <a:pt x="307" y="546"/>
                  <a:pt x="547" y="548"/>
                  <a:pt x="638" y="573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198" name="Picture 5" descr="mt-0700_0_02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2390775"/>
            <a:ext cx="1249363" cy="9382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199" name="Picture 6" descr="mt-0503_0_02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3013" y="4910138"/>
            <a:ext cx="1236662" cy="9286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200" name="Picture 7" descr="mt-0400_0_02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0963" y="4910138"/>
            <a:ext cx="1243012" cy="933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201" name="Picture 8" descr="mt-0353_0_02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2225" y="4910138"/>
            <a:ext cx="1236663" cy="9286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202" name="Picture 9" descr="mt-0053_0_02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263" y="2336800"/>
            <a:ext cx="1243012" cy="9318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203" name="Rectangle 10"/>
          <p:cNvSpPr>
            <a:spLocks noChangeArrowheads="1"/>
          </p:cNvSpPr>
          <p:nvPr/>
        </p:nvSpPr>
        <p:spPr bwMode="auto">
          <a:xfrm flipH="1">
            <a:off x="1335088" y="2805113"/>
            <a:ext cx="104775" cy="80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11"/>
          <p:cNvSpPr>
            <a:spLocks noChangeShapeType="1"/>
          </p:cNvSpPr>
          <p:nvPr/>
        </p:nvSpPr>
        <p:spPr bwMode="auto">
          <a:xfrm flipV="1">
            <a:off x="1439863" y="2432050"/>
            <a:ext cx="509587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5" name="Line 12"/>
          <p:cNvSpPr>
            <a:spLocks noChangeShapeType="1"/>
          </p:cNvSpPr>
          <p:nvPr/>
        </p:nvSpPr>
        <p:spPr bwMode="auto">
          <a:xfrm flipH="1" flipV="1">
            <a:off x="703263" y="2432050"/>
            <a:ext cx="631825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206" name="Picture 13" descr="mt-0053_0_0239_zoo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675" y="1493838"/>
            <a:ext cx="1247775" cy="93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07" name="Line 14"/>
          <p:cNvSpPr>
            <a:spLocks noChangeShapeType="1"/>
          </p:cNvSpPr>
          <p:nvPr/>
        </p:nvSpPr>
        <p:spPr bwMode="auto">
          <a:xfrm flipV="1">
            <a:off x="7202488" y="2057400"/>
            <a:ext cx="569912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15"/>
          <p:cNvSpPr>
            <a:spLocks noChangeShapeType="1"/>
          </p:cNvSpPr>
          <p:nvPr/>
        </p:nvSpPr>
        <p:spPr bwMode="auto">
          <a:xfrm>
            <a:off x="5440363" y="5556250"/>
            <a:ext cx="531812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Line 16"/>
          <p:cNvSpPr>
            <a:spLocks noChangeShapeType="1"/>
          </p:cNvSpPr>
          <p:nvPr/>
        </p:nvSpPr>
        <p:spPr bwMode="auto">
          <a:xfrm>
            <a:off x="5826125" y="5200650"/>
            <a:ext cx="1420813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0" name="Line 17"/>
          <p:cNvSpPr>
            <a:spLocks noChangeShapeType="1"/>
          </p:cNvSpPr>
          <p:nvPr/>
        </p:nvSpPr>
        <p:spPr bwMode="auto">
          <a:xfrm>
            <a:off x="3074988" y="5557838"/>
            <a:ext cx="465137" cy="681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18"/>
          <p:cNvSpPr>
            <a:spLocks noChangeShapeType="1"/>
          </p:cNvSpPr>
          <p:nvPr/>
        </p:nvSpPr>
        <p:spPr bwMode="auto">
          <a:xfrm>
            <a:off x="3394075" y="5294313"/>
            <a:ext cx="157163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2" name="Line 19"/>
          <p:cNvSpPr>
            <a:spLocks noChangeShapeType="1"/>
          </p:cNvSpPr>
          <p:nvPr/>
        </p:nvSpPr>
        <p:spPr bwMode="auto">
          <a:xfrm>
            <a:off x="5238750" y="3521075"/>
            <a:ext cx="1387475" cy="4841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3" name="Line 20"/>
          <p:cNvSpPr>
            <a:spLocks noChangeShapeType="1"/>
          </p:cNvSpPr>
          <p:nvPr/>
        </p:nvSpPr>
        <p:spPr bwMode="auto">
          <a:xfrm>
            <a:off x="3292475" y="2641600"/>
            <a:ext cx="2192338" cy="631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725" name="Freeform 21"/>
          <p:cNvSpPr>
            <a:spLocks/>
          </p:cNvSpPr>
          <p:nvPr/>
        </p:nvSpPr>
        <p:spPr bwMode="auto">
          <a:xfrm>
            <a:off x="2108200" y="2851150"/>
            <a:ext cx="1893888" cy="266700"/>
          </a:xfrm>
          <a:custGeom>
            <a:avLst/>
            <a:gdLst/>
            <a:ahLst/>
            <a:cxnLst>
              <a:cxn ang="0">
                <a:pos x="1170" y="0"/>
              </a:cxn>
              <a:cxn ang="0">
                <a:pos x="804" y="640"/>
              </a:cxn>
              <a:cxn ang="0">
                <a:pos x="0" y="928"/>
              </a:cxn>
            </a:cxnLst>
            <a:rect l="0" t="0" r="r" b="b"/>
            <a:pathLst>
              <a:path w="1170" h="928">
                <a:moveTo>
                  <a:pt x="1170" y="0"/>
                </a:moveTo>
                <a:cubicBezTo>
                  <a:pt x="1084" y="242"/>
                  <a:pt x="999" y="485"/>
                  <a:pt x="804" y="640"/>
                </a:cubicBezTo>
                <a:cubicBezTo>
                  <a:pt x="609" y="795"/>
                  <a:pt x="304" y="861"/>
                  <a:pt x="0" y="928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726" name="Freeform 22"/>
          <p:cNvSpPr>
            <a:spLocks/>
          </p:cNvSpPr>
          <p:nvPr/>
        </p:nvSpPr>
        <p:spPr bwMode="auto">
          <a:xfrm>
            <a:off x="2174875" y="3033713"/>
            <a:ext cx="2400300" cy="992187"/>
          </a:xfrm>
          <a:custGeom>
            <a:avLst/>
            <a:gdLst/>
            <a:ahLst/>
            <a:cxnLst>
              <a:cxn ang="0">
                <a:pos x="1170" y="0"/>
              </a:cxn>
              <a:cxn ang="0">
                <a:pos x="804" y="640"/>
              </a:cxn>
              <a:cxn ang="0">
                <a:pos x="0" y="928"/>
              </a:cxn>
            </a:cxnLst>
            <a:rect l="0" t="0" r="r" b="b"/>
            <a:pathLst>
              <a:path w="1170" h="928">
                <a:moveTo>
                  <a:pt x="1170" y="0"/>
                </a:moveTo>
                <a:cubicBezTo>
                  <a:pt x="1084" y="242"/>
                  <a:pt x="999" y="485"/>
                  <a:pt x="804" y="640"/>
                </a:cubicBezTo>
                <a:cubicBezTo>
                  <a:pt x="609" y="795"/>
                  <a:pt x="304" y="861"/>
                  <a:pt x="0" y="928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727" name="Freeform 23"/>
          <p:cNvSpPr>
            <a:spLocks/>
          </p:cNvSpPr>
          <p:nvPr/>
        </p:nvSpPr>
        <p:spPr bwMode="auto">
          <a:xfrm>
            <a:off x="2079625" y="3171825"/>
            <a:ext cx="2952750" cy="1689100"/>
          </a:xfrm>
          <a:custGeom>
            <a:avLst/>
            <a:gdLst/>
            <a:ahLst/>
            <a:cxnLst>
              <a:cxn ang="0">
                <a:pos x="1860" y="0"/>
              </a:cxn>
              <a:cxn ang="0">
                <a:pos x="1340" y="563"/>
              </a:cxn>
              <a:cxn ang="0">
                <a:pos x="306" y="722"/>
              </a:cxn>
              <a:cxn ang="0">
                <a:pos x="0" y="1064"/>
              </a:cxn>
            </a:cxnLst>
            <a:rect l="0" t="0" r="r" b="b"/>
            <a:pathLst>
              <a:path w="1860" h="1064">
                <a:moveTo>
                  <a:pt x="1860" y="0"/>
                </a:moveTo>
                <a:cubicBezTo>
                  <a:pt x="1738" y="213"/>
                  <a:pt x="1599" y="443"/>
                  <a:pt x="1340" y="563"/>
                </a:cubicBezTo>
                <a:cubicBezTo>
                  <a:pt x="1081" y="683"/>
                  <a:pt x="529" y="639"/>
                  <a:pt x="306" y="722"/>
                </a:cubicBezTo>
                <a:cubicBezTo>
                  <a:pt x="83" y="805"/>
                  <a:pt x="64" y="993"/>
                  <a:pt x="0" y="1064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728" name="Freeform 24"/>
          <p:cNvSpPr>
            <a:spLocks/>
          </p:cNvSpPr>
          <p:nvPr/>
        </p:nvSpPr>
        <p:spPr bwMode="auto">
          <a:xfrm>
            <a:off x="2890838" y="3462338"/>
            <a:ext cx="2517775" cy="1428750"/>
          </a:xfrm>
          <a:custGeom>
            <a:avLst/>
            <a:gdLst/>
            <a:ahLst/>
            <a:cxnLst>
              <a:cxn ang="0">
                <a:pos x="1860" y="0"/>
              </a:cxn>
              <a:cxn ang="0">
                <a:pos x="1340" y="563"/>
              </a:cxn>
              <a:cxn ang="0">
                <a:pos x="306" y="722"/>
              </a:cxn>
              <a:cxn ang="0">
                <a:pos x="0" y="1064"/>
              </a:cxn>
            </a:cxnLst>
            <a:rect l="0" t="0" r="r" b="b"/>
            <a:pathLst>
              <a:path w="1860" h="1064">
                <a:moveTo>
                  <a:pt x="1860" y="0"/>
                </a:moveTo>
                <a:cubicBezTo>
                  <a:pt x="1738" y="213"/>
                  <a:pt x="1599" y="443"/>
                  <a:pt x="1340" y="563"/>
                </a:cubicBezTo>
                <a:cubicBezTo>
                  <a:pt x="1081" y="683"/>
                  <a:pt x="529" y="639"/>
                  <a:pt x="306" y="722"/>
                </a:cubicBezTo>
                <a:cubicBezTo>
                  <a:pt x="83" y="805"/>
                  <a:pt x="64" y="993"/>
                  <a:pt x="0" y="1064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729" name="Freeform 25"/>
          <p:cNvSpPr>
            <a:spLocks/>
          </p:cNvSpPr>
          <p:nvPr/>
        </p:nvSpPr>
        <p:spPr bwMode="auto">
          <a:xfrm rot="16200000" flipV="1">
            <a:off x="4868069" y="4044157"/>
            <a:ext cx="1174750" cy="449262"/>
          </a:xfrm>
          <a:custGeom>
            <a:avLst/>
            <a:gdLst/>
            <a:ahLst/>
            <a:cxnLst>
              <a:cxn ang="0">
                <a:pos x="1170" y="0"/>
              </a:cxn>
              <a:cxn ang="0">
                <a:pos x="804" y="640"/>
              </a:cxn>
              <a:cxn ang="0">
                <a:pos x="0" y="928"/>
              </a:cxn>
            </a:cxnLst>
            <a:rect l="0" t="0" r="r" b="b"/>
            <a:pathLst>
              <a:path w="1170" h="928">
                <a:moveTo>
                  <a:pt x="1170" y="0"/>
                </a:moveTo>
                <a:cubicBezTo>
                  <a:pt x="1084" y="242"/>
                  <a:pt x="999" y="485"/>
                  <a:pt x="804" y="640"/>
                </a:cubicBezTo>
                <a:cubicBezTo>
                  <a:pt x="609" y="795"/>
                  <a:pt x="304" y="861"/>
                  <a:pt x="0" y="928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730" name="Freeform 26"/>
          <p:cNvSpPr>
            <a:spLocks/>
          </p:cNvSpPr>
          <p:nvPr/>
        </p:nvSpPr>
        <p:spPr bwMode="auto">
          <a:xfrm>
            <a:off x="6151563" y="3375025"/>
            <a:ext cx="996950" cy="971550"/>
          </a:xfrm>
          <a:custGeom>
            <a:avLst/>
            <a:gdLst/>
            <a:ahLst/>
            <a:cxnLst>
              <a:cxn ang="0">
                <a:pos x="0" y="308"/>
              </a:cxn>
              <a:cxn ang="0">
                <a:pos x="133" y="480"/>
              </a:cxn>
              <a:cxn ang="0">
                <a:pos x="319" y="532"/>
              </a:cxn>
              <a:cxn ang="0">
                <a:pos x="628" y="0"/>
              </a:cxn>
            </a:cxnLst>
            <a:rect l="0" t="0" r="r" b="b"/>
            <a:pathLst>
              <a:path w="628" h="612">
                <a:moveTo>
                  <a:pt x="0" y="308"/>
                </a:moveTo>
                <a:cubicBezTo>
                  <a:pt x="31" y="373"/>
                  <a:pt x="80" y="443"/>
                  <a:pt x="133" y="480"/>
                </a:cubicBezTo>
                <a:cubicBezTo>
                  <a:pt x="186" y="517"/>
                  <a:pt x="236" y="612"/>
                  <a:pt x="319" y="532"/>
                </a:cubicBezTo>
                <a:cubicBezTo>
                  <a:pt x="402" y="452"/>
                  <a:pt x="564" y="111"/>
                  <a:pt x="628" y="0"/>
                </a:cubicBezTo>
              </a:path>
            </a:pathLst>
          </a:custGeom>
          <a:noFill/>
          <a:ln w="127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20" name="Line 27"/>
          <p:cNvSpPr>
            <a:spLocks noChangeShapeType="1"/>
          </p:cNvSpPr>
          <p:nvPr/>
        </p:nvSpPr>
        <p:spPr bwMode="auto">
          <a:xfrm>
            <a:off x="2614613" y="1493838"/>
            <a:ext cx="0" cy="3368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1" name="Line 28"/>
          <p:cNvSpPr>
            <a:spLocks noChangeShapeType="1"/>
          </p:cNvSpPr>
          <p:nvPr/>
        </p:nvSpPr>
        <p:spPr bwMode="auto">
          <a:xfrm>
            <a:off x="4002088" y="1798638"/>
            <a:ext cx="0" cy="3368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2" name="Line 29"/>
          <p:cNvSpPr>
            <a:spLocks noChangeShapeType="1"/>
          </p:cNvSpPr>
          <p:nvPr/>
        </p:nvSpPr>
        <p:spPr bwMode="auto">
          <a:xfrm>
            <a:off x="4570413" y="1444625"/>
            <a:ext cx="0" cy="3368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3" name="Line 30"/>
          <p:cNvSpPr>
            <a:spLocks noChangeShapeType="1"/>
          </p:cNvSpPr>
          <p:nvPr/>
        </p:nvSpPr>
        <p:spPr bwMode="auto">
          <a:xfrm>
            <a:off x="5402263" y="3416300"/>
            <a:ext cx="0" cy="1444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4" name="Line 31"/>
          <p:cNvSpPr>
            <a:spLocks noChangeShapeType="1"/>
          </p:cNvSpPr>
          <p:nvPr/>
        </p:nvSpPr>
        <p:spPr bwMode="auto">
          <a:xfrm>
            <a:off x="6535738" y="1493838"/>
            <a:ext cx="0" cy="3368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5" name="Line 32"/>
          <p:cNvSpPr>
            <a:spLocks noChangeShapeType="1"/>
          </p:cNvSpPr>
          <p:nvPr/>
        </p:nvSpPr>
        <p:spPr bwMode="auto">
          <a:xfrm>
            <a:off x="2614613" y="4648200"/>
            <a:ext cx="3921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6" name="Line 33"/>
          <p:cNvSpPr>
            <a:spLocks noChangeShapeType="1"/>
          </p:cNvSpPr>
          <p:nvPr/>
        </p:nvSpPr>
        <p:spPr bwMode="auto">
          <a:xfrm>
            <a:off x="2767013" y="3752850"/>
            <a:ext cx="3921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4" name="Object 34"/>
          <p:cNvGraphicFramePr>
            <a:graphicFrameLocks noChangeAspect="1"/>
          </p:cNvGraphicFramePr>
          <p:nvPr/>
        </p:nvGraphicFramePr>
        <p:xfrm>
          <a:off x="1173163" y="1541463"/>
          <a:ext cx="5486400" cy="345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hart" r:id="rId10" imgW="11792043" imgH="9401268" progId="Excel.Sheet.8">
                  <p:embed/>
                </p:oleObj>
              </mc:Choice>
              <mc:Fallback>
                <p:oleObj name="Chart" r:id="rId10" imgW="11792043" imgH="9401268" progId="Excel.Sheet.8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163" y="1541463"/>
                        <a:ext cx="5486400" cy="345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27" name="Group 35"/>
          <p:cNvGrpSpPr>
            <a:grpSpLocks/>
          </p:cNvGrpSpPr>
          <p:nvPr/>
        </p:nvGrpSpPr>
        <p:grpSpPr bwMode="auto">
          <a:xfrm>
            <a:off x="3968750" y="2820988"/>
            <a:ext cx="2193925" cy="1277937"/>
            <a:chOff x="2571" y="1462"/>
            <a:chExt cx="1382" cy="805"/>
          </a:xfrm>
        </p:grpSpPr>
        <p:sp>
          <p:nvSpPr>
            <p:cNvPr id="8266" name="Oval 36"/>
            <p:cNvSpPr>
              <a:spLocks noChangeArrowheads="1"/>
            </p:cNvSpPr>
            <p:nvPr/>
          </p:nvSpPr>
          <p:spPr bwMode="auto">
            <a:xfrm>
              <a:off x="3924" y="1914"/>
              <a:ext cx="29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7" name="Oval 37"/>
            <p:cNvSpPr>
              <a:spLocks noChangeArrowheads="1"/>
            </p:cNvSpPr>
            <p:nvPr/>
          </p:nvSpPr>
          <p:spPr bwMode="auto">
            <a:xfrm>
              <a:off x="3924" y="2080"/>
              <a:ext cx="29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8" name="Oval 38"/>
            <p:cNvSpPr>
              <a:spLocks noChangeArrowheads="1"/>
            </p:cNvSpPr>
            <p:nvPr/>
          </p:nvSpPr>
          <p:spPr bwMode="auto">
            <a:xfrm>
              <a:off x="3922" y="2238"/>
              <a:ext cx="28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9" name="Oval 39"/>
            <p:cNvSpPr>
              <a:spLocks noChangeArrowheads="1"/>
            </p:cNvSpPr>
            <p:nvPr/>
          </p:nvSpPr>
          <p:spPr bwMode="auto">
            <a:xfrm>
              <a:off x="3646" y="1988"/>
              <a:ext cx="29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0" name="Oval 40"/>
            <p:cNvSpPr>
              <a:spLocks noChangeArrowheads="1"/>
            </p:cNvSpPr>
            <p:nvPr/>
          </p:nvSpPr>
          <p:spPr bwMode="auto">
            <a:xfrm>
              <a:off x="3465" y="1850"/>
              <a:ext cx="28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1" name="Oval 41"/>
            <p:cNvSpPr>
              <a:spLocks noChangeArrowheads="1"/>
            </p:cNvSpPr>
            <p:nvPr/>
          </p:nvSpPr>
          <p:spPr bwMode="auto">
            <a:xfrm>
              <a:off x="3229" y="1656"/>
              <a:ext cx="28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2" name="Oval 42"/>
            <p:cNvSpPr>
              <a:spLocks noChangeArrowheads="1"/>
            </p:cNvSpPr>
            <p:nvPr/>
          </p:nvSpPr>
          <p:spPr bwMode="auto">
            <a:xfrm>
              <a:off x="2936" y="1567"/>
              <a:ext cx="29" cy="2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3" name="Oval 43"/>
            <p:cNvSpPr>
              <a:spLocks noChangeArrowheads="1"/>
            </p:cNvSpPr>
            <p:nvPr/>
          </p:nvSpPr>
          <p:spPr bwMode="auto">
            <a:xfrm>
              <a:off x="2571" y="1462"/>
              <a:ext cx="30" cy="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" name="Line 44"/>
            <p:cNvSpPr>
              <a:spLocks noChangeShapeType="1"/>
            </p:cNvSpPr>
            <p:nvPr/>
          </p:nvSpPr>
          <p:spPr bwMode="auto">
            <a:xfrm>
              <a:off x="3001" y="1470"/>
              <a:ext cx="871" cy="71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228" name="Picture 45" descr="mt-0100_0_023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2325" y="3752850"/>
            <a:ext cx="1243013" cy="9350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229" name="Line 46"/>
          <p:cNvSpPr>
            <a:spLocks noChangeShapeType="1"/>
          </p:cNvSpPr>
          <p:nvPr/>
        </p:nvSpPr>
        <p:spPr bwMode="auto">
          <a:xfrm flipH="1" flipV="1">
            <a:off x="1563688" y="3362325"/>
            <a:ext cx="38100" cy="893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0" name="Line 47"/>
          <p:cNvSpPr>
            <a:spLocks noChangeShapeType="1"/>
          </p:cNvSpPr>
          <p:nvPr/>
        </p:nvSpPr>
        <p:spPr bwMode="auto">
          <a:xfrm flipH="1" flipV="1">
            <a:off x="315913" y="4265613"/>
            <a:ext cx="11239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231" name="Picture 48" descr="mt-0100_0_0239_zoo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5913" y="3330575"/>
            <a:ext cx="1247775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32" name="Rectangle 49"/>
          <p:cNvSpPr>
            <a:spLocks noChangeArrowheads="1"/>
          </p:cNvSpPr>
          <p:nvPr/>
        </p:nvSpPr>
        <p:spPr bwMode="auto">
          <a:xfrm flipH="1">
            <a:off x="1439863" y="4256088"/>
            <a:ext cx="161925" cy="125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3" name="Rectangle 50"/>
          <p:cNvSpPr>
            <a:spLocks noChangeArrowheads="1"/>
          </p:cNvSpPr>
          <p:nvPr/>
        </p:nvSpPr>
        <p:spPr bwMode="auto">
          <a:xfrm flipH="1" flipV="1">
            <a:off x="1763713" y="5338763"/>
            <a:ext cx="266700" cy="219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4" name="Line 51"/>
          <p:cNvSpPr>
            <a:spLocks noChangeShapeType="1"/>
          </p:cNvSpPr>
          <p:nvPr/>
        </p:nvSpPr>
        <p:spPr bwMode="auto">
          <a:xfrm>
            <a:off x="2022475" y="5338763"/>
            <a:ext cx="3476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5" name="Line 52"/>
          <p:cNvSpPr>
            <a:spLocks noChangeShapeType="1"/>
          </p:cNvSpPr>
          <p:nvPr/>
        </p:nvSpPr>
        <p:spPr bwMode="auto">
          <a:xfrm flipH="1">
            <a:off x="1123950" y="5338763"/>
            <a:ext cx="639763" cy="5048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236" name="Picture 53" descr="mt-0353_0_0239_zoo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23950" y="5838825"/>
            <a:ext cx="1246188" cy="93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37" name="Rectangle 54"/>
          <p:cNvSpPr>
            <a:spLocks noChangeArrowheads="1"/>
          </p:cNvSpPr>
          <p:nvPr/>
        </p:nvSpPr>
        <p:spPr bwMode="auto">
          <a:xfrm flipH="1" flipV="1">
            <a:off x="3074988" y="5294313"/>
            <a:ext cx="319087" cy="261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238" name="Picture 55" descr="mt-0400_0_0239_zoom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51238" y="5302250"/>
            <a:ext cx="1247775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39" name="Rectangle 56"/>
          <p:cNvSpPr>
            <a:spLocks noChangeArrowheads="1"/>
          </p:cNvSpPr>
          <p:nvPr/>
        </p:nvSpPr>
        <p:spPr bwMode="auto">
          <a:xfrm flipH="1" flipV="1">
            <a:off x="5440363" y="5200650"/>
            <a:ext cx="385762" cy="315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240" name="Picture 57" descr="mt-0503_0_0239_zoom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72175" y="5292725"/>
            <a:ext cx="1258888" cy="94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41" name="Rectangle 58"/>
          <p:cNvSpPr>
            <a:spLocks noChangeArrowheads="1"/>
          </p:cNvSpPr>
          <p:nvPr/>
        </p:nvSpPr>
        <p:spPr bwMode="auto">
          <a:xfrm flipV="1">
            <a:off x="7202488" y="2406650"/>
            <a:ext cx="688975" cy="53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242" name="Picture 59" descr="mt-0700_0_0239_zoom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772400" y="2084388"/>
            <a:ext cx="1258888" cy="94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43" name="Line 60"/>
          <p:cNvSpPr>
            <a:spLocks noChangeShapeType="1"/>
          </p:cNvSpPr>
          <p:nvPr/>
        </p:nvSpPr>
        <p:spPr bwMode="auto">
          <a:xfrm>
            <a:off x="7202488" y="2940050"/>
            <a:ext cx="569912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44" name="Text Box 61"/>
          <p:cNvSpPr txBox="1">
            <a:spLocks noChangeArrowheads="1"/>
          </p:cNvSpPr>
          <p:nvPr/>
        </p:nvSpPr>
        <p:spPr bwMode="auto">
          <a:xfrm>
            <a:off x="2016125" y="3240088"/>
            <a:ext cx="6477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9144" rIns="18288" bIns="9144">
            <a:spAutoFit/>
          </a:bodyPr>
          <a:lstStyle/>
          <a:p>
            <a:pPr algn="r" defTabSz="552450"/>
            <a:r>
              <a:rPr lang="en-US" sz="1100">
                <a:latin typeface="Times New Roman" pitchFamily="18" charset="0"/>
                <a:ea typeface="ＭＳ Ｐゴシック" pitchFamily="-32" charset="-128"/>
              </a:rPr>
              <a:t>Number of</a:t>
            </a:r>
            <a:br>
              <a:rPr lang="en-US" sz="1100">
                <a:latin typeface="Times New Roman" pitchFamily="18" charset="0"/>
                <a:ea typeface="ＭＳ Ｐゴシック" pitchFamily="-32" charset="-128"/>
              </a:rPr>
            </a:br>
            <a:r>
              <a:rPr lang="en-US" sz="1100">
                <a:latin typeface="Times New Roman" pitchFamily="18" charset="0"/>
                <a:ea typeface="ＭＳ Ｐゴシック" pitchFamily="-32" charset="-128"/>
              </a:rPr>
              <a:t>bubbles</a:t>
            </a:r>
          </a:p>
        </p:txBody>
      </p:sp>
      <p:sp>
        <p:nvSpPr>
          <p:cNvPr id="8245" name="Text Box 62"/>
          <p:cNvSpPr txBox="1">
            <a:spLocks noChangeArrowheads="1"/>
          </p:cNvSpPr>
          <p:nvPr/>
        </p:nvSpPr>
        <p:spPr bwMode="auto">
          <a:xfrm>
            <a:off x="4367213" y="4665663"/>
            <a:ext cx="519112" cy="168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552450"/>
            <a:r>
              <a:rPr lang="en-US" sz="1100">
                <a:latin typeface="Times New Roman" pitchFamily="18" charset="0"/>
                <a:ea typeface="ＭＳ Ｐゴシック" pitchFamily="-32" charset="-128"/>
              </a:rPr>
              <a:t>Timestep</a:t>
            </a:r>
          </a:p>
        </p:txBody>
      </p:sp>
      <p:sp>
        <p:nvSpPr>
          <p:cNvPr id="8246" name="Text Box 63"/>
          <p:cNvSpPr txBox="1">
            <a:spLocks noChangeArrowheads="1"/>
          </p:cNvSpPr>
          <p:nvPr/>
        </p:nvSpPr>
        <p:spPr bwMode="auto">
          <a:xfrm>
            <a:off x="469900" y="122238"/>
            <a:ext cx="82169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ea typeface="ＭＳ Ｐゴシック" pitchFamily="-32" charset="-128"/>
              </a:rPr>
              <a:t>We Evaluated Our Quantitative </a:t>
            </a:r>
            <a:br>
              <a:rPr lang="en-US" sz="2800" b="1">
                <a:ea typeface="ＭＳ Ｐゴシック" pitchFamily="-32" charset="-128"/>
              </a:rPr>
            </a:br>
            <a:r>
              <a:rPr lang="en-US" sz="2800" b="1">
                <a:ea typeface="ＭＳ Ｐゴシック" pitchFamily="-32" charset="-128"/>
              </a:rPr>
              <a:t>Analysis at Multiple Scales</a:t>
            </a:r>
          </a:p>
        </p:txBody>
      </p:sp>
      <p:pic>
        <p:nvPicPr>
          <p:cNvPr id="8247" name="Picture 64" descr="mt-0700_0_04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13138" y="1249363"/>
            <a:ext cx="1130300" cy="920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248" name="Rectangle 65"/>
          <p:cNvSpPr>
            <a:spLocks noChangeArrowheads="1"/>
          </p:cNvSpPr>
          <p:nvPr/>
        </p:nvSpPr>
        <p:spPr bwMode="auto">
          <a:xfrm flipV="1">
            <a:off x="3817938" y="1250950"/>
            <a:ext cx="627062" cy="5254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49" name="Line 66"/>
          <p:cNvSpPr>
            <a:spLocks noChangeShapeType="1"/>
          </p:cNvSpPr>
          <p:nvPr/>
        </p:nvSpPr>
        <p:spPr bwMode="auto">
          <a:xfrm>
            <a:off x="3805238" y="1789113"/>
            <a:ext cx="901700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50" name="Line 67"/>
          <p:cNvSpPr>
            <a:spLocks noChangeShapeType="1"/>
          </p:cNvSpPr>
          <p:nvPr/>
        </p:nvSpPr>
        <p:spPr bwMode="auto">
          <a:xfrm>
            <a:off x="4414838" y="1255713"/>
            <a:ext cx="1438275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251" name="Picture 68" descr="mt-0700_0_048_zoom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716463" y="1439863"/>
            <a:ext cx="1136650" cy="922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52" name="Text Box 69"/>
          <p:cNvSpPr txBox="1">
            <a:spLocks noChangeArrowheads="1"/>
          </p:cNvSpPr>
          <p:nvPr/>
        </p:nvSpPr>
        <p:spPr bwMode="auto">
          <a:xfrm>
            <a:off x="5934075" y="1168400"/>
            <a:ext cx="1301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52450"/>
            <a:r>
              <a:rPr lang="en-US" sz="1100">
                <a:ea typeface="ＭＳ Ｐゴシック" pitchFamily="-32" charset="-128"/>
              </a:rPr>
              <a:t>Under-segmented</a:t>
            </a:r>
          </a:p>
        </p:txBody>
      </p:sp>
      <p:sp>
        <p:nvSpPr>
          <p:cNvPr id="8253" name="Oval 70"/>
          <p:cNvSpPr>
            <a:spLocks noChangeArrowheads="1"/>
          </p:cNvSpPr>
          <p:nvPr/>
        </p:nvSpPr>
        <p:spPr bwMode="auto">
          <a:xfrm>
            <a:off x="5202238" y="1439863"/>
            <a:ext cx="498475" cy="5397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54" name="Line 71"/>
          <p:cNvSpPr>
            <a:spLocks noChangeShapeType="1"/>
          </p:cNvSpPr>
          <p:nvPr/>
        </p:nvSpPr>
        <p:spPr bwMode="auto">
          <a:xfrm flipH="1">
            <a:off x="5719763" y="1312863"/>
            <a:ext cx="28575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8255" name="Picture 72" descr="mt-0700_0_009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210425" y="4300538"/>
            <a:ext cx="1138238" cy="923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256" name="Line 73"/>
          <p:cNvSpPr>
            <a:spLocks noChangeShapeType="1"/>
          </p:cNvSpPr>
          <p:nvPr/>
        </p:nvSpPr>
        <p:spPr bwMode="auto">
          <a:xfrm flipV="1">
            <a:off x="7500938" y="3571875"/>
            <a:ext cx="500062" cy="70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57" name="Rectangle 74"/>
          <p:cNvSpPr>
            <a:spLocks noChangeArrowheads="1"/>
          </p:cNvSpPr>
          <p:nvPr/>
        </p:nvSpPr>
        <p:spPr bwMode="auto">
          <a:xfrm flipV="1">
            <a:off x="7507288" y="4300538"/>
            <a:ext cx="627062" cy="525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258" name="Picture 75" descr="mt-0700_0_0093_zoom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99413" y="3605213"/>
            <a:ext cx="1068387" cy="86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59" name="Line 76"/>
          <p:cNvSpPr>
            <a:spLocks noChangeShapeType="1"/>
          </p:cNvSpPr>
          <p:nvPr/>
        </p:nvSpPr>
        <p:spPr bwMode="auto">
          <a:xfrm flipV="1">
            <a:off x="8134350" y="4481513"/>
            <a:ext cx="93980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60" name="Oval 77"/>
          <p:cNvSpPr>
            <a:spLocks noChangeArrowheads="1"/>
          </p:cNvSpPr>
          <p:nvPr/>
        </p:nvSpPr>
        <p:spPr bwMode="auto">
          <a:xfrm>
            <a:off x="8301038" y="3770313"/>
            <a:ext cx="498475" cy="5397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61" name="Text Box 78"/>
          <p:cNvSpPr txBox="1">
            <a:spLocks noChangeArrowheads="1"/>
          </p:cNvSpPr>
          <p:nvPr/>
        </p:nvSpPr>
        <p:spPr bwMode="auto">
          <a:xfrm>
            <a:off x="7920038" y="3338513"/>
            <a:ext cx="12239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52450"/>
            <a:r>
              <a:rPr lang="en-US" sz="1100">
                <a:ea typeface="ＭＳ Ｐゴシック" pitchFamily="-32" charset="-128"/>
              </a:rPr>
              <a:t>Over-segmented</a:t>
            </a:r>
          </a:p>
        </p:txBody>
      </p:sp>
      <p:sp>
        <p:nvSpPr>
          <p:cNvPr id="8262" name="Line 79"/>
          <p:cNvSpPr>
            <a:spLocks noChangeShapeType="1"/>
          </p:cNvSpPr>
          <p:nvPr/>
        </p:nvSpPr>
        <p:spPr bwMode="auto">
          <a:xfrm>
            <a:off x="8212138" y="3516313"/>
            <a:ext cx="90487" cy="2809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63" name="Text Box 81"/>
          <p:cNvSpPr txBox="1">
            <a:spLocks noChangeArrowheads="1"/>
          </p:cNvSpPr>
          <p:nvPr/>
        </p:nvSpPr>
        <p:spPr bwMode="auto">
          <a:xfrm>
            <a:off x="5786438" y="1398588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Coarse scale</a:t>
            </a:r>
          </a:p>
        </p:txBody>
      </p:sp>
      <p:sp>
        <p:nvSpPr>
          <p:cNvPr id="8264" name="Text Box 82"/>
          <p:cNvSpPr txBox="1">
            <a:spLocks noChangeArrowheads="1"/>
          </p:cNvSpPr>
          <p:nvPr/>
        </p:nvSpPr>
        <p:spPr bwMode="auto">
          <a:xfrm>
            <a:off x="7256463" y="5202238"/>
            <a:ext cx="1343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Fine scale</a:t>
            </a:r>
          </a:p>
        </p:txBody>
      </p:sp>
      <p:sp>
        <p:nvSpPr>
          <p:cNvPr id="8265" name="Text Box 83"/>
          <p:cNvSpPr txBox="1">
            <a:spLocks noChangeArrowheads="1"/>
          </p:cNvSpPr>
          <p:nvPr/>
        </p:nvSpPr>
        <p:spPr bwMode="auto">
          <a:xfrm>
            <a:off x="7256463" y="1738313"/>
            <a:ext cx="1751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Medium scale</a:t>
            </a:r>
          </a:p>
        </p:txBody>
      </p:sp>
    </p:spTree>
  </p:cSld>
  <p:clrMapOvr>
    <a:masterClrMapping/>
  </p:clrMapOvr>
  <p:transition xmlns:p14="http://schemas.microsoft.com/office/powerpoint/2010/main" advTm="98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We Characterize Events that </a:t>
            </a:r>
            <a:br>
              <a:rPr lang="en-US" sz="2800" smtClean="0"/>
            </a:br>
            <a:r>
              <a:rPr lang="en-US" sz="2800" smtClean="0"/>
              <a:t>Occur in the Mixing Process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09600" y="1295400"/>
          <a:ext cx="79248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Slide" r:id="rId4" imgW="4571970" imgH="3429166" progId="PowerPoint.Slide.8">
                  <p:embed/>
                </p:oleObj>
              </mc:Choice>
              <mc:Fallback>
                <p:oleObj name="Slide" r:id="rId4" imgW="4571970" imgH="3429166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79248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advTm="10156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713E39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BAFAE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00CC99" mc:Ignorable=""/>
      </a:accent1>
      <a:accent2>
        <a:srgbClr xmlns:mc="http://schemas.openxmlformats.org/markup-compatibility/2006" xmlns:a14="http://schemas.microsoft.com/office/drawing/2010/main" val="3333CC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AAE2CA" mc:Ignorable=""/>
      </a:accent5>
      <a:accent6>
        <a:srgbClr xmlns:mc="http://schemas.openxmlformats.org/markup-compatibility/2006" xmlns:a14="http://schemas.microsoft.com/office/drawing/2010/main" val="2D2DB9" mc:Ignorable=""/>
      </a:accent6>
      <a:hlink>
        <a:srgbClr xmlns:mc="http://schemas.openxmlformats.org/markup-compatibility/2006" xmlns:a14="http://schemas.microsoft.com/office/drawing/2010/main" val="CCCC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12779</TotalTime>
  <Words>354</Words>
  <Application>Microsoft Office PowerPoint</Application>
  <PresentationFormat>On-screen Show (4:3)</PresentationFormat>
  <Paragraphs>134</Paragraphs>
  <Slides>11</Slides>
  <Notes>11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Blank</vt:lpstr>
      <vt:lpstr>Equation</vt:lpstr>
      <vt:lpstr>Chart</vt:lpstr>
      <vt:lpstr>Slide</vt:lpstr>
      <vt:lpstr>Understanding the Dynamics  of Rayleigh-Taylor instabilities</vt:lpstr>
      <vt:lpstr>We Provide the First Quantification of Known Stages of the Mixing Process</vt:lpstr>
      <vt:lpstr>We Provided the First Feature-Based Validation of a LES with Respect to a DNS</vt:lpstr>
      <vt:lpstr>We Analyze High-Resolution  Rayleigh–Taylor Instability Simulations</vt:lpstr>
      <vt:lpstr>We Compute the Morse–Smale  Complex of the Upper Envelope Surface</vt:lpstr>
      <vt:lpstr>A Hierarchal Model is Generated by Simplification of Critical Points</vt:lpstr>
      <vt:lpstr>The Segmentation Method is Robust  From Early Mixing to Late Turbulence</vt:lpstr>
      <vt:lpstr>PowerPoint Presentation</vt:lpstr>
      <vt:lpstr>We Characterize Events that  Occur in the Mixing Process</vt:lpstr>
      <vt:lpstr>PowerPoint Presentation</vt:lpstr>
      <vt:lpstr>First Time Scientists Can Quantify  Robustly Mixing Rates by Bubble Count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Turnbeaugh</dc:creator>
  <cp:lastModifiedBy>Valerio Pascucci</cp:lastModifiedBy>
  <cp:revision>1115</cp:revision>
  <cp:lastPrinted>2004-02-24T20:36:28Z</cp:lastPrinted>
  <dcterms:created xsi:type="dcterms:W3CDTF">2002-01-31T23:45:32Z</dcterms:created>
  <dcterms:modified xsi:type="dcterms:W3CDTF">2010-06-14T02:46:44Z</dcterms:modified>
</cp:coreProperties>
</file>