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MOV" ContentType="video/unknown"/>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avi" ContentType="video/avi"/>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1"/>
  </p:notesMasterIdLst>
  <p:handoutMasterIdLst>
    <p:handoutMasterId r:id="rId42"/>
  </p:handoutMasterIdLst>
  <p:sldIdLst>
    <p:sldId id="676" r:id="rId2"/>
    <p:sldId id="677" r:id="rId3"/>
    <p:sldId id="678" r:id="rId4"/>
    <p:sldId id="679" r:id="rId5"/>
    <p:sldId id="680" r:id="rId6"/>
    <p:sldId id="681" r:id="rId7"/>
    <p:sldId id="682" r:id="rId8"/>
    <p:sldId id="683" r:id="rId9"/>
    <p:sldId id="684" r:id="rId10"/>
    <p:sldId id="685" r:id="rId11"/>
    <p:sldId id="686" r:id="rId12"/>
    <p:sldId id="687" r:id="rId13"/>
    <p:sldId id="723" r:id="rId14"/>
    <p:sldId id="689" r:id="rId15"/>
    <p:sldId id="690" r:id="rId16"/>
    <p:sldId id="691" r:id="rId17"/>
    <p:sldId id="692" r:id="rId18"/>
    <p:sldId id="693" r:id="rId19"/>
    <p:sldId id="725" r:id="rId20"/>
    <p:sldId id="726" r:id="rId21"/>
    <p:sldId id="727" r:id="rId22"/>
    <p:sldId id="728" r:id="rId23"/>
    <p:sldId id="729" r:id="rId24"/>
    <p:sldId id="730" r:id="rId25"/>
    <p:sldId id="694" r:id="rId26"/>
    <p:sldId id="733" r:id="rId27"/>
    <p:sldId id="734" r:id="rId28"/>
    <p:sldId id="735" r:id="rId29"/>
    <p:sldId id="736" r:id="rId30"/>
    <p:sldId id="737" r:id="rId31"/>
    <p:sldId id="738" r:id="rId32"/>
    <p:sldId id="739" r:id="rId33"/>
    <p:sldId id="731" r:id="rId34"/>
    <p:sldId id="695" r:id="rId35"/>
    <p:sldId id="696" r:id="rId36"/>
    <p:sldId id="697" r:id="rId37"/>
    <p:sldId id="699" r:id="rId38"/>
    <p:sldId id="724" r:id="rId39"/>
    <p:sldId id="702" r:id="rId40"/>
  </p:sldIdLst>
  <p:sldSz cx="9144000" cy="6858000" type="screen4x3"/>
  <p:notesSz cx="7010400" cy="9296400"/>
  <p:defaultTextStyle>
    <a:defPPr>
      <a:defRPr lang="en-US"/>
    </a:defPPr>
    <a:lvl1pPr algn="l" rtl="0" eaLnBrk="0" fontAlgn="base" hangingPunct="0">
      <a:spcBef>
        <a:spcPct val="0"/>
      </a:spcBef>
      <a:spcAft>
        <a:spcPct val="0"/>
      </a:spcAft>
      <a:defRPr sz="2000" kern="1200">
        <a:solidFill>
          <a:schemeClr val="tx1"/>
        </a:solidFill>
        <a:latin typeface="Arial" charset="0"/>
        <a:ea typeface="+mn-ea"/>
        <a:cs typeface="+mn-cs"/>
      </a:defRPr>
    </a:lvl1pPr>
    <a:lvl2pPr marL="457200" algn="l" rtl="0" eaLnBrk="0" fontAlgn="base" hangingPunct="0">
      <a:spcBef>
        <a:spcPct val="0"/>
      </a:spcBef>
      <a:spcAft>
        <a:spcPct val="0"/>
      </a:spcAft>
      <a:defRPr sz="2000" kern="1200">
        <a:solidFill>
          <a:schemeClr val="tx1"/>
        </a:solidFill>
        <a:latin typeface="Arial" charset="0"/>
        <a:ea typeface="+mn-ea"/>
        <a:cs typeface="+mn-cs"/>
      </a:defRPr>
    </a:lvl2pPr>
    <a:lvl3pPr marL="914400" algn="l" rtl="0" eaLnBrk="0" fontAlgn="base" hangingPunct="0">
      <a:spcBef>
        <a:spcPct val="0"/>
      </a:spcBef>
      <a:spcAft>
        <a:spcPct val="0"/>
      </a:spcAft>
      <a:defRPr sz="2000" kern="1200">
        <a:solidFill>
          <a:schemeClr val="tx1"/>
        </a:solidFill>
        <a:latin typeface="Arial" charset="0"/>
        <a:ea typeface="+mn-ea"/>
        <a:cs typeface="+mn-cs"/>
      </a:defRPr>
    </a:lvl3pPr>
    <a:lvl4pPr marL="1371600" algn="l" rtl="0" eaLnBrk="0" fontAlgn="base" hangingPunct="0">
      <a:spcBef>
        <a:spcPct val="0"/>
      </a:spcBef>
      <a:spcAft>
        <a:spcPct val="0"/>
      </a:spcAft>
      <a:defRPr sz="2000" kern="1200">
        <a:solidFill>
          <a:schemeClr val="tx1"/>
        </a:solidFill>
        <a:latin typeface="Arial" charset="0"/>
        <a:ea typeface="+mn-ea"/>
        <a:cs typeface="+mn-cs"/>
      </a:defRPr>
    </a:lvl4pPr>
    <a:lvl5pPr marL="1828800" algn="l" rtl="0" eaLnBrk="0" fontAlgn="base" hangingPunct="0">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FF"/>
    <a:srgbClr val="2A24AC"/>
    <a:srgbClr val="2923A5"/>
    <a:srgbClr val="2828A0"/>
    <a:srgbClr val="3333CC"/>
    <a:srgbClr val="FFFFFF"/>
    <a:srgbClr val="949494"/>
    <a:srgbClr val="BBE0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08" autoAdjust="0"/>
    <p:restoredTop sz="94660" autoAdjust="0"/>
  </p:normalViewPr>
  <p:slideViewPr>
    <p:cSldViewPr snapToGrid="0" snapToObjects="1">
      <p:cViewPr varScale="1">
        <p:scale>
          <a:sx n="75" d="100"/>
          <a:sy n="75" d="100"/>
        </p:scale>
        <p:origin x="-1016" y="-52"/>
      </p:cViewPr>
      <p:guideLst>
        <p:guide orient="horz" pos="624"/>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snapToGrid="0" snapToObjects="1">
      <p:cViewPr varScale="1">
        <p:scale>
          <a:sx n="103" d="100"/>
          <a:sy n="103" d="100"/>
        </p:scale>
        <p:origin x="-3486"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D:\pascucci_disk_backup\pascucci\ppt\2011\5_exxon_update\scaling_number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7865003105692137E-2"/>
          <c:y val="1.7991104467364582E-2"/>
          <c:w val="0.82177681549547943"/>
          <c:h val="0.88823183858332699"/>
        </c:manualLayout>
      </c:layout>
      <c:scatterChart>
        <c:scatterStyle val="smoothMarker"/>
        <c:varyColors val="0"/>
        <c:ser>
          <c:idx val="0"/>
          <c:order val="0"/>
          <c:tx>
            <c:strRef>
              <c:f>Sheet1!$E$9</c:f>
              <c:strCache>
                <c:ptCount val="1"/>
                <c:pt idx="0">
                  <c:v>time</c:v>
                </c:pt>
              </c:strCache>
            </c:strRef>
          </c:tx>
          <c:xVal>
            <c:numRef>
              <c:f>Sheet1!$D$10:$D$16</c:f>
              <c:numCache>
                <c:formatCode>General</c:formatCode>
                <c:ptCount val="7"/>
                <c:pt idx="0">
                  <c:v>1</c:v>
                </c:pt>
                <c:pt idx="1">
                  <c:v>2</c:v>
                </c:pt>
                <c:pt idx="2">
                  <c:v>4</c:v>
                </c:pt>
                <c:pt idx="3">
                  <c:v>8</c:v>
                </c:pt>
                <c:pt idx="4">
                  <c:v>12</c:v>
                </c:pt>
                <c:pt idx="5">
                  <c:v>24</c:v>
                </c:pt>
                <c:pt idx="6">
                  <c:v>48</c:v>
                </c:pt>
              </c:numCache>
            </c:numRef>
          </c:xVal>
          <c:yVal>
            <c:numRef>
              <c:f>Sheet1!$E$10:$E$16</c:f>
              <c:numCache>
                <c:formatCode>General</c:formatCode>
                <c:ptCount val="7"/>
                <c:pt idx="0">
                  <c:v>39</c:v>
                </c:pt>
                <c:pt idx="1">
                  <c:v>19.414999999999999</c:v>
                </c:pt>
                <c:pt idx="2">
                  <c:v>9.7230000000000008</c:v>
                </c:pt>
                <c:pt idx="3">
                  <c:v>5.258</c:v>
                </c:pt>
                <c:pt idx="4">
                  <c:v>3.9</c:v>
                </c:pt>
                <c:pt idx="5">
                  <c:v>2.2999999999999998</c:v>
                </c:pt>
                <c:pt idx="6">
                  <c:v>1.34</c:v>
                </c:pt>
              </c:numCache>
            </c:numRef>
          </c:yVal>
          <c:smooth val="1"/>
        </c:ser>
        <c:ser>
          <c:idx val="1"/>
          <c:order val="1"/>
          <c:tx>
            <c:strRef>
              <c:f>Sheet1!$G$9</c:f>
              <c:strCache>
                <c:ptCount val="1"/>
                <c:pt idx="0">
                  <c:v>ideal</c:v>
                </c:pt>
              </c:strCache>
            </c:strRef>
          </c:tx>
          <c:xVal>
            <c:numRef>
              <c:f>Sheet1!$D$10:$D$16</c:f>
              <c:numCache>
                <c:formatCode>General</c:formatCode>
                <c:ptCount val="7"/>
                <c:pt idx="0">
                  <c:v>1</c:v>
                </c:pt>
                <c:pt idx="1">
                  <c:v>2</c:v>
                </c:pt>
                <c:pt idx="2">
                  <c:v>4</c:v>
                </c:pt>
                <c:pt idx="3">
                  <c:v>8</c:v>
                </c:pt>
                <c:pt idx="4">
                  <c:v>12</c:v>
                </c:pt>
                <c:pt idx="5">
                  <c:v>24</c:v>
                </c:pt>
                <c:pt idx="6">
                  <c:v>48</c:v>
                </c:pt>
              </c:numCache>
            </c:numRef>
          </c:xVal>
          <c:yVal>
            <c:numRef>
              <c:f>Sheet1!$G$10:$G$16</c:f>
              <c:numCache>
                <c:formatCode>General</c:formatCode>
                <c:ptCount val="7"/>
                <c:pt idx="0">
                  <c:v>39</c:v>
                </c:pt>
                <c:pt idx="1">
                  <c:v>19.5</c:v>
                </c:pt>
                <c:pt idx="2">
                  <c:v>9.75</c:v>
                </c:pt>
                <c:pt idx="3">
                  <c:v>4.875</c:v>
                </c:pt>
                <c:pt idx="4">
                  <c:v>3.25</c:v>
                </c:pt>
                <c:pt idx="5">
                  <c:v>1.625</c:v>
                </c:pt>
                <c:pt idx="6">
                  <c:v>0.8125</c:v>
                </c:pt>
              </c:numCache>
            </c:numRef>
          </c:yVal>
          <c:smooth val="1"/>
        </c:ser>
        <c:dLbls>
          <c:showLegendKey val="0"/>
          <c:showVal val="0"/>
          <c:showCatName val="0"/>
          <c:showSerName val="0"/>
          <c:showPercent val="0"/>
          <c:showBubbleSize val="0"/>
        </c:dLbls>
        <c:axId val="596024064"/>
        <c:axId val="596024640"/>
      </c:scatterChart>
      <c:valAx>
        <c:axId val="596024064"/>
        <c:scaling>
          <c:orientation val="minMax"/>
        </c:scaling>
        <c:delete val="0"/>
        <c:axPos val="b"/>
        <c:numFmt formatCode="General" sourceLinked="1"/>
        <c:majorTickMark val="out"/>
        <c:minorTickMark val="none"/>
        <c:tickLblPos val="nextTo"/>
        <c:crossAx val="596024640"/>
        <c:crosses val="autoZero"/>
        <c:crossBetween val="midCat"/>
      </c:valAx>
      <c:valAx>
        <c:axId val="596024640"/>
        <c:scaling>
          <c:orientation val="minMax"/>
        </c:scaling>
        <c:delete val="0"/>
        <c:axPos val="l"/>
        <c:majorGridlines/>
        <c:numFmt formatCode="General" sourceLinked="1"/>
        <c:majorTickMark val="out"/>
        <c:minorTickMark val="none"/>
        <c:tickLblPos val="nextTo"/>
        <c:crossAx val="596024064"/>
        <c:crosses val="autoZero"/>
        <c:crossBetween val="midCat"/>
      </c:valAx>
    </c:plotArea>
    <c:legend>
      <c:legendPos val="r"/>
      <c:layout/>
      <c:overlay val="0"/>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image" Target="../media/image5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22" tIns="45710" rIns="91422" bIns="45710" numCol="1" anchor="t" anchorCtr="0" compatLnSpc="1">
            <a:prstTxWarp prst="textNoShape">
              <a:avLst/>
            </a:prstTxWarp>
          </a:bodyPr>
          <a:lstStyle>
            <a:lvl1pPr defTabSz="912813">
              <a:defRPr sz="1200" smtClean="0">
                <a:latin typeface="Helvetica" pitchFamily="34" charset="0"/>
              </a:defRPr>
            </a:lvl1pPr>
          </a:lstStyle>
          <a:p>
            <a:pPr>
              <a:defRPr/>
            </a:pPr>
            <a:endParaRPr lang="en-US"/>
          </a:p>
        </p:txBody>
      </p:sp>
      <p:sp>
        <p:nvSpPr>
          <p:cNvPr id="21507"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a:effectLst/>
        </p:spPr>
        <p:txBody>
          <a:bodyPr vert="horz" wrap="square" lIns="91422" tIns="45710" rIns="91422" bIns="45710" numCol="1" anchor="t" anchorCtr="0" compatLnSpc="1">
            <a:prstTxWarp prst="textNoShape">
              <a:avLst/>
            </a:prstTxWarp>
          </a:bodyPr>
          <a:lstStyle>
            <a:lvl1pPr algn="r" defTabSz="912813">
              <a:defRPr sz="1200" smtClean="0">
                <a:latin typeface="Helvetica" pitchFamily="34" charset="0"/>
              </a:defRPr>
            </a:lvl1pPr>
          </a:lstStyle>
          <a:p>
            <a:pPr>
              <a:defRPr/>
            </a:pPr>
            <a:endParaRPr lang="en-US"/>
          </a:p>
        </p:txBody>
      </p:sp>
      <p:sp>
        <p:nvSpPr>
          <p:cNvPr id="21508"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a:effectLst/>
        </p:spPr>
        <p:txBody>
          <a:bodyPr vert="horz" wrap="square" lIns="91422" tIns="45710" rIns="91422" bIns="45710" numCol="1" anchor="b" anchorCtr="0" compatLnSpc="1">
            <a:prstTxWarp prst="textNoShape">
              <a:avLst/>
            </a:prstTxWarp>
          </a:bodyPr>
          <a:lstStyle>
            <a:lvl1pPr defTabSz="912813">
              <a:defRPr sz="1200" smtClean="0">
                <a:latin typeface="Helvetica" pitchFamily="34" charset="0"/>
              </a:defRPr>
            </a:lvl1pPr>
          </a:lstStyle>
          <a:p>
            <a:pPr>
              <a:defRPr/>
            </a:pPr>
            <a:endParaRPr lang="en-US"/>
          </a:p>
        </p:txBody>
      </p:sp>
      <p:sp>
        <p:nvSpPr>
          <p:cNvPr id="21509"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a:effectLst/>
        </p:spPr>
        <p:txBody>
          <a:bodyPr vert="horz" wrap="square" lIns="91422" tIns="45710" rIns="91422" bIns="45710" numCol="1" anchor="b" anchorCtr="0" compatLnSpc="1">
            <a:prstTxWarp prst="textNoShape">
              <a:avLst/>
            </a:prstTxWarp>
          </a:bodyPr>
          <a:lstStyle>
            <a:lvl1pPr algn="r" defTabSz="912813">
              <a:defRPr sz="1200" smtClean="0">
                <a:latin typeface="Helvetica" pitchFamily="34" charset="0"/>
              </a:defRPr>
            </a:lvl1pPr>
          </a:lstStyle>
          <a:p>
            <a:pPr>
              <a:defRPr/>
            </a:pPr>
            <a:fld id="{D5C95770-8866-4617-AB94-5F84DCD40BB5}" type="slidenum">
              <a:rPr lang="en-US"/>
              <a:pPr>
                <a:defRPr/>
              </a:pPr>
              <a:t>‹#›</a:t>
            </a:fld>
            <a:endParaRPr lang="en-US"/>
          </a:p>
        </p:txBody>
      </p:sp>
    </p:spTree>
    <p:extLst>
      <p:ext uri="{BB962C8B-B14F-4D97-AF65-F5344CB8AC3E}">
        <p14:creationId xmlns:p14="http://schemas.microsoft.com/office/powerpoint/2010/main" val="23947289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22" tIns="45710" rIns="91422" bIns="45710" numCol="1" anchor="t" anchorCtr="0" compatLnSpc="1">
            <a:prstTxWarp prst="textNoShape">
              <a:avLst/>
            </a:prstTxWarp>
          </a:bodyPr>
          <a:lstStyle>
            <a:lvl1pPr defTabSz="912813">
              <a:defRPr sz="1200" smtClean="0">
                <a:latin typeface="Helvetica" pitchFamily="34" charset="0"/>
              </a:defRPr>
            </a:lvl1pPr>
          </a:lstStyle>
          <a:p>
            <a:pPr>
              <a:defRPr/>
            </a:pPr>
            <a:endParaRPr lang="en-US"/>
          </a:p>
        </p:txBody>
      </p:sp>
      <p:sp>
        <p:nvSpPr>
          <p:cNvPr id="14339" name="Rectangle 3"/>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1422" tIns="45710" rIns="91422" bIns="45710" numCol="1" anchor="t" anchorCtr="0" compatLnSpc="1">
            <a:prstTxWarp prst="textNoShape">
              <a:avLst/>
            </a:prstTxWarp>
          </a:bodyPr>
          <a:lstStyle>
            <a:lvl1pPr algn="r" defTabSz="912813">
              <a:defRPr sz="1200" smtClean="0">
                <a:latin typeface="Helvetica" pitchFamily="34" charset="0"/>
              </a:defRPr>
            </a:lvl1pPr>
          </a:lstStyle>
          <a:p>
            <a:pPr>
              <a:defRPr/>
            </a:pPr>
            <a:endParaRPr lang="en-US"/>
          </a:p>
        </p:txBody>
      </p:sp>
      <p:sp>
        <p:nvSpPr>
          <p:cNvPr id="6349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14341"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a:effectLst/>
        </p:spPr>
        <p:txBody>
          <a:bodyPr vert="horz" wrap="square" lIns="91422" tIns="45710" rIns="91422" bIns="4571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4342"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1422" tIns="45710" rIns="91422" bIns="45710" numCol="1" anchor="b" anchorCtr="0" compatLnSpc="1">
            <a:prstTxWarp prst="textNoShape">
              <a:avLst/>
            </a:prstTxWarp>
          </a:bodyPr>
          <a:lstStyle>
            <a:lvl1pPr defTabSz="912813">
              <a:defRPr sz="1200" smtClean="0">
                <a:latin typeface="Helvetica" pitchFamily="34" charset="0"/>
              </a:defRPr>
            </a:lvl1pPr>
          </a:lstStyle>
          <a:p>
            <a:pPr>
              <a:defRPr/>
            </a:pPr>
            <a:endParaRPr lang="en-US"/>
          </a:p>
        </p:txBody>
      </p:sp>
      <p:sp>
        <p:nvSpPr>
          <p:cNvPr id="14343"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1422" tIns="45710" rIns="91422" bIns="45710" numCol="1" anchor="b" anchorCtr="0" compatLnSpc="1">
            <a:prstTxWarp prst="textNoShape">
              <a:avLst/>
            </a:prstTxWarp>
          </a:bodyPr>
          <a:lstStyle>
            <a:lvl1pPr algn="r" defTabSz="912813">
              <a:defRPr sz="1200" smtClean="0">
                <a:latin typeface="Helvetica" pitchFamily="34" charset="0"/>
              </a:defRPr>
            </a:lvl1pPr>
          </a:lstStyle>
          <a:p>
            <a:pPr>
              <a:defRPr/>
            </a:pPr>
            <a:fld id="{FA6D4607-1575-4000-B743-F28DF8B3F587}" type="slidenum">
              <a:rPr lang="en-US"/>
              <a:pPr>
                <a:defRPr/>
              </a:pPr>
              <a:t>‹#›</a:t>
            </a:fld>
            <a:endParaRPr lang="en-US"/>
          </a:p>
        </p:txBody>
      </p:sp>
    </p:spTree>
    <p:extLst>
      <p:ext uri="{BB962C8B-B14F-4D97-AF65-F5344CB8AC3E}">
        <p14:creationId xmlns:p14="http://schemas.microsoft.com/office/powerpoint/2010/main" val="4428533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EF6181B2-7372-42E2-AAE7-39957C190006}" type="slidenum">
              <a:rPr lang="en-US"/>
              <a:pPr/>
              <a:t>2</a:t>
            </a:fld>
            <a:endParaRPr lang="en-US"/>
          </a:p>
        </p:txBody>
      </p:sp>
      <p:sp>
        <p:nvSpPr>
          <p:cNvPr id="64515" name="Rectangle 2"/>
          <p:cNvSpPr>
            <a:spLocks noChangeArrowheads="1"/>
          </p:cNvSpPr>
          <p:nvPr/>
        </p:nvSpPr>
        <p:spPr bwMode="auto">
          <a:xfrm>
            <a:off x="3971925" y="0"/>
            <a:ext cx="3038475" cy="463550"/>
          </a:xfrm>
          <a:prstGeom prst="rect">
            <a:avLst/>
          </a:prstGeom>
          <a:noFill/>
          <a:ln w="12700">
            <a:noFill/>
            <a:miter lim="800000"/>
            <a:headEnd/>
            <a:tailEnd/>
          </a:ln>
        </p:spPr>
        <p:txBody>
          <a:bodyPr wrap="none" anchor="ctr"/>
          <a:lstStyle/>
          <a:p>
            <a:endParaRPr lang="en-US"/>
          </a:p>
        </p:txBody>
      </p:sp>
      <p:sp>
        <p:nvSpPr>
          <p:cNvPr id="64516" name="Rectangle 3"/>
          <p:cNvSpPr>
            <a:spLocks noChangeArrowheads="1"/>
          </p:cNvSpPr>
          <p:nvPr/>
        </p:nvSpPr>
        <p:spPr bwMode="auto">
          <a:xfrm>
            <a:off x="3971925" y="8832850"/>
            <a:ext cx="3038475" cy="463550"/>
          </a:xfrm>
          <a:prstGeom prst="rect">
            <a:avLst/>
          </a:prstGeom>
          <a:noFill/>
          <a:ln w="12700">
            <a:noFill/>
            <a:miter lim="800000"/>
            <a:headEnd/>
            <a:tailEnd/>
          </a:ln>
        </p:spPr>
        <p:txBody>
          <a:bodyPr lIns="19407" tIns="0" rIns="19407" bIns="0" anchor="b"/>
          <a:lstStyle/>
          <a:p>
            <a:pPr algn="r" defTabSz="931863"/>
            <a:r>
              <a:rPr lang="en-US" sz="1100" i="1">
                <a:latin typeface="Times New Roman" pitchFamily="18" charset="0"/>
              </a:rPr>
              <a:t>1</a:t>
            </a:r>
          </a:p>
        </p:txBody>
      </p:sp>
      <p:sp>
        <p:nvSpPr>
          <p:cNvPr id="64517" name="Rectangle 4"/>
          <p:cNvSpPr>
            <a:spLocks noChangeArrowheads="1"/>
          </p:cNvSpPr>
          <p:nvPr/>
        </p:nvSpPr>
        <p:spPr bwMode="auto">
          <a:xfrm>
            <a:off x="0" y="8832850"/>
            <a:ext cx="3038475" cy="463550"/>
          </a:xfrm>
          <a:prstGeom prst="rect">
            <a:avLst/>
          </a:prstGeom>
          <a:noFill/>
          <a:ln w="12700">
            <a:noFill/>
            <a:miter lim="800000"/>
            <a:headEnd/>
            <a:tailEnd/>
          </a:ln>
        </p:spPr>
        <p:txBody>
          <a:bodyPr wrap="none" anchor="ctr"/>
          <a:lstStyle/>
          <a:p>
            <a:endParaRPr lang="en-US"/>
          </a:p>
        </p:txBody>
      </p:sp>
      <p:sp>
        <p:nvSpPr>
          <p:cNvPr id="64518" name="Rectangle 5"/>
          <p:cNvSpPr>
            <a:spLocks noChangeArrowheads="1"/>
          </p:cNvSpPr>
          <p:nvPr/>
        </p:nvSpPr>
        <p:spPr bwMode="auto">
          <a:xfrm>
            <a:off x="0" y="0"/>
            <a:ext cx="3038475" cy="463550"/>
          </a:xfrm>
          <a:prstGeom prst="rect">
            <a:avLst/>
          </a:prstGeom>
          <a:noFill/>
          <a:ln w="12700">
            <a:noFill/>
            <a:miter lim="800000"/>
            <a:headEnd/>
            <a:tailEnd/>
          </a:ln>
        </p:spPr>
        <p:txBody>
          <a:bodyPr wrap="none" anchor="ctr"/>
          <a:lstStyle/>
          <a:p>
            <a:endParaRPr lang="en-US"/>
          </a:p>
        </p:txBody>
      </p:sp>
      <p:sp>
        <p:nvSpPr>
          <p:cNvPr id="64519" name="Rectangle 6"/>
          <p:cNvSpPr>
            <a:spLocks noChangeArrowheads="1"/>
          </p:cNvSpPr>
          <p:nvPr/>
        </p:nvSpPr>
        <p:spPr bwMode="auto">
          <a:xfrm>
            <a:off x="3971925" y="0"/>
            <a:ext cx="3038475" cy="463550"/>
          </a:xfrm>
          <a:prstGeom prst="rect">
            <a:avLst/>
          </a:prstGeom>
          <a:noFill/>
          <a:ln w="12700">
            <a:noFill/>
            <a:miter lim="800000"/>
            <a:headEnd/>
            <a:tailEnd/>
          </a:ln>
        </p:spPr>
        <p:txBody>
          <a:bodyPr wrap="none" anchor="ctr"/>
          <a:lstStyle/>
          <a:p>
            <a:endParaRPr lang="en-US"/>
          </a:p>
        </p:txBody>
      </p:sp>
      <p:sp>
        <p:nvSpPr>
          <p:cNvPr id="64520" name="Rectangle 7"/>
          <p:cNvSpPr>
            <a:spLocks noChangeArrowheads="1"/>
          </p:cNvSpPr>
          <p:nvPr/>
        </p:nvSpPr>
        <p:spPr bwMode="auto">
          <a:xfrm>
            <a:off x="3971925" y="8832850"/>
            <a:ext cx="3038475" cy="463550"/>
          </a:xfrm>
          <a:prstGeom prst="rect">
            <a:avLst/>
          </a:prstGeom>
          <a:noFill/>
          <a:ln w="12700">
            <a:noFill/>
            <a:miter lim="800000"/>
            <a:headEnd/>
            <a:tailEnd/>
          </a:ln>
        </p:spPr>
        <p:txBody>
          <a:bodyPr lIns="19407" tIns="0" rIns="19407" bIns="0" anchor="b"/>
          <a:lstStyle/>
          <a:p>
            <a:pPr algn="r" defTabSz="931863"/>
            <a:r>
              <a:rPr lang="en-US" sz="1100" i="1">
                <a:latin typeface="Times New Roman" pitchFamily="18" charset="0"/>
              </a:rPr>
              <a:t>1</a:t>
            </a:r>
          </a:p>
        </p:txBody>
      </p:sp>
      <p:sp>
        <p:nvSpPr>
          <p:cNvPr id="64521" name="Rectangle 8"/>
          <p:cNvSpPr>
            <a:spLocks noChangeArrowheads="1"/>
          </p:cNvSpPr>
          <p:nvPr/>
        </p:nvSpPr>
        <p:spPr bwMode="auto">
          <a:xfrm>
            <a:off x="0" y="8832850"/>
            <a:ext cx="3038475" cy="463550"/>
          </a:xfrm>
          <a:prstGeom prst="rect">
            <a:avLst/>
          </a:prstGeom>
          <a:noFill/>
          <a:ln w="12700">
            <a:noFill/>
            <a:miter lim="800000"/>
            <a:headEnd/>
            <a:tailEnd/>
          </a:ln>
        </p:spPr>
        <p:txBody>
          <a:bodyPr wrap="none" anchor="ctr"/>
          <a:lstStyle/>
          <a:p>
            <a:endParaRPr lang="en-US"/>
          </a:p>
        </p:txBody>
      </p:sp>
      <p:sp>
        <p:nvSpPr>
          <p:cNvPr id="64522" name="Rectangle 9"/>
          <p:cNvSpPr>
            <a:spLocks noChangeArrowheads="1"/>
          </p:cNvSpPr>
          <p:nvPr/>
        </p:nvSpPr>
        <p:spPr bwMode="auto">
          <a:xfrm>
            <a:off x="0" y="0"/>
            <a:ext cx="3038475" cy="463550"/>
          </a:xfrm>
          <a:prstGeom prst="rect">
            <a:avLst/>
          </a:prstGeom>
          <a:noFill/>
          <a:ln w="12700">
            <a:noFill/>
            <a:miter lim="800000"/>
            <a:headEnd/>
            <a:tailEnd/>
          </a:ln>
        </p:spPr>
        <p:txBody>
          <a:bodyPr wrap="none" anchor="ctr"/>
          <a:lstStyle/>
          <a:p>
            <a:endParaRPr lang="en-US"/>
          </a:p>
        </p:txBody>
      </p:sp>
      <p:sp>
        <p:nvSpPr>
          <p:cNvPr id="64523" name="Rectangle 10"/>
          <p:cNvSpPr>
            <a:spLocks noChangeArrowheads="1"/>
          </p:cNvSpPr>
          <p:nvPr/>
        </p:nvSpPr>
        <p:spPr bwMode="auto">
          <a:xfrm>
            <a:off x="3971925" y="0"/>
            <a:ext cx="3038475" cy="463550"/>
          </a:xfrm>
          <a:prstGeom prst="rect">
            <a:avLst/>
          </a:prstGeom>
          <a:noFill/>
          <a:ln w="12700">
            <a:noFill/>
            <a:miter lim="800000"/>
            <a:headEnd/>
            <a:tailEnd/>
          </a:ln>
        </p:spPr>
        <p:txBody>
          <a:bodyPr wrap="none" anchor="ctr"/>
          <a:lstStyle/>
          <a:p>
            <a:endParaRPr lang="en-US"/>
          </a:p>
        </p:txBody>
      </p:sp>
      <p:sp>
        <p:nvSpPr>
          <p:cNvPr id="64524" name="Rectangle 11"/>
          <p:cNvSpPr>
            <a:spLocks noChangeArrowheads="1"/>
          </p:cNvSpPr>
          <p:nvPr/>
        </p:nvSpPr>
        <p:spPr bwMode="auto">
          <a:xfrm>
            <a:off x="3971925" y="8832850"/>
            <a:ext cx="3038475" cy="463550"/>
          </a:xfrm>
          <a:prstGeom prst="rect">
            <a:avLst/>
          </a:prstGeom>
          <a:noFill/>
          <a:ln w="12700">
            <a:noFill/>
            <a:miter lim="800000"/>
            <a:headEnd/>
            <a:tailEnd/>
          </a:ln>
        </p:spPr>
        <p:txBody>
          <a:bodyPr lIns="19407" tIns="0" rIns="19407" bIns="0" anchor="b"/>
          <a:lstStyle/>
          <a:p>
            <a:pPr algn="r" defTabSz="931863"/>
            <a:r>
              <a:rPr lang="en-US" sz="1100" i="1">
                <a:latin typeface="Times New Roman" pitchFamily="18" charset="0"/>
              </a:rPr>
              <a:t>1</a:t>
            </a:r>
          </a:p>
        </p:txBody>
      </p:sp>
      <p:sp>
        <p:nvSpPr>
          <p:cNvPr id="64525" name="Rectangle 12"/>
          <p:cNvSpPr>
            <a:spLocks noChangeArrowheads="1"/>
          </p:cNvSpPr>
          <p:nvPr/>
        </p:nvSpPr>
        <p:spPr bwMode="auto">
          <a:xfrm>
            <a:off x="0" y="8832850"/>
            <a:ext cx="3038475" cy="463550"/>
          </a:xfrm>
          <a:prstGeom prst="rect">
            <a:avLst/>
          </a:prstGeom>
          <a:noFill/>
          <a:ln w="12700">
            <a:noFill/>
            <a:miter lim="800000"/>
            <a:headEnd/>
            <a:tailEnd/>
          </a:ln>
        </p:spPr>
        <p:txBody>
          <a:bodyPr wrap="none" anchor="ctr"/>
          <a:lstStyle/>
          <a:p>
            <a:endParaRPr lang="en-US"/>
          </a:p>
        </p:txBody>
      </p:sp>
      <p:sp>
        <p:nvSpPr>
          <p:cNvPr id="64526" name="Rectangle 13"/>
          <p:cNvSpPr>
            <a:spLocks noChangeArrowheads="1"/>
          </p:cNvSpPr>
          <p:nvPr/>
        </p:nvSpPr>
        <p:spPr bwMode="auto">
          <a:xfrm>
            <a:off x="0" y="0"/>
            <a:ext cx="3038475" cy="463550"/>
          </a:xfrm>
          <a:prstGeom prst="rect">
            <a:avLst/>
          </a:prstGeom>
          <a:noFill/>
          <a:ln w="12700">
            <a:noFill/>
            <a:miter lim="800000"/>
            <a:headEnd/>
            <a:tailEnd/>
          </a:ln>
        </p:spPr>
        <p:txBody>
          <a:bodyPr wrap="none" anchor="ctr"/>
          <a:lstStyle/>
          <a:p>
            <a:endParaRPr lang="en-US"/>
          </a:p>
        </p:txBody>
      </p:sp>
      <p:sp>
        <p:nvSpPr>
          <p:cNvPr id="64527" name="Rectangle 14"/>
          <p:cNvSpPr>
            <a:spLocks noGrp="1" noChangeArrowheads="1"/>
          </p:cNvSpPr>
          <p:nvPr>
            <p:ph type="body" idx="1"/>
          </p:nvPr>
        </p:nvSpPr>
        <p:spPr>
          <a:xfrm>
            <a:off x="933450" y="4416425"/>
            <a:ext cx="5143500" cy="4181475"/>
          </a:xfrm>
          <a:noFill/>
          <a:ln/>
        </p:spPr>
        <p:txBody>
          <a:bodyPr lIns="92180" tIns="45281" rIns="92180" bIns="45281"/>
          <a:lstStyle/>
          <a:p>
            <a:pPr eaLnBrk="1" hangingPunct="1"/>
            <a:r>
              <a:rPr lang="en-US" smtClean="0"/>
              <a:t>Thank co-authors</a:t>
            </a:r>
          </a:p>
        </p:txBody>
      </p:sp>
      <p:sp>
        <p:nvSpPr>
          <p:cNvPr id="64528" name="Rectangle 15"/>
          <p:cNvSpPr>
            <a:spLocks noGrp="1" noRot="1" noChangeAspect="1" noChangeArrowheads="1" noTextEdit="1"/>
          </p:cNvSpPr>
          <p:nvPr>
            <p:ph type="sldImg"/>
          </p:nvPr>
        </p:nvSpPr>
        <p:spPr>
          <a:xfrm>
            <a:off x="1189038" y="703263"/>
            <a:ext cx="4630737" cy="3473450"/>
          </a:xfrm>
          <a:ln w="12700" cap="flat">
            <a:solidFill>
              <a:schemeClr val="tx1"/>
            </a:solid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A6D4607-1575-4000-B743-F28DF8B3F587}" type="slidenum">
              <a:rPr lang="en-US" smtClean="0"/>
              <a:pPr>
                <a:defRPr/>
              </a:pPr>
              <a:t>17</a:t>
            </a:fld>
            <a:endParaRPr lang="en-US"/>
          </a:p>
        </p:txBody>
      </p:sp>
    </p:spTree>
    <p:extLst>
      <p:ext uri="{BB962C8B-B14F-4D97-AF65-F5344CB8AC3E}">
        <p14:creationId xmlns:p14="http://schemas.microsoft.com/office/powerpoint/2010/main" val="1505048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A6D4607-1575-4000-B743-F28DF8B3F587}" type="slidenum">
              <a:rPr lang="en-US" smtClean="0"/>
              <a:pPr>
                <a:defRPr/>
              </a:pPr>
              <a:t>18</a:t>
            </a:fld>
            <a:endParaRPr lang="en-US"/>
          </a:p>
        </p:txBody>
      </p:sp>
    </p:spTree>
    <p:extLst>
      <p:ext uri="{BB962C8B-B14F-4D97-AF65-F5344CB8AC3E}">
        <p14:creationId xmlns:p14="http://schemas.microsoft.com/office/powerpoint/2010/main" val="1505048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A6D4607-1575-4000-B743-F28DF8B3F587}" type="slidenum">
              <a:rPr lang="en-US" smtClean="0"/>
              <a:pPr>
                <a:defRPr/>
              </a:pPr>
              <a:t>23</a:t>
            </a:fld>
            <a:endParaRPr lang="en-US"/>
          </a:p>
        </p:txBody>
      </p:sp>
    </p:spTree>
    <p:extLst>
      <p:ext uri="{BB962C8B-B14F-4D97-AF65-F5344CB8AC3E}">
        <p14:creationId xmlns:p14="http://schemas.microsoft.com/office/powerpoint/2010/main" val="940441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a:lnSpc>
                <a:spcPct val="80000"/>
              </a:lnSpc>
            </a:pPr>
            <a:r>
              <a:rPr lang="en-US" sz="900" b="1" smtClean="0"/>
              <a:t>Participants</a:t>
            </a:r>
          </a:p>
          <a:p>
            <a:pPr>
              <a:lnSpc>
                <a:spcPct val="80000"/>
              </a:lnSpc>
            </a:pPr>
            <a:r>
              <a:rPr lang="en-US" sz="900" smtClean="0"/>
              <a:t>-Attila Gyulassy, Tom Peterka, Valerio Pascucci, Rob Ross</a:t>
            </a:r>
          </a:p>
          <a:p>
            <a:pPr>
              <a:lnSpc>
                <a:spcPct val="80000"/>
              </a:lnSpc>
            </a:pPr>
            <a:endParaRPr lang="en-US" sz="900" smtClean="0"/>
          </a:p>
          <a:p>
            <a:pPr>
              <a:lnSpc>
                <a:spcPct val="80000"/>
              </a:lnSpc>
            </a:pPr>
            <a:r>
              <a:rPr lang="en-US" sz="900" b="1" smtClean="0"/>
              <a:t>Problem</a:t>
            </a:r>
          </a:p>
          <a:p>
            <a:pPr>
              <a:lnSpc>
                <a:spcPct val="80000"/>
              </a:lnSpc>
              <a:buFontTx/>
              <a:buChar char="-"/>
            </a:pPr>
            <a:r>
              <a:rPr lang="en-US" sz="900" smtClean="0"/>
              <a:t>Topology-based techniques are useful for multiscale exploration of the feature space of scalar-valued large-scale simulations. The Morse-Smale Complex allows robust identification of gradient-based features and is suitable for analysis tasks in a wide range of application domains, for example physics, combustion, and chemistry. Computing the complex independently in parallel can result in output as large as the original dataset, and conceal features of interest. A multi-resolution representation is needed to simplify this complex, but requires resolution of global features: this has never been done in parallel for the Morse-Smale Complex.</a:t>
            </a:r>
          </a:p>
          <a:p>
            <a:pPr>
              <a:lnSpc>
                <a:spcPct val="80000"/>
              </a:lnSpc>
              <a:buFontTx/>
              <a:buChar char="-"/>
            </a:pPr>
            <a:endParaRPr lang="en-US" sz="900" smtClean="0"/>
          </a:p>
          <a:p>
            <a:pPr>
              <a:lnSpc>
                <a:spcPct val="80000"/>
              </a:lnSpc>
            </a:pPr>
            <a:r>
              <a:rPr lang="en-US" sz="900" b="1" smtClean="0"/>
              <a:t>Solution</a:t>
            </a:r>
          </a:p>
          <a:p>
            <a:pPr>
              <a:lnSpc>
                <a:spcPct val="80000"/>
              </a:lnSpc>
              <a:buFontTx/>
              <a:buChar char="-"/>
            </a:pPr>
            <a:r>
              <a:rPr lang="en-US" sz="900" smtClean="0"/>
              <a:t>We designed and implemented an algorithm to construct the Morse-Smale Complex in parallel with tunable parameters that allow trade-offs in use of resources, output size and accuracy.</a:t>
            </a:r>
          </a:p>
          <a:p>
            <a:pPr>
              <a:lnSpc>
                <a:spcPct val="80000"/>
              </a:lnSpc>
              <a:buFontTx/>
              <a:buChar char="-"/>
            </a:pPr>
            <a:r>
              <a:rPr lang="en-US" sz="900" smtClean="0"/>
              <a:t>These parameters include blocking strategy, merging strategy, and simplification level of the topology. </a:t>
            </a:r>
          </a:p>
          <a:p>
            <a:pPr>
              <a:lnSpc>
                <a:spcPct val="80000"/>
              </a:lnSpc>
              <a:buFontTx/>
              <a:buChar char="-"/>
            </a:pPr>
            <a:r>
              <a:rPr lang="en-US" sz="900" smtClean="0"/>
              <a:t>We performed parameter studies on artificial data designed to test best-case and worst-case performance, where feature size and count are varied in a range of data sizes and processor counts.</a:t>
            </a:r>
          </a:p>
          <a:p>
            <a:pPr>
              <a:lnSpc>
                <a:spcPct val="80000"/>
              </a:lnSpc>
              <a:buFontTx/>
              <a:buChar char="-"/>
            </a:pPr>
            <a:r>
              <a:rPr lang="en-US" sz="900" smtClean="0"/>
              <a:t>We ran strong scaling studies on data from large-scale simulations of combustion and hydrodynamic instabilities.</a:t>
            </a:r>
          </a:p>
          <a:p>
            <a:pPr>
              <a:lnSpc>
                <a:spcPct val="80000"/>
              </a:lnSpc>
              <a:buFontTx/>
              <a:buChar char="-"/>
            </a:pPr>
            <a:endParaRPr lang="en-US" sz="900" smtClean="0"/>
          </a:p>
          <a:p>
            <a:pPr>
              <a:lnSpc>
                <a:spcPct val="80000"/>
              </a:lnSpc>
            </a:pPr>
            <a:r>
              <a:rPr lang="en-US" sz="900" b="1" smtClean="0"/>
              <a:t>Impact</a:t>
            </a:r>
          </a:p>
          <a:p>
            <a:pPr>
              <a:lnSpc>
                <a:spcPct val="80000"/>
              </a:lnSpc>
              <a:buFontTx/>
              <a:buChar char="-"/>
            </a:pPr>
            <a:r>
              <a:rPr lang="en-US" sz="900" smtClean="0"/>
              <a:t>Proven scalability on Argonne Blue Gene/P: 35% strong scaling efficiency from 2K to 32K processes on Rayleigh-Taylor mixing problem. This efficiency is for end-to-end time to read the dataset from storage, compute and simplify the Morse-Smale Complex, and write the complex to storage.</a:t>
            </a:r>
          </a:p>
          <a:p>
            <a:pPr>
              <a:lnSpc>
                <a:spcPct val="80000"/>
              </a:lnSpc>
            </a:pPr>
            <a:r>
              <a:rPr lang="en-US" sz="900" smtClean="0"/>
              <a:t>-Similar scalability for combustion problem</a:t>
            </a:r>
          </a:p>
          <a:p>
            <a:pPr>
              <a:lnSpc>
                <a:spcPct val="80000"/>
              </a:lnSpc>
            </a:pPr>
            <a:r>
              <a:rPr lang="en-US" sz="900" smtClean="0"/>
              <a:t>-Being able to scale the generation of the Morse-Smale complex in parallel to the same scale as simulation enables the technique to be deployed in situ</a:t>
            </a:r>
          </a:p>
          <a:p>
            <a:pPr>
              <a:lnSpc>
                <a:spcPct val="80000"/>
              </a:lnSpc>
            </a:pPr>
            <a:r>
              <a:rPr lang="en-US" sz="900" smtClean="0"/>
              <a:t>-The simplified Morse-Smale complex requires only a fraction of the storage of the original dataset, up to 14X reduction in our tests of actual datasets. Even more aggressive reduction rates are possible, we reduced up to 400X in our synthetic tests.</a:t>
            </a:r>
          </a:p>
          <a:p>
            <a:pPr>
              <a:lnSpc>
                <a:spcPct val="80000"/>
              </a:lnSpc>
            </a:pPr>
            <a:r>
              <a:rPr lang="en-US" sz="900" smtClean="0"/>
              <a:t>-Unlike ordinary compression, the Morse-Smale complex is an intelligent compression guided by the complexity of the original data and the desired level of simplification. Such techniques that provide data-driven, adjustable multiresolution reduction will be absolutely essential going forward to exascale datasets. Parallelizing the Morse-Smale Complex is a major step in that direction.</a:t>
            </a:r>
          </a:p>
          <a:p>
            <a:pPr>
              <a:lnSpc>
                <a:spcPct val="80000"/>
              </a:lnSpc>
            </a:pPr>
            <a:r>
              <a:rPr lang="en-US" sz="900" smtClean="0"/>
              <a:t>-Another way to view the the Morse-Smale complex is as a roadmap into the dataset. It can be used to detect features, as an index into the dataset, or to query the data.</a:t>
            </a:r>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charset="0"/>
                <a:ea typeface="ＭＳ Ｐゴシック" charset="-128"/>
              </a:defRPr>
            </a:lvl1pPr>
            <a:lvl2pPr marL="37931725" indent="-37474525" eaLnBrk="0" hangingPunct="0">
              <a:defRPr sz="1400">
                <a:solidFill>
                  <a:schemeClr val="tx1"/>
                </a:solidFill>
                <a:latin typeface="Times New Roman" charset="0"/>
                <a:ea typeface="ＭＳ Ｐゴシック" charset="-128"/>
              </a:defRPr>
            </a:lvl2pPr>
            <a:lvl3pPr eaLnBrk="0" hangingPunct="0">
              <a:defRPr sz="1400">
                <a:solidFill>
                  <a:schemeClr val="tx1"/>
                </a:solidFill>
                <a:latin typeface="Times New Roman" charset="0"/>
                <a:ea typeface="ＭＳ Ｐゴシック" charset="-128"/>
              </a:defRPr>
            </a:lvl3pPr>
            <a:lvl4pPr eaLnBrk="0" hangingPunct="0">
              <a:defRPr sz="1400">
                <a:solidFill>
                  <a:schemeClr val="tx1"/>
                </a:solidFill>
                <a:latin typeface="Times New Roman" charset="0"/>
                <a:ea typeface="ＭＳ Ｐゴシック" charset="-128"/>
              </a:defRPr>
            </a:lvl4pPr>
            <a:lvl5pPr eaLnBrk="0" hangingPunct="0">
              <a:defRPr sz="1400">
                <a:solidFill>
                  <a:schemeClr val="tx1"/>
                </a:solidFill>
                <a:latin typeface="Times New Roman" charset="0"/>
                <a:ea typeface="ＭＳ Ｐゴシック" charset="-128"/>
              </a:defRPr>
            </a:lvl5pPr>
            <a:lvl6pPr marL="457200" eaLnBrk="0" fontAlgn="base" hangingPunct="0">
              <a:spcBef>
                <a:spcPct val="0"/>
              </a:spcBef>
              <a:spcAft>
                <a:spcPct val="0"/>
              </a:spcAft>
              <a:defRPr sz="1400">
                <a:solidFill>
                  <a:schemeClr val="tx1"/>
                </a:solidFill>
                <a:latin typeface="Times New Roman" charset="0"/>
                <a:ea typeface="ＭＳ Ｐゴシック" charset="-128"/>
              </a:defRPr>
            </a:lvl6pPr>
            <a:lvl7pPr marL="914400" eaLnBrk="0" fontAlgn="base" hangingPunct="0">
              <a:spcBef>
                <a:spcPct val="0"/>
              </a:spcBef>
              <a:spcAft>
                <a:spcPct val="0"/>
              </a:spcAft>
              <a:defRPr sz="1400">
                <a:solidFill>
                  <a:schemeClr val="tx1"/>
                </a:solidFill>
                <a:latin typeface="Times New Roman" charset="0"/>
                <a:ea typeface="ＭＳ Ｐゴシック" charset="-128"/>
              </a:defRPr>
            </a:lvl7pPr>
            <a:lvl8pPr marL="1371600" eaLnBrk="0" fontAlgn="base" hangingPunct="0">
              <a:spcBef>
                <a:spcPct val="0"/>
              </a:spcBef>
              <a:spcAft>
                <a:spcPct val="0"/>
              </a:spcAft>
              <a:defRPr sz="1400">
                <a:solidFill>
                  <a:schemeClr val="tx1"/>
                </a:solidFill>
                <a:latin typeface="Times New Roman" charset="0"/>
                <a:ea typeface="ＭＳ Ｐゴシック" charset="-128"/>
              </a:defRPr>
            </a:lvl8pPr>
            <a:lvl9pPr marL="1828800" eaLnBrk="0" fontAlgn="base" hangingPunct="0">
              <a:spcBef>
                <a:spcPct val="0"/>
              </a:spcBef>
              <a:spcAft>
                <a:spcPct val="0"/>
              </a:spcAft>
              <a:defRPr sz="1400">
                <a:solidFill>
                  <a:schemeClr val="tx1"/>
                </a:solidFill>
                <a:latin typeface="Times New Roman" charset="0"/>
                <a:ea typeface="ＭＳ Ｐゴシック" charset="-128"/>
              </a:defRPr>
            </a:lvl9pPr>
          </a:lstStyle>
          <a:p>
            <a:pPr eaLnBrk="1" hangingPunct="1"/>
            <a:fld id="{D7BB0894-E283-4313-83D4-3882DED21736}" type="slidenum">
              <a:rPr lang="en-US" sz="1200"/>
              <a:pPr eaLnBrk="1" hangingPunct="1"/>
              <a:t>25</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A6D4607-1575-4000-B743-F28DF8B3F587}" type="slidenum">
              <a:rPr lang="en-US" smtClean="0"/>
              <a:pPr>
                <a:defRPr/>
              </a:pPr>
              <a:t>39</a:t>
            </a:fld>
            <a:endParaRPr lang="en-US"/>
          </a:p>
        </p:txBody>
      </p:sp>
    </p:spTree>
    <p:extLst>
      <p:ext uri="{BB962C8B-B14F-4D97-AF65-F5344CB8AC3E}">
        <p14:creationId xmlns:p14="http://schemas.microsoft.com/office/powerpoint/2010/main" val="1611313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A6D4607-1575-4000-B743-F28DF8B3F587}" type="slidenum">
              <a:rPr lang="en-US" smtClean="0"/>
              <a:pPr>
                <a:defRPr/>
              </a:pPr>
              <a:t>3</a:t>
            </a:fld>
            <a:endParaRPr lang="en-US"/>
          </a:p>
        </p:txBody>
      </p:sp>
    </p:spTree>
    <p:extLst>
      <p:ext uri="{BB962C8B-B14F-4D97-AF65-F5344CB8AC3E}">
        <p14:creationId xmlns:p14="http://schemas.microsoft.com/office/powerpoint/2010/main" val="208191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A6D4607-1575-4000-B743-F28DF8B3F587}" type="slidenum">
              <a:rPr lang="en-US" smtClean="0"/>
              <a:pPr>
                <a:defRPr/>
              </a:pPr>
              <a:t>4</a:t>
            </a:fld>
            <a:endParaRPr lang="en-US"/>
          </a:p>
        </p:txBody>
      </p:sp>
    </p:spTree>
    <p:extLst>
      <p:ext uri="{BB962C8B-B14F-4D97-AF65-F5344CB8AC3E}">
        <p14:creationId xmlns:p14="http://schemas.microsoft.com/office/powerpoint/2010/main" val="2076278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A6D4607-1575-4000-B743-F28DF8B3F587}" type="slidenum">
              <a:rPr lang="en-US" smtClean="0"/>
              <a:pPr>
                <a:defRPr/>
              </a:pPr>
              <a:t>5</a:t>
            </a:fld>
            <a:endParaRPr lang="en-US"/>
          </a:p>
        </p:txBody>
      </p:sp>
    </p:spTree>
    <p:extLst>
      <p:ext uri="{BB962C8B-B14F-4D97-AF65-F5344CB8AC3E}">
        <p14:creationId xmlns:p14="http://schemas.microsoft.com/office/powerpoint/2010/main" val="128264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76B39D-26AF-4F24-8C69-6DDC3028E4A9}" type="slidenum">
              <a:rPr lang="en-US"/>
              <a:pPr/>
              <a:t>6</a:t>
            </a:fld>
            <a:endParaRPr lang="en-US"/>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xfrm>
            <a:off x="701345" y="4416098"/>
            <a:ext cx="5607711" cy="4180921"/>
          </a:xfrm>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A6D4607-1575-4000-B743-F28DF8B3F587}" type="slidenum">
              <a:rPr lang="en-US" smtClean="0"/>
              <a:pPr>
                <a:defRPr/>
              </a:pPr>
              <a:t>7</a:t>
            </a:fld>
            <a:endParaRPr lang="en-US"/>
          </a:p>
        </p:txBody>
      </p:sp>
    </p:spTree>
    <p:extLst>
      <p:ext uri="{BB962C8B-B14F-4D97-AF65-F5344CB8AC3E}">
        <p14:creationId xmlns:p14="http://schemas.microsoft.com/office/powerpoint/2010/main" val="2165089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8BC5D2-7D27-4CC3-B8DC-0163233C153A}" type="slidenum">
              <a:rPr lang="en-US"/>
              <a:pPr/>
              <a:t>8</a:t>
            </a:fld>
            <a:endParaRPr lang="en-US"/>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xfrm>
            <a:off x="701345" y="4416098"/>
            <a:ext cx="5607711" cy="4180921"/>
          </a:xfrm>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A6D4607-1575-4000-B743-F28DF8B3F587}" type="slidenum">
              <a:rPr lang="en-US" smtClean="0"/>
              <a:pPr>
                <a:defRPr/>
              </a:pPr>
              <a:t>9</a:t>
            </a:fld>
            <a:endParaRPr lang="en-US"/>
          </a:p>
        </p:txBody>
      </p:sp>
    </p:spTree>
    <p:extLst>
      <p:ext uri="{BB962C8B-B14F-4D97-AF65-F5344CB8AC3E}">
        <p14:creationId xmlns:p14="http://schemas.microsoft.com/office/powerpoint/2010/main" val="1172941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A6D4607-1575-4000-B743-F28DF8B3F587}" type="slidenum">
              <a:rPr lang="en-US" smtClean="0"/>
              <a:pPr>
                <a:defRPr/>
              </a:pPr>
              <a:t>10</a:t>
            </a:fld>
            <a:endParaRPr lang="en-US"/>
          </a:p>
        </p:txBody>
      </p:sp>
    </p:spTree>
    <p:extLst>
      <p:ext uri="{BB962C8B-B14F-4D97-AF65-F5344CB8AC3E}">
        <p14:creationId xmlns:p14="http://schemas.microsoft.com/office/powerpoint/2010/main" val="3700080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152400"/>
            <a:ext cx="200025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152400"/>
            <a:ext cx="584835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4676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371600"/>
            <a:ext cx="39243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10100" y="1371600"/>
            <a:ext cx="3924300" cy="5105400"/>
          </a:xfrm>
        </p:spPr>
        <p:txBody>
          <a:bodyPr/>
          <a:lstStyle/>
          <a:p>
            <a:pPr lvl="0"/>
            <a:endParaRPr lang="en-US" noProof="0" smtClean="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4676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371600"/>
            <a:ext cx="39243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10100" y="1371600"/>
            <a:ext cx="39243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10100" y="4000500"/>
            <a:ext cx="39243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467600" cy="914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371600"/>
            <a:ext cx="39243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10100" y="1371600"/>
            <a:ext cx="39243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4676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371600"/>
            <a:ext cx="39243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39243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4676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371600"/>
            <a:ext cx="39243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10100" y="1371600"/>
            <a:ext cx="3924300" cy="5105400"/>
          </a:xfrm>
        </p:spPr>
        <p:txBody>
          <a:bodyPr/>
          <a:lstStyle/>
          <a:p>
            <a:pPr lvl="0"/>
            <a:endParaRPr lang="en-US" noProof="0" smtClean="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33400" y="152400"/>
            <a:ext cx="8001000" cy="632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838200" y="152400"/>
            <a:ext cx="7467600" cy="9144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533400" y="1371600"/>
            <a:ext cx="39243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10100" y="1371600"/>
            <a:ext cx="39243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33400" y="4000500"/>
            <a:ext cx="39243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10100" y="4000500"/>
            <a:ext cx="39243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467600" cy="914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371600"/>
            <a:ext cx="39243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10100" y="1371600"/>
            <a:ext cx="39243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10100" y="4000500"/>
            <a:ext cx="39243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4907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371600"/>
            <a:ext cx="39243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39243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bwMode="auto">
          <a:xfrm>
            <a:off x="838200" y="152400"/>
            <a:ext cx="7467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8" name="Rectangle 3"/>
          <p:cNvSpPr>
            <a:spLocks noGrp="1" noChangeArrowheads="1"/>
          </p:cNvSpPr>
          <p:nvPr>
            <p:ph type="body" idx="1"/>
          </p:nvPr>
        </p:nvSpPr>
        <p:spPr bwMode="auto">
          <a:xfrm>
            <a:off x="533400" y="1371600"/>
            <a:ext cx="8001000"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3" name="Line 9"/>
          <p:cNvSpPr>
            <a:spLocks noChangeShapeType="1"/>
          </p:cNvSpPr>
          <p:nvPr/>
        </p:nvSpPr>
        <p:spPr bwMode="auto">
          <a:xfrm>
            <a:off x="533400" y="1114425"/>
            <a:ext cx="8077200" cy="0"/>
          </a:xfrm>
          <a:prstGeom prst="line">
            <a:avLst/>
          </a:prstGeom>
          <a:noFill/>
          <a:ln w="25400">
            <a:solidFill>
              <a:srgbClr val="3366FF"/>
            </a:solidFill>
            <a:round/>
            <a:headEnd/>
            <a:tailEnd/>
          </a:ln>
          <a:effectLst/>
        </p:spPr>
        <p:txBody>
          <a:bodyPr wrap="none" anchor="ctr"/>
          <a:lstStyle/>
          <a:p>
            <a:pPr>
              <a:defRPr/>
            </a:pPr>
            <a:endParaRPr lang="en-US"/>
          </a:p>
        </p:txBody>
      </p:sp>
      <p:sp>
        <p:nvSpPr>
          <p:cNvPr id="1034" name="Line 10"/>
          <p:cNvSpPr>
            <a:spLocks noChangeShapeType="1"/>
          </p:cNvSpPr>
          <p:nvPr/>
        </p:nvSpPr>
        <p:spPr bwMode="auto">
          <a:xfrm>
            <a:off x="533400" y="1190625"/>
            <a:ext cx="8077200" cy="0"/>
          </a:xfrm>
          <a:prstGeom prst="line">
            <a:avLst/>
          </a:prstGeom>
          <a:noFill/>
          <a:ln w="38100">
            <a:solidFill>
              <a:srgbClr val="0A1B9E"/>
            </a:solidFill>
            <a:round/>
            <a:headEnd/>
            <a:tailEnd/>
          </a:ln>
          <a:effectLst/>
        </p:spPr>
        <p:txBody>
          <a:bodyPr wrap="none" anchor="ctr"/>
          <a:lstStyle/>
          <a:p>
            <a:pPr>
              <a:defRPr/>
            </a:pPr>
            <a:endParaRPr lang="en-US"/>
          </a:p>
        </p:txBody>
      </p:sp>
      <p:sp>
        <p:nvSpPr>
          <p:cNvPr id="1035" name="Rectangle 11"/>
          <p:cNvSpPr>
            <a:spLocks noChangeArrowheads="1"/>
          </p:cNvSpPr>
          <p:nvPr/>
        </p:nvSpPr>
        <p:spPr bwMode="auto">
          <a:xfrm>
            <a:off x="3633258" y="6632575"/>
            <a:ext cx="1295400" cy="225425"/>
          </a:xfrm>
          <a:prstGeom prst="rect">
            <a:avLst/>
          </a:prstGeom>
          <a:noFill/>
          <a:ln w="12700">
            <a:noFill/>
            <a:miter lim="800000"/>
            <a:headEnd/>
            <a:tailEnd/>
          </a:ln>
          <a:effectLst/>
        </p:spPr>
        <p:txBody>
          <a:bodyPr lIns="90487" tIns="44450" rIns="90487" bIns="44450">
            <a:spAutoFit/>
          </a:bodyPr>
          <a:lstStyle/>
          <a:p>
            <a:pPr algn="r">
              <a:defRPr/>
            </a:pPr>
            <a:r>
              <a:rPr lang="en-US" sz="900" dirty="0"/>
              <a:t>  Pascucci-</a:t>
            </a:r>
            <a:fld id="{0049095F-D376-4913-AEC1-4A3D0A6ED5F9}" type="slidenum">
              <a:rPr lang="en-US" sz="900"/>
              <a:pPr algn="r">
                <a:defRPr/>
              </a:pPr>
              <a:t>‹#›</a:t>
            </a:fld>
            <a:endParaRPr lang="en-US" sz="900" dirty="0"/>
          </a:p>
        </p:txBody>
      </p:sp>
      <p:pic>
        <p:nvPicPr>
          <p:cNvPr id="12" name="Picture 2" descr="cedmav-banner"/>
          <p:cNvPicPr>
            <a:picLocks noChangeAspect="1" noChangeArrowheads="1"/>
          </p:cNvPicPr>
          <p:nvPr userDrawn="1"/>
        </p:nvPicPr>
        <p:blipFill rotWithShape="1">
          <a:blip r:embed="rId21" cstate="print">
            <a:extLst>
              <a:ext uri="{28A0092B-C50C-407E-A947-70E740481C1C}">
                <a14:useLocalDpi xmlns:a14="http://schemas.microsoft.com/office/drawing/2010/main" val="0"/>
              </a:ext>
            </a:extLst>
          </a:blip>
          <a:srcRect l="1940" t="10047" r="71091" b="10436"/>
          <a:stretch/>
        </p:blipFill>
        <p:spPr bwMode="auto">
          <a:xfrm>
            <a:off x="-7264" y="6534828"/>
            <a:ext cx="654979" cy="32317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edmav-banner"/>
          <p:cNvPicPr>
            <a:picLocks noChangeAspect="1" noChangeArrowheads="1"/>
          </p:cNvPicPr>
          <p:nvPr userDrawn="1"/>
        </p:nvPicPr>
        <p:blipFill rotWithShape="1">
          <a:blip r:embed="rId22">
            <a:extLst>
              <a:ext uri="{28A0092B-C50C-407E-A947-70E740481C1C}">
                <a14:useLocalDpi xmlns:a14="http://schemas.microsoft.com/office/drawing/2010/main" val="0"/>
              </a:ext>
            </a:extLst>
          </a:blip>
          <a:srcRect l="64461" t="52198" r="1715" b="8810"/>
          <a:stretch/>
        </p:blipFill>
        <p:spPr bwMode="auto">
          <a:xfrm>
            <a:off x="7450667" y="6534828"/>
            <a:ext cx="1693333" cy="326664"/>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iming>
    <p:tnLst>
      <p:par>
        <p:cTn id="1" dur="indefinite" restart="never" nodeType="tmRoot"/>
      </p:par>
    </p:tnLst>
  </p:timing>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Helvetica" pitchFamily="34" charset="0"/>
        </a:defRPr>
      </a:lvl2pPr>
      <a:lvl3pPr algn="ctr" rtl="0" eaLnBrk="0" fontAlgn="base" hangingPunct="0">
        <a:spcBef>
          <a:spcPct val="0"/>
        </a:spcBef>
        <a:spcAft>
          <a:spcPct val="0"/>
        </a:spcAft>
        <a:defRPr sz="3200" b="1">
          <a:solidFill>
            <a:schemeClr val="tx2"/>
          </a:solidFill>
          <a:latin typeface="Helvetica" pitchFamily="34" charset="0"/>
        </a:defRPr>
      </a:lvl3pPr>
      <a:lvl4pPr algn="ctr" rtl="0" eaLnBrk="0" fontAlgn="base" hangingPunct="0">
        <a:spcBef>
          <a:spcPct val="0"/>
        </a:spcBef>
        <a:spcAft>
          <a:spcPct val="0"/>
        </a:spcAft>
        <a:defRPr sz="3200" b="1">
          <a:solidFill>
            <a:schemeClr val="tx2"/>
          </a:solidFill>
          <a:latin typeface="Helvetica" pitchFamily="34" charset="0"/>
        </a:defRPr>
      </a:lvl4pPr>
      <a:lvl5pPr algn="ctr" rtl="0" eaLnBrk="0" fontAlgn="base" hangingPunct="0">
        <a:spcBef>
          <a:spcPct val="0"/>
        </a:spcBef>
        <a:spcAft>
          <a:spcPct val="0"/>
        </a:spcAft>
        <a:defRPr sz="3200" b="1">
          <a:solidFill>
            <a:schemeClr val="tx2"/>
          </a:solidFill>
          <a:latin typeface="Helvetica" pitchFamily="34" charset="0"/>
        </a:defRPr>
      </a:lvl5pPr>
      <a:lvl6pPr marL="457200" algn="ctr" rtl="0" fontAlgn="base">
        <a:spcBef>
          <a:spcPct val="0"/>
        </a:spcBef>
        <a:spcAft>
          <a:spcPct val="0"/>
        </a:spcAft>
        <a:defRPr sz="3200" b="1">
          <a:solidFill>
            <a:schemeClr val="tx2"/>
          </a:solidFill>
          <a:latin typeface="Helvetica" pitchFamily="34" charset="0"/>
        </a:defRPr>
      </a:lvl6pPr>
      <a:lvl7pPr marL="914400" algn="ctr" rtl="0" fontAlgn="base">
        <a:spcBef>
          <a:spcPct val="0"/>
        </a:spcBef>
        <a:spcAft>
          <a:spcPct val="0"/>
        </a:spcAft>
        <a:defRPr sz="3200" b="1">
          <a:solidFill>
            <a:schemeClr val="tx2"/>
          </a:solidFill>
          <a:latin typeface="Helvetica" pitchFamily="34" charset="0"/>
        </a:defRPr>
      </a:lvl7pPr>
      <a:lvl8pPr marL="1371600" algn="ctr" rtl="0" fontAlgn="base">
        <a:spcBef>
          <a:spcPct val="0"/>
        </a:spcBef>
        <a:spcAft>
          <a:spcPct val="0"/>
        </a:spcAft>
        <a:defRPr sz="3200" b="1">
          <a:solidFill>
            <a:schemeClr val="tx2"/>
          </a:solidFill>
          <a:latin typeface="Helvetica" pitchFamily="34" charset="0"/>
        </a:defRPr>
      </a:lvl8pPr>
      <a:lvl9pPr marL="1828800" algn="ctr" rtl="0" fontAlgn="base">
        <a:spcBef>
          <a:spcPct val="0"/>
        </a:spcBef>
        <a:spcAft>
          <a:spcPct val="0"/>
        </a:spcAft>
        <a:defRPr sz="3200" b="1">
          <a:solidFill>
            <a:schemeClr val="tx2"/>
          </a:solidFill>
          <a:latin typeface="Helvetica" pitchFamily="34" charset="0"/>
        </a:defRPr>
      </a:lvl9pPr>
    </p:titleStyle>
    <p:bodyStyle>
      <a:lvl1pPr marL="342900" indent="-342900" algn="l" rtl="0" eaLnBrk="0" fontAlgn="base" hangingPunct="0">
        <a:spcBef>
          <a:spcPct val="20000"/>
        </a:spcBef>
        <a:spcAft>
          <a:spcPct val="0"/>
        </a:spcAft>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tx1"/>
          </a:solidFill>
          <a:latin typeface="+mn-lt"/>
        </a:defRPr>
      </a:lvl2pPr>
      <a:lvl3pPr marL="1143000" indent="-228600" algn="l" rtl="0" eaLnBrk="0" fontAlgn="base" hangingPunct="0">
        <a:spcBef>
          <a:spcPct val="20000"/>
        </a:spcBef>
        <a:spcAft>
          <a:spcPct val="0"/>
        </a:spcAft>
        <a:buChar char="•"/>
        <a:defRPr b="1">
          <a:solidFill>
            <a:schemeClr val="tx1"/>
          </a:solidFill>
          <a:latin typeface="+mn-lt"/>
        </a:defRPr>
      </a:lvl3pPr>
      <a:lvl4pPr marL="1600200" indent="-228600" algn="l" rtl="0" eaLnBrk="0" fontAlgn="base" hangingPunct="0">
        <a:spcBef>
          <a:spcPct val="20000"/>
        </a:spcBef>
        <a:spcAft>
          <a:spcPct val="0"/>
        </a:spcAft>
        <a:buChar char="–"/>
        <a:defRPr sz="1600" b="1">
          <a:solidFill>
            <a:schemeClr val="tx1"/>
          </a:solidFill>
          <a:latin typeface="+mn-lt"/>
        </a:defRPr>
      </a:lvl4pPr>
      <a:lvl5pPr marL="2057400" indent="-228600" algn="l" rtl="0" eaLnBrk="0" fontAlgn="base" hangingPunct="0">
        <a:spcBef>
          <a:spcPct val="20000"/>
        </a:spcBef>
        <a:spcAft>
          <a:spcPct val="0"/>
        </a:spcAft>
        <a:buFont typeface="Times" pitchFamily="18" charset="0"/>
        <a:buChar char="•"/>
        <a:defRPr sz="1600" b="1">
          <a:solidFill>
            <a:schemeClr val="tx1"/>
          </a:solidFill>
          <a:latin typeface="+mn-lt"/>
        </a:defRPr>
      </a:lvl5pPr>
      <a:lvl6pPr marL="2514600" indent="-228600" algn="l" rtl="0" fontAlgn="base">
        <a:spcBef>
          <a:spcPct val="20000"/>
        </a:spcBef>
        <a:spcAft>
          <a:spcPct val="0"/>
        </a:spcAft>
        <a:buFont typeface="Times" pitchFamily="18" charset="0"/>
        <a:buChar char="•"/>
        <a:defRPr sz="1600" b="1">
          <a:solidFill>
            <a:schemeClr val="tx1"/>
          </a:solidFill>
          <a:latin typeface="+mn-lt"/>
        </a:defRPr>
      </a:lvl6pPr>
      <a:lvl7pPr marL="2971800" indent="-228600" algn="l" rtl="0" fontAlgn="base">
        <a:spcBef>
          <a:spcPct val="20000"/>
        </a:spcBef>
        <a:spcAft>
          <a:spcPct val="0"/>
        </a:spcAft>
        <a:buFont typeface="Times" pitchFamily="18" charset="0"/>
        <a:buChar char="•"/>
        <a:defRPr sz="1600" b="1">
          <a:solidFill>
            <a:schemeClr val="tx1"/>
          </a:solidFill>
          <a:latin typeface="+mn-lt"/>
        </a:defRPr>
      </a:lvl7pPr>
      <a:lvl8pPr marL="3429000" indent="-228600" algn="l" rtl="0" fontAlgn="base">
        <a:spcBef>
          <a:spcPct val="20000"/>
        </a:spcBef>
        <a:spcAft>
          <a:spcPct val="0"/>
        </a:spcAft>
        <a:buFont typeface="Times" pitchFamily="18" charset="0"/>
        <a:buChar char="•"/>
        <a:defRPr sz="1600" b="1">
          <a:solidFill>
            <a:schemeClr val="tx1"/>
          </a:solidFill>
          <a:latin typeface="+mn-lt"/>
        </a:defRPr>
      </a:lvl8pPr>
      <a:lvl9pPr marL="3886200" indent="-228600" algn="l" rtl="0" fontAlgn="base">
        <a:spcBef>
          <a:spcPct val="20000"/>
        </a:spcBef>
        <a:spcAft>
          <a:spcPct val="0"/>
        </a:spcAft>
        <a:buFont typeface="Times" pitchFamily="18" charset="0"/>
        <a:buChar char="•"/>
        <a:defRPr sz="16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71.png"/></Relationships>
</file>

<file path=ppt/slides/_rels/slide17.xml.rels><?xml version="1.0" encoding="UTF-8" standalone="yes"?>
<Relationships xmlns="http://schemas.openxmlformats.org/package/2006/relationships"><Relationship Id="rId8" Type="http://schemas.openxmlformats.org/officeDocument/2006/relationships/hyperlink" Target="file:///K:\ViSUS_DEMO\_NGA_DEMO_PRESENTATION\_Copy%20of%20demo_001_world_simple.bat" TargetMode="External"/><Relationship Id="rId13" Type="http://schemas.openxmlformats.org/officeDocument/2006/relationships/image" Target="../media/image76.png"/><Relationship Id="rId18" Type="http://schemas.openxmlformats.org/officeDocument/2006/relationships/image" Target="../media/image31.png"/><Relationship Id="rId3" Type="http://schemas.openxmlformats.org/officeDocument/2006/relationships/hyperlink" Target="file:///K:\ViSUS_DEMO\_NGA_DEMO_PRESENTATION\_Copy%20of%20demo_005_difference_and_edge.bat" TargetMode="External"/><Relationship Id="rId7" Type="http://schemas.openxmlformats.org/officeDocument/2006/relationships/image" Target="../media/image74.png"/><Relationship Id="rId12" Type="http://schemas.openxmlformats.org/officeDocument/2006/relationships/hyperlink" Target="file:///K:\visus_3D_demo\visus-oil-demo\run-K.bat" TargetMode="External"/><Relationship Id="rId17" Type="http://schemas.openxmlformats.org/officeDocument/2006/relationships/image" Target="../media/image79.jpeg"/><Relationship Id="rId2" Type="http://schemas.openxmlformats.org/officeDocument/2006/relationships/notesSlide" Target="../notesSlides/notesSlide10.xml"/><Relationship Id="rId16"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38.png"/><Relationship Id="rId5" Type="http://schemas.openxmlformats.org/officeDocument/2006/relationships/hyperlink" Target="file:///K:\ViSUS_DEMO\_search\demo0_pool.bat" TargetMode="External"/><Relationship Id="rId15" Type="http://schemas.openxmlformats.org/officeDocument/2006/relationships/image" Target="../media/image77.png"/><Relationship Id="rId10" Type="http://schemas.openxmlformats.org/officeDocument/2006/relationships/hyperlink" Target="file:///K:\visus_3D_demo\BORG-DEMO-DVD\RUN_VISUS_FOX_DEMO_MIRANDA_RELATIVE_PATH-K.bat" TargetMode="External"/><Relationship Id="rId4" Type="http://schemas.openxmlformats.org/officeDocument/2006/relationships/image" Target="../media/image72.png"/><Relationship Id="rId9" Type="http://schemas.openxmlformats.org/officeDocument/2006/relationships/image" Target="../media/image75.png"/><Relationship Id="rId14" Type="http://schemas.openxmlformats.org/officeDocument/2006/relationships/hyperlink" Target="file:///K:\visus_3D_demo\visfemale\runfox_local.bat"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file:///K:\ViSUS_DEMO\_NGA_DEMO_PRESENTATION\_Copy%20of%20demo_001_world_simple.bat" TargetMode="External"/><Relationship Id="rId13" Type="http://schemas.openxmlformats.org/officeDocument/2006/relationships/image" Target="../media/image76.png"/><Relationship Id="rId18" Type="http://schemas.openxmlformats.org/officeDocument/2006/relationships/image" Target="../media/image31.png"/><Relationship Id="rId3" Type="http://schemas.openxmlformats.org/officeDocument/2006/relationships/hyperlink" Target="file:///K:\ViSUS_DEMO\_NGA_DEMO_PRESENTATION\_Copy%20of%20demo_005_difference_and_edge.bat" TargetMode="External"/><Relationship Id="rId7" Type="http://schemas.openxmlformats.org/officeDocument/2006/relationships/image" Target="../media/image74.png"/><Relationship Id="rId12" Type="http://schemas.openxmlformats.org/officeDocument/2006/relationships/hyperlink" Target="file:///K:\visus_3D_demo\visus-oil-demo\run-K.bat" TargetMode="External"/><Relationship Id="rId17" Type="http://schemas.openxmlformats.org/officeDocument/2006/relationships/image" Target="../media/image79.jpeg"/><Relationship Id="rId2" Type="http://schemas.openxmlformats.org/officeDocument/2006/relationships/notesSlide" Target="../notesSlides/notesSlide11.xml"/><Relationship Id="rId16"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38.png"/><Relationship Id="rId5" Type="http://schemas.openxmlformats.org/officeDocument/2006/relationships/hyperlink" Target="file:///K:\ViSUS_DEMO\_search\demo0_pool.bat" TargetMode="External"/><Relationship Id="rId15" Type="http://schemas.openxmlformats.org/officeDocument/2006/relationships/image" Target="../media/image77.png"/><Relationship Id="rId10" Type="http://schemas.openxmlformats.org/officeDocument/2006/relationships/hyperlink" Target="file:///K:\visus_3D_demo\BORG-DEMO-DVD\RUN_VISUS_FOX_DEMO_MIRANDA_RELATIVE_PATH-K.bat" TargetMode="External"/><Relationship Id="rId4" Type="http://schemas.openxmlformats.org/officeDocument/2006/relationships/image" Target="../media/image72.png"/><Relationship Id="rId9" Type="http://schemas.openxmlformats.org/officeDocument/2006/relationships/image" Target="../media/image75.png"/><Relationship Id="rId14" Type="http://schemas.openxmlformats.org/officeDocument/2006/relationships/hyperlink" Target="file:///K:\visus_3D_demo\visfemale\runfox_local.bat"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0.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82.png"/><Relationship Id="rId4" Type="http://schemas.openxmlformats.org/officeDocument/2006/relationships/hyperlink" Target="file:///C:\ViSUS-demo-CD-windows\RUN_VISUS_DEMO_PPM_new.bat"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hyperlink" Target="file:///K:\visus_3D_demo\BORG-DEMO-DVD\RUN_VISUS_FOX_DEMO_MIRANDA_RELATIVE_PATH-K.bat" TargetMode="External"/><Relationship Id="rId4" Type="http://schemas.openxmlformats.org/officeDocument/2006/relationships/image" Target="../media/image88.png"/></Relationships>
</file>

<file path=ppt/slides/_rels/slide24.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jpeg"/><Relationship Id="rId12" Type="http://schemas.microsoft.com/office/2007/relationships/hdphoto" Target="../media/hdphoto1.wdp"/><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jpeg"/><Relationship Id="rId4" Type="http://schemas.openxmlformats.org/officeDocument/2006/relationships/image" Target="../media/image91.png"/><Relationship Id="rId9" Type="http://schemas.openxmlformats.org/officeDocument/2006/relationships/image" Target="../media/image96.jpeg"/></Relationships>
</file>

<file path=ppt/slides/_rels/slide2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2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2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png"/></Relationships>
</file>

<file path=ppt/slides/_rels/slide2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3.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4.png"/><Relationship Id="rId18" Type="http://schemas.openxmlformats.org/officeDocument/2006/relationships/image" Target="../media/image29.jpeg"/><Relationship Id="rId3" Type="http://schemas.openxmlformats.org/officeDocument/2006/relationships/slideLayout" Target="../slideLayouts/slideLayout2.xml"/><Relationship Id="rId21" Type="http://schemas.openxmlformats.org/officeDocument/2006/relationships/image" Target="../media/image32.png"/><Relationship Id="rId7" Type="http://schemas.openxmlformats.org/officeDocument/2006/relationships/image" Target="../media/image20.png"/><Relationship Id="rId12" Type="http://schemas.openxmlformats.org/officeDocument/2006/relationships/hyperlink" Target="file:///C:\pascucci\data\ViSUS-demo-CD-windows\RUN_VISUS_DEMO_PPM_WITH_FOX_high_res.bat" TargetMode="External"/><Relationship Id="rId17" Type="http://schemas.openxmlformats.org/officeDocument/2006/relationships/image" Target="../media/image28.png"/><Relationship Id="rId2" Type="http://schemas.openxmlformats.org/officeDocument/2006/relationships/video" Target="file:///D:\pascucci_disk_backup\pascucci\animations\climate\movie2\Temp+Cloud_0000_short.avi" TargetMode="External"/><Relationship Id="rId16" Type="http://schemas.openxmlformats.org/officeDocument/2006/relationships/image" Target="../media/image27.png"/><Relationship Id="rId20" Type="http://schemas.openxmlformats.org/officeDocument/2006/relationships/image" Target="../media/image31.png"/><Relationship Id="rId1" Type="http://schemas.microsoft.com/office/2007/relationships/media" Target="file:///D:\pascucci_disk_backup\pascucci\animations\climate\movie2\Temp+Cloud_0000_short.avi" TargetMode="External"/><Relationship Id="rId6" Type="http://schemas.openxmlformats.org/officeDocument/2006/relationships/image" Target="../media/image19.jpeg"/><Relationship Id="rId11" Type="http://schemas.openxmlformats.org/officeDocument/2006/relationships/image" Target="../media/image23.png"/><Relationship Id="rId5" Type="http://schemas.openxmlformats.org/officeDocument/2006/relationships/image" Target="../media/image18.jpeg"/><Relationship Id="rId15" Type="http://schemas.openxmlformats.org/officeDocument/2006/relationships/image" Target="../media/image26.jpeg"/><Relationship Id="rId10" Type="http://schemas.openxmlformats.org/officeDocument/2006/relationships/hyperlink" Target="file:///C:\pascucci\data\demo-topology\contour-tree-viewer\_DEMO_3d-rho-spectrum-topology.bat" TargetMode="External"/><Relationship Id="rId19" Type="http://schemas.openxmlformats.org/officeDocument/2006/relationships/image" Target="../media/image30.jpeg"/><Relationship Id="rId4" Type="http://schemas.openxmlformats.org/officeDocument/2006/relationships/notesSlide" Target="../notesSlides/notesSlide2.xml"/><Relationship Id="rId9" Type="http://schemas.openxmlformats.org/officeDocument/2006/relationships/image" Target="../media/image22.png"/><Relationship Id="rId14" Type="http://schemas.openxmlformats.org/officeDocument/2006/relationships/image" Target="../media/image25.png"/></Relationships>
</file>

<file path=ppt/slides/_rels/slide3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107.png"/></Relationships>
</file>

<file path=ppt/slides/_rels/slide3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3.tiff"/><Relationship Id="rId2" Type="http://schemas.openxmlformats.org/officeDocument/2006/relationships/image" Target="../media/image112.tiff"/><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3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slideLayout" Target="../slideLayouts/slideLayout6.xml"/><Relationship Id="rId7" Type="http://schemas.openxmlformats.org/officeDocument/2006/relationships/image" Target="../media/image120.png"/><Relationship Id="rId12" Type="http://schemas.openxmlformats.org/officeDocument/2006/relationships/image" Target="../media/image123.png"/><Relationship Id="rId2" Type="http://schemas.openxmlformats.org/officeDocument/2006/relationships/video" Target="file:///C:\pascucci\animations\climate\movie2\Temp+Cloud_0000_short.avi" TargetMode="External"/><Relationship Id="rId1" Type="http://schemas.microsoft.com/office/2007/relationships/media" Target="file:///C:\pascucci\animations\climate\movie2\Temp+Cloud_0000_short.avi" TargetMode="External"/><Relationship Id="rId6" Type="http://schemas.openxmlformats.org/officeDocument/2006/relationships/image" Target="../media/image119.jpeg"/><Relationship Id="rId11" Type="http://schemas.openxmlformats.org/officeDocument/2006/relationships/image" Target="../media/image122.png"/><Relationship Id="rId5" Type="http://schemas.openxmlformats.org/officeDocument/2006/relationships/image" Target="../media/image118.png"/><Relationship Id="rId10" Type="http://schemas.openxmlformats.org/officeDocument/2006/relationships/image" Target="../media/image23.png"/><Relationship Id="rId4" Type="http://schemas.openxmlformats.org/officeDocument/2006/relationships/notesSlide" Target="../notesSlides/notesSlide14.xml"/><Relationship Id="rId9" Type="http://schemas.openxmlformats.org/officeDocument/2006/relationships/hyperlink" Target="file:///C:\pascucci\data\demo-topology\contour-tree-viewer\_DEMO_3d-rho-spectrum-topology.bat"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hyperlink" Target="file:///K:\ViSUS_DEMO\_NGA_DEMO_PRESENTATION\_Copy%20of%20demo_004_world_simple_time_series_world.bat" TargetMode="External"/><Relationship Id="rId3" Type="http://schemas.openxmlformats.org/officeDocument/2006/relationships/notesSlide" Target="../notesSlides/notesSlide3.xml"/><Relationship Id="rId7" Type="http://schemas.openxmlformats.org/officeDocument/2006/relationships/hyperlink" Target="file:///C:\pascucci\src\ViSUS-demo-CD-windows\RUN_VISUS_DEMO_PPM_new.bat" TargetMode="External"/><Relationship Id="rId12"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5.png"/><Relationship Id="rId11" Type="http://schemas.openxmlformats.org/officeDocument/2006/relationships/image" Target="../media/image37.png"/><Relationship Id="rId5" Type="http://schemas.openxmlformats.org/officeDocument/2006/relationships/hyperlink" Target="file:///C:\pascucci\data\visus-oil-demo\run.bat" TargetMode="External"/><Relationship Id="rId10" Type="http://schemas.openxmlformats.org/officeDocument/2006/relationships/image" Target="../media/image33.wmf"/><Relationship Id="rId4" Type="http://schemas.openxmlformats.org/officeDocument/2006/relationships/image" Target="../media/image34.png"/><Relationship Id="rId9" Type="http://schemas.openxmlformats.org/officeDocument/2006/relationships/oleObject" Target="../embeddings/oleObject1.bin"/><Relationship Id="rId14" Type="http://schemas.openxmlformats.org/officeDocument/2006/relationships/image" Target="../media/image39.png"/></Relationships>
</file>

<file path=ppt/slides/_rels/slide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5.xml"/><Relationship Id="rId7" Type="http://schemas.openxmlformats.org/officeDocument/2006/relationships/image" Target="../media/image47.png"/><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hyperlink" Target="file:///H:\nga\data\nga\_NGA_DEMO_PRESENTATION\demo_003_remote_a.bat" TargetMode="External"/><Relationship Id="rId11" Type="http://schemas.openxmlformats.org/officeDocument/2006/relationships/image" Target="../media/image51.png"/><Relationship Id="rId5" Type="http://schemas.openxmlformats.org/officeDocument/2006/relationships/image" Target="../media/image46.emf"/><Relationship Id="rId10" Type="http://schemas.openxmlformats.org/officeDocument/2006/relationships/image" Target="../media/image50.png"/><Relationship Id="rId4" Type="http://schemas.openxmlformats.org/officeDocument/2006/relationships/oleObject" Target="../embeddings/oleObject2.bin"/><Relationship Id="rId9" Type="http://schemas.openxmlformats.org/officeDocument/2006/relationships/image" Target="../media/image4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53.emf"/><Relationship Id="rId2" Type="http://schemas.openxmlformats.org/officeDocument/2006/relationships/slideLayout" Target="../slideLayouts/slideLayout19.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52.emf"/><Relationship Id="rId4" Type="http://schemas.openxmlformats.org/officeDocument/2006/relationships/oleObject" Target="../embeddings/oleObject3.bin"/></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file:///H:\nga\data\nga\_NGA_DEMO_PRESENTATION\demo_005_difference_and_edge.bat" TargetMode="External"/><Relationship Id="rId7"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583264"/>
            <a:ext cx="9144000" cy="1957918"/>
          </a:xfrm>
        </p:spPr>
        <p:txBody>
          <a:bodyPr/>
          <a:lstStyle/>
          <a:p>
            <a:r>
              <a:rPr lang="en-US" sz="3000" dirty="0"/>
              <a:t>Multi-Resolution Streams of Big Scientific Data: </a:t>
            </a:r>
            <a:br>
              <a:rPr lang="en-US" sz="3000" dirty="0"/>
            </a:br>
            <a:r>
              <a:rPr lang="en-US" sz="3000" dirty="0" smtClean="0"/>
              <a:t>Scaling </a:t>
            </a:r>
            <a:r>
              <a:rPr lang="en-US" sz="3000" dirty="0"/>
              <a:t>Visualization Tools from Handheld Devices to In-Situ Processing</a:t>
            </a:r>
            <a:endParaRPr lang="en-US" sz="3000" dirty="0"/>
          </a:p>
        </p:txBody>
      </p:sp>
      <p:sp>
        <p:nvSpPr>
          <p:cNvPr id="3" name="Subtitle 2"/>
          <p:cNvSpPr>
            <a:spLocks noGrp="1"/>
          </p:cNvSpPr>
          <p:nvPr>
            <p:ph type="subTitle" idx="1"/>
          </p:nvPr>
        </p:nvSpPr>
        <p:spPr>
          <a:xfrm>
            <a:off x="0" y="5334057"/>
            <a:ext cx="9144000" cy="1752600"/>
          </a:xfrm>
        </p:spPr>
        <p:txBody>
          <a:bodyPr/>
          <a:lstStyle/>
          <a:p>
            <a:r>
              <a:rPr lang="en-US" sz="2800" b="0" dirty="0" smtClean="0"/>
              <a:t>Valerio Pascucci</a:t>
            </a:r>
            <a:endParaRPr lang="en-US" sz="1800" b="0" dirty="0"/>
          </a:p>
          <a:p>
            <a:r>
              <a:rPr lang="en-US" sz="1800" b="0" dirty="0"/>
              <a:t>Director, Center for Extreme Data Management Analysis and Visualization </a:t>
            </a:r>
          </a:p>
          <a:p>
            <a:r>
              <a:rPr lang="en-US" sz="1800" b="0" dirty="0"/>
              <a:t>Professor, SCI institute and School of Computing, University of Utah </a:t>
            </a:r>
          </a:p>
          <a:p>
            <a:r>
              <a:rPr lang="en-US" sz="1800" b="0" dirty="0"/>
              <a:t>Laboratory Fellow, Pacific Northwest National Laboratory</a:t>
            </a:r>
          </a:p>
          <a:p>
            <a:endParaRPr lang="en-US" sz="1800" b="0" dirty="0"/>
          </a:p>
        </p:txBody>
      </p:sp>
      <p:pic>
        <p:nvPicPr>
          <p:cNvPr id="4" name="Picture 2" descr="cedmav-ban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5302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8" descr="C:\Documents and Settings\Valerio Pascucci\Desktop\segs_in_bbox.Y_OH_heatMap.legend.png"/>
          <p:cNvPicPr>
            <a:picLocks noChangeAspect="1" noChangeArrowheads="1"/>
          </p:cNvPicPr>
          <p:nvPr/>
        </p:nvPicPr>
        <p:blipFill>
          <a:blip r:embed="rId3" cstate="print">
            <a:clrChange>
              <a:clrFrom>
                <a:srgbClr val="FBFBFB"/>
              </a:clrFrom>
              <a:clrTo>
                <a:srgbClr val="FBFBFB">
                  <a:alpha val="0"/>
                </a:srgbClr>
              </a:clrTo>
            </a:clrChange>
          </a:blip>
          <a:srcRect t="8579"/>
          <a:stretch>
            <a:fillRect/>
          </a:stretch>
        </p:blipFill>
        <p:spPr bwMode="auto">
          <a:xfrm>
            <a:off x="2032001" y="3548501"/>
            <a:ext cx="2794000" cy="151315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7" name="Picture 12" descr="teaser-core"/>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6146" y="3781883"/>
            <a:ext cx="2596649" cy="203743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 name="Picture 19"/>
          <p:cNvPicPr>
            <a:picLocks noChangeAspect="1" noChangeArrowheads="1"/>
          </p:cNvPicPr>
          <p:nvPr/>
        </p:nvPicPr>
        <p:blipFill>
          <a:blip r:embed="rId5" cstate="print"/>
          <a:srcRect l="9867" t="16780" r="11487" b="12413"/>
          <a:stretch>
            <a:fillRect/>
          </a:stretch>
        </p:blipFill>
        <p:spPr bwMode="auto">
          <a:xfrm>
            <a:off x="4902188" y="3679428"/>
            <a:ext cx="2604438" cy="1654629"/>
          </a:xfrm>
          <a:prstGeom prst="rect">
            <a:avLst/>
          </a:prstGeom>
          <a:noFill/>
          <a:ln w="9525">
            <a:noFill/>
            <a:miter lim="800000"/>
            <a:headEnd/>
            <a:tailEnd/>
          </a:ln>
          <a:effectLst/>
        </p:spPr>
      </p:pic>
      <p:pic>
        <p:nvPicPr>
          <p:cNvPr id="6" name="Picture 11" descr="Bubbles_title"/>
          <p:cNvPicPr>
            <a:picLocks noChangeAspect="1" noChangeArrowheads="1"/>
          </p:cNvPicPr>
          <p:nvPr/>
        </p:nvPicPr>
        <p:blipFill>
          <a:blip r:embed="rId6" cstate="print"/>
          <a:srcRect l="19141" t="18985" r="21172" b="14714"/>
          <a:stretch>
            <a:fillRect/>
          </a:stretch>
        </p:blipFill>
        <p:spPr bwMode="auto">
          <a:xfrm>
            <a:off x="7137401" y="3961250"/>
            <a:ext cx="2006598" cy="1672165"/>
          </a:xfrm>
          <a:prstGeom prst="rect">
            <a:avLst/>
          </a:prstGeom>
          <a:noFill/>
          <a:ln w="9525">
            <a:noFill/>
            <a:miter lim="800000"/>
            <a:headEnd/>
            <a:tailEnd/>
          </a:ln>
        </p:spPr>
      </p:pic>
    </p:spTree>
    <p:extLst>
      <p:ext uri="{BB962C8B-B14F-4D97-AF65-F5344CB8AC3E}">
        <p14:creationId xmlns:p14="http://schemas.microsoft.com/office/powerpoint/2010/main" val="3898106415"/>
      </p:ext>
    </p:extLst>
  </p:cSld>
  <p:clrMapOvr>
    <a:masterClrMapping/>
  </p:clrMapOvr>
  <mc:AlternateContent xmlns:mc="http://schemas.openxmlformats.org/markup-compatibility/2006" xmlns:p14="http://schemas.microsoft.com/office/powerpoint/2010/main">
    <mc:Choice Requires="p14">
      <p:transition spd="slow" p14:dur="2000" advTm="1293"/>
    </mc:Choice>
    <mc:Fallback xmlns="">
      <p:transition spd="slow" advTm="1293"/>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p:txBody>
          <a:bodyPr/>
          <a:lstStyle/>
          <a:p>
            <a:r>
              <a:rPr lang="en-US" sz="2800"/>
              <a:t>We are Developing Progressive Scheme</a:t>
            </a:r>
            <a:br>
              <a:rPr lang="en-US" sz="2800"/>
            </a:br>
            <a:r>
              <a:rPr lang="en-US" sz="2800"/>
              <a:t>for Content Based Image Processing</a:t>
            </a:r>
          </a:p>
        </p:txBody>
      </p:sp>
      <p:sp>
        <p:nvSpPr>
          <p:cNvPr id="252931" name="Rectangle 3"/>
          <p:cNvSpPr>
            <a:spLocks noGrp="1" noChangeArrowheads="1"/>
          </p:cNvSpPr>
          <p:nvPr>
            <p:ph type="body" idx="1"/>
          </p:nvPr>
        </p:nvSpPr>
        <p:spPr>
          <a:xfrm>
            <a:off x="533400" y="1371600"/>
            <a:ext cx="5638800" cy="3282950"/>
          </a:xfrm>
        </p:spPr>
        <p:txBody>
          <a:bodyPr/>
          <a:lstStyle/>
          <a:p>
            <a:r>
              <a:rPr lang="en-US"/>
              <a:t>Hypothesis:</a:t>
            </a:r>
          </a:p>
          <a:p>
            <a:endParaRPr lang="en-US"/>
          </a:p>
          <a:p>
            <a:endParaRPr lang="en-US"/>
          </a:p>
          <a:p>
            <a:endParaRPr lang="en-US"/>
          </a:p>
          <a:p>
            <a:endParaRPr lang="en-US"/>
          </a:p>
          <a:p>
            <a:endParaRPr lang="en-US"/>
          </a:p>
          <a:p>
            <a:r>
              <a:rPr lang="en-US"/>
              <a:t>Progressive Analysis: </a:t>
            </a:r>
          </a:p>
        </p:txBody>
      </p:sp>
      <p:pic>
        <p:nvPicPr>
          <p:cNvPr id="252932" name="Picture 4"/>
          <p:cNvPicPr>
            <a:picLocks noChangeAspect="1" noChangeArrowheads="1"/>
          </p:cNvPicPr>
          <p:nvPr/>
        </p:nvPicPr>
        <p:blipFill>
          <a:blip r:embed="rId3" cstate="print"/>
          <a:srcRect/>
          <a:stretch>
            <a:fillRect/>
          </a:stretch>
        </p:blipFill>
        <p:spPr bwMode="auto">
          <a:xfrm>
            <a:off x="3130550" y="1447800"/>
            <a:ext cx="1974850" cy="2362200"/>
          </a:xfrm>
          <a:prstGeom prst="rect">
            <a:avLst/>
          </a:prstGeom>
          <a:noFill/>
          <a:ln w="9525">
            <a:noFill/>
            <a:miter lim="800000"/>
            <a:headEnd/>
            <a:tailEnd/>
          </a:ln>
          <a:effectLst/>
        </p:spPr>
      </p:pic>
      <p:pic>
        <p:nvPicPr>
          <p:cNvPr id="252933" name="Picture 5"/>
          <p:cNvPicPr>
            <a:picLocks noChangeAspect="1" noChangeArrowheads="1"/>
          </p:cNvPicPr>
          <p:nvPr/>
        </p:nvPicPr>
        <p:blipFill>
          <a:blip r:embed="rId4" cstate="print"/>
          <a:srcRect/>
          <a:stretch>
            <a:fillRect/>
          </a:stretch>
        </p:blipFill>
        <p:spPr bwMode="auto">
          <a:xfrm>
            <a:off x="6635750" y="1524000"/>
            <a:ext cx="1974850" cy="2362200"/>
          </a:xfrm>
          <a:prstGeom prst="rect">
            <a:avLst/>
          </a:prstGeom>
          <a:noFill/>
          <a:ln w="9525">
            <a:noFill/>
            <a:miter lim="800000"/>
            <a:headEnd/>
            <a:tailEnd/>
          </a:ln>
          <a:effectLst/>
        </p:spPr>
      </p:pic>
      <p:pic>
        <p:nvPicPr>
          <p:cNvPr id="252936" name="Picture 8"/>
          <p:cNvPicPr>
            <a:picLocks noChangeAspect="1" noChangeArrowheads="1"/>
          </p:cNvPicPr>
          <p:nvPr/>
        </p:nvPicPr>
        <p:blipFill>
          <a:blip r:embed="rId5" cstate="print"/>
          <a:srcRect/>
          <a:stretch>
            <a:fillRect/>
          </a:stretch>
        </p:blipFill>
        <p:spPr bwMode="auto">
          <a:xfrm>
            <a:off x="5029200" y="4495800"/>
            <a:ext cx="3730625" cy="1758950"/>
          </a:xfrm>
          <a:prstGeom prst="rect">
            <a:avLst/>
          </a:prstGeom>
          <a:noFill/>
          <a:ln w="9525">
            <a:noFill/>
            <a:miter lim="800000"/>
            <a:headEnd/>
            <a:tailEnd/>
          </a:ln>
          <a:effectLst/>
        </p:spPr>
      </p:pic>
      <p:pic>
        <p:nvPicPr>
          <p:cNvPr id="252937" name="Picture 9"/>
          <p:cNvPicPr>
            <a:picLocks noChangeAspect="1" noChangeArrowheads="1"/>
          </p:cNvPicPr>
          <p:nvPr/>
        </p:nvPicPr>
        <p:blipFill>
          <a:blip r:embed="rId6" cstate="print"/>
          <a:srcRect/>
          <a:stretch>
            <a:fillRect/>
          </a:stretch>
        </p:blipFill>
        <p:spPr bwMode="auto">
          <a:xfrm>
            <a:off x="762000" y="4495800"/>
            <a:ext cx="3725863" cy="1757363"/>
          </a:xfrm>
          <a:prstGeom prst="rect">
            <a:avLst/>
          </a:prstGeom>
          <a:noFill/>
          <a:ln w="9525">
            <a:noFill/>
            <a:miter lim="800000"/>
            <a:headEnd/>
            <a:tailEnd/>
          </a:ln>
          <a:effectLst/>
        </p:spPr>
      </p:pic>
      <p:sp>
        <p:nvSpPr>
          <p:cNvPr id="252938" name="Line 10"/>
          <p:cNvSpPr>
            <a:spLocks noChangeShapeType="1"/>
          </p:cNvSpPr>
          <p:nvPr/>
        </p:nvSpPr>
        <p:spPr bwMode="auto">
          <a:xfrm>
            <a:off x="5413375" y="2514600"/>
            <a:ext cx="914400" cy="0"/>
          </a:xfrm>
          <a:prstGeom prst="line">
            <a:avLst/>
          </a:prstGeom>
          <a:noFill/>
          <a:ln w="57150">
            <a:solidFill>
              <a:schemeClr val="tx1"/>
            </a:solidFill>
            <a:round/>
            <a:headEnd/>
            <a:tailEnd type="triangle" w="med" len="med"/>
          </a:ln>
          <a:effectLst/>
        </p:spPr>
        <p:txBody>
          <a:bodyPr/>
          <a:lstStyle/>
          <a:p>
            <a:endParaRPr lang="en-US"/>
          </a:p>
        </p:txBody>
      </p:sp>
    </p:spTree>
    <p:extLst>
      <p:ext uri="{BB962C8B-B14F-4D97-AF65-F5344CB8AC3E}">
        <p14:creationId xmlns:p14="http://schemas.microsoft.com/office/powerpoint/2010/main" val="37176388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Poisson Solver for Image Cloning in Massive Image Collections</a:t>
            </a:r>
            <a:endParaRPr lang="en-US" dirty="0"/>
          </a:p>
        </p:txBody>
      </p:sp>
      <p:sp>
        <p:nvSpPr>
          <p:cNvPr id="3" name="Content Placeholder 2"/>
          <p:cNvSpPr>
            <a:spLocks noGrp="1"/>
          </p:cNvSpPr>
          <p:nvPr>
            <p:ph idx="1"/>
          </p:nvPr>
        </p:nvSpPr>
        <p:spPr/>
        <p:txBody>
          <a:bodyPr/>
          <a:lstStyle/>
          <a:p>
            <a:r>
              <a:rPr lang="en-US" dirty="0" smtClean="0"/>
              <a:t>Color correction of 600+ images in real time</a:t>
            </a:r>
            <a:endParaRPr lang="en-US" dirty="0"/>
          </a:p>
        </p:txBody>
      </p:sp>
      <p:pic>
        <p:nvPicPr>
          <p:cNvPr id="525314" name="Picture 2" descr="D:\pascucci_disk_backup\pascucci\ppt\2011\2_visit_IST_austria\for_presentation\for_presentation\panorama_orig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769" y="1998433"/>
            <a:ext cx="8828462" cy="1930650"/>
          </a:xfrm>
          <a:prstGeom prst="rect">
            <a:avLst/>
          </a:prstGeom>
          <a:noFill/>
          <a:extLst>
            <a:ext uri="{909E8E84-426E-40DD-AFC4-6F175D3DCCD1}">
              <a14:hiddenFill xmlns:a14="http://schemas.microsoft.com/office/drawing/2010/main">
                <a:solidFill>
                  <a:srgbClr val="FFFFFF"/>
                </a:solidFill>
              </a14:hiddenFill>
            </a:ext>
          </a:extLst>
        </p:spPr>
      </p:pic>
      <p:pic>
        <p:nvPicPr>
          <p:cNvPr id="525315" name="Picture 3" descr="D:\pascucci_disk_backup\pascucci\ppt\2011\2_visit_IST_austria\for_presentation\for_presentation\our_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769" y="4247012"/>
            <a:ext cx="8828462" cy="1935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3095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Poisson Solver for Image Cloning in Massive Image Collections</a:t>
            </a:r>
            <a:endParaRPr lang="en-US" dirty="0"/>
          </a:p>
        </p:txBody>
      </p:sp>
      <p:sp>
        <p:nvSpPr>
          <p:cNvPr id="3" name="Content Placeholder 2"/>
          <p:cNvSpPr>
            <a:spLocks noGrp="1"/>
          </p:cNvSpPr>
          <p:nvPr>
            <p:ph idx="1"/>
          </p:nvPr>
        </p:nvSpPr>
        <p:spPr>
          <a:xfrm>
            <a:off x="533400" y="1347108"/>
            <a:ext cx="8001000" cy="5105400"/>
          </a:xfrm>
        </p:spPr>
        <p:txBody>
          <a:bodyPr/>
          <a:lstStyle/>
          <a:p>
            <a:r>
              <a:rPr lang="en-US" dirty="0" smtClean="0"/>
              <a:t>Pasting a 300GB satellite image of a city in background world map merged in real time</a:t>
            </a:r>
            <a:endParaRPr lang="en-US" dirty="0"/>
          </a:p>
        </p:txBody>
      </p:sp>
      <p:pic>
        <p:nvPicPr>
          <p:cNvPr id="526338" name="Picture 2" descr="D:\pascucci_disk_backup\pascucci\ppt\2011\2_visit_IST_austria\for_presentation\for_presentation\coarse_idx_solv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1679" y="2196181"/>
            <a:ext cx="4245428" cy="4245428"/>
          </a:xfrm>
          <a:prstGeom prst="rect">
            <a:avLst/>
          </a:prstGeom>
          <a:noFill/>
          <a:extLst>
            <a:ext uri="{909E8E84-426E-40DD-AFC4-6F175D3DCCD1}">
              <a14:hiddenFill xmlns:a14="http://schemas.microsoft.com/office/drawing/2010/main">
                <a:solidFill>
                  <a:srgbClr val="FFFFFF"/>
                </a:solidFill>
              </a14:hiddenFill>
            </a:ext>
          </a:extLst>
        </p:spPr>
      </p:pic>
      <p:pic>
        <p:nvPicPr>
          <p:cNvPr id="526339" name="Picture 3" descr="D:\pascucci_disk_backup\pascucci\ppt\2011\2_visit_IST_austria\for_presentation\for_presentation\coarse_idx_plai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3787" y="2196181"/>
            <a:ext cx="4245428" cy="4245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2685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660400" y="939800"/>
            <a:ext cx="10160000" cy="82973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fld id="{3B55F6EE-7CD0-8749-8224-14331A031C1F}" type="slidenum">
              <a:rPr lang="en-US" smtClean="0"/>
              <a:pPr/>
              <a:t>13</a:t>
            </a:fld>
            <a:endParaRPr lang="en-US"/>
          </a:p>
        </p:txBody>
      </p:sp>
      <p:sp>
        <p:nvSpPr>
          <p:cNvPr id="4" name="Rectangle 2"/>
          <p:cNvSpPr txBox="1">
            <a:spLocks noChangeArrowheads="1"/>
          </p:cNvSpPr>
          <p:nvPr/>
        </p:nvSpPr>
        <p:spPr>
          <a:xfrm>
            <a:off x="520129" y="148161"/>
            <a:ext cx="8074025" cy="529171"/>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err="1" smtClean="0">
                <a:solidFill>
                  <a:srgbClr val="146737"/>
                </a:solidFill>
                <a:latin typeface="Arial"/>
                <a:cs typeface="Arial"/>
              </a:rPr>
              <a:t>ViSUS</a:t>
            </a:r>
            <a:r>
              <a:rPr lang="en-US" sz="2400" b="1" dirty="0" smtClean="0">
                <a:solidFill>
                  <a:srgbClr val="146737"/>
                </a:solidFill>
                <a:latin typeface="Arial"/>
                <a:cs typeface="Arial"/>
              </a:rPr>
              <a:t> Remote </a:t>
            </a:r>
            <a:r>
              <a:rPr lang="en-US" sz="2400" b="1" dirty="0">
                <a:solidFill>
                  <a:srgbClr val="146737"/>
                </a:solidFill>
                <a:latin typeface="Arial"/>
                <a:cs typeface="Arial"/>
              </a:rPr>
              <a:t>climate Data Analysis and Visualization</a:t>
            </a:r>
          </a:p>
        </p:txBody>
      </p:sp>
      <p:cxnSp>
        <p:nvCxnSpPr>
          <p:cNvPr id="8" name="Straight Connector 7"/>
          <p:cNvCxnSpPr/>
          <p:nvPr/>
        </p:nvCxnSpPr>
        <p:spPr>
          <a:xfrm>
            <a:off x="136769" y="6291384"/>
            <a:ext cx="8778631" cy="0"/>
          </a:xfrm>
          <a:prstGeom prst="line">
            <a:avLst/>
          </a:prstGeom>
          <a:ln>
            <a:solidFill>
              <a:srgbClr val="146737"/>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36769" y="754559"/>
            <a:ext cx="8778631" cy="0"/>
          </a:xfrm>
          <a:prstGeom prst="line">
            <a:avLst/>
          </a:prstGeom>
          <a:ln w="38100" cmpd="dbl">
            <a:gradFill flip="none" rotWithShape="1">
              <a:gsLst>
                <a:gs pos="82000">
                  <a:srgbClr val="1E6732"/>
                </a:gs>
                <a:gs pos="100000">
                  <a:srgbClr val="FFFFFF"/>
                </a:gs>
              </a:gsLst>
              <a:path path="shap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76200" y="871478"/>
            <a:ext cx="4343400" cy="2862322"/>
          </a:xfrm>
          <a:prstGeom prst="rect">
            <a:avLst/>
          </a:prstGeom>
          <a:noFill/>
        </p:spPr>
        <p:txBody>
          <a:bodyPr wrap="square" rtlCol="0">
            <a:spAutoFit/>
          </a:bodyPr>
          <a:lstStyle/>
          <a:p>
            <a:pPr marL="285750" indent="-285750" algn="l">
              <a:buFont typeface="Arial" pitchFamily="34" charset="0"/>
              <a:buChar char="•"/>
            </a:pPr>
            <a:r>
              <a:rPr lang="en-US" sz="1800" dirty="0" err="1" smtClean="0"/>
              <a:t>ViSUS</a:t>
            </a:r>
            <a:r>
              <a:rPr lang="en-US" sz="1800" dirty="0" smtClean="0"/>
              <a:t> data streams allow to merging multiple datasets in real time</a:t>
            </a:r>
          </a:p>
          <a:p>
            <a:pPr marL="285750" indent="-285750" algn="l">
              <a:buFont typeface="Arial" pitchFamily="34" charset="0"/>
              <a:buChar char="•"/>
            </a:pPr>
            <a:r>
              <a:rPr lang="en-US" sz="1800" dirty="0" smtClean="0"/>
              <a:t>Time interpolation of and concurrent visualization of climate data ensembles defined on different time scales</a:t>
            </a:r>
          </a:p>
          <a:p>
            <a:pPr marL="285750" indent="-285750" algn="l">
              <a:buFont typeface="Arial" pitchFamily="34" charset="0"/>
              <a:buChar char="•"/>
            </a:pPr>
            <a:r>
              <a:rPr lang="en-US" sz="1800" dirty="0" smtClean="0"/>
              <a:t>Server side and client side computation of statistical functions such as median, average, standard deviation, …….</a:t>
            </a:r>
            <a:endParaRPr lang="en-US" sz="1800" dirty="0"/>
          </a:p>
        </p:txBody>
      </p:sp>
      <p:pic>
        <p:nvPicPr>
          <p:cNvPr id="10" name="Picture 9" descr="C:\pascucci\images\climate-visus-interpolation\Screen Shot 2012-01-24 at 3.06.18 PM.png"/>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04799" y="839226"/>
            <a:ext cx="5039201" cy="2759108"/>
          </a:xfrm>
          <a:prstGeom prst="rect">
            <a:avLst/>
          </a:prstGeom>
          <a:noFill/>
          <a:ln>
            <a:noFill/>
          </a:ln>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9133" y="3837549"/>
            <a:ext cx="7802683" cy="2399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924034" y="3434349"/>
            <a:ext cx="5259068" cy="369332"/>
          </a:xfrm>
          <a:prstGeom prst="rect">
            <a:avLst/>
          </a:prstGeom>
          <a:noFill/>
        </p:spPr>
        <p:txBody>
          <a:bodyPr wrap="none" rtlCol="0">
            <a:spAutoFit/>
          </a:bodyPr>
          <a:lstStyle/>
          <a:p>
            <a:r>
              <a:rPr lang="en-US" u="sng" dirty="0" smtClean="0"/>
              <a:t>Standard Deviation </a:t>
            </a:r>
            <a:r>
              <a:rPr lang="en-US" dirty="0" smtClean="0"/>
              <a:t>and </a:t>
            </a:r>
            <a:r>
              <a:rPr lang="en-US" u="sng" dirty="0" smtClean="0"/>
              <a:t>Average</a:t>
            </a:r>
            <a:r>
              <a:rPr lang="en-US" dirty="0" smtClean="0"/>
              <a:t> of ten climate models</a:t>
            </a:r>
            <a:endParaRPr lang="en-US" dirty="0"/>
          </a:p>
        </p:txBody>
      </p:sp>
      <p:cxnSp>
        <p:nvCxnSpPr>
          <p:cNvPr id="19" name="Straight Arrow Connector 18"/>
          <p:cNvCxnSpPr/>
          <p:nvPr/>
        </p:nvCxnSpPr>
        <p:spPr>
          <a:xfrm flipH="1">
            <a:off x="4557141" y="3727938"/>
            <a:ext cx="164328" cy="677008"/>
          </a:xfrm>
          <a:prstGeom prst="straightConnector1">
            <a:avLst/>
          </a:prstGeom>
          <a:ln>
            <a:solidFill>
              <a:srgbClr val="0070C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6652314" y="3733800"/>
            <a:ext cx="720764" cy="625954"/>
          </a:xfrm>
          <a:prstGeom prst="straightConnector1">
            <a:avLst/>
          </a:prstGeom>
          <a:ln>
            <a:solidFill>
              <a:srgbClr val="0070C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4038600" y="1769533"/>
            <a:ext cx="1464736" cy="59267"/>
          </a:xfrm>
          <a:prstGeom prst="straightConnector1">
            <a:avLst/>
          </a:prstGeom>
          <a:ln>
            <a:solidFill>
              <a:srgbClr val="0070C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78458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Scalable Software Infrastructure</a:t>
            </a:r>
            <a:endParaRPr lang="en-US" dirty="0"/>
          </a:p>
        </p:txBody>
      </p:sp>
      <p:sp>
        <p:nvSpPr>
          <p:cNvPr id="3" name="Content Placeholder 2"/>
          <p:cNvSpPr>
            <a:spLocks noGrp="1"/>
          </p:cNvSpPr>
          <p:nvPr>
            <p:ph idx="1"/>
          </p:nvPr>
        </p:nvSpPr>
        <p:spPr/>
        <p:txBody>
          <a:bodyPr/>
          <a:lstStyle/>
          <a:p>
            <a:endParaRPr lang="en-US"/>
          </a:p>
        </p:txBody>
      </p:sp>
      <p:pic>
        <p:nvPicPr>
          <p:cNvPr id="530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96" y="1600201"/>
            <a:ext cx="8949264" cy="4665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70457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921" y="118532"/>
            <a:ext cx="8305800" cy="914400"/>
          </a:xfrm>
        </p:spPr>
        <p:txBody>
          <a:bodyPr/>
          <a:lstStyle/>
          <a:p>
            <a:r>
              <a:rPr lang="en-US" dirty="0" smtClean="0"/>
              <a:t>Server can be wrapped in Apache plug-in</a:t>
            </a:r>
            <a:br>
              <a:rPr lang="en-US" dirty="0" smtClean="0"/>
            </a:br>
            <a:r>
              <a:rPr lang="en-US" dirty="0" smtClean="0"/>
              <a:t>Client can be run in a web browser</a:t>
            </a:r>
            <a:endParaRPr lang="en-US" dirty="0"/>
          </a:p>
        </p:txBody>
      </p:sp>
      <p:sp>
        <p:nvSpPr>
          <p:cNvPr id="3" name="Content Placeholder 2"/>
          <p:cNvSpPr>
            <a:spLocks noGrp="1"/>
          </p:cNvSpPr>
          <p:nvPr>
            <p:ph idx="1"/>
          </p:nvPr>
        </p:nvSpPr>
        <p:spPr/>
        <p:txBody>
          <a:bodyPr/>
          <a:lstStyle/>
          <a:p>
            <a:endParaRPr lang="en-US"/>
          </a:p>
        </p:txBody>
      </p:sp>
      <p:grpSp>
        <p:nvGrpSpPr>
          <p:cNvPr id="4" name="Group 3"/>
          <p:cNvGrpSpPr/>
          <p:nvPr/>
        </p:nvGrpSpPr>
        <p:grpSpPr>
          <a:xfrm>
            <a:off x="997953" y="1784350"/>
            <a:ext cx="7035800" cy="4692650"/>
            <a:chOff x="0" y="0"/>
            <a:chExt cx="7035800" cy="469265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17950" y="0"/>
              <a:ext cx="3117850" cy="4692650"/>
            </a:xfrm>
            <a:prstGeom prst="rect">
              <a:avLst/>
            </a:prstGeom>
            <a:noFill/>
            <a:ln>
              <a:noFill/>
            </a:ln>
            <a:effectLs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35400" cy="4692650"/>
            </a:xfrm>
            <a:prstGeom prst="rect">
              <a:avLst/>
            </a:prstGeom>
            <a:noFill/>
            <a:ln>
              <a:noFill/>
            </a:ln>
            <a:effectLst/>
            <a:extLst/>
          </p:spPr>
        </p:pic>
      </p:grpSp>
    </p:spTree>
    <p:extLst>
      <p:ext uri="{BB962C8B-B14F-4D97-AF65-F5344CB8AC3E}">
        <p14:creationId xmlns:p14="http://schemas.microsoft.com/office/powerpoint/2010/main" val="13413416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Geospatial Data Rendering on </a:t>
            </a:r>
            <a:r>
              <a:rPr lang="en-US" dirty="0" err="1" smtClean="0"/>
              <a:t>iPad</a:t>
            </a:r>
            <a:endParaRPr lang="en-US" dirty="0"/>
          </a:p>
        </p:txBody>
      </p:sp>
      <p:pic>
        <p:nvPicPr>
          <p:cNvPr id="4" name="terrain_ipad.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67710" y="2254756"/>
            <a:ext cx="5839995" cy="4379996"/>
          </a:xfrm>
        </p:spPr>
      </p:pic>
      <p:sp>
        <p:nvSpPr>
          <p:cNvPr id="5" name="TextBox 4"/>
          <p:cNvSpPr txBox="1"/>
          <p:nvPr/>
        </p:nvSpPr>
        <p:spPr>
          <a:xfrm>
            <a:off x="1568066" y="1255757"/>
            <a:ext cx="5939639" cy="1015663"/>
          </a:xfrm>
          <a:prstGeom prst="rect">
            <a:avLst/>
          </a:prstGeom>
          <a:noFill/>
        </p:spPr>
        <p:txBody>
          <a:bodyPr wrap="square" rtlCol="0">
            <a:spAutoFit/>
          </a:bodyPr>
          <a:lstStyle/>
          <a:p>
            <a:r>
              <a:rPr lang="en-US" dirty="0" smtClean="0"/>
              <a:t>Both client and SERVER run of handheld devices, e.g. multiple iPhones can be clients and servers for each other to share information on the field</a:t>
            </a:r>
          </a:p>
        </p:txBody>
      </p:sp>
    </p:spTree>
    <p:extLst>
      <p:ext uri="{BB962C8B-B14F-4D97-AF65-F5344CB8AC3E}">
        <p14:creationId xmlns:p14="http://schemas.microsoft.com/office/powerpoint/2010/main" val="39927861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p:txBody>
          <a:bodyPr/>
          <a:lstStyle/>
          <a:p>
            <a:r>
              <a:rPr lang="en-US" sz="2800"/>
              <a:t>We Demonstrated Performance and Scalability in a Variety of Applications</a:t>
            </a:r>
          </a:p>
        </p:txBody>
      </p:sp>
      <p:sp>
        <p:nvSpPr>
          <p:cNvPr id="237571" name="Rectangle 3"/>
          <p:cNvSpPr>
            <a:spLocks noGrp="1" noChangeArrowheads="1"/>
          </p:cNvSpPr>
          <p:nvPr>
            <p:ph type="body" idx="1"/>
          </p:nvPr>
        </p:nvSpPr>
        <p:spPr/>
        <p:txBody>
          <a:bodyPr/>
          <a:lstStyle/>
          <a:p>
            <a:endParaRPr lang="en-US" dirty="0"/>
          </a:p>
        </p:txBody>
      </p:sp>
      <p:pic>
        <p:nvPicPr>
          <p:cNvPr id="237572" name="Picture 4">
            <a:hlinkClick r:id="rId3" action="ppaction://program"/>
          </p:cNvPr>
          <p:cNvPicPr>
            <a:picLocks noChangeAspect="1" noChangeArrowheads="1"/>
          </p:cNvPicPr>
          <p:nvPr/>
        </p:nvPicPr>
        <p:blipFill>
          <a:blip r:embed="rId4"/>
          <a:srcRect r="39352" b="54382"/>
          <a:stretch>
            <a:fillRect/>
          </a:stretch>
        </p:blipFill>
        <p:spPr bwMode="auto">
          <a:xfrm>
            <a:off x="3397250" y="3048000"/>
            <a:ext cx="2911475" cy="1676400"/>
          </a:xfrm>
          <a:prstGeom prst="rect">
            <a:avLst/>
          </a:prstGeom>
          <a:noFill/>
          <a:ln w="9525">
            <a:noFill/>
            <a:miter lim="800000"/>
            <a:headEnd/>
            <a:tailEnd/>
          </a:ln>
          <a:effectLst/>
        </p:spPr>
      </p:pic>
      <p:pic>
        <p:nvPicPr>
          <p:cNvPr id="237573" name="Picture 5">
            <a:hlinkClick r:id="rId5" action="ppaction://program"/>
          </p:cNvPr>
          <p:cNvPicPr>
            <a:picLocks noGrp="1" noChangeAspect="1" noChangeArrowheads="1"/>
          </p:cNvPicPr>
          <p:nvPr>
            <p:ph type="body" idx="1"/>
          </p:nvPr>
        </p:nvPicPr>
        <p:blipFill>
          <a:blip r:embed="rId6" cstate="print"/>
          <a:srcRect l="427"/>
          <a:stretch>
            <a:fillRect/>
          </a:stretch>
        </p:blipFill>
        <p:spPr>
          <a:xfrm>
            <a:off x="4343400" y="3387725"/>
            <a:ext cx="1112838" cy="455613"/>
          </a:xfrm>
          <a:ln/>
        </p:spPr>
      </p:pic>
      <p:pic>
        <p:nvPicPr>
          <p:cNvPr id="237574" name="Picture 6"/>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4311650" y="3749675"/>
            <a:ext cx="190500" cy="207963"/>
          </a:xfrm>
          <a:prstGeom prst="rect">
            <a:avLst/>
          </a:prstGeom>
          <a:noFill/>
          <a:ln w="9525">
            <a:noFill/>
            <a:miter lim="800000"/>
            <a:headEnd/>
            <a:tailEnd/>
          </a:ln>
          <a:effectLst/>
        </p:spPr>
      </p:pic>
      <p:pic>
        <p:nvPicPr>
          <p:cNvPr id="237576" name="Picture 8">
            <a:hlinkClick r:id="rId8" action="ppaction://program"/>
          </p:cNvPr>
          <p:cNvPicPr>
            <a:picLocks noChangeAspect="1" noChangeArrowheads="1"/>
          </p:cNvPicPr>
          <p:nvPr/>
        </p:nvPicPr>
        <p:blipFill>
          <a:blip r:embed="rId9" cstate="print"/>
          <a:srcRect/>
          <a:stretch>
            <a:fillRect/>
          </a:stretch>
        </p:blipFill>
        <p:spPr bwMode="auto">
          <a:xfrm>
            <a:off x="5352460" y="1220674"/>
            <a:ext cx="3181940" cy="1827326"/>
          </a:xfrm>
          <a:prstGeom prst="rect">
            <a:avLst/>
          </a:prstGeom>
          <a:noFill/>
          <a:ln w="9525">
            <a:noFill/>
            <a:miter lim="800000"/>
            <a:headEnd/>
            <a:tailEnd/>
          </a:ln>
          <a:effectLst/>
        </p:spPr>
      </p:pic>
      <p:pic>
        <p:nvPicPr>
          <p:cNvPr id="237577" name="Picture 9" descr="visus-bgl">
            <a:hlinkClick r:id="rId10" action="ppaction://program"/>
          </p:cNvPr>
          <p:cNvPicPr>
            <a:picLocks noChangeAspect="1" noChangeArrowheads="1"/>
          </p:cNvPicPr>
          <p:nvPr/>
        </p:nvPicPr>
        <p:blipFill>
          <a:blip r:embed="rId11"/>
          <a:srcRect/>
          <a:stretch>
            <a:fillRect/>
          </a:stretch>
        </p:blipFill>
        <p:spPr bwMode="auto">
          <a:xfrm>
            <a:off x="273050" y="2274426"/>
            <a:ext cx="2564907" cy="2191212"/>
          </a:xfrm>
          <a:prstGeom prst="rect">
            <a:avLst/>
          </a:prstGeom>
          <a:noFill/>
        </p:spPr>
      </p:pic>
      <p:pic>
        <p:nvPicPr>
          <p:cNvPr id="237578" name="Picture 10">
            <a:hlinkClick r:id="rId12" action="ppaction://program"/>
          </p:cNvPr>
          <p:cNvPicPr>
            <a:picLocks noChangeAspect="1" noChangeArrowheads="1"/>
          </p:cNvPicPr>
          <p:nvPr/>
        </p:nvPicPr>
        <p:blipFill>
          <a:blip r:embed="rId13" cstate="print">
            <a:clrChange>
              <a:clrFrom>
                <a:srgbClr val="000000"/>
              </a:clrFrom>
              <a:clrTo>
                <a:srgbClr val="000000">
                  <a:alpha val="0"/>
                </a:srgbClr>
              </a:clrTo>
            </a:clrChange>
          </a:blip>
          <a:srcRect l="192" t="7030" r="5312" b="10210"/>
          <a:stretch>
            <a:fillRect/>
          </a:stretch>
        </p:blipFill>
        <p:spPr bwMode="auto">
          <a:xfrm>
            <a:off x="0" y="4465638"/>
            <a:ext cx="3174467" cy="1734013"/>
          </a:xfrm>
          <a:prstGeom prst="rect">
            <a:avLst/>
          </a:prstGeom>
          <a:noFill/>
          <a:ln w="9525">
            <a:noFill/>
            <a:miter lim="800000"/>
            <a:headEnd/>
            <a:tailEnd/>
          </a:ln>
          <a:effectLst/>
        </p:spPr>
      </p:pic>
      <p:pic>
        <p:nvPicPr>
          <p:cNvPr id="237579" name="Picture 11">
            <a:hlinkClick r:id="rId14" action="ppaction://program"/>
          </p:cNvPr>
          <p:cNvPicPr>
            <a:picLocks noChangeAspect="1" noChangeArrowheads="1"/>
          </p:cNvPicPr>
          <p:nvPr/>
        </p:nvPicPr>
        <p:blipFill>
          <a:blip r:embed="rId15" cstate="print">
            <a:clrChange>
              <a:clrFrom>
                <a:srgbClr val="1A334D"/>
              </a:clrFrom>
              <a:clrTo>
                <a:srgbClr val="1A334D">
                  <a:alpha val="0"/>
                </a:srgbClr>
              </a:clrTo>
            </a:clrChange>
          </a:blip>
          <a:srcRect l="18266" t="11484" r="2435" b="28127"/>
          <a:stretch>
            <a:fillRect/>
          </a:stretch>
        </p:blipFill>
        <p:spPr bwMode="auto">
          <a:xfrm>
            <a:off x="2377867" y="4465638"/>
            <a:ext cx="4545771" cy="2157104"/>
          </a:xfrm>
          <a:prstGeom prst="rect">
            <a:avLst/>
          </a:prstGeom>
          <a:noFill/>
          <a:ln w="9525">
            <a:noFill/>
            <a:miter lim="800000"/>
            <a:headEnd/>
            <a:tailEnd/>
          </a:ln>
          <a:effectLst/>
        </p:spPr>
      </p:pic>
      <p:pic>
        <p:nvPicPr>
          <p:cNvPr id="408577" name="Picture 1" descr="C:\talk_CI\imagespart2\P1040870.jpg"/>
          <p:cNvPicPr>
            <a:picLocks noChangeAspect="1" noChangeArrowheads="1"/>
          </p:cNvPicPr>
          <p:nvPr/>
        </p:nvPicPr>
        <p:blipFill>
          <a:blip r:embed="rId16" cstate="print"/>
          <a:srcRect/>
          <a:stretch>
            <a:fillRect/>
          </a:stretch>
        </p:blipFill>
        <p:spPr bwMode="auto">
          <a:xfrm>
            <a:off x="2698262" y="1234673"/>
            <a:ext cx="2512930" cy="1884697"/>
          </a:xfrm>
          <a:prstGeom prst="rect">
            <a:avLst/>
          </a:prstGeom>
          <a:noFill/>
        </p:spPr>
      </p:pic>
      <p:pic>
        <p:nvPicPr>
          <p:cNvPr id="408578" name="Picture 2" descr="C:\talk_CI\scipodpart1\P1040846.jpg"/>
          <p:cNvPicPr>
            <a:picLocks noChangeAspect="1" noChangeArrowheads="1"/>
          </p:cNvPicPr>
          <p:nvPr/>
        </p:nvPicPr>
        <p:blipFill>
          <a:blip r:embed="rId17" cstate="print"/>
          <a:srcRect l="7405" t="18625"/>
          <a:stretch>
            <a:fillRect/>
          </a:stretch>
        </p:blipFill>
        <p:spPr bwMode="auto">
          <a:xfrm>
            <a:off x="5902433" y="3165583"/>
            <a:ext cx="2403367" cy="1584110"/>
          </a:xfrm>
          <a:prstGeom prst="rect">
            <a:avLst/>
          </a:prstGeom>
          <a:noFill/>
        </p:spPr>
      </p:pic>
      <p:pic>
        <p:nvPicPr>
          <p:cNvPr id="14" name="Picture 1" descr="C:\talk_CI\microscopi.png"/>
          <p:cNvPicPr>
            <a:picLocks noChangeAspect="1" noChangeArrowheads="1"/>
          </p:cNvPicPr>
          <p:nvPr/>
        </p:nvPicPr>
        <p:blipFill>
          <a:blip r:embed="rId18" cstate="print"/>
          <a:srcRect/>
          <a:stretch>
            <a:fillRect/>
          </a:stretch>
        </p:blipFill>
        <p:spPr bwMode="auto">
          <a:xfrm>
            <a:off x="6765525" y="4749693"/>
            <a:ext cx="1886666" cy="1990814"/>
          </a:xfrm>
          <a:prstGeom prst="rect">
            <a:avLst/>
          </a:prstGeom>
          <a:noFill/>
        </p:spPr>
      </p:pic>
    </p:spTree>
    <p:extLst>
      <p:ext uri="{BB962C8B-B14F-4D97-AF65-F5344CB8AC3E}">
        <p14:creationId xmlns:p14="http://schemas.microsoft.com/office/powerpoint/2010/main" val="23352798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p:txBody>
          <a:bodyPr/>
          <a:lstStyle/>
          <a:p>
            <a:r>
              <a:rPr lang="en-US" sz="2800"/>
              <a:t>We Demonstrated Performance and Scalability in a Variety of Applications</a:t>
            </a:r>
          </a:p>
        </p:txBody>
      </p:sp>
      <p:sp>
        <p:nvSpPr>
          <p:cNvPr id="237571" name="Rectangle 3"/>
          <p:cNvSpPr>
            <a:spLocks noGrp="1" noChangeArrowheads="1"/>
          </p:cNvSpPr>
          <p:nvPr>
            <p:ph type="body" idx="1"/>
          </p:nvPr>
        </p:nvSpPr>
        <p:spPr/>
        <p:txBody>
          <a:bodyPr/>
          <a:lstStyle/>
          <a:p>
            <a:endParaRPr lang="en-US" dirty="0"/>
          </a:p>
        </p:txBody>
      </p:sp>
      <p:pic>
        <p:nvPicPr>
          <p:cNvPr id="237572" name="Picture 4">
            <a:hlinkClick r:id="rId3" action="ppaction://program"/>
          </p:cNvPr>
          <p:cNvPicPr>
            <a:picLocks noChangeAspect="1" noChangeArrowheads="1"/>
          </p:cNvPicPr>
          <p:nvPr/>
        </p:nvPicPr>
        <p:blipFill>
          <a:blip r:embed="rId4"/>
          <a:srcRect r="39352" b="54382"/>
          <a:stretch>
            <a:fillRect/>
          </a:stretch>
        </p:blipFill>
        <p:spPr bwMode="auto">
          <a:xfrm>
            <a:off x="3397250" y="3048000"/>
            <a:ext cx="2911475" cy="1676400"/>
          </a:xfrm>
          <a:prstGeom prst="rect">
            <a:avLst/>
          </a:prstGeom>
          <a:noFill/>
          <a:ln w="9525">
            <a:noFill/>
            <a:miter lim="800000"/>
            <a:headEnd/>
            <a:tailEnd/>
          </a:ln>
          <a:effectLst/>
        </p:spPr>
      </p:pic>
      <p:pic>
        <p:nvPicPr>
          <p:cNvPr id="237573" name="Picture 5">
            <a:hlinkClick r:id="rId5" action="ppaction://program"/>
          </p:cNvPr>
          <p:cNvPicPr>
            <a:picLocks noGrp="1" noChangeAspect="1" noChangeArrowheads="1"/>
          </p:cNvPicPr>
          <p:nvPr>
            <p:ph type="body" idx="1"/>
          </p:nvPr>
        </p:nvPicPr>
        <p:blipFill>
          <a:blip r:embed="rId6" cstate="print"/>
          <a:srcRect l="427"/>
          <a:stretch>
            <a:fillRect/>
          </a:stretch>
        </p:blipFill>
        <p:spPr>
          <a:xfrm>
            <a:off x="4343400" y="3387725"/>
            <a:ext cx="1112838" cy="455613"/>
          </a:xfrm>
          <a:ln/>
        </p:spPr>
      </p:pic>
      <p:pic>
        <p:nvPicPr>
          <p:cNvPr id="237574" name="Picture 6"/>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4311650" y="3749675"/>
            <a:ext cx="190500" cy="207963"/>
          </a:xfrm>
          <a:prstGeom prst="rect">
            <a:avLst/>
          </a:prstGeom>
          <a:noFill/>
          <a:ln w="9525">
            <a:noFill/>
            <a:miter lim="800000"/>
            <a:headEnd/>
            <a:tailEnd/>
          </a:ln>
          <a:effectLst/>
        </p:spPr>
      </p:pic>
      <p:pic>
        <p:nvPicPr>
          <p:cNvPr id="237576" name="Picture 8">
            <a:hlinkClick r:id="rId8" action="ppaction://program"/>
          </p:cNvPr>
          <p:cNvPicPr>
            <a:picLocks noChangeAspect="1" noChangeArrowheads="1"/>
          </p:cNvPicPr>
          <p:nvPr/>
        </p:nvPicPr>
        <p:blipFill>
          <a:blip r:embed="rId9" cstate="print"/>
          <a:srcRect/>
          <a:stretch>
            <a:fillRect/>
          </a:stretch>
        </p:blipFill>
        <p:spPr bwMode="auto">
          <a:xfrm>
            <a:off x="5352460" y="1220674"/>
            <a:ext cx="3181940" cy="1827326"/>
          </a:xfrm>
          <a:prstGeom prst="rect">
            <a:avLst/>
          </a:prstGeom>
          <a:noFill/>
          <a:ln w="9525">
            <a:noFill/>
            <a:miter lim="800000"/>
            <a:headEnd/>
            <a:tailEnd/>
          </a:ln>
          <a:effectLst/>
        </p:spPr>
      </p:pic>
      <p:pic>
        <p:nvPicPr>
          <p:cNvPr id="237577" name="Picture 9" descr="visus-bgl">
            <a:hlinkClick r:id="rId10" action="ppaction://program"/>
          </p:cNvPr>
          <p:cNvPicPr>
            <a:picLocks noChangeAspect="1" noChangeArrowheads="1"/>
          </p:cNvPicPr>
          <p:nvPr/>
        </p:nvPicPr>
        <p:blipFill>
          <a:blip r:embed="rId11"/>
          <a:srcRect/>
          <a:stretch>
            <a:fillRect/>
          </a:stretch>
        </p:blipFill>
        <p:spPr bwMode="auto">
          <a:xfrm>
            <a:off x="273050" y="2274426"/>
            <a:ext cx="2564907" cy="2191212"/>
          </a:xfrm>
          <a:prstGeom prst="rect">
            <a:avLst/>
          </a:prstGeom>
          <a:noFill/>
        </p:spPr>
      </p:pic>
      <p:pic>
        <p:nvPicPr>
          <p:cNvPr id="237578" name="Picture 10">
            <a:hlinkClick r:id="rId12" action="ppaction://program"/>
          </p:cNvPr>
          <p:cNvPicPr>
            <a:picLocks noChangeAspect="1" noChangeArrowheads="1"/>
          </p:cNvPicPr>
          <p:nvPr/>
        </p:nvPicPr>
        <p:blipFill>
          <a:blip r:embed="rId13" cstate="print">
            <a:clrChange>
              <a:clrFrom>
                <a:srgbClr val="000000"/>
              </a:clrFrom>
              <a:clrTo>
                <a:srgbClr val="000000">
                  <a:alpha val="0"/>
                </a:srgbClr>
              </a:clrTo>
            </a:clrChange>
          </a:blip>
          <a:srcRect l="192" t="7030" r="5312" b="10210"/>
          <a:stretch>
            <a:fillRect/>
          </a:stretch>
        </p:blipFill>
        <p:spPr bwMode="auto">
          <a:xfrm>
            <a:off x="0" y="4465638"/>
            <a:ext cx="3174467" cy="1734013"/>
          </a:xfrm>
          <a:prstGeom prst="rect">
            <a:avLst/>
          </a:prstGeom>
          <a:noFill/>
          <a:ln w="9525">
            <a:noFill/>
            <a:miter lim="800000"/>
            <a:headEnd/>
            <a:tailEnd/>
          </a:ln>
          <a:effectLst/>
        </p:spPr>
      </p:pic>
      <p:pic>
        <p:nvPicPr>
          <p:cNvPr id="237579" name="Picture 11">
            <a:hlinkClick r:id="rId14" action="ppaction://program"/>
          </p:cNvPr>
          <p:cNvPicPr>
            <a:picLocks noChangeAspect="1" noChangeArrowheads="1"/>
          </p:cNvPicPr>
          <p:nvPr/>
        </p:nvPicPr>
        <p:blipFill>
          <a:blip r:embed="rId15" cstate="print">
            <a:clrChange>
              <a:clrFrom>
                <a:srgbClr val="1A334D"/>
              </a:clrFrom>
              <a:clrTo>
                <a:srgbClr val="1A334D">
                  <a:alpha val="0"/>
                </a:srgbClr>
              </a:clrTo>
            </a:clrChange>
          </a:blip>
          <a:srcRect l="18266" t="11484" r="2435" b="28127"/>
          <a:stretch>
            <a:fillRect/>
          </a:stretch>
        </p:blipFill>
        <p:spPr bwMode="auto">
          <a:xfrm>
            <a:off x="2377867" y="4465638"/>
            <a:ext cx="4545771" cy="2157104"/>
          </a:xfrm>
          <a:prstGeom prst="rect">
            <a:avLst/>
          </a:prstGeom>
          <a:noFill/>
          <a:ln w="9525">
            <a:noFill/>
            <a:miter lim="800000"/>
            <a:headEnd/>
            <a:tailEnd/>
          </a:ln>
          <a:effectLst/>
        </p:spPr>
      </p:pic>
      <p:pic>
        <p:nvPicPr>
          <p:cNvPr id="408577" name="Picture 1" descr="C:\talk_CI\imagespart2\P1040870.jpg"/>
          <p:cNvPicPr>
            <a:picLocks noChangeAspect="1" noChangeArrowheads="1"/>
          </p:cNvPicPr>
          <p:nvPr/>
        </p:nvPicPr>
        <p:blipFill>
          <a:blip r:embed="rId16" cstate="print"/>
          <a:srcRect/>
          <a:stretch>
            <a:fillRect/>
          </a:stretch>
        </p:blipFill>
        <p:spPr bwMode="auto">
          <a:xfrm>
            <a:off x="2698262" y="1234673"/>
            <a:ext cx="2512930" cy="1884697"/>
          </a:xfrm>
          <a:prstGeom prst="rect">
            <a:avLst/>
          </a:prstGeom>
          <a:noFill/>
        </p:spPr>
      </p:pic>
      <p:pic>
        <p:nvPicPr>
          <p:cNvPr id="408578" name="Picture 2" descr="C:\talk_CI\scipodpart1\P1040846.jpg"/>
          <p:cNvPicPr>
            <a:picLocks noChangeAspect="1" noChangeArrowheads="1"/>
          </p:cNvPicPr>
          <p:nvPr/>
        </p:nvPicPr>
        <p:blipFill>
          <a:blip r:embed="rId17" cstate="print"/>
          <a:srcRect l="7405" t="18625"/>
          <a:stretch>
            <a:fillRect/>
          </a:stretch>
        </p:blipFill>
        <p:spPr bwMode="auto">
          <a:xfrm>
            <a:off x="5902433" y="3165583"/>
            <a:ext cx="2403367" cy="1584110"/>
          </a:xfrm>
          <a:prstGeom prst="rect">
            <a:avLst/>
          </a:prstGeom>
          <a:noFill/>
        </p:spPr>
      </p:pic>
      <p:pic>
        <p:nvPicPr>
          <p:cNvPr id="14" name="Picture 1" descr="C:\talk_CI\microscopi.png"/>
          <p:cNvPicPr>
            <a:picLocks noChangeAspect="1" noChangeArrowheads="1"/>
          </p:cNvPicPr>
          <p:nvPr/>
        </p:nvPicPr>
        <p:blipFill>
          <a:blip r:embed="rId18" cstate="print"/>
          <a:srcRect/>
          <a:stretch>
            <a:fillRect/>
          </a:stretch>
        </p:blipFill>
        <p:spPr bwMode="auto">
          <a:xfrm>
            <a:off x="6765525" y="4749693"/>
            <a:ext cx="1886666" cy="1990814"/>
          </a:xfrm>
          <a:prstGeom prst="rect">
            <a:avLst/>
          </a:prstGeom>
          <a:noFill/>
        </p:spPr>
      </p:pic>
      <p:sp>
        <p:nvSpPr>
          <p:cNvPr id="2" name="TextBox 1"/>
          <p:cNvSpPr txBox="1"/>
          <p:nvPr/>
        </p:nvSpPr>
        <p:spPr>
          <a:xfrm>
            <a:off x="697384" y="3272621"/>
            <a:ext cx="7576048" cy="954107"/>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pPr algn="ctr"/>
            <a:r>
              <a:rPr lang="en-US" sz="2800" dirty="0" smtClean="0">
                <a:solidFill>
                  <a:sysClr val="windowText" lastClr="000000"/>
                </a:solidFill>
              </a:rPr>
              <a:t>We are starting to redesign simulations based </a:t>
            </a:r>
            <a:br>
              <a:rPr lang="en-US" sz="2800" dirty="0" smtClean="0">
                <a:solidFill>
                  <a:sysClr val="windowText" lastClr="000000"/>
                </a:solidFill>
              </a:rPr>
            </a:br>
            <a:r>
              <a:rPr lang="en-US" sz="2800" dirty="0" smtClean="0">
                <a:solidFill>
                  <a:sysClr val="windowText" lastClr="000000"/>
                </a:solidFill>
              </a:rPr>
              <a:t>on the new algorithmic techniques</a:t>
            </a:r>
            <a:endParaRPr lang="en-US" sz="2800" dirty="0">
              <a:solidFill>
                <a:sysClr val="windowText" lastClr="000000"/>
              </a:solidFill>
            </a:endParaRPr>
          </a:p>
        </p:txBody>
      </p:sp>
    </p:spTree>
    <p:extLst>
      <p:ext uri="{BB962C8B-B14F-4D97-AF65-F5344CB8AC3E}">
        <p14:creationId xmlns:p14="http://schemas.microsoft.com/office/powerpoint/2010/main" val="17219024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362" name="Picture 2" descr="http://vavai.net/wp-content/uploads/2009/02/apache_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547" y="1928919"/>
            <a:ext cx="1905000" cy="14287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Streaming IDX directly from large scale (S3D) simulations</a:t>
            </a:r>
            <a:endParaRPr lang="en-US" dirty="0"/>
          </a:p>
        </p:txBody>
      </p:sp>
      <p:grpSp>
        <p:nvGrpSpPr>
          <p:cNvPr id="4" name="Group 3"/>
          <p:cNvGrpSpPr/>
          <p:nvPr/>
        </p:nvGrpSpPr>
        <p:grpSpPr>
          <a:xfrm>
            <a:off x="1087991" y="2762916"/>
            <a:ext cx="7585981" cy="2942354"/>
            <a:chOff x="1083191" y="4448175"/>
            <a:chExt cx="4727059" cy="1833472"/>
          </a:xfrm>
        </p:grpSpPr>
        <p:grpSp>
          <p:nvGrpSpPr>
            <p:cNvPr id="5" name="Group 4"/>
            <p:cNvGrpSpPr>
              <a:grpSpLocks/>
            </p:cNvGrpSpPr>
            <p:nvPr/>
          </p:nvGrpSpPr>
          <p:grpSpPr bwMode="auto">
            <a:xfrm>
              <a:off x="4657725" y="5335588"/>
              <a:ext cx="658813" cy="571500"/>
              <a:chOff x="4162" y="3198"/>
              <a:chExt cx="415" cy="360"/>
            </a:xfrm>
          </p:grpSpPr>
          <p:sp>
            <p:nvSpPr>
              <p:cNvPr id="121" name="AutoShape 5"/>
              <p:cNvSpPr>
                <a:spLocks noChangeAspect="1" noChangeArrowheads="1" noTextEdit="1"/>
              </p:cNvSpPr>
              <p:nvPr/>
            </p:nvSpPr>
            <p:spPr bwMode="auto">
              <a:xfrm>
                <a:off x="4162" y="3198"/>
                <a:ext cx="415"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 name="Freeform 6"/>
              <p:cNvSpPr>
                <a:spLocks/>
              </p:cNvSpPr>
              <p:nvPr/>
            </p:nvSpPr>
            <p:spPr bwMode="auto">
              <a:xfrm>
                <a:off x="4162" y="3199"/>
                <a:ext cx="376" cy="359"/>
              </a:xfrm>
              <a:custGeom>
                <a:avLst/>
                <a:gdLst>
                  <a:gd name="T0" fmla="*/ 679 w 1890"/>
                  <a:gd name="T1" fmla="*/ 0 h 1800"/>
                  <a:gd name="T2" fmla="*/ 753 w 1890"/>
                  <a:gd name="T3" fmla="*/ 1 h 1800"/>
                  <a:gd name="T4" fmla="*/ 827 w 1890"/>
                  <a:gd name="T5" fmla="*/ 2 h 1800"/>
                  <a:gd name="T6" fmla="*/ 900 w 1890"/>
                  <a:gd name="T7" fmla="*/ 3 h 1800"/>
                  <a:gd name="T8" fmla="*/ 973 w 1890"/>
                  <a:gd name="T9" fmla="*/ 6 h 1800"/>
                  <a:gd name="T10" fmla="*/ 1047 w 1890"/>
                  <a:gd name="T11" fmla="*/ 9 h 1800"/>
                  <a:gd name="T12" fmla="*/ 1119 w 1890"/>
                  <a:gd name="T13" fmla="*/ 12 h 1800"/>
                  <a:gd name="T14" fmla="*/ 1191 w 1890"/>
                  <a:gd name="T15" fmla="*/ 16 h 1800"/>
                  <a:gd name="T16" fmla="*/ 1263 w 1890"/>
                  <a:gd name="T17" fmla="*/ 20 h 1800"/>
                  <a:gd name="T18" fmla="*/ 1335 w 1890"/>
                  <a:gd name="T19" fmla="*/ 25 h 1800"/>
                  <a:gd name="T20" fmla="*/ 1408 w 1890"/>
                  <a:gd name="T21" fmla="*/ 31 h 1800"/>
                  <a:gd name="T22" fmla="*/ 1481 w 1890"/>
                  <a:gd name="T23" fmla="*/ 36 h 1800"/>
                  <a:gd name="T24" fmla="*/ 1553 w 1890"/>
                  <a:gd name="T25" fmla="*/ 42 h 1800"/>
                  <a:gd name="T26" fmla="*/ 1626 w 1890"/>
                  <a:gd name="T27" fmla="*/ 48 h 1800"/>
                  <a:gd name="T28" fmla="*/ 1699 w 1890"/>
                  <a:gd name="T29" fmla="*/ 56 h 1800"/>
                  <a:gd name="T30" fmla="*/ 1773 w 1890"/>
                  <a:gd name="T31" fmla="*/ 63 h 1800"/>
                  <a:gd name="T32" fmla="*/ 1875 w 1890"/>
                  <a:gd name="T33" fmla="*/ 87 h 1800"/>
                  <a:gd name="T34" fmla="*/ 1888 w 1890"/>
                  <a:gd name="T35" fmla="*/ 220 h 1800"/>
                  <a:gd name="T36" fmla="*/ 1877 w 1890"/>
                  <a:gd name="T37" fmla="*/ 416 h 1800"/>
                  <a:gd name="T38" fmla="*/ 1856 w 1890"/>
                  <a:gd name="T39" fmla="*/ 666 h 1800"/>
                  <a:gd name="T40" fmla="*/ 1825 w 1890"/>
                  <a:gd name="T41" fmla="*/ 934 h 1800"/>
                  <a:gd name="T42" fmla="*/ 1779 w 1890"/>
                  <a:gd name="T43" fmla="*/ 1086 h 1800"/>
                  <a:gd name="T44" fmla="*/ 1575 w 1890"/>
                  <a:gd name="T45" fmla="*/ 1086 h 1800"/>
                  <a:gd name="T46" fmla="*/ 1760 w 1890"/>
                  <a:gd name="T47" fmla="*/ 1117 h 1800"/>
                  <a:gd name="T48" fmla="*/ 1782 w 1890"/>
                  <a:gd name="T49" fmla="*/ 1165 h 1800"/>
                  <a:gd name="T50" fmla="*/ 1774 w 1890"/>
                  <a:gd name="T51" fmla="*/ 1240 h 1800"/>
                  <a:gd name="T52" fmla="*/ 1620 w 1890"/>
                  <a:gd name="T53" fmla="*/ 1576 h 1800"/>
                  <a:gd name="T54" fmla="*/ 1436 w 1890"/>
                  <a:gd name="T55" fmla="*/ 1794 h 1800"/>
                  <a:gd name="T56" fmla="*/ 1343 w 1890"/>
                  <a:gd name="T57" fmla="*/ 1780 h 1800"/>
                  <a:gd name="T58" fmla="*/ 1256 w 1890"/>
                  <a:gd name="T59" fmla="*/ 1764 h 1800"/>
                  <a:gd name="T60" fmla="*/ 1174 w 1890"/>
                  <a:gd name="T61" fmla="*/ 1747 h 1800"/>
                  <a:gd name="T62" fmla="*/ 1096 w 1890"/>
                  <a:gd name="T63" fmla="*/ 1729 h 1800"/>
                  <a:gd name="T64" fmla="*/ 1019 w 1890"/>
                  <a:gd name="T65" fmla="*/ 1709 h 1800"/>
                  <a:gd name="T66" fmla="*/ 942 w 1890"/>
                  <a:gd name="T67" fmla="*/ 1690 h 1800"/>
                  <a:gd name="T68" fmla="*/ 864 w 1890"/>
                  <a:gd name="T69" fmla="*/ 1670 h 1800"/>
                  <a:gd name="T70" fmla="*/ 571 w 1890"/>
                  <a:gd name="T71" fmla="*/ 1631 h 1800"/>
                  <a:gd name="T72" fmla="*/ 503 w 1890"/>
                  <a:gd name="T73" fmla="*/ 1624 h 1800"/>
                  <a:gd name="T74" fmla="*/ 441 w 1890"/>
                  <a:gd name="T75" fmla="*/ 1617 h 1800"/>
                  <a:gd name="T76" fmla="*/ 384 w 1890"/>
                  <a:gd name="T77" fmla="*/ 1609 h 1800"/>
                  <a:gd name="T78" fmla="*/ 327 w 1890"/>
                  <a:gd name="T79" fmla="*/ 1600 h 1800"/>
                  <a:gd name="T80" fmla="*/ 269 w 1890"/>
                  <a:gd name="T81" fmla="*/ 1588 h 1800"/>
                  <a:gd name="T82" fmla="*/ 206 w 1890"/>
                  <a:gd name="T83" fmla="*/ 1575 h 1800"/>
                  <a:gd name="T84" fmla="*/ 137 w 1890"/>
                  <a:gd name="T85" fmla="*/ 1557 h 1800"/>
                  <a:gd name="T86" fmla="*/ 59 w 1890"/>
                  <a:gd name="T87" fmla="*/ 1534 h 1800"/>
                  <a:gd name="T88" fmla="*/ 0 w 1890"/>
                  <a:gd name="T89" fmla="*/ 1430 h 1800"/>
                  <a:gd name="T90" fmla="*/ 259 w 1890"/>
                  <a:gd name="T91" fmla="*/ 1193 h 1800"/>
                  <a:gd name="T92" fmla="*/ 524 w 1890"/>
                  <a:gd name="T93" fmla="*/ 1008 h 1800"/>
                  <a:gd name="T94" fmla="*/ 550 w 1890"/>
                  <a:gd name="T95" fmla="*/ 935 h 1800"/>
                  <a:gd name="T96" fmla="*/ 705 w 1890"/>
                  <a:gd name="T97" fmla="*/ 934 h 1800"/>
                  <a:gd name="T98" fmla="*/ 547 w 1890"/>
                  <a:gd name="T99" fmla="*/ 816 h 1800"/>
                  <a:gd name="T100" fmla="*/ 562 w 1890"/>
                  <a:gd name="T101" fmla="*/ 604 h 1800"/>
                  <a:gd name="T102" fmla="*/ 578 w 1890"/>
                  <a:gd name="T103" fmla="*/ 372 h 1800"/>
                  <a:gd name="T104" fmla="*/ 604 w 1890"/>
                  <a:gd name="T105" fmla="*/ 132 h 1800"/>
                  <a:gd name="T106" fmla="*/ 641 w 1890"/>
                  <a:gd name="T107" fmla="*/ 0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90" h="1800">
                    <a:moveTo>
                      <a:pt x="641" y="0"/>
                    </a:moveTo>
                    <a:lnTo>
                      <a:pt x="679" y="0"/>
                    </a:lnTo>
                    <a:lnTo>
                      <a:pt x="716" y="0"/>
                    </a:lnTo>
                    <a:lnTo>
                      <a:pt x="753" y="1"/>
                    </a:lnTo>
                    <a:lnTo>
                      <a:pt x="790" y="1"/>
                    </a:lnTo>
                    <a:lnTo>
                      <a:pt x="827" y="2"/>
                    </a:lnTo>
                    <a:lnTo>
                      <a:pt x="864" y="2"/>
                    </a:lnTo>
                    <a:lnTo>
                      <a:pt x="900" y="3"/>
                    </a:lnTo>
                    <a:lnTo>
                      <a:pt x="937" y="4"/>
                    </a:lnTo>
                    <a:lnTo>
                      <a:pt x="973" y="6"/>
                    </a:lnTo>
                    <a:lnTo>
                      <a:pt x="1010" y="7"/>
                    </a:lnTo>
                    <a:lnTo>
                      <a:pt x="1047" y="9"/>
                    </a:lnTo>
                    <a:lnTo>
                      <a:pt x="1083" y="11"/>
                    </a:lnTo>
                    <a:lnTo>
                      <a:pt x="1119" y="12"/>
                    </a:lnTo>
                    <a:lnTo>
                      <a:pt x="1155" y="14"/>
                    </a:lnTo>
                    <a:lnTo>
                      <a:pt x="1191" y="16"/>
                    </a:lnTo>
                    <a:lnTo>
                      <a:pt x="1228" y="18"/>
                    </a:lnTo>
                    <a:lnTo>
                      <a:pt x="1263" y="20"/>
                    </a:lnTo>
                    <a:lnTo>
                      <a:pt x="1300" y="22"/>
                    </a:lnTo>
                    <a:lnTo>
                      <a:pt x="1335" y="25"/>
                    </a:lnTo>
                    <a:lnTo>
                      <a:pt x="1372" y="27"/>
                    </a:lnTo>
                    <a:lnTo>
                      <a:pt x="1408" y="31"/>
                    </a:lnTo>
                    <a:lnTo>
                      <a:pt x="1444" y="33"/>
                    </a:lnTo>
                    <a:lnTo>
                      <a:pt x="1481" y="36"/>
                    </a:lnTo>
                    <a:lnTo>
                      <a:pt x="1516" y="39"/>
                    </a:lnTo>
                    <a:lnTo>
                      <a:pt x="1553" y="42"/>
                    </a:lnTo>
                    <a:lnTo>
                      <a:pt x="1589" y="45"/>
                    </a:lnTo>
                    <a:lnTo>
                      <a:pt x="1626" y="48"/>
                    </a:lnTo>
                    <a:lnTo>
                      <a:pt x="1662" y="52"/>
                    </a:lnTo>
                    <a:lnTo>
                      <a:pt x="1699" y="56"/>
                    </a:lnTo>
                    <a:lnTo>
                      <a:pt x="1736" y="60"/>
                    </a:lnTo>
                    <a:lnTo>
                      <a:pt x="1773" y="63"/>
                    </a:lnTo>
                    <a:lnTo>
                      <a:pt x="1810" y="67"/>
                    </a:lnTo>
                    <a:lnTo>
                      <a:pt x="1875" y="87"/>
                    </a:lnTo>
                    <a:lnTo>
                      <a:pt x="1890" y="155"/>
                    </a:lnTo>
                    <a:lnTo>
                      <a:pt x="1888" y="220"/>
                    </a:lnTo>
                    <a:lnTo>
                      <a:pt x="1883" y="309"/>
                    </a:lnTo>
                    <a:lnTo>
                      <a:pt x="1877" y="416"/>
                    </a:lnTo>
                    <a:lnTo>
                      <a:pt x="1867" y="536"/>
                    </a:lnTo>
                    <a:lnTo>
                      <a:pt x="1856" y="666"/>
                    </a:lnTo>
                    <a:lnTo>
                      <a:pt x="1841" y="800"/>
                    </a:lnTo>
                    <a:lnTo>
                      <a:pt x="1825" y="934"/>
                    </a:lnTo>
                    <a:lnTo>
                      <a:pt x="1806" y="1064"/>
                    </a:lnTo>
                    <a:lnTo>
                      <a:pt x="1779" y="1086"/>
                    </a:lnTo>
                    <a:lnTo>
                      <a:pt x="1587" y="1049"/>
                    </a:lnTo>
                    <a:lnTo>
                      <a:pt x="1575" y="1086"/>
                    </a:lnTo>
                    <a:lnTo>
                      <a:pt x="1741" y="1102"/>
                    </a:lnTo>
                    <a:lnTo>
                      <a:pt x="1760" y="1117"/>
                    </a:lnTo>
                    <a:lnTo>
                      <a:pt x="1760" y="1154"/>
                    </a:lnTo>
                    <a:lnTo>
                      <a:pt x="1782" y="1165"/>
                    </a:lnTo>
                    <a:lnTo>
                      <a:pt x="1786" y="1206"/>
                    </a:lnTo>
                    <a:lnTo>
                      <a:pt x="1774" y="1240"/>
                    </a:lnTo>
                    <a:lnTo>
                      <a:pt x="1767" y="1299"/>
                    </a:lnTo>
                    <a:lnTo>
                      <a:pt x="1620" y="1576"/>
                    </a:lnTo>
                    <a:lnTo>
                      <a:pt x="1485" y="1800"/>
                    </a:lnTo>
                    <a:lnTo>
                      <a:pt x="1436" y="1794"/>
                    </a:lnTo>
                    <a:lnTo>
                      <a:pt x="1388" y="1787"/>
                    </a:lnTo>
                    <a:lnTo>
                      <a:pt x="1343" y="1780"/>
                    </a:lnTo>
                    <a:lnTo>
                      <a:pt x="1299" y="1773"/>
                    </a:lnTo>
                    <a:lnTo>
                      <a:pt x="1256" y="1764"/>
                    </a:lnTo>
                    <a:lnTo>
                      <a:pt x="1215" y="1756"/>
                    </a:lnTo>
                    <a:lnTo>
                      <a:pt x="1174" y="1747"/>
                    </a:lnTo>
                    <a:lnTo>
                      <a:pt x="1136" y="1738"/>
                    </a:lnTo>
                    <a:lnTo>
                      <a:pt x="1096" y="1729"/>
                    </a:lnTo>
                    <a:lnTo>
                      <a:pt x="1058" y="1719"/>
                    </a:lnTo>
                    <a:lnTo>
                      <a:pt x="1019" y="1709"/>
                    </a:lnTo>
                    <a:lnTo>
                      <a:pt x="981" y="1699"/>
                    </a:lnTo>
                    <a:lnTo>
                      <a:pt x="942" y="1690"/>
                    </a:lnTo>
                    <a:lnTo>
                      <a:pt x="903" y="1680"/>
                    </a:lnTo>
                    <a:lnTo>
                      <a:pt x="864" y="1670"/>
                    </a:lnTo>
                    <a:lnTo>
                      <a:pt x="823" y="1661"/>
                    </a:lnTo>
                    <a:lnTo>
                      <a:pt x="571" y="1631"/>
                    </a:lnTo>
                    <a:lnTo>
                      <a:pt x="536" y="1627"/>
                    </a:lnTo>
                    <a:lnTo>
                      <a:pt x="503" y="1624"/>
                    </a:lnTo>
                    <a:lnTo>
                      <a:pt x="472" y="1620"/>
                    </a:lnTo>
                    <a:lnTo>
                      <a:pt x="441" y="1617"/>
                    </a:lnTo>
                    <a:lnTo>
                      <a:pt x="412" y="1613"/>
                    </a:lnTo>
                    <a:lnTo>
                      <a:pt x="384" y="1609"/>
                    </a:lnTo>
                    <a:lnTo>
                      <a:pt x="356" y="1605"/>
                    </a:lnTo>
                    <a:lnTo>
                      <a:pt x="327" y="1600"/>
                    </a:lnTo>
                    <a:lnTo>
                      <a:pt x="298" y="1595"/>
                    </a:lnTo>
                    <a:lnTo>
                      <a:pt x="269" y="1588"/>
                    </a:lnTo>
                    <a:lnTo>
                      <a:pt x="238" y="1582"/>
                    </a:lnTo>
                    <a:lnTo>
                      <a:pt x="206" y="1575"/>
                    </a:lnTo>
                    <a:lnTo>
                      <a:pt x="173" y="1566"/>
                    </a:lnTo>
                    <a:lnTo>
                      <a:pt x="137" y="1557"/>
                    </a:lnTo>
                    <a:lnTo>
                      <a:pt x="99" y="1546"/>
                    </a:lnTo>
                    <a:lnTo>
                      <a:pt x="59" y="1534"/>
                    </a:lnTo>
                    <a:lnTo>
                      <a:pt x="17" y="1511"/>
                    </a:lnTo>
                    <a:lnTo>
                      <a:pt x="0" y="1430"/>
                    </a:lnTo>
                    <a:lnTo>
                      <a:pt x="32" y="1390"/>
                    </a:lnTo>
                    <a:lnTo>
                      <a:pt x="259" y="1193"/>
                    </a:lnTo>
                    <a:lnTo>
                      <a:pt x="420" y="1080"/>
                    </a:lnTo>
                    <a:lnTo>
                      <a:pt x="524" y="1008"/>
                    </a:lnTo>
                    <a:lnTo>
                      <a:pt x="537" y="967"/>
                    </a:lnTo>
                    <a:lnTo>
                      <a:pt x="550" y="935"/>
                    </a:lnTo>
                    <a:lnTo>
                      <a:pt x="701" y="956"/>
                    </a:lnTo>
                    <a:lnTo>
                      <a:pt x="705" y="934"/>
                    </a:lnTo>
                    <a:lnTo>
                      <a:pt x="537" y="911"/>
                    </a:lnTo>
                    <a:lnTo>
                      <a:pt x="547" y="816"/>
                    </a:lnTo>
                    <a:lnTo>
                      <a:pt x="554" y="713"/>
                    </a:lnTo>
                    <a:lnTo>
                      <a:pt x="562" y="604"/>
                    </a:lnTo>
                    <a:lnTo>
                      <a:pt x="570" y="490"/>
                    </a:lnTo>
                    <a:lnTo>
                      <a:pt x="578" y="372"/>
                    </a:lnTo>
                    <a:lnTo>
                      <a:pt x="590" y="252"/>
                    </a:lnTo>
                    <a:lnTo>
                      <a:pt x="604" y="132"/>
                    </a:lnTo>
                    <a:lnTo>
                      <a:pt x="624" y="12"/>
                    </a:lnTo>
                    <a:lnTo>
                      <a:pt x="641" y="0"/>
                    </a:lnTo>
                    <a:close/>
                  </a:path>
                </a:pathLst>
              </a:custGeom>
              <a:solidFill>
                <a:srgbClr val="0033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 name="Freeform 7"/>
              <p:cNvSpPr>
                <a:spLocks/>
              </p:cNvSpPr>
              <p:nvPr/>
            </p:nvSpPr>
            <p:spPr bwMode="auto">
              <a:xfrm>
                <a:off x="4269" y="3201"/>
                <a:ext cx="33" cy="180"/>
              </a:xfrm>
              <a:custGeom>
                <a:avLst/>
                <a:gdLst>
                  <a:gd name="T0" fmla="*/ 169 w 169"/>
                  <a:gd name="T1" fmla="*/ 56 h 898"/>
                  <a:gd name="T2" fmla="*/ 82 w 169"/>
                  <a:gd name="T3" fmla="*/ 0 h 898"/>
                  <a:gd name="T4" fmla="*/ 66 w 169"/>
                  <a:gd name="T5" fmla="*/ 112 h 898"/>
                  <a:gd name="T6" fmla="*/ 53 w 169"/>
                  <a:gd name="T7" fmla="*/ 223 h 898"/>
                  <a:gd name="T8" fmla="*/ 40 w 169"/>
                  <a:gd name="T9" fmla="*/ 335 h 898"/>
                  <a:gd name="T10" fmla="*/ 31 w 169"/>
                  <a:gd name="T11" fmla="*/ 447 h 898"/>
                  <a:gd name="T12" fmla="*/ 22 w 169"/>
                  <a:gd name="T13" fmla="*/ 559 h 898"/>
                  <a:gd name="T14" fmla="*/ 14 w 169"/>
                  <a:gd name="T15" fmla="*/ 672 h 898"/>
                  <a:gd name="T16" fmla="*/ 7 w 169"/>
                  <a:gd name="T17" fmla="*/ 785 h 898"/>
                  <a:gd name="T18" fmla="*/ 0 w 169"/>
                  <a:gd name="T19" fmla="*/ 898 h 898"/>
                  <a:gd name="T20" fmla="*/ 96 w 169"/>
                  <a:gd name="T21" fmla="*/ 844 h 898"/>
                  <a:gd name="T22" fmla="*/ 169 w 169"/>
                  <a:gd name="T23" fmla="*/ 56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9" h="898">
                    <a:moveTo>
                      <a:pt x="169" y="56"/>
                    </a:moveTo>
                    <a:lnTo>
                      <a:pt x="82" y="0"/>
                    </a:lnTo>
                    <a:lnTo>
                      <a:pt x="66" y="112"/>
                    </a:lnTo>
                    <a:lnTo>
                      <a:pt x="53" y="223"/>
                    </a:lnTo>
                    <a:lnTo>
                      <a:pt x="40" y="335"/>
                    </a:lnTo>
                    <a:lnTo>
                      <a:pt x="31" y="447"/>
                    </a:lnTo>
                    <a:lnTo>
                      <a:pt x="22" y="559"/>
                    </a:lnTo>
                    <a:lnTo>
                      <a:pt x="14" y="672"/>
                    </a:lnTo>
                    <a:lnTo>
                      <a:pt x="7" y="785"/>
                    </a:lnTo>
                    <a:lnTo>
                      <a:pt x="0" y="898"/>
                    </a:lnTo>
                    <a:lnTo>
                      <a:pt x="96" y="844"/>
                    </a:lnTo>
                    <a:lnTo>
                      <a:pt x="169" y="56"/>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4" name="Freeform 8"/>
              <p:cNvSpPr>
                <a:spLocks/>
              </p:cNvSpPr>
              <p:nvPr/>
            </p:nvSpPr>
            <p:spPr bwMode="auto">
              <a:xfrm>
                <a:off x="4270" y="3202"/>
                <a:ext cx="32" cy="168"/>
              </a:xfrm>
              <a:custGeom>
                <a:avLst/>
                <a:gdLst>
                  <a:gd name="T0" fmla="*/ 162 w 162"/>
                  <a:gd name="T1" fmla="*/ 54 h 846"/>
                  <a:gd name="T2" fmla="*/ 151 w 162"/>
                  <a:gd name="T3" fmla="*/ 48 h 846"/>
                  <a:gd name="T4" fmla="*/ 141 w 162"/>
                  <a:gd name="T5" fmla="*/ 41 h 846"/>
                  <a:gd name="T6" fmla="*/ 130 w 162"/>
                  <a:gd name="T7" fmla="*/ 34 h 846"/>
                  <a:gd name="T8" fmla="*/ 120 w 162"/>
                  <a:gd name="T9" fmla="*/ 27 h 846"/>
                  <a:gd name="T10" fmla="*/ 109 w 162"/>
                  <a:gd name="T11" fmla="*/ 20 h 846"/>
                  <a:gd name="T12" fmla="*/ 99 w 162"/>
                  <a:gd name="T13" fmla="*/ 13 h 846"/>
                  <a:gd name="T14" fmla="*/ 89 w 162"/>
                  <a:gd name="T15" fmla="*/ 6 h 846"/>
                  <a:gd name="T16" fmla="*/ 78 w 162"/>
                  <a:gd name="T17" fmla="*/ 0 h 846"/>
                  <a:gd name="T18" fmla="*/ 62 w 162"/>
                  <a:gd name="T19" fmla="*/ 105 h 846"/>
                  <a:gd name="T20" fmla="*/ 49 w 162"/>
                  <a:gd name="T21" fmla="*/ 209 h 846"/>
                  <a:gd name="T22" fmla="*/ 38 w 162"/>
                  <a:gd name="T23" fmla="*/ 315 h 846"/>
                  <a:gd name="T24" fmla="*/ 28 w 162"/>
                  <a:gd name="T25" fmla="*/ 421 h 846"/>
                  <a:gd name="T26" fmla="*/ 20 w 162"/>
                  <a:gd name="T27" fmla="*/ 526 h 846"/>
                  <a:gd name="T28" fmla="*/ 12 w 162"/>
                  <a:gd name="T29" fmla="*/ 632 h 846"/>
                  <a:gd name="T30" fmla="*/ 6 w 162"/>
                  <a:gd name="T31" fmla="*/ 739 h 846"/>
                  <a:gd name="T32" fmla="*/ 0 w 162"/>
                  <a:gd name="T33" fmla="*/ 846 h 846"/>
                  <a:gd name="T34" fmla="*/ 11 w 162"/>
                  <a:gd name="T35" fmla="*/ 840 h 846"/>
                  <a:gd name="T36" fmla="*/ 23 w 162"/>
                  <a:gd name="T37" fmla="*/ 832 h 846"/>
                  <a:gd name="T38" fmla="*/ 34 w 162"/>
                  <a:gd name="T39" fmla="*/ 826 h 846"/>
                  <a:gd name="T40" fmla="*/ 46 w 162"/>
                  <a:gd name="T41" fmla="*/ 820 h 846"/>
                  <a:gd name="T42" fmla="*/ 57 w 162"/>
                  <a:gd name="T43" fmla="*/ 813 h 846"/>
                  <a:gd name="T44" fmla="*/ 69 w 162"/>
                  <a:gd name="T45" fmla="*/ 807 h 846"/>
                  <a:gd name="T46" fmla="*/ 80 w 162"/>
                  <a:gd name="T47" fmla="*/ 801 h 846"/>
                  <a:gd name="T48" fmla="*/ 92 w 162"/>
                  <a:gd name="T49" fmla="*/ 795 h 846"/>
                  <a:gd name="T50" fmla="*/ 101 w 162"/>
                  <a:gd name="T51" fmla="*/ 702 h 846"/>
                  <a:gd name="T52" fmla="*/ 109 w 162"/>
                  <a:gd name="T53" fmla="*/ 609 h 846"/>
                  <a:gd name="T54" fmla="*/ 119 w 162"/>
                  <a:gd name="T55" fmla="*/ 517 h 846"/>
                  <a:gd name="T56" fmla="*/ 127 w 162"/>
                  <a:gd name="T57" fmla="*/ 424 h 846"/>
                  <a:gd name="T58" fmla="*/ 136 w 162"/>
                  <a:gd name="T59" fmla="*/ 332 h 846"/>
                  <a:gd name="T60" fmla="*/ 144 w 162"/>
                  <a:gd name="T61" fmla="*/ 240 h 846"/>
                  <a:gd name="T62" fmla="*/ 153 w 162"/>
                  <a:gd name="T63" fmla="*/ 146 h 846"/>
                  <a:gd name="T64" fmla="*/ 162 w 162"/>
                  <a:gd name="T65" fmla="*/ 54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2" h="846">
                    <a:moveTo>
                      <a:pt x="162" y="54"/>
                    </a:moveTo>
                    <a:lnTo>
                      <a:pt x="151" y="48"/>
                    </a:lnTo>
                    <a:lnTo>
                      <a:pt x="141" y="41"/>
                    </a:lnTo>
                    <a:lnTo>
                      <a:pt x="130" y="34"/>
                    </a:lnTo>
                    <a:lnTo>
                      <a:pt x="120" y="27"/>
                    </a:lnTo>
                    <a:lnTo>
                      <a:pt x="109" y="20"/>
                    </a:lnTo>
                    <a:lnTo>
                      <a:pt x="99" y="13"/>
                    </a:lnTo>
                    <a:lnTo>
                      <a:pt x="89" y="6"/>
                    </a:lnTo>
                    <a:lnTo>
                      <a:pt x="78" y="0"/>
                    </a:lnTo>
                    <a:lnTo>
                      <a:pt x="62" y="105"/>
                    </a:lnTo>
                    <a:lnTo>
                      <a:pt x="49" y="209"/>
                    </a:lnTo>
                    <a:lnTo>
                      <a:pt x="38" y="315"/>
                    </a:lnTo>
                    <a:lnTo>
                      <a:pt x="28" y="421"/>
                    </a:lnTo>
                    <a:lnTo>
                      <a:pt x="20" y="526"/>
                    </a:lnTo>
                    <a:lnTo>
                      <a:pt x="12" y="632"/>
                    </a:lnTo>
                    <a:lnTo>
                      <a:pt x="6" y="739"/>
                    </a:lnTo>
                    <a:lnTo>
                      <a:pt x="0" y="846"/>
                    </a:lnTo>
                    <a:lnTo>
                      <a:pt x="11" y="840"/>
                    </a:lnTo>
                    <a:lnTo>
                      <a:pt x="23" y="832"/>
                    </a:lnTo>
                    <a:lnTo>
                      <a:pt x="34" y="826"/>
                    </a:lnTo>
                    <a:lnTo>
                      <a:pt x="46" y="820"/>
                    </a:lnTo>
                    <a:lnTo>
                      <a:pt x="57" y="813"/>
                    </a:lnTo>
                    <a:lnTo>
                      <a:pt x="69" y="807"/>
                    </a:lnTo>
                    <a:lnTo>
                      <a:pt x="80" y="801"/>
                    </a:lnTo>
                    <a:lnTo>
                      <a:pt x="92" y="795"/>
                    </a:lnTo>
                    <a:lnTo>
                      <a:pt x="101" y="702"/>
                    </a:lnTo>
                    <a:lnTo>
                      <a:pt x="109" y="609"/>
                    </a:lnTo>
                    <a:lnTo>
                      <a:pt x="119" y="517"/>
                    </a:lnTo>
                    <a:lnTo>
                      <a:pt x="127" y="424"/>
                    </a:lnTo>
                    <a:lnTo>
                      <a:pt x="136" y="332"/>
                    </a:lnTo>
                    <a:lnTo>
                      <a:pt x="144" y="240"/>
                    </a:lnTo>
                    <a:lnTo>
                      <a:pt x="153" y="146"/>
                    </a:lnTo>
                    <a:lnTo>
                      <a:pt x="162" y="54"/>
                    </a:lnTo>
                    <a:close/>
                  </a:path>
                </a:pathLst>
              </a:custGeom>
              <a:solidFill>
                <a:srgbClr val="8E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 name="Freeform 9"/>
              <p:cNvSpPr>
                <a:spLocks/>
              </p:cNvSpPr>
              <p:nvPr/>
            </p:nvSpPr>
            <p:spPr bwMode="auto">
              <a:xfrm>
                <a:off x="4271" y="3202"/>
                <a:ext cx="31" cy="158"/>
              </a:xfrm>
              <a:custGeom>
                <a:avLst/>
                <a:gdLst>
                  <a:gd name="T0" fmla="*/ 157 w 157"/>
                  <a:gd name="T1" fmla="*/ 54 h 794"/>
                  <a:gd name="T2" fmla="*/ 146 w 157"/>
                  <a:gd name="T3" fmla="*/ 47 h 794"/>
                  <a:gd name="T4" fmla="*/ 137 w 157"/>
                  <a:gd name="T5" fmla="*/ 41 h 794"/>
                  <a:gd name="T6" fmla="*/ 126 w 157"/>
                  <a:gd name="T7" fmla="*/ 33 h 794"/>
                  <a:gd name="T8" fmla="*/ 116 w 157"/>
                  <a:gd name="T9" fmla="*/ 27 h 794"/>
                  <a:gd name="T10" fmla="*/ 105 w 157"/>
                  <a:gd name="T11" fmla="*/ 20 h 794"/>
                  <a:gd name="T12" fmla="*/ 96 w 157"/>
                  <a:gd name="T13" fmla="*/ 14 h 794"/>
                  <a:gd name="T14" fmla="*/ 86 w 157"/>
                  <a:gd name="T15" fmla="*/ 6 h 794"/>
                  <a:gd name="T16" fmla="*/ 75 w 157"/>
                  <a:gd name="T17" fmla="*/ 0 h 794"/>
                  <a:gd name="T18" fmla="*/ 61 w 157"/>
                  <a:gd name="T19" fmla="*/ 98 h 794"/>
                  <a:gd name="T20" fmla="*/ 48 w 157"/>
                  <a:gd name="T21" fmla="*/ 197 h 794"/>
                  <a:gd name="T22" fmla="*/ 38 w 157"/>
                  <a:gd name="T23" fmla="*/ 295 h 794"/>
                  <a:gd name="T24" fmla="*/ 28 w 157"/>
                  <a:gd name="T25" fmla="*/ 395 h 794"/>
                  <a:gd name="T26" fmla="*/ 20 w 157"/>
                  <a:gd name="T27" fmla="*/ 493 h 794"/>
                  <a:gd name="T28" fmla="*/ 13 w 157"/>
                  <a:gd name="T29" fmla="*/ 593 h 794"/>
                  <a:gd name="T30" fmla="*/ 6 w 157"/>
                  <a:gd name="T31" fmla="*/ 693 h 794"/>
                  <a:gd name="T32" fmla="*/ 0 w 157"/>
                  <a:gd name="T33" fmla="*/ 794 h 794"/>
                  <a:gd name="T34" fmla="*/ 11 w 157"/>
                  <a:gd name="T35" fmla="*/ 787 h 794"/>
                  <a:gd name="T36" fmla="*/ 23 w 157"/>
                  <a:gd name="T37" fmla="*/ 782 h 794"/>
                  <a:gd name="T38" fmla="*/ 34 w 157"/>
                  <a:gd name="T39" fmla="*/ 776 h 794"/>
                  <a:gd name="T40" fmla="*/ 46 w 157"/>
                  <a:gd name="T41" fmla="*/ 769 h 794"/>
                  <a:gd name="T42" fmla="*/ 56 w 157"/>
                  <a:gd name="T43" fmla="*/ 763 h 794"/>
                  <a:gd name="T44" fmla="*/ 68 w 157"/>
                  <a:gd name="T45" fmla="*/ 757 h 794"/>
                  <a:gd name="T46" fmla="*/ 79 w 157"/>
                  <a:gd name="T47" fmla="*/ 751 h 794"/>
                  <a:gd name="T48" fmla="*/ 91 w 157"/>
                  <a:gd name="T49" fmla="*/ 744 h 794"/>
                  <a:gd name="T50" fmla="*/ 99 w 157"/>
                  <a:gd name="T51" fmla="*/ 658 h 794"/>
                  <a:gd name="T52" fmla="*/ 108 w 157"/>
                  <a:gd name="T53" fmla="*/ 573 h 794"/>
                  <a:gd name="T54" fmla="*/ 116 w 157"/>
                  <a:gd name="T55" fmla="*/ 486 h 794"/>
                  <a:gd name="T56" fmla="*/ 124 w 157"/>
                  <a:gd name="T57" fmla="*/ 400 h 794"/>
                  <a:gd name="T58" fmla="*/ 132 w 157"/>
                  <a:gd name="T59" fmla="*/ 313 h 794"/>
                  <a:gd name="T60" fmla="*/ 140 w 157"/>
                  <a:gd name="T61" fmla="*/ 227 h 794"/>
                  <a:gd name="T62" fmla="*/ 148 w 157"/>
                  <a:gd name="T63" fmla="*/ 140 h 794"/>
                  <a:gd name="T64" fmla="*/ 157 w 157"/>
                  <a:gd name="T65" fmla="*/ 54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7" h="794">
                    <a:moveTo>
                      <a:pt x="157" y="54"/>
                    </a:moveTo>
                    <a:lnTo>
                      <a:pt x="146" y="47"/>
                    </a:lnTo>
                    <a:lnTo>
                      <a:pt x="137" y="41"/>
                    </a:lnTo>
                    <a:lnTo>
                      <a:pt x="126" y="33"/>
                    </a:lnTo>
                    <a:lnTo>
                      <a:pt x="116" y="27"/>
                    </a:lnTo>
                    <a:lnTo>
                      <a:pt x="105" y="20"/>
                    </a:lnTo>
                    <a:lnTo>
                      <a:pt x="96" y="14"/>
                    </a:lnTo>
                    <a:lnTo>
                      <a:pt x="86" y="6"/>
                    </a:lnTo>
                    <a:lnTo>
                      <a:pt x="75" y="0"/>
                    </a:lnTo>
                    <a:lnTo>
                      <a:pt x="61" y="98"/>
                    </a:lnTo>
                    <a:lnTo>
                      <a:pt x="48" y="197"/>
                    </a:lnTo>
                    <a:lnTo>
                      <a:pt x="38" y="295"/>
                    </a:lnTo>
                    <a:lnTo>
                      <a:pt x="28" y="395"/>
                    </a:lnTo>
                    <a:lnTo>
                      <a:pt x="20" y="493"/>
                    </a:lnTo>
                    <a:lnTo>
                      <a:pt x="13" y="593"/>
                    </a:lnTo>
                    <a:lnTo>
                      <a:pt x="6" y="693"/>
                    </a:lnTo>
                    <a:lnTo>
                      <a:pt x="0" y="794"/>
                    </a:lnTo>
                    <a:lnTo>
                      <a:pt x="11" y="787"/>
                    </a:lnTo>
                    <a:lnTo>
                      <a:pt x="23" y="782"/>
                    </a:lnTo>
                    <a:lnTo>
                      <a:pt x="34" y="776"/>
                    </a:lnTo>
                    <a:lnTo>
                      <a:pt x="46" y="769"/>
                    </a:lnTo>
                    <a:lnTo>
                      <a:pt x="56" y="763"/>
                    </a:lnTo>
                    <a:lnTo>
                      <a:pt x="68" y="757"/>
                    </a:lnTo>
                    <a:lnTo>
                      <a:pt x="79" y="751"/>
                    </a:lnTo>
                    <a:lnTo>
                      <a:pt x="91" y="744"/>
                    </a:lnTo>
                    <a:lnTo>
                      <a:pt x="99" y="658"/>
                    </a:lnTo>
                    <a:lnTo>
                      <a:pt x="108" y="573"/>
                    </a:lnTo>
                    <a:lnTo>
                      <a:pt x="116" y="486"/>
                    </a:lnTo>
                    <a:lnTo>
                      <a:pt x="124" y="400"/>
                    </a:lnTo>
                    <a:lnTo>
                      <a:pt x="132" y="313"/>
                    </a:lnTo>
                    <a:lnTo>
                      <a:pt x="140" y="227"/>
                    </a:lnTo>
                    <a:lnTo>
                      <a:pt x="148" y="140"/>
                    </a:lnTo>
                    <a:lnTo>
                      <a:pt x="157" y="54"/>
                    </a:lnTo>
                    <a:close/>
                  </a:path>
                </a:pathLst>
              </a:custGeom>
              <a:solidFill>
                <a:srgbClr val="91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6" name="Freeform 10"/>
              <p:cNvSpPr>
                <a:spLocks/>
              </p:cNvSpPr>
              <p:nvPr/>
            </p:nvSpPr>
            <p:spPr bwMode="auto">
              <a:xfrm>
                <a:off x="4273" y="3202"/>
                <a:ext cx="29" cy="148"/>
              </a:xfrm>
              <a:custGeom>
                <a:avLst/>
                <a:gdLst>
                  <a:gd name="T0" fmla="*/ 150 w 150"/>
                  <a:gd name="T1" fmla="*/ 53 h 742"/>
                  <a:gd name="T2" fmla="*/ 140 w 150"/>
                  <a:gd name="T3" fmla="*/ 47 h 742"/>
                  <a:gd name="T4" fmla="*/ 131 w 150"/>
                  <a:gd name="T5" fmla="*/ 40 h 742"/>
                  <a:gd name="T6" fmla="*/ 121 w 150"/>
                  <a:gd name="T7" fmla="*/ 33 h 742"/>
                  <a:gd name="T8" fmla="*/ 111 w 150"/>
                  <a:gd name="T9" fmla="*/ 27 h 742"/>
                  <a:gd name="T10" fmla="*/ 102 w 150"/>
                  <a:gd name="T11" fmla="*/ 21 h 742"/>
                  <a:gd name="T12" fmla="*/ 92 w 150"/>
                  <a:gd name="T13" fmla="*/ 14 h 742"/>
                  <a:gd name="T14" fmla="*/ 82 w 150"/>
                  <a:gd name="T15" fmla="*/ 7 h 742"/>
                  <a:gd name="T16" fmla="*/ 72 w 150"/>
                  <a:gd name="T17" fmla="*/ 0 h 742"/>
                  <a:gd name="T18" fmla="*/ 58 w 150"/>
                  <a:gd name="T19" fmla="*/ 93 h 742"/>
                  <a:gd name="T20" fmla="*/ 46 w 150"/>
                  <a:gd name="T21" fmla="*/ 185 h 742"/>
                  <a:gd name="T22" fmla="*/ 36 w 150"/>
                  <a:gd name="T23" fmla="*/ 277 h 742"/>
                  <a:gd name="T24" fmla="*/ 27 w 150"/>
                  <a:gd name="T25" fmla="*/ 370 h 742"/>
                  <a:gd name="T26" fmla="*/ 19 w 150"/>
                  <a:gd name="T27" fmla="*/ 463 h 742"/>
                  <a:gd name="T28" fmla="*/ 13 w 150"/>
                  <a:gd name="T29" fmla="*/ 555 h 742"/>
                  <a:gd name="T30" fmla="*/ 6 w 150"/>
                  <a:gd name="T31" fmla="*/ 648 h 742"/>
                  <a:gd name="T32" fmla="*/ 0 w 150"/>
                  <a:gd name="T33" fmla="*/ 742 h 742"/>
                  <a:gd name="T34" fmla="*/ 12 w 150"/>
                  <a:gd name="T35" fmla="*/ 736 h 742"/>
                  <a:gd name="T36" fmla="*/ 22 w 150"/>
                  <a:gd name="T37" fmla="*/ 731 h 742"/>
                  <a:gd name="T38" fmla="*/ 34 w 150"/>
                  <a:gd name="T39" fmla="*/ 724 h 742"/>
                  <a:gd name="T40" fmla="*/ 45 w 150"/>
                  <a:gd name="T41" fmla="*/ 719 h 742"/>
                  <a:gd name="T42" fmla="*/ 56 w 150"/>
                  <a:gd name="T43" fmla="*/ 714 h 742"/>
                  <a:gd name="T44" fmla="*/ 67 w 150"/>
                  <a:gd name="T45" fmla="*/ 709 h 742"/>
                  <a:gd name="T46" fmla="*/ 78 w 150"/>
                  <a:gd name="T47" fmla="*/ 702 h 742"/>
                  <a:gd name="T48" fmla="*/ 89 w 150"/>
                  <a:gd name="T49" fmla="*/ 697 h 742"/>
                  <a:gd name="T50" fmla="*/ 96 w 150"/>
                  <a:gd name="T51" fmla="*/ 617 h 742"/>
                  <a:gd name="T52" fmla="*/ 104 w 150"/>
                  <a:gd name="T53" fmla="*/ 536 h 742"/>
                  <a:gd name="T54" fmla="*/ 112 w 150"/>
                  <a:gd name="T55" fmla="*/ 455 h 742"/>
                  <a:gd name="T56" fmla="*/ 119 w 150"/>
                  <a:gd name="T57" fmla="*/ 375 h 742"/>
                  <a:gd name="T58" fmla="*/ 127 w 150"/>
                  <a:gd name="T59" fmla="*/ 294 h 742"/>
                  <a:gd name="T60" fmla="*/ 135 w 150"/>
                  <a:gd name="T61" fmla="*/ 215 h 742"/>
                  <a:gd name="T62" fmla="*/ 142 w 150"/>
                  <a:gd name="T63" fmla="*/ 134 h 742"/>
                  <a:gd name="T64" fmla="*/ 150 w 150"/>
                  <a:gd name="T65" fmla="*/ 53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0" h="742">
                    <a:moveTo>
                      <a:pt x="150" y="53"/>
                    </a:moveTo>
                    <a:lnTo>
                      <a:pt x="140" y="47"/>
                    </a:lnTo>
                    <a:lnTo>
                      <a:pt x="131" y="40"/>
                    </a:lnTo>
                    <a:lnTo>
                      <a:pt x="121" y="33"/>
                    </a:lnTo>
                    <a:lnTo>
                      <a:pt x="111" y="27"/>
                    </a:lnTo>
                    <a:lnTo>
                      <a:pt x="102" y="21"/>
                    </a:lnTo>
                    <a:lnTo>
                      <a:pt x="92" y="14"/>
                    </a:lnTo>
                    <a:lnTo>
                      <a:pt x="82" y="7"/>
                    </a:lnTo>
                    <a:lnTo>
                      <a:pt x="72" y="0"/>
                    </a:lnTo>
                    <a:lnTo>
                      <a:pt x="58" y="93"/>
                    </a:lnTo>
                    <a:lnTo>
                      <a:pt x="46" y="185"/>
                    </a:lnTo>
                    <a:lnTo>
                      <a:pt x="36" y="277"/>
                    </a:lnTo>
                    <a:lnTo>
                      <a:pt x="27" y="370"/>
                    </a:lnTo>
                    <a:lnTo>
                      <a:pt x="19" y="463"/>
                    </a:lnTo>
                    <a:lnTo>
                      <a:pt x="13" y="555"/>
                    </a:lnTo>
                    <a:lnTo>
                      <a:pt x="6" y="648"/>
                    </a:lnTo>
                    <a:lnTo>
                      <a:pt x="0" y="742"/>
                    </a:lnTo>
                    <a:lnTo>
                      <a:pt x="12" y="736"/>
                    </a:lnTo>
                    <a:lnTo>
                      <a:pt x="22" y="731"/>
                    </a:lnTo>
                    <a:lnTo>
                      <a:pt x="34" y="724"/>
                    </a:lnTo>
                    <a:lnTo>
                      <a:pt x="45" y="719"/>
                    </a:lnTo>
                    <a:lnTo>
                      <a:pt x="56" y="714"/>
                    </a:lnTo>
                    <a:lnTo>
                      <a:pt x="67" y="709"/>
                    </a:lnTo>
                    <a:lnTo>
                      <a:pt x="78" y="702"/>
                    </a:lnTo>
                    <a:lnTo>
                      <a:pt x="89" y="697"/>
                    </a:lnTo>
                    <a:lnTo>
                      <a:pt x="96" y="617"/>
                    </a:lnTo>
                    <a:lnTo>
                      <a:pt x="104" y="536"/>
                    </a:lnTo>
                    <a:lnTo>
                      <a:pt x="112" y="455"/>
                    </a:lnTo>
                    <a:lnTo>
                      <a:pt x="119" y="375"/>
                    </a:lnTo>
                    <a:lnTo>
                      <a:pt x="127" y="294"/>
                    </a:lnTo>
                    <a:lnTo>
                      <a:pt x="135" y="215"/>
                    </a:lnTo>
                    <a:lnTo>
                      <a:pt x="142" y="134"/>
                    </a:lnTo>
                    <a:lnTo>
                      <a:pt x="150" y="53"/>
                    </a:lnTo>
                    <a:close/>
                  </a:path>
                </a:pathLst>
              </a:custGeom>
              <a:solidFill>
                <a:srgbClr val="964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 name="Freeform 11"/>
              <p:cNvSpPr>
                <a:spLocks/>
              </p:cNvSpPr>
              <p:nvPr/>
            </p:nvSpPr>
            <p:spPr bwMode="auto">
              <a:xfrm>
                <a:off x="4273" y="3203"/>
                <a:ext cx="29" cy="137"/>
              </a:xfrm>
              <a:custGeom>
                <a:avLst/>
                <a:gdLst>
                  <a:gd name="T0" fmla="*/ 144 w 144"/>
                  <a:gd name="T1" fmla="*/ 51 h 689"/>
                  <a:gd name="T2" fmla="*/ 134 w 144"/>
                  <a:gd name="T3" fmla="*/ 45 h 689"/>
                  <a:gd name="T4" fmla="*/ 125 w 144"/>
                  <a:gd name="T5" fmla="*/ 39 h 689"/>
                  <a:gd name="T6" fmla="*/ 115 w 144"/>
                  <a:gd name="T7" fmla="*/ 32 h 689"/>
                  <a:gd name="T8" fmla="*/ 106 w 144"/>
                  <a:gd name="T9" fmla="*/ 26 h 689"/>
                  <a:gd name="T10" fmla="*/ 97 w 144"/>
                  <a:gd name="T11" fmla="*/ 20 h 689"/>
                  <a:gd name="T12" fmla="*/ 87 w 144"/>
                  <a:gd name="T13" fmla="*/ 14 h 689"/>
                  <a:gd name="T14" fmla="*/ 79 w 144"/>
                  <a:gd name="T15" fmla="*/ 6 h 689"/>
                  <a:gd name="T16" fmla="*/ 69 w 144"/>
                  <a:gd name="T17" fmla="*/ 0 h 689"/>
                  <a:gd name="T18" fmla="*/ 56 w 144"/>
                  <a:gd name="T19" fmla="*/ 87 h 689"/>
                  <a:gd name="T20" fmla="*/ 44 w 144"/>
                  <a:gd name="T21" fmla="*/ 173 h 689"/>
                  <a:gd name="T22" fmla="*/ 34 w 144"/>
                  <a:gd name="T23" fmla="*/ 258 h 689"/>
                  <a:gd name="T24" fmla="*/ 26 w 144"/>
                  <a:gd name="T25" fmla="*/ 343 h 689"/>
                  <a:gd name="T26" fmla="*/ 18 w 144"/>
                  <a:gd name="T27" fmla="*/ 429 h 689"/>
                  <a:gd name="T28" fmla="*/ 12 w 144"/>
                  <a:gd name="T29" fmla="*/ 515 h 689"/>
                  <a:gd name="T30" fmla="*/ 7 w 144"/>
                  <a:gd name="T31" fmla="*/ 601 h 689"/>
                  <a:gd name="T32" fmla="*/ 0 w 144"/>
                  <a:gd name="T33" fmla="*/ 689 h 689"/>
                  <a:gd name="T34" fmla="*/ 11 w 144"/>
                  <a:gd name="T35" fmla="*/ 684 h 689"/>
                  <a:gd name="T36" fmla="*/ 22 w 144"/>
                  <a:gd name="T37" fmla="*/ 678 h 689"/>
                  <a:gd name="T38" fmla="*/ 33 w 144"/>
                  <a:gd name="T39" fmla="*/ 673 h 689"/>
                  <a:gd name="T40" fmla="*/ 43 w 144"/>
                  <a:gd name="T41" fmla="*/ 668 h 689"/>
                  <a:gd name="T42" fmla="*/ 55 w 144"/>
                  <a:gd name="T43" fmla="*/ 663 h 689"/>
                  <a:gd name="T44" fmla="*/ 65 w 144"/>
                  <a:gd name="T45" fmla="*/ 658 h 689"/>
                  <a:gd name="T46" fmla="*/ 76 w 144"/>
                  <a:gd name="T47" fmla="*/ 652 h 689"/>
                  <a:gd name="T48" fmla="*/ 86 w 144"/>
                  <a:gd name="T49" fmla="*/ 647 h 689"/>
                  <a:gd name="T50" fmla="*/ 93 w 144"/>
                  <a:gd name="T51" fmla="*/ 573 h 689"/>
                  <a:gd name="T52" fmla="*/ 101 w 144"/>
                  <a:gd name="T53" fmla="*/ 498 h 689"/>
                  <a:gd name="T54" fmla="*/ 108 w 144"/>
                  <a:gd name="T55" fmla="*/ 424 h 689"/>
                  <a:gd name="T56" fmla="*/ 115 w 144"/>
                  <a:gd name="T57" fmla="*/ 350 h 689"/>
                  <a:gd name="T58" fmla="*/ 123 w 144"/>
                  <a:gd name="T59" fmla="*/ 275 h 689"/>
                  <a:gd name="T60" fmla="*/ 129 w 144"/>
                  <a:gd name="T61" fmla="*/ 200 h 689"/>
                  <a:gd name="T62" fmla="*/ 136 w 144"/>
                  <a:gd name="T63" fmla="*/ 126 h 689"/>
                  <a:gd name="T64" fmla="*/ 144 w 144"/>
                  <a:gd name="T65" fmla="*/ 51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4" h="689">
                    <a:moveTo>
                      <a:pt x="144" y="51"/>
                    </a:moveTo>
                    <a:lnTo>
                      <a:pt x="134" y="45"/>
                    </a:lnTo>
                    <a:lnTo>
                      <a:pt x="125" y="39"/>
                    </a:lnTo>
                    <a:lnTo>
                      <a:pt x="115" y="32"/>
                    </a:lnTo>
                    <a:lnTo>
                      <a:pt x="106" y="26"/>
                    </a:lnTo>
                    <a:lnTo>
                      <a:pt x="97" y="20"/>
                    </a:lnTo>
                    <a:lnTo>
                      <a:pt x="87" y="14"/>
                    </a:lnTo>
                    <a:lnTo>
                      <a:pt x="79" y="6"/>
                    </a:lnTo>
                    <a:lnTo>
                      <a:pt x="69" y="0"/>
                    </a:lnTo>
                    <a:lnTo>
                      <a:pt x="56" y="87"/>
                    </a:lnTo>
                    <a:lnTo>
                      <a:pt x="44" y="173"/>
                    </a:lnTo>
                    <a:lnTo>
                      <a:pt x="34" y="258"/>
                    </a:lnTo>
                    <a:lnTo>
                      <a:pt x="26" y="343"/>
                    </a:lnTo>
                    <a:lnTo>
                      <a:pt x="18" y="429"/>
                    </a:lnTo>
                    <a:lnTo>
                      <a:pt x="12" y="515"/>
                    </a:lnTo>
                    <a:lnTo>
                      <a:pt x="7" y="601"/>
                    </a:lnTo>
                    <a:lnTo>
                      <a:pt x="0" y="689"/>
                    </a:lnTo>
                    <a:lnTo>
                      <a:pt x="11" y="684"/>
                    </a:lnTo>
                    <a:lnTo>
                      <a:pt x="22" y="678"/>
                    </a:lnTo>
                    <a:lnTo>
                      <a:pt x="33" y="673"/>
                    </a:lnTo>
                    <a:lnTo>
                      <a:pt x="43" y="668"/>
                    </a:lnTo>
                    <a:lnTo>
                      <a:pt x="55" y="663"/>
                    </a:lnTo>
                    <a:lnTo>
                      <a:pt x="65" y="658"/>
                    </a:lnTo>
                    <a:lnTo>
                      <a:pt x="76" y="652"/>
                    </a:lnTo>
                    <a:lnTo>
                      <a:pt x="86" y="647"/>
                    </a:lnTo>
                    <a:lnTo>
                      <a:pt x="93" y="573"/>
                    </a:lnTo>
                    <a:lnTo>
                      <a:pt x="101" y="498"/>
                    </a:lnTo>
                    <a:lnTo>
                      <a:pt x="108" y="424"/>
                    </a:lnTo>
                    <a:lnTo>
                      <a:pt x="115" y="350"/>
                    </a:lnTo>
                    <a:lnTo>
                      <a:pt x="123" y="275"/>
                    </a:lnTo>
                    <a:lnTo>
                      <a:pt x="129" y="200"/>
                    </a:lnTo>
                    <a:lnTo>
                      <a:pt x="136" y="126"/>
                    </a:lnTo>
                    <a:lnTo>
                      <a:pt x="144" y="51"/>
                    </a:lnTo>
                    <a:close/>
                  </a:path>
                </a:pathLst>
              </a:custGeom>
              <a:solidFill>
                <a:srgbClr val="994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8" name="Freeform 12"/>
              <p:cNvSpPr>
                <a:spLocks/>
              </p:cNvSpPr>
              <p:nvPr/>
            </p:nvSpPr>
            <p:spPr bwMode="auto">
              <a:xfrm>
                <a:off x="4275" y="3204"/>
                <a:ext cx="27" cy="126"/>
              </a:xfrm>
              <a:custGeom>
                <a:avLst/>
                <a:gdLst>
                  <a:gd name="T0" fmla="*/ 137 w 137"/>
                  <a:gd name="T1" fmla="*/ 48 h 636"/>
                  <a:gd name="T2" fmla="*/ 127 w 137"/>
                  <a:gd name="T3" fmla="*/ 42 h 636"/>
                  <a:gd name="T4" fmla="*/ 119 w 137"/>
                  <a:gd name="T5" fmla="*/ 37 h 636"/>
                  <a:gd name="T6" fmla="*/ 109 w 137"/>
                  <a:gd name="T7" fmla="*/ 31 h 636"/>
                  <a:gd name="T8" fmla="*/ 101 w 137"/>
                  <a:gd name="T9" fmla="*/ 24 h 636"/>
                  <a:gd name="T10" fmla="*/ 92 w 137"/>
                  <a:gd name="T11" fmla="*/ 18 h 636"/>
                  <a:gd name="T12" fmla="*/ 82 w 137"/>
                  <a:gd name="T13" fmla="*/ 12 h 636"/>
                  <a:gd name="T14" fmla="*/ 74 w 137"/>
                  <a:gd name="T15" fmla="*/ 6 h 636"/>
                  <a:gd name="T16" fmla="*/ 65 w 137"/>
                  <a:gd name="T17" fmla="*/ 0 h 636"/>
                  <a:gd name="T18" fmla="*/ 52 w 137"/>
                  <a:gd name="T19" fmla="*/ 80 h 636"/>
                  <a:gd name="T20" fmla="*/ 40 w 137"/>
                  <a:gd name="T21" fmla="*/ 159 h 636"/>
                  <a:gd name="T22" fmla="*/ 31 w 137"/>
                  <a:gd name="T23" fmla="*/ 238 h 636"/>
                  <a:gd name="T24" fmla="*/ 24 w 137"/>
                  <a:gd name="T25" fmla="*/ 316 h 636"/>
                  <a:gd name="T26" fmla="*/ 16 w 137"/>
                  <a:gd name="T27" fmla="*/ 395 h 636"/>
                  <a:gd name="T28" fmla="*/ 11 w 137"/>
                  <a:gd name="T29" fmla="*/ 474 h 636"/>
                  <a:gd name="T30" fmla="*/ 5 w 137"/>
                  <a:gd name="T31" fmla="*/ 555 h 636"/>
                  <a:gd name="T32" fmla="*/ 0 w 137"/>
                  <a:gd name="T33" fmla="*/ 636 h 636"/>
                  <a:gd name="T34" fmla="*/ 10 w 137"/>
                  <a:gd name="T35" fmla="*/ 630 h 636"/>
                  <a:gd name="T36" fmla="*/ 21 w 137"/>
                  <a:gd name="T37" fmla="*/ 626 h 636"/>
                  <a:gd name="T38" fmla="*/ 31 w 137"/>
                  <a:gd name="T39" fmla="*/ 621 h 636"/>
                  <a:gd name="T40" fmla="*/ 42 w 137"/>
                  <a:gd name="T41" fmla="*/ 616 h 636"/>
                  <a:gd name="T42" fmla="*/ 52 w 137"/>
                  <a:gd name="T43" fmla="*/ 612 h 636"/>
                  <a:gd name="T44" fmla="*/ 62 w 137"/>
                  <a:gd name="T45" fmla="*/ 606 h 636"/>
                  <a:gd name="T46" fmla="*/ 73 w 137"/>
                  <a:gd name="T47" fmla="*/ 602 h 636"/>
                  <a:gd name="T48" fmla="*/ 83 w 137"/>
                  <a:gd name="T49" fmla="*/ 597 h 636"/>
                  <a:gd name="T50" fmla="*/ 90 w 137"/>
                  <a:gd name="T51" fmla="*/ 528 h 636"/>
                  <a:gd name="T52" fmla="*/ 97 w 137"/>
                  <a:gd name="T53" fmla="*/ 460 h 636"/>
                  <a:gd name="T54" fmla="*/ 103 w 137"/>
                  <a:gd name="T55" fmla="*/ 391 h 636"/>
                  <a:gd name="T56" fmla="*/ 111 w 137"/>
                  <a:gd name="T57" fmla="*/ 323 h 636"/>
                  <a:gd name="T58" fmla="*/ 117 w 137"/>
                  <a:gd name="T59" fmla="*/ 255 h 636"/>
                  <a:gd name="T60" fmla="*/ 123 w 137"/>
                  <a:gd name="T61" fmla="*/ 185 h 636"/>
                  <a:gd name="T62" fmla="*/ 130 w 137"/>
                  <a:gd name="T63" fmla="*/ 117 h 636"/>
                  <a:gd name="T64" fmla="*/ 137 w 137"/>
                  <a:gd name="T65" fmla="*/ 48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7" h="636">
                    <a:moveTo>
                      <a:pt x="137" y="48"/>
                    </a:moveTo>
                    <a:lnTo>
                      <a:pt x="127" y="42"/>
                    </a:lnTo>
                    <a:lnTo>
                      <a:pt x="119" y="37"/>
                    </a:lnTo>
                    <a:lnTo>
                      <a:pt x="109" y="31"/>
                    </a:lnTo>
                    <a:lnTo>
                      <a:pt x="101" y="24"/>
                    </a:lnTo>
                    <a:lnTo>
                      <a:pt x="92" y="18"/>
                    </a:lnTo>
                    <a:lnTo>
                      <a:pt x="82" y="12"/>
                    </a:lnTo>
                    <a:lnTo>
                      <a:pt x="74" y="6"/>
                    </a:lnTo>
                    <a:lnTo>
                      <a:pt x="65" y="0"/>
                    </a:lnTo>
                    <a:lnTo>
                      <a:pt x="52" y="80"/>
                    </a:lnTo>
                    <a:lnTo>
                      <a:pt x="40" y="159"/>
                    </a:lnTo>
                    <a:lnTo>
                      <a:pt x="31" y="238"/>
                    </a:lnTo>
                    <a:lnTo>
                      <a:pt x="24" y="316"/>
                    </a:lnTo>
                    <a:lnTo>
                      <a:pt x="16" y="395"/>
                    </a:lnTo>
                    <a:lnTo>
                      <a:pt x="11" y="474"/>
                    </a:lnTo>
                    <a:lnTo>
                      <a:pt x="5" y="555"/>
                    </a:lnTo>
                    <a:lnTo>
                      <a:pt x="0" y="636"/>
                    </a:lnTo>
                    <a:lnTo>
                      <a:pt x="10" y="630"/>
                    </a:lnTo>
                    <a:lnTo>
                      <a:pt x="21" y="626"/>
                    </a:lnTo>
                    <a:lnTo>
                      <a:pt x="31" y="621"/>
                    </a:lnTo>
                    <a:lnTo>
                      <a:pt x="42" y="616"/>
                    </a:lnTo>
                    <a:lnTo>
                      <a:pt x="52" y="612"/>
                    </a:lnTo>
                    <a:lnTo>
                      <a:pt x="62" y="606"/>
                    </a:lnTo>
                    <a:lnTo>
                      <a:pt x="73" y="602"/>
                    </a:lnTo>
                    <a:lnTo>
                      <a:pt x="83" y="597"/>
                    </a:lnTo>
                    <a:lnTo>
                      <a:pt x="90" y="528"/>
                    </a:lnTo>
                    <a:lnTo>
                      <a:pt x="97" y="460"/>
                    </a:lnTo>
                    <a:lnTo>
                      <a:pt x="103" y="391"/>
                    </a:lnTo>
                    <a:lnTo>
                      <a:pt x="111" y="323"/>
                    </a:lnTo>
                    <a:lnTo>
                      <a:pt x="117" y="255"/>
                    </a:lnTo>
                    <a:lnTo>
                      <a:pt x="123" y="185"/>
                    </a:lnTo>
                    <a:lnTo>
                      <a:pt x="130" y="117"/>
                    </a:lnTo>
                    <a:lnTo>
                      <a:pt x="137" y="48"/>
                    </a:lnTo>
                    <a:close/>
                  </a:path>
                </a:pathLst>
              </a:custGeom>
              <a:solidFill>
                <a:srgbClr val="9B5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 name="Freeform 13"/>
              <p:cNvSpPr>
                <a:spLocks/>
              </p:cNvSpPr>
              <p:nvPr/>
            </p:nvSpPr>
            <p:spPr bwMode="auto">
              <a:xfrm>
                <a:off x="4276" y="3204"/>
                <a:ext cx="26" cy="116"/>
              </a:xfrm>
              <a:custGeom>
                <a:avLst/>
                <a:gdLst>
                  <a:gd name="T0" fmla="*/ 130 w 130"/>
                  <a:gd name="T1" fmla="*/ 47 h 582"/>
                  <a:gd name="T2" fmla="*/ 121 w 130"/>
                  <a:gd name="T3" fmla="*/ 41 h 582"/>
                  <a:gd name="T4" fmla="*/ 113 w 130"/>
                  <a:gd name="T5" fmla="*/ 36 h 582"/>
                  <a:gd name="T6" fmla="*/ 105 w 130"/>
                  <a:gd name="T7" fmla="*/ 30 h 582"/>
                  <a:gd name="T8" fmla="*/ 96 w 130"/>
                  <a:gd name="T9" fmla="*/ 23 h 582"/>
                  <a:gd name="T10" fmla="*/ 88 w 130"/>
                  <a:gd name="T11" fmla="*/ 18 h 582"/>
                  <a:gd name="T12" fmla="*/ 78 w 130"/>
                  <a:gd name="T13" fmla="*/ 12 h 582"/>
                  <a:gd name="T14" fmla="*/ 70 w 130"/>
                  <a:gd name="T15" fmla="*/ 7 h 582"/>
                  <a:gd name="T16" fmla="*/ 62 w 130"/>
                  <a:gd name="T17" fmla="*/ 0 h 582"/>
                  <a:gd name="T18" fmla="*/ 49 w 130"/>
                  <a:gd name="T19" fmla="*/ 74 h 582"/>
                  <a:gd name="T20" fmla="*/ 39 w 130"/>
                  <a:gd name="T21" fmla="*/ 146 h 582"/>
                  <a:gd name="T22" fmla="*/ 30 w 130"/>
                  <a:gd name="T23" fmla="*/ 218 h 582"/>
                  <a:gd name="T24" fmla="*/ 23 w 130"/>
                  <a:gd name="T25" fmla="*/ 290 h 582"/>
                  <a:gd name="T26" fmla="*/ 17 w 130"/>
                  <a:gd name="T27" fmla="*/ 363 h 582"/>
                  <a:gd name="T28" fmla="*/ 10 w 130"/>
                  <a:gd name="T29" fmla="*/ 435 h 582"/>
                  <a:gd name="T30" fmla="*/ 5 w 130"/>
                  <a:gd name="T31" fmla="*/ 508 h 582"/>
                  <a:gd name="T32" fmla="*/ 0 w 130"/>
                  <a:gd name="T33" fmla="*/ 582 h 582"/>
                  <a:gd name="T34" fmla="*/ 10 w 130"/>
                  <a:gd name="T35" fmla="*/ 578 h 582"/>
                  <a:gd name="T36" fmla="*/ 21 w 130"/>
                  <a:gd name="T37" fmla="*/ 574 h 582"/>
                  <a:gd name="T38" fmla="*/ 30 w 130"/>
                  <a:gd name="T39" fmla="*/ 570 h 582"/>
                  <a:gd name="T40" fmla="*/ 41 w 130"/>
                  <a:gd name="T41" fmla="*/ 565 h 582"/>
                  <a:gd name="T42" fmla="*/ 51 w 130"/>
                  <a:gd name="T43" fmla="*/ 560 h 582"/>
                  <a:gd name="T44" fmla="*/ 62 w 130"/>
                  <a:gd name="T45" fmla="*/ 556 h 582"/>
                  <a:gd name="T46" fmla="*/ 71 w 130"/>
                  <a:gd name="T47" fmla="*/ 551 h 582"/>
                  <a:gd name="T48" fmla="*/ 82 w 130"/>
                  <a:gd name="T49" fmla="*/ 547 h 582"/>
                  <a:gd name="T50" fmla="*/ 88 w 130"/>
                  <a:gd name="T51" fmla="*/ 484 h 582"/>
                  <a:gd name="T52" fmla="*/ 93 w 130"/>
                  <a:gd name="T53" fmla="*/ 422 h 582"/>
                  <a:gd name="T54" fmla="*/ 99 w 130"/>
                  <a:gd name="T55" fmla="*/ 359 h 582"/>
                  <a:gd name="T56" fmla="*/ 106 w 130"/>
                  <a:gd name="T57" fmla="*/ 297 h 582"/>
                  <a:gd name="T58" fmla="*/ 112 w 130"/>
                  <a:gd name="T59" fmla="*/ 234 h 582"/>
                  <a:gd name="T60" fmla="*/ 118 w 130"/>
                  <a:gd name="T61" fmla="*/ 172 h 582"/>
                  <a:gd name="T62" fmla="*/ 123 w 130"/>
                  <a:gd name="T63" fmla="*/ 109 h 582"/>
                  <a:gd name="T64" fmla="*/ 130 w 130"/>
                  <a:gd name="T65" fmla="*/ 47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0" h="582">
                    <a:moveTo>
                      <a:pt x="130" y="47"/>
                    </a:moveTo>
                    <a:lnTo>
                      <a:pt x="121" y="41"/>
                    </a:lnTo>
                    <a:lnTo>
                      <a:pt x="113" y="36"/>
                    </a:lnTo>
                    <a:lnTo>
                      <a:pt x="105" y="30"/>
                    </a:lnTo>
                    <a:lnTo>
                      <a:pt x="96" y="23"/>
                    </a:lnTo>
                    <a:lnTo>
                      <a:pt x="88" y="18"/>
                    </a:lnTo>
                    <a:lnTo>
                      <a:pt x="78" y="12"/>
                    </a:lnTo>
                    <a:lnTo>
                      <a:pt x="70" y="7"/>
                    </a:lnTo>
                    <a:lnTo>
                      <a:pt x="62" y="0"/>
                    </a:lnTo>
                    <a:lnTo>
                      <a:pt x="49" y="74"/>
                    </a:lnTo>
                    <a:lnTo>
                      <a:pt x="39" y="146"/>
                    </a:lnTo>
                    <a:lnTo>
                      <a:pt x="30" y="218"/>
                    </a:lnTo>
                    <a:lnTo>
                      <a:pt x="23" y="290"/>
                    </a:lnTo>
                    <a:lnTo>
                      <a:pt x="17" y="363"/>
                    </a:lnTo>
                    <a:lnTo>
                      <a:pt x="10" y="435"/>
                    </a:lnTo>
                    <a:lnTo>
                      <a:pt x="5" y="508"/>
                    </a:lnTo>
                    <a:lnTo>
                      <a:pt x="0" y="582"/>
                    </a:lnTo>
                    <a:lnTo>
                      <a:pt x="10" y="578"/>
                    </a:lnTo>
                    <a:lnTo>
                      <a:pt x="21" y="574"/>
                    </a:lnTo>
                    <a:lnTo>
                      <a:pt x="30" y="570"/>
                    </a:lnTo>
                    <a:lnTo>
                      <a:pt x="41" y="565"/>
                    </a:lnTo>
                    <a:lnTo>
                      <a:pt x="51" y="560"/>
                    </a:lnTo>
                    <a:lnTo>
                      <a:pt x="62" y="556"/>
                    </a:lnTo>
                    <a:lnTo>
                      <a:pt x="71" y="551"/>
                    </a:lnTo>
                    <a:lnTo>
                      <a:pt x="82" y="547"/>
                    </a:lnTo>
                    <a:lnTo>
                      <a:pt x="88" y="484"/>
                    </a:lnTo>
                    <a:lnTo>
                      <a:pt x="93" y="422"/>
                    </a:lnTo>
                    <a:lnTo>
                      <a:pt x="99" y="359"/>
                    </a:lnTo>
                    <a:lnTo>
                      <a:pt x="106" y="297"/>
                    </a:lnTo>
                    <a:lnTo>
                      <a:pt x="112" y="234"/>
                    </a:lnTo>
                    <a:lnTo>
                      <a:pt x="118" y="172"/>
                    </a:lnTo>
                    <a:lnTo>
                      <a:pt x="123" y="109"/>
                    </a:lnTo>
                    <a:lnTo>
                      <a:pt x="130" y="47"/>
                    </a:lnTo>
                    <a:close/>
                  </a:path>
                </a:pathLst>
              </a:custGeom>
              <a:solidFill>
                <a:srgbClr val="9E5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 name="Freeform 14"/>
              <p:cNvSpPr>
                <a:spLocks/>
              </p:cNvSpPr>
              <p:nvPr/>
            </p:nvSpPr>
            <p:spPr bwMode="auto">
              <a:xfrm>
                <a:off x="4277" y="3204"/>
                <a:ext cx="25" cy="106"/>
              </a:xfrm>
              <a:custGeom>
                <a:avLst/>
                <a:gdLst>
                  <a:gd name="T0" fmla="*/ 124 w 124"/>
                  <a:gd name="T1" fmla="*/ 46 h 531"/>
                  <a:gd name="T2" fmla="*/ 115 w 124"/>
                  <a:gd name="T3" fmla="*/ 40 h 531"/>
                  <a:gd name="T4" fmla="*/ 107 w 124"/>
                  <a:gd name="T5" fmla="*/ 35 h 531"/>
                  <a:gd name="T6" fmla="*/ 99 w 124"/>
                  <a:gd name="T7" fmla="*/ 29 h 531"/>
                  <a:gd name="T8" fmla="*/ 91 w 124"/>
                  <a:gd name="T9" fmla="*/ 23 h 531"/>
                  <a:gd name="T10" fmla="*/ 83 w 124"/>
                  <a:gd name="T11" fmla="*/ 18 h 531"/>
                  <a:gd name="T12" fmla="*/ 74 w 124"/>
                  <a:gd name="T13" fmla="*/ 12 h 531"/>
                  <a:gd name="T14" fmla="*/ 66 w 124"/>
                  <a:gd name="T15" fmla="*/ 7 h 531"/>
                  <a:gd name="T16" fmla="*/ 58 w 124"/>
                  <a:gd name="T17" fmla="*/ 0 h 531"/>
                  <a:gd name="T18" fmla="*/ 46 w 124"/>
                  <a:gd name="T19" fmla="*/ 67 h 531"/>
                  <a:gd name="T20" fmla="*/ 36 w 124"/>
                  <a:gd name="T21" fmla="*/ 134 h 531"/>
                  <a:gd name="T22" fmla="*/ 28 w 124"/>
                  <a:gd name="T23" fmla="*/ 199 h 531"/>
                  <a:gd name="T24" fmla="*/ 21 w 124"/>
                  <a:gd name="T25" fmla="*/ 265 h 531"/>
                  <a:gd name="T26" fmla="*/ 15 w 124"/>
                  <a:gd name="T27" fmla="*/ 330 h 531"/>
                  <a:gd name="T28" fmla="*/ 10 w 124"/>
                  <a:gd name="T29" fmla="*/ 396 h 531"/>
                  <a:gd name="T30" fmla="*/ 5 w 124"/>
                  <a:gd name="T31" fmla="*/ 463 h 531"/>
                  <a:gd name="T32" fmla="*/ 0 w 124"/>
                  <a:gd name="T33" fmla="*/ 531 h 531"/>
                  <a:gd name="T34" fmla="*/ 10 w 124"/>
                  <a:gd name="T35" fmla="*/ 527 h 531"/>
                  <a:gd name="T36" fmla="*/ 20 w 124"/>
                  <a:gd name="T37" fmla="*/ 523 h 531"/>
                  <a:gd name="T38" fmla="*/ 30 w 124"/>
                  <a:gd name="T39" fmla="*/ 519 h 531"/>
                  <a:gd name="T40" fmla="*/ 40 w 124"/>
                  <a:gd name="T41" fmla="*/ 514 h 531"/>
                  <a:gd name="T42" fmla="*/ 49 w 124"/>
                  <a:gd name="T43" fmla="*/ 511 h 531"/>
                  <a:gd name="T44" fmla="*/ 59 w 124"/>
                  <a:gd name="T45" fmla="*/ 507 h 531"/>
                  <a:gd name="T46" fmla="*/ 69 w 124"/>
                  <a:gd name="T47" fmla="*/ 503 h 531"/>
                  <a:gd name="T48" fmla="*/ 79 w 124"/>
                  <a:gd name="T49" fmla="*/ 499 h 531"/>
                  <a:gd name="T50" fmla="*/ 84 w 124"/>
                  <a:gd name="T51" fmla="*/ 442 h 531"/>
                  <a:gd name="T52" fmla="*/ 90 w 124"/>
                  <a:gd name="T53" fmla="*/ 386 h 531"/>
                  <a:gd name="T54" fmla="*/ 95 w 124"/>
                  <a:gd name="T55" fmla="*/ 329 h 531"/>
                  <a:gd name="T56" fmla="*/ 102 w 124"/>
                  <a:gd name="T57" fmla="*/ 273 h 531"/>
                  <a:gd name="T58" fmla="*/ 107 w 124"/>
                  <a:gd name="T59" fmla="*/ 216 h 531"/>
                  <a:gd name="T60" fmla="*/ 112 w 124"/>
                  <a:gd name="T61" fmla="*/ 159 h 531"/>
                  <a:gd name="T62" fmla="*/ 118 w 124"/>
                  <a:gd name="T63" fmla="*/ 103 h 531"/>
                  <a:gd name="T64" fmla="*/ 124 w 124"/>
                  <a:gd name="T65" fmla="*/ 46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4" h="531">
                    <a:moveTo>
                      <a:pt x="124" y="46"/>
                    </a:moveTo>
                    <a:lnTo>
                      <a:pt x="115" y="40"/>
                    </a:lnTo>
                    <a:lnTo>
                      <a:pt x="107" y="35"/>
                    </a:lnTo>
                    <a:lnTo>
                      <a:pt x="99" y="29"/>
                    </a:lnTo>
                    <a:lnTo>
                      <a:pt x="91" y="23"/>
                    </a:lnTo>
                    <a:lnTo>
                      <a:pt x="83" y="18"/>
                    </a:lnTo>
                    <a:lnTo>
                      <a:pt x="74" y="12"/>
                    </a:lnTo>
                    <a:lnTo>
                      <a:pt x="66" y="7"/>
                    </a:lnTo>
                    <a:lnTo>
                      <a:pt x="58" y="0"/>
                    </a:lnTo>
                    <a:lnTo>
                      <a:pt x="46" y="67"/>
                    </a:lnTo>
                    <a:lnTo>
                      <a:pt x="36" y="134"/>
                    </a:lnTo>
                    <a:lnTo>
                      <a:pt x="28" y="199"/>
                    </a:lnTo>
                    <a:lnTo>
                      <a:pt x="21" y="265"/>
                    </a:lnTo>
                    <a:lnTo>
                      <a:pt x="15" y="330"/>
                    </a:lnTo>
                    <a:lnTo>
                      <a:pt x="10" y="396"/>
                    </a:lnTo>
                    <a:lnTo>
                      <a:pt x="5" y="463"/>
                    </a:lnTo>
                    <a:lnTo>
                      <a:pt x="0" y="531"/>
                    </a:lnTo>
                    <a:lnTo>
                      <a:pt x="10" y="527"/>
                    </a:lnTo>
                    <a:lnTo>
                      <a:pt x="20" y="523"/>
                    </a:lnTo>
                    <a:lnTo>
                      <a:pt x="30" y="519"/>
                    </a:lnTo>
                    <a:lnTo>
                      <a:pt x="40" y="514"/>
                    </a:lnTo>
                    <a:lnTo>
                      <a:pt x="49" y="511"/>
                    </a:lnTo>
                    <a:lnTo>
                      <a:pt x="59" y="507"/>
                    </a:lnTo>
                    <a:lnTo>
                      <a:pt x="69" y="503"/>
                    </a:lnTo>
                    <a:lnTo>
                      <a:pt x="79" y="499"/>
                    </a:lnTo>
                    <a:lnTo>
                      <a:pt x="84" y="442"/>
                    </a:lnTo>
                    <a:lnTo>
                      <a:pt x="90" y="386"/>
                    </a:lnTo>
                    <a:lnTo>
                      <a:pt x="95" y="329"/>
                    </a:lnTo>
                    <a:lnTo>
                      <a:pt x="102" y="273"/>
                    </a:lnTo>
                    <a:lnTo>
                      <a:pt x="107" y="216"/>
                    </a:lnTo>
                    <a:lnTo>
                      <a:pt x="112" y="159"/>
                    </a:lnTo>
                    <a:lnTo>
                      <a:pt x="118" y="103"/>
                    </a:lnTo>
                    <a:lnTo>
                      <a:pt x="124" y="46"/>
                    </a:lnTo>
                    <a:close/>
                  </a:path>
                </a:pathLst>
              </a:custGeom>
              <a:solidFill>
                <a:srgbClr val="A05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1" name="Freeform 15"/>
              <p:cNvSpPr>
                <a:spLocks/>
              </p:cNvSpPr>
              <p:nvPr/>
            </p:nvSpPr>
            <p:spPr bwMode="auto">
              <a:xfrm>
                <a:off x="4278" y="3204"/>
                <a:ext cx="24" cy="95"/>
              </a:xfrm>
              <a:custGeom>
                <a:avLst/>
                <a:gdLst>
                  <a:gd name="T0" fmla="*/ 117 w 117"/>
                  <a:gd name="T1" fmla="*/ 44 h 479"/>
                  <a:gd name="T2" fmla="*/ 109 w 117"/>
                  <a:gd name="T3" fmla="*/ 39 h 479"/>
                  <a:gd name="T4" fmla="*/ 101 w 117"/>
                  <a:gd name="T5" fmla="*/ 33 h 479"/>
                  <a:gd name="T6" fmla="*/ 94 w 117"/>
                  <a:gd name="T7" fmla="*/ 28 h 479"/>
                  <a:gd name="T8" fmla="*/ 85 w 117"/>
                  <a:gd name="T9" fmla="*/ 22 h 479"/>
                  <a:gd name="T10" fmla="*/ 78 w 117"/>
                  <a:gd name="T11" fmla="*/ 17 h 479"/>
                  <a:gd name="T12" fmla="*/ 70 w 117"/>
                  <a:gd name="T13" fmla="*/ 11 h 479"/>
                  <a:gd name="T14" fmla="*/ 62 w 117"/>
                  <a:gd name="T15" fmla="*/ 6 h 479"/>
                  <a:gd name="T16" fmla="*/ 54 w 117"/>
                  <a:gd name="T17" fmla="*/ 0 h 479"/>
                  <a:gd name="T18" fmla="*/ 42 w 117"/>
                  <a:gd name="T19" fmla="*/ 61 h 479"/>
                  <a:gd name="T20" fmla="*/ 33 w 117"/>
                  <a:gd name="T21" fmla="*/ 121 h 479"/>
                  <a:gd name="T22" fmla="*/ 26 w 117"/>
                  <a:gd name="T23" fmla="*/ 179 h 479"/>
                  <a:gd name="T24" fmla="*/ 19 w 117"/>
                  <a:gd name="T25" fmla="*/ 238 h 479"/>
                  <a:gd name="T26" fmla="*/ 13 w 117"/>
                  <a:gd name="T27" fmla="*/ 297 h 479"/>
                  <a:gd name="T28" fmla="*/ 9 w 117"/>
                  <a:gd name="T29" fmla="*/ 356 h 479"/>
                  <a:gd name="T30" fmla="*/ 4 w 117"/>
                  <a:gd name="T31" fmla="*/ 417 h 479"/>
                  <a:gd name="T32" fmla="*/ 0 w 117"/>
                  <a:gd name="T33" fmla="*/ 479 h 479"/>
                  <a:gd name="T34" fmla="*/ 9 w 117"/>
                  <a:gd name="T35" fmla="*/ 475 h 479"/>
                  <a:gd name="T36" fmla="*/ 18 w 117"/>
                  <a:gd name="T37" fmla="*/ 472 h 479"/>
                  <a:gd name="T38" fmla="*/ 28 w 117"/>
                  <a:gd name="T39" fmla="*/ 467 h 479"/>
                  <a:gd name="T40" fmla="*/ 38 w 117"/>
                  <a:gd name="T41" fmla="*/ 463 h 479"/>
                  <a:gd name="T42" fmla="*/ 48 w 117"/>
                  <a:gd name="T43" fmla="*/ 460 h 479"/>
                  <a:gd name="T44" fmla="*/ 57 w 117"/>
                  <a:gd name="T45" fmla="*/ 456 h 479"/>
                  <a:gd name="T46" fmla="*/ 66 w 117"/>
                  <a:gd name="T47" fmla="*/ 453 h 479"/>
                  <a:gd name="T48" fmla="*/ 76 w 117"/>
                  <a:gd name="T49" fmla="*/ 449 h 479"/>
                  <a:gd name="T50" fmla="*/ 81 w 117"/>
                  <a:gd name="T51" fmla="*/ 398 h 479"/>
                  <a:gd name="T52" fmla="*/ 86 w 117"/>
                  <a:gd name="T53" fmla="*/ 348 h 479"/>
                  <a:gd name="T54" fmla="*/ 92 w 117"/>
                  <a:gd name="T55" fmla="*/ 298 h 479"/>
                  <a:gd name="T56" fmla="*/ 97 w 117"/>
                  <a:gd name="T57" fmla="*/ 246 h 479"/>
                  <a:gd name="T58" fmla="*/ 101 w 117"/>
                  <a:gd name="T59" fmla="*/ 196 h 479"/>
                  <a:gd name="T60" fmla="*/ 106 w 117"/>
                  <a:gd name="T61" fmla="*/ 146 h 479"/>
                  <a:gd name="T62" fmla="*/ 111 w 117"/>
                  <a:gd name="T63" fmla="*/ 95 h 479"/>
                  <a:gd name="T64" fmla="*/ 117 w 117"/>
                  <a:gd name="T65" fmla="*/ 4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7" h="479">
                    <a:moveTo>
                      <a:pt x="117" y="44"/>
                    </a:moveTo>
                    <a:lnTo>
                      <a:pt x="109" y="39"/>
                    </a:lnTo>
                    <a:lnTo>
                      <a:pt x="101" y="33"/>
                    </a:lnTo>
                    <a:lnTo>
                      <a:pt x="94" y="28"/>
                    </a:lnTo>
                    <a:lnTo>
                      <a:pt x="85" y="22"/>
                    </a:lnTo>
                    <a:lnTo>
                      <a:pt x="78" y="17"/>
                    </a:lnTo>
                    <a:lnTo>
                      <a:pt x="70" y="11"/>
                    </a:lnTo>
                    <a:lnTo>
                      <a:pt x="62" y="6"/>
                    </a:lnTo>
                    <a:lnTo>
                      <a:pt x="54" y="0"/>
                    </a:lnTo>
                    <a:lnTo>
                      <a:pt x="42" y="61"/>
                    </a:lnTo>
                    <a:lnTo>
                      <a:pt x="33" y="121"/>
                    </a:lnTo>
                    <a:lnTo>
                      <a:pt x="26" y="179"/>
                    </a:lnTo>
                    <a:lnTo>
                      <a:pt x="19" y="238"/>
                    </a:lnTo>
                    <a:lnTo>
                      <a:pt x="13" y="297"/>
                    </a:lnTo>
                    <a:lnTo>
                      <a:pt x="9" y="356"/>
                    </a:lnTo>
                    <a:lnTo>
                      <a:pt x="4" y="417"/>
                    </a:lnTo>
                    <a:lnTo>
                      <a:pt x="0" y="479"/>
                    </a:lnTo>
                    <a:lnTo>
                      <a:pt x="9" y="475"/>
                    </a:lnTo>
                    <a:lnTo>
                      <a:pt x="18" y="472"/>
                    </a:lnTo>
                    <a:lnTo>
                      <a:pt x="28" y="467"/>
                    </a:lnTo>
                    <a:lnTo>
                      <a:pt x="38" y="463"/>
                    </a:lnTo>
                    <a:lnTo>
                      <a:pt x="48" y="460"/>
                    </a:lnTo>
                    <a:lnTo>
                      <a:pt x="57" y="456"/>
                    </a:lnTo>
                    <a:lnTo>
                      <a:pt x="66" y="453"/>
                    </a:lnTo>
                    <a:lnTo>
                      <a:pt x="76" y="449"/>
                    </a:lnTo>
                    <a:lnTo>
                      <a:pt x="81" y="398"/>
                    </a:lnTo>
                    <a:lnTo>
                      <a:pt x="86" y="348"/>
                    </a:lnTo>
                    <a:lnTo>
                      <a:pt x="92" y="298"/>
                    </a:lnTo>
                    <a:lnTo>
                      <a:pt x="97" y="246"/>
                    </a:lnTo>
                    <a:lnTo>
                      <a:pt x="101" y="196"/>
                    </a:lnTo>
                    <a:lnTo>
                      <a:pt x="106" y="146"/>
                    </a:lnTo>
                    <a:lnTo>
                      <a:pt x="111" y="95"/>
                    </a:lnTo>
                    <a:lnTo>
                      <a:pt x="117" y="44"/>
                    </a:lnTo>
                    <a:close/>
                  </a:path>
                </a:pathLst>
              </a:custGeom>
              <a:solidFill>
                <a:srgbClr val="A55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2" name="Freeform 16"/>
              <p:cNvSpPr>
                <a:spLocks/>
              </p:cNvSpPr>
              <p:nvPr/>
            </p:nvSpPr>
            <p:spPr bwMode="auto">
              <a:xfrm>
                <a:off x="4280" y="3204"/>
                <a:ext cx="22" cy="85"/>
              </a:xfrm>
              <a:custGeom>
                <a:avLst/>
                <a:gdLst>
                  <a:gd name="T0" fmla="*/ 111 w 111"/>
                  <a:gd name="T1" fmla="*/ 41 h 424"/>
                  <a:gd name="T2" fmla="*/ 103 w 111"/>
                  <a:gd name="T3" fmla="*/ 36 h 424"/>
                  <a:gd name="T4" fmla="*/ 96 w 111"/>
                  <a:gd name="T5" fmla="*/ 31 h 424"/>
                  <a:gd name="T6" fmla="*/ 89 w 111"/>
                  <a:gd name="T7" fmla="*/ 26 h 424"/>
                  <a:gd name="T8" fmla="*/ 81 w 111"/>
                  <a:gd name="T9" fmla="*/ 20 h 424"/>
                  <a:gd name="T10" fmla="*/ 73 w 111"/>
                  <a:gd name="T11" fmla="*/ 15 h 424"/>
                  <a:gd name="T12" fmla="*/ 66 w 111"/>
                  <a:gd name="T13" fmla="*/ 10 h 424"/>
                  <a:gd name="T14" fmla="*/ 58 w 111"/>
                  <a:gd name="T15" fmla="*/ 5 h 424"/>
                  <a:gd name="T16" fmla="*/ 51 w 111"/>
                  <a:gd name="T17" fmla="*/ 0 h 424"/>
                  <a:gd name="T18" fmla="*/ 40 w 111"/>
                  <a:gd name="T19" fmla="*/ 54 h 424"/>
                  <a:gd name="T20" fmla="*/ 31 w 111"/>
                  <a:gd name="T21" fmla="*/ 106 h 424"/>
                  <a:gd name="T22" fmla="*/ 24 w 111"/>
                  <a:gd name="T23" fmla="*/ 159 h 424"/>
                  <a:gd name="T24" fmla="*/ 18 w 111"/>
                  <a:gd name="T25" fmla="*/ 211 h 424"/>
                  <a:gd name="T26" fmla="*/ 13 w 111"/>
                  <a:gd name="T27" fmla="*/ 262 h 424"/>
                  <a:gd name="T28" fmla="*/ 8 w 111"/>
                  <a:gd name="T29" fmla="*/ 315 h 424"/>
                  <a:gd name="T30" fmla="*/ 4 w 111"/>
                  <a:gd name="T31" fmla="*/ 369 h 424"/>
                  <a:gd name="T32" fmla="*/ 0 w 111"/>
                  <a:gd name="T33" fmla="*/ 424 h 424"/>
                  <a:gd name="T34" fmla="*/ 9 w 111"/>
                  <a:gd name="T35" fmla="*/ 420 h 424"/>
                  <a:gd name="T36" fmla="*/ 18 w 111"/>
                  <a:gd name="T37" fmla="*/ 417 h 424"/>
                  <a:gd name="T38" fmla="*/ 27 w 111"/>
                  <a:gd name="T39" fmla="*/ 414 h 424"/>
                  <a:gd name="T40" fmla="*/ 36 w 111"/>
                  <a:gd name="T41" fmla="*/ 411 h 424"/>
                  <a:gd name="T42" fmla="*/ 46 w 111"/>
                  <a:gd name="T43" fmla="*/ 408 h 424"/>
                  <a:gd name="T44" fmla="*/ 55 w 111"/>
                  <a:gd name="T45" fmla="*/ 405 h 424"/>
                  <a:gd name="T46" fmla="*/ 64 w 111"/>
                  <a:gd name="T47" fmla="*/ 402 h 424"/>
                  <a:gd name="T48" fmla="*/ 73 w 111"/>
                  <a:gd name="T49" fmla="*/ 398 h 424"/>
                  <a:gd name="T50" fmla="*/ 78 w 111"/>
                  <a:gd name="T51" fmla="*/ 353 h 424"/>
                  <a:gd name="T52" fmla="*/ 82 w 111"/>
                  <a:gd name="T53" fmla="*/ 309 h 424"/>
                  <a:gd name="T54" fmla="*/ 88 w 111"/>
                  <a:gd name="T55" fmla="*/ 264 h 424"/>
                  <a:gd name="T56" fmla="*/ 92 w 111"/>
                  <a:gd name="T57" fmla="*/ 219 h 424"/>
                  <a:gd name="T58" fmla="*/ 97 w 111"/>
                  <a:gd name="T59" fmla="*/ 175 h 424"/>
                  <a:gd name="T60" fmla="*/ 101 w 111"/>
                  <a:gd name="T61" fmla="*/ 130 h 424"/>
                  <a:gd name="T62" fmla="*/ 106 w 111"/>
                  <a:gd name="T63" fmla="*/ 86 h 424"/>
                  <a:gd name="T64" fmla="*/ 111 w 111"/>
                  <a:gd name="T65" fmla="*/ 41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1" h="424">
                    <a:moveTo>
                      <a:pt x="111" y="41"/>
                    </a:moveTo>
                    <a:lnTo>
                      <a:pt x="103" y="36"/>
                    </a:lnTo>
                    <a:lnTo>
                      <a:pt x="96" y="31"/>
                    </a:lnTo>
                    <a:lnTo>
                      <a:pt x="89" y="26"/>
                    </a:lnTo>
                    <a:lnTo>
                      <a:pt x="81" y="20"/>
                    </a:lnTo>
                    <a:lnTo>
                      <a:pt x="73" y="15"/>
                    </a:lnTo>
                    <a:lnTo>
                      <a:pt x="66" y="10"/>
                    </a:lnTo>
                    <a:lnTo>
                      <a:pt x="58" y="5"/>
                    </a:lnTo>
                    <a:lnTo>
                      <a:pt x="51" y="0"/>
                    </a:lnTo>
                    <a:lnTo>
                      <a:pt x="40" y="54"/>
                    </a:lnTo>
                    <a:lnTo>
                      <a:pt x="31" y="106"/>
                    </a:lnTo>
                    <a:lnTo>
                      <a:pt x="24" y="159"/>
                    </a:lnTo>
                    <a:lnTo>
                      <a:pt x="18" y="211"/>
                    </a:lnTo>
                    <a:lnTo>
                      <a:pt x="13" y="262"/>
                    </a:lnTo>
                    <a:lnTo>
                      <a:pt x="8" y="315"/>
                    </a:lnTo>
                    <a:lnTo>
                      <a:pt x="4" y="369"/>
                    </a:lnTo>
                    <a:lnTo>
                      <a:pt x="0" y="424"/>
                    </a:lnTo>
                    <a:lnTo>
                      <a:pt x="9" y="420"/>
                    </a:lnTo>
                    <a:lnTo>
                      <a:pt x="18" y="417"/>
                    </a:lnTo>
                    <a:lnTo>
                      <a:pt x="27" y="414"/>
                    </a:lnTo>
                    <a:lnTo>
                      <a:pt x="36" y="411"/>
                    </a:lnTo>
                    <a:lnTo>
                      <a:pt x="46" y="408"/>
                    </a:lnTo>
                    <a:lnTo>
                      <a:pt x="55" y="405"/>
                    </a:lnTo>
                    <a:lnTo>
                      <a:pt x="64" y="402"/>
                    </a:lnTo>
                    <a:lnTo>
                      <a:pt x="73" y="398"/>
                    </a:lnTo>
                    <a:lnTo>
                      <a:pt x="78" y="353"/>
                    </a:lnTo>
                    <a:lnTo>
                      <a:pt x="82" y="309"/>
                    </a:lnTo>
                    <a:lnTo>
                      <a:pt x="88" y="264"/>
                    </a:lnTo>
                    <a:lnTo>
                      <a:pt x="92" y="219"/>
                    </a:lnTo>
                    <a:lnTo>
                      <a:pt x="97" y="175"/>
                    </a:lnTo>
                    <a:lnTo>
                      <a:pt x="101" y="130"/>
                    </a:lnTo>
                    <a:lnTo>
                      <a:pt x="106" y="86"/>
                    </a:lnTo>
                    <a:lnTo>
                      <a:pt x="111" y="41"/>
                    </a:lnTo>
                    <a:close/>
                  </a:path>
                </a:pathLst>
              </a:custGeom>
              <a:solidFill>
                <a:srgbClr val="A8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 name="Freeform 17"/>
              <p:cNvSpPr>
                <a:spLocks/>
              </p:cNvSpPr>
              <p:nvPr/>
            </p:nvSpPr>
            <p:spPr bwMode="auto">
              <a:xfrm>
                <a:off x="4281" y="3205"/>
                <a:ext cx="20" cy="74"/>
              </a:xfrm>
              <a:custGeom>
                <a:avLst/>
                <a:gdLst>
                  <a:gd name="T0" fmla="*/ 104 w 104"/>
                  <a:gd name="T1" fmla="*/ 39 h 372"/>
                  <a:gd name="T2" fmla="*/ 96 w 104"/>
                  <a:gd name="T3" fmla="*/ 34 h 372"/>
                  <a:gd name="T4" fmla="*/ 90 w 104"/>
                  <a:gd name="T5" fmla="*/ 30 h 372"/>
                  <a:gd name="T6" fmla="*/ 83 w 104"/>
                  <a:gd name="T7" fmla="*/ 25 h 372"/>
                  <a:gd name="T8" fmla="*/ 75 w 104"/>
                  <a:gd name="T9" fmla="*/ 19 h 372"/>
                  <a:gd name="T10" fmla="*/ 68 w 104"/>
                  <a:gd name="T11" fmla="*/ 15 h 372"/>
                  <a:gd name="T12" fmla="*/ 62 w 104"/>
                  <a:gd name="T13" fmla="*/ 10 h 372"/>
                  <a:gd name="T14" fmla="*/ 54 w 104"/>
                  <a:gd name="T15" fmla="*/ 5 h 372"/>
                  <a:gd name="T16" fmla="*/ 47 w 104"/>
                  <a:gd name="T17" fmla="*/ 0 h 372"/>
                  <a:gd name="T18" fmla="*/ 37 w 104"/>
                  <a:gd name="T19" fmla="*/ 48 h 372"/>
                  <a:gd name="T20" fmla="*/ 28 w 104"/>
                  <a:gd name="T21" fmla="*/ 94 h 372"/>
                  <a:gd name="T22" fmla="*/ 22 w 104"/>
                  <a:gd name="T23" fmla="*/ 140 h 372"/>
                  <a:gd name="T24" fmla="*/ 17 w 104"/>
                  <a:gd name="T25" fmla="*/ 185 h 372"/>
                  <a:gd name="T26" fmla="*/ 12 w 104"/>
                  <a:gd name="T27" fmla="*/ 230 h 372"/>
                  <a:gd name="T28" fmla="*/ 8 w 104"/>
                  <a:gd name="T29" fmla="*/ 276 h 372"/>
                  <a:gd name="T30" fmla="*/ 4 w 104"/>
                  <a:gd name="T31" fmla="*/ 323 h 372"/>
                  <a:gd name="T32" fmla="*/ 0 w 104"/>
                  <a:gd name="T33" fmla="*/ 372 h 372"/>
                  <a:gd name="T34" fmla="*/ 9 w 104"/>
                  <a:gd name="T35" fmla="*/ 369 h 372"/>
                  <a:gd name="T36" fmla="*/ 18 w 104"/>
                  <a:gd name="T37" fmla="*/ 366 h 372"/>
                  <a:gd name="T38" fmla="*/ 27 w 104"/>
                  <a:gd name="T39" fmla="*/ 363 h 372"/>
                  <a:gd name="T40" fmla="*/ 36 w 104"/>
                  <a:gd name="T41" fmla="*/ 360 h 372"/>
                  <a:gd name="T42" fmla="*/ 44 w 104"/>
                  <a:gd name="T43" fmla="*/ 358 h 372"/>
                  <a:gd name="T44" fmla="*/ 53 w 104"/>
                  <a:gd name="T45" fmla="*/ 355 h 372"/>
                  <a:gd name="T46" fmla="*/ 62 w 104"/>
                  <a:gd name="T47" fmla="*/ 351 h 372"/>
                  <a:gd name="T48" fmla="*/ 71 w 104"/>
                  <a:gd name="T49" fmla="*/ 348 h 372"/>
                  <a:gd name="T50" fmla="*/ 75 w 104"/>
                  <a:gd name="T51" fmla="*/ 310 h 372"/>
                  <a:gd name="T52" fmla="*/ 80 w 104"/>
                  <a:gd name="T53" fmla="*/ 271 h 372"/>
                  <a:gd name="T54" fmla="*/ 84 w 104"/>
                  <a:gd name="T55" fmla="*/ 233 h 372"/>
                  <a:gd name="T56" fmla="*/ 88 w 104"/>
                  <a:gd name="T57" fmla="*/ 194 h 372"/>
                  <a:gd name="T58" fmla="*/ 91 w 104"/>
                  <a:gd name="T59" fmla="*/ 156 h 372"/>
                  <a:gd name="T60" fmla="*/ 95 w 104"/>
                  <a:gd name="T61" fmla="*/ 117 h 372"/>
                  <a:gd name="T62" fmla="*/ 99 w 104"/>
                  <a:gd name="T63" fmla="*/ 78 h 372"/>
                  <a:gd name="T64" fmla="*/ 104 w 104"/>
                  <a:gd name="T65" fmla="*/ 39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4" h="372">
                    <a:moveTo>
                      <a:pt x="104" y="39"/>
                    </a:moveTo>
                    <a:lnTo>
                      <a:pt x="96" y="34"/>
                    </a:lnTo>
                    <a:lnTo>
                      <a:pt x="90" y="30"/>
                    </a:lnTo>
                    <a:lnTo>
                      <a:pt x="83" y="25"/>
                    </a:lnTo>
                    <a:lnTo>
                      <a:pt x="75" y="19"/>
                    </a:lnTo>
                    <a:lnTo>
                      <a:pt x="68" y="15"/>
                    </a:lnTo>
                    <a:lnTo>
                      <a:pt x="62" y="10"/>
                    </a:lnTo>
                    <a:lnTo>
                      <a:pt x="54" y="5"/>
                    </a:lnTo>
                    <a:lnTo>
                      <a:pt x="47" y="0"/>
                    </a:lnTo>
                    <a:lnTo>
                      <a:pt x="37" y="48"/>
                    </a:lnTo>
                    <a:lnTo>
                      <a:pt x="28" y="94"/>
                    </a:lnTo>
                    <a:lnTo>
                      <a:pt x="22" y="140"/>
                    </a:lnTo>
                    <a:lnTo>
                      <a:pt x="17" y="185"/>
                    </a:lnTo>
                    <a:lnTo>
                      <a:pt x="12" y="230"/>
                    </a:lnTo>
                    <a:lnTo>
                      <a:pt x="8" y="276"/>
                    </a:lnTo>
                    <a:lnTo>
                      <a:pt x="4" y="323"/>
                    </a:lnTo>
                    <a:lnTo>
                      <a:pt x="0" y="372"/>
                    </a:lnTo>
                    <a:lnTo>
                      <a:pt x="9" y="369"/>
                    </a:lnTo>
                    <a:lnTo>
                      <a:pt x="18" y="366"/>
                    </a:lnTo>
                    <a:lnTo>
                      <a:pt x="27" y="363"/>
                    </a:lnTo>
                    <a:lnTo>
                      <a:pt x="36" y="360"/>
                    </a:lnTo>
                    <a:lnTo>
                      <a:pt x="44" y="358"/>
                    </a:lnTo>
                    <a:lnTo>
                      <a:pt x="53" y="355"/>
                    </a:lnTo>
                    <a:lnTo>
                      <a:pt x="62" y="351"/>
                    </a:lnTo>
                    <a:lnTo>
                      <a:pt x="71" y="348"/>
                    </a:lnTo>
                    <a:lnTo>
                      <a:pt x="75" y="310"/>
                    </a:lnTo>
                    <a:lnTo>
                      <a:pt x="80" y="271"/>
                    </a:lnTo>
                    <a:lnTo>
                      <a:pt x="84" y="233"/>
                    </a:lnTo>
                    <a:lnTo>
                      <a:pt x="88" y="194"/>
                    </a:lnTo>
                    <a:lnTo>
                      <a:pt x="91" y="156"/>
                    </a:lnTo>
                    <a:lnTo>
                      <a:pt x="95" y="117"/>
                    </a:lnTo>
                    <a:lnTo>
                      <a:pt x="99" y="78"/>
                    </a:lnTo>
                    <a:lnTo>
                      <a:pt x="104" y="39"/>
                    </a:lnTo>
                    <a:close/>
                  </a:path>
                </a:pathLst>
              </a:custGeom>
              <a:solidFill>
                <a:srgbClr val="AA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4" name="Freeform 18"/>
              <p:cNvSpPr>
                <a:spLocks/>
              </p:cNvSpPr>
              <p:nvPr/>
            </p:nvSpPr>
            <p:spPr bwMode="auto">
              <a:xfrm>
                <a:off x="4282" y="3205"/>
                <a:ext cx="19" cy="64"/>
              </a:xfrm>
              <a:custGeom>
                <a:avLst/>
                <a:gdLst>
                  <a:gd name="T0" fmla="*/ 98 w 98"/>
                  <a:gd name="T1" fmla="*/ 39 h 320"/>
                  <a:gd name="T2" fmla="*/ 91 w 98"/>
                  <a:gd name="T3" fmla="*/ 34 h 320"/>
                  <a:gd name="T4" fmla="*/ 84 w 98"/>
                  <a:gd name="T5" fmla="*/ 29 h 320"/>
                  <a:gd name="T6" fmla="*/ 78 w 98"/>
                  <a:gd name="T7" fmla="*/ 25 h 320"/>
                  <a:gd name="T8" fmla="*/ 71 w 98"/>
                  <a:gd name="T9" fmla="*/ 20 h 320"/>
                  <a:gd name="T10" fmla="*/ 64 w 98"/>
                  <a:gd name="T11" fmla="*/ 14 h 320"/>
                  <a:gd name="T12" fmla="*/ 58 w 98"/>
                  <a:gd name="T13" fmla="*/ 10 h 320"/>
                  <a:gd name="T14" fmla="*/ 51 w 98"/>
                  <a:gd name="T15" fmla="*/ 5 h 320"/>
                  <a:gd name="T16" fmla="*/ 44 w 98"/>
                  <a:gd name="T17" fmla="*/ 0 h 320"/>
                  <a:gd name="T18" fmla="*/ 35 w 98"/>
                  <a:gd name="T19" fmla="*/ 42 h 320"/>
                  <a:gd name="T20" fmla="*/ 26 w 98"/>
                  <a:gd name="T21" fmla="*/ 81 h 320"/>
                  <a:gd name="T22" fmla="*/ 20 w 98"/>
                  <a:gd name="T23" fmla="*/ 120 h 320"/>
                  <a:gd name="T24" fmla="*/ 15 w 98"/>
                  <a:gd name="T25" fmla="*/ 159 h 320"/>
                  <a:gd name="T26" fmla="*/ 11 w 98"/>
                  <a:gd name="T27" fmla="*/ 198 h 320"/>
                  <a:gd name="T28" fmla="*/ 8 w 98"/>
                  <a:gd name="T29" fmla="*/ 237 h 320"/>
                  <a:gd name="T30" fmla="*/ 5 w 98"/>
                  <a:gd name="T31" fmla="*/ 277 h 320"/>
                  <a:gd name="T32" fmla="*/ 0 w 98"/>
                  <a:gd name="T33" fmla="*/ 320 h 320"/>
                  <a:gd name="T34" fmla="*/ 9 w 98"/>
                  <a:gd name="T35" fmla="*/ 318 h 320"/>
                  <a:gd name="T36" fmla="*/ 18 w 98"/>
                  <a:gd name="T37" fmla="*/ 315 h 320"/>
                  <a:gd name="T38" fmla="*/ 26 w 98"/>
                  <a:gd name="T39" fmla="*/ 313 h 320"/>
                  <a:gd name="T40" fmla="*/ 35 w 98"/>
                  <a:gd name="T41" fmla="*/ 310 h 320"/>
                  <a:gd name="T42" fmla="*/ 43 w 98"/>
                  <a:gd name="T43" fmla="*/ 307 h 320"/>
                  <a:gd name="T44" fmla="*/ 53 w 98"/>
                  <a:gd name="T45" fmla="*/ 305 h 320"/>
                  <a:gd name="T46" fmla="*/ 61 w 98"/>
                  <a:gd name="T47" fmla="*/ 302 h 320"/>
                  <a:gd name="T48" fmla="*/ 69 w 98"/>
                  <a:gd name="T49" fmla="*/ 300 h 320"/>
                  <a:gd name="T50" fmla="*/ 77 w 98"/>
                  <a:gd name="T51" fmla="*/ 235 h 320"/>
                  <a:gd name="T52" fmla="*/ 84 w 98"/>
                  <a:gd name="T53" fmla="*/ 169 h 320"/>
                  <a:gd name="T54" fmla="*/ 90 w 98"/>
                  <a:gd name="T55" fmla="*/ 104 h 320"/>
                  <a:gd name="T56" fmla="*/ 98 w 98"/>
                  <a:gd name="T57" fmla="*/ 39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8" h="320">
                    <a:moveTo>
                      <a:pt x="98" y="39"/>
                    </a:moveTo>
                    <a:lnTo>
                      <a:pt x="91" y="34"/>
                    </a:lnTo>
                    <a:lnTo>
                      <a:pt x="84" y="29"/>
                    </a:lnTo>
                    <a:lnTo>
                      <a:pt x="78" y="25"/>
                    </a:lnTo>
                    <a:lnTo>
                      <a:pt x="71" y="20"/>
                    </a:lnTo>
                    <a:lnTo>
                      <a:pt x="64" y="14"/>
                    </a:lnTo>
                    <a:lnTo>
                      <a:pt x="58" y="10"/>
                    </a:lnTo>
                    <a:lnTo>
                      <a:pt x="51" y="5"/>
                    </a:lnTo>
                    <a:lnTo>
                      <a:pt x="44" y="0"/>
                    </a:lnTo>
                    <a:lnTo>
                      <a:pt x="35" y="42"/>
                    </a:lnTo>
                    <a:lnTo>
                      <a:pt x="26" y="81"/>
                    </a:lnTo>
                    <a:lnTo>
                      <a:pt x="20" y="120"/>
                    </a:lnTo>
                    <a:lnTo>
                      <a:pt x="15" y="159"/>
                    </a:lnTo>
                    <a:lnTo>
                      <a:pt x="11" y="198"/>
                    </a:lnTo>
                    <a:lnTo>
                      <a:pt x="8" y="237"/>
                    </a:lnTo>
                    <a:lnTo>
                      <a:pt x="5" y="277"/>
                    </a:lnTo>
                    <a:lnTo>
                      <a:pt x="0" y="320"/>
                    </a:lnTo>
                    <a:lnTo>
                      <a:pt x="9" y="318"/>
                    </a:lnTo>
                    <a:lnTo>
                      <a:pt x="18" y="315"/>
                    </a:lnTo>
                    <a:lnTo>
                      <a:pt x="26" y="313"/>
                    </a:lnTo>
                    <a:lnTo>
                      <a:pt x="35" y="310"/>
                    </a:lnTo>
                    <a:lnTo>
                      <a:pt x="43" y="307"/>
                    </a:lnTo>
                    <a:lnTo>
                      <a:pt x="53" y="305"/>
                    </a:lnTo>
                    <a:lnTo>
                      <a:pt x="61" y="302"/>
                    </a:lnTo>
                    <a:lnTo>
                      <a:pt x="69" y="300"/>
                    </a:lnTo>
                    <a:lnTo>
                      <a:pt x="77" y="235"/>
                    </a:lnTo>
                    <a:lnTo>
                      <a:pt x="84" y="169"/>
                    </a:lnTo>
                    <a:lnTo>
                      <a:pt x="90" y="104"/>
                    </a:lnTo>
                    <a:lnTo>
                      <a:pt x="98" y="39"/>
                    </a:lnTo>
                    <a:close/>
                  </a:path>
                </a:pathLst>
              </a:custGeom>
              <a:solidFill>
                <a:srgbClr val="AD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5" name="Freeform 19"/>
              <p:cNvSpPr>
                <a:spLocks/>
              </p:cNvSpPr>
              <p:nvPr/>
            </p:nvSpPr>
            <p:spPr bwMode="auto">
              <a:xfrm>
                <a:off x="4284" y="3206"/>
                <a:ext cx="17" cy="53"/>
              </a:xfrm>
              <a:custGeom>
                <a:avLst/>
                <a:gdLst>
                  <a:gd name="T0" fmla="*/ 91 w 91"/>
                  <a:gd name="T1" fmla="*/ 37 h 268"/>
                  <a:gd name="T2" fmla="*/ 84 w 91"/>
                  <a:gd name="T3" fmla="*/ 32 h 268"/>
                  <a:gd name="T4" fmla="*/ 78 w 91"/>
                  <a:gd name="T5" fmla="*/ 28 h 268"/>
                  <a:gd name="T6" fmla="*/ 72 w 91"/>
                  <a:gd name="T7" fmla="*/ 23 h 268"/>
                  <a:gd name="T8" fmla="*/ 65 w 91"/>
                  <a:gd name="T9" fmla="*/ 19 h 268"/>
                  <a:gd name="T10" fmla="*/ 58 w 91"/>
                  <a:gd name="T11" fmla="*/ 13 h 268"/>
                  <a:gd name="T12" fmla="*/ 52 w 91"/>
                  <a:gd name="T13" fmla="*/ 9 h 268"/>
                  <a:gd name="T14" fmla="*/ 46 w 91"/>
                  <a:gd name="T15" fmla="*/ 4 h 268"/>
                  <a:gd name="T16" fmla="*/ 39 w 91"/>
                  <a:gd name="T17" fmla="*/ 0 h 268"/>
                  <a:gd name="T18" fmla="*/ 31 w 91"/>
                  <a:gd name="T19" fmla="*/ 35 h 268"/>
                  <a:gd name="T20" fmla="*/ 24 w 91"/>
                  <a:gd name="T21" fmla="*/ 69 h 268"/>
                  <a:gd name="T22" fmla="*/ 18 w 91"/>
                  <a:gd name="T23" fmla="*/ 101 h 268"/>
                  <a:gd name="T24" fmla="*/ 13 w 91"/>
                  <a:gd name="T25" fmla="*/ 133 h 268"/>
                  <a:gd name="T26" fmla="*/ 10 w 91"/>
                  <a:gd name="T27" fmla="*/ 165 h 268"/>
                  <a:gd name="T28" fmla="*/ 7 w 91"/>
                  <a:gd name="T29" fmla="*/ 198 h 268"/>
                  <a:gd name="T30" fmla="*/ 3 w 91"/>
                  <a:gd name="T31" fmla="*/ 232 h 268"/>
                  <a:gd name="T32" fmla="*/ 0 w 91"/>
                  <a:gd name="T33" fmla="*/ 268 h 268"/>
                  <a:gd name="T34" fmla="*/ 8 w 91"/>
                  <a:gd name="T35" fmla="*/ 266 h 268"/>
                  <a:gd name="T36" fmla="*/ 16 w 91"/>
                  <a:gd name="T37" fmla="*/ 264 h 268"/>
                  <a:gd name="T38" fmla="*/ 25 w 91"/>
                  <a:gd name="T39" fmla="*/ 261 h 268"/>
                  <a:gd name="T40" fmla="*/ 33 w 91"/>
                  <a:gd name="T41" fmla="*/ 258 h 268"/>
                  <a:gd name="T42" fmla="*/ 40 w 91"/>
                  <a:gd name="T43" fmla="*/ 256 h 268"/>
                  <a:gd name="T44" fmla="*/ 49 w 91"/>
                  <a:gd name="T45" fmla="*/ 254 h 268"/>
                  <a:gd name="T46" fmla="*/ 57 w 91"/>
                  <a:gd name="T47" fmla="*/ 252 h 268"/>
                  <a:gd name="T48" fmla="*/ 65 w 91"/>
                  <a:gd name="T49" fmla="*/ 250 h 268"/>
                  <a:gd name="T50" fmla="*/ 72 w 91"/>
                  <a:gd name="T51" fmla="*/ 197 h 268"/>
                  <a:gd name="T52" fmla="*/ 78 w 91"/>
                  <a:gd name="T53" fmla="*/ 143 h 268"/>
                  <a:gd name="T54" fmla="*/ 84 w 91"/>
                  <a:gd name="T55" fmla="*/ 91 h 268"/>
                  <a:gd name="T56" fmla="*/ 91 w 91"/>
                  <a:gd name="T57" fmla="*/ 3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1" h="268">
                    <a:moveTo>
                      <a:pt x="91" y="37"/>
                    </a:moveTo>
                    <a:lnTo>
                      <a:pt x="84" y="32"/>
                    </a:lnTo>
                    <a:lnTo>
                      <a:pt x="78" y="28"/>
                    </a:lnTo>
                    <a:lnTo>
                      <a:pt x="72" y="23"/>
                    </a:lnTo>
                    <a:lnTo>
                      <a:pt x="65" y="19"/>
                    </a:lnTo>
                    <a:lnTo>
                      <a:pt x="58" y="13"/>
                    </a:lnTo>
                    <a:lnTo>
                      <a:pt x="52" y="9"/>
                    </a:lnTo>
                    <a:lnTo>
                      <a:pt x="46" y="4"/>
                    </a:lnTo>
                    <a:lnTo>
                      <a:pt x="39" y="0"/>
                    </a:lnTo>
                    <a:lnTo>
                      <a:pt x="31" y="35"/>
                    </a:lnTo>
                    <a:lnTo>
                      <a:pt x="24" y="69"/>
                    </a:lnTo>
                    <a:lnTo>
                      <a:pt x="18" y="101"/>
                    </a:lnTo>
                    <a:lnTo>
                      <a:pt x="13" y="133"/>
                    </a:lnTo>
                    <a:lnTo>
                      <a:pt x="10" y="165"/>
                    </a:lnTo>
                    <a:lnTo>
                      <a:pt x="7" y="198"/>
                    </a:lnTo>
                    <a:lnTo>
                      <a:pt x="3" y="232"/>
                    </a:lnTo>
                    <a:lnTo>
                      <a:pt x="0" y="268"/>
                    </a:lnTo>
                    <a:lnTo>
                      <a:pt x="8" y="266"/>
                    </a:lnTo>
                    <a:lnTo>
                      <a:pt x="16" y="264"/>
                    </a:lnTo>
                    <a:lnTo>
                      <a:pt x="25" y="261"/>
                    </a:lnTo>
                    <a:lnTo>
                      <a:pt x="33" y="258"/>
                    </a:lnTo>
                    <a:lnTo>
                      <a:pt x="40" y="256"/>
                    </a:lnTo>
                    <a:lnTo>
                      <a:pt x="49" y="254"/>
                    </a:lnTo>
                    <a:lnTo>
                      <a:pt x="57" y="252"/>
                    </a:lnTo>
                    <a:lnTo>
                      <a:pt x="65" y="250"/>
                    </a:lnTo>
                    <a:lnTo>
                      <a:pt x="72" y="197"/>
                    </a:lnTo>
                    <a:lnTo>
                      <a:pt x="78" y="143"/>
                    </a:lnTo>
                    <a:lnTo>
                      <a:pt x="84" y="91"/>
                    </a:lnTo>
                    <a:lnTo>
                      <a:pt x="91" y="37"/>
                    </a:lnTo>
                    <a:close/>
                  </a:path>
                </a:pathLst>
              </a:custGeom>
              <a:solidFill>
                <a:srgbClr val="B2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 name="Freeform 20"/>
              <p:cNvSpPr>
                <a:spLocks/>
              </p:cNvSpPr>
              <p:nvPr/>
            </p:nvSpPr>
            <p:spPr bwMode="auto">
              <a:xfrm>
                <a:off x="4284" y="3206"/>
                <a:ext cx="17" cy="43"/>
              </a:xfrm>
              <a:custGeom>
                <a:avLst/>
                <a:gdLst>
                  <a:gd name="T0" fmla="*/ 84 w 84"/>
                  <a:gd name="T1" fmla="*/ 35 h 214"/>
                  <a:gd name="T2" fmla="*/ 77 w 84"/>
                  <a:gd name="T3" fmla="*/ 31 h 214"/>
                  <a:gd name="T4" fmla="*/ 72 w 84"/>
                  <a:gd name="T5" fmla="*/ 27 h 214"/>
                  <a:gd name="T6" fmla="*/ 66 w 84"/>
                  <a:gd name="T7" fmla="*/ 22 h 214"/>
                  <a:gd name="T8" fmla="*/ 61 w 84"/>
                  <a:gd name="T9" fmla="*/ 18 h 214"/>
                  <a:gd name="T10" fmla="*/ 54 w 84"/>
                  <a:gd name="T11" fmla="*/ 13 h 214"/>
                  <a:gd name="T12" fmla="*/ 48 w 84"/>
                  <a:gd name="T13" fmla="*/ 8 h 214"/>
                  <a:gd name="T14" fmla="*/ 43 w 84"/>
                  <a:gd name="T15" fmla="*/ 4 h 214"/>
                  <a:gd name="T16" fmla="*/ 36 w 84"/>
                  <a:gd name="T17" fmla="*/ 0 h 214"/>
                  <a:gd name="T18" fmla="*/ 28 w 84"/>
                  <a:gd name="T19" fmla="*/ 29 h 214"/>
                  <a:gd name="T20" fmla="*/ 22 w 84"/>
                  <a:gd name="T21" fmla="*/ 56 h 214"/>
                  <a:gd name="T22" fmla="*/ 17 w 84"/>
                  <a:gd name="T23" fmla="*/ 82 h 214"/>
                  <a:gd name="T24" fmla="*/ 12 w 84"/>
                  <a:gd name="T25" fmla="*/ 107 h 214"/>
                  <a:gd name="T26" fmla="*/ 9 w 84"/>
                  <a:gd name="T27" fmla="*/ 132 h 214"/>
                  <a:gd name="T28" fmla="*/ 6 w 84"/>
                  <a:gd name="T29" fmla="*/ 158 h 214"/>
                  <a:gd name="T30" fmla="*/ 3 w 84"/>
                  <a:gd name="T31" fmla="*/ 185 h 214"/>
                  <a:gd name="T32" fmla="*/ 0 w 84"/>
                  <a:gd name="T33" fmla="*/ 214 h 214"/>
                  <a:gd name="T34" fmla="*/ 8 w 84"/>
                  <a:gd name="T35" fmla="*/ 212 h 214"/>
                  <a:gd name="T36" fmla="*/ 16 w 84"/>
                  <a:gd name="T37" fmla="*/ 211 h 214"/>
                  <a:gd name="T38" fmla="*/ 24 w 84"/>
                  <a:gd name="T39" fmla="*/ 209 h 214"/>
                  <a:gd name="T40" fmla="*/ 32 w 84"/>
                  <a:gd name="T41" fmla="*/ 207 h 214"/>
                  <a:gd name="T42" fmla="*/ 40 w 84"/>
                  <a:gd name="T43" fmla="*/ 206 h 214"/>
                  <a:gd name="T44" fmla="*/ 48 w 84"/>
                  <a:gd name="T45" fmla="*/ 204 h 214"/>
                  <a:gd name="T46" fmla="*/ 55 w 84"/>
                  <a:gd name="T47" fmla="*/ 202 h 214"/>
                  <a:gd name="T48" fmla="*/ 64 w 84"/>
                  <a:gd name="T49" fmla="*/ 200 h 214"/>
                  <a:gd name="T50" fmla="*/ 69 w 84"/>
                  <a:gd name="T51" fmla="*/ 159 h 214"/>
                  <a:gd name="T52" fmla="*/ 74 w 84"/>
                  <a:gd name="T53" fmla="*/ 118 h 214"/>
                  <a:gd name="T54" fmla="*/ 78 w 84"/>
                  <a:gd name="T55" fmla="*/ 77 h 214"/>
                  <a:gd name="T56" fmla="*/ 84 w 84"/>
                  <a:gd name="T57" fmla="*/ 35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214">
                    <a:moveTo>
                      <a:pt x="84" y="35"/>
                    </a:moveTo>
                    <a:lnTo>
                      <a:pt x="77" y="31"/>
                    </a:lnTo>
                    <a:lnTo>
                      <a:pt x="72" y="27"/>
                    </a:lnTo>
                    <a:lnTo>
                      <a:pt x="66" y="22"/>
                    </a:lnTo>
                    <a:lnTo>
                      <a:pt x="61" y="18"/>
                    </a:lnTo>
                    <a:lnTo>
                      <a:pt x="54" y="13"/>
                    </a:lnTo>
                    <a:lnTo>
                      <a:pt x="48" y="8"/>
                    </a:lnTo>
                    <a:lnTo>
                      <a:pt x="43" y="4"/>
                    </a:lnTo>
                    <a:lnTo>
                      <a:pt x="36" y="0"/>
                    </a:lnTo>
                    <a:lnTo>
                      <a:pt x="28" y="29"/>
                    </a:lnTo>
                    <a:lnTo>
                      <a:pt x="22" y="56"/>
                    </a:lnTo>
                    <a:lnTo>
                      <a:pt x="17" y="82"/>
                    </a:lnTo>
                    <a:lnTo>
                      <a:pt x="12" y="107"/>
                    </a:lnTo>
                    <a:lnTo>
                      <a:pt x="9" y="132"/>
                    </a:lnTo>
                    <a:lnTo>
                      <a:pt x="6" y="158"/>
                    </a:lnTo>
                    <a:lnTo>
                      <a:pt x="3" y="185"/>
                    </a:lnTo>
                    <a:lnTo>
                      <a:pt x="0" y="214"/>
                    </a:lnTo>
                    <a:lnTo>
                      <a:pt x="8" y="212"/>
                    </a:lnTo>
                    <a:lnTo>
                      <a:pt x="16" y="211"/>
                    </a:lnTo>
                    <a:lnTo>
                      <a:pt x="24" y="209"/>
                    </a:lnTo>
                    <a:lnTo>
                      <a:pt x="32" y="207"/>
                    </a:lnTo>
                    <a:lnTo>
                      <a:pt x="40" y="206"/>
                    </a:lnTo>
                    <a:lnTo>
                      <a:pt x="48" y="204"/>
                    </a:lnTo>
                    <a:lnTo>
                      <a:pt x="55" y="202"/>
                    </a:lnTo>
                    <a:lnTo>
                      <a:pt x="64" y="200"/>
                    </a:lnTo>
                    <a:lnTo>
                      <a:pt x="69" y="159"/>
                    </a:lnTo>
                    <a:lnTo>
                      <a:pt x="74" y="118"/>
                    </a:lnTo>
                    <a:lnTo>
                      <a:pt x="78" y="77"/>
                    </a:lnTo>
                    <a:lnTo>
                      <a:pt x="84" y="35"/>
                    </a:lnTo>
                    <a:close/>
                  </a:path>
                </a:pathLst>
              </a:custGeom>
              <a:solidFill>
                <a:srgbClr val="B5680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7" name="Freeform 21"/>
              <p:cNvSpPr>
                <a:spLocks/>
              </p:cNvSpPr>
              <p:nvPr/>
            </p:nvSpPr>
            <p:spPr bwMode="auto">
              <a:xfrm>
                <a:off x="4286" y="3207"/>
                <a:ext cx="15" cy="32"/>
              </a:xfrm>
              <a:custGeom>
                <a:avLst/>
                <a:gdLst>
                  <a:gd name="T0" fmla="*/ 79 w 79"/>
                  <a:gd name="T1" fmla="*/ 33 h 162"/>
                  <a:gd name="T2" fmla="*/ 35 w 79"/>
                  <a:gd name="T3" fmla="*/ 0 h 162"/>
                  <a:gd name="T4" fmla="*/ 26 w 79"/>
                  <a:gd name="T5" fmla="*/ 23 h 162"/>
                  <a:gd name="T6" fmla="*/ 20 w 79"/>
                  <a:gd name="T7" fmla="*/ 43 h 162"/>
                  <a:gd name="T8" fmla="*/ 16 w 79"/>
                  <a:gd name="T9" fmla="*/ 63 h 162"/>
                  <a:gd name="T10" fmla="*/ 12 w 79"/>
                  <a:gd name="T11" fmla="*/ 81 h 162"/>
                  <a:gd name="T12" fmla="*/ 8 w 79"/>
                  <a:gd name="T13" fmla="*/ 99 h 162"/>
                  <a:gd name="T14" fmla="*/ 6 w 79"/>
                  <a:gd name="T15" fmla="*/ 118 h 162"/>
                  <a:gd name="T16" fmla="*/ 3 w 79"/>
                  <a:gd name="T17" fmla="*/ 139 h 162"/>
                  <a:gd name="T18" fmla="*/ 0 w 79"/>
                  <a:gd name="T19" fmla="*/ 162 h 162"/>
                  <a:gd name="T20" fmla="*/ 63 w 79"/>
                  <a:gd name="T21" fmla="*/ 151 h 162"/>
                  <a:gd name="T22" fmla="*/ 79 w 79"/>
                  <a:gd name="T23" fmla="*/ 33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162">
                    <a:moveTo>
                      <a:pt x="79" y="33"/>
                    </a:moveTo>
                    <a:lnTo>
                      <a:pt x="35" y="0"/>
                    </a:lnTo>
                    <a:lnTo>
                      <a:pt x="26" y="23"/>
                    </a:lnTo>
                    <a:lnTo>
                      <a:pt x="20" y="43"/>
                    </a:lnTo>
                    <a:lnTo>
                      <a:pt x="16" y="63"/>
                    </a:lnTo>
                    <a:lnTo>
                      <a:pt x="12" y="81"/>
                    </a:lnTo>
                    <a:lnTo>
                      <a:pt x="8" y="99"/>
                    </a:lnTo>
                    <a:lnTo>
                      <a:pt x="6" y="118"/>
                    </a:lnTo>
                    <a:lnTo>
                      <a:pt x="3" y="139"/>
                    </a:lnTo>
                    <a:lnTo>
                      <a:pt x="0" y="162"/>
                    </a:lnTo>
                    <a:lnTo>
                      <a:pt x="63" y="151"/>
                    </a:lnTo>
                    <a:lnTo>
                      <a:pt x="79" y="33"/>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 name="Freeform 22"/>
              <p:cNvSpPr>
                <a:spLocks/>
              </p:cNvSpPr>
              <p:nvPr/>
            </p:nvSpPr>
            <p:spPr bwMode="auto">
              <a:xfrm>
                <a:off x="4269" y="3370"/>
                <a:ext cx="242" cy="43"/>
              </a:xfrm>
              <a:custGeom>
                <a:avLst/>
                <a:gdLst>
                  <a:gd name="T0" fmla="*/ 1123 w 1220"/>
                  <a:gd name="T1" fmla="*/ 141 h 220"/>
                  <a:gd name="T2" fmla="*/ 99 w 1220"/>
                  <a:gd name="T3" fmla="*/ 0 h 220"/>
                  <a:gd name="T4" fmla="*/ 0 w 1220"/>
                  <a:gd name="T5" fmla="*/ 54 h 220"/>
                  <a:gd name="T6" fmla="*/ 172 w 1220"/>
                  <a:gd name="T7" fmla="*/ 79 h 220"/>
                  <a:gd name="T8" fmla="*/ 1135 w 1220"/>
                  <a:gd name="T9" fmla="*/ 214 h 220"/>
                  <a:gd name="T10" fmla="*/ 1220 w 1220"/>
                  <a:gd name="T11" fmla="*/ 220 h 220"/>
                  <a:gd name="T12" fmla="*/ 1123 w 1220"/>
                  <a:gd name="T13" fmla="*/ 141 h 220"/>
                </a:gdLst>
                <a:ahLst/>
                <a:cxnLst>
                  <a:cxn ang="0">
                    <a:pos x="T0" y="T1"/>
                  </a:cxn>
                  <a:cxn ang="0">
                    <a:pos x="T2" y="T3"/>
                  </a:cxn>
                  <a:cxn ang="0">
                    <a:pos x="T4" y="T5"/>
                  </a:cxn>
                  <a:cxn ang="0">
                    <a:pos x="T6" y="T7"/>
                  </a:cxn>
                  <a:cxn ang="0">
                    <a:pos x="T8" y="T9"/>
                  </a:cxn>
                  <a:cxn ang="0">
                    <a:pos x="T10" y="T11"/>
                  </a:cxn>
                  <a:cxn ang="0">
                    <a:pos x="T12" y="T13"/>
                  </a:cxn>
                </a:cxnLst>
                <a:rect l="0" t="0" r="r" b="b"/>
                <a:pathLst>
                  <a:path w="1220" h="220">
                    <a:moveTo>
                      <a:pt x="1123" y="141"/>
                    </a:moveTo>
                    <a:lnTo>
                      <a:pt x="99" y="0"/>
                    </a:lnTo>
                    <a:lnTo>
                      <a:pt x="0" y="54"/>
                    </a:lnTo>
                    <a:lnTo>
                      <a:pt x="172" y="79"/>
                    </a:lnTo>
                    <a:lnTo>
                      <a:pt x="1135" y="214"/>
                    </a:lnTo>
                    <a:lnTo>
                      <a:pt x="1220" y="220"/>
                    </a:lnTo>
                    <a:lnTo>
                      <a:pt x="1123" y="141"/>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9" name="Freeform 23"/>
              <p:cNvSpPr>
                <a:spLocks/>
              </p:cNvSpPr>
              <p:nvPr/>
            </p:nvSpPr>
            <p:spPr bwMode="auto">
              <a:xfrm>
                <a:off x="4269" y="3370"/>
                <a:ext cx="229" cy="42"/>
              </a:xfrm>
              <a:custGeom>
                <a:avLst/>
                <a:gdLst>
                  <a:gd name="T0" fmla="*/ 1026 w 1153"/>
                  <a:gd name="T1" fmla="*/ 127 h 210"/>
                  <a:gd name="T2" fmla="*/ 966 w 1153"/>
                  <a:gd name="T3" fmla="*/ 119 h 210"/>
                  <a:gd name="T4" fmla="*/ 907 w 1153"/>
                  <a:gd name="T5" fmla="*/ 111 h 210"/>
                  <a:gd name="T6" fmla="*/ 847 w 1153"/>
                  <a:gd name="T7" fmla="*/ 102 h 210"/>
                  <a:gd name="T8" fmla="*/ 788 w 1153"/>
                  <a:gd name="T9" fmla="*/ 95 h 210"/>
                  <a:gd name="T10" fmla="*/ 728 w 1153"/>
                  <a:gd name="T11" fmla="*/ 87 h 210"/>
                  <a:gd name="T12" fmla="*/ 667 w 1153"/>
                  <a:gd name="T13" fmla="*/ 78 h 210"/>
                  <a:gd name="T14" fmla="*/ 608 w 1153"/>
                  <a:gd name="T15" fmla="*/ 70 h 210"/>
                  <a:gd name="T16" fmla="*/ 548 w 1153"/>
                  <a:gd name="T17" fmla="*/ 61 h 210"/>
                  <a:gd name="T18" fmla="*/ 489 w 1153"/>
                  <a:gd name="T19" fmla="*/ 53 h 210"/>
                  <a:gd name="T20" fmla="*/ 428 w 1153"/>
                  <a:gd name="T21" fmla="*/ 45 h 210"/>
                  <a:gd name="T22" fmla="*/ 368 w 1153"/>
                  <a:gd name="T23" fmla="*/ 36 h 210"/>
                  <a:gd name="T24" fmla="*/ 309 w 1153"/>
                  <a:gd name="T25" fmla="*/ 29 h 210"/>
                  <a:gd name="T26" fmla="*/ 248 w 1153"/>
                  <a:gd name="T27" fmla="*/ 21 h 210"/>
                  <a:gd name="T28" fmla="*/ 189 w 1153"/>
                  <a:gd name="T29" fmla="*/ 12 h 210"/>
                  <a:gd name="T30" fmla="*/ 129 w 1153"/>
                  <a:gd name="T31" fmla="*/ 4 h 210"/>
                  <a:gd name="T32" fmla="*/ 86 w 1153"/>
                  <a:gd name="T33" fmla="*/ 7 h 210"/>
                  <a:gd name="T34" fmla="*/ 62 w 1153"/>
                  <a:gd name="T35" fmla="*/ 21 h 210"/>
                  <a:gd name="T36" fmla="*/ 38 w 1153"/>
                  <a:gd name="T37" fmla="*/ 34 h 210"/>
                  <a:gd name="T38" fmla="*/ 13 w 1153"/>
                  <a:gd name="T39" fmla="*/ 48 h 210"/>
                  <a:gd name="T40" fmla="*/ 21 w 1153"/>
                  <a:gd name="T41" fmla="*/ 57 h 210"/>
                  <a:gd name="T42" fmla="*/ 63 w 1153"/>
                  <a:gd name="T43" fmla="*/ 64 h 210"/>
                  <a:gd name="T44" fmla="*/ 104 w 1153"/>
                  <a:gd name="T45" fmla="*/ 69 h 210"/>
                  <a:gd name="T46" fmla="*/ 146 w 1153"/>
                  <a:gd name="T47" fmla="*/ 75 h 210"/>
                  <a:gd name="T48" fmla="*/ 195 w 1153"/>
                  <a:gd name="T49" fmla="*/ 82 h 210"/>
                  <a:gd name="T50" fmla="*/ 251 w 1153"/>
                  <a:gd name="T51" fmla="*/ 90 h 210"/>
                  <a:gd name="T52" fmla="*/ 308 w 1153"/>
                  <a:gd name="T53" fmla="*/ 98 h 210"/>
                  <a:gd name="T54" fmla="*/ 364 w 1153"/>
                  <a:gd name="T55" fmla="*/ 105 h 210"/>
                  <a:gd name="T56" fmla="*/ 421 w 1153"/>
                  <a:gd name="T57" fmla="*/ 114 h 210"/>
                  <a:gd name="T58" fmla="*/ 477 w 1153"/>
                  <a:gd name="T59" fmla="*/ 121 h 210"/>
                  <a:gd name="T60" fmla="*/ 533 w 1153"/>
                  <a:gd name="T61" fmla="*/ 129 h 210"/>
                  <a:gd name="T62" fmla="*/ 589 w 1153"/>
                  <a:gd name="T63" fmla="*/ 137 h 210"/>
                  <a:gd name="T64" fmla="*/ 645 w 1153"/>
                  <a:gd name="T65" fmla="*/ 145 h 210"/>
                  <a:gd name="T66" fmla="*/ 702 w 1153"/>
                  <a:gd name="T67" fmla="*/ 153 h 210"/>
                  <a:gd name="T68" fmla="*/ 757 w 1153"/>
                  <a:gd name="T69" fmla="*/ 161 h 210"/>
                  <a:gd name="T70" fmla="*/ 814 w 1153"/>
                  <a:gd name="T71" fmla="*/ 168 h 210"/>
                  <a:gd name="T72" fmla="*/ 870 w 1153"/>
                  <a:gd name="T73" fmla="*/ 177 h 210"/>
                  <a:gd name="T74" fmla="*/ 926 w 1153"/>
                  <a:gd name="T75" fmla="*/ 184 h 210"/>
                  <a:gd name="T76" fmla="*/ 982 w 1153"/>
                  <a:gd name="T77" fmla="*/ 192 h 210"/>
                  <a:gd name="T78" fmla="*/ 1038 w 1153"/>
                  <a:gd name="T79" fmla="*/ 200 h 210"/>
                  <a:gd name="T80" fmla="*/ 1076 w 1153"/>
                  <a:gd name="T81" fmla="*/ 205 h 210"/>
                  <a:gd name="T82" fmla="*/ 1098 w 1153"/>
                  <a:gd name="T83" fmla="*/ 206 h 210"/>
                  <a:gd name="T84" fmla="*/ 1120 w 1153"/>
                  <a:gd name="T85" fmla="*/ 208 h 210"/>
                  <a:gd name="T86" fmla="*/ 1142 w 1153"/>
                  <a:gd name="T87" fmla="*/ 209 h 210"/>
                  <a:gd name="T88" fmla="*/ 1140 w 1153"/>
                  <a:gd name="T89" fmla="*/ 201 h 210"/>
                  <a:gd name="T90" fmla="*/ 1116 w 1153"/>
                  <a:gd name="T91" fmla="*/ 181 h 210"/>
                  <a:gd name="T92" fmla="*/ 1092 w 1153"/>
                  <a:gd name="T93" fmla="*/ 161 h 210"/>
                  <a:gd name="T94" fmla="*/ 1068 w 1153"/>
                  <a:gd name="T95" fmla="*/ 141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53" h="210">
                    <a:moveTo>
                      <a:pt x="1055" y="132"/>
                    </a:moveTo>
                    <a:lnTo>
                      <a:pt x="1026" y="127"/>
                    </a:lnTo>
                    <a:lnTo>
                      <a:pt x="996" y="123"/>
                    </a:lnTo>
                    <a:lnTo>
                      <a:pt x="966" y="119"/>
                    </a:lnTo>
                    <a:lnTo>
                      <a:pt x="936" y="115"/>
                    </a:lnTo>
                    <a:lnTo>
                      <a:pt x="907" y="111"/>
                    </a:lnTo>
                    <a:lnTo>
                      <a:pt x="877" y="106"/>
                    </a:lnTo>
                    <a:lnTo>
                      <a:pt x="847" y="102"/>
                    </a:lnTo>
                    <a:lnTo>
                      <a:pt x="817" y="98"/>
                    </a:lnTo>
                    <a:lnTo>
                      <a:pt x="788" y="95"/>
                    </a:lnTo>
                    <a:lnTo>
                      <a:pt x="757" y="91"/>
                    </a:lnTo>
                    <a:lnTo>
                      <a:pt x="728" y="87"/>
                    </a:lnTo>
                    <a:lnTo>
                      <a:pt x="698" y="82"/>
                    </a:lnTo>
                    <a:lnTo>
                      <a:pt x="667" y="78"/>
                    </a:lnTo>
                    <a:lnTo>
                      <a:pt x="638" y="74"/>
                    </a:lnTo>
                    <a:lnTo>
                      <a:pt x="608" y="70"/>
                    </a:lnTo>
                    <a:lnTo>
                      <a:pt x="579" y="66"/>
                    </a:lnTo>
                    <a:lnTo>
                      <a:pt x="548" y="61"/>
                    </a:lnTo>
                    <a:lnTo>
                      <a:pt x="518" y="57"/>
                    </a:lnTo>
                    <a:lnTo>
                      <a:pt x="489" y="53"/>
                    </a:lnTo>
                    <a:lnTo>
                      <a:pt x="458" y="49"/>
                    </a:lnTo>
                    <a:lnTo>
                      <a:pt x="428" y="45"/>
                    </a:lnTo>
                    <a:lnTo>
                      <a:pt x="399" y="40"/>
                    </a:lnTo>
                    <a:lnTo>
                      <a:pt x="368" y="36"/>
                    </a:lnTo>
                    <a:lnTo>
                      <a:pt x="338" y="32"/>
                    </a:lnTo>
                    <a:lnTo>
                      <a:pt x="309" y="29"/>
                    </a:lnTo>
                    <a:lnTo>
                      <a:pt x="278" y="25"/>
                    </a:lnTo>
                    <a:lnTo>
                      <a:pt x="248" y="21"/>
                    </a:lnTo>
                    <a:lnTo>
                      <a:pt x="219" y="16"/>
                    </a:lnTo>
                    <a:lnTo>
                      <a:pt x="189" y="12"/>
                    </a:lnTo>
                    <a:lnTo>
                      <a:pt x="158" y="8"/>
                    </a:lnTo>
                    <a:lnTo>
                      <a:pt x="129" y="4"/>
                    </a:lnTo>
                    <a:lnTo>
                      <a:pt x="99" y="0"/>
                    </a:lnTo>
                    <a:lnTo>
                      <a:pt x="86" y="7"/>
                    </a:lnTo>
                    <a:lnTo>
                      <a:pt x="75" y="13"/>
                    </a:lnTo>
                    <a:lnTo>
                      <a:pt x="62" y="21"/>
                    </a:lnTo>
                    <a:lnTo>
                      <a:pt x="50" y="27"/>
                    </a:lnTo>
                    <a:lnTo>
                      <a:pt x="38" y="34"/>
                    </a:lnTo>
                    <a:lnTo>
                      <a:pt x="25" y="40"/>
                    </a:lnTo>
                    <a:lnTo>
                      <a:pt x="13" y="48"/>
                    </a:lnTo>
                    <a:lnTo>
                      <a:pt x="0" y="54"/>
                    </a:lnTo>
                    <a:lnTo>
                      <a:pt x="21" y="57"/>
                    </a:lnTo>
                    <a:lnTo>
                      <a:pt x="42" y="60"/>
                    </a:lnTo>
                    <a:lnTo>
                      <a:pt x="63" y="64"/>
                    </a:lnTo>
                    <a:lnTo>
                      <a:pt x="84" y="66"/>
                    </a:lnTo>
                    <a:lnTo>
                      <a:pt x="104" y="69"/>
                    </a:lnTo>
                    <a:lnTo>
                      <a:pt x="125" y="72"/>
                    </a:lnTo>
                    <a:lnTo>
                      <a:pt x="146" y="75"/>
                    </a:lnTo>
                    <a:lnTo>
                      <a:pt x="167" y="78"/>
                    </a:lnTo>
                    <a:lnTo>
                      <a:pt x="195" y="82"/>
                    </a:lnTo>
                    <a:lnTo>
                      <a:pt x="223" y="85"/>
                    </a:lnTo>
                    <a:lnTo>
                      <a:pt x="251" y="90"/>
                    </a:lnTo>
                    <a:lnTo>
                      <a:pt x="280" y="94"/>
                    </a:lnTo>
                    <a:lnTo>
                      <a:pt x="308" y="98"/>
                    </a:lnTo>
                    <a:lnTo>
                      <a:pt x="336" y="101"/>
                    </a:lnTo>
                    <a:lnTo>
                      <a:pt x="364" y="105"/>
                    </a:lnTo>
                    <a:lnTo>
                      <a:pt x="392" y="110"/>
                    </a:lnTo>
                    <a:lnTo>
                      <a:pt x="421" y="114"/>
                    </a:lnTo>
                    <a:lnTo>
                      <a:pt x="449" y="117"/>
                    </a:lnTo>
                    <a:lnTo>
                      <a:pt x="477" y="121"/>
                    </a:lnTo>
                    <a:lnTo>
                      <a:pt x="505" y="125"/>
                    </a:lnTo>
                    <a:lnTo>
                      <a:pt x="533" y="129"/>
                    </a:lnTo>
                    <a:lnTo>
                      <a:pt x="561" y="133"/>
                    </a:lnTo>
                    <a:lnTo>
                      <a:pt x="589" y="137"/>
                    </a:lnTo>
                    <a:lnTo>
                      <a:pt x="617" y="141"/>
                    </a:lnTo>
                    <a:lnTo>
                      <a:pt x="645" y="145"/>
                    </a:lnTo>
                    <a:lnTo>
                      <a:pt x="674" y="148"/>
                    </a:lnTo>
                    <a:lnTo>
                      <a:pt x="702" y="153"/>
                    </a:lnTo>
                    <a:lnTo>
                      <a:pt x="730" y="157"/>
                    </a:lnTo>
                    <a:lnTo>
                      <a:pt x="757" y="161"/>
                    </a:lnTo>
                    <a:lnTo>
                      <a:pt x="786" y="164"/>
                    </a:lnTo>
                    <a:lnTo>
                      <a:pt x="814" y="168"/>
                    </a:lnTo>
                    <a:lnTo>
                      <a:pt x="842" y="172"/>
                    </a:lnTo>
                    <a:lnTo>
                      <a:pt x="870" y="177"/>
                    </a:lnTo>
                    <a:lnTo>
                      <a:pt x="897" y="180"/>
                    </a:lnTo>
                    <a:lnTo>
                      <a:pt x="926" y="184"/>
                    </a:lnTo>
                    <a:lnTo>
                      <a:pt x="954" y="188"/>
                    </a:lnTo>
                    <a:lnTo>
                      <a:pt x="982" y="192"/>
                    </a:lnTo>
                    <a:lnTo>
                      <a:pt x="1010" y="195"/>
                    </a:lnTo>
                    <a:lnTo>
                      <a:pt x="1038" y="200"/>
                    </a:lnTo>
                    <a:lnTo>
                      <a:pt x="1066" y="204"/>
                    </a:lnTo>
                    <a:lnTo>
                      <a:pt x="1076" y="205"/>
                    </a:lnTo>
                    <a:lnTo>
                      <a:pt x="1088" y="205"/>
                    </a:lnTo>
                    <a:lnTo>
                      <a:pt x="1098" y="206"/>
                    </a:lnTo>
                    <a:lnTo>
                      <a:pt x="1110" y="207"/>
                    </a:lnTo>
                    <a:lnTo>
                      <a:pt x="1120" y="208"/>
                    </a:lnTo>
                    <a:lnTo>
                      <a:pt x="1132" y="208"/>
                    </a:lnTo>
                    <a:lnTo>
                      <a:pt x="1142" y="209"/>
                    </a:lnTo>
                    <a:lnTo>
                      <a:pt x="1153" y="210"/>
                    </a:lnTo>
                    <a:lnTo>
                      <a:pt x="1140" y="201"/>
                    </a:lnTo>
                    <a:lnTo>
                      <a:pt x="1129" y="190"/>
                    </a:lnTo>
                    <a:lnTo>
                      <a:pt x="1116" y="181"/>
                    </a:lnTo>
                    <a:lnTo>
                      <a:pt x="1104" y="170"/>
                    </a:lnTo>
                    <a:lnTo>
                      <a:pt x="1092" y="161"/>
                    </a:lnTo>
                    <a:lnTo>
                      <a:pt x="1079" y="151"/>
                    </a:lnTo>
                    <a:lnTo>
                      <a:pt x="1068" y="141"/>
                    </a:lnTo>
                    <a:lnTo>
                      <a:pt x="1055" y="132"/>
                    </a:lnTo>
                    <a:close/>
                  </a:path>
                </a:pathLst>
              </a:custGeom>
              <a:solidFill>
                <a:srgbClr val="8E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0" name="Freeform 24"/>
              <p:cNvSpPr>
                <a:spLocks/>
              </p:cNvSpPr>
              <p:nvPr/>
            </p:nvSpPr>
            <p:spPr bwMode="auto">
              <a:xfrm>
                <a:off x="4269" y="3370"/>
                <a:ext cx="216" cy="39"/>
              </a:xfrm>
              <a:custGeom>
                <a:avLst/>
                <a:gdLst>
                  <a:gd name="T0" fmla="*/ 961 w 1087"/>
                  <a:gd name="T1" fmla="*/ 118 h 201"/>
                  <a:gd name="T2" fmla="*/ 906 w 1087"/>
                  <a:gd name="T3" fmla="*/ 111 h 201"/>
                  <a:gd name="T4" fmla="*/ 850 w 1087"/>
                  <a:gd name="T5" fmla="*/ 103 h 201"/>
                  <a:gd name="T6" fmla="*/ 795 w 1087"/>
                  <a:gd name="T7" fmla="*/ 95 h 201"/>
                  <a:gd name="T8" fmla="*/ 740 w 1087"/>
                  <a:gd name="T9" fmla="*/ 88 h 201"/>
                  <a:gd name="T10" fmla="*/ 683 w 1087"/>
                  <a:gd name="T11" fmla="*/ 80 h 201"/>
                  <a:gd name="T12" fmla="*/ 628 w 1087"/>
                  <a:gd name="T13" fmla="*/ 72 h 201"/>
                  <a:gd name="T14" fmla="*/ 572 w 1087"/>
                  <a:gd name="T15" fmla="*/ 65 h 201"/>
                  <a:gd name="T16" fmla="*/ 517 w 1087"/>
                  <a:gd name="T17" fmla="*/ 57 h 201"/>
                  <a:gd name="T18" fmla="*/ 461 w 1087"/>
                  <a:gd name="T19" fmla="*/ 50 h 201"/>
                  <a:gd name="T20" fmla="*/ 405 w 1087"/>
                  <a:gd name="T21" fmla="*/ 42 h 201"/>
                  <a:gd name="T22" fmla="*/ 350 w 1087"/>
                  <a:gd name="T23" fmla="*/ 34 h 201"/>
                  <a:gd name="T24" fmla="*/ 294 w 1087"/>
                  <a:gd name="T25" fmla="*/ 27 h 201"/>
                  <a:gd name="T26" fmla="*/ 238 w 1087"/>
                  <a:gd name="T27" fmla="*/ 18 h 201"/>
                  <a:gd name="T28" fmla="*/ 182 w 1087"/>
                  <a:gd name="T29" fmla="*/ 11 h 201"/>
                  <a:gd name="T30" fmla="*/ 127 w 1087"/>
                  <a:gd name="T31" fmla="*/ 4 h 201"/>
                  <a:gd name="T32" fmla="*/ 86 w 1087"/>
                  <a:gd name="T33" fmla="*/ 7 h 201"/>
                  <a:gd name="T34" fmla="*/ 62 w 1087"/>
                  <a:gd name="T35" fmla="*/ 21 h 201"/>
                  <a:gd name="T36" fmla="*/ 38 w 1087"/>
                  <a:gd name="T37" fmla="*/ 34 h 201"/>
                  <a:gd name="T38" fmla="*/ 13 w 1087"/>
                  <a:gd name="T39" fmla="*/ 48 h 201"/>
                  <a:gd name="T40" fmla="*/ 20 w 1087"/>
                  <a:gd name="T41" fmla="*/ 57 h 201"/>
                  <a:gd name="T42" fmla="*/ 61 w 1087"/>
                  <a:gd name="T43" fmla="*/ 62 h 201"/>
                  <a:gd name="T44" fmla="*/ 102 w 1087"/>
                  <a:gd name="T45" fmla="*/ 68 h 201"/>
                  <a:gd name="T46" fmla="*/ 142 w 1087"/>
                  <a:gd name="T47" fmla="*/ 73 h 201"/>
                  <a:gd name="T48" fmla="*/ 188 w 1087"/>
                  <a:gd name="T49" fmla="*/ 79 h 201"/>
                  <a:gd name="T50" fmla="*/ 240 w 1087"/>
                  <a:gd name="T51" fmla="*/ 87 h 201"/>
                  <a:gd name="T52" fmla="*/ 292 w 1087"/>
                  <a:gd name="T53" fmla="*/ 94 h 201"/>
                  <a:gd name="T54" fmla="*/ 344 w 1087"/>
                  <a:gd name="T55" fmla="*/ 101 h 201"/>
                  <a:gd name="T56" fmla="*/ 397 w 1087"/>
                  <a:gd name="T57" fmla="*/ 109 h 201"/>
                  <a:gd name="T58" fmla="*/ 449 w 1087"/>
                  <a:gd name="T59" fmla="*/ 116 h 201"/>
                  <a:gd name="T60" fmla="*/ 501 w 1087"/>
                  <a:gd name="T61" fmla="*/ 123 h 201"/>
                  <a:gd name="T62" fmla="*/ 553 w 1087"/>
                  <a:gd name="T63" fmla="*/ 131 h 201"/>
                  <a:gd name="T64" fmla="*/ 607 w 1087"/>
                  <a:gd name="T65" fmla="*/ 139 h 201"/>
                  <a:gd name="T66" fmla="*/ 659 w 1087"/>
                  <a:gd name="T67" fmla="*/ 146 h 201"/>
                  <a:gd name="T68" fmla="*/ 711 w 1087"/>
                  <a:gd name="T69" fmla="*/ 154 h 201"/>
                  <a:gd name="T70" fmla="*/ 764 w 1087"/>
                  <a:gd name="T71" fmla="*/ 161 h 201"/>
                  <a:gd name="T72" fmla="*/ 816 w 1087"/>
                  <a:gd name="T73" fmla="*/ 168 h 201"/>
                  <a:gd name="T74" fmla="*/ 868 w 1087"/>
                  <a:gd name="T75" fmla="*/ 176 h 201"/>
                  <a:gd name="T76" fmla="*/ 920 w 1087"/>
                  <a:gd name="T77" fmla="*/ 183 h 201"/>
                  <a:gd name="T78" fmla="*/ 973 w 1087"/>
                  <a:gd name="T79" fmla="*/ 190 h 201"/>
                  <a:gd name="T80" fmla="*/ 1009 w 1087"/>
                  <a:gd name="T81" fmla="*/ 194 h 201"/>
                  <a:gd name="T82" fmla="*/ 1031 w 1087"/>
                  <a:gd name="T83" fmla="*/ 196 h 201"/>
                  <a:gd name="T84" fmla="*/ 1053 w 1087"/>
                  <a:gd name="T85" fmla="*/ 198 h 201"/>
                  <a:gd name="T86" fmla="*/ 1075 w 1087"/>
                  <a:gd name="T87" fmla="*/ 200 h 201"/>
                  <a:gd name="T88" fmla="*/ 1074 w 1087"/>
                  <a:gd name="T89" fmla="*/ 191 h 201"/>
                  <a:gd name="T90" fmla="*/ 1050 w 1087"/>
                  <a:gd name="T91" fmla="*/ 171 h 201"/>
                  <a:gd name="T92" fmla="*/ 1026 w 1087"/>
                  <a:gd name="T93" fmla="*/ 151 h 201"/>
                  <a:gd name="T94" fmla="*/ 1002 w 1087"/>
                  <a:gd name="T95" fmla="*/ 132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87" h="201">
                    <a:moveTo>
                      <a:pt x="989" y="122"/>
                    </a:moveTo>
                    <a:lnTo>
                      <a:pt x="961" y="118"/>
                    </a:lnTo>
                    <a:lnTo>
                      <a:pt x="934" y="115"/>
                    </a:lnTo>
                    <a:lnTo>
                      <a:pt x="906" y="111"/>
                    </a:lnTo>
                    <a:lnTo>
                      <a:pt x="879" y="106"/>
                    </a:lnTo>
                    <a:lnTo>
                      <a:pt x="850" y="103"/>
                    </a:lnTo>
                    <a:lnTo>
                      <a:pt x="822" y="99"/>
                    </a:lnTo>
                    <a:lnTo>
                      <a:pt x="795" y="95"/>
                    </a:lnTo>
                    <a:lnTo>
                      <a:pt x="767" y="92"/>
                    </a:lnTo>
                    <a:lnTo>
                      <a:pt x="740" y="88"/>
                    </a:lnTo>
                    <a:lnTo>
                      <a:pt x="711" y="83"/>
                    </a:lnTo>
                    <a:lnTo>
                      <a:pt x="683" y="80"/>
                    </a:lnTo>
                    <a:lnTo>
                      <a:pt x="656" y="76"/>
                    </a:lnTo>
                    <a:lnTo>
                      <a:pt x="628" y="72"/>
                    </a:lnTo>
                    <a:lnTo>
                      <a:pt x="601" y="69"/>
                    </a:lnTo>
                    <a:lnTo>
                      <a:pt x="572" y="65"/>
                    </a:lnTo>
                    <a:lnTo>
                      <a:pt x="544" y="60"/>
                    </a:lnTo>
                    <a:lnTo>
                      <a:pt x="517" y="57"/>
                    </a:lnTo>
                    <a:lnTo>
                      <a:pt x="489" y="53"/>
                    </a:lnTo>
                    <a:lnTo>
                      <a:pt x="461" y="50"/>
                    </a:lnTo>
                    <a:lnTo>
                      <a:pt x="433" y="46"/>
                    </a:lnTo>
                    <a:lnTo>
                      <a:pt x="405" y="42"/>
                    </a:lnTo>
                    <a:lnTo>
                      <a:pt x="378" y="38"/>
                    </a:lnTo>
                    <a:lnTo>
                      <a:pt x="350" y="34"/>
                    </a:lnTo>
                    <a:lnTo>
                      <a:pt x="321" y="30"/>
                    </a:lnTo>
                    <a:lnTo>
                      <a:pt x="294" y="27"/>
                    </a:lnTo>
                    <a:lnTo>
                      <a:pt x="266" y="23"/>
                    </a:lnTo>
                    <a:lnTo>
                      <a:pt x="238" y="18"/>
                    </a:lnTo>
                    <a:lnTo>
                      <a:pt x="211" y="15"/>
                    </a:lnTo>
                    <a:lnTo>
                      <a:pt x="182" y="11"/>
                    </a:lnTo>
                    <a:lnTo>
                      <a:pt x="154" y="7"/>
                    </a:lnTo>
                    <a:lnTo>
                      <a:pt x="127" y="4"/>
                    </a:lnTo>
                    <a:lnTo>
                      <a:pt x="99" y="0"/>
                    </a:lnTo>
                    <a:lnTo>
                      <a:pt x="86" y="7"/>
                    </a:lnTo>
                    <a:lnTo>
                      <a:pt x="75" y="13"/>
                    </a:lnTo>
                    <a:lnTo>
                      <a:pt x="62" y="21"/>
                    </a:lnTo>
                    <a:lnTo>
                      <a:pt x="50" y="27"/>
                    </a:lnTo>
                    <a:lnTo>
                      <a:pt x="38" y="34"/>
                    </a:lnTo>
                    <a:lnTo>
                      <a:pt x="25" y="40"/>
                    </a:lnTo>
                    <a:lnTo>
                      <a:pt x="13" y="48"/>
                    </a:lnTo>
                    <a:lnTo>
                      <a:pt x="0" y="54"/>
                    </a:lnTo>
                    <a:lnTo>
                      <a:pt x="20" y="57"/>
                    </a:lnTo>
                    <a:lnTo>
                      <a:pt x="41" y="59"/>
                    </a:lnTo>
                    <a:lnTo>
                      <a:pt x="61" y="62"/>
                    </a:lnTo>
                    <a:lnTo>
                      <a:pt x="81" y="65"/>
                    </a:lnTo>
                    <a:lnTo>
                      <a:pt x="102" y="68"/>
                    </a:lnTo>
                    <a:lnTo>
                      <a:pt x="122" y="71"/>
                    </a:lnTo>
                    <a:lnTo>
                      <a:pt x="142" y="73"/>
                    </a:lnTo>
                    <a:lnTo>
                      <a:pt x="161" y="76"/>
                    </a:lnTo>
                    <a:lnTo>
                      <a:pt x="188" y="79"/>
                    </a:lnTo>
                    <a:lnTo>
                      <a:pt x="214" y="83"/>
                    </a:lnTo>
                    <a:lnTo>
                      <a:pt x="240" y="87"/>
                    </a:lnTo>
                    <a:lnTo>
                      <a:pt x="266" y="91"/>
                    </a:lnTo>
                    <a:lnTo>
                      <a:pt x="292" y="94"/>
                    </a:lnTo>
                    <a:lnTo>
                      <a:pt x="318" y="98"/>
                    </a:lnTo>
                    <a:lnTo>
                      <a:pt x="344" y="101"/>
                    </a:lnTo>
                    <a:lnTo>
                      <a:pt x="371" y="105"/>
                    </a:lnTo>
                    <a:lnTo>
                      <a:pt x="397" y="109"/>
                    </a:lnTo>
                    <a:lnTo>
                      <a:pt x="423" y="113"/>
                    </a:lnTo>
                    <a:lnTo>
                      <a:pt x="449" y="116"/>
                    </a:lnTo>
                    <a:lnTo>
                      <a:pt x="475" y="120"/>
                    </a:lnTo>
                    <a:lnTo>
                      <a:pt x="501" y="123"/>
                    </a:lnTo>
                    <a:lnTo>
                      <a:pt x="527" y="127"/>
                    </a:lnTo>
                    <a:lnTo>
                      <a:pt x="553" y="131"/>
                    </a:lnTo>
                    <a:lnTo>
                      <a:pt x="581" y="135"/>
                    </a:lnTo>
                    <a:lnTo>
                      <a:pt x="607" y="139"/>
                    </a:lnTo>
                    <a:lnTo>
                      <a:pt x="633" y="142"/>
                    </a:lnTo>
                    <a:lnTo>
                      <a:pt x="659" y="146"/>
                    </a:lnTo>
                    <a:lnTo>
                      <a:pt x="685" y="149"/>
                    </a:lnTo>
                    <a:lnTo>
                      <a:pt x="711" y="154"/>
                    </a:lnTo>
                    <a:lnTo>
                      <a:pt x="738" y="157"/>
                    </a:lnTo>
                    <a:lnTo>
                      <a:pt x="764" y="161"/>
                    </a:lnTo>
                    <a:lnTo>
                      <a:pt x="790" y="164"/>
                    </a:lnTo>
                    <a:lnTo>
                      <a:pt x="816" y="168"/>
                    </a:lnTo>
                    <a:lnTo>
                      <a:pt x="842" y="171"/>
                    </a:lnTo>
                    <a:lnTo>
                      <a:pt x="868" y="176"/>
                    </a:lnTo>
                    <a:lnTo>
                      <a:pt x="894" y="179"/>
                    </a:lnTo>
                    <a:lnTo>
                      <a:pt x="920" y="183"/>
                    </a:lnTo>
                    <a:lnTo>
                      <a:pt x="947" y="186"/>
                    </a:lnTo>
                    <a:lnTo>
                      <a:pt x="973" y="190"/>
                    </a:lnTo>
                    <a:lnTo>
                      <a:pt x="999" y="193"/>
                    </a:lnTo>
                    <a:lnTo>
                      <a:pt x="1009" y="194"/>
                    </a:lnTo>
                    <a:lnTo>
                      <a:pt x="1020" y="195"/>
                    </a:lnTo>
                    <a:lnTo>
                      <a:pt x="1031" y="196"/>
                    </a:lnTo>
                    <a:lnTo>
                      <a:pt x="1042" y="196"/>
                    </a:lnTo>
                    <a:lnTo>
                      <a:pt x="1053" y="198"/>
                    </a:lnTo>
                    <a:lnTo>
                      <a:pt x="1064" y="199"/>
                    </a:lnTo>
                    <a:lnTo>
                      <a:pt x="1075" y="200"/>
                    </a:lnTo>
                    <a:lnTo>
                      <a:pt x="1087" y="201"/>
                    </a:lnTo>
                    <a:lnTo>
                      <a:pt x="1074" y="191"/>
                    </a:lnTo>
                    <a:lnTo>
                      <a:pt x="1062" y="181"/>
                    </a:lnTo>
                    <a:lnTo>
                      <a:pt x="1050" y="171"/>
                    </a:lnTo>
                    <a:lnTo>
                      <a:pt x="1039" y="161"/>
                    </a:lnTo>
                    <a:lnTo>
                      <a:pt x="1026" y="151"/>
                    </a:lnTo>
                    <a:lnTo>
                      <a:pt x="1015" y="142"/>
                    </a:lnTo>
                    <a:lnTo>
                      <a:pt x="1002" y="132"/>
                    </a:lnTo>
                    <a:lnTo>
                      <a:pt x="989" y="122"/>
                    </a:lnTo>
                    <a:close/>
                  </a:path>
                </a:pathLst>
              </a:custGeom>
              <a:solidFill>
                <a:srgbClr val="91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1" name="Freeform 25"/>
              <p:cNvSpPr>
                <a:spLocks/>
              </p:cNvSpPr>
              <p:nvPr/>
            </p:nvSpPr>
            <p:spPr bwMode="auto">
              <a:xfrm>
                <a:off x="4269" y="3370"/>
                <a:ext cx="202" cy="38"/>
              </a:xfrm>
              <a:custGeom>
                <a:avLst/>
                <a:gdLst>
                  <a:gd name="T0" fmla="*/ 894 w 1021"/>
                  <a:gd name="T1" fmla="*/ 111 h 191"/>
                  <a:gd name="T2" fmla="*/ 843 w 1021"/>
                  <a:gd name="T3" fmla="*/ 103 h 191"/>
                  <a:gd name="T4" fmla="*/ 792 w 1021"/>
                  <a:gd name="T5" fmla="*/ 96 h 191"/>
                  <a:gd name="T6" fmla="*/ 741 w 1021"/>
                  <a:gd name="T7" fmla="*/ 89 h 191"/>
                  <a:gd name="T8" fmla="*/ 689 w 1021"/>
                  <a:gd name="T9" fmla="*/ 81 h 191"/>
                  <a:gd name="T10" fmla="*/ 638 w 1021"/>
                  <a:gd name="T11" fmla="*/ 75 h 191"/>
                  <a:gd name="T12" fmla="*/ 587 w 1021"/>
                  <a:gd name="T13" fmla="*/ 68 h 191"/>
                  <a:gd name="T14" fmla="*/ 536 w 1021"/>
                  <a:gd name="T15" fmla="*/ 60 h 191"/>
                  <a:gd name="T16" fmla="*/ 485 w 1021"/>
                  <a:gd name="T17" fmla="*/ 53 h 191"/>
                  <a:gd name="T18" fmla="*/ 433 w 1021"/>
                  <a:gd name="T19" fmla="*/ 46 h 191"/>
                  <a:gd name="T20" fmla="*/ 381 w 1021"/>
                  <a:gd name="T21" fmla="*/ 38 h 191"/>
                  <a:gd name="T22" fmla="*/ 330 w 1021"/>
                  <a:gd name="T23" fmla="*/ 32 h 191"/>
                  <a:gd name="T24" fmla="*/ 279 w 1021"/>
                  <a:gd name="T25" fmla="*/ 25 h 191"/>
                  <a:gd name="T26" fmla="*/ 227 w 1021"/>
                  <a:gd name="T27" fmla="*/ 17 h 191"/>
                  <a:gd name="T28" fmla="*/ 175 w 1021"/>
                  <a:gd name="T29" fmla="*/ 10 h 191"/>
                  <a:gd name="T30" fmla="*/ 124 w 1021"/>
                  <a:gd name="T31" fmla="*/ 3 h 191"/>
                  <a:gd name="T32" fmla="*/ 85 w 1021"/>
                  <a:gd name="T33" fmla="*/ 6 h 191"/>
                  <a:gd name="T34" fmla="*/ 61 w 1021"/>
                  <a:gd name="T35" fmla="*/ 20 h 191"/>
                  <a:gd name="T36" fmla="*/ 37 w 1021"/>
                  <a:gd name="T37" fmla="*/ 34 h 191"/>
                  <a:gd name="T38" fmla="*/ 13 w 1021"/>
                  <a:gd name="T39" fmla="*/ 48 h 191"/>
                  <a:gd name="T40" fmla="*/ 19 w 1021"/>
                  <a:gd name="T41" fmla="*/ 57 h 191"/>
                  <a:gd name="T42" fmla="*/ 58 w 1021"/>
                  <a:gd name="T43" fmla="*/ 62 h 191"/>
                  <a:gd name="T44" fmla="*/ 97 w 1021"/>
                  <a:gd name="T45" fmla="*/ 67 h 191"/>
                  <a:gd name="T46" fmla="*/ 135 w 1021"/>
                  <a:gd name="T47" fmla="*/ 72 h 191"/>
                  <a:gd name="T48" fmla="*/ 179 w 1021"/>
                  <a:gd name="T49" fmla="*/ 78 h 191"/>
                  <a:gd name="T50" fmla="*/ 227 w 1021"/>
                  <a:gd name="T51" fmla="*/ 85 h 191"/>
                  <a:gd name="T52" fmla="*/ 275 w 1021"/>
                  <a:gd name="T53" fmla="*/ 92 h 191"/>
                  <a:gd name="T54" fmla="*/ 325 w 1021"/>
                  <a:gd name="T55" fmla="*/ 98 h 191"/>
                  <a:gd name="T56" fmla="*/ 373 w 1021"/>
                  <a:gd name="T57" fmla="*/ 105 h 191"/>
                  <a:gd name="T58" fmla="*/ 421 w 1021"/>
                  <a:gd name="T59" fmla="*/ 112 h 191"/>
                  <a:gd name="T60" fmla="*/ 469 w 1021"/>
                  <a:gd name="T61" fmla="*/ 119 h 191"/>
                  <a:gd name="T62" fmla="*/ 517 w 1021"/>
                  <a:gd name="T63" fmla="*/ 125 h 191"/>
                  <a:gd name="T64" fmla="*/ 566 w 1021"/>
                  <a:gd name="T65" fmla="*/ 133 h 191"/>
                  <a:gd name="T66" fmla="*/ 614 w 1021"/>
                  <a:gd name="T67" fmla="*/ 139 h 191"/>
                  <a:gd name="T68" fmla="*/ 662 w 1021"/>
                  <a:gd name="T69" fmla="*/ 146 h 191"/>
                  <a:gd name="T70" fmla="*/ 711 w 1021"/>
                  <a:gd name="T71" fmla="*/ 153 h 191"/>
                  <a:gd name="T72" fmla="*/ 760 w 1021"/>
                  <a:gd name="T73" fmla="*/ 160 h 191"/>
                  <a:gd name="T74" fmla="*/ 808 w 1021"/>
                  <a:gd name="T75" fmla="*/ 166 h 191"/>
                  <a:gd name="T76" fmla="*/ 857 w 1021"/>
                  <a:gd name="T77" fmla="*/ 172 h 191"/>
                  <a:gd name="T78" fmla="*/ 905 w 1021"/>
                  <a:gd name="T79" fmla="*/ 180 h 191"/>
                  <a:gd name="T80" fmla="*/ 940 w 1021"/>
                  <a:gd name="T81" fmla="*/ 184 h 191"/>
                  <a:gd name="T82" fmla="*/ 963 w 1021"/>
                  <a:gd name="T83" fmla="*/ 186 h 191"/>
                  <a:gd name="T84" fmla="*/ 986 w 1021"/>
                  <a:gd name="T85" fmla="*/ 188 h 191"/>
                  <a:gd name="T86" fmla="*/ 1009 w 1021"/>
                  <a:gd name="T87" fmla="*/ 190 h 191"/>
                  <a:gd name="T88" fmla="*/ 1008 w 1021"/>
                  <a:gd name="T89" fmla="*/ 182 h 191"/>
                  <a:gd name="T90" fmla="*/ 983 w 1021"/>
                  <a:gd name="T91" fmla="*/ 162 h 191"/>
                  <a:gd name="T92" fmla="*/ 958 w 1021"/>
                  <a:gd name="T93" fmla="*/ 143 h 191"/>
                  <a:gd name="T94" fmla="*/ 933 w 1021"/>
                  <a:gd name="T95" fmla="*/ 123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21" h="191">
                    <a:moveTo>
                      <a:pt x="921" y="114"/>
                    </a:moveTo>
                    <a:lnTo>
                      <a:pt x="894" y="111"/>
                    </a:lnTo>
                    <a:lnTo>
                      <a:pt x="869" y="106"/>
                    </a:lnTo>
                    <a:lnTo>
                      <a:pt x="843" y="103"/>
                    </a:lnTo>
                    <a:lnTo>
                      <a:pt x="818" y="99"/>
                    </a:lnTo>
                    <a:lnTo>
                      <a:pt x="792" y="96"/>
                    </a:lnTo>
                    <a:lnTo>
                      <a:pt x="767" y="93"/>
                    </a:lnTo>
                    <a:lnTo>
                      <a:pt x="741" y="89"/>
                    </a:lnTo>
                    <a:lnTo>
                      <a:pt x="716" y="85"/>
                    </a:lnTo>
                    <a:lnTo>
                      <a:pt x="689" y="81"/>
                    </a:lnTo>
                    <a:lnTo>
                      <a:pt x="664" y="78"/>
                    </a:lnTo>
                    <a:lnTo>
                      <a:pt x="638" y="75"/>
                    </a:lnTo>
                    <a:lnTo>
                      <a:pt x="612" y="71"/>
                    </a:lnTo>
                    <a:lnTo>
                      <a:pt x="587" y="68"/>
                    </a:lnTo>
                    <a:lnTo>
                      <a:pt x="561" y="64"/>
                    </a:lnTo>
                    <a:lnTo>
                      <a:pt x="536" y="60"/>
                    </a:lnTo>
                    <a:lnTo>
                      <a:pt x="510" y="56"/>
                    </a:lnTo>
                    <a:lnTo>
                      <a:pt x="485" y="53"/>
                    </a:lnTo>
                    <a:lnTo>
                      <a:pt x="458" y="50"/>
                    </a:lnTo>
                    <a:lnTo>
                      <a:pt x="433" y="46"/>
                    </a:lnTo>
                    <a:lnTo>
                      <a:pt x="407" y="43"/>
                    </a:lnTo>
                    <a:lnTo>
                      <a:pt x="381" y="38"/>
                    </a:lnTo>
                    <a:lnTo>
                      <a:pt x="356" y="35"/>
                    </a:lnTo>
                    <a:lnTo>
                      <a:pt x="330" y="32"/>
                    </a:lnTo>
                    <a:lnTo>
                      <a:pt x="305" y="28"/>
                    </a:lnTo>
                    <a:lnTo>
                      <a:pt x="279" y="25"/>
                    </a:lnTo>
                    <a:lnTo>
                      <a:pt x="252" y="21"/>
                    </a:lnTo>
                    <a:lnTo>
                      <a:pt x="227" y="17"/>
                    </a:lnTo>
                    <a:lnTo>
                      <a:pt x="201" y="14"/>
                    </a:lnTo>
                    <a:lnTo>
                      <a:pt x="175" y="10"/>
                    </a:lnTo>
                    <a:lnTo>
                      <a:pt x="149" y="7"/>
                    </a:lnTo>
                    <a:lnTo>
                      <a:pt x="124" y="3"/>
                    </a:lnTo>
                    <a:lnTo>
                      <a:pt x="98" y="0"/>
                    </a:lnTo>
                    <a:lnTo>
                      <a:pt x="85" y="6"/>
                    </a:lnTo>
                    <a:lnTo>
                      <a:pt x="74" y="13"/>
                    </a:lnTo>
                    <a:lnTo>
                      <a:pt x="61" y="20"/>
                    </a:lnTo>
                    <a:lnTo>
                      <a:pt x="50" y="27"/>
                    </a:lnTo>
                    <a:lnTo>
                      <a:pt x="37" y="34"/>
                    </a:lnTo>
                    <a:lnTo>
                      <a:pt x="24" y="40"/>
                    </a:lnTo>
                    <a:lnTo>
                      <a:pt x="13" y="48"/>
                    </a:lnTo>
                    <a:lnTo>
                      <a:pt x="0" y="54"/>
                    </a:lnTo>
                    <a:lnTo>
                      <a:pt x="19" y="57"/>
                    </a:lnTo>
                    <a:lnTo>
                      <a:pt x="39" y="59"/>
                    </a:lnTo>
                    <a:lnTo>
                      <a:pt x="58" y="62"/>
                    </a:lnTo>
                    <a:lnTo>
                      <a:pt x="78" y="65"/>
                    </a:lnTo>
                    <a:lnTo>
                      <a:pt x="97" y="67"/>
                    </a:lnTo>
                    <a:lnTo>
                      <a:pt x="116" y="70"/>
                    </a:lnTo>
                    <a:lnTo>
                      <a:pt x="135" y="72"/>
                    </a:lnTo>
                    <a:lnTo>
                      <a:pt x="155" y="75"/>
                    </a:lnTo>
                    <a:lnTo>
                      <a:pt x="179" y="78"/>
                    </a:lnTo>
                    <a:lnTo>
                      <a:pt x="203" y="81"/>
                    </a:lnTo>
                    <a:lnTo>
                      <a:pt x="227" y="85"/>
                    </a:lnTo>
                    <a:lnTo>
                      <a:pt x="251" y="89"/>
                    </a:lnTo>
                    <a:lnTo>
                      <a:pt x="275" y="92"/>
                    </a:lnTo>
                    <a:lnTo>
                      <a:pt x="299" y="95"/>
                    </a:lnTo>
                    <a:lnTo>
                      <a:pt x="325" y="98"/>
                    </a:lnTo>
                    <a:lnTo>
                      <a:pt x="349" y="102"/>
                    </a:lnTo>
                    <a:lnTo>
                      <a:pt x="373" y="105"/>
                    </a:lnTo>
                    <a:lnTo>
                      <a:pt x="397" y="109"/>
                    </a:lnTo>
                    <a:lnTo>
                      <a:pt x="421" y="112"/>
                    </a:lnTo>
                    <a:lnTo>
                      <a:pt x="445" y="116"/>
                    </a:lnTo>
                    <a:lnTo>
                      <a:pt x="469" y="119"/>
                    </a:lnTo>
                    <a:lnTo>
                      <a:pt x="493" y="122"/>
                    </a:lnTo>
                    <a:lnTo>
                      <a:pt x="517" y="125"/>
                    </a:lnTo>
                    <a:lnTo>
                      <a:pt x="542" y="128"/>
                    </a:lnTo>
                    <a:lnTo>
                      <a:pt x="566" y="133"/>
                    </a:lnTo>
                    <a:lnTo>
                      <a:pt x="590" y="136"/>
                    </a:lnTo>
                    <a:lnTo>
                      <a:pt x="614" y="139"/>
                    </a:lnTo>
                    <a:lnTo>
                      <a:pt x="638" y="142"/>
                    </a:lnTo>
                    <a:lnTo>
                      <a:pt x="662" y="146"/>
                    </a:lnTo>
                    <a:lnTo>
                      <a:pt x="686" y="149"/>
                    </a:lnTo>
                    <a:lnTo>
                      <a:pt x="711" y="153"/>
                    </a:lnTo>
                    <a:lnTo>
                      <a:pt x="735" y="156"/>
                    </a:lnTo>
                    <a:lnTo>
                      <a:pt x="760" y="160"/>
                    </a:lnTo>
                    <a:lnTo>
                      <a:pt x="784" y="163"/>
                    </a:lnTo>
                    <a:lnTo>
                      <a:pt x="808" y="166"/>
                    </a:lnTo>
                    <a:lnTo>
                      <a:pt x="832" y="169"/>
                    </a:lnTo>
                    <a:lnTo>
                      <a:pt x="857" y="172"/>
                    </a:lnTo>
                    <a:lnTo>
                      <a:pt x="881" y="177"/>
                    </a:lnTo>
                    <a:lnTo>
                      <a:pt x="905" y="180"/>
                    </a:lnTo>
                    <a:lnTo>
                      <a:pt x="929" y="183"/>
                    </a:lnTo>
                    <a:lnTo>
                      <a:pt x="940" y="184"/>
                    </a:lnTo>
                    <a:lnTo>
                      <a:pt x="952" y="185"/>
                    </a:lnTo>
                    <a:lnTo>
                      <a:pt x="963" y="186"/>
                    </a:lnTo>
                    <a:lnTo>
                      <a:pt x="975" y="187"/>
                    </a:lnTo>
                    <a:lnTo>
                      <a:pt x="986" y="188"/>
                    </a:lnTo>
                    <a:lnTo>
                      <a:pt x="998" y="189"/>
                    </a:lnTo>
                    <a:lnTo>
                      <a:pt x="1009" y="190"/>
                    </a:lnTo>
                    <a:lnTo>
                      <a:pt x="1021" y="191"/>
                    </a:lnTo>
                    <a:lnTo>
                      <a:pt x="1008" y="182"/>
                    </a:lnTo>
                    <a:lnTo>
                      <a:pt x="996" y="171"/>
                    </a:lnTo>
                    <a:lnTo>
                      <a:pt x="983" y="162"/>
                    </a:lnTo>
                    <a:lnTo>
                      <a:pt x="971" y="153"/>
                    </a:lnTo>
                    <a:lnTo>
                      <a:pt x="958" y="143"/>
                    </a:lnTo>
                    <a:lnTo>
                      <a:pt x="946" y="134"/>
                    </a:lnTo>
                    <a:lnTo>
                      <a:pt x="933" y="123"/>
                    </a:lnTo>
                    <a:lnTo>
                      <a:pt x="921" y="114"/>
                    </a:lnTo>
                    <a:close/>
                  </a:path>
                </a:pathLst>
              </a:custGeom>
              <a:solidFill>
                <a:srgbClr val="964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2" name="Freeform 26"/>
              <p:cNvSpPr>
                <a:spLocks/>
              </p:cNvSpPr>
              <p:nvPr/>
            </p:nvSpPr>
            <p:spPr bwMode="auto">
              <a:xfrm>
                <a:off x="4269" y="3370"/>
                <a:ext cx="190" cy="36"/>
              </a:xfrm>
              <a:custGeom>
                <a:avLst/>
                <a:gdLst>
                  <a:gd name="T0" fmla="*/ 829 w 954"/>
                  <a:gd name="T1" fmla="*/ 101 h 182"/>
                  <a:gd name="T2" fmla="*/ 781 w 954"/>
                  <a:gd name="T3" fmla="*/ 95 h 182"/>
                  <a:gd name="T4" fmla="*/ 734 w 954"/>
                  <a:gd name="T5" fmla="*/ 88 h 182"/>
                  <a:gd name="T6" fmla="*/ 687 w 954"/>
                  <a:gd name="T7" fmla="*/ 81 h 182"/>
                  <a:gd name="T8" fmla="*/ 640 w 954"/>
                  <a:gd name="T9" fmla="*/ 75 h 182"/>
                  <a:gd name="T10" fmla="*/ 593 w 954"/>
                  <a:gd name="T11" fmla="*/ 69 h 182"/>
                  <a:gd name="T12" fmla="*/ 546 w 954"/>
                  <a:gd name="T13" fmla="*/ 61 h 182"/>
                  <a:gd name="T14" fmla="*/ 499 w 954"/>
                  <a:gd name="T15" fmla="*/ 55 h 182"/>
                  <a:gd name="T16" fmla="*/ 452 w 954"/>
                  <a:gd name="T17" fmla="*/ 49 h 182"/>
                  <a:gd name="T18" fmla="*/ 405 w 954"/>
                  <a:gd name="T19" fmla="*/ 43 h 182"/>
                  <a:gd name="T20" fmla="*/ 357 w 954"/>
                  <a:gd name="T21" fmla="*/ 35 h 182"/>
                  <a:gd name="T22" fmla="*/ 310 w 954"/>
                  <a:gd name="T23" fmla="*/ 29 h 182"/>
                  <a:gd name="T24" fmla="*/ 263 w 954"/>
                  <a:gd name="T25" fmla="*/ 23 h 182"/>
                  <a:gd name="T26" fmla="*/ 216 w 954"/>
                  <a:gd name="T27" fmla="*/ 16 h 182"/>
                  <a:gd name="T28" fmla="*/ 169 w 954"/>
                  <a:gd name="T29" fmla="*/ 9 h 182"/>
                  <a:gd name="T30" fmla="*/ 122 w 954"/>
                  <a:gd name="T31" fmla="*/ 3 h 182"/>
                  <a:gd name="T32" fmla="*/ 85 w 954"/>
                  <a:gd name="T33" fmla="*/ 6 h 182"/>
                  <a:gd name="T34" fmla="*/ 61 w 954"/>
                  <a:gd name="T35" fmla="*/ 20 h 182"/>
                  <a:gd name="T36" fmla="*/ 37 w 954"/>
                  <a:gd name="T37" fmla="*/ 34 h 182"/>
                  <a:gd name="T38" fmla="*/ 13 w 954"/>
                  <a:gd name="T39" fmla="*/ 48 h 182"/>
                  <a:gd name="T40" fmla="*/ 19 w 954"/>
                  <a:gd name="T41" fmla="*/ 56 h 182"/>
                  <a:gd name="T42" fmla="*/ 57 w 954"/>
                  <a:gd name="T43" fmla="*/ 61 h 182"/>
                  <a:gd name="T44" fmla="*/ 93 w 954"/>
                  <a:gd name="T45" fmla="*/ 66 h 182"/>
                  <a:gd name="T46" fmla="*/ 131 w 954"/>
                  <a:gd name="T47" fmla="*/ 71 h 182"/>
                  <a:gd name="T48" fmla="*/ 172 w 954"/>
                  <a:gd name="T49" fmla="*/ 76 h 182"/>
                  <a:gd name="T50" fmla="*/ 217 w 954"/>
                  <a:gd name="T51" fmla="*/ 82 h 182"/>
                  <a:gd name="T52" fmla="*/ 261 w 954"/>
                  <a:gd name="T53" fmla="*/ 89 h 182"/>
                  <a:gd name="T54" fmla="*/ 305 w 954"/>
                  <a:gd name="T55" fmla="*/ 95 h 182"/>
                  <a:gd name="T56" fmla="*/ 350 w 954"/>
                  <a:gd name="T57" fmla="*/ 101 h 182"/>
                  <a:gd name="T58" fmla="*/ 394 w 954"/>
                  <a:gd name="T59" fmla="*/ 107 h 182"/>
                  <a:gd name="T60" fmla="*/ 439 w 954"/>
                  <a:gd name="T61" fmla="*/ 114 h 182"/>
                  <a:gd name="T62" fmla="*/ 482 w 954"/>
                  <a:gd name="T63" fmla="*/ 120 h 182"/>
                  <a:gd name="T64" fmla="*/ 526 w 954"/>
                  <a:gd name="T65" fmla="*/ 125 h 182"/>
                  <a:gd name="T66" fmla="*/ 571 w 954"/>
                  <a:gd name="T67" fmla="*/ 132 h 182"/>
                  <a:gd name="T68" fmla="*/ 615 w 954"/>
                  <a:gd name="T69" fmla="*/ 138 h 182"/>
                  <a:gd name="T70" fmla="*/ 660 w 954"/>
                  <a:gd name="T71" fmla="*/ 144 h 182"/>
                  <a:gd name="T72" fmla="*/ 704 w 954"/>
                  <a:gd name="T73" fmla="*/ 150 h 182"/>
                  <a:gd name="T74" fmla="*/ 749 w 954"/>
                  <a:gd name="T75" fmla="*/ 157 h 182"/>
                  <a:gd name="T76" fmla="*/ 793 w 954"/>
                  <a:gd name="T77" fmla="*/ 163 h 182"/>
                  <a:gd name="T78" fmla="*/ 838 w 954"/>
                  <a:gd name="T79" fmla="*/ 169 h 182"/>
                  <a:gd name="T80" fmla="*/ 871 w 954"/>
                  <a:gd name="T81" fmla="*/ 173 h 182"/>
                  <a:gd name="T82" fmla="*/ 895 w 954"/>
                  <a:gd name="T83" fmla="*/ 176 h 182"/>
                  <a:gd name="T84" fmla="*/ 918 w 954"/>
                  <a:gd name="T85" fmla="*/ 179 h 182"/>
                  <a:gd name="T86" fmla="*/ 942 w 954"/>
                  <a:gd name="T87" fmla="*/ 181 h 182"/>
                  <a:gd name="T88" fmla="*/ 941 w 954"/>
                  <a:gd name="T89" fmla="*/ 172 h 182"/>
                  <a:gd name="T90" fmla="*/ 916 w 954"/>
                  <a:gd name="T91" fmla="*/ 154 h 182"/>
                  <a:gd name="T92" fmla="*/ 891 w 954"/>
                  <a:gd name="T93" fmla="*/ 134 h 182"/>
                  <a:gd name="T94" fmla="*/ 865 w 954"/>
                  <a:gd name="T95" fmla="*/ 11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54" h="182">
                    <a:moveTo>
                      <a:pt x="853" y="104"/>
                    </a:moveTo>
                    <a:lnTo>
                      <a:pt x="829" y="101"/>
                    </a:lnTo>
                    <a:lnTo>
                      <a:pt x="806" y="98"/>
                    </a:lnTo>
                    <a:lnTo>
                      <a:pt x="781" y="95"/>
                    </a:lnTo>
                    <a:lnTo>
                      <a:pt x="758" y="92"/>
                    </a:lnTo>
                    <a:lnTo>
                      <a:pt x="734" y="88"/>
                    </a:lnTo>
                    <a:lnTo>
                      <a:pt x="711" y="84"/>
                    </a:lnTo>
                    <a:lnTo>
                      <a:pt x="687" y="81"/>
                    </a:lnTo>
                    <a:lnTo>
                      <a:pt x="664" y="78"/>
                    </a:lnTo>
                    <a:lnTo>
                      <a:pt x="640" y="75"/>
                    </a:lnTo>
                    <a:lnTo>
                      <a:pt x="617" y="72"/>
                    </a:lnTo>
                    <a:lnTo>
                      <a:pt x="593" y="69"/>
                    </a:lnTo>
                    <a:lnTo>
                      <a:pt x="570" y="66"/>
                    </a:lnTo>
                    <a:lnTo>
                      <a:pt x="546" y="61"/>
                    </a:lnTo>
                    <a:lnTo>
                      <a:pt x="523" y="58"/>
                    </a:lnTo>
                    <a:lnTo>
                      <a:pt x="499" y="55"/>
                    </a:lnTo>
                    <a:lnTo>
                      <a:pt x="475" y="52"/>
                    </a:lnTo>
                    <a:lnTo>
                      <a:pt x="452" y="49"/>
                    </a:lnTo>
                    <a:lnTo>
                      <a:pt x="428" y="46"/>
                    </a:lnTo>
                    <a:lnTo>
                      <a:pt x="405" y="43"/>
                    </a:lnTo>
                    <a:lnTo>
                      <a:pt x="381" y="38"/>
                    </a:lnTo>
                    <a:lnTo>
                      <a:pt x="357" y="35"/>
                    </a:lnTo>
                    <a:lnTo>
                      <a:pt x="334" y="32"/>
                    </a:lnTo>
                    <a:lnTo>
                      <a:pt x="310" y="29"/>
                    </a:lnTo>
                    <a:lnTo>
                      <a:pt x="287" y="26"/>
                    </a:lnTo>
                    <a:lnTo>
                      <a:pt x="263" y="23"/>
                    </a:lnTo>
                    <a:lnTo>
                      <a:pt x="240" y="20"/>
                    </a:lnTo>
                    <a:lnTo>
                      <a:pt x="216" y="16"/>
                    </a:lnTo>
                    <a:lnTo>
                      <a:pt x="192" y="12"/>
                    </a:lnTo>
                    <a:lnTo>
                      <a:pt x="169" y="9"/>
                    </a:lnTo>
                    <a:lnTo>
                      <a:pt x="145" y="6"/>
                    </a:lnTo>
                    <a:lnTo>
                      <a:pt x="122" y="3"/>
                    </a:lnTo>
                    <a:lnTo>
                      <a:pt x="98" y="0"/>
                    </a:lnTo>
                    <a:lnTo>
                      <a:pt x="85" y="6"/>
                    </a:lnTo>
                    <a:lnTo>
                      <a:pt x="74" y="13"/>
                    </a:lnTo>
                    <a:lnTo>
                      <a:pt x="61" y="20"/>
                    </a:lnTo>
                    <a:lnTo>
                      <a:pt x="50" y="27"/>
                    </a:lnTo>
                    <a:lnTo>
                      <a:pt x="37" y="34"/>
                    </a:lnTo>
                    <a:lnTo>
                      <a:pt x="24" y="40"/>
                    </a:lnTo>
                    <a:lnTo>
                      <a:pt x="13" y="48"/>
                    </a:lnTo>
                    <a:lnTo>
                      <a:pt x="0" y="54"/>
                    </a:lnTo>
                    <a:lnTo>
                      <a:pt x="19" y="56"/>
                    </a:lnTo>
                    <a:lnTo>
                      <a:pt x="38" y="58"/>
                    </a:lnTo>
                    <a:lnTo>
                      <a:pt x="57" y="61"/>
                    </a:lnTo>
                    <a:lnTo>
                      <a:pt x="76" y="64"/>
                    </a:lnTo>
                    <a:lnTo>
                      <a:pt x="93" y="66"/>
                    </a:lnTo>
                    <a:lnTo>
                      <a:pt x="112" y="68"/>
                    </a:lnTo>
                    <a:lnTo>
                      <a:pt x="131" y="71"/>
                    </a:lnTo>
                    <a:lnTo>
                      <a:pt x="150" y="73"/>
                    </a:lnTo>
                    <a:lnTo>
                      <a:pt x="172" y="76"/>
                    </a:lnTo>
                    <a:lnTo>
                      <a:pt x="194" y="79"/>
                    </a:lnTo>
                    <a:lnTo>
                      <a:pt x="217" y="82"/>
                    </a:lnTo>
                    <a:lnTo>
                      <a:pt x="239" y="85"/>
                    </a:lnTo>
                    <a:lnTo>
                      <a:pt x="261" y="89"/>
                    </a:lnTo>
                    <a:lnTo>
                      <a:pt x="283" y="92"/>
                    </a:lnTo>
                    <a:lnTo>
                      <a:pt x="305" y="95"/>
                    </a:lnTo>
                    <a:lnTo>
                      <a:pt x="328" y="98"/>
                    </a:lnTo>
                    <a:lnTo>
                      <a:pt x="350" y="101"/>
                    </a:lnTo>
                    <a:lnTo>
                      <a:pt x="372" y="104"/>
                    </a:lnTo>
                    <a:lnTo>
                      <a:pt x="394" y="107"/>
                    </a:lnTo>
                    <a:lnTo>
                      <a:pt x="416" y="111"/>
                    </a:lnTo>
                    <a:lnTo>
                      <a:pt x="439" y="114"/>
                    </a:lnTo>
                    <a:lnTo>
                      <a:pt x="460" y="117"/>
                    </a:lnTo>
                    <a:lnTo>
                      <a:pt x="482" y="120"/>
                    </a:lnTo>
                    <a:lnTo>
                      <a:pt x="504" y="122"/>
                    </a:lnTo>
                    <a:lnTo>
                      <a:pt x="526" y="125"/>
                    </a:lnTo>
                    <a:lnTo>
                      <a:pt x="549" y="128"/>
                    </a:lnTo>
                    <a:lnTo>
                      <a:pt x="571" y="132"/>
                    </a:lnTo>
                    <a:lnTo>
                      <a:pt x="593" y="135"/>
                    </a:lnTo>
                    <a:lnTo>
                      <a:pt x="615" y="138"/>
                    </a:lnTo>
                    <a:lnTo>
                      <a:pt x="637" y="141"/>
                    </a:lnTo>
                    <a:lnTo>
                      <a:pt x="660" y="144"/>
                    </a:lnTo>
                    <a:lnTo>
                      <a:pt x="682" y="147"/>
                    </a:lnTo>
                    <a:lnTo>
                      <a:pt x="704" y="150"/>
                    </a:lnTo>
                    <a:lnTo>
                      <a:pt x="726" y="154"/>
                    </a:lnTo>
                    <a:lnTo>
                      <a:pt x="749" y="157"/>
                    </a:lnTo>
                    <a:lnTo>
                      <a:pt x="771" y="160"/>
                    </a:lnTo>
                    <a:lnTo>
                      <a:pt x="793" y="163"/>
                    </a:lnTo>
                    <a:lnTo>
                      <a:pt x="815" y="166"/>
                    </a:lnTo>
                    <a:lnTo>
                      <a:pt x="838" y="169"/>
                    </a:lnTo>
                    <a:lnTo>
                      <a:pt x="860" y="172"/>
                    </a:lnTo>
                    <a:lnTo>
                      <a:pt x="871" y="173"/>
                    </a:lnTo>
                    <a:lnTo>
                      <a:pt x="884" y="174"/>
                    </a:lnTo>
                    <a:lnTo>
                      <a:pt x="895" y="176"/>
                    </a:lnTo>
                    <a:lnTo>
                      <a:pt x="907" y="177"/>
                    </a:lnTo>
                    <a:lnTo>
                      <a:pt x="918" y="179"/>
                    </a:lnTo>
                    <a:lnTo>
                      <a:pt x="931" y="180"/>
                    </a:lnTo>
                    <a:lnTo>
                      <a:pt x="942" y="181"/>
                    </a:lnTo>
                    <a:lnTo>
                      <a:pt x="954" y="182"/>
                    </a:lnTo>
                    <a:lnTo>
                      <a:pt x="941" y="172"/>
                    </a:lnTo>
                    <a:lnTo>
                      <a:pt x="929" y="163"/>
                    </a:lnTo>
                    <a:lnTo>
                      <a:pt x="916" y="154"/>
                    </a:lnTo>
                    <a:lnTo>
                      <a:pt x="904" y="143"/>
                    </a:lnTo>
                    <a:lnTo>
                      <a:pt x="891" y="134"/>
                    </a:lnTo>
                    <a:lnTo>
                      <a:pt x="879" y="124"/>
                    </a:lnTo>
                    <a:lnTo>
                      <a:pt x="865" y="114"/>
                    </a:lnTo>
                    <a:lnTo>
                      <a:pt x="853" y="104"/>
                    </a:lnTo>
                    <a:close/>
                  </a:path>
                </a:pathLst>
              </a:custGeom>
              <a:solidFill>
                <a:srgbClr val="994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 name="Freeform 27"/>
              <p:cNvSpPr>
                <a:spLocks/>
              </p:cNvSpPr>
              <p:nvPr/>
            </p:nvSpPr>
            <p:spPr bwMode="auto">
              <a:xfrm>
                <a:off x="4269" y="3370"/>
                <a:ext cx="176" cy="34"/>
              </a:xfrm>
              <a:custGeom>
                <a:avLst/>
                <a:gdLst>
                  <a:gd name="T0" fmla="*/ 763 w 888"/>
                  <a:gd name="T1" fmla="*/ 92 h 172"/>
                  <a:gd name="T2" fmla="*/ 720 w 888"/>
                  <a:gd name="T3" fmla="*/ 87 h 172"/>
                  <a:gd name="T4" fmla="*/ 677 w 888"/>
                  <a:gd name="T5" fmla="*/ 80 h 172"/>
                  <a:gd name="T6" fmla="*/ 634 w 888"/>
                  <a:gd name="T7" fmla="*/ 74 h 172"/>
                  <a:gd name="T8" fmla="*/ 591 w 888"/>
                  <a:gd name="T9" fmla="*/ 69 h 172"/>
                  <a:gd name="T10" fmla="*/ 548 w 888"/>
                  <a:gd name="T11" fmla="*/ 62 h 172"/>
                  <a:gd name="T12" fmla="*/ 505 w 888"/>
                  <a:gd name="T13" fmla="*/ 56 h 172"/>
                  <a:gd name="T14" fmla="*/ 463 w 888"/>
                  <a:gd name="T15" fmla="*/ 51 h 172"/>
                  <a:gd name="T16" fmla="*/ 420 w 888"/>
                  <a:gd name="T17" fmla="*/ 45 h 172"/>
                  <a:gd name="T18" fmla="*/ 377 w 888"/>
                  <a:gd name="T19" fmla="*/ 38 h 172"/>
                  <a:gd name="T20" fmla="*/ 334 w 888"/>
                  <a:gd name="T21" fmla="*/ 33 h 172"/>
                  <a:gd name="T22" fmla="*/ 291 w 888"/>
                  <a:gd name="T23" fmla="*/ 27 h 172"/>
                  <a:gd name="T24" fmla="*/ 248 w 888"/>
                  <a:gd name="T25" fmla="*/ 21 h 172"/>
                  <a:gd name="T26" fmla="*/ 205 w 888"/>
                  <a:gd name="T27" fmla="*/ 14 h 172"/>
                  <a:gd name="T28" fmla="*/ 162 w 888"/>
                  <a:gd name="T29" fmla="*/ 9 h 172"/>
                  <a:gd name="T30" fmla="*/ 120 w 888"/>
                  <a:gd name="T31" fmla="*/ 3 h 172"/>
                  <a:gd name="T32" fmla="*/ 85 w 888"/>
                  <a:gd name="T33" fmla="*/ 6 h 172"/>
                  <a:gd name="T34" fmla="*/ 61 w 888"/>
                  <a:gd name="T35" fmla="*/ 20 h 172"/>
                  <a:gd name="T36" fmla="*/ 37 w 888"/>
                  <a:gd name="T37" fmla="*/ 34 h 172"/>
                  <a:gd name="T38" fmla="*/ 13 w 888"/>
                  <a:gd name="T39" fmla="*/ 48 h 172"/>
                  <a:gd name="T40" fmla="*/ 18 w 888"/>
                  <a:gd name="T41" fmla="*/ 56 h 172"/>
                  <a:gd name="T42" fmla="*/ 55 w 888"/>
                  <a:gd name="T43" fmla="*/ 60 h 172"/>
                  <a:gd name="T44" fmla="*/ 90 w 888"/>
                  <a:gd name="T45" fmla="*/ 66 h 172"/>
                  <a:gd name="T46" fmla="*/ 126 w 888"/>
                  <a:gd name="T47" fmla="*/ 70 h 172"/>
                  <a:gd name="T48" fmla="*/ 184 w 888"/>
                  <a:gd name="T49" fmla="*/ 77 h 172"/>
                  <a:gd name="T50" fmla="*/ 265 w 888"/>
                  <a:gd name="T51" fmla="*/ 89 h 172"/>
                  <a:gd name="T52" fmla="*/ 345 w 888"/>
                  <a:gd name="T53" fmla="*/ 100 h 172"/>
                  <a:gd name="T54" fmla="*/ 427 w 888"/>
                  <a:gd name="T55" fmla="*/ 112 h 172"/>
                  <a:gd name="T56" fmla="*/ 508 w 888"/>
                  <a:gd name="T57" fmla="*/ 122 h 172"/>
                  <a:gd name="T58" fmla="*/ 589 w 888"/>
                  <a:gd name="T59" fmla="*/ 134 h 172"/>
                  <a:gd name="T60" fmla="*/ 670 w 888"/>
                  <a:gd name="T61" fmla="*/ 145 h 172"/>
                  <a:gd name="T62" fmla="*/ 750 w 888"/>
                  <a:gd name="T63" fmla="*/ 157 h 172"/>
                  <a:gd name="T64" fmla="*/ 803 w 888"/>
                  <a:gd name="T65" fmla="*/ 163 h 172"/>
                  <a:gd name="T66" fmla="*/ 827 w 888"/>
                  <a:gd name="T67" fmla="*/ 166 h 172"/>
                  <a:gd name="T68" fmla="*/ 852 w 888"/>
                  <a:gd name="T69" fmla="*/ 169 h 172"/>
                  <a:gd name="T70" fmla="*/ 876 w 888"/>
                  <a:gd name="T71" fmla="*/ 171 h 172"/>
                  <a:gd name="T72" fmla="*/ 876 w 888"/>
                  <a:gd name="T73" fmla="*/ 163 h 172"/>
                  <a:gd name="T74" fmla="*/ 849 w 888"/>
                  <a:gd name="T75" fmla="*/ 144 h 172"/>
                  <a:gd name="T76" fmla="*/ 823 w 888"/>
                  <a:gd name="T77" fmla="*/ 124 h 172"/>
                  <a:gd name="T78" fmla="*/ 797 w 888"/>
                  <a:gd name="T79" fmla="*/ 104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88" h="172">
                    <a:moveTo>
                      <a:pt x="785" y="95"/>
                    </a:moveTo>
                    <a:lnTo>
                      <a:pt x="763" y="92"/>
                    </a:lnTo>
                    <a:lnTo>
                      <a:pt x="742" y="89"/>
                    </a:lnTo>
                    <a:lnTo>
                      <a:pt x="720" y="87"/>
                    </a:lnTo>
                    <a:lnTo>
                      <a:pt x="699" y="83"/>
                    </a:lnTo>
                    <a:lnTo>
                      <a:pt x="677" y="80"/>
                    </a:lnTo>
                    <a:lnTo>
                      <a:pt x="656" y="77"/>
                    </a:lnTo>
                    <a:lnTo>
                      <a:pt x="634" y="74"/>
                    </a:lnTo>
                    <a:lnTo>
                      <a:pt x="613" y="71"/>
                    </a:lnTo>
                    <a:lnTo>
                      <a:pt x="591" y="69"/>
                    </a:lnTo>
                    <a:lnTo>
                      <a:pt x="570" y="66"/>
                    </a:lnTo>
                    <a:lnTo>
                      <a:pt x="548" y="62"/>
                    </a:lnTo>
                    <a:lnTo>
                      <a:pt x="527" y="59"/>
                    </a:lnTo>
                    <a:lnTo>
                      <a:pt x="505" y="56"/>
                    </a:lnTo>
                    <a:lnTo>
                      <a:pt x="485" y="54"/>
                    </a:lnTo>
                    <a:lnTo>
                      <a:pt x="463" y="51"/>
                    </a:lnTo>
                    <a:lnTo>
                      <a:pt x="442" y="48"/>
                    </a:lnTo>
                    <a:lnTo>
                      <a:pt x="420" y="45"/>
                    </a:lnTo>
                    <a:lnTo>
                      <a:pt x="398" y="42"/>
                    </a:lnTo>
                    <a:lnTo>
                      <a:pt x="377" y="38"/>
                    </a:lnTo>
                    <a:lnTo>
                      <a:pt x="355" y="36"/>
                    </a:lnTo>
                    <a:lnTo>
                      <a:pt x="334" y="33"/>
                    </a:lnTo>
                    <a:lnTo>
                      <a:pt x="312" y="30"/>
                    </a:lnTo>
                    <a:lnTo>
                      <a:pt x="291" y="27"/>
                    </a:lnTo>
                    <a:lnTo>
                      <a:pt x="269" y="24"/>
                    </a:lnTo>
                    <a:lnTo>
                      <a:pt x="248" y="21"/>
                    </a:lnTo>
                    <a:lnTo>
                      <a:pt x="226" y="17"/>
                    </a:lnTo>
                    <a:lnTo>
                      <a:pt x="205" y="14"/>
                    </a:lnTo>
                    <a:lnTo>
                      <a:pt x="183" y="12"/>
                    </a:lnTo>
                    <a:lnTo>
                      <a:pt x="162" y="9"/>
                    </a:lnTo>
                    <a:lnTo>
                      <a:pt x="141" y="6"/>
                    </a:lnTo>
                    <a:lnTo>
                      <a:pt x="120" y="3"/>
                    </a:lnTo>
                    <a:lnTo>
                      <a:pt x="98" y="0"/>
                    </a:lnTo>
                    <a:lnTo>
                      <a:pt x="85" y="6"/>
                    </a:lnTo>
                    <a:lnTo>
                      <a:pt x="74" y="13"/>
                    </a:lnTo>
                    <a:lnTo>
                      <a:pt x="61" y="20"/>
                    </a:lnTo>
                    <a:lnTo>
                      <a:pt x="50" y="27"/>
                    </a:lnTo>
                    <a:lnTo>
                      <a:pt x="37" y="34"/>
                    </a:lnTo>
                    <a:lnTo>
                      <a:pt x="24" y="40"/>
                    </a:lnTo>
                    <a:lnTo>
                      <a:pt x="13" y="48"/>
                    </a:lnTo>
                    <a:lnTo>
                      <a:pt x="0" y="54"/>
                    </a:lnTo>
                    <a:lnTo>
                      <a:pt x="18" y="56"/>
                    </a:lnTo>
                    <a:lnTo>
                      <a:pt x="36" y="58"/>
                    </a:lnTo>
                    <a:lnTo>
                      <a:pt x="55" y="60"/>
                    </a:lnTo>
                    <a:lnTo>
                      <a:pt x="73" y="62"/>
                    </a:lnTo>
                    <a:lnTo>
                      <a:pt x="90" y="66"/>
                    </a:lnTo>
                    <a:lnTo>
                      <a:pt x="108" y="68"/>
                    </a:lnTo>
                    <a:lnTo>
                      <a:pt x="126" y="70"/>
                    </a:lnTo>
                    <a:lnTo>
                      <a:pt x="144" y="72"/>
                    </a:lnTo>
                    <a:lnTo>
                      <a:pt x="184" y="77"/>
                    </a:lnTo>
                    <a:lnTo>
                      <a:pt x="224" y="83"/>
                    </a:lnTo>
                    <a:lnTo>
                      <a:pt x="265" y="89"/>
                    </a:lnTo>
                    <a:lnTo>
                      <a:pt x="306" y="95"/>
                    </a:lnTo>
                    <a:lnTo>
                      <a:pt x="345" y="100"/>
                    </a:lnTo>
                    <a:lnTo>
                      <a:pt x="386" y="105"/>
                    </a:lnTo>
                    <a:lnTo>
                      <a:pt x="427" y="112"/>
                    </a:lnTo>
                    <a:lnTo>
                      <a:pt x="468" y="117"/>
                    </a:lnTo>
                    <a:lnTo>
                      <a:pt x="508" y="122"/>
                    </a:lnTo>
                    <a:lnTo>
                      <a:pt x="548" y="128"/>
                    </a:lnTo>
                    <a:lnTo>
                      <a:pt x="589" y="134"/>
                    </a:lnTo>
                    <a:lnTo>
                      <a:pt x="629" y="139"/>
                    </a:lnTo>
                    <a:lnTo>
                      <a:pt x="670" y="145"/>
                    </a:lnTo>
                    <a:lnTo>
                      <a:pt x="710" y="150"/>
                    </a:lnTo>
                    <a:lnTo>
                      <a:pt x="750" y="157"/>
                    </a:lnTo>
                    <a:lnTo>
                      <a:pt x="791" y="162"/>
                    </a:lnTo>
                    <a:lnTo>
                      <a:pt x="803" y="163"/>
                    </a:lnTo>
                    <a:lnTo>
                      <a:pt x="815" y="165"/>
                    </a:lnTo>
                    <a:lnTo>
                      <a:pt x="827" y="166"/>
                    </a:lnTo>
                    <a:lnTo>
                      <a:pt x="840" y="167"/>
                    </a:lnTo>
                    <a:lnTo>
                      <a:pt x="852" y="169"/>
                    </a:lnTo>
                    <a:lnTo>
                      <a:pt x="864" y="170"/>
                    </a:lnTo>
                    <a:lnTo>
                      <a:pt x="876" y="171"/>
                    </a:lnTo>
                    <a:lnTo>
                      <a:pt x="888" y="172"/>
                    </a:lnTo>
                    <a:lnTo>
                      <a:pt x="876" y="163"/>
                    </a:lnTo>
                    <a:lnTo>
                      <a:pt x="862" y="154"/>
                    </a:lnTo>
                    <a:lnTo>
                      <a:pt x="849" y="144"/>
                    </a:lnTo>
                    <a:lnTo>
                      <a:pt x="837" y="134"/>
                    </a:lnTo>
                    <a:lnTo>
                      <a:pt x="823" y="124"/>
                    </a:lnTo>
                    <a:lnTo>
                      <a:pt x="811" y="115"/>
                    </a:lnTo>
                    <a:lnTo>
                      <a:pt x="797" y="104"/>
                    </a:lnTo>
                    <a:lnTo>
                      <a:pt x="785" y="95"/>
                    </a:lnTo>
                    <a:close/>
                  </a:path>
                </a:pathLst>
              </a:custGeom>
              <a:solidFill>
                <a:srgbClr val="9B5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 name="Freeform 28"/>
              <p:cNvSpPr>
                <a:spLocks/>
              </p:cNvSpPr>
              <p:nvPr/>
            </p:nvSpPr>
            <p:spPr bwMode="auto">
              <a:xfrm>
                <a:off x="4269" y="3370"/>
                <a:ext cx="163" cy="32"/>
              </a:xfrm>
              <a:custGeom>
                <a:avLst/>
                <a:gdLst>
                  <a:gd name="T0" fmla="*/ 677 w 820"/>
                  <a:gd name="T1" fmla="*/ 81 h 164"/>
                  <a:gd name="T2" fmla="*/ 600 w 820"/>
                  <a:gd name="T3" fmla="*/ 70 h 164"/>
                  <a:gd name="T4" fmla="*/ 522 w 820"/>
                  <a:gd name="T5" fmla="*/ 59 h 164"/>
                  <a:gd name="T6" fmla="*/ 445 w 820"/>
                  <a:gd name="T7" fmla="*/ 49 h 164"/>
                  <a:gd name="T8" fmla="*/ 367 w 820"/>
                  <a:gd name="T9" fmla="*/ 37 h 164"/>
                  <a:gd name="T10" fmla="*/ 290 w 820"/>
                  <a:gd name="T11" fmla="*/ 27 h 164"/>
                  <a:gd name="T12" fmla="*/ 213 w 820"/>
                  <a:gd name="T13" fmla="*/ 16 h 164"/>
                  <a:gd name="T14" fmla="*/ 135 w 820"/>
                  <a:gd name="T15" fmla="*/ 5 h 164"/>
                  <a:gd name="T16" fmla="*/ 84 w 820"/>
                  <a:gd name="T17" fmla="*/ 6 h 164"/>
                  <a:gd name="T18" fmla="*/ 60 w 820"/>
                  <a:gd name="T19" fmla="*/ 20 h 164"/>
                  <a:gd name="T20" fmla="*/ 37 w 820"/>
                  <a:gd name="T21" fmla="*/ 34 h 164"/>
                  <a:gd name="T22" fmla="*/ 13 w 820"/>
                  <a:gd name="T23" fmla="*/ 48 h 164"/>
                  <a:gd name="T24" fmla="*/ 17 w 820"/>
                  <a:gd name="T25" fmla="*/ 56 h 164"/>
                  <a:gd name="T26" fmla="*/ 52 w 820"/>
                  <a:gd name="T27" fmla="*/ 60 h 164"/>
                  <a:gd name="T28" fmla="*/ 86 w 820"/>
                  <a:gd name="T29" fmla="*/ 64 h 164"/>
                  <a:gd name="T30" fmla="*/ 121 w 820"/>
                  <a:gd name="T31" fmla="*/ 68 h 164"/>
                  <a:gd name="T32" fmla="*/ 174 w 820"/>
                  <a:gd name="T33" fmla="*/ 75 h 164"/>
                  <a:gd name="T34" fmla="*/ 247 w 820"/>
                  <a:gd name="T35" fmla="*/ 85 h 164"/>
                  <a:gd name="T36" fmla="*/ 319 w 820"/>
                  <a:gd name="T37" fmla="*/ 95 h 164"/>
                  <a:gd name="T38" fmla="*/ 393 w 820"/>
                  <a:gd name="T39" fmla="*/ 105 h 164"/>
                  <a:gd name="T40" fmla="*/ 466 w 820"/>
                  <a:gd name="T41" fmla="*/ 116 h 164"/>
                  <a:gd name="T42" fmla="*/ 538 w 820"/>
                  <a:gd name="T43" fmla="*/ 126 h 164"/>
                  <a:gd name="T44" fmla="*/ 611 w 820"/>
                  <a:gd name="T45" fmla="*/ 136 h 164"/>
                  <a:gd name="T46" fmla="*/ 683 w 820"/>
                  <a:gd name="T47" fmla="*/ 146 h 164"/>
                  <a:gd name="T48" fmla="*/ 732 w 820"/>
                  <a:gd name="T49" fmla="*/ 153 h 164"/>
                  <a:gd name="T50" fmla="*/ 757 w 820"/>
                  <a:gd name="T51" fmla="*/ 156 h 164"/>
                  <a:gd name="T52" fmla="*/ 783 w 820"/>
                  <a:gd name="T53" fmla="*/ 159 h 164"/>
                  <a:gd name="T54" fmla="*/ 808 w 820"/>
                  <a:gd name="T55" fmla="*/ 162 h 164"/>
                  <a:gd name="T56" fmla="*/ 808 w 820"/>
                  <a:gd name="T57" fmla="*/ 155 h 164"/>
                  <a:gd name="T58" fmla="*/ 782 w 820"/>
                  <a:gd name="T59" fmla="*/ 135 h 164"/>
                  <a:gd name="T60" fmla="*/ 755 w 820"/>
                  <a:gd name="T61" fmla="*/ 115 h 164"/>
                  <a:gd name="T62" fmla="*/ 728 w 820"/>
                  <a:gd name="T63" fmla="*/ 96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20" h="164">
                    <a:moveTo>
                      <a:pt x="716" y="87"/>
                    </a:moveTo>
                    <a:lnTo>
                      <a:pt x="677" y="81"/>
                    </a:lnTo>
                    <a:lnTo>
                      <a:pt x="638" y="76"/>
                    </a:lnTo>
                    <a:lnTo>
                      <a:pt x="600" y="70"/>
                    </a:lnTo>
                    <a:lnTo>
                      <a:pt x="561" y="65"/>
                    </a:lnTo>
                    <a:lnTo>
                      <a:pt x="522" y="59"/>
                    </a:lnTo>
                    <a:lnTo>
                      <a:pt x="484" y="54"/>
                    </a:lnTo>
                    <a:lnTo>
                      <a:pt x="445" y="49"/>
                    </a:lnTo>
                    <a:lnTo>
                      <a:pt x="406" y="43"/>
                    </a:lnTo>
                    <a:lnTo>
                      <a:pt x="367" y="37"/>
                    </a:lnTo>
                    <a:lnTo>
                      <a:pt x="329" y="32"/>
                    </a:lnTo>
                    <a:lnTo>
                      <a:pt x="290" y="27"/>
                    </a:lnTo>
                    <a:lnTo>
                      <a:pt x="251" y="22"/>
                    </a:lnTo>
                    <a:lnTo>
                      <a:pt x="213" y="16"/>
                    </a:lnTo>
                    <a:lnTo>
                      <a:pt x="174" y="10"/>
                    </a:lnTo>
                    <a:lnTo>
                      <a:pt x="135" y="5"/>
                    </a:lnTo>
                    <a:lnTo>
                      <a:pt x="97" y="0"/>
                    </a:lnTo>
                    <a:lnTo>
                      <a:pt x="84" y="6"/>
                    </a:lnTo>
                    <a:lnTo>
                      <a:pt x="73" y="13"/>
                    </a:lnTo>
                    <a:lnTo>
                      <a:pt x="60" y="20"/>
                    </a:lnTo>
                    <a:lnTo>
                      <a:pt x="49" y="27"/>
                    </a:lnTo>
                    <a:lnTo>
                      <a:pt x="37" y="34"/>
                    </a:lnTo>
                    <a:lnTo>
                      <a:pt x="25" y="40"/>
                    </a:lnTo>
                    <a:lnTo>
                      <a:pt x="13" y="48"/>
                    </a:lnTo>
                    <a:lnTo>
                      <a:pt x="0" y="54"/>
                    </a:lnTo>
                    <a:lnTo>
                      <a:pt x="17" y="56"/>
                    </a:lnTo>
                    <a:lnTo>
                      <a:pt x="35" y="58"/>
                    </a:lnTo>
                    <a:lnTo>
                      <a:pt x="52" y="60"/>
                    </a:lnTo>
                    <a:lnTo>
                      <a:pt x="69" y="61"/>
                    </a:lnTo>
                    <a:lnTo>
                      <a:pt x="86" y="64"/>
                    </a:lnTo>
                    <a:lnTo>
                      <a:pt x="103" y="66"/>
                    </a:lnTo>
                    <a:lnTo>
                      <a:pt x="121" y="68"/>
                    </a:lnTo>
                    <a:lnTo>
                      <a:pt x="137" y="70"/>
                    </a:lnTo>
                    <a:lnTo>
                      <a:pt x="174" y="75"/>
                    </a:lnTo>
                    <a:lnTo>
                      <a:pt x="211" y="80"/>
                    </a:lnTo>
                    <a:lnTo>
                      <a:pt x="247" y="85"/>
                    </a:lnTo>
                    <a:lnTo>
                      <a:pt x="283" y="90"/>
                    </a:lnTo>
                    <a:lnTo>
                      <a:pt x="319" y="95"/>
                    </a:lnTo>
                    <a:lnTo>
                      <a:pt x="356" y="100"/>
                    </a:lnTo>
                    <a:lnTo>
                      <a:pt x="393" y="105"/>
                    </a:lnTo>
                    <a:lnTo>
                      <a:pt x="429" y="111"/>
                    </a:lnTo>
                    <a:lnTo>
                      <a:pt x="466" y="116"/>
                    </a:lnTo>
                    <a:lnTo>
                      <a:pt x="502" y="121"/>
                    </a:lnTo>
                    <a:lnTo>
                      <a:pt x="538" y="126"/>
                    </a:lnTo>
                    <a:lnTo>
                      <a:pt x="574" y="131"/>
                    </a:lnTo>
                    <a:lnTo>
                      <a:pt x="611" y="136"/>
                    </a:lnTo>
                    <a:lnTo>
                      <a:pt x="648" y="141"/>
                    </a:lnTo>
                    <a:lnTo>
                      <a:pt x="683" y="146"/>
                    </a:lnTo>
                    <a:lnTo>
                      <a:pt x="720" y="151"/>
                    </a:lnTo>
                    <a:lnTo>
                      <a:pt x="732" y="153"/>
                    </a:lnTo>
                    <a:lnTo>
                      <a:pt x="745" y="155"/>
                    </a:lnTo>
                    <a:lnTo>
                      <a:pt x="757" y="156"/>
                    </a:lnTo>
                    <a:lnTo>
                      <a:pt x="770" y="158"/>
                    </a:lnTo>
                    <a:lnTo>
                      <a:pt x="783" y="159"/>
                    </a:lnTo>
                    <a:lnTo>
                      <a:pt x="795" y="161"/>
                    </a:lnTo>
                    <a:lnTo>
                      <a:pt x="808" y="162"/>
                    </a:lnTo>
                    <a:lnTo>
                      <a:pt x="820" y="164"/>
                    </a:lnTo>
                    <a:lnTo>
                      <a:pt x="808" y="155"/>
                    </a:lnTo>
                    <a:lnTo>
                      <a:pt x="795" y="144"/>
                    </a:lnTo>
                    <a:lnTo>
                      <a:pt x="782" y="135"/>
                    </a:lnTo>
                    <a:lnTo>
                      <a:pt x="768" y="125"/>
                    </a:lnTo>
                    <a:lnTo>
                      <a:pt x="755" y="115"/>
                    </a:lnTo>
                    <a:lnTo>
                      <a:pt x="742" y="105"/>
                    </a:lnTo>
                    <a:lnTo>
                      <a:pt x="728" y="96"/>
                    </a:lnTo>
                    <a:lnTo>
                      <a:pt x="716" y="87"/>
                    </a:lnTo>
                    <a:close/>
                  </a:path>
                </a:pathLst>
              </a:custGeom>
              <a:solidFill>
                <a:srgbClr val="9E5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 name="Freeform 29"/>
              <p:cNvSpPr>
                <a:spLocks/>
              </p:cNvSpPr>
              <p:nvPr/>
            </p:nvSpPr>
            <p:spPr bwMode="auto">
              <a:xfrm>
                <a:off x="4269" y="3370"/>
                <a:ext cx="150" cy="31"/>
              </a:xfrm>
              <a:custGeom>
                <a:avLst/>
                <a:gdLst>
                  <a:gd name="T0" fmla="*/ 613 w 753"/>
                  <a:gd name="T1" fmla="*/ 72 h 155"/>
                  <a:gd name="T2" fmla="*/ 544 w 753"/>
                  <a:gd name="T3" fmla="*/ 62 h 155"/>
                  <a:gd name="T4" fmla="*/ 475 w 753"/>
                  <a:gd name="T5" fmla="*/ 53 h 155"/>
                  <a:gd name="T6" fmla="*/ 406 w 753"/>
                  <a:gd name="T7" fmla="*/ 44 h 155"/>
                  <a:gd name="T8" fmla="*/ 338 w 753"/>
                  <a:gd name="T9" fmla="*/ 33 h 155"/>
                  <a:gd name="T10" fmla="*/ 269 w 753"/>
                  <a:gd name="T11" fmla="*/ 24 h 155"/>
                  <a:gd name="T12" fmla="*/ 200 w 753"/>
                  <a:gd name="T13" fmla="*/ 14 h 155"/>
                  <a:gd name="T14" fmla="*/ 131 w 753"/>
                  <a:gd name="T15" fmla="*/ 5 h 155"/>
                  <a:gd name="T16" fmla="*/ 84 w 753"/>
                  <a:gd name="T17" fmla="*/ 6 h 155"/>
                  <a:gd name="T18" fmla="*/ 60 w 753"/>
                  <a:gd name="T19" fmla="*/ 20 h 155"/>
                  <a:gd name="T20" fmla="*/ 37 w 753"/>
                  <a:gd name="T21" fmla="*/ 34 h 155"/>
                  <a:gd name="T22" fmla="*/ 13 w 753"/>
                  <a:gd name="T23" fmla="*/ 48 h 155"/>
                  <a:gd name="T24" fmla="*/ 17 w 753"/>
                  <a:gd name="T25" fmla="*/ 56 h 155"/>
                  <a:gd name="T26" fmla="*/ 50 w 753"/>
                  <a:gd name="T27" fmla="*/ 59 h 155"/>
                  <a:gd name="T28" fmla="*/ 83 w 753"/>
                  <a:gd name="T29" fmla="*/ 62 h 155"/>
                  <a:gd name="T30" fmla="*/ 115 w 753"/>
                  <a:gd name="T31" fmla="*/ 67 h 155"/>
                  <a:gd name="T32" fmla="*/ 165 w 753"/>
                  <a:gd name="T33" fmla="*/ 73 h 155"/>
                  <a:gd name="T34" fmla="*/ 229 w 753"/>
                  <a:gd name="T35" fmla="*/ 82 h 155"/>
                  <a:gd name="T36" fmla="*/ 294 w 753"/>
                  <a:gd name="T37" fmla="*/ 92 h 155"/>
                  <a:gd name="T38" fmla="*/ 359 w 753"/>
                  <a:gd name="T39" fmla="*/ 100 h 155"/>
                  <a:gd name="T40" fmla="*/ 424 w 753"/>
                  <a:gd name="T41" fmla="*/ 110 h 155"/>
                  <a:gd name="T42" fmla="*/ 489 w 753"/>
                  <a:gd name="T43" fmla="*/ 118 h 155"/>
                  <a:gd name="T44" fmla="*/ 554 w 753"/>
                  <a:gd name="T45" fmla="*/ 127 h 155"/>
                  <a:gd name="T46" fmla="*/ 618 w 753"/>
                  <a:gd name="T47" fmla="*/ 137 h 155"/>
                  <a:gd name="T48" fmla="*/ 663 w 753"/>
                  <a:gd name="T49" fmla="*/ 143 h 155"/>
                  <a:gd name="T50" fmla="*/ 689 w 753"/>
                  <a:gd name="T51" fmla="*/ 146 h 155"/>
                  <a:gd name="T52" fmla="*/ 716 w 753"/>
                  <a:gd name="T53" fmla="*/ 149 h 155"/>
                  <a:gd name="T54" fmla="*/ 741 w 753"/>
                  <a:gd name="T55" fmla="*/ 153 h 155"/>
                  <a:gd name="T56" fmla="*/ 741 w 753"/>
                  <a:gd name="T57" fmla="*/ 145 h 155"/>
                  <a:gd name="T58" fmla="*/ 715 w 753"/>
                  <a:gd name="T59" fmla="*/ 125 h 155"/>
                  <a:gd name="T60" fmla="*/ 687 w 753"/>
                  <a:gd name="T61" fmla="*/ 106 h 155"/>
                  <a:gd name="T62" fmla="*/ 661 w 753"/>
                  <a:gd name="T63" fmla="*/ 87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53" h="155">
                    <a:moveTo>
                      <a:pt x="648" y="77"/>
                    </a:moveTo>
                    <a:lnTo>
                      <a:pt x="613" y="72"/>
                    </a:lnTo>
                    <a:lnTo>
                      <a:pt x="579" y="68"/>
                    </a:lnTo>
                    <a:lnTo>
                      <a:pt x="544" y="62"/>
                    </a:lnTo>
                    <a:lnTo>
                      <a:pt x="510" y="57"/>
                    </a:lnTo>
                    <a:lnTo>
                      <a:pt x="475" y="53"/>
                    </a:lnTo>
                    <a:lnTo>
                      <a:pt x="441" y="48"/>
                    </a:lnTo>
                    <a:lnTo>
                      <a:pt x="406" y="44"/>
                    </a:lnTo>
                    <a:lnTo>
                      <a:pt x="373" y="38"/>
                    </a:lnTo>
                    <a:lnTo>
                      <a:pt x="338" y="33"/>
                    </a:lnTo>
                    <a:lnTo>
                      <a:pt x="304" y="29"/>
                    </a:lnTo>
                    <a:lnTo>
                      <a:pt x="269" y="24"/>
                    </a:lnTo>
                    <a:lnTo>
                      <a:pt x="235" y="20"/>
                    </a:lnTo>
                    <a:lnTo>
                      <a:pt x="200" y="14"/>
                    </a:lnTo>
                    <a:lnTo>
                      <a:pt x="166" y="9"/>
                    </a:lnTo>
                    <a:lnTo>
                      <a:pt x="131" y="5"/>
                    </a:lnTo>
                    <a:lnTo>
                      <a:pt x="97" y="0"/>
                    </a:lnTo>
                    <a:lnTo>
                      <a:pt x="84" y="6"/>
                    </a:lnTo>
                    <a:lnTo>
                      <a:pt x="73" y="13"/>
                    </a:lnTo>
                    <a:lnTo>
                      <a:pt x="60" y="20"/>
                    </a:lnTo>
                    <a:lnTo>
                      <a:pt x="49" y="27"/>
                    </a:lnTo>
                    <a:lnTo>
                      <a:pt x="37" y="34"/>
                    </a:lnTo>
                    <a:lnTo>
                      <a:pt x="25" y="40"/>
                    </a:lnTo>
                    <a:lnTo>
                      <a:pt x="13" y="48"/>
                    </a:lnTo>
                    <a:lnTo>
                      <a:pt x="0" y="54"/>
                    </a:lnTo>
                    <a:lnTo>
                      <a:pt x="17" y="56"/>
                    </a:lnTo>
                    <a:lnTo>
                      <a:pt x="34" y="57"/>
                    </a:lnTo>
                    <a:lnTo>
                      <a:pt x="50" y="59"/>
                    </a:lnTo>
                    <a:lnTo>
                      <a:pt x="66" y="61"/>
                    </a:lnTo>
                    <a:lnTo>
                      <a:pt x="83" y="62"/>
                    </a:lnTo>
                    <a:lnTo>
                      <a:pt x="100" y="65"/>
                    </a:lnTo>
                    <a:lnTo>
                      <a:pt x="115" y="67"/>
                    </a:lnTo>
                    <a:lnTo>
                      <a:pt x="132" y="69"/>
                    </a:lnTo>
                    <a:lnTo>
                      <a:pt x="165" y="73"/>
                    </a:lnTo>
                    <a:lnTo>
                      <a:pt x="197" y="78"/>
                    </a:lnTo>
                    <a:lnTo>
                      <a:pt x="229" y="82"/>
                    </a:lnTo>
                    <a:lnTo>
                      <a:pt x="262" y="87"/>
                    </a:lnTo>
                    <a:lnTo>
                      <a:pt x="294" y="92"/>
                    </a:lnTo>
                    <a:lnTo>
                      <a:pt x="327" y="96"/>
                    </a:lnTo>
                    <a:lnTo>
                      <a:pt x="359" y="100"/>
                    </a:lnTo>
                    <a:lnTo>
                      <a:pt x="392" y="104"/>
                    </a:lnTo>
                    <a:lnTo>
                      <a:pt x="424" y="110"/>
                    </a:lnTo>
                    <a:lnTo>
                      <a:pt x="456" y="114"/>
                    </a:lnTo>
                    <a:lnTo>
                      <a:pt x="489" y="118"/>
                    </a:lnTo>
                    <a:lnTo>
                      <a:pt x="521" y="123"/>
                    </a:lnTo>
                    <a:lnTo>
                      <a:pt x="554" y="127"/>
                    </a:lnTo>
                    <a:lnTo>
                      <a:pt x="586" y="132"/>
                    </a:lnTo>
                    <a:lnTo>
                      <a:pt x="618" y="137"/>
                    </a:lnTo>
                    <a:lnTo>
                      <a:pt x="651" y="141"/>
                    </a:lnTo>
                    <a:lnTo>
                      <a:pt x="663" y="143"/>
                    </a:lnTo>
                    <a:lnTo>
                      <a:pt x="677" y="144"/>
                    </a:lnTo>
                    <a:lnTo>
                      <a:pt x="689" y="146"/>
                    </a:lnTo>
                    <a:lnTo>
                      <a:pt x="702" y="147"/>
                    </a:lnTo>
                    <a:lnTo>
                      <a:pt x="716" y="149"/>
                    </a:lnTo>
                    <a:lnTo>
                      <a:pt x="728" y="150"/>
                    </a:lnTo>
                    <a:lnTo>
                      <a:pt x="741" y="153"/>
                    </a:lnTo>
                    <a:lnTo>
                      <a:pt x="753" y="155"/>
                    </a:lnTo>
                    <a:lnTo>
                      <a:pt x="741" y="145"/>
                    </a:lnTo>
                    <a:lnTo>
                      <a:pt x="728" y="135"/>
                    </a:lnTo>
                    <a:lnTo>
                      <a:pt x="715" y="125"/>
                    </a:lnTo>
                    <a:lnTo>
                      <a:pt x="701" y="116"/>
                    </a:lnTo>
                    <a:lnTo>
                      <a:pt x="687" y="106"/>
                    </a:lnTo>
                    <a:lnTo>
                      <a:pt x="675" y="97"/>
                    </a:lnTo>
                    <a:lnTo>
                      <a:pt x="661" y="87"/>
                    </a:lnTo>
                    <a:lnTo>
                      <a:pt x="648" y="77"/>
                    </a:lnTo>
                    <a:close/>
                  </a:path>
                </a:pathLst>
              </a:custGeom>
              <a:solidFill>
                <a:srgbClr val="A05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6" name="Freeform 30"/>
              <p:cNvSpPr>
                <a:spLocks/>
              </p:cNvSpPr>
              <p:nvPr/>
            </p:nvSpPr>
            <p:spPr bwMode="auto">
              <a:xfrm>
                <a:off x="4269" y="3370"/>
                <a:ext cx="136" cy="29"/>
              </a:xfrm>
              <a:custGeom>
                <a:avLst/>
                <a:gdLst>
                  <a:gd name="T0" fmla="*/ 549 w 687"/>
                  <a:gd name="T1" fmla="*/ 64 h 145"/>
                  <a:gd name="T2" fmla="*/ 489 w 687"/>
                  <a:gd name="T3" fmla="*/ 55 h 145"/>
                  <a:gd name="T4" fmla="*/ 429 w 687"/>
                  <a:gd name="T5" fmla="*/ 47 h 145"/>
                  <a:gd name="T6" fmla="*/ 369 w 687"/>
                  <a:gd name="T7" fmla="*/ 38 h 145"/>
                  <a:gd name="T8" fmla="*/ 308 w 687"/>
                  <a:gd name="T9" fmla="*/ 30 h 145"/>
                  <a:gd name="T10" fmla="*/ 247 w 687"/>
                  <a:gd name="T11" fmla="*/ 22 h 145"/>
                  <a:gd name="T12" fmla="*/ 188 w 687"/>
                  <a:gd name="T13" fmla="*/ 12 h 145"/>
                  <a:gd name="T14" fmla="*/ 127 w 687"/>
                  <a:gd name="T15" fmla="*/ 4 h 145"/>
                  <a:gd name="T16" fmla="*/ 85 w 687"/>
                  <a:gd name="T17" fmla="*/ 6 h 145"/>
                  <a:gd name="T18" fmla="*/ 61 w 687"/>
                  <a:gd name="T19" fmla="*/ 20 h 145"/>
                  <a:gd name="T20" fmla="*/ 37 w 687"/>
                  <a:gd name="T21" fmla="*/ 33 h 145"/>
                  <a:gd name="T22" fmla="*/ 13 w 687"/>
                  <a:gd name="T23" fmla="*/ 47 h 145"/>
                  <a:gd name="T24" fmla="*/ 16 w 687"/>
                  <a:gd name="T25" fmla="*/ 55 h 145"/>
                  <a:gd name="T26" fmla="*/ 48 w 687"/>
                  <a:gd name="T27" fmla="*/ 58 h 145"/>
                  <a:gd name="T28" fmla="*/ 80 w 687"/>
                  <a:gd name="T29" fmla="*/ 61 h 145"/>
                  <a:gd name="T30" fmla="*/ 111 w 687"/>
                  <a:gd name="T31" fmla="*/ 65 h 145"/>
                  <a:gd name="T32" fmla="*/ 155 w 687"/>
                  <a:gd name="T33" fmla="*/ 71 h 145"/>
                  <a:gd name="T34" fmla="*/ 213 w 687"/>
                  <a:gd name="T35" fmla="*/ 79 h 145"/>
                  <a:gd name="T36" fmla="*/ 269 w 687"/>
                  <a:gd name="T37" fmla="*/ 87 h 145"/>
                  <a:gd name="T38" fmla="*/ 326 w 687"/>
                  <a:gd name="T39" fmla="*/ 95 h 145"/>
                  <a:gd name="T40" fmla="*/ 383 w 687"/>
                  <a:gd name="T41" fmla="*/ 103 h 145"/>
                  <a:gd name="T42" fmla="*/ 440 w 687"/>
                  <a:gd name="T43" fmla="*/ 111 h 145"/>
                  <a:gd name="T44" fmla="*/ 496 w 687"/>
                  <a:gd name="T45" fmla="*/ 119 h 145"/>
                  <a:gd name="T46" fmla="*/ 554 w 687"/>
                  <a:gd name="T47" fmla="*/ 126 h 145"/>
                  <a:gd name="T48" fmla="*/ 595 w 687"/>
                  <a:gd name="T49" fmla="*/ 133 h 145"/>
                  <a:gd name="T50" fmla="*/ 622 w 687"/>
                  <a:gd name="T51" fmla="*/ 136 h 145"/>
                  <a:gd name="T52" fmla="*/ 648 w 687"/>
                  <a:gd name="T53" fmla="*/ 140 h 145"/>
                  <a:gd name="T54" fmla="*/ 674 w 687"/>
                  <a:gd name="T55" fmla="*/ 143 h 145"/>
                  <a:gd name="T56" fmla="*/ 674 w 687"/>
                  <a:gd name="T57" fmla="*/ 136 h 145"/>
                  <a:gd name="T58" fmla="*/ 647 w 687"/>
                  <a:gd name="T59" fmla="*/ 116 h 145"/>
                  <a:gd name="T60" fmla="*/ 619 w 687"/>
                  <a:gd name="T61" fmla="*/ 97 h 145"/>
                  <a:gd name="T62" fmla="*/ 593 w 687"/>
                  <a:gd name="T63" fmla="*/ 7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7" h="145">
                    <a:moveTo>
                      <a:pt x="580" y="68"/>
                    </a:moveTo>
                    <a:lnTo>
                      <a:pt x="549" y="64"/>
                    </a:lnTo>
                    <a:lnTo>
                      <a:pt x="519" y="59"/>
                    </a:lnTo>
                    <a:lnTo>
                      <a:pt x="489" y="55"/>
                    </a:lnTo>
                    <a:lnTo>
                      <a:pt x="459" y="51"/>
                    </a:lnTo>
                    <a:lnTo>
                      <a:pt x="429" y="47"/>
                    </a:lnTo>
                    <a:lnTo>
                      <a:pt x="399" y="43"/>
                    </a:lnTo>
                    <a:lnTo>
                      <a:pt x="369" y="38"/>
                    </a:lnTo>
                    <a:lnTo>
                      <a:pt x="338" y="34"/>
                    </a:lnTo>
                    <a:lnTo>
                      <a:pt x="308" y="30"/>
                    </a:lnTo>
                    <a:lnTo>
                      <a:pt x="278" y="26"/>
                    </a:lnTo>
                    <a:lnTo>
                      <a:pt x="247" y="22"/>
                    </a:lnTo>
                    <a:lnTo>
                      <a:pt x="218" y="16"/>
                    </a:lnTo>
                    <a:lnTo>
                      <a:pt x="188" y="12"/>
                    </a:lnTo>
                    <a:lnTo>
                      <a:pt x="157" y="8"/>
                    </a:lnTo>
                    <a:lnTo>
                      <a:pt x="127" y="4"/>
                    </a:lnTo>
                    <a:lnTo>
                      <a:pt x="97" y="0"/>
                    </a:lnTo>
                    <a:lnTo>
                      <a:pt x="85" y="6"/>
                    </a:lnTo>
                    <a:lnTo>
                      <a:pt x="73" y="13"/>
                    </a:lnTo>
                    <a:lnTo>
                      <a:pt x="61" y="20"/>
                    </a:lnTo>
                    <a:lnTo>
                      <a:pt x="49" y="27"/>
                    </a:lnTo>
                    <a:lnTo>
                      <a:pt x="37" y="33"/>
                    </a:lnTo>
                    <a:lnTo>
                      <a:pt x="25" y="40"/>
                    </a:lnTo>
                    <a:lnTo>
                      <a:pt x="13" y="47"/>
                    </a:lnTo>
                    <a:lnTo>
                      <a:pt x="0" y="54"/>
                    </a:lnTo>
                    <a:lnTo>
                      <a:pt x="16" y="55"/>
                    </a:lnTo>
                    <a:lnTo>
                      <a:pt x="32" y="57"/>
                    </a:lnTo>
                    <a:lnTo>
                      <a:pt x="48" y="58"/>
                    </a:lnTo>
                    <a:lnTo>
                      <a:pt x="64" y="60"/>
                    </a:lnTo>
                    <a:lnTo>
                      <a:pt x="80" y="61"/>
                    </a:lnTo>
                    <a:lnTo>
                      <a:pt x="96" y="64"/>
                    </a:lnTo>
                    <a:lnTo>
                      <a:pt x="111" y="65"/>
                    </a:lnTo>
                    <a:lnTo>
                      <a:pt x="127" y="67"/>
                    </a:lnTo>
                    <a:lnTo>
                      <a:pt x="155" y="71"/>
                    </a:lnTo>
                    <a:lnTo>
                      <a:pt x="183" y="75"/>
                    </a:lnTo>
                    <a:lnTo>
                      <a:pt x="213" y="79"/>
                    </a:lnTo>
                    <a:lnTo>
                      <a:pt x="241" y="83"/>
                    </a:lnTo>
                    <a:lnTo>
                      <a:pt x="269" y="87"/>
                    </a:lnTo>
                    <a:lnTo>
                      <a:pt x="297" y="91"/>
                    </a:lnTo>
                    <a:lnTo>
                      <a:pt x="326" y="95"/>
                    </a:lnTo>
                    <a:lnTo>
                      <a:pt x="355" y="99"/>
                    </a:lnTo>
                    <a:lnTo>
                      <a:pt x="383" y="103"/>
                    </a:lnTo>
                    <a:lnTo>
                      <a:pt x="411" y="106"/>
                    </a:lnTo>
                    <a:lnTo>
                      <a:pt x="440" y="111"/>
                    </a:lnTo>
                    <a:lnTo>
                      <a:pt x="468" y="115"/>
                    </a:lnTo>
                    <a:lnTo>
                      <a:pt x="496" y="119"/>
                    </a:lnTo>
                    <a:lnTo>
                      <a:pt x="525" y="122"/>
                    </a:lnTo>
                    <a:lnTo>
                      <a:pt x="554" y="126"/>
                    </a:lnTo>
                    <a:lnTo>
                      <a:pt x="582" y="131"/>
                    </a:lnTo>
                    <a:lnTo>
                      <a:pt x="595" y="133"/>
                    </a:lnTo>
                    <a:lnTo>
                      <a:pt x="608" y="135"/>
                    </a:lnTo>
                    <a:lnTo>
                      <a:pt x="622" y="136"/>
                    </a:lnTo>
                    <a:lnTo>
                      <a:pt x="635" y="138"/>
                    </a:lnTo>
                    <a:lnTo>
                      <a:pt x="648" y="140"/>
                    </a:lnTo>
                    <a:lnTo>
                      <a:pt x="661" y="141"/>
                    </a:lnTo>
                    <a:lnTo>
                      <a:pt x="674" y="143"/>
                    </a:lnTo>
                    <a:lnTo>
                      <a:pt x="687" y="145"/>
                    </a:lnTo>
                    <a:lnTo>
                      <a:pt x="674" y="136"/>
                    </a:lnTo>
                    <a:lnTo>
                      <a:pt x="660" y="125"/>
                    </a:lnTo>
                    <a:lnTo>
                      <a:pt x="647" y="116"/>
                    </a:lnTo>
                    <a:lnTo>
                      <a:pt x="633" y="106"/>
                    </a:lnTo>
                    <a:lnTo>
                      <a:pt x="619" y="97"/>
                    </a:lnTo>
                    <a:lnTo>
                      <a:pt x="607" y="88"/>
                    </a:lnTo>
                    <a:lnTo>
                      <a:pt x="593" y="77"/>
                    </a:lnTo>
                    <a:lnTo>
                      <a:pt x="580" y="68"/>
                    </a:lnTo>
                    <a:close/>
                  </a:path>
                </a:pathLst>
              </a:custGeom>
              <a:solidFill>
                <a:srgbClr val="A55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 name="Freeform 31"/>
              <p:cNvSpPr>
                <a:spLocks/>
              </p:cNvSpPr>
              <p:nvPr/>
            </p:nvSpPr>
            <p:spPr bwMode="auto">
              <a:xfrm>
                <a:off x="4269" y="3370"/>
                <a:ext cx="124" cy="27"/>
              </a:xfrm>
              <a:custGeom>
                <a:avLst/>
                <a:gdLst>
                  <a:gd name="T0" fmla="*/ 484 w 618"/>
                  <a:gd name="T1" fmla="*/ 55 h 136"/>
                  <a:gd name="T2" fmla="*/ 432 w 618"/>
                  <a:gd name="T3" fmla="*/ 48 h 136"/>
                  <a:gd name="T4" fmla="*/ 380 w 618"/>
                  <a:gd name="T5" fmla="*/ 40 h 136"/>
                  <a:gd name="T6" fmla="*/ 329 w 618"/>
                  <a:gd name="T7" fmla="*/ 33 h 136"/>
                  <a:gd name="T8" fmla="*/ 277 w 618"/>
                  <a:gd name="T9" fmla="*/ 26 h 136"/>
                  <a:gd name="T10" fmla="*/ 224 w 618"/>
                  <a:gd name="T11" fmla="*/ 18 h 136"/>
                  <a:gd name="T12" fmla="*/ 173 w 618"/>
                  <a:gd name="T13" fmla="*/ 11 h 136"/>
                  <a:gd name="T14" fmla="*/ 121 w 618"/>
                  <a:gd name="T15" fmla="*/ 4 h 136"/>
                  <a:gd name="T16" fmla="*/ 83 w 618"/>
                  <a:gd name="T17" fmla="*/ 6 h 136"/>
                  <a:gd name="T18" fmla="*/ 59 w 618"/>
                  <a:gd name="T19" fmla="*/ 20 h 136"/>
                  <a:gd name="T20" fmla="*/ 35 w 618"/>
                  <a:gd name="T21" fmla="*/ 33 h 136"/>
                  <a:gd name="T22" fmla="*/ 11 w 618"/>
                  <a:gd name="T23" fmla="*/ 47 h 136"/>
                  <a:gd name="T24" fmla="*/ 14 w 618"/>
                  <a:gd name="T25" fmla="*/ 55 h 136"/>
                  <a:gd name="T26" fmla="*/ 44 w 618"/>
                  <a:gd name="T27" fmla="*/ 58 h 136"/>
                  <a:gd name="T28" fmla="*/ 74 w 618"/>
                  <a:gd name="T29" fmla="*/ 61 h 136"/>
                  <a:gd name="T30" fmla="*/ 104 w 618"/>
                  <a:gd name="T31" fmla="*/ 65 h 136"/>
                  <a:gd name="T32" fmla="*/ 144 w 618"/>
                  <a:gd name="T33" fmla="*/ 69 h 136"/>
                  <a:gd name="T34" fmla="*/ 193 w 618"/>
                  <a:gd name="T35" fmla="*/ 76 h 136"/>
                  <a:gd name="T36" fmla="*/ 242 w 618"/>
                  <a:gd name="T37" fmla="*/ 82 h 136"/>
                  <a:gd name="T38" fmla="*/ 290 w 618"/>
                  <a:gd name="T39" fmla="*/ 90 h 136"/>
                  <a:gd name="T40" fmla="*/ 339 w 618"/>
                  <a:gd name="T41" fmla="*/ 96 h 136"/>
                  <a:gd name="T42" fmla="*/ 388 w 618"/>
                  <a:gd name="T43" fmla="*/ 103 h 136"/>
                  <a:gd name="T44" fmla="*/ 438 w 618"/>
                  <a:gd name="T45" fmla="*/ 110 h 136"/>
                  <a:gd name="T46" fmla="*/ 487 w 618"/>
                  <a:gd name="T47" fmla="*/ 117 h 136"/>
                  <a:gd name="T48" fmla="*/ 524 w 618"/>
                  <a:gd name="T49" fmla="*/ 122 h 136"/>
                  <a:gd name="T50" fmla="*/ 552 w 618"/>
                  <a:gd name="T51" fmla="*/ 126 h 136"/>
                  <a:gd name="T52" fmla="*/ 578 w 618"/>
                  <a:gd name="T53" fmla="*/ 129 h 136"/>
                  <a:gd name="T54" fmla="*/ 605 w 618"/>
                  <a:gd name="T55" fmla="*/ 134 h 136"/>
                  <a:gd name="T56" fmla="*/ 605 w 618"/>
                  <a:gd name="T57" fmla="*/ 126 h 136"/>
                  <a:gd name="T58" fmla="*/ 578 w 618"/>
                  <a:gd name="T59" fmla="*/ 106 h 136"/>
                  <a:gd name="T60" fmla="*/ 551 w 618"/>
                  <a:gd name="T61" fmla="*/ 88 h 136"/>
                  <a:gd name="T62" fmla="*/ 523 w 618"/>
                  <a:gd name="T63" fmla="*/ 69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18" h="136">
                    <a:moveTo>
                      <a:pt x="510" y="59"/>
                    </a:moveTo>
                    <a:lnTo>
                      <a:pt x="484" y="55"/>
                    </a:lnTo>
                    <a:lnTo>
                      <a:pt x="457" y="52"/>
                    </a:lnTo>
                    <a:lnTo>
                      <a:pt x="432" y="48"/>
                    </a:lnTo>
                    <a:lnTo>
                      <a:pt x="406" y="45"/>
                    </a:lnTo>
                    <a:lnTo>
                      <a:pt x="380" y="40"/>
                    </a:lnTo>
                    <a:lnTo>
                      <a:pt x="354" y="37"/>
                    </a:lnTo>
                    <a:lnTo>
                      <a:pt x="329" y="33"/>
                    </a:lnTo>
                    <a:lnTo>
                      <a:pt x="303" y="29"/>
                    </a:lnTo>
                    <a:lnTo>
                      <a:pt x="277" y="26"/>
                    </a:lnTo>
                    <a:lnTo>
                      <a:pt x="250" y="22"/>
                    </a:lnTo>
                    <a:lnTo>
                      <a:pt x="224" y="18"/>
                    </a:lnTo>
                    <a:lnTo>
                      <a:pt x="199" y="14"/>
                    </a:lnTo>
                    <a:lnTo>
                      <a:pt x="173" y="11"/>
                    </a:lnTo>
                    <a:lnTo>
                      <a:pt x="147" y="7"/>
                    </a:lnTo>
                    <a:lnTo>
                      <a:pt x="121" y="4"/>
                    </a:lnTo>
                    <a:lnTo>
                      <a:pt x="95" y="0"/>
                    </a:lnTo>
                    <a:lnTo>
                      <a:pt x="83" y="6"/>
                    </a:lnTo>
                    <a:lnTo>
                      <a:pt x="71" y="13"/>
                    </a:lnTo>
                    <a:lnTo>
                      <a:pt x="59" y="20"/>
                    </a:lnTo>
                    <a:lnTo>
                      <a:pt x="48" y="27"/>
                    </a:lnTo>
                    <a:lnTo>
                      <a:pt x="35" y="33"/>
                    </a:lnTo>
                    <a:lnTo>
                      <a:pt x="24" y="40"/>
                    </a:lnTo>
                    <a:lnTo>
                      <a:pt x="11" y="47"/>
                    </a:lnTo>
                    <a:lnTo>
                      <a:pt x="0" y="54"/>
                    </a:lnTo>
                    <a:lnTo>
                      <a:pt x="14" y="55"/>
                    </a:lnTo>
                    <a:lnTo>
                      <a:pt x="30" y="56"/>
                    </a:lnTo>
                    <a:lnTo>
                      <a:pt x="44" y="58"/>
                    </a:lnTo>
                    <a:lnTo>
                      <a:pt x="59" y="59"/>
                    </a:lnTo>
                    <a:lnTo>
                      <a:pt x="74" y="61"/>
                    </a:lnTo>
                    <a:lnTo>
                      <a:pt x="89" y="62"/>
                    </a:lnTo>
                    <a:lnTo>
                      <a:pt x="104" y="65"/>
                    </a:lnTo>
                    <a:lnTo>
                      <a:pt x="120" y="66"/>
                    </a:lnTo>
                    <a:lnTo>
                      <a:pt x="144" y="69"/>
                    </a:lnTo>
                    <a:lnTo>
                      <a:pt x="169" y="72"/>
                    </a:lnTo>
                    <a:lnTo>
                      <a:pt x="193" y="76"/>
                    </a:lnTo>
                    <a:lnTo>
                      <a:pt x="217" y="79"/>
                    </a:lnTo>
                    <a:lnTo>
                      <a:pt x="242" y="82"/>
                    </a:lnTo>
                    <a:lnTo>
                      <a:pt x="266" y="85"/>
                    </a:lnTo>
                    <a:lnTo>
                      <a:pt x="290" y="90"/>
                    </a:lnTo>
                    <a:lnTo>
                      <a:pt x="315" y="93"/>
                    </a:lnTo>
                    <a:lnTo>
                      <a:pt x="339" y="96"/>
                    </a:lnTo>
                    <a:lnTo>
                      <a:pt x="363" y="100"/>
                    </a:lnTo>
                    <a:lnTo>
                      <a:pt x="388" y="103"/>
                    </a:lnTo>
                    <a:lnTo>
                      <a:pt x="413" y="106"/>
                    </a:lnTo>
                    <a:lnTo>
                      <a:pt x="438" y="110"/>
                    </a:lnTo>
                    <a:lnTo>
                      <a:pt x="462" y="114"/>
                    </a:lnTo>
                    <a:lnTo>
                      <a:pt x="487" y="117"/>
                    </a:lnTo>
                    <a:lnTo>
                      <a:pt x="511" y="120"/>
                    </a:lnTo>
                    <a:lnTo>
                      <a:pt x="524" y="122"/>
                    </a:lnTo>
                    <a:lnTo>
                      <a:pt x="538" y="124"/>
                    </a:lnTo>
                    <a:lnTo>
                      <a:pt x="552" y="126"/>
                    </a:lnTo>
                    <a:lnTo>
                      <a:pt x="565" y="127"/>
                    </a:lnTo>
                    <a:lnTo>
                      <a:pt x="578" y="129"/>
                    </a:lnTo>
                    <a:lnTo>
                      <a:pt x="591" y="132"/>
                    </a:lnTo>
                    <a:lnTo>
                      <a:pt x="605" y="134"/>
                    </a:lnTo>
                    <a:lnTo>
                      <a:pt x="618" y="136"/>
                    </a:lnTo>
                    <a:lnTo>
                      <a:pt x="605" y="126"/>
                    </a:lnTo>
                    <a:lnTo>
                      <a:pt x="591" y="116"/>
                    </a:lnTo>
                    <a:lnTo>
                      <a:pt x="578" y="106"/>
                    </a:lnTo>
                    <a:lnTo>
                      <a:pt x="564" y="97"/>
                    </a:lnTo>
                    <a:lnTo>
                      <a:pt x="551" y="88"/>
                    </a:lnTo>
                    <a:lnTo>
                      <a:pt x="537" y="78"/>
                    </a:lnTo>
                    <a:lnTo>
                      <a:pt x="523" y="69"/>
                    </a:lnTo>
                    <a:lnTo>
                      <a:pt x="510" y="59"/>
                    </a:lnTo>
                    <a:close/>
                  </a:path>
                </a:pathLst>
              </a:custGeom>
              <a:solidFill>
                <a:srgbClr val="A8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8" name="Freeform 32"/>
              <p:cNvSpPr>
                <a:spLocks/>
              </p:cNvSpPr>
              <p:nvPr/>
            </p:nvSpPr>
            <p:spPr bwMode="auto">
              <a:xfrm>
                <a:off x="4269" y="3370"/>
                <a:ext cx="110" cy="25"/>
              </a:xfrm>
              <a:custGeom>
                <a:avLst/>
                <a:gdLst>
                  <a:gd name="T0" fmla="*/ 420 w 552"/>
                  <a:gd name="T1" fmla="*/ 47 h 126"/>
                  <a:gd name="T2" fmla="*/ 377 w 552"/>
                  <a:gd name="T3" fmla="*/ 40 h 126"/>
                  <a:gd name="T4" fmla="*/ 333 w 552"/>
                  <a:gd name="T5" fmla="*/ 34 h 126"/>
                  <a:gd name="T6" fmla="*/ 290 w 552"/>
                  <a:gd name="T7" fmla="*/ 28 h 126"/>
                  <a:gd name="T8" fmla="*/ 246 w 552"/>
                  <a:gd name="T9" fmla="*/ 22 h 126"/>
                  <a:gd name="T10" fmla="*/ 203 w 552"/>
                  <a:gd name="T11" fmla="*/ 15 h 126"/>
                  <a:gd name="T12" fmla="*/ 159 w 552"/>
                  <a:gd name="T13" fmla="*/ 9 h 126"/>
                  <a:gd name="T14" fmla="*/ 117 w 552"/>
                  <a:gd name="T15" fmla="*/ 3 h 126"/>
                  <a:gd name="T16" fmla="*/ 83 w 552"/>
                  <a:gd name="T17" fmla="*/ 6 h 126"/>
                  <a:gd name="T18" fmla="*/ 59 w 552"/>
                  <a:gd name="T19" fmla="*/ 20 h 126"/>
                  <a:gd name="T20" fmla="*/ 35 w 552"/>
                  <a:gd name="T21" fmla="*/ 33 h 126"/>
                  <a:gd name="T22" fmla="*/ 11 w 552"/>
                  <a:gd name="T23" fmla="*/ 47 h 126"/>
                  <a:gd name="T24" fmla="*/ 14 w 552"/>
                  <a:gd name="T25" fmla="*/ 54 h 126"/>
                  <a:gd name="T26" fmla="*/ 42 w 552"/>
                  <a:gd name="T27" fmla="*/ 57 h 126"/>
                  <a:gd name="T28" fmla="*/ 71 w 552"/>
                  <a:gd name="T29" fmla="*/ 60 h 126"/>
                  <a:gd name="T30" fmla="*/ 100 w 552"/>
                  <a:gd name="T31" fmla="*/ 62 h 126"/>
                  <a:gd name="T32" fmla="*/ 135 w 552"/>
                  <a:gd name="T33" fmla="*/ 67 h 126"/>
                  <a:gd name="T34" fmla="*/ 176 w 552"/>
                  <a:gd name="T35" fmla="*/ 72 h 126"/>
                  <a:gd name="T36" fmla="*/ 217 w 552"/>
                  <a:gd name="T37" fmla="*/ 78 h 126"/>
                  <a:gd name="T38" fmla="*/ 258 w 552"/>
                  <a:gd name="T39" fmla="*/ 84 h 126"/>
                  <a:gd name="T40" fmla="*/ 299 w 552"/>
                  <a:gd name="T41" fmla="*/ 90 h 126"/>
                  <a:gd name="T42" fmla="*/ 339 w 552"/>
                  <a:gd name="T43" fmla="*/ 96 h 126"/>
                  <a:gd name="T44" fmla="*/ 380 w 552"/>
                  <a:gd name="T45" fmla="*/ 101 h 126"/>
                  <a:gd name="T46" fmla="*/ 421 w 552"/>
                  <a:gd name="T47" fmla="*/ 106 h 126"/>
                  <a:gd name="T48" fmla="*/ 455 w 552"/>
                  <a:gd name="T49" fmla="*/ 112 h 126"/>
                  <a:gd name="T50" fmla="*/ 483 w 552"/>
                  <a:gd name="T51" fmla="*/ 116 h 126"/>
                  <a:gd name="T52" fmla="*/ 511 w 552"/>
                  <a:gd name="T53" fmla="*/ 120 h 126"/>
                  <a:gd name="T54" fmla="*/ 538 w 552"/>
                  <a:gd name="T55" fmla="*/ 124 h 126"/>
                  <a:gd name="T56" fmla="*/ 538 w 552"/>
                  <a:gd name="T57" fmla="*/ 117 h 126"/>
                  <a:gd name="T58" fmla="*/ 511 w 552"/>
                  <a:gd name="T59" fmla="*/ 98 h 126"/>
                  <a:gd name="T60" fmla="*/ 483 w 552"/>
                  <a:gd name="T61" fmla="*/ 78 h 126"/>
                  <a:gd name="T62" fmla="*/ 455 w 552"/>
                  <a:gd name="T63"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2" h="126">
                    <a:moveTo>
                      <a:pt x="442" y="50"/>
                    </a:moveTo>
                    <a:lnTo>
                      <a:pt x="420" y="47"/>
                    </a:lnTo>
                    <a:lnTo>
                      <a:pt x="398" y="44"/>
                    </a:lnTo>
                    <a:lnTo>
                      <a:pt x="377" y="40"/>
                    </a:lnTo>
                    <a:lnTo>
                      <a:pt x="355" y="37"/>
                    </a:lnTo>
                    <a:lnTo>
                      <a:pt x="333" y="34"/>
                    </a:lnTo>
                    <a:lnTo>
                      <a:pt x="311" y="31"/>
                    </a:lnTo>
                    <a:lnTo>
                      <a:pt x="290" y="28"/>
                    </a:lnTo>
                    <a:lnTo>
                      <a:pt x="268" y="25"/>
                    </a:lnTo>
                    <a:lnTo>
                      <a:pt x="246" y="22"/>
                    </a:lnTo>
                    <a:lnTo>
                      <a:pt x="225" y="18"/>
                    </a:lnTo>
                    <a:lnTo>
                      <a:pt x="203" y="15"/>
                    </a:lnTo>
                    <a:lnTo>
                      <a:pt x="181" y="12"/>
                    </a:lnTo>
                    <a:lnTo>
                      <a:pt x="159" y="9"/>
                    </a:lnTo>
                    <a:lnTo>
                      <a:pt x="139" y="6"/>
                    </a:lnTo>
                    <a:lnTo>
                      <a:pt x="117" y="3"/>
                    </a:lnTo>
                    <a:lnTo>
                      <a:pt x="95" y="0"/>
                    </a:lnTo>
                    <a:lnTo>
                      <a:pt x="83" y="6"/>
                    </a:lnTo>
                    <a:lnTo>
                      <a:pt x="71" y="13"/>
                    </a:lnTo>
                    <a:lnTo>
                      <a:pt x="59" y="20"/>
                    </a:lnTo>
                    <a:lnTo>
                      <a:pt x="48" y="26"/>
                    </a:lnTo>
                    <a:lnTo>
                      <a:pt x="35" y="33"/>
                    </a:lnTo>
                    <a:lnTo>
                      <a:pt x="24" y="39"/>
                    </a:lnTo>
                    <a:lnTo>
                      <a:pt x="11" y="47"/>
                    </a:lnTo>
                    <a:lnTo>
                      <a:pt x="0" y="53"/>
                    </a:lnTo>
                    <a:lnTo>
                      <a:pt x="14" y="54"/>
                    </a:lnTo>
                    <a:lnTo>
                      <a:pt x="28" y="56"/>
                    </a:lnTo>
                    <a:lnTo>
                      <a:pt x="42" y="57"/>
                    </a:lnTo>
                    <a:lnTo>
                      <a:pt x="57" y="58"/>
                    </a:lnTo>
                    <a:lnTo>
                      <a:pt x="71" y="60"/>
                    </a:lnTo>
                    <a:lnTo>
                      <a:pt x="85" y="61"/>
                    </a:lnTo>
                    <a:lnTo>
                      <a:pt x="100" y="62"/>
                    </a:lnTo>
                    <a:lnTo>
                      <a:pt x="115" y="64"/>
                    </a:lnTo>
                    <a:lnTo>
                      <a:pt x="135" y="67"/>
                    </a:lnTo>
                    <a:lnTo>
                      <a:pt x="155" y="70"/>
                    </a:lnTo>
                    <a:lnTo>
                      <a:pt x="176" y="72"/>
                    </a:lnTo>
                    <a:lnTo>
                      <a:pt x="196" y="75"/>
                    </a:lnTo>
                    <a:lnTo>
                      <a:pt x="217" y="78"/>
                    </a:lnTo>
                    <a:lnTo>
                      <a:pt x="237" y="81"/>
                    </a:lnTo>
                    <a:lnTo>
                      <a:pt x="258" y="84"/>
                    </a:lnTo>
                    <a:lnTo>
                      <a:pt x="278" y="87"/>
                    </a:lnTo>
                    <a:lnTo>
                      <a:pt x="299" y="90"/>
                    </a:lnTo>
                    <a:lnTo>
                      <a:pt x="318" y="93"/>
                    </a:lnTo>
                    <a:lnTo>
                      <a:pt x="339" y="96"/>
                    </a:lnTo>
                    <a:lnTo>
                      <a:pt x="359" y="98"/>
                    </a:lnTo>
                    <a:lnTo>
                      <a:pt x="380" y="101"/>
                    </a:lnTo>
                    <a:lnTo>
                      <a:pt x="401" y="104"/>
                    </a:lnTo>
                    <a:lnTo>
                      <a:pt x="421" y="106"/>
                    </a:lnTo>
                    <a:lnTo>
                      <a:pt x="442" y="110"/>
                    </a:lnTo>
                    <a:lnTo>
                      <a:pt x="455" y="112"/>
                    </a:lnTo>
                    <a:lnTo>
                      <a:pt x="469" y="114"/>
                    </a:lnTo>
                    <a:lnTo>
                      <a:pt x="483" y="116"/>
                    </a:lnTo>
                    <a:lnTo>
                      <a:pt x="497" y="118"/>
                    </a:lnTo>
                    <a:lnTo>
                      <a:pt x="511" y="120"/>
                    </a:lnTo>
                    <a:lnTo>
                      <a:pt x="524" y="122"/>
                    </a:lnTo>
                    <a:lnTo>
                      <a:pt x="538" y="124"/>
                    </a:lnTo>
                    <a:lnTo>
                      <a:pt x="552" y="126"/>
                    </a:lnTo>
                    <a:lnTo>
                      <a:pt x="538" y="117"/>
                    </a:lnTo>
                    <a:lnTo>
                      <a:pt x="524" y="107"/>
                    </a:lnTo>
                    <a:lnTo>
                      <a:pt x="511" y="98"/>
                    </a:lnTo>
                    <a:lnTo>
                      <a:pt x="497" y="88"/>
                    </a:lnTo>
                    <a:lnTo>
                      <a:pt x="483" y="78"/>
                    </a:lnTo>
                    <a:lnTo>
                      <a:pt x="469" y="69"/>
                    </a:lnTo>
                    <a:lnTo>
                      <a:pt x="455" y="59"/>
                    </a:lnTo>
                    <a:lnTo>
                      <a:pt x="442" y="50"/>
                    </a:lnTo>
                    <a:close/>
                  </a:path>
                </a:pathLst>
              </a:custGeom>
              <a:solidFill>
                <a:srgbClr val="AA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9" name="Freeform 33"/>
              <p:cNvSpPr>
                <a:spLocks/>
              </p:cNvSpPr>
              <p:nvPr/>
            </p:nvSpPr>
            <p:spPr bwMode="auto">
              <a:xfrm>
                <a:off x="4269" y="3370"/>
                <a:ext cx="97" cy="23"/>
              </a:xfrm>
              <a:custGeom>
                <a:avLst/>
                <a:gdLst>
                  <a:gd name="T0" fmla="*/ 356 w 485"/>
                  <a:gd name="T1" fmla="*/ 38 h 117"/>
                  <a:gd name="T2" fmla="*/ 322 w 485"/>
                  <a:gd name="T3" fmla="*/ 33 h 117"/>
                  <a:gd name="T4" fmla="*/ 287 w 485"/>
                  <a:gd name="T5" fmla="*/ 28 h 117"/>
                  <a:gd name="T6" fmla="*/ 251 w 485"/>
                  <a:gd name="T7" fmla="*/ 23 h 117"/>
                  <a:gd name="T8" fmla="*/ 217 w 485"/>
                  <a:gd name="T9" fmla="*/ 17 h 117"/>
                  <a:gd name="T10" fmla="*/ 181 w 485"/>
                  <a:gd name="T11" fmla="*/ 12 h 117"/>
                  <a:gd name="T12" fmla="*/ 147 w 485"/>
                  <a:gd name="T13" fmla="*/ 7 h 117"/>
                  <a:gd name="T14" fmla="*/ 112 w 485"/>
                  <a:gd name="T15" fmla="*/ 2 h 117"/>
                  <a:gd name="T16" fmla="*/ 83 w 485"/>
                  <a:gd name="T17" fmla="*/ 6 h 117"/>
                  <a:gd name="T18" fmla="*/ 59 w 485"/>
                  <a:gd name="T19" fmla="*/ 20 h 117"/>
                  <a:gd name="T20" fmla="*/ 36 w 485"/>
                  <a:gd name="T21" fmla="*/ 33 h 117"/>
                  <a:gd name="T22" fmla="*/ 12 w 485"/>
                  <a:gd name="T23" fmla="*/ 47 h 117"/>
                  <a:gd name="T24" fmla="*/ 13 w 485"/>
                  <a:gd name="T25" fmla="*/ 54 h 117"/>
                  <a:gd name="T26" fmla="*/ 40 w 485"/>
                  <a:gd name="T27" fmla="*/ 56 h 117"/>
                  <a:gd name="T28" fmla="*/ 67 w 485"/>
                  <a:gd name="T29" fmla="*/ 59 h 117"/>
                  <a:gd name="T30" fmla="*/ 95 w 485"/>
                  <a:gd name="T31" fmla="*/ 61 h 117"/>
                  <a:gd name="T32" fmla="*/ 125 w 485"/>
                  <a:gd name="T33" fmla="*/ 65 h 117"/>
                  <a:gd name="T34" fmla="*/ 157 w 485"/>
                  <a:gd name="T35" fmla="*/ 70 h 117"/>
                  <a:gd name="T36" fmla="*/ 191 w 485"/>
                  <a:gd name="T37" fmla="*/ 74 h 117"/>
                  <a:gd name="T38" fmla="*/ 223 w 485"/>
                  <a:gd name="T39" fmla="*/ 78 h 117"/>
                  <a:gd name="T40" fmla="*/ 257 w 485"/>
                  <a:gd name="T41" fmla="*/ 83 h 117"/>
                  <a:gd name="T42" fmla="*/ 290 w 485"/>
                  <a:gd name="T43" fmla="*/ 88 h 117"/>
                  <a:gd name="T44" fmla="*/ 323 w 485"/>
                  <a:gd name="T45" fmla="*/ 92 h 117"/>
                  <a:gd name="T46" fmla="*/ 356 w 485"/>
                  <a:gd name="T47" fmla="*/ 97 h 117"/>
                  <a:gd name="T48" fmla="*/ 386 w 485"/>
                  <a:gd name="T49" fmla="*/ 101 h 117"/>
                  <a:gd name="T50" fmla="*/ 415 w 485"/>
                  <a:gd name="T51" fmla="*/ 105 h 117"/>
                  <a:gd name="T52" fmla="*/ 443 w 485"/>
                  <a:gd name="T53" fmla="*/ 111 h 117"/>
                  <a:gd name="T54" fmla="*/ 471 w 485"/>
                  <a:gd name="T55" fmla="*/ 115 h 117"/>
                  <a:gd name="T56" fmla="*/ 471 w 485"/>
                  <a:gd name="T57" fmla="*/ 107 h 117"/>
                  <a:gd name="T58" fmla="*/ 443 w 485"/>
                  <a:gd name="T59" fmla="*/ 89 h 117"/>
                  <a:gd name="T60" fmla="*/ 416 w 485"/>
                  <a:gd name="T61" fmla="*/ 70 h 117"/>
                  <a:gd name="T62" fmla="*/ 387 w 485"/>
                  <a:gd name="T63" fmla="*/ 5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5" h="117">
                    <a:moveTo>
                      <a:pt x="374" y="40"/>
                    </a:moveTo>
                    <a:lnTo>
                      <a:pt x="356" y="38"/>
                    </a:lnTo>
                    <a:lnTo>
                      <a:pt x="339" y="35"/>
                    </a:lnTo>
                    <a:lnTo>
                      <a:pt x="322" y="33"/>
                    </a:lnTo>
                    <a:lnTo>
                      <a:pt x="304" y="30"/>
                    </a:lnTo>
                    <a:lnTo>
                      <a:pt x="287" y="28"/>
                    </a:lnTo>
                    <a:lnTo>
                      <a:pt x="269" y="25"/>
                    </a:lnTo>
                    <a:lnTo>
                      <a:pt x="251" y="23"/>
                    </a:lnTo>
                    <a:lnTo>
                      <a:pt x="235" y="20"/>
                    </a:lnTo>
                    <a:lnTo>
                      <a:pt x="217" y="17"/>
                    </a:lnTo>
                    <a:lnTo>
                      <a:pt x="199" y="15"/>
                    </a:lnTo>
                    <a:lnTo>
                      <a:pt x="181" y="12"/>
                    </a:lnTo>
                    <a:lnTo>
                      <a:pt x="165" y="10"/>
                    </a:lnTo>
                    <a:lnTo>
                      <a:pt x="147" y="7"/>
                    </a:lnTo>
                    <a:lnTo>
                      <a:pt x="129" y="5"/>
                    </a:lnTo>
                    <a:lnTo>
                      <a:pt x="112" y="2"/>
                    </a:lnTo>
                    <a:lnTo>
                      <a:pt x="95" y="0"/>
                    </a:lnTo>
                    <a:lnTo>
                      <a:pt x="83" y="6"/>
                    </a:lnTo>
                    <a:lnTo>
                      <a:pt x="71" y="13"/>
                    </a:lnTo>
                    <a:lnTo>
                      <a:pt x="59" y="20"/>
                    </a:lnTo>
                    <a:lnTo>
                      <a:pt x="48" y="26"/>
                    </a:lnTo>
                    <a:lnTo>
                      <a:pt x="36" y="33"/>
                    </a:lnTo>
                    <a:lnTo>
                      <a:pt x="24" y="39"/>
                    </a:lnTo>
                    <a:lnTo>
                      <a:pt x="12" y="47"/>
                    </a:lnTo>
                    <a:lnTo>
                      <a:pt x="0" y="53"/>
                    </a:lnTo>
                    <a:lnTo>
                      <a:pt x="13" y="54"/>
                    </a:lnTo>
                    <a:lnTo>
                      <a:pt x="27" y="55"/>
                    </a:lnTo>
                    <a:lnTo>
                      <a:pt x="40" y="56"/>
                    </a:lnTo>
                    <a:lnTo>
                      <a:pt x="54" y="57"/>
                    </a:lnTo>
                    <a:lnTo>
                      <a:pt x="67" y="59"/>
                    </a:lnTo>
                    <a:lnTo>
                      <a:pt x="81" y="60"/>
                    </a:lnTo>
                    <a:lnTo>
                      <a:pt x="95" y="61"/>
                    </a:lnTo>
                    <a:lnTo>
                      <a:pt x="108" y="62"/>
                    </a:lnTo>
                    <a:lnTo>
                      <a:pt x="125" y="65"/>
                    </a:lnTo>
                    <a:lnTo>
                      <a:pt x="142" y="67"/>
                    </a:lnTo>
                    <a:lnTo>
                      <a:pt x="157" y="70"/>
                    </a:lnTo>
                    <a:lnTo>
                      <a:pt x="174" y="72"/>
                    </a:lnTo>
                    <a:lnTo>
                      <a:pt x="191" y="74"/>
                    </a:lnTo>
                    <a:lnTo>
                      <a:pt x="208" y="76"/>
                    </a:lnTo>
                    <a:lnTo>
                      <a:pt x="223" y="78"/>
                    </a:lnTo>
                    <a:lnTo>
                      <a:pt x="240" y="80"/>
                    </a:lnTo>
                    <a:lnTo>
                      <a:pt x="257" y="83"/>
                    </a:lnTo>
                    <a:lnTo>
                      <a:pt x="273" y="85"/>
                    </a:lnTo>
                    <a:lnTo>
                      <a:pt x="290" y="88"/>
                    </a:lnTo>
                    <a:lnTo>
                      <a:pt x="306" y="90"/>
                    </a:lnTo>
                    <a:lnTo>
                      <a:pt x="323" y="92"/>
                    </a:lnTo>
                    <a:lnTo>
                      <a:pt x="339" y="95"/>
                    </a:lnTo>
                    <a:lnTo>
                      <a:pt x="356" y="97"/>
                    </a:lnTo>
                    <a:lnTo>
                      <a:pt x="373" y="99"/>
                    </a:lnTo>
                    <a:lnTo>
                      <a:pt x="386" y="101"/>
                    </a:lnTo>
                    <a:lnTo>
                      <a:pt x="401" y="103"/>
                    </a:lnTo>
                    <a:lnTo>
                      <a:pt x="415" y="105"/>
                    </a:lnTo>
                    <a:lnTo>
                      <a:pt x="429" y="107"/>
                    </a:lnTo>
                    <a:lnTo>
                      <a:pt x="443" y="111"/>
                    </a:lnTo>
                    <a:lnTo>
                      <a:pt x="456" y="113"/>
                    </a:lnTo>
                    <a:lnTo>
                      <a:pt x="471" y="115"/>
                    </a:lnTo>
                    <a:lnTo>
                      <a:pt x="485" y="117"/>
                    </a:lnTo>
                    <a:lnTo>
                      <a:pt x="471" y="107"/>
                    </a:lnTo>
                    <a:lnTo>
                      <a:pt x="457" y="98"/>
                    </a:lnTo>
                    <a:lnTo>
                      <a:pt x="443" y="89"/>
                    </a:lnTo>
                    <a:lnTo>
                      <a:pt x="429" y="79"/>
                    </a:lnTo>
                    <a:lnTo>
                      <a:pt x="416" y="70"/>
                    </a:lnTo>
                    <a:lnTo>
                      <a:pt x="401" y="60"/>
                    </a:lnTo>
                    <a:lnTo>
                      <a:pt x="387" y="50"/>
                    </a:lnTo>
                    <a:lnTo>
                      <a:pt x="374" y="40"/>
                    </a:lnTo>
                    <a:close/>
                  </a:path>
                </a:pathLst>
              </a:custGeom>
              <a:solidFill>
                <a:srgbClr val="AD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0" name="Freeform 34"/>
              <p:cNvSpPr>
                <a:spLocks/>
              </p:cNvSpPr>
              <p:nvPr/>
            </p:nvSpPr>
            <p:spPr bwMode="auto">
              <a:xfrm>
                <a:off x="4269" y="3370"/>
                <a:ext cx="84" cy="21"/>
              </a:xfrm>
              <a:custGeom>
                <a:avLst/>
                <a:gdLst>
                  <a:gd name="T0" fmla="*/ 292 w 419"/>
                  <a:gd name="T1" fmla="*/ 30 h 107"/>
                  <a:gd name="T2" fmla="*/ 266 w 419"/>
                  <a:gd name="T3" fmla="*/ 26 h 107"/>
                  <a:gd name="T4" fmla="*/ 240 w 419"/>
                  <a:gd name="T5" fmla="*/ 22 h 107"/>
                  <a:gd name="T6" fmla="*/ 214 w 419"/>
                  <a:gd name="T7" fmla="*/ 17 h 107"/>
                  <a:gd name="T8" fmla="*/ 187 w 419"/>
                  <a:gd name="T9" fmla="*/ 14 h 107"/>
                  <a:gd name="T10" fmla="*/ 161 w 419"/>
                  <a:gd name="T11" fmla="*/ 10 h 107"/>
                  <a:gd name="T12" fmla="*/ 134 w 419"/>
                  <a:gd name="T13" fmla="*/ 6 h 107"/>
                  <a:gd name="T14" fmla="*/ 108 w 419"/>
                  <a:gd name="T15" fmla="*/ 2 h 107"/>
                  <a:gd name="T16" fmla="*/ 83 w 419"/>
                  <a:gd name="T17" fmla="*/ 6 h 107"/>
                  <a:gd name="T18" fmla="*/ 59 w 419"/>
                  <a:gd name="T19" fmla="*/ 20 h 107"/>
                  <a:gd name="T20" fmla="*/ 36 w 419"/>
                  <a:gd name="T21" fmla="*/ 33 h 107"/>
                  <a:gd name="T22" fmla="*/ 12 w 419"/>
                  <a:gd name="T23" fmla="*/ 47 h 107"/>
                  <a:gd name="T24" fmla="*/ 12 w 419"/>
                  <a:gd name="T25" fmla="*/ 54 h 107"/>
                  <a:gd name="T26" fmla="*/ 38 w 419"/>
                  <a:gd name="T27" fmla="*/ 56 h 107"/>
                  <a:gd name="T28" fmla="*/ 64 w 419"/>
                  <a:gd name="T29" fmla="*/ 58 h 107"/>
                  <a:gd name="T30" fmla="*/ 90 w 419"/>
                  <a:gd name="T31" fmla="*/ 59 h 107"/>
                  <a:gd name="T32" fmla="*/ 116 w 419"/>
                  <a:gd name="T33" fmla="*/ 62 h 107"/>
                  <a:gd name="T34" fmla="*/ 141 w 419"/>
                  <a:gd name="T35" fmla="*/ 66 h 107"/>
                  <a:gd name="T36" fmla="*/ 166 w 419"/>
                  <a:gd name="T37" fmla="*/ 69 h 107"/>
                  <a:gd name="T38" fmla="*/ 191 w 419"/>
                  <a:gd name="T39" fmla="*/ 73 h 107"/>
                  <a:gd name="T40" fmla="*/ 216 w 419"/>
                  <a:gd name="T41" fmla="*/ 76 h 107"/>
                  <a:gd name="T42" fmla="*/ 241 w 419"/>
                  <a:gd name="T43" fmla="*/ 80 h 107"/>
                  <a:gd name="T44" fmla="*/ 266 w 419"/>
                  <a:gd name="T45" fmla="*/ 83 h 107"/>
                  <a:gd name="T46" fmla="*/ 291 w 419"/>
                  <a:gd name="T47" fmla="*/ 87 h 107"/>
                  <a:gd name="T48" fmla="*/ 318 w 419"/>
                  <a:gd name="T49" fmla="*/ 91 h 107"/>
                  <a:gd name="T50" fmla="*/ 347 w 419"/>
                  <a:gd name="T51" fmla="*/ 96 h 107"/>
                  <a:gd name="T52" fmla="*/ 375 w 419"/>
                  <a:gd name="T53" fmla="*/ 100 h 107"/>
                  <a:gd name="T54" fmla="*/ 404 w 419"/>
                  <a:gd name="T55" fmla="*/ 105 h 107"/>
                  <a:gd name="T56" fmla="*/ 405 w 419"/>
                  <a:gd name="T57" fmla="*/ 98 h 107"/>
                  <a:gd name="T58" fmla="*/ 377 w 419"/>
                  <a:gd name="T59" fmla="*/ 79 h 107"/>
                  <a:gd name="T60" fmla="*/ 349 w 419"/>
                  <a:gd name="T61" fmla="*/ 60 h 107"/>
                  <a:gd name="T62" fmla="*/ 321 w 419"/>
                  <a:gd name="T63" fmla="*/ 4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9" h="107">
                    <a:moveTo>
                      <a:pt x="306" y="32"/>
                    </a:moveTo>
                    <a:lnTo>
                      <a:pt x="292" y="30"/>
                    </a:lnTo>
                    <a:lnTo>
                      <a:pt x="280" y="28"/>
                    </a:lnTo>
                    <a:lnTo>
                      <a:pt x="266" y="26"/>
                    </a:lnTo>
                    <a:lnTo>
                      <a:pt x="254" y="24"/>
                    </a:lnTo>
                    <a:lnTo>
                      <a:pt x="240" y="22"/>
                    </a:lnTo>
                    <a:lnTo>
                      <a:pt x="226" y="20"/>
                    </a:lnTo>
                    <a:lnTo>
                      <a:pt x="214" y="17"/>
                    </a:lnTo>
                    <a:lnTo>
                      <a:pt x="200" y="15"/>
                    </a:lnTo>
                    <a:lnTo>
                      <a:pt x="187" y="14"/>
                    </a:lnTo>
                    <a:lnTo>
                      <a:pt x="174" y="12"/>
                    </a:lnTo>
                    <a:lnTo>
                      <a:pt x="161" y="10"/>
                    </a:lnTo>
                    <a:lnTo>
                      <a:pt x="147" y="8"/>
                    </a:lnTo>
                    <a:lnTo>
                      <a:pt x="134" y="6"/>
                    </a:lnTo>
                    <a:lnTo>
                      <a:pt x="121" y="4"/>
                    </a:lnTo>
                    <a:lnTo>
                      <a:pt x="108" y="2"/>
                    </a:lnTo>
                    <a:lnTo>
                      <a:pt x="95" y="0"/>
                    </a:lnTo>
                    <a:lnTo>
                      <a:pt x="83" y="6"/>
                    </a:lnTo>
                    <a:lnTo>
                      <a:pt x="71" y="13"/>
                    </a:lnTo>
                    <a:lnTo>
                      <a:pt x="59" y="20"/>
                    </a:lnTo>
                    <a:lnTo>
                      <a:pt x="48" y="26"/>
                    </a:lnTo>
                    <a:lnTo>
                      <a:pt x="36" y="33"/>
                    </a:lnTo>
                    <a:lnTo>
                      <a:pt x="24" y="39"/>
                    </a:lnTo>
                    <a:lnTo>
                      <a:pt x="12" y="47"/>
                    </a:lnTo>
                    <a:lnTo>
                      <a:pt x="0" y="53"/>
                    </a:lnTo>
                    <a:lnTo>
                      <a:pt x="12" y="54"/>
                    </a:lnTo>
                    <a:lnTo>
                      <a:pt x="26" y="55"/>
                    </a:lnTo>
                    <a:lnTo>
                      <a:pt x="38" y="56"/>
                    </a:lnTo>
                    <a:lnTo>
                      <a:pt x="52" y="57"/>
                    </a:lnTo>
                    <a:lnTo>
                      <a:pt x="64" y="58"/>
                    </a:lnTo>
                    <a:lnTo>
                      <a:pt x="77" y="58"/>
                    </a:lnTo>
                    <a:lnTo>
                      <a:pt x="90" y="59"/>
                    </a:lnTo>
                    <a:lnTo>
                      <a:pt x="103" y="60"/>
                    </a:lnTo>
                    <a:lnTo>
                      <a:pt x="116" y="62"/>
                    </a:lnTo>
                    <a:lnTo>
                      <a:pt x="128" y="64"/>
                    </a:lnTo>
                    <a:lnTo>
                      <a:pt x="141" y="66"/>
                    </a:lnTo>
                    <a:lnTo>
                      <a:pt x="153" y="68"/>
                    </a:lnTo>
                    <a:lnTo>
                      <a:pt x="166" y="69"/>
                    </a:lnTo>
                    <a:lnTo>
                      <a:pt x="178" y="71"/>
                    </a:lnTo>
                    <a:lnTo>
                      <a:pt x="191" y="73"/>
                    </a:lnTo>
                    <a:lnTo>
                      <a:pt x="203" y="74"/>
                    </a:lnTo>
                    <a:lnTo>
                      <a:pt x="216" y="76"/>
                    </a:lnTo>
                    <a:lnTo>
                      <a:pt x="228" y="78"/>
                    </a:lnTo>
                    <a:lnTo>
                      <a:pt x="241" y="80"/>
                    </a:lnTo>
                    <a:lnTo>
                      <a:pt x="254" y="81"/>
                    </a:lnTo>
                    <a:lnTo>
                      <a:pt x="266" y="83"/>
                    </a:lnTo>
                    <a:lnTo>
                      <a:pt x="279" y="85"/>
                    </a:lnTo>
                    <a:lnTo>
                      <a:pt x="291" y="87"/>
                    </a:lnTo>
                    <a:lnTo>
                      <a:pt x="304" y="89"/>
                    </a:lnTo>
                    <a:lnTo>
                      <a:pt x="318" y="91"/>
                    </a:lnTo>
                    <a:lnTo>
                      <a:pt x="332" y="93"/>
                    </a:lnTo>
                    <a:lnTo>
                      <a:pt x="347" y="96"/>
                    </a:lnTo>
                    <a:lnTo>
                      <a:pt x="361" y="98"/>
                    </a:lnTo>
                    <a:lnTo>
                      <a:pt x="375" y="100"/>
                    </a:lnTo>
                    <a:lnTo>
                      <a:pt x="390" y="102"/>
                    </a:lnTo>
                    <a:lnTo>
                      <a:pt x="404" y="105"/>
                    </a:lnTo>
                    <a:lnTo>
                      <a:pt x="419" y="107"/>
                    </a:lnTo>
                    <a:lnTo>
                      <a:pt x="405" y="98"/>
                    </a:lnTo>
                    <a:lnTo>
                      <a:pt x="391" y="89"/>
                    </a:lnTo>
                    <a:lnTo>
                      <a:pt x="377" y="79"/>
                    </a:lnTo>
                    <a:lnTo>
                      <a:pt x="362" y="70"/>
                    </a:lnTo>
                    <a:lnTo>
                      <a:pt x="349" y="60"/>
                    </a:lnTo>
                    <a:lnTo>
                      <a:pt x="334" y="51"/>
                    </a:lnTo>
                    <a:lnTo>
                      <a:pt x="321" y="42"/>
                    </a:lnTo>
                    <a:lnTo>
                      <a:pt x="306" y="32"/>
                    </a:lnTo>
                    <a:close/>
                  </a:path>
                </a:pathLst>
              </a:custGeom>
              <a:solidFill>
                <a:srgbClr val="B2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1" name="Freeform 35"/>
              <p:cNvSpPr>
                <a:spLocks/>
              </p:cNvSpPr>
              <p:nvPr/>
            </p:nvSpPr>
            <p:spPr bwMode="auto">
              <a:xfrm>
                <a:off x="4269" y="3370"/>
                <a:ext cx="70" cy="20"/>
              </a:xfrm>
              <a:custGeom>
                <a:avLst/>
                <a:gdLst>
                  <a:gd name="T0" fmla="*/ 237 w 351"/>
                  <a:gd name="T1" fmla="*/ 23 h 98"/>
                  <a:gd name="T2" fmla="*/ 219 w 351"/>
                  <a:gd name="T3" fmla="*/ 20 h 98"/>
                  <a:gd name="T4" fmla="*/ 201 w 351"/>
                  <a:gd name="T5" fmla="*/ 17 h 98"/>
                  <a:gd name="T6" fmla="*/ 184 w 351"/>
                  <a:gd name="T7" fmla="*/ 14 h 98"/>
                  <a:gd name="T8" fmla="*/ 166 w 351"/>
                  <a:gd name="T9" fmla="*/ 11 h 98"/>
                  <a:gd name="T10" fmla="*/ 147 w 351"/>
                  <a:gd name="T11" fmla="*/ 8 h 98"/>
                  <a:gd name="T12" fmla="*/ 129 w 351"/>
                  <a:gd name="T13" fmla="*/ 5 h 98"/>
                  <a:gd name="T14" fmla="*/ 111 w 351"/>
                  <a:gd name="T15" fmla="*/ 3 h 98"/>
                  <a:gd name="T16" fmla="*/ 94 w 351"/>
                  <a:gd name="T17" fmla="*/ 0 h 98"/>
                  <a:gd name="T18" fmla="*/ 82 w 351"/>
                  <a:gd name="T19" fmla="*/ 6 h 98"/>
                  <a:gd name="T20" fmla="*/ 71 w 351"/>
                  <a:gd name="T21" fmla="*/ 13 h 98"/>
                  <a:gd name="T22" fmla="*/ 58 w 351"/>
                  <a:gd name="T23" fmla="*/ 20 h 98"/>
                  <a:gd name="T24" fmla="*/ 47 w 351"/>
                  <a:gd name="T25" fmla="*/ 26 h 98"/>
                  <a:gd name="T26" fmla="*/ 35 w 351"/>
                  <a:gd name="T27" fmla="*/ 33 h 98"/>
                  <a:gd name="T28" fmla="*/ 24 w 351"/>
                  <a:gd name="T29" fmla="*/ 39 h 98"/>
                  <a:gd name="T30" fmla="*/ 11 w 351"/>
                  <a:gd name="T31" fmla="*/ 47 h 98"/>
                  <a:gd name="T32" fmla="*/ 0 w 351"/>
                  <a:gd name="T33" fmla="*/ 53 h 98"/>
                  <a:gd name="T34" fmla="*/ 12 w 351"/>
                  <a:gd name="T35" fmla="*/ 54 h 98"/>
                  <a:gd name="T36" fmla="*/ 24 w 351"/>
                  <a:gd name="T37" fmla="*/ 54 h 98"/>
                  <a:gd name="T38" fmla="*/ 36 w 351"/>
                  <a:gd name="T39" fmla="*/ 55 h 98"/>
                  <a:gd name="T40" fmla="*/ 49 w 351"/>
                  <a:gd name="T41" fmla="*/ 56 h 98"/>
                  <a:gd name="T42" fmla="*/ 60 w 351"/>
                  <a:gd name="T43" fmla="*/ 57 h 98"/>
                  <a:gd name="T44" fmla="*/ 73 w 351"/>
                  <a:gd name="T45" fmla="*/ 57 h 98"/>
                  <a:gd name="T46" fmla="*/ 84 w 351"/>
                  <a:gd name="T47" fmla="*/ 58 h 98"/>
                  <a:gd name="T48" fmla="*/ 97 w 351"/>
                  <a:gd name="T49" fmla="*/ 59 h 98"/>
                  <a:gd name="T50" fmla="*/ 114 w 351"/>
                  <a:gd name="T51" fmla="*/ 61 h 98"/>
                  <a:gd name="T52" fmla="*/ 130 w 351"/>
                  <a:gd name="T53" fmla="*/ 64 h 98"/>
                  <a:gd name="T54" fmla="*/ 148 w 351"/>
                  <a:gd name="T55" fmla="*/ 67 h 98"/>
                  <a:gd name="T56" fmla="*/ 165 w 351"/>
                  <a:gd name="T57" fmla="*/ 69 h 98"/>
                  <a:gd name="T58" fmla="*/ 181 w 351"/>
                  <a:gd name="T59" fmla="*/ 71 h 98"/>
                  <a:gd name="T60" fmla="*/ 199 w 351"/>
                  <a:gd name="T61" fmla="*/ 73 h 98"/>
                  <a:gd name="T62" fmla="*/ 216 w 351"/>
                  <a:gd name="T63" fmla="*/ 76 h 98"/>
                  <a:gd name="T64" fmla="*/ 233 w 351"/>
                  <a:gd name="T65" fmla="*/ 78 h 98"/>
                  <a:gd name="T66" fmla="*/ 247 w 351"/>
                  <a:gd name="T67" fmla="*/ 81 h 98"/>
                  <a:gd name="T68" fmla="*/ 262 w 351"/>
                  <a:gd name="T69" fmla="*/ 83 h 98"/>
                  <a:gd name="T70" fmla="*/ 277 w 351"/>
                  <a:gd name="T71" fmla="*/ 87 h 98"/>
                  <a:gd name="T72" fmla="*/ 292 w 351"/>
                  <a:gd name="T73" fmla="*/ 89 h 98"/>
                  <a:gd name="T74" fmla="*/ 307 w 351"/>
                  <a:gd name="T75" fmla="*/ 91 h 98"/>
                  <a:gd name="T76" fmla="*/ 322 w 351"/>
                  <a:gd name="T77" fmla="*/ 93 h 98"/>
                  <a:gd name="T78" fmla="*/ 336 w 351"/>
                  <a:gd name="T79" fmla="*/ 96 h 98"/>
                  <a:gd name="T80" fmla="*/ 351 w 351"/>
                  <a:gd name="T81" fmla="*/ 98 h 98"/>
                  <a:gd name="T82" fmla="*/ 336 w 351"/>
                  <a:gd name="T83" fmla="*/ 89 h 98"/>
                  <a:gd name="T84" fmla="*/ 323 w 351"/>
                  <a:gd name="T85" fmla="*/ 79 h 98"/>
                  <a:gd name="T86" fmla="*/ 308 w 351"/>
                  <a:gd name="T87" fmla="*/ 70 h 98"/>
                  <a:gd name="T88" fmla="*/ 294 w 351"/>
                  <a:gd name="T89" fmla="*/ 60 h 98"/>
                  <a:gd name="T90" fmla="*/ 280 w 351"/>
                  <a:gd name="T91" fmla="*/ 51 h 98"/>
                  <a:gd name="T92" fmla="*/ 265 w 351"/>
                  <a:gd name="T93" fmla="*/ 42 h 98"/>
                  <a:gd name="T94" fmla="*/ 252 w 351"/>
                  <a:gd name="T95" fmla="*/ 32 h 98"/>
                  <a:gd name="T96" fmla="*/ 237 w 351"/>
                  <a:gd name="T97" fmla="*/ 2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1" h="98">
                    <a:moveTo>
                      <a:pt x="237" y="23"/>
                    </a:moveTo>
                    <a:lnTo>
                      <a:pt x="219" y="20"/>
                    </a:lnTo>
                    <a:lnTo>
                      <a:pt x="201" y="17"/>
                    </a:lnTo>
                    <a:lnTo>
                      <a:pt x="184" y="14"/>
                    </a:lnTo>
                    <a:lnTo>
                      <a:pt x="166" y="11"/>
                    </a:lnTo>
                    <a:lnTo>
                      <a:pt x="147" y="8"/>
                    </a:lnTo>
                    <a:lnTo>
                      <a:pt x="129" y="5"/>
                    </a:lnTo>
                    <a:lnTo>
                      <a:pt x="111" y="3"/>
                    </a:lnTo>
                    <a:lnTo>
                      <a:pt x="94" y="0"/>
                    </a:lnTo>
                    <a:lnTo>
                      <a:pt x="82" y="6"/>
                    </a:lnTo>
                    <a:lnTo>
                      <a:pt x="71" y="13"/>
                    </a:lnTo>
                    <a:lnTo>
                      <a:pt x="58" y="20"/>
                    </a:lnTo>
                    <a:lnTo>
                      <a:pt x="47" y="26"/>
                    </a:lnTo>
                    <a:lnTo>
                      <a:pt x="35" y="33"/>
                    </a:lnTo>
                    <a:lnTo>
                      <a:pt x="24" y="39"/>
                    </a:lnTo>
                    <a:lnTo>
                      <a:pt x="11" y="47"/>
                    </a:lnTo>
                    <a:lnTo>
                      <a:pt x="0" y="53"/>
                    </a:lnTo>
                    <a:lnTo>
                      <a:pt x="12" y="54"/>
                    </a:lnTo>
                    <a:lnTo>
                      <a:pt x="24" y="54"/>
                    </a:lnTo>
                    <a:lnTo>
                      <a:pt x="36" y="55"/>
                    </a:lnTo>
                    <a:lnTo>
                      <a:pt x="49" y="56"/>
                    </a:lnTo>
                    <a:lnTo>
                      <a:pt x="60" y="57"/>
                    </a:lnTo>
                    <a:lnTo>
                      <a:pt x="73" y="57"/>
                    </a:lnTo>
                    <a:lnTo>
                      <a:pt x="84" y="58"/>
                    </a:lnTo>
                    <a:lnTo>
                      <a:pt x="97" y="59"/>
                    </a:lnTo>
                    <a:lnTo>
                      <a:pt x="114" y="61"/>
                    </a:lnTo>
                    <a:lnTo>
                      <a:pt x="130" y="64"/>
                    </a:lnTo>
                    <a:lnTo>
                      <a:pt x="148" y="67"/>
                    </a:lnTo>
                    <a:lnTo>
                      <a:pt x="165" y="69"/>
                    </a:lnTo>
                    <a:lnTo>
                      <a:pt x="181" y="71"/>
                    </a:lnTo>
                    <a:lnTo>
                      <a:pt x="199" y="73"/>
                    </a:lnTo>
                    <a:lnTo>
                      <a:pt x="216" y="76"/>
                    </a:lnTo>
                    <a:lnTo>
                      <a:pt x="233" y="78"/>
                    </a:lnTo>
                    <a:lnTo>
                      <a:pt x="247" y="81"/>
                    </a:lnTo>
                    <a:lnTo>
                      <a:pt x="262" y="83"/>
                    </a:lnTo>
                    <a:lnTo>
                      <a:pt x="277" y="87"/>
                    </a:lnTo>
                    <a:lnTo>
                      <a:pt x="292" y="89"/>
                    </a:lnTo>
                    <a:lnTo>
                      <a:pt x="307" y="91"/>
                    </a:lnTo>
                    <a:lnTo>
                      <a:pt x="322" y="93"/>
                    </a:lnTo>
                    <a:lnTo>
                      <a:pt x="336" y="96"/>
                    </a:lnTo>
                    <a:lnTo>
                      <a:pt x="351" y="98"/>
                    </a:lnTo>
                    <a:lnTo>
                      <a:pt x="336" y="89"/>
                    </a:lnTo>
                    <a:lnTo>
                      <a:pt x="323" y="79"/>
                    </a:lnTo>
                    <a:lnTo>
                      <a:pt x="308" y="70"/>
                    </a:lnTo>
                    <a:lnTo>
                      <a:pt x="294" y="60"/>
                    </a:lnTo>
                    <a:lnTo>
                      <a:pt x="280" y="51"/>
                    </a:lnTo>
                    <a:lnTo>
                      <a:pt x="265" y="42"/>
                    </a:lnTo>
                    <a:lnTo>
                      <a:pt x="252" y="32"/>
                    </a:lnTo>
                    <a:lnTo>
                      <a:pt x="237" y="23"/>
                    </a:lnTo>
                    <a:close/>
                  </a:path>
                </a:pathLst>
              </a:custGeom>
              <a:solidFill>
                <a:srgbClr val="B5680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2" name="Freeform 36"/>
              <p:cNvSpPr>
                <a:spLocks/>
              </p:cNvSpPr>
              <p:nvPr/>
            </p:nvSpPr>
            <p:spPr bwMode="auto">
              <a:xfrm>
                <a:off x="4269" y="3370"/>
                <a:ext cx="57" cy="17"/>
              </a:xfrm>
              <a:custGeom>
                <a:avLst/>
                <a:gdLst>
                  <a:gd name="T0" fmla="*/ 169 w 284"/>
                  <a:gd name="T1" fmla="*/ 13 h 89"/>
                  <a:gd name="T2" fmla="*/ 94 w 284"/>
                  <a:gd name="T3" fmla="*/ 0 h 89"/>
                  <a:gd name="T4" fmla="*/ 0 w 284"/>
                  <a:gd name="T5" fmla="*/ 53 h 89"/>
                  <a:gd name="T6" fmla="*/ 92 w 284"/>
                  <a:gd name="T7" fmla="*/ 57 h 89"/>
                  <a:gd name="T8" fmla="*/ 164 w 284"/>
                  <a:gd name="T9" fmla="*/ 68 h 89"/>
                  <a:gd name="T10" fmla="*/ 284 w 284"/>
                  <a:gd name="T11" fmla="*/ 89 h 89"/>
                  <a:gd name="T12" fmla="*/ 169 w 284"/>
                  <a:gd name="T13" fmla="*/ 13 h 89"/>
                </a:gdLst>
                <a:ahLst/>
                <a:cxnLst>
                  <a:cxn ang="0">
                    <a:pos x="T0" y="T1"/>
                  </a:cxn>
                  <a:cxn ang="0">
                    <a:pos x="T2" y="T3"/>
                  </a:cxn>
                  <a:cxn ang="0">
                    <a:pos x="T4" y="T5"/>
                  </a:cxn>
                  <a:cxn ang="0">
                    <a:pos x="T6" y="T7"/>
                  </a:cxn>
                  <a:cxn ang="0">
                    <a:pos x="T8" y="T9"/>
                  </a:cxn>
                  <a:cxn ang="0">
                    <a:pos x="T10" y="T11"/>
                  </a:cxn>
                  <a:cxn ang="0">
                    <a:pos x="T12" y="T13"/>
                  </a:cxn>
                </a:cxnLst>
                <a:rect l="0" t="0" r="r" b="b"/>
                <a:pathLst>
                  <a:path w="284" h="89">
                    <a:moveTo>
                      <a:pt x="169" y="13"/>
                    </a:moveTo>
                    <a:lnTo>
                      <a:pt x="94" y="0"/>
                    </a:lnTo>
                    <a:lnTo>
                      <a:pt x="0" y="53"/>
                    </a:lnTo>
                    <a:lnTo>
                      <a:pt x="92" y="57"/>
                    </a:lnTo>
                    <a:lnTo>
                      <a:pt x="164" y="68"/>
                    </a:lnTo>
                    <a:lnTo>
                      <a:pt x="284" y="89"/>
                    </a:lnTo>
                    <a:lnTo>
                      <a:pt x="169" y="13"/>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 name="Freeform 37"/>
              <p:cNvSpPr>
                <a:spLocks/>
              </p:cNvSpPr>
              <p:nvPr/>
            </p:nvSpPr>
            <p:spPr bwMode="auto">
              <a:xfrm>
                <a:off x="4492" y="3217"/>
                <a:ext cx="37" cy="196"/>
              </a:xfrm>
              <a:custGeom>
                <a:avLst/>
                <a:gdLst>
                  <a:gd name="T0" fmla="*/ 0 w 185"/>
                  <a:gd name="T1" fmla="*/ 893 h 981"/>
                  <a:gd name="T2" fmla="*/ 87 w 185"/>
                  <a:gd name="T3" fmla="*/ 54 h 981"/>
                  <a:gd name="T4" fmla="*/ 185 w 185"/>
                  <a:gd name="T5" fmla="*/ 0 h 981"/>
                  <a:gd name="T6" fmla="*/ 179 w 185"/>
                  <a:gd name="T7" fmla="*/ 126 h 981"/>
                  <a:gd name="T8" fmla="*/ 170 w 185"/>
                  <a:gd name="T9" fmla="*/ 258 h 981"/>
                  <a:gd name="T10" fmla="*/ 158 w 185"/>
                  <a:gd name="T11" fmla="*/ 393 h 981"/>
                  <a:gd name="T12" fmla="*/ 146 w 185"/>
                  <a:gd name="T13" fmla="*/ 527 h 981"/>
                  <a:gd name="T14" fmla="*/ 131 w 185"/>
                  <a:gd name="T15" fmla="*/ 657 h 981"/>
                  <a:gd name="T16" fmla="*/ 116 w 185"/>
                  <a:gd name="T17" fmla="*/ 778 h 981"/>
                  <a:gd name="T18" fmla="*/ 102 w 185"/>
                  <a:gd name="T19" fmla="*/ 887 h 981"/>
                  <a:gd name="T20" fmla="*/ 87 w 185"/>
                  <a:gd name="T21" fmla="*/ 981 h 981"/>
                  <a:gd name="T22" fmla="*/ 0 w 185"/>
                  <a:gd name="T23" fmla="*/ 893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5" h="981">
                    <a:moveTo>
                      <a:pt x="0" y="893"/>
                    </a:moveTo>
                    <a:lnTo>
                      <a:pt x="87" y="54"/>
                    </a:lnTo>
                    <a:lnTo>
                      <a:pt x="185" y="0"/>
                    </a:lnTo>
                    <a:lnTo>
                      <a:pt x="179" y="126"/>
                    </a:lnTo>
                    <a:lnTo>
                      <a:pt x="170" y="258"/>
                    </a:lnTo>
                    <a:lnTo>
                      <a:pt x="158" y="393"/>
                    </a:lnTo>
                    <a:lnTo>
                      <a:pt x="146" y="527"/>
                    </a:lnTo>
                    <a:lnTo>
                      <a:pt x="131" y="657"/>
                    </a:lnTo>
                    <a:lnTo>
                      <a:pt x="116" y="778"/>
                    </a:lnTo>
                    <a:lnTo>
                      <a:pt x="102" y="887"/>
                    </a:lnTo>
                    <a:lnTo>
                      <a:pt x="87" y="981"/>
                    </a:lnTo>
                    <a:lnTo>
                      <a:pt x="0" y="893"/>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 name="Freeform 38"/>
              <p:cNvSpPr>
                <a:spLocks/>
              </p:cNvSpPr>
              <p:nvPr/>
            </p:nvSpPr>
            <p:spPr bwMode="auto">
              <a:xfrm>
                <a:off x="4492" y="3228"/>
                <a:ext cx="36" cy="185"/>
              </a:xfrm>
              <a:custGeom>
                <a:avLst/>
                <a:gdLst>
                  <a:gd name="T0" fmla="*/ 0 w 179"/>
                  <a:gd name="T1" fmla="*/ 836 h 924"/>
                  <a:gd name="T2" fmla="*/ 11 w 179"/>
                  <a:gd name="T3" fmla="*/ 739 h 924"/>
                  <a:gd name="T4" fmla="*/ 21 w 179"/>
                  <a:gd name="T5" fmla="*/ 641 h 924"/>
                  <a:gd name="T6" fmla="*/ 31 w 179"/>
                  <a:gd name="T7" fmla="*/ 543 h 924"/>
                  <a:gd name="T8" fmla="*/ 41 w 179"/>
                  <a:gd name="T9" fmla="*/ 445 h 924"/>
                  <a:gd name="T10" fmla="*/ 52 w 179"/>
                  <a:gd name="T11" fmla="*/ 348 h 924"/>
                  <a:gd name="T12" fmla="*/ 62 w 179"/>
                  <a:gd name="T13" fmla="*/ 250 h 924"/>
                  <a:gd name="T14" fmla="*/ 71 w 179"/>
                  <a:gd name="T15" fmla="*/ 152 h 924"/>
                  <a:gd name="T16" fmla="*/ 82 w 179"/>
                  <a:gd name="T17" fmla="*/ 54 h 924"/>
                  <a:gd name="T18" fmla="*/ 94 w 179"/>
                  <a:gd name="T19" fmla="*/ 47 h 924"/>
                  <a:gd name="T20" fmla="*/ 106 w 179"/>
                  <a:gd name="T21" fmla="*/ 41 h 924"/>
                  <a:gd name="T22" fmla="*/ 119 w 179"/>
                  <a:gd name="T23" fmla="*/ 33 h 924"/>
                  <a:gd name="T24" fmla="*/ 131 w 179"/>
                  <a:gd name="T25" fmla="*/ 27 h 924"/>
                  <a:gd name="T26" fmla="*/ 143 w 179"/>
                  <a:gd name="T27" fmla="*/ 20 h 924"/>
                  <a:gd name="T28" fmla="*/ 155 w 179"/>
                  <a:gd name="T29" fmla="*/ 14 h 924"/>
                  <a:gd name="T30" fmla="*/ 167 w 179"/>
                  <a:gd name="T31" fmla="*/ 6 h 924"/>
                  <a:gd name="T32" fmla="*/ 179 w 179"/>
                  <a:gd name="T33" fmla="*/ 0 h 924"/>
                  <a:gd name="T34" fmla="*/ 173 w 179"/>
                  <a:gd name="T35" fmla="*/ 123 h 924"/>
                  <a:gd name="T36" fmla="*/ 163 w 179"/>
                  <a:gd name="T37" fmla="*/ 249 h 924"/>
                  <a:gd name="T38" fmla="*/ 153 w 179"/>
                  <a:gd name="T39" fmla="*/ 375 h 924"/>
                  <a:gd name="T40" fmla="*/ 142 w 179"/>
                  <a:gd name="T41" fmla="*/ 498 h 924"/>
                  <a:gd name="T42" fmla="*/ 129 w 179"/>
                  <a:gd name="T43" fmla="*/ 618 h 924"/>
                  <a:gd name="T44" fmla="*/ 115 w 179"/>
                  <a:gd name="T45" fmla="*/ 730 h 924"/>
                  <a:gd name="T46" fmla="*/ 102 w 179"/>
                  <a:gd name="T47" fmla="*/ 833 h 924"/>
                  <a:gd name="T48" fmla="*/ 87 w 179"/>
                  <a:gd name="T49" fmla="*/ 924 h 924"/>
                  <a:gd name="T50" fmla="*/ 77 w 179"/>
                  <a:gd name="T51" fmla="*/ 913 h 924"/>
                  <a:gd name="T52" fmla="*/ 65 w 179"/>
                  <a:gd name="T53" fmla="*/ 902 h 924"/>
                  <a:gd name="T54" fmla="*/ 55 w 179"/>
                  <a:gd name="T55" fmla="*/ 891 h 924"/>
                  <a:gd name="T56" fmla="*/ 43 w 179"/>
                  <a:gd name="T57" fmla="*/ 880 h 924"/>
                  <a:gd name="T58" fmla="*/ 33 w 179"/>
                  <a:gd name="T59" fmla="*/ 869 h 924"/>
                  <a:gd name="T60" fmla="*/ 21 w 179"/>
                  <a:gd name="T61" fmla="*/ 858 h 924"/>
                  <a:gd name="T62" fmla="*/ 11 w 179"/>
                  <a:gd name="T63" fmla="*/ 847 h 924"/>
                  <a:gd name="T64" fmla="*/ 0 w 179"/>
                  <a:gd name="T65" fmla="*/ 836 h 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9" h="924">
                    <a:moveTo>
                      <a:pt x="0" y="836"/>
                    </a:moveTo>
                    <a:lnTo>
                      <a:pt x="11" y="739"/>
                    </a:lnTo>
                    <a:lnTo>
                      <a:pt x="21" y="641"/>
                    </a:lnTo>
                    <a:lnTo>
                      <a:pt x="31" y="543"/>
                    </a:lnTo>
                    <a:lnTo>
                      <a:pt x="41" y="445"/>
                    </a:lnTo>
                    <a:lnTo>
                      <a:pt x="52" y="348"/>
                    </a:lnTo>
                    <a:lnTo>
                      <a:pt x="62" y="250"/>
                    </a:lnTo>
                    <a:lnTo>
                      <a:pt x="71" y="152"/>
                    </a:lnTo>
                    <a:lnTo>
                      <a:pt x="82" y="54"/>
                    </a:lnTo>
                    <a:lnTo>
                      <a:pt x="94" y="47"/>
                    </a:lnTo>
                    <a:lnTo>
                      <a:pt x="106" y="41"/>
                    </a:lnTo>
                    <a:lnTo>
                      <a:pt x="119" y="33"/>
                    </a:lnTo>
                    <a:lnTo>
                      <a:pt x="131" y="27"/>
                    </a:lnTo>
                    <a:lnTo>
                      <a:pt x="143" y="20"/>
                    </a:lnTo>
                    <a:lnTo>
                      <a:pt x="155" y="14"/>
                    </a:lnTo>
                    <a:lnTo>
                      <a:pt x="167" y="6"/>
                    </a:lnTo>
                    <a:lnTo>
                      <a:pt x="179" y="0"/>
                    </a:lnTo>
                    <a:lnTo>
                      <a:pt x="173" y="123"/>
                    </a:lnTo>
                    <a:lnTo>
                      <a:pt x="163" y="249"/>
                    </a:lnTo>
                    <a:lnTo>
                      <a:pt x="153" y="375"/>
                    </a:lnTo>
                    <a:lnTo>
                      <a:pt x="142" y="498"/>
                    </a:lnTo>
                    <a:lnTo>
                      <a:pt x="129" y="618"/>
                    </a:lnTo>
                    <a:lnTo>
                      <a:pt x="115" y="730"/>
                    </a:lnTo>
                    <a:lnTo>
                      <a:pt x="102" y="833"/>
                    </a:lnTo>
                    <a:lnTo>
                      <a:pt x="87" y="924"/>
                    </a:lnTo>
                    <a:lnTo>
                      <a:pt x="77" y="913"/>
                    </a:lnTo>
                    <a:lnTo>
                      <a:pt x="65" y="902"/>
                    </a:lnTo>
                    <a:lnTo>
                      <a:pt x="55" y="891"/>
                    </a:lnTo>
                    <a:lnTo>
                      <a:pt x="43" y="880"/>
                    </a:lnTo>
                    <a:lnTo>
                      <a:pt x="33" y="869"/>
                    </a:lnTo>
                    <a:lnTo>
                      <a:pt x="21" y="858"/>
                    </a:lnTo>
                    <a:lnTo>
                      <a:pt x="11" y="847"/>
                    </a:lnTo>
                    <a:lnTo>
                      <a:pt x="0" y="836"/>
                    </a:lnTo>
                    <a:close/>
                  </a:path>
                </a:pathLst>
              </a:custGeom>
              <a:solidFill>
                <a:srgbClr val="8E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5" name="Freeform 39"/>
              <p:cNvSpPr>
                <a:spLocks/>
              </p:cNvSpPr>
              <p:nvPr/>
            </p:nvSpPr>
            <p:spPr bwMode="auto">
              <a:xfrm>
                <a:off x="4492" y="3240"/>
                <a:ext cx="34" cy="173"/>
              </a:xfrm>
              <a:custGeom>
                <a:avLst/>
                <a:gdLst>
                  <a:gd name="T0" fmla="*/ 0 w 174"/>
                  <a:gd name="T1" fmla="*/ 779 h 867"/>
                  <a:gd name="T2" fmla="*/ 10 w 174"/>
                  <a:gd name="T3" fmla="*/ 688 h 867"/>
                  <a:gd name="T4" fmla="*/ 19 w 174"/>
                  <a:gd name="T5" fmla="*/ 598 h 867"/>
                  <a:gd name="T6" fmla="*/ 29 w 174"/>
                  <a:gd name="T7" fmla="*/ 507 h 867"/>
                  <a:gd name="T8" fmla="*/ 38 w 174"/>
                  <a:gd name="T9" fmla="*/ 416 h 867"/>
                  <a:gd name="T10" fmla="*/ 47 w 174"/>
                  <a:gd name="T11" fmla="*/ 325 h 867"/>
                  <a:gd name="T12" fmla="*/ 57 w 174"/>
                  <a:gd name="T13" fmla="*/ 234 h 867"/>
                  <a:gd name="T14" fmla="*/ 67 w 174"/>
                  <a:gd name="T15" fmla="*/ 144 h 867"/>
                  <a:gd name="T16" fmla="*/ 77 w 174"/>
                  <a:gd name="T17" fmla="*/ 53 h 867"/>
                  <a:gd name="T18" fmla="*/ 89 w 174"/>
                  <a:gd name="T19" fmla="*/ 47 h 867"/>
                  <a:gd name="T20" fmla="*/ 101 w 174"/>
                  <a:gd name="T21" fmla="*/ 39 h 867"/>
                  <a:gd name="T22" fmla="*/ 113 w 174"/>
                  <a:gd name="T23" fmla="*/ 33 h 867"/>
                  <a:gd name="T24" fmla="*/ 126 w 174"/>
                  <a:gd name="T25" fmla="*/ 27 h 867"/>
                  <a:gd name="T26" fmla="*/ 137 w 174"/>
                  <a:gd name="T27" fmla="*/ 19 h 867"/>
                  <a:gd name="T28" fmla="*/ 150 w 174"/>
                  <a:gd name="T29" fmla="*/ 13 h 867"/>
                  <a:gd name="T30" fmla="*/ 161 w 174"/>
                  <a:gd name="T31" fmla="*/ 7 h 867"/>
                  <a:gd name="T32" fmla="*/ 174 w 174"/>
                  <a:gd name="T33" fmla="*/ 0 h 867"/>
                  <a:gd name="T34" fmla="*/ 167 w 174"/>
                  <a:gd name="T35" fmla="*/ 121 h 867"/>
                  <a:gd name="T36" fmla="*/ 157 w 174"/>
                  <a:gd name="T37" fmla="*/ 240 h 867"/>
                  <a:gd name="T38" fmla="*/ 148 w 174"/>
                  <a:gd name="T39" fmla="*/ 358 h 867"/>
                  <a:gd name="T40" fmla="*/ 137 w 174"/>
                  <a:gd name="T41" fmla="*/ 471 h 867"/>
                  <a:gd name="T42" fmla="*/ 126 w 174"/>
                  <a:gd name="T43" fmla="*/ 579 h 867"/>
                  <a:gd name="T44" fmla="*/ 113 w 174"/>
                  <a:gd name="T45" fmla="*/ 682 h 867"/>
                  <a:gd name="T46" fmla="*/ 101 w 174"/>
                  <a:gd name="T47" fmla="*/ 778 h 867"/>
                  <a:gd name="T48" fmla="*/ 87 w 174"/>
                  <a:gd name="T49" fmla="*/ 867 h 867"/>
                  <a:gd name="T50" fmla="*/ 77 w 174"/>
                  <a:gd name="T51" fmla="*/ 856 h 867"/>
                  <a:gd name="T52" fmla="*/ 65 w 174"/>
                  <a:gd name="T53" fmla="*/ 845 h 867"/>
                  <a:gd name="T54" fmla="*/ 55 w 174"/>
                  <a:gd name="T55" fmla="*/ 834 h 867"/>
                  <a:gd name="T56" fmla="*/ 43 w 174"/>
                  <a:gd name="T57" fmla="*/ 823 h 867"/>
                  <a:gd name="T58" fmla="*/ 33 w 174"/>
                  <a:gd name="T59" fmla="*/ 812 h 867"/>
                  <a:gd name="T60" fmla="*/ 21 w 174"/>
                  <a:gd name="T61" fmla="*/ 801 h 867"/>
                  <a:gd name="T62" fmla="*/ 11 w 174"/>
                  <a:gd name="T63" fmla="*/ 790 h 867"/>
                  <a:gd name="T64" fmla="*/ 0 w 174"/>
                  <a:gd name="T65" fmla="*/ 77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4" h="867">
                    <a:moveTo>
                      <a:pt x="0" y="779"/>
                    </a:moveTo>
                    <a:lnTo>
                      <a:pt x="10" y="688"/>
                    </a:lnTo>
                    <a:lnTo>
                      <a:pt x="19" y="598"/>
                    </a:lnTo>
                    <a:lnTo>
                      <a:pt x="29" y="507"/>
                    </a:lnTo>
                    <a:lnTo>
                      <a:pt x="38" y="416"/>
                    </a:lnTo>
                    <a:lnTo>
                      <a:pt x="47" y="325"/>
                    </a:lnTo>
                    <a:lnTo>
                      <a:pt x="57" y="234"/>
                    </a:lnTo>
                    <a:lnTo>
                      <a:pt x="67" y="144"/>
                    </a:lnTo>
                    <a:lnTo>
                      <a:pt x="77" y="53"/>
                    </a:lnTo>
                    <a:lnTo>
                      <a:pt x="89" y="47"/>
                    </a:lnTo>
                    <a:lnTo>
                      <a:pt x="101" y="39"/>
                    </a:lnTo>
                    <a:lnTo>
                      <a:pt x="113" y="33"/>
                    </a:lnTo>
                    <a:lnTo>
                      <a:pt x="126" y="27"/>
                    </a:lnTo>
                    <a:lnTo>
                      <a:pt x="137" y="19"/>
                    </a:lnTo>
                    <a:lnTo>
                      <a:pt x="150" y="13"/>
                    </a:lnTo>
                    <a:lnTo>
                      <a:pt x="161" y="7"/>
                    </a:lnTo>
                    <a:lnTo>
                      <a:pt x="174" y="0"/>
                    </a:lnTo>
                    <a:lnTo>
                      <a:pt x="167" y="121"/>
                    </a:lnTo>
                    <a:lnTo>
                      <a:pt x="157" y="240"/>
                    </a:lnTo>
                    <a:lnTo>
                      <a:pt x="148" y="358"/>
                    </a:lnTo>
                    <a:lnTo>
                      <a:pt x="137" y="471"/>
                    </a:lnTo>
                    <a:lnTo>
                      <a:pt x="126" y="579"/>
                    </a:lnTo>
                    <a:lnTo>
                      <a:pt x="113" y="682"/>
                    </a:lnTo>
                    <a:lnTo>
                      <a:pt x="101" y="778"/>
                    </a:lnTo>
                    <a:lnTo>
                      <a:pt x="87" y="867"/>
                    </a:lnTo>
                    <a:lnTo>
                      <a:pt x="77" y="856"/>
                    </a:lnTo>
                    <a:lnTo>
                      <a:pt x="65" y="845"/>
                    </a:lnTo>
                    <a:lnTo>
                      <a:pt x="55" y="834"/>
                    </a:lnTo>
                    <a:lnTo>
                      <a:pt x="43" y="823"/>
                    </a:lnTo>
                    <a:lnTo>
                      <a:pt x="33" y="812"/>
                    </a:lnTo>
                    <a:lnTo>
                      <a:pt x="21" y="801"/>
                    </a:lnTo>
                    <a:lnTo>
                      <a:pt x="11" y="790"/>
                    </a:lnTo>
                    <a:lnTo>
                      <a:pt x="0" y="779"/>
                    </a:lnTo>
                    <a:close/>
                  </a:path>
                </a:pathLst>
              </a:custGeom>
              <a:solidFill>
                <a:srgbClr val="91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6" name="Freeform 40"/>
              <p:cNvSpPr>
                <a:spLocks/>
              </p:cNvSpPr>
              <p:nvPr/>
            </p:nvSpPr>
            <p:spPr bwMode="auto">
              <a:xfrm>
                <a:off x="4492" y="3251"/>
                <a:ext cx="34" cy="162"/>
              </a:xfrm>
              <a:custGeom>
                <a:avLst/>
                <a:gdLst>
                  <a:gd name="T0" fmla="*/ 0 w 169"/>
                  <a:gd name="T1" fmla="*/ 722 h 810"/>
                  <a:gd name="T2" fmla="*/ 9 w 169"/>
                  <a:gd name="T3" fmla="*/ 639 h 810"/>
                  <a:gd name="T4" fmla="*/ 18 w 169"/>
                  <a:gd name="T5" fmla="*/ 555 h 810"/>
                  <a:gd name="T6" fmla="*/ 27 w 169"/>
                  <a:gd name="T7" fmla="*/ 471 h 810"/>
                  <a:gd name="T8" fmla="*/ 36 w 169"/>
                  <a:gd name="T9" fmla="*/ 387 h 810"/>
                  <a:gd name="T10" fmla="*/ 44 w 169"/>
                  <a:gd name="T11" fmla="*/ 304 h 810"/>
                  <a:gd name="T12" fmla="*/ 54 w 169"/>
                  <a:gd name="T13" fmla="*/ 219 h 810"/>
                  <a:gd name="T14" fmla="*/ 62 w 169"/>
                  <a:gd name="T15" fmla="*/ 135 h 810"/>
                  <a:gd name="T16" fmla="*/ 71 w 169"/>
                  <a:gd name="T17" fmla="*/ 51 h 810"/>
                  <a:gd name="T18" fmla="*/ 84 w 169"/>
                  <a:gd name="T19" fmla="*/ 45 h 810"/>
                  <a:gd name="T20" fmla="*/ 96 w 169"/>
                  <a:gd name="T21" fmla="*/ 39 h 810"/>
                  <a:gd name="T22" fmla="*/ 108 w 169"/>
                  <a:gd name="T23" fmla="*/ 32 h 810"/>
                  <a:gd name="T24" fmla="*/ 121 w 169"/>
                  <a:gd name="T25" fmla="*/ 25 h 810"/>
                  <a:gd name="T26" fmla="*/ 132 w 169"/>
                  <a:gd name="T27" fmla="*/ 19 h 810"/>
                  <a:gd name="T28" fmla="*/ 145 w 169"/>
                  <a:gd name="T29" fmla="*/ 13 h 810"/>
                  <a:gd name="T30" fmla="*/ 156 w 169"/>
                  <a:gd name="T31" fmla="*/ 6 h 810"/>
                  <a:gd name="T32" fmla="*/ 169 w 169"/>
                  <a:gd name="T33" fmla="*/ 0 h 810"/>
                  <a:gd name="T34" fmla="*/ 160 w 169"/>
                  <a:gd name="T35" fmla="*/ 118 h 810"/>
                  <a:gd name="T36" fmla="*/ 152 w 169"/>
                  <a:gd name="T37" fmla="*/ 231 h 810"/>
                  <a:gd name="T38" fmla="*/ 143 w 169"/>
                  <a:gd name="T39" fmla="*/ 339 h 810"/>
                  <a:gd name="T40" fmla="*/ 133 w 169"/>
                  <a:gd name="T41" fmla="*/ 442 h 810"/>
                  <a:gd name="T42" fmla="*/ 124 w 169"/>
                  <a:gd name="T43" fmla="*/ 540 h 810"/>
                  <a:gd name="T44" fmla="*/ 112 w 169"/>
                  <a:gd name="T45" fmla="*/ 633 h 810"/>
                  <a:gd name="T46" fmla="*/ 101 w 169"/>
                  <a:gd name="T47" fmla="*/ 724 h 810"/>
                  <a:gd name="T48" fmla="*/ 87 w 169"/>
                  <a:gd name="T49" fmla="*/ 810 h 810"/>
                  <a:gd name="T50" fmla="*/ 77 w 169"/>
                  <a:gd name="T51" fmla="*/ 799 h 810"/>
                  <a:gd name="T52" fmla="*/ 65 w 169"/>
                  <a:gd name="T53" fmla="*/ 788 h 810"/>
                  <a:gd name="T54" fmla="*/ 55 w 169"/>
                  <a:gd name="T55" fmla="*/ 777 h 810"/>
                  <a:gd name="T56" fmla="*/ 43 w 169"/>
                  <a:gd name="T57" fmla="*/ 766 h 810"/>
                  <a:gd name="T58" fmla="*/ 33 w 169"/>
                  <a:gd name="T59" fmla="*/ 755 h 810"/>
                  <a:gd name="T60" fmla="*/ 21 w 169"/>
                  <a:gd name="T61" fmla="*/ 744 h 810"/>
                  <a:gd name="T62" fmla="*/ 11 w 169"/>
                  <a:gd name="T63" fmla="*/ 733 h 810"/>
                  <a:gd name="T64" fmla="*/ 0 w 169"/>
                  <a:gd name="T65" fmla="*/ 722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9" h="810">
                    <a:moveTo>
                      <a:pt x="0" y="722"/>
                    </a:moveTo>
                    <a:lnTo>
                      <a:pt x="9" y="639"/>
                    </a:lnTo>
                    <a:lnTo>
                      <a:pt x="18" y="555"/>
                    </a:lnTo>
                    <a:lnTo>
                      <a:pt x="27" y="471"/>
                    </a:lnTo>
                    <a:lnTo>
                      <a:pt x="36" y="387"/>
                    </a:lnTo>
                    <a:lnTo>
                      <a:pt x="44" y="304"/>
                    </a:lnTo>
                    <a:lnTo>
                      <a:pt x="54" y="219"/>
                    </a:lnTo>
                    <a:lnTo>
                      <a:pt x="62" y="135"/>
                    </a:lnTo>
                    <a:lnTo>
                      <a:pt x="71" y="51"/>
                    </a:lnTo>
                    <a:lnTo>
                      <a:pt x="84" y="45"/>
                    </a:lnTo>
                    <a:lnTo>
                      <a:pt x="96" y="39"/>
                    </a:lnTo>
                    <a:lnTo>
                      <a:pt x="108" y="32"/>
                    </a:lnTo>
                    <a:lnTo>
                      <a:pt x="121" y="25"/>
                    </a:lnTo>
                    <a:lnTo>
                      <a:pt x="132" y="19"/>
                    </a:lnTo>
                    <a:lnTo>
                      <a:pt x="145" y="13"/>
                    </a:lnTo>
                    <a:lnTo>
                      <a:pt x="156" y="6"/>
                    </a:lnTo>
                    <a:lnTo>
                      <a:pt x="169" y="0"/>
                    </a:lnTo>
                    <a:lnTo>
                      <a:pt x="160" y="118"/>
                    </a:lnTo>
                    <a:lnTo>
                      <a:pt x="152" y="231"/>
                    </a:lnTo>
                    <a:lnTo>
                      <a:pt x="143" y="339"/>
                    </a:lnTo>
                    <a:lnTo>
                      <a:pt x="133" y="442"/>
                    </a:lnTo>
                    <a:lnTo>
                      <a:pt x="124" y="540"/>
                    </a:lnTo>
                    <a:lnTo>
                      <a:pt x="112" y="633"/>
                    </a:lnTo>
                    <a:lnTo>
                      <a:pt x="101" y="724"/>
                    </a:lnTo>
                    <a:lnTo>
                      <a:pt x="87" y="810"/>
                    </a:lnTo>
                    <a:lnTo>
                      <a:pt x="77" y="799"/>
                    </a:lnTo>
                    <a:lnTo>
                      <a:pt x="65" y="788"/>
                    </a:lnTo>
                    <a:lnTo>
                      <a:pt x="55" y="777"/>
                    </a:lnTo>
                    <a:lnTo>
                      <a:pt x="43" y="766"/>
                    </a:lnTo>
                    <a:lnTo>
                      <a:pt x="33" y="755"/>
                    </a:lnTo>
                    <a:lnTo>
                      <a:pt x="21" y="744"/>
                    </a:lnTo>
                    <a:lnTo>
                      <a:pt x="11" y="733"/>
                    </a:lnTo>
                    <a:lnTo>
                      <a:pt x="0" y="722"/>
                    </a:lnTo>
                    <a:close/>
                  </a:path>
                </a:pathLst>
              </a:custGeom>
              <a:solidFill>
                <a:srgbClr val="964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 name="Freeform 41"/>
              <p:cNvSpPr>
                <a:spLocks/>
              </p:cNvSpPr>
              <p:nvPr/>
            </p:nvSpPr>
            <p:spPr bwMode="auto">
              <a:xfrm>
                <a:off x="4492" y="3263"/>
                <a:ext cx="33" cy="150"/>
              </a:xfrm>
              <a:custGeom>
                <a:avLst/>
                <a:gdLst>
                  <a:gd name="T0" fmla="*/ 0 w 162"/>
                  <a:gd name="T1" fmla="*/ 664 h 752"/>
                  <a:gd name="T2" fmla="*/ 9 w 162"/>
                  <a:gd name="T3" fmla="*/ 587 h 752"/>
                  <a:gd name="T4" fmla="*/ 17 w 162"/>
                  <a:gd name="T5" fmla="*/ 511 h 752"/>
                  <a:gd name="T6" fmla="*/ 25 w 162"/>
                  <a:gd name="T7" fmla="*/ 433 h 752"/>
                  <a:gd name="T8" fmla="*/ 34 w 162"/>
                  <a:gd name="T9" fmla="*/ 357 h 752"/>
                  <a:gd name="T10" fmla="*/ 41 w 162"/>
                  <a:gd name="T11" fmla="*/ 279 h 752"/>
                  <a:gd name="T12" fmla="*/ 50 w 162"/>
                  <a:gd name="T13" fmla="*/ 203 h 752"/>
                  <a:gd name="T14" fmla="*/ 58 w 162"/>
                  <a:gd name="T15" fmla="*/ 125 h 752"/>
                  <a:gd name="T16" fmla="*/ 66 w 162"/>
                  <a:gd name="T17" fmla="*/ 49 h 752"/>
                  <a:gd name="T18" fmla="*/ 79 w 162"/>
                  <a:gd name="T19" fmla="*/ 43 h 752"/>
                  <a:gd name="T20" fmla="*/ 90 w 162"/>
                  <a:gd name="T21" fmla="*/ 36 h 752"/>
                  <a:gd name="T22" fmla="*/ 103 w 162"/>
                  <a:gd name="T23" fmla="*/ 30 h 752"/>
                  <a:gd name="T24" fmla="*/ 114 w 162"/>
                  <a:gd name="T25" fmla="*/ 24 h 752"/>
                  <a:gd name="T26" fmla="*/ 127 w 162"/>
                  <a:gd name="T27" fmla="*/ 18 h 752"/>
                  <a:gd name="T28" fmla="*/ 138 w 162"/>
                  <a:gd name="T29" fmla="*/ 12 h 752"/>
                  <a:gd name="T30" fmla="*/ 151 w 162"/>
                  <a:gd name="T31" fmla="*/ 6 h 752"/>
                  <a:gd name="T32" fmla="*/ 162 w 162"/>
                  <a:gd name="T33" fmla="*/ 0 h 752"/>
                  <a:gd name="T34" fmla="*/ 153 w 162"/>
                  <a:gd name="T35" fmla="*/ 116 h 752"/>
                  <a:gd name="T36" fmla="*/ 145 w 162"/>
                  <a:gd name="T37" fmla="*/ 222 h 752"/>
                  <a:gd name="T38" fmla="*/ 137 w 162"/>
                  <a:gd name="T39" fmla="*/ 320 h 752"/>
                  <a:gd name="T40" fmla="*/ 129 w 162"/>
                  <a:gd name="T41" fmla="*/ 412 h 752"/>
                  <a:gd name="T42" fmla="*/ 120 w 162"/>
                  <a:gd name="T43" fmla="*/ 500 h 752"/>
                  <a:gd name="T44" fmla="*/ 110 w 162"/>
                  <a:gd name="T45" fmla="*/ 585 h 752"/>
                  <a:gd name="T46" fmla="*/ 100 w 162"/>
                  <a:gd name="T47" fmla="*/ 669 h 752"/>
                  <a:gd name="T48" fmla="*/ 87 w 162"/>
                  <a:gd name="T49" fmla="*/ 752 h 752"/>
                  <a:gd name="T50" fmla="*/ 77 w 162"/>
                  <a:gd name="T51" fmla="*/ 741 h 752"/>
                  <a:gd name="T52" fmla="*/ 65 w 162"/>
                  <a:gd name="T53" fmla="*/ 730 h 752"/>
                  <a:gd name="T54" fmla="*/ 55 w 162"/>
                  <a:gd name="T55" fmla="*/ 719 h 752"/>
                  <a:gd name="T56" fmla="*/ 43 w 162"/>
                  <a:gd name="T57" fmla="*/ 708 h 752"/>
                  <a:gd name="T58" fmla="*/ 33 w 162"/>
                  <a:gd name="T59" fmla="*/ 697 h 752"/>
                  <a:gd name="T60" fmla="*/ 21 w 162"/>
                  <a:gd name="T61" fmla="*/ 686 h 752"/>
                  <a:gd name="T62" fmla="*/ 11 w 162"/>
                  <a:gd name="T63" fmla="*/ 675 h 752"/>
                  <a:gd name="T64" fmla="*/ 0 w 162"/>
                  <a:gd name="T65" fmla="*/ 664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2" h="752">
                    <a:moveTo>
                      <a:pt x="0" y="664"/>
                    </a:moveTo>
                    <a:lnTo>
                      <a:pt x="9" y="587"/>
                    </a:lnTo>
                    <a:lnTo>
                      <a:pt x="17" y="511"/>
                    </a:lnTo>
                    <a:lnTo>
                      <a:pt x="25" y="433"/>
                    </a:lnTo>
                    <a:lnTo>
                      <a:pt x="34" y="357"/>
                    </a:lnTo>
                    <a:lnTo>
                      <a:pt x="41" y="279"/>
                    </a:lnTo>
                    <a:lnTo>
                      <a:pt x="50" y="203"/>
                    </a:lnTo>
                    <a:lnTo>
                      <a:pt x="58" y="125"/>
                    </a:lnTo>
                    <a:lnTo>
                      <a:pt x="66" y="49"/>
                    </a:lnTo>
                    <a:lnTo>
                      <a:pt x="79" y="43"/>
                    </a:lnTo>
                    <a:lnTo>
                      <a:pt x="90" y="36"/>
                    </a:lnTo>
                    <a:lnTo>
                      <a:pt x="103" y="30"/>
                    </a:lnTo>
                    <a:lnTo>
                      <a:pt x="114" y="24"/>
                    </a:lnTo>
                    <a:lnTo>
                      <a:pt x="127" y="18"/>
                    </a:lnTo>
                    <a:lnTo>
                      <a:pt x="138" y="12"/>
                    </a:lnTo>
                    <a:lnTo>
                      <a:pt x="151" y="6"/>
                    </a:lnTo>
                    <a:lnTo>
                      <a:pt x="162" y="0"/>
                    </a:lnTo>
                    <a:lnTo>
                      <a:pt x="153" y="116"/>
                    </a:lnTo>
                    <a:lnTo>
                      <a:pt x="145" y="222"/>
                    </a:lnTo>
                    <a:lnTo>
                      <a:pt x="137" y="320"/>
                    </a:lnTo>
                    <a:lnTo>
                      <a:pt x="129" y="412"/>
                    </a:lnTo>
                    <a:lnTo>
                      <a:pt x="120" y="500"/>
                    </a:lnTo>
                    <a:lnTo>
                      <a:pt x="110" y="585"/>
                    </a:lnTo>
                    <a:lnTo>
                      <a:pt x="100" y="669"/>
                    </a:lnTo>
                    <a:lnTo>
                      <a:pt x="87" y="752"/>
                    </a:lnTo>
                    <a:lnTo>
                      <a:pt x="77" y="741"/>
                    </a:lnTo>
                    <a:lnTo>
                      <a:pt x="65" y="730"/>
                    </a:lnTo>
                    <a:lnTo>
                      <a:pt x="55" y="719"/>
                    </a:lnTo>
                    <a:lnTo>
                      <a:pt x="43" y="708"/>
                    </a:lnTo>
                    <a:lnTo>
                      <a:pt x="33" y="697"/>
                    </a:lnTo>
                    <a:lnTo>
                      <a:pt x="21" y="686"/>
                    </a:lnTo>
                    <a:lnTo>
                      <a:pt x="11" y="675"/>
                    </a:lnTo>
                    <a:lnTo>
                      <a:pt x="0" y="664"/>
                    </a:lnTo>
                    <a:close/>
                  </a:path>
                </a:pathLst>
              </a:custGeom>
              <a:solidFill>
                <a:srgbClr val="994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 name="Freeform 42"/>
              <p:cNvSpPr>
                <a:spLocks/>
              </p:cNvSpPr>
              <p:nvPr/>
            </p:nvSpPr>
            <p:spPr bwMode="auto">
              <a:xfrm>
                <a:off x="4492" y="3275"/>
                <a:ext cx="31" cy="138"/>
              </a:xfrm>
              <a:custGeom>
                <a:avLst/>
                <a:gdLst>
                  <a:gd name="T0" fmla="*/ 0 w 157"/>
                  <a:gd name="T1" fmla="*/ 608 h 696"/>
                  <a:gd name="T2" fmla="*/ 8 w 157"/>
                  <a:gd name="T3" fmla="*/ 538 h 696"/>
                  <a:gd name="T4" fmla="*/ 15 w 157"/>
                  <a:gd name="T5" fmla="*/ 468 h 696"/>
                  <a:gd name="T6" fmla="*/ 23 w 157"/>
                  <a:gd name="T7" fmla="*/ 398 h 696"/>
                  <a:gd name="T8" fmla="*/ 31 w 157"/>
                  <a:gd name="T9" fmla="*/ 329 h 696"/>
                  <a:gd name="T10" fmla="*/ 38 w 157"/>
                  <a:gd name="T11" fmla="*/ 259 h 696"/>
                  <a:gd name="T12" fmla="*/ 46 w 157"/>
                  <a:gd name="T13" fmla="*/ 189 h 696"/>
                  <a:gd name="T14" fmla="*/ 54 w 157"/>
                  <a:gd name="T15" fmla="*/ 120 h 696"/>
                  <a:gd name="T16" fmla="*/ 61 w 157"/>
                  <a:gd name="T17" fmla="*/ 49 h 696"/>
                  <a:gd name="T18" fmla="*/ 74 w 157"/>
                  <a:gd name="T19" fmla="*/ 43 h 696"/>
                  <a:gd name="T20" fmla="*/ 85 w 157"/>
                  <a:gd name="T21" fmla="*/ 37 h 696"/>
                  <a:gd name="T22" fmla="*/ 98 w 157"/>
                  <a:gd name="T23" fmla="*/ 31 h 696"/>
                  <a:gd name="T24" fmla="*/ 109 w 157"/>
                  <a:gd name="T25" fmla="*/ 24 h 696"/>
                  <a:gd name="T26" fmla="*/ 121 w 157"/>
                  <a:gd name="T27" fmla="*/ 18 h 696"/>
                  <a:gd name="T28" fmla="*/ 133 w 157"/>
                  <a:gd name="T29" fmla="*/ 13 h 696"/>
                  <a:gd name="T30" fmla="*/ 145 w 157"/>
                  <a:gd name="T31" fmla="*/ 6 h 696"/>
                  <a:gd name="T32" fmla="*/ 157 w 157"/>
                  <a:gd name="T33" fmla="*/ 0 h 696"/>
                  <a:gd name="T34" fmla="*/ 147 w 157"/>
                  <a:gd name="T35" fmla="*/ 113 h 696"/>
                  <a:gd name="T36" fmla="*/ 139 w 157"/>
                  <a:gd name="T37" fmla="*/ 214 h 696"/>
                  <a:gd name="T38" fmla="*/ 131 w 157"/>
                  <a:gd name="T39" fmla="*/ 303 h 696"/>
                  <a:gd name="T40" fmla="*/ 125 w 157"/>
                  <a:gd name="T41" fmla="*/ 384 h 696"/>
                  <a:gd name="T42" fmla="*/ 117 w 157"/>
                  <a:gd name="T43" fmla="*/ 462 h 696"/>
                  <a:gd name="T44" fmla="*/ 109 w 157"/>
                  <a:gd name="T45" fmla="*/ 537 h 696"/>
                  <a:gd name="T46" fmla="*/ 99 w 157"/>
                  <a:gd name="T47" fmla="*/ 615 h 696"/>
                  <a:gd name="T48" fmla="*/ 87 w 157"/>
                  <a:gd name="T49" fmla="*/ 696 h 696"/>
                  <a:gd name="T50" fmla="*/ 77 w 157"/>
                  <a:gd name="T51" fmla="*/ 685 h 696"/>
                  <a:gd name="T52" fmla="*/ 65 w 157"/>
                  <a:gd name="T53" fmla="*/ 674 h 696"/>
                  <a:gd name="T54" fmla="*/ 55 w 157"/>
                  <a:gd name="T55" fmla="*/ 663 h 696"/>
                  <a:gd name="T56" fmla="*/ 43 w 157"/>
                  <a:gd name="T57" fmla="*/ 652 h 696"/>
                  <a:gd name="T58" fmla="*/ 33 w 157"/>
                  <a:gd name="T59" fmla="*/ 641 h 696"/>
                  <a:gd name="T60" fmla="*/ 21 w 157"/>
                  <a:gd name="T61" fmla="*/ 630 h 696"/>
                  <a:gd name="T62" fmla="*/ 11 w 157"/>
                  <a:gd name="T63" fmla="*/ 619 h 696"/>
                  <a:gd name="T64" fmla="*/ 0 w 157"/>
                  <a:gd name="T65" fmla="*/ 608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7" h="696">
                    <a:moveTo>
                      <a:pt x="0" y="608"/>
                    </a:moveTo>
                    <a:lnTo>
                      <a:pt x="8" y="538"/>
                    </a:lnTo>
                    <a:lnTo>
                      <a:pt x="15" y="468"/>
                    </a:lnTo>
                    <a:lnTo>
                      <a:pt x="23" y="398"/>
                    </a:lnTo>
                    <a:lnTo>
                      <a:pt x="31" y="329"/>
                    </a:lnTo>
                    <a:lnTo>
                      <a:pt x="38" y="259"/>
                    </a:lnTo>
                    <a:lnTo>
                      <a:pt x="46" y="189"/>
                    </a:lnTo>
                    <a:lnTo>
                      <a:pt x="54" y="120"/>
                    </a:lnTo>
                    <a:lnTo>
                      <a:pt x="61" y="49"/>
                    </a:lnTo>
                    <a:lnTo>
                      <a:pt x="74" y="43"/>
                    </a:lnTo>
                    <a:lnTo>
                      <a:pt x="85" y="37"/>
                    </a:lnTo>
                    <a:lnTo>
                      <a:pt x="98" y="31"/>
                    </a:lnTo>
                    <a:lnTo>
                      <a:pt x="109" y="24"/>
                    </a:lnTo>
                    <a:lnTo>
                      <a:pt x="121" y="18"/>
                    </a:lnTo>
                    <a:lnTo>
                      <a:pt x="133" y="13"/>
                    </a:lnTo>
                    <a:lnTo>
                      <a:pt x="145" y="6"/>
                    </a:lnTo>
                    <a:lnTo>
                      <a:pt x="157" y="0"/>
                    </a:lnTo>
                    <a:lnTo>
                      <a:pt x="147" y="113"/>
                    </a:lnTo>
                    <a:lnTo>
                      <a:pt x="139" y="214"/>
                    </a:lnTo>
                    <a:lnTo>
                      <a:pt x="131" y="303"/>
                    </a:lnTo>
                    <a:lnTo>
                      <a:pt x="125" y="384"/>
                    </a:lnTo>
                    <a:lnTo>
                      <a:pt x="117" y="462"/>
                    </a:lnTo>
                    <a:lnTo>
                      <a:pt x="109" y="537"/>
                    </a:lnTo>
                    <a:lnTo>
                      <a:pt x="99" y="615"/>
                    </a:lnTo>
                    <a:lnTo>
                      <a:pt x="87" y="696"/>
                    </a:lnTo>
                    <a:lnTo>
                      <a:pt x="77" y="685"/>
                    </a:lnTo>
                    <a:lnTo>
                      <a:pt x="65" y="674"/>
                    </a:lnTo>
                    <a:lnTo>
                      <a:pt x="55" y="663"/>
                    </a:lnTo>
                    <a:lnTo>
                      <a:pt x="43" y="652"/>
                    </a:lnTo>
                    <a:lnTo>
                      <a:pt x="33" y="641"/>
                    </a:lnTo>
                    <a:lnTo>
                      <a:pt x="21" y="630"/>
                    </a:lnTo>
                    <a:lnTo>
                      <a:pt x="11" y="619"/>
                    </a:lnTo>
                    <a:lnTo>
                      <a:pt x="0" y="608"/>
                    </a:lnTo>
                    <a:close/>
                  </a:path>
                </a:pathLst>
              </a:custGeom>
              <a:solidFill>
                <a:srgbClr val="9B5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9" name="Freeform 43"/>
              <p:cNvSpPr>
                <a:spLocks/>
              </p:cNvSpPr>
              <p:nvPr/>
            </p:nvSpPr>
            <p:spPr bwMode="auto">
              <a:xfrm>
                <a:off x="4492" y="3286"/>
                <a:ext cx="30" cy="127"/>
              </a:xfrm>
              <a:custGeom>
                <a:avLst/>
                <a:gdLst>
                  <a:gd name="T0" fmla="*/ 0 w 152"/>
                  <a:gd name="T1" fmla="*/ 550 h 638"/>
                  <a:gd name="T2" fmla="*/ 7 w 152"/>
                  <a:gd name="T3" fmla="*/ 488 h 638"/>
                  <a:gd name="T4" fmla="*/ 14 w 152"/>
                  <a:gd name="T5" fmla="*/ 425 h 638"/>
                  <a:gd name="T6" fmla="*/ 20 w 152"/>
                  <a:gd name="T7" fmla="*/ 362 h 638"/>
                  <a:gd name="T8" fmla="*/ 28 w 152"/>
                  <a:gd name="T9" fmla="*/ 298 h 638"/>
                  <a:gd name="T10" fmla="*/ 35 w 152"/>
                  <a:gd name="T11" fmla="*/ 235 h 638"/>
                  <a:gd name="T12" fmla="*/ 42 w 152"/>
                  <a:gd name="T13" fmla="*/ 173 h 638"/>
                  <a:gd name="T14" fmla="*/ 48 w 152"/>
                  <a:gd name="T15" fmla="*/ 110 h 638"/>
                  <a:gd name="T16" fmla="*/ 56 w 152"/>
                  <a:gd name="T17" fmla="*/ 47 h 638"/>
                  <a:gd name="T18" fmla="*/ 68 w 152"/>
                  <a:gd name="T19" fmla="*/ 41 h 638"/>
                  <a:gd name="T20" fmla="*/ 80 w 152"/>
                  <a:gd name="T21" fmla="*/ 35 h 638"/>
                  <a:gd name="T22" fmla="*/ 92 w 152"/>
                  <a:gd name="T23" fmla="*/ 29 h 638"/>
                  <a:gd name="T24" fmla="*/ 104 w 152"/>
                  <a:gd name="T25" fmla="*/ 23 h 638"/>
                  <a:gd name="T26" fmla="*/ 115 w 152"/>
                  <a:gd name="T27" fmla="*/ 16 h 638"/>
                  <a:gd name="T28" fmla="*/ 128 w 152"/>
                  <a:gd name="T29" fmla="*/ 11 h 638"/>
                  <a:gd name="T30" fmla="*/ 139 w 152"/>
                  <a:gd name="T31" fmla="*/ 5 h 638"/>
                  <a:gd name="T32" fmla="*/ 152 w 152"/>
                  <a:gd name="T33" fmla="*/ 0 h 638"/>
                  <a:gd name="T34" fmla="*/ 142 w 152"/>
                  <a:gd name="T35" fmla="*/ 111 h 638"/>
                  <a:gd name="T36" fmla="*/ 133 w 152"/>
                  <a:gd name="T37" fmla="*/ 204 h 638"/>
                  <a:gd name="T38" fmla="*/ 126 w 152"/>
                  <a:gd name="T39" fmla="*/ 285 h 638"/>
                  <a:gd name="T40" fmla="*/ 121 w 152"/>
                  <a:gd name="T41" fmla="*/ 356 h 638"/>
                  <a:gd name="T42" fmla="*/ 114 w 152"/>
                  <a:gd name="T43" fmla="*/ 423 h 638"/>
                  <a:gd name="T44" fmla="*/ 107 w 152"/>
                  <a:gd name="T45" fmla="*/ 489 h 638"/>
                  <a:gd name="T46" fmla="*/ 99 w 152"/>
                  <a:gd name="T47" fmla="*/ 559 h 638"/>
                  <a:gd name="T48" fmla="*/ 87 w 152"/>
                  <a:gd name="T49" fmla="*/ 638 h 638"/>
                  <a:gd name="T50" fmla="*/ 77 w 152"/>
                  <a:gd name="T51" fmla="*/ 627 h 638"/>
                  <a:gd name="T52" fmla="*/ 65 w 152"/>
                  <a:gd name="T53" fmla="*/ 616 h 638"/>
                  <a:gd name="T54" fmla="*/ 55 w 152"/>
                  <a:gd name="T55" fmla="*/ 605 h 638"/>
                  <a:gd name="T56" fmla="*/ 43 w 152"/>
                  <a:gd name="T57" fmla="*/ 594 h 638"/>
                  <a:gd name="T58" fmla="*/ 33 w 152"/>
                  <a:gd name="T59" fmla="*/ 583 h 638"/>
                  <a:gd name="T60" fmla="*/ 21 w 152"/>
                  <a:gd name="T61" fmla="*/ 572 h 638"/>
                  <a:gd name="T62" fmla="*/ 11 w 152"/>
                  <a:gd name="T63" fmla="*/ 561 h 638"/>
                  <a:gd name="T64" fmla="*/ 0 w 152"/>
                  <a:gd name="T65" fmla="*/ 550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2" h="638">
                    <a:moveTo>
                      <a:pt x="0" y="550"/>
                    </a:moveTo>
                    <a:lnTo>
                      <a:pt x="7" y="488"/>
                    </a:lnTo>
                    <a:lnTo>
                      <a:pt x="14" y="425"/>
                    </a:lnTo>
                    <a:lnTo>
                      <a:pt x="20" y="362"/>
                    </a:lnTo>
                    <a:lnTo>
                      <a:pt x="28" y="298"/>
                    </a:lnTo>
                    <a:lnTo>
                      <a:pt x="35" y="235"/>
                    </a:lnTo>
                    <a:lnTo>
                      <a:pt x="42" y="173"/>
                    </a:lnTo>
                    <a:lnTo>
                      <a:pt x="48" y="110"/>
                    </a:lnTo>
                    <a:lnTo>
                      <a:pt x="56" y="47"/>
                    </a:lnTo>
                    <a:lnTo>
                      <a:pt x="68" y="41"/>
                    </a:lnTo>
                    <a:lnTo>
                      <a:pt x="80" y="35"/>
                    </a:lnTo>
                    <a:lnTo>
                      <a:pt x="92" y="29"/>
                    </a:lnTo>
                    <a:lnTo>
                      <a:pt x="104" y="23"/>
                    </a:lnTo>
                    <a:lnTo>
                      <a:pt x="115" y="16"/>
                    </a:lnTo>
                    <a:lnTo>
                      <a:pt x="128" y="11"/>
                    </a:lnTo>
                    <a:lnTo>
                      <a:pt x="139" y="5"/>
                    </a:lnTo>
                    <a:lnTo>
                      <a:pt x="152" y="0"/>
                    </a:lnTo>
                    <a:lnTo>
                      <a:pt x="142" y="111"/>
                    </a:lnTo>
                    <a:lnTo>
                      <a:pt x="133" y="204"/>
                    </a:lnTo>
                    <a:lnTo>
                      <a:pt x="126" y="285"/>
                    </a:lnTo>
                    <a:lnTo>
                      <a:pt x="121" y="356"/>
                    </a:lnTo>
                    <a:lnTo>
                      <a:pt x="114" y="423"/>
                    </a:lnTo>
                    <a:lnTo>
                      <a:pt x="107" y="489"/>
                    </a:lnTo>
                    <a:lnTo>
                      <a:pt x="99" y="559"/>
                    </a:lnTo>
                    <a:lnTo>
                      <a:pt x="87" y="638"/>
                    </a:lnTo>
                    <a:lnTo>
                      <a:pt x="77" y="627"/>
                    </a:lnTo>
                    <a:lnTo>
                      <a:pt x="65" y="616"/>
                    </a:lnTo>
                    <a:lnTo>
                      <a:pt x="55" y="605"/>
                    </a:lnTo>
                    <a:lnTo>
                      <a:pt x="43" y="594"/>
                    </a:lnTo>
                    <a:lnTo>
                      <a:pt x="33" y="583"/>
                    </a:lnTo>
                    <a:lnTo>
                      <a:pt x="21" y="572"/>
                    </a:lnTo>
                    <a:lnTo>
                      <a:pt x="11" y="561"/>
                    </a:lnTo>
                    <a:lnTo>
                      <a:pt x="0" y="550"/>
                    </a:lnTo>
                    <a:close/>
                  </a:path>
                </a:pathLst>
              </a:custGeom>
              <a:solidFill>
                <a:srgbClr val="9E5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0" name="Freeform 44"/>
              <p:cNvSpPr>
                <a:spLocks/>
              </p:cNvSpPr>
              <p:nvPr/>
            </p:nvSpPr>
            <p:spPr bwMode="auto">
              <a:xfrm>
                <a:off x="4492" y="3297"/>
                <a:ext cx="30" cy="116"/>
              </a:xfrm>
              <a:custGeom>
                <a:avLst/>
                <a:gdLst>
                  <a:gd name="T0" fmla="*/ 0 w 147"/>
                  <a:gd name="T1" fmla="*/ 494 h 582"/>
                  <a:gd name="T2" fmla="*/ 7 w 147"/>
                  <a:gd name="T3" fmla="*/ 439 h 582"/>
                  <a:gd name="T4" fmla="*/ 13 w 147"/>
                  <a:gd name="T5" fmla="*/ 382 h 582"/>
                  <a:gd name="T6" fmla="*/ 19 w 147"/>
                  <a:gd name="T7" fmla="*/ 327 h 582"/>
                  <a:gd name="T8" fmla="*/ 25 w 147"/>
                  <a:gd name="T9" fmla="*/ 270 h 582"/>
                  <a:gd name="T10" fmla="*/ 32 w 147"/>
                  <a:gd name="T11" fmla="*/ 215 h 582"/>
                  <a:gd name="T12" fmla="*/ 38 w 147"/>
                  <a:gd name="T13" fmla="*/ 158 h 582"/>
                  <a:gd name="T14" fmla="*/ 44 w 147"/>
                  <a:gd name="T15" fmla="*/ 102 h 582"/>
                  <a:gd name="T16" fmla="*/ 51 w 147"/>
                  <a:gd name="T17" fmla="*/ 45 h 582"/>
                  <a:gd name="T18" fmla="*/ 63 w 147"/>
                  <a:gd name="T19" fmla="*/ 40 h 582"/>
                  <a:gd name="T20" fmla="*/ 75 w 147"/>
                  <a:gd name="T21" fmla="*/ 34 h 582"/>
                  <a:gd name="T22" fmla="*/ 87 w 147"/>
                  <a:gd name="T23" fmla="*/ 29 h 582"/>
                  <a:gd name="T24" fmla="*/ 99 w 147"/>
                  <a:gd name="T25" fmla="*/ 23 h 582"/>
                  <a:gd name="T26" fmla="*/ 110 w 147"/>
                  <a:gd name="T27" fmla="*/ 18 h 582"/>
                  <a:gd name="T28" fmla="*/ 123 w 147"/>
                  <a:gd name="T29" fmla="*/ 12 h 582"/>
                  <a:gd name="T30" fmla="*/ 134 w 147"/>
                  <a:gd name="T31" fmla="*/ 7 h 582"/>
                  <a:gd name="T32" fmla="*/ 147 w 147"/>
                  <a:gd name="T33" fmla="*/ 0 h 582"/>
                  <a:gd name="T34" fmla="*/ 135 w 147"/>
                  <a:gd name="T35" fmla="*/ 109 h 582"/>
                  <a:gd name="T36" fmla="*/ 127 w 147"/>
                  <a:gd name="T37" fmla="*/ 196 h 582"/>
                  <a:gd name="T38" fmla="*/ 121 w 147"/>
                  <a:gd name="T39" fmla="*/ 267 h 582"/>
                  <a:gd name="T40" fmla="*/ 116 w 147"/>
                  <a:gd name="T41" fmla="*/ 328 h 582"/>
                  <a:gd name="T42" fmla="*/ 111 w 147"/>
                  <a:gd name="T43" fmla="*/ 385 h 582"/>
                  <a:gd name="T44" fmla="*/ 106 w 147"/>
                  <a:gd name="T45" fmla="*/ 441 h 582"/>
                  <a:gd name="T46" fmla="*/ 98 w 147"/>
                  <a:gd name="T47" fmla="*/ 506 h 582"/>
                  <a:gd name="T48" fmla="*/ 87 w 147"/>
                  <a:gd name="T49" fmla="*/ 582 h 582"/>
                  <a:gd name="T50" fmla="*/ 77 w 147"/>
                  <a:gd name="T51" fmla="*/ 571 h 582"/>
                  <a:gd name="T52" fmla="*/ 65 w 147"/>
                  <a:gd name="T53" fmla="*/ 560 h 582"/>
                  <a:gd name="T54" fmla="*/ 55 w 147"/>
                  <a:gd name="T55" fmla="*/ 549 h 582"/>
                  <a:gd name="T56" fmla="*/ 43 w 147"/>
                  <a:gd name="T57" fmla="*/ 538 h 582"/>
                  <a:gd name="T58" fmla="*/ 33 w 147"/>
                  <a:gd name="T59" fmla="*/ 527 h 582"/>
                  <a:gd name="T60" fmla="*/ 21 w 147"/>
                  <a:gd name="T61" fmla="*/ 516 h 582"/>
                  <a:gd name="T62" fmla="*/ 11 w 147"/>
                  <a:gd name="T63" fmla="*/ 505 h 582"/>
                  <a:gd name="T64" fmla="*/ 0 w 147"/>
                  <a:gd name="T65" fmla="*/ 494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7" h="582">
                    <a:moveTo>
                      <a:pt x="0" y="494"/>
                    </a:moveTo>
                    <a:lnTo>
                      <a:pt x="7" y="439"/>
                    </a:lnTo>
                    <a:lnTo>
                      <a:pt x="13" y="382"/>
                    </a:lnTo>
                    <a:lnTo>
                      <a:pt x="19" y="327"/>
                    </a:lnTo>
                    <a:lnTo>
                      <a:pt x="25" y="270"/>
                    </a:lnTo>
                    <a:lnTo>
                      <a:pt x="32" y="215"/>
                    </a:lnTo>
                    <a:lnTo>
                      <a:pt x="38" y="158"/>
                    </a:lnTo>
                    <a:lnTo>
                      <a:pt x="44" y="102"/>
                    </a:lnTo>
                    <a:lnTo>
                      <a:pt x="51" y="45"/>
                    </a:lnTo>
                    <a:lnTo>
                      <a:pt x="63" y="40"/>
                    </a:lnTo>
                    <a:lnTo>
                      <a:pt x="75" y="34"/>
                    </a:lnTo>
                    <a:lnTo>
                      <a:pt x="87" y="29"/>
                    </a:lnTo>
                    <a:lnTo>
                      <a:pt x="99" y="23"/>
                    </a:lnTo>
                    <a:lnTo>
                      <a:pt x="110" y="18"/>
                    </a:lnTo>
                    <a:lnTo>
                      <a:pt x="123" y="12"/>
                    </a:lnTo>
                    <a:lnTo>
                      <a:pt x="134" y="7"/>
                    </a:lnTo>
                    <a:lnTo>
                      <a:pt x="147" y="0"/>
                    </a:lnTo>
                    <a:lnTo>
                      <a:pt x="135" y="109"/>
                    </a:lnTo>
                    <a:lnTo>
                      <a:pt x="127" y="196"/>
                    </a:lnTo>
                    <a:lnTo>
                      <a:pt x="121" y="267"/>
                    </a:lnTo>
                    <a:lnTo>
                      <a:pt x="116" y="328"/>
                    </a:lnTo>
                    <a:lnTo>
                      <a:pt x="111" y="385"/>
                    </a:lnTo>
                    <a:lnTo>
                      <a:pt x="106" y="441"/>
                    </a:lnTo>
                    <a:lnTo>
                      <a:pt x="98" y="506"/>
                    </a:lnTo>
                    <a:lnTo>
                      <a:pt x="87" y="582"/>
                    </a:lnTo>
                    <a:lnTo>
                      <a:pt x="77" y="571"/>
                    </a:lnTo>
                    <a:lnTo>
                      <a:pt x="65" y="560"/>
                    </a:lnTo>
                    <a:lnTo>
                      <a:pt x="55" y="549"/>
                    </a:lnTo>
                    <a:lnTo>
                      <a:pt x="43" y="538"/>
                    </a:lnTo>
                    <a:lnTo>
                      <a:pt x="33" y="527"/>
                    </a:lnTo>
                    <a:lnTo>
                      <a:pt x="21" y="516"/>
                    </a:lnTo>
                    <a:lnTo>
                      <a:pt x="11" y="505"/>
                    </a:lnTo>
                    <a:lnTo>
                      <a:pt x="0" y="494"/>
                    </a:lnTo>
                    <a:close/>
                  </a:path>
                </a:pathLst>
              </a:custGeom>
              <a:solidFill>
                <a:srgbClr val="A05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1" name="Freeform 45"/>
              <p:cNvSpPr>
                <a:spLocks/>
              </p:cNvSpPr>
              <p:nvPr/>
            </p:nvSpPr>
            <p:spPr bwMode="auto">
              <a:xfrm>
                <a:off x="4492" y="3308"/>
                <a:ext cx="28" cy="105"/>
              </a:xfrm>
              <a:custGeom>
                <a:avLst/>
                <a:gdLst>
                  <a:gd name="T0" fmla="*/ 0 w 142"/>
                  <a:gd name="T1" fmla="*/ 436 h 524"/>
                  <a:gd name="T2" fmla="*/ 6 w 142"/>
                  <a:gd name="T3" fmla="*/ 387 h 524"/>
                  <a:gd name="T4" fmla="*/ 12 w 142"/>
                  <a:gd name="T5" fmla="*/ 338 h 524"/>
                  <a:gd name="T6" fmla="*/ 17 w 142"/>
                  <a:gd name="T7" fmla="*/ 289 h 524"/>
                  <a:gd name="T8" fmla="*/ 23 w 142"/>
                  <a:gd name="T9" fmla="*/ 240 h 524"/>
                  <a:gd name="T10" fmla="*/ 29 w 142"/>
                  <a:gd name="T11" fmla="*/ 191 h 524"/>
                  <a:gd name="T12" fmla="*/ 35 w 142"/>
                  <a:gd name="T13" fmla="*/ 142 h 524"/>
                  <a:gd name="T14" fmla="*/ 40 w 142"/>
                  <a:gd name="T15" fmla="*/ 93 h 524"/>
                  <a:gd name="T16" fmla="*/ 45 w 142"/>
                  <a:gd name="T17" fmla="*/ 44 h 524"/>
                  <a:gd name="T18" fmla="*/ 58 w 142"/>
                  <a:gd name="T19" fmla="*/ 39 h 524"/>
                  <a:gd name="T20" fmla="*/ 69 w 142"/>
                  <a:gd name="T21" fmla="*/ 32 h 524"/>
                  <a:gd name="T22" fmla="*/ 82 w 142"/>
                  <a:gd name="T23" fmla="*/ 27 h 524"/>
                  <a:gd name="T24" fmla="*/ 93 w 142"/>
                  <a:gd name="T25" fmla="*/ 22 h 524"/>
                  <a:gd name="T26" fmla="*/ 105 w 142"/>
                  <a:gd name="T27" fmla="*/ 17 h 524"/>
                  <a:gd name="T28" fmla="*/ 117 w 142"/>
                  <a:gd name="T29" fmla="*/ 10 h 524"/>
                  <a:gd name="T30" fmla="*/ 129 w 142"/>
                  <a:gd name="T31" fmla="*/ 5 h 524"/>
                  <a:gd name="T32" fmla="*/ 142 w 142"/>
                  <a:gd name="T33" fmla="*/ 0 h 524"/>
                  <a:gd name="T34" fmla="*/ 129 w 142"/>
                  <a:gd name="T35" fmla="*/ 106 h 524"/>
                  <a:gd name="T36" fmla="*/ 121 w 142"/>
                  <a:gd name="T37" fmla="*/ 186 h 524"/>
                  <a:gd name="T38" fmla="*/ 115 w 142"/>
                  <a:gd name="T39" fmla="*/ 248 h 524"/>
                  <a:gd name="T40" fmla="*/ 112 w 142"/>
                  <a:gd name="T41" fmla="*/ 298 h 524"/>
                  <a:gd name="T42" fmla="*/ 108 w 142"/>
                  <a:gd name="T43" fmla="*/ 344 h 524"/>
                  <a:gd name="T44" fmla="*/ 104 w 142"/>
                  <a:gd name="T45" fmla="*/ 392 h 524"/>
                  <a:gd name="T46" fmla="*/ 98 w 142"/>
                  <a:gd name="T47" fmla="*/ 450 h 524"/>
                  <a:gd name="T48" fmla="*/ 87 w 142"/>
                  <a:gd name="T49" fmla="*/ 524 h 524"/>
                  <a:gd name="T50" fmla="*/ 77 w 142"/>
                  <a:gd name="T51" fmla="*/ 513 h 524"/>
                  <a:gd name="T52" fmla="*/ 65 w 142"/>
                  <a:gd name="T53" fmla="*/ 502 h 524"/>
                  <a:gd name="T54" fmla="*/ 55 w 142"/>
                  <a:gd name="T55" fmla="*/ 491 h 524"/>
                  <a:gd name="T56" fmla="*/ 43 w 142"/>
                  <a:gd name="T57" fmla="*/ 480 h 524"/>
                  <a:gd name="T58" fmla="*/ 33 w 142"/>
                  <a:gd name="T59" fmla="*/ 469 h 524"/>
                  <a:gd name="T60" fmla="*/ 21 w 142"/>
                  <a:gd name="T61" fmla="*/ 458 h 524"/>
                  <a:gd name="T62" fmla="*/ 11 w 142"/>
                  <a:gd name="T63" fmla="*/ 447 h 524"/>
                  <a:gd name="T64" fmla="*/ 0 w 142"/>
                  <a:gd name="T65" fmla="*/ 436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524">
                    <a:moveTo>
                      <a:pt x="0" y="436"/>
                    </a:moveTo>
                    <a:lnTo>
                      <a:pt x="6" y="387"/>
                    </a:lnTo>
                    <a:lnTo>
                      <a:pt x="12" y="338"/>
                    </a:lnTo>
                    <a:lnTo>
                      <a:pt x="17" y="289"/>
                    </a:lnTo>
                    <a:lnTo>
                      <a:pt x="23" y="240"/>
                    </a:lnTo>
                    <a:lnTo>
                      <a:pt x="29" y="191"/>
                    </a:lnTo>
                    <a:lnTo>
                      <a:pt x="35" y="142"/>
                    </a:lnTo>
                    <a:lnTo>
                      <a:pt x="40" y="93"/>
                    </a:lnTo>
                    <a:lnTo>
                      <a:pt x="45" y="44"/>
                    </a:lnTo>
                    <a:lnTo>
                      <a:pt x="58" y="39"/>
                    </a:lnTo>
                    <a:lnTo>
                      <a:pt x="69" y="32"/>
                    </a:lnTo>
                    <a:lnTo>
                      <a:pt x="82" y="27"/>
                    </a:lnTo>
                    <a:lnTo>
                      <a:pt x="93" y="22"/>
                    </a:lnTo>
                    <a:lnTo>
                      <a:pt x="105" y="17"/>
                    </a:lnTo>
                    <a:lnTo>
                      <a:pt x="117" y="10"/>
                    </a:lnTo>
                    <a:lnTo>
                      <a:pt x="129" y="5"/>
                    </a:lnTo>
                    <a:lnTo>
                      <a:pt x="142" y="0"/>
                    </a:lnTo>
                    <a:lnTo>
                      <a:pt x="129" y="106"/>
                    </a:lnTo>
                    <a:lnTo>
                      <a:pt x="121" y="186"/>
                    </a:lnTo>
                    <a:lnTo>
                      <a:pt x="115" y="248"/>
                    </a:lnTo>
                    <a:lnTo>
                      <a:pt x="112" y="298"/>
                    </a:lnTo>
                    <a:lnTo>
                      <a:pt x="108" y="344"/>
                    </a:lnTo>
                    <a:lnTo>
                      <a:pt x="104" y="392"/>
                    </a:lnTo>
                    <a:lnTo>
                      <a:pt x="98" y="450"/>
                    </a:lnTo>
                    <a:lnTo>
                      <a:pt x="87" y="524"/>
                    </a:lnTo>
                    <a:lnTo>
                      <a:pt x="77" y="513"/>
                    </a:lnTo>
                    <a:lnTo>
                      <a:pt x="65" y="502"/>
                    </a:lnTo>
                    <a:lnTo>
                      <a:pt x="55" y="491"/>
                    </a:lnTo>
                    <a:lnTo>
                      <a:pt x="43" y="480"/>
                    </a:lnTo>
                    <a:lnTo>
                      <a:pt x="33" y="469"/>
                    </a:lnTo>
                    <a:lnTo>
                      <a:pt x="21" y="458"/>
                    </a:lnTo>
                    <a:lnTo>
                      <a:pt x="11" y="447"/>
                    </a:lnTo>
                    <a:lnTo>
                      <a:pt x="0" y="436"/>
                    </a:lnTo>
                    <a:close/>
                  </a:path>
                </a:pathLst>
              </a:custGeom>
              <a:solidFill>
                <a:srgbClr val="A55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2" name="Freeform 46"/>
              <p:cNvSpPr>
                <a:spLocks/>
              </p:cNvSpPr>
              <p:nvPr/>
            </p:nvSpPr>
            <p:spPr bwMode="auto">
              <a:xfrm>
                <a:off x="4492" y="3320"/>
                <a:ext cx="27" cy="93"/>
              </a:xfrm>
              <a:custGeom>
                <a:avLst/>
                <a:gdLst>
                  <a:gd name="T0" fmla="*/ 0 w 135"/>
                  <a:gd name="T1" fmla="*/ 380 h 468"/>
                  <a:gd name="T2" fmla="*/ 6 w 135"/>
                  <a:gd name="T3" fmla="*/ 339 h 468"/>
                  <a:gd name="T4" fmla="*/ 11 w 135"/>
                  <a:gd name="T5" fmla="*/ 297 h 468"/>
                  <a:gd name="T6" fmla="*/ 15 w 135"/>
                  <a:gd name="T7" fmla="*/ 255 h 468"/>
                  <a:gd name="T8" fmla="*/ 20 w 135"/>
                  <a:gd name="T9" fmla="*/ 212 h 468"/>
                  <a:gd name="T10" fmla="*/ 25 w 135"/>
                  <a:gd name="T11" fmla="*/ 170 h 468"/>
                  <a:gd name="T12" fmla="*/ 30 w 135"/>
                  <a:gd name="T13" fmla="*/ 128 h 468"/>
                  <a:gd name="T14" fmla="*/ 35 w 135"/>
                  <a:gd name="T15" fmla="*/ 86 h 468"/>
                  <a:gd name="T16" fmla="*/ 40 w 135"/>
                  <a:gd name="T17" fmla="*/ 44 h 468"/>
                  <a:gd name="T18" fmla="*/ 53 w 135"/>
                  <a:gd name="T19" fmla="*/ 39 h 468"/>
                  <a:gd name="T20" fmla="*/ 64 w 135"/>
                  <a:gd name="T21" fmla="*/ 33 h 468"/>
                  <a:gd name="T22" fmla="*/ 77 w 135"/>
                  <a:gd name="T23" fmla="*/ 28 h 468"/>
                  <a:gd name="T24" fmla="*/ 88 w 135"/>
                  <a:gd name="T25" fmla="*/ 22 h 468"/>
                  <a:gd name="T26" fmla="*/ 100 w 135"/>
                  <a:gd name="T27" fmla="*/ 17 h 468"/>
                  <a:gd name="T28" fmla="*/ 111 w 135"/>
                  <a:gd name="T29" fmla="*/ 11 h 468"/>
                  <a:gd name="T30" fmla="*/ 124 w 135"/>
                  <a:gd name="T31" fmla="*/ 6 h 468"/>
                  <a:gd name="T32" fmla="*/ 135 w 135"/>
                  <a:gd name="T33" fmla="*/ 0 h 468"/>
                  <a:gd name="T34" fmla="*/ 123 w 135"/>
                  <a:gd name="T35" fmla="*/ 104 h 468"/>
                  <a:gd name="T36" fmla="*/ 114 w 135"/>
                  <a:gd name="T37" fmla="*/ 178 h 468"/>
                  <a:gd name="T38" fmla="*/ 110 w 135"/>
                  <a:gd name="T39" fmla="*/ 231 h 468"/>
                  <a:gd name="T40" fmla="*/ 108 w 135"/>
                  <a:gd name="T41" fmla="*/ 271 h 468"/>
                  <a:gd name="T42" fmla="*/ 106 w 135"/>
                  <a:gd name="T43" fmla="*/ 306 h 468"/>
                  <a:gd name="T44" fmla="*/ 103 w 135"/>
                  <a:gd name="T45" fmla="*/ 345 h 468"/>
                  <a:gd name="T46" fmla="*/ 97 w 135"/>
                  <a:gd name="T47" fmla="*/ 396 h 468"/>
                  <a:gd name="T48" fmla="*/ 87 w 135"/>
                  <a:gd name="T49" fmla="*/ 468 h 468"/>
                  <a:gd name="T50" fmla="*/ 77 w 135"/>
                  <a:gd name="T51" fmla="*/ 457 h 468"/>
                  <a:gd name="T52" fmla="*/ 65 w 135"/>
                  <a:gd name="T53" fmla="*/ 446 h 468"/>
                  <a:gd name="T54" fmla="*/ 55 w 135"/>
                  <a:gd name="T55" fmla="*/ 435 h 468"/>
                  <a:gd name="T56" fmla="*/ 43 w 135"/>
                  <a:gd name="T57" fmla="*/ 424 h 468"/>
                  <a:gd name="T58" fmla="*/ 33 w 135"/>
                  <a:gd name="T59" fmla="*/ 413 h 468"/>
                  <a:gd name="T60" fmla="*/ 21 w 135"/>
                  <a:gd name="T61" fmla="*/ 402 h 468"/>
                  <a:gd name="T62" fmla="*/ 11 w 135"/>
                  <a:gd name="T63" fmla="*/ 391 h 468"/>
                  <a:gd name="T64" fmla="*/ 0 w 135"/>
                  <a:gd name="T65" fmla="*/ 38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5" h="468">
                    <a:moveTo>
                      <a:pt x="0" y="380"/>
                    </a:moveTo>
                    <a:lnTo>
                      <a:pt x="6" y="339"/>
                    </a:lnTo>
                    <a:lnTo>
                      <a:pt x="11" y="297"/>
                    </a:lnTo>
                    <a:lnTo>
                      <a:pt x="15" y="255"/>
                    </a:lnTo>
                    <a:lnTo>
                      <a:pt x="20" y="212"/>
                    </a:lnTo>
                    <a:lnTo>
                      <a:pt x="25" y="170"/>
                    </a:lnTo>
                    <a:lnTo>
                      <a:pt x="30" y="128"/>
                    </a:lnTo>
                    <a:lnTo>
                      <a:pt x="35" y="86"/>
                    </a:lnTo>
                    <a:lnTo>
                      <a:pt x="40" y="44"/>
                    </a:lnTo>
                    <a:lnTo>
                      <a:pt x="53" y="39"/>
                    </a:lnTo>
                    <a:lnTo>
                      <a:pt x="64" y="33"/>
                    </a:lnTo>
                    <a:lnTo>
                      <a:pt x="77" y="28"/>
                    </a:lnTo>
                    <a:lnTo>
                      <a:pt x="88" y="22"/>
                    </a:lnTo>
                    <a:lnTo>
                      <a:pt x="100" y="17"/>
                    </a:lnTo>
                    <a:lnTo>
                      <a:pt x="111" y="11"/>
                    </a:lnTo>
                    <a:lnTo>
                      <a:pt x="124" y="6"/>
                    </a:lnTo>
                    <a:lnTo>
                      <a:pt x="135" y="0"/>
                    </a:lnTo>
                    <a:lnTo>
                      <a:pt x="123" y="104"/>
                    </a:lnTo>
                    <a:lnTo>
                      <a:pt x="114" y="178"/>
                    </a:lnTo>
                    <a:lnTo>
                      <a:pt x="110" y="231"/>
                    </a:lnTo>
                    <a:lnTo>
                      <a:pt x="108" y="271"/>
                    </a:lnTo>
                    <a:lnTo>
                      <a:pt x="106" y="306"/>
                    </a:lnTo>
                    <a:lnTo>
                      <a:pt x="103" y="345"/>
                    </a:lnTo>
                    <a:lnTo>
                      <a:pt x="97" y="396"/>
                    </a:lnTo>
                    <a:lnTo>
                      <a:pt x="87" y="468"/>
                    </a:lnTo>
                    <a:lnTo>
                      <a:pt x="77" y="457"/>
                    </a:lnTo>
                    <a:lnTo>
                      <a:pt x="65" y="446"/>
                    </a:lnTo>
                    <a:lnTo>
                      <a:pt x="55" y="435"/>
                    </a:lnTo>
                    <a:lnTo>
                      <a:pt x="43" y="424"/>
                    </a:lnTo>
                    <a:lnTo>
                      <a:pt x="33" y="413"/>
                    </a:lnTo>
                    <a:lnTo>
                      <a:pt x="21" y="402"/>
                    </a:lnTo>
                    <a:lnTo>
                      <a:pt x="11" y="391"/>
                    </a:lnTo>
                    <a:lnTo>
                      <a:pt x="0" y="380"/>
                    </a:lnTo>
                    <a:close/>
                  </a:path>
                </a:pathLst>
              </a:custGeom>
              <a:solidFill>
                <a:srgbClr val="A8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 name="Freeform 47"/>
              <p:cNvSpPr>
                <a:spLocks/>
              </p:cNvSpPr>
              <p:nvPr/>
            </p:nvSpPr>
            <p:spPr bwMode="auto">
              <a:xfrm>
                <a:off x="4492" y="3331"/>
                <a:ext cx="26" cy="82"/>
              </a:xfrm>
              <a:custGeom>
                <a:avLst/>
                <a:gdLst>
                  <a:gd name="T0" fmla="*/ 0 w 130"/>
                  <a:gd name="T1" fmla="*/ 322 h 410"/>
                  <a:gd name="T2" fmla="*/ 5 w 130"/>
                  <a:gd name="T3" fmla="*/ 288 h 410"/>
                  <a:gd name="T4" fmla="*/ 9 w 130"/>
                  <a:gd name="T5" fmla="*/ 252 h 410"/>
                  <a:gd name="T6" fmla="*/ 13 w 130"/>
                  <a:gd name="T7" fmla="*/ 218 h 410"/>
                  <a:gd name="T8" fmla="*/ 18 w 130"/>
                  <a:gd name="T9" fmla="*/ 182 h 410"/>
                  <a:gd name="T10" fmla="*/ 22 w 130"/>
                  <a:gd name="T11" fmla="*/ 147 h 410"/>
                  <a:gd name="T12" fmla="*/ 27 w 130"/>
                  <a:gd name="T13" fmla="*/ 112 h 410"/>
                  <a:gd name="T14" fmla="*/ 31 w 130"/>
                  <a:gd name="T15" fmla="*/ 76 h 410"/>
                  <a:gd name="T16" fmla="*/ 35 w 130"/>
                  <a:gd name="T17" fmla="*/ 42 h 410"/>
                  <a:gd name="T18" fmla="*/ 47 w 130"/>
                  <a:gd name="T19" fmla="*/ 37 h 410"/>
                  <a:gd name="T20" fmla="*/ 59 w 130"/>
                  <a:gd name="T21" fmla="*/ 31 h 410"/>
                  <a:gd name="T22" fmla="*/ 71 w 130"/>
                  <a:gd name="T23" fmla="*/ 26 h 410"/>
                  <a:gd name="T24" fmla="*/ 83 w 130"/>
                  <a:gd name="T25" fmla="*/ 21 h 410"/>
                  <a:gd name="T26" fmla="*/ 94 w 130"/>
                  <a:gd name="T27" fmla="*/ 16 h 410"/>
                  <a:gd name="T28" fmla="*/ 106 w 130"/>
                  <a:gd name="T29" fmla="*/ 10 h 410"/>
                  <a:gd name="T30" fmla="*/ 119 w 130"/>
                  <a:gd name="T31" fmla="*/ 5 h 410"/>
                  <a:gd name="T32" fmla="*/ 130 w 130"/>
                  <a:gd name="T33" fmla="*/ 0 h 410"/>
                  <a:gd name="T34" fmla="*/ 116 w 130"/>
                  <a:gd name="T35" fmla="*/ 102 h 410"/>
                  <a:gd name="T36" fmla="*/ 108 w 130"/>
                  <a:gd name="T37" fmla="*/ 169 h 410"/>
                  <a:gd name="T38" fmla="*/ 105 w 130"/>
                  <a:gd name="T39" fmla="*/ 213 h 410"/>
                  <a:gd name="T40" fmla="*/ 104 w 130"/>
                  <a:gd name="T41" fmla="*/ 242 h 410"/>
                  <a:gd name="T42" fmla="*/ 103 w 130"/>
                  <a:gd name="T43" fmla="*/ 267 h 410"/>
                  <a:gd name="T44" fmla="*/ 101 w 130"/>
                  <a:gd name="T45" fmla="*/ 296 h 410"/>
                  <a:gd name="T46" fmla="*/ 97 w 130"/>
                  <a:gd name="T47" fmla="*/ 341 h 410"/>
                  <a:gd name="T48" fmla="*/ 87 w 130"/>
                  <a:gd name="T49" fmla="*/ 410 h 410"/>
                  <a:gd name="T50" fmla="*/ 77 w 130"/>
                  <a:gd name="T51" fmla="*/ 399 h 410"/>
                  <a:gd name="T52" fmla="*/ 65 w 130"/>
                  <a:gd name="T53" fmla="*/ 388 h 410"/>
                  <a:gd name="T54" fmla="*/ 55 w 130"/>
                  <a:gd name="T55" fmla="*/ 377 h 410"/>
                  <a:gd name="T56" fmla="*/ 43 w 130"/>
                  <a:gd name="T57" fmla="*/ 366 h 410"/>
                  <a:gd name="T58" fmla="*/ 33 w 130"/>
                  <a:gd name="T59" fmla="*/ 355 h 410"/>
                  <a:gd name="T60" fmla="*/ 21 w 130"/>
                  <a:gd name="T61" fmla="*/ 344 h 410"/>
                  <a:gd name="T62" fmla="*/ 11 w 130"/>
                  <a:gd name="T63" fmla="*/ 333 h 410"/>
                  <a:gd name="T64" fmla="*/ 0 w 130"/>
                  <a:gd name="T65" fmla="*/ 322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0" h="410">
                    <a:moveTo>
                      <a:pt x="0" y="322"/>
                    </a:moveTo>
                    <a:lnTo>
                      <a:pt x="5" y="288"/>
                    </a:lnTo>
                    <a:lnTo>
                      <a:pt x="9" y="252"/>
                    </a:lnTo>
                    <a:lnTo>
                      <a:pt x="13" y="218"/>
                    </a:lnTo>
                    <a:lnTo>
                      <a:pt x="18" y="182"/>
                    </a:lnTo>
                    <a:lnTo>
                      <a:pt x="22" y="147"/>
                    </a:lnTo>
                    <a:lnTo>
                      <a:pt x="27" y="112"/>
                    </a:lnTo>
                    <a:lnTo>
                      <a:pt x="31" y="76"/>
                    </a:lnTo>
                    <a:lnTo>
                      <a:pt x="35" y="42"/>
                    </a:lnTo>
                    <a:lnTo>
                      <a:pt x="47" y="37"/>
                    </a:lnTo>
                    <a:lnTo>
                      <a:pt x="59" y="31"/>
                    </a:lnTo>
                    <a:lnTo>
                      <a:pt x="71" y="26"/>
                    </a:lnTo>
                    <a:lnTo>
                      <a:pt x="83" y="21"/>
                    </a:lnTo>
                    <a:lnTo>
                      <a:pt x="94" y="16"/>
                    </a:lnTo>
                    <a:lnTo>
                      <a:pt x="106" y="10"/>
                    </a:lnTo>
                    <a:lnTo>
                      <a:pt x="119" y="5"/>
                    </a:lnTo>
                    <a:lnTo>
                      <a:pt x="130" y="0"/>
                    </a:lnTo>
                    <a:lnTo>
                      <a:pt x="116" y="102"/>
                    </a:lnTo>
                    <a:lnTo>
                      <a:pt x="108" y="169"/>
                    </a:lnTo>
                    <a:lnTo>
                      <a:pt x="105" y="213"/>
                    </a:lnTo>
                    <a:lnTo>
                      <a:pt x="104" y="242"/>
                    </a:lnTo>
                    <a:lnTo>
                      <a:pt x="103" y="267"/>
                    </a:lnTo>
                    <a:lnTo>
                      <a:pt x="101" y="296"/>
                    </a:lnTo>
                    <a:lnTo>
                      <a:pt x="97" y="341"/>
                    </a:lnTo>
                    <a:lnTo>
                      <a:pt x="87" y="410"/>
                    </a:lnTo>
                    <a:lnTo>
                      <a:pt x="77" y="399"/>
                    </a:lnTo>
                    <a:lnTo>
                      <a:pt x="65" y="388"/>
                    </a:lnTo>
                    <a:lnTo>
                      <a:pt x="55" y="377"/>
                    </a:lnTo>
                    <a:lnTo>
                      <a:pt x="43" y="366"/>
                    </a:lnTo>
                    <a:lnTo>
                      <a:pt x="33" y="355"/>
                    </a:lnTo>
                    <a:lnTo>
                      <a:pt x="21" y="344"/>
                    </a:lnTo>
                    <a:lnTo>
                      <a:pt x="11" y="333"/>
                    </a:lnTo>
                    <a:lnTo>
                      <a:pt x="0" y="322"/>
                    </a:lnTo>
                    <a:close/>
                  </a:path>
                </a:pathLst>
              </a:custGeom>
              <a:solidFill>
                <a:srgbClr val="AA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 name="Freeform 48"/>
              <p:cNvSpPr>
                <a:spLocks/>
              </p:cNvSpPr>
              <p:nvPr/>
            </p:nvSpPr>
            <p:spPr bwMode="auto">
              <a:xfrm>
                <a:off x="4492" y="3342"/>
                <a:ext cx="25" cy="71"/>
              </a:xfrm>
              <a:custGeom>
                <a:avLst/>
                <a:gdLst>
                  <a:gd name="T0" fmla="*/ 0 w 125"/>
                  <a:gd name="T1" fmla="*/ 265 h 353"/>
                  <a:gd name="T2" fmla="*/ 8 w 125"/>
                  <a:gd name="T3" fmla="*/ 210 h 353"/>
                  <a:gd name="T4" fmla="*/ 15 w 125"/>
                  <a:gd name="T5" fmla="*/ 153 h 353"/>
                  <a:gd name="T6" fmla="*/ 22 w 125"/>
                  <a:gd name="T7" fmla="*/ 97 h 353"/>
                  <a:gd name="T8" fmla="*/ 30 w 125"/>
                  <a:gd name="T9" fmla="*/ 39 h 353"/>
                  <a:gd name="T10" fmla="*/ 42 w 125"/>
                  <a:gd name="T11" fmla="*/ 34 h 353"/>
                  <a:gd name="T12" fmla="*/ 54 w 125"/>
                  <a:gd name="T13" fmla="*/ 30 h 353"/>
                  <a:gd name="T14" fmla="*/ 66 w 125"/>
                  <a:gd name="T15" fmla="*/ 25 h 353"/>
                  <a:gd name="T16" fmla="*/ 78 w 125"/>
                  <a:gd name="T17" fmla="*/ 19 h 353"/>
                  <a:gd name="T18" fmla="*/ 89 w 125"/>
                  <a:gd name="T19" fmla="*/ 15 h 353"/>
                  <a:gd name="T20" fmla="*/ 101 w 125"/>
                  <a:gd name="T21" fmla="*/ 10 h 353"/>
                  <a:gd name="T22" fmla="*/ 113 w 125"/>
                  <a:gd name="T23" fmla="*/ 5 h 353"/>
                  <a:gd name="T24" fmla="*/ 125 w 125"/>
                  <a:gd name="T25" fmla="*/ 0 h 353"/>
                  <a:gd name="T26" fmla="*/ 110 w 125"/>
                  <a:gd name="T27" fmla="*/ 98 h 353"/>
                  <a:gd name="T28" fmla="*/ 102 w 125"/>
                  <a:gd name="T29" fmla="*/ 160 h 353"/>
                  <a:gd name="T30" fmla="*/ 100 w 125"/>
                  <a:gd name="T31" fmla="*/ 194 h 353"/>
                  <a:gd name="T32" fmla="*/ 100 w 125"/>
                  <a:gd name="T33" fmla="*/ 213 h 353"/>
                  <a:gd name="T34" fmla="*/ 100 w 125"/>
                  <a:gd name="T35" fmla="*/ 228 h 353"/>
                  <a:gd name="T36" fmla="*/ 100 w 125"/>
                  <a:gd name="T37" fmla="*/ 249 h 353"/>
                  <a:gd name="T38" fmla="*/ 96 w 125"/>
                  <a:gd name="T39" fmla="*/ 286 h 353"/>
                  <a:gd name="T40" fmla="*/ 87 w 125"/>
                  <a:gd name="T41" fmla="*/ 353 h 353"/>
                  <a:gd name="T42" fmla="*/ 77 w 125"/>
                  <a:gd name="T43" fmla="*/ 342 h 353"/>
                  <a:gd name="T44" fmla="*/ 65 w 125"/>
                  <a:gd name="T45" fmla="*/ 331 h 353"/>
                  <a:gd name="T46" fmla="*/ 55 w 125"/>
                  <a:gd name="T47" fmla="*/ 320 h 353"/>
                  <a:gd name="T48" fmla="*/ 43 w 125"/>
                  <a:gd name="T49" fmla="*/ 309 h 353"/>
                  <a:gd name="T50" fmla="*/ 33 w 125"/>
                  <a:gd name="T51" fmla="*/ 298 h 353"/>
                  <a:gd name="T52" fmla="*/ 21 w 125"/>
                  <a:gd name="T53" fmla="*/ 287 h 353"/>
                  <a:gd name="T54" fmla="*/ 11 w 125"/>
                  <a:gd name="T55" fmla="*/ 276 h 353"/>
                  <a:gd name="T56" fmla="*/ 0 w 125"/>
                  <a:gd name="T57" fmla="*/ 26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5" h="353">
                    <a:moveTo>
                      <a:pt x="0" y="265"/>
                    </a:moveTo>
                    <a:lnTo>
                      <a:pt x="8" y="210"/>
                    </a:lnTo>
                    <a:lnTo>
                      <a:pt x="15" y="153"/>
                    </a:lnTo>
                    <a:lnTo>
                      <a:pt x="22" y="97"/>
                    </a:lnTo>
                    <a:lnTo>
                      <a:pt x="30" y="39"/>
                    </a:lnTo>
                    <a:lnTo>
                      <a:pt x="42" y="34"/>
                    </a:lnTo>
                    <a:lnTo>
                      <a:pt x="54" y="30"/>
                    </a:lnTo>
                    <a:lnTo>
                      <a:pt x="66" y="25"/>
                    </a:lnTo>
                    <a:lnTo>
                      <a:pt x="78" y="19"/>
                    </a:lnTo>
                    <a:lnTo>
                      <a:pt x="89" y="15"/>
                    </a:lnTo>
                    <a:lnTo>
                      <a:pt x="101" y="10"/>
                    </a:lnTo>
                    <a:lnTo>
                      <a:pt x="113" y="5"/>
                    </a:lnTo>
                    <a:lnTo>
                      <a:pt x="125" y="0"/>
                    </a:lnTo>
                    <a:lnTo>
                      <a:pt x="110" y="98"/>
                    </a:lnTo>
                    <a:lnTo>
                      <a:pt x="102" y="160"/>
                    </a:lnTo>
                    <a:lnTo>
                      <a:pt x="100" y="194"/>
                    </a:lnTo>
                    <a:lnTo>
                      <a:pt x="100" y="213"/>
                    </a:lnTo>
                    <a:lnTo>
                      <a:pt x="100" y="228"/>
                    </a:lnTo>
                    <a:lnTo>
                      <a:pt x="100" y="249"/>
                    </a:lnTo>
                    <a:lnTo>
                      <a:pt x="96" y="286"/>
                    </a:lnTo>
                    <a:lnTo>
                      <a:pt x="87" y="353"/>
                    </a:lnTo>
                    <a:lnTo>
                      <a:pt x="77" y="342"/>
                    </a:lnTo>
                    <a:lnTo>
                      <a:pt x="65" y="331"/>
                    </a:lnTo>
                    <a:lnTo>
                      <a:pt x="55" y="320"/>
                    </a:lnTo>
                    <a:lnTo>
                      <a:pt x="43" y="309"/>
                    </a:lnTo>
                    <a:lnTo>
                      <a:pt x="33" y="298"/>
                    </a:lnTo>
                    <a:lnTo>
                      <a:pt x="21" y="287"/>
                    </a:lnTo>
                    <a:lnTo>
                      <a:pt x="11" y="276"/>
                    </a:lnTo>
                    <a:lnTo>
                      <a:pt x="0" y="265"/>
                    </a:lnTo>
                    <a:close/>
                  </a:path>
                </a:pathLst>
              </a:custGeom>
              <a:solidFill>
                <a:srgbClr val="AD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 name="Freeform 49"/>
              <p:cNvSpPr>
                <a:spLocks/>
              </p:cNvSpPr>
              <p:nvPr/>
            </p:nvSpPr>
            <p:spPr bwMode="auto">
              <a:xfrm>
                <a:off x="4492" y="3354"/>
                <a:ext cx="24" cy="59"/>
              </a:xfrm>
              <a:custGeom>
                <a:avLst/>
                <a:gdLst>
                  <a:gd name="T0" fmla="*/ 0 w 120"/>
                  <a:gd name="T1" fmla="*/ 208 h 296"/>
                  <a:gd name="T2" fmla="*/ 7 w 120"/>
                  <a:gd name="T3" fmla="*/ 166 h 296"/>
                  <a:gd name="T4" fmla="*/ 13 w 120"/>
                  <a:gd name="T5" fmla="*/ 124 h 296"/>
                  <a:gd name="T6" fmla="*/ 19 w 120"/>
                  <a:gd name="T7" fmla="*/ 81 h 296"/>
                  <a:gd name="T8" fmla="*/ 24 w 120"/>
                  <a:gd name="T9" fmla="*/ 39 h 296"/>
                  <a:gd name="T10" fmla="*/ 37 w 120"/>
                  <a:gd name="T11" fmla="*/ 34 h 296"/>
                  <a:gd name="T12" fmla="*/ 48 w 120"/>
                  <a:gd name="T13" fmla="*/ 29 h 296"/>
                  <a:gd name="T14" fmla="*/ 61 w 120"/>
                  <a:gd name="T15" fmla="*/ 24 h 296"/>
                  <a:gd name="T16" fmla="*/ 73 w 120"/>
                  <a:gd name="T17" fmla="*/ 19 h 296"/>
                  <a:gd name="T18" fmla="*/ 84 w 120"/>
                  <a:gd name="T19" fmla="*/ 15 h 296"/>
                  <a:gd name="T20" fmla="*/ 96 w 120"/>
                  <a:gd name="T21" fmla="*/ 10 h 296"/>
                  <a:gd name="T22" fmla="*/ 108 w 120"/>
                  <a:gd name="T23" fmla="*/ 5 h 296"/>
                  <a:gd name="T24" fmla="*/ 120 w 120"/>
                  <a:gd name="T25" fmla="*/ 0 h 296"/>
                  <a:gd name="T26" fmla="*/ 104 w 120"/>
                  <a:gd name="T27" fmla="*/ 96 h 296"/>
                  <a:gd name="T28" fmla="*/ 97 w 120"/>
                  <a:gd name="T29" fmla="*/ 151 h 296"/>
                  <a:gd name="T30" fmla="*/ 94 w 120"/>
                  <a:gd name="T31" fmla="*/ 176 h 296"/>
                  <a:gd name="T32" fmla="*/ 96 w 120"/>
                  <a:gd name="T33" fmla="*/ 184 h 296"/>
                  <a:gd name="T34" fmla="*/ 98 w 120"/>
                  <a:gd name="T35" fmla="*/ 189 h 296"/>
                  <a:gd name="T36" fmla="*/ 99 w 120"/>
                  <a:gd name="T37" fmla="*/ 200 h 296"/>
                  <a:gd name="T38" fmla="*/ 96 w 120"/>
                  <a:gd name="T39" fmla="*/ 232 h 296"/>
                  <a:gd name="T40" fmla="*/ 87 w 120"/>
                  <a:gd name="T41" fmla="*/ 296 h 296"/>
                  <a:gd name="T42" fmla="*/ 77 w 120"/>
                  <a:gd name="T43" fmla="*/ 285 h 296"/>
                  <a:gd name="T44" fmla="*/ 65 w 120"/>
                  <a:gd name="T45" fmla="*/ 274 h 296"/>
                  <a:gd name="T46" fmla="*/ 55 w 120"/>
                  <a:gd name="T47" fmla="*/ 263 h 296"/>
                  <a:gd name="T48" fmla="*/ 43 w 120"/>
                  <a:gd name="T49" fmla="*/ 252 h 296"/>
                  <a:gd name="T50" fmla="*/ 33 w 120"/>
                  <a:gd name="T51" fmla="*/ 241 h 296"/>
                  <a:gd name="T52" fmla="*/ 21 w 120"/>
                  <a:gd name="T53" fmla="*/ 230 h 296"/>
                  <a:gd name="T54" fmla="*/ 11 w 120"/>
                  <a:gd name="T55" fmla="*/ 219 h 296"/>
                  <a:gd name="T56" fmla="*/ 0 w 120"/>
                  <a:gd name="T57" fmla="*/ 20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0" h="296">
                    <a:moveTo>
                      <a:pt x="0" y="208"/>
                    </a:moveTo>
                    <a:lnTo>
                      <a:pt x="7" y="166"/>
                    </a:lnTo>
                    <a:lnTo>
                      <a:pt x="13" y="124"/>
                    </a:lnTo>
                    <a:lnTo>
                      <a:pt x="19" y="81"/>
                    </a:lnTo>
                    <a:lnTo>
                      <a:pt x="24" y="39"/>
                    </a:lnTo>
                    <a:lnTo>
                      <a:pt x="37" y="34"/>
                    </a:lnTo>
                    <a:lnTo>
                      <a:pt x="48" y="29"/>
                    </a:lnTo>
                    <a:lnTo>
                      <a:pt x="61" y="24"/>
                    </a:lnTo>
                    <a:lnTo>
                      <a:pt x="73" y="19"/>
                    </a:lnTo>
                    <a:lnTo>
                      <a:pt x="84" y="15"/>
                    </a:lnTo>
                    <a:lnTo>
                      <a:pt x="96" y="10"/>
                    </a:lnTo>
                    <a:lnTo>
                      <a:pt x="108" y="5"/>
                    </a:lnTo>
                    <a:lnTo>
                      <a:pt x="120" y="0"/>
                    </a:lnTo>
                    <a:lnTo>
                      <a:pt x="104" y="96"/>
                    </a:lnTo>
                    <a:lnTo>
                      <a:pt x="97" y="151"/>
                    </a:lnTo>
                    <a:lnTo>
                      <a:pt x="94" y="176"/>
                    </a:lnTo>
                    <a:lnTo>
                      <a:pt x="96" y="184"/>
                    </a:lnTo>
                    <a:lnTo>
                      <a:pt x="98" y="189"/>
                    </a:lnTo>
                    <a:lnTo>
                      <a:pt x="99" y="200"/>
                    </a:lnTo>
                    <a:lnTo>
                      <a:pt x="96" y="232"/>
                    </a:lnTo>
                    <a:lnTo>
                      <a:pt x="87" y="296"/>
                    </a:lnTo>
                    <a:lnTo>
                      <a:pt x="77" y="285"/>
                    </a:lnTo>
                    <a:lnTo>
                      <a:pt x="65" y="274"/>
                    </a:lnTo>
                    <a:lnTo>
                      <a:pt x="55" y="263"/>
                    </a:lnTo>
                    <a:lnTo>
                      <a:pt x="43" y="252"/>
                    </a:lnTo>
                    <a:lnTo>
                      <a:pt x="33" y="241"/>
                    </a:lnTo>
                    <a:lnTo>
                      <a:pt x="21" y="230"/>
                    </a:lnTo>
                    <a:lnTo>
                      <a:pt x="11" y="219"/>
                    </a:lnTo>
                    <a:lnTo>
                      <a:pt x="0" y="208"/>
                    </a:lnTo>
                    <a:close/>
                  </a:path>
                </a:pathLst>
              </a:custGeom>
              <a:solidFill>
                <a:srgbClr val="B2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6" name="Freeform 50"/>
              <p:cNvSpPr>
                <a:spLocks/>
              </p:cNvSpPr>
              <p:nvPr/>
            </p:nvSpPr>
            <p:spPr bwMode="auto">
              <a:xfrm>
                <a:off x="4492" y="3366"/>
                <a:ext cx="23" cy="47"/>
              </a:xfrm>
              <a:custGeom>
                <a:avLst/>
                <a:gdLst>
                  <a:gd name="T0" fmla="*/ 0 w 114"/>
                  <a:gd name="T1" fmla="*/ 151 h 239"/>
                  <a:gd name="T2" fmla="*/ 6 w 114"/>
                  <a:gd name="T3" fmla="*/ 123 h 239"/>
                  <a:gd name="T4" fmla="*/ 10 w 114"/>
                  <a:gd name="T5" fmla="*/ 95 h 239"/>
                  <a:gd name="T6" fmla="*/ 15 w 114"/>
                  <a:gd name="T7" fmla="*/ 67 h 239"/>
                  <a:gd name="T8" fmla="*/ 19 w 114"/>
                  <a:gd name="T9" fmla="*/ 37 h 239"/>
                  <a:gd name="T10" fmla="*/ 31 w 114"/>
                  <a:gd name="T11" fmla="*/ 32 h 239"/>
                  <a:gd name="T12" fmla="*/ 43 w 114"/>
                  <a:gd name="T13" fmla="*/ 28 h 239"/>
                  <a:gd name="T14" fmla="*/ 55 w 114"/>
                  <a:gd name="T15" fmla="*/ 23 h 239"/>
                  <a:gd name="T16" fmla="*/ 67 w 114"/>
                  <a:gd name="T17" fmla="*/ 19 h 239"/>
                  <a:gd name="T18" fmla="*/ 79 w 114"/>
                  <a:gd name="T19" fmla="*/ 13 h 239"/>
                  <a:gd name="T20" fmla="*/ 90 w 114"/>
                  <a:gd name="T21" fmla="*/ 9 h 239"/>
                  <a:gd name="T22" fmla="*/ 103 w 114"/>
                  <a:gd name="T23" fmla="*/ 4 h 239"/>
                  <a:gd name="T24" fmla="*/ 114 w 114"/>
                  <a:gd name="T25" fmla="*/ 0 h 239"/>
                  <a:gd name="T26" fmla="*/ 98 w 114"/>
                  <a:gd name="T27" fmla="*/ 94 h 239"/>
                  <a:gd name="T28" fmla="*/ 90 w 114"/>
                  <a:gd name="T29" fmla="*/ 142 h 239"/>
                  <a:gd name="T30" fmla="*/ 89 w 114"/>
                  <a:gd name="T31" fmla="*/ 158 h 239"/>
                  <a:gd name="T32" fmla="*/ 91 w 114"/>
                  <a:gd name="T33" fmla="*/ 156 h 239"/>
                  <a:gd name="T34" fmla="*/ 94 w 114"/>
                  <a:gd name="T35" fmla="*/ 149 h 239"/>
                  <a:gd name="T36" fmla="*/ 97 w 114"/>
                  <a:gd name="T37" fmla="*/ 153 h 239"/>
                  <a:gd name="T38" fmla="*/ 96 w 114"/>
                  <a:gd name="T39" fmla="*/ 178 h 239"/>
                  <a:gd name="T40" fmla="*/ 87 w 114"/>
                  <a:gd name="T41" fmla="*/ 239 h 239"/>
                  <a:gd name="T42" fmla="*/ 77 w 114"/>
                  <a:gd name="T43" fmla="*/ 228 h 239"/>
                  <a:gd name="T44" fmla="*/ 65 w 114"/>
                  <a:gd name="T45" fmla="*/ 217 h 239"/>
                  <a:gd name="T46" fmla="*/ 55 w 114"/>
                  <a:gd name="T47" fmla="*/ 206 h 239"/>
                  <a:gd name="T48" fmla="*/ 43 w 114"/>
                  <a:gd name="T49" fmla="*/ 195 h 239"/>
                  <a:gd name="T50" fmla="*/ 33 w 114"/>
                  <a:gd name="T51" fmla="*/ 184 h 239"/>
                  <a:gd name="T52" fmla="*/ 21 w 114"/>
                  <a:gd name="T53" fmla="*/ 173 h 239"/>
                  <a:gd name="T54" fmla="*/ 11 w 114"/>
                  <a:gd name="T55" fmla="*/ 162 h 239"/>
                  <a:gd name="T56" fmla="*/ 0 w 114"/>
                  <a:gd name="T57" fmla="*/ 15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4" h="239">
                    <a:moveTo>
                      <a:pt x="0" y="151"/>
                    </a:moveTo>
                    <a:lnTo>
                      <a:pt x="6" y="123"/>
                    </a:lnTo>
                    <a:lnTo>
                      <a:pt x="10" y="95"/>
                    </a:lnTo>
                    <a:lnTo>
                      <a:pt x="15" y="67"/>
                    </a:lnTo>
                    <a:lnTo>
                      <a:pt x="19" y="37"/>
                    </a:lnTo>
                    <a:lnTo>
                      <a:pt x="31" y="32"/>
                    </a:lnTo>
                    <a:lnTo>
                      <a:pt x="43" y="28"/>
                    </a:lnTo>
                    <a:lnTo>
                      <a:pt x="55" y="23"/>
                    </a:lnTo>
                    <a:lnTo>
                      <a:pt x="67" y="19"/>
                    </a:lnTo>
                    <a:lnTo>
                      <a:pt x="79" y="13"/>
                    </a:lnTo>
                    <a:lnTo>
                      <a:pt x="90" y="9"/>
                    </a:lnTo>
                    <a:lnTo>
                      <a:pt x="103" y="4"/>
                    </a:lnTo>
                    <a:lnTo>
                      <a:pt x="114" y="0"/>
                    </a:lnTo>
                    <a:lnTo>
                      <a:pt x="98" y="94"/>
                    </a:lnTo>
                    <a:lnTo>
                      <a:pt x="90" y="142"/>
                    </a:lnTo>
                    <a:lnTo>
                      <a:pt x="89" y="158"/>
                    </a:lnTo>
                    <a:lnTo>
                      <a:pt x="91" y="156"/>
                    </a:lnTo>
                    <a:lnTo>
                      <a:pt x="94" y="149"/>
                    </a:lnTo>
                    <a:lnTo>
                      <a:pt x="97" y="153"/>
                    </a:lnTo>
                    <a:lnTo>
                      <a:pt x="96" y="178"/>
                    </a:lnTo>
                    <a:lnTo>
                      <a:pt x="87" y="239"/>
                    </a:lnTo>
                    <a:lnTo>
                      <a:pt x="77" y="228"/>
                    </a:lnTo>
                    <a:lnTo>
                      <a:pt x="65" y="217"/>
                    </a:lnTo>
                    <a:lnTo>
                      <a:pt x="55" y="206"/>
                    </a:lnTo>
                    <a:lnTo>
                      <a:pt x="43" y="195"/>
                    </a:lnTo>
                    <a:lnTo>
                      <a:pt x="33" y="184"/>
                    </a:lnTo>
                    <a:lnTo>
                      <a:pt x="21" y="173"/>
                    </a:lnTo>
                    <a:lnTo>
                      <a:pt x="11" y="162"/>
                    </a:lnTo>
                    <a:lnTo>
                      <a:pt x="0" y="151"/>
                    </a:lnTo>
                    <a:close/>
                  </a:path>
                </a:pathLst>
              </a:custGeom>
              <a:solidFill>
                <a:srgbClr val="B5680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7" name="Freeform 51"/>
              <p:cNvSpPr>
                <a:spLocks/>
              </p:cNvSpPr>
              <p:nvPr/>
            </p:nvSpPr>
            <p:spPr bwMode="auto">
              <a:xfrm>
                <a:off x="4492" y="3377"/>
                <a:ext cx="22" cy="36"/>
              </a:xfrm>
              <a:custGeom>
                <a:avLst/>
                <a:gdLst>
                  <a:gd name="T0" fmla="*/ 0 w 108"/>
                  <a:gd name="T1" fmla="*/ 94 h 182"/>
                  <a:gd name="T2" fmla="*/ 15 w 108"/>
                  <a:gd name="T3" fmla="*/ 37 h 182"/>
                  <a:gd name="T4" fmla="*/ 108 w 108"/>
                  <a:gd name="T5" fmla="*/ 0 h 182"/>
                  <a:gd name="T6" fmla="*/ 91 w 108"/>
                  <a:gd name="T7" fmla="*/ 91 h 182"/>
                  <a:gd name="T8" fmla="*/ 83 w 108"/>
                  <a:gd name="T9" fmla="*/ 133 h 182"/>
                  <a:gd name="T10" fmla="*/ 83 w 108"/>
                  <a:gd name="T11" fmla="*/ 141 h 182"/>
                  <a:gd name="T12" fmla="*/ 86 w 108"/>
                  <a:gd name="T13" fmla="*/ 128 h 182"/>
                  <a:gd name="T14" fmla="*/ 91 w 108"/>
                  <a:gd name="T15" fmla="*/ 110 h 182"/>
                  <a:gd name="T16" fmla="*/ 94 w 108"/>
                  <a:gd name="T17" fmla="*/ 104 h 182"/>
                  <a:gd name="T18" fmla="*/ 94 w 108"/>
                  <a:gd name="T19" fmla="*/ 123 h 182"/>
                  <a:gd name="T20" fmla="*/ 87 w 108"/>
                  <a:gd name="T21" fmla="*/ 182 h 182"/>
                  <a:gd name="T22" fmla="*/ 0 w 108"/>
                  <a:gd name="T23" fmla="*/ 9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 h="182">
                    <a:moveTo>
                      <a:pt x="0" y="94"/>
                    </a:moveTo>
                    <a:lnTo>
                      <a:pt x="15" y="37"/>
                    </a:lnTo>
                    <a:lnTo>
                      <a:pt x="108" y="0"/>
                    </a:lnTo>
                    <a:lnTo>
                      <a:pt x="91" y="91"/>
                    </a:lnTo>
                    <a:lnTo>
                      <a:pt x="83" y="133"/>
                    </a:lnTo>
                    <a:lnTo>
                      <a:pt x="83" y="141"/>
                    </a:lnTo>
                    <a:lnTo>
                      <a:pt x="86" y="128"/>
                    </a:lnTo>
                    <a:lnTo>
                      <a:pt x="91" y="110"/>
                    </a:lnTo>
                    <a:lnTo>
                      <a:pt x="94" y="104"/>
                    </a:lnTo>
                    <a:lnTo>
                      <a:pt x="94" y="123"/>
                    </a:lnTo>
                    <a:lnTo>
                      <a:pt x="87" y="182"/>
                    </a:lnTo>
                    <a:lnTo>
                      <a:pt x="0" y="94"/>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8" name="Freeform 52"/>
              <p:cNvSpPr>
                <a:spLocks/>
              </p:cNvSpPr>
              <p:nvPr/>
            </p:nvSpPr>
            <p:spPr bwMode="auto">
              <a:xfrm>
                <a:off x="4305" y="3382"/>
                <a:ext cx="166" cy="35"/>
              </a:xfrm>
              <a:custGeom>
                <a:avLst/>
                <a:gdLst>
                  <a:gd name="T0" fmla="*/ 837 w 837"/>
                  <a:gd name="T1" fmla="*/ 117 h 174"/>
                  <a:gd name="T2" fmla="*/ 812 w 837"/>
                  <a:gd name="T3" fmla="*/ 114 h 174"/>
                  <a:gd name="T4" fmla="*/ 789 w 837"/>
                  <a:gd name="T5" fmla="*/ 109 h 174"/>
                  <a:gd name="T6" fmla="*/ 766 w 837"/>
                  <a:gd name="T7" fmla="*/ 107 h 174"/>
                  <a:gd name="T8" fmla="*/ 743 w 837"/>
                  <a:gd name="T9" fmla="*/ 104 h 174"/>
                  <a:gd name="T10" fmla="*/ 721 w 837"/>
                  <a:gd name="T11" fmla="*/ 102 h 174"/>
                  <a:gd name="T12" fmla="*/ 700 w 837"/>
                  <a:gd name="T13" fmla="*/ 100 h 174"/>
                  <a:gd name="T14" fmla="*/ 678 w 837"/>
                  <a:gd name="T15" fmla="*/ 98 h 174"/>
                  <a:gd name="T16" fmla="*/ 657 w 837"/>
                  <a:gd name="T17" fmla="*/ 96 h 174"/>
                  <a:gd name="T18" fmla="*/ 636 w 837"/>
                  <a:gd name="T19" fmla="*/ 95 h 174"/>
                  <a:gd name="T20" fmla="*/ 614 w 837"/>
                  <a:gd name="T21" fmla="*/ 94 h 174"/>
                  <a:gd name="T22" fmla="*/ 593 w 837"/>
                  <a:gd name="T23" fmla="*/ 93 h 174"/>
                  <a:gd name="T24" fmla="*/ 571 w 837"/>
                  <a:gd name="T25" fmla="*/ 92 h 174"/>
                  <a:gd name="T26" fmla="*/ 548 w 837"/>
                  <a:gd name="T27" fmla="*/ 92 h 174"/>
                  <a:gd name="T28" fmla="*/ 525 w 837"/>
                  <a:gd name="T29" fmla="*/ 91 h 174"/>
                  <a:gd name="T30" fmla="*/ 502 w 837"/>
                  <a:gd name="T31" fmla="*/ 91 h 174"/>
                  <a:gd name="T32" fmla="*/ 477 w 837"/>
                  <a:gd name="T33" fmla="*/ 91 h 174"/>
                  <a:gd name="T34" fmla="*/ 470 w 837"/>
                  <a:gd name="T35" fmla="*/ 80 h 174"/>
                  <a:gd name="T36" fmla="*/ 460 w 837"/>
                  <a:gd name="T37" fmla="*/ 72 h 174"/>
                  <a:gd name="T38" fmla="*/ 450 w 837"/>
                  <a:gd name="T39" fmla="*/ 64 h 174"/>
                  <a:gd name="T40" fmla="*/ 438 w 837"/>
                  <a:gd name="T41" fmla="*/ 58 h 174"/>
                  <a:gd name="T42" fmla="*/ 427 w 837"/>
                  <a:gd name="T43" fmla="*/ 53 h 174"/>
                  <a:gd name="T44" fmla="*/ 414 w 837"/>
                  <a:gd name="T45" fmla="*/ 49 h 174"/>
                  <a:gd name="T46" fmla="*/ 402 w 837"/>
                  <a:gd name="T47" fmla="*/ 45 h 174"/>
                  <a:gd name="T48" fmla="*/ 388 w 837"/>
                  <a:gd name="T49" fmla="*/ 43 h 174"/>
                  <a:gd name="T50" fmla="*/ 376 w 837"/>
                  <a:gd name="T51" fmla="*/ 42 h 174"/>
                  <a:gd name="T52" fmla="*/ 363 w 837"/>
                  <a:gd name="T53" fmla="*/ 42 h 174"/>
                  <a:gd name="T54" fmla="*/ 352 w 837"/>
                  <a:gd name="T55" fmla="*/ 43 h 174"/>
                  <a:gd name="T56" fmla="*/ 340 w 837"/>
                  <a:gd name="T57" fmla="*/ 44 h 174"/>
                  <a:gd name="T58" fmla="*/ 331 w 837"/>
                  <a:gd name="T59" fmla="*/ 48 h 174"/>
                  <a:gd name="T60" fmla="*/ 321 w 837"/>
                  <a:gd name="T61" fmla="*/ 50 h 174"/>
                  <a:gd name="T62" fmla="*/ 314 w 837"/>
                  <a:gd name="T63" fmla="*/ 54 h 174"/>
                  <a:gd name="T64" fmla="*/ 309 w 837"/>
                  <a:gd name="T65" fmla="*/ 58 h 174"/>
                  <a:gd name="T66" fmla="*/ 291 w 837"/>
                  <a:gd name="T67" fmla="*/ 55 h 174"/>
                  <a:gd name="T68" fmla="*/ 273 w 837"/>
                  <a:gd name="T69" fmla="*/ 51 h 174"/>
                  <a:gd name="T70" fmla="*/ 254 w 837"/>
                  <a:gd name="T71" fmla="*/ 48 h 174"/>
                  <a:gd name="T72" fmla="*/ 236 w 837"/>
                  <a:gd name="T73" fmla="*/ 43 h 174"/>
                  <a:gd name="T74" fmla="*/ 216 w 837"/>
                  <a:gd name="T75" fmla="*/ 39 h 174"/>
                  <a:gd name="T76" fmla="*/ 197 w 837"/>
                  <a:gd name="T77" fmla="*/ 36 h 174"/>
                  <a:gd name="T78" fmla="*/ 177 w 837"/>
                  <a:gd name="T79" fmla="*/ 32 h 174"/>
                  <a:gd name="T80" fmla="*/ 158 w 837"/>
                  <a:gd name="T81" fmla="*/ 28 h 174"/>
                  <a:gd name="T82" fmla="*/ 138 w 837"/>
                  <a:gd name="T83" fmla="*/ 23 h 174"/>
                  <a:gd name="T84" fmla="*/ 119 w 837"/>
                  <a:gd name="T85" fmla="*/ 20 h 174"/>
                  <a:gd name="T86" fmla="*/ 99 w 837"/>
                  <a:gd name="T87" fmla="*/ 16 h 174"/>
                  <a:gd name="T88" fmla="*/ 80 w 837"/>
                  <a:gd name="T89" fmla="*/ 13 h 174"/>
                  <a:gd name="T90" fmla="*/ 60 w 837"/>
                  <a:gd name="T91" fmla="*/ 9 h 174"/>
                  <a:gd name="T92" fmla="*/ 40 w 837"/>
                  <a:gd name="T93" fmla="*/ 6 h 174"/>
                  <a:gd name="T94" fmla="*/ 21 w 837"/>
                  <a:gd name="T95" fmla="*/ 4 h 174"/>
                  <a:gd name="T96" fmla="*/ 2 w 837"/>
                  <a:gd name="T97" fmla="*/ 0 h 174"/>
                  <a:gd name="T98" fmla="*/ 0 w 837"/>
                  <a:gd name="T99" fmla="*/ 53 h 174"/>
                  <a:gd name="T100" fmla="*/ 821 w 837"/>
                  <a:gd name="T101" fmla="*/ 174 h 174"/>
                  <a:gd name="T102" fmla="*/ 837 w 837"/>
                  <a:gd name="T103" fmla="*/ 11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37" h="174">
                    <a:moveTo>
                      <a:pt x="837" y="117"/>
                    </a:moveTo>
                    <a:lnTo>
                      <a:pt x="812" y="114"/>
                    </a:lnTo>
                    <a:lnTo>
                      <a:pt x="789" y="109"/>
                    </a:lnTo>
                    <a:lnTo>
                      <a:pt x="766" y="107"/>
                    </a:lnTo>
                    <a:lnTo>
                      <a:pt x="743" y="104"/>
                    </a:lnTo>
                    <a:lnTo>
                      <a:pt x="721" y="102"/>
                    </a:lnTo>
                    <a:lnTo>
                      <a:pt x="700" y="100"/>
                    </a:lnTo>
                    <a:lnTo>
                      <a:pt x="678" y="98"/>
                    </a:lnTo>
                    <a:lnTo>
                      <a:pt x="657" y="96"/>
                    </a:lnTo>
                    <a:lnTo>
                      <a:pt x="636" y="95"/>
                    </a:lnTo>
                    <a:lnTo>
                      <a:pt x="614" y="94"/>
                    </a:lnTo>
                    <a:lnTo>
                      <a:pt x="593" y="93"/>
                    </a:lnTo>
                    <a:lnTo>
                      <a:pt x="571" y="92"/>
                    </a:lnTo>
                    <a:lnTo>
                      <a:pt x="548" y="92"/>
                    </a:lnTo>
                    <a:lnTo>
                      <a:pt x="525" y="91"/>
                    </a:lnTo>
                    <a:lnTo>
                      <a:pt x="502" y="91"/>
                    </a:lnTo>
                    <a:lnTo>
                      <a:pt x="477" y="91"/>
                    </a:lnTo>
                    <a:lnTo>
                      <a:pt x="470" y="80"/>
                    </a:lnTo>
                    <a:lnTo>
                      <a:pt x="460" y="72"/>
                    </a:lnTo>
                    <a:lnTo>
                      <a:pt x="450" y="64"/>
                    </a:lnTo>
                    <a:lnTo>
                      <a:pt x="438" y="58"/>
                    </a:lnTo>
                    <a:lnTo>
                      <a:pt x="427" y="53"/>
                    </a:lnTo>
                    <a:lnTo>
                      <a:pt x="414" y="49"/>
                    </a:lnTo>
                    <a:lnTo>
                      <a:pt x="402" y="45"/>
                    </a:lnTo>
                    <a:lnTo>
                      <a:pt x="388" y="43"/>
                    </a:lnTo>
                    <a:lnTo>
                      <a:pt x="376" y="42"/>
                    </a:lnTo>
                    <a:lnTo>
                      <a:pt x="363" y="42"/>
                    </a:lnTo>
                    <a:lnTo>
                      <a:pt x="352" y="43"/>
                    </a:lnTo>
                    <a:lnTo>
                      <a:pt x="340" y="44"/>
                    </a:lnTo>
                    <a:lnTo>
                      <a:pt x="331" y="48"/>
                    </a:lnTo>
                    <a:lnTo>
                      <a:pt x="321" y="50"/>
                    </a:lnTo>
                    <a:lnTo>
                      <a:pt x="314" y="54"/>
                    </a:lnTo>
                    <a:lnTo>
                      <a:pt x="309" y="58"/>
                    </a:lnTo>
                    <a:lnTo>
                      <a:pt x="291" y="55"/>
                    </a:lnTo>
                    <a:lnTo>
                      <a:pt x="273" y="51"/>
                    </a:lnTo>
                    <a:lnTo>
                      <a:pt x="254" y="48"/>
                    </a:lnTo>
                    <a:lnTo>
                      <a:pt x="236" y="43"/>
                    </a:lnTo>
                    <a:lnTo>
                      <a:pt x="216" y="39"/>
                    </a:lnTo>
                    <a:lnTo>
                      <a:pt x="197" y="36"/>
                    </a:lnTo>
                    <a:lnTo>
                      <a:pt x="177" y="32"/>
                    </a:lnTo>
                    <a:lnTo>
                      <a:pt x="158" y="28"/>
                    </a:lnTo>
                    <a:lnTo>
                      <a:pt x="138" y="23"/>
                    </a:lnTo>
                    <a:lnTo>
                      <a:pt x="119" y="20"/>
                    </a:lnTo>
                    <a:lnTo>
                      <a:pt x="99" y="16"/>
                    </a:lnTo>
                    <a:lnTo>
                      <a:pt x="80" y="13"/>
                    </a:lnTo>
                    <a:lnTo>
                      <a:pt x="60" y="9"/>
                    </a:lnTo>
                    <a:lnTo>
                      <a:pt x="40" y="6"/>
                    </a:lnTo>
                    <a:lnTo>
                      <a:pt x="21" y="4"/>
                    </a:lnTo>
                    <a:lnTo>
                      <a:pt x="2" y="0"/>
                    </a:lnTo>
                    <a:lnTo>
                      <a:pt x="0" y="53"/>
                    </a:lnTo>
                    <a:lnTo>
                      <a:pt x="821" y="174"/>
                    </a:lnTo>
                    <a:lnTo>
                      <a:pt x="837" y="117"/>
                    </a:lnTo>
                    <a:close/>
                  </a:path>
                </a:pathLst>
              </a:custGeom>
              <a:solidFill>
                <a:srgbClr val="0033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 name="Freeform 53"/>
              <p:cNvSpPr>
                <a:spLocks/>
              </p:cNvSpPr>
              <p:nvPr/>
            </p:nvSpPr>
            <p:spPr bwMode="auto">
              <a:xfrm>
                <a:off x="4304" y="3384"/>
                <a:ext cx="165" cy="37"/>
              </a:xfrm>
              <a:custGeom>
                <a:avLst/>
                <a:gdLst>
                  <a:gd name="T0" fmla="*/ 830 w 830"/>
                  <a:gd name="T1" fmla="*/ 115 h 181"/>
                  <a:gd name="T2" fmla="*/ 830 w 830"/>
                  <a:gd name="T3" fmla="*/ 137 h 181"/>
                  <a:gd name="T4" fmla="*/ 819 w 830"/>
                  <a:gd name="T5" fmla="*/ 181 h 181"/>
                  <a:gd name="T6" fmla="*/ 746 w 830"/>
                  <a:gd name="T7" fmla="*/ 170 h 181"/>
                  <a:gd name="T8" fmla="*/ 749 w 830"/>
                  <a:gd name="T9" fmla="*/ 142 h 181"/>
                  <a:gd name="T10" fmla="*/ 643 w 830"/>
                  <a:gd name="T11" fmla="*/ 129 h 181"/>
                  <a:gd name="T12" fmla="*/ 635 w 830"/>
                  <a:gd name="T13" fmla="*/ 154 h 181"/>
                  <a:gd name="T14" fmla="*/ 464 w 830"/>
                  <a:gd name="T15" fmla="*/ 134 h 181"/>
                  <a:gd name="T16" fmla="*/ 441 w 830"/>
                  <a:gd name="T17" fmla="*/ 123 h 181"/>
                  <a:gd name="T18" fmla="*/ 420 w 830"/>
                  <a:gd name="T19" fmla="*/ 116 h 181"/>
                  <a:gd name="T20" fmla="*/ 403 w 830"/>
                  <a:gd name="T21" fmla="*/ 111 h 181"/>
                  <a:gd name="T22" fmla="*/ 387 w 830"/>
                  <a:gd name="T23" fmla="*/ 108 h 181"/>
                  <a:gd name="T24" fmla="*/ 371 w 830"/>
                  <a:gd name="T25" fmla="*/ 107 h 181"/>
                  <a:gd name="T26" fmla="*/ 357 w 830"/>
                  <a:gd name="T27" fmla="*/ 108 h 181"/>
                  <a:gd name="T28" fmla="*/ 343 w 830"/>
                  <a:gd name="T29" fmla="*/ 111 h 181"/>
                  <a:gd name="T30" fmla="*/ 328 w 830"/>
                  <a:gd name="T31" fmla="*/ 115 h 181"/>
                  <a:gd name="T32" fmla="*/ 163 w 830"/>
                  <a:gd name="T33" fmla="*/ 90 h 181"/>
                  <a:gd name="T34" fmla="*/ 172 w 830"/>
                  <a:gd name="T35" fmla="*/ 66 h 181"/>
                  <a:gd name="T36" fmla="*/ 73 w 830"/>
                  <a:gd name="T37" fmla="*/ 52 h 181"/>
                  <a:gd name="T38" fmla="*/ 71 w 830"/>
                  <a:gd name="T39" fmla="*/ 71 h 181"/>
                  <a:gd name="T40" fmla="*/ 0 w 830"/>
                  <a:gd name="T41" fmla="*/ 61 h 181"/>
                  <a:gd name="T42" fmla="*/ 17 w 830"/>
                  <a:gd name="T43" fmla="*/ 0 h 181"/>
                  <a:gd name="T44" fmla="*/ 36 w 830"/>
                  <a:gd name="T45" fmla="*/ 3 h 181"/>
                  <a:gd name="T46" fmla="*/ 56 w 830"/>
                  <a:gd name="T47" fmla="*/ 6 h 181"/>
                  <a:gd name="T48" fmla="*/ 74 w 830"/>
                  <a:gd name="T49" fmla="*/ 9 h 181"/>
                  <a:gd name="T50" fmla="*/ 93 w 830"/>
                  <a:gd name="T51" fmla="*/ 12 h 181"/>
                  <a:gd name="T52" fmla="*/ 112 w 830"/>
                  <a:gd name="T53" fmla="*/ 17 h 181"/>
                  <a:gd name="T54" fmla="*/ 132 w 830"/>
                  <a:gd name="T55" fmla="*/ 20 h 181"/>
                  <a:gd name="T56" fmla="*/ 151 w 830"/>
                  <a:gd name="T57" fmla="*/ 23 h 181"/>
                  <a:gd name="T58" fmla="*/ 170 w 830"/>
                  <a:gd name="T59" fmla="*/ 27 h 181"/>
                  <a:gd name="T60" fmla="*/ 188 w 830"/>
                  <a:gd name="T61" fmla="*/ 31 h 181"/>
                  <a:gd name="T62" fmla="*/ 207 w 830"/>
                  <a:gd name="T63" fmla="*/ 34 h 181"/>
                  <a:gd name="T64" fmla="*/ 226 w 830"/>
                  <a:gd name="T65" fmla="*/ 39 h 181"/>
                  <a:gd name="T66" fmla="*/ 245 w 830"/>
                  <a:gd name="T67" fmla="*/ 43 h 181"/>
                  <a:gd name="T68" fmla="*/ 264 w 830"/>
                  <a:gd name="T69" fmla="*/ 47 h 181"/>
                  <a:gd name="T70" fmla="*/ 282 w 830"/>
                  <a:gd name="T71" fmla="*/ 51 h 181"/>
                  <a:gd name="T72" fmla="*/ 301 w 830"/>
                  <a:gd name="T73" fmla="*/ 56 h 181"/>
                  <a:gd name="T74" fmla="*/ 320 w 830"/>
                  <a:gd name="T75" fmla="*/ 61 h 181"/>
                  <a:gd name="T76" fmla="*/ 348 w 830"/>
                  <a:gd name="T77" fmla="*/ 50 h 181"/>
                  <a:gd name="T78" fmla="*/ 374 w 830"/>
                  <a:gd name="T79" fmla="*/ 45 h 181"/>
                  <a:gd name="T80" fmla="*/ 397 w 830"/>
                  <a:gd name="T81" fmla="*/ 45 h 181"/>
                  <a:gd name="T82" fmla="*/ 418 w 830"/>
                  <a:gd name="T83" fmla="*/ 48 h 181"/>
                  <a:gd name="T84" fmla="*/ 437 w 830"/>
                  <a:gd name="T85" fmla="*/ 55 h 181"/>
                  <a:gd name="T86" fmla="*/ 453 w 830"/>
                  <a:gd name="T87" fmla="*/ 65 h 181"/>
                  <a:gd name="T88" fmla="*/ 465 w 830"/>
                  <a:gd name="T89" fmla="*/ 75 h 181"/>
                  <a:gd name="T90" fmla="*/ 475 w 830"/>
                  <a:gd name="T91" fmla="*/ 88 h 181"/>
                  <a:gd name="T92" fmla="*/ 498 w 830"/>
                  <a:gd name="T93" fmla="*/ 88 h 181"/>
                  <a:gd name="T94" fmla="*/ 520 w 830"/>
                  <a:gd name="T95" fmla="*/ 88 h 181"/>
                  <a:gd name="T96" fmla="*/ 543 w 830"/>
                  <a:gd name="T97" fmla="*/ 89 h 181"/>
                  <a:gd name="T98" fmla="*/ 565 w 830"/>
                  <a:gd name="T99" fmla="*/ 89 h 181"/>
                  <a:gd name="T100" fmla="*/ 587 w 830"/>
                  <a:gd name="T101" fmla="*/ 90 h 181"/>
                  <a:gd name="T102" fmla="*/ 609 w 830"/>
                  <a:gd name="T103" fmla="*/ 90 h 181"/>
                  <a:gd name="T104" fmla="*/ 631 w 830"/>
                  <a:gd name="T105" fmla="*/ 91 h 181"/>
                  <a:gd name="T106" fmla="*/ 653 w 830"/>
                  <a:gd name="T107" fmla="*/ 93 h 181"/>
                  <a:gd name="T108" fmla="*/ 675 w 830"/>
                  <a:gd name="T109" fmla="*/ 94 h 181"/>
                  <a:gd name="T110" fmla="*/ 696 w 830"/>
                  <a:gd name="T111" fmla="*/ 96 h 181"/>
                  <a:gd name="T112" fmla="*/ 718 w 830"/>
                  <a:gd name="T113" fmla="*/ 98 h 181"/>
                  <a:gd name="T114" fmla="*/ 740 w 830"/>
                  <a:gd name="T115" fmla="*/ 101 h 181"/>
                  <a:gd name="T116" fmla="*/ 763 w 830"/>
                  <a:gd name="T117" fmla="*/ 104 h 181"/>
                  <a:gd name="T118" fmla="*/ 785 w 830"/>
                  <a:gd name="T119" fmla="*/ 108 h 181"/>
                  <a:gd name="T120" fmla="*/ 807 w 830"/>
                  <a:gd name="T121" fmla="*/ 111 h 181"/>
                  <a:gd name="T122" fmla="*/ 830 w 830"/>
                  <a:gd name="T123" fmla="*/ 11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0" h="181">
                    <a:moveTo>
                      <a:pt x="830" y="115"/>
                    </a:moveTo>
                    <a:lnTo>
                      <a:pt x="830" y="137"/>
                    </a:lnTo>
                    <a:lnTo>
                      <a:pt x="819" y="181"/>
                    </a:lnTo>
                    <a:lnTo>
                      <a:pt x="746" y="170"/>
                    </a:lnTo>
                    <a:lnTo>
                      <a:pt x="749" y="142"/>
                    </a:lnTo>
                    <a:lnTo>
                      <a:pt x="643" y="129"/>
                    </a:lnTo>
                    <a:lnTo>
                      <a:pt x="635" y="154"/>
                    </a:lnTo>
                    <a:lnTo>
                      <a:pt x="464" y="134"/>
                    </a:lnTo>
                    <a:lnTo>
                      <a:pt x="441" y="123"/>
                    </a:lnTo>
                    <a:lnTo>
                      <a:pt x="420" y="116"/>
                    </a:lnTo>
                    <a:lnTo>
                      <a:pt x="403" y="111"/>
                    </a:lnTo>
                    <a:lnTo>
                      <a:pt x="387" y="108"/>
                    </a:lnTo>
                    <a:lnTo>
                      <a:pt x="371" y="107"/>
                    </a:lnTo>
                    <a:lnTo>
                      <a:pt x="357" y="108"/>
                    </a:lnTo>
                    <a:lnTo>
                      <a:pt x="343" y="111"/>
                    </a:lnTo>
                    <a:lnTo>
                      <a:pt x="328" y="115"/>
                    </a:lnTo>
                    <a:lnTo>
                      <a:pt x="163" y="90"/>
                    </a:lnTo>
                    <a:lnTo>
                      <a:pt x="172" y="66"/>
                    </a:lnTo>
                    <a:lnTo>
                      <a:pt x="73" y="52"/>
                    </a:lnTo>
                    <a:lnTo>
                      <a:pt x="71" y="71"/>
                    </a:lnTo>
                    <a:lnTo>
                      <a:pt x="0" y="61"/>
                    </a:lnTo>
                    <a:lnTo>
                      <a:pt x="17" y="0"/>
                    </a:lnTo>
                    <a:lnTo>
                      <a:pt x="36" y="3"/>
                    </a:lnTo>
                    <a:lnTo>
                      <a:pt x="56" y="6"/>
                    </a:lnTo>
                    <a:lnTo>
                      <a:pt x="74" y="9"/>
                    </a:lnTo>
                    <a:lnTo>
                      <a:pt x="93" y="12"/>
                    </a:lnTo>
                    <a:lnTo>
                      <a:pt x="112" y="17"/>
                    </a:lnTo>
                    <a:lnTo>
                      <a:pt x="132" y="20"/>
                    </a:lnTo>
                    <a:lnTo>
                      <a:pt x="151" y="23"/>
                    </a:lnTo>
                    <a:lnTo>
                      <a:pt x="170" y="27"/>
                    </a:lnTo>
                    <a:lnTo>
                      <a:pt x="188" y="31"/>
                    </a:lnTo>
                    <a:lnTo>
                      <a:pt x="207" y="34"/>
                    </a:lnTo>
                    <a:lnTo>
                      <a:pt x="226" y="39"/>
                    </a:lnTo>
                    <a:lnTo>
                      <a:pt x="245" y="43"/>
                    </a:lnTo>
                    <a:lnTo>
                      <a:pt x="264" y="47"/>
                    </a:lnTo>
                    <a:lnTo>
                      <a:pt x="282" y="51"/>
                    </a:lnTo>
                    <a:lnTo>
                      <a:pt x="301" y="56"/>
                    </a:lnTo>
                    <a:lnTo>
                      <a:pt x="320" y="61"/>
                    </a:lnTo>
                    <a:lnTo>
                      <a:pt x="348" y="50"/>
                    </a:lnTo>
                    <a:lnTo>
                      <a:pt x="374" y="45"/>
                    </a:lnTo>
                    <a:lnTo>
                      <a:pt x="397" y="45"/>
                    </a:lnTo>
                    <a:lnTo>
                      <a:pt x="418" y="48"/>
                    </a:lnTo>
                    <a:lnTo>
                      <a:pt x="437" y="55"/>
                    </a:lnTo>
                    <a:lnTo>
                      <a:pt x="453" y="65"/>
                    </a:lnTo>
                    <a:lnTo>
                      <a:pt x="465" y="75"/>
                    </a:lnTo>
                    <a:lnTo>
                      <a:pt x="475" y="88"/>
                    </a:lnTo>
                    <a:lnTo>
                      <a:pt x="498" y="88"/>
                    </a:lnTo>
                    <a:lnTo>
                      <a:pt x="520" y="88"/>
                    </a:lnTo>
                    <a:lnTo>
                      <a:pt x="543" y="89"/>
                    </a:lnTo>
                    <a:lnTo>
                      <a:pt x="565" y="89"/>
                    </a:lnTo>
                    <a:lnTo>
                      <a:pt x="587" y="90"/>
                    </a:lnTo>
                    <a:lnTo>
                      <a:pt x="609" y="90"/>
                    </a:lnTo>
                    <a:lnTo>
                      <a:pt x="631" y="91"/>
                    </a:lnTo>
                    <a:lnTo>
                      <a:pt x="653" y="93"/>
                    </a:lnTo>
                    <a:lnTo>
                      <a:pt x="675" y="94"/>
                    </a:lnTo>
                    <a:lnTo>
                      <a:pt x="696" y="96"/>
                    </a:lnTo>
                    <a:lnTo>
                      <a:pt x="718" y="98"/>
                    </a:lnTo>
                    <a:lnTo>
                      <a:pt x="740" y="101"/>
                    </a:lnTo>
                    <a:lnTo>
                      <a:pt x="763" y="104"/>
                    </a:lnTo>
                    <a:lnTo>
                      <a:pt x="785" y="108"/>
                    </a:lnTo>
                    <a:lnTo>
                      <a:pt x="807" y="111"/>
                    </a:lnTo>
                    <a:lnTo>
                      <a:pt x="830" y="115"/>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0" name="Freeform 54"/>
              <p:cNvSpPr>
                <a:spLocks/>
              </p:cNvSpPr>
              <p:nvPr/>
            </p:nvSpPr>
            <p:spPr bwMode="auto">
              <a:xfrm>
                <a:off x="4292" y="3218"/>
                <a:ext cx="213" cy="172"/>
              </a:xfrm>
              <a:custGeom>
                <a:avLst/>
                <a:gdLst>
                  <a:gd name="T0" fmla="*/ 1068 w 1068"/>
                  <a:gd name="T1" fmla="*/ 64 h 860"/>
                  <a:gd name="T2" fmla="*/ 989 w 1068"/>
                  <a:gd name="T3" fmla="*/ 860 h 860"/>
                  <a:gd name="T4" fmla="*/ 0 w 1068"/>
                  <a:gd name="T5" fmla="*/ 734 h 860"/>
                  <a:gd name="T6" fmla="*/ 74 w 1068"/>
                  <a:gd name="T7" fmla="*/ 0 h 860"/>
                  <a:gd name="T8" fmla="*/ 1068 w 1068"/>
                  <a:gd name="T9" fmla="*/ 64 h 860"/>
                </a:gdLst>
                <a:ahLst/>
                <a:cxnLst>
                  <a:cxn ang="0">
                    <a:pos x="T0" y="T1"/>
                  </a:cxn>
                  <a:cxn ang="0">
                    <a:pos x="T2" y="T3"/>
                  </a:cxn>
                  <a:cxn ang="0">
                    <a:pos x="T4" y="T5"/>
                  </a:cxn>
                  <a:cxn ang="0">
                    <a:pos x="T6" y="T7"/>
                  </a:cxn>
                  <a:cxn ang="0">
                    <a:pos x="T8" y="T9"/>
                  </a:cxn>
                </a:cxnLst>
                <a:rect l="0" t="0" r="r" b="b"/>
                <a:pathLst>
                  <a:path w="1068" h="860">
                    <a:moveTo>
                      <a:pt x="1068" y="64"/>
                    </a:moveTo>
                    <a:lnTo>
                      <a:pt x="989" y="860"/>
                    </a:lnTo>
                    <a:lnTo>
                      <a:pt x="0" y="734"/>
                    </a:lnTo>
                    <a:lnTo>
                      <a:pt x="74" y="0"/>
                    </a:lnTo>
                    <a:lnTo>
                      <a:pt x="1068" y="64"/>
                    </a:lnTo>
                    <a:close/>
                  </a:path>
                </a:pathLst>
              </a:custGeom>
              <a:solidFill>
                <a:srgbClr val="057A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1" name="Freeform 55"/>
              <p:cNvSpPr>
                <a:spLocks/>
              </p:cNvSpPr>
              <p:nvPr/>
            </p:nvSpPr>
            <p:spPr bwMode="auto">
              <a:xfrm>
                <a:off x="4470" y="3415"/>
                <a:ext cx="40" cy="10"/>
              </a:xfrm>
              <a:custGeom>
                <a:avLst/>
                <a:gdLst>
                  <a:gd name="T0" fmla="*/ 202 w 202"/>
                  <a:gd name="T1" fmla="*/ 24 h 51"/>
                  <a:gd name="T2" fmla="*/ 196 w 202"/>
                  <a:gd name="T3" fmla="*/ 51 h 51"/>
                  <a:gd name="T4" fmla="*/ 0 w 202"/>
                  <a:gd name="T5" fmla="*/ 26 h 51"/>
                  <a:gd name="T6" fmla="*/ 5 w 202"/>
                  <a:gd name="T7" fmla="*/ 0 h 51"/>
                  <a:gd name="T8" fmla="*/ 202 w 202"/>
                  <a:gd name="T9" fmla="*/ 24 h 51"/>
                </a:gdLst>
                <a:ahLst/>
                <a:cxnLst>
                  <a:cxn ang="0">
                    <a:pos x="T0" y="T1"/>
                  </a:cxn>
                  <a:cxn ang="0">
                    <a:pos x="T2" y="T3"/>
                  </a:cxn>
                  <a:cxn ang="0">
                    <a:pos x="T4" y="T5"/>
                  </a:cxn>
                  <a:cxn ang="0">
                    <a:pos x="T6" y="T7"/>
                  </a:cxn>
                  <a:cxn ang="0">
                    <a:pos x="T8" y="T9"/>
                  </a:cxn>
                </a:cxnLst>
                <a:rect l="0" t="0" r="r" b="b"/>
                <a:pathLst>
                  <a:path w="202" h="51">
                    <a:moveTo>
                      <a:pt x="202" y="24"/>
                    </a:moveTo>
                    <a:lnTo>
                      <a:pt x="196" y="51"/>
                    </a:lnTo>
                    <a:lnTo>
                      <a:pt x="0" y="26"/>
                    </a:lnTo>
                    <a:lnTo>
                      <a:pt x="5" y="0"/>
                    </a:lnTo>
                    <a:lnTo>
                      <a:pt x="202" y="24"/>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2" name="Freeform 56"/>
              <p:cNvSpPr>
                <a:spLocks/>
              </p:cNvSpPr>
              <p:nvPr/>
            </p:nvSpPr>
            <p:spPr bwMode="auto">
              <a:xfrm>
                <a:off x="4470" y="3415"/>
                <a:ext cx="40" cy="10"/>
              </a:xfrm>
              <a:custGeom>
                <a:avLst/>
                <a:gdLst>
                  <a:gd name="T0" fmla="*/ 201 w 201"/>
                  <a:gd name="T1" fmla="*/ 24 h 49"/>
                  <a:gd name="T2" fmla="*/ 200 w 201"/>
                  <a:gd name="T3" fmla="*/ 30 h 49"/>
                  <a:gd name="T4" fmla="*/ 199 w 201"/>
                  <a:gd name="T5" fmla="*/ 36 h 49"/>
                  <a:gd name="T6" fmla="*/ 197 w 201"/>
                  <a:gd name="T7" fmla="*/ 43 h 49"/>
                  <a:gd name="T8" fmla="*/ 196 w 201"/>
                  <a:gd name="T9" fmla="*/ 49 h 49"/>
                  <a:gd name="T10" fmla="*/ 183 w 201"/>
                  <a:gd name="T11" fmla="*/ 48 h 49"/>
                  <a:gd name="T12" fmla="*/ 171 w 201"/>
                  <a:gd name="T13" fmla="*/ 46 h 49"/>
                  <a:gd name="T14" fmla="*/ 159 w 201"/>
                  <a:gd name="T15" fmla="*/ 45 h 49"/>
                  <a:gd name="T16" fmla="*/ 147 w 201"/>
                  <a:gd name="T17" fmla="*/ 43 h 49"/>
                  <a:gd name="T18" fmla="*/ 134 w 201"/>
                  <a:gd name="T19" fmla="*/ 42 h 49"/>
                  <a:gd name="T20" fmla="*/ 122 w 201"/>
                  <a:gd name="T21" fmla="*/ 40 h 49"/>
                  <a:gd name="T22" fmla="*/ 109 w 201"/>
                  <a:gd name="T23" fmla="*/ 39 h 49"/>
                  <a:gd name="T24" fmla="*/ 98 w 201"/>
                  <a:gd name="T25" fmla="*/ 36 h 49"/>
                  <a:gd name="T26" fmla="*/ 85 w 201"/>
                  <a:gd name="T27" fmla="*/ 35 h 49"/>
                  <a:gd name="T28" fmla="*/ 73 w 201"/>
                  <a:gd name="T29" fmla="*/ 34 h 49"/>
                  <a:gd name="T30" fmla="*/ 61 w 201"/>
                  <a:gd name="T31" fmla="*/ 32 h 49"/>
                  <a:gd name="T32" fmla="*/ 49 w 201"/>
                  <a:gd name="T33" fmla="*/ 31 h 49"/>
                  <a:gd name="T34" fmla="*/ 37 w 201"/>
                  <a:gd name="T35" fmla="*/ 29 h 49"/>
                  <a:gd name="T36" fmla="*/ 25 w 201"/>
                  <a:gd name="T37" fmla="*/ 28 h 49"/>
                  <a:gd name="T38" fmla="*/ 12 w 201"/>
                  <a:gd name="T39" fmla="*/ 26 h 49"/>
                  <a:gd name="T40" fmla="*/ 0 w 201"/>
                  <a:gd name="T41" fmla="*/ 25 h 49"/>
                  <a:gd name="T42" fmla="*/ 2 w 201"/>
                  <a:gd name="T43" fmla="*/ 19 h 49"/>
                  <a:gd name="T44" fmla="*/ 3 w 201"/>
                  <a:gd name="T45" fmla="*/ 12 h 49"/>
                  <a:gd name="T46" fmla="*/ 4 w 201"/>
                  <a:gd name="T47" fmla="*/ 6 h 49"/>
                  <a:gd name="T48" fmla="*/ 5 w 201"/>
                  <a:gd name="T49" fmla="*/ 0 h 49"/>
                  <a:gd name="T50" fmla="*/ 16 w 201"/>
                  <a:gd name="T51" fmla="*/ 1 h 49"/>
                  <a:gd name="T52" fmla="*/ 29 w 201"/>
                  <a:gd name="T53" fmla="*/ 3 h 49"/>
                  <a:gd name="T54" fmla="*/ 41 w 201"/>
                  <a:gd name="T55" fmla="*/ 4 h 49"/>
                  <a:gd name="T56" fmla="*/ 53 w 201"/>
                  <a:gd name="T57" fmla="*/ 6 h 49"/>
                  <a:gd name="T58" fmla="*/ 65 w 201"/>
                  <a:gd name="T59" fmla="*/ 7 h 49"/>
                  <a:gd name="T60" fmla="*/ 78 w 201"/>
                  <a:gd name="T61" fmla="*/ 9 h 49"/>
                  <a:gd name="T62" fmla="*/ 89 w 201"/>
                  <a:gd name="T63" fmla="*/ 10 h 49"/>
                  <a:gd name="T64" fmla="*/ 102 w 201"/>
                  <a:gd name="T65" fmla="*/ 11 h 49"/>
                  <a:gd name="T66" fmla="*/ 114 w 201"/>
                  <a:gd name="T67" fmla="*/ 13 h 49"/>
                  <a:gd name="T68" fmla="*/ 127 w 201"/>
                  <a:gd name="T69" fmla="*/ 15 h 49"/>
                  <a:gd name="T70" fmla="*/ 140 w 201"/>
                  <a:gd name="T71" fmla="*/ 17 h 49"/>
                  <a:gd name="T72" fmla="*/ 152 w 201"/>
                  <a:gd name="T73" fmla="*/ 18 h 49"/>
                  <a:gd name="T74" fmla="*/ 164 w 201"/>
                  <a:gd name="T75" fmla="*/ 20 h 49"/>
                  <a:gd name="T76" fmla="*/ 176 w 201"/>
                  <a:gd name="T77" fmla="*/ 21 h 49"/>
                  <a:gd name="T78" fmla="*/ 189 w 201"/>
                  <a:gd name="T79" fmla="*/ 23 h 49"/>
                  <a:gd name="T80" fmla="*/ 201 w 201"/>
                  <a:gd name="T81" fmla="*/ 2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1" h="49">
                    <a:moveTo>
                      <a:pt x="201" y="24"/>
                    </a:moveTo>
                    <a:lnTo>
                      <a:pt x="200" y="30"/>
                    </a:lnTo>
                    <a:lnTo>
                      <a:pt x="199" y="36"/>
                    </a:lnTo>
                    <a:lnTo>
                      <a:pt x="197" y="43"/>
                    </a:lnTo>
                    <a:lnTo>
                      <a:pt x="196" y="49"/>
                    </a:lnTo>
                    <a:lnTo>
                      <a:pt x="183" y="48"/>
                    </a:lnTo>
                    <a:lnTo>
                      <a:pt x="171" y="46"/>
                    </a:lnTo>
                    <a:lnTo>
                      <a:pt x="159" y="45"/>
                    </a:lnTo>
                    <a:lnTo>
                      <a:pt x="147" y="43"/>
                    </a:lnTo>
                    <a:lnTo>
                      <a:pt x="134" y="42"/>
                    </a:lnTo>
                    <a:lnTo>
                      <a:pt x="122" y="40"/>
                    </a:lnTo>
                    <a:lnTo>
                      <a:pt x="109" y="39"/>
                    </a:lnTo>
                    <a:lnTo>
                      <a:pt x="98" y="36"/>
                    </a:lnTo>
                    <a:lnTo>
                      <a:pt x="85" y="35"/>
                    </a:lnTo>
                    <a:lnTo>
                      <a:pt x="73" y="34"/>
                    </a:lnTo>
                    <a:lnTo>
                      <a:pt x="61" y="32"/>
                    </a:lnTo>
                    <a:lnTo>
                      <a:pt x="49" y="31"/>
                    </a:lnTo>
                    <a:lnTo>
                      <a:pt x="37" y="29"/>
                    </a:lnTo>
                    <a:lnTo>
                      <a:pt x="25" y="28"/>
                    </a:lnTo>
                    <a:lnTo>
                      <a:pt x="12" y="26"/>
                    </a:lnTo>
                    <a:lnTo>
                      <a:pt x="0" y="25"/>
                    </a:lnTo>
                    <a:lnTo>
                      <a:pt x="2" y="19"/>
                    </a:lnTo>
                    <a:lnTo>
                      <a:pt x="3" y="12"/>
                    </a:lnTo>
                    <a:lnTo>
                      <a:pt x="4" y="6"/>
                    </a:lnTo>
                    <a:lnTo>
                      <a:pt x="5" y="0"/>
                    </a:lnTo>
                    <a:lnTo>
                      <a:pt x="16" y="1"/>
                    </a:lnTo>
                    <a:lnTo>
                      <a:pt x="29" y="3"/>
                    </a:lnTo>
                    <a:lnTo>
                      <a:pt x="41" y="4"/>
                    </a:lnTo>
                    <a:lnTo>
                      <a:pt x="53" y="6"/>
                    </a:lnTo>
                    <a:lnTo>
                      <a:pt x="65" y="7"/>
                    </a:lnTo>
                    <a:lnTo>
                      <a:pt x="78" y="9"/>
                    </a:lnTo>
                    <a:lnTo>
                      <a:pt x="89" y="10"/>
                    </a:lnTo>
                    <a:lnTo>
                      <a:pt x="102" y="11"/>
                    </a:lnTo>
                    <a:lnTo>
                      <a:pt x="114" y="13"/>
                    </a:lnTo>
                    <a:lnTo>
                      <a:pt x="127" y="15"/>
                    </a:lnTo>
                    <a:lnTo>
                      <a:pt x="140" y="17"/>
                    </a:lnTo>
                    <a:lnTo>
                      <a:pt x="152" y="18"/>
                    </a:lnTo>
                    <a:lnTo>
                      <a:pt x="164" y="20"/>
                    </a:lnTo>
                    <a:lnTo>
                      <a:pt x="176" y="21"/>
                    </a:lnTo>
                    <a:lnTo>
                      <a:pt x="189" y="23"/>
                    </a:lnTo>
                    <a:lnTo>
                      <a:pt x="201" y="24"/>
                    </a:lnTo>
                    <a:close/>
                  </a:path>
                </a:pathLst>
              </a:custGeom>
              <a:solidFill>
                <a:srgbClr val="93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3" name="Freeform 57"/>
              <p:cNvSpPr>
                <a:spLocks/>
              </p:cNvSpPr>
              <p:nvPr/>
            </p:nvSpPr>
            <p:spPr bwMode="auto">
              <a:xfrm>
                <a:off x="4470" y="3415"/>
                <a:ext cx="40" cy="10"/>
              </a:xfrm>
              <a:custGeom>
                <a:avLst/>
                <a:gdLst>
                  <a:gd name="T0" fmla="*/ 201 w 201"/>
                  <a:gd name="T1" fmla="*/ 24 h 47"/>
                  <a:gd name="T2" fmla="*/ 200 w 201"/>
                  <a:gd name="T3" fmla="*/ 29 h 47"/>
                  <a:gd name="T4" fmla="*/ 199 w 201"/>
                  <a:gd name="T5" fmla="*/ 35 h 47"/>
                  <a:gd name="T6" fmla="*/ 197 w 201"/>
                  <a:gd name="T7" fmla="*/ 42 h 47"/>
                  <a:gd name="T8" fmla="*/ 196 w 201"/>
                  <a:gd name="T9" fmla="*/ 47 h 47"/>
                  <a:gd name="T10" fmla="*/ 183 w 201"/>
                  <a:gd name="T11" fmla="*/ 46 h 47"/>
                  <a:gd name="T12" fmla="*/ 171 w 201"/>
                  <a:gd name="T13" fmla="*/ 44 h 47"/>
                  <a:gd name="T14" fmla="*/ 159 w 201"/>
                  <a:gd name="T15" fmla="*/ 43 h 47"/>
                  <a:gd name="T16" fmla="*/ 147 w 201"/>
                  <a:gd name="T17" fmla="*/ 41 h 47"/>
                  <a:gd name="T18" fmla="*/ 134 w 201"/>
                  <a:gd name="T19" fmla="*/ 40 h 47"/>
                  <a:gd name="T20" fmla="*/ 122 w 201"/>
                  <a:gd name="T21" fmla="*/ 38 h 47"/>
                  <a:gd name="T22" fmla="*/ 109 w 201"/>
                  <a:gd name="T23" fmla="*/ 37 h 47"/>
                  <a:gd name="T24" fmla="*/ 98 w 201"/>
                  <a:gd name="T25" fmla="*/ 34 h 47"/>
                  <a:gd name="T26" fmla="*/ 85 w 201"/>
                  <a:gd name="T27" fmla="*/ 33 h 47"/>
                  <a:gd name="T28" fmla="*/ 73 w 201"/>
                  <a:gd name="T29" fmla="*/ 32 h 47"/>
                  <a:gd name="T30" fmla="*/ 61 w 201"/>
                  <a:gd name="T31" fmla="*/ 30 h 47"/>
                  <a:gd name="T32" fmla="*/ 49 w 201"/>
                  <a:gd name="T33" fmla="*/ 29 h 47"/>
                  <a:gd name="T34" fmla="*/ 37 w 201"/>
                  <a:gd name="T35" fmla="*/ 27 h 47"/>
                  <a:gd name="T36" fmla="*/ 25 w 201"/>
                  <a:gd name="T37" fmla="*/ 26 h 47"/>
                  <a:gd name="T38" fmla="*/ 12 w 201"/>
                  <a:gd name="T39" fmla="*/ 24 h 47"/>
                  <a:gd name="T40" fmla="*/ 0 w 201"/>
                  <a:gd name="T41" fmla="*/ 23 h 47"/>
                  <a:gd name="T42" fmla="*/ 2 w 201"/>
                  <a:gd name="T43" fmla="*/ 18 h 47"/>
                  <a:gd name="T44" fmla="*/ 3 w 201"/>
                  <a:gd name="T45" fmla="*/ 11 h 47"/>
                  <a:gd name="T46" fmla="*/ 4 w 201"/>
                  <a:gd name="T47" fmla="*/ 6 h 47"/>
                  <a:gd name="T48" fmla="*/ 5 w 201"/>
                  <a:gd name="T49" fmla="*/ 0 h 47"/>
                  <a:gd name="T50" fmla="*/ 16 w 201"/>
                  <a:gd name="T51" fmla="*/ 1 h 47"/>
                  <a:gd name="T52" fmla="*/ 29 w 201"/>
                  <a:gd name="T53" fmla="*/ 3 h 47"/>
                  <a:gd name="T54" fmla="*/ 41 w 201"/>
                  <a:gd name="T55" fmla="*/ 4 h 47"/>
                  <a:gd name="T56" fmla="*/ 53 w 201"/>
                  <a:gd name="T57" fmla="*/ 6 h 47"/>
                  <a:gd name="T58" fmla="*/ 65 w 201"/>
                  <a:gd name="T59" fmla="*/ 7 h 47"/>
                  <a:gd name="T60" fmla="*/ 78 w 201"/>
                  <a:gd name="T61" fmla="*/ 9 h 47"/>
                  <a:gd name="T62" fmla="*/ 89 w 201"/>
                  <a:gd name="T63" fmla="*/ 10 h 47"/>
                  <a:gd name="T64" fmla="*/ 102 w 201"/>
                  <a:gd name="T65" fmla="*/ 11 h 47"/>
                  <a:gd name="T66" fmla="*/ 114 w 201"/>
                  <a:gd name="T67" fmla="*/ 14 h 47"/>
                  <a:gd name="T68" fmla="*/ 127 w 201"/>
                  <a:gd name="T69" fmla="*/ 15 h 47"/>
                  <a:gd name="T70" fmla="*/ 140 w 201"/>
                  <a:gd name="T71" fmla="*/ 17 h 47"/>
                  <a:gd name="T72" fmla="*/ 152 w 201"/>
                  <a:gd name="T73" fmla="*/ 18 h 47"/>
                  <a:gd name="T74" fmla="*/ 164 w 201"/>
                  <a:gd name="T75" fmla="*/ 20 h 47"/>
                  <a:gd name="T76" fmla="*/ 176 w 201"/>
                  <a:gd name="T77" fmla="*/ 21 h 47"/>
                  <a:gd name="T78" fmla="*/ 189 w 201"/>
                  <a:gd name="T79" fmla="*/ 23 h 47"/>
                  <a:gd name="T80" fmla="*/ 201 w 201"/>
                  <a:gd name="T81" fmla="*/ 2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1" h="47">
                    <a:moveTo>
                      <a:pt x="201" y="24"/>
                    </a:moveTo>
                    <a:lnTo>
                      <a:pt x="200" y="29"/>
                    </a:lnTo>
                    <a:lnTo>
                      <a:pt x="199" y="35"/>
                    </a:lnTo>
                    <a:lnTo>
                      <a:pt x="197" y="42"/>
                    </a:lnTo>
                    <a:lnTo>
                      <a:pt x="196" y="47"/>
                    </a:lnTo>
                    <a:lnTo>
                      <a:pt x="183" y="46"/>
                    </a:lnTo>
                    <a:lnTo>
                      <a:pt x="171" y="44"/>
                    </a:lnTo>
                    <a:lnTo>
                      <a:pt x="159" y="43"/>
                    </a:lnTo>
                    <a:lnTo>
                      <a:pt x="147" y="41"/>
                    </a:lnTo>
                    <a:lnTo>
                      <a:pt x="134" y="40"/>
                    </a:lnTo>
                    <a:lnTo>
                      <a:pt x="122" y="38"/>
                    </a:lnTo>
                    <a:lnTo>
                      <a:pt x="109" y="37"/>
                    </a:lnTo>
                    <a:lnTo>
                      <a:pt x="98" y="34"/>
                    </a:lnTo>
                    <a:lnTo>
                      <a:pt x="85" y="33"/>
                    </a:lnTo>
                    <a:lnTo>
                      <a:pt x="73" y="32"/>
                    </a:lnTo>
                    <a:lnTo>
                      <a:pt x="61" y="30"/>
                    </a:lnTo>
                    <a:lnTo>
                      <a:pt x="49" y="29"/>
                    </a:lnTo>
                    <a:lnTo>
                      <a:pt x="37" y="27"/>
                    </a:lnTo>
                    <a:lnTo>
                      <a:pt x="25" y="26"/>
                    </a:lnTo>
                    <a:lnTo>
                      <a:pt x="12" y="24"/>
                    </a:lnTo>
                    <a:lnTo>
                      <a:pt x="0" y="23"/>
                    </a:lnTo>
                    <a:lnTo>
                      <a:pt x="2" y="18"/>
                    </a:lnTo>
                    <a:lnTo>
                      <a:pt x="3" y="11"/>
                    </a:lnTo>
                    <a:lnTo>
                      <a:pt x="4" y="6"/>
                    </a:lnTo>
                    <a:lnTo>
                      <a:pt x="5" y="0"/>
                    </a:lnTo>
                    <a:lnTo>
                      <a:pt x="16" y="1"/>
                    </a:lnTo>
                    <a:lnTo>
                      <a:pt x="29" y="3"/>
                    </a:lnTo>
                    <a:lnTo>
                      <a:pt x="41" y="4"/>
                    </a:lnTo>
                    <a:lnTo>
                      <a:pt x="53" y="6"/>
                    </a:lnTo>
                    <a:lnTo>
                      <a:pt x="65" y="7"/>
                    </a:lnTo>
                    <a:lnTo>
                      <a:pt x="78" y="9"/>
                    </a:lnTo>
                    <a:lnTo>
                      <a:pt x="89" y="10"/>
                    </a:lnTo>
                    <a:lnTo>
                      <a:pt x="102" y="11"/>
                    </a:lnTo>
                    <a:lnTo>
                      <a:pt x="114" y="14"/>
                    </a:lnTo>
                    <a:lnTo>
                      <a:pt x="127" y="15"/>
                    </a:lnTo>
                    <a:lnTo>
                      <a:pt x="140" y="17"/>
                    </a:lnTo>
                    <a:lnTo>
                      <a:pt x="152" y="18"/>
                    </a:lnTo>
                    <a:lnTo>
                      <a:pt x="164" y="20"/>
                    </a:lnTo>
                    <a:lnTo>
                      <a:pt x="176" y="21"/>
                    </a:lnTo>
                    <a:lnTo>
                      <a:pt x="189" y="23"/>
                    </a:lnTo>
                    <a:lnTo>
                      <a:pt x="201" y="24"/>
                    </a:lnTo>
                    <a:close/>
                  </a:path>
                </a:pathLst>
              </a:custGeom>
              <a:solidFill>
                <a:srgbClr val="995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 name="Freeform 58"/>
              <p:cNvSpPr>
                <a:spLocks/>
              </p:cNvSpPr>
              <p:nvPr/>
            </p:nvSpPr>
            <p:spPr bwMode="auto">
              <a:xfrm>
                <a:off x="4470" y="3415"/>
                <a:ext cx="40" cy="10"/>
              </a:xfrm>
              <a:custGeom>
                <a:avLst/>
                <a:gdLst>
                  <a:gd name="T0" fmla="*/ 201 w 201"/>
                  <a:gd name="T1" fmla="*/ 24 h 45"/>
                  <a:gd name="T2" fmla="*/ 200 w 201"/>
                  <a:gd name="T3" fmla="*/ 29 h 45"/>
                  <a:gd name="T4" fmla="*/ 199 w 201"/>
                  <a:gd name="T5" fmla="*/ 34 h 45"/>
                  <a:gd name="T6" fmla="*/ 197 w 201"/>
                  <a:gd name="T7" fmla="*/ 40 h 45"/>
                  <a:gd name="T8" fmla="*/ 196 w 201"/>
                  <a:gd name="T9" fmla="*/ 45 h 45"/>
                  <a:gd name="T10" fmla="*/ 183 w 201"/>
                  <a:gd name="T11" fmla="*/ 44 h 45"/>
                  <a:gd name="T12" fmla="*/ 171 w 201"/>
                  <a:gd name="T13" fmla="*/ 42 h 45"/>
                  <a:gd name="T14" fmla="*/ 159 w 201"/>
                  <a:gd name="T15" fmla="*/ 41 h 45"/>
                  <a:gd name="T16" fmla="*/ 147 w 201"/>
                  <a:gd name="T17" fmla="*/ 40 h 45"/>
                  <a:gd name="T18" fmla="*/ 134 w 201"/>
                  <a:gd name="T19" fmla="*/ 38 h 45"/>
                  <a:gd name="T20" fmla="*/ 122 w 201"/>
                  <a:gd name="T21" fmla="*/ 37 h 45"/>
                  <a:gd name="T22" fmla="*/ 109 w 201"/>
                  <a:gd name="T23" fmla="*/ 34 h 45"/>
                  <a:gd name="T24" fmla="*/ 98 w 201"/>
                  <a:gd name="T25" fmla="*/ 33 h 45"/>
                  <a:gd name="T26" fmla="*/ 85 w 201"/>
                  <a:gd name="T27" fmla="*/ 31 h 45"/>
                  <a:gd name="T28" fmla="*/ 73 w 201"/>
                  <a:gd name="T29" fmla="*/ 30 h 45"/>
                  <a:gd name="T30" fmla="*/ 61 w 201"/>
                  <a:gd name="T31" fmla="*/ 28 h 45"/>
                  <a:gd name="T32" fmla="*/ 49 w 201"/>
                  <a:gd name="T33" fmla="*/ 27 h 45"/>
                  <a:gd name="T34" fmla="*/ 37 w 201"/>
                  <a:gd name="T35" fmla="*/ 25 h 45"/>
                  <a:gd name="T36" fmla="*/ 25 w 201"/>
                  <a:gd name="T37" fmla="*/ 24 h 45"/>
                  <a:gd name="T38" fmla="*/ 12 w 201"/>
                  <a:gd name="T39" fmla="*/ 22 h 45"/>
                  <a:gd name="T40" fmla="*/ 0 w 201"/>
                  <a:gd name="T41" fmla="*/ 21 h 45"/>
                  <a:gd name="T42" fmla="*/ 2 w 201"/>
                  <a:gd name="T43" fmla="*/ 16 h 45"/>
                  <a:gd name="T44" fmla="*/ 3 w 201"/>
                  <a:gd name="T45" fmla="*/ 10 h 45"/>
                  <a:gd name="T46" fmla="*/ 3 w 201"/>
                  <a:gd name="T47" fmla="*/ 5 h 45"/>
                  <a:gd name="T48" fmla="*/ 4 w 201"/>
                  <a:gd name="T49" fmla="*/ 0 h 45"/>
                  <a:gd name="T50" fmla="*/ 16 w 201"/>
                  <a:gd name="T51" fmla="*/ 1 h 45"/>
                  <a:gd name="T52" fmla="*/ 28 w 201"/>
                  <a:gd name="T53" fmla="*/ 3 h 45"/>
                  <a:gd name="T54" fmla="*/ 40 w 201"/>
                  <a:gd name="T55" fmla="*/ 4 h 45"/>
                  <a:gd name="T56" fmla="*/ 53 w 201"/>
                  <a:gd name="T57" fmla="*/ 6 h 45"/>
                  <a:gd name="T58" fmla="*/ 65 w 201"/>
                  <a:gd name="T59" fmla="*/ 7 h 45"/>
                  <a:gd name="T60" fmla="*/ 77 w 201"/>
                  <a:gd name="T61" fmla="*/ 9 h 45"/>
                  <a:gd name="T62" fmla="*/ 89 w 201"/>
                  <a:gd name="T63" fmla="*/ 10 h 45"/>
                  <a:gd name="T64" fmla="*/ 102 w 201"/>
                  <a:gd name="T65" fmla="*/ 11 h 45"/>
                  <a:gd name="T66" fmla="*/ 114 w 201"/>
                  <a:gd name="T67" fmla="*/ 14 h 45"/>
                  <a:gd name="T68" fmla="*/ 127 w 201"/>
                  <a:gd name="T69" fmla="*/ 15 h 45"/>
                  <a:gd name="T70" fmla="*/ 140 w 201"/>
                  <a:gd name="T71" fmla="*/ 17 h 45"/>
                  <a:gd name="T72" fmla="*/ 152 w 201"/>
                  <a:gd name="T73" fmla="*/ 18 h 45"/>
                  <a:gd name="T74" fmla="*/ 164 w 201"/>
                  <a:gd name="T75" fmla="*/ 20 h 45"/>
                  <a:gd name="T76" fmla="*/ 176 w 201"/>
                  <a:gd name="T77" fmla="*/ 21 h 45"/>
                  <a:gd name="T78" fmla="*/ 189 w 201"/>
                  <a:gd name="T79" fmla="*/ 23 h 45"/>
                  <a:gd name="T80" fmla="*/ 201 w 201"/>
                  <a:gd name="T81" fmla="*/ 2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1" h="45">
                    <a:moveTo>
                      <a:pt x="201" y="24"/>
                    </a:moveTo>
                    <a:lnTo>
                      <a:pt x="200" y="29"/>
                    </a:lnTo>
                    <a:lnTo>
                      <a:pt x="199" y="34"/>
                    </a:lnTo>
                    <a:lnTo>
                      <a:pt x="197" y="40"/>
                    </a:lnTo>
                    <a:lnTo>
                      <a:pt x="196" y="45"/>
                    </a:lnTo>
                    <a:lnTo>
                      <a:pt x="183" y="44"/>
                    </a:lnTo>
                    <a:lnTo>
                      <a:pt x="171" y="42"/>
                    </a:lnTo>
                    <a:lnTo>
                      <a:pt x="159" y="41"/>
                    </a:lnTo>
                    <a:lnTo>
                      <a:pt x="147" y="40"/>
                    </a:lnTo>
                    <a:lnTo>
                      <a:pt x="134" y="38"/>
                    </a:lnTo>
                    <a:lnTo>
                      <a:pt x="122" y="37"/>
                    </a:lnTo>
                    <a:lnTo>
                      <a:pt x="109" y="34"/>
                    </a:lnTo>
                    <a:lnTo>
                      <a:pt x="98" y="33"/>
                    </a:lnTo>
                    <a:lnTo>
                      <a:pt x="85" y="31"/>
                    </a:lnTo>
                    <a:lnTo>
                      <a:pt x="73" y="30"/>
                    </a:lnTo>
                    <a:lnTo>
                      <a:pt x="61" y="28"/>
                    </a:lnTo>
                    <a:lnTo>
                      <a:pt x="49" y="27"/>
                    </a:lnTo>
                    <a:lnTo>
                      <a:pt x="37" y="25"/>
                    </a:lnTo>
                    <a:lnTo>
                      <a:pt x="25" y="24"/>
                    </a:lnTo>
                    <a:lnTo>
                      <a:pt x="12" y="22"/>
                    </a:lnTo>
                    <a:lnTo>
                      <a:pt x="0" y="21"/>
                    </a:lnTo>
                    <a:lnTo>
                      <a:pt x="2" y="16"/>
                    </a:lnTo>
                    <a:lnTo>
                      <a:pt x="3" y="10"/>
                    </a:lnTo>
                    <a:lnTo>
                      <a:pt x="3" y="5"/>
                    </a:lnTo>
                    <a:lnTo>
                      <a:pt x="4" y="0"/>
                    </a:lnTo>
                    <a:lnTo>
                      <a:pt x="16" y="1"/>
                    </a:lnTo>
                    <a:lnTo>
                      <a:pt x="28" y="3"/>
                    </a:lnTo>
                    <a:lnTo>
                      <a:pt x="40" y="4"/>
                    </a:lnTo>
                    <a:lnTo>
                      <a:pt x="53" y="6"/>
                    </a:lnTo>
                    <a:lnTo>
                      <a:pt x="65" y="7"/>
                    </a:lnTo>
                    <a:lnTo>
                      <a:pt x="77" y="9"/>
                    </a:lnTo>
                    <a:lnTo>
                      <a:pt x="89" y="10"/>
                    </a:lnTo>
                    <a:lnTo>
                      <a:pt x="102" y="11"/>
                    </a:lnTo>
                    <a:lnTo>
                      <a:pt x="114" y="14"/>
                    </a:lnTo>
                    <a:lnTo>
                      <a:pt x="127" y="15"/>
                    </a:lnTo>
                    <a:lnTo>
                      <a:pt x="140" y="17"/>
                    </a:lnTo>
                    <a:lnTo>
                      <a:pt x="152" y="18"/>
                    </a:lnTo>
                    <a:lnTo>
                      <a:pt x="164" y="20"/>
                    </a:lnTo>
                    <a:lnTo>
                      <a:pt x="176" y="21"/>
                    </a:lnTo>
                    <a:lnTo>
                      <a:pt x="189" y="23"/>
                    </a:lnTo>
                    <a:lnTo>
                      <a:pt x="201" y="24"/>
                    </a:lnTo>
                    <a:close/>
                  </a:path>
                </a:pathLst>
              </a:custGeom>
              <a:solidFill>
                <a:srgbClr val="A05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5" name="Freeform 59"/>
              <p:cNvSpPr>
                <a:spLocks/>
              </p:cNvSpPr>
              <p:nvPr/>
            </p:nvSpPr>
            <p:spPr bwMode="auto">
              <a:xfrm>
                <a:off x="4470" y="3416"/>
                <a:ext cx="40" cy="8"/>
              </a:xfrm>
              <a:custGeom>
                <a:avLst/>
                <a:gdLst>
                  <a:gd name="T0" fmla="*/ 201 w 201"/>
                  <a:gd name="T1" fmla="*/ 24 h 43"/>
                  <a:gd name="T2" fmla="*/ 200 w 201"/>
                  <a:gd name="T3" fmla="*/ 28 h 43"/>
                  <a:gd name="T4" fmla="*/ 199 w 201"/>
                  <a:gd name="T5" fmla="*/ 33 h 43"/>
                  <a:gd name="T6" fmla="*/ 197 w 201"/>
                  <a:gd name="T7" fmla="*/ 38 h 43"/>
                  <a:gd name="T8" fmla="*/ 196 w 201"/>
                  <a:gd name="T9" fmla="*/ 43 h 43"/>
                  <a:gd name="T10" fmla="*/ 183 w 201"/>
                  <a:gd name="T11" fmla="*/ 42 h 43"/>
                  <a:gd name="T12" fmla="*/ 171 w 201"/>
                  <a:gd name="T13" fmla="*/ 40 h 43"/>
                  <a:gd name="T14" fmla="*/ 159 w 201"/>
                  <a:gd name="T15" fmla="*/ 39 h 43"/>
                  <a:gd name="T16" fmla="*/ 147 w 201"/>
                  <a:gd name="T17" fmla="*/ 38 h 43"/>
                  <a:gd name="T18" fmla="*/ 134 w 201"/>
                  <a:gd name="T19" fmla="*/ 36 h 43"/>
                  <a:gd name="T20" fmla="*/ 122 w 201"/>
                  <a:gd name="T21" fmla="*/ 35 h 43"/>
                  <a:gd name="T22" fmla="*/ 109 w 201"/>
                  <a:gd name="T23" fmla="*/ 32 h 43"/>
                  <a:gd name="T24" fmla="*/ 98 w 201"/>
                  <a:gd name="T25" fmla="*/ 31 h 43"/>
                  <a:gd name="T26" fmla="*/ 85 w 201"/>
                  <a:gd name="T27" fmla="*/ 29 h 43"/>
                  <a:gd name="T28" fmla="*/ 73 w 201"/>
                  <a:gd name="T29" fmla="*/ 28 h 43"/>
                  <a:gd name="T30" fmla="*/ 61 w 201"/>
                  <a:gd name="T31" fmla="*/ 26 h 43"/>
                  <a:gd name="T32" fmla="*/ 49 w 201"/>
                  <a:gd name="T33" fmla="*/ 25 h 43"/>
                  <a:gd name="T34" fmla="*/ 37 w 201"/>
                  <a:gd name="T35" fmla="*/ 23 h 43"/>
                  <a:gd name="T36" fmla="*/ 25 w 201"/>
                  <a:gd name="T37" fmla="*/ 22 h 43"/>
                  <a:gd name="T38" fmla="*/ 12 w 201"/>
                  <a:gd name="T39" fmla="*/ 20 h 43"/>
                  <a:gd name="T40" fmla="*/ 0 w 201"/>
                  <a:gd name="T41" fmla="*/ 19 h 43"/>
                  <a:gd name="T42" fmla="*/ 2 w 201"/>
                  <a:gd name="T43" fmla="*/ 14 h 43"/>
                  <a:gd name="T44" fmla="*/ 3 w 201"/>
                  <a:gd name="T45" fmla="*/ 9 h 43"/>
                  <a:gd name="T46" fmla="*/ 3 w 201"/>
                  <a:gd name="T47" fmla="*/ 4 h 43"/>
                  <a:gd name="T48" fmla="*/ 4 w 201"/>
                  <a:gd name="T49" fmla="*/ 0 h 43"/>
                  <a:gd name="T50" fmla="*/ 16 w 201"/>
                  <a:gd name="T51" fmla="*/ 1 h 43"/>
                  <a:gd name="T52" fmla="*/ 28 w 201"/>
                  <a:gd name="T53" fmla="*/ 3 h 43"/>
                  <a:gd name="T54" fmla="*/ 40 w 201"/>
                  <a:gd name="T55" fmla="*/ 4 h 43"/>
                  <a:gd name="T56" fmla="*/ 53 w 201"/>
                  <a:gd name="T57" fmla="*/ 6 h 43"/>
                  <a:gd name="T58" fmla="*/ 64 w 201"/>
                  <a:gd name="T59" fmla="*/ 7 h 43"/>
                  <a:gd name="T60" fmla="*/ 77 w 201"/>
                  <a:gd name="T61" fmla="*/ 9 h 43"/>
                  <a:gd name="T62" fmla="*/ 89 w 201"/>
                  <a:gd name="T63" fmla="*/ 10 h 43"/>
                  <a:gd name="T64" fmla="*/ 102 w 201"/>
                  <a:gd name="T65" fmla="*/ 12 h 43"/>
                  <a:gd name="T66" fmla="*/ 114 w 201"/>
                  <a:gd name="T67" fmla="*/ 14 h 43"/>
                  <a:gd name="T68" fmla="*/ 126 w 201"/>
                  <a:gd name="T69" fmla="*/ 15 h 43"/>
                  <a:gd name="T70" fmla="*/ 139 w 201"/>
                  <a:gd name="T71" fmla="*/ 17 h 43"/>
                  <a:gd name="T72" fmla="*/ 151 w 201"/>
                  <a:gd name="T73" fmla="*/ 18 h 43"/>
                  <a:gd name="T74" fmla="*/ 164 w 201"/>
                  <a:gd name="T75" fmla="*/ 20 h 43"/>
                  <a:gd name="T76" fmla="*/ 176 w 201"/>
                  <a:gd name="T77" fmla="*/ 21 h 43"/>
                  <a:gd name="T78" fmla="*/ 189 w 201"/>
                  <a:gd name="T79" fmla="*/ 23 h 43"/>
                  <a:gd name="T80" fmla="*/ 201 w 201"/>
                  <a:gd name="T81" fmla="*/ 2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1" h="43">
                    <a:moveTo>
                      <a:pt x="201" y="24"/>
                    </a:moveTo>
                    <a:lnTo>
                      <a:pt x="200" y="28"/>
                    </a:lnTo>
                    <a:lnTo>
                      <a:pt x="199" y="33"/>
                    </a:lnTo>
                    <a:lnTo>
                      <a:pt x="197" y="38"/>
                    </a:lnTo>
                    <a:lnTo>
                      <a:pt x="196" y="43"/>
                    </a:lnTo>
                    <a:lnTo>
                      <a:pt x="183" y="42"/>
                    </a:lnTo>
                    <a:lnTo>
                      <a:pt x="171" y="40"/>
                    </a:lnTo>
                    <a:lnTo>
                      <a:pt x="159" y="39"/>
                    </a:lnTo>
                    <a:lnTo>
                      <a:pt x="147" y="38"/>
                    </a:lnTo>
                    <a:lnTo>
                      <a:pt x="134" y="36"/>
                    </a:lnTo>
                    <a:lnTo>
                      <a:pt x="122" y="35"/>
                    </a:lnTo>
                    <a:lnTo>
                      <a:pt x="109" y="32"/>
                    </a:lnTo>
                    <a:lnTo>
                      <a:pt x="98" y="31"/>
                    </a:lnTo>
                    <a:lnTo>
                      <a:pt x="85" y="29"/>
                    </a:lnTo>
                    <a:lnTo>
                      <a:pt x="73" y="28"/>
                    </a:lnTo>
                    <a:lnTo>
                      <a:pt x="61" y="26"/>
                    </a:lnTo>
                    <a:lnTo>
                      <a:pt x="49" y="25"/>
                    </a:lnTo>
                    <a:lnTo>
                      <a:pt x="37" y="23"/>
                    </a:lnTo>
                    <a:lnTo>
                      <a:pt x="25" y="22"/>
                    </a:lnTo>
                    <a:lnTo>
                      <a:pt x="12" y="20"/>
                    </a:lnTo>
                    <a:lnTo>
                      <a:pt x="0" y="19"/>
                    </a:lnTo>
                    <a:lnTo>
                      <a:pt x="2" y="14"/>
                    </a:lnTo>
                    <a:lnTo>
                      <a:pt x="3" y="9"/>
                    </a:lnTo>
                    <a:lnTo>
                      <a:pt x="3" y="4"/>
                    </a:lnTo>
                    <a:lnTo>
                      <a:pt x="4" y="0"/>
                    </a:lnTo>
                    <a:lnTo>
                      <a:pt x="16" y="1"/>
                    </a:lnTo>
                    <a:lnTo>
                      <a:pt x="28" y="3"/>
                    </a:lnTo>
                    <a:lnTo>
                      <a:pt x="40" y="4"/>
                    </a:lnTo>
                    <a:lnTo>
                      <a:pt x="53" y="6"/>
                    </a:lnTo>
                    <a:lnTo>
                      <a:pt x="64" y="7"/>
                    </a:lnTo>
                    <a:lnTo>
                      <a:pt x="77" y="9"/>
                    </a:lnTo>
                    <a:lnTo>
                      <a:pt x="89" y="10"/>
                    </a:lnTo>
                    <a:lnTo>
                      <a:pt x="102" y="12"/>
                    </a:lnTo>
                    <a:lnTo>
                      <a:pt x="114" y="14"/>
                    </a:lnTo>
                    <a:lnTo>
                      <a:pt x="126" y="15"/>
                    </a:lnTo>
                    <a:lnTo>
                      <a:pt x="139" y="17"/>
                    </a:lnTo>
                    <a:lnTo>
                      <a:pt x="151" y="18"/>
                    </a:lnTo>
                    <a:lnTo>
                      <a:pt x="164" y="20"/>
                    </a:lnTo>
                    <a:lnTo>
                      <a:pt x="176" y="21"/>
                    </a:lnTo>
                    <a:lnTo>
                      <a:pt x="189" y="23"/>
                    </a:lnTo>
                    <a:lnTo>
                      <a:pt x="201" y="24"/>
                    </a:lnTo>
                    <a:close/>
                  </a:path>
                </a:pathLst>
              </a:custGeom>
              <a:solidFill>
                <a:srgbClr val="A86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 name="Freeform 60"/>
              <p:cNvSpPr>
                <a:spLocks/>
              </p:cNvSpPr>
              <p:nvPr/>
            </p:nvSpPr>
            <p:spPr bwMode="auto">
              <a:xfrm>
                <a:off x="4470" y="3416"/>
                <a:ext cx="40" cy="8"/>
              </a:xfrm>
              <a:custGeom>
                <a:avLst/>
                <a:gdLst>
                  <a:gd name="T0" fmla="*/ 201 w 201"/>
                  <a:gd name="T1" fmla="*/ 24 h 42"/>
                  <a:gd name="T2" fmla="*/ 200 w 201"/>
                  <a:gd name="T3" fmla="*/ 28 h 42"/>
                  <a:gd name="T4" fmla="*/ 199 w 201"/>
                  <a:gd name="T5" fmla="*/ 32 h 42"/>
                  <a:gd name="T6" fmla="*/ 197 w 201"/>
                  <a:gd name="T7" fmla="*/ 38 h 42"/>
                  <a:gd name="T8" fmla="*/ 196 w 201"/>
                  <a:gd name="T9" fmla="*/ 42 h 42"/>
                  <a:gd name="T10" fmla="*/ 183 w 201"/>
                  <a:gd name="T11" fmla="*/ 40 h 42"/>
                  <a:gd name="T12" fmla="*/ 171 w 201"/>
                  <a:gd name="T13" fmla="*/ 39 h 42"/>
                  <a:gd name="T14" fmla="*/ 159 w 201"/>
                  <a:gd name="T15" fmla="*/ 37 h 42"/>
                  <a:gd name="T16" fmla="*/ 147 w 201"/>
                  <a:gd name="T17" fmla="*/ 36 h 42"/>
                  <a:gd name="T18" fmla="*/ 134 w 201"/>
                  <a:gd name="T19" fmla="*/ 34 h 42"/>
                  <a:gd name="T20" fmla="*/ 122 w 201"/>
                  <a:gd name="T21" fmla="*/ 32 h 42"/>
                  <a:gd name="T22" fmla="*/ 109 w 201"/>
                  <a:gd name="T23" fmla="*/ 30 h 42"/>
                  <a:gd name="T24" fmla="*/ 98 w 201"/>
                  <a:gd name="T25" fmla="*/ 29 h 42"/>
                  <a:gd name="T26" fmla="*/ 85 w 201"/>
                  <a:gd name="T27" fmla="*/ 27 h 42"/>
                  <a:gd name="T28" fmla="*/ 73 w 201"/>
                  <a:gd name="T29" fmla="*/ 26 h 42"/>
                  <a:gd name="T30" fmla="*/ 61 w 201"/>
                  <a:gd name="T31" fmla="*/ 24 h 42"/>
                  <a:gd name="T32" fmla="*/ 49 w 201"/>
                  <a:gd name="T33" fmla="*/ 23 h 42"/>
                  <a:gd name="T34" fmla="*/ 37 w 201"/>
                  <a:gd name="T35" fmla="*/ 21 h 42"/>
                  <a:gd name="T36" fmla="*/ 25 w 201"/>
                  <a:gd name="T37" fmla="*/ 20 h 42"/>
                  <a:gd name="T38" fmla="*/ 12 w 201"/>
                  <a:gd name="T39" fmla="*/ 18 h 42"/>
                  <a:gd name="T40" fmla="*/ 0 w 201"/>
                  <a:gd name="T41" fmla="*/ 17 h 42"/>
                  <a:gd name="T42" fmla="*/ 2 w 201"/>
                  <a:gd name="T43" fmla="*/ 13 h 42"/>
                  <a:gd name="T44" fmla="*/ 3 w 201"/>
                  <a:gd name="T45" fmla="*/ 8 h 42"/>
                  <a:gd name="T46" fmla="*/ 3 w 201"/>
                  <a:gd name="T47" fmla="*/ 4 h 42"/>
                  <a:gd name="T48" fmla="*/ 4 w 201"/>
                  <a:gd name="T49" fmla="*/ 0 h 42"/>
                  <a:gd name="T50" fmla="*/ 16 w 201"/>
                  <a:gd name="T51" fmla="*/ 1 h 42"/>
                  <a:gd name="T52" fmla="*/ 28 w 201"/>
                  <a:gd name="T53" fmla="*/ 3 h 42"/>
                  <a:gd name="T54" fmla="*/ 40 w 201"/>
                  <a:gd name="T55" fmla="*/ 4 h 42"/>
                  <a:gd name="T56" fmla="*/ 53 w 201"/>
                  <a:gd name="T57" fmla="*/ 6 h 42"/>
                  <a:gd name="T58" fmla="*/ 64 w 201"/>
                  <a:gd name="T59" fmla="*/ 7 h 42"/>
                  <a:gd name="T60" fmla="*/ 77 w 201"/>
                  <a:gd name="T61" fmla="*/ 9 h 42"/>
                  <a:gd name="T62" fmla="*/ 89 w 201"/>
                  <a:gd name="T63" fmla="*/ 11 h 42"/>
                  <a:gd name="T64" fmla="*/ 102 w 201"/>
                  <a:gd name="T65" fmla="*/ 12 h 42"/>
                  <a:gd name="T66" fmla="*/ 114 w 201"/>
                  <a:gd name="T67" fmla="*/ 14 h 42"/>
                  <a:gd name="T68" fmla="*/ 126 w 201"/>
                  <a:gd name="T69" fmla="*/ 15 h 42"/>
                  <a:gd name="T70" fmla="*/ 139 w 201"/>
                  <a:gd name="T71" fmla="*/ 17 h 42"/>
                  <a:gd name="T72" fmla="*/ 151 w 201"/>
                  <a:gd name="T73" fmla="*/ 18 h 42"/>
                  <a:gd name="T74" fmla="*/ 164 w 201"/>
                  <a:gd name="T75" fmla="*/ 20 h 42"/>
                  <a:gd name="T76" fmla="*/ 176 w 201"/>
                  <a:gd name="T77" fmla="*/ 21 h 42"/>
                  <a:gd name="T78" fmla="*/ 189 w 201"/>
                  <a:gd name="T79" fmla="*/ 23 h 42"/>
                  <a:gd name="T80" fmla="*/ 201 w 201"/>
                  <a:gd name="T81" fmla="*/ 2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1" h="42">
                    <a:moveTo>
                      <a:pt x="201" y="24"/>
                    </a:moveTo>
                    <a:lnTo>
                      <a:pt x="200" y="28"/>
                    </a:lnTo>
                    <a:lnTo>
                      <a:pt x="199" y="32"/>
                    </a:lnTo>
                    <a:lnTo>
                      <a:pt x="197" y="38"/>
                    </a:lnTo>
                    <a:lnTo>
                      <a:pt x="196" y="42"/>
                    </a:lnTo>
                    <a:lnTo>
                      <a:pt x="183" y="40"/>
                    </a:lnTo>
                    <a:lnTo>
                      <a:pt x="171" y="39"/>
                    </a:lnTo>
                    <a:lnTo>
                      <a:pt x="159" y="37"/>
                    </a:lnTo>
                    <a:lnTo>
                      <a:pt x="147" y="36"/>
                    </a:lnTo>
                    <a:lnTo>
                      <a:pt x="134" y="34"/>
                    </a:lnTo>
                    <a:lnTo>
                      <a:pt x="122" y="32"/>
                    </a:lnTo>
                    <a:lnTo>
                      <a:pt x="109" y="30"/>
                    </a:lnTo>
                    <a:lnTo>
                      <a:pt x="98" y="29"/>
                    </a:lnTo>
                    <a:lnTo>
                      <a:pt x="85" y="27"/>
                    </a:lnTo>
                    <a:lnTo>
                      <a:pt x="73" y="26"/>
                    </a:lnTo>
                    <a:lnTo>
                      <a:pt x="61" y="24"/>
                    </a:lnTo>
                    <a:lnTo>
                      <a:pt x="49" y="23"/>
                    </a:lnTo>
                    <a:lnTo>
                      <a:pt x="37" y="21"/>
                    </a:lnTo>
                    <a:lnTo>
                      <a:pt x="25" y="20"/>
                    </a:lnTo>
                    <a:lnTo>
                      <a:pt x="12" y="18"/>
                    </a:lnTo>
                    <a:lnTo>
                      <a:pt x="0" y="17"/>
                    </a:lnTo>
                    <a:lnTo>
                      <a:pt x="2" y="13"/>
                    </a:lnTo>
                    <a:lnTo>
                      <a:pt x="3" y="8"/>
                    </a:lnTo>
                    <a:lnTo>
                      <a:pt x="3" y="4"/>
                    </a:lnTo>
                    <a:lnTo>
                      <a:pt x="4" y="0"/>
                    </a:lnTo>
                    <a:lnTo>
                      <a:pt x="16" y="1"/>
                    </a:lnTo>
                    <a:lnTo>
                      <a:pt x="28" y="3"/>
                    </a:lnTo>
                    <a:lnTo>
                      <a:pt x="40" y="4"/>
                    </a:lnTo>
                    <a:lnTo>
                      <a:pt x="53" y="6"/>
                    </a:lnTo>
                    <a:lnTo>
                      <a:pt x="64" y="7"/>
                    </a:lnTo>
                    <a:lnTo>
                      <a:pt x="77" y="9"/>
                    </a:lnTo>
                    <a:lnTo>
                      <a:pt x="89" y="11"/>
                    </a:lnTo>
                    <a:lnTo>
                      <a:pt x="102" y="12"/>
                    </a:lnTo>
                    <a:lnTo>
                      <a:pt x="114" y="14"/>
                    </a:lnTo>
                    <a:lnTo>
                      <a:pt x="126" y="15"/>
                    </a:lnTo>
                    <a:lnTo>
                      <a:pt x="139" y="17"/>
                    </a:lnTo>
                    <a:lnTo>
                      <a:pt x="151" y="18"/>
                    </a:lnTo>
                    <a:lnTo>
                      <a:pt x="164" y="20"/>
                    </a:lnTo>
                    <a:lnTo>
                      <a:pt x="176" y="21"/>
                    </a:lnTo>
                    <a:lnTo>
                      <a:pt x="189" y="23"/>
                    </a:lnTo>
                    <a:lnTo>
                      <a:pt x="201" y="24"/>
                    </a:lnTo>
                    <a:close/>
                  </a:path>
                </a:pathLst>
              </a:custGeom>
              <a:solidFill>
                <a:srgbClr val="AD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7" name="Freeform 61"/>
              <p:cNvSpPr>
                <a:spLocks/>
              </p:cNvSpPr>
              <p:nvPr/>
            </p:nvSpPr>
            <p:spPr bwMode="auto">
              <a:xfrm>
                <a:off x="4470" y="3416"/>
                <a:ext cx="40" cy="8"/>
              </a:xfrm>
              <a:custGeom>
                <a:avLst/>
                <a:gdLst>
                  <a:gd name="T0" fmla="*/ 200 w 200"/>
                  <a:gd name="T1" fmla="*/ 24 h 40"/>
                  <a:gd name="T2" fmla="*/ 199 w 200"/>
                  <a:gd name="T3" fmla="*/ 28 h 40"/>
                  <a:gd name="T4" fmla="*/ 198 w 200"/>
                  <a:gd name="T5" fmla="*/ 31 h 40"/>
                  <a:gd name="T6" fmla="*/ 197 w 200"/>
                  <a:gd name="T7" fmla="*/ 36 h 40"/>
                  <a:gd name="T8" fmla="*/ 196 w 200"/>
                  <a:gd name="T9" fmla="*/ 40 h 40"/>
                  <a:gd name="T10" fmla="*/ 183 w 200"/>
                  <a:gd name="T11" fmla="*/ 39 h 40"/>
                  <a:gd name="T12" fmla="*/ 171 w 200"/>
                  <a:gd name="T13" fmla="*/ 37 h 40"/>
                  <a:gd name="T14" fmla="*/ 159 w 200"/>
                  <a:gd name="T15" fmla="*/ 36 h 40"/>
                  <a:gd name="T16" fmla="*/ 147 w 200"/>
                  <a:gd name="T17" fmla="*/ 34 h 40"/>
                  <a:gd name="T18" fmla="*/ 134 w 200"/>
                  <a:gd name="T19" fmla="*/ 33 h 40"/>
                  <a:gd name="T20" fmla="*/ 122 w 200"/>
                  <a:gd name="T21" fmla="*/ 30 h 40"/>
                  <a:gd name="T22" fmla="*/ 109 w 200"/>
                  <a:gd name="T23" fmla="*/ 29 h 40"/>
                  <a:gd name="T24" fmla="*/ 98 w 200"/>
                  <a:gd name="T25" fmla="*/ 27 h 40"/>
                  <a:gd name="T26" fmla="*/ 85 w 200"/>
                  <a:gd name="T27" fmla="*/ 26 h 40"/>
                  <a:gd name="T28" fmla="*/ 73 w 200"/>
                  <a:gd name="T29" fmla="*/ 24 h 40"/>
                  <a:gd name="T30" fmla="*/ 61 w 200"/>
                  <a:gd name="T31" fmla="*/ 23 h 40"/>
                  <a:gd name="T32" fmla="*/ 49 w 200"/>
                  <a:gd name="T33" fmla="*/ 21 h 40"/>
                  <a:gd name="T34" fmla="*/ 37 w 200"/>
                  <a:gd name="T35" fmla="*/ 20 h 40"/>
                  <a:gd name="T36" fmla="*/ 25 w 200"/>
                  <a:gd name="T37" fmla="*/ 19 h 40"/>
                  <a:gd name="T38" fmla="*/ 12 w 200"/>
                  <a:gd name="T39" fmla="*/ 17 h 40"/>
                  <a:gd name="T40" fmla="*/ 0 w 200"/>
                  <a:gd name="T41" fmla="*/ 16 h 40"/>
                  <a:gd name="T42" fmla="*/ 2 w 200"/>
                  <a:gd name="T43" fmla="*/ 12 h 40"/>
                  <a:gd name="T44" fmla="*/ 3 w 200"/>
                  <a:gd name="T45" fmla="*/ 7 h 40"/>
                  <a:gd name="T46" fmla="*/ 3 w 200"/>
                  <a:gd name="T47" fmla="*/ 4 h 40"/>
                  <a:gd name="T48" fmla="*/ 4 w 200"/>
                  <a:gd name="T49" fmla="*/ 0 h 40"/>
                  <a:gd name="T50" fmla="*/ 16 w 200"/>
                  <a:gd name="T51" fmla="*/ 1 h 40"/>
                  <a:gd name="T52" fmla="*/ 28 w 200"/>
                  <a:gd name="T53" fmla="*/ 3 h 40"/>
                  <a:gd name="T54" fmla="*/ 40 w 200"/>
                  <a:gd name="T55" fmla="*/ 4 h 40"/>
                  <a:gd name="T56" fmla="*/ 53 w 200"/>
                  <a:gd name="T57" fmla="*/ 6 h 40"/>
                  <a:gd name="T58" fmla="*/ 64 w 200"/>
                  <a:gd name="T59" fmla="*/ 7 h 40"/>
                  <a:gd name="T60" fmla="*/ 77 w 200"/>
                  <a:gd name="T61" fmla="*/ 10 h 40"/>
                  <a:gd name="T62" fmla="*/ 89 w 200"/>
                  <a:gd name="T63" fmla="*/ 11 h 40"/>
                  <a:gd name="T64" fmla="*/ 102 w 200"/>
                  <a:gd name="T65" fmla="*/ 12 h 40"/>
                  <a:gd name="T66" fmla="*/ 113 w 200"/>
                  <a:gd name="T67" fmla="*/ 14 h 40"/>
                  <a:gd name="T68" fmla="*/ 126 w 200"/>
                  <a:gd name="T69" fmla="*/ 15 h 40"/>
                  <a:gd name="T70" fmla="*/ 139 w 200"/>
                  <a:gd name="T71" fmla="*/ 17 h 40"/>
                  <a:gd name="T72" fmla="*/ 151 w 200"/>
                  <a:gd name="T73" fmla="*/ 18 h 40"/>
                  <a:gd name="T74" fmla="*/ 164 w 200"/>
                  <a:gd name="T75" fmla="*/ 20 h 40"/>
                  <a:gd name="T76" fmla="*/ 175 w 200"/>
                  <a:gd name="T77" fmla="*/ 21 h 40"/>
                  <a:gd name="T78" fmla="*/ 188 w 200"/>
                  <a:gd name="T79" fmla="*/ 23 h 40"/>
                  <a:gd name="T80" fmla="*/ 200 w 200"/>
                  <a:gd name="T81" fmla="*/ 2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0" h="40">
                    <a:moveTo>
                      <a:pt x="200" y="24"/>
                    </a:moveTo>
                    <a:lnTo>
                      <a:pt x="199" y="28"/>
                    </a:lnTo>
                    <a:lnTo>
                      <a:pt x="198" y="31"/>
                    </a:lnTo>
                    <a:lnTo>
                      <a:pt x="197" y="36"/>
                    </a:lnTo>
                    <a:lnTo>
                      <a:pt x="196" y="40"/>
                    </a:lnTo>
                    <a:lnTo>
                      <a:pt x="183" y="39"/>
                    </a:lnTo>
                    <a:lnTo>
                      <a:pt x="171" y="37"/>
                    </a:lnTo>
                    <a:lnTo>
                      <a:pt x="159" y="36"/>
                    </a:lnTo>
                    <a:lnTo>
                      <a:pt x="147" y="34"/>
                    </a:lnTo>
                    <a:lnTo>
                      <a:pt x="134" y="33"/>
                    </a:lnTo>
                    <a:lnTo>
                      <a:pt x="122" y="30"/>
                    </a:lnTo>
                    <a:lnTo>
                      <a:pt x="109" y="29"/>
                    </a:lnTo>
                    <a:lnTo>
                      <a:pt x="98" y="27"/>
                    </a:lnTo>
                    <a:lnTo>
                      <a:pt x="85" y="26"/>
                    </a:lnTo>
                    <a:lnTo>
                      <a:pt x="73" y="24"/>
                    </a:lnTo>
                    <a:lnTo>
                      <a:pt x="61" y="23"/>
                    </a:lnTo>
                    <a:lnTo>
                      <a:pt x="49" y="21"/>
                    </a:lnTo>
                    <a:lnTo>
                      <a:pt x="37" y="20"/>
                    </a:lnTo>
                    <a:lnTo>
                      <a:pt x="25" y="19"/>
                    </a:lnTo>
                    <a:lnTo>
                      <a:pt x="12" y="17"/>
                    </a:lnTo>
                    <a:lnTo>
                      <a:pt x="0" y="16"/>
                    </a:lnTo>
                    <a:lnTo>
                      <a:pt x="2" y="12"/>
                    </a:lnTo>
                    <a:lnTo>
                      <a:pt x="3" y="7"/>
                    </a:lnTo>
                    <a:lnTo>
                      <a:pt x="3" y="4"/>
                    </a:lnTo>
                    <a:lnTo>
                      <a:pt x="4" y="0"/>
                    </a:lnTo>
                    <a:lnTo>
                      <a:pt x="16" y="1"/>
                    </a:lnTo>
                    <a:lnTo>
                      <a:pt x="28" y="3"/>
                    </a:lnTo>
                    <a:lnTo>
                      <a:pt x="40" y="4"/>
                    </a:lnTo>
                    <a:lnTo>
                      <a:pt x="53" y="6"/>
                    </a:lnTo>
                    <a:lnTo>
                      <a:pt x="64" y="7"/>
                    </a:lnTo>
                    <a:lnTo>
                      <a:pt x="77" y="10"/>
                    </a:lnTo>
                    <a:lnTo>
                      <a:pt x="89" y="11"/>
                    </a:lnTo>
                    <a:lnTo>
                      <a:pt x="102" y="12"/>
                    </a:lnTo>
                    <a:lnTo>
                      <a:pt x="113" y="14"/>
                    </a:lnTo>
                    <a:lnTo>
                      <a:pt x="126" y="15"/>
                    </a:lnTo>
                    <a:lnTo>
                      <a:pt x="139" y="17"/>
                    </a:lnTo>
                    <a:lnTo>
                      <a:pt x="151" y="18"/>
                    </a:lnTo>
                    <a:lnTo>
                      <a:pt x="164" y="20"/>
                    </a:lnTo>
                    <a:lnTo>
                      <a:pt x="175" y="21"/>
                    </a:lnTo>
                    <a:lnTo>
                      <a:pt x="188" y="23"/>
                    </a:lnTo>
                    <a:lnTo>
                      <a:pt x="200" y="24"/>
                    </a:lnTo>
                    <a:close/>
                  </a:path>
                </a:pathLst>
              </a:custGeom>
              <a:solidFill>
                <a:srgbClr val="B5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8" name="Freeform 62"/>
              <p:cNvSpPr>
                <a:spLocks/>
              </p:cNvSpPr>
              <p:nvPr/>
            </p:nvSpPr>
            <p:spPr bwMode="auto">
              <a:xfrm>
                <a:off x="4470" y="3417"/>
                <a:ext cx="40" cy="7"/>
              </a:xfrm>
              <a:custGeom>
                <a:avLst/>
                <a:gdLst>
                  <a:gd name="T0" fmla="*/ 200 w 200"/>
                  <a:gd name="T1" fmla="*/ 24 h 38"/>
                  <a:gd name="T2" fmla="*/ 199 w 200"/>
                  <a:gd name="T3" fmla="*/ 27 h 38"/>
                  <a:gd name="T4" fmla="*/ 198 w 200"/>
                  <a:gd name="T5" fmla="*/ 30 h 38"/>
                  <a:gd name="T6" fmla="*/ 197 w 200"/>
                  <a:gd name="T7" fmla="*/ 34 h 38"/>
                  <a:gd name="T8" fmla="*/ 196 w 200"/>
                  <a:gd name="T9" fmla="*/ 38 h 38"/>
                  <a:gd name="T10" fmla="*/ 183 w 200"/>
                  <a:gd name="T11" fmla="*/ 37 h 38"/>
                  <a:gd name="T12" fmla="*/ 171 w 200"/>
                  <a:gd name="T13" fmla="*/ 35 h 38"/>
                  <a:gd name="T14" fmla="*/ 159 w 200"/>
                  <a:gd name="T15" fmla="*/ 34 h 38"/>
                  <a:gd name="T16" fmla="*/ 147 w 200"/>
                  <a:gd name="T17" fmla="*/ 32 h 38"/>
                  <a:gd name="T18" fmla="*/ 134 w 200"/>
                  <a:gd name="T19" fmla="*/ 30 h 38"/>
                  <a:gd name="T20" fmla="*/ 122 w 200"/>
                  <a:gd name="T21" fmla="*/ 28 h 38"/>
                  <a:gd name="T22" fmla="*/ 109 w 200"/>
                  <a:gd name="T23" fmla="*/ 27 h 38"/>
                  <a:gd name="T24" fmla="*/ 98 w 200"/>
                  <a:gd name="T25" fmla="*/ 25 h 38"/>
                  <a:gd name="T26" fmla="*/ 85 w 200"/>
                  <a:gd name="T27" fmla="*/ 24 h 38"/>
                  <a:gd name="T28" fmla="*/ 73 w 200"/>
                  <a:gd name="T29" fmla="*/ 23 h 38"/>
                  <a:gd name="T30" fmla="*/ 61 w 200"/>
                  <a:gd name="T31" fmla="*/ 21 h 38"/>
                  <a:gd name="T32" fmla="*/ 49 w 200"/>
                  <a:gd name="T33" fmla="*/ 20 h 38"/>
                  <a:gd name="T34" fmla="*/ 37 w 200"/>
                  <a:gd name="T35" fmla="*/ 18 h 38"/>
                  <a:gd name="T36" fmla="*/ 25 w 200"/>
                  <a:gd name="T37" fmla="*/ 17 h 38"/>
                  <a:gd name="T38" fmla="*/ 12 w 200"/>
                  <a:gd name="T39" fmla="*/ 15 h 38"/>
                  <a:gd name="T40" fmla="*/ 0 w 200"/>
                  <a:gd name="T41" fmla="*/ 14 h 38"/>
                  <a:gd name="T42" fmla="*/ 2 w 200"/>
                  <a:gd name="T43" fmla="*/ 11 h 38"/>
                  <a:gd name="T44" fmla="*/ 3 w 200"/>
                  <a:gd name="T45" fmla="*/ 7 h 38"/>
                  <a:gd name="T46" fmla="*/ 3 w 200"/>
                  <a:gd name="T47" fmla="*/ 4 h 38"/>
                  <a:gd name="T48" fmla="*/ 4 w 200"/>
                  <a:gd name="T49" fmla="*/ 0 h 38"/>
                  <a:gd name="T50" fmla="*/ 15 w 200"/>
                  <a:gd name="T51" fmla="*/ 1 h 38"/>
                  <a:gd name="T52" fmla="*/ 28 w 200"/>
                  <a:gd name="T53" fmla="*/ 3 h 38"/>
                  <a:gd name="T54" fmla="*/ 40 w 200"/>
                  <a:gd name="T55" fmla="*/ 4 h 38"/>
                  <a:gd name="T56" fmla="*/ 52 w 200"/>
                  <a:gd name="T57" fmla="*/ 6 h 38"/>
                  <a:gd name="T58" fmla="*/ 64 w 200"/>
                  <a:gd name="T59" fmla="*/ 7 h 38"/>
                  <a:gd name="T60" fmla="*/ 77 w 200"/>
                  <a:gd name="T61" fmla="*/ 10 h 38"/>
                  <a:gd name="T62" fmla="*/ 88 w 200"/>
                  <a:gd name="T63" fmla="*/ 11 h 38"/>
                  <a:gd name="T64" fmla="*/ 101 w 200"/>
                  <a:gd name="T65" fmla="*/ 12 h 38"/>
                  <a:gd name="T66" fmla="*/ 113 w 200"/>
                  <a:gd name="T67" fmla="*/ 14 h 38"/>
                  <a:gd name="T68" fmla="*/ 126 w 200"/>
                  <a:gd name="T69" fmla="*/ 15 h 38"/>
                  <a:gd name="T70" fmla="*/ 139 w 200"/>
                  <a:gd name="T71" fmla="*/ 17 h 38"/>
                  <a:gd name="T72" fmla="*/ 151 w 200"/>
                  <a:gd name="T73" fmla="*/ 18 h 38"/>
                  <a:gd name="T74" fmla="*/ 163 w 200"/>
                  <a:gd name="T75" fmla="*/ 20 h 38"/>
                  <a:gd name="T76" fmla="*/ 175 w 200"/>
                  <a:gd name="T77" fmla="*/ 21 h 38"/>
                  <a:gd name="T78" fmla="*/ 188 w 200"/>
                  <a:gd name="T79" fmla="*/ 23 h 38"/>
                  <a:gd name="T80" fmla="*/ 200 w 200"/>
                  <a:gd name="T81" fmla="*/ 2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0" h="38">
                    <a:moveTo>
                      <a:pt x="200" y="24"/>
                    </a:moveTo>
                    <a:lnTo>
                      <a:pt x="199" y="27"/>
                    </a:lnTo>
                    <a:lnTo>
                      <a:pt x="198" y="30"/>
                    </a:lnTo>
                    <a:lnTo>
                      <a:pt x="197" y="34"/>
                    </a:lnTo>
                    <a:lnTo>
                      <a:pt x="196" y="38"/>
                    </a:lnTo>
                    <a:lnTo>
                      <a:pt x="183" y="37"/>
                    </a:lnTo>
                    <a:lnTo>
                      <a:pt x="171" y="35"/>
                    </a:lnTo>
                    <a:lnTo>
                      <a:pt x="159" y="34"/>
                    </a:lnTo>
                    <a:lnTo>
                      <a:pt x="147" y="32"/>
                    </a:lnTo>
                    <a:lnTo>
                      <a:pt x="134" y="30"/>
                    </a:lnTo>
                    <a:lnTo>
                      <a:pt x="122" y="28"/>
                    </a:lnTo>
                    <a:lnTo>
                      <a:pt x="109" y="27"/>
                    </a:lnTo>
                    <a:lnTo>
                      <a:pt x="98" y="25"/>
                    </a:lnTo>
                    <a:lnTo>
                      <a:pt x="85" y="24"/>
                    </a:lnTo>
                    <a:lnTo>
                      <a:pt x="73" y="23"/>
                    </a:lnTo>
                    <a:lnTo>
                      <a:pt x="61" y="21"/>
                    </a:lnTo>
                    <a:lnTo>
                      <a:pt x="49" y="20"/>
                    </a:lnTo>
                    <a:lnTo>
                      <a:pt x="37" y="18"/>
                    </a:lnTo>
                    <a:lnTo>
                      <a:pt x="25" y="17"/>
                    </a:lnTo>
                    <a:lnTo>
                      <a:pt x="12" y="15"/>
                    </a:lnTo>
                    <a:lnTo>
                      <a:pt x="0" y="14"/>
                    </a:lnTo>
                    <a:lnTo>
                      <a:pt x="2" y="11"/>
                    </a:lnTo>
                    <a:lnTo>
                      <a:pt x="3" y="7"/>
                    </a:lnTo>
                    <a:lnTo>
                      <a:pt x="3" y="4"/>
                    </a:lnTo>
                    <a:lnTo>
                      <a:pt x="4" y="0"/>
                    </a:lnTo>
                    <a:lnTo>
                      <a:pt x="15" y="1"/>
                    </a:lnTo>
                    <a:lnTo>
                      <a:pt x="28" y="3"/>
                    </a:lnTo>
                    <a:lnTo>
                      <a:pt x="40" y="4"/>
                    </a:lnTo>
                    <a:lnTo>
                      <a:pt x="52" y="6"/>
                    </a:lnTo>
                    <a:lnTo>
                      <a:pt x="64" y="7"/>
                    </a:lnTo>
                    <a:lnTo>
                      <a:pt x="77" y="10"/>
                    </a:lnTo>
                    <a:lnTo>
                      <a:pt x="88" y="11"/>
                    </a:lnTo>
                    <a:lnTo>
                      <a:pt x="101" y="12"/>
                    </a:lnTo>
                    <a:lnTo>
                      <a:pt x="113" y="14"/>
                    </a:lnTo>
                    <a:lnTo>
                      <a:pt x="126" y="15"/>
                    </a:lnTo>
                    <a:lnTo>
                      <a:pt x="139" y="17"/>
                    </a:lnTo>
                    <a:lnTo>
                      <a:pt x="151" y="18"/>
                    </a:lnTo>
                    <a:lnTo>
                      <a:pt x="163" y="20"/>
                    </a:lnTo>
                    <a:lnTo>
                      <a:pt x="175" y="21"/>
                    </a:lnTo>
                    <a:lnTo>
                      <a:pt x="188" y="23"/>
                    </a:lnTo>
                    <a:lnTo>
                      <a:pt x="200" y="24"/>
                    </a:lnTo>
                    <a:close/>
                  </a:path>
                </a:pathLst>
              </a:custGeom>
              <a:solidFill>
                <a:srgbClr val="BC7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 name="Freeform 63"/>
              <p:cNvSpPr>
                <a:spLocks/>
              </p:cNvSpPr>
              <p:nvPr/>
            </p:nvSpPr>
            <p:spPr bwMode="auto">
              <a:xfrm>
                <a:off x="4470" y="3417"/>
                <a:ext cx="40" cy="7"/>
              </a:xfrm>
              <a:custGeom>
                <a:avLst/>
                <a:gdLst>
                  <a:gd name="T0" fmla="*/ 200 w 200"/>
                  <a:gd name="T1" fmla="*/ 24 h 36"/>
                  <a:gd name="T2" fmla="*/ 199 w 200"/>
                  <a:gd name="T3" fmla="*/ 27 h 36"/>
                  <a:gd name="T4" fmla="*/ 198 w 200"/>
                  <a:gd name="T5" fmla="*/ 29 h 36"/>
                  <a:gd name="T6" fmla="*/ 197 w 200"/>
                  <a:gd name="T7" fmla="*/ 33 h 36"/>
                  <a:gd name="T8" fmla="*/ 196 w 200"/>
                  <a:gd name="T9" fmla="*/ 36 h 36"/>
                  <a:gd name="T10" fmla="*/ 183 w 200"/>
                  <a:gd name="T11" fmla="*/ 35 h 36"/>
                  <a:gd name="T12" fmla="*/ 171 w 200"/>
                  <a:gd name="T13" fmla="*/ 33 h 36"/>
                  <a:gd name="T14" fmla="*/ 159 w 200"/>
                  <a:gd name="T15" fmla="*/ 32 h 36"/>
                  <a:gd name="T16" fmla="*/ 147 w 200"/>
                  <a:gd name="T17" fmla="*/ 29 h 36"/>
                  <a:gd name="T18" fmla="*/ 134 w 200"/>
                  <a:gd name="T19" fmla="*/ 28 h 36"/>
                  <a:gd name="T20" fmla="*/ 122 w 200"/>
                  <a:gd name="T21" fmla="*/ 26 h 36"/>
                  <a:gd name="T22" fmla="*/ 109 w 200"/>
                  <a:gd name="T23" fmla="*/ 25 h 36"/>
                  <a:gd name="T24" fmla="*/ 98 w 200"/>
                  <a:gd name="T25" fmla="*/ 23 h 36"/>
                  <a:gd name="T26" fmla="*/ 85 w 200"/>
                  <a:gd name="T27" fmla="*/ 22 h 36"/>
                  <a:gd name="T28" fmla="*/ 73 w 200"/>
                  <a:gd name="T29" fmla="*/ 21 h 36"/>
                  <a:gd name="T30" fmla="*/ 61 w 200"/>
                  <a:gd name="T31" fmla="*/ 19 h 36"/>
                  <a:gd name="T32" fmla="*/ 49 w 200"/>
                  <a:gd name="T33" fmla="*/ 18 h 36"/>
                  <a:gd name="T34" fmla="*/ 37 w 200"/>
                  <a:gd name="T35" fmla="*/ 16 h 36"/>
                  <a:gd name="T36" fmla="*/ 25 w 200"/>
                  <a:gd name="T37" fmla="*/ 15 h 36"/>
                  <a:gd name="T38" fmla="*/ 12 w 200"/>
                  <a:gd name="T39" fmla="*/ 13 h 36"/>
                  <a:gd name="T40" fmla="*/ 0 w 200"/>
                  <a:gd name="T41" fmla="*/ 12 h 36"/>
                  <a:gd name="T42" fmla="*/ 2 w 200"/>
                  <a:gd name="T43" fmla="*/ 9 h 36"/>
                  <a:gd name="T44" fmla="*/ 3 w 200"/>
                  <a:gd name="T45" fmla="*/ 5 h 36"/>
                  <a:gd name="T46" fmla="*/ 3 w 200"/>
                  <a:gd name="T47" fmla="*/ 3 h 36"/>
                  <a:gd name="T48" fmla="*/ 4 w 200"/>
                  <a:gd name="T49" fmla="*/ 0 h 36"/>
                  <a:gd name="T50" fmla="*/ 15 w 200"/>
                  <a:gd name="T51" fmla="*/ 1 h 36"/>
                  <a:gd name="T52" fmla="*/ 28 w 200"/>
                  <a:gd name="T53" fmla="*/ 3 h 36"/>
                  <a:gd name="T54" fmla="*/ 40 w 200"/>
                  <a:gd name="T55" fmla="*/ 4 h 36"/>
                  <a:gd name="T56" fmla="*/ 52 w 200"/>
                  <a:gd name="T57" fmla="*/ 6 h 36"/>
                  <a:gd name="T58" fmla="*/ 64 w 200"/>
                  <a:gd name="T59" fmla="*/ 8 h 36"/>
                  <a:gd name="T60" fmla="*/ 77 w 200"/>
                  <a:gd name="T61" fmla="*/ 10 h 36"/>
                  <a:gd name="T62" fmla="*/ 88 w 200"/>
                  <a:gd name="T63" fmla="*/ 11 h 36"/>
                  <a:gd name="T64" fmla="*/ 101 w 200"/>
                  <a:gd name="T65" fmla="*/ 12 h 36"/>
                  <a:gd name="T66" fmla="*/ 113 w 200"/>
                  <a:gd name="T67" fmla="*/ 14 h 36"/>
                  <a:gd name="T68" fmla="*/ 126 w 200"/>
                  <a:gd name="T69" fmla="*/ 15 h 36"/>
                  <a:gd name="T70" fmla="*/ 139 w 200"/>
                  <a:gd name="T71" fmla="*/ 17 h 36"/>
                  <a:gd name="T72" fmla="*/ 151 w 200"/>
                  <a:gd name="T73" fmla="*/ 18 h 36"/>
                  <a:gd name="T74" fmla="*/ 163 w 200"/>
                  <a:gd name="T75" fmla="*/ 20 h 36"/>
                  <a:gd name="T76" fmla="*/ 175 w 200"/>
                  <a:gd name="T77" fmla="*/ 21 h 36"/>
                  <a:gd name="T78" fmla="*/ 188 w 200"/>
                  <a:gd name="T79" fmla="*/ 23 h 36"/>
                  <a:gd name="T80" fmla="*/ 200 w 200"/>
                  <a:gd name="T81" fmla="*/ 2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0" h="36">
                    <a:moveTo>
                      <a:pt x="200" y="24"/>
                    </a:moveTo>
                    <a:lnTo>
                      <a:pt x="199" y="27"/>
                    </a:lnTo>
                    <a:lnTo>
                      <a:pt x="198" y="29"/>
                    </a:lnTo>
                    <a:lnTo>
                      <a:pt x="197" y="33"/>
                    </a:lnTo>
                    <a:lnTo>
                      <a:pt x="196" y="36"/>
                    </a:lnTo>
                    <a:lnTo>
                      <a:pt x="183" y="35"/>
                    </a:lnTo>
                    <a:lnTo>
                      <a:pt x="171" y="33"/>
                    </a:lnTo>
                    <a:lnTo>
                      <a:pt x="159" y="32"/>
                    </a:lnTo>
                    <a:lnTo>
                      <a:pt x="147" y="29"/>
                    </a:lnTo>
                    <a:lnTo>
                      <a:pt x="134" y="28"/>
                    </a:lnTo>
                    <a:lnTo>
                      <a:pt x="122" y="26"/>
                    </a:lnTo>
                    <a:lnTo>
                      <a:pt x="109" y="25"/>
                    </a:lnTo>
                    <a:lnTo>
                      <a:pt x="98" y="23"/>
                    </a:lnTo>
                    <a:lnTo>
                      <a:pt x="85" y="22"/>
                    </a:lnTo>
                    <a:lnTo>
                      <a:pt x="73" y="21"/>
                    </a:lnTo>
                    <a:lnTo>
                      <a:pt x="61" y="19"/>
                    </a:lnTo>
                    <a:lnTo>
                      <a:pt x="49" y="18"/>
                    </a:lnTo>
                    <a:lnTo>
                      <a:pt x="37" y="16"/>
                    </a:lnTo>
                    <a:lnTo>
                      <a:pt x="25" y="15"/>
                    </a:lnTo>
                    <a:lnTo>
                      <a:pt x="12" y="13"/>
                    </a:lnTo>
                    <a:lnTo>
                      <a:pt x="0" y="12"/>
                    </a:lnTo>
                    <a:lnTo>
                      <a:pt x="2" y="9"/>
                    </a:lnTo>
                    <a:lnTo>
                      <a:pt x="3" y="5"/>
                    </a:lnTo>
                    <a:lnTo>
                      <a:pt x="3" y="3"/>
                    </a:lnTo>
                    <a:lnTo>
                      <a:pt x="4" y="0"/>
                    </a:lnTo>
                    <a:lnTo>
                      <a:pt x="15" y="1"/>
                    </a:lnTo>
                    <a:lnTo>
                      <a:pt x="28" y="3"/>
                    </a:lnTo>
                    <a:lnTo>
                      <a:pt x="40" y="4"/>
                    </a:lnTo>
                    <a:lnTo>
                      <a:pt x="52" y="6"/>
                    </a:lnTo>
                    <a:lnTo>
                      <a:pt x="64" y="8"/>
                    </a:lnTo>
                    <a:lnTo>
                      <a:pt x="77" y="10"/>
                    </a:lnTo>
                    <a:lnTo>
                      <a:pt x="88" y="11"/>
                    </a:lnTo>
                    <a:lnTo>
                      <a:pt x="101" y="12"/>
                    </a:lnTo>
                    <a:lnTo>
                      <a:pt x="113" y="14"/>
                    </a:lnTo>
                    <a:lnTo>
                      <a:pt x="126" y="15"/>
                    </a:lnTo>
                    <a:lnTo>
                      <a:pt x="139" y="17"/>
                    </a:lnTo>
                    <a:lnTo>
                      <a:pt x="151" y="18"/>
                    </a:lnTo>
                    <a:lnTo>
                      <a:pt x="163" y="20"/>
                    </a:lnTo>
                    <a:lnTo>
                      <a:pt x="175" y="21"/>
                    </a:lnTo>
                    <a:lnTo>
                      <a:pt x="188" y="23"/>
                    </a:lnTo>
                    <a:lnTo>
                      <a:pt x="200" y="24"/>
                    </a:lnTo>
                    <a:close/>
                  </a:path>
                </a:pathLst>
              </a:custGeom>
              <a:solidFill>
                <a:srgbClr val="C48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0" name="Freeform 64"/>
              <p:cNvSpPr>
                <a:spLocks/>
              </p:cNvSpPr>
              <p:nvPr/>
            </p:nvSpPr>
            <p:spPr bwMode="auto">
              <a:xfrm>
                <a:off x="4470" y="3417"/>
                <a:ext cx="40" cy="6"/>
              </a:xfrm>
              <a:custGeom>
                <a:avLst/>
                <a:gdLst>
                  <a:gd name="T0" fmla="*/ 200 w 200"/>
                  <a:gd name="T1" fmla="*/ 24 h 34"/>
                  <a:gd name="T2" fmla="*/ 199 w 200"/>
                  <a:gd name="T3" fmla="*/ 26 h 34"/>
                  <a:gd name="T4" fmla="*/ 198 w 200"/>
                  <a:gd name="T5" fmla="*/ 28 h 34"/>
                  <a:gd name="T6" fmla="*/ 197 w 200"/>
                  <a:gd name="T7" fmla="*/ 32 h 34"/>
                  <a:gd name="T8" fmla="*/ 196 w 200"/>
                  <a:gd name="T9" fmla="*/ 34 h 34"/>
                  <a:gd name="T10" fmla="*/ 183 w 200"/>
                  <a:gd name="T11" fmla="*/ 33 h 34"/>
                  <a:gd name="T12" fmla="*/ 171 w 200"/>
                  <a:gd name="T13" fmla="*/ 31 h 34"/>
                  <a:gd name="T14" fmla="*/ 159 w 200"/>
                  <a:gd name="T15" fmla="*/ 30 h 34"/>
                  <a:gd name="T16" fmla="*/ 147 w 200"/>
                  <a:gd name="T17" fmla="*/ 27 h 34"/>
                  <a:gd name="T18" fmla="*/ 134 w 200"/>
                  <a:gd name="T19" fmla="*/ 26 h 34"/>
                  <a:gd name="T20" fmla="*/ 122 w 200"/>
                  <a:gd name="T21" fmla="*/ 24 h 34"/>
                  <a:gd name="T22" fmla="*/ 109 w 200"/>
                  <a:gd name="T23" fmla="*/ 23 h 34"/>
                  <a:gd name="T24" fmla="*/ 98 w 200"/>
                  <a:gd name="T25" fmla="*/ 21 h 34"/>
                  <a:gd name="T26" fmla="*/ 85 w 200"/>
                  <a:gd name="T27" fmla="*/ 20 h 34"/>
                  <a:gd name="T28" fmla="*/ 73 w 200"/>
                  <a:gd name="T29" fmla="*/ 19 h 34"/>
                  <a:gd name="T30" fmla="*/ 61 w 200"/>
                  <a:gd name="T31" fmla="*/ 17 h 34"/>
                  <a:gd name="T32" fmla="*/ 49 w 200"/>
                  <a:gd name="T33" fmla="*/ 16 h 34"/>
                  <a:gd name="T34" fmla="*/ 37 w 200"/>
                  <a:gd name="T35" fmla="*/ 14 h 34"/>
                  <a:gd name="T36" fmla="*/ 25 w 200"/>
                  <a:gd name="T37" fmla="*/ 13 h 34"/>
                  <a:gd name="T38" fmla="*/ 12 w 200"/>
                  <a:gd name="T39" fmla="*/ 11 h 34"/>
                  <a:gd name="T40" fmla="*/ 0 w 200"/>
                  <a:gd name="T41" fmla="*/ 10 h 34"/>
                  <a:gd name="T42" fmla="*/ 2 w 200"/>
                  <a:gd name="T43" fmla="*/ 8 h 34"/>
                  <a:gd name="T44" fmla="*/ 3 w 200"/>
                  <a:gd name="T45" fmla="*/ 4 h 34"/>
                  <a:gd name="T46" fmla="*/ 3 w 200"/>
                  <a:gd name="T47" fmla="*/ 2 h 34"/>
                  <a:gd name="T48" fmla="*/ 4 w 200"/>
                  <a:gd name="T49" fmla="*/ 0 h 34"/>
                  <a:gd name="T50" fmla="*/ 15 w 200"/>
                  <a:gd name="T51" fmla="*/ 1 h 34"/>
                  <a:gd name="T52" fmla="*/ 28 w 200"/>
                  <a:gd name="T53" fmla="*/ 3 h 34"/>
                  <a:gd name="T54" fmla="*/ 40 w 200"/>
                  <a:gd name="T55" fmla="*/ 4 h 34"/>
                  <a:gd name="T56" fmla="*/ 52 w 200"/>
                  <a:gd name="T57" fmla="*/ 7 h 34"/>
                  <a:gd name="T58" fmla="*/ 64 w 200"/>
                  <a:gd name="T59" fmla="*/ 8 h 34"/>
                  <a:gd name="T60" fmla="*/ 77 w 200"/>
                  <a:gd name="T61" fmla="*/ 10 h 34"/>
                  <a:gd name="T62" fmla="*/ 88 w 200"/>
                  <a:gd name="T63" fmla="*/ 11 h 34"/>
                  <a:gd name="T64" fmla="*/ 101 w 200"/>
                  <a:gd name="T65" fmla="*/ 12 h 34"/>
                  <a:gd name="T66" fmla="*/ 113 w 200"/>
                  <a:gd name="T67" fmla="*/ 14 h 34"/>
                  <a:gd name="T68" fmla="*/ 126 w 200"/>
                  <a:gd name="T69" fmla="*/ 15 h 34"/>
                  <a:gd name="T70" fmla="*/ 139 w 200"/>
                  <a:gd name="T71" fmla="*/ 17 h 34"/>
                  <a:gd name="T72" fmla="*/ 151 w 200"/>
                  <a:gd name="T73" fmla="*/ 18 h 34"/>
                  <a:gd name="T74" fmla="*/ 163 w 200"/>
                  <a:gd name="T75" fmla="*/ 20 h 34"/>
                  <a:gd name="T76" fmla="*/ 175 w 200"/>
                  <a:gd name="T77" fmla="*/ 21 h 34"/>
                  <a:gd name="T78" fmla="*/ 188 w 200"/>
                  <a:gd name="T79" fmla="*/ 23 h 34"/>
                  <a:gd name="T80" fmla="*/ 200 w 200"/>
                  <a:gd name="T81" fmla="*/ 2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0" h="34">
                    <a:moveTo>
                      <a:pt x="200" y="24"/>
                    </a:moveTo>
                    <a:lnTo>
                      <a:pt x="199" y="26"/>
                    </a:lnTo>
                    <a:lnTo>
                      <a:pt x="198" y="28"/>
                    </a:lnTo>
                    <a:lnTo>
                      <a:pt x="197" y="32"/>
                    </a:lnTo>
                    <a:lnTo>
                      <a:pt x="196" y="34"/>
                    </a:lnTo>
                    <a:lnTo>
                      <a:pt x="183" y="33"/>
                    </a:lnTo>
                    <a:lnTo>
                      <a:pt x="171" y="31"/>
                    </a:lnTo>
                    <a:lnTo>
                      <a:pt x="159" y="30"/>
                    </a:lnTo>
                    <a:lnTo>
                      <a:pt x="147" y="27"/>
                    </a:lnTo>
                    <a:lnTo>
                      <a:pt x="134" y="26"/>
                    </a:lnTo>
                    <a:lnTo>
                      <a:pt x="122" y="24"/>
                    </a:lnTo>
                    <a:lnTo>
                      <a:pt x="109" y="23"/>
                    </a:lnTo>
                    <a:lnTo>
                      <a:pt x="98" y="21"/>
                    </a:lnTo>
                    <a:lnTo>
                      <a:pt x="85" y="20"/>
                    </a:lnTo>
                    <a:lnTo>
                      <a:pt x="73" y="19"/>
                    </a:lnTo>
                    <a:lnTo>
                      <a:pt x="61" y="17"/>
                    </a:lnTo>
                    <a:lnTo>
                      <a:pt x="49" y="16"/>
                    </a:lnTo>
                    <a:lnTo>
                      <a:pt x="37" y="14"/>
                    </a:lnTo>
                    <a:lnTo>
                      <a:pt x="25" y="13"/>
                    </a:lnTo>
                    <a:lnTo>
                      <a:pt x="12" y="11"/>
                    </a:lnTo>
                    <a:lnTo>
                      <a:pt x="0" y="10"/>
                    </a:lnTo>
                    <a:lnTo>
                      <a:pt x="2" y="8"/>
                    </a:lnTo>
                    <a:lnTo>
                      <a:pt x="3" y="4"/>
                    </a:lnTo>
                    <a:lnTo>
                      <a:pt x="3" y="2"/>
                    </a:lnTo>
                    <a:lnTo>
                      <a:pt x="4" y="0"/>
                    </a:lnTo>
                    <a:lnTo>
                      <a:pt x="15" y="1"/>
                    </a:lnTo>
                    <a:lnTo>
                      <a:pt x="28" y="3"/>
                    </a:lnTo>
                    <a:lnTo>
                      <a:pt x="40" y="4"/>
                    </a:lnTo>
                    <a:lnTo>
                      <a:pt x="52" y="7"/>
                    </a:lnTo>
                    <a:lnTo>
                      <a:pt x="64" y="8"/>
                    </a:lnTo>
                    <a:lnTo>
                      <a:pt x="77" y="10"/>
                    </a:lnTo>
                    <a:lnTo>
                      <a:pt x="88" y="11"/>
                    </a:lnTo>
                    <a:lnTo>
                      <a:pt x="101" y="12"/>
                    </a:lnTo>
                    <a:lnTo>
                      <a:pt x="113" y="14"/>
                    </a:lnTo>
                    <a:lnTo>
                      <a:pt x="126" y="15"/>
                    </a:lnTo>
                    <a:lnTo>
                      <a:pt x="139" y="17"/>
                    </a:lnTo>
                    <a:lnTo>
                      <a:pt x="151" y="18"/>
                    </a:lnTo>
                    <a:lnTo>
                      <a:pt x="163" y="20"/>
                    </a:lnTo>
                    <a:lnTo>
                      <a:pt x="175" y="21"/>
                    </a:lnTo>
                    <a:lnTo>
                      <a:pt x="188" y="23"/>
                    </a:lnTo>
                    <a:lnTo>
                      <a:pt x="200" y="24"/>
                    </a:lnTo>
                    <a:close/>
                  </a:path>
                </a:pathLst>
              </a:custGeom>
              <a:solidFill>
                <a:srgbClr val="C98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1" name="Freeform 65"/>
              <p:cNvSpPr>
                <a:spLocks/>
              </p:cNvSpPr>
              <p:nvPr/>
            </p:nvSpPr>
            <p:spPr bwMode="auto">
              <a:xfrm>
                <a:off x="4470" y="3417"/>
                <a:ext cx="40" cy="6"/>
              </a:xfrm>
              <a:custGeom>
                <a:avLst/>
                <a:gdLst>
                  <a:gd name="T0" fmla="*/ 200 w 200"/>
                  <a:gd name="T1" fmla="*/ 24 h 32"/>
                  <a:gd name="T2" fmla="*/ 196 w 200"/>
                  <a:gd name="T3" fmla="*/ 32 h 32"/>
                  <a:gd name="T4" fmla="*/ 0 w 200"/>
                  <a:gd name="T5" fmla="*/ 8 h 32"/>
                  <a:gd name="T6" fmla="*/ 4 w 200"/>
                  <a:gd name="T7" fmla="*/ 0 h 32"/>
                  <a:gd name="T8" fmla="*/ 200 w 200"/>
                  <a:gd name="T9" fmla="*/ 24 h 32"/>
                </a:gdLst>
                <a:ahLst/>
                <a:cxnLst>
                  <a:cxn ang="0">
                    <a:pos x="T0" y="T1"/>
                  </a:cxn>
                  <a:cxn ang="0">
                    <a:pos x="T2" y="T3"/>
                  </a:cxn>
                  <a:cxn ang="0">
                    <a:pos x="T4" y="T5"/>
                  </a:cxn>
                  <a:cxn ang="0">
                    <a:pos x="T6" y="T7"/>
                  </a:cxn>
                  <a:cxn ang="0">
                    <a:pos x="T8" y="T9"/>
                  </a:cxn>
                </a:cxnLst>
                <a:rect l="0" t="0" r="r" b="b"/>
                <a:pathLst>
                  <a:path w="200" h="32">
                    <a:moveTo>
                      <a:pt x="200" y="24"/>
                    </a:moveTo>
                    <a:lnTo>
                      <a:pt x="196" y="32"/>
                    </a:lnTo>
                    <a:lnTo>
                      <a:pt x="0" y="8"/>
                    </a:lnTo>
                    <a:lnTo>
                      <a:pt x="4" y="0"/>
                    </a:lnTo>
                    <a:lnTo>
                      <a:pt x="200" y="24"/>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2" name="Freeform 66"/>
              <p:cNvSpPr>
                <a:spLocks/>
              </p:cNvSpPr>
              <p:nvPr/>
            </p:nvSpPr>
            <p:spPr bwMode="auto">
              <a:xfrm>
                <a:off x="4434" y="3412"/>
                <a:ext cx="15" cy="3"/>
              </a:xfrm>
              <a:custGeom>
                <a:avLst/>
                <a:gdLst>
                  <a:gd name="T0" fmla="*/ 76 w 76"/>
                  <a:gd name="T1" fmla="*/ 8 h 19"/>
                  <a:gd name="T2" fmla="*/ 74 w 76"/>
                  <a:gd name="T3" fmla="*/ 19 h 19"/>
                  <a:gd name="T4" fmla="*/ 0 w 76"/>
                  <a:gd name="T5" fmla="*/ 9 h 19"/>
                  <a:gd name="T6" fmla="*/ 1 w 76"/>
                  <a:gd name="T7" fmla="*/ 0 h 19"/>
                  <a:gd name="T8" fmla="*/ 76 w 76"/>
                  <a:gd name="T9" fmla="*/ 8 h 19"/>
                </a:gdLst>
                <a:ahLst/>
                <a:cxnLst>
                  <a:cxn ang="0">
                    <a:pos x="T0" y="T1"/>
                  </a:cxn>
                  <a:cxn ang="0">
                    <a:pos x="T2" y="T3"/>
                  </a:cxn>
                  <a:cxn ang="0">
                    <a:pos x="T4" y="T5"/>
                  </a:cxn>
                  <a:cxn ang="0">
                    <a:pos x="T6" y="T7"/>
                  </a:cxn>
                  <a:cxn ang="0">
                    <a:pos x="T8" y="T9"/>
                  </a:cxn>
                </a:cxnLst>
                <a:rect l="0" t="0" r="r" b="b"/>
                <a:pathLst>
                  <a:path w="76" h="19">
                    <a:moveTo>
                      <a:pt x="76" y="8"/>
                    </a:moveTo>
                    <a:lnTo>
                      <a:pt x="74" y="19"/>
                    </a:lnTo>
                    <a:lnTo>
                      <a:pt x="0" y="9"/>
                    </a:lnTo>
                    <a:lnTo>
                      <a:pt x="1" y="0"/>
                    </a:lnTo>
                    <a:lnTo>
                      <a:pt x="76" y="8"/>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3" name="Freeform 67"/>
              <p:cNvSpPr>
                <a:spLocks/>
              </p:cNvSpPr>
              <p:nvPr/>
            </p:nvSpPr>
            <p:spPr bwMode="auto">
              <a:xfrm>
                <a:off x="4434" y="3412"/>
                <a:ext cx="15" cy="3"/>
              </a:xfrm>
              <a:custGeom>
                <a:avLst/>
                <a:gdLst>
                  <a:gd name="T0" fmla="*/ 76 w 76"/>
                  <a:gd name="T1" fmla="*/ 9 h 19"/>
                  <a:gd name="T2" fmla="*/ 75 w 76"/>
                  <a:gd name="T3" fmla="*/ 12 h 19"/>
                  <a:gd name="T4" fmla="*/ 75 w 76"/>
                  <a:gd name="T5" fmla="*/ 14 h 19"/>
                  <a:gd name="T6" fmla="*/ 75 w 76"/>
                  <a:gd name="T7" fmla="*/ 17 h 19"/>
                  <a:gd name="T8" fmla="*/ 74 w 76"/>
                  <a:gd name="T9" fmla="*/ 19 h 19"/>
                  <a:gd name="T10" fmla="*/ 64 w 76"/>
                  <a:gd name="T11" fmla="*/ 18 h 19"/>
                  <a:gd name="T12" fmla="*/ 55 w 76"/>
                  <a:gd name="T13" fmla="*/ 17 h 19"/>
                  <a:gd name="T14" fmla="*/ 46 w 76"/>
                  <a:gd name="T15" fmla="*/ 16 h 19"/>
                  <a:gd name="T16" fmla="*/ 36 w 76"/>
                  <a:gd name="T17" fmla="*/ 14 h 19"/>
                  <a:gd name="T18" fmla="*/ 27 w 76"/>
                  <a:gd name="T19" fmla="*/ 13 h 19"/>
                  <a:gd name="T20" fmla="*/ 17 w 76"/>
                  <a:gd name="T21" fmla="*/ 12 h 19"/>
                  <a:gd name="T22" fmla="*/ 9 w 76"/>
                  <a:gd name="T23" fmla="*/ 11 h 19"/>
                  <a:gd name="T24" fmla="*/ 0 w 76"/>
                  <a:gd name="T25" fmla="*/ 9 h 19"/>
                  <a:gd name="T26" fmla="*/ 1 w 76"/>
                  <a:gd name="T27" fmla="*/ 7 h 19"/>
                  <a:gd name="T28" fmla="*/ 1 w 76"/>
                  <a:gd name="T29" fmla="*/ 4 h 19"/>
                  <a:gd name="T30" fmla="*/ 1 w 76"/>
                  <a:gd name="T31" fmla="*/ 2 h 19"/>
                  <a:gd name="T32" fmla="*/ 1 w 76"/>
                  <a:gd name="T33" fmla="*/ 0 h 19"/>
                  <a:gd name="T34" fmla="*/ 10 w 76"/>
                  <a:gd name="T35" fmla="*/ 1 h 19"/>
                  <a:gd name="T36" fmla="*/ 19 w 76"/>
                  <a:gd name="T37" fmla="*/ 2 h 19"/>
                  <a:gd name="T38" fmla="*/ 29 w 76"/>
                  <a:gd name="T39" fmla="*/ 3 h 19"/>
                  <a:gd name="T40" fmla="*/ 38 w 76"/>
                  <a:gd name="T41" fmla="*/ 4 h 19"/>
                  <a:gd name="T42" fmla="*/ 48 w 76"/>
                  <a:gd name="T43" fmla="*/ 6 h 19"/>
                  <a:gd name="T44" fmla="*/ 57 w 76"/>
                  <a:gd name="T45" fmla="*/ 7 h 19"/>
                  <a:gd name="T46" fmla="*/ 66 w 76"/>
                  <a:gd name="T47" fmla="*/ 8 h 19"/>
                  <a:gd name="T48" fmla="*/ 76 w 76"/>
                  <a:gd name="T49"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6" h="19">
                    <a:moveTo>
                      <a:pt x="76" y="9"/>
                    </a:moveTo>
                    <a:lnTo>
                      <a:pt x="75" y="12"/>
                    </a:lnTo>
                    <a:lnTo>
                      <a:pt x="75" y="14"/>
                    </a:lnTo>
                    <a:lnTo>
                      <a:pt x="75" y="17"/>
                    </a:lnTo>
                    <a:lnTo>
                      <a:pt x="74" y="19"/>
                    </a:lnTo>
                    <a:lnTo>
                      <a:pt x="64" y="18"/>
                    </a:lnTo>
                    <a:lnTo>
                      <a:pt x="55" y="17"/>
                    </a:lnTo>
                    <a:lnTo>
                      <a:pt x="46" y="16"/>
                    </a:lnTo>
                    <a:lnTo>
                      <a:pt x="36" y="14"/>
                    </a:lnTo>
                    <a:lnTo>
                      <a:pt x="27" y="13"/>
                    </a:lnTo>
                    <a:lnTo>
                      <a:pt x="17" y="12"/>
                    </a:lnTo>
                    <a:lnTo>
                      <a:pt x="9" y="11"/>
                    </a:lnTo>
                    <a:lnTo>
                      <a:pt x="0" y="9"/>
                    </a:lnTo>
                    <a:lnTo>
                      <a:pt x="1" y="7"/>
                    </a:lnTo>
                    <a:lnTo>
                      <a:pt x="1" y="4"/>
                    </a:lnTo>
                    <a:lnTo>
                      <a:pt x="1" y="2"/>
                    </a:lnTo>
                    <a:lnTo>
                      <a:pt x="1" y="0"/>
                    </a:lnTo>
                    <a:lnTo>
                      <a:pt x="10" y="1"/>
                    </a:lnTo>
                    <a:lnTo>
                      <a:pt x="19" y="2"/>
                    </a:lnTo>
                    <a:lnTo>
                      <a:pt x="29" y="3"/>
                    </a:lnTo>
                    <a:lnTo>
                      <a:pt x="38" y="4"/>
                    </a:lnTo>
                    <a:lnTo>
                      <a:pt x="48" y="6"/>
                    </a:lnTo>
                    <a:lnTo>
                      <a:pt x="57" y="7"/>
                    </a:lnTo>
                    <a:lnTo>
                      <a:pt x="66" y="8"/>
                    </a:lnTo>
                    <a:lnTo>
                      <a:pt x="76" y="9"/>
                    </a:lnTo>
                    <a:close/>
                  </a:path>
                </a:pathLst>
              </a:custGeom>
              <a:solidFill>
                <a:srgbClr val="93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 name="Freeform 68"/>
              <p:cNvSpPr>
                <a:spLocks/>
              </p:cNvSpPr>
              <p:nvPr/>
            </p:nvSpPr>
            <p:spPr bwMode="auto">
              <a:xfrm>
                <a:off x="4434" y="3412"/>
                <a:ext cx="15" cy="3"/>
              </a:xfrm>
              <a:custGeom>
                <a:avLst/>
                <a:gdLst>
                  <a:gd name="T0" fmla="*/ 76 w 76"/>
                  <a:gd name="T1" fmla="*/ 9 h 19"/>
                  <a:gd name="T2" fmla="*/ 75 w 76"/>
                  <a:gd name="T3" fmla="*/ 12 h 19"/>
                  <a:gd name="T4" fmla="*/ 75 w 76"/>
                  <a:gd name="T5" fmla="*/ 14 h 19"/>
                  <a:gd name="T6" fmla="*/ 75 w 76"/>
                  <a:gd name="T7" fmla="*/ 17 h 19"/>
                  <a:gd name="T8" fmla="*/ 74 w 76"/>
                  <a:gd name="T9" fmla="*/ 19 h 19"/>
                  <a:gd name="T10" fmla="*/ 64 w 76"/>
                  <a:gd name="T11" fmla="*/ 18 h 19"/>
                  <a:gd name="T12" fmla="*/ 55 w 76"/>
                  <a:gd name="T13" fmla="*/ 17 h 19"/>
                  <a:gd name="T14" fmla="*/ 46 w 76"/>
                  <a:gd name="T15" fmla="*/ 16 h 19"/>
                  <a:gd name="T16" fmla="*/ 36 w 76"/>
                  <a:gd name="T17" fmla="*/ 14 h 19"/>
                  <a:gd name="T18" fmla="*/ 27 w 76"/>
                  <a:gd name="T19" fmla="*/ 13 h 19"/>
                  <a:gd name="T20" fmla="*/ 17 w 76"/>
                  <a:gd name="T21" fmla="*/ 12 h 19"/>
                  <a:gd name="T22" fmla="*/ 9 w 76"/>
                  <a:gd name="T23" fmla="*/ 11 h 19"/>
                  <a:gd name="T24" fmla="*/ 0 w 76"/>
                  <a:gd name="T25" fmla="*/ 9 h 19"/>
                  <a:gd name="T26" fmla="*/ 1 w 76"/>
                  <a:gd name="T27" fmla="*/ 7 h 19"/>
                  <a:gd name="T28" fmla="*/ 1 w 76"/>
                  <a:gd name="T29" fmla="*/ 4 h 19"/>
                  <a:gd name="T30" fmla="*/ 1 w 76"/>
                  <a:gd name="T31" fmla="*/ 2 h 19"/>
                  <a:gd name="T32" fmla="*/ 1 w 76"/>
                  <a:gd name="T33" fmla="*/ 0 h 19"/>
                  <a:gd name="T34" fmla="*/ 10 w 76"/>
                  <a:gd name="T35" fmla="*/ 1 h 19"/>
                  <a:gd name="T36" fmla="*/ 19 w 76"/>
                  <a:gd name="T37" fmla="*/ 2 h 19"/>
                  <a:gd name="T38" fmla="*/ 29 w 76"/>
                  <a:gd name="T39" fmla="*/ 3 h 19"/>
                  <a:gd name="T40" fmla="*/ 38 w 76"/>
                  <a:gd name="T41" fmla="*/ 4 h 19"/>
                  <a:gd name="T42" fmla="*/ 48 w 76"/>
                  <a:gd name="T43" fmla="*/ 6 h 19"/>
                  <a:gd name="T44" fmla="*/ 57 w 76"/>
                  <a:gd name="T45" fmla="*/ 7 h 19"/>
                  <a:gd name="T46" fmla="*/ 66 w 76"/>
                  <a:gd name="T47" fmla="*/ 8 h 19"/>
                  <a:gd name="T48" fmla="*/ 76 w 76"/>
                  <a:gd name="T49"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6" h="19">
                    <a:moveTo>
                      <a:pt x="76" y="9"/>
                    </a:moveTo>
                    <a:lnTo>
                      <a:pt x="75" y="12"/>
                    </a:lnTo>
                    <a:lnTo>
                      <a:pt x="75" y="14"/>
                    </a:lnTo>
                    <a:lnTo>
                      <a:pt x="75" y="17"/>
                    </a:lnTo>
                    <a:lnTo>
                      <a:pt x="74" y="19"/>
                    </a:lnTo>
                    <a:lnTo>
                      <a:pt x="64" y="18"/>
                    </a:lnTo>
                    <a:lnTo>
                      <a:pt x="55" y="17"/>
                    </a:lnTo>
                    <a:lnTo>
                      <a:pt x="46" y="16"/>
                    </a:lnTo>
                    <a:lnTo>
                      <a:pt x="36" y="14"/>
                    </a:lnTo>
                    <a:lnTo>
                      <a:pt x="27" y="13"/>
                    </a:lnTo>
                    <a:lnTo>
                      <a:pt x="17" y="12"/>
                    </a:lnTo>
                    <a:lnTo>
                      <a:pt x="9" y="11"/>
                    </a:lnTo>
                    <a:lnTo>
                      <a:pt x="0" y="9"/>
                    </a:lnTo>
                    <a:lnTo>
                      <a:pt x="1" y="7"/>
                    </a:lnTo>
                    <a:lnTo>
                      <a:pt x="1" y="4"/>
                    </a:lnTo>
                    <a:lnTo>
                      <a:pt x="1" y="2"/>
                    </a:lnTo>
                    <a:lnTo>
                      <a:pt x="1" y="0"/>
                    </a:lnTo>
                    <a:lnTo>
                      <a:pt x="10" y="1"/>
                    </a:lnTo>
                    <a:lnTo>
                      <a:pt x="19" y="2"/>
                    </a:lnTo>
                    <a:lnTo>
                      <a:pt x="29" y="3"/>
                    </a:lnTo>
                    <a:lnTo>
                      <a:pt x="38" y="4"/>
                    </a:lnTo>
                    <a:lnTo>
                      <a:pt x="48" y="6"/>
                    </a:lnTo>
                    <a:lnTo>
                      <a:pt x="57" y="7"/>
                    </a:lnTo>
                    <a:lnTo>
                      <a:pt x="66" y="8"/>
                    </a:lnTo>
                    <a:lnTo>
                      <a:pt x="76" y="9"/>
                    </a:lnTo>
                    <a:close/>
                  </a:path>
                </a:pathLst>
              </a:custGeom>
              <a:solidFill>
                <a:srgbClr val="995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 name="Freeform 69"/>
              <p:cNvSpPr>
                <a:spLocks/>
              </p:cNvSpPr>
              <p:nvPr/>
            </p:nvSpPr>
            <p:spPr bwMode="auto">
              <a:xfrm>
                <a:off x="4434" y="3412"/>
                <a:ext cx="15" cy="3"/>
              </a:xfrm>
              <a:custGeom>
                <a:avLst/>
                <a:gdLst>
                  <a:gd name="T0" fmla="*/ 76 w 76"/>
                  <a:gd name="T1" fmla="*/ 8 h 17"/>
                  <a:gd name="T2" fmla="*/ 75 w 76"/>
                  <a:gd name="T3" fmla="*/ 11 h 17"/>
                  <a:gd name="T4" fmla="*/ 75 w 76"/>
                  <a:gd name="T5" fmla="*/ 13 h 17"/>
                  <a:gd name="T6" fmla="*/ 75 w 76"/>
                  <a:gd name="T7" fmla="*/ 15 h 17"/>
                  <a:gd name="T8" fmla="*/ 74 w 76"/>
                  <a:gd name="T9" fmla="*/ 17 h 17"/>
                  <a:gd name="T10" fmla="*/ 64 w 76"/>
                  <a:gd name="T11" fmla="*/ 16 h 17"/>
                  <a:gd name="T12" fmla="*/ 55 w 76"/>
                  <a:gd name="T13" fmla="*/ 15 h 17"/>
                  <a:gd name="T14" fmla="*/ 46 w 76"/>
                  <a:gd name="T15" fmla="*/ 14 h 17"/>
                  <a:gd name="T16" fmla="*/ 36 w 76"/>
                  <a:gd name="T17" fmla="*/ 12 h 17"/>
                  <a:gd name="T18" fmla="*/ 27 w 76"/>
                  <a:gd name="T19" fmla="*/ 11 h 17"/>
                  <a:gd name="T20" fmla="*/ 17 w 76"/>
                  <a:gd name="T21" fmla="*/ 10 h 17"/>
                  <a:gd name="T22" fmla="*/ 9 w 76"/>
                  <a:gd name="T23" fmla="*/ 8 h 17"/>
                  <a:gd name="T24" fmla="*/ 0 w 76"/>
                  <a:gd name="T25" fmla="*/ 7 h 17"/>
                  <a:gd name="T26" fmla="*/ 1 w 76"/>
                  <a:gd name="T27" fmla="*/ 5 h 17"/>
                  <a:gd name="T28" fmla="*/ 1 w 76"/>
                  <a:gd name="T29" fmla="*/ 3 h 17"/>
                  <a:gd name="T30" fmla="*/ 1 w 76"/>
                  <a:gd name="T31" fmla="*/ 2 h 17"/>
                  <a:gd name="T32" fmla="*/ 1 w 76"/>
                  <a:gd name="T33" fmla="*/ 0 h 17"/>
                  <a:gd name="T34" fmla="*/ 10 w 76"/>
                  <a:gd name="T35" fmla="*/ 1 h 17"/>
                  <a:gd name="T36" fmla="*/ 19 w 76"/>
                  <a:gd name="T37" fmla="*/ 2 h 17"/>
                  <a:gd name="T38" fmla="*/ 29 w 76"/>
                  <a:gd name="T39" fmla="*/ 3 h 17"/>
                  <a:gd name="T40" fmla="*/ 38 w 76"/>
                  <a:gd name="T41" fmla="*/ 4 h 17"/>
                  <a:gd name="T42" fmla="*/ 48 w 76"/>
                  <a:gd name="T43" fmla="*/ 5 h 17"/>
                  <a:gd name="T44" fmla="*/ 57 w 76"/>
                  <a:gd name="T45" fmla="*/ 6 h 17"/>
                  <a:gd name="T46" fmla="*/ 66 w 76"/>
                  <a:gd name="T47" fmla="*/ 7 h 17"/>
                  <a:gd name="T48" fmla="*/ 76 w 76"/>
                  <a:gd name="T49"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6" h="17">
                    <a:moveTo>
                      <a:pt x="76" y="8"/>
                    </a:moveTo>
                    <a:lnTo>
                      <a:pt x="75" y="11"/>
                    </a:lnTo>
                    <a:lnTo>
                      <a:pt x="75" y="13"/>
                    </a:lnTo>
                    <a:lnTo>
                      <a:pt x="75" y="15"/>
                    </a:lnTo>
                    <a:lnTo>
                      <a:pt x="74" y="17"/>
                    </a:lnTo>
                    <a:lnTo>
                      <a:pt x="64" y="16"/>
                    </a:lnTo>
                    <a:lnTo>
                      <a:pt x="55" y="15"/>
                    </a:lnTo>
                    <a:lnTo>
                      <a:pt x="46" y="14"/>
                    </a:lnTo>
                    <a:lnTo>
                      <a:pt x="36" y="12"/>
                    </a:lnTo>
                    <a:lnTo>
                      <a:pt x="27" y="11"/>
                    </a:lnTo>
                    <a:lnTo>
                      <a:pt x="17" y="10"/>
                    </a:lnTo>
                    <a:lnTo>
                      <a:pt x="9" y="8"/>
                    </a:lnTo>
                    <a:lnTo>
                      <a:pt x="0" y="7"/>
                    </a:lnTo>
                    <a:lnTo>
                      <a:pt x="1" y="5"/>
                    </a:lnTo>
                    <a:lnTo>
                      <a:pt x="1" y="3"/>
                    </a:lnTo>
                    <a:lnTo>
                      <a:pt x="1" y="2"/>
                    </a:lnTo>
                    <a:lnTo>
                      <a:pt x="1" y="0"/>
                    </a:lnTo>
                    <a:lnTo>
                      <a:pt x="10" y="1"/>
                    </a:lnTo>
                    <a:lnTo>
                      <a:pt x="19" y="2"/>
                    </a:lnTo>
                    <a:lnTo>
                      <a:pt x="29" y="3"/>
                    </a:lnTo>
                    <a:lnTo>
                      <a:pt x="38" y="4"/>
                    </a:lnTo>
                    <a:lnTo>
                      <a:pt x="48" y="5"/>
                    </a:lnTo>
                    <a:lnTo>
                      <a:pt x="57" y="6"/>
                    </a:lnTo>
                    <a:lnTo>
                      <a:pt x="66" y="7"/>
                    </a:lnTo>
                    <a:lnTo>
                      <a:pt x="76" y="8"/>
                    </a:lnTo>
                    <a:close/>
                  </a:path>
                </a:pathLst>
              </a:custGeom>
              <a:solidFill>
                <a:srgbClr val="A05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 name="Freeform 70"/>
              <p:cNvSpPr>
                <a:spLocks/>
              </p:cNvSpPr>
              <p:nvPr/>
            </p:nvSpPr>
            <p:spPr bwMode="auto">
              <a:xfrm>
                <a:off x="4434" y="3412"/>
                <a:ext cx="15" cy="3"/>
              </a:xfrm>
              <a:custGeom>
                <a:avLst/>
                <a:gdLst>
                  <a:gd name="T0" fmla="*/ 76 w 76"/>
                  <a:gd name="T1" fmla="*/ 10 h 17"/>
                  <a:gd name="T2" fmla="*/ 75 w 76"/>
                  <a:gd name="T3" fmla="*/ 12 h 17"/>
                  <a:gd name="T4" fmla="*/ 75 w 76"/>
                  <a:gd name="T5" fmla="*/ 13 h 17"/>
                  <a:gd name="T6" fmla="*/ 75 w 76"/>
                  <a:gd name="T7" fmla="*/ 15 h 17"/>
                  <a:gd name="T8" fmla="*/ 74 w 76"/>
                  <a:gd name="T9" fmla="*/ 17 h 17"/>
                  <a:gd name="T10" fmla="*/ 64 w 76"/>
                  <a:gd name="T11" fmla="*/ 16 h 17"/>
                  <a:gd name="T12" fmla="*/ 55 w 76"/>
                  <a:gd name="T13" fmla="*/ 15 h 17"/>
                  <a:gd name="T14" fmla="*/ 46 w 76"/>
                  <a:gd name="T15" fmla="*/ 14 h 17"/>
                  <a:gd name="T16" fmla="*/ 36 w 76"/>
                  <a:gd name="T17" fmla="*/ 12 h 17"/>
                  <a:gd name="T18" fmla="*/ 27 w 76"/>
                  <a:gd name="T19" fmla="*/ 11 h 17"/>
                  <a:gd name="T20" fmla="*/ 17 w 76"/>
                  <a:gd name="T21" fmla="*/ 10 h 17"/>
                  <a:gd name="T22" fmla="*/ 9 w 76"/>
                  <a:gd name="T23" fmla="*/ 8 h 17"/>
                  <a:gd name="T24" fmla="*/ 0 w 76"/>
                  <a:gd name="T25" fmla="*/ 7 h 17"/>
                  <a:gd name="T26" fmla="*/ 1 w 76"/>
                  <a:gd name="T27" fmla="*/ 5 h 17"/>
                  <a:gd name="T28" fmla="*/ 1 w 76"/>
                  <a:gd name="T29" fmla="*/ 3 h 17"/>
                  <a:gd name="T30" fmla="*/ 1 w 76"/>
                  <a:gd name="T31" fmla="*/ 2 h 17"/>
                  <a:gd name="T32" fmla="*/ 1 w 76"/>
                  <a:gd name="T33" fmla="*/ 0 h 17"/>
                  <a:gd name="T34" fmla="*/ 10 w 76"/>
                  <a:gd name="T35" fmla="*/ 1 h 17"/>
                  <a:gd name="T36" fmla="*/ 19 w 76"/>
                  <a:gd name="T37" fmla="*/ 2 h 17"/>
                  <a:gd name="T38" fmla="*/ 29 w 76"/>
                  <a:gd name="T39" fmla="*/ 3 h 17"/>
                  <a:gd name="T40" fmla="*/ 38 w 76"/>
                  <a:gd name="T41" fmla="*/ 4 h 17"/>
                  <a:gd name="T42" fmla="*/ 48 w 76"/>
                  <a:gd name="T43" fmla="*/ 6 h 17"/>
                  <a:gd name="T44" fmla="*/ 57 w 76"/>
                  <a:gd name="T45" fmla="*/ 7 h 17"/>
                  <a:gd name="T46" fmla="*/ 66 w 76"/>
                  <a:gd name="T47" fmla="*/ 8 h 17"/>
                  <a:gd name="T48" fmla="*/ 76 w 76"/>
                  <a:gd name="T49" fmla="*/ 1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6" h="17">
                    <a:moveTo>
                      <a:pt x="76" y="10"/>
                    </a:moveTo>
                    <a:lnTo>
                      <a:pt x="75" y="12"/>
                    </a:lnTo>
                    <a:lnTo>
                      <a:pt x="75" y="13"/>
                    </a:lnTo>
                    <a:lnTo>
                      <a:pt x="75" y="15"/>
                    </a:lnTo>
                    <a:lnTo>
                      <a:pt x="74" y="17"/>
                    </a:lnTo>
                    <a:lnTo>
                      <a:pt x="64" y="16"/>
                    </a:lnTo>
                    <a:lnTo>
                      <a:pt x="55" y="15"/>
                    </a:lnTo>
                    <a:lnTo>
                      <a:pt x="46" y="14"/>
                    </a:lnTo>
                    <a:lnTo>
                      <a:pt x="36" y="12"/>
                    </a:lnTo>
                    <a:lnTo>
                      <a:pt x="27" y="11"/>
                    </a:lnTo>
                    <a:lnTo>
                      <a:pt x="17" y="10"/>
                    </a:lnTo>
                    <a:lnTo>
                      <a:pt x="9" y="8"/>
                    </a:lnTo>
                    <a:lnTo>
                      <a:pt x="0" y="7"/>
                    </a:lnTo>
                    <a:lnTo>
                      <a:pt x="1" y="5"/>
                    </a:lnTo>
                    <a:lnTo>
                      <a:pt x="1" y="3"/>
                    </a:lnTo>
                    <a:lnTo>
                      <a:pt x="1" y="2"/>
                    </a:lnTo>
                    <a:lnTo>
                      <a:pt x="1" y="0"/>
                    </a:lnTo>
                    <a:lnTo>
                      <a:pt x="10" y="1"/>
                    </a:lnTo>
                    <a:lnTo>
                      <a:pt x="19" y="2"/>
                    </a:lnTo>
                    <a:lnTo>
                      <a:pt x="29" y="3"/>
                    </a:lnTo>
                    <a:lnTo>
                      <a:pt x="38" y="4"/>
                    </a:lnTo>
                    <a:lnTo>
                      <a:pt x="48" y="6"/>
                    </a:lnTo>
                    <a:lnTo>
                      <a:pt x="57" y="7"/>
                    </a:lnTo>
                    <a:lnTo>
                      <a:pt x="66" y="8"/>
                    </a:lnTo>
                    <a:lnTo>
                      <a:pt x="76" y="10"/>
                    </a:lnTo>
                    <a:close/>
                  </a:path>
                </a:pathLst>
              </a:custGeom>
              <a:solidFill>
                <a:srgbClr val="A86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7" name="Freeform 71"/>
              <p:cNvSpPr>
                <a:spLocks/>
              </p:cNvSpPr>
              <p:nvPr/>
            </p:nvSpPr>
            <p:spPr bwMode="auto">
              <a:xfrm>
                <a:off x="4434" y="3412"/>
                <a:ext cx="15" cy="3"/>
              </a:xfrm>
              <a:custGeom>
                <a:avLst/>
                <a:gdLst>
                  <a:gd name="T0" fmla="*/ 76 w 76"/>
                  <a:gd name="T1" fmla="*/ 9 h 15"/>
                  <a:gd name="T2" fmla="*/ 75 w 76"/>
                  <a:gd name="T3" fmla="*/ 10 h 15"/>
                  <a:gd name="T4" fmla="*/ 75 w 76"/>
                  <a:gd name="T5" fmla="*/ 12 h 15"/>
                  <a:gd name="T6" fmla="*/ 75 w 76"/>
                  <a:gd name="T7" fmla="*/ 13 h 15"/>
                  <a:gd name="T8" fmla="*/ 74 w 76"/>
                  <a:gd name="T9" fmla="*/ 15 h 15"/>
                  <a:gd name="T10" fmla="*/ 64 w 76"/>
                  <a:gd name="T11" fmla="*/ 14 h 15"/>
                  <a:gd name="T12" fmla="*/ 55 w 76"/>
                  <a:gd name="T13" fmla="*/ 13 h 15"/>
                  <a:gd name="T14" fmla="*/ 46 w 76"/>
                  <a:gd name="T15" fmla="*/ 12 h 15"/>
                  <a:gd name="T16" fmla="*/ 36 w 76"/>
                  <a:gd name="T17" fmla="*/ 11 h 15"/>
                  <a:gd name="T18" fmla="*/ 27 w 76"/>
                  <a:gd name="T19" fmla="*/ 10 h 15"/>
                  <a:gd name="T20" fmla="*/ 17 w 76"/>
                  <a:gd name="T21" fmla="*/ 9 h 15"/>
                  <a:gd name="T22" fmla="*/ 9 w 76"/>
                  <a:gd name="T23" fmla="*/ 7 h 15"/>
                  <a:gd name="T24" fmla="*/ 0 w 76"/>
                  <a:gd name="T25" fmla="*/ 6 h 15"/>
                  <a:gd name="T26" fmla="*/ 1 w 76"/>
                  <a:gd name="T27" fmla="*/ 4 h 15"/>
                  <a:gd name="T28" fmla="*/ 1 w 76"/>
                  <a:gd name="T29" fmla="*/ 3 h 15"/>
                  <a:gd name="T30" fmla="*/ 1 w 76"/>
                  <a:gd name="T31" fmla="*/ 1 h 15"/>
                  <a:gd name="T32" fmla="*/ 1 w 76"/>
                  <a:gd name="T33" fmla="*/ 0 h 15"/>
                  <a:gd name="T34" fmla="*/ 10 w 76"/>
                  <a:gd name="T35" fmla="*/ 1 h 15"/>
                  <a:gd name="T36" fmla="*/ 19 w 76"/>
                  <a:gd name="T37" fmla="*/ 2 h 15"/>
                  <a:gd name="T38" fmla="*/ 29 w 76"/>
                  <a:gd name="T39" fmla="*/ 3 h 15"/>
                  <a:gd name="T40" fmla="*/ 38 w 76"/>
                  <a:gd name="T41" fmla="*/ 4 h 15"/>
                  <a:gd name="T42" fmla="*/ 48 w 76"/>
                  <a:gd name="T43" fmla="*/ 5 h 15"/>
                  <a:gd name="T44" fmla="*/ 57 w 76"/>
                  <a:gd name="T45" fmla="*/ 6 h 15"/>
                  <a:gd name="T46" fmla="*/ 66 w 76"/>
                  <a:gd name="T47" fmla="*/ 7 h 15"/>
                  <a:gd name="T48" fmla="*/ 76 w 76"/>
                  <a:gd name="T49"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6" h="15">
                    <a:moveTo>
                      <a:pt x="76" y="9"/>
                    </a:moveTo>
                    <a:lnTo>
                      <a:pt x="75" y="10"/>
                    </a:lnTo>
                    <a:lnTo>
                      <a:pt x="75" y="12"/>
                    </a:lnTo>
                    <a:lnTo>
                      <a:pt x="75" y="13"/>
                    </a:lnTo>
                    <a:lnTo>
                      <a:pt x="74" y="15"/>
                    </a:lnTo>
                    <a:lnTo>
                      <a:pt x="64" y="14"/>
                    </a:lnTo>
                    <a:lnTo>
                      <a:pt x="55" y="13"/>
                    </a:lnTo>
                    <a:lnTo>
                      <a:pt x="46" y="12"/>
                    </a:lnTo>
                    <a:lnTo>
                      <a:pt x="36" y="11"/>
                    </a:lnTo>
                    <a:lnTo>
                      <a:pt x="27" y="10"/>
                    </a:lnTo>
                    <a:lnTo>
                      <a:pt x="17" y="9"/>
                    </a:lnTo>
                    <a:lnTo>
                      <a:pt x="9" y="7"/>
                    </a:lnTo>
                    <a:lnTo>
                      <a:pt x="0" y="6"/>
                    </a:lnTo>
                    <a:lnTo>
                      <a:pt x="1" y="4"/>
                    </a:lnTo>
                    <a:lnTo>
                      <a:pt x="1" y="3"/>
                    </a:lnTo>
                    <a:lnTo>
                      <a:pt x="1" y="1"/>
                    </a:lnTo>
                    <a:lnTo>
                      <a:pt x="1" y="0"/>
                    </a:lnTo>
                    <a:lnTo>
                      <a:pt x="10" y="1"/>
                    </a:lnTo>
                    <a:lnTo>
                      <a:pt x="19" y="2"/>
                    </a:lnTo>
                    <a:lnTo>
                      <a:pt x="29" y="3"/>
                    </a:lnTo>
                    <a:lnTo>
                      <a:pt x="38" y="4"/>
                    </a:lnTo>
                    <a:lnTo>
                      <a:pt x="48" y="5"/>
                    </a:lnTo>
                    <a:lnTo>
                      <a:pt x="57" y="6"/>
                    </a:lnTo>
                    <a:lnTo>
                      <a:pt x="66" y="7"/>
                    </a:lnTo>
                    <a:lnTo>
                      <a:pt x="76" y="9"/>
                    </a:lnTo>
                    <a:close/>
                  </a:path>
                </a:pathLst>
              </a:custGeom>
              <a:solidFill>
                <a:srgbClr val="AD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8" name="Freeform 72"/>
              <p:cNvSpPr>
                <a:spLocks/>
              </p:cNvSpPr>
              <p:nvPr/>
            </p:nvSpPr>
            <p:spPr bwMode="auto">
              <a:xfrm>
                <a:off x="4434" y="3412"/>
                <a:ext cx="15" cy="3"/>
              </a:xfrm>
              <a:custGeom>
                <a:avLst/>
                <a:gdLst>
                  <a:gd name="T0" fmla="*/ 76 w 76"/>
                  <a:gd name="T1" fmla="*/ 10 h 15"/>
                  <a:gd name="T2" fmla="*/ 75 w 76"/>
                  <a:gd name="T3" fmla="*/ 11 h 15"/>
                  <a:gd name="T4" fmla="*/ 75 w 76"/>
                  <a:gd name="T5" fmla="*/ 12 h 15"/>
                  <a:gd name="T6" fmla="*/ 75 w 76"/>
                  <a:gd name="T7" fmla="*/ 14 h 15"/>
                  <a:gd name="T8" fmla="*/ 74 w 76"/>
                  <a:gd name="T9" fmla="*/ 15 h 15"/>
                  <a:gd name="T10" fmla="*/ 64 w 76"/>
                  <a:gd name="T11" fmla="*/ 14 h 15"/>
                  <a:gd name="T12" fmla="*/ 55 w 76"/>
                  <a:gd name="T13" fmla="*/ 13 h 15"/>
                  <a:gd name="T14" fmla="*/ 46 w 76"/>
                  <a:gd name="T15" fmla="*/ 12 h 15"/>
                  <a:gd name="T16" fmla="*/ 36 w 76"/>
                  <a:gd name="T17" fmla="*/ 10 h 15"/>
                  <a:gd name="T18" fmla="*/ 27 w 76"/>
                  <a:gd name="T19" fmla="*/ 9 h 15"/>
                  <a:gd name="T20" fmla="*/ 17 w 76"/>
                  <a:gd name="T21" fmla="*/ 7 h 15"/>
                  <a:gd name="T22" fmla="*/ 9 w 76"/>
                  <a:gd name="T23" fmla="*/ 6 h 15"/>
                  <a:gd name="T24" fmla="*/ 0 w 76"/>
                  <a:gd name="T25" fmla="*/ 5 h 15"/>
                  <a:gd name="T26" fmla="*/ 0 w 76"/>
                  <a:gd name="T27" fmla="*/ 4 h 15"/>
                  <a:gd name="T28" fmla="*/ 1 w 76"/>
                  <a:gd name="T29" fmla="*/ 3 h 15"/>
                  <a:gd name="T30" fmla="*/ 1 w 76"/>
                  <a:gd name="T31" fmla="*/ 1 h 15"/>
                  <a:gd name="T32" fmla="*/ 1 w 76"/>
                  <a:gd name="T33" fmla="*/ 0 h 15"/>
                  <a:gd name="T34" fmla="*/ 10 w 76"/>
                  <a:gd name="T35" fmla="*/ 1 h 15"/>
                  <a:gd name="T36" fmla="*/ 19 w 76"/>
                  <a:gd name="T37" fmla="*/ 2 h 15"/>
                  <a:gd name="T38" fmla="*/ 29 w 76"/>
                  <a:gd name="T39" fmla="*/ 3 h 15"/>
                  <a:gd name="T40" fmla="*/ 38 w 76"/>
                  <a:gd name="T41" fmla="*/ 4 h 15"/>
                  <a:gd name="T42" fmla="*/ 48 w 76"/>
                  <a:gd name="T43" fmla="*/ 6 h 15"/>
                  <a:gd name="T44" fmla="*/ 57 w 76"/>
                  <a:gd name="T45" fmla="*/ 7 h 15"/>
                  <a:gd name="T46" fmla="*/ 66 w 76"/>
                  <a:gd name="T47" fmla="*/ 9 h 15"/>
                  <a:gd name="T48" fmla="*/ 76 w 76"/>
                  <a:gd name="T49"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6" h="15">
                    <a:moveTo>
                      <a:pt x="76" y="10"/>
                    </a:moveTo>
                    <a:lnTo>
                      <a:pt x="75" y="11"/>
                    </a:lnTo>
                    <a:lnTo>
                      <a:pt x="75" y="12"/>
                    </a:lnTo>
                    <a:lnTo>
                      <a:pt x="75" y="14"/>
                    </a:lnTo>
                    <a:lnTo>
                      <a:pt x="74" y="15"/>
                    </a:lnTo>
                    <a:lnTo>
                      <a:pt x="64" y="14"/>
                    </a:lnTo>
                    <a:lnTo>
                      <a:pt x="55" y="13"/>
                    </a:lnTo>
                    <a:lnTo>
                      <a:pt x="46" y="12"/>
                    </a:lnTo>
                    <a:lnTo>
                      <a:pt x="36" y="10"/>
                    </a:lnTo>
                    <a:lnTo>
                      <a:pt x="27" y="9"/>
                    </a:lnTo>
                    <a:lnTo>
                      <a:pt x="17" y="7"/>
                    </a:lnTo>
                    <a:lnTo>
                      <a:pt x="9" y="6"/>
                    </a:lnTo>
                    <a:lnTo>
                      <a:pt x="0" y="5"/>
                    </a:lnTo>
                    <a:lnTo>
                      <a:pt x="0" y="4"/>
                    </a:lnTo>
                    <a:lnTo>
                      <a:pt x="1" y="3"/>
                    </a:lnTo>
                    <a:lnTo>
                      <a:pt x="1" y="1"/>
                    </a:lnTo>
                    <a:lnTo>
                      <a:pt x="1" y="0"/>
                    </a:lnTo>
                    <a:lnTo>
                      <a:pt x="10" y="1"/>
                    </a:lnTo>
                    <a:lnTo>
                      <a:pt x="19" y="2"/>
                    </a:lnTo>
                    <a:lnTo>
                      <a:pt x="29" y="3"/>
                    </a:lnTo>
                    <a:lnTo>
                      <a:pt x="38" y="4"/>
                    </a:lnTo>
                    <a:lnTo>
                      <a:pt x="48" y="6"/>
                    </a:lnTo>
                    <a:lnTo>
                      <a:pt x="57" y="7"/>
                    </a:lnTo>
                    <a:lnTo>
                      <a:pt x="66" y="9"/>
                    </a:lnTo>
                    <a:lnTo>
                      <a:pt x="76" y="10"/>
                    </a:lnTo>
                    <a:close/>
                  </a:path>
                </a:pathLst>
              </a:custGeom>
              <a:solidFill>
                <a:srgbClr val="B5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9" name="Freeform 73"/>
              <p:cNvSpPr>
                <a:spLocks/>
              </p:cNvSpPr>
              <p:nvPr/>
            </p:nvSpPr>
            <p:spPr bwMode="auto">
              <a:xfrm>
                <a:off x="4434" y="3412"/>
                <a:ext cx="15" cy="3"/>
              </a:xfrm>
              <a:custGeom>
                <a:avLst/>
                <a:gdLst>
                  <a:gd name="T0" fmla="*/ 76 w 76"/>
                  <a:gd name="T1" fmla="*/ 10 h 15"/>
                  <a:gd name="T2" fmla="*/ 75 w 76"/>
                  <a:gd name="T3" fmla="*/ 11 h 15"/>
                  <a:gd name="T4" fmla="*/ 75 w 76"/>
                  <a:gd name="T5" fmla="*/ 12 h 15"/>
                  <a:gd name="T6" fmla="*/ 75 w 76"/>
                  <a:gd name="T7" fmla="*/ 14 h 15"/>
                  <a:gd name="T8" fmla="*/ 74 w 76"/>
                  <a:gd name="T9" fmla="*/ 15 h 15"/>
                  <a:gd name="T10" fmla="*/ 64 w 76"/>
                  <a:gd name="T11" fmla="*/ 14 h 15"/>
                  <a:gd name="T12" fmla="*/ 55 w 76"/>
                  <a:gd name="T13" fmla="*/ 13 h 15"/>
                  <a:gd name="T14" fmla="*/ 46 w 76"/>
                  <a:gd name="T15" fmla="*/ 12 h 15"/>
                  <a:gd name="T16" fmla="*/ 36 w 76"/>
                  <a:gd name="T17" fmla="*/ 10 h 15"/>
                  <a:gd name="T18" fmla="*/ 27 w 76"/>
                  <a:gd name="T19" fmla="*/ 9 h 15"/>
                  <a:gd name="T20" fmla="*/ 17 w 76"/>
                  <a:gd name="T21" fmla="*/ 7 h 15"/>
                  <a:gd name="T22" fmla="*/ 9 w 76"/>
                  <a:gd name="T23" fmla="*/ 6 h 15"/>
                  <a:gd name="T24" fmla="*/ 0 w 76"/>
                  <a:gd name="T25" fmla="*/ 5 h 15"/>
                  <a:gd name="T26" fmla="*/ 0 w 76"/>
                  <a:gd name="T27" fmla="*/ 4 h 15"/>
                  <a:gd name="T28" fmla="*/ 1 w 76"/>
                  <a:gd name="T29" fmla="*/ 2 h 15"/>
                  <a:gd name="T30" fmla="*/ 1 w 76"/>
                  <a:gd name="T31" fmla="*/ 1 h 15"/>
                  <a:gd name="T32" fmla="*/ 1 w 76"/>
                  <a:gd name="T33" fmla="*/ 0 h 15"/>
                  <a:gd name="T34" fmla="*/ 10 w 76"/>
                  <a:gd name="T35" fmla="*/ 1 h 15"/>
                  <a:gd name="T36" fmla="*/ 18 w 76"/>
                  <a:gd name="T37" fmla="*/ 2 h 15"/>
                  <a:gd name="T38" fmla="*/ 28 w 76"/>
                  <a:gd name="T39" fmla="*/ 3 h 15"/>
                  <a:gd name="T40" fmla="*/ 37 w 76"/>
                  <a:gd name="T41" fmla="*/ 4 h 15"/>
                  <a:gd name="T42" fmla="*/ 47 w 76"/>
                  <a:gd name="T43" fmla="*/ 6 h 15"/>
                  <a:gd name="T44" fmla="*/ 56 w 76"/>
                  <a:gd name="T45" fmla="*/ 7 h 15"/>
                  <a:gd name="T46" fmla="*/ 66 w 76"/>
                  <a:gd name="T47" fmla="*/ 9 h 15"/>
                  <a:gd name="T48" fmla="*/ 76 w 76"/>
                  <a:gd name="T49"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6" h="15">
                    <a:moveTo>
                      <a:pt x="76" y="10"/>
                    </a:moveTo>
                    <a:lnTo>
                      <a:pt x="75" y="11"/>
                    </a:lnTo>
                    <a:lnTo>
                      <a:pt x="75" y="12"/>
                    </a:lnTo>
                    <a:lnTo>
                      <a:pt x="75" y="14"/>
                    </a:lnTo>
                    <a:lnTo>
                      <a:pt x="74" y="15"/>
                    </a:lnTo>
                    <a:lnTo>
                      <a:pt x="64" y="14"/>
                    </a:lnTo>
                    <a:lnTo>
                      <a:pt x="55" y="13"/>
                    </a:lnTo>
                    <a:lnTo>
                      <a:pt x="46" y="12"/>
                    </a:lnTo>
                    <a:lnTo>
                      <a:pt x="36" y="10"/>
                    </a:lnTo>
                    <a:lnTo>
                      <a:pt x="27" y="9"/>
                    </a:lnTo>
                    <a:lnTo>
                      <a:pt x="17" y="7"/>
                    </a:lnTo>
                    <a:lnTo>
                      <a:pt x="9" y="6"/>
                    </a:lnTo>
                    <a:lnTo>
                      <a:pt x="0" y="5"/>
                    </a:lnTo>
                    <a:lnTo>
                      <a:pt x="0" y="4"/>
                    </a:lnTo>
                    <a:lnTo>
                      <a:pt x="1" y="2"/>
                    </a:lnTo>
                    <a:lnTo>
                      <a:pt x="1" y="1"/>
                    </a:lnTo>
                    <a:lnTo>
                      <a:pt x="1" y="0"/>
                    </a:lnTo>
                    <a:lnTo>
                      <a:pt x="10" y="1"/>
                    </a:lnTo>
                    <a:lnTo>
                      <a:pt x="18" y="2"/>
                    </a:lnTo>
                    <a:lnTo>
                      <a:pt x="28" y="3"/>
                    </a:lnTo>
                    <a:lnTo>
                      <a:pt x="37" y="4"/>
                    </a:lnTo>
                    <a:lnTo>
                      <a:pt x="47" y="6"/>
                    </a:lnTo>
                    <a:lnTo>
                      <a:pt x="56" y="7"/>
                    </a:lnTo>
                    <a:lnTo>
                      <a:pt x="66" y="9"/>
                    </a:lnTo>
                    <a:lnTo>
                      <a:pt x="76" y="10"/>
                    </a:lnTo>
                    <a:close/>
                  </a:path>
                </a:pathLst>
              </a:custGeom>
              <a:solidFill>
                <a:srgbClr val="BC7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0" name="Freeform 74"/>
              <p:cNvSpPr>
                <a:spLocks/>
              </p:cNvSpPr>
              <p:nvPr/>
            </p:nvSpPr>
            <p:spPr bwMode="auto">
              <a:xfrm>
                <a:off x="4434" y="3412"/>
                <a:ext cx="15" cy="2"/>
              </a:xfrm>
              <a:custGeom>
                <a:avLst/>
                <a:gdLst>
                  <a:gd name="T0" fmla="*/ 76 w 76"/>
                  <a:gd name="T1" fmla="*/ 9 h 13"/>
                  <a:gd name="T2" fmla="*/ 75 w 76"/>
                  <a:gd name="T3" fmla="*/ 10 h 13"/>
                  <a:gd name="T4" fmla="*/ 75 w 76"/>
                  <a:gd name="T5" fmla="*/ 11 h 13"/>
                  <a:gd name="T6" fmla="*/ 75 w 76"/>
                  <a:gd name="T7" fmla="*/ 12 h 13"/>
                  <a:gd name="T8" fmla="*/ 74 w 76"/>
                  <a:gd name="T9" fmla="*/ 13 h 13"/>
                  <a:gd name="T10" fmla="*/ 64 w 76"/>
                  <a:gd name="T11" fmla="*/ 12 h 13"/>
                  <a:gd name="T12" fmla="*/ 55 w 76"/>
                  <a:gd name="T13" fmla="*/ 11 h 13"/>
                  <a:gd name="T14" fmla="*/ 46 w 76"/>
                  <a:gd name="T15" fmla="*/ 10 h 13"/>
                  <a:gd name="T16" fmla="*/ 36 w 76"/>
                  <a:gd name="T17" fmla="*/ 9 h 13"/>
                  <a:gd name="T18" fmla="*/ 27 w 76"/>
                  <a:gd name="T19" fmla="*/ 8 h 13"/>
                  <a:gd name="T20" fmla="*/ 17 w 76"/>
                  <a:gd name="T21" fmla="*/ 6 h 13"/>
                  <a:gd name="T22" fmla="*/ 9 w 76"/>
                  <a:gd name="T23" fmla="*/ 5 h 13"/>
                  <a:gd name="T24" fmla="*/ 0 w 76"/>
                  <a:gd name="T25" fmla="*/ 4 h 13"/>
                  <a:gd name="T26" fmla="*/ 0 w 76"/>
                  <a:gd name="T27" fmla="*/ 3 h 13"/>
                  <a:gd name="T28" fmla="*/ 1 w 76"/>
                  <a:gd name="T29" fmla="*/ 2 h 13"/>
                  <a:gd name="T30" fmla="*/ 1 w 76"/>
                  <a:gd name="T31" fmla="*/ 1 h 13"/>
                  <a:gd name="T32" fmla="*/ 1 w 76"/>
                  <a:gd name="T33" fmla="*/ 0 h 13"/>
                  <a:gd name="T34" fmla="*/ 10 w 76"/>
                  <a:gd name="T35" fmla="*/ 1 h 13"/>
                  <a:gd name="T36" fmla="*/ 18 w 76"/>
                  <a:gd name="T37" fmla="*/ 2 h 13"/>
                  <a:gd name="T38" fmla="*/ 28 w 76"/>
                  <a:gd name="T39" fmla="*/ 3 h 13"/>
                  <a:gd name="T40" fmla="*/ 37 w 76"/>
                  <a:gd name="T41" fmla="*/ 4 h 13"/>
                  <a:gd name="T42" fmla="*/ 47 w 76"/>
                  <a:gd name="T43" fmla="*/ 5 h 13"/>
                  <a:gd name="T44" fmla="*/ 56 w 76"/>
                  <a:gd name="T45" fmla="*/ 6 h 13"/>
                  <a:gd name="T46" fmla="*/ 66 w 76"/>
                  <a:gd name="T47" fmla="*/ 8 h 13"/>
                  <a:gd name="T48" fmla="*/ 76 w 76"/>
                  <a:gd name="T49"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6" h="13">
                    <a:moveTo>
                      <a:pt x="76" y="9"/>
                    </a:moveTo>
                    <a:lnTo>
                      <a:pt x="75" y="10"/>
                    </a:lnTo>
                    <a:lnTo>
                      <a:pt x="75" y="11"/>
                    </a:lnTo>
                    <a:lnTo>
                      <a:pt x="75" y="12"/>
                    </a:lnTo>
                    <a:lnTo>
                      <a:pt x="74" y="13"/>
                    </a:lnTo>
                    <a:lnTo>
                      <a:pt x="64" y="12"/>
                    </a:lnTo>
                    <a:lnTo>
                      <a:pt x="55" y="11"/>
                    </a:lnTo>
                    <a:lnTo>
                      <a:pt x="46" y="10"/>
                    </a:lnTo>
                    <a:lnTo>
                      <a:pt x="36" y="9"/>
                    </a:lnTo>
                    <a:lnTo>
                      <a:pt x="27" y="8"/>
                    </a:lnTo>
                    <a:lnTo>
                      <a:pt x="17" y="6"/>
                    </a:lnTo>
                    <a:lnTo>
                      <a:pt x="9" y="5"/>
                    </a:lnTo>
                    <a:lnTo>
                      <a:pt x="0" y="4"/>
                    </a:lnTo>
                    <a:lnTo>
                      <a:pt x="0" y="3"/>
                    </a:lnTo>
                    <a:lnTo>
                      <a:pt x="1" y="2"/>
                    </a:lnTo>
                    <a:lnTo>
                      <a:pt x="1" y="1"/>
                    </a:lnTo>
                    <a:lnTo>
                      <a:pt x="1" y="0"/>
                    </a:lnTo>
                    <a:lnTo>
                      <a:pt x="10" y="1"/>
                    </a:lnTo>
                    <a:lnTo>
                      <a:pt x="18" y="2"/>
                    </a:lnTo>
                    <a:lnTo>
                      <a:pt x="28" y="3"/>
                    </a:lnTo>
                    <a:lnTo>
                      <a:pt x="37" y="4"/>
                    </a:lnTo>
                    <a:lnTo>
                      <a:pt x="47" y="5"/>
                    </a:lnTo>
                    <a:lnTo>
                      <a:pt x="56" y="6"/>
                    </a:lnTo>
                    <a:lnTo>
                      <a:pt x="66" y="8"/>
                    </a:lnTo>
                    <a:lnTo>
                      <a:pt x="76" y="9"/>
                    </a:lnTo>
                    <a:close/>
                  </a:path>
                </a:pathLst>
              </a:custGeom>
              <a:solidFill>
                <a:srgbClr val="C48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1" name="Freeform 75"/>
              <p:cNvSpPr>
                <a:spLocks/>
              </p:cNvSpPr>
              <p:nvPr/>
            </p:nvSpPr>
            <p:spPr bwMode="auto">
              <a:xfrm>
                <a:off x="4434" y="3412"/>
                <a:ext cx="14" cy="2"/>
              </a:xfrm>
              <a:custGeom>
                <a:avLst/>
                <a:gdLst>
                  <a:gd name="T0" fmla="*/ 75 w 75"/>
                  <a:gd name="T1" fmla="*/ 10 h 13"/>
                  <a:gd name="T2" fmla="*/ 75 w 75"/>
                  <a:gd name="T3" fmla="*/ 11 h 13"/>
                  <a:gd name="T4" fmla="*/ 75 w 75"/>
                  <a:gd name="T5" fmla="*/ 11 h 13"/>
                  <a:gd name="T6" fmla="*/ 74 w 75"/>
                  <a:gd name="T7" fmla="*/ 12 h 13"/>
                  <a:gd name="T8" fmla="*/ 74 w 75"/>
                  <a:gd name="T9" fmla="*/ 13 h 13"/>
                  <a:gd name="T10" fmla="*/ 64 w 75"/>
                  <a:gd name="T11" fmla="*/ 12 h 13"/>
                  <a:gd name="T12" fmla="*/ 55 w 75"/>
                  <a:gd name="T13" fmla="*/ 11 h 13"/>
                  <a:gd name="T14" fmla="*/ 46 w 75"/>
                  <a:gd name="T15" fmla="*/ 10 h 13"/>
                  <a:gd name="T16" fmla="*/ 36 w 75"/>
                  <a:gd name="T17" fmla="*/ 8 h 13"/>
                  <a:gd name="T18" fmla="*/ 27 w 75"/>
                  <a:gd name="T19" fmla="*/ 6 h 13"/>
                  <a:gd name="T20" fmla="*/ 17 w 75"/>
                  <a:gd name="T21" fmla="*/ 5 h 13"/>
                  <a:gd name="T22" fmla="*/ 9 w 75"/>
                  <a:gd name="T23" fmla="*/ 4 h 13"/>
                  <a:gd name="T24" fmla="*/ 0 w 75"/>
                  <a:gd name="T25" fmla="*/ 3 h 13"/>
                  <a:gd name="T26" fmla="*/ 0 w 75"/>
                  <a:gd name="T27" fmla="*/ 2 h 13"/>
                  <a:gd name="T28" fmla="*/ 1 w 75"/>
                  <a:gd name="T29" fmla="*/ 1 h 13"/>
                  <a:gd name="T30" fmla="*/ 1 w 75"/>
                  <a:gd name="T31" fmla="*/ 1 h 13"/>
                  <a:gd name="T32" fmla="*/ 1 w 75"/>
                  <a:gd name="T33" fmla="*/ 0 h 13"/>
                  <a:gd name="T34" fmla="*/ 10 w 75"/>
                  <a:gd name="T35" fmla="*/ 1 h 13"/>
                  <a:gd name="T36" fmla="*/ 18 w 75"/>
                  <a:gd name="T37" fmla="*/ 2 h 13"/>
                  <a:gd name="T38" fmla="*/ 28 w 75"/>
                  <a:gd name="T39" fmla="*/ 3 h 13"/>
                  <a:gd name="T40" fmla="*/ 37 w 75"/>
                  <a:gd name="T41" fmla="*/ 4 h 13"/>
                  <a:gd name="T42" fmla="*/ 47 w 75"/>
                  <a:gd name="T43" fmla="*/ 6 h 13"/>
                  <a:gd name="T44" fmla="*/ 56 w 75"/>
                  <a:gd name="T45" fmla="*/ 8 h 13"/>
                  <a:gd name="T46" fmla="*/ 65 w 75"/>
                  <a:gd name="T47" fmla="*/ 9 h 13"/>
                  <a:gd name="T48" fmla="*/ 75 w 75"/>
                  <a:gd name="T49"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5" h="13">
                    <a:moveTo>
                      <a:pt x="75" y="10"/>
                    </a:moveTo>
                    <a:lnTo>
                      <a:pt x="75" y="11"/>
                    </a:lnTo>
                    <a:lnTo>
                      <a:pt x="75" y="11"/>
                    </a:lnTo>
                    <a:lnTo>
                      <a:pt x="74" y="12"/>
                    </a:lnTo>
                    <a:lnTo>
                      <a:pt x="74" y="13"/>
                    </a:lnTo>
                    <a:lnTo>
                      <a:pt x="64" y="12"/>
                    </a:lnTo>
                    <a:lnTo>
                      <a:pt x="55" y="11"/>
                    </a:lnTo>
                    <a:lnTo>
                      <a:pt x="46" y="10"/>
                    </a:lnTo>
                    <a:lnTo>
                      <a:pt x="36" y="8"/>
                    </a:lnTo>
                    <a:lnTo>
                      <a:pt x="27" y="6"/>
                    </a:lnTo>
                    <a:lnTo>
                      <a:pt x="17" y="5"/>
                    </a:lnTo>
                    <a:lnTo>
                      <a:pt x="9" y="4"/>
                    </a:lnTo>
                    <a:lnTo>
                      <a:pt x="0" y="3"/>
                    </a:lnTo>
                    <a:lnTo>
                      <a:pt x="0" y="2"/>
                    </a:lnTo>
                    <a:lnTo>
                      <a:pt x="1" y="1"/>
                    </a:lnTo>
                    <a:lnTo>
                      <a:pt x="1" y="1"/>
                    </a:lnTo>
                    <a:lnTo>
                      <a:pt x="1" y="0"/>
                    </a:lnTo>
                    <a:lnTo>
                      <a:pt x="10" y="1"/>
                    </a:lnTo>
                    <a:lnTo>
                      <a:pt x="18" y="2"/>
                    </a:lnTo>
                    <a:lnTo>
                      <a:pt x="28" y="3"/>
                    </a:lnTo>
                    <a:lnTo>
                      <a:pt x="37" y="4"/>
                    </a:lnTo>
                    <a:lnTo>
                      <a:pt x="47" y="6"/>
                    </a:lnTo>
                    <a:lnTo>
                      <a:pt x="56" y="8"/>
                    </a:lnTo>
                    <a:lnTo>
                      <a:pt x="65" y="9"/>
                    </a:lnTo>
                    <a:lnTo>
                      <a:pt x="75" y="10"/>
                    </a:lnTo>
                    <a:close/>
                  </a:path>
                </a:pathLst>
              </a:custGeom>
              <a:solidFill>
                <a:srgbClr val="C98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 name="Freeform 76"/>
              <p:cNvSpPr>
                <a:spLocks/>
              </p:cNvSpPr>
              <p:nvPr/>
            </p:nvSpPr>
            <p:spPr bwMode="auto">
              <a:xfrm>
                <a:off x="4434" y="3412"/>
                <a:ext cx="14" cy="2"/>
              </a:xfrm>
              <a:custGeom>
                <a:avLst/>
                <a:gdLst>
                  <a:gd name="T0" fmla="*/ 75 w 75"/>
                  <a:gd name="T1" fmla="*/ 10 h 13"/>
                  <a:gd name="T2" fmla="*/ 74 w 75"/>
                  <a:gd name="T3" fmla="*/ 13 h 13"/>
                  <a:gd name="T4" fmla="*/ 0 w 75"/>
                  <a:gd name="T5" fmla="*/ 3 h 13"/>
                  <a:gd name="T6" fmla="*/ 1 w 75"/>
                  <a:gd name="T7" fmla="*/ 0 h 13"/>
                  <a:gd name="T8" fmla="*/ 75 w 75"/>
                  <a:gd name="T9" fmla="*/ 10 h 13"/>
                </a:gdLst>
                <a:ahLst/>
                <a:cxnLst>
                  <a:cxn ang="0">
                    <a:pos x="T0" y="T1"/>
                  </a:cxn>
                  <a:cxn ang="0">
                    <a:pos x="T2" y="T3"/>
                  </a:cxn>
                  <a:cxn ang="0">
                    <a:pos x="T4" y="T5"/>
                  </a:cxn>
                  <a:cxn ang="0">
                    <a:pos x="T6" y="T7"/>
                  </a:cxn>
                  <a:cxn ang="0">
                    <a:pos x="T8" y="T9"/>
                  </a:cxn>
                </a:cxnLst>
                <a:rect l="0" t="0" r="r" b="b"/>
                <a:pathLst>
                  <a:path w="75" h="13">
                    <a:moveTo>
                      <a:pt x="75" y="10"/>
                    </a:moveTo>
                    <a:lnTo>
                      <a:pt x="74" y="13"/>
                    </a:lnTo>
                    <a:lnTo>
                      <a:pt x="0" y="3"/>
                    </a:lnTo>
                    <a:lnTo>
                      <a:pt x="1" y="0"/>
                    </a:lnTo>
                    <a:lnTo>
                      <a:pt x="75" y="10"/>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3" name="Freeform 77"/>
              <p:cNvSpPr>
                <a:spLocks/>
              </p:cNvSpPr>
              <p:nvPr/>
            </p:nvSpPr>
            <p:spPr bwMode="auto">
              <a:xfrm>
                <a:off x="4320" y="3397"/>
                <a:ext cx="15" cy="4"/>
              </a:xfrm>
              <a:custGeom>
                <a:avLst/>
                <a:gdLst>
                  <a:gd name="T0" fmla="*/ 77 w 77"/>
                  <a:gd name="T1" fmla="*/ 8 h 19"/>
                  <a:gd name="T2" fmla="*/ 75 w 77"/>
                  <a:gd name="T3" fmla="*/ 19 h 19"/>
                  <a:gd name="T4" fmla="*/ 0 w 77"/>
                  <a:gd name="T5" fmla="*/ 9 h 19"/>
                  <a:gd name="T6" fmla="*/ 2 w 77"/>
                  <a:gd name="T7" fmla="*/ 0 h 19"/>
                  <a:gd name="T8" fmla="*/ 77 w 77"/>
                  <a:gd name="T9" fmla="*/ 8 h 19"/>
                </a:gdLst>
                <a:ahLst/>
                <a:cxnLst>
                  <a:cxn ang="0">
                    <a:pos x="T0" y="T1"/>
                  </a:cxn>
                  <a:cxn ang="0">
                    <a:pos x="T2" y="T3"/>
                  </a:cxn>
                  <a:cxn ang="0">
                    <a:pos x="T4" y="T5"/>
                  </a:cxn>
                  <a:cxn ang="0">
                    <a:pos x="T6" y="T7"/>
                  </a:cxn>
                  <a:cxn ang="0">
                    <a:pos x="T8" y="T9"/>
                  </a:cxn>
                </a:cxnLst>
                <a:rect l="0" t="0" r="r" b="b"/>
                <a:pathLst>
                  <a:path w="77" h="19">
                    <a:moveTo>
                      <a:pt x="77" y="8"/>
                    </a:moveTo>
                    <a:lnTo>
                      <a:pt x="75" y="19"/>
                    </a:lnTo>
                    <a:lnTo>
                      <a:pt x="0" y="9"/>
                    </a:lnTo>
                    <a:lnTo>
                      <a:pt x="2" y="0"/>
                    </a:lnTo>
                    <a:lnTo>
                      <a:pt x="77" y="8"/>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 name="Freeform 78"/>
              <p:cNvSpPr>
                <a:spLocks/>
              </p:cNvSpPr>
              <p:nvPr/>
            </p:nvSpPr>
            <p:spPr bwMode="auto">
              <a:xfrm>
                <a:off x="4320" y="3397"/>
                <a:ext cx="15" cy="4"/>
              </a:xfrm>
              <a:custGeom>
                <a:avLst/>
                <a:gdLst>
                  <a:gd name="T0" fmla="*/ 77 w 77"/>
                  <a:gd name="T1" fmla="*/ 9 h 19"/>
                  <a:gd name="T2" fmla="*/ 77 w 77"/>
                  <a:gd name="T3" fmla="*/ 11 h 19"/>
                  <a:gd name="T4" fmla="*/ 76 w 77"/>
                  <a:gd name="T5" fmla="*/ 13 h 19"/>
                  <a:gd name="T6" fmla="*/ 76 w 77"/>
                  <a:gd name="T7" fmla="*/ 17 h 19"/>
                  <a:gd name="T8" fmla="*/ 75 w 77"/>
                  <a:gd name="T9" fmla="*/ 19 h 19"/>
                  <a:gd name="T10" fmla="*/ 66 w 77"/>
                  <a:gd name="T11" fmla="*/ 18 h 19"/>
                  <a:gd name="T12" fmla="*/ 56 w 77"/>
                  <a:gd name="T13" fmla="*/ 17 h 19"/>
                  <a:gd name="T14" fmla="*/ 47 w 77"/>
                  <a:gd name="T15" fmla="*/ 15 h 19"/>
                  <a:gd name="T16" fmla="*/ 37 w 77"/>
                  <a:gd name="T17" fmla="*/ 13 h 19"/>
                  <a:gd name="T18" fmla="*/ 28 w 77"/>
                  <a:gd name="T19" fmla="*/ 12 h 19"/>
                  <a:gd name="T20" fmla="*/ 18 w 77"/>
                  <a:gd name="T21" fmla="*/ 11 h 19"/>
                  <a:gd name="T22" fmla="*/ 9 w 77"/>
                  <a:gd name="T23" fmla="*/ 10 h 19"/>
                  <a:gd name="T24" fmla="*/ 0 w 77"/>
                  <a:gd name="T25" fmla="*/ 9 h 19"/>
                  <a:gd name="T26" fmla="*/ 1 w 77"/>
                  <a:gd name="T27" fmla="*/ 7 h 19"/>
                  <a:gd name="T28" fmla="*/ 1 w 77"/>
                  <a:gd name="T29" fmla="*/ 4 h 19"/>
                  <a:gd name="T30" fmla="*/ 1 w 77"/>
                  <a:gd name="T31" fmla="*/ 2 h 19"/>
                  <a:gd name="T32" fmla="*/ 2 w 77"/>
                  <a:gd name="T33" fmla="*/ 0 h 19"/>
                  <a:gd name="T34" fmla="*/ 11 w 77"/>
                  <a:gd name="T35" fmla="*/ 1 h 19"/>
                  <a:gd name="T36" fmla="*/ 21 w 77"/>
                  <a:gd name="T37" fmla="*/ 2 h 19"/>
                  <a:gd name="T38" fmla="*/ 30 w 77"/>
                  <a:gd name="T39" fmla="*/ 3 h 19"/>
                  <a:gd name="T40" fmla="*/ 39 w 77"/>
                  <a:gd name="T41" fmla="*/ 4 h 19"/>
                  <a:gd name="T42" fmla="*/ 49 w 77"/>
                  <a:gd name="T43" fmla="*/ 6 h 19"/>
                  <a:gd name="T44" fmla="*/ 58 w 77"/>
                  <a:gd name="T45" fmla="*/ 7 h 19"/>
                  <a:gd name="T46" fmla="*/ 68 w 77"/>
                  <a:gd name="T47" fmla="*/ 8 h 19"/>
                  <a:gd name="T48" fmla="*/ 77 w 77"/>
                  <a:gd name="T49"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 h="19">
                    <a:moveTo>
                      <a:pt x="77" y="9"/>
                    </a:moveTo>
                    <a:lnTo>
                      <a:pt x="77" y="11"/>
                    </a:lnTo>
                    <a:lnTo>
                      <a:pt x="76" y="13"/>
                    </a:lnTo>
                    <a:lnTo>
                      <a:pt x="76" y="17"/>
                    </a:lnTo>
                    <a:lnTo>
                      <a:pt x="75" y="19"/>
                    </a:lnTo>
                    <a:lnTo>
                      <a:pt x="66" y="18"/>
                    </a:lnTo>
                    <a:lnTo>
                      <a:pt x="56" y="17"/>
                    </a:lnTo>
                    <a:lnTo>
                      <a:pt x="47" y="15"/>
                    </a:lnTo>
                    <a:lnTo>
                      <a:pt x="37" y="13"/>
                    </a:lnTo>
                    <a:lnTo>
                      <a:pt x="28" y="12"/>
                    </a:lnTo>
                    <a:lnTo>
                      <a:pt x="18" y="11"/>
                    </a:lnTo>
                    <a:lnTo>
                      <a:pt x="9" y="10"/>
                    </a:lnTo>
                    <a:lnTo>
                      <a:pt x="0" y="9"/>
                    </a:lnTo>
                    <a:lnTo>
                      <a:pt x="1" y="7"/>
                    </a:lnTo>
                    <a:lnTo>
                      <a:pt x="1" y="4"/>
                    </a:lnTo>
                    <a:lnTo>
                      <a:pt x="1" y="2"/>
                    </a:lnTo>
                    <a:lnTo>
                      <a:pt x="2" y="0"/>
                    </a:lnTo>
                    <a:lnTo>
                      <a:pt x="11" y="1"/>
                    </a:lnTo>
                    <a:lnTo>
                      <a:pt x="21" y="2"/>
                    </a:lnTo>
                    <a:lnTo>
                      <a:pt x="30" y="3"/>
                    </a:lnTo>
                    <a:lnTo>
                      <a:pt x="39" y="4"/>
                    </a:lnTo>
                    <a:lnTo>
                      <a:pt x="49" y="6"/>
                    </a:lnTo>
                    <a:lnTo>
                      <a:pt x="58" y="7"/>
                    </a:lnTo>
                    <a:lnTo>
                      <a:pt x="68" y="8"/>
                    </a:lnTo>
                    <a:lnTo>
                      <a:pt x="77" y="9"/>
                    </a:lnTo>
                    <a:close/>
                  </a:path>
                </a:pathLst>
              </a:custGeom>
              <a:solidFill>
                <a:srgbClr val="93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 name="Freeform 79"/>
              <p:cNvSpPr>
                <a:spLocks/>
              </p:cNvSpPr>
              <p:nvPr/>
            </p:nvSpPr>
            <p:spPr bwMode="auto">
              <a:xfrm>
                <a:off x="4320" y="3397"/>
                <a:ext cx="15" cy="4"/>
              </a:xfrm>
              <a:custGeom>
                <a:avLst/>
                <a:gdLst>
                  <a:gd name="T0" fmla="*/ 77 w 77"/>
                  <a:gd name="T1" fmla="*/ 9 h 18"/>
                  <a:gd name="T2" fmla="*/ 77 w 77"/>
                  <a:gd name="T3" fmla="*/ 11 h 18"/>
                  <a:gd name="T4" fmla="*/ 76 w 77"/>
                  <a:gd name="T5" fmla="*/ 13 h 18"/>
                  <a:gd name="T6" fmla="*/ 76 w 77"/>
                  <a:gd name="T7" fmla="*/ 15 h 18"/>
                  <a:gd name="T8" fmla="*/ 75 w 77"/>
                  <a:gd name="T9" fmla="*/ 18 h 18"/>
                  <a:gd name="T10" fmla="*/ 66 w 77"/>
                  <a:gd name="T11" fmla="*/ 17 h 18"/>
                  <a:gd name="T12" fmla="*/ 56 w 77"/>
                  <a:gd name="T13" fmla="*/ 15 h 18"/>
                  <a:gd name="T14" fmla="*/ 47 w 77"/>
                  <a:gd name="T15" fmla="*/ 14 h 18"/>
                  <a:gd name="T16" fmla="*/ 37 w 77"/>
                  <a:gd name="T17" fmla="*/ 13 h 18"/>
                  <a:gd name="T18" fmla="*/ 28 w 77"/>
                  <a:gd name="T19" fmla="*/ 12 h 18"/>
                  <a:gd name="T20" fmla="*/ 18 w 77"/>
                  <a:gd name="T21" fmla="*/ 11 h 18"/>
                  <a:gd name="T22" fmla="*/ 9 w 77"/>
                  <a:gd name="T23" fmla="*/ 10 h 18"/>
                  <a:gd name="T24" fmla="*/ 0 w 77"/>
                  <a:gd name="T25" fmla="*/ 9 h 18"/>
                  <a:gd name="T26" fmla="*/ 1 w 77"/>
                  <a:gd name="T27" fmla="*/ 7 h 18"/>
                  <a:gd name="T28" fmla="*/ 1 w 77"/>
                  <a:gd name="T29" fmla="*/ 4 h 18"/>
                  <a:gd name="T30" fmla="*/ 1 w 77"/>
                  <a:gd name="T31" fmla="*/ 2 h 18"/>
                  <a:gd name="T32" fmla="*/ 2 w 77"/>
                  <a:gd name="T33" fmla="*/ 0 h 18"/>
                  <a:gd name="T34" fmla="*/ 11 w 77"/>
                  <a:gd name="T35" fmla="*/ 1 h 18"/>
                  <a:gd name="T36" fmla="*/ 21 w 77"/>
                  <a:gd name="T37" fmla="*/ 2 h 18"/>
                  <a:gd name="T38" fmla="*/ 30 w 77"/>
                  <a:gd name="T39" fmla="*/ 3 h 18"/>
                  <a:gd name="T40" fmla="*/ 39 w 77"/>
                  <a:gd name="T41" fmla="*/ 4 h 18"/>
                  <a:gd name="T42" fmla="*/ 49 w 77"/>
                  <a:gd name="T43" fmla="*/ 6 h 18"/>
                  <a:gd name="T44" fmla="*/ 58 w 77"/>
                  <a:gd name="T45" fmla="*/ 7 h 18"/>
                  <a:gd name="T46" fmla="*/ 68 w 77"/>
                  <a:gd name="T47" fmla="*/ 8 h 18"/>
                  <a:gd name="T48" fmla="*/ 77 w 77"/>
                  <a:gd name="T49"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 h="18">
                    <a:moveTo>
                      <a:pt x="77" y="9"/>
                    </a:moveTo>
                    <a:lnTo>
                      <a:pt x="77" y="11"/>
                    </a:lnTo>
                    <a:lnTo>
                      <a:pt x="76" y="13"/>
                    </a:lnTo>
                    <a:lnTo>
                      <a:pt x="76" y="15"/>
                    </a:lnTo>
                    <a:lnTo>
                      <a:pt x="75" y="18"/>
                    </a:lnTo>
                    <a:lnTo>
                      <a:pt x="66" y="17"/>
                    </a:lnTo>
                    <a:lnTo>
                      <a:pt x="56" y="15"/>
                    </a:lnTo>
                    <a:lnTo>
                      <a:pt x="47" y="14"/>
                    </a:lnTo>
                    <a:lnTo>
                      <a:pt x="37" y="13"/>
                    </a:lnTo>
                    <a:lnTo>
                      <a:pt x="28" y="12"/>
                    </a:lnTo>
                    <a:lnTo>
                      <a:pt x="18" y="11"/>
                    </a:lnTo>
                    <a:lnTo>
                      <a:pt x="9" y="10"/>
                    </a:lnTo>
                    <a:lnTo>
                      <a:pt x="0" y="9"/>
                    </a:lnTo>
                    <a:lnTo>
                      <a:pt x="1" y="7"/>
                    </a:lnTo>
                    <a:lnTo>
                      <a:pt x="1" y="4"/>
                    </a:lnTo>
                    <a:lnTo>
                      <a:pt x="1" y="2"/>
                    </a:lnTo>
                    <a:lnTo>
                      <a:pt x="2" y="0"/>
                    </a:lnTo>
                    <a:lnTo>
                      <a:pt x="11" y="1"/>
                    </a:lnTo>
                    <a:lnTo>
                      <a:pt x="21" y="2"/>
                    </a:lnTo>
                    <a:lnTo>
                      <a:pt x="30" y="3"/>
                    </a:lnTo>
                    <a:lnTo>
                      <a:pt x="39" y="4"/>
                    </a:lnTo>
                    <a:lnTo>
                      <a:pt x="49" y="6"/>
                    </a:lnTo>
                    <a:lnTo>
                      <a:pt x="58" y="7"/>
                    </a:lnTo>
                    <a:lnTo>
                      <a:pt x="68" y="8"/>
                    </a:lnTo>
                    <a:lnTo>
                      <a:pt x="77" y="9"/>
                    </a:lnTo>
                    <a:close/>
                  </a:path>
                </a:pathLst>
              </a:custGeom>
              <a:solidFill>
                <a:srgbClr val="995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 name="Freeform 80"/>
              <p:cNvSpPr>
                <a:spLocks/>
              </p:cNvSpPr>
              <p:nvPr/>
            </p:nvSpPr>
            <p:spPr bwMode="auto">
              <a:xfrm>
                <a:off x="4320" y="3397"/>
                <a:ext cx="15" cy="4"/>
              </a:xfrm>
              <a:custGeom>
                <a:avLst/>
                <a:gdLst>
                  <a:gd name="T0" fmla="*/ 77 w 77"/>
                  <a:gd name="T1" fmla="*/ 8 h 17"/>
                  <a:gd name="T2" fmla="*/ 77 w 77"/>
                  <a:gd name="T3" fmla="*/ 10 h 17"/>
                  <a:gd name="T4" fmla="*/ 76 w 77"/>
                  <a:gd name="T5" fmla="*/ 12 h 17"/>
                  <a:gd name="T6" fmla="*/ 76 w 77"/>
                  <a:gd name="T7" fmla="*/ 14 h 17"/>
                  <a:gd name="T8" fmla="*/ 75 w 77"/>
                  <a:gd name="T9" fmla="*/ 17 h 17"/>
                  <a:gd name="T10" fmla="*/ 66 w 77"/>
                  <a:gd name="T11" fmla="*/ 16 h 17"/>
                  <a:gd name="T12" fmla="*/ 56 w 77"/>
                  <a:gd name="T13" fmla="*/ 14 h 17"/>
                  <a:gd name="T14" fmla="*/ 47 w 77"/>
                  <a:gd name="T15" fmla="*/ 13 h 17"/>
                  <a:gd name="T16" fmla="*/ 37 w 77"/>
                  <a:gd name="T17" fmla="*/ 11 h 17"/>
                  <a:gd name="T18" fmla="*/ 28 w 77"/>
                  <a:gd name="T19" fmla="*/ 10 h 17"/>
                  <a:gd name="T20" fmla="*/ 18 w 77"/>
                  <a:gd name="T21" fmla="*/ 9 h 17"/>
                  <a:gd name="T22" fmla="*/ 9 w 77"/>
                  <a:gd name="T23" fmla="*/ 8 h 17"/>
                  <a:gd name="T24" fmla="*/ 0 w 77"/>
                  <a:gd name="T25" fmla="*/ 7 h 17"/>
                  <a:gd name="T26" fmla="*/ 1 w 77"/>
                  <a:gd name="T27" fmla="*/ 5 h 17"/>
                  <a:gd name="T28" fmla="*/ 1 w 77"/>
                  <a:gd name="T29" fmla="*/ 3 h 17"/>
                  <a:gd name="T30" fmla="*/ 1 w 77"/>
                  <a:gd name="T31" fmla="*/ 2 h 17"/>
                  <a:gd name="T32" fmla="*/ 2 w 77"/>
                  <a:gd name="T33" fmla="*/ 0 h 17"/>
                  <a:gd name="T34" fmla="*/ 11 w 77"/>
                  <a:gd name="T35" fmla="*/ 1 h 17"/>
                  <a:gd name="T36" fmla="*/ 21 w 77"/>
                  <a:gd name="T37" fmla="*/ 2 h 17"/>
                  <a:gd name="T38" fmla="*/ 30 w 77"/>
                  <a:gd name="T39" fmla="*/ 3 h 17"/>
                  <a:gd name="T40" fmla="*/ 39 w 77"/>
                  <a:gd name="T41" fmla="*/ 4 h 17"/>
                  <a:gd name="T42" fmla="*/ 49 w 77"/>
                  <a:gd name="T43" fmla="*/ 5 h 17"/>
                  <a:gd name="T44" fmla="*/ 58 w 77"/>
                  <a:gd name="T45" fmla="*/ 6 h 17"/>
                  <a:gd name="T46" fmla="*/ 68 w 77"/>
                  <a:gd name="T47" fmla="*/ 7 h 17"/>
                  <a:gd name="T48" fmla="*/ 77 w 77"/>
                  <a:gd name="T49"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 h="17">
                    <a:moveTo>
                      <a:pt x="77" y="8"/>
                    </a:moveTo>
                    <a:lnTo>
                      <a:pt x="77" y="10"/>
                    </a:lnTo>
                    <a:lnTo>
                      <a:pt x="76" y="12"/>
                    </a:lnTo>
                    <a:lnTo>
                      <a:pt x="76" y="14"/>
                    </a:lnTo>
                    <a:lnTo>
                      <a:pt x="75" y="17"/>
                    </a:lnTo>
                    <a:lnTo>
                      <a:pt x="66" y="16"/>
                    </a:lnTo>
                    <a:lnTo>
                      <a:pt x="56" y="14"/>
                    </a:lnTo>
                    <a:lnTo>
                      <a:pt x="47" y="13"/>
                    </a:lnTo>
                    <a:lnTo>
                      <a:pt x="37" y="11"/>
                    </a:lnTo>
                    <a:lnTo>
                      <a:pt x="28" y="10"/>
                    </a:lnTo>
                    <a:lnTo>
                      <a:pt x="18" y="9"/>
                    </a:lnTo>
                    <a:lnTo>
                      <a:pt x="9" y="8"/>
                    </a:lnTo>
                    <a:lnTo>
                      <a:pt x="0" y="7"/>
                    </a:lnTo>
                    <a:lnTo>
                      <a:pt x="1" y="5"/>
                    </a:lnTo>
                    <a:lnTo>
                      <a:pt x="1" y="3"/>
                    </a:lnTo>
                    <a:lnTo>
                      <a:pt x="1" y="2"/>
                    </a:lnTo>
                    <a:lnTo>
                      <a:pt x="2" y="0"/>
                    </a:lnTo>
                    <a:lnTo>
                      <a:pt x="11" y="1"/>
                    </a:lnTo>
                    <a:lnTo>
                      <a:pt x="21" y="2"/>
                    </a:lnTo>
                    <a:lnTo>
                      <a:pt x="30" y="3"/>
                    </a:lnTo>
                    <a:lnTo>
                      <a:pt x="39" y="4"/>
                    </a:lnTo>
                    <a:lnTo>
                      <a:pt x="49" y="5"/>
                    </a:lnTo>
                    <a:lnTo>
                      <a:pt x="58" y="6"/>
                    </a:lnTo>
                    <a:lnTo>
                      <a:pt x="68" y="7"/>
                    </a:lnTo>
                    <a:lnTo>
                      <a:pt x="77" y="8"/>
                    </a:lnTo>
                    <a:close/>
                  </a:path>
                </a:pathLst>
              </a:custGeom>
              <a:solidFill>
                <a:srgbClr val="A05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7" name="Freeform 81"/>
              <p:cNvSpPr>
                <a:spLocks/>
              </p:cNvSpPr>
              <p:nvPr/>
            </p:nvSpPr>
            <p:spPr bwMode="auto">
              <a:xfrm>
                <a:off x="4320" y="3397"/>
                <a:ext cx="15" cy="4"/>
              </a:xfrm>
              <a:custGeom>
                <a:avLst/>
                <a:gdLst>
                  <a:gd name="T0" fmla="*/ 77 w 77"/>
                  <a:gd name="T1" fmla="*/ 9 h 17"/>
                  <a:gd name="T2" fmla="*/ 77 w 77"/>
                  <a:gd name="T3" fmla="*/ 11 h 17"/>
                  <a:gd name="T4" fmla="*/ 76 w 77"/>
                  <a:gd name="T5" fmla="*/ 12 h 17"/>
                  <a:gd name="T6" fmla="*/ 76 w 77"/>
                  <a:gd name="T7" fmla="*/ 14 h 17"/>
                  <a:gd name="T8" fmla="*/ 75 w 77"/>
                  <a:gd name="T9" fmla="*/ 17 h 17"/>
                  <a:gd name="T10" fmla="*/ 66 w 77"/>
                  <a:gd name="T11" fmla="*/ 16 h 17"/>
                  <a:gd name="T12" fmla="*/ 56 w 77"/>
                  <a:gd name="T13" fmla="*/ 14 h 17"/>
                  <a:gd name="T14" fmla="*/ 47 w 77"/>
                  <a:gd name="T15" fmla="*/ 13 h 17"/>
                  <a:gd name="T16" fmla="*/ 37 w 77"/>
                  <a:gd name="T17" fmla="*/ 11 h 17"/>
                  <a:gd name="T18" fmla="*/ 28 w 77"/>
                  <a:gd name="T19" fmla="*/ 10 h 17"/>
                  <a:gd name="T20" fmla="*/ 18 w 77"/>
                  <a:gd name="T21" fmla="*/ 9 h 17"/>
                  <a:gd name="T22" fmla="*/ 9 w 77"/>
                  <a:gd name="T23" fmla="*/ 8 h 17"/>
                  <a:gd name="T24" fmla="*/ 0 w 77"/>
                  <a:gd name="T25" fmla="*/ 7 h 17"/>
                  <a:gd name="T26" fmla="*/ 1 w 77"/>
                  <a:gd name="T27" fmla="*/ 5 h 17"/>
                  <a:gd name="T28" fmla="*/ 1 w 77"/>
                  <a:gd name="T29" fmla="*/ 3 h 17"/>
                  <a:gd name="T30" fmla="*/ 1 w 77"/>
                  <a:gd name="T31" fmla="*/ 2 h 17"/>
                  <a:gd name="T32" fmla="*/ 2 w 77"/>
                  <a:gd name="T33" fmla="*/ 0 h 17"/>
                  <a:gd name="T34" fmla="*/ 11 w 77"/>
                  <a:gd name="T35" fmla="*/ 1 h 17"/>
                  <a:gd name="T36" fmla="*/ 21 w 77"/>
                  <a:gd name="T37" fmla="*/ 2 h 17"/>
                  <a:gd name="T38" fmla="*/ 30 w 77"/>
                  <a:gd name="T39" fmla="*/ 3 h 17"/>
                  <a:gd name="T40" fmla="*/ 39 w 77"/>
                  <a:gd name="T41" fmla="*/ 4 h 17"/>
                  <a:gd name="T42" fmla="*/ 49 w 77"/>
                  <a:gd name="T43" fmla="*/ 6 h 17"/>
                  <a:gd name="T44" fmla="*/ 58 w 77"/>
                  <a:gd name="T45" fmla="*/ 7 h 17"/>
                  <a:gd name="T46" fmla="*/ 68 w 77"/>
                  <a:gd name="T47" fmla="*/ 8 h 17"/>
                  <a:gd name="T48" fmla="*/ 77 w 77"/>
                  <a:gd name="T49"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 h="17">
                    <a:moveTo>
                      <a:pt x="77" y="9"/>
                    </a:moveTo>
                    <a:lnTo>
                      <a:pt x="77" y="11"/>
                    </a:lnTo>
                    <a:lnTo>
                      <a:pt x="76" y="12"/>
                    </a:lnTo>
                    <a:lnTo>
                      <a:pt x="76" y="14"/>
                    </a:lnTo>
                    <a:lnTo>
                      <a:pt x="75" y="17"/>
                    </a:lnTo>
                    <a:lnTo>
                      <a:pt x="66" y="16"/>
                    </a:lnTo>
                    <a:lnTo>
                      <a:pt x="56" y="14"/>
                    </a:lnTo>
                    <a:lnTo>
                      <a:pt x="47" y="13"/>
                    </a:lnTo>
                    <a:lnTo>
                      <a:pt x="37" y="11"/>
                    </a:lnTo>
                    <a:lnTo>
                      <a:pt x="28" y="10"/>
                    </a:lnTo>
                    <a:lnTo>
                      <a:pt x="18" y="9"/>
                    </a:lnTo>
                    <a:lnTo>
                      <a:pt x="9" y="8"/>
                    </a:lnTo>
                    <a:lnTo>
                      <a:pt x="0" y="7"/>
                    </a:lnTo>
                    <a:lnTo>
                      <a:pt x="1" y="5"/>
                    </a:lnTo>
                    <a:lnTo>
                      <a:pt x="1" y="3"/>
                    </a:lnTo>
                    <a:lnTo>
                      <a:pt x="1" y="2"/>
                    </a:lnTo>
                    <a:lnTo>
                      <a:pt x="2" y="0"/>
                    </a:lnTo>
                    <a:lnTo>
                      <a:pt x="11" y="1"/>
                    </a:lnTo>
                    <a:lnTo>
                      <a:pt x="21" y="2"/>
                    </a:lnTo>
                    <a:lnTo>
                      <a:pt x="30" y="3"/>
                    </a:lnTo>
                    <a:lnTo>
                      <a:pt x="39" y="4"/>
                    </a:lnTo>
                    <a:lnTo>
                      <a:pt x="49" y="6"/>
                    </a:lnTo>
                    <a:lnTo>
                      <a:pt x="58" y="7"/>
                    </a:lnTo>
                    <a:lnTo>
                      <a:pt x="68" y="8"/>
                    </a:lnTo>
                    <a:lnTo>
                      <a:pt x="77" y="9"/>
                    </a:lnTo>
                    <a:close/>
                  </a:path>
                </a:pathLst>
              </a:custGeom>
              <a:solidFill>
                <a:srgbClr val="A86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8" name="Freeform 82"/>
              <p:cNvSpPr>
                <a:spLocks/>
              </p:cNvSpPr>
              <p:nvPr/>
            </p:nvSpPr>
            <p:spPr bwMode="auto">
              <a:xfrm>
                <a:off x="4320" y="3398"/>
                <a:ext cx="15" cy="2"/>
              </a:xfrm>
              <a:custGeom>
                <a:avLst/>
                <a:gdLst>
                  <a:gd name="T0" fmla="*/ 77 w 77"/>
                  <a:gd name="T1" fmla="*/ 8 h 15"/>
                  <a:gd name="T2" fmla="*/ 77 w 77"/>
                  <a:gd name="T3" fmla="*/ 9 h 15"/>
                  <a:gd name="T4" fmla="*/ 76 w 77"/>
                  <a:gd name="T5" fmla="*/ 11 h 15"/>
                  <a:gd name="T6" fmla="*/ 76 w 77"/>
                  <a:gd name="T7" fmla="*/ 12 h 15"/>
                  <a:gd name="T8" fmla="*/ 75 w 77"/>
                  <a:gd name="T9" fmla="*/ 15 h 15"/>
                  <a:gd name="T10" fmla="*/ 66 w 77"/>
                  <a:gd name="T11" fmla="*/ 13 h 15"/>
                  <a:gd name="T12" fmla="*/ 56 w 77"/>
                  <a:gd name="T13" fmla="*/ 12 h 15"/>
                  <a:gd name="T14" fmla="*/ 47 w 77"/>
                  <a:gd name="T15" fmla="*/ 11 h 15"/>
                  <a:gd name="T16" fmla="*/ 37 w 77"/>
                  <a:gd name="T17" fmla="*/ 10 h 15"/>
                  <a:gd name="T18" fmla="*/ 28 w 77"/>
                  <a:gd name="T19" fmla="*/ 9 h 15"/>
                  <a:gd name="T20" fmla="*/ 18 w 77"/>
                  <a:gd name="T21" fmla="*/ 8 h 15"/>
                  <a:gd name="T22" fmla="*/ 9 w 77"/>
                  <a:gd name="T23" fmla="*/ 7 h 15"/>
                  <a:gd name="T24" fmla="*/ 0 w 77"/>
                  <a:gd name="T25" fmla="*/ 6 h 15"/>
                  <a:gd name="T26" fmla="*/ 1 w 77"/>
                  <a:gd name="T27" fmla="*/ 4 h 15"/>
                  <a:gd name="T28" fmla="*/ 1 w 77"/>
                  <a:gd name="T29" fmla="*/ 3 h 15"/>
                  <a:gd name="T30" fmla="*/ 1 w 77"/>
                  <a:gd name="T31" fmla="*/ 1 h 15"/>
                  <a:gd name="T32" fmla="*/ 2 w 77"/>
                  <a:gd name="T33" fmla="*/ 0 h 15"/>
                  <a:gd name="T34" fmla="*/ 11 w 77"/>
                  <a:gd name="T35" fmla="*/ 1 h 15"/>
                  <a:gd name="T36" fmla="*/ 21 w 77"/>
                  <a:gd name="T37" fmla="*/ 2 h 15"/>
                  <a:gd name="T38" fmla="*/ 30 w 77"/>
                  <a:gd name="T39" fmla="*/ 3 h 15"/>
                  <a:gd name="T40" fmla="*/ 39 w 77"/>
                  <a:gd name="T41" fmla="*/ 4 h 15"/>
                  <a:gd name="T42" fmla="*/ 49 w 77"/>
                  <a:gd name="T43" fmla="*/ 5 h 15"/>
                  <a:gd name="T44" fmla="*/ 58 w 77"/>
                  <a:gd name="T45" fmla="*/ 6 h 15"/>
                  <a:gd name="T46" fmla="*/ 68 w 77"/>
                  <a:gd name="T47" fmla="*/ 7 h 15"/>
                  <a:gd name="T48" fmla="*/ 77 w 77"/>
                  <a:gd name="T4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 h="15">
                    <a:moveTo>
                      <a:pt x="77" y="8"/>
                    </a:moveTo>
                    <a:lnTo>
                      <a:pt x="77" y="9"/>
                    </a:lnTo>
                    <a:lnTo>
                      <a:pt x="76" y="11"/>
                    </a:lnTo>
                    <a:lnTo>
                      <a:pt x="76" y="12"/>
                    </a:lnTo>
                    <a:lnTo>
                      <a:pt x="75" y="15"/>
                    </a:lnTo>
                    <a:lnTo>
                      <a:pt x="66" y="13"/>
                    </a:lnTo>
                    <a:lnTo>
                      <a:pt x="56" y="12"/>
                    </a:lnTo>
                    <a:lnTo>
                      <a:pt x="47" y="11"/>
                    </a:lnTo>
                    <a:lnTo>
                      <a:pt x="37" y="10"/>
                    </a:lnTo>
                    <a:lnTo>
                      <a:pt x="28" y="9"/>
                    </a:lnTo>
                    <a:lnTo>
                      <a:pt x="18" y="8"/>
                    </a:lnTo>
                    <a:lnTo>
                      <a:pt x="9" y="7"/>
                    </a:lnTo>
                    <a:lnTo>
                      <a:pt x="0" y="6"/>
                    </a:lnTo>
                    <a:lnTo>
                      <a:pt x="1" y="4"/>
                    </a:lnTo>
                    <a:lnTo>
                      <a:pt x="1" y="3"/>
                    </a:lnTo>
                    <a:lnTo>
                      <a:pt x="1" y="1"/>
                    </a:lnTo>
                    <a:lnTo>
                      <a:pt x="2" y="0"/>
                    </a:lnTo>
                    <a:lnTo>
                      <a:pt x="11" y="1"/>
                    </a:lnTo>
                    <a:lnTo>
                      <a:pt x="21" y="2"/>
                    </a:lnTo>
                    <a:lnTo>
                      <a:pt x="30" y="3"/>
                    </a:lnTo>
                    <a:lnTo>
                      <a:pt x="39" y="4"/>
                    </a:lnTo>
                    <a:lnTo>
                      <a:pt x="49" y="5"/>
                    </a:lnTo>
                    <a:lnTo>
                      <a:pt x="58" y="6"/>
                    </a:lnTo>
                    <a:lnTo>
                      <a:pt x="68" y="7"/>
                    </a:lnTo>
                    <a:lnTo>
                      <a:pt x="77" y="8"/>
                    </a:lnTo>
                    <a:close/>
                  </a:path>
                </a:pathLst>
              </a:custGeom>
              <a:solidFill>
                <a:srgbClr val="AD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9" name="Freeform 83"/>
              <p:cNvSpPr>
                <a:spLocks/>
              </p:cNvSpPr>
              <p:nvPr/>
            </p:nvSpPr>
            <p:spPr bwMode="auto">
              <a:xfrm>
                <a:off x="4320" y="3398"/>
                <a:ext cx="15" cy="2"/>
              </a:xfrm>
              <a:custGeom>
                <a:avLst/>
                <a:gdLst>
                  <a:gd name="T0" fmla="*/ 77 w 77"/>
                  <a:gd name="T1" fmla="*/ 8 h 15"/>
                  <a:gd name="T2" fmla="*/ 76 w 77"/>
                  <a:gd name="T3" fmla="*/ 9 h 15"/>
                  <a:gd name="T4" fmla="*/ 76 w 77"/>
                  <a:gd name="T5" fmla="*/ 11 h 15"/>
                  <a:gd name="T6" fmla="*/ 76 w 77"/>
                  <a:gd name="T7" fmla="*/ 12 h 15"/>
                  <a:gd name="T8" fmla="*/ 75 w 77"/>
                  <a:gd name="T9" fmla="*/ 15 h 15"/>
                  <a:gd name="T10" fmla="*/ 66 w 77"/>
                  <a:gd name="T11" fmla="*/ 13 h 15"/>
                  <a:gd name="T12" fmla="*/ 56 w 77"/>
                  <a:gd name="T13" fmla="*/ 12 h 15"/>
                  <a:gd name="T14" fmla="*/ 47 w 77"/>
                  <a:gd name="T15" fmla="*/ 11 h 15"/>
                  <a:gd name="T16" fmla="*/ 37 w 77"/>
                  <a:gd name="T17" fmla="*/ 9 h 15"/>
                  <a:gd name="T18" fmla="*/ 28 w 77"/>
                  <a:gd name="T19" fmla="*/ 8 h 15"/>
                  <a:gd name="T20" fmla="*/ 18 w 77"/>
                  <a:gd name="T21" fmla="*/ 7 h 15"/>
                  <a:gd name="T22" fmla="*/ 9 w 77"/>
                  <a:gd name="T23" fmla="*/ 6 h 15"/>
                  <a:gd name="T24" fmla="*/ 0 w 77"/>
                  <a:gd name="T25" fmla="*/ 5 h 15"/>
                  <a:gd name="T26" fmla="*/ 1 w 77"/>
                  <a:gd name="T27" fmla="*/ 4 h 15"/>
                  <a:gd name="T28" fmla="*/ 1 w 77"/>
                  <a:gd name="T29" fmla="*/ 3 h 15"/>
                  <a:gd name="T30" fmla="*/ 1 w 77"/>
                  <a:gd name="T31" fmla="*/ 1 h 15"/>
                  <a:gd name="T32" fmla="*/ 2 w 77"/>
                  <a:gd name="T33" fmla="*/ 0 h 15"/>
                  <a:gd name="T34" fmla="*/ 11 w 77"/>
                  <a:gd name="T35" fmla="*/ 1 h 15"/>
                  <a:gd name="T36" fmla="*/ 21 w 77"/>
                  <a:gd name="T37" fmla="*/ 2 h 15"/>
                  <a:gd name="T38" fmla="*/ 30 w 77"/>
                  <a:gd name="T39" fmla="*/ 3 h 15"/>
                  <a:gd name="T40" fmla="*/ 39 w 77"/>
                  <a:gd name="T41" fmla="*/ 4 h 15"/>
                  <a:gd name="T42" fmla="*/ 49 w 77"/>
                  <a:gd name="T43" fmla="*/ 5 h 15"/>
                  <a:gd name="T44" fmla="*/ 58 w 77"/>
                  <a:gd name="T45" fmla="*/ 6 h 15"/>
                  <a:gd name="T46" fmla="*/ 68 w 77"/>
                  <a:gd name="T47" fmla="*/ 7 h 15"/>
                  <a:gd name="T48" fmla="*/ 77 w 77"/>
                  <a:gd name="T4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 h="15">
                    <a:moveTo>
                      <a:pt x="77" y="8"/>
                    </a:moveTo>
                    <a:lnTo>
                      <a:pt x="76" y="9"/>
                    </a:lnTo>
                    <a:lnTo>
                      <a:pt x="76" y="11"/>
                    </a:lnTo>
                    <a:lnTo>
                      <a:pt x="76" y="12"/>
                    </a:lnTo>
                    <a:lnTo>
                      <a:pt x="75" y="15"/>
                    </a:lnTo>
                    <a:lnTo>
                      <a:pt x="66" y="13"/>
                    </a:lnTo>
                    <a:lnTo>
                      <a:pt x="56" y="12"/>
                    </a:lnTo>
                    <a:lnTo>
                      <a:pt x="47" y="11"/>
                    </a:lnTo>
                    <a:lnTo>
                      <a:pt x="37" y="9"/>
                    </a:lnTo>
                    <a:lnTo>
                      <a:pt x="28" y="8"/>
                    </a:lnTo>
                    <a:lnTo>
                      <a:pt x="18" y="7"/>
                    </a:lnTo>
                    <a:lnTo>
                      <a:pt x="9" y="6"/>
                    </a:lnTo>
                    <a:lnTo>
                      <a:pt x="0" y="5"/>
                    </a:lnTo>
                    <a:lnTo>
                      <a:pt x="1" y="4"/>
                    </a:lnTo>
                    <a:lnTo>
                      <a:pt x="1" y="3"/>
                    </a:lnTo>
                    <a:lnTo>
                      <a:pt x="1" y="1"/>
                    </a:lnTo>
                    <a:lnTo>
                      <a:pt x="2" y="0"/>
                    </a:lnTo>
                    <a:lnTo>
                      <a:pt x="11" y="1"/>
                    </a:lnTo>
                    <a:lnTo>
                      <a:pt x="21" y="2"/>
                    </a:lnTo>
                    <a:lnTo>
                      <a:pt x="30" y="3"/>
                    </a:lnTo>
                    <a:lnTo>
                      <a:pt x="39" y="4"/>
                    </a:lnTo>
                    <a:lnTo>
                      <a:pt x="49" y="5"/>
                    </a:lnTo>
                    <a:lnTo>
                      <a:pt x="58" y="6"/>
                    </a:lnTo>
                    <a:lnTo>
                      <a:pt x="68" y="7"/>
                    </a:lnTo>
                    <a:lnTo>
                      <a:pt x="77" y="8"/>
                    </a:lnTo>
                    <a:close/>
                  </a:path>
                </a:pathLst>
              </a:custGeom>
              <a:solidFill>
                <a:srgbClr val="B5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0" name="Freeform 84"/>
              <p:cNvSpPr>
                <a:spLocks/>
              </p:cNvSpPr>
              <p:nvPr/>
            </p:nvSpPr>
            <p:spPr bwMode="auto">
              <a:xfrm>
                <a:off x="4320" y="3398"/>
                <a:ext cx="15" cy="2"/>
              </a:xfrm>
              <a:custGeom>
                <a:avLst/>
                <a:gdLst>
                  <a:gd name="T0" fmla="*/ 77 w 77"/>
                  <a:gd name="T1" fmla="*/ 9 h 15"/>
                  <a:gd name="T2" fmla="*/ 76 w 77"/>
                  <a:gd name="T3" fmla="*/ 10 h 15"/>
                  <a:gd name="T4" fmla="*/ 76 w 77"/>
                  <a:gd name="T5" fmla="*/ 11 h 15"/>
                  <a:gd name="T6" fmla="*/ 76 w 77"/>
                  <a:gd name="T7" fmla="*/ 13 h 15"/>
                  <a:gd name="T8" fmla="*/ 75 w 77"/>
                  <a:gd name="T9" fmla="*/ 15 h 15"/>
                  <a:gd name="T10" fmla="*/ 66 w 77"/>
                  <a:gd name="T11" fmla="*/ 13 h 15"/>
                  <a:gd name="T12" fmla="*/ 56 w 77"/>
                  <a:gd name="T13" fmla="*/ 12 h 15"/>
                  <a:gd name="T14" fmla="*/ 47 w 77"/>
                  <a:gd name="T15" fmla="*/ 11 h 15"/>
                  <a:gd name="T16" fmla="*/ 37 w 77"/>
                  <a:gd name="T17" fmla="*/ 9 h 15"/>
                  <a:gd name="T18" fmla="*/ 28 w 77"/>
                  <a:gd name="T19" fmla="*/ 8 h 15"/>
                  <a:gd name="T20" fmla="*/ 18 w 77"/>
                  <a:gd name="T21" fmla="*/ 7 h 15"/>
                  <a:gd name="T22" fmla="*/ 9 w 77"/>
                  <a:gd name="T23" fmla="*/ 6 h 15"/>
                  <a:gd name="T24" fmla="*/ 0 w 77"/>
                  <a:gd name="T25" fmla="*/ 5 h 15"/>
                  <a:gd name="T26" fmla="*/ 1 w 77"/>
                  <a:gd name="T27" fmla="*/ 4 h 15"/>
                  <a:gd name="T28" fmla="*/ 1 w 77"/>
                  <a:gd name="T29" fmla="*/ 2 h 15"/>
                  <a:gd name="T30" fmla="*/ 1 w 77"/>
                  <a:gd name="T31" fmla="*/ 1 h 15"/>
                  <a:gd name="T32" fmla="*/ 1 w 77"/>
                  <a:gd name="T33" fmla="*/ 0 h 15"/>
                  <a:gd name="T34" fmla="*/ 10 w 77"/>
                  <a:gd name="T35" fmla="*/ 1 h 15"/>
                  <a:gd name="T36" fmla="*/ 21 w 77"/>
                  <a:gd name="T37" fmla="*/ 2 h 15"/>
                  <a:gd name="T38" fmla="*/ 30 w 77"/>
                  <a:gd name="T39" fmla="*/ 3 h 15"/>
                  <a:gd name="T40" fmla="*/ 39 w 77"/>
                  <a:gd name="T41" fmla="*/ 4 h 15"/>
                  <a:gd name="T42" fmla="*/ 49 w 77"/>
                  <a:gd name="T43" fmla="*/ 6 h 15"/>
                  <a:gd name="T44" fmla="*/ 58 w 77"/>
                  <a:gd name="T45" fmla="*/ 7 h 15"/>
                  <a:gd name="T46" fmla="*/ 68 w 77"/>
                  <a:gd name="T47" fmla="*/ 8 h 15"/>
                  <a:gd name="T48" fmla="*/ 77 w 77"/>
                  <a:gd name="T49"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 h="15">
                    <a:moveTo>
                      <a:pt x="77" y="9"/>
                    </a:moveTo>
                    <a:lnTo>
                      <a:pt x="76" y="10"/>
                    </a:lnTo>
                    <a:lnTo>
                      <a:pt x="76" y="11"/>
                    </a:lnTo>
                    <a:lnTo>
                      <a:pt x="76" y="13"/>
                    </a:lnTo>
                    <a:lnTo>
                      <a:pt x="75" y="15"/>
                    </a:lnTo>
                    <a:lnTo>
                      <a:pt x="66" y="13"/>
                    </a:lnTo>
                    <a:lnTo>
                      <a:pt x="56" y="12"/>
                    </a:lnTo>
                    <a:lnTo>
                      <a:pt x="47" y="11"/>
                    </a:lnTo>
                    <a:lnTo>
                      <a:pt x="37" y="9"/>
                    </a:lnTo>
                    <a:lnTo>
                      <a:pt x="28" y="8"/>
                    </a:lnTo>
                    <a:lnTo>
                      <a:pt x="18" y="7"/>
                    </a:lnTo>
                    <a:lnTo>
                      <a:pt x="9" y="6"/>
                    </a:lnTo>
                    <a:lnTo>
                      <a:pt x="0" y="5"/>
                    </a:lnTo>
                    <a:lnTo>
                      <a:pt x="1" y="4"/>
                    </a:lnTo>
                    <a:lnTo>
                      <a:pt x="1" y="2"/>
                    </a:lnTo>
                    <a:lnTo>
                      <a:pt x="1" y="1"/>
                    </a:lnTo>
                    <a:lnTo>
                      <a:pt x="1" y="0"/>
                    </a:lnTo>
                    <a:lnTo>
                      <a:pt x="10" y="1"/>
                    </a:lnTo>
                    <a:lnTo>
                      <a:pt x="21" y="2"/>
                    </a:lnTo>
                    <a:lnTo>
                      <a:pt x="30" y="3"/>
                    </a:lnTo>
                    <a:lnTo>
                      <a:pt x="39" y="4"/>
                    </a:lnTo>
                    <a:lnTo>
                      <a:pt x="49" y="6"/>
                    </a:lnTo>
                    <a:lnTo>
                      <a:pt x="58" y="7"/>
                    </a:lnTo>
                    <a:lnTo>
                      <a:pt x="68" y="8"/>
                    </a:lnTo>
                    <a:lnTo>
                      <a:pt x="77" y="9"/>
                    </a:lnTo>
                    <a:close/>
                  </a:path>
                </a:pathLst>
              </a:custGeom>
              <a:solidFill>
                <a:srgbClr val="BC7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1" name="Freeform 85"/>
              <p:cNvSpPr>
                <a:spLocks/>
              </p:cNvSpPr>
              <p:nvPr/>
            </p:nvSpPr>
            <p:spPr bwMode="auto">
              <a:xfrm>
                <a:off x="4320" y="3398"/>
                <a:ext cx="15" cy="2"/>
              </a:xfrm>
              <a:custGeom>
                <a:avLst/>
                <a:gdLst>
                  <a:gd name="T0" fmla="*/ 77 w 77"/>
                  <a:gd name="T1" fmla="*/ 8 h 12"/>
                  <a:gd name="T2" fmla="*/ 76 w 77"/>
                  <a:gd name="T3" fmla="*/ 9 h 12"/>
                  <a:gd name="T4" fmla="*/ 76 w 77"/>
                  <a:gd name="T5" fmla="*/ 10 h 12"/>
                  <a:gd name="T6" fmla="*/ 76 w 77"/>
                  <a:gd name="T7" fmla="*/ 11 h 12"/>
                  <a:gd name="T8" fmla="*/ 75 w 77"/>
                  <a:gd name="T9" fmla="*/ 12 h 12"/>
                  <a:gd name="T10" fmla="*/ 66 w 77"/>
                  <a:gd name="T11" fmla="*/ 11 h 12"/>
                  <a:gd name="T12" fmla="*/ 56 w 77"/>
                  <a:gd name="T13" fmla="*/ 10 h 12"/>
                  <a:gd name="T14" fmla="*/ 47 w 77"/>
                  <a:gd name="T15" fmla="*/ 9 h 12"/>
                  <a:gd name="T16" fmla="*/ 37 w 77"/>
                  <a:gd name="T17" fmla="*/ 8 h 12"/>
                  <a:gd name="T18" fmla="*/ 28 w 77"/>
                  <a:gd name="T19" fmla="*/ 7 h 12"/>
                  <a:gd name="T20" fmla="*/ 18 w 77"/>
                  <a:gd name="T21" fmla="*/ 6 h 12"/>
                  <a:gd name="T22" fmla="*/ 9 w 77"/>
                  <a:gd name="T23" fmla="*/ 5 h 12"/>
                  <a:gd name="T24" fmla="*/ 0 w 77"/>
                  <a:gd name="T25" fmla="*/ 4 h 12"/>
                  <a:gd name="T26" fmla="*/ 1 w 77"/>
                  <a:gd name="T27" fmla="*/ 3 h 12"/>
                  <a:gd name="T28" fmla="*/ 1 w 77"/>
                  <a:gd name="T29" fmla="*/ 2 h 12"/>
                  <a:gd name="T30" fmla="*/ 1 w 77"/>
                  <a:gd name="T31" fmla="*/ 1 h 12"/>
                  <a:gd name="T32" fmla="*/ 1 w 77"/>
                  <a:gd name="T33" fmla="*/ 0 h 12"/>
                  <a:gd name="T34" fmla="*/ 10 w 77"/>
                  <a:gd name="T35" fmla="*/ 1 h 12"/>
                  <a:gd name="T36" fmla="*/ 21 w 77"/>
                  <a:gd name="T37" fmla="*/ 2 h 12"/>
                  <a:gd name="T38" fmla="*/ 30 w 77"/>
                  <a:gd name="T39" fmla="*/ 3 h 12"/>
                  <a:gd name="T40" fmla="*/ 39 w 77"/>
                  <a:gd name="T41" fmla="*/ 4 h 12"/>
                  <a:gd name="T42" fmla="*/ 49 w 77"/>
                  <a:gd name="T43" fmla="*/ 5 h 12"/>
                  <a:gd name="T44" fmla="*/ 58 w 77"/>
                  <a:gd name="T45" fmla="*/ 6 h 12"/>
                  <a:gd name="T46" fmla="*/ 68 w 77"/>
                  <a:gd name="T47" fmla="*/ 7 h 12"/>
                  <a:gd name="T48" fmla="*/ 77 w 77"/>
                  <a:gd name="T4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 h="12">
                    <a:moveTo>
                      <a:pt x="77" y="8"/>
                    </a:moveTo>
                    <a:lnTo>
                      <a:pt x="76" y="9"/>
                    </a:lnTo>
                    <a:lnTo>
                      <a:pt x="76" y="10"/>
                    </a:lnTo>
                    <a:lnTo>
                      <a:pt x="76" y="11"/>
                    </a:lnTo>
                    <a:lnTo>
                      <a:pt x="75" y="12"/>
                    </a:lnTo>
                    <a:lnTo>
                      <a:pt x="66" y="11"/>
                    </a:lnTo>
                    <a:lnTo>
                      <a:pt x="56" y="10"/>
                    </a:lnTo>
                    <a:lnTo>
                      <a:pt x="47" y="9"/>
                    </a:lnTo>
                    <a:lnTo>
                      <a:pt x="37" y="8"/>
                    </a:lnTo>
                    <a:lnTo>
                      <a:pt x="28" y="7"/>
                    </a:lnTo>
                    <a:lnTo>
                      <a:pt x="18" y="6"/>
                    </a:lnTo>
                    <a:lnTo>
                      <a:pt x="9" y="5"/>
                    </a:lnTo>
                    <a:lnTo>
                      <a:pt x="0" y="4"/>
                    </a:lnTo>
                    <a:lnTo>
                      <a:pt x="1" y="3"/>
                    </a:lnTo>
                    <a:lnTo>
                      <a:pt x="1" y="2"/>
                    </a:lnTo>
                    <a:lnTo>
                      <a:pt x="1" y="1"/>
                    </a:lnTo>
                    <a:lnTo>
                      <a:pt x="1" y="0"/>
                    </a:lnTo>
                    <a:lnTo>
                      <a:pt x="10" y="1"/>
                    </a:lnTo>
                    <a:lnTo>
                      <a:pt x="21" y="2"/>
                    </a:lnTo>
                    <a:lnTo>
                      <a:pt x="30" y="3"/>
                    </a:lnTo>
                    <a:lnTo>
                      <a:pt x="39" y="4"/>
                    </a:lnTo>
                    <a:lnTo>
                      <a:pt x="49" y="5"/>
                    </a:lnTo>
                    <a:lnTo>
                      <a:pt x="58" y="6"/>
                    </a:lnTo>
                    <a:lnTo>
                      <a:pt x="68" y="7"/>
                    </a:lnTo>
                    <a:lnTo>
                      <a:pt x="77" y="8"/>
                    </a:lnTo>
                    <a:close/>
                  </a:path>
                </a:pathLst>
              </a:custGeom>
              <a:solidFill>
                <a:srgbClr val="C48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2" name="Freeform 86"/>
              <p:cNvSpPr>
                <a:spLocks/>
              </p:cNvSpPr>
              <p:nvPr/>
            </p:nvSpPr>
            <p:spPr bwMode="auto">
              <a:xfrm>
                <a:off x="4320" y="3398"/>
                <a:ext cx="15" cy="2"/>
              </a:xfrm>
              <a:custGeom>
                <a:avLst/>
                <a:gdLst>
                  <a:gd name="T0" fmla="*/ 77 w 77"/>
                  <a:gd name="T1" fmla="*/ 9 h 12"/>
                  <a:gd name="T2" fmla="*/ 76 w 77"/>
                  <a:gd name="T3" fmla="*/ 10 h 12"/>
                  <a:gd name="T4" fmla="*/ 76 w 77"/>
                  <a:gd name="T5" fmla="*/ 10 h 12"/>
                  <a:gd name="T6" fmla="*/ 76 w 77"/>
                  <a:gd name="T7" fmla="*/ 11 h 12"/>
                  <a:gd name="T8" fmla="*/ 75 w 77"/>
                  <a:gd name="T9" fmla="*/ 12 h 12"/>
                  <a:gd name="T10" fmla="*/ 66 w 77"/>
                  <a:gd name="T11" fmla="*/ 11 h 12"/>
                  <a:gd name="T12" fmla="*/ 56 w 77"/>
                  <a:gd name="T13" fmla="*/ 10 h 12"/>
                  <a:gd name="T14" fmla="*/ 47 w 77"/>
                  <a:gd name="T15" fmla="*/ 9 h 12"/>
                  <a:gd name="T16" fmla="*/ 37 w 77"/>
                  <a:gd name="T17" fmla="*/ 7 h 12"/>
                  <a:gd name="T18" fmla="*/ 28 w 77"/>
                  <a:gd name="T19" fmla="*/ 6 h 12"/>
                  <a:gd name="T20" fmla="*/ 18 w 77"/>
                  <a:gd name="T21" fmla="*/ 5 h 12"/>
                  <a:gd name="T22" fmla="*/ 9 w 77"/>
                  <a:gd name="T23" fmla="*/ 4 h 12"/>
                  <a:gd name="T24" fmla="*/ 0 w 77"/>
                  <a:gd name="T25" fmla="*/ 3 h 12"/>
                  <a:gd name="T26" fmla="*/ 1 w 77"/>
                  <a:gd name="T27" fmla="*/ 2 h 12"/>
                  <a:gd name="T28" fmla="*/ 1 w 77"/>
                  <a:gd name="T29" fmla="*/ 1 h 12"/>
                  <a:gd name="T30" fmla="*/ 1 w 77"/>
                  <a:gd name="T31" fmla="*/ 1 h 12"/>
                  <a:gd name="T32" fmla="*/ 1 w 77"/>
                  <a:gd name="T33" fmla="*/ 0 h 12"/>
                  <a:gd name="T34" fmla="*/ 10 w 77"/>
                  <a:gd name="T35" fmla="*/ 1 h 12"/>
                  <a:gd name="T36" fmla="*/ 21 w 77"/>
                  <a:gd name="T37" fmla="*/ 2 h 12"/>
                  <a:gd name="T38" fmla="*/ 30 w 77"/>
                  <a:gd name="T39" fmla="*/ 3 h 12"/>
                  <a:gd name="T40" fmla="*/ 39 w 77"/>
                  <a:gd name="T41" fmla="*/ 4 h 12"/>
                  <a:gd name="T42" fmla="*/ 49 w 77"/>
                  <a:gd name="T43" fmla="*/ 6 h 12"/>
                  <a:gd name="T44" fmla="*/ 58 w 77"/>
                  <a:gd name="T45" fmla="*/ 7 h 12"/>
                  <a:gd name="T46" fmla="*/ 68 w 77"/>
                  <a:gd name="T47" fmla="*/ 8 h 12"/>
                  <a:gd name="T48" fmla="*/ 77 w 77"/>
                  <a:gd name="T49"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 h="12">
                    <a:moveTo>
                      <a:pt x="77" y="9"/>
                    </a:moveTo>
                    <a:lnTo>
                      <a:pt x="76" y="10"/>
                    </a:lnTo>
                    <a:lnTo>
                      <a:pt x="76" y="10"/>
                    </a:lnTo>
                    <a:lnTo>
                      <a:pt x="76" y="11"/>
                    </a:lnTo>
                    <a:lnTo>
                      <a:pt x="75" y="12"/>
                    </a:lnTo>
                    <a:lnTo>
                      <a:pt x="66" y="11"/>
                    </a:lnTo>
                    <a:lnTo>
                      <a:pt x="56" y="10"/>
                    </a:lnTo>
                    <a:lnTo>
                      <a:pt x="47" y="9"/>
                    </a:lnTo>
                    <a:lnTo>
                      <a:pt x="37" y="7"/>
                    </a:lnTo>
                    <a:lnTo>
                      <a:pt x="28" y="6"/>
                    </a:lnTo>
                    <a:lnTo>
                      <a:pt x="18" y="5"/>
                    </a:lnTo>
                    <a:lnTo>
                      <a:pt x="9" y="4"/>
                    </a:lnTo>
                    <a:lnTo>
                      <a:pt x="0" y="3"/>
                    </a:lnTo>
                    <a:lnTo>
                      <a:pt x="1" y="2"/>
                    </a:lnTo>
                    <a:lnTo>
                      <a:pt x="1" y="1"/>
                    </a:lnTo>
                    <a:lnTo>
                      <a:pt x="1" y="1"/>
                    </a:lnTo>
                    <a:lnTo>
                      <a:pt x="1" y="0"/>
                    </a:lnTo>
                    <a:lnTo>
                      <a:pt x="10" y="1"/>
                    </a:lnTo>
                    <a:lnTo>
                      <a:pt x="21" y="2"/>
                    </a:lnTo>
                    <a:lnTo>
                      <a:pt x="30" y="3"/>
                    </a:lnTo>
                    <a:lnTo>
                      <a:pt x="39" y="4"/>
                    </a:lnTo>
                    <a:lnTo>
                      <a:pt x="49" y="6"/>
                    </a:lnTo>
                    <a:lnTo>
                      <a:pt x="58" y="7"/>
                    </a:lnTo>
                    <a:lnTo>
                      <a:pt x="68" y="8"/>
                    </a:lnTo>
                    <a:lnTo>
                      <a:pt x="77" y="9"/>
                    </a:lnTo>
                    <a:close/>
                  </a:path>
                </a:pathLst>
              </a:custGeom>
              <a:solidFill>
                <a:srgbClr val="C98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3" name="Freeform 87"/>
              <p:cNvSpPr>
                <a:spLocks/>
              </p:cNvSpPr>
              <p:nvPr/>
            </p:nvSpPr>
            <p:spPr bwMode="auto">
              <a:xfrm>
                <a:off x="4320" y="3398"/>
                <a:ext cx="15" cy="2"/>
              </a:xfrm>
              <a:custGeom>
                <a:avLst/>
                <a:gdLst>
                  <a:gd name="T0" fmla="*/ 77 w 77"/>
                  <a:gd name="T1" fmla="*/ 9 h 12"/>
                  <a:gd name="T2" fmla="*/ 75 w 77"/>
                  <a:gd name="T3" fmla="*/ 12 h 12"/>
                  <a:gd name="T4" fmla="*/ 0 w 77"/>
                  <a:gd name="T5" fmla="*/ 3 h 12"/>
                  <a:gd name="T6" fmla="*/ 1 w 77"/>
                  <a:gd name="T7" fmla="*/ 0 h 12"/>
                  <a:gd name="T8" fmla="*/ 77 w 77"/>
                  <a:gd name="T9" fmla="*/ 9 h 12"/>
                </a:gdLst>
                <a:ahLst/>
                <a:cxnLst>
                  <a:cxn ang="0">
                    <a:pos x="T0" y="T1"/>
                  </a:cxn>
                  <a:cxn ang="0">
                    <a:pos x="T2" y="T3"/>
                  </a:cxn>
                  <a:cxn ang="0">
                    <a:pos x="T4" y="T5"/>
                  </a:cxn>
                  <a:cxn ang="0">
                    <a:pos x="T6" y="T7"/>
                  </a:cxn>
                  <a:cxn ang="0">
                    <a:pos x="T8" y="T9"/>
                  </a:cxn>
                </a:cxnLst>
                <a:rect l="0" t="0" r="r" b="b"/>
                <a:pathLst>
                  <a:path w="77" h="12">
                    <a:moveTo>
                      <a:pt x="77" y="9"/>
                    </a:moveTo>
                    <a:lnTo>
                      <a:pt x="75" y="12"/>
                    </a:lnTo>
                    <a:lnTo>
                      <a:pt x="0" y="3"/>
                    </a:lnTo>
                    <a:lnTo>
                      <a:pt x="1" y="0"/>
                    </a:lnTo>
                    <a:lnTo>
                      <a:pt x="77" y="9"/>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4" name="Freeform 88"/>
              <p:cNvSpPr>
                <a:spLocks/>
              </p:cNvSpPr>
              <p:nvPr/>
            </p:nvSpPr>
            <p:spPr bwMode="auto">
              <a:xfrm>
                <a:off x="4269" y="3388"/>
                <a:ext cx="34" cy="9"/>
              </a:xfrm>
              <a:custGeom>
                <a:avLst/>
                <a:gdLst>
                  <a:gd name="T0" fmla="*/ 167 w 167"/>
                  <a:gd name="T1" fmla="*/ 22 h 45"/>
                  <a:gd name="T2" fmla="*/ 162 w 167"/>
                  <a:gd name="T3" fmla="*/ 45 h 45"/>
                  <a:gd name="T4" fmla="*/ 0 w 167"/>
                  <a:gd name="T5" fmla="*/ 21 h 45"/>
                  <a:gd name="T6" fmla="*/ 3 w 167"/>
                  <a:gd name="T7" fmla="*/ 0 h 45"/>
                  <a:gd name="T8" fmla="*/ 167 w 167"/>
                  <a:gd name="T9" fmla="*/ 22 h 45"/>
                </a:gdLst>
                <a:ahLst/>
                <a:cxnLst>
                  <a:cxn ang="0">
                    <a:pos x="T0" y="T1"/>
                  </a:cxn>
                  <a:cxn ang="0">
                    <a:pos x="T2" y="T3"/>
                  </a:cxn>
                  <a:cxn ang="0">
                    <a:pos x="T4" y="T5"/>
                  </a:cxn>
                  <a:cxn ang="0">
                    <a:pos x="T6" y="T7"/>
                  </a:cxn>
                  <a:cxn ang="0">
                    <a:pos x="T8" y="T9"/>
                  </a:cxn>
                </a:cxnLst>
                <a:rect l="0" t="0" r="r" b="b"/>
                <a:pathLst>
                  <a:path w="167" h="45">
                    <a:moveTo>
                      <a:pt x="167" y="22"/>
                    </a:moveTo>
                    <a:lnTo>
                      <a:pt x="162" y="45"/>
                    </a:lnTo>
                    <a:lnTo>
                      <a:pt x="0" y="21"/>
                    </a:lnTo>
                    <a:lnTo>
                      <a:pt x="3" y="0"/>
                    </a:lnTo>
                    <a:lnTo>
                      <a:pt x="167" y="22"/>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5" name="Freeform 89"/>
              <p:cNvSpPr>
                <a:spLocks/>
              </p:cNvSpPr>
              <p:nvPr/>
            </p:nvSpPr>
            <p:spPr bwMode="auto">
              <a:xfrm>
                <a:off x="4269" y="3388"/>
                <a:ext cx="34" cy="9"/>
              </a:xfrm>
              <a:custGeom>
                <a:avLst/>
                <a:gdLst>
                  <a:gd name="T0" fmla="*/ 167 w 167"/>
                  <a:gd name="T1" fmla="*/ 23 h 44"/>
                  <a:gd name="T2" fmla="*/ 166 w 167"/>
                  <a:gd name="T3" fmla="*/ 28 h 44"/>
                  <a:gd name="T4" fmla="*/ 165 w 167"/>
                  <a:gd name="T5" fmla="*/ 33 h 44"/>
                  <a:gd name="T6" fmla="*/ 163 w 167"/>
                  <a:gd name="T7" fmla="*/ 38 h 44"/>
                  <a:gd name="T8" fmla="*/ 162 w 167"/>
                  <a:gd name="T9" fmla="*/ 44 h 44"/>
                  <a:gd name="T10" fmla="*/ 142 w 167"/>
                  <a:gd name="T11" fmla="*/ 41 h 44"/>
                  <a:gd name="T12" fmla="*/ 122 w 167"/>
                  <a:gd name="T13" fmla="*/ 37 h 44"/>
                  <a:gd name="T14" fmla="*/ 101 w 167"/>
                  <a:gd name="T15" fmla="*/ 34 h 44"/>
                  <a:gd name="T16" fmla="*/ 81 w 167"/>
                  <a:gd name="T17" fmla="*/ 32 h 44"/>
                  <a:gd name="T18" fmla="*/ 60 w 167"/>
                  <a:gd name="T19" fmla="*/ 29 h 44"/>
                  <a:gd name="T20" fmla="*/ 40 w 167"/>
                  <a:gd name="T21" fmla="*/ 26 h 44"/>
                  <a:gd name="T22" fmla="*/ 19 w 167"/>
                  <a:gd name="T23" fmla="*/ 24 h 44"/>
                  <a:gd name="T24" fmla="*/ 0 w 167"/>
                  <a:gd name="T25" fmla="*/ 21 h 44"/>
                  <a:gd name="T26" fmla="*/ 1 w 167"/>
                  <a:gd name="T27" fmla="*/ 15 h 44"/>
                  <a:gd name="T28" fmla="*/ 2 w 167"/>
                  <a:gd name="T29" fmla="*/ 10 h 44"/>
                  <a:gd name="T30" fmla="*/ 2 w 167"/>
                  <a:gd name="T31" fmla="*/ 5 h 44"/>
                  <a:gd name="T32" fmla="*/ 3 w 167"/>
                  <a:gd name="T33" fmla="*/ 0 h 44"/>
                  <a:gd name="T34" fmla="*/ 24 w 167"/>
                  <a:gd name="T35" fmla="*/ 3 h 44"/>
                  <a:gd name="T36" fmla="*/ 45 w 167"/>
                  <a:gd name="T37" fmla="*/ 6 h 44"/>
                  <a:gd name="T38" fmla="*/ 64 w 167"/>
                  <a:gd name="T39" fmla="*/ 9 h 44"/>
                  <a:gd name="T40" fmla="*/ 85 w 167"/>
                  <a:gd name="T41" fmla="*/ 11 h 44"/>
                  <a:gd name="T42" fmla="*/ 105 w 167"/>
                  <a:gd name="T43" fmla="*/ 14 h 44"/>
                  <a:gd name="T44" fmla="*/ 126 w 167"/>
                  <a:gd name="T45" fmla="*/ 18 h 44"/>
                  <a:gd name="T46" fmla="*/ 146 w 167"/>
                  <a:gd name="T47" fmla="*/ 20 h 44"/>
                  <a:gd name="T48" fmla="*/ 167 w 167"/>
                  <a:gd name="T49" fmla="*/ 2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7" h="44">
                    <a:moveTo>
                      <a:pt x="167" y="23"/>
                    </a:moveTo>
                    <a:lnTo>
                      <a:pt x="166" y="28"/>
                    </a:lnTo>
                    <a:lnTo>
                      <a:pt x="165" y="33"/>
                    </a:lnTo>
                    <a:lnTo>
                      <a:pt x="163" y="38"/>
                    </a:lnTo>
                    <a:lnTo>
                      <a:pt x="162" y="44"/>
                    </a:lnTo>
                    <a:lnTo>
                      <a:pt x="142" y="41"/>
                    </a:lnTo>
                    <a:lnTo>
                      <a:pt x="122" y="37"/>
                    </a:lnTo>
                    <a:lnTo>
                      <a:pt x="101" y="34"/>
                    </a:lnTo>
                    <a:lnTo>
                      <a:pt x="81" y="32"/>
                    </a:lnTo>
                    <a:lnTo>
                      <a:pt x="60" y="29"/>
                    </a:lnTo>
                    <a:lnTo>
                      <a:pt x="40" y="26"/>
                    </a:lnTo>
                    <a:lnTo>
                      <a:pt x="19" y="24"/>
                    </a:lnTo>
                    <a:lnTo>
                      <a:pt x="0" y="21"/>
                    </a:lnTo>
                    <a:lnTo>
                      <a:pt x="1" y="15"/>
                    </a:lnTo>
                    <a:lnTo>
                      <a:pt x="2" y="10"/>
                    </a:lnTo>
                    <a:lnTo>
                      <a:pt x="2" y="5"/>
                    </a:lnTo>
                    <a:lnTo>
                      <a:pt x="3" y="0"/>
                    </a:lnTo>
                    <a:lnTo>
                      <a:pt x="24" y="3"/>
                    </a:lnTo>
                    <a:lnTo>
                      <a:pt x="45" y="6"/>
                    </a:lnTo>
                    <a:lnTo>
                      <a:pt x="64" y="9"/>
                    </a:lnTo>
                    <a:lnTo>
                      <a:pt x="85" y="11"/>
                    </a:lnTo>
                    <a:lnTo>
                      <a:pt x="105" y="14"/>
                    </a:lnTo>
                    <a:lnTo>
                      <a:pt x="126" y="18"/>
                    </a:lnTo>
                    <a:lnTo>
                      <a:pt x="146" y="20"/>
                    </a:lnTo>
                    <a:lnTo>
                      <a:pt x="167" y="23"/>
                    </a:lnTo>
                    <a:close/>
                  </a:path>
                </a:pathLst>
              </a:custGeom>
              <a:solidFill>
                <a:srgbClr val="93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 name="Freeform 90"/>
              <p:cNvSpPr>
                <a:spLocks/>
              </p:cNvSpPr>
              <p:nvPr/>
            </p:nvSpPr>
            <p:spPr bwMode="auto">
              <a:xfrm>
                <a:off x="4269" y="3388"/>
                <a:ext cx="34" cy="9"/>
              </a:xfrm>
              <a:custGeom>
                <a:avLst/>
                <a:gdLst>
                  <a:gd name="T0" fmla="*/ 167 w 167"/>
                  <a:gd name="T1" fmla="*/ 23 h 42"/>
                  <a:gd name="T2" fmla="*/ 166 w 167"/>
                  <a:gd name="T3" fmla="*/ 27 h 42"/>
                  <a:gd name="T4" fmla="*/ 165 w 167"/>
                  <a:gd name="T5" fmla="*/ 32 h 42"/>
                  <a:gd name="T6" fmla="*/ 163 w 167"/>
                  <a:gd name="T7" fmla="*/ 36 h 42"/>
                  <a:gd name="T8" fmla="*/ 162 w 167"/>
                  <a:gd name="T9" fmla="*/ 42 h 42"/>
                  <a:gd name="T10" fmla="*/ 142 w 167"/>
                  <a:gd name="T11" fmla="*/ 39 h 42"/>
                  <a:gd name="T12" fmla="*/ 122 w 167"/>
                  <a:gd name="T13" fmla="*/ 36 h 42"/>
                  <a:gd name="T14" fmla="*/ 101 w 167"/>
                  <a:gd name="T15" fmla="*/ 33 h 42"/>
                  <a:gd name="T16" fmla="*/ 81 w 167"/>
                  <a:gd name="T17" fmla="*/ 30 h 42"/>
                  <a:gd name="T18" fmla="*/ 60 w 167"/>
                  <a:gd name="T19" fmla="*/ 27 h 42"/>
                  <a:gd name="T20" fmla="*/ 40 w 167"/>
                  <a:gd name="T21" fmla="*/ 24 h 42"/>
                  <a:gd name="T22" fmla="*/ 19 w 167"/>
                  <a:gd name="T23" fmla="*/ 22 h 42"/>
                  <a:gd name="T24" fmla="*/ 0 w 167"/>
                  <a:gd name="T25" fmla="*/ 19 h 42"/>
                  <a:gd name="T26" fmla="*/ 1 w 167"/>
                  <a:gd name="T27" fmla="*/ 13 h 42"/>
                  <a:gd name="T28" fmla="*/ 2 w 167"/>
                  <a:gd name="T29" fmla="*/ 9 h 42"/>
                  <a:gd name="T30" fmla="*/ 2 w 167"/>
                  <a:gd name="T31" fmla="*/ 4 h 42"/>
                  <a:gd name="T32" fmla="*/ 3 w 167"/>
                  <a:gd name="T33" fmla="*/ 0 h 42"/>
                  <a:gd name="T34" fmla="*/ 24 w 167"/>
                  <a:gd name="T35" fmla="*/ 3 h 42"/>
                  <a:gd name="T36" fmla="*/ 44 w 167"/>
                  <a:gd name="T37" fmla="*/ 5 h 42"/>
                  <a:gd name="T38" fmla="*/ 64 w 167"/>
                  <a:gd name="T39" fmla="*/ 8 h 42"/>
                  <a:gd name="T40" fmla="*/ 85 w 167"/>
                  <a:gd name="T41" fmla="*/ 11 h 42"/>
                  <a:gd name="T42" fmla="*/ 105 w 167"/>
                  <a:gd name="T43" fmla="*/ 14 h 42"/>
                  <a:gd name="T44" fmla="*/ 126 w 167"/>
                  <a:gd name="T45" fmla="*/ 18 h 42"/>
                  <a:gd name="T46" fmla="*/ 146 w 167"/>
                  <a:gd name="T47" fmla="*/ 20 h 42"/>
                  <a:gd name="T48" fmla="*/ 167 w 167"/>
                  <a:gd name="T49" fmla="*/ 2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7" h="42">
                    <a:moveTo>
                      <a:pt x="167" y="23"/>
                    </a:moveTo>
                    <a:lnTo>
                      <a:pt x="166" y="27"/>
                    </a:lnTo>
                    <a:lnTo>
                      <a:pt x="165" y="32"/>
                    </a:lnTo>
                    <a:lnTo>
                      <a:pt x="163" y="36"/>
                    </a:lnTo>
                    <a:lnTo>
                      <a:pt x="162" y="42"/>
                    </a:lnTo>
                    <a:lnTo>
                      <a:pt x="142" y="39"/>
                    </a:lnTo>
                    <a:lnTo>
                      <a:pt x="122" y="36"/>
                    </a:lnTo>
                    <a:lnTo>
                      <a:pt x="101" y="33"/>
                    </a:lnTo>
                    <a:lnTo>
                      <a:pt x="81" y="30"/>
                    </a:lnTo>
                    <a:lnTo>
                      <a:pt x="60" y="27"/>
                    </a:lnTo>
                    <a:lnTo>
                      <a:pt x="40" y="24"/>
                    </a:lnTo>
                    <a:lnTo>
                      <a:pt x="19" y="22"/>
                    </a:lnTo>
                    <a:lnTo>
                      <a:pt x="0" y="19"/>
                    </a:lnTo>
                    <a:lnTo>
                      <a:pt x="1" y="13"/>
                    </a:lnTo>
                    <a:lnTo>
                      <a:pt x="2" y="9"/>
                    </a:lnTo>
                    <a:lnTo>
                      <a:pt x="2" y="4"/>
                    </a:lnTo>
                    <a:lnTo>
                      <a:pt x="3" y="0"/>
                    </a:lnTo>
                    <a:lnTo>
                      <a:pt x="24" y="3"/>
                    </a:lnTo>
                    <a:lnTo>
                      <a:pt x="44" y="5"/>
                    </a:lnTo>
                    <a:lnTo>
                      <a:pt x="64" y="8"/>
                    </a:lnTo>
                    <a:lnTo>
                      <a:pt x="85" y="11"/>
                    </a:lnTo>
                    <a:lnTo>
                      <a:pt x="105" y="14"/>
                    </a:lnTo>
                    <a:lnTo>
                      <a:pt x="126" y="18"/>
                    </a:lnTo>
                    <a:lnTo>
                      <a:pt x="146" y="20"/>
                    </a:lnTo>
                    <a:lnTo>
                      <a:pt x="167" y="23"/>
                    </a:lnTo>
                    <a:close/>
                  </a:path>
                </a:pathLst>
              </a:custGeom>
              <a:solidFill>
                <a:srgbClr val="995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7" name="Freeform 91"/>
              <p:cNvSpPr>
                <a:spLocks/>
              </p:cNvSpPr>
              <p:nvPr/>
            </p:nvSpPr>
            <p:spPr bwMode="auto">
              <a:xfrm>
                <a:off x="4269" y="3388"/>
                <a:ext cx="34" cy="8"/>
              </a:xfrm>
              <a:custGeom>
                <a:avLst/>
                <a:gdLst>
                  <a:gd name="T0" fmla="*/ 167 w 167"/>
                  <a:gd name="T1" fmla="*/ 23 h 40"/>
                  <a:gd name="T2" fmla="*/ 166 w 167"/>
                  <a:gd name="T3" fmla="*/ 27 h 40"/>
                  <a:gd name="T4" fmla="*/ 165 w 167"/>
                  <a:gd name="T5" fmla="*/ 31 h 40"/>
                  <a:gd name="T6" fmla="*/ 163 w 167"/>
                  <a:gd name="T7" fmla="*/ 35 h 40"/>
                  <a:gd name="T8" fmla="*/ 162 w 167"/>
                  <a:gd name="T9" fmla="*/ 40 h 40"/>
                  <a:gd name="T10" fmla="*/ 142 w 167"/>
                  <a:gd name="T11" fmla="*/ 36 h 40"/>
                  <a:gd name="T12" fmla="*/ 122 w 167"/>
                  <a:gd name="T13" fmla="*/ 34 h 40"/>
                  <a:gd name="T14" fmla="*/ 101 w 167"/>
                  <a:gd name="T15" fmla="*/ 31 h 40"/>
                  <a:gd name="T16" fmla="*/ 81 w 167"/>
                  <a:gd name="T17" fmla="*/ 28 h 40"/>
                  <a:gd name="T18" fmla="*/ 60 w 167"/>
                  <a:gd name="T19" fmla="*/ 26 h 40"/>
                  <a:gd name="T20" fmla="*/ 40 w 167"/>
                  <a:gd name="T21" fmla="*/ 23 h 40"/>
                  <a:gd name="T22" fmla="*/ 19 w 167"/>
                  <a:gd name="T23" fmla="*/ 20 h 40"/>
                  <a:gd name="T24" fmla="*/ 0 w 167"/>
                  <a:gd name="T25" fmla="*/ 17 h 40"/>
                  <a:gd name="T26" fmla="*/ 1 w 167"/>
                  <a:gd name="T27" fmla="*/ 12 h 40"/>
                  <a:gd name="T28" fmla="*/ 2 w 167"/>
                  <a:gd name="T29" fmla="*/ 8 h 40"/>
                  <a:gd name="T30" fmla="*/ 2 w 167"/>
                  <a:gd name="T31" fmla="*/ 4 h 40"/>
                  <a:gd name="T32" fmla="*/ 3 w 167"/>
                  <a:gd name="T33" fmla="*/ 0 h 40"/>
                  <a:gd name="T34" fmla="*/ 24 w 167"/>
                  <a:gd name="T35" fmla="*/ 3 h 40"/>
                  <a:gd name="T36" fmla="*/ 44 w 167"/>
                  <a:gd name="T37" fmla="*/ 5 h 40"/>
                  <a:gd name="T38" fmla="*/ 64 w 167"/>
                  <a:gd name="T39" fmla="*/ 8 h 40"/>
                  <a:gd name="T40" fmla="*/ 85 w 167"/>
                  <a:gd name="T41" fmla="*/ 11 h 40"/>
                  <a:gd name="T42" fmla="*/ 105 w 167"/>
                  <a:gd name="T43" fmla="*/ 13 h 40"/>
                  <a:gd name="T44" fmla="*/ 126 w 167"/>
                  <a:gd name="T45" fmla="*/ 17 h 40"/>
                  <a:gd name="T46" fmla="*/ 146 w 167"/>
                  <a:gd name="T47" fmla="*/ 20 h 40"/>
                  <a:gd name="T48" fmla="*/ 167 w 167"/>
                  <a:gd name="T49" fmla="*/ 2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7" h="40">
                    <a:moveTo>
                      <a:pt x="167" y="23"/>
                    </a:moveTo>
                    <a:lnTo>
                      <a:pt x="166" y="27"/>
                    </a:lnTo>
                    <a:lnTo>
                      <a:pt x="165" y="31"/>
                    </a:lnTo>
                    <a:lnTo>
                      <a:pt x="163" y="35"/>
                    </a:lnTo>
                    <a:lnTo>
                      <a:pt x="162" y="40"/>
                    </a:lnTo>
                    <a:lnTo>
                      <a:pt x="142" y="36"/>
                    </a:lnTo>
                    <a:lnTo>
                      <a:pt x="122" y="34"/>
                    </a:lnTo>
                    <a:lnTo>
                      <a:pt x="101" y="31"/>
                    </a:lnTo>
                    <a:lnTo>
                      <a:pt x="81" y="28"/>
                    </a:lnTo>
                    <a:lnTo>
                      <a:pt x="60" y="26"/>
                    </a:lnTo>
                    <a:lnTo>
                      <a:pt x="40" y="23"/>
                    </a:lnTo>
                    <a:lnTo>
                      <a:pt x="19" y="20"/>
                    </a:lnTo>
                    <a:lnTo>
                      <a:pt x="0" y="17"/>
                    </a:lnTo>
                    <a:lnTo>
                      <a:pt x="1" y="12"/>
                    </a:lnTo>
                    <a:lnTo>
                      <a:pt x="2" y="8"/>
                    </a:lnTo>
                    <a:lnTo>
                      <a:pt x="2" y="4"/>
                    </a:lnTo>
                    <a:lnTo>
                      <a:pt x="3" y="0"/>
                    </a:lnTo>
                    <a:lnTo>
                      <a:pt x="24" y="3"/>
                    </a:lnTo>
                    <a:lnTo>
                      <a:pt x="44" y="5"/>
                    </a:lnTo>
                    <a:lnTo>
                      <a:pt x="64" y="8"/>
                    </a:lnTo>
                    <a:lnTo>
                      <a:pt x="85" y="11"/>
                    </a:lnTo>
                    <a:lnTo>
                      <a:pt x="105" y="13"/>
                    </a:lnTo>
                    <a:lnTo>
                      <a:pt x="126" y="17"/>
                    </a:lnTo>
                    <a:lnTo>
                      <a:pt x="146" y="20"/>
                    </a:lnTo>
                    <a:lnTo>
                      <a:pt x="167" y="23"/>
                    </a:lnTo>
                    <a:close/>
                  </a:path>
                </a:pathLst>
              </a:custGeom>
              <a:solidFill>
                <a:srgbClr val="A05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8" name="Freeform 92"/>
              <p:cNvSpPr>
                <a:spLocks/>
              </p:cNvSpPr>
              <p:nvPr/>
            </p:nvSpPr>
            <p:spPr bwMode="auto">
              <a:xfrm>
                <a:off x="4269" y="3389"/>
                <a:ext cx="34" cy="7"/>
              </a:xfrm>
              <a:custGeom>
                <a:avLst/>
                <a:gdLst>
                  <a:gd name="T0" fmla="*/ 167 w 167"/>
                  <a:gd name="T1" fmla="*/ 22 h 39"/>
                  <a:gd name="T2" fmla="*/ 166 w 167"/>
                  <a:gd name="T3" fmla="*/ 26 h 39"/>
                  <a:gd name="T4" fmla="*/ 165 w 167"/>
                  <a:gd name="T5" fmla="*/ 30 h 39"/>
                  <a:gd name="T6" fmla="*/ 163 w 167"/>
                  <a:gd name="T7" fmla="*/ 34 h 39"/>
                  <a:gd name="T8" fmla="*/ 162 w 167"/>
                  <a:gd name="T9" fmla="*/ 39 h 39"/>
                  <a:gd name="T10" fmla="*/ 142 w 167"/>
                  <a:gd name="T11" fmla="*/ 35 h 39"/>
                  <a:gd name="T12" fmla="*/ 122 w 167"/>
                  <a:gd name="T13" fmla="*/ 32 h 39"/>
                  <a:gd name="T14" fmla="*/ 101 w 167"/>
                  <a:gd name="T15" fmla="*/ 29 h 39"/>
                  <a:gd name="T16" fmla="*/ 81 w 167"/>
                  <a:gd name="T17" fmla="*/ 27 h 39"/>
                  <a:gd name="T18" fmla="*/ 60 w 167"/>
                  <a:gd name="T19" fmla="*/ 24 h 39"/>
                  <a:gd name="T20" fmla="*/ 40 w 167"/>
                  <a:gd name="T21" fmla="*/ 21 h 39"/>
                  <a:gd name="T22" fmla="*/ 19 w 167"/>
                  <a:gd name="T23" fmla="*/ 19 h 39"/>
                  <a:gd name="T24" fmla="*/ 0 w 167"/>
                  <a:gd name="T25" fmla="*/ 16 h 39"/>
                  <a:gd name="T26" fmla="*/ 1 w 167"/>
                  <a:gd name="T27" fmla="*/ 11 h 39"/>
                  <a:gd name="T28" fmla="*/ 2 w 167"/>
                  <a:gd name="T29" fmla="*/ 7 h 39"/>
                  <a:gd name="T30" fmla="*/ 2 w 167"/>
                  <a:gd name="T31" fmla="*/ 4 h 39"/>
                  <a:gd name="T32" fmla="*/ 3 w 167"/>
                  <a:gd name="T33" fmla="*/ 0 h 39"/>
                  <a:gd name="T34" fmla="*/ 24 w 167"/>
                  <a:gd name="T35" fmla="*/ 3 h 39"/>
                  <a:gd name="T36" fmla="*/ 44 w 167"/>
                  <a:gd name="T37" fmla="*/ 5 h 39"/>
                  <a:gd name="T38" fmla="*/ 64 w 167"/>
                  <a:gd name="T39" fmla="*/ 8 h 39"/>
                  <a:gd name="T40" fmla="*/ 84 w 167"/>
                  <a:gd name="T41" fmla="*/ 10 h 39"/>
                  <a:gd name="T42" fmla="*/ 105 w 167"/>
                  <a:gd name="T43" fmla="*/ 13 h 39"/>
                  <a:gd name="T44" fmla="*/ 125 w 167"/>
                  <a:gd name="T45" fmla="*/ 17 h 39"/>
                  <a:gd name="T46" fmla="*/ 146 w 167"/>
                  <a:gd name="T47" fmla="*/ 19 h 39"/>
                  <a:gd name="T48" fmla="*/ 167 w 167"/>
                  <a:gd name="T49"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7" h="39">
                    <a:moveTo>
                      <a:pt x="167" y="22"/>
                    </a:moveTo>
                    <a:lnTo>
                      <a:pt x="166" y="26"/>
                    </a:lnTo>
                    <a:lnTo>
                      <a:pt x="165" y="30"/>
                    </a:lnTo>
                    <a:lnTo>
                      <a:pt x="163" y="34"/>
                    </a:lnTo>
                    <a:lnTo>
                      <a:pt x="162" y="39"/>
                    </a:lnTo>
                    <a:lnTo>
                      <a:pt x="142" y="35"/>
                    </a:lnTo>
                    <a:lnTo>
                      <a:pt x="122" y="32"/>
                    </a:lnTo>
                    <a:lnTo>
                      <a:pt x="101" y="29"/>
                    </a:lnTo>
                    <a:lnTo>
                      <a:pt x="81" y="27"/>
                    </a:lnTo>
                    <a:lnTo>
                      <a:pt x="60" y="24"/>
                    </a:lnTo>
                    <a:lnTo>
                      <a:pt x="40" y="21"/>
                    </a:lnTo>
                    <a:lnTo>
                      <a:pt x="19" y="19"/>
                    </a:lnTo>
                    <a:lnTo>
                      <a:pt x="0" y="16"/>
                    </a:lnTo>
                    <a:lnTo>
                      <a:pt x="1" y="11"/>
                    </a:lnTo>
                    <a:lnTo>
                      <a:pt x="2" y="7"/>
                    </a:lnTo>
                    <a:lnTo>
                      <a:pt x="2" y="4"/>
                    </a:lnTo>
                    <a:lnTo>
                      <a:pt x="3" y="0"/>
                    </a:lnTo>
                    <a:lnTo>
                      <a:pt x="24" y="3"/>
                    </a:lnTo>
                    <a:lnTo>
                      <a:pt x="44" y="5"/>
                    </a:lnTo>
                    <a:lnTo>
                      <a:pt x="64" y="8"/>
                    </a:lnTo>
                    <a:lnTo>
                      <a:pt x="84" y="10"/>
                    </a:lnTo>
                    <a:lnTo>
                      <a:pt x="105" y="13"/>
                    </a:lnTo>
                    <a:lnTo>
                      <a:pt x="125" y="17"/>
                    </a:lnTo>
                    <a:lnTo>
                      <a:pt x="146" y="19"/>
                    </a:lnTo>
                    <a:lnTo>
                      <a:pt x="167" y="22"/>
                    </a:lnTo>
                    <a:close/>
                  </a:path>
                </a:pathLst>
              </a:custGeom>
              <a:solidFill>
                <a:srgbClr val="A86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9" name="Freeform 93"/>
              <p:cNvSpPr>
                <a:spLocks/>
              </p:cNvSpPr>
              <p:nvPr/>
            </p:nvSpPr>
            <p:spPr bwMode="auto">
              <a:xfrm>
                <a:off x="4269" y="3389"/>
                <a:ext cx="34" cy="7"/>
              </a:xfrm>
              <a:custGeom>
                <a:avLst/>
                <a:gdLst>
                  <a:gd name="T0" fmla="*/ 167 w 167"/>
                  <a:gd name="T1" fmla="*/ 22 h 37"/>
                  <a:gd name="T2" fmla="*/ 166 w 167"/>
                  <a:gd name="T3" fmla="*/ 26 h 37"/>
                  <a:gd name="T4" fmla="*/ 165 w 167"/>
                  <a:gd name="T5" fmla="*/ 29 h 37"/>
                  <a:gd name="T6" fmla="*/ 163 w 167"/>
                  <a:gd name="T7" fmla="*/ 32 h 37"/>
                  <a:gd name="T8" fmla="*/ 162 w 167"/>
                  <a:gd name="T9" fmla="*/ 37 h 37"/>
                  <a:gd name="T10" fmla="*/ 142 w 167"/>
                  <a:gd name="T11" fmla="*/ 33 h 37"/>
                  <a:gd name="T12" fmla="*/ 122 w 167"/>
                  <a:gd name="T13" fmla="*/ 31 h 37"/>
                  <a:gd name="T14" fmla="*/ 101 w 167"/>
                  <a:gd name="T15" fmla="*/ 28 h 37"/>
                  <a:gd name="T16" fmla="*/ 81 w 167"/>
                  <a:gd name="T17" fmla="*/ 25 h 37"/>
                  <a:gd name="T18" fmla="*/ 60 w 167"/>
                  <a:gd name="T19" fmla="*/ 22 h 37"/>
                  <a:gd name="T20" fmla="*/ 40 w 167"/>
                  <a:gd name="T21" fmla="*/ 19 h 37"/>
                  <a:gd name="T22" fmla="*/ 19 w 167"/>
                  <a:gd name="T23" fmla="*/ 17 h 37"/>
                  <a:gd name="T24" fmla="*/ 0 w 167"/>
                  <a:gd name="T25" fmla="*/ 14 h 37"/>
                  <a:gd name="T26" fmla="*/ 1 w 167"/>
                  <a:gd name="T27" fmla="*/ 10 h 37"/>
                  <a:gd name="T28" fmla="*/ 2 w 167"/>
                  <a:gd name="T29" fmla="*/ 6 h 37"/>
                  <a:gd name="T30" fmla="*/ 2 w 167"/>
                  <a:gd name="T31" fmla="*/ 3 h 37"/>
                  <a:gd name="T32" fmla="*/ 3 w 167"/>
                  <a:gd name="T33" fmla="*/ 0 h 37"/>
                  <a:gd name="T34" fmla="*/ 24 w 167"/>
                  <a:gd name="T35" fmla="*/ 3 h 37"/>
                  <a:gd name="T36" fmla="*/ 44 w 167"/>
                  <a:gd name="T37" fmla="*/ 5 h 37"/>
                  <a:gd name="T38" fmla="*/ 64 w 167"/>
                  <a:gd name="T39" fmla="*/ 8 h 37"/>
                  <a:gd name="T40" fmla="*/ 84 w 167"/>
                  <a:gd name="T41" fmla="*/ 10 h 37"/>
                  <a:gd name="T42" fmla="*/ 105 w 167"/>
                  <a:gd name="T43" fmla="*/ 14 h 37"/>
                  <a:gd name="T44" fmla="*/ 125 w 167"/>
                  <a:gd name="T45" fmla="*/ 17 h 37"/>
                  <a:gd name="T46" fmla="*/ 146 w 167"/>
                  <a:gd name="T47" fmla="*/ 19 h 37"/>
                  <a:gd name="T48" fmla="*/ 167 w 167"/>
                  <a:gd name="T49" fmla="*/ 2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7" h="37">
                    <a:moveTo>
                      <a:pt x="167" y="22"/>
                    </a:moveTo>
                    <a:lnTo>
                      <a:pt x="166" y="26"/>
                    </a:lnTo>
                    <a:lnTo>
                      <a:pt x="165" y="29"/>
                    </a:lnTo>
                    <a:lnTo>
                      <a:pt x="163" y="32"/>
                    </a:lnTo>
                    <a:lnTo>
                      <a:pt x="162" y="37"/>
                    </a:lnTo>
                    <a:lnTo>
                      <a:pt x="142" y="33"/>
                    </a:lnTo>
                    <a:lnTo>
                      <a:pt x="122" y="31"/>
                    </a:lnTo>
                    <a:lnTo>
                      <a:pt x="101" y="28"/>
                    </a:lnTo>
                    <a:lnTo>
                      <a:pt x="81" y="25"/>
                    </a:lnTo>
                    <a:lnTo>
                      <a:pt x="60" y="22"/>
                    </a:lnTo>
                    <a:lnTo>
                      <a:pt x="40" y="19"/>
                    </a:lnTo>
                    <a:lnTo>
                      <a:pt x="19" y="17"/>
                    </a:lnTo>
                    <a:lnTo>
                      <a:pt x="0" y="14"/>
                    </a:lnTo>
                    <a:lnTo>
                      <a:pt x="1" y="10"/>
                    </a:lnTo>
                    <a:lnTo>
                      <a:pt x="2" y="6"/>
                    </a:lnTo>
                    <a:lnTo>
                      <a:pt x="2" y="3"/>
                    </a:lnTo>
                    <a:lnTo>
                      <a:pt x="3" y="0"/>
                    </a:lnTo>
                    <a:lnTo>
                      <a:pt x="24" y="3"/>
                    </a:lnTo>
                    <a:lnTo>
                      <a:pt x="44" y="5"/>
                    </a:lnTo>
                    <a:lnTo>
                      <a:pt x="64" y="8"/>
                    </a:lnTo>
                    <a:lnTo>
                      <a:pt x="84" y="10"/>
                    </a:lnTo>
                    <a:lnTo>
                      <a:pt x="105" y="14"/>
                    </a:lnTo>
                    <a:lnTo>
                      <a:pt x="125" y="17"/>
                    </a:lnTo>
                    <a:lnTo>
                      <a:pt x="146" y="19"/>
                    </a:lnTo>
                    <a:lnTo>
                      <a:pt x="167" y="22"/>
                    </a:lnTo>
                    <a:close/>
                  </a:path>
                </a:pathLst>
              </a:custGeom>
              <a:solidFill>
                <a:srgbClr val="AD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0" name="Freeform 94"/>
              <p:cNvSpPr>
                <a:spLocks/>
              </p:cNvSpPr>
              <p:nvPr/>
            </p:nvSpPr>
            <p:spPr bwMode="auto">
              <a:xfrm>
                <a:off x="4269" y="3389"/>
                <a:ext cx="34" cy="7"/>
              </a:xfrm>
              <a:custGeom>
                <a:avLst/>
                <a:gdLst>
                  <a:gd name="T0" fmla="*/ 166 w 166"/>
                  <a:gd name="T1" fmla="*/ 22 h 35"/>
                  <a:gd name="T2" fmla="*/ 165 w 166"/>
                  <a:gd name="T3" fmla="*/ 25 h 35"/>
                  <a:gd name="T4" fmla="*/ 164 w 166"/>
                  <a:gd name="T5" fmla="*/ 28 h 35"/>
                  <a:gd name="T6" fmla="*/ 163 w 166"/>
                  <a:gd name="T7" fmla="*/ 31 h 35"/>
                  <a:gd name="T8" fmla="*/ 162 w 166"/>
                  <a:gd name="T9" fmla="*/ 35 h 35"/>
                  <a:gd name="T10" fmla="*/ 142 w 166"/>
                  <a:gd name="T11" fmla="*/ 31 h 35"/>
                  <a:gd name="T12" fmla="*/ 122 w 166"/>
                  <a:gd name="T13" fmla="*/ 29 h 35"/>
                  <a:gd name="T14" fmla="*/ 101 w 166"/>
                  <a:gd name="T15" fmla="*/ 26 h 35"/>
                  <a:gd name="T16" fmla="*/ 81 w 166"/>
                  <a:gd name="T17" fmla="*/ 23 h 35"/>
                  <a:gd name="T18" fmla="*/ 60 w 166"/>
                  <a:gd name="T19" fmla="*/ 21 h 35"/>
                  <a:gd name="T20" fmla="*/ 40 w 166"/>
                  <a:gd name="T21" fmla="*/ 18 h 35"/>
                  <a:gd name="T22" fmla="*/ 19 w 166"/>
                  <a:gd name="T23" fmla="*/ 15 h 35"/>
                  <a:gd name="T24" fmla="*/ 0 w 166"/>
                  <a:gd name="T25" fmla="*/ 11 h 35"/>
                  <a:gd name="T26" fmla="*/ 1 w 166"/>
                  <a:gd name="T27" fmla="*/ 8 h 35"/>
                  <a:gd name="T28" fmla="*/ 2 w 166"/>
                  <a:gd name="T29" fmla="*/ 5 h 35"/>
                  <a:gd name="T30" fmla="*/ 2 w 166"/>
                  <a:gd name="T31" fmla="*/ 3 h 35"/>
                  <a:gd name="T32" fmla="*/ 3 w 166"/>
                  <a:gd name="T33" fmla="*/ 0 h 35"/>
                  <a:gd name="T34" fmla="*/ 24 w 166"/>
                  <a:gd name="T35" fmla="*/ 3 h 35"/>
                  <a:gd name="T36" fmla="*/ 44 w 166"/>
                  <a:gd name="T37" fmla="*/ 5 h 35"/>
                  <a:gd name="T38" fmla="*/ 64 w 166"/>
                  <a:gd name="T39" fmla="*/ 8 h 35"/>
                  <a:gd name="T40" fmla="*/ 84 w 166"/>
                  <a:gd name="T41" fmla="*/ 10 h 35"/>
                  <a:gd name="T42" fmla="*/ 105 w 166"/>
                  <a:gd name="T43" fmla="*/ 14 h 35"/>
                  <a:gd name="T44" fmla="*/ 125 w 166"/>
                  <a:gd name="T45" fmla="*/ 17 h 35"/>
                  <a:gd name="T46" fmla="*/ 146 w 166"/>
                  <a:gd name="T47" fmla="*/ 19 h 35"/>
                  <a:gd name="T48" fmla="*/ 166 w 166"/>
                  <a:gd name="T49"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6" h="35">
                    <a:moveTo>
                      <a:pt x="166" y="22"/>
                    </a:moveTo>
                    <a:lnTo>
                      <a:pt x="165" y="25"/>
                    </a:lnTo>
                    <a:lnTo>
                      <a:pt x="164" y="28"/>
                    </a:lnTo>
                    <a:lnTo>
                      <a:pt x="163" y="31"/>
                    </a:lnTo>
                    <a:lnTo>
                      <a:pt x="162" y="35"/>
                    </a:lnTo>
                    <a:lnTo>
                      <a:pt x="142" y="31"/>
                    </a:lnTo>
                    <a:lnTo>
                      <a:pt x="122" y="29"/>
                    </a:lnTo>
                    <a:lnTo>
                      <a:pt x="101" y="26"/>
                    </a:lnTo>
                    <a:lnTo>
                      <a:pt x="81" y="23"/>
                    </a:lnTo>
                    <a:lnTo>
                      <a:pt x="60" y="21"/>
                    </a:lnTo>
                    <a:lnTo>
                      <a:pt x="40" y="18"/>
                    </a:lnTo>
                    <a:lnTo>
                      <a:pt x="19" y="15"/>
                    </a:lnTo>
                    <a:lnTo>
                      <a:pt x="0" y="11"/>
                    </a:lnTo>
                    <a:lnTo>
                      <a:pt x="1" y="8"/>
                    </a:lnTo>
                    <a:lnTo>
                      <a:pt x="2" y="5"/>
                    </a:lnTo>
                    <a:lnTo>
                      <a:pt x="2" y="3"/>
                    </a:lnTo>
                    <a:lnTo>
                      <a:pt x="3" y="0"/>
                    </a:lnTo>
                    <a:lnTo>
                      <a:pt x="24" y="3"/>
                    </a:lnTo>
                    <a:lnTo>
                      <a:pt x="44" y="5"/>
                    </a:lnTo>
                    <a:lnTo>
                      <a:pt x="64" y="8"/>
                    </a:lnTo>
                    <a:lnTo>
                      <a:pt x="84" y="10"/>
                    </a:lnTo>
                    <a:lnTo>
                      <a:pt x="105" y="14"/>
                    </a:lnTo>
                    <a:lnTo>
                      <a:pt x="125" y="17"/>
                    </a:lnTo>
                    <a:lnTo>
                      <a:pt x="146" y="19"/>
                    </a:lnTo>
                    <a:lnTo>
                      <a:pt x="166" y="22"/>
                    </a:lnTo>
                    <a:close/>
                  </a:path>
                </a:pathLst>
              </a:custGeom>
              <a:solidFill>
                <a:srgbClr val="B5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1" name="Freeform 95"/>
              <p:cNvSpPr>
                <a:spLocks/>
              </p:cNvSpPr>
              <p:nvPr/>
            </p:nvSpPr>
            <p:spPr bwMode="auto">
              <a:xfrm>
                <a:off x="4269" y="3389"/>
                <a:ext cx="34" cy="7"/>
              </a:xfrm>
              <a:custGeom>
                <a:avLst/>
                <a:gdLst>
                  <a:gd name="T0" fmla="*/ 166 w 166"/>
                  <a:gd name="T1" fmla="*/ 23 h 33"/>
                  <a:gd name="T2" fmla="*/ 165 w 166"/>
                  <a:gd name="T3" fmla="*/ 25 h 33"/>
                  <a:gd name="T4" fmla="*/ 164 w 166"/>
                  <a:gd name="T5" fmla="*/ 28 h 33"/>
                  <a:gd name="T6" fmla="*/ 163 w 166"/>
                  <a:gd name="T7" fmla="*/ 31 h 33"/>
                  <a:gd name="T8" fmla="*/ 162 w 166"/>
                  <a:gd name="T9" fmla="*/ 33 h 33"/>
                  <a:gd name="T10" fmla="*/ 142 w 166"/>
                  <a:gd name="T11" fmla="*/ 30 h 33"/>
                  <a:gd name="T12" fmla="*/ 122 w 166"/>
                  <a:gd name="T13" fmla="*/ 28 h 33"/>
                  <a:gd name="T14" fmla="*/ 101 w 166"/>
                  <a:gd name="T15" fmla="*/ 25 h 33"/>
                  <a:gd name="T16" fmla="*/ 81 w 166"/>
                  <a:gd name="T17" fmla="*/ 22 h 33"/>
                  <a:gd name="T18" fmla="*/ 60 w 166"/>
                  <a:gd name="T19" fmla="*/ 20 h 33"/>
                  <a:gd name="T20" fmla="*/ 40 w 166"/>
                  <a:gd name="T21" fmla="*/ 17 h 33"/>
                  <a:gd name="T22" fmla="*/ 19 w 166"/>
                  <a:gd name="T23" fmla="*/ 15 h 33"/>
                  <a:gd name="T24" fmla="*/ 0 w 166"/>
                  <a:gd name="T25" fmla="*/ 11 h 33"/>
                  <a:gd name="T26" fmla="*/ 1 w 166"/>
                  <a:gd name="T27" fmla="*/ 8 h 33"/>
                  <a:gd name="T28" fmla="*/ 2 w 166"/>
                  <a:gd name="T29" fmla="*/ 5 h 33"/>
                  <a:gd name="T30" fmla="*/ 2 w 166"/>
                  <a:gd name="T31" fmla="*/ 3 h 33"/>
                  <a:gd name="T32" fmla="*/ 3 w 166"/>
                  <a:gd name="T33" fmla="*/ 0 h 33"/>
                  <a:gd name="T34" fmla="*/ 24 w 166"/>
                  <a:gd name="T35" fmla="*/ 3 h 33"/>
                  <a:gd name="T36" fmla="*/ 44 w 166"/>
                  <a:gd name="T37" fmla="*/ 6 h 33"/>
                  <a:gd name="T38" fmla="*/ 64 w 166"/>
                  <a:gd name="T39" fmla="*/ 9 h 33"/>
                  <a:gd name="T40" fmla="*/ 84 w 166"/>
                  <a:gd name="T41" fmla="*/ 11 h 33"/>
                  <a:gd name="T42" fmla="*/ 105 w 166"/>
                  <a:gd name="T43" fmla="*/ 15 h 33"/>
                  <a:gd name="T44" fmla="*/ 125 w 166"/>
                  <a:gd name="T45" fmla="*/ 18 h 33"/>
                  <a:gd name="T46" fmla="*/ 146 w 166"/>
                  <a:gd name="T47" fmla="*/ 20 h 33"/>
                  <a:gd name="T48" fmla="*/ 166 w 166"/>
                  <a:gd name="T49" fmla="*/ 2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6" h="33">
                    <a:moveTo>
                      <a:pt x="166" y="23"/>
                    </a:moveTo>
                    <a:lnTo>
                      <a:pt x="165" y="25"/>
                    </a:lnTo>
                    <a:lnTo>
                      <a:pt x="164" y="28"/>
                    </a:lnTo>
                    <a:lnTo>
                      <a:pt x="163" y="31"/>
                    </a:lnTo>
                    <a:lnTo>
                      <a:pt x="162" y="33"/>
                    </a:lnTo>
                    <a:lnTo>
                      <a:pt x="142" y="30"/>
                    </a:lnTo>
                    <a:lnTo>
                      <a:pt x="122" y="28"/>
                    </a:lnTo>
                    <a:lnTo>
                      <a:pt x="101" y="25"/>
                    </a:lnTo>
                    <a:lnTo>
                      <a:pt x="81" y="22"/>
                    </a:lnTo>
                    <a:lnTo>
                      <a:pt x="60" y="20"/>
                    </a:lnTo>
                    <a:lnTo>
                      <a:pt x="40" y="17"/>
                    </a:lnTo>
                    <a:lnTo>
                      <a:pt x="19" y="15"/>
                    </a:lnTo>
                    <a:lnTo>
                      <a:pt x="0" y="11"/>
                    </a:lnTo>
                    <a:lnTo>
                      <a:pt x="1" y="8"/>
                    </a:lnTo>
                    <a:lnTo>
                      <a:pt x="2" y="5"/>
                    </a:lnTo>
                    <a:lnTo>
                      <a:pt x="2" y="3"/>
                    </a:lnTo>
                    <a:lnTo>
                      <a:pt x="3" y="0"/>
                    </a:lnTo>
                    <a:lnTo>
                      <a:pt x="24" y="3"/>
                    </a:lnTo>
                    <a:lnTo>
                      <a:pt x="44" y="6"/>
                    </a:lnTo>
                    <a:lnTo>
                      <a:pt x="64" y="9"/>
                    </a:lnTo>
                    <a:lnTo>
                      <a:pt x="84" y="11"/>
                    </a:lnTo>
                    <a:lnTo>
                      <a:pt x="105" y="15"/>
                    </a:lnTo>
                    <a:lnTo>
                      <a:pt x="125" y="18"/>
                    </a:lnTo>
                    <a:lnTo>
                      <a:pt x="146" y="20"/>
                    </a:lnTo>
                    <a:lnTo>
                      <a:pt x="166" y="23"/>
                    </a:lnTo>
                    <a:close/>
                  </a:path>
                </a:pathLst>
              </a:custGeom>
              <a:solidFill>
                <a:srgbClr val="BC7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2" name="Freeform 96"/>
              <p:cNvSpPr>
                <a:spLocks/>
              </p:cNvSpPr>
              <p:nvPr/>
            </p:nvSpPr>
            <p:spPr bwMode="auto">
              <a:xfrm>
                <a:off x="4269" y="3390"/>
                <a:ext cx="34" cy="6"/>
              </a:xfrm>
              <a:custGeom>
                <a:avLst/>
                <a:gdLst>
                  <a:gd name="T0" fmla="*/ 166 w 166"/>
                  <a:gd name="T1" fmla="*/ 23 h 32"/>
                  <a:gd name="T2" fmla="*/ 165 w 166"/>
                  <a:gd name="T3" fmla="*/ 25 h 32"/>
                  <a:gd name="T4" fmla="*/ 164 w 166"/>
                  <a:gd name="T5" fmla="*/ 27 h 32"/>
                  <a:gd name="T6" fmla="*/ 163 w 166"/>
                  <a:gd name="T7" fmla="*/ 30 h 32"/>
                  <a:gd name="T8" fmla="*/ 162 w 166"/>
                  <a:gd name="T9" fmla="*/ 32 h 32"/>
                  <a:gd name="T10" fmla="*/ 142 w 166"/>
                  <a:gd name="T11" fmla="*/ 29 h 32"/>
                  <a:gd name="T12" fmla="*/ 122 w 166"/>
                  <a:gd name="T13" fmla="*/ 26 h 32"/>
                  <a:gd name="T14" fmla="*/ 101 w 166"/>
                  <a:gd name="T15" fmla="*/ 23 h 32"/>
                  <a:gd name="T16" fmla="*/ 81 w 166"/>
                  <a:gd name="T17" fmla="*/ 21 h 32"/>
                  <a:gd name="T18" fmla="*/ 60 w 166"/>
                  <a:gd name="T19" fmla="*/ 18 h 32"/>
                  <a:gd name="T20" fmla="*/ 40 w 166"/>
                  <a:gd name="T21" fmla="*/ 15 h 32"/>
                  <a:gd name="T22" fmla="*/ 19 w 166"/>
                  <a:gd name="T23" fmla="*/ 13 h 32"/>
                  <a:gd name="T24" fmla="*/ 0 w 166"/>
                  <a:gd name="T25" fmla="*/ 9 h 32"/>
                  <a:gd name="T26" fmla="*/ 1 w 166"/>
                  <a:gd name="T27" fmla="*/ 7 h 32"/>
                  <a:gd name="T28" fmla="*/ 2 w 166"/>
                  <a:gd name="T29" fmla="*/ 4 h 32"/>
                  <a:gd name="T30" fmla="*/ 2 w 166"/>
                  <a:gd name="T31" fmla="*/ 2 h 32"/>
                  <a:gd name="T32" fmla="*/ 3 w 166"/>
                  <a:gd name="T33" fmla="*/ 0 h 32"/>
                  <a:gd name="T34" fmla="*/ 24 w 166"/>
                  <a:gd name="T35" fmla="*/ 3 h 32"/>
                  <a:gd name="T36" fmla="*/ 44 w 166"/>
                  <a:gd name="T37" fmla="*/ 5 h 32"/>
                  <a:gd name="T38" fmla="*/ 64 w 166"/>
                  <a:gd name="T39" fmla="*/ 8 h 32"/>
                  <a:gd name="T40" fmla="*/ 84 w 166"/>
                  <a:gd name="T41" fmla="*/ 12 h 32"/>
                  <a:gd name="T42" fmla="*/ 105 w 166"/>
                  <a:gd name="T43" fmla="*/ 15 h 32"/>
                  <a:gd name="T44" fmla="*/ 125 w 166"/>
                  <a:gd name="T45" fmla="*/ 18 h 32"/>
                  <a:gd name="T46" fmla="*/ 146 w 166"/>
                  <a:gd name="T47" fmla="*/ 20 h 32"/>
                  <a:gd name="T48" fmla="*/ 166 w 166"/>
                  <a:gd name="T49" fmla="*/ 2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6" h="32">
                    <a:moveTo>
                      <a:pt x="166" y="23"/>
                    </a:moveTo>
                    <a:lnTo>
                      <a:pt x="165" y="25"/>
                    </a:lnTo>
                    <a:lnTo>
                      <a:pt x="164" y="27"/>
                    </a:lnTo>
                    <a:lnTo>
                      <a:pt x="163" y="30"/>
                    </a:lnTo>
                    <a:lnTo>
                      <a:pt x="162" y="32"/>
                    </a:lnTo>
                    <a:lnTo>
                      <a:pt x="142" y="29"/>
                    </a:lnTo>
                    <a:lnTo>
                      <a:pt x="122" y="26"/>
                    </a:lnTo>
                    <a:lnTo>
                      <a:pt x="101" y="23"/>
                    </a:lnTo>
                    <a:lnTo>
                      <a:pt x="81" y="21"/>
                    </a:lnTo>
                    <a:lnTo>
                      <a:pt x="60" y="18"/>
                    </a:lnTo>
                    <a:lnTo>
                      <a:pt x="40" y="15"/>
                    </a:lnTo>
                    <a:lnTo>
                      <a:pt x="19" y="13"/>
                    </a:lnTo>
                    <a:lnTo>
                      <a:pt x="0" y="9"/>
                    </a:lnTo>
                    <a:lnTo>
                      <a:pt x="1" y="7"/>
                    </a:lnTo>
                    <a:lnTo>
                      <a:pt x="2" y="4"/>
                    </a:lnTo>
                    <a:lnTo>
                      <a:pt x="2" y="2"/>
                    </a:lnTo>
                    <a:lnTo>
                      <a:pt x="3" y="0"/>
                    </a:lnTo>
                    <a:lnTo>
                      <a:pt x="24" y="3"/>
                    </a:lnTo>
                    <a:lnTo>
                      <a:pt x="44" y="5"/>
                    </a:lnTo>
                    <a:lnTo>
                      <a:pt x="64" y="8"/>
                    </a:lnTo>
                    <a:lnTo>
                      <a:pt x="84" y="12"/>
                    </a:lnTo>
                    <a:lnTo>
                      <a:pt x="105" y="15"/>
                    </a:lnTo>
                    <a:lnTo>
                      <a:pt x="125" y="18"/>
                    </a:lnTo>
                    <a:lnTo>
                      <a:pt x="146" y="20"/>
                    </a:lnTo>
                    <a:lnTo>
                      <a:pt x="166" y="23"/>
                    </a:lnTo>
                    <a:close/>
                  </a:path>
                </a:pathLst>
              </a:custGeom>
              <a:solidFill>
                <a:srgbClr val="C48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3" name="Freeform 97"/>
              <p:cNvSpPr>
                <a:spLocks/>
              </p:cNvSpPr>
              <p:nvPr/>
            </p:nvSpPr>
            <p:spPr bwMode="auto">
              <a:xfrm>
                <a:off x="4269" y="3390"/>
                <a:ext cx="34" cy="5"/>
              </a:xfrm>
              <a:custGeom>
                <a:avLst/>
                <a:gdLst>
                  <a:gd name="T0" fmla="*/ 166 w 166"/>
                  <a:gd name="T1" fmla="*/ 22 h 30"/>
                  <a:gd name="T2" fmla="*/ 165 w 166"/>
                  <a:gd name="T3" fmla="*/ 24 h 30"/>
                  <a:gd name="T4" fmla="*/ 165 w 166"/>
                  <a:gd name="T5" fmla="*/ 26 h 30"/>
                  <a:gd name="T6" fmla="*/ 164 w 166"/>
                  <a:gd name="T7" fmla="*/ 28 h 30"/>
                  <a:gd name="T8" fmla="*/ 163 w 166"/>
                  <a:gd name="T9" fmla="*/ 30 h 30"/>
                  <a:gd name="T10" fmla="*/ 143 w 166"/>
                  <a:gd name="T11" fmla="*/ 27 h 30"/>
                  <a:gd name="T12" fmla="*/ 122 w 166"/>
                  <a:gd name="T13" fmla="*/ 25 h 30"/>
                  <a:gd name="T14" fmla="*/ 102 w 166"/>
                  <a:gd name="T15" fmla="*/ 22 h 30"/>
                  <a:gd name="T16" fmla="*/ 81 w 166"/>
                  <a:gd name="T17" fmla="*/ 19 h 30"/>
                  <a:gd name="T18" fmla="*/ 61 w 166"/>
                  <a:gd name="T19" fmla="*/ 17 h 30"/>
                  <a:gd name="T20" fmla="*/ 40 w 166"/>
                  <a:gd name="T21" fmla="*/ 14 h 30"/>
                  <a:gd name="T22" fmla="*/ 21 w 166"/>
                  <a:gd name="T23" fmla="*/ 11 h 30"/>
                  <a:gd name="T24" fmla="*/ 0 w 166"/>
                  <a:gd name="T25" fmla="*/ 7 h 30"/>
                  <a:gd name="T26" fmla="*/ 1 w 166"/>
                  <a:gd name="T27" fmla="*/ 5 h 30"/>
                  <a:gd name="T28" fmla="*/ 1 w 166"/>
                  <a:gd name="T29" fmla="*/ 4 h 30"/>
                  <a:gd name="T30" fmla="*/ 2 w 166"/>
                  <a:gd name="T31" fmla="*/ 2 h 30"/>
                  <a:gd name="T32" fmla="*/ 2 w 166"/>
                  <a:gd name="T33" fmla="*/ 0 h 30"/>
                  <a:gd name="T34" fmla="*/ 23 w 166"/>
                  <a:gd name="T35" fmla="*/ 3 h 30"/>
                  <a:gd name="T36" fmla="*/ 44 w 166"/>
                  <a:gd name="T37" fmla="*/ 5 h 30"/>
                  <a:gd name="T38" fmla="*/ 63 w 166"/>
                  <a:gd name="T39" fmla="*/ 8 h 30"/>
                  <a:gd name="T40" fmla="*/ 84 w 166"/>
                  <a:gd name="T41" fmla="*/ 11 h 30"/>
                  <a:gd name="T42" fmla="*/ 104 w 166"/>
                  <a:gd name="T43" fmla="*/ 14 h 30"/>
                  <a:gd name="T44" fmla="*/ 125 w 166"/>
                  <a:gd name="T45" fmla="*/ 17 h 30"/>
                  <a:gd name="T46" fmla="*/ 145 w 166"/>
                  <a:gd name="T47" fmla="*/ 19 h 30"/>
                  <a:gd name="T48" fmla="*/ 166 w 166"/>
                  <a:gd name="T49" fmla="*/ 2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6" h="30">
                    <a:moveTo>
                      <a:pt x="166" y="22"/>
                    </a:moveTo>
                    <a:lnTo>
                      <a:pt x="165" y="24"/>
                    </a:lnTo>
                    <a:lnTo>
                      <a:pt x="165" y="26"/>
                    </a:lnTo>
                    <a:lnTo>
                      <a:pt x="164" y="28"/>
                    </a:lnTo>
                    <a:lnTo>
                      <a:pt x="163" y="30"/>
                    </a:lnTo>
                    <a:lnTo>
                      <a:pt x="143" y="27"/>
                    </a:lnTo>
                    <a:lnTo>
                      <a:pt x="122" y="25"/>
                    </a:lnTo>
                    <a:lnTo>
                      <a:pt x="102" y="22"/>
                    </a:lnTo>
                    <a:lnTo>
                      <a:pt x="81" y="19"/>
                    </a:lnTo>
                    <a:lnTo>
                      <a:pt x="61" y="17"/>
                    </a:lnTo>
                    <a:lnTo>
                      <a:pt x="40" y="14"/>
                    </a:lnTo>
                    <a:lnTo>
                      <a:pt x="21" y="11"/>
                    </a:lnTo>
                    <a:lnTo>
                      <a:pt x="0" y="7"/>
                    </a:lnTo>
                    <a:lnTo>
                      <a:pt x="1" y="5"/>
                    </a:lnTo>
                    <a:lnTo>
                      <a:pt x="1" y="4"/>
                    </a:lnTo>
                    <a:lnTo>
                      <a:pt x="2" y="2"/>
                    </a:lnTo>
                    <a:lnTo>
                      <a:pt x="2" y="0"/>
                    </a:lnTo>
                    <a:lnTo>
                      <a:pt x="23" y="3"/>
                    </a:lnTo>
                    <a:lnTo>
                      <a:pt x="44" y="5"/>
                    </a:lnTo>
                    <a:lnTo>
                      <a:pt x="63" y="8"/>
                    </a:lnTo>
                    <a:lnTo>
                      <a:pt x="84" y="11"/>
                    </a:lnTo>
                    <a:lnTo>
                      <a:pt x="104" y="14"/>
                    </a:lnTo>
                    <a:lnTo>
                      <a:pt x="125" y="17"/>
                    </a:lnTo>
                    <a:lnTo>
                      <a:pt x="145" y="19"/>
                    </a:lnTo>
                    <a:lnTo>
                      <a:pt x="166" y="22"/>
                    </a:lnTo>
                    <a:close/>
                  </a:path>
                </a:pathLst>
              </a:custGeom>
              <a:solidFill>
                <a:srgbClr val="C98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4" name="Freeform 98"/>
              <p:cNvSpPr>
                <a:spLocks/>
              </p:cNvSpPr>
              <p:nvPr/>
            </p:nvSpPr>
            <p:spPr bwMode="auto">
              <a:xfrm>
                <a:off x="4269" y="3390"/>
                <a:ext cx="34" cy="5"/>
              </a:xfrm>
              <a:custGeom>
                <a:avLst/>
                <a:gdLst>
                  <a:gd name="T0" fmla="*/ 166 w 166"/>
                  <a:gd name="T1" fmla="*/ 22 h 28"/>
                  <a:gd name="T2" fmla="*/ 163 w 166"/>
                  <a:gd name="T3" fmla="*/ 28 h 28"/>
                  <a:gd name="T4" fmla="*/ 0 w 166"/>
                  <a:gd name="T5" fmla="*/ 6 h 28"/>
                  <a:gd name="T6" fmla="*/ 2 w 166"/>
                  <a:gd name="T7" fmla="*/ 0 h 28"/>
                  <a:gd name="T8" fmla="*/ 166 w 166"/>
                  <a:gd name="T9" fmla="*/ 22 h 28"/>
                </a:gdLst>
                <a:ahLst/>
                <a:cxnLst>
                  <a:cxn ang="0">
                    <a:pos x="T0" y="T1"/>
                  </a:cxn>
                  <a:cxn ang="0">
                    <a:pos x="T2" y="T3"/>
                  </a:cxn>
                  <a:cxn ang="0">
                    <a:pos x="T4" y="T5"/>
                  </a:cxn>
                  <a:cxn ang="0">
                    <a:pos x="T6" y="T7"/>
                  </a:cxn>
                  <a:cxn ang="0">
                    <a:pos x="T8" y="T9"/>
                  </a:cxn>
                </a:cxnLst>
                <a:rect l="0" t="0" r="r" b="b"/>
                <a:pathLst>
                  <a:path w="166" h="28">
                    <a:moveTo>
                      <a:pt x="166" y="22"/>
                    </a:moveTo>
                    <a:lnTo>
                      <a:pt x="163" y="28"/>
                    </a:lnTo>
                    <a:lnTo>
                      <a:pt x="0" y="6"/>
                    </a:lnTo>
                    <a:lnTo>
                      <a:pt x="2" y="0"/>
                    </a:lnTo>
                    <a:lnTo>
                      <a:pt x="166" y="22"/>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 name="Freeform 99"/>
              <p:cNvSpPr>
                <a:spLocks/>
              </p:cNvSpPr>
              <p:nvPr/>
            </p:nvSpPr>
            <p:spPr bwMode="auto">
              <a:xfrm>
                <a:off x="4468" y="3422"/>
                <a:ext cx="40" cy="10"/>
              </a:xfrm>
              <a:custGeom>
                <a:avLst/>
                <a:gdLst>
                  <a:gd name="T0" fmla="*/ 202 w 202"/>
                  <a:gd name="T1" fmla="*/ 24 h 52"/>
                  <a:gd name="T2" fmla="*/ 196 w 202"/>
                  <a:gd name="T3" fmla="*/ 52 h 52"/>
                  <a:gd name="T4" fmla="*/ 0 w 202"/>
                  <a:gd name="T5" fmla="*/ 28 h 52"/>
                  <a:gd name="T6" fmla="*/ 4 w 202"/>
                  <a:gd name="T7" fmla="*/ 0 h 52"/>
                  <a:gd name="T8" fmla="*/ 202 w 202"/>
                  <a:gd name="T9" fmla="*/ 24 h 52"/>
                </a:gdLst>
                <a:ahLst/>
                <a:cxnLst>
                  <a:cxn ang="0">
                    <a:pos x="T0" y="T1"/>
                  </a:cxn>
                  <a:cxn ang="0">
                    <a:pos x="T2" y="T3"/>
                  </a:cxn>
                  <a:cxn ang="0">
                    <a:pos x="T4" y="T5"/>
                  </a:cxn>
                  <a:cxn ang="0">
                    <a:pos x="T6" y="T7"/>
                  </a:cxn>
                  <a:cxn ang="0">
                    <a:pos x="T8" y="T9"/>
                  </a:cxn>
                </a:cxnLst>
                <a:rect l="0" t="0" r="r" b="b"/>
                <a:pathLst>
                  <a:path w="202" h="52">
                    <a:moveTo>
                      <a:pt x="202" y="24"/>
                    </a:moveTo>
                    <a:lnTo>
                      <a:pt x="196" y="52"/>
                    </a:lnTo>
                    <a:lnTo>
                      <a:pt x="0" y="28"/>
                    </a:lnTo>
                    <a:lnTo>
                      <a:pt x="4" y="0"/>
                    </a:lnTo>
                    <a:lnTo>
                      <a:pt x="202" y="24"/>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6" name="Freeform 100"/>
              <p:cNvSpPr>
                <a:spLocks/>
              </p:cNvSpPr>
              <p:nvPr/>
            </p:nvSpPr>
            <p:spPr bwMode="auto">
              <a:xfrm>
                <a:off x="4468" y="3422"/>
                <a:ext cx="40" cy="10"/>
              </a:xfrm>
              <a:custGeom>
                <a:avLst/>
                <a:gdLst>
                  <a:gd name="T0" fmla="*/ 202 w 202"/>
                  <a:gd name="T1" fmla="*/ 25 h 50"/>
                  <a:gd name="T2" fmla="*/ 201 w 202"/>
                  <a:gd name="T3" fmla="*/ 31 h 50"/>
                  <a:gd name="T4" fmla="*/ 199 w 202"/>
                  <a:gd name="T5" fmla="*/ 37 h 50"/>
                  <a:gd name="T6" fmla="*/ 198 w 202"/>
                  <a:gd name="T7" fmla="*/ 43 h 50"/>
                  <a:gd name="T8" fmla="*/ 196 w 202"/>
                  <a:gd name="T9" fmla="*/ 50 h 50"/>
                  <a:gd name="T10" fmla="*/ 183 w 202"/>
                  <a:gd name="T11" fmla="*/ 49 h 50"/>
                  <a:gd name="T12" fmla="*/ 171 w 202"/>
                  <a:gd name="T13" fmla="*/ 47 h 50"/>
                  <a:gd name="T14" fmla="*/ 159 w 202"/>
                  <a:gd name="T15" fmla="*/ 45 h 50"/>
                  <a:gd name="T16" fmla="*/ 146 w 202"/>
                  <a:gd name="T17" fmla="*/ 44 h 50"/>
                  <a:gd name="T18" fmla="*/ 134 w 202"/>
                  <a:gd name="T19" fmla="*/ 42 h 50"/>
                  <a:gd name="T20" fmla="*/ 121 w 202"/>
                  <a:gd name="T21" fmla="*/ 41 h 50"/>
                  <a:gd name="T22" fmla="*/ 109 w 202"/>
                  <a:gd name="T23" fmla="*/ 39 h 50"/>
                  <a:gd name="T24" fmla="*/ 97 w 202"/>
                  <a:gd name="T25" fmla="*/ 38 h 50"/>
                  <a:gd name="T26" fmla="*/ 85 w 202"/>
                  <a:gd name="T27" fmla="*/ 36 h 50"/>
                  <a:gd name="T28" fmla="*/ 72 w 202"/>
                  <a:gd name="T29" fmla="*/ 35 h 50"/>
                  <a:gd name="T30" fmla="*/ 61 w 202"/>
                  <a:gd name="T31" fmla="*/ 33 h 50"/>
                  <a:gd name="T32" fmla="*/ 48 w 202"/>
                  <a:gd name="T33" fmla="*/ 32 h 50"/>
                  <a:gd name="T34" fmla="*/ 37 w 202"/>
                  <a:gd name="T35" fmla="*/ 30 h 50"/>
                  <a:gd name="T36" fmla="*/ 24 w 202"/>
                  <a:gd name="T37" fmla="*/ 29 h 50"/>
                  <a:gd name="T38" fmla="*/ 12 w 202"/>
                  <a:gd name="T39" fmla="*/ 27 h 50"/>
                  <a:gd name="T40" fmla="*/ 0 w 202"/>
                  <a:gd name="T41" fmla="*/ 26 h 50"/>
                  <a:gd name="T42" fmla="*/ 1 w 202"/>
                  <a:gd name="T43" fmla="*/ 19 h 50"/>
                  <a:gd name="T44" fmla="*/ 2 w 202"/>
                  <a:gd name="T45" fmla="*/ 13 h 50"/>
                  <a:gd name="T46" fmla="*/ 3 w 202"/>
                  <a:gd name="T47" fmla="*/ 7 h 50"/>
                  <a:gd name="T48" fmla="*/ 4 w 202"/>
                  <a:gd name="T49" fmla="*/ 0 h 50"/>
                  <a:gd name="T50" fmla="*/ 16 w 202"/>
                  <a:gd name="T51" fmla="*/ 1 h 50"/>
                  <a:gd name="T52" fmla="*/ 28 w 202"/>
                  <a:gd name="T53" fmla="*/ 4 h 50"/>
                  <a:gd name="T54" fmla="*/ 41 w 202"/>
                  <a:gd name="T55" fmla="*/ 5 h 50"/>
                  <a:gd name="T56" fmla="*/ 52 w 202"/>
                  <a:gd name="T57" fmla="*/ 7 h 50"/>
                  <a:gd name="T58" fmla="*/ 65 w 202"/>
                  <a:gd name="T59" fmla="*/ 8 h 50"/>
                  <a:gd name="T60" fmla="*/ 77 w 202"/>
                  <a:gd name="T61" fmla="*/ 10 h 50"/>
                  <a:gd name="T62" fmla="*/ 90 w 202"/>
                  <a:gd name="T63" fmla="*/ 11 h 50"/>
                  <a:gd name="T64" fmla="*/ 101 w 202"/>
                  <a:gd name="T65" fmla="*/ 12 h 50"/>
                  <a:gd name="T66" fmla="*/ 114 w 202"/>
                  <a:gd name="T67" fmla="*/ 14 h 50"/>
                  <a:gd name="T68" fmla="*/ 127 w 202"/>
                  <a:gd name="T69" fmla="*/ 15 h 50"/>
                  <a:gd name="T70" fmla="*/ 139 w 202"/>
                  <a:gd name="T71" fmla="*/ 17 h 50"/>
                  <a:gd name="T72" fmla="*/ 152 w 202"/>
                  <a:gd name="T73" fmla="*/ 18 h 50"/>
                  <a:gd name="T74" fmla="*/ 164 w 202"/>
                  <a:gd name="T75" fmla="*/ 20 h 50"/>
                  <a:gd name="T76" fmla="*/ 177 w 202"/>
                  <a:gd name="T77" fmla="*/ 21 h 50"/>
                  <a:gd name="T78" fmla="*/ 189 w 202"/>
                  <a:gd name="T79" fmla="*/ 23 h 50"/>
                  <a:gd name="T80" fmla="*/ 202 w 202"/>
                  <a:gd name="T81" fmla="*/ 2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 h="50">
                    <a:moveTo>
                      <a:pt x="202" y="25"/>
                    </a:moveTo>
                    <a:lnTo>
                      <a:pt x="201" y="31"/>
                    </a:lnTo>
                    <a:lnTo>
                      <a:pt x="199" y="37"/>
                    </a:lnTo>
                    <a:lnTo>
                      <a:pt x="198" y="43"/>
                    </a:lnTo>
                    <a:lnTo>
                      <a:pt x="196" y="50"/>
                    </a:lnTo>
                    <a:lnTo>
                      <a:pt x="183" y="49"/>
                    </a:lnTo>
                    <a:lnTo>
                      <a:pt x="171" y="47"/>
                    </a:lnTo>
                    <a:lnTo>
                      <a:pt x="159" y="45"/>
                    </a:lnTo>
                    <a:lnTo>
                      <a:pt x="146" y="44"/>
                    </a:lnTo>
                    <a:lnTo>
                      <a:pt x="134" y="42"/>
                    </a:lnTo>
                    <a:lnTo>
                      <a:pt x="121" y="41"/>
                    </a:lnTo>
                    <a:lnTo>
                      <a:pt x="109" y="39"/>
                    </a:lnTo>
                    <a:lnTo>
                      <a:pt x="97" y="38"/>
                    </a:lnTo>
                    <a:lnTo>
                      <a:pt x="85" y="36"/>
                    </a:lnTo>
                    <a:lnTo>
                      <a:pt x="72" y="35"/>
                    </a:lnTo>
                    <a:lnTo>
                      <a:pt x="61" y="33"/>
                    </a:lnTo>
                    <a:lnTo>
                      <a:pt x="48" y="32"/>
                    </a:lnTo>
                    <a:lnTo>
                      <a:pt x="37" y="30"/>
                    </a:lnTo>
                    <a:lnTo>
                      <a:pt x="24" y="29"/>
                    </a:lnTo>
                    <a:lnTo>
                      <a:pt x="12" y="27"/>
                    </a:lnTo>
                    <a:lnTo>
                      <a:pt x="0" y="26"/>
                    </a:lnTo>
                    <a:lnTo>
                      <a:pt x="1" y="19"/>
                    </a:lnTo>
                    <a:lnTo>
                      <a:pt x="2" y="13"/>
                    </a:lnTo>
                    <a:lnTo>
                      <a:pt x="3" y="7"/>
                    </a:lnTo>
                    <a:lnTo>
                      <a:pt x="4" y="0"/>
                    </a:lnTo>
                    <a:lnTo>
                      <a:pt x="16" y="1"/>
                    </a:lnTo>
                    <a:lnTo>
                      <a:pt x="28" y="4"/>
                    </a:lnTo>
                    <a:lnTo>
                      <a:pt x="41" y="5"/>
                    </a:lnTo>
                    <a:lnTo>
                      <a:pt x="52" y="7"/>
                    </a:lnTo>
                    <a:lnTo>
                      <a:pt x="65" y="8"/>
                    </a:lnTo>
                    <a:lnTo>
                      <a:pt x="77" y="10"/>
                    </a:lnTo>
                    <a:lnTo>
                      <a:pt x="90" y="11"/>
                    </a:lnTo>
                    <a:lnTo>
                      <a:pt x="101" y="12"/>
                    </a:lnTo>
                    <a:lnTo>
                      <a:pt x="114" y="14"/>
                    </a:lnTo>
                    <a:lnTo>
                      <a:pt x="127" y="15"/>
                    </a:lnTo>
                    <a:lnTo>
                      <a:pt x="139" y="17"/>
                    </a:lnTo>
                    <a:lnTo>
                      <a:pt x="152" y="18"/>
                    </a:lnTo>
                    <a:lnTo>
                      <a:pt x="164" y="20"/>
                    </a:lnTo>
                    <a:lnTo>
                      <a:pt x="177" y="21"/>
                    </a:lnTo>
                    <a:lnTo>
                      <a:pt x="189" y="23"/>
                    </a:lnTo>
                    <a:lnTo>
                      <a:pt x="202" y="25"/>
                    </a:lnTo>
                    <a:close/>
                  </a:path>
                </a:pathLst>
              </a:custGeom>
              <a:solidFill>
                <a:srgbClr val="93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7" name="Freeform 101"/>
              <p:cNvSpPr>
                <a:spLocks/>
              </p:cNvSpPr>
              <p:nvPr/>
            </p:nvSpPr>
            <p:spPr bwMode="auto">
              <a:xfrm>
                <a:off x="4468" y="3422"/>
                <a:ext cx="40" cy="10"/>
              </a:xfrm>
              <a:custGeom>
                <a:avLst/>
                <a:gdLst>
                  <a:gd name="T0" fmla="*/ 201 w 201"/>
                  <a:gd name="T1" fmla="*/ 25 h 48"/>
                  <a:gd name="T2" fmla="*/ 200 w 201"/>
                  <a:gd name="T3" fmla="*/ 30 h 48"/>
                  <a:gd name="T4" fmla="*/ 199 w 201"/>
                  <a:gd name="T5" fmla="*/ 36 h 48"/>
                  <a:gd name="T6" fmla="*/ 197 w 201"/>
                  <a:gd name="T7" fmla="*/ 42 h 48"/>
                  <a:gd name="T8" fmla="*/ 196 w 201"/>
                  <a:gd name="T9" fmla="*/ 48 h 48"/>
                  <a:gd name="T10" fmla="*/ 183 w 201"/>
                  <a:gd name="T11" fmla="*/ 47 h 48"/>
                  <a:gd name="T12" fmla="*/ 171 w 201"/>
                  <a:gd name="T13" fmla="*/ 44 h 48"/>
                  <a:gd name="T14" fmla="*/ 159 w 201"/>
                  <a:gd name="T15" fmla="*/ 43 h 48"/>
                  <a:gd name="T16" fmla="*/ 146 w 201"/>
                  <a:gd name="T17" fmla="*/ 42 h 48"/>
                  <a:gd name="T18" fmla="*/ 134 w 201"/>
                  <a:gd name="T19" fmla="*/ 40 h 48"/>
                  <a:gd name="T20" fmla="*/ 121 w 201"/>
                  <a:gd name="T21" fmla="*/ 39 h 48"/>
                  <a:gd name="T22" fmla="*/ 109 w 201"/>
                  <a:gd name="T23" fmla="*/ 37 h 48"/>
                  <a:gd name="T24" fmla="*/ 97 w 201"/>
                  <a:gd name="T25" fmla="*/ 36 h 48"/>
                  <a:gd name="T26" fmla="*/ 85 w 201"/>
                  <a:gd name="T27" fmla="*/ 34 h 48"/>
                  <a:gd name="T28" fmla="*/ 72 w 201"/>
                  <a:gd name="T29" fmla="*/ 33 h 48"/>
                  <a:gd name="T30" fmla="*/ 61 w 201"/>
                  <a:gd name="T31" fmla="*/ 31 h 48"/>
                  <a:gd name="T32" fmla="*/ 48 w 201"/>
                  <a:gd name="T33" fmla="*/ 30 h 48"/>
                  <a:gd name="T34" fmla="*/ 37 w 201"/>
                  <a:gd name="T35" fmla="*/ 28 h 48"/>
                  <a:gd name="T36" fmla="*/ 24 w 201"/>
                  <a:gd name="T37" fmla="*/ 27 h 48"/>
                  <a:gd name="T38" fmla="*/ 12 w 201"/>
                  <a:gd name="T39" fmla="*/ 25 h 48"/>
                  <a:gd name="T40" fmla="*/ 0 w 201"/>
                  <a:gd name="T41" fmla="*/ 24 h 48"/>
                  <a:gd name="T42" fmla="*/ 1 w 201"/>
                  <a:gd name="T43" fmla="*/ 18 h 48"/>
                  <a:gd name="T44" fmla="*/ 2 w 201"/>
                  <a:gd name="T45" fmla="*/ 12 h 48"/>
                  <a:gd name="T46" fmla="*/ 3 w 201"/>
                  <a:gd name="T47" fmla="*/ 7 h 48"/>
                  <a:gd name="T48" fmla="*/ 4 w 201"/>
                  <a:gd name="T49" fmla="*/ 0 h 48"/>
                  <a:gd name="T50" fmla="*/ 16 w 201"/>
                  <a:gd name="T51" fmla="*/ 2 h 48"/>
                  <a:gd name="T52" fmla="*/ 28 w 201"/>
                  <a:gd name="T53" fmla="*/ 4 h 48"/>
                  <a:gd name="T54" fmla="*/ 41 w 201"/>
                  <a:gd name="T55" fmla="*/ 5 h 48"/>
                  <a:gd name="T56" fmla="*/ 52 w 201"/>
                  <a:gd name="T57" fmla="*/ 7 h 48"/>
                  <a:gd name="T58" fmla="*/ 65 w 201"/>
                  <a:gd name="T59" fmla="*/ 8 h 48"/>
                  <a:gd name="T60" fmla="*/ 77 w 201"/>
                  <a:gd name="T61" fmla="*/ 10 h 48"/>
                  <a:gd name="T62" fmla="*/ 89 w 201"/>
                  <a:gd name="T63" fmla="*/ 11 h 48"/>
                  <a:gd name="T64" fmla="*/ 101 w 201"/>
                  <a:gd name="T65" fmla="*/ 12 h 48"/>
                  <a:gd name="T66" fmla="*/ 114 w 201"/>
                  <a:gd name="T67" fmla="*/ 14 h 48"/>
                  <a:gd name="T68" fmla="*/ 127 w 201"/>
                  <a:gd name="T69" fmla="*/ 15 h 48"/>
                  <a:gd name="T70" fmla="*/ 139 w 201"/>
                  <a:gd name="T71" fmla="*/ 17 h 48"/>
                  <a:gd name="T72" fmla="*/ 152 w 201"/>
                  <a:gd name="T73" fmla="*/ 18 h 48"/>
                  <a:gd name="T74" fmla="*/ 163 w 201"/>
                  <a:gd name="T75" fmla="*/ 20 h 48"/>
                  <a:gd name="T76" fmla="*/ 176 w 201"/>
                  <a:gd name="T77" fmla="*/ 21 h 48"/>
                  <a:gd name="T78" fmla="*/ 188 w 201"/>
                  <a:gd name="T79" fmla="*/ 24 h 48"/>
                  <a:gd name="T80" fmla="*/ 201 w 201"/>
                  <a:gd name="T81"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1" h="48">
                    <a:moveTo>
                      <a:pt x="201" y="25"/>
                    </a:moveTo>
                    <a:lnTo>
                      <a:pt x="200" y="30"/>
                    </a:lnTo>
                    <a:lnTo>
                      <a:pt x="199" y="36"/>
                    </a:lnTo>
                    <a:lnTo>
                      <a:pt x="197" y="42"/>
                    </a:lnTo>
                    <a:lnTo>
                      <a:pt x="196" y="48"/>
                    </a:lnTo>
                    <a:lnTo>
                      <a:pt x="183" y="47"/>
                    </a:lnTo>
                    <a:lnTo>
                      <a:pt x="171" y="44"/>
                    </a:lnTo>
                    <a:lnTo>
                      <a:pt x="159" y="43"/>
                    </a:lnTo>
                    <a:lnTo>
                      <a:pt x="146" y="42"/>
                    </a:lnTo>
                    <a:lnTo>
                      <a:pt x="134" y="40"/>
                    </a:lnTo>
                    <a:lnTo>
                      <a:pt x="121" y="39"/>
                    </a:lnTo>
                    <a:lnTo>
                      <a:pt x="109" y="37"/>
                    </a:lnTo>
                    <a:lnTo>
                      <a:pt x="97" y="36"/>
                    </a:lnTo>
                    <a:lnTo>
                      <a:pt x="85" y="34"/>
                    </a:lnTo>
                    <a:lnTo>
                      <a:pt x="72" y="33"/>
                    </a:lnTo>
                    <a:lnTo>
                      <a:pt x="61" y="31"/>
                    </a:lnTo>
                    <a:lnTo>
                      <a:pt x="48" y="30"/>
                    </a:lnTo>
                    <a:lnTo>
                      <a:pt x="37" y="28"/>
                    </a:lnTo>
                    <a:lnTo>
                      <a:pt x="24" y="27"/>
                    </a:lnTo>
                    <a:lnTo>
                      <a:pt x="12" y="25"/>
                    </a:lnTo>
                    <a:lnTo>
                      <a:pt x="0" y="24"/>
                    </a:lnTo>
                    <a:lnTo>
                      <a:pt x="1" y="18"/>
                    </a:lnTo>
                    <a:lnTo>
                      <a:pt x="2" y="12"/>
                    </a:lnTo>
                    <a:lnTo>
                      <a:pt x="3" y="7"/>
                    </a:lnTo>
                    <a:lnTo>
                      <a:pt x="4" y="0"/>
                    </a:lnTo>
                    <a:lnTo>
                      <a:pt x="16" y="2"/>
                    </a:lnTo>
                    <a:lnTo>
                      <a:pt x="28" y="4"/>
                    </a:lnTo>
                    <a:lnTo>
                      <a:pt x="41" y="5"/>
                    </a:lnTo>
                    <a:lnTo>
                      <a:pt x="52" y="7"/>
                    </a:lnTo>
                    <a:lnTo>
                      <a:pt x="65" y="8"/>
                    </a:lnTo>
                    <a:lnTo>
                      <a:pt x="77" y="10"/>
                    </a:lnTo>
                    <a:lnTo>
                      <a:pt x="89" y="11"/>
                    </a:lnTo>
                    <a:lnTo>
                      <a:pt x="101" y="12"/>
                    </a:lnTo>
                    <a:lnTo>
                      <a:pt x="114" y="14"/>
                    </a:lnTo>
                    <a:lnTo>
                      <a:pt x="127" y="15"/>
                    </a:lnTo>
                    <a:lnTo>
                      <a:pt x="139" y="17"/>
                    </a:lnTo>
                    <a:lnTo>
                      <a:pt x="152" y="18"/>
                    </a:lnTo>
                    <a:lnTo>
                      <a:pt x="163" y="20"/>
                    </a:lnTo>
                    <a:lnTo>
                      <a:pt x="176" y="21"/>
                    </a:lnTo>
                    <a:lnTo>
                      <a:pt x="188" y="24"/>
                    </a:lnTo>
                    <a:lnTo>
                      <a:pt x="201" y="25"/>
                    </a:lnTo>
                    <a:close/>
                  </a:path>
                </a:pathLst>
              </a:custGeom>
              <a:solidFill>
                <a:srgbClr val="995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 name="Freeform 102"/>
              <p:cNvSpPr>
                <a:spLocks/>
              </p:cNvSpPr>
              <p:nvPr/>
            </p:nvSpPr>
            <p:spPr bwMode="auto">
              <a:xfrm>
                <a:off x="4468" y="3422"/>
                <a:ext cx="40" cy="10"/>
              </a:xfrm>
              <a:custGeom>
                <a:avLst/>
                <a:gdLst>
                  <a:gd name="T0" fmla="*/ 201 w 201"/>
                  <a:gd name="T1" fmla="*/ 24 h 46"/>
                  <a:gd name="T2" fmla="*/ 200 w 201"/>
                  <a:gd name="T3" fmla="*/ 29 h 46"/>
                  <a:gd name="T4" fmla="*/ 199 w 201"/>
                  <a:gd name="T5" fmla="*/ 34 h 46"/>
                  <a:gd name="T6" fmla="*/ 197 w 201"/>
                  <a:gd name="T7" fmla="*/ 40 h 46"/>
                  <a:gd name="T8" fmla="*/ 196 w 201"/>
                  <a:gd name="T9" fmla="*/ 46 h 46"/>
                  <a:gd name="T10" fmla="*/ 183 w 201"/>
                  <a:gd name="T11" fmla="*/ 44 h 46"/>
                  <a:gd name="T12" fmla="*/ 171 w 201"/>
                  <a:gd name="T13" fmla="*/ 42 h 46"/>
                  <a:gd name="T14" fmla="*/ 159 w 201"/>
                  <a:gd name="T15" fmla="*/ 40 h 46"/>
                  <a:gd name="T16" fmla="*/ 146 w 201"/>
                  <a:gd name="T17" fmla="*/ 39 h 46"/>
                  <a:gd name="T18" fmla="*/ 134 w 201"/>
                  <a:gd name="T19" fmla="*/ 37 h 46"/>
                  <a:gd name="T20" fmla="*/ 121 w 201"/>
                  <a:gd name="T21" fmla="*/ 36 h 46"/>
                  <a:gd name="T22" fmla="*/ 109 w 201"/>
                  <a:gd name="T23" fmla="*/ 34 h 46"/>
                  <a:gd name="T24" fmla="*/ 97 w 201"/>
                  <a:gd name="T25" fmla="*/ 33 h 46"/>
                  <a:gd name="T26" fmla="*/ 85 w 201"/>
                  <a:gd name="T27" fmla="*/ 31 h 46"/>
                  <a:gd name="T28" fmla="*/ 72 w 201"/>
                  <a:gd name="T29" fmla="*/ 30 h 46"/>
                  <a:gd name="T30" fmla="*/ 61 w 201"/>
                  <a:gd name="T31" fmla="*/ 28 h 46"/>
                  <a:gd name="T32" fmla="*/ 48 w 201"/>
                  <a:gd name="T33" fmla="*/ 27 h 46"/>
                  <a:gd name="T34" fmla="*/ 37 w 201"/>
                  <a:gd name="T35" fmla="*/ 25 h 46"/>
                  <a:gd name="T36" fmla="*/ 24 w 201"/>
                  <a:gd name="T37" fmla="*/ 24 h 46"/>
                  <a:gd name="T38" fmla="*/ 12 w 201"/>
                  <a:gd name="T39" fmla="*/ 22 h 46"/>
                  <a:gd name="T40" fmla="*/ 0 w 201"/>
                  <a:gd name="T41" fmla="*/ 20 h 46"/>
                  <a:gd name="T42" fmla="*/ 1 w 201"/>
                  <a:gd name="T43" fmla="*/ 15 h 46"/>
                  <a:gd name="T44" fmla="*/ 2 w 201"/>
                  <a:gd name="T45" fmla="*/ 10 h 46"/>
                  <a:gd name="T46" fmla="*/ 2 w 201"/>
                  <a:gd name="T47" fmla="*/ 5 h 46"/>
                  <a:gd name="T48" fmla="*/ 3 w 201"/>
                  <a:gd name="T49" fmla="*/ 0 h 46"/>
                  <a:gd name="T50" fmla="*/ 16 w 201"/>
                  <a:gd name="T51" fmla="*/ 1 h 46"/>
                  <a:gd name="T52" fmla="*/ 27 w 201"/>
                  <a:gd name="T53" fmla="*/ 3 h 46"/>
                  <a:gd name="T54" fmla="*/ 40 w 201"/>
                  <a:gd name="T55" fmla="*/ 4 h 46"/>
                  <a:gd name="T56" fmla="*/ 52 w 201"/>
                  <a:gd name="T57" fmla="*/ 6 h 46"/>
                  <a:gd name="T58" fmla="*/ 65 w 201"/>
                  <a:gd name="T59" fmla="*/ 7 h 46"/>
                  <a:gd name="T60" fmla="*/ 76 w 201"/>
                  <a:gd name="T61" fmla="*/ 9 h 46"/>
                  <a:gd name="T62" fmla="*/ 89 w 201"/>
                  <a:gd name="T63" fmla="*/ 10 h 46"/>
                  <a:gd name="T64" fmla="*/ 101 w 201"/>
                  <a:gd name="T65" fmla="*/ 12 h 46"/>
                  <a:gd name="T66" fmla="*/ 114 w 201"/>
                  <a:gd name="T67" fmla="*/ 13 h 46"/>
                  <a:gd name="T68" fmla="*/ 127 w 201"/>
                  <a:gd name="T69" fmla="*/ 15 h 46"/>
                  <a:gd name="T70" fmla="*/ 139 w 201"/>
                  <a:gd name="T71" fmla="*/ 16 h 46"/>
                  <a:gd name="T72" fmla="*/ 152 w 201"/>
                  <a:gd name="T73" fmla="*/ 18 h 46"/>
                  <a:gd name="T74" fmla="*/ 163 w 201"/>
                  <a:gd name="T75" fmla="*/ 19 h 46"/>
                  <a:gd name="T76" fmla="*/ 176 w 201"/>
                  <a:gd name="T77" fmla="*/ 20 h 46"/>
                  <a:gd name="T78" fmla="*/ 188 w 201"/>
                  <a:gd name="T79" fmla="*/ 23 h 46"/>
                  <a:gd name="T80" fmla="*/ 201 w 201"/>
                  <a:gd name="T81"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1" h="46">
                    <a:moveTo>
                      <a:pt x="201" y="24"/>
                    </a:moveTo>
                    <a:lnTo>
                      <a:pt x="200" y="29"/>
                    </a:lnTo>
                    <a:lnTo>
                      <a:pt x="199" y="34"/>
                    </a:lnTo>
                    <a:lnTo>
                      <a:pt x="197" y="40"/>
                    </a:lnTo>
                    <a:lnTo>
                      <a:pt x="196" y="46"/>
                    </a:lnTo>
                    <a:lnTo>
                      <a:pt x="183" y="44"/>
                    </a:lnTo>
                    <a:lnTo>
                      <a:pt x="171" y="42"/>
                    </a:lnTo>
                    <a:lnTo>
                      <a:pt x="159" y="40"/>
                    </a:lnTo>
                    <a:lnTo>
                      <a:pt x="146" y="39"/>
                    </a:lnTo>
                    <a:lnTo>
                      <a:pt x="134" y="37"/>
                    </a:lnTo>
                    <a:lnTo>
                      <a:pt x="121" y="36"/>
                    </a:lnTo>
                    <a:lnTo>
                      <a:pt x="109" y="34"/>
                    </a:lnTo>
                    <a:lnTo>
                      <a:pt x="97" y="33"/>
                    </a:lnTo>
                    <a:lnTo>
                      <a:pt x="85" y="31"/>
                    </a:lnTo>
                    <a:lnTo>
                      <a:pt x="72" y="30"/>
                    </a:lnTo>
                    <a:lnTo>
                      <a:pt x="61" y="28"/>
                    </a:lnTo>
                    <a:lnTo>
                      <a:pt x="48" y="27"/>
                    </a:lnTo>
                    <a:lnTo>
                      <a:pt x="37" y="25"/>
                    </a:lnTo>
                    <a:lnTo>
                      <a:pt x="24" y="24"/>
                    </a:lnTo>
                    <a:lnTo>
                      <a:pt x="12" y="22"/>
                    </a:lnTo>
                    <a:lnTo>
                      <a:pt x="0" y="20"/>
                    </a:lnTo>
                    <a:lnTo>
                      <a:pt x="1" y="15"/>
                    </a:lnTo>
                    <a:lnTo>
                      <a:pt x="2" y="10"/>
                    </a:lnTo>
                    <a:lnTo>
                      <a:pt x="2" y="5"/>
                    </a:lnTo>
                    <a:lnTo>
                      <a:pt x="3" y="0"/>
                    </a:lnTo>
                    <a:lnTo>
                      <a:pt x="16" y="1"/>
                    </a:lnTo>
                    <a:lnTo>
                      <a:pt x="27" y="3"/>
                    </a:lnTo>
                    <a:lnTo>
                      <a:pt x="40" y="4"/>
                    </a:lnTo>
                    <a:lnTo>
                      <a:pt x="52" y="6"/>
                    </a:lnTo>
                    <a:lnTo>
                      <a:pt x="65" y="7"/>
                    </a:lnTo>
                    <a:lnTo>
                      <a:pt x="76" y="9"/>
                    </a:lnTo>
                    <a:lnTo>
                      <a:pt x="89" y="10"/>
                    </a:lnTo>
                    <a:lnTo>
                      <a:pt x="101" y="12"/>
                    </a:lnTo>
                    <a:lnTo>
                      <a:pt x="114" y="13"/>
                    </a:lnTo>
                    <a:lnTo>
                      <a:pt x="127" y="15"/>
                    </a:lnTo>
                    <a:lnTo>
                      <a:pt x="139" y="16"/>
                    </a:lnTo>
                    <a:lnTo>
                      <a:pt x="152" y="18"/>
                    </a:lnTo>
                    <a:lnTo>
                      <a:pt x="163" y="19"/>
                    </a:lnTo>
                    <a:lnTo>
                      <a:pt x="176" y="20"/>
                    </a:lnTo>
                    <a:lnTo>
                      <a:pt x="188" y="23"/>
                    </a:lnTo>
                    <a:lnTo>
                      <a:pt x="201" y="24"/>
                    </a:lnTo>
                    <a:close/>
                  </a:path>
                </a:pathLst>
              </a:custGeom>
              <a:solidFill>
                <a:srgbClr val="A05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9" name="Freeform 103"/>
              <p:cNvSpPr>
                <a:spLocks/>
              </p:cNvSpPr>
              <p:nvPr/>
            </p:nvSpPr>
            <p:spPr bwMode="auto">
              <a:xfrm>
                <a:off x="4468" y="3423"/>
                <a:ext cx="40" cy="9"/>
              </a:xfrm>
              <a:custGeom>
                <a:avLst/>
                <a:gdLst>
                  <a:gd name="T0" fmla="*/ 201 w 201"/>
                  <a:gd name="T1" fmla="*/ 24 h 44"/>
                  <a:gd name="T2" fmla="*/ 200 w 201"/>
                  <a:gd name="T3" fmla="*/ 29 h 44"/>
                  <a:gd name="T4" fmla="*/ 199 w 201"/>
                  <a:gd name="T5" fmla="*/ 33 h 44"/>
                  <a:gd name="T6" fmla="*/ 197 w 201"/>
                  <a:gd name="T7" fmla="*/ 38 h 44"/>
                  <a:gd name="T8" fmla="*/ 196 w 201"/>
                  <a:gd name="T9" fmla="*/ 44 h 44"/>
                  <a:gd name="T10" fmla="*/ 183 w 201"/>
                  <a:gd name="T11" fmla="*/ 41 h 44"/>
                  <a:gd name="T12" fmla="*/ 171 w 201"/>
                  <a:gd name="T13" fmla="*/ 40 h 44"/>
                  <a:gd name="T14" fmla="*/ 159 w 201"/>
                  <a:gd name="T15" fmla="*/ 38 h 44"/>
                  <a:gd name="T16" fmla="*/ 146 w 201"/>
                  <a:gd name="T17" fmla="*/ 37 h 44"/>
                  <a:gd name="T18" fmla="*/ 134 w 201"/>
                  <a:gd name="T19" fmla="*/ 35 h 44"/>
                  <a:gd name="T20" fmla="*/ 121 w 201"/>
                  <a:gd name="T21" fmla="*/ 34 h 44"/>
                  <a:gd name="T22" fmla="*/ 109 w 201"/>
                  <a:gd name="T23" fmla="*/ 32 h 44"/>
                  <a:gd name="T24" fmla="*/ 97 w 201"/>
                  <a:gd name="T25" fmla="*/ 31 h 44"/>
                  <a:gd name="T26" fmla="*/ 85 w 201"/>
                  <a:gd name="T27" fmla="*/ 29 h 44"/>
                  <a:gd name="T28" fmla="*/ 72 w 201"/>
                  <a:gd name="T29" fmla="*/ 28 h 44"/>
                  <a:gd name="T30" fmla="*/ 61 w 201"/>
                  <a:gd name="T31" fmla="*/ 26 h 44"/>
                  <a:gd name="T32" fmla="*/ 48 w 201"/>
                  <a:gd name="T33" fmla="*/ 25 h 44"/>
                  <a:gd name="T34" fmla="*/ 37 w 201"/>
                  <a:gd name="T35" fmla="*/ 23 h 44"/>
                  <a:gd name="T36" fmla="*/ 24 w 201"/>
                  <a:gd name="T37" fmla="*/ 22 h 44"/>
                  <a:gd name="T38" fmla="*/ 12 w 201"/>
                  <a:gd name="T39" fmla="*/ 19 h 44"/>
                  <a:gd name="T40" fmla="*/ 0 w 201"/>
                  <a:gd name="T41" fmla="*/ 18 h 44"/>
                  <a:gd name="T42" fmla="*/ 1 w 201"/>
                  <a:gd name="T43" fmla="*/ 13 h 44"/>
                  <a:gd name="T44" fmla="*/ 2 w 201"/>
                  <a:gd name="T45" fmla="*/ 9 h 44"/>
                  <a:gd name="T46" fmla="*/ 2 w 201"/>
                  <a:gd name="T47" fmla="*/ 4 h 44"/>
                  <a:gd name="T48" fmla="*/ 3 w 201"/>
                  <a:gd name="T49" fmla="*/ 0 h 44"/>
                  <a:gd name="T50" fmla="*/ 16 w 201"/>
                  <a:gd name="T51" fmla="*/ 1 h 44"/>
                  <a:gd name="T52" fmla="*/ 27 w 201"/>
                  <a:gd name="T53" fmla="*/ 3 h 44"/>
                  <a:gd name="T54" fmla="*/ 40 w 201"/>
                  <a:gd name="T55" fmla="*/ 4 h 44"/>
                  <a:gd name="T56" fmla="*/ 52 w 201"/>
                  <a:gd name="T57" fmla="*/ 6 h 44"/>
                  <a:gd name="T58" fmla="*/ 64 w 201"/>
                  <a:gd name="T59" fmla="*/ 7 h 44"/>
                  <a:gd name="T60" fmla="*/ 76 w 201"/>
                  <a:gd name="T61" fmla="*/ 9 h 44"/>
                  <a:gd name="T62" fmla="*/ 89 w 201"/>
                  <a:gd name="T63" fmla="*/ 10 h 44"/>
                  <a:gd name="T64" fmla="*/ 101 w 201"/>
                  <a:gd name="T65" fmla="*/ 12 h 44"/>
                  <a:gd name="T66" fmla="*/ 114 w 201"/>
                  <a:gd name="T67" fmla="*/ 13 h 44"/>
                  <a:gd name="T68" fmla="*/ 126 w 201"/>
                  <a:gd name="T69" fmla="*/ 15 h 44"/>
                  <a:gd name="T70" fmla="*/ 138 w 201"/>
                  <a:gd name="T71" fmla="*/ 16 h 44"/>
                  <a:gd name="T72" fmla="*/ 151 w 201"/>
                  <a:gd name="T73" fmla="*/ 18 h 44"/>
                  <a:gd name="T74" fmla="*/ 163 w 201"/>
                  <a:gd name="T75" fmla="*/ 19 h 44"/>
                  <a:gd name="T76" fmla="*/ 176 w 201"/>
                  <a:gd name="T77" fmla="*/ 21 h 44"/>
                  <a:gd name="T78" fmla="*/ 188 w 201"/>
                  <a:gd name="T79" fmla="*/ 23 h 44"/>
                  <a:gd name="T80" fmla="*/ 201 w 201"/>
                  <a:gd name="T81"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1" h="44">
                    <a:moveTo>
                      <a:pt x="201" y="24"/>
                    </a:moveTo>
                    <a:lnTo>
                      <a:pt x="200" y="29"/>
                    </a:lnTo>
                    <a:lnTo>
                      <a:pt x="199" y="33"/>
                    </a:lnTo>
                    <a:lnTo>
                      <a:pt x="197" y="38"/>
                    </a:lnTo>
                    <a:lnTo>
                      <a:pt x="196" y="44"/>
                    </a:lnTo>
                    <a:lnTo>
                      <a:pt x="183" y="41"/>
                    </a:lnTo>
                    <a:lnTo>
                      <a:pt x="171" y="40"/>
                    </a:lnTo>
                    <a:lnTo>
                      <a:pt x="159" y="38"/>
                    </a:lnTo>
                    <a:lnTo>
                      <a:pt x="146" y="37"/>
                    </a:lnTo>
                    <a:lnTo>
                      <a:pt x="134" y="35"/>
                    </a:lnTo>
                    <a:lnTo>
                      <a:pt x="121" y="34"/>
                    </a:lnTo>
                    <a:lnTo>
                      <a:pt x="109" y="32"/>
                    </a:lnTo>
                    <a:lnTo>
                      <a:pt x="97" y="31"/>
                    </a:lnTo>
                    <a:lnTo>
                      <a:pt x="85" y="29"/>
                    </a:lnTo>
                    <a:lnTo>
                      <a:pt x="72" y="28"/>
                    </a:lnTo>
                    <a:lnTo>
                      <a:pt x="61" y="26"/>
                    </a:lnTo>
                    <a:lnTo>
                      <a:pt x="48" y="25"/>
                    </a:lnTo>
                    <a:lnTo>
                      <a:pt x="37" y="23"/>
                    </a:lnTo>
                    <a:lnTo>
                      <a:pt x="24" y="22"/>
                    </a:lnTo>
                    <a:lnTo>
                      <a:pt x="12" y="19"/>
                    </a:lnTo>
                    <a:lnTo>
                      <a:pt x="0" y="18"/>
                    </a:lnTo>
                    <a:lnTo>
                      <a:pt x="1" y="13"/>
                    </a:lnTo>
                    <a:lnTo>
                      <a:pt x="2" y="9"/>
                    </a:lnTo>
                    <a:lnTo>
                      <a:pt x="2" y="4"/>
                    </a:lnTo>
                    <a:lnTo>
                      <a:pt x="3" y="0"/>
                    </a:lnTo>
                    <a:lnTo>
                      <a:pt x="16" y="1"/>
                    </a:lnTo>
                    <a:lnTo>
                      <a:pt x="27" y="3"/>
                    </a:lnTo>
                    <a:lnTo>
                      <a:pt x="40" y="4"/>
                    </a:lnTo>
                    <a:lnTo>
                      <a:pt x="52" y="6"/>
                    </a:lnTo>
                    <a:lnTo>
                      <a:pt x="64" y="7"/>
                    </a:lnTo>
                    <a:lnTo>
                      <a:pt x="76" y="9"/>
                    </a:lnTo>
                    <a:lnTo>
                      <a:pt x="89" y="10"/>
                    </a:lnTo>
                    <a:lnTo>
                      <a:pt x="101" y="12"/>
                    </a:lnTo>
                    <a:lnTo>
                      <a:pt x="114" y="13"/>
                    </a:lnTo>
                    <a:lnTo>
                      <a:pt x="126" y="15"/>
                    </a:lnTo>
                    <a:lnTo>
                      <a:pt x="138" y="16"/>
                    </a:lnTo>
                    <a:lnTo>
                      <a:pt x="151" y="18"/>
                    </a:lnTo>
                    <a:lnTo>
                      <a:pt x="163" y="19"/>
                    </a:lnTo>
                    <a:lnTo>
                      <a:pt x="176" y="21"/>
                    </a:lnTo>
                    <a:lnTo>
                      <a:pt x="188" y="23"/>
                    </a:lnTo>
                    <a:lnTo>
                      <a:pt x="201" y="24"/>
                    </a:lnTo>
                    <a:close/>
                  </a:path>
                </a:pathLst>
              </a:custGeom>
              <a:solidFill>
                <a:srgbClr val="A86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0" name="Freeform 104"/>
              <p:cNvSpPr>
                <a:spLocks/>
              </p:cNvSpPr>
              <p:nvPr/>
            </p:nvSpPr>
            <p:spPr bwMode="auto">
              <a:xfrm>
                <a:off x="4468" y="3423"/>
                <a:ext cx="40" cy="8"/>
              </a:xfrm>
              <a:custGeom>
                <a:avLst/>
                <a:gdLst>
                  <a:gd name="T0" fmla="*/ 201 w 201"/>
                  <a:gd name="T1" fmla="*/ 24 h 42"/>
                  <a:gd name="T2" fmla="*/ 200 w 201"/>
                  <a:gd name="T3" fmla="*/ 28 h 42"/>
                  <a:gd name="T4" fmla="*/ 199 w 201"/>
                  <a:gd name="T5" fmla="*/ 32 h 42"/>
                  <a:gd name="T6" fmla="*/ 197 w 201"/>
                  <a:gd name="T7" fmla="*/ 37 h 42"/>
                  <a:gd name="T8" fmla="*/ 196 w 201"/>
                  <a:gd name="T9" fmla="*/ 42 h 42"/>
                  <a:gd name="T10" fmla="*/ 183 w 201"/>
                  <a:gd name="T11" fmla="*/ 40 h 42"/>
                  <a:gd name="T12" fmla="*/ 171 w 201"/>
                  <a:gd name="T13" fmla="*/ 38 h 42"/>
                  <a:gd name="T14" fmla="*/ 159 w 201"/>
                  <a:gd name="T15" fmla="*/ 37 h 42"/>
                  <a:gd name="T16" fmla="*/ 146 w 201"/>
                  <a:gd name="T17" fmla="*/ 35 h 42"/>
                  <a:gd name="T18" fmla="*/ 134 w 201"/>
                  <a:gd name="T19" fmla="*/ 34 h 42"/>
                  <a:gd name="T20" fmla="*/ 121 w 201"/>
                  <a:gd name="T21" fmla="*/ 32 h 42"/>
                  <a:gd name="T22" fmla="*/ 109 w 201"/>
                  <a:gd name="T23" fmla="*/ 31 h 42"/>
                  <a:gd name="T24" fmla="*/ 97 w 201"/>
                  <a:gd name="T25" fmla="*/ 29 h 42"/>
                  <a:gd name="T26" fmla="*/ 85 w 201"/>
                  <a:gd name="T27" fmla="*/ 28 h 42"/>
                  <a:gd name="T28" fmla="*/ 72 w 201"/>
                  <a:gd name="T29" fmla="*/ 26 h 42"/>
                  <a:gd name="T30" fmla="*/ 61 w 201"/>
                  <a:gd name="T31" fmla="*/ 25 h 42"/>
                  <a:gd name="T32" fmla="*/ 48 w 201"/>
                  <a:gd name="T33" fmla="*/ 23 h 42"/>
                  <a:gd name="T34" fmla="*/ 37 w 201"/>
                  <a:gd name="T35" fmla="*/ 22 h 42"/>
                  <a:gd name="T36" fmla="*/ 24 w 201"/>
                  <a:gd name="T37" fmla="*/ 21 h 42"/>
                  <a:gd name="T38" fmla="*/ 12 w 201"/>
                  <a:gd name="T39" fmla="*/ 18 h 42"/>
                  <a:gd name="T40" fmla="*/ 0 w 201"/>
                  <a:gd name="T41" fmla="*/ 17 h 42"/>
                  <a:gd name="T42" fmla="*/ 1 w 201"/>
                  <a:gd name="T43" fmla="*/ 13 h 42"/>
                  <a:gd name="T44" fmla="*/ 2 w 201"/>
                  <a:gd name="T45" fmla="*/ 8 h 42"/>
                  <a:gd name="T46" fmla="*/ 2 w 201"/>
                  <a:gd name="T47" fmla="*/ 4 h 42"/>
                  <a:gd name="T48" fmla="*/ 3 w 201"/>
                  <a:gd name="T49" fmla="*/ 0 h 42"/>
                  <a:gd name="T50" fmla="*/ 16 w 201"/>
                  <a:gd name="T51" fmla="*/ 1 h 42"/>
                  <a:gd name="T52" fmla="*/ 27 w 201"/>
                  <a:gd name="T53" fmla="*/ 3 h 42"/>
                  <a:gd name="T54" fmla="*/ 40 w 201"/>
                  <a:gd name="T55" fmla="*/ 4 h 42"/>
                  <a:gd name="T56" fmla="*/ 52 w 201"/>
                  <a:gd name="T57" fmla="*/ 6 h 42"/>
                  <a:gd name="T58" fmla="*/ 64 w 201"/>
                  <a:gd name="T59" fmla="*/ 7 h 42"/>
                  <a:gd name="T60" fmla="*/ 76 w 201"/>
                  <a:gd name="T61" fmla="*/ 9 h 42"/>
                  <a:gd name="T62" fmla="*/ 89 w 201"/>
                  <a:gd name="T63" fmla="*/ 10 h 42"/>
                  <a:gd name="T64" fmla="*/ 101 w 201"/>
                  <a:gd name="T65" fmla="*/ 12 h 42"/>
                  <a:gd name="T66" fmla="*/ 114 w 201"/>
                  <a:gd name="T67" fmla="*/ 13 h 42"/>
                  <a:gd name="T68" fmla="*/ 126 w 201"/>
                  <a:gd name="T69" fmla="*/ 15 h 42"/>
                  <a:gd name="T70" fmla="*/ 138 w 201"/>
                  <a:gd name="T71" fmla="*/ 16 h 42"/>
                  <a:gd name="T72" fmla="*/ 151 w 201"/>
                  <a:gd name="T73" fmla="*/ 18 h 42"/>
                  <a:gd name="T74" fmla="*/ 163 w 201"/>
                  <a:gd name="T75" fmla="*/ 20 h 42"/>
                  <a:gd name="T76" fmla="*/ 176 w 201"/>
                  <a:gd name="T77" fmla="*/ 21 h 42"/>
                  <a:gd name="T78" fmla="*/ 188 w 201"/>
                  <a:gd name="T79" fmla="*/ 23 h 42"/>
                  <a:gd name="T80" fmla="*/ 201 w 201"/>
                  <a:gd name="T81" fmla="*/ 2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1" h="42">
                    <a:moveTo>
                      <a:pt x="201" y="24"/>
                    </a:moveTo>
                    <a:lnTo>
                      <a:pt x="200" y="28"/>
                    </a:lnTo>
                    <a:lnTo>
                      <a:pt x="199" y="32"/>
                    </a:lnTo>
                    <a:lnTo>
                      <a:pt x="197" y="37"/>
                    </a:lnTo>
                    <a:lnTo>
                      <a:pt x="196" y="42"/>
                    </a:lnTo>
                    <a:lnTo>
                      <a:pt x="183" y="40"/>
                    </a:lnTo>
                    <a:lnTo>
                      <a:pt x="171" y="38"/>
                    </a:lnTo>
                    <a:lnTo>
                      <a:pt x="159" y="37"/>
                    </a:lnTo>
                    <a:lnTo>
                      <a:pt x="146" y="35"/>
                    </a:lnTo>
                    <a:lnTo>
                      <a:pt x="134" y="34"/>
                    </a:lnTo>
                    <a:lnTo>
                      <a:pt x="121" y="32"/>
                    </a:lnTo>
                    <a:lnTo>
                      <a:pt x="109" y="31"/>
                    </a:lnTo>
                    <a:lnTo>
                      <a:pt x="97" y="29"/>
                    </a:lnTo>
                    <a:lnTo>
                      <a:pt x="85" y="28"/>
                    </a:lnTo>
                    <a:lnTo>
                      <a:pt x="72" y="26"/>
                    </a:lnTo>
                    <a:lnTo>
                      <a:pt x="61" y="25"/>
                    </a:lnTo>
                    <a:lnTo>
                      <a:pt x="48" y="23"/>
                    </a:lnTo>
                    <a:lnTo>
                      <a:pt x="37" y="22"/>
                    </a:lnTo>
                    <a:lnTo>
                      <a:pt x="24" y="21"/>
                    </a:lnTo>
                    <a:lnTo>
                      <a:pt x="12" y="18"/>
                    </a:lnTo>
                    <a:lnTo>
                      <a:pt x="0" y="17"/>
                    </a:lnTo>
                    <a:lnTo>
                      <a:pt x="1" y="13"/>
                    </a:lnTo>
                    <a:lnTo>
                      <a:pt x="2" y="8"/>
                    </a:lnTo>
                    <a:lnTo>
                      <a:pt x="2" y="4"/>
                    </a:lnTo>
                    <a:lnTo>
                      <a:pt x="3" y="0"/>
                    </a:lnTo>
                    <a:lnTo>
                      <a:pt x="16" y="1"/>
                    </a:lnTo>
                    <a:lnTo>
                      <a:pt x="27" y="3"/>
                    </a:lnTo>
                    <a:lnTo>
                      <a:pt x="40" y="4"/>
                    </a:lnTo>
                    <a:lnTo>
                      <a:pt x="52" y="6"/>
                    </a:lnTo>
                    <a:lnTo>
                      <a:pt x="64" y="7"/>
                    </a:lnTo>
                    <a:lnTo>
                      <a:pt x="76" y="9"/>
                    </a:lnTo>
                    <a:lnTo>
                      <a:pt x="89" y="10"/>
                    </a:lnTo>
                    <a:lnTo>
                      <a:pt x="101" y="12"/>
                    </a:lnTo>
                    <a:lnTo>
                      <a:pt x="114" y="13"/>
                    </a:lnTo>
                    <a:lnTo>
                      <a:pt x="126" y="15"/>
                    </a:lnTo>
                    <a:lnTo>
                      <a:pt x="138" y="16"/>
                    </a:lnTo>
                    <a:lnTo>
                      <a:pt x="151" y="18"/>
                    </a:lnTo>
                    <a:lnTo>
                      <a:pt x="163" y="20"/>
                    </a:lnTo>
                    <a:lnTo>
                      <a:pt x="176" y="21"/>
                    </a:lnTo>
                    <a:lnTo>
                      <a:pt x="188" y="23"/>
                    </a:lnTo>
                    <a:lnTo>
                      <a:pt x="201" y="24"/>
                    </a:lnTo>
                    <a:close/>
                  </a:path>
                </a:pathLst>
              </a:custGeom>
              <a:solidFill>
                <a:srgbClr val="AD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1" name="Freeform 105"/>
              <p:cNvSpPr>
                <a:spLocks/>
              </p:cNvSpPr>
              <p:nvPr/>
            </p:nvSpPr>
            <p:spPr bwMode="auto">
              <a:xfrm>
                <a:off x="4468" y="3423"/>
                <a:ext cx="40" cy="8"/>
              </a:xfrm>
              <a:custGeom>
                <a:avLst/>
                <a:gdLst>
                  <a:gd name="T0" fmla="*/ 201 w 201"/>
                  <a:gd name="T1" fmla="*/ 24 h 39"/>
                  <a:gd name="T2" fmla="*/ 200 w 201"/>
                  <a:gd name="T3" fmla="*/ 28 h 39"/>
                  <a:gd name="T4" fmla="*/ 199 w 201"/>
                  <a:gd name="T5" fmla="*/ 31 h 39"/>
                  <a:gd name="T6" fmla="*/ 197 w 201"/>
                  <a:gd name="T7" fmla="*/ 35 h 39"/>
                  <a:gd name="T8" fmla="*/ 196 w 201"/>
                  <a:gd name="T9" fmla="*/ 39 h 39"/>
                  <a:gd name="T10" fmla="*/ 183 w 201"/>
                  <a:gd name="T11" fmla="*/ 38 h 39"/>
                  <a:gd name="T12" fmla="*/ 171 w 201"/>
                  <a:gd name="T13" fmla="*/ 36 h 39"/>
                  <a:gd name="T14" fmla="*/ 159 w 201"/>
                  <a:gd name="T15" fmla="*/ 35 h 39"/>
                  <a:gd name="T16" fmla="*/ 146 w 201"/>
                  <a:gd name="T17" fmla="*/ 33 h 39"/>
                  <a:gd name="T18" fmla="*/ 134 w 201"/>
                  <a:gd name="T19" fmla="*/ 32 h 39"/>
                  <a:gd name="T20" fmla="*/ 121 w 201"/>
                  <a:gd name="T21" fmla="*/ 30 h 39"/>
                  <a:gd name="T22" fmla="*/ 109 w 201"/>
                  <a:gd name="T23" fmla="*/ 29 h 39"/>
                  <a:gd name="T24" fmla="*/ 97 w 201"/>
                  <a:gd name="T25" fmla="*/ 27 h 39"/>
                  <a:gd name="T26" fmla="*/ 85 w 201"/>
                  <a:gd name="T27" fmla="*/ 26 h 39"/>
                  <a:gd name="T28" fmla="*/ 72 w 201"/>
                  <a:gd name="T29" fmla="*/ 24 h 39"/>
                  <a:gd name="T30" fmla="*/ 61 w 201"/>
                  <a:gd name="T31" fmla="*/ 23 h 39"/>
                  <a:gd name="T32" fmla="*/ 48 w 201"/>
                  <a:gd name="T33" fmla="*/ 21 h 39"/>
                  <a:gd name="T34" fmla="*/ 37 w 201"/>
                  <a:gd name="T35" fmla="*/ 20 h 39"/>
                  <a:gd name="T36" fmla="*/ 24 w 201"/>
                  <a:gd name="T37" fmla="*/ 19 h 39"/>
                  <a:gd name="T38" fmla="*/ 12 w 201"/>
                  <a:gd name="T39" fmla="*/ 16 h 39"/>
                  <a:gd name="T40" fmla="*/ 0 w 201"/>
                  <a:gd name="T41" fmla="*/ 15 h 39"/>
                  <a:gd name="T42" fmla="*/ 1 w 201"/>
                  <a:gd name="T43" fmla="*/ 11 h 39"/>
                  <a:gd name="T44" fmla="*/ 2 w 201"/>
                  <a:gd name="T45" fmla="*/ 7 h 39"/>
                  <a:gd name="T46" fmla="*/ 2 w 201"/>
                  <a:gd name="T47" fmla="*/ 4 h 39"/>
                  <a:gd name="T48" fmla="*/ 3 w 201"/>
                  <a:gd name="T49" fmla="*/ 0 h 39"/>
                  <a:gd name="T50" fmla="*/ 16 w 201"/>
                  <a:gd name="T51" fmla="*/ 1 h 39"/>
                  <a:gd name="T52" fmla="*/ 27 w 201"/>
                  <a:gd name="T53" fmla="*/ 3 h 39"/>
                  <a:gd name="T54" fmla="*/ 40 w 201"/>
                  <a:gd name="T55" fmla="*/ 4 h 39"/>
                  <a:gd name="T56" fmla="*/ 52 w 201"/>
                  <a:gd name="T57" fmla="*/ 6 h 39"/>
                  <a:gd name="T58" fmla="*/ 64 w 201"/>
                  <a:gd name="T59" fmla="*/ 7 h 39"/>
                  <a:gd name="T60" fmla="*/ 76 w 201"/>
                  <a:gd name="T61" fmla="*/ 9 h 39"/>
                  <a:gd name="T62" fmla="*/ 89 w 201"/>
                  <a:gd name="T63" fmla="*/ 10 h 39"/>
                  <a:gd name="T64" fmla="*/ 101 w 201"/>
                  <a:gd name="T65" fmla="*/ 12 h 39"/>
                  <a:gd name="T66" fmla="*/ 114 w 201"/>
                  <a:gd name="T67" fmla="*/ 13 h 39"/>
                  <a:gd name="T68" fmla="*/ 126 w 201"/>
                  <a:gd name="T69" fmla="*/ 15 h 39"/>
                  <a:gd name="T70" fmla="*/ 138 w 201"/>
                  <a:gd name="T71" fmla="*/ 16 h 39"/>
                  <a:gd name="T72" fmla="*/ 151 w 201"/>
                  <a:gd name="T73" fmla="*/ 19 h 39"/>
                  <a:gd name="T74" fmla="*/ 163 w 201"/>
                  <a:gd name="T75" fmla="*/ 20 h 39"/>
                  <a:gd name="T76" fmla="*/ 176 w 201"/>
                  <a:gd name="T77" fmla="*/ 21 h 39"/>
                  <a:gd name="T78" fmla="*/ 188 w 201"/>
                  <a:gd name="T79" fmla="*/ 23 h 39"/>
                  <a:gd name="T80" fmla="*/ 201 w 201"/>
                  <a:gd name="T81"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1" h="39">
                    <a:moveTo>
                      <a:pt x="201" y="24"/>
                    </a:moveTo>
                    <a:lnTo>
                      <a:pt x="200" y="28"/>
                    </a:lnTo>
                    <a:lnTo>
                      <a:pt x="199" y="31"/>
                    </a:lnTo>
                    <a:lnTo>
                      <a:pt x="197" y="35"/>
                    </a:lnTo>
                    <a:lnTo>
                      <a:pt x="196" y="39"/>
                    </a:lnTo>
                    <a:lnTo>
                      <a:pt x="183" y="38"/>
                    </a:lnTo>
                    <a:lnTo>
                      <a:pt x="171" y="36"/>
                    </a:lnTo>
                    <a:lnTo>
                      <a:pt x="159" y="35"/>
                    </a:lnTo>
                    <a:lnTo>
                      <a:pt x="146" y="33"/>
                    </a:lnTo>
                    <a:lnTo>
                      <a:pt x="134" y="32"/>
                    </a:lnTo>
                    <a:lnTo>
                      <a:pt x="121" y="30"/>
                    </a:lnTo>
                    <a:lnTo>
                      <a:pt x="109" y="29"/>
                    </a:lnTo>
                    <a:lnTo>
                      <a:pt x="97" y="27"/>
                    </a:lnTo>
                    <a:lnTo>
                      <a:pt x="85" y="26"/>
                    </a:lnTo>
                    <a:lnTo>
                      <a:pt x="72" y="24"/>
                    </a:lnTo>
                    <a:lnTo>
                      <a:pt x="61" y="23"/>
                    </a:lnTo>
                    <a:lnTo>
                      <a:pt x="48" y="21"/>
                    </a:lnTo>
                    <a:lnTo>
                      <a:pt x="37" y="20"/>
                    </a:lnTo>
                    <a:lnTo>
                      <a:pt x="24" y="19"/>
                    </a:lnTo>
                    <a:lnTo>
                      <a:pt x="12" y="16"/>
                    </a:lnTo>
                    <a:lnTo>
                      <a:pt x="0" y="15"/>
                    </a:lnTo>
                    <a:lnTo>
                      <a:pt x="1" y="11"/>
                    </a:lnTo>
                    <a:lnTo>
                      <a:pt x="2" y="7"/>
                    </a:lnTo>
                    <a:lnTo>
                      <a:pt x="2" y="4"/>
                    </a:lnTo>
                    <a:lnTo>
                      <a:pt x="3" y="0"/>
                    </a:lnTo>
                    <a:lnTo>
                      <a:pt x="16" y="1"/>
                    </a:lnTo>
                    <a:lnTo>
                      <a:pt x="27" y="3"/>
                    </a:lnTo>
                    <a:lnTo>
                      <a:pt x="40" y="4"/>
                    </a:lnTo>
                    <a:lnTo>
                      <a:pt x="52" y="6"/>
                    </a:lnTo>
                    <a:lnTo>
                      <a:pt x="64" y="7"/>
                    </a:lnTo>
                    <a:lnTo>
                      <a:pt x="76" y="9"/>
                    </a:lnTo>
                    <a:lnTo>
                      <a:pt x="89" y="10"/>
                    </a:lnTo>
                    <a:lnTo>
                      <a:pt x="101" y="12"/>
                    </a:lnTo>
                    <a:lnTo>
                      <a:pt x="114" y="13"/>
                    </a:lnTo>
                    <a:lnTo>
                      <a:pt x="126" y="15"/>
                    </a:lnTo>
                    <a:lnTo>
                      <a:pt x="138" y="16"/>
                    </a:lnTo>
                    <a:lnTo>
                      <a:pt x="151" y="19"/>
                    </a:lnTo>
                    <a:lnTo>
                      <a:pt x="163" y="20"/>
                    </a:lnTo>
                    <a:lnTo>
                      <a:pt x="176" y="21"/>
                    </a:lnTo>
                    <a:lnTo>
                      <a:pt x="188" y="23"/>
                    </a:lnTo>
                    <a:lnTo>
                      <a:pt x="201" y="24"/>
                    </a:lnTo>
                    <a:close/>
                  </a:path>
                </a:pathLst>
              </a:custGeom>
              <a:solidFill>
                <a:srgbClr val="B5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2" name="Freeform 106"/>
              <p:cNvSpPr>
                <a:spLocks/>
              </p:cNvSpPr>
              <p:nvPr/>
            </p:nvSpPr>
            <p:spPr bwMode="auto">
              <a:xfrm>
                <a:off x="4468" y="3424"/>
                <a:ext cx="40" cy="7"/>
              </a:xfrm>
              <a:custGeom>
                <a:avLst/>
                <a:gdLst>
                  <a:gd name="T0" fmla="*/ 200 w 200"/>
                  <a:gd name="T1" fmla="*/ 23 h 36"/>
                  <a:gd name="T2" fmla="*/ 199 w 200"/>
                  <a:gd name="T3" fmla="*/ 26 h 36"/>
                  <a:gd name="T4" fmla="*/ 198 w 200"/>
                  <a:gd name="T5" fmla="*/ 29 h 36"/>
                  <a:gd name="T6" fmla="*/ 197 w 200"/>
                  <a:gd name="T7" fmla="*/ 33 h 36"/>
                  <a:gd name="T8" fmla="*/ 196 w 200"/>
                  <a:gd name="T9" fmla="*/ 36 h 36"/>
                  <a:gd name="T10" fmla="*/ 183 w 200"/>
                  <a:gd name="T11" fmla="*/ 35 h 36"/>
                  <a:gd name="T12" fmla="*/ 171 w 200"/>
                  <a:gd name="T13" fmla="*/ 33 h 36"/>
                  <a:gd name="T14" fmla="*/ 159 w 200"/>
                  <a:gd name="T15" fmla="*/ 32 h 36"/>
                  <a:gd name="T16" fmla="*/ 146 w 200"/>
                  <a:gd name="T17" fmla="*/ 30 h 36"/>
                  <a:gd name="T18" fmla="*/ 134 w 200"/>
                  <a:gd name="T19" fmla="*/ 29 h 36"/>
                  <a:gd name="T20" fmla="*/ 121 w 200"/>
                  <a:gd name="T21" fmla="*/ 27 h 36"/>
                  <a:gd name="T22" fmla="*/ 109 w 200"/>
                  <a:gd name="T23" fmla="*/ 26 h 36"/>
                  <a:gd name="T24" fmla="*/ 97 w 200"/>
                  <a:gd name="T25" fmla="*/ 24 h 36"/>
                  <a:gd name="T26" fmla="*/ 85 w 200"/>
                  <a:gd name="T27" fmla="*/ 23 h 36"/>
                  <a:gd name="T28" fmla="*/ 72 w 200"/>
                  <a:gd name="T29" fmla="*/ 22 h 36"/>
                  <a:gd name="T30" fmla="*/ 61 w 200"/>
                  <a:gd name="T31" fmla="*/ 20 h 36"/>
                  <a:gd name="T32" fmla="*/ 48 w 200"/>
                  <a:gd name="T33" fmla="*/ 19 h 36"/>
                  <a:gd name="T34" fmla="*/ 37 w 200"/>
                  <a:gd name="T35" fmla="*/ 17 h 36"/>
                  <a:gd name="T36" fmla="*/ 24 w 200"/>
                  <a:gd name="T37" fmla="*/ 15 h 36"/>
                  <a:gd name="T38" fmla="*/ 12 w 200"/>
                  <a:gd name="T39" fmla="*/ 13 h 36"/>
                  <a:gd name="T40" fmla="*/ 0 w 200"/>
                  <a:gd name="T41" fmla="*/ 12 h 36"/>
                  <a:gd name="T42" fmla="*/ 1 w 200"/>
                  <a:gd name="T43" fmla="*/ 9 h 36"/>
                  <a:gd name="T44" fmla="*/ 2 w 200"/>
                  <a:gd name="T45" fmla="*/ 6 h 36"/>
                  <a:gd name="T46" fmla="*/ 2 w 200"/>
                  <a:gd name="T47" fmla="*/ 3 h 36"/>
                  <a:gd name="T48" fmla="*/ 3 w 200"/>
                  <a:gd name="T49" fmla="*/ 0 h 36"/>
                  <a:gd name="T50" fmla="*/ 15 w 200"/>
                  <a:gd name="T51" fmla="*/ 1 h 36"/>
                  <a:gd name="T52" fmla="*/ 27 w 200"/>
                  <a:gd name="T53" fmla="*/ 3 h 36"/>
                  <a:gd name="T54" fmla="*/ 40 w 200"/>
                  <a:gd name="T55" fmla="*/ 4 h 36"/>
                  <a:gd name="T56" fmla="*/ 51 w 200"/>
                  <a:gd name="T57" fmla="*/ 5 h 36"/>
                  <a:gd name="T58" fmla="*/ 64 w 200"/>
                  <a:gd name="T59" fmla="*/ 7 h 36"/>
                  <a:gd name="T60" fmla="*/ 76 w 200"/>
                  <a:gd name="T61" fmla="*/ 8 h 36"/>
                  <a:gd name="T62" fmla="*/ 88 w 200"/>
                  <a:gd name="T63" fmla="*/ 10 h 36"/>
                  <a:gd name="T64" fmla="*/ 100 w 200"/>
                  <a:gd name="T65" fmla="*/ 11 h 36"/>
                  <a:gd name="T66" fmla="*/ 113 w 200"/>
                  <a:gd name="T67" fmla="*/ 12 h 36"/>
                  <a:gd name="T68" fmla="*/ 126 w 200"/>
                  <a:gd name="T69" fmla="*/ 14 h 36"/>
                  <a:gd name="T70" fmla="*/ 138 w 200"/>
                  <a:gd name="T71" fmla="*/ 15 h 36"/>
                  <a:gd name="T72" fmla="*/ 151 w 200"/>
                  <a:gd name="T73" fmla="*/ 18 h 36"/>
                  <a:gd name="T74" fmla="*/ 162 w 200"/>
                  <a:gd name="T75" fmla="*/ 19 h 36"/>
                  <a:gd name="T76" fmla="*/ 175 w 200"/>
                  <a:gd name="T77" fmla="*/ 20 h 36"/>
                  <a:gd name="T78" fmla="*/ 187 w 200"/>
                  <a:gd name="T79" fmla="*/ 22 h 36"/>
                  <a:gd name="T80" fmla="*/ 200 w 200"/>
                  <a:gd name="T81"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0" h="36">
                    <a:moveTo>
                      <a:pt x="200" y="23"/>
                    </a:moveTo>
                    <a:lnTo>
                      <a:pt x="199" y="26"/>
                    </a:lnTo>
                    <a:lnTo>
                      <a:pt x="198" y="29"/>
                    </a:lnTo>
                    <a:lnTo>
                      <a:pt x="197" y="33"/>
                    </a:lnTo>
                    <a:lnTo>
                      <a:pt x="196" y="36"/>
                    </a:lnTo>
                    <a:lnTo>
                      <a:pt x="183" y="35"/>
                    </a:lnTo>
                    <a:lnTo>
                      <a:pt x="171" y="33"/>
                    </a:lnTo>
                    <a:lnTo>
                      <a:pt x="159" y="32"/>
                    </a:lnTo>
                    <a:lnTo>
                      <a:pt x="146" y="30"/>
                    </a:lnTo>
                    <a:lnTo>
                      <a:pt x="134" y="29"/>
                    </a:lnTo>
                    <a:lnTo>
                      <a:pt x="121" y="27"/>
                    </a:lnTo>
                    <a:lnTo>
                      <a:pt x="109" y="26"/>
                    </a:lnTo>
                    <a:lnTo>
                      <a:pt x="97" y="24"/>
                    </a:lnTo>
                    <a:lnTo>
                      <a:pt x="85" y="23"/>
                    </a:lnTo>
                    <a:lnTo>
                      <a:pt x="72" y="22"/>
                    </a:lnTo>
                    <a:lnTo>
                      <a:pt x="61" y="20"/>
                    </a:lnTo>
                    <a:lnTo>
                      <a:pt x="48" y="19"/>
                    </a:lnTo>
                    <a:lnTo>
                      <a:pt x="37" y="17"/>
                    </a:lnTo>
                    <a:lnTo>
                      <a:pt x="24" y="15"/>
                    </a:lnTo>
                    <a:lnTo>
                      <a:pt x="12" y="13"/>
                    </a:lnTo>
                    <a:lnTo>
                      <a:pt x="0" y="12"/>
                    </a:lnTo>
                    <a:lnTo>
                      <a:pt x="1" y="9"/>
                    </a:lnTo>
                    <a:lnTo>
                      <a:pt x="2" y="6"/>
                    </a:lnTo>
                    <a:lnTo>
                      <a:pt x="2" y="3"/>
                    </a:lnTo>
                    <a:lnTo>
                      <a:pt x="3" y="0"/>
                    </a:lnTo>
                    <a:lnTo>
                      <a:pt x="15" y="1"/>
                    </a:lnTo>
                    <a:lnTo>
                      <a:pt x="27" y="3"/>
                    </a:lnTo>
                    <a:lnTo>
                      <a:pt x="40" y="4"/>
                    </a:lnTo>
                    <a:lnTo>
                      <a:pt x="51" y="5"/>
                    </a:lnTo>
                    <a:lnTo>
                      <a:pt x="64" y="7"/>
                    </a:lnTo>
                    <a:lnTo>
                      <a:pt x="76" y="8"/>
                    </a:lnTo>
                    <a:lnTo>
                      <a:pt x="88" y="10"/>
                    </a:lnTo>
                    <a:lnTo>
                      <a:pt x="100" y="11"/>
                    </a:lnTo>
                    <a:lnTo>
                      <a:pt x="113" y="12"/>
                    </a:lnTo>
                    <a:lnTo>
                      <a:pt x="126" y="14"/>
                    </a:lnTo>
                    <a:lnTo>
                      <a:pt x="138" y="15"/>
                    </a:lnTo>
                    <a:lnTo>
                      <a:pt x="151" y="18"/>
                    </a:lnTo>
                    <a:lnTo>
                      <a:pt x="162" y="19"/>
                    </a:lnTo>
                    <a:lnTo>
                      <a:pt x="175" y="20"/>
                    </a:lnTo>
                    <a:lnTo>
                      <a:pt x="187" y="22"/>
                    </a:lnTo>
                    <a:lnTo>
                      <a:pt x="200" y="23"/>
                    </a:lnTo>
                    <a:close/>
                  </a:path>
                </a:pathLst>
              </a:custGeom>
              <a:solidFill>
                <a:srgbClr val="BC7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3" name="Freeform 107"/>
              <p:cNvSpPr>
                <a:spLocks/>
              </p:cNvSpPr>
              <p:nvPr/>
            </p:nvSpPr>
            <p:spPr bwMode="auto">
              <a:xfrm>
                <a:off x="4468" y="3424"/>
                <a:ext cx="40" cy="7"/>
              </a:xfrm>
              <a:custGeom>
                <a:avLst/>
                <a:gdLst>
                  <a:gd name="T0" fmla="*/ 200 w 200"/>
                  <a:gd name="T1" fmla="*/ 23 h 34"/>
                  <a:gd name="T2" fmla="*/ 199 w 200"/>
                  <a:gd name="T3" fmla="*/ 26 h 34"/>
                  <a:gd name="T4" fmla="*/ 198 w 200"/>
                  <a:gd name="T5" fmla="*/ 28 h 34"/>
                  <a:gd name="T6" fmla="*/ 197 w 200"/>
                  <a:gd name="T7" fmla="*/ 31 h 34"/>
                  <a:gd name="T8" fmla="*/ 196 w 200"/>
                  <a:gd name="T9" fmla="*/ 34 h 34"/>
                  <a:gd name="T10" fmla="*/ 183 w 200"/>
                  <a:gd name="T11" fmla="*/ 33 h 34"/>
                  <a:gd name="T12" fmla="*/ 171 w 200"/>
                  <a:gd name="T13" fmla="*/ 31 h 34"/>
                  <a:gd name="T14" fmla="*/ 159 w 200"/>
                  <a:gd name="T15" fmla="*/ 30 h 34"/>
                  <a:gd name="T16" fmla="*/ 146 w 200"/>
                  <a:gd name="T17" fmla="*/ 28 h 34"/>
                  <a:gd name="T18" fmla="*/ 134 w 200"/>
                  <a:gd name="T19" fmla="*/ 27 h 34"/>
                  <a:gd name="T20" fmla="*/ 121 w 200"/>
                  <a:gd name="T21" fmla="*/ 25 h 34"/>
                  <a:gd name="T22" fmla="*/ 109 w 200"/>
                  <a:gd name="T23" fmla="*/ 24 h 34"/>
                  <a:gd name="T24" fmla="*/ 97 w 200"/>
                  <a:gd name="T25" fmla="*/ 22 h 34"/>
                  <a:gd name="T26" fmla="*/ 85 w 200"/>
                  <a:gd name="T27" fmla="*/ 21 h 34"/>
                  <a:gd name="T28" fmla="*/ 72 w 200"/>
                  <a:gd name="T29" fmla="*/ 20 h 34"/>
                  <a:gd name="T30" fmla="*/ 61 w 200"/>
                  <a:gd name="T31" fmla="*/ 18 h 34"/>
                  <a:gd name="T32" fmla="*/ 48 w 200"/>
                  <a:gd name="T33" fmla="*/ 17 h 34"/>
                  <a:gd name="T34" fmla="*/ 37 w 200"/>
                  <a:gd name="T35" fmla="*/ 14 h 34"/>
                  <a:gd name="T36" fmla="*/ 24 w 200"/>
                  <a:gd name="T37" fmla="*/ 13 h 34"/>
                  <a:gd name="T38" fmla="*/ 12 w 200"/>
                  <a:gd name="T39" fmla="*/ 11 h 34"/>
                  <a:gd name="T40" fmla="*/ 0 w 200"/>
                  <a:gd name="T41" fmla="*/ 10 h 34"/>
                  <a:gd name="T42" fmla="*/ 1 w 200"/>
                  <a:gd name="T43" fmla="*/ 8 h 34"/>
                  <a:gd name="T44" fmla="*/ 2 w 200"/>
                  <a:gd name="T45" fmla="*/ 5 h 34"/>
                  <a:gd name="T46" fmla="*/ 2 w 200"/>
                  <a:gd name="T47" fmla="*/ 2 h 34"/>
                  <a:gd name="T48" fmla="*/ 3 w 200"/>
                  <a:gd name="T49" fmla="*/ 0 h 34"/>
                  <a:gd name="T50" fmla="*/ 15 w 200"/>
                  <a:gd name="T51" fmla="*/ 1 h 34"/>
                  <a:gd name="T52" fmla="*/ 27 w 200"/>
                  <a:gd name="T53" fmla="*/ 3 h 34"/>
                  <a:gd name="T54" fmla="*/ 40 w 200"/>
                  <a:gd name="T55" fmla="*/ 4 h 34"/>
                  <a:gd name="T56" fmla="*/ 51 w 200"/>
                  <a:gd name="T57" fmla="*/ 5 h 34"/>
                  <a:gd name="T58" fmla="*/ 64 w 200"/>
                  <a:gd name="T59" fmla="*/ 7 h 34"/>
                  <a:gd name="T60" fmla="*/ 76 w 200"/>
                  <a:gd name="T61" fmla="*/ 8 h 34"/>
                  <a:gd name="T62" fmla="*/ 88 w 200"/>
                  <a:gd name="T63" fmla="*/ 10 h 34"/>
                  <a:gd name="T64" fmla="*/ 100 w 200"/>
                  <a:gd name="T65" fmla="*/ 11 h 34"/>
                  <a:gd name="T66" fmla="*/ 113 w 200"/>
                  <a:gd name="T67" fmla="*/ 12 h 34"/>
                  <a:gd name="T68" fmla="*/ 126 w 200"/>
                  <a:gd name="T69" fmla="*/ 14 h 34"/>
                  <a:gd name="T70" fmla="*/ 138 w 200"/>
                  <a:gd name="T71" fmla="*/ 16 h 34"/>
                  <a:gd name="T72" fmla="*/ 151 w 200"/>
                  <a:gd name="T73" fmla="*/ 18 h 34"/>
                  <a:gd name="T74" fmla="*/ 162 w 200"/>
                  <a:gd name="T75" fmla="*/ 19 h 34"/>
                  <a:gd name="T76" fmla="*/ 175 w 200"/>
                  <a:gd name="T77" fmla="*/ 20 h 34"/>
                  <a:gd name="T78" fmla="*/ 187 w 200"/>
                  <a:gd name="T79" fmla="*/ 22 h 34"/>
                  <a:gd name="T80" fmla="*/ 200 w 200"/>
                  <a:gd name="T8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0" h="34">
                    <a:moveTo>
                      <a:pt x="200" y="23"/>
                    </a:moveTo>
                    <a:lnTo>
                      <a:pt x="199" y="26"/>
                    </a:lnTo>
                    <a:lnTo>
                      <a:pt x="198" y="28"/>
                    </a:lnTo>
                    <a:lnTo>
                      <a:pt x="197" y="31"/>
                    </a:lnTo>
                    <a:lnTo>
                      <a:pt x="196" y="34"/>
                    </a:lnTo>
                    <a:lnTo>
                      <a:pt x="183" y="33"/>
                    </a:lnTo>
                    <a:lnTo>
                      <a:pt x="171" y="31"/>
                    </a:lnTo>
                    <a:lnTo>
                      <a:pt x="159" y="30"/>
                    </a:lnTo>
                    <a:lnTo>
                      <a:pt x="146" y="28"/>
                    </a:lnTo>
                    <a:lnTo>
                      <a:pt x="134" y="27"/>
                    </a:lnTo>
                    <a:lnTo>
                      <a:pt x="121" y="25"/>
                    </a:lnTo>
                    <a:lnTo>
                      <a:pt x="109" y="24"/>
                    </a:lnTo>
                    <a:lnTo>
                      <a:pt x="97" y="22"/>
                    </a:lnTo>
                    <a:lnTo>
                      <a:pt x="85" y="21"/>
                    </a:lnTo>
                    <a:lnTo>
                      <a:pt x="72" y="20"/>
                    </a:lnTo>
                    <a:lnTo>
                      <a:pt x="61" y="18"/>
                    </a:lnTo>
                    <a:lnTo>
                      <a:pt x="48" y="17"/>
                    </a:lnTo>
                    <a:lnTo>
                      <a:pt x="37" y="14"/>
                    </a:lnTo>
                    <a:lnTo>
                      <a:pt x="24" y="13"/>
                    </a:lnTo>
                    <a:lnTo>
                      <a:pt x="12" y="11"/>
                    </a:lnTo>
                    <a:lnTo>
                      <a:pt x="0" y="10"/>
                    </a:lnTo>
                    <a:lnTo>
                      <a:pt x="1" y="8"/>
                    </a:lnTo>
                    <a:lnTo>
                      <a:pt x="2" y="5"/>
                    </a:lnTo>
                    <a:lnTo>
                      <a:pt x="2" y="2"/>
                    </a:lnTo>
                    <a:lnTo>
                      <a:pt x="3" y="0"/>
                    </a:lnTo>
                    <a:lnTo>
                      <a:pt x="15" y="1"/>
                    </a:lnTo>
                    <a:lnTo>
                      <a:pt x="27" y="3"/>
                    </a:lnTo>
                    <a:lnTo>
                      <a:pt x="40" y="4"/>
                    </a:lnTo>
                    <a:lnTo>
                      <a:pt x="51" y="5"/>
                    </a:lnTo>
                    <a:lnTo>
                      <a:pt x="64" y="7"/>
                    </a:lnTo>
                    <a:lnTo>
                      <a:pt x="76" y="8"/>
                    </a:lnTo>
                    <a:lnTo>
                      <a:pt x="88" y="10"/>
                    </a:lnTo>
                    <a:lnTo>
                      <a:pt x="100" y="11"/>
                    </a:lnTo>
                    <a:lnTo>
                      <a:pt x="113" y="12"/>
                    </a:lnTo>
                    <a:lnTo>
                      <a:pt x="126" y="14"/>
                    </a:lnTo>
                    <a:lnTo>
                      <a:pt x="138" y="16"/>
                    </a:lnTo>
                    <a:lnTo>
                      <a:pt x="151" y="18"/>
                    </a:lnTo>
                    <a:lnTo>
                      <a:pt x="162" y="19"/>
                    </a:lnTo>
                    <a:lnTo>
                      <a:pt x="175" y="20"/>
                    </a:lnTo>
                    <a:lnTo>
                      <a:pt x="187" y="22"/>
                    </a:lnTo>
                    <a:lnTo>
                      <a:pt x="200" y="23"/>
                    </a:lnTo>
                    <a:close/>
                  </a:path>
                </a:pathLst>
              </a:custGeom>
              <a:solidFill>
                <a:srgbClr val="C48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4" name="Freeform 108"/>
              <p:cNvSpPr>
                <a:spLocks/>
              </p:cNvSpPr>
              <p:nvPr/>
            </p:nvSpPr>
            <p:spPr bwMode="auto">
              <a:xfrm>
                <a:off x="4468" y="3424"/>
                <a:ext cx="40" cy="6"/>
              </a:xfrm>
              <a:custGeom>
                <a:avLst/>
                <a:gdLst>
                  <a:gd name="T0" fmla="*/ 200 w 200"/>
                  <a:gd name="T1" fmla="*/ 23 h 32"/>
                  <a:gd name="T2" fmla="*/ 199 w 200"/>
                  <a:gd name="T3" fmla="*/ 25 h 32"/>
                  <a:gd name="T4" fmla="*/ 198 w 200"/>
                  <a:gd name="T5" fmla="*/ 27 h 32"/>
                  <a:gd name="T6" fmla="*/ 197 w 200"/>
                  <a:gd name="T7" fmla="*/ 30 h 32"/>
                  <a:gd name="T8" fmla="*/ 196 w 200"/>
                  <a:gd name="T9" fmla="*/ 32 h 32"/>
                  <a:gd name="T10" fmla="*/ 183 w 200"/>
                  <a:gd name="T11" fmla="*/ 31 h 32"/>
                  <a:gd name="T12" fmla="*/ 171 w 200"/>
                  <a:gd name="T13" fmla="*/ 29 h 32"/>
                  <a:gd name="T14" fmla="*/ 159 w 200"/>
                  <a:gd name="T15" fmla="*/ 28 h 32"/>
                  <a:gd name="T16" fmla="*/ 146 w 200"/>
                  <a:gd name="T17" fmla="*/ 27 h 32"/>
                  <a:gd name="T18" fmla="*/ 134 w 200"/>
                  <a:gd name="T19" fmla="*/ 25 h 32"/>
                  <a:gd name="T20" fmla="*/ 121 w 200"/>
                  <a:gd name="T21" fmla="*/ 24 h 32"/>
                  <a:gd name="T22" fmla="*/ 109 w 200"/>
                  <a:gd name="T23" fmla="*/ 22 h 32"/>
                  <a:gd name="T24" fmla="*/ 97 w 200"/>
                  <a:gd name="T25" fmla="*/ 21 h 32"/>
                  <a:gd name="T26" fmla="*/ 85 w 200"/>
                  <a:gd name="T27" fmla="*/ 19 h 32"/>
                  <a:gd name="T28" fmla="*/ 72 w 200"/>
                  <a:gd name="T29" fmla="*/ 18 h 32"/>
                  <a:gd name="T30" fmla="*/ 61 w 200"/>
                  <a:gd name="T31" fmla="*/ 16 h 32"/>
                  <a:gd name="T32" fmla="*/ 48 w 200"/>
                  <a:gd name="T33" fmla="*/ 15 h 32"/>
                  <a:gd name="T34" fmla="*/ 37 w 200"/>
                  <a:gd name="T35" fmla="*/ 12 h 32"/>
                  <a:gd name="T36" fmla="*/ 24 w 200"/>
                  <a:gd name="T37" fmla="*/ 11 h 32"/>
                  <a:gd name="T38" fmla="*/ 12 w 200"/>
                  <a:gd name="T39" fmla="*/ 9 h 32"/>
                  <a:gd name="T40" fmla="*/ 0 w 200"/>
                  <a:gd name="T41" fmla="*/ 8 h 32"/>
                  <a:gd name="T42" fmla="*/ 1 w 200"/>
                  <a:gd name="T43" fmla="*/ 6 h 32"/>
                  <a:gd name="T44" fmla="*/ 2 w 200"/>
                  <a:gd name="T45" fmla="*/ 4 h 32"/>
                  <a:gd name="T46" fmla="*/ 2 w 200"/>
                  <a:gd name="T47" fmla="*/ 2 h 32"/>
                  <a:gd name="T48" fmla="*/ 3 w 200"/>
                  <a:gd name="T49" fmla="*/ 0 h 32"/>
                  <a:gd name="T50" fmla="*/ 15 w 200"/>
                  <a:gd name="T51" fmla="*/ 1 h 32"/>
                  <a:gd name="T52" fmla="*/ 27 w 200"/>
                  <a:gd name="T53" fmla="*/ 3 h 32"/>
                  <a:gd name="T54" fmla="*/ 40 w 200"/>
                  <a:gd name="T55" fmla="*/ 4 h 32"/>
                  <a:gd name="T56" fmla="*/ 51 w 200"/>
                  <a:gd name="T57" fmla="*/ 5 h 32"/>
                  <a:gd name="T58" fmla="*/ 64 w 200"/>
                  <a:gd name="T59" fmla="*/ 7 h 32"/>
                  <a:gd name="T60" fmla="*/ 76 w 200"/>
                  <a:gd name="T61" fmla="*/ 8 h 32"/>
                  <a:gd name="T62" fmla="*/ 88 w 200"/>
                  <a:gd name="T63" fmla="*/ 10 h 32"/>
                  <a:gd name="T64" fmla="*/ 100 w 200"/>
                  <a:gd name="T65" fmla="*/ 11 h 32"/>
                  <a:gd name="T66" fmla="*/ 113 w 200"/>
                  <a:gd name="T67" fmla="*/ 12 h 32"/>
                  <a:gd name="T68" fmla="*/ 126 w 200"/>
                  <a:gd name="T69" fmla="*/ 15 h 32"/>
                  <a:gd name="T70" fmla="*/ 138 w 200"/>
                  <a:gd name="T71" fmla="*/ 16 h 32"/>
                  <a:gd name="T72" fmla="*/ 151 w 200"/>
                  <a:gd name="T73" fmla="*/ 18 h 32"/>
                  <a:gd name="T74" fmla="*/ 162 w 200"/>
                  <a:gd name="T75" fmla="*/ 19 h 32"/>
                  <a:gd name="T76" fmla="*/ 175 w 200"/>
                  <a:gd name="T77" fmla="*/ 20 h 32"/>
                  <a:gd name="T78" fmla="*/ 187 w 200"/>
                  <a:gd name="T79" fmla="*/ 22 h 32"/>
                  <a:gd name="T80" fmla="*/ 200 w 200"/>
                  <a:gd name="T81" fmla="*/ 2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0" h="32">
                    <a:moveTo>
                      <a:pt x="200" y="23"/>
                    </a:moveTo>
                    <a:lnTo>
                      <a:pt x="199" y="25"/>
                    </a:lnTo>
                    <a:lnTo>
                      <a:pt x="198" y="27"/>
                    </a:lnTo>
                    <a:lnTo>
                      <a:pt x="197" y="30"/>
                    </a:lnTo>
                    <a:lnTo>
                      <a:pt x="196" y="32"/>
                    </a:lnTo>
                    <a:lnTo>
                      <a:pt x="183" y="31"/>
                    </a:lnTo>
                    <a:lnTo>
                      <a:pt x="171" y="29"/>
                    </a:lnTo>
                    <a:lnTo>
                      <a:pt x="159" y="28"/>
                    </a:lnTo>
                    <a:lnTo>
                      <a:pt x="146" y="27"/>
                    </a:lnTo>
                    <a:lnTo>
                      <a:pt x="134" y="25"/>
                    </a:lnTo>
                    <a:lnTo>
                      <a:pt x="121" y="24"/>
                    </a:lnTo>
                    <a:lnTo>
                      <a:pt x="109" y="22"/>
                    </a:lnTo>
                    <a:lnTo>
                      <a:pt x="97" y="21"/>
                    </a:lnTo>
                    <a:lnTo>
                      <a:pt x="85" y="19"/>
                    </a:lnTo>
                    <a:lnTo>
                      <a:pt x="72" y="18"/>
                    </a:lnTo>
                    <a:lnTo>
                      <a:pt x="61" y="16"/>
                    </a:lnTo>
                    <a:lnTo>
                      <a:pt x="48" y="15"/>
                    </a:lnTo>
                    <a:lnTo>
                      <a:pt x="37" y="12"/>
                    </a:lnTo>
                    <a:lnTo>
                      <a:pt x="24" y="11"/>
                    </a:lnTo>
                    <a:lnTo>
                      <a:pt x="12" y="9"/>
                    </a:lnTo>
                    <a:lnTo>
                      <a:pt x="0" y="8"/>
                    </a:lnTo>
                    <a:lnTo>
                      <a:pt x="1" y="6"/>
                    </a:lnTo>
                    <a:lnTo>
                      <a:pt x="2" y="4"/>
                    </a:lnTo>
                    <a:lnTo>
                      <a:pt x="2" y="2"/>
                    </a:lnTo>
                    <a:lnTo>
                      <a:pt x="3" y="0"/>
                    </a:lnTo>
                    <a:lnTo>
                      <a:pt x="15" y="1"/>
                    </a:lnTo>
                    <a:lnTo>
                      <a:pt x="27" y="3"/>
                    </a:lnTo>
                    <a:lnTo>
                      <a:pt x="40" y="4"/>
                    </a:lnTo>
                    <a:lnTo>
                      <a:pt x="51" y="5"/>
                    </a:lnTo>
                    <a:lnTo>
                      <a:pt x="64" y="7"/>
                    </a:lnTo>
                    <a:lnTo>
                      <a:pt x="76" y="8"/>
                    </a:lnTo>
                    <a:lnTo>
                      <a:pt x="88" y="10"/>
                    </a:lnTo>
                    <a:lnTo>
                      <a:pt x="100" y="11"/>
                    </a:lnTo>
                    <a:lnTo>
                      <a:pt x="113" y="12"/>
                    </a:lnTo>
                    <a:lnTo>
                      <a:pt x="126" y="15"/>
                    </a:lnTo>
                    <a:lnTo>
                      <a:pt x="138" y="16"/>
                    </a:lnTo>
                    <a:lnTo>
                      <a:pt x="151" y="18"/>
                    </a:lnTo>
                    <a:lnTo>
                      <a:pt x="162" y="19"/>
                    </a:lnTo>
                    <a:lnTo>
                      <a:pt x="175" y="20"/>
                    </a:lnTo>
                    <a:lnTo>
                      <a:pt x="187" y="22"/>
                    </a:lnTo>
                    <a:lnTo>
                      <a:pt x="200" y="23"/>
                    </a:lnTo>
                    <a:close/>
                  </a:path>
                </a:pathLst>
              </a:custGeom>
              <a:solidFill>
                <a:srgbClr val="C98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 name="Freeform 109"/>
              <p:cNvSpPr>
                <a:spLocks/>
              </p:cNvSpPr>
              <p:nvPr/>
            </p:nvSpPr>
            <p:spPr bwMode="auto">
              <a:xfrm>
                <a:off x="4468" y="3424"/>
                <a:ext cx="40" cy="6"/>
              </a:xfrm>
              <a:custGeom>
                <a:avLst/>
                <a:gdLst>
                  <a:gd name="T0" fmla="*/ 200 w 200"/>
                  <a:gd name="T1" fmla="*/ 23 h 30"/>
                  <a:gd name="T2" fmla="*/ 196 w 200"/>
                  <a:gd name="T3" fmla="*/ 30 h 30"/>
                  <a:gd name="T4" fmla="*/ 0 w 200"/>
                  <a:gd name="T5" fmla="*/ 7 h 30"/>
                  <a:gd name="T6" fmla="*/ 3 w 200"/>
                  <a:gd name="T7" fmla="*/ 0 h 30"/>
                  <a:gd name="T8" fmla="*/ 200 w 200"/>
                  <a:gd name="T9" fmla="*/ 23 h 30"/>
                </a:gdLst>
                <a:ahLst/>
                <a:cxnLst>
                  <a:cxn ang="0">
                    <a:pos x="T0" y="T1"/>
                  </a:cxn>
                  <a:cxn ang="0">
                    <a:pos x="T2" y="T3"/>
                  </a:cxn>
                  <a:cxn ang="0">
                    <a:pos x="T4" y="T5"/>
                  </a:cxn>
                  <a:cxn ang="0">
                    <a:pos x="T6" y="T7"/>
                  </a:cxn>
                  <a:cxn ang="0">
                    <a:pos x="T8" y="T9"/>
                  </a:cxn>
                </a:cxnLst>
                <a:rect l="0" t="0" r="r" b="b"/>
                <a:pathLst>
                  <a:path w="200" h="30">
                    <a:moveTo>
                      <a:pt x="200" y="23"/>
                    </a:moveTo>
                    <a:lnTo>
                      <a:pt x="196" y="30"/>
                    </a:lnTo>
                    <a:lnTo>
                      <a:pt x="0" y="7"/>
                    </a:lnTo>
                    <a:lnTo>
                      <a:pt x="3" y="0"/>
                    </a:lnTo>
                    <a:lnTo>
                      <a:pt x="200" y="23"/>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6" name="Freeform 110"/>
              <p:cNvSpPr>
                <a:spLocks/>
              </p:cNvSpPr>
              <p:nvPr/>
            </p:nvSpPr>
            <p:spPr bwMode="auto">
              <a:xfrm>
                <a:off x="4268" y="3394"/>
                <a:ext cx="33" cy="9"/>
              </a:xfrm>
              <a:custGeom>
                <a:avLst/>
                <a:gdLst>
                  <a:gd name="T0" fmla="*/ 169 w 169"/>
                  <a:gd name="T1" fmla="*/ 22 h 45"/>
                  <a:gd name="T2" fmla="*/ 162 w 169"/>
                  <a:gd name="T3" fmla="*/ 45 h 45"/>
                  <a:gd name="T4" fmla="*/ 0 w 169"/>
                  <a:gd name="T5" fmla="*/ 21 h 45"/>
                  <a:gd name="T6" fmla="*/ 3 w 169"/>
                  <a:gd name="T7" fmla="*/ 0 h 45"/>
                  <a:gd name="T8" fmla="*/ 169 w 169"/>
                  <a:gd name="T9" fmla="*/ 22 h 45"/>
                </a:gdLst>
                <a:ahLst/>
                <a:cxnLst>
                  <a:cxn ang="0">
                    <a:pos x="T0" y="T1"/>
                  </a:cxn>
                  <a:cxn ang="0">
                    <a:pos x="T2" y="T3"/>
                  </a:cxn>
                  <a:cxn ang="0">
                    <a:pos x="T4" y="T5"/>
                  </a:cxn>
                  <a:cxn ang="0">
                    <a:pos x="T6" y="T7"/>
                  </a:cxn>
                  <a:cxn ang="0">
                    <a:pos x="T8" y="T9"/>
                  </a:cxn>
                </a:cxnLst>
                <a:rect l="0" t="0" r="r" b="b"/>
                <a:pathLst>
                  <a:path w="169" h="45">
                    <a:moveTo>
                      <a:pt x="169" y="22"/>
                    </a:moveTo>
                    <a:lnTo>
                      <a:pt x="162" y="45"/>
                    </a:lnTo>
                    <a:lnTo>
                      <a:pt x="0" y="21"/>
                    </a:lnTo>
                    <a:lnTo>
                      <a:pt x="3" y="0"/>
                    </a:lnTo>
                    <a:lnTo>
                      <a:pt x="169" y="22"/>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7" name="Freeform 111"/>
              <p:cNvSpPr>
                <a:spLocks/>
              </p:cNvSpPr>
              <p:nvPr/>
            </p:nvSpPr>
            <p:spPr bwMode="auto">
              <a:xfrm>
                <a:off x="4268" y="3394"/>
                <a:ext cx="33" cy="8"/>
              </a:xfrm>
              <a:custGeom>
                <a:avLst/>
                <a:gdLst>
                  <a:gd name="T0" fmla="*/ 168 w 168"/>
                  <a:gd name="T1" fmla="*/ 22 h 43"/>
                  <a:gd name="T2" fmla="*/ 166 w 168"/>
                  <a:gd name="T3" fmla="*/ 27 h 43"/>
                  <a:gd name="T4" fmla="*/ 165 w 168"/>
                  <a:gd name="T5" fmla="*/ 33 h 43"/>
                  <a:gd name="T6" fmla="*/ 164 w 168"/>
                  <a:gd name="T7" fmla="*/ 38 h 43"/>
                  <a:gd name="T8" fmla="*/ 163 w 168"/>
                  <a:gd name="T9" fmla="*/ 43 h 43"/>
                  <a:gd name="T10" fmla="*/ 143 w 168"/>
                  <a:gd name="T11" fmla="*/ 40 h 43"/>
                  <a:gd name="T12" fmla="*/ 123 w 168"/>
                  <a:gd name="T13" fmla="*/ 38 h 43"/>
                  <a:gd name="T14" fmla="*/ 103 w 168"/>
                  <a:gd name="T15" fmla="*/ 35 h 43"/>
                  <a:gd name="T16" fmla="*/ 82 w 168"/>
                  <a:gd name="T17" fmla="*/ 32 h 43"/>
                  <a:gd name="T18" fmla="*/ 62 w 168"/>
                  <a:gd name="T19" fmla="*/ 28 h 43"/>
                  <a:gd name="T20" fmla="*/ 41 w 168"/>
                  <a:gd name="T21" fmla="*/ 25 h 43"/>
                  <a:gd name="T22" fmla="*/ 21 w 168"/>
                  <a:gd name="T23" fmla="*/ 23 h 43"/>
                  <a:gd name="T24" fmla="*/ 0 w 168"/>
                  <a:gd name="T25" fmla="*/ 20 h 43"/>
                  <a:gd name="T26" fmla="*/ 1 w 168"/>
                  <a:gd name="T27" fmla="*/ 15 h 43"/>
                  <a:gd name="T28" fmla="*/ 2 w 168"/>
                  <a:gd name="T29" fmla="*/ 10 h 43"/>
                  <a:gd name="T30" fmla="*/ 2 w 168"/>
                  <a:gd name="T31" fmla="*/ 5 h 43"/>
                  <a:gd name="T32" fmla="*/ 3 w 168"/>
                  <a:gd name="T33" fmla="*/ 0 h 43"/>
                  <a:gd name="T34" fmla="*/ 24 w 168"/>
                  <a:gd name="T35" fmla="*/ 3 h 43"/>
                  <a:gd name="T36" fmla="*/ 45 w 168"/>
                  <a:gd name="T37" fmla="*/ 5 h 43"/>
                  <a:gd name="T38" fmla="*/ 65 w 168"/>
                  <a:gd name="T39" fmla="*/ 8 h 43"/>
                  <a:gd name="T40" fmla="*/ 86 w 168"/>
                  <a:gd name="T41" fmla="*/ 11 h 43"/>
                  <a:gd name="T42" fmla="*/ 106 w 168"/>
                  <a:gd name="T43" fmla="*/ 14 h 43"/>
                  <a:gd name="T44" fmla="*/ 127 w 168"/>
                  <a:gd name="T45" fmla="*/ 17 h 43"/>
                  <a:gd name="T46" fmla="*/ 147 w 168"/>
                  <a:gd name="T47" fmla="*/ 19 h 43"/>
                  <a:gd name="T48" fmla="*/ 168 w 168"/>
                  <a:gd name="T49"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8" h="43">
                    <a:moveTo>
                      <a:pt x="168" y="22"/>
                    </a:moveTo>
                    <a:lnTo>
                      <a:pt x="166" y="27"/>
                    </a:lnTo>
                    <a:lnTo>
                      <a:pt x="165" y="33"/>
                    </a:lnTo>
                    <a:lnTo>
                      <a:pt x="164" y="38"/>
                    </a:lnTo>
                    <a:lnTo>
                      <a:pt x="163" y="43"/>
                    </a:lnTo>
                    <a:lnTo>
                      <a:pt x="143" y="40"/>
                    </a:lnTo>
                    <a:lnTo>
                      <a:pt x="123" y="38"/>
                    </a:lnTo>
                    <a:lnTo>
                      <a:pt x="103" y="35"/>
                    </a:lnTo>
                    <a:lnTo>
                      <a:pt x="82" y="32"/>
                    </a:lnTo>
                    <a:lnTo>
                      <a:pt x="62" y="28"/>
                    </a:lnTo>
                    <a:lnTo>
                      <a:pt x="41" y="25"/>
                    </a:lnTo>
                    <a:lnTo>
                      <a:pt x="21" y="23"/>
                    </a:lnTo>
                    <a:lnTo>
                      <a:pt x="0" y="20"/>
                    </a:lnTo>
                    <a:lnTo>
                      <a:pt x="1" y="15"/>
                    </a:lnTo>
                    <a:lnTo>
                      <a:pt x="2" y="10"/>
                    </a:lnTo>
                    <a:lnTo>
                      <a:pt x="2" y="5"/>
                    </a:lnTo>
                    <a:lnTo>
                      <a:pt x="3" y="0"/>
                    </a:lnTo>
                    <a:lnTo>
                      <a:pt x="24" y="3"/>
                    </a:lnTo>
                    <a:lnTo>
                      <a:pt x="45" y="5"/>
                    </a:lnTo>
                    <a:lnTo>
                      <a:pt x="65" y="8"/>
                    </a:lnTo>
                    <a:lnTo>
                      <a:pt x="86" y="11"/>
                    </a:lnTo>
                    <a:lnTo>
                      <a:pt x="106" y="14"/>
                    </a:lnTo>
                    <a:lnTo>
                      <a:pt x="127" y="17"/>
                    </a:lnTo>
                    <a:lnTo>
                      <a:pt x="147" y="19"/>
                    </a:lnTo>
                    <a:lnTo>
                      <a:pt x="168" y="22"/>
                    </a:lnTo>
                    <a:close/>
                  </a:path>
                </a:pathLst>
              </a:custGeom>
              <a:solidFill>
                <a:srgbClr val="93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8" name="Freeform 112"/>
              <p:cNvSpPr>
                <a:spLocks/>
              </p:cNvSpPr>
              <p:nvPr/>
            </p:nvSpPr>
            <p:spPr bwMode="auto">
              <a:xfrm>
                <a:off x="4268" y="3394"/>
                <a:ext cx="33" cy="8"/>
              </a:xfrm>
              <a:custGeom>
                <a:avLst/>
                <a:gdLst>
                  <a:gd name="T0" fmla="*/ 168 w 168"/>
                  <a:gd name="T1" fmla="*/ 23 h 42"/>
                  <a:gd name="T2" fmla="*/ 166 w 168"/>
                  <a:gd name="T3" fmla="*/ 27 h 42"/>
                  <a:gd name="T4" fmla="*/ 165 w 168"/>
                  <a:gd name="T5" fmla="*/ 33 h 42"/>
                  <a:gd name="T6" fmla="*/ 164 w 168"/>
                  <a:gd name="T7" fmla="*/ 37 h 42"/>
                  <a:gd name="T8" fmla="*/ 163 w 168"/>
                  <a:gd name="T9" fmla="*/ 42 h 42"/>
                  <a:gd name="T10" fmla="*/ 143 w 168"/>
                  <a:gd name="T11" fmla="*/ 39 h 42"/>
                  <a:gd name="T12" fmla="*/ 123 w 168"/>
                  <a:gd name="T13" fmla="*/ 37 h 42"/>
                  <a:gd name="T14" fmla="*/ 103 w 168"/>
                  <a:gd name="T15" fmla="*/ 34 h 42"/>
                  <a:gd name="T16" fmla="*/ 82 w 168"/>
                  <a:gd name="T17" fmla="*/ 30 h 42"/>
                  <a:gd name="T18" fmla="*/ 62 w 168"/>
                  <a:gd name="T19" fmla="*/ 27 h 42"/>
                  <a:gd name="T20" fmla="*/ 41 w 168"/>
                  <a:gd name="T21" fmla="*/ 24 h 42"/>
                  <a:gd name="T22" fmla="*/ 21 w 168"/>
                  <a:gd name="T23" fmla="*/ 22 h 42"/>
                  <a:gd name="T24" fmla="*/ 0 w 168"/>
                  <a:gd name="T25" fmla="*/ 19 h 42"/>
                  <a:gd name="T26" fmla="*/ 1 w 168"/>
                  <a:gd name="T27" fmla="*/ 14 h 42"/>
                  <a:gd name="T28" fmla="*/ 2 w 168"/>
                  <a:gd name="T29" fmla="*/ 10 h 42"/>
                  <a:gd name="T30" fmla="*/ 2 w 168"/>
                  <a:gd name="T31" fmla="*/ 4 h 42"/>
                  <a:gd name="T32" fmla="*/ 3 w 168"/>
                  <a:gd name="T33" fmla="*/ 0 h 42"/>
                  <a:gd name="T34" fmla="*/ 24 w 168"/>
                  <a:gd name="T35" fmla="*/ 3 h 42"/>
                  <a:gd name="T36" fmla="*/ 45 w 168"/>
                  <a:gd name="T37" fmla="*/ 5 h 42"/>
                  <a:gd name="T38" fmla="*/ 65 w 168"/>
                  <a:gd name="T39" fmla="*/ 8 h 42"/>
                  <a:gd name="T40" fmla="*/ 86 w 168"/>
                  <a:gd name="T41" fmla="*/ 12 h 42"/>
                  <a:gd name="T42" fmla="*/ 106 w 168"/>
                  <a:gd name="T43" fmla="*/ 15 h 42"/>
                  <a:gd name="T44" fmla="*/ 127 w 168"/>
                  <a:gd name="T45" fmla="*/ 18 h 42"/>
                  <a:gd name="T46" fmla="*/ 147 w 168"/>
                  <a:gd name="T47" fmla="*/ 20 h 42"/>
                  <a:gd name="T48" fmla="*/ 168 w 168"/>
                  <a:gd name="T49" fmla="*/ 2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8" h="42">
                    <a:moveTo>
                      <a:pt x="168" y="23"/>
                    </a:moveTo>
                    <a:lnTo>
                      <a:pt x="166" y="27"/>
                    </a:lnTo>
                    <a:lnTo>
                      <a:pt x="165" y="33"/>
                    </a:lnTo>
                    <a:lnTo>
                      <a:pt x="164" y="37"/>
                    </a:lnTo>
                    <a:lnTo>
                      <a:pt x="163" y="42"/>
                    </a:lnTo>
                    <a:lnTo>
                      <a:pt x="143" y="39"/>
                    </a:lnTo>
                    <a:lnTo>
                      <a:pt x="123" y="37"/>
                    </a:lnTo>
                    <a:lnTo>
                      <a:pt x="103" y="34"/>
                    </a:lnTo>
                    <a:lnTo>
                      <a:pt x="82" y="30"/>
                    </a:lnTo>
                    <a:lnTo>
                      <a:pt x="62" y="27"/>
                    </a:lnTo>
                    <a:lnTo>
                      <a:pt x="41" y="24"/>
                    </a:lnTo>
                    <a:lnTo>
                      <a:pt x="21" y="22"/>
                    </a:lnTo>
                    <a:lnTo>
                      <a:pt x="0" y="19"/>
                    </a:lnTo>
                    <a:lnTo>
                      <a:pt x="1" y="14"/>
                    </a:lnTo>
                    <a:lnTo>
                      <a:pt x="2" y="10"/>
                    </a:lnTo>
                    <a:lnTo>
                      <a:pt x="2" y="4"/>
                    </a:lnTo>
                    <a:lnTo>
                      <a:pt x="3" y="0"/>
                    </a:lnTo>
                    <a:lnTo>
                      <a:pt x="24" y="3"/>
                    </a:lnTo>
                    <a:lnTo>
                      <a:pt x="45" y="5"/>
                    </a:lnTo>
                    <a:lnTo>
                      <a:pt x="65" y="8"/>
                    </a:lnTo>
                    <a:lnTo>
                      <a:pt x="86" y="12"/>
                    </a:lnTo>
                    <a:lnTo>
                      <a:pt x="106" y="15"/>
                    </a:lnTo>
                    <a:lnTo>
                      <a:pt x="127" y="18"/>
                    </a:lnTo>
                    <a:lnTo>
                      <a:pt x="147" y="20"/>
                    </a:lnTo>
                    <a:lnTo>
                      <a:pt x="168" y="23"/>
                    </a:lnTo>
                    <a:close/>
                  </a:path>
                </a:pathLst>
              </a:custGeom>
              <a:solidFill>
                <a:srgbClr val="995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9" name="Freeform 113"/>
              <p:cNvSpPr>
                <a:spLocks/>
              </p:cNvSpPr>
              <p:nvPr/>
            </p:nvSpPr>
            <p:spPr bwMode="auto">
              <a:xfrm>
                <a:off x="4268" y="3394"/>
                <a:ext cx="33" cy="8"/>
              </a:xfrm>
              <a:custGeom>
                <a:avLst/>
                <a:gdLst>
                  <a:gd name="T0" fmla="*/ 168 w 168"/>
                  <a:gd name="T1" fmla="*/ 23 h 40"/>
                  <a:gd name="T2" fmla="*/ 166 w 168"/>
                  <a:gd name="T3" fmla="*/ 27 h 40"/>
                  <a:gd name="T4" fmla="*/ 165 w 168"/>
                  <a:gd name="T5" fmla="*/ 32 h 40"/>
                  <a:gd name="T6" fmla="*/ 164 w 168"/>
                  <a:gd name="T7" fmla="*/ 36 h 40"/>
                  <a:gd name="T8" fmla="*/ 163 w 168"/>
                  <a:gd name="T9" fmla="*/ 40 h 40"/>
                  <a:gd name="T10" fmla="*/ 143 w 168"/>
                  <a:gd name="T11" fmla="*/ 37 h 40"/>
                  <a:gd name="T12" fmla="*/ 123 w 168"/>
                  <a:gd name="T13" fmla="*/ 35 h 40"/>
                  <a:gd name="T14" fmla="*/ 103 w 168"/>
                  <a:gd name="T15" fmla="*/ 32 h 40"/>
                  <a:gd name="T16" fmla="*/ 82 w 168"/>
                  <a:gd name="T17" fmla="*/ 28 h 40"/>
                  <a:gd name="T18" fmla="*/ 62 w 168"/>
                  <a:gd name="T19" fmla="*/ 26 h 40"/>
                  <a:gd name="T20" fmla="*/ 41 w 168"/>
                  <a:gd name="T21" fmla="*/ 23 h 40"/>
                  <a:gd name="T22" fmla="*/ 21 w 168"/>
                  <a:gd name="T23" fmla="*/ 20 h 40"/>
                  <a:gd name="T24" fmla="*/ 0 w 168"/>
                  <a:gd name="T25" fmla="*/ 17 h 40"/>
                  <a:gd name="T26" fmla="*/ 1 w 168"/>
                  <a:gd name="T27" fmla="*/ 13 h 40"/>
                  <a:gd name="T28" fmla="*/ 2 w 168"/>
                  <a:gd name="T29" fmla="*/ 9 h 40"/>
                  <a:gd name="T30" fmla="*/ 2 w 168"/>
                  <a:gd name="T31" fmla="*/ 4 h 40"/>
                  <a:gd name="T32" fmla="*/ 3 w 168"/>
                  <a:gd name="T33" fmla="*/ 0 h 40"/>
                  <a:gd name="T34" fmla="*/ 24 w 168"/>
                  <a:gd name="T35" fmla="*/ 3 h 40"/>
                  <a:gd name="T36" fmla="*/ 44 w 168"/>
                  <a:gd name="T37" fmla="*/ 5 h 40"/>
                  <a:gd name="T38" fmla="*/ 65 w 168"/>
                  <a:gd name="T39" fmla="*/ 9 h 40"/>
                  <a:gd name="T40" fmla="*/ 86 w 168"/>
                  <a:gd name="T41" fmla="*/ 12 h 40"/>
                  <a:gd name="T42" fmla="*/ 106 w 168"/>
                  <a:gd name="T43" fmla="*/ 14 h 40"/>
                  <a:gd name="T44" fmla="*/ 127 w 168"/>
                  <a:gd name="T45" fmla="*/ 17 h 40"/>
                  <a:gd name="T46" fmla="*/ 147 w 168"/>
                  <a:gd name="T47" fmla="*/ 20 h 40"/>
                  <a:gd name="T48" fmla="*/ 168 w 168"/>
                  <a:gd name="T49" fmla="*/ 2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8" h="40">
                    <a:moveTo>
                      <a:pt x="168" y="23"/>
                    </a:moveTo>
                    <a:lnTo>
                      <a:pt x="166" y="27"/>
                    </a:lnTo>
                    <a:lnTo>
                      <a:pt x="165" y="32"/>
                    </a:lnTo>
                    <a:lnTo>
                      <a:pt x="164" y="36"/>
                    </a:lnTo>
                    <a:lnTo>
                      <a:pt x="163" y="40"/>
                    </a:lnTo>
                    <a:lnTo>
                      <a:pt x="143" y="37"/>
                    </a:lnTo>
                    <a:lnTo>
                      <a:pt x="123" y="35"/>
                    </a:lnTo>
                    <a:lnTo>
                      <a:pt x="103" y="32"/>
                    </a:lnTo>
                    <a:lnTo>
                      <a:pt x="82" y="28"/>
                    </a:lnTo>
                    <a:lnTo>
                      <a:pt x="62" y="26"/>
                    </a:lnTo>
                    <a:lnTo>
                      <a:pt x="41" y="23"/>
                    </a:lnTo>
                    <a:lnTo>
                      <a:pt x="21" y="20"/>
                    </a:lnTo>
                    <a:lnTo>
                      <a:pt x="0" y="17"/>
                    </a:lnTo>
                    <a:lnTo>
                      <a:pt x="1" y="13"/>
                    </a:lnTo>
                    <a:lnTo>
                      <a:pt x="2" y="9"/>
                    </a:lnTo>
                    <a:lnTo>
                      <a:pt x="2" y="4"/>
                    </a:lnTo>
                    <a:lnTo>
                      <a:pt x="3" y="0"/>
                    </a:lnTo>
                    <a:lnTo>
                      <a:pt x="24" y="3"/>
                    </a:lnTo>
                    <a:lnTo>
                      <a:pt x="44" y="5"/>
                    </a:lnTo>
                    <a:lnTo>
                      <a:pt x="65" y="9"/>
                    </a:lnTo>
                    <a:lnTo>
                      <a:pt x="86" y="12"/>
                    </a:lnTo>
                    <a:lnTo>
                      <a:pt x="106" y="14"/>
                    </a:lnTo>
                    <a:lnTo>
                      <a:pt x="127" y="17"/>
                    </a:lnTo>
                    <a:lnTo>
                      <a:pt x="147" y="20"/>
                    </a:lnTo>
                    <a:lnTo>
                      <a:pt x="168" y="23"/>
                    </a:lnTo>
                    <a:close/>
                  </a:path>
                </a:pathLst>
              </a:custGeom>
              <a:solidFill>
                <a:srgbClr val="A05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0" name="Freeform 114"/>
              <p:cNvSpPr>
                <a:spLocks/>
              </p:cNvSpPr>
              <p:nvPr/>
            </p:nvSpPr>
            <p:spPr bwMode="auto">
              <a:xfrm>
                <a:off x="4268" y="3394"/>
                <a:ext cx="33" cy="8"/>
              </a:xfrm>
              <a:custGeom>
                <a:avLst/>
                <a:gdLst>
                  <a:gd name="T0" fmla="*/ 168 w 168"/>
                  <a:gd name="T1" fmla="*/ 22 h 39"/>
                  <a:gd name="T2" fmla="*/ 166 w 168"/>
                  <a:gd name="T3" fmla="*/ 26 h 39"/>
                  <a:gd name="T4" fmla="*/ 165 w 168"/>
                  <a:gd name="T5" fmla="*/ 31 h 39"/>
                  <a:gd name="T6" fmla="*/ 164 w 168"/>
                  <a:gd name="T7" fmla="*/ 35 h 39"/>
                  <a:gd name="T8" fmla="*/ 163 w 168"/>
                  <a:gd name="T9" fmla="*/ 39 h 39"/>
                  <a:gd name="T10" fmla="*/ 143 w 168"/>
                  <a:gd name="T11" fmla="*/ 36 h 39"/>
                  <a:gd name="T12" fmla="*/ 123 w 168"/>
                  <a:gd name="T13" fmla="*/ 33 h 39"/>
                  <a:gd name="T14" fmla="*/ 103 w 168"/>
                  <a:gd name="T15" fmla="*/ 30 h 39"/>
                  <a:gd name="T16" fmla="*/ 82 w 168"/>
                  <a:gd name="T17" fmla="*/ 27 h 39"/>
                  <a:gd name="T18" fmla="*/ 62 w 168"/>
                  <a:gd name="T19" fmla="*/ 24 h 39"/>
                  <a:gd name="T20" fmla="*/ 41 w 168"/>
                  <a:gd name="T21" fmla="*/ 21 h 39"/>
                  <a:gd name="T22" fmla="*/ 21 w 168"/>
                  <a:gd name="T23" fmla="*/ 19 h 39"/>
                  <a:gd name="T24" fmla="*/ 0 w 168"/>
                  <a:gd name="T25" fmla="*/ 16 h 39"/>
                  <a:gd name="T26" fmla="*/ 1 w 168"/>
                  <a:gd name="T27" fmla="*/ 12 h 39"/>
                  <a:gd name="T28" fmla="*/ 2 w 168"/>
                  <a:gd name="T29" fmla="*/ 8 h 39"/>
                  <a:gd name="T30" fmla="*/ 2 w 168"/>
                  <a:gd name="T31" fmla="*/ 4 h 39"/>
                  <a:gd name="T32" fmla="*/ 3 w 168"/>
                  <a:gd name="T33" fmla="*/ 0 h 39"/>
                  <a:gd name="T34" fmla="*/ 24 w 168"/>
                  <a:gd name="T35" fmla="*/ 3 h 39"/>
                  <a:gd name="T36" fmla="*/ 44 w 168"/>
                  <a:gd name="T37" fmla="*/ 5 h 39"/>
                  <a:gd name="T38" fmla="*/ 65 w 168"/>
                  <a:gd name="T39" fmla="*/ 9 h 39"/>
                  <a:gd name="T40" fmla="*/ 86 w 168"/>
                  <a:gd name="T41" fmla="*/ 11 h 39"/>
                  <a:gd name="T42" fmla="*/ 106 w 168"/>
                  <a:gd name="T43" fmla="*/ 14 h 39"/>
                  <a:gd name="T44" fmla="*/ 127 w 168"/>
                  <a:gd name="T45" fmla="*/ 17 h 39"/>
                  <a:gd name="T46" fmla="*/ 147 w 168"/>
                  <a:gd name="T47" fmla="*/ 19 h 39"/>
                  <a:gd name="T48" fmla="*/ 168 w 168"/>
                  <a:gd name="T49"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8" h="39">
                    <a:moveTo>
                      <a:pt x="168" y="22"/>
                    </a:moveTo>
                    <a:lnTo>
                      <a:pt x="166" y="26"/>
                    </a:lnTo>
                    <a:lnTo>
                      <a:pt x="165" y="31"/>
                    </a:lnTo>
                    <a:lnTo>
                      <a:pt x="164" y="35"/>
                    </a:lnTo>
                    <a:lnTo>
                      <a:pt x="163" y="39"/>
                    </a:lnTo>
                    <a:lnTo>
                      <a:pt x="143" y="36"/>
                    </a:lnTo>
                    <a:lnTo>
                      <a:pt x="123" y="33"/>
                    </a:lnTo>
                    <a:lnTo>
                      <a:pt x="103" y="30"/>
                    </a:lnTo>
                    <a:lnTo>
                      <a:pt x="82" y="27"/>
                    </a:lnTo>
                    <a:lnTo>
                      <a:pt x="62" y="24"/>
                    </a:lnTo>
                    <a:lnTo>
                      <a:pt x="41" y="21"/>
                    </a:lnTo>
                    <a:lnTo>
                      <a:pt x="21" y="19"/>
                    </a:lnTo>
                    <a:lnTo>
                      <a:pt x="0" y="16"/>
                    </a:lnTo>
                    <a:lnTo>
                      <a:pt x="1" y="12"/>
                    </a:lnTo>
                    <a:lnTo>
                      <a:pt x="2" y="8"/>
                    </a:lnTo>
                    <a:lnTo>
                      <a:pt x="2" y="4"/>
                    </a:lnTo>
                    <a:lnTo>
                      <a:pt x="3" y="0"/>
                    </a:lnTo>
                    <a:lnTo>
                      <a:pt x="24" y="3"/>
                    </a:lnTo>
                    <a:lnTo>
                      <a:pt x="44" y="5"/>
                    </a:lnTo>
                    <a:lnTo>
                      <a:pt x="65" y="9"/>
                    </a:lnTo>
                    <a:lnTo>
                      <a:pt x="86" y="11"/>
                    </a:lnTo>
                    <a:lnTo>
                      <a:pt x="106" y="14"/>
                    </a:lnTo>
                    <a:lnTo>
                      <a:pt x="127" y="17"/>
                    </a:lnTo>
                    <a:lnTo>
                      <a:pt x="147" y="19"/>
                    </a:lnTo>
                    <a:lnTo>
                      <a:pt x="168" y="22"/>
                    </a:lnTo>
                    <a:close/>
                  </a:path>
                </a:pathLst>
              </a:custGeom>
              <a:solidFill>
                <a:srgbClr val="A86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1" name="Freeform 115"/>
              <p:cNvSpPr>
                <a:spLocks/>
              </p:cNvSpPr>
              <p:nvPr/>
            </p:nvSpPr>
            <p:spPr bwMode="auto">
              <a:xfrm>
                <a:off x="4268" y="3394"/>
                <a:ext cx="33" cy="7"/>
              </a:xfrm>
              <a:custGeom>
                <a:avLst/>
                <a:gdLst>
                  <a:gd name="T0" fmla="*/ 168 w 168"/>
                  <a:gd name="T1" fmla="*/ 22 h 37"/>
                  <a:gd name="T2" fmla="*/ 166 w 168"/>
                  <a:gd name="T3" fmla="*/ 26 h 37"/>
                  <a:gd name="T4" fmla="*/ 165 w 168"/>
                  <a:gd name="T5" fmla="*/ 30 h 37"/>
                  <a:gd name="T6" fmla="*/ 164 w 168"/>
                  <a:gd name="T7" fmla="*/ 33 h 37"/>
                  <a:gd name="T8" fmla="*/ 163 w 168"/>
                  <a:gd name="T9" fmla="*/ 37 h 37"/>
                  <a:gd name="T10" fmla="*/ 143 w 168"/>
                  <a:gd name="T11" fmla="*/ 34 h 37"/>
                  <a:gd name="T12" fmla="*/ 123 w 168"/>
                  <a:gd name="T13" fmla="*/ 32 h 37"/>
                  <a:gd name="T14" fmla="*/ 103 w 168"/>
                  <a:gd name="T15" fmla="*/ 29 h 37"/>
                  <a:gd name="T16" fmla="*/ 82 w 168"/>
                  <a:gd name="T17" fmla="*/ 25 h 37"/>
                  <a:gd name="T18" fmla="*/ 62 w 168"/>
                  <a:gd name="T19" fmla="*/ 22 h 37"/>
                  <a:gd name="T20" fmla="*/ 41 w 168"/>
                  <a:gd name="T21" fmla="*/ 19 h 37"/>
                  <a:gd name="T22" fmla="*/ 21 w 168"/>
                  <a:gd name="T23" fmla="*/ 17 h 37"/>
                  <a:gd name="T24" fmla="*/ 0 w 168"/>
                  <a:gd name="T25" fmla="*/ 14 h 37"/>
                  <a:gd name="T26" fmla="*/ 1 w 168"/>
                  <a:gd name="T27" fmla="*/ 11 h 37"/>
                  <a:gd name="T28" fmla="*/ 2 w 168"/>
                  <a:gd name="T29" fmla="*/ 7 h 37"/>
                  <a:gd name="T30" fmla="*/ 2 w 168"/>
                  <a:gd name="T31" fmla="*/ 3 h 37"/>
                  <a:gd name="T32" fmla="*/ 3 w 168"/>
                  <a:gd name="T33" fmla="*/ 0 h 37"/>
                  <a:gd name="T34" fmla="*/ 24 w 168"/>
                  <a:gd name="T35" fmla="*/ 3 h 37"/>
                  <a:gd name="T36" fmla="*/ 44 w 168"/>
                  <a:gd name="T37" fmla="*/ 5 h 37"/>
                  <a:gd name="T38" fmla="*/ 65 w 168"/>
                  <a:gd name="T39" fmla="*/ 9 h 37"/>
                  <a:gd name="T40" fmla="*/ 85 w 168"/>
                  <a:gd name="T41" fmla="*/ 11 h 37"/>
                  <a:gd name="T42" fmla="*/ 106 w 168"/>
                  <a:gd name="T43" fmla="*/ 14 h 37"/>
                  <a:gd name="T44" fmla="*/ 126 w 168"/>
                  <a:gd name="T45" fmla="*/ 17 h 37"/>
                  <a:gd name="T46" fmla="*/ 147 w 168"/>
                  <a:gd name="T47" fmla="*/ 19 h 37"/>
                  <a:gd name="T48" fmla="*/ 168 w 168"/>
                  <a:gd name="T49" fmla="*/ 2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8" h="37">
                    <a:moveTo>
                      <a:pt x="168" y="22"/>
                    </a:moveTo>
                    <a:lnTo>
                      <a:pt x="166" y="26"/>
                    </a:lnTo>
                    <a:lnTo>
                      <a:pt x="165" y="30"/>
                    </a:lnTo>
                    <a:lnTo>
                      <a:pt x="164" y="33"/>
                    </a:lnTo>
                    <a:lnTo>
                      <a:pt x="163" y="37"/>
                    </a:lnTo>
                    <a:lnTo>
                      <a:pt x="143" y="34"/>
                    </a:lnTo>
                    <a:lnTo>
                      <a:pt x="123" y="32"/>
                    </a:lnTo>
                    <a:lnTo>
                      <a:pt x="103" y="29"/>
                    </a:lnTo>
                    <a:lnTo>
                      <a:pt x="82" y="25"/>
                    </a:lnTo>
                    <a:lnTo>
                      <a:pt x="62" y="22"/>
                    </a:lnTo>
                    <a:lnTo>
                      <a:pt x="41" y="19"/>
                    </a:lnTo>
                    <a:lnTo>
                      <a:pt x="21" y="17"/>
                    </a:lnTo>
                    <a:lnTo>
                      <a:pt x="0" y="14"/>
                    </a:lnTo>
                    <a:lnTo>
                      <a:pt x="1" y="11"/>
                    </a:lnTo>
                    <a:lnTo>
                      <a:pt x="2" y="7"/>
                    </a:lnTo>
                    <a:lnTo>
                      <a:pt x="2" y="3"/>
                    </a:lnTo>
                    <a:lnTo>
                      <a:pt x="3" y="0"/>
                    </a:lnTo>
                    <a:lnTo>
                      <a:pt x="24" y="3"/>
                    </a:lnTo>
                    <a:lnTo>
                      <a:pt x="44" y="5"/>
                    </a:lnTo>
                    <a:lnTo>
                      <a:pt x="65" y="9"/>
                    </a:lnTo>
                    <a:lnTo>
                      <a:pt x="85" y="11"/>
                    </a:lnTo>
                    <a:lnTo>
                      <a:pt x="106" y="14"/>
                    </a:lnTo>
                    <a:lnTo>
                      <a:pt x="126" y="17"/>
                    </a:lnTo>
                    <a:lnTo>
                      <a:pt x="147" y="19"/>
                    </a:lnTo>
                    <a:lnTo>
                      <a:pt x="168" y="22"/>
                    </a:lnTo>
                    <a:close/>
                  </a:path>
                </a:pathLst>
              </a:custGeom>
              <a:solidFill>
                <a:srgbClr val="AD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2" name="Freeform 116"/>
              <p:cNvSpPr>
                <a:spLocks/>
              </p:cNvSpPr>
              <p:nvPr/>
            </p:nvSpPr>
            <p:spPr bwMode="auto">
              <a:xfrm>
                <a:off x="4268" y="3395"/>
                <a:ext cx="33" cy="6"/>
              </a:xfrm>
              <a:custGeom>
                <a:avLst/>
                <a:gdLst>
                  <a:gd name="T0" fmla="*/ 166 w 166"/>
                  <a:gd name="T1" fmla="*/ 22 h 35"/>
                  <a:gd name="T2" fmla="*/ 165 w 166"/>
                  <a:gd name="T3" fmla="*/ 25 h 35"/>
                  <a:gd name="T4" fmla="*/ 165 w 166"/>
                  <a:gd name="T5" fmla="*/ 29 h 35"/>
                  <a:gd name="T6" fmla="*/ 164 w 166"/>
                  <a:gd name="T7" fmla="*/ 32 h 35"/>
                  <a:gd name="T8" fmla="*/ 163 w 166"/>
                  <a:gd name="T9" fmla="*/ 35 h 35"/>
                  <a:gd name="T10" fmla="*/ 143 w 166"/>
                  <a:gd name="T11" fmla="*/ 32 h 35"/>
                  <a:gd name="T12" fmla="*/ 123 w 166"/>
                  <a:gd name="T13" fmla="*/ 30 h 35"/>
                  <a:gd name="T14" fmla="*/ 103 w 166"/>
                  <a:gd name="T15" fmla="*/ 26 h 35"/>
                  <a:gd name="T16" fmla="*/ 82 w 166"/>
                  <a:gd name="T17" fmla="*/ 23 h 35"/>
                  <a:gd name="T18" fmla="*/ 62 w 166"/>
                  <a:gd name="T19" fmla="*/ 21 h 35"/>
                  <a:gd name="T20" fmla="*/ 41 w 166"/>
                  <a:gd name="T21" fmla="*/ 18 h 35"/>
                  <a:gd name="T22" fmla="*/ 21 w 166"/>
                  <a:gd name="T23" fmla="*/ 15 h 35"/>
                  <a:gd name="T24" fmla="*/ 0 w 166"/>
                  <a:gd name="T25" fmla="*/ 12 h 35"/>
                  <a:gd name="T26" fmla="*/ 1 w 166"/>
                  <a:gd name="T27" fmla="*/ 9 h 35"/>
                  <a:gd name="T28" fmla="*/ 2 w 166"/>
                  <a:gd name="T29" fmla="*/ 6 h 35"/>
                  <a:gd name="T30" fmla="*/ 2 w 166"/>
                  <a:gd name="T31" fmla="*/ 3 h 35"/>
                  <a:gd name="T32" fmla="*/ 3 w 166"/>
                  <a:gd name="T33" fmla="*/ 0 h 35"/>
                  <a:gd name="T34" fmla="*/ 24 w 166"/>
                  <a:gd name="T35" fmla="*/ 3 h 35"/>
                  <a:gd name="T36" fmla="*/ 44 w 166"/>
                  <a:gd name="T37" fmla="*/ 6 h 35"/>
                  <a:gd name="T38" fmla="*/ 65 w 166"/>
                  <a:gd name="T39" fmla="*/ 9 h 35"/>
                  <a:gd name="T40" fmla="*/ 85 w 166"/>
                  <a:gd name="T41" fmla="*/ 11 h 35"/>
                  <a:gd name="T42" fmla="*/ 106 w 166"/>
                  <a:gd name="T43" fmla="*/ 14 h 35"/>
                  <a:gd name="T44" fmla="*/ 126 w 166"/>
                  <a:gd name="T45" fmla="*/ 17 h 35"/>
                  <a:gd name="T46" fmla="*/ 147 w 166"/>
                  <a:gd name="T47" fmla="*/ 19 h 35"/>
                  <a:gd name="T48" fmla="*/ 166 w 166"/>
                  <a:gd name="T49"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6" h="35">
                    <a:moveTo>
                      <a:pt x="166" y="22"/>
                    </a:moveTo>
                    <a:lnTo>
                      <a:pt x="165" y="25"/>
                    </a:lnTo>
                    <a:lnTo>
                      <a:pt x="165" y="29"/>
                    </a:lnTo>
                    <a:lnTo>
                      <a:pt x="164" y="32"/>
                    </a:lnTo>
                    <a:lnTo>
                      <a:pt x="163" y="35"/>
                    </a:lnTo>
                    <a:lnTo>
                      <a:pt x="143" y="32"/>
                    </a:lnTo>
                    <a:lnTo>
                      <a:pt x="123" y="30"/>
                    </a:lnTo>
                    <a:lnTo>
                      <a:pt x="103" y="26"/>
                    </a:lnTo>
                    <a:lnTo>
                      <a:pt x="82" y="23"/>
                    </a:lnTo>
                    <a:lnTo>
                      <a:pt x="62" y="21"/>
                    </a:lnTo>
                    <a:lnTo>
                      <a:pt x="41" y="18"/>
                    </a:lnTo>
                    <a:lnTo>
                      <a:pt x="21" y="15"/>
                    </a:lnTo>
                    <a:lnTo>
                      <a:pt x="0" y="12"/>
                    </a:lnTo>
                    <a:lnTo>
                      <a:pt x="1" y="9"/>
                    </a:lnTo>
                    <a:lnTo>
                      <a:pt x="2" y="6"/>
                    </a:lnTo>
                    <a:lnTo>
                      <a:pt x="2" y="3"/>
                    </a:lnTo>
                    <a:lnTo>
                      <a:pt x="3" y="0"/>
                    </a:lnTo>
                    <a:lnTo>
                      <a:pt x="24" y="3"/>
                    </a:lnTo>
                    <a:lnTo>
                      <a:pt x="44" y="6"/>
                    </a:lnTo>
                    <a:lnTo>
                      <a:pt x="65" y="9"/>
                    </a:lnTo>
                    <a:lnTo>
                      <a:pt x="85" y="11"/>
                    </a:lnTo>
                    <a:lnTo>
                      <a:pt x="106" y="14"/>
                    </a:lnTo>
                    <a:lnTo>
                      <a:pt x="126" y="17"/>
                    </a:lnTo>
                    <a:lnTo>
                      <a:pt x="147" y="19"/>
                    </a:lnTo>
                    <a:lnTo>
                      <a:pt x="166" y="22"/>
                    </a:lnTo>
                    <a:close/>
                  </a:path>
                </a:pathLst>
              </a:custGeom>
              <a:solidFill>
                <a:srgbClr val="B5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3" name="Freeform 117"/>
              <p:cNvSpPr>
                <a:spLocks/>
              </p:cNvSpPr>
              <p:nvPr/>
            </p:nvSpPr>
            <p:spPr bwMode="auto">
              <a:xfrm>
                <a:off x="4268" y="3395"/>
                <a:ext cx="33" cy="6"/>
              </a:xfrm>
              <a:custGeom>
                <a:avLst/>
                <a:gdLst>
                  <a:gd name="T0" fmla="*/ 166 w 166"/>
                  <a:gd name="T1" fmla="*/ 23 h 34"/>
                  <a:gd name="T2" fmla="*/ 165 w 166"/>
                  <a:gd name="T3" fmla="*/ 25 h 34"/>
                  <a:gd name="T4" fmla="*/ 165 w 166"/>
                  <a:gd name="T5" fmla="*/ 29 h 34"/>
                  <a:gd name="T6" fmla="*/ 164 w 166"/>
                  <a:gd name="T7" fmla="*/ 32 h 34"/>
                  <a:gd name="T8" fmla="*/ 163 w 166"/>
                  <a:gd name="T9" fmla="*/ 34 h 34"/>
                  <a:gd name="T10" fmla="*/ 143 w 166"/>
                  <a:gd name="T11" fmla="*/ 31 h 34"/>
                  <a:gd name="T12" fmla="*/ 123 w 166"/>
                  <a:gd name="T13" fmla="*/ 29 h 34"/>
                  <a:gd name="T14" fmla="*/ 103 w 166"/>
                  <a:gd name="T15" fmla="*/ 25 h 34"/>
                  <a:gd name="T16" fmla="*/ 82 w 166"/>
                  <a:gd name="T17" fmla="*/ 22 h 34"/>
                  <a:gd name="T18" fmla="*/ 62 w 166"/>
                  <a:gd name="T19" fmla="*/ 20 h 34"/>
                  <a:gd name="T20" fmla="*/ 41 w 166"/>
                  <a:gd name="T21" fmla="*/ 17 h 34"/>
                  <a:gd name="T22" fmla="*/ 21 w 166"/>
                  <a:gd name="T23" fmla="*/ 15 h 34"/>
                  <a:gd name="T24" fmla="*/ 0 w 166"/>
                  <a:gd name="T25" fmla="*/ 12 h 34"/>
                  <a:gd name="T26" fmla="*/ 1 w 166"/>
                  <a:gd name="T27" fmla="*/ 9 h 34"/>
                  <a:gd name="T28" fmla="*/ 2 w 166"/>
                  <a:gd name="T29" fmla="*/ 6 h 34"/>
                  <a:gd name="T30" fmla="*/ 2 w 166"/>
                  <a:gd name="T31" fmla="*/ 3 h 34"/>
                  <a:gd name="T32" fmla="*/ 3 w 166"/>
                  <a:gd name="T33" fmla="*/ 0 h 34"/>
                  <a:gd name="T34" fmla="*/ 24 w 166"/>
                  <a:gd name="T35" fmla="*/ 3 h 34"/>
                  <a:gd name="T36" fmla="*/ 44 w 166"/>
                  <a:gd name="T37" fmla="*/ 7 h 34"/>
                  <a:gd name="T38" fmla="*/ 65 w 166"/>
                  <a:gd name="T39" fmla="*/ 10 h 34"/>
                  <a:gd name="T40" fmla="*/ 85 w 166"/>
                  <a:gd name="T41" fmla="*/ 12 h 34"/>
                  <a:gd name="T42" fmla="*/ 106 w 166"/>
                  <a:gd name="T43" fmla="*/ 15 h 34"/>
                  <a:gd name="T44" fmla="*/ 126 w 166"/>
                  <a:gd name="T45" fmla="*/ 18 h 34"/>
                  <a:gd name="T46" fmla="*/ 147 w 166"/>
                  <a:gd name="T47" fmla="*/ 20 h 34"/>
                  <a:gd name="T48" fmla="*/ 166 w 166"/>
                  <a:gd name="T49"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6" h="34">
                    <a:moveTo>
                      <a:pt x="166" y="23"/>
                    </a:moveTo>
                    <a:lnTo>
                      <a:pt x="165" y="25"/>
                    </a:lnTo>
                    <a:lnTo>
                      <a:pt x="165" y="29"/>
                    </a:lnTo>
                    <a:lnTo>
                      <a:pt x="164" y="32"/>
                    </a:lnTo>
                    <a:lnTo>
                      <a:pt x="163" y="34"/>
                    </a:lnTo>
                    <a:lnTo>
                      <a:pt x="143" y="31"/>
                    </a:lnTo>
                    <a:lnTo>
                      <a:pt x="123" y="29"/>
                    </a:lnTo>
                    <a:lnTo>
                      <a:pt x="103" y="25"/>
                    </a:lnTo>
                    <a:lnTo>
                      <a:pt x="82" y="22"/>
                    </a:lnTo>
                    <a:lnTo>
                      <a:pt x="62" y="20"/>
                    </a:lnTo>
                    <a:lnTo>
                      <a:pt x="41" y="17"/>
                    </a:lnTo>
                    <a:lnTo>
                      <a:pt x="21" y="15"/>
                    </a:lnTo>
                    <a:lnTo>
                      <a:pt x="0" y="12"/>
                    </a:lnTo>
                    <a:lnTo>
                      <a:pt x="1" y="9"/>
                    </a:lnTo>
                    <a:lnTo>
                      <a:pt x="2" y="6"/>
                    </a:lnTo>
                    <a:lnTo>
                      <a:pt x="2" y="3"/>
                    </a:lnTo>
                    <a:lnTo>
                      <a:pt x="3" y="0"/>
                    </a:lnTo>
                    <a:lnTo>
                      <a:pt x="24" y="3"/>
                    </a:lnTo>
                    <a:lnTo>
                      <a:pt x="44" y="7"/>
                    </a:lnTo>
                    <a:lnTo>
                      <a:pt x="65" y="10"/>
                    </a:lnTo>
                    <a:lnTo>
                      <a:pt x="85" y="12"/>
                    </a:lnTo>
                    <a:lnTo>
                      <a:pt x="106" y="15"/>
                    </a:lnTo>
                    <a:lnTo>
                      <a:pt x="126" y="18"/>
                    </a:lnTo>
                    <a:lnTo>
                      <a:pt x="147" y="20"/>
                    </a:lnTo>
                    <a:lnTo>
                      <a:pt x="166" y="23"/>
                    </a:lnTo>
                    <a:close/>
                  </a:path>
                </a:pathLst>
              </a:custGeom>
              <a:solidFill>
                <a:srgbClr val="BC7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4" name="Freeform 118"/>
              <p:cNvSpPr>
                <a:spLocks/>
              </p:cNvSpPr>
              <p:nvPr/>
            </p:nvSpPr>
            <p:spPr bwMode="auto">
              <a:xfrm>
                <a:off x="4268" y="3395"/>
                <a:ext cx="33" cy="6"/>
              </a:xfrm>
              <a:custGeom>
                <a:avLst/>
                <a:gdLst>
                  <a:gd name="T0" fmla="*/ 166 w 166"/>
                  <a:gd name="T1" fmla="*/ 23 h 33"/>
                  <a:gd name="T2" fmla="*/ 165 w 166"/>
                  <a:gd name="T3" fmla="*/ 25 h 33"/>
                  <a:gd name="T4" fmla="*/ 165 w 166"/>
                  <a:gd name="T5" fmla="*/ 28 h 33"/>
                  <a:gd name="T6" fmla="*/ 164 w 166"/>
                  <a:gd name="T7" fmla="*/ 31 h 33"/>
                  <a:gd name="T8" fmla="*/ 163 w 166"/>
                  <a:gd name="T9" fmla="*/ 33 h 33"/>
                  <a:gd name="T10" fmla="*/ 143 w 166"/>
                  <a:gd name="T11" fmla="*/ 30 h 33"/>
                  <a:gd name="T12" fmla="*/ 123 w 166"/>
                  <a:gd name="T13" fmla="*/ 27 h 33"/>
                  <a:gd name="T14" fmla="*/ 103 w 166"/>
                  <a:gd name="T15" fmla="*/ 23 h 33"/>
                  <a:gd name="T16" fmla="*/ 82 w 166"/>
                  <a:gd name="T17" fmla="*/ 21 h 33"/>
                  <a:gd name="T18" fmla="*/ 62 w 166"/>
                  <a:gd name="T19" fmla="*/ 18 h 33"/>
                  <a:gd name="T20" fmla="*/ 41 w 166"/>
                  <a:gd name="T21" fmla="*/ 15 h 33"/>
                  <a:gd name="T22" fmla="*/ 21 w 166"/>
                  <a:gd name="T23" fmla="*/ 13 h 33"/>
                  <a:gd name="T24" fmla="*/ 0 w 166"/>
                  <a:gd name="T25" fmla="*/ 10 h 33"/>
                  <a:gd name="T26" fmla="*/ 1 w 166"/>
                  <a:gd name="T27" fmla="*/ 8 h 33"/>
                  <a:gd name="T28" fmla="*/ 2 w 166"/>
                  <a:gd name="T29" fmla="*/ 5 h 33"/>
                  <a:gd name="T30" fmla="*/ 2 w 166"/>
                  <a:gd name="T31" fmla="*/ 2 h 33"/>
                  <a:gd name="T32" fmla="*/ 3 w 166"/>
                  <a:gd name="T33" fmla="*/ 0 h 33"/>
                  <a:gd name="T34" fmla="*/ 24 w 166"/>
                  <a:gd name="T35" fmla="*/ 3 h 33"/>
                  <a:gd name="T36" fmla="*/ 44 w 166"/>
                  <a:gd name="T37" fmla="*/ 6 h 33"/>
                  <a:gd name="T38" fmla="*/ 65 w 166"/>
                  <a:gd name="T39" fmla="*/ 9 h 33"/>
                  <a:gd name="T40" fmla="*/ 85 w 166"/>
                  <a:gd name="T41" fmla="*/ 12 h 33"/>
                  <a:gd name="T42" fmla="*/ 106 w 166"/>
                  <a:gd name="T43" fmla="*/ 15 h 33"/>
                  <a:gd name="T44" fmla="*/ 126 w 166"/>
                  <a:gd name="T45" fmla="*/ 18 h 33"/>
                  <a:gd name="T46" fmla="*/ 147 w 166"/>
                  <a:gd name="T47" fmla="*/ 20 h 33"/>
                  <a:gd name="T48" fmla="*/ 166 w 166"/>
                  <a:gd name="T49" fmla="*/ 2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6" h="33">
                    <a:moveTo>
                      <a:pt x="166" y="23"/>
                    </a:moveTo>
                    <a:lnTo>
                      <a:pt x="165" y="25"/>
                    </a:lnTo>
                    <a:lnTo>
                      <a:pt x="165" y="28"/>
                    </a:lnTo>
                    <a:lnTo>
                      <a:pt x="164" y="31"/>
                    </a:lnTo>
                    <a:lnTo>
                      <a:pt x="163" y="33"/>
                    </a:lnTo>
                    <a:lnTo>
                      <a:pt x="143" y="30"/>
                    </a:lnTo>
                    <a:lnTo>
                      <a:pt x="123" y="27"/>
                    </a:lnTo>
                    <a:lnTo>
                      <a:pt x="103" y="23"/>
                    </a:lnTo>
                    <a:lnTo>
                      <a:pt x="82" y="21"/>
                    </a:lnTo>
                    <a:lnTo>
                      <a:pt x="62" y="18"/>
                    </a:lnTo>
                    <a:lnTo>
                      <a:pt x="41" y="15"/>
                    </a:lnTo>
                    <a:lnTo>
                      <a:pt x="21" y="13"/>
                    </a:lnTo>
                    <a:lnTo>
                      <a:pt x="0" y="10"/>
                    </a:lnTo>
                    <a:lnTo>
                      <a:pt x="1" y="8"/>
                    </a:lnTo>
                    <a:lnTo>
                      <a:pt x="2" y="5"/>
                    </a:lnTo>
                    <a:lnTo>
                      <a:pt x="2" y="2"/>
                    </a:lnTo>
                    <a:lnTo>
                      <a:pt x="3" y="0"/>
                    </a:lnTo>
                    <a:lnTo>
                      <a:pt x="24" y="3"/>
                    </a:lnTo>
                    <a:lnTo>
                      <a:pt x="44" y="6"/>
                    </a:lnTo>
                    <a:lnTo>
                      <a:pt x="65" y="9"/>
                    </a:lnTo>
                    <a:lnTo>
                      <a:pt x="85" y="12"/>
                    </a:lnTo>
                    <a:lnTo>
                      <a:pt x="106" y="15"/>
                    </a:lnTo>
                    <a:lnTo>
                      <a:pt x="126" y="18"/>
                    </a:lnTo>
                    <a:lnTo>
                      <a:pt x="147" y="20"/>
                    </a:lnTo>
                    <a:lnTo>
                      <a:pt x="166" y="23"/>
                    </a:lnTo>
                    <a:close/>
                  </a:path>
                </a:pathLst>
              </a:custGeom>
              <a:solidFill>
                <a:srgbClr val="C48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 name="Freeform 119"/>
              <p:cNvSpPr>
                <a:spLocks/>
              </p:cNvSpPr>
              <p:nvPr/>
            </p:nvSpPr>
            <p:spPr bwMode="auto">
              <a:xfrm>
                <a:off x="4268" y="3395"/>
                <a:ext cx="33" cy="6"/>
              </a:xfrm>
              <a:custGeom>
                <a:avLst/>
                <a:gdLst>
                  <a:gd name="T0" fmla="*/ 166 w 166"/>
                  <a:gd name="T1" fmla="*/ 23 h 31"/>
                  <a:gd name="T2" fmla="*/ 165 w 166"/>
                  <a:gd name="T3" fmla="*/ 26 h 31"/>
                  <a:gd name="T4" fmla="*/ 165 w 166"/>
                  <a:gd name="T5" fmla="*/ 27 h 31"/>
                  <a:gd name="T6" fmla="*/ 164 w 166"/>
                  <a:gd name="T7" fmla="*/ 29 h 31"/>
                  <a:gd name="T8" fmla="*/ 163 w 166"/>
                  <a:gd name="T9" fmla="*/ 31 h 31"/>
                  <a:gd name="T10" fmla="*/ 143 w 166"/>
                  <a:gd name="T11" fmla="*/ 28 h 31"/>
                  <a:gd name="T12" fmla="*/ 123 w 166"/>
                  <a:gd name="T13" fmla="*/ 26 h 31"/>
                  <a:gd name="T14" fmla="*/ 103 w 166"/>
                  <a:gd name="T15" fmla="*/ 22 h 31"/>
                  <a:gd name="T16" fmla="*/ 82 w 166"/>
                  <a:gd name="T17" fmla="*/ 19 h 31"/>
                  <a:gd name="T18" fmla="*/ 62 w 166"/>
                  <a:gd name="T19" fmla="*/ 17 h 31"/>
                  <a:gd name="T20" fmla="*/ 41 w 166"/>
                  <a:gd name="T21" fmla="*/ 14 h 31"/>
                  <a:gd name="T22" fmla="*/ 21 w 166"/>
                  <a:gd name="T23" fmla="*/ 11 h 31"/>
                  <a:gd name="T24" fmla="*/ 0 w 166"/>
                  <a:gd name="T25" fmla="*/ 8 h 31"/>
                  <a:gd name="T26" fmla="*/ 1 w 166"/>
                  <a:gd name="T27" fmla="*/ 6 h 31"/>
                  <a:gd name="T28" fmla="*/ 2 w 166"/>
                  <a:gd name="T29" fmla="*/ 5 h 31"/>
                  <a:gd name="T30" fmla="*/ 2 w 166"/>
                  <a:gd name="T31" fmla="*/ 2 h 31"/>
                  <a:gd name="T32" fmla="*/ 3 w 166"/>
                  <a:gd name="T33" fmla="*/ 0 h 31"/>
                  <a:gd name="T34" fmla="*/ 24 w 166"/>
                  <a:gd name="T35" fmla="*/ 4 h 31"/>
                  <a:gd name="T36" fmla="*/ 44 w 166"/>
                  <a:gd name="T37" fmla="*/ 6 h 31"/>
                  <a:gd name="T38" fmla="*/ 65 w 166"/>
                  <a:gd name="T39" fmla="*/ 9 h 31"/>
                  <a:gd name="T40" fmla="*/ 85 w 166"/>
                  <a:gd name="T41" fmla="*/ 12 h 31"/>
                  <a:gd name="T42" fmla="*/ 106 w 166"/>
                  <a:gd name="T43" fmla="*/ 14 h 31"/>
                  <a:gd name="T44" fmla="*/ 126 w 166"/>
                  <a:gd name="T45" fmla="*/ 17 h 31"/>
                  <a:gd name="T46" fmla="*/ 147 w 166"/>
                  <a:gd name="T47" fmla="*/ 20 h 31"/>
                  <a:gd name="T48" fmla="*/ 166 w 166"/>
                  <a:gd name="T49" fmla="*/ 2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6" h="31">
                    <a:moveTo>
                      <a:pt x="166" y="23"/>
                    </a:moveTo>
                    <a:lnTo>
                      <a:pt x="165" y="26"/>
                    </a:lnTo>
                    <a:lnTo>
                      <a:pt x="165" y="27"/>
                    </a:lnTo>
                    <a:lnTo>
                      <a:pt x="164" y="29"/>
                    </a:lnTo>
                    <a:lnTo>
                      <a:pt x="163" y="31"/>
                    </a:lnTo>
                    <a:lnTo>
                      <a:pt x="143" y="28"/>
                    </a:lnTo>
                    <a:lnTo>
                      <a:pt x="123" y="26"/>
                    </a:lnTo>
                    <a:lnTo>
                      <a:pt x="103" y="22"/>
                    </a:lnTo>
                    <a:lnTo>
                      <a:pt x="82" y="19"/>
                    </a:lnTo>
                    <a:lnTo>
                      <a:pt x="62" y="17"/>
                    </a:lnTo>
                    <a:lnTo>
                      <a:pt x="41" y="14"/>
                    </a:lnTo>
                    <a:lnTo>
                      <a:pt x="21" y="11"/>
                    </a:lnTo>
                    <a:lnTo>
                      <a:pt x="0" y="8"/>
                    </a:lnTo>
                    <a:lnTo>
                      <a:pt x="1" y="6"/>
                    </a:lnTo>
                    <a:lnTo>
                      <a:pt x="2" y="5"/>
                    </a:lnTo>
                    <a:lnTo>
                      <a:pt x="2" y="2"/>
                    </a:lnTo>
                    <a:lnTo>
                      <a:pt x="3" y="0"/>
                    </a:lnTo>
                    <a:lnTo>
                      <a:pt x="24" y="4"/>
                    </a:lnTo>
                    <a:lnTo>
                      <a:pt x="44" y="6"/>
                    </a:lnTo>
                    <a:lnTo>
                      <a:pt x="65" y="9"/>
                    </a:lnTo>
                    <a:lnTo>
                      <a:pt x="85" y="12"/>
                    </a:lnTo>
                    <a:lnTo>
                      <a:pt x="106" y="14"/>
                    </a:lnTo>
                    <a:lnTo>
                      <a:pt x="126" y="17"/>
                    </a:lnTo>
                    <a:lnTo>
                      <a:pt x="147" y="20"/>
                    </a:lnTo>
                    <a:lnTo>
                      <a:pt x="166" y="23"/>
                    </a:lnTo>
                    <a:close/>
                  </a:path>
                </a:pathLst>
              </a:custGeom>
              <a:solidFill>
                <a:srgbClr val="C98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 name="Freeform 120"/>
              <p:cNvSpPr>
                <a:spLocks/>
              </p:cNvSpPr>
              <p:nvPr/>
            </p:nvSpPr>
            <p:spPr bwMode="auto">
              <a:xfrm>
                <a:off x="4268" y="3395"/>
                <a:ext cx="33" cy="6"/>
              </a:xfrm>
              <a:custGeom>
                <a:avLst/>
                <a:gdLst>
                  <a:gd name="T0" fmla="*/ 166 w 166"/>
                  <a:gd name="T1" fmla="*/ 22 h 29"/>
                  <a:gd name="T2" fmla="*/ 163 w 166"/>
                  <a:gd name="T3" fmla="*/ 29 h 29"/>
                  <a:gd name="T4" fmla="*/ 0 w 166"/>
                  <a:gd name="T5" fmla="*/ 7 h 29"/>
                  <a:gd name="T6" fmla="*/ 2 w 166"/>
                  <a:gd name="T7" fmla="*/ 0 h 29"/>
                  <a:gd name="T8" fmla="*/ 166 w 166"/>
                  <a:gd name="T9" fmla="*/ 22 h 29"/>
                </a:gdLst>
                <a:ahLst/>
                <a:cxnLst>
                  <a:cxn ang="0">
                    <a:pos x="T0" y="T1"/>
                  </a:cxn>
                  <a:cxn ang="0">
                    <a:pos x="T2" y="T3"/>
                  </a:cxn>
                  <a:cxn ang="0">
                    <a:pos x="T4" y="T5"/>
                  </a:cxn>
                  <a:cxn ang="0">
                    <a:pos x="T6" y="T7"/>
                  </a:cxn>
                  <a:cxn ang="0">
                    <a:pos x="T8" y="T9"/>
                  </a:cxn>
                </a:cxnLst>
                <a:rect l="0" t="0" r="r" b="b"/>
                <a:pathLst>
                  <a:path w="166" h="29">
                    <a:moveTo>
                      <a:pt x="166" y="22"/>
                    </a:moveTo>
                    <a:lnTo>
                      <a:pt x="163" y="29"/>
                    </a:lnTo>
                    <a:lnTo>
                      <a:pt x="0" y="7"/>
                    </a:lnTo>
                    <a:lnTo>
                      <a:pt x="2" y="0"/>
                    </a:lnTo>
                    <a:lnTo>
                      <a:pt x="166" y="22"/>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 name="Freeform 121"/>
              <p:cNvSpPr>
                <a:spLocks/>
              </p:cNvSpPr>
              <p:nvPr/>
            </p:nvSpPr>
            <p:spPr bwMode="auto">
              <a:xfrm>
                <a:off x="4163" y="3484"/>
                <a:ext cx="293" cy="74"/>
              </a:xfrm>
              <a:custGeom>
                <a:avLst/>
                <a:gdLst>
                  <a:gd name="T0" fmla="*/ 1437 w 1479"/>
                  <a:gd name="T1" fmla="*/ 263 h 366"/>
                  <a:gd name="T2" fmla="*/ 1355 w 1479"/>
                  <a:gd name="T3" fmla="*/ 253 h 366"/>
                  <a:gd name="T4" fmla="*/ 1276 w 1479"/>
                  <a:gd name="T5" fmla="*/ 241 h 366"/>
                  <a:gd name="T6" fmla="*/ 1195 w 1479"/>
                  <a:gd name="T7" fmla="*/ 229 h 366"/>
                  <a:gd name="T8" fmla="*/ 1117 w 1479"/>
                  <a:gd name="T9" fmla="*/ 215 h 366"/>
                  <a:gd name="T10" fmla="*/ 1037 w 1479"/>
                  <a:gd name="T11" fmla="*/ 201 h 366"/>
                  <a:gd name="T12" fmla="*/ 958 w 1479"/>
                  <a:gd name="T13" fmla="*/ 185 h 366"/>
                  <a:gd name="T14" fmla="*/ 878 w 1479"/>
                  <a:gd name="T15" fmla="*/ 168 h 366"/>
                  <a:gd name="T16" fmla="*/ 559 w 1479"/>
                  <a:gd name="T17" fmla="*/ 109 h 366"/>
                  <a:gd name="T18" fmla="*/ 486 w 1479"/>
                  <a:gd name="T19" fmla="*/ 101 h 366"/>
                  <a:gd name="T20" fmla="*/ 415 w 1479"/>
                  <a:gd name="T21" fmla="*/ 93 h 366"/>
                  <a:gd name="T22" fmla="*/ 345 w 1479"/>
                  <a:gd name="T23" fmla="*/ 83 h 366"/>
                  <a:gd name="T24" fmla="*/ 276 w 1479"/>
                  <a:gd name="T25" fmla="*/ 72 h 366"/>
                  <a:gd name="T26" fmla="*/ 208 w 1479"/>
                  <a:gd name="T27" fmla="*/ 58 h 366"/>
                  <a:gd name="T28" fmla="*/ 139 w 1479"/>
                  <a:gd name="T29" fmla="*/ 41 h 366"/>
                  <a:gd name="T30" fmla="*/ 70 w 1479"/>
                  <a:gd name="T31" fmla="*/ 23 h 366"/>
                  <a:gd name="T32" fmla="*/ 0 w 1479"/>
                  <a:gd name="T33" fmla="*/ 0 h 366"/>
                  <a:gd name="T34" fmla="*/ 51 w 1479"/>
                  <a:gd name="T35" fmla="*/ 105 h 366"/>
                  <a:gd name="T36" fmla="*/ 114 w 1479"/>
                  <a:gd name="T37" fmla="*/ 125 h 366"/>
                  <a:gd name="T38" fmla="*/ 176 w 1479"/>
                  <a:gd name="T39" fmla="*/ 141 h 366"/>
                  <a:gd name="T40" fmla="*/ 236 w 1479"/>
                  <a:gd name="T41" fmla="*/ 153 h 366"/>
                  <a:gd name="T42" fmla="*/ 297 w 1479"/>
                  <a:gd name="T43" fmla="*/ 165 h 366"/>
                  <a:gd name="T44" fmla="*/ 359 w 1479"/>
                  <a:gd name="T45" fmla="*/ 173 h 366"/>
                  <a:gd name="T46" fmla="*/ 423 w 1479"/>
                  <a:gd name="T47" fmla="*/ 182 h 366"/>
                  <a:gd name="T48" fmla="*/ 488 w 1479"/>
                  <a:gd name="T49" fmla="*/ 191 h 366"/>
                  <a:gd name="T50" fmla="*/ 740 w 1479"/>
                  <a:gd name="T51" fmla="*/ 232 h 366"/>
                  <a:gd name="T52" fmla="*/ 974 w 1479"/>
                  <a:gd name="T53" fmla="*/ 277 h 366"/>
                  <a:gd name="T54" fmla="*/ 1040 w 1479"/>
                  <a:gd name="T55" fmla="*/ 294 h 366"/>
                  <a:gd name="T56" fmla="*/ 1106 w 1479"/>
                  <a:gd name="T57" fmla="*/ 309 h 366"/>
                  <a:gd name="T58" fmla="*/ 1171 w 1479"/>
                  <a:gd name="T59" fmla="*/ 324 h 366"/>
                  <a:gd name="T60" fmla="*/ 1236 w 1479"/>
                  <a:gd name="T61" fmla="*/ 337 h 366"/>
                  <a:gd name="T62" fmla="*/ 1302 w 1479"/>
                  <a:gd name="T63" fmla="*/ 348 h 366"/>
                  <a:gd name="T64" fmla="*/ 1369 w 1479"/>
                  <a:gd name="T65" fmla="*/ 357 h 366"/>
                  <a:gd name="T66" fmla="*/ 1438 w 1479"/>
                  <a:gd name="T67" fmla="*/ 364 h 366"/>
                  <a:gd name="T68" fmla="*/ 1479 w 1479"/>
                  <a:gd name="T69" fmla="*/ 26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79" h="366">
                    <a:moveTo>
                      <a:pt x="1479" y="269"/>
                    </a:moveTo>
                    <a:lnTo>
                      <a:pt x="1437" y="263"/>
                    </a:lnTo>
                    <a:lnTo>
                      <a:pt x="1396" y="258"/>
                    </a:lnTo>
                    <a:lnTo>
                      <a:pt x="1355" y="253"/>
                    </a:lnTo>
                    <a:lnTo>
                      <a:pt x="1315" y="247"/>
                    </a:lnTo>
                    <a:lnTo>
                      <a:pt x="1276" y="241"/>
                    </a:lnTo>
                    <a:lnTo>
                      <a:pt x="1235" y="235"/>
                    </a:lnTo>
                    <a:lnTo>
                      <a:pt x="1195" y="229"/>
                    </a:lnTo>
                    <a:lnTo>
                      <a:pt x="1156" y="222"/>
                    </a:lnTo>
                    <a:lnTo>
                      <a:pt x="1117" y="215"/>
                    </a:lnTo>
                    <a:lnTo>
                      <a:pt x="1077" y="208"/>
                    </a:lnTo>
                    <a:lnTo>
                      <a:pt x="1037" y="201"/>
                    </a:lnTo>
                    <a:lnTo>
                      <a:pt x="998" y="193"/>
                    </a:lnTo>
                    <a:lnTo>
                      <a:pt x="958" y="185"/>
                    </a:lnTo>
                    <a:lnTo>
                      <a:pt x="918" y="176"/>
                    </a:lnTo>
                    <a:lnTo>
                      <a:pt x="878" y="168"/>
                    </a:lnTo>
                    <a:lnTo>
                      <a:pt x="838" y="159"/>
                    </a:lnTo>
                    <a:lnTo>
                      <a:pt x="559" y="109"/>
                    </a:lnTo>
                    <a:lnTo>
                      <a:pt x="523" y="105"/>
                    </a:lnTo>
                    <a:lnTo>
                      <a:pt x="486" y="101"/>
                    </a:lnTo>
                    <a:lnTo>
                      <a:pt x="451" y="97"/>
                    </a:lnTo>
                    <a:lnTo>
                      <a:pt x="415" y="93"/>
                    </a:lnTo>
                    <a:lnTo>
                      <a:pt x="380" y="87"/>
                    </a:lnTo>
                    <a:lnTo>
                      <a:pt x="345" y="83"/>
                    </a:lnTo>
                    <a:lnTo>
                      <a:pt x="311" y="77"/>
                    </a:lnTo>
                    <a:lnTo>
                      <a:pt x="276" y="72"/>
                    </a:lnTo>
                    <a:lnTo>
                      <a:pt x="242" y="64"/>
                    </a:lnTo>
                    <a:lnTo>
                      <a:pt x="208" y="58"/>
                    </a:lnTo>
                    <a:lnTo>
                      <a:pt x="174" y="50"/>
                    </a:lnTo>
                    <a:lnTo>
                      <a:pt x="139" y="41"/>
                    </a:lnTo>
                    <a:lnTo>
                      <a:pt x="105" y="32"/>
                    </a:lnTo>
                    <a:lnTo>
                      <a:pt x="70" y="23"/>
                    </a:lnTo>
                    <a:lnTo>
                      <a:pt x="36" y="11"/>
                    </a:lnTo>
                    <a:lnTo>
                      <a:pt x="0" y="0"/>
                    </a:lnTo>
                    <a:lnTo>
                      <a:pt x="19" y="94"/>
                    </a:lnTo>
                    <a:lnTo>
                      <a:pt x="51" y="105"/>
                    </a:lnTo>
                    <a:lnTo>
                      <a:pt x="83" y="116"/>
                    </a:lnTo>
                    <a:lnTo>
                      <a:pt x="114" y="125"/>
                    </a:lnTo>
                    <a:lnTo>
                      <a:pt x="145" y="134"/>
                    </a:lnTo>
                    <a:lnTo>
                      <a:pt x="176" y="141"/>
                    </a:lnTo>
                    <a:lnTo>
                      <a:pt x="206" y="148"/>
                    </a:lnTo>
                    <a:lnTo>
                      <a:pt x="236" y="153"/>
                    </a:lnTo>
                    <a:lnTo>
                      <a:pt x="267" y="160"/>
                    </a:lnTo>
                    <a:lnTo>
                      <a:pt x="297" y="165"/>
                    </a:lnTo>
                    <a:lnTo>
                      <a:pt x="328" y="169"/>
                    </a:lnTo>
                    <a:lnTo>
                      <a:pt x="359" y="173"/>
                    </a:lnTo>
                    <a:lnTo>
                      <a:pt x="391" y="178"/>
                    </a:lnTo>
                    <a:lnTo>
                      <a:pt x="423" y="182"/>
                    </a:lnTo>
                    <a:lnTo>
                      <a:pt x="455" y="186"/>
                    </a:lnTo>
                    <a:lnTo>
                      <a:pt x="488" y="191"/>
                    </a:lnTo>
                    <a:lnTo>
                      <a:pt x="523" y="195"/>
                    </a:lnTo>
                    <a:lnTo>
                      <a:pt x="740" y="232"/>
                    </a:lnTo>
                    <a:lnTo>
                      <a:pt x="940" y="269"/>
                    </a:lnTo>
                    <a:lnTo>
                      <a:pt x="974" y="277"/>
                    </a:lnTo>
                    <a:lnTo>
                      <a:pt x="1007" y="285"/>
                    </a:lnTo>
                    <a:lnTo>
                      <a:pt x="1040" y="294"/>
                    </a:lnTo>
                    <a:lnTo>
                      <a:pt x="1074" y="302"/>
                    </a:lnTo>
                    <a:lnTo>
                      <a:pt x="1106" y="309"/>
                    </a:lnTo>
                    <a:lnTo>
                      <a:pt x="1139" y="317"/>
                    </a:lnTo>
                    <a:lnTo>
                      <a:pt x="1171" y="324"/>
                    </a:lnTo>
                    <a:lnTo>
                      <a:pt x="1204" y="330"/>
                    </a:lnTo>
                    <a:lnTo>
                      <a:pt x="1236" y="337"/>
                    </a:lnTo>
                    <a:lnTo>
                      <a:pt x="1269" y="343"/>
                    </a:lnTo>
                    <a:lnTo>
                      <a:pt x="1302" y="348"/>
                    </a:lnTo>
                    <a:lnTo>
                      <a:pt x="1335" y="352"/>
                    </a:lnTo>
                    <a:lnTo>
                      <a:pt x="1369" y="357"/>
                    </a:lnTo>
                    <a:lnTo>
                      <a:pt x="1403" y="361"/>
                    </a:lnTo>
                    <a:lnTo>
                      <a:pt x="1438" y="364"/>
                    </a:lnTo>
                    <a:lnTo>
                      <a:pt x="1472" y="366"/>
                    </a:lnTo>
                    <a:lnTo>
                      <a:pt x="1479" y="269"/>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8" name="Freeform 122"/>
              <p:cNvSpPr>
                <a:spLocks/>
              </p:cNvSpPr>
              <p:nvPr/>
            </p:nvSpPr>
            <p:spPr bwMode="auto">
              <a:xfrm>
                <a:off x="4162" y="3480"/>
                <a:ext cx="298" cy="65"/>
              </a:xfrm>
              <a:custGeom>
                <a:avLst/>
                <a:gdLst>
                  <a:gd name="T0" fmla="*/ 1498 w 1498"/>
                  <a:gd name="T1" fmla="*/ 273 h 328"/>
                  <a:gd name="T2" fmla="*/ 1419 w 1498"/>
                  <a:gd name="T3" fmla="*/ 263 h 328"/>
                  <a:gd name="T4" fmla="*/ 1339 w 1498"/>
                  <a:gd name="T5" fmla="*/ 253 h 328"/>
                  <a:gd name="T6" fmla="*/ 1260 w 1498"/>
                  <a:gd name="T7" fmla="*/ 241 h 328"/>
                  <a:gd name="T8" fmla="*/ 1181 w 1498"/>
                  <a:gd name="T9" fmla="*/ 229 h 328"/>
                  <a:gd name="T10" fmla="*/ 1103 w 1498"/>
                  <a:gd name="T11" fmla="*/ 216 h 328"/>
                  <a:gd name="T12" fmla="*/ 1025 w 1498"/>
                  <a:gd name="T13" fmla="*/ 201 h 328"/>
                  <a:gd name="T14" fmla="*/ 947 w 1498"/>
                  <a:gd name="T15" fmla="*/ 187 h 328"/>
                  <a:gd name="T16" fmla="*/ 869 w 1498"/>
                  <a:gd name="T17" fmla="*/ 171 h 328"/>
                  <a:gd name="T18" fmla="*/ 797 w 1498"/>
                  <a:gd name="T19" fmla="*/ 156 h 328"/>
                  <a:gd name="T20" fmla="*/ 725 w 1498"/>
                  <a:gd name="T21" fmla="*/ 143 h 328"/>
                  <a:gd name="T22" fmla="*/ 653 w 1498"/>
                  <a:gd name="T23" fmla="*/ 131 h 328"/>
                  <a:gd name="T24" fmla="*/ 582 w 1498"/>
                  <a:gd name="T25" fmla="*/ 119 h 328"/>
                  <a:gd name="T26" fmla="*/ 511 w 1498"/>
                  <a:gd name="T27" fmla="*/ 108 h 328"/>
                  <a:gd name="T28" fmla="*/ 440 w 1498"/>
                  <a:gd name="T29" fmla="*/ 98 h 328"/>
                  <a:gd name="T30" fmla="*/ 368 w 1498"/>
                  <a:gd name="T31" fmla="*/ 87 h 328"/>
                  <a:gd name="T32" fmla="*/ 295 w 1498"/>
                  <a:gd name="T33" fmla="*/ 77 h 328"/>
                  <a:gd name="T34" fmla="*/ 21 w 1498"/>
                  <a:gd name="T35" fmla="*/ 0 h 328"/>
                  <a:gd name="T36" fmla="*/ 33 w 1498"/>
                  <a:gd name="T37" fmla="*/ 52 h 328"/>
                  <a:gd name="T38" fmla="*/ 288 w 1498"/>
                  <a:gd name="T39" fmla="*/ 117 h 328"/>
                  <a:gd name="T40" fmla="*/ 365 w 1498"/>
                  <a:gd name="T41" fmla="*/ 127 h 328"/>
                  <a:gd name="T42" fmla="*/ 442 w 1498"/>
                  <a:gd name="T43" fmla="*/ 139 h 328"/>
                  <a:gd name="T44" fmla="*/ 519 w 1498"/>
                  <a:gd name="T45" fmla="*/ 151 h 328"/>
                  <a:gd name="T46" fmla="*/ 596 w 1498"/>
                  <a:gd name="T47" fmla="*/ 163 h 328"/>
                  <a:gd name="T48" fmla="*/ 672 w 1498"/>
                  <a:gd name="T49" fmla="*/ 176 h 328"/>
                  <a:gd name="T50" fmla="*/ 750 w 1498"/>
                  <a:gd name="T51" fmla="*/ 189 h 328"/>
                  <a:gd name="T52" fmla="*/ 827 w 1498"/>
                  <a:gd name="T53" fmla="*/ 202 h 328"/>
                  <a:gd name="T54" fmla="*/ 903 w 1498"/>
                  <a:gd name="T55" fmla="*/ 217 h 328"/>
                  <a:gd name="T56" fmla="*/ 980 w 1498"/>
                  <a:gd name="T57" fmla="*/ 234 h 328"/>
                  <a:gd name="T58" fmla="*/ 1056 w 1498"/>
                  <a:gd name="T59" fmla="*/ 250 h 328"/>
                  <a:gd name="T60" fmla="*/ 1131 w 1498"/>
                  <a:gd name="T61" fmla="*/ 265 h 328"/>
                  <a:gd name="T62" fmla="*/ 1208 w 1498"/>
                  <a:gd name="T63" fmla="*/ 279 h 328"/>
                  <a:gd name="T64" fmla="*/ 1284 w 1498"/>
                  <a:gd name="T65" fmla="*/ 292 h 328"/>
                  <a:gd name="T66" fmla="*/ 1361 w 1498"/>
                  <a:gd name="T67" fmla="*/ 307 h 328"/>
                  <a:gd name="T68" fmla="*/ 1438 w 1498"/>
                  <a:gd name="T69" fmla="*/ 321 h 328"/>
                  <a:gd name="T70" fmla="*/ 1485 w 1498"/>
                  <a:gd name="T71" fmla="*/ 299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98" h="328">
                    <a:moveTo>
                      <a:pt x="1485" y="299"/>
                    </a:moveTo>
                    <a:lnTo>
                      <a:pt x="1498" y="273"/>
                    </a:lnTo>
                    <a:lnTo>
                      <a:pt x="1459" y="267"/>
                    </a:lnTo>
                    <a:lnTo>
                      <a:pt x="1419" y="263"/>
                    </a:lnTo>
                    <a:lnTo>
                      <a:pt x="1379" y="258"/>
                    </a:lnTo>
                    <a:lnTo>
                      <a:pt x="1339" y="253"/>
                    </a:lnTo>
                    <a:lnTo>
                      <a:pt x="1300" y="246"/>
                    </a:lnTo>
                    <a:lnTo>
                      <a:pt x="1260" y="241"/>
                    </a:lnTo>
                    <a:lnTo>
                      <a:pt x="1221" y="235"/>
                    </a:lnTo>
                    <a:lnTo>
                      <a:pt x="1181" y="229"/>
                    </a:lnTo>
                    <a:lnTo>
                      <a:pt x="1143" y="222"/>
                    </a:lnTo>
                    <a:lnTo>
                      <a:pt x="1103" y="216"/>
                    </a:lnTo>
                    <a:lnTo>
                      <a:pt x="1064" y="209"/>
                    </a:lnTo>
                    <a:lnTo>
                      <a:pt x="1025" y="201"/>
                    </a:lnTo>
                    <a:lnTo>
                      <a:pt x="986" y="194"/>
                    </a:lnTo>
                    <a:lnTo>
                      <a:pt x="947" y="187"/>
                    </a:lnTo>
                    <a:lnTo>
                      <a:pt x="908" y="179"/>
                    </a:lnTo>
                    <a:lnTo>
                      <a:pt x="869" y="171"/>
                    </a:lnTo>
                    <a:lnTo>
                      <a:pt x="832" y="164"/>
                    </a:lnTo>
                    <a:lnTo>
                      <a:pt x="797" y="156"/>
                    </a:lnTo>
                    <a:lnTo>
                      <a:pt x="761" y="150"/>
                    </a:lnTo>
                    <a:lnTo>
                      <a:pt x="725" y="143"/>
                    </a:lnTo>
                    <a:lnTo>
                      <a:pt x="689" y="136"/>
                    </a:lnTo>
                    <a:lnTo>
                      <a:pt x="653" y="131"/>
                    </a:lnTo>
                    <a:lnTo>
                      <a:pt x="618" y="125"/>
                    </a:lnTo>
                    <a:lnTo>
                      <a:pt x="582" y="119"/>
                    </a:lnTo>
                    <a:lnTo>
                      <a:pt x="547" y="113"/>
                    </a:lnTo>
                    <a:lnTo>
                      <a:pt x="511" y="108"/>
                    </a:lnTo>
                    <a:lnTo>
                      <a:pt x="476" y="103"/>
                    </a:lnTo>
                    <a:lnTo>
                      <a:pt x="440" y="98"/>
                    </a:lnTo>
                    <a:lnTo>
                      <a:pt x="404" y="93"/>
                    </a:lnTo>
                    <a:lnTo>
                      <a:pt x="368" y="87"/>
                    </a:lnTo>
                    <a:lnTo>
                      <a:pt x="331" y="82"/>
                    </a:lnTo>
                    <a:lnTo>
                      <a:pt x="295" y="77"/>
                    </a:lnTo>
                    <a:lnTo>
                      <a:pt x="122" y="35"/>
                    </a:lnTo>
                    <a:lnTo>
                      <a:pt x="21" y="0"/>
                    </a:lnTo>
                    <a:lnTo>
                      <a:pt x="0" y="25"/>
                    </a:lnTo>
                    <a:lnTo>
                      <a:pt x="33" y="52"/>
                    </a:lnTo>
                    <a:lnTo>
                      <a:pt x="249" y="111"/>
                    </a:lnTo>
                    <a:lnTo>
                      <a:pt x="288" y="117"/>
                    </a:lnTo>
                    <a:lnTo>
                      <a:pt x="326" y="122"/>
                    </a:lnTo>
                    <a:lnTo>
                      <a:pt x="365" y="127"/>
                    </a:lnTo>
                    <a:lnTo>
                      <a:pt x="404" y="133"/>
                    </a:lnTo>
                    <a:lnTo>
                      <a:pt x="442" y="139"/>
                    </a:lnTo>
                    <a:lnTo>
                      <a:pt x="480" y="145"/>
                    </a:lnTo>
                    <a:lnTo>
                      <a:pt x="519" y="151"/>
                    </a:lnTo>
                    <a:lnTo>
                      <a:pt x="557" y="156"/>
                    </a:lnTo>
                    <a:lnTo>
                      <a:pt x="596" y="163"/>
                    </a:lnTo>
                    <a:lnTo>
                      <a:pt x="635" y="169"/>
                    </a:lnTo>
                    <a:lnTo>
                      <a:pt x="672" y="176"/>
                    </a:lnTo>
                    <a:lnTo>
                      <a:pt x="711" y="183"/>
                    </a:lnTo>
                    <a:lnTo>
                      <a:pt x="750" y="189"/>
                    </a:lnTo>
                    <a:lnTo>
                      <a:pt x="788" y="195"/>
                    </a:lnTo>
                    <a:lnTo>
                      <a:pt x="827" y="202"/>
                    </a:lnTo>
                    <a:lnTo>
                      <a:pt x="866" y="209"/>
                    </a:lnTo>
                    <a:lnTo>
                      <a:pt x="903" y="217"/>
                    </a:lnTo>
                    <a:lnTo>
                      <a:pt x="942" y="227"/>
                    </a:lnTo>
                    <a:lnTo>
                      <a:pt x="980" y="234"/>
                    </a:lnTo>
                    <a:lnTo>
                      <a:pt x="1017" y="242"/>
                    </a:lnTo>
                    <a:lnTo>
                      <a:pt x="1056" y="250"/>
                    </a:lnTo>
                    <a:lnTo>
                      <a:pt x="1094" y="258"/>
                    </a:lnTo>
                    <a:lnTo>
                      <a:pt x="1131" y="265"/>
                    </a:lnTo>
                    <a:lnTo>
                      <a:pt x="1170" y="272"/>
                    </a:lnTo>
                    <a:lnTo>
                      <a:pt x="1208" y="279"/>
                    </a:lnTo>
                    <a:lnTo>
                      <a:pt x="1246" y="286"/>
                    </a:lnTo>
                    <a:lnTo>
                      <a:pt x="1284" y="292"/>
                    </a:lnTo>
                    <a:lnTo>
                      <a:pt x="1323" y="300"/>
                    </a:lnTo>
                    <a:lnTo>
                      <a:pt x="1361" y="307"/>
                    </a:lnTo>
                    <a:lnTo>
                      <a:pt x="1399" y="313"/>
                    </a:lnTo>
                    <a:lnTo>
                      <a:pt x="1438" y="321"/>
                    </a:lnTo>
                    <a:lnTo>
                      <a:pt x="1476" y="328"/>
                    </a:lnTo>
                    <a:lnTo>
                      <a:pt x="1485" y="299"/>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9" name="Freeform 123"/>
              <p:cNvSpPr>
                <a:spLocks/>
              </p:cNvSpPr>
              <p:nvPr/>
            </p:nvSpPr>
            <p:spPr bwMode="auto">
              <a:xfrm>
                <a:off x="4162" y="3480"/>
                <a:ext cx="297" cy="65"/>
              </a:xfrm>
              <a:custGeom>
                <a:avLst/>
                <a:gdLst>
                  <a:gd name="T0" fmla="*/ 1485 w 1494"/>
                  <a:gd name="T1" fmla="*/ 293 h 326"/>
                  <a:gd name="T2" fmla="*/ 1491 w 1494"/>
                  <a:gd name="T3" fmla="*/ 280 h 326"/>
                  <a:gd name="T4" fmla="*/ 1454 w 1494"/>
                  <a:gd name="T5" fmla="*/ 268 h 326"/>
                  <a:gd name="T6" fmla="*/ 1375 w 1494"/>
                  <a:gd name="T7" fmla="*/ 259 h 326"/>
                  <a:gd name="T8" fmla="*/ 1297 w 1494"/>
                  <a:gd name="T9" fmla="*/ 248 h 326"/>
                  <a:gd name="T10" fmla="*/ 1218 w 1494"/>
                  <a:gd name="T11" fmla="*/ 236 h 326"/>
                  <a:gd name="T12" fmla="*/ 1140 w 1494"/>
                  <a:gd name="T13" fmla="*/ 223 h 326"/>
                  <a:gd name="T14" fmla="*/ 1061 w 1494"/>
                  <a:gd name="T15" fmla="*/ 210 h 326"/>
                  <a:gd name="T16" fmla="*/ 984 w 1494"/>
                  <a:gd name="T17" fmla="*/ 195 h 326"/>
                  <a:gd name="T18" fmla="*/ 906 w 1494"/>
                  <a:gd name="T19" fmla="*/ 181 h 326"/>
                  <a:gd name="T20" fmla="*/ 830 w 1494"/>
                  <a:gd name="T21" fmla="*/ 165 h 326"/>
                  <a:gd name="T22" fmla="*/ 758 w 1494"/>
                  <a:gd name="T23" fmla="*/ 151 h 326"/>
                  <a:gd name="T24" fmla="*/ 687 w 1494"/>
                  <a:gd name="T25" fmla="*/ 138 h 326"/>
                  <a:gd name="T26" fmla="*/ 616 w 1494"/>
                  <a:gd name="T27" fmla="*/ 126 h 326"/>
                  <a:gd name="T28" fmla="*/ 545 w 1494"/>
                  <a:gd name="T29" fmla="*/ 115 h 326"/>
                  <a:gd name="T30" fmla="*/ 474 w 1494"/>
                  <a:gd name="T31" fmla="*/ 103 h 326"/>
                  <a:gd name="T32" fmla="*/ 403 w 1494"/>
                  <a:gd name="T33" fmla="*/ 93 h 326"/>
                  <a:gd name="T34" fmla="*/ 330 w 1494"/>
                  <a:gd name="T35" fmla="*/ 82 h 326"/>
                  <a:gd name="T36" fmla="*/ 283 w 1494"/>
                  <a:gd name="T37" fmla="*/ 74 h 326"/>
                  <a:gd name="T38" fmla="*/ 261 w 1494"/>
                  <a:gd name="T39" fmla="*/ 68 h 326"/>
                  <a:gd name="T40" fmla="*/ 239 w 1494"/>
                  <a:gd name="T41" fmla="*/ 63 h 326"/>
                  <a:gd name="T42" fmla="*/ 219 w 1494"/>
                  <a:gd name="T43" fmla="*/ 58 h 326"/>
                  <a:gd name="T44" fmla="*/ 197 w 1494"/>
                  <a:gd name="T45" fmla="*/ 53 h 326"/>
                  <a:gd name="T46" fmla="*/ 175 w 1494"/>
                  <a:gd name="T47" fmla="*/ 48 h 326"/>
                  <a:gd name="T48" fmla="*/ 153 w 1494"/>
                  <a:gd name="T49" fmla="*/ 42 h 326"/>
                  <a:gd name="T50" fmla="*/ 131 w 1494"/>
                  <a:gd name="T51" fmla="*/ 37 h 326"/>
                  <a:gd name="T52" fmla="*/ 108 w 1494"/>
                  <a:gd name="T53" fmla="*/ 30 h 326"/>
                  <a:gd name="T54" fmla="*/ 83 w 1494"/>
                  <a:gd name="T55" fmla="*/ 21 h 326"/>
                  <a:gd name="T56" fmla="*/ 58 w 1494"/>
                  <a:gd name="T57" fmla="*/ 13 h 326"/>
                  <a:gd name="T58" fmla="*/ 32 w 1494"/>
                  <a:gd name="T59" fmla="*/ 5 h 326"/>
                  <a:gd name="T60" fmla="*/ 15 w 1494"/>
                  <a:gd name="T61" fmla="*/ 7 h 326"/>
                  <a:gd name="T62" fmla="*/ 5 w 1494"/>
                  <a:gd name="T63" fmla="*/ 19 h 326"/>
                  <a:gd name="T64" fmla="*/ 4 w 1494"/>
                  <a:gd name="T65" fmla="*/ 28 h 326"/>
                  <a:gd name="T66" fmla="*/ 13 w 1494"/>
                  <a:gd name="T67" fmla="*/ 34 h 326"/>
                  <a:gd name="T68" fmla="*/ 22 w 1494"/>
                  <a:gd name="T69" fmla="*/ 40 h 326"/>
                  <a:gd name="T70" fmla="*/ 30 w 1494"/>
                  <a:gd name="T71" fmla="*/ 45 h 326"/>
                  <a:gd name="T72" fmla="*/ 48 w 1494"/>
                  <a:gd name="T73" fmla="*/ 53 h 326"/>
                  <a:gd name="T74" fmla="*/ 75 w 1494"/>
                  <a:gd name="T75" fmla="*/ 60 h 326"/>
                  <a:gd name="T76" fmla="*/ 103 w 1494"/>
                  <a:gd name="T77" fmla="*/ 67 h 326"/>
                  <a:gd name="T78" fmla="*/ 130 w 1494"/>
                  <a:gd name="T79" fmla="*/ 75 h 326"/>
                  <a:gd name="T80" fmla="*/ 158 w 1494"/>
                  <a:gd name="T81" fmla="*/ 82 h 326"/>
                  <a:gd name="T82" fmla="*/ 185 w 1494"/>
                  <a:gd name="T83" fmla="*/ 90 h 326"/>
                  <a:gd name="T84" fmla="*/ 212 w 1494"/>
                  <a:gd name="T85" fmla="*/ 98 h 326"/>
                  <a:gd name="T86" fmla="*/ 239 w 1494"/>
                  <a:gd name="T87" fmla="*/ 105 h 326"/>
                  <a:gd name="T88" fmla="*/ 292 w 1494"/>
                  <a:gd name="T89" fmla="*/ 115 h 326"/>
                  <a:gd name="T90" fmla="*/ 368 w 1494"/>
                  <a:gd name="T91" fmla="*/ 125 h 326"/>
                  <a:gd name="T92" fmla="*/ 444 w 1494"/>
                  <a:gd name="T93" fmla="*/ 137 h 326"/>
                  <a:gd name="T94" fmla="*/ 521 w 1494"/>
                  <a:gd name="T95" fmla="*/ 149 h 326"/>
                  <a:gd name="T96" fmla="*/ 596 w 1494"/>
                  <a:gd name="T97" fmla="*/ 162 h 326"/>
                  <a:gd name="T98" fmla="*/ 672 w 1494"/>
                  <a:gd name="T99" fmla="*/ 174 h 326"/>
                  <a:gd name="T100" fmla="*/ 749 w 1494"/>
                  <a:gd name="T101" fmla="*/ 188 h 326"/>
                  <a:gd name="T102" fmla="*/ 826 w 1494"/>
                  <a:gd name="T103" fmla="*/ 200 h 326"/>
                  <a:gd name="T104" fmla="*/ 902 w 1494"/>
                  <a:gd name="T105" fmla="*/ 216 h 326"/>
                  <a:gd name="T106" fmla="*/ 979 w 1494"/>
                  <a:gd name="T107" fmla="*/ 233 h 326"/>
                  <a:gd name="T108" fmla="*/ 1055 w 1494"/>
                  <a:gd name="T109" fmla="*/ 248 h 326"/>
                  <a:gd name="T110" fmla="*/ 1130 w 1494"/>
                  <a:gd name="T111" fmla="*/ 262 h 326"/>
                  <a:gd name="T112" fmla="*/ 1207 w 1494"/>
                  <a:gd name="T113" fmla="*/ 277 h 326"/>
                  <a:gd name="T114" fmla="*/ 1283 w 1494"/>
                  <a:gd name="T115" fmla="*/ 290 h 326"/>
                  <a:gd name="T116" fmla="*/ 1360 w 1494"/>
                  <a:gd name="T117" fmla="*/ 305 h 326"/>
                  <a:gd name="T118" fmla="*/ 1437 w 1494"/>
                  <a:gd name="T119" fmla="*/ 319 h 326"/>
                  <a:gd name="T120" fmla="*/ 1477 w 1494"/>
                  <a:gd name="T121" fmla="*/ 319 h 326"/>
                  <a:gd name="T122" fmla="*/ 1481 w 1494"/>
                  <a:gd name="T123" fmla="*/ 30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94" h="326">
                    <a:moveTo>
                      <a:pt x="1483" y="298"/>
                    </a:moveTo>
                    <a:lnTo>
                      <a:pt x="1485" y="293"/>
                    </a:lnTo>
                    <a:lnTo>
                      <a:pt x="1488" y="286"/>
                    </a:lnTo>
                    <a:lnTo>
                      <a:pt x="1491" y="280"/>
                    </a:lnTo>
                    <a:lnTo>
                      <a:pt x="1494" y="274"/>
                    </a:lnTo>
                    <a:lnTo>
                      <a:pt x="1454" y="268"/>
                    </a:lnTo>
                    <a:lnTo>
                      <a:pt x="1415" y="264"/>
                    </a:lnTo>
                    <a:lnTo>
                      <a:pt x="1375" y="259"/>
                    </a:lnTo>
                    <a:lnTo>
                      <a:pt x="1336" y="254"/>
                    </a:lnTo>
                    <a:lnTo>
                      <a:pt x="1297" y="248"/>
                    </a:lnTo>
                    <a:lnTo>
                      <a:pt x="1257" y="242"/>
                    </a:lnTo>
                    <a:lnTo>
                      <a:pt x="1218" y="236"/>
                    </a:lnTo>
                    <a:lnTo>
                      <a:pt x="1179" y="230"/>
                    </a:lnTo>
                    <a:lnTo>
                      <a:pt x="1140" y="223"/>
                    </a:lnTo>
                    <a:lnTo>
                      <a:pt x="1101" y="217"/>
                    </a:lnTo>
                    <a:lnTo>
                      <a:pt x="1061" y="210"/>
                    </a:lnTo>
                    <a:lnTo>
                      <a:pt x="1023" y="202"/>
                    </a:lnTo>
                    <a:lnTo>
                      <a:pt x="984" y="195"/>
                    </a:lnTo>
                    <a:lnTo>
                      <a:pt x="945" y="188"/>
                    </a:lnTo>
                    <a:lnTo>
                      <a:pt x="906" y="181"/>
                    </a:lnTo>
                    <a:lnTo>
                      <a:pt x="867" y="172"/>
                    </a:lnTo>
                    <a:lnTo>
                      <a:pt x="830" y="165"/>
                    </a:lnTo>
                    <a:lnTo>
                      <a:pt x="795" y="157"/>
                    </a:lnTo>
                    <a:lnTo>
                      <a:pt x="758" y="151"/>
                    </a:lnTo>
                    <a:lnTo>
                      <a:pt x="723" y="145"/>
                    </a:lnTo>
                    <a:lnTo>
                      <a:pt x="687" y="138"/>
                    </a:lnTo>
                    <a:lnTo>
                      <a:pt x="651" y="132"/>
                    </a:lnTo>
                    <a:lnTo>
                      <a:pt x="616" y="126"/>
                    </a:lnTo>
                    <a:lnTo>
                      <a:pt x="580" y="120"/>
                    </a:lnTo>
                    <a:lnTo>
                      <a:pt x="545" y="115"/>
                    </a:lnTo>
                    <a:lnTo>
                      <a:pt x="510" y="109"/>
                    </a:lnTo>
                    <a:lnTo>
                      <a:pt x="474" y="103"/>
                    </a:lnTo>
                    <a:lnTo>
                      <a:pt x="438" y="98"/>
                    </a:lnTo>
                    <a:lnTo>
                      <a:pt x="403" y="93"/>
                    </a:lnTo>
                    <a:lnTo>
                      <a:pt x="367" y="87"/>
                    </a:lnTo>
                    <a:lnTo>
                      <a:pt x="330" y="82"/>
                    </a:lnTo>
                    <a:lnTo>
                      <a:pt x="294" y="77"/>
                    </a:lnTo>
                    <a:lnTo>
                      <a:pt x="283" y="74"/>
                    </a:lnTo>
                    <a:lnTo>
                      <a:pt x="272" y="72"/>
                    </a:lnTo>
                    <a:lnTo>
                      <a:pt x="261" y="68"/>
                    </a:lnTo>
                    <a:lnTo>
                      <a:pt x="251" y="66"/>
                    </a:lnTo>
                    <a:lnTo>
                      <a:pt x="239" y="63"/>
                    </a:lnTo>
                    <a:lnTo>
                      <a:pt x="229" y="61"/>
                    </a:lnTo>
                    <a:lnTo>
                      <a:pt x="219" y="58"/>
                    </a:lnTo>
                    <a:lnTo>
                      <a:pt x="207" y="55"/>
                    </a:lnTo>
                    <a:lnTo>
                      <a:pt x="197" y="53"/>
                    </a:lnTo>
                    <a:lnTo>
                      <a:pt x="186" y="50"/>
                    </a:lnTo>
                    <a:lnTo>
                      <a:pt x="175" y="48"/>
                    </a:lnTo>
                    <a:lnTo>
                      <a:pt x="164" y="44"/>
                    </a:lnTo>
                    <a:lnTo>
                      <a:pt x="153" y="42"/>
                    </a:lnTo>
                    <a:lnTo>
                      <a:pt x="142" y="39"/>
                    </a:lnTo>
                    <a:lnTo>
                      <a:pt x="131" y="37"/>
                    </a:lnTo>
                    <a:lnTo>
                      <a:pt x="120" y="34"/>
                    </a:lnTo>
                    <a:lnTo>
                      <a:pt x="108" y="30"/>
                    </a:lnTo>
                    <a:lnTo>
                      <a:pt x="95" y="26"/>
                    </a:lnTo>
                    <a:lnTo>
                      <a:pt x="83" y="21"/>
                    </a:lnTo>
                    <a:lnTo>
                      <a:pt x="70" y="17"/>
                    </a:lnTo>
                    <a:lnTo>
                      <a:pt x="58" y="13"/>
                    </a:lnTo>
                    <a:lnTo>
                      <a:pt x="45" y="9"/>
                    </a:lnTo>
                    <a:lnTo>
                      <a:pt x="32" y="5"/>
                    </a:lnTo>
                    <a:lnTo>
                      <a:pt x="20" y="0"/>
                    </a:lnTo>
                    <a:lnTo>
                      <a:pt x="15" y="7"/>
                    </a:lnTo>
                    <a:lnTo>
                      <a:pt x="9" y="13"/>
                    </a:lnTo>
                    <a:lnTo>
                      <a:pt x="5" y="19"/>
                    </a:lnTo>
                    <a:lnTo>
                      <a:pt x="0" y="24"/>
                    </a:lnTo>
                    <a:lnTo>
                      <a:pt x="4" y="28"/>
                    </a:lnTo>
                    <a:lnTo>
                      <a:pt x="8" y="31"/>
                    </a:lnTo>
                    <a:lnTo>
                      <a:pt x="13" y="34"/>
                    </a:lnTo>
                    <a:lnTo>
                      <a:pt x="18" y="37"/>
                    </a:lnTo>
                    <a:lnTo>
                      <a:pt x="22" y="40"/>
                    </a:lnTo>
                    <a:lnTo>
                      <a:pt x="26" y="43"/>
                    </a:lnTo>
                    <a:lnTo>
                      <a:pt x="30" y="45"/>
                    </a:lnTo>
                    <a:lnTo>
                      <a:pt x="35" y="49"/>
                    </a:lnTo>
                    <a:lnTo>
                      <a:pt x="48" y="53"/>
                    </a:lnTo>
                    <a:lnTo>
                      <a:pt x="62" y="56"/>
                    </a:lnTo>
                    <a:lnTo>
                      <a:pt x="75" y="60"/>
                    </a:lnTo>
                    <a:lnTo>
                      <a:pt x="89" y="63"/>
                    </a:lnTo>
                    <a:lnTo>
                      <a:pt x="103" y="67"/>
                    </a:lnTo>
                    <a:lnTo>
                      <a:pt x="116" y="71"/>
                    </a:lnTo>
                    <a:lnTo>
                      <a:pt x="130" y="75"/>
                    </a:lnTo>
                    <a:lnTo>
                      <a:pt x="144" y="79"/>
                    </a:lnTo>
                    <a:lnTo>
                      <a:pt x="158" y="82"/>
                    </a:lnTo>
                    <a:lnTo>
                      <a:pt x="172" y="86"/>
                    </a:lnTo>
                    <a:lnTo>
                      <a:pt x="185" y="90"/>
                    </a:lnTo>
                    <a:lnTo>
                      <a:pt x="199" y="94"/>
                    </a:lnTo>
                    <a:lnTo>
                      <a:pt x="212" y="98"/>
                    </a:lnTo>
                    <a:lnTo>
                      <a:pt x="226" y="102"/>
                    </a:lnTo>
                    <a:lnTo>
                      <a:pt x="239" y="105"/>
                    </a:lnTo>
                    <a:lnTo>
                      <a:pt x="253" y="109"/>
                    </a:lnTo>
                    <a:lnTo>
                      <a:pt x="292" y="115"/>
                    </a:lnTo>
                    <a:lnTo>
                      <a:pt x="330" y="120"/>
                    </a:lnTo>
                    <a:lnTo>
                      <a:pt x="368" y="125"/>
                    </a:lnTo>
                    <a:lnTo>
                      <a:pt x="407" y="131"/>
                    </a:lnTo>
                    <a:lnTo>
                      <a:pt x="444" y="137"/>
                    </a:lnTo>
                    <a:lnTo>
                      <a:pt x="482" y="143"/>
                    </a:lnTo>
                    <a:lnTo>
                      <a:pt x="521" y="149"/>
                    </a:lnTo>
                    <a:lnTo>
                      <a:pt x="558" y="155"/>
                    </a:lnTo>
                    <a:lnTo>
                      <a:pt x="596" y="162"/>
                    </a:lnTo>
                    <a:lnTo>
                      <a:pt x="635" y="168"/>
                    </a:lnTo>
                    <a:lnTo>
                      <a:pt x="672" y="174"/>
                    </a:lnTo>
                    <a:lnTo>
                      <a:pt x="711" y="181"/>
                    </a:lnTo>
                    <a:lnTo>
                      <a:pt x="749" y="188"/>
                    </a:lnTo>
                    <a:lnTo>
                      <a:pt x="787" y="194"/>
                    </a:lnTo>
                    <a:lnTo>
                      <a:pt x="826" y="200"/>
                    </a:lnTo>
                    <a:lnTo>
                      <a:pt x="865" y="208"/>
                    </a:lnTo>
                    <a:lnTo>
                      <a:pt x="902" y="216"/>
                    </a:lnTo>
                    <a:lnTo>
                      <a:pt x="941" y="224"/>
                    </a:lnTo>
                    <a:lnTo>
                      <a:pt x="979" y="233"/>
                    </a:lnTo>
                    <a:lnTo>
                      <a:pt x="1016" y="240"/>
                    </a:lnTo>
                    <a:lnTo>
                      <a:pt x="1055" y="248"/>
                    </a:lnTo>
                    <a:lnTo>
                      <a:pt x="1093" y="255"/>
                    </a:lnTo>
                    <a:lnTo>
                      <a:pt x="1130" y="262"/>
                    </a:lnTo>
                    <a:lnTo>
                      <a:pt x="1169" y="269"/>
                    </a:lnTo>
                    <a:lnTo>
                      <a:pt x="1207" y="277"/>
                    </a:lnTo>
                    <a:lnTo>
                      <a:pt x="1245" y="284"/>
                    </a:lnTo>
                    <a:lnTo>
                      <a:pt x="1283" y="290"/>
                    </a:lnTo>
                    <a:lnTo>
                      <a:pt x="1322" y="298"/>
                    </a:lnTo>
                    <a:lnTo>
                      <a:pt x="1360" y="305"/>
                    </a:lnTo>
                    <a:lnTo>
                      <a:pt x="1398" y="311"/>
                    </a:lnTo>
                    <a:lnTo>
                      <a:pt x="1437" y="319"/>
                    </a:lnTo>
                    <a:lnTo>
                      <a:pt x="1475" y="326"/>
                    </a:lnTo>
                    <a:lnTo>
                      <a:pt x="1477" y="319"/>
                    </a:lnTo>
                    <a:lnTo>
                      <a:pt x="1478" y="311"/>
                    </a:lnTo>
                    <a:lnTo>
                      <a:pt x="1481" y="305"/>
                    </a:lnTo>
                    <a:lnTo>
                      <a:pt x="1483" y="298"/>
                    </a:lnTo>
                    <a:close/>
                  </a:path>
                </a:pathLst>
              </a:custGeom>
              <a:solidFill>
                <a:srgbClr val="B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0" name="Freeform 124"/>
              <p:cNvSpPr>
                <a:spLocks/>
              </p:cNvSpPr>
              <p:nvPr/>
            </p:nvSpPr>
            <p:spPr bwMode="auto">
              <a:xfrm>
                <a:off x="4163" y="3480"/>
                <a:ext cx="296" cy="64"/>
              </a:xfrm>
              <a:custGeom>
                <a:avLst/>
                <a:gdLst>
                  <a:gd name="T0" fmla="*/ 1483 w 1491"/>
                  <a:gd name="T1" fmla="*/ 293 h 324"/>
                  <a:gd name="T2" fmla="*/ 1489 w 1491"/>
                  <a:gd name="T3" fmla="*/ 281 h 324"/>
                  <a:gd name="T4" fmla="*/ 1451 w 1491"/>
                  <a:gd name="T5" fmla="*/ 270 h 324"/>
                  <a:gd name="T6" fmla="*/ 1372 w 1491"/>
                  <a:gd name="T7" fmla="*/ 260 h 324"/>
                  <a:gd name="T8" fmla="*/ 1293 w 1491"/>
                  <a:gd name="T9" fmla="*/ 249 h 324"/>
                  <a:gd name="T10" fmla="*/ 1215 w 1491"/>
                  <a:gd name="T11" fmla="*/ 237 h 324"/>
                  <a:gd name="T12" fmla="*/ 1138 w 1491"/>
                  <a:gd name="T13" fmla="*/ 225 h 324"/>
                  <a:gd name="T14" fmla="*/ 1059 w 1491"/>
                  <a:gd name="T15" fmla="*/ 211 h 324"/>
                  <a:gd name="T16" fmla="*/ 981 w 1491"/>
                  <a:gd name="T17" fmla="*/ 196 h 324"/>
                  <a:gd name="T18" fmla="*/ 902 w 1491"/>
                  <a:gd name="T19" fmla="*/ 182 h 324"/>
                  <a:gd name="T20" fmla="*/ 827 w 1491"/>
                  <a:gd name="T21" fmla="*/ 166 h 324"/>
                  <a:gd name="T22" fmla="*/ 756 w 1491"/>
                  <a:gd name="T23" fmla="*/ 152 h 324"/>
                  <a:gd name="T24" fmla="*/ 685 w 1491"/>
                  <a:gd name="T25" fmla="*/ 139 h 324"/>
                  <a:gd name="T26" fmla="*/ 614 w 1491"/>
                  <a:gd name="T27" fmla="*/ 127 h 324"/>
                  <a:gd name="T28" fmla="*/ 544 w 1491"/>
                  <a:gd name="T29" fmla="*/ 116 h 324"/>
                  <a:gd name="T30" fmla="*/ 473 w 1491"/>
                  <a:gd name="T31" fmla="*/ 104 h 324"/>
                  <a:gd name="T32" fmla="*/ 402 w 1491"/>
                  <a:gd name="T33" fmla="*/ 94 h 324"/>
                  <a:gd name="T34" fmla="*/ 329 w 1491"/>
                  <a:gd name="T35" fmla="*/ 82 h 324"/>
                  <a:gd name="T36" fmla="*/ 282 w 1491"/>
                  <a:gd name="T37" fmla="*/ 74 h 324"/>
                  <a:gd name="T38" fmla="*/ 260 w 1491"/>
                  <a:gd name="T39" fmla="*/ 69 h 324"/>
                  <a:gd name="T40" fmla="*/ 238 w 1491"/>
                  <a:gd name="T41" fmla="*/ 63 h 324"/>
                  <a:gd name="T42" fmla="*/ 217 w 1491"/>
                  <a:gd name="T43" fmla="*/ 58 h 324"/>
                  <a:gd name="T44" fmla="*/ 195 w 1491"/>
                  <a:gd name="T45" fmla="*/ 52 h 324"/>
                  <a:gd name="T46" fmla="*/ 173 w 1491"/>
                  <a:gd name="T47" fmla="*/ 47 h 324"/>
                  <a:gd name="T48" fmla="*/ 151 w 1491"/>
                  <a:gd name="T49" fmla="*/ 41 h 324"/>
                  <a:gd name="T50" fmla="*/ 129 w 1491"/>
                  <a:gd name="T51" fmla="*/ 36 h 324"/>
                  <a:gd name="T52" fmla="*/ 106 w 1491"/>
                  <a:gd name="T53" fmla="*/ 29 h 324"/>
                  <a:gd name="T54" fmla="*/ 81 w 1491"/>
                  <a:gd name="T55" fmla="*/ 21 h 324"/>
                  <a:gd name="T56" fmla="*/ 56 w 1491"/>
                  <a:gd name="T57" fmla="*/ 13 h 324"/>
                  <a:gd name="T58" fmla="*/ 30 w 1491"/>
                  <a:gd name="T59" fmla="*/ 5 h 324"/>
                  <a:gd name="T60" fmla="*/ 14 w 1491"/>
                  <a:gd name="T61" fmla="*/ 7 h 324"/>
                  <a:gd name="T62" fmla="*/ 4 w 1491"/>
                  <a:gd name="T63" fmla="*/ 18 h 324"/>
                  <a:gd name="T64" fmla="*/ 4 w 1491"/>
                  <a:gd name="T65" fmla="*/ 27 h 324"/>
                  <a:gd name="T66" fmla="*/ 14 w 1491"/>
                  <a:gd name="T67" fmla="*/ 32 h 324"/>
                  <a:gd name="T68" fmla="*/ 22 w 1491"/>
                  <a:gd name="T69" fmla="*/ 38 h 324"/>
                  <a:gd name="T70" fmla="*/ 31 w 1491"/>
                  <a:gd name="T71" fmla="*/ 43 h 324"/>
                  <a:gd name="T72" fmla="*/ 49 w 1491"/>
                  <a:gd name="T73" fmla="*/ 51 h 324"/>
                  <a:gd name="T74" fmla="*/ 77 w 1491"/>
                  <a:gd name="T75" fmla="*/ 58 h 324"/>
                  <a:gd name="T76" fmla="*/ 105 w 1491"/>
                  <a:gd name="T77" fmla="*/ 65 h 324"/>
                  <a:gd name="T78" fmla="*/ 133 w 1491"/>
                  <a:gd name="T79" fmla="*/ 73 h 324"/>
                  <a:gd name="T80" fmla="*/ 160 w 1491"/>
                  <a:gd name="T81" fmla="*/ 80 h 324"/>
                  <a:gd name="T82" fmla="*/ 188 w 1491"/>
                  <a:gd name="T83" fmla="*/ 87 h 324"/>
                  <a:gd name="T84" fmla="*/ 215 w 1491"/>
                  <a:gd name="T85" fmla="*/ 95 h 324"/>
                  <a:gd name="T86" fmla="*/ 244 w 1491"/>
                  <a:gd name="T87" fmla="*/ 102 h 324"/>
                  <a:gd name="T88" fmla="*/ 296 w 1491"/>
                  <a:gd name="T89" fmla="*/ 111 h 324"/>
                  <a:gd name="T90" fmla="*/ 372 w 1491"/>
                  <a:gd name="T91" fmla="*/ 123 h 324"/>
                  <a:gd name="T92" fmla="*/ 448 w 1491"/>
                  <a:gd name="T93" fmla="*/ 134 h 324"/>
                  <a:gd name="T94" fmla="*/ 523 w 1491"/>
                  <a:gd name="T95" fmla="*/ 147 h 324"/>
                  <a:gd name="T96" fmla="*/ 597 w 1491"/>
                  <a:gd name="T97" fmla="*/ 160 h 324"/>
                  <a:gd name="T98" fmla="*/ 672 w 1491"/>
                  <a:gd name="T99" fmla="*/ 173 h 324"/>
                  <a:gd name="T100" fmla="*/ 749 w 1491"/>
                  <a:gd name="T101" fmla="*/ 186 h 324"/>
                  <a:gd name="T102" fmla="*/ 825 w 1491"/>
                  <a:gd name="T103" fmla="*/ 199 h 324"/>
                  <a:gd name="T104" fmla="*/ 901 w 1491"/>
                  <a:gd name="T105" fmla="*/ 215 h 324"/>
                  <a:gd name="T106" fmla="*/ 978 w 1491"/>
                  <a:gd name="T107" fmla="*/ 231 h 324"/>
                  <a:gd name="T108" fmla="*/ 1054 w 1491"/>
                  <a:gd name="T109" fmla="*/ 245 h 324"/>
                  <a:gd name="T110" fmla="*/ 1129 w 1491"/>
                  <a:gd name="T111" fmla="*/ 260 h 324"/>
                  <a:gd name="T112" fmla="*/ 1206 w 1491"/>
                  <a:gd name="T113" fmla="*/ 274 h 324"/>
                  <a:gd name="T114" fmla="*/ 1282 w 1491"/>
                  <a:gd name="T115" fmla="*/ 288 h 324"/>
                  <a:gd name="T116" fmla="*/ 1359 w 1491"/>
                  <a:gd name="T117" fmla="*/ 302 h 324"/>
                  <a:gd name="T118" fmla="*/ 1436 w 1491"/>
                  <a:gd name="T119" fmla="*/ 317 h 324"/>
                  <a:gd name="T120" fmla="*/ 1476 w 1491"/>
                  <a:gd name="T121" fmla="*/ 317 h 324"/>
                  <a:gd name="T122" fmla="*/ 1480 w 1491"/>
                  <a:gd name="T123" fmla="*/ 304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91" h="324">
                    <a:moveTo>
                      <a:pt x="1481" y="298"/>
                    </a:moveTo>
                    <a:lnTo>
                      <a:pt x="1483" y="293"/>
                    </a:lnTo>
                    <a:lnTo>
                      <a:pt x="1486" y="286"/>
                    </a:lnTo>
                    <a:lnTo>
                      <a:pt x="1489" y="281"/>
                    </a:lnTo>
                    <a:lnTo>
                      <a:pt x="1491" y="275"/>
                    </a:lnTo>
                    <a:lnTo>
                      <a:pt x="1451" y="270"/>
                    </a:lnTo>
                    <a:lnTo>
                      <a:pt x="1412" y="265"/>
                    </a:lnTo>
                    <a:lnTo>
                      <a:pt x="1372" y="260"/>
                    </a:lnTo>
                    <a:lnTo>
                      <a:pt x="1333" y="255"/>
                    </a:lnTo>
                    <a:lnTo>
                      <a:pt x="1293" y="249"/>
                    </a:lnTo>
                    <a:lnTo>
                      <a:pt x="1255" y="243"/>
                    </a:lnTo>
                    <a:lnTo>
                      <a:pt x="1215" y="237"/>
                    </a:lnTo>
                    <a:lnTo>
                      <a:pt x="1176" y="231"/>
                    </a:lnTo>
                    <a:lnTo>
                      <a:pt x="1138" y="225"/>
                    </a:lnTo>
                    <a:lnTo>
                      <a:pt x="1098" y="218"/>
                    </a:lnTo>
                    <a:lnTo>
                      <a:pt x="1059" y="211"/>
                    </a:lnTo>
                    <a:lnTo>
                      <a:pt x="1021" y="204"/>
                    </a:lnTo>
                    <a:lnTo>
                      <a:pt x="981" y="196"/>
                    </a:lnTo>
                    <a:lnTo>
                      <a:pt x="942" y="189"/>
                    </a:lnTo>
                    <a:lnTo>
                      <a:pt x="902" y="182"/>
                    </a:lnTo>
                    <a:lnTo>
                      <a:pt x="864" y="173"/>
                    </a:lnTo>
                    <a:lnTo>
                      <a:pt x="827" y="166"/>
                    </a:lnTo>
                    <a:lnTo>
                      <a:pt x="792" y="159"/>
                    </a:lnTo>
                    <a:lnTo>
                      <a:pt x="756" y="152"/>
                    </a:lnTo>
                    <a:lnTo>
                      <a:pt x="720" y="146"/>
                    </a:lnTo>
                    <a:lnTo>
                      <a:pt x="685" y="139"/>
                    </a:lnTo>
                    <a:lnTo>
                      <a:pt x="649" y="133"/>
                    </a:lnTo>
                    <a:lnTo>
                      <a:pt x="614" y="127"/>
                    </a:lnTo>
                    <a:lnTo>
                      <a:pt x="579" y="121"/>
                    </a:lnTo>
                    <a:lnTo>
                      <a:pt x="544" y="116"/>
                    </a:lnTo>
                    <a:lnTo>
                      <a:pt x="508" y="109"/>
                    </a:lnTo>
                    <a:lnTo>
                      <a:pt x="473" y="104"/>
                    </a:lnTo>
                    <a:lnTo>
                      <a:pt x="437" y="99"/>
                    </a:lnTo>
                    <a:lnTo>
                      <a:pt x="402" y="94"/>
                    </a:lnTo>
                    <a:lnTo>
                      <a:pt x="366" y="87"/>
                    </a:lnTo>
                    <a:lnTo>
                      <a:pt x="329" y="82"/>
                    </a:lnTo>
                    <a:lnTo>
                      <a:pt x="293" y="77"/>
                    </a:lnTo>
                    <a:lnTo>
                      <a:pt x="282" y="74"/>
                    </a:lnTo>
                    <a:lnTo>
                      <a:pt x="271" y="72"/>
                    </a:lnTo>
                    <a:lnTo>
                      <a:pt x="260" y="69"/>
                    </a:lnTo>
                    <a:lnTo>
                      <a:pt x="250" y="65"/>
                    </a:lnTo>
                    <a:lnTo>
                      <a:pt x="238" y="63"/>
                    </a:lnTo>
                    <a:lnTo>
                      <a:pt x="228" y="60"/>
                    </a:lnTo>
                    <a:lnTo>
                      <a:pt x="217" y="58"/>
                    </a:lnTo>
                    <a:lnTo>
                      <a:pt x="206" y="55"/>
                    </a:lnTo>
                    <a:lnTo>
                      <a:pt x="195" y="52"/>
                    </a:lnTo>
                    <a:lnTo>
                      <a:pt x="184" y="50"/>
                    </a:lnTo>
                    <a:lnTo>
                      <a:pt x="173" y="47"/>
                    </a:lnTo>
                    <a:lnTo>
                      <a:pt x="162" y="43"/>
                    </a:lnTo>
                    <a:lnTo>
                      <a:pt x="151" y="41"/>
                    </a:lnTo>
                    <a:lnTo>
                      <a:pt x="140" y="38"/>
                    </a:lnTo>
                    <a:lnTo>
                      <a:pt x="129" y="36"/>
                    </a:lnTo>
                    <a:lnTo>
                      <a:pt x="118" y="33"/>
                    </a:lnTo>
                    <a:lnTo>
                      <a:pt x="106" y="29"/>
                    </a:lnTo>
                    <a:lnTo>
                      <a:pt x="93" y="25"/>
                    </a:lnTo>
                    <a:lnTo>
                      <a:pt x="81" y="21"/>
                    </a:lnTo>
                    <a:lnTo>
                      <a:pt x="68" y="17"/>
                    </a:lnTo>
                    <a:lnTo>
                      <a:pt x="56" y="13"/>
                    </a:lnTo>
                    <a:lnTo>
                      <a:pt x="43" y="9"/>
                    </a:lnTo>
                    <a:lnTo>
                      <a:pt x="30" y="5"/>
                    </a:lnTo>
                    <a:lnTo>
                      <a:pt x="18" y="0"/>
                    </a:lnTo>
                    <a:lnTo>
                      <a:pt x="14" y="7"/>
                    </a:lnTo>
                    <a:lnTo>
                      <a:pt x="10" y="12"/>
                    </a:lnTo>
                    <a:lnTo>
                      <a:pt x="4" y="18"/>
                    </a:lnTo>
                    <a:lnTo>
                      <a:pt x="0" y="23"/>
                    </a:lnTo>
                    <a:lnTo>
                      <a:pt x="4" y="27"/>
                    </a:lnTo>
                    <a:lnTo>
                      <a:pt x="8" y="29"/>
                    </a:lnTo>
                    <a:lnTo>
                      <a:pt x="14" y="32"/>
                    </a:lnTo>
                    <a:lnTo>
                      <a:pt x="18" y="35"/>
                    </a:lnTo>
                    <a:lnTo>
                      <a:pt x="22" y="38"/>
                    </a:lnTo>
                    <a:lnTo>
                      <a:pt x="27" y="41"/>
                    </a:lnTo>
                    <a:lnTo>
                      <a:pt x="31" y="43"/>
                    </a:lnTo>
                    <a:lnTo>
                      <a:pt x="36" y="47"/>
                    </a:lnTo>
                    <a:lnTo>
                      <a:pt x="49" y="51"/>
                    </a:lnTo>
                    <a:lnTo>
                      <a:pt x="64" y="54"/>
                    </a:lnTo>
                    <a:lnTo>
                      <a:pt x="77" y="58"/>
                    </a:lnTo>
                    <a:lnTo>
                      <a:pt x="91" y="61"/>
                    </a:lnTo>
                    <a:lnTo>
                      <a:pt x="105" y="65"/>
                    </a:lnTo>
                    <a:lnTo>
                      <a:pt x="119" y="69"/>
                    </a:lnTo>
                    <a:lnTo>
                      <a:pt x="133" y="73"/>
                    </a:lnTo>
                    <a:lnTo>
                      <a:pt x="146" y="76"/>
                    </a:lnTo>
                    <a:lnTo>
                      <a:pt x="160" y="80"/>
                    </a:lnTo>
                    <a:lnTo>
                      <a:pt x="174" y="84"/>
                    </a:lnTo>
                    <a:lnTo>
                      <a:pt x="188" y="87"/>
                    </a:lnTo>
                    <a:lnTo>
                      <a:pt x="202" y="92"/>
                    </a:lnTo>
                    <a:lnTo>
                      <a:pt x="215" y="95"/>
                    </a:lnTo>
                    <a:lnTo>
                      <a:pt x="229" y="99"/>
                    </a:lnTo>
                    <a:lnTo>
                      <a:pt x="244" y="102"/>
                    </a:lnTo>
                    <a:lnTo>
                      <a:pt x="257" y="106"/>
                    </a:lnTo>
                    <a:lnTo>
                      <a:pt x="296" y="111"/>
                    </a:lnTo>
                    <a:lnTo>
                      <a:pt x="334" y="117"/>
                    </a:lnTo>
                    <a:lnTo>
                      <a:pt x="372" y="123"/>
                    </a:lnTo>
                    <a:lnTo>
                      <a:pt x="410" y="128"/>
                    </a:lnTo>
                    <a:lnTo>
                      <a:pt x="448" y="134"/>
                    </a:lnTo>
                    <a:lnTo>
                      <a:pt x="485" y="141"/>
                    </a:lnTo>
                    <a:lnTo>
                      <a:pt x="523" y="147"/>
                    </a:lnTo>
                    <a:lnTo>
                      <a:pt x="561" y="153"/>
                    </a:lnTo>
                    <a:lnTo>
                      <a:pt x="597" y="160"/>
                    </a:lnTo>
                    <a:lnTo>
                      <a:pt x="635" y="166"/>
                    </a:lnTo>
                    <a:lnTo>
                      <a:pt x="672" y="173"/>
                    </a:lnTo>
                    <a:lnTo>
                      <a:pt x="711" y="180"/>
                    </a:lnTo>
                    <a:lnTo>
                      <a:pt x="749" y="186"/>
                    </a:lnTo>
                    <a:lnTo>
                      <a:pt x="786" y="193"/>
                    </a:lnTo>
                    <a:lnTo>
                      <a:pt x="825" y="199"/>
                    </a:lnTo>
                    <a:lnTo>
                      <a:pt x="864" y="207"/>
                    </a:lnTo>
                    <a:lnTo>
                      <a:pt x="901" y="215"/>
                    </a:lnTo>
                    <a:lnTo>
                      <a:pt x="940" y="222"/>
                    </a:lnTo>
                    <a:lnTo>
                      <a:pt x="978" y="231"/>
                    </a:lnTo>
                    <a:lnTo>
                      <a:pt x="1015" y="238"/>
                    </a:lnTo>
                    <a:lnTo>
                      <a:pt x="1054" y="245"/>
                    </a:lnTo>
                    <a:lnTo>
                      <a:pt x="1092" y="253"/>
                    </a:lnTo>
                    <a:lnTo>
                      <a:pt x="1129" y="260"/>
                    </a:lnTo>
                    <a:lnTo>
                      <a:pt x="1168" y="266"/>
                    </a:lnTo>
                    <a:lnTo>
                      <a:pt x="1206" y="274"/>
                    </a:lnTo>
                    <a:lnTo>
                      <a:pt x="1244" y="281"/>
                    </a:lnTo>
                    <a:lnTo>
                      <a:pt x="1282" y="288"/>
                    </a:lnTo>
                    <a:lnTo>
                      <a:pt x="1321" y="295"/>
                    </a:lnTo>
                    <a:lnTo>
                      <a:pt x="1359" y="302"/>
                    </a:lnTo>
                    <a:lnTo>
                      <a:pt x="1397" y="309"/>
                    </a:lnTo>
                    <a:lnTo>
                      <a:pt x="1436" y="317"/>
                    </a:lnTo>
                    <a:lnTo>
                      <a:pt x="1474" y="324"/>
                    </a:lnTo>
                    <a:lnTo>
                      <a:pt x="1476" y="317"/>
                    </a:lnTo>
                    <a:lnTo>
                      <a:pt x="1477" y="310"/>
                    </a:lnTo>
                    <a:lnTo>
                      <a:pt x="1480" y="304"/>
                    </a:lnTo>
                    <a:lnTo>
                      <a:pt x="1481" y="298"/>
                    </a:lnTo>
                    <a:close/>
                  </a:path>
                </a:pathLst>
              </a:custGeom>
              <a:solidFill>
                <a:srgbClr val="BC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1" name="Freeform 125"/>
              <p:cNvSpPr>
                <a:spLocks/>
              </p:cNvSpPr>
              <p:nvPr/>
            </p:nvSpPr>
            <p:spPr bwMode="auto">
              <a:xfrm>
                <a:off x="4163" y="3480"/>
                <a:ext cx="296" cy="64"/>
              </a:xfrm>
              <a:custGeom>
                <a:avLst/>
                <a:gdLst>
                  <a:gd name="T0" fmla="*/ 1482 w 1489"/>
                  <a:gd name="T1" fmla="*/ 290 h 320"/>
                  <a:gd name="T2" fmla="*/ 1487 w 1489"/>
                  <a:gd name="T3" fmla="*/ 280 h 320"/>
                  <a:gd name="T4" fmla="*/ 1449 w 1489"/>
                  <a:gd name="T5" fmla="*/ 270 h 320"/>
                  <a:gd name="T6" fmla="*/ 1370 w 1489"/>
                  <a:gd name="T7" fmla="*/ 259 h 320"/>
                  <a:gd name="T8" fmla="*/ 1291 w 1489"/>
                  <a:gd name="T9" fmla="*/ 249 h 320"/>
                  <a:gd name="T10" fmla="*/ 1214 w 1489"/>
                  <a:gd name="T11" fmla="*/ 236 h 320"/>
                  <a:gd name="T12" fmla="*/ 1136 w 1489"/>
                  <a:gd name="T13" fmla="*/ 224 h 320"/>
                  <a:gd name="T14" fmla="*/ 1058 w 1489"/>
                  <a:gd name="T15" fmla="*/ 210 h 320"/>
                  <a:gd name="T16" fmla="*/ 981 w 1489"/>
                  <a:gd name="T17" fmla="*/ 195 h 320"/>
                  <a:gd name="T18" fmla="*/ 902 w 1489"/>
                  <a:gd name="T19" fmla="*/ 181 h 320"/>
                  <a:gd name="T20" fmla="*/ 827 w 1489"/>
                  <a:gd name="T21" fmla="*/ 165 h 320"/>
                  <a:gd name="T22" fmla="*/ 756 w 1489"/>
                  <a:gd name="T23" fmla="*/ 151 h 320"/>
                  <a:gd name="T24" fmla="*/ 685 w 1489"/>
                  <a:gd name="T25" fmla="*/ 139 h 320"/>
                  <a:gd name="T26" fmla="*/ 614 w 1489"/>
                  <a:gd name="T27" fmla="*/ 126 h 320"/>
                  <a:gd name="T28" fmla="*/ 544 w 1489"/>
                  <a:gd name="T29" fmla="*/ 115 h 320"/>
                  <a:gd name="T30" fmla="*/ 473 w 1489"/>
                  <a:gd name="T31" fmla="*/ 103 h 320"/>
                  <a:gd name="T32" fmla="*/ 402 w 1489"/>
                  <a:gd name="T33" fmla="*/ 92 h 320"/>
                  <a:gd name="T34" fmla="*/ 329 w 1489"/>
                  <a:gd name="T35" fmla="*/ 80 h 320"/>
                  <a:gd name="T36" fmla="*/ 282 w 1489"/>
                  <a:gd name="T37" fmla="*/ 72 h 320"/>
                  <a:gd name="T38" fmla="*/ 260 w 1489"/>
                  <a:gd name="T39" fmla="*/ 67 h 320"/>
                  <a:gd name="T40" fmla="*/ 238 w 1489"/>
                  <a:gd name="T41" fmla="*/ 61 h 320"/>
                  <a:gd name="T42" fmla="*/ 217 w 1489"/>
                  <a:gd name="T43" fmla="*/ 56 h 320"/>
                  <a:gd name="T44" fmla="*/ 195 w 1489"/>
                  <a:gd name="T45" fmla="*/ 50 h 320"/>
                  <a:gd name="T46" fmla="*/ 173 w 1489"/>
                  <a:gd name="T47" fmla="*/ 45 h 320"/>
                  <a:gd name="T48" fmla="*/ 151 w 1489"/>
                  <a:gd name="T49" fmla="*/ 39 h 320"/>
                  <a:gd name="T50" fmla="*/ 129 w 1489"/>
                  <a:gd name="T51" fmla="*/ 34 h 320"/>
                  <a:gd name="T52" fmla="*/ 106 w 1489"/>
                  <a:gd name="T53" fmla="*/ 27 h 320"/>
                  <a:gd name="T54" fmla="*/ 81 w 1489"/>
                  <a:gd name="T55" fmla="*/ 19 h 320"/>
                  <a:gd name="T56" fmla="*/ 56 w 1489"/>
                  <a:gd name="T57" fmla="*/ 11 h 320"/>
                  <a:gd name="T58" fmla="*/ 30 w 1489"/>
                  <a:gd name="T59" fmla="*/ 4 h 320"/>
                  <a:gd name="T60" fmla="*/ 14 w 1489"/>
                  <a:gd name="T61" fmla="*/ 5 h 320"/>
                  <a:gd name="T62" fmla="*/ 4 w 1489"/>
                  <a:gd name="T63" fmla="*/ 15 h 320"/>
                  <a:gd name="T64" fmla="*/ 5 w 1489"/>
                  <a:gd name="T65" fmla="*/ 24 h 320"/>
                  <a:gd name="T66" fmla="*/ 15 w 1489"/>
                  <a:gd name="T67" fmla="*/ 29 h 320"/>
                  <a:gd name="T68" fmla="*/ 24 w 1489"/>
                  <a:gd name="T69" fmla="*/ 33 h 320"/>
                  <a:gd name="T70" fmla="*/ 34 w 1489"/>
                  <a:gd name="T71" fmla="*/ 38 h 320"/>
                  <a:gd name="T72" fmla="*/ 51 w 1489"/>
                  <a:gd name="T73" fmla="*/ 46 h 320"/>
                  <a:gd name="T74" fmla="*/ 80 w 1489"/>
                  <a:gd name="T75" fmla="*/ 53 h 320"/>
                  <a:gd name="T76" fmla="*/ 108 w 1489"/>
                  <a:gd name="T77" fmla="*/ 60 h 320"/>
                  <a:gd name="T78" fmla="*/ 136 w 1489"/>
                  <a:gd name="T79" fmla="*/ 68 h 320"/>
                  <a:gd name="T80" fmla="*/ 164 w 1489"/>
                  <a:gd name="T81" fmla="*/ 76 h 320"/>
                  <a:gd name="T82" fmla="*/ 191 w 1489"/>
                  <a:gd name="T83" fmla="*/ 83 h 320"/>
                  <a:gd name="T84" fmla="*/ 220 w 1489"/>
                  <a:gd name="T85" fmla="*/ 91 h 320"/>
                  <a:gd name="T86" fmla="*/ 248 w 1489"/>
                  <a:gd name="T87" fmla="*/ 98 h 320"/>
                  <a:gd name="T88" fmla="*/ 300 w 1489"/>
                  <a:gd name="T89" fmla="*/ 107 h 320"/>
                  <a:gd name="T90" fmla="*/ 376 w 1489"/>
                  <a:gd name="T91" fmla="*/ 119 h 320"/>
                  <a:gd name="T92" fmla="*/ 451 w 1489"/>
                  <a:gd name="T93" fmla="*/ 130 h 320"/>
                  <a:gd name="T94" fmla="*/ 526 w 1489"/>
                  <a:gd name="T95" fmla="*/ 143 h 320"/>
                  <a:gd name="T96" fmla="*/ 599 w 1489"/>
                  <a:gd name="T97" fmla="*/ 156 h 320"/>
                  <a:gd name="T98" fmla="*/ 674 w 1489"/>
                  <a:gd name="T99" fmla="*/ 169 h 320"/>
                  <a:gd name="T100" fmla="*/ 749 w 1489"/>
                  <a:gd name="T101" fmla="*/ 182 h 320"/>
                  <a:gd name="T102" fmla="*/ 825 w 1489"/>
                  <a:gd name="T103" fmla="*/ 195 h 320"/>
                  <a:gd name="T104" fmla="*/ 901 w 1489"/>
                  <a:gd name="T105" fmla="*/ 211 h 320"/>
                  <a:gd name="T106" fmla="*/ 978 w 1489"/>
                  <a:gd name="T107" fmla="*/ 226 h 320"/>
                  <a:gd name="T108" fmla="*/ 1054 w 1489"/>
                  <a:gd name="T109" fmla="*/ 240 h 320"/>
                  <a:gd name="T110" fmla="*/ 1129 w 1489"/>
                  <a:gd name="T111" fmla="*/ 255 h 320"/>
                  <a:gd name="T112" fmla="*/ 1206 w 1489"/>
                  <a:gd name="T113" fmla="*/ 270 h 320"/>
                  <a:gd name="T114" fmla="*/ 1282 w 1489"/>
                  <a:gd name="T115" fmla="*/ 283 h 320"/>
                  <a:gd name="T116" fmla="*/ 1359 w 1489"/>
                  <a:gd name="T117" fmla="*/ 298 h 320"/>
                  <a:gd name="T118" fmla="*/ 1436 w 1489"/>
                  <a:gd name="T119" fmla="*/ 313 h 320"/>
                  <a:gd name="T120" fmla="*/ 1475 w 1489"/>
                  <a:gd name="T121" fmla="*/ 314 h 320"/>
                  <a:gd name="T122" fmla="*/ 1479 w 1489"/>
                  <a:gd name="T123" fmla="*/ 30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89" h="320">
                    <a:moveTo>
                      <a:pt x="1480" y="295"/>
                    </a:moveTo>
                    <a:lnTo>
                      <a:pt x="1482" y="290"/>
                    </a:lnTo>
                    <a:lnTo>
                      <a:pt x="1485" y="284"/>
                    </a:lnTo>
                    <a:lnTo>
                      <a:pt x="1487" y="280"/>
                    </a:lnTo>
                    <a:lnTo>
                      <a:pt x="1489" y="275"/>
                    </a:lnTo>
                    <a:lnTo>
                      <a:pt x="1449" y="270"/>
                    </a:lnTo>
                    <a:lnTo>
                      <a:pt x="1410" y="264"/>
                    </a:lnTo>
                    <a:lnTo>
                      <a:pt x="1370" y="259"/>
                    </a:lnTo>
                    <a:lnTo>
                      <a:pt x="1331" y="254"/>
                    </a:lnTo>
                    <a:lnTo>
                      <a:pt x="1291" y="249"/>
                    </a:lnTo>
                    <a:lnTo>
                      <a:pt x="1253" y="242"/>
                    </a:lnTo>
                    <a:lnTo>
                      <a:pt x="1214" y="236"/>
                    </a:lnTo>
                    <a:lnTo>
                      <a:pt x="1175" y="230"/>
                    </a:lnTo>
                    <a:lnTo>
                      <a:pt x="1136" y="224"/>
                    </a:lnTo>
                    <a:lnTo>
                      <a:pt x="1097" y="217"/>
                    </a:lnTo>
                    <a:lnTo>
                      <a:pt x="1058" y="210"/>
                    </a:lnTo>
                    <a:lnTo>
                      <a:pt x="1020" y="204"/>
                    </a:lnTo>
                    <a:lnTo>
                      <a:pt x="981" y="195"/>
                    </a:lnTo>
                    <a:lnTo>
                      <a:pt x="942" y="188"/>
                    </a:lnTo>
                    <a:lnTo>
                      <a:pt x="902" y="181"/>
                    </a:lnTo>
                    <a:lnTo>
                      <a:pt x="864" y="172"/>
                    </a:lnTo>
                    <a:lnTo>
                      <a:pt x="827" y="165"/>
                    </a:lnTo>
                    <a:lnTo>
                      <a:pt x="792" y="159"/>
                    </a:lnTo>
                    <a:lnTo>
                      <a:pt x="756" y="151"/>
                    </a:lnTo>
                    <a:lnTo>
                      <a:pt x="720" y="145"/>
                    </a:lnTo>
                    <a:lnTo>
                      <a:pt x="685" y="139"/>
                    </a:lnTo>
                    <a:lnTo>
                      <a:pt x="649" y="133"/>
                    </a:lnTo>
                    <a:lnTo>
                      <a:pt x="614" y="126"/>
                    </a:lnTo>
                    <a:lnTo>
                      <a:pt x="578" y="120"/>
                    </a:lnTo>
                    <a:lnTo>
                      <a:pt x="544" y="115"/>
                    </a:lnTo>
                    <a:lnTo>
                      <a:pt x="508" y="108"/>
                    </a:lnTo>
                    <a:lnTo>
                      <a:pt x="473" y="103"/>
                    </a:lnTo>
                    <a:lnTo>
                      <a:pt x="437" y="97"/>
                    </a:lnTo>
                    <a:lnTo>
                      <a:pt x="402" y="92"/>
                    </a:lnTo>
                    <a:lnTo>
                      <a:pt x="366" y="86"/>
                    </a:lnTo>
                    <a:lnTo>
                      <a:pt x="329" y="80"/>
                    </a:lnTo>
                    <a:lnTo>
                      <a:pt x="293" y="75"/>
                    </a:lnTo>
                    <a:lnTo>
                      <a:pt x="282" y="72"/>
                    </a:lnTo>
                    <a:lnTo>
                      <a:pt x="271" y="70"/>
                    </a:lnTo>
                    <a:lnTo>
                      <a:pt x="260" y="67"/>
                    </a:lnTo>
                    <a:lnTo>
                      <a:pt x="249" y="63"/>
                    </a:lnTo>
                    <a:lnTo>
                      <a:pt x="238" y="61"/>
                    </a:lnTo>
                    <a:lnTo>
                      <a:pt x="227" y="58"/>
                    </a:lnTo>
                    <a:lnTo>
                      <a:pt x="217" y="56"/>
                    </a:lnTo>
                    <a:lnTo>
                      <a:pt x="205" y="53"/>
                    </a:lnTo>
                    <a:lnTo>
                      <a:pt x="195" y="50"/>
                    </a:lnTo>
                    <a:lnTo>
                      <a:pt x="183" y="48"/>
                    </a:lnTo>
                    <a:lnTo>
                      <a:pt x="173" y="45"/>
                    </a:lnTo>
                    <a:lnTo>
                      <a:pt x="161" y="41"/>
                    </a:lnTo>
                    <a:lnTo>
                      <a:pt x="151" y="39"/>
                    </a:lnTo>
                    <a:lnTo>
                      <a:pt x="140" y="36"/>
                    </a:lnTo>
                    <a:lnTo>
                      <a:pt x="129" y="34"/>
                    </a:lnTo>
                    <a:lnTo>
                      <a:pt x="118" y="31"/>
                    </a:lnTo>
                    <a:lnTo>
                      <a:pt x="106" y="27"/>
                    </a:lnTo>
                    <a:lnTo>
                      <a:pt x="93" y="23"/>
                    </a:lnTo>
                    <a:lnTo>
                      <a:pt x="81" y="19"/>
                    </a:lnTo>
                    <a:lnTo>
                      <a:pt x="68" y="15"/>
                    </a:lnTo>
                    <a:lnTo>
                      <a:pt x="56" y="11"/>
                    </a:lnTo>
                    <a:lnTo>
                      <a:pt x="43" y="7"/>
                    </a:lnTo>
                    <a:lnTo>
                      <a:pt x="30" y="4"/>
                    </a:lnTo>
                    <a:lnTo>
                      <a:pt x="18" y="0"/>
                    </a:lnTo>
                    <a:lnTo>
                      <a:pt x="14" y="5"/>
                    </a:lnTo>
                    <a:lnTo>
                      <a:pt x="10" y="10"/>
                    </a:lnTo>
                    <a:lnTo>
                      <a:pt x="4" y="15"/>
                    </a:lnTo>
                    <a:lnTo>
                      <a:pt x="0" y="20"/>
                    </a:lnTo>
                    <a:lnTo>
                      <a:pt x="5" y="24"/>
                    </a:lnTo>
                    <a:lnTo>
                      <a:pt x="10" y="26"/>
                    </a:lnTo>
                    <a:lnTo>
                      <a:pt x="15" y="29"/>
                    </a:lnTo>
                    <a:lnTo>
                      <a:pt x="19" y="31"/>
                    </a:lnTo>
                    <a:lnTo>
                      <a:pt x="24" y="33"/>
                    </a:lnTo>
                    <a:lnTo>
                      <a:pt x="28" y="36"/>
                    </a:lnTo>
                    <a:lnTo>
                      <a:pt x="34" y="38"/>
                    </a:lnTo>
                    <a:lnTo>
                      <a:pt x="38" y="41"/>
                    </a:lnTo>
                    <a:lnTo>
                      <a:pt x="51" y="46"/>
                    </a:lnTo>
                    <a:lnTo>
                      <a:pt x="66" y="49"/>
                    </a:lnTo>
                    <a:lnTo>
                      <a:pt x="80" y="53"/>
                    </a:lnTo>
                    <a:lnTo>
                      <a:pt x="94" y="56"/>
                    </a:lnTo>
                    <a:lnTo>
                      <a:pt x="108" y="60"/>
                    </a:lnTo>
                    <a:lnTo>
                      <a:pt x="122" y="64"/>
                    </a:lnTo>
                    <a:lnTo>
                      <a:pt x="136" y="68"/>
                    </a:lnTo>
                    <a:lnTo>
                      <a:pt x="150" y="72"/>
                    </a:lnTo>
                    <a:lnTo>
                      <a:pt x="164" y="76"/>
                    </a:lnTo>
                    <a:lnTo>
                      <a:pt x="178" y="79"/>
                    </a:lnTo>
                    <a:lnTo>
                      <a:pt x="191" y="83"/>
                    </a:lnTo>
                    <a:lnTo>
                      <a:pt x="206" y="88"/>
                    </a:lnTo>
                    <a:lnTo>
                      <a:pt x="220" y="91"/>
                    </a:lnTo>
                    <a:lnTo>
                      <a:pt x="233" y="95"/>
                    </a:lnTo>
                    <a:lnTo>
                      <a:pt x="248" y="98"/>
                    </a:lnTo>
                    <a:lnTo>
                      <a:pt x="261" y="102"/>
                    </a:lnTo>
                    <a:lnTo>
                      <a:pt x="300" y="107"/>
                    </a:lnTo>
                    <a:lnTo>
                      <a:pt x="338" y="113"/>
                    </a:lnTo>
                    <a:lnTo>
                      <a:pt x="376" y="119"/>
                    </a:lnTo>
                    <a:lnTo>
                      <a:pt x="414" y="124"/>
                    </a:lnTo>
                    <a:lnTo>
                      <a:pt x="451" y="130"/>
                    </a:lnTo>
                    <a:lnTo>
                      <a:pt x="488" y="137"/>
                    </a:lnTo>
                    <a:lnTo>
                      <a:pt x="526" y="143"/>
                    </a:lnTo>
                    <a:lnTo>
                      <a:pt x="563" y="149"/>
                    </a:lnTo>
                    <a:lnTo>
                      <a:pt x="599" y="156"/>
                    </a:lnTo>
                    <a:lnTo>
                      <a:pt x="637" y="162"/>
                    </a:lnTo>
                    <a:lnTo>
                      <a:pt x="674" y="169"/>
                    </a:lnTo>
                    <a:lnTo>
                      <a:pt x="711" y="175"/>
                    </a:lnTo>
                    <a:lnTo>
                      <a:pt x="749" y="182"/>
                    </a:lnTo>
                    <a:lnTo>
                      <a:pt x="787" y="189"/>
                    </a:lnTo>
                    <a:lnTo>
                      <a:pt x="825" y="195"/>
                    </a:lnTo>
                    <a:lnTo>
                      <a:pt x="864" y="203"/>
                    </a:lnTo>
                    <a:lnTo>
                      <a:pt x="901" y="211"/>
                    </a:lnTo>
                    <a:lnTo>
                      <a:pt x="940" y="218"/>
                    </a:lnTo>
                    <a:lnTo>
                      <a:pt x="978" y="226"/>
                    </a:lnTo>
                    <a:lnTo>
                      <a:pt x="1015" y="233"/>
                    </a:lnTo>
                    <a:lnTo>
                      <a:pt x="1054" y="240"/>
                    </a:lnTo>
                    <a:lnTo>
                      <a:pt x="1092" y="248"/>
                    </a:lnTo>
                    <a:lnTo>
                      <a:pt x="1129" y="255"/>
                    </a:lnTo>
                    <a:lnTo>
                      <a:pt x="1168" y="262"/>
                    </a:lnTo>
                    <a:lnTo>
                      <a:pt x="1206" y="270"/>
                    </a:lnTo>
                    <a:lnTo>
                      <a:pt x="1244" y="277"/>
                    </a:lnTo>
                    <a:lnTo>
                      <a:pt x="1282" y="283"/>
                    </a:lnTo>
                    <a:lnTo>
                      <a:pt x="1321" y="291"/>
                    </a:lnTo>
                    <a:lnTo>
                      <a:pt x="1359" y="298"/>
                    </a:lnTo>
                    <a:lnTo>
                      <a:pt x="1397" y="305"/>
                    </a:lnTo>
                    <a:lnTo>
                      <a:pt x="1436" y="313"/>
                    </a:lnTo>
                    <a:lnTo>
                      <a:pt x="1474" y="320"/>
                    </a:lnTo>
                    <a:lnTo>
                      <a:pt x="1475" y="314"/>
                    </a:lnTo>
                    <a:lnTo>
                      <a:pt x="1476" y="307"/>
                    </a:lnTo>
                    <a:lnTo>
                      <a:pt x="1479" y="301"/>
                    </a:lnTo>
                    <a:lnTo>
                      <a:pt x="1480" y="295"/>
                    </a:lnTo>
                    <a:close/>
                  </a:path>
                </a:pathLst>
              </a:custGeom>
              <a:solidFill>
                <a:srgbClr val="BF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2" name="Freeform 126"/>
              <p:cNvSpPr>
                <a:spLocks/>
              </p:cNvSpPr>
              <p:nvPr/>
            </p:nvSpPr>
            <p:spPr bwMode="auto">
              <a:xfrm>
                <a:off x="4163" y="3480"/>
                <a:ext cx="295" cy="64"/>
              </a:xfrm>
              <a:custGeom>
                <a:avLst/>
                <a:gdLst>
                  <a:gd name="T0" fmla="*/ 1480 w 1486"/>
                  <a:gd name="T1" fmla="*/ 290 h 317"/>
                  <a:gd name="T2" fmla="*/ 1484 w 1486"/>
                  <a:gd name="T3" fmla="*/ 280 h 317"/>
                  <a:gd name="T4" fmla="*/ 1446 w 1486"/>
                  <a:gd name="T5" fmla="*/ 271 h 317"/>
                  <a:gd name="T6" fmla="*/ 1368 w 1486"/>
                  <a:gd name="T7" fmla="*/ 261 h 317"/>
                  <a:gd name="T8" fmla="*/ 1289 w 1486"/>
                  <a:gd name="T9" fmla="*/ 250 h 317"/>
                  <a:gd name="T10" fmla="*/ 1211 w 1486"/>
                  <a:gd name="T11" fmla="*/ 238 h 317"/>
                  <a:gd name="T12" fmla="*/ 1134 w 1486"/>
                  <a:gd name="T13" fmla="*/ 226 h 317"/>
                  <a:gd name="T14" fmla="*/ 1055 w 1486"/>
                  <a:gd name="T15" fmla="*/ 212 h 317"/>
                  <a:gd name="T16" fmla="*/ 978 w 1486"/>
                  <a:gd name="T17" fmla="*/ 197 h 317"/>
                  <a:gd name="T18" fmla="*/ 899 w 1486"/>
                  <a:gd name="T19" fmla="*/ 182 h 317"/>
                  <a:gd name="T20" fmla="*/ 824 w 1486"/>
                  <a:gd name="T21" fmla="*/ 166 h 317"/>
                  <a:gd name="T22" fmla="*/ 753 w 1486"/>
                  <a:gd name="T23" fmla="*/ 152 h 317"/>
                  <a:gd name="T24" fmla="*/ 683 w 1486"/>
                  <a:gd name="T25" fmla="*/ 140 h 317"/>
                  <a:gd name="T26" fmla="*/ 612 w 1486"/>
                  <a:gd name="T27" fmla="*/ 127 h 317"/>
                  <a:gd name="T28" fmla="*/ 542 w 1486"/>
                  <a:gd name="T29" fmla="*/ 115 h 317"/>
                  <a:gd name="T30" fmla="*/ 472 w 1486"/>
                  <a:gd name="T31" fmla="*/ 103 h 317"/>
                  <a:gd name="T32" fmla="*/ 401 w 1486"/>
                  <a:gd name="T33" fmla="*/ 91 h 317"/>
                  <a:gd name="T34" fmla="*/ 328 w 1486"/>
                  <a:gd name="T35" fmla="*/ 79 h 317"/>
                  <a:gd name="T36" fmla="*/ 281 w 1486"/>
                  <a:gd name="T37" fmla="*/ 71 h 317"/>
                  <a:gd name="T38" fmla="*/ 259 w 1486"/>
                  <a:gd name="T39" fmla="*/ 66 h 317"/>
                  <a:gd name="T40" fmla="*/ 237 w 1486"/>
                  <a:gd name="T41" fmla="*/ 60 h 317"/>
                  <a:gd name="T42" fmla="*/ 216 w 1486"/>
                  <a:gd name="T43" fmla="*/ 55 h 317"/>
                  <a:gd name="T44" fmla="*/ 194 w 1486"/>
                  <a:gd name="T45" fmla="*/ 49 h 317"/>
                  <a:gd name="T46" fmla="*/ 172 w 1486"/>
                  <a:gd name="T47" fmla="*/ 44 h 317"/>
                  <a:gd name="T48" fmla="*/ 150 w 1486"/>
                  <a:gd name="T49" fmla="*/ 38 h 317"/>
                  <a:gd name="T50" fmla="*/ 128 w 1486"/>
                  <a:gd name="T51" fmla="*/ 33 h 317"/>
                  <a:gd name="T52" fmla="*/ 104 w 1486"/>
                  <a:gd name="T53" fmla="*/ 26 h 317"/>
                  <a:gd name="T54" fmla="*/ 79 w 1486"/>
                  <a:gd name="T55" fmla="*/ 18 h 317"/>
                  <a:gd name="T56" fmla="*/ 53 w 1486"/>
                  <a:gd name="T57" fmla="*/ 11 h 317"/>
                  <a:gd name="T58" fmla="*/ 29 w 1486"/>
                  <a:gd name="T59" fmla="*/ 4 h 317"/>
                  <a:gd name="T60" fmla="*/ 13 w 1486"/>
                  <a:gd name="T61" fmla="*/ 5 h 317"/>
                  <a:gd name="T62" fmla="*/ 4 w 1486"/>
                  <a:gd name="T63" fmla="*/ 14 h 317"/>
                  <a:gd name="T64" fmla="*/ 5 w 1486"/>
                  <a:gd name="T65" fmla="*/ 22 h 317"/>
                  <a:gd name="T66" fmla="*/ 15 w 1486"/>
                  <a:gd name="T67" fmla="*/ 27 h 317"/>
                  <a:gd name="T68" fmla="*/ 24 w 1486"/>
                  <a:gd name="T69" fmla="*/ 31 h 317"/>
                  <a:gd name="T70" fmla="*/ 34 w 1486"/>
                  <a:gd name="T71" fmla="*/ 36 h 317"/>
                  <a:gd name="T72" fmla="*/ 53 w 1486"/>
                  <a:gd name="T73" fmla="*/ 43 h 317"/>
                  <a:gd name="T74" fmla="*/ 82 w 1486"/>
                  <a:gd name="T75" fmla="*/ 50 h 317"/>
                  <a:gd name="T76" fmla="*/ 110 w 1486"/>
                  <a:gd name="T77" fmla="*/ 58 h 317"/>
                  <a:gd name="T78" fmla="*/ 138 w 1486"/>
                  <a:gd name="T79" fmla="*/ 66 h 317"/>
                  <a:gd name="T80" fmla="*/ 166 w 1486"/>
                  <a:gd name="T81" fmla="*/ 73 h 317"/>
                  <a:gd name="T82" fmla="*/ 195 w 1486"/>
                  <a:gd name="T83" fmla="*/ 80 h 317"/>
                  <a:gd name="T84" fmla="*/ 223 w 1486"/>
                  <a:gd name="T85" fmla="*/ 89 h 317"/>
                  <a:gd name="T86" fmla="*/ 251 w 1486"/>
                  <a:gd name="T87" fmla="*/ 96 h 317"/>
                  <a:gd name="T88" fmla="*/ 304 w 1486"/>
                  <a:gd name="T89" fmla="*/ 105 h 317"/>
                  <a:gd name="T90" fmla="*/ 380 w 1486"/>
                  <a:gd name="T91" fmla="*/ 117 h 317"/>
                  <a:gd name="T92" fmla="*/ 454 w 1486"/>
                  <a:gd name="T93" fmla="*/ 128 h 317"/>
                  <a:gd name="T94" fmla="*/ 528 w 1486"/>
                  <a:gd name="T95" fmla="*/ 141 h 317"/>
                  <a:gd name="T96" fmla="*/ 600 w 1486"/>
                  <a:gd name="T97" fmla="*/ 154 h 317"/>
                  <a:gd name="T98" fmla="*/ 675 w 1486"/>
                  <a:gd name="T99" fmla="*/ 167 h 317"/>
                  <a:gd name="T100" fmla="*/ 749 w 1486"/>
                  <a:gd name="T101" fmla="*/ 181 h 317"/>
                  <a:gd name="T102" fmla="*/ 824 w 1486"/>
                  <a:gd name="T103" fmla="*/ 194 h 317"/>
                  <a:gd name="T104" fmla="*/ 900 w 1486"/>
                  <a:gd name="T105" fmla="*/ 209 h 317"/>
                  <a:gd name="T106" fmla="*/ 977 w 1486"/>
                  <a:gd name="T107" fmla="*/ 224 h 317"/>
                  <a:gd name="T108" fmla="*/ 1053 w 1486"/>
                  <a:gd name="T109" fmla="*/ 238 h 317"/>
                  <a:gd name="T110" fmla="*/ 1128 w 1486"/>
                  <a:gd name="T111" fmla="*/ 253 h 317"/>
                  <a:gd name="T112" fmla="*/ 1205 w 1486"/>
                  <a:gd name="T113" fmla="*/ 267 h 317"/>
                  <a:gd name="T114" fmla="*/ 1281 w 1486"/>
                  <a:gd name="T115" fmla="*/ 281 h 317"/>
                  <a:gd name="T116" fmla="*/ 1358 w 1486"/>
                  <a:gd name="T117" fmla="*/ 295 h 317"/>
                  <a:gd name="T118" fmla="*/ 1435 w 1486"/>
                  <a:gd name="T119" fmla="*/ 310 h 317"/>
                  <a:gd name="T120" fmla="*/ 1474 w 1486"/>
                  <a:gd name="T121" fmla="*/ 312 h 317"/>
                  <a:gd name="T122" fmla="*/ 1476 w 1486"/>
                  <a:gd name="T123" fmla="*/ 30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86" h="317">
                    <a:moveTo>
                      <a:pt x="1478" y="294"/>
                    </a:moveTo>
                    <a:lnTo>
                      <a:pt x="1480" y="290"/>
                    </a:lnTo>
                    <a:lnTo>
                      <a:pt x="1482" y="284"/>
                    </a:lnTo>
                    <a:lnTo>
                      <a:pt x="1484" y="280"/>
                    </a:lnTo>
                    <a:lnTo>
                      <a:pt x="1486" y="276"/>
                    </a:lnTo>
                    <a:lnTo>
                      <a:pt x="1446" y="271"/>
                    </a:lnTo>
                    <a:lnTo>
                      <a:pt x="1406" y="267"/>
                    </a:lnTo>
                    <a:lnTo>
                      <a:pt x="1368" y="261"/>
                    </a:lnTo>
                    <a:lnTo>
                      <a:pt x="1328" y="255"/>
                    </a:lnTo>
                    <a:lnTo>
                      <a:pt x="1289" y="250"/>
                    </a:lnTo>
                    <a:lnTo>
                      <a:pt x="1250" y="245"/>
                    </a:lnTo>
                    <a:lnTo>
                      <a:pt x="1211" y="238"/>
                    </a:lnTo>
                    <a:lnTo>
                      <a:pt x="1172" y="232"/>
                    </a:lnTo>
                    <a:lnTo>
                      <a:pt x="1134" y="226"/>
                    </a:lnTo>
                    <a:lnTo>
                      <a:pt x="1095" y="218"/>
                    </a:lnTo>
                    <a:lnTo>
                      <a:pt x="1055" y="212"/>
                    </a:lnTo>
                    <a:lnTo>
                      <a:pt x="1016" y="205"/>
                    </a:lnTo>
                    <a:lnTo>
                      <a:pt x="978" y="197"/>
                    </a:lnTo>
                    <a:lnTo>
                      <a:pt x="939" y="189"/>
                    </a:lnTo>
                    <a:lnTo>
                      <a:pt x="899" y="182"/>
                    </a:lnTo>
                    <a:lnTo>
                      <a:pt x="861" y="173"/>
                    </a:lnTo>
                    <a:lnTo>
                      <a:pt x="824" y="166"/>
                    </a:lnTo>
                    <a:lnTo>
                      <a:pt x="788" y="160"/>
                    </a:lnTo>
                    <a:lnTo>
                      <a:pt x="753" y="152"/>
                    </a:lnTo>
                    <a:lnTo>
                      <a:pt x="717" y="146"/>
                    </a:lnTo>
                    <a:lnTo>
                      <a:pt x="683" y="140"/>
                    </a:lnTo>
                    <a:lnTo>
                      <a:pt x="647" y="134"/>
                    </a:lnTo>
                    <a:lnTo>
                      <a:pt x="612" y="127"/>
                    </a:lnTo>
                    <a:lnTo>
                      <a:pt x="577" y="121"/>
                    </a:lnTo>
                    <a:lnTo>
                      <a:pt x="542" y="115"/>
                    </a:lnTo>
                    <a:lnTo>
                      <a:pt x="507" y="108"/>
                    </a:lnTo>
                    <a:lnTo>
                      <a:pt x="472" y="103"/>
                    </a:lnTo>
                    <a:lnTo>
                      <a:pt x="436" y="97"/>
                    </a:lnTo>
                    <a:lnTo>
                      <a:pt x="401" y="91"/>
                    </a:lnTo>
                    <a:lnTo>
                      <a:pt x="364" y="85"/>
                    </a:lnTo>
                    <a:lnTo>
                      <a:pt x="328" y="79"/>
                    </a:lnTo>
                    <a:lnTo>
                      <a:pt x="292" y="74"/>
                    </a:lnTo>
                    <a:lnTo>
                      <a:pt x="281" y="71"/>
                    </a:lnTo>
                    <a:lnTo>
                      <a:pt x="270" y="69"/>
                    </a:lnTo>
                    <a:lnTo>
                      <a:pt x="259" y="66"/>
                    </a:lnTo>
                    <a:lnTo>
                      <a:pt x="248" y="62"/>
                    </a:lnTo>
                    <a:lnTo>
                      <a:pt x="237" y="60"/>
                    </a:lnTo>
                    <a:lnTo>
                      <a:pt x="226" y="57"/>
                    </a:lnTo>
                    <a:lnTo>
                      <a:pt x="216" y="55"/>
                    </a:lnTo>
                    <a:lnTo>
                      <a:pt x="204" y="52"/>
                    </a:lnTo>
                    <a:lnTo>
                      <a:pt x="194" y="49"/>
                    </a:lnTo>
                    <a:lnTo>
                      <a:pt x="182" y="47"/>
                    </a:lnTo>
                    <a:lnTo>
                      <a:pt x="172" y="44"/>
                    </a:lnTo>
                    <a:lnTo>
                      <a:pt x="160" y="40"/>
                    </a:lnTo>
                    <a:lnTo>
                      <a:pt x="150" y="38"/>
                    </a:lnTo>
                    <a:lnTo>
                      <a:pt x="138" y="35"/>
                    </a:lnTo>
                    <a:lnTo>
                      <a:pt x="128" y="33"/>
                    </a:lnTo>
                    <a:lnTo>
                      <a:pt x="116" y="30"/>
                    </a:lnTo>
                    <a:lnTo>
                      <a:pt x="104" y="26"/>
                    </a:lnTo>
                    <a:lnTo>
                      <a:pt x="91" y="23"/>
                    </a:lnTo>
                    <a:lnTo>
                      <a:pt x="79" y="18"/>
                    </a:lnTo>
                    <a:lnTo>
                      <a:pt x="66" y="14"/>
                    </a:lnTo>
                    <a:lnTo>
                      <a:pt x="53" y="11"/>
                    </a:lnTo>
                    <a:lnTo>
                      <a:pt x="41" y="7"/>
                    </a:lnTo>
                    <a:lnTo>
                      <a:pt x="29" y="4"/>
                    </a:lnTo>
                    <a:lnTo>
                      <a:pt x="17" y="0"/>
                    </a:lnTo>
                    <a:lnTo>
                      <a:pt x="13" y="5"/>
                    </a:lnTo>
                    <a:lnTo>
                      <a:pt x="9" y="9"/>
                    </a:lnTo>
                    <a:lnTo>
                      <a:pt x="4" y="14"/>
                    </a:lnTo>
                    <a:lnTo>
                      <a:pt x="0" y="19"/>
                    </a:lnTo>
                    <a:lnTo>
                      <a:pt x="5" y="22"/>
                    </a:lnTo>
                    <a:lnTo>
                      <a:pt x="11" y="24"/>
                    </a:lnTo>
                    <a:lnTo>
                      <a:pt x="15" y="27"/>
                    </a:lnTo>
                    <a:lnTo>
                      <a:pt x="20" y="29"/>
                    </a:lnTo>
                    <a:lnTo>
                      <a:pt x="24" y="31"/>
                    </a:lnTo>
                    <a:lnTo>
                      <a:pt x="29" y="33"/>
                    </a:lnTo>
                    <a:lnTo>
                      <a:pt x="34" y="36"/>
                    </a:lnTo>
                    <a:lnTo>
                      <a:pt x="39" y="38"/>
                    </a:lnTo>
                    <a:lnTo>
                      <a:pt x="53" y="43"/>
                    </a:lnTo>
                    <a:lnTo>
                      <a:pt x="67" y="46"/>
                    </a:lnTo>
                    <a:lnTo>
                      <a:pt x="82" y="50"/>
                    </a:lnTo>
                    <a:lnTo>
                      <a:pt x="96" y="54"/>
                    </a:lnTo>
                    <a:lnTo>
                      <a:pt x="110" y="58"/>
                    </a:lnTo>
                    <a:lnTo>
                      <a:pt x="125" y="61"/>
                    </a:lnTo>
                    <a:lnTo>
                      <a:pt x="138" y="66"/>
                    </a:lnTo>
                    <a:lnTo>
                      <a:pt x="153" y="69"/>
                    </a:lnTo>
                    <a:lnTo>
                      <a:pt x="166" y="73"/>
                    </a:lnTo>
                    <a:lnTo>
                      <a:pt x="181" y="77"/>
                    </a:lnTo>
                    <a:lnTo>
                      <a:pt x="195" y="80"/>
                    </a:lnTo>
                    <a:lnTo>
                      <a:pt x="209" y="84"/>
                    </a:lnTo>
                    <a:lnTo>
                      <a:pt x="223" y="89"/>
                    </a:lnTo>
                    <a:lnTo>
                      <a:pt x="237" y="93"/>
                    </a:lnTo>
                    <a:lnTo>
                      <a:pt x="251" y="96"/>
                    </a:lnTo>
                    <a:lnTo>
                      <a:pt x="266" y="100"/>
                    </a:lnTo>
                    <a:lnTo>
                      <a:pt x="304" y="105"/>
                    </a:lnTo>
                    <a:lnTo>
                      <a:pt x="342" y="111"/>
                    </a:lnTo>
                    <a:lnTo>
                      <a:pt x="380" y="117"/>
                    </a:lnTo>
                    <a:lnTo>
                      <a:pt x="417" y="122"/>
                    </a:lnTo>
                    <a:lnTo>
                      <a:pt x="454" y="128"/>
                    </a:lnTo>
                    <a:lnTo>
                      <a:pt x="491" y="135"/>
                    </a:lnTo>
                    <a:lnTo>
                      <a:pt x="528" y="141"/>
                    </a:lnTo>
                    <a:lnTo>
                      <a:pt x="565" y="147"/>
                    </a:lnTo>
                    <a:lnTo>
                      <a:pt x="600" y="154"/>
                    </a:lnTo>
                    <a:lnTo>
                      <a:pt x="638" y="161"/>
                    </a:lnTo>
                    <a:lnTo>
                      <a:pt x="675" y="167"/>
                    </a:lnTo>
                    <a:lnTo>
                      <a:pt x="711" y="174"/>
                    </a:lnTo>
                    <a:lnTo>
                      <a:pt x="749" y="181"/>
                    </a:lnTo>
                    <a:lnTo>
                      <a:pt x="786" y="188"/>
                    </a:lnTo>
                    <a:lnTo>
                      <a:pt x="824" y="194"/>
                    </a:lnTo>
                    <a:lnTo>
                      <a:pt x="863" y="202"/>
                    </a:lnTo>
                    <a:lnTo>
                      <a:pt x="900" y="209"/>
                    </a:lnTo>
                    <a:lnTo>
                      <a:pt x="939" y="216"/>
                    </a:lnTo>
                    <a:lnTo>
                      <a:pt x="977" y="224"/>
                    </a:lnTo>
                    <a:lnTo>
                      <a:pt x="1014" y="231"/>
                    </a:lnTo>
                    <a:lnTo>
                      <a:pt x="1053" y="238"/>
                    </a:lnTo>
                    <a:lnTo>
                      <a:pt x="1091" y="246"/>
                    </a:lnTo>
                    <a:lnTo>
                      <a:pt x="1128" y="253"/>
                    </a:lnTo>
                    <a:lnTo>
                      <a:pt x="1167" y="260"/>
                    </a:lnTo>
                    <a:lnTo>
                      <a:pt x="1205" y="267"/>
                    </a:lnTo>
                    <a:lnTo>
                      <a:pt x="1243" y="274"/>
                    </a:lnTo>
                    <a:lnTo>
                      <a:pt x="1281" y="281"/>
                    </a:lnTo>
                    <a:lnTo>
                      <a:pt x="1320" y="289"/>
                    </a:lnTo>
                    <a:lnTo>
                      <a:pt x="1358" y="295"/>
                    </a:lnTo>
                    <a:lnTo>
                      <a:pt x="1396" y="302"/>
                    </a:lnTo>
                    <a:lnTo>
                      <a:pt x="1435" y="310"/>
                    </a:lnTo>
                    <a:lnTo>
                      <a:pt x="1473" y="317"/>
                    </a:lnTo>
                    <a:lnTo>
                      <a:pt x="1474" y="312"/>
                    </a:lnTo>
                    <a:lnTo>
                      <a:pt x="1475" y="305"/>
                    </a:lnTo>
                    <a:lnTo>
                      <a:pt x="1476" y="300"/>
                    </a:lnTo>
                    <a:lnTo>
                      <a:pt x="1478" y="294"/>
                    </a:lnTo>
                    <a:close/>
                  </a:path>
                </a:pathLst>
              </a:custGeom>
              <a:solidFill>
                <a:srgbClr val="C17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3" name="Freeform 127"/>
              <p:cNvSpPr>
                <a:spLocks/>
              </p:cNvSpPr>
              <p:nvPr/>
            </p:nvSpPr>
            <p:spPr bwMode="auto">
              <a:xfrm>
                <a:off x="4163" y="3480"/>
                <a:ext cx="295" cy="64"/>
              </a:xfrm>
              <a:custGeom>
                <a:avLst/>
                <a:gdLst>
                  <a:gd name="T0" fmla="*/ 1479 w 1483"/>
                  <a:gd name="T1" fmla="*/ 290 h 315"/>
                  <a:gd name="T2" fmla="*/ 1482 w 1483"/>
                  <a:gd name="T3" fmla="*/ 281 h 315"/>
                  <a:gd name="T4" fmla="*/ 1443 w 1483"/>
                  <a:gd name="T5" fmla="*/ 272 h 315"/>
                  <a:gd name="T6" fmla="*/ 1365 w 1483"/>
                  <a:gd name="T7" fmla="*/ 262 h 315"/>
                  <a:gd name="T8" fmla="*/ 1286 w 1483"/>
                  <a:gd name="T9" fmla="*/ 251 h 315"/>
                  <a:gd name="T10" fmla="*/ 1208 w 1483"/>
                  <a:gd name="T11" fmla="*/ 239 h 315"/>
                  <a:gd name="T12" fmla="*/ 1130 w 1483"/>
                  <a:gd name="T13" fmla="*/ 227 h 315"/>
                  <a:gd name="T14" fmla="*/ 1053 w 1483"/>
                  <a:gd name="T15" fmla="*/ 213 h 315"/>
                  <a:gd name="T16" fmla="*/ 976 w 1483"/>
                  <a:gd name="T17" fmla="*/ 199 h 315"/>
                  <a:gd name="T18" fmla="*/ 897 w 1483"/>
                  <a:gd name="T19" fmla="*/ 183 h 315"/>
                  <a:gd name="T20" fmla="*/ 822 w 1483"/>
                  <a:gd name="T21" fmla="*/ 167 h 315"/>
                  <a:gd name="T22" fmla="*/ 751 w 1483"/>
                  <a:gd name="T23" fmla="*/ 154 h 315"/>
                  <a:gd name="T24" fmla="*/ 681 w 1483"/>
                  <a:gd name="T25" fmla="*/ 141 h 315"/>
                  <a:gd name="T26" fmla="*/ 611 w 1483"/>
                  <a:gd name="T27" fmla="*/ 128 h 315"/>
                  <a:gd name="T28" fmla="*/ 541 w 1483"/>
                  <a:gd name="T29" fmla="*/ 116 h 315"/>
                  <a:gd name="T30" fmla="*/ 471 w 1483"/>
                  <a:gd name="T31" fmla="*/ 103 h 315"/>
                  <a:gd name="T32" fmla="*/ 400 w 1483"/>
                  <a:gd name="T33" fmla="*/ 92 h 315"/>
                  <a:gd name="T34" fmla="*/ 327 w 1483"/>
                  <a:gd name="T35" fmla="*/ 80 h 315"/>
                  <a:gd name="T36" fmla="*/ 279 w 1483"/>
                  <a:gd name="T37" fmla="*/ 71 h 315"/>
                  <a:gd name="T38" fmla="*/ 257 w 1483"/>
                  <a:gd name="T39" fmla="*/ 66 h 315"/>
                  <a:gd name="T40" fmla="*/ 235 w 1483"/>
                  <a:gd name="T41" fmla="*/ 60 h 315"/>
                  <a:gd name="T42" fmla="*/ 213 w 1483"/>
                  <a:gd name="T43" fmla="*/ 55 h 315"/>
                  <a:gd name="T44" fmla="*/ 192 w 1483"/>
                  <a:gd name="T45" fmla="*/ 49 h 315"/>
                  <a:gd name="T46" fmla="*/ 170 w 1483"/>
                  <a:gd name="T47" fmla="*/ 44 h 315"/>
                  <a:gd name="T48" fmla="*/ 148 w 1483"/>
                  <a:gd name="T49" fmla="*/ 38 h 315"/>
                  <a:gd name="T50" fmla="*/ 126 w 1483"/>
                  <a:gd name="T51" fmla="*/ 33 h 315"/>
                  <a:gd name="T52" fmla="*/ 102 w 1483"/>
                  <a:gd name="T53" fmla="*/ 26 h 315"/>
                  <a:gd name="T54" fmla="*/ 77 w 1483"/>
                  <a:gd name="T55" fmla="*/ 18 h 315"/>
                  <a:gd name="T56" fmla="*/ 52 w 1483"/>
                  <a:gd name="T57" fmla="*/ 11 h 315"/>
                  <a:gd name="T58" fmla="*/ 27 w 1483"/>
                  <a:gd name="T59" fmla="*/ 4 h 315"/>
                  <a:gd name="T60" fmla="*/ 11 w 1483"/>
                  <a:gd name="T61" fmla="*/ 4 h 315"/>
                  <a:gd name="T62" fmla="*/ 4 w 1483"/>
                  <a:gd name="T63" fmla="*/ 13 h 315"/>
                  <a:gd name="T64" fmla="*/ 5 w 1483"/>
                  <a:gd name="T65" fmla="*/ 21 h 315"/>
                  <a:gd name="T66" fmla="*/ 16 w 1483"/>
                  <a:gd name="T67" fmla="*/ 25 h 315"/>
                  <a:gd name="T68" fmla="*/ 25 w 1483"/>
                  <a:gd name="T69" fmla="*/ 30 h 315"/>
                  <a:gd name="T70" fmla="*/ 35 w 1483"/>
                  <a:gd name="T71" fmla="*/ 34 h 315"/>
                  <a:gd name="T72" fmla="*/ 55 w 1483"/>
                  <a:gd name="T73" fmla="*/ 40 h 315"/>
                  <a:gd name="T74" fmla="*/ 84 w 1483"/>
                  <a:gd name="T75" fmla="*/ 48 h 315"/>
                  <a:gd name="T76" fmla="*/ 112 w 1483"/>
                  <a:gd name="T77" fmla="*/ 55 h 315"/>
                  <a:gd name="T78" fmla="*/ 141 w 1483"/>
                  <a:gd name="T79" fmla="*/ 62 h 315"/>
                  <a:gd name="T80" fmla="*/ 170 w 1483"/>
                  <a:gd name="T81" fmla="*/ 71 h 315"/>
                  <a:gd name="T82" fmla="*/ 199 w 1483"/>
                  <a:gd name="T83" fmla="*/ 78 h 315"/>
                  <a:gd name="T84" fmla="*/ 227 w 1483"/>
                  <a:gd name="T85" fmla="*/ 87 h 315"/>
                  <a:gd name="T86" fmla="*/ 255 w 1483"/>
                  <a:gd name="T87" fmla="*/ 94 h 315"/>
                  <a:gd name="T88" fmla="*/ 309 w 1483"/>
                  <a:gd name="T89" fmla="*/ 103 h 315"/>
                  <a:gd name="T90" fmla="*/ 384 w 1483"/>
                  <a:gd name="T91" fmla="*/ 115 h 315"/>
                  <a:gd name="T92" fmla="*/ 457 w 1483"/>
                  <a:gd name="T93" fmla="*/ 126 h 315"/>
                  <a:gd name="T94" fmla="*/ 529 w 1483"/>
                  <a:gd name="T95" fmla="*/ 139 h 315"/>
                  <a:gd name="T96" fmla="*/ 602 w 1483"/>
                  <a:gd name="T97" fmla="*/ 153 h 315"/>
                  <a:gd name="T98" fmla="*/ 675 w 1483"/>
                  <a:gd name="T99" fmla="*/ 166 h 315"/>
                  <a:gd name="T100" fmla="*/ 748 w 1483"/>
                  <a:gd name="T101" fmla="*/ 180 h 315"/>
                  <a:gd name="T102" fmla="*/ 823 w 1483"/>
                  <a:gd name="T103" fmla="*/ 193 h 315"/>
                  <a:gd name="T104" fmla="*/ 899 w 1483"/>
                  <a:gd name="T105" fmla="*/ 207 h 315"/>
                  <a:gd name="T106" fmla="*/ 976 w 1483"/>
                  <a:gd name="T107" fmla="*/ 222 h 315"/>
                  <a:gd name="T108" fmla="*/ 1052 w 1483"/>
                  <a:gd name="T109" fmla="*/ 236 h 315"/>
                  <a:gd name="T110" fmla="*/ 1127 w 1483"/>
                  <a:gd name="T111" fmla="*/ 251 h 315"/>
                  <a:gd name="T112" fmla="*/ 1204 w 1483"/>
                  <a:gd name="T113" fmla="*/ 265 h 315"/>
                  <a:gd name="T114" fmla="*/ 1280 w 1483"/>
                  <a:gd name="T115" fmla="*/ 279 h 315"/>
                  <a:gd name="T116" fmla="*/ 1357 w 1483"/>
                  <a:gd name="T117" fmla="*/ 293 h 315"/>
                  <a:gd name="T118" fmla="*/ 1434 w 1483"/>
                  <a:gd name="T119" fmla="*/ 307 h 315"/>
                  <a:gd name="T120" fmla="*/ 1473 w 1483"/>
                  <a:gd name="T121" fmla="*/ 310 h 315"/>
                  <a:gd name="T122" fmla="*/ 1475 w 1483"/>
                  <a:gd name="T123" fmla="*/ 299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83" h="315">
                    <a:moveTo>
                      <a:pt x="1477" y="294"/>
                    </a:moveTo>
                    <a:lnTo>
                      <a:pt x="1479" y="290"/>
                    </a:lnTo>
                    <a:lnTo>
                      <a:pt x="1480" y="285"/>
                    </a:lnTo>
                    <a:lnTo>
                      <a:pt x="1482" y="281"/>
                    </a:lnTo>
                    <a:lnTo>
                      <a:pt x="1483" y="277"/>
                    </a:lnTo>
                    <a:lnTo>
                      <a:pt x="1443" y="272"/>
                    </a:lnTo>
                    <a:lnTo>
                      <a:pt x="1403" y="268"/>
                    </a:lnTo>
                    <a:lnTo>
                      <a:pt x="1365" y="262"/>
                    </a:lnTo>
                    <a:lnTo>
                      <a:pt x="1325" y="256"/>
                    </a:lnTo>
                    <a:lnTo>
                      <a:pt x="1286" y="251"/>
                    </a:lnTo>
                    <a:lnTo>
                      <a:pt x="1246" y="246"/>
                    </a:lnTo>
                    <a:lnTo>
                      <a:pt x="1208" y="239"/>
                    </a:lnTo>
                    <a:lnTo>
                      <a:pt x="1169" y="233"/>
                    </a:lnTo>
                    <a:lnTo>
                      <a:pt x="1130" y="227"/>
                    </a:lnTo>
                    <a:lnTo>
                      <a:pt x="1092" y="220"/>
                    </a:lnTo>
                    <a:lnTo>
                      <a:pt x="1053" y="213"/>
                    </a:lnTo>
                    <a:lnTo>
                      <a:pt x="1014" y="206"/>
                    </a:lnTo>
                    <a:lnTo>
                      <a:pt x="976" y="199"/>
                    </a:lnTo>
                    <a:lnTo>
                      <a:pt x="936" y="190"/>
                    </a:lnTo>
                    <a:lnTo>
                      <a:pt x="897" y="183"/>
                    </a:lnTo>
                    <a:lnTo>
                      <a:pt x="859" y="175"/>
                    </a:lnTo>
                    <a:lnTo>
                      <a:pt x="822" y="167"/>
                    </a:lnTo>
                    <a:lnTo>
                      <a:pt x="786" y="161"/>
                    </a:lnTo>
                    <a:lnTo>
                      <a:pt x="751" y="154"/>
                    </a:lnTo>
                    <a:lnTo>
                      <a:pt x="715" y="147"/>
                    </a:lnTo>
                    <a:lnTo>
                      <a:pt x="681" y="141"/>
                    </a:lnTo>
                    <a:lnTo>
                      <a:pt x="645" y="135"/>
                    </a:lnTo>
                    <a:lnTo>
                      <a:pt x="611" y="128"/>
                    </a:lnTo>
                    <a:lnTo>
                      <a:pt x="575" y="122"/>
                    </a:lnTo>
                    <a:lnTo>
                      <a:pt x="541" y="116"/>
                    </a:lnTo>
                    <a:lnTo>
                      <a:pt x="505" y="110"/>
                    </a:lnTo>
                    <a:lnTo>
                      <a:pt x="471" y="103"/>
                    </a:lnTo>
                    <a:lnTo>
                      <a:pt x="435" y="98"/>
                    </a:lnTo>
                    <a:lnTo>
                      <a:pt x="400" y="92"/>
                    </a:lnTo>
                    <a:lnTo>
                      <a:pt x="363" y="86"/>
                    </a:lnTo>
                    <a:lnTo>
                      <a:pt x="327" y="80"/>
                    </a:lnTo>
                    <a:lnTo>
                      <a:pt x="291" y="74"/>
                    </a:lnTo>
                    <a:lnTo>
                      <a:pt x="279" y="71"/>
                    </a:lnTo>
                    <a:lnTo>
                      <a:pt x="269" y="69"/>
                    </a:lnTo>
                    <a:lnTo>
                      <a:pt x="257" y="66"/>
                    </a:lnTo>
                    <a:lnTo>
                      <a:pt x="247" y="62"/>
                    </a:lnTo>
                    <a:lnTo>
                      <a:pt x="235" y="60"/>
                    </a:lnTo>
                    <a:lnTo>
                      <a:pt x="225" y="57"/>
                    </a:lnTo>
                    <a:lnTo>
                      <a:pt x="213" y="55"/>
                    </a:lnTo>
                    <a:lnTo>
                      <a:pt x="203" y="52"/>
                    </a:lnTo>
                    <a:lnTo>
                      <a:pt x="192" y="49"/>
                    </a:lnTo>
                    <a:lnTo>
                      <a:pt x="180" y="47"/>
                    </a:lnTo>
                    <a:lnTo>
                      <a:pt x="170" y="44"/>
                    </a:lnTo>
                    <a:lnTo>
                      <a:pt x="158" y="40"/>
                    </a:lnTo>
                    <a:lnTo>
                      <a:pt x="148" y="38"/>
                    </a:lnTo>
                    <a:lnTo>
                      <a:pt x="136" y="35"/>
                    </a:lnTo>
                    <a:lnTo>
                      <a:pt x="126" y="33"/>
                    </a:lnTo>
                    <a:lnTo>
                      <a:pt x="114" y="30"/>
                    </a:lnTo>
                    <a:lnTo>
                      <a:pt x="102" y="26"/>
                    </a:lnTo>
                    <a:lnTo>
                      <a:pt x="89" y="23"/>
                    </a:lnTo>
                    <a:lnTo>
                      <a:pt x="77" y="18"/>
                    </a:lnTo>
                    <a:lnTo>
                      <a:pt x="65" y="14"/>
                    </a:lnTo>
                    <a:lnTo>
                      <a:pt x="52" y="11"/>
                    </a:lnTo>
                    <a:lnTo>
                      <a:pt x="40" y="7"/>
                    </a:lnTo>
                    <a:lnTo>
                      <a:pt x="27" y="4"/>
                    </a:lnTo>
                    <a:lnTo>
                      <a:pt x="15" y="0"/>
                    </a:lnTo>
                    <a:lnTo>
                      <a:pt x="11" y="4"/>
                    </a:lnTo>
                    <a:lnTo>
                      <a:pt x="8" y="9"/>
                    </a:lnTo>
                    <a:lnTo>
                      <a:pt x="4" y="13"/>
                    </a:lnTo>
                    <a:lnTo>
                      <a:pt x="0" y="18"/>
                    </a:lnTo>
                    <a:lnTo>
                      <a:pt x="5" y="21"/>
                    </a:lnTo>
                    <a:lnTo>
                      <a:pt x="11" y="23"/>
                    </a:lnTo>
                    <a:lnTo>
                      <a:pt x="16" y="25"/>
                    </a:lnTo>
                    <a:lnTo>
                      <a:pt x="20" y="27"/>
                    </a:lnTo>
                    <a:lnTo>
                      <a:pt x="25" y="30"/>
                    </a:lnTo>
                    <a:lnTo>
                      <a:pt x="31" y="32"/>
                    </a:lnTo>
                    <a:lnTo>
                      <a:pt x="35" y="34"/>
                    </a:lnTo>
                    <a:lnTo>
                      <a:pt x="40" y="36"/>
                    </a:lnTo>
                    <a:lnTo>
                      <a:pt x="55" y="40"/>
                    </a:lnTo>
                    <a:lnTo>
                      <a:pt x="69" y="44"/>
                    </a:lnTo>
                    <a:lnTo>
                      <a:pt x="84" y="48"/>
                    </a:lnTo>
                    <a:lnTo>
                      <a:pt x="97" y="51"/>
                    </a:lnTo>
                    <a:lnTo>
                      <a:pt x="112" y="55"/>
                    </a:lnTo>
                    <a:lnTo>
                      <a:pt x="127" y="59"/>
                    </a:lnTo>
                    <a:lnTo>
                      <a:pt x="141" y="62"/>
                    </a:lnTo>
                    <a:lnTo>
                      <a:pt x="155" y="67"/>
                    </a:lnTo>
                    <a:lnTo>
                      <a:pt x="170" y="71"/>
                    </a:lnTo>
                    <a:lnTo>
                      <a:pt x="184" y="75"/>
                    </a:lnTo>
                    <a:lnTo>
                      <a:pt x="199" y="78"/>
                    </a:lnTo>
                    <a:lnTo>
                      <a:pt x="212" y="82"/>
                    </a:lnTo>
                    <a:lnTo>
                      <a:pt x="227" y="87"/>
                    </a:lnTo>
                    <a:lnTo>
                      <a:pt x="242" y="91"/>
                    </a:lnTo>
                    <a:lnTo>
                      <a:pt x="255" y="94"/>
                    </a:lnTo>
                    <a:lnTo>
                      <a:pt x="270" y="98"/>
                    </a:lnTo>
                    <a:lnTo>
                      <a:pt x="309" y="103"/>
                    </a:lnTo>
                    <a:lnTo>
                      <a:pt x="346" y="109"/>
                    </a:lnTo>
                    <a:lnTo>
                      <a:pt x="384" y="115"/>
                    </a:lnTo>
                    <a:lnTo>
                      <a:pt x="421" y="120"/>
                    </a:lnTo>
                    <a:lnTo>
                      <a:pt x="457" y="126"/>
                    </a:lnTo>
                    <a:lnTo>
                      <a:pt x="494" y="133"/>
                    </a:lnTo>
                    <a:lnTo>
                      <a:pt x="529" y="139"/>
                    </a:lnTo>
                    <a:lnTo>
                      <a:pt x="566" y="145"/>
                    </a:lnTo>
                    <a:lnTo>
                      <a:pt x="602" y="153"/>
                    </a:lnTo>
                    <a:lnTo>
                      <a:pt x="638" y="159"/>
                    </a:lnTo>
                    <a:lnTo>
                      <a:pt x="675" y="166"/>
                    </a:lnTo>
                    <a:lnTo>
                      <a:pt x="711" y="172"/>
                    </a:lnTo>
                    <a:lnTo>
                      <a:pt x="748" y="180"/>
                    </a:lnTo>
                    <a:lnTo>
                      <a:pt x="785" y="186"/>
                    </a:lnTo>
                    <a:lnTo>
                      <a:pt x="823" y="193"/>
                    </a:lnTo>
                    <a:lnTo>
                      <a:pt x="862" y="200"/>
                    </a:lnTo>
                    <a:lnTo>
                      <a:pt x="899" y="207"/>
                    </a:lnTo>
                    <a:lnTo>
                      <a:pt x="938" y="214"/>
                    </a:lnTo>
                    <a:lnTo>
                      <a:pt x="976" y="222"/>
                    </a:lnTo>
                    <a:lnTo>
                      <a:pt x="1013" y="229"/>
                    </a:lnTo>
                    <a:lnTo>
                      <a:pt x="1052" y="236"/>
                    </a:lnTo>
                    <a:lnTo>
                      <a:pt x="1090" y="244"/>
                    </a:lnTo>
                    <a:lnTo>
                      <a:pt x="1127" y="251"/>
                    </a:lnTo>
                    <a:lnTo>
                      <a:pt x="1166" y="257"/>
                    </a:lnTo>
                    <a:lnTo>
                      <a:pt x="1204" y="265"/>
                    </a:lnTo>
                    <a:lnTo>
                      <a:pt x="1242" y="272"/>
                    </a:lnTo>
                    <a:lnTo>
                      <a:pt x="1280" y="279"/>
                    </a:lnTo>
                    <a:lnTo>
                      <a:pt x="1319" y="287"/>
                    </a:lnTo>
                    <a:lnTo>
                      <a:pt x="1357" y="293"/>
                    </a:lnTo>
                    <a:lnTo>
                      <a:pt x="1395" y="300"/>
                    </a:lnTo>
                    <a:lnTo>
                      <a:pt x="1434" y="307"/>
                    </a:lnTo>
                    <a:lnTo>
                      <a:pt x="1472" y="315"/>
                    </a:lnTo>
                    <a:lnTo>
                      <a:pt x="1473" y="310"/>
                    </a:lnTo>
                    <a:lnTo>
                      <a:pt x="1474" y="304"/>
                    </a:lnTo>
                    <a:lnTo>
                      <a:pt x="1475" y="299"/>
                    </a:lnTo>
                    <a:lnTo>
                      <a:pt x="1477" y="294"/>
                    </a:lnTo>
                    <a:close/>
                  </a:path>
                </a:pathLst>
              </a:custGeom>
              <a:solidFill>
                <a:srgbClr val="C47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4" name="Freeform 128"/>
              <p:cNvSpPr>
                <a:spLocks/>
              </p:cNvSpPr>
              <p:nvPr/>
            </p:nvSpPr>
            <p:spPr bwMode="auto">
              <a:xfrm>
                <a:off x="4163" y="3481"/>
                <a:ext cx="294" cy="63"/>
              </a:xfrm>
              <a:custGeom>
                <a:avLst/>
                <a:gdLst>
                  <a:gd name="T0" fmla="*/ 1476 w 1480"/>
                  <a:gd name="T1" fmla="*/ 289 h 313"/>
                  <a:gd name="T2" fmla="*/ 1479 w 1480"/>
                  <a:gd name="T3" fmla="*/ 282 h 313"/>
                  <a:gd name="T4" fmla="*/ 1440 w 1480"/>
                  <a:gd name="T5" fmla="*/ 273 h 313"/>
                  <a:gd name="T6" fmla="*/ 1362 w 1480"/>
                  <a:gd name="T7" fmla="*/ 264 h 313"/>
                  <a:gd name="T8" fmla="*/ 1283 w 1480"/>
                  <a:gd name="T9" fmla="*/ 252 h 313"/>
                  <a:gd name="T10" fmla="*/ 1206 w 1480"/>
                  <a:gd name="T11" fmla="*/ 241 h 313"/>
                  <a:gd name="T12" fmla="*/ 1127 w 1480"/>
                  <a:gd name="T13" fmla="*/ 228 h 313"/>
                  <a:gd name="T14" fmla="*/ 1051 w 1480"/>
                  <a:gd name="T15" fmla="*/ 214 h 313"/>
                  <a:gd name="T16" fmla="*/ 974 w 1480"/>
                  <a:gd name="T17" fmla="*/ 200 h 313"/>
                  <a:gd name="T18" fmla="*/ 895 w 1480"/>
                  <a:gd name="T19" fmla="*/ 184 h 313"/>
                  <a:gd name="T20" fmla="*/ 820 w 1480"/>
                  <a:gd name="T21" fmla="*/ 168 h 313"/>
                  <a:gd name="T22" fmla="*/ 749 w 1480"/>
                  <a:gd name="T23" fmla="*/ 156 h 313"/>
                  <a:gd name="T24" fmla="*/ 679 w 1480"/>
                  <a:gd name="T25" fmla="*/ 142 h 313"/>
                  <a:gd name="T26" fmla="*/ 609 w 1480"/>
                  <a:gd name="T27" fmla="*/ 130 h 313"/>
                  <a:gd name="T28" fmla="*/ 539 w 1480"/>
                  <a:gd name="T29" fmla="*/ 117 h 313"/>
                  <a:gd name="T30" fmla="*/ 469 w 1480"/>
                  <a:gd name="T31" fmla="*/ 104 h 313"/>
                  <a:gd name="T32" fmla="*/ 399 w 1480"/>
                  <a:gd name="T33" fmla="*/ 92 h 313"/>
                  <a:gd name="T34" fmla="*/ 326 w 1480"/>
                  <a:gd name="T35" fmla="*/ 80 h 313"/>
                  <a:gd name="T36" fmla="*/ 278 w 1480"/>
                  <a:gd name="T37" fmla="*/ 71 h 313"/>
                  <a:gd name="T38" fmla="*/ 256 w 1480"/>
                  <a:gd name="T39" fmla="*/ 66 h 313"/>
                  <a:gd name="T40" fmla="*/ 234 w 1480"/>
                  <a:gd name="T41" fmla="*/ 60 h 313"/>
                  <a:gd name="T42" fmla="*/ 212 w 1480"/>
                  <a:gd name="T43" fmla="*/ 54 h 313"/>
                  <a:gd name="T44" fmla="*/ 191 w 1480"/>
                  <a:gd name="T45" fmla="*/ 49 h 313"/>
                  <a:gd name="T46" fmla="*/ 168 w 1480"/>
                  <a:gd name="T47" fmla="*/ 43 h 313"/>
                  <a:gd name="T48" fmla="*/ 146 w 1480"/>
                  <a:gd name="T49" fmla="*/ 37 h 313"/>
                  <a:gd name="T50" fmla="*/ 124 w 1480"/>
                  <a:gd name="T51" fmla="*/ 32 h 313"/>
                  <a:gd name="T52" fmla="*/ 100 w 1480"/>
                  <a:gd name="T53" fmla="*/ 26 h 313"/>
                  <a:gd name="T54" fmla="*/ 76 w 1480"/>
                  <a:gd name="T55" fmla="*/ 19 h 313"/>
                  <a:gd name="T56" fmla="*/ 50 w 1480"/>
                  <a:gd name="T57" fmla="*/ 11 h 313"/>
                  <a:gd name="T58" fmla="*/ 26 w 1480"/>
                  <a:gd name="T59" fmla="*/ 4 h 313"/>
                  <a:gd name="T60" fmla="*/ 10 w 1480"/>
                  <a:gd name="T61" fmla="*/ 4 h 313"/>
                  <a:gd name="T62" fmla="*/ 3 w 1480"/>
                  <a:gd name="T63" fmla="*/ 13 h 313"/>
                  <a:gd name="T64" fmla="*/ 5 w 1480"/>
                  <a:gd name="T65" fmla="*/ 20 h 313"/>
                  <a:gd name="T66" fmla="*/ 16 w 1480"/>
                  <a:gd name="T67" fmla="*/ 24 h 313"/>
                  <a:gd name="T68" fmla="*/ 25 w 1480"/>
                  <a:gd name="T69" fmla="*/ 27 h 313"/>
                  <a:gd name="T70" fmla="*/ 36 w 1480"/>
                  <a:gd name="T71" fmla="*/ 31 h 313"/>
                  <a:gd name="T72" fmla="*/ 56 w 1480"/>
                  <a:gd name="T73" fmla="*/ 37 h 313"/>
                  <a:gd name="T74" fmla="*/ 85 w 1480"/>
                  <a:gd name="T75" fmla="*/ 45 h 313"/>
                  <a:gd name="T76" fmla="*/ 114 w 1480"/>
                  <a:gd name="T77" fmla="*/ 53 h 313"/>
                  <a:gd name="T78" fmla="*/ 143 w 1480"/>
                  <a:gd name="T79" fmla="*/ 60 h 313"/>
                  <a:gd name="T80" fmla="*/ 173 w 1480"/>
                  <a:gd name="T81" fmla="*/ 69 h 313"/>
                  <a:gd name="T82" fmla="*/ 202 w 1480"/>
                  <a:gd name="T83" fmla="*/ 76 h 313"/>
                  <a:gd name="T84" fmla="*/ 230 w 1480"/>
                  <a:gd name="T85" fmla="*/ 83 h 313"/>
                  <a:gd name="T86" fmla="*/ 260 w 1480"/>
                  <a:gd name="T87" fmla="*/ 91 h 313"/>
                  <a:gd name="T88" fmla="*/ 313 w 1480"/>
                  <a:gd name="T89" fmla="*/ 100 h 313"/>
                  <a:gd name="T90" fmla="*/ 387 w 1480"/>
                  <a:gd name="T91" fmla="*/ 112 h 313"/>
                  <a:gd name="T92" fmla="*/ 460 w 1480"/>
                  <a:gd name="T93" fmla="*/ 124 h 313"/>
                  <a:gd name="T94" fmla="*/ 531 w 1480"/>
                  <a:gd name="T95" fmla="*/ 137 h 313"/>
                  <a:gd name="T96" fmla="*/ 604 w 1480"/>
                  <a:gd name="T97" fmla="*/ 150 h 313"/>
                  <a:gd name="T98" fmla="*/ 675 w 1480"/>
                  <a:gd name="T99" fmla="*/ 164 h 313"/>
                  <a:gd name="T100" fmla="*/ 748 w 1480"/>
                  <a:gd name="T101" fmla="*/ 178 h 313"/>
                  <a:gd name="T102" fmla="*/ 822 w 1480"/>
                  <a:gd name="T103" fmla="*/ 191 h 313"/>
                  <a:gd name="T104" fmla="*/ 898 w 1480"/>
                  <a:gd name="T105" fmla="*/ 206 h 313"/>
                  <a:gd name="T106" fmla="*/ 975 w 1480"/>
                  <a:gd name="T107" fmla="*/ 220 h 313"/>
                  <a:gd name="T108" fmla="*/ 1051 w 1480"/>
                  <a:gd name="T109" fmla="*/ 234 h 313"/>
                  <a:gd name="T110" fmla="*/ 1126 w 1480"/>
                  <a:gd name="T111" fmla="*/ 248 h 313"/>
                  <a:gd name="T112" fmla="*/ 1203 w 1480"/>
                  <a:gd name="T113" fmla="*/ 262 h 313"/>
                  <a:gd name="T114" fmla="*/ 1279 w 1480"/>
                  <a:gd name="T115" fmla="*/ 277 h 313"/>
                  <a:gd name="T116" fmla="*/ 1356 w 1480"/>
                  <a:gd name="T117" fmla="*/ 291 h 313"/>
                  <a:gd name="T118" fmla="*/ 1433 w 1480"/>
                  <a:gd name="T119" fmla="*/ 305 h 313"/>
                  <a:gd name="T120" fmla="*/ 1472 w 1480"/>
                  <a:gd name="T121" fmla="*/ 308 h 313"/>
                  <a:gd name="T122" fmla="*/ 1473 w 1480"/>
                  <a:gd name="T123" fmla="*/ 298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80" h="313">
                    <a:moveTo>
                      <a:pt x="1474" y="293"/>
                    </a:moveTo>
                    <a:lnTo>
                      <a:pt x="1476" y="289"/>
                    </a:lnTo>
                    <a:lnTo>
                      <a:pt x="1477" y="286"/>
                    </a:lnTo>
                    <a:lnTo>
                      <a:pt x="1479" y="282"/>
                    </a:lnTo>
                    <a:lnTo>
                      <a:pt x="1480" y="278"/>
                    </a:lnTo>
                    <a:lnTo>
                      <a:pt x="1440" y="273"/>
                    </a:lnTo>
                    <a:lnTo>
                      <a:pt x="1400" y="269"/>
                    </a:lnTo>
                    <a:lnTo>
                      <a:pt x="1362" y="264"/>
                    </a:lnTo>
                    <a:lnTo>
                      <a:pt x="1322" y="257"/>
                    </a:lnTo>
                    <a:lnTo>
                      <a:pt x="1283" y="252"/>
                    </a:lnTo>
                    <a:lnTo>
                      <a:pt x="1244" y="247"/>
                    </a:lnTo>
                    <a:lnTo>
                      <a:pt x="1206" y="241"/>
                    </a:lnTo>
                    <a:lnTo>
                      <a:pt x="1167" y="234"/>
                    </a:lnTo>
                    <a:lnTo>
                      <a:pt x="1127" y="228"/>
                    </a:lnTo>
                    <a:lnTo>
                      <a:pt x="1090" y="221"/>
                    </a:lnTo>
                    <a:lnTo>
                      <a:pt x="1051" y="214"/>
                    </a:lnTo>
                    <a:lnTo>
                      <a:pt x="1012" y="207"/>
                    </a:lnTo>
                    <a:lnTo>
                      <a:pt x="974" y="200"/>
                    </a:lnTo>
                    <a:lnTo>
                      <a:pt x="934" y="191"/>
                    </a:lnTo>
                    <a:lnTo>
                      <a:pt x="895" y="184"/>
                    </a:lnTo>
                    <a:lnTo>
                      <a:pt x="857" y="176"/>
                    </a:lnTo>
                    <a:lnTo>
                      <a:pt x="820" y="168"/>
                    </a:lnTo>
                    <a:lnTo>
                      <a:pt x="784" y="162"/>
                    </a:lnTo>
                    <a:lnTo>
                      <a:pt x="749" y="156"/>
                    </a:lnTo>
                    <a:lnTo>
                      <a:pt x="713" y="148"/>
                    </a:lnTo>
                    <a:lnTo>
                      <a:pt x="679" y="142"/>
                    </a:lnTo>
                    <a:lnTo>
                      <a:pt x="643" y="136"/>
                    </a:lnTo>
                    <a:lnTo>
                      <a:pt x="609" y="130"/>
                    </a:lnTo>
                    <a:lnTo>
                      <a:pt x="573" y="123"/>
                    </a:lnTo>
                    <a:lnTo>
                      <a:pt x="539" y="117"/>
                    </a:lnTo>
                    <a:lnTo>
                      <a:pt x="504" y="111"/>
                    </a:lnTo>
                    <a:lnTo>
                      <a:pt x="469" y="104"/>
                    </a:lnTo>
                    <a:lnTo>
                      <a:pt x="433" y="98"/>
                    </a:lnTo>
                    <a:lnTo>
                      <a:pt x="399" y="92"/>
                    </a:lnTo>
                    <a:lnTo>
                      <a:pt x="362" y="86"/>
                    </a:lnTo>
                    <a:lnTo>
                      <a:pt x="326" y="80"/>
                    </a:lnTo>
                    <a:lnTo>
                      <a:pt x="290" y="74"/>
                    </a:lnTo>
                    <a:lnTo>
                      <a:pt x="278" y="71"/>
                    </a:lnTo>
                    <a:lnTo>
                      <a:pt x="268" y="69"/>
                    </a:lnTo>
                    <a:lnTo>
                      <a:pt x="256" y="66"/>
                    </a:lnTo>
                    <a:lnTo>
                      <a:pt x="246" y="63"/>
                    </a:lnTo>
                    <a:lnTo>
                      <a:pt x="234" y="60"/>
                    </a:lnTo>
                    <a:lnTo>
                      <a:pt x="224" y="57"/>
                    </a:lnTo>
                    <a:lnTo>
                      <a:pt x="212" y="54"/>
                    </a:lnTo>
                    <a:lnTo>
                      <a:pt x="201" y="51"/>
                    </a:lnTo>
                    <a:lnTo>
                      <a:pt x="191" y="49"/>
                    </a:lnTo>
                    <a:lnTo>
                      <a:pt x="179" y="46"/>
                    </a:lnTo>
                    <a:lnTo>
                      <a:pt x="168" y="43"/>
                    </a:lnTo>
                    <a:lnTo>
                      <a:pt x="157" y="41"/>
                    </a:lnTo>
                    <a:lnTo>
                      <a:pt x="146" y="37"/>
                    </a:lnTo>
                    <a:lnTo>
                      <a:pt x="134" y="34"/>
                    </a:lnTo>
                    <a:lnTo>
                      <a:pt x="124" y="32"/>
                    </a:lnTo>
                    <a:lnTo>
                      <a:pt x="112" y="29"/>
                    </a:lnTo>
                    <a:lnTo>
                      <a:pt x="100" y="26"/>
                    </a:lnTo>
                    <a:lnTo>
                      <a:pt x="88" y="22"/>
                    </a:lnTo>
                    <a:lnTo>
                      <a:pt x="76" y="19"/>
                    </a:lnTo>
                    <a:lnTo>
                      <a:pt x="63" y="14"/>
                    </a:lnTo>
                    <a:lnTo>
                      <a:pt x="50" y="11"/>
                    </a:lnTo>
                    <a:lnTo>
                      <a:pt x="38" y="7"/>
                    </a:lnTo>
                    <a:lnTo>
                      <a:pt x="26" y="4"/>
                    </a:lnTo>
                    <a:lnTo>
                      <a:pt x="14" y="0"/>
                    </a:lnTo>
                    <a:lnTo>
                      <a:pt x="10" y="4"/>
                    </a:lnTo>
                    <a:lnTo>
                      <a:pt x="7" y="9"/>
                    </a:lnTo>
                    <a:lnTo>
                      <a:pt x="3" y="13"/>
                    </a:lnTo>
                    <a:lnTo>
                      <a:pt x="0" y="17"/>
                    </a:lnTo>
                    <a:lnTo>
                      <a:pt x="5" y="20"/>
                    </a:lnTo>
                    <a:lnTo>
                      <a:pt x="11" y="22"/>
                    </a:lnTo>
                    <a:lnTo>
                      <a:pt x="16" y="24"/>
                    </a:lnTo>
                    <a:lnTo>
                      <a:pt x="21" y="25"/>
                    </a:lnTo>
                    <a:lnTo>
                      <a:pt x="25" y="27"/>
                    </a:lnTo>
                    <a:lnTo>
                      <a:pt x="31" y="29"/>
                    </a:lnTo>
                    <a:lnTo>
                      <a:pt x="36" y="31"/>
                    </a:lnTo>
                    <a:lnTo>
                      <a:pt x="41" y="33"/>
                    </a:lnTo>
                    <a:lnTo>
                      <a:pt x="56" y="37"/>
                    </a:lnTo>
                    <a:lnTo>
                      <a:pt x="70" y="41"/>
                    </a:lnTo>
                    <a:lnTo>
                      <a:pt x="85" y="45"/>
                    </a:lnTo>
                    <a:lnTo>
                      <a:pt x="100" y="49"/>
                    </a:lnTo>
                    <a:lnTo>
                      <a:pt x="114" y="53"/>
                    </a:lnTo>
                    <a:lnTo>
                      <a:pt x="129" y="56"/>
                    </a:lnTo>
                    <a:lnTo>
                      <a:pt x="143" y="60"/>
                    </a:lnTo>
                    <a:lnTo>
                      <a:pt x="158" y="65"/>
                    </a:lnTo>
                    <a:lnTo>
                      <a:pt x="173" y="69"/>
                    </a:lnTo>
                    <a:lnTo>
                      <a:pt x="187" y="72"/>
                    </a:lnTo>
                    <a:lnTo>
                      <a:pt x="202" y="76"/>
                    </a:lnTo>
                    <a:lnTo>
                      <a:pt x="216" y="80"/>
                    </a:lnTo>
                    <a:lnTo>
                      <a:pt x="230" y="83"/>
                    </a:lnTo>
                    <a:lnTo>
                      <a:pt x="245" y="88"/>
                    </a:lnTo>
                    <a:lnTo>
                      <a:pt x="260" y="91"/>
                    </a:lnTo>
                    <a:lnTo>
                      <a:pt x="274" y="95"/>
                    </a:lnTo>
                    <a:lnTo>
                      <a:pt x="313" y="100"/>
                    </a:lnTo>
                    <a:lnTo>
                      <a:pt x="350" y="106"/>
                    </a:lnTo>
                    <a:lnTo>
                      <a:pt x="387" y="112"/>
                    </a:lnTo>
                    <a:lnTo>
                      <a:pt x="424" y="118"/>
                    </a:lnTo>
                    <a:lnTo>
                      <a:pt x="460" y="124"/>
                    </a:lnTo>
                    <a:lnTo>
                      <a:pt x="496" y="131"/>
                    </a:lnTo>
                    <a:lnTo>
                      <a:pt x="531" y="137"/>
                    </a:lnTo>
                    <a:lnTo>
                      <a:pt x="568" y="143"/>
                    </a:lnTo>
                    <a:lnTo>
                      <a:pt x="604" y="150"/>
                    </a:lnTo>
                    <a:lnTo>
                      <a:pt x="639" y="157"/>
                    </a:lnTo>
                    <a:lnTo>
                      <a:pt x="675" y="164"/>
                    </a:lnTo>
                    <a:lnTo>
                      <a:pt x="711" y="171"/>
                    </a:lnTo>
                    <a:lnTo>
                      <a:pt x="748" y="178"/>
                    </a:lnTo>
                    <a:lnTo>
                      <a:pt x="784" y="185"/>
                    </a:lnTo>
                    <a:lnTo>
                      <a:pt x="822" y="191"/>
                    </a:lnTo>
                    <a:lnTo>
                      <a:pt x="861" y="199"/>
                    </a:lnTo>
                    <a:lnTo>
                      <a:pt x="898" y="206"/>
                    </a:lnTo>
                    <a:lnTo>
                      <a:pt x="937" y="213"/>
                    </a:lnTo>
                    <a:lnTo>
                      <a:pt x="975" y="220"/>
                    </a:lnTo>
                    <a:lnTo>
                      <a:pt x="1012" y="227"/>
                    </a:lnTo>
                    <a:lnTo>
                      <a:pt x="1051" y="234"/>
                    </a:lnTo>
                    <a:lnTo>
                      <a:pt x="1089" y="242"/>
                    </a:lnTo>
                    <a:lnTo>
                      <a:pt x="1126" y="248"/>
                    </a:lnTo>
                    <a:lnTo>
                      <a:pt x="1165" y="255"/>
                    </a:lnTo>
                    <a:lnTo>
                      <a:pt x="1203" y="262"/>
                    </a:lnTo>
                    <a:lnTo>
                      <a:pt x="1241" y="270"/>
                    </a:lnTo>
                    <a:lnTo>
                      <a:pt x="1279" y="277"/>
                    </a:lnTo>
                    <a:lnTo>
                      <a:pt x="1318" y="283"/>
                    </a:lnTo>
                    <a:lnTo>
                      <a:pt x="1356" y="291"/>
                    </a:lnTo>
                    <a:lnTo>
                      <a:pt x="1394" y="298"/>
                    </a:lnTo>
                    <a:lnTo>
                      <a:pt x="1433" y="305"/>
                    </a:lnTo>
                    <a:lnTo>
                      <a:pt x="1471" y="313"/>
                    </a:lnTo>
                    <a:lnTo>
                      <a:pt x="1472" y="308"/>
                    </a:lnTo>
                    <a:lnTo>
                      <a:pt x="1473" y="303"/>
                    </a:lnTo>
                    <a:lnTo>
                      <a:pt x="1473" y="298"/>
                    </a:lnTo>
                    <a:lnTo>
                      <a:pt x="1474" y="293"/>
                    </a:lnTo>
                    <a:close/>
                  </a:path>
                </a:pathLst>
              </a:custGeom>
              <a:solidFill>
                <a:srgbClr val="C6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 name="Freeform 129"/>
              <p:cNvSpPr>
                <a:spLocks/>
              </p:cNvSpPr>
              <p:nvPr/>
            </p:nvSpPr>
            <p:spPr bwMode="auto">
              <a:xfrm>
                <a:off x="4164" y="3481"/>
                <a:ext cx="293" cy="63"/>
              </a:xfrm>
              <a:custGeom>
                <a:avLst/>
                <a:gdLst>
                  <a:gd name="T0" fmla="*/ 1473 w 1477"/>
                  <a:gd name="T1" fmla="*/ 288 h 310"/>
                  <a:gd name="T2" fmla="*/ 1476 w 1477"/>
                  <a:gd name="T3" fmla="*/ 281 h 310"/>
                  <a:gd name="T4" fmla="*/ 1437 w 1477"/>
                  <a:gd name="T5" fmla="*/ 273 h 310"/>
                  <a:gd name="T6" fmla="*/ 1358 w 1477"/>
                  <a:gd name="T7" fmla="*/ 264 h 310"/>
                  <a:gd name="T8" fmla="*/ 1280 w 1477"/>
                  <a:gd name="T9" fmla="*/ 252 h 310"/>
                  <a:gd name="T10" fmla="*/ 1203 w 1477"/>
                  <a:gd name="T11" fmla="*/ 241 h 310"/>
                  <a:gd name="T12" fmla="*/ 1125 w 1477"/>
                  <a:gd name="T13" fmla="*/ 228 h 310"/>
                  <a:gd name="T14" fmla="*/ 1048 w 1477"/>
                  <a:gd name="T15" fmla="*/ 214 h 310"/>
                  <a:gd name="T16" fmla="*/ 971 w 1477"/>
                  <a:gd name="T17" fmla="*/ 200 h 310"/>
                  <a:gd name="T18" fmla="*/ 892 w 1477"/>
                  <a:gd name="T19" fmla="*/ 184 h 310"/>
                  <a:gd name="T20" fmla="*/ 818 w 1477"/>
                  <a:gd name="T21" fmla="*/ 169 h 310"/>
                  <a:gd name="T22" fmla="*/ 746 w 1477"/>
                  <a:gd name="T23" fmla="*/ 156 h 310"/>
                  <a:gd name="T24" fmla="*/ 676 w 1477"/>
                  <a:gd name="T25" fmla="*/ 142 h 310"/>
                  <a:gd name="T26" fmla="*/ 607 w 1477"/>
                  <a:gd name="T27" fmla="*/ 130 h 310"/>
                  <a:gd name="T28" fmla="*/ 538 w 1477"/>
                  <a:gd name="T29" fmla="*/ 116 h 310"/>
                  <a:gd name="T30" fmla="*/ 468 w 1477"/>
                  <a:gd name="T31" fmla="*/ 103 h 310"/>
                  <a:gd name="T32" fmla="*/ 397 w 1477"/>
                  <a:gd name="T33" fmla="*/ 91 h 310"/>
                  <a:gd name="T34" fmla="*/ 325 w 1477"/>
                  <a:gd name="T35" fmla="*/ 79 h 310"/>
                  <a:gd name="T36" fmla="*/ 277 w 1477"/>
                  <a:gd name="T37" fmla="*/ 70 h 310"/>
                  <a:gd name="T38" fmla="*/ 255 w 1477"/>
                  <a:gd name="T39" fmla="*/ 65 h 310"/>
                  <a:gd name="T40" fmla="*/ 233 w 1477"/>
                  <a:gd name="T41" fmla="*/ 58 h 310"/>
                  <a:gd name="T42" fmla="*/ 210 w 1477"/>
                  <a:gd name="T43" fmla="*/ 53 h 310"/>
                  <a:gd name="T44" fmla="*/ 188 w 1477"/>
                  <a:gd name="T45" fmla="*/ 47 h 310"/>
                  <a:gd name="T46" fmla="*/ 165 w 1477"/>
                  <a:gd name="T47" fmla="*/ 42 h 310"/>
                  <a:gd name="T48" fmla="*/ 144 w 1477"/>
                  <a:gd name="T49" fmla="*/ 35 h 310"/>
                  <a:gd name="T50" fmla="*/ 122 w 1477"/>
                  <a:gd name="T51" fmla="*/ 30 h 310"/>
                  <a:gd name="T52" fmla="*/ 98 w 1477"/>
                  <a:gd name="T53" fmla="*/ 24 h 310"/>
                  <a:gd name="T54" fmla="*/ 73 w 1477"/>
                  <a:gd name="T55" fmla="*/ 17 h 310"/>
                  <a:gd name="T56" fmla="*/ 49 w 1477"/>
                  <a:gd name="T57" fmla="*/ 9 h 310"/>
                  <a:gd name="T58" fmla="*/ 24 w 1477"/>
                  <a:gd name="T59" fmla="*/ 3 h 310"/>
                  <a:gd name="T60" fmla="*/ 9 w 1477"/>
                  <a:gd name="T61" fmla="*/ 4 h 310"/>
                  <a:gd name="T62" fmla="*/ 3 w 1477"/>
                  <a:gd name="T63" fmla="*/ 11 h 310"/>
                  <a:gd name="T64" fmla="*/ 6 w 1477"/>
                  <a:gd name="T65" fmla="*/ 18 h 310"/>
                  <a:gd name="T66" fmla="*/ 16 w 1477"/>
                  <a:gd name="T67" fmla="*/ 21 h 310"/>
                  <a:gd name="T68" fmla="*/ 26 w 1477"/>
                  <a:gd name="T69" fmla="*/ 24 h 310"/>
                  <a:gd name="T70" fmla="*/ 37 w 1477"/>
                  <a:gd name="T71" fmla="*/ 27 h 310"/>
                  <a:gd name="T72" fmla="*/ 57 w 1477"/>
                  <a:gd name="T73" fmla="*/ 33 h 310"/>
                  <a:gd name="T74" fmla="*/ 87 w 1477"/>
                  <a:gd name="T75" fmla="*/ 41 h 310"/>
                  <a:gd name="T76" fmla="*/ 116 w 1477"/>
                  <a:gd name="T77" fmla="*/ 49 h 310"/>
                  <a:gd name="T78" fmla="*/ 146 w 1477"/>
                  <a:gd name="T79" fmla="*/ 56 h 310"/>
                  <a:gd name="T80" fmla="*/ 175 w 1477"/>
                  <a:gd name="T81" fmla="*/ 65 h 310"/>
                  <a:gd name="T82" fmla="*/ 205 w 1477"/>
                  <a:gd name="T83" fmla="*/ 72 h 310"/>
                  <a:gd name="T84" fmla="*/ 234 w 1477"/>
                  <a:gd name="T85" fmla="*/ 80 h 310"/>
                  <a:gd name="T86" fmla="*/ 264 w 1477"/>
                  <a:gd name="T87" fmla="*/ 88 h 310"/>
                  <a:gd name="T88" fmla="*/ 317 w 1477"/>
                  <a:gd name="T89" fmla="*/ 97 h 310"/>
                  <a:gd name="T90" fmla="*/ 390 w 1477"/>
                  <a:gd name="T91" fmla="*/ 109 h 310"/>
                  <a:gd name="T92" fmla="*/ 462 w 1477"/>
                  <a:gd name="T93" fmla="*/ 121 h 310"/>
                  <a:gd name="T94" fmla="*/ 534 w 1477"/>
                  <a:gd name="T95" fmla="*/ 135 h 310"/>
                  <a:gd name="T96" fmla="*/ 604 w 1477"/>
                  <a:gd name="T97" fmla="*/ 148 h 310"/>
                  <a:gd name="T98" fmla="*/ 675 w 1477"/>
                  <a:gd name="T99" fmla="*/ 162 h 310"/>
                  <a:gd name="T100" fmla="*/ 747 w 1477"/>
                  <a:gd name="T101" fmla="*/ 176 h 310"/>
                  <a:gd name="T102" fmla="*/ 821 w 1477"/>
                  <a:gd name="T103" fmla="*/ 189 h 310"/>
                  <a:gd name="T104" fmla="*/ 897 w 1477"/>
                  <a:gd name="T105" fmla="*/ 203 h 310"/>
                  <a:gd name="T106" fmla="*/ 974 w 1477"/>
                  <a:gd name="T107" fmla="*/ 217 h 310"/>
                  <a:gd name="T108" fmla="*/ 1050 w 1477"/>
                  <a:gd name="T109" fmla="*/ 230 h 310"/>
                  <a:gd name="T110" fmla="*/ 1125 w 1477"/>
                  <a:gd name="T111" fmla="*/ 245 h 310"/>
                  <a:gd name="T112" fmla="*/ 1202 w 1477"/>
                  <a:gd name="T113" fmla="*/ 258 h 310"/>
                  <a:gd name="T114" fmla="*/ 1278 w 1477"/>
                  <a:gd name="T115" fmla="*/ 273 h 310"/>
                  <a:gd name="T116" fmla="*/ 1355 w 1477"/>
                  <a:gd name="T117" fmla="*/ 288 h 310"/>
                  <a:gd name="T118" fmla="*/ 1432 w 1477"/>
                  <a:gd name="T119" fmla="*/ 302 h 310"/>
                  <a:gd name="T120" fmla="*/ 1470 w 1477"/>
                  <a:gd name="T121" fmla="*/ 306 h 310"/>
                  <a:gd name="T122" fmla="*/ 1471 w 1477"/>
                  <a:gd name="T123" fmla="*/ 296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77" h="310">
                    <a:moveTo>
                      <a:pt x="1472" y="292"/>
                    </a:moveTo>
                    <a:lnTo>
                      <a:pt x="1473" y="288"/>
                    </a:lnTo>
                    <a:lnTo>
                      <a:pt x="1475" y="285"/>
                    </a:lnTo>
                    <a:lnTo>
                      <a:pt x="1476" y="281"/>
                    </a:lnTo>
                    <a:lnTo>
                      <a:pt x="1477" y="278"/>
                    </a:lnTo>
                    <a:lnTo>
                      <a:pt x="1437" y="273"/>
                    </a:lnTo>
                    <a:lnTo>
                      <a:pt x="1397" y="269"/>
                    </a:lnTo>
                    <a:lnTo>
                      <a:pt x="1358" y="264"/>
                    </a:lnTo>
                    <a:lnTo>
                      <a:pt x="1319" y="257"/>
                    </a:lnTo>
                    <a:lnTo>
                      <a:pt x="1280" y="252"/>
                    </a:lnTo>
                    <a:lnTo>
                      <a:pt x="1241" y="247"/>
                    </a:lnTo>
                    <a:lnTo>
                      <a:pt x="1203" y="241"/>
                    </a:lnTo>
                    <a:lnTo>
                      <a:pt x="1164" y="234"/>
                    </a:lnTo>
                    <a:lnTo>
                      <a:pt x="1125" y="228"/>
                    </a:lnTo>
                    <a:lnTo>
                      <a:pt x="1087" y="221"/>
                    </a:lnTo>
                    <a:lnTo>
                      <a:pt x="1048" y="214"/>
                    </a:lnTo>
                    <a:lnTo>
                      <a:pt x="1009" y="207"/>
                    </a:lnTo>
                    <a:lnTo>
                      <a:pt x="971" y="200"/>
                    </a:lnTo>
                    <a:lnTo>
                      <a:pt x="932" y="191"/>
                    </a:lnTo>
                    <a:lnTo>
                      <a:pt x="892" y="184"/>
                    </a:lnTo>
                    <a:lnTo>
                      <a:pt x="853" y="176"/>
                    </a:lnTo>
                    <a:lnTo>
                      <a:pt x="818" y="169"/>
                    </a:lnTo>
                    <a:lnTo>
                      <a:pt x="781" y="162"/>
                    </a:lnTo>
                    <a:lnTo>
                      <a:pt x="746" y="156"/>
                    </a:lnTo>
                    <a:lnTo>
                      <a:pt x="711" y="150"/>
                    </a:lnTo>
                    <a:lnTo>
                      <a:pt x="676" y="142"/>
                    </a:lnTo>
                    <a:lnTo>
                      <a:pt x="641" y="136"/>
                    </a:lnTo>
                    <a:lnTo>
                      <a:pt x="607" y="130"/>
                    </a:lnTo>
                    <a:lnTo>
                      <a:pt x="572" y="122"/>
                    </a:lnTo>
                    <a:lnTo>
                      <a:pt x="538" y="116"/>
                    </a:lnTo>
                    <a:lnTo>
                      <a:pt x="502" y="110"/>
                    </a:lnTo>
                    <a:lnTo>
                      <a:pt x="468" y="103"/>
                    </a:lnTo>
                    <a:lnTo>
                      <a:pt x="432" y="97"/>
                    </a:lnTo>
                    <a:lnTo>
                      <a:pt x="397" y="91"/>
                    </a:lnTo>
                    <a:lnTo>
                      <a:pt x="361" y="85"/>
                    </a:lnTo>
                    <a:lnTo>
                      <a:pt x="325" y="79"/>
                    </a:lnTo>
                    <a:lnTo>
                      <a:pt x="289" y="73"/>
                    </a:lnTo>
                    <a:lnTo>
                      <a:pt x="277" y="70"/>
                    </a:lnTo>
                    <a:lnTo>
                      <a:pt x="267" y="67"/>
                    </a:lnTo>
                    <a:lnTo>
                      <a:pt x="255" y="65"/>
                    </a:lnTo>
                    <a:lnTo>
                      <a:pt x="244" y="62"/>
                    </a:lnTo>
                    <a:lnTo>
                      <a:pt x="233" y="58"/>
                    </a:lnTo>
                    <a:lnTo>
                      <a:pt x="222" y="55"/>
                    </a:lnTo>
                    <a:lnTo>
                      <a:pt x="210" y="53"/>
                    </a:lnTo>
                    <a:lnTo>
                      <a:pt x="200" y="50"/>
                    </a:lnTo>
                    <a:lnTo>
                      <a:pt x="188" y="47"/>
                    </a:lnTo>
                    <a:lnTo>
                      <a:pt x="177" y="45"/>
                    </a:lnTo>
                    <a:lnTo>
                      <a:pt x="165" y="42"/>
                    </a:lnTo>
                    <a:lnTo>
                      <a:pt x="155" y="39"/>
                    </a:lnTo>
                    <a:lnTo>
                      <a:pt x="144" y="35"/>
                    </a:lnTo>
                    <a:lnTo>
                      <a:pt x="132" y="33"/>
                    </a:lnTo>
                    <a:lnTo>
                      <a:pt x="122" y="30"/>
                    </a:lnTo>
                    <a:lnTo>
                      <a:pt x="110" y="27"/>
                    </a:lnTo>
                    <a:lnTo>
                      <a:pt x="98" y="24"/>
                    </a:lnTo>
                    <a:lnTo>
                      <a:pt x="86" y="20"/>
                    </a:lnTo>
                    <a:lnTo>
                      <a:pt x="73" y="17"/>
                    </a:lnTo>
                    <a:lnTo>
                      <a:pt x="61" y="13"/>
                    </a:lnTo>
                    <a:lnTo>
                      <a:pt x="49" y="9"/>
                    </a:lnTo>
                    <a:lnTo>
                      <a:pt x="37" y="6"/>
                    </a:lnTo>
                    <a:lnTo>
                      <a:pt x="24" y="3"/>
                    </a:lnTo>
                    <a:lnTo>
                      <a:pt x="12" y="0"/>
                    </a:lnTo>
                    <a:lnTo>
                      <a:pt x="9" y="4"/>
                    </a:lnTo>
                    <a:lnTo>
                      <a:pt x="7" y="7"/>
                    </a:lnTo>
                    <a:lnTo>
                      <a:pt x="3" y="11"/>
                    </a:lnTo>
                    <a:lnTo>
                      <a:pt x="0" y="15"/>
                    </a:lnTo>
                    <a:lnTo>
                      <a:pt x="6" y="18"/>
                    </a:lnTo>
                    <a:lnTo>
                      <a:pt x="11" y="20"/>
                    </a:lnTo>
                    <a:lnTo>
                      <a:pt x="16" y="21"/>
                    </a:lnTo>
                    <a:lnTo>
                      <a:pt x="21" y="23"/>
                    </a:lnTo>
                    <a:lnTo>
                      <a:pt x="26" y="24"/>
                    </a:lnTo>
                    <a:lnTo>
                      <a:pt x="32" y="26"/>
                    </a:lnTo>
                    <a:lnTo>
                      <a:pt x="37" y="27"/>
                    </a:lnTo>
                    <a:lnTo>
                      <a:pt x="42" y="29"/>
                    </a:lnTo>
                    <a:lnTo>
                      <a:pt x="57" y="33"/>
                    </a:lnTo>
                    <a:lnTo>
                      <a:pt x="71" y="36"/>
                    </a:lnTo>
                    <a:lnTo>
                      <a:pt x="87" y="41"/>
                    </a:lnTo>
                    <a:lnTo>
                      <a:pt x="102" y="45"/>
                    </a:lnTo>
                    <a:lnTo>
                      <a:pt x="116" y="49"/>
                    </a:lnTo>
                    <a:lnTo>
                      <a:pt x="131" y="52"/>
                    </a:lnTo>
                    <a:lnTo>
                      <a:pt x="146" y="56"/>
                    </a:lnTo>
                    <a:lnTo>
                      <a:pt x="160" y="61"/>
                    </a:lnTo>
                    <a:lnTo>
                      <a:pt x="175" y="65"/>
                    </a:lnTo>
                    <a:lnTo>
                      <a:pt x="191" y="68"/>
                    </a:lnTo>
                    <a:lnTo>
                      <a:pt x="205" y="72"/>
                    </a:lnTo>
                    <a:lnTo>
                      <a:pt x="220" y="76"/>
                    </a:lnTo>
                    <a:lnTo>
                      <a:pt x="234" y="80"/>
                    </a:lnTo>
                    <a:lnTo>
                      <a:pt x="249" y="84"/>
                    </a:lnTo>
                    <a:lnTo>
                      <a:pt x="264" y="88"/>
                    </a:lnTo>
                    <a:lnTo>
                      <a:pt x="278" y="92"/>
                    </a:lnTo>
                    <a:lnTo>
                      <a:pt x="317" y="97"/>
                    </a:lnTo>
                    <a:lnTo>
                      <a:pt x="354" y="103"/>
                    </a:lnTo>
                    <a:lnTo>
                      <a:pt x="390" y="109"/>
                    </a:lnTo>
                    <a:lnTo>
                      <a:pt x="427" y="115"/>
                    </a:lnTo>
                    <a:lnTo>
                      <a:pt x="462" y="121"/>
                    </a:lnTo>
                    <a:lnTo>
                      <a:pt x="498" y="128"/>
                    </a:lnTo>
                    <a:lnTo>
                      <a:pt x="534" y="135"/>
                    </a:lnTo>
                    <a:lnTo>
                      <a:pt x="569" y="141"/>
                    </a:lnTo>
                    <a:lnTo>
                      <a:pt x="604" y="148"/>
                    </a:lnTo>
                    <a:lnTo>
                      <a:pt x="639" y="155"/>
                    </a:lnTo>
                    <a:lnTo>
                      <a:pt x="675" y="162"/>
                    </a:lnTo>
                    <a:lnTo>
                      <a:pt x="710" y="168"/>
                    </a:lnTo>
                    <a:lnTo>
                      <a:pt x="747" y="176"/>
                    </a:lnTo>
                    <a:lnTo>
                      <a:pt x="783" y="183"/>
                    </a:lnTo>
                    <a:lnTo>
                      <a:pt x="821" y="189"/>
                    </a:lnTo>
                    <a:lnTo>
                      <a:pt x="860" y="197"/>
                    </a:lnTo>
                    <a:lnTo>
                      <a:pt x="897" y="203"/>
                    </a:lnTo>
                    <a:lnTo>
                      <a:pt x="936" y="210"/>
                    </a:lnTo>
                    <a:lnTo>
                      <a:pt x="974" y="217"/>
                    </a:lnTo>
                    <a:lnTo>
                      <a:pt x="1011" y="224"/>
                    </a:lnTo>
                    <a:lnTo>
                      <a:pt x="1050" y="230"/>
                    </a:lnTo>
                    <a:lnTo>
                      <a:pt x="1088" y="237"/>
                    </a:lnTo>
                    <a:lnTo>
                      <a:pt x="1125" y="245"/>
                    </a:lnTo>
                    <a:lnTo>
                      <a:pt x="1164" y="251"/>
                    </a:lnTo>
                    <a:lnTo>
                      <a:pt x="1202" y="258"/>
                    </a:lnTo>
                    <a:lnTo>
                      <a:pt x="1240" y="266"/>
                    </a:lnTo>
                    <a:lnTo>
                      <a:pt x="1278" y="273"/>
                    </a:lnTo>
                    <a:lnTo>
                      <a:pt x="1317" y="280"/>
                    </a:lnTo>
                    <a:lnTo>
                      <a:pt x="1355" y="288"/>
                    </a:lnTo>
                    <a:lnTo>
                      <a:pt x="1393" y="295"/>
                    </a:lnTo>
                    <a:lnTo>
                      <a:pt x="1432" y="302"/>
                    </a:lnTo>
                    <a:lnTo>
                      <a:pt x="1470" y="310"/>
                    </a:lnTo>
                    <a:lnTo>
                      <a:pt x="1470" y="306"/>
                    </a:lnTo>
                    <a:lnTo>
                      <a:pt x="1471" y="300"/>
                    </a:lnTo>
                    <a:lnTo>
                      <a:pt x="1471" y="296"/>
                    </a:lnTo>
                    <a:lnTo>
                      <a:pt x="1472" y="292"/>
                    </a:lnTo>
                    <a:close/>
                  </a:path>
                </a:pathLst>
              </a:custGeom>
              <a:solidFill>
                <a:srgbClr val="C98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 name="Freeform 130"/>
              <p:cNvSpPr>
                <a:spLocks/>
              </p:cNvSpPr>
              <p:nvPr/>
            </p:nvSpPr>
            <p:spPr bwMode="auto">
              <a:xfrm>
                <a:off x="4164" y="3481"/>
                <a:ext cx="292" cy="62"/>
              </a:xfrm>
              <a:custGeom>
                <a:avLst/>
                <a:gdLst>
                  <a:gd name="T0" fmla="*/ 1472 w 1475"/>
                  <a:gd name="T1" fmla="*/ 288 h 308"/>
                  <a:gd name="T2" fmla="*/ 1473 w 1475"/>
                  <a:gd name="T3" fmla="*/ 281 h 308"/>
                  <a:gd name="T4" fmla="*/ 1435 w 1475"/>
                  <a:gd name="T5" fmla="*/ 274 h 308"/>
                  <a:gd name="T6" fmla="*/ 1356 w 1475"/>
                  <a:gd name="T7" fmla="*/ 265 h 308"/>
                  <a:gd name="T8" fmla="*/ 1278 w 1475"/>
                  <a:gd name="T9" fmla="*/ 253 h 308"/>
                  <a:gd name="T10" fmla="*/ 1201 w 1475"/>
                  <a:gd name="T11" fmla="*/ 242 h 308"/>
                  <a:gd name="T12" fmla="*/ 1123 w 1475"/>
                  <a:gd name="T13" fmla="*/ 229 h 308"/>
                  <a:gd name="T14" fmla="*/ 1047 w 1475"/>
                  <a:gd name="T15" fmla="*/ 216 h 308"/>
                  <a:gd name="T16" fmla="*/ 970 w 1475"/>
                  <a:gd name="T17" fmla="*/ 201 h 308"/>
                  <a:gd name="T18" fmla="*/ 891 w 1475"/>
                  <a:gd name="T19" fmla="*/ 185 h 308"/>
                  <a:gd name="T20" fmla="*/ 817 w 1475"/>
                  <a:gd name="T21" fmla="*/ 171 h 308"/>
                  <a:gd name="T22" fmla="*/ 746 w 1475"/>
                  <a:gd name="T23" fmla="*/ 157 h 308"/>
                  <a:gd name="T24" fmla="*/ 676 w 1475"/>
                  <a:gd name="T25" fmla="*/ 143 h 308"/>
                  <a:gd name="T26" fmla="*/ 606 w 1475"/>
                  <a:gd name="T27" fmla="*/ 131 h 308"/>
                  <a:gd name="T28" fmla="*/ 537 w 1475"/>
                  <a:gd name="T29" fmla="*/ 117 h 308"/>
                  <a:gd name="T30" fmla="*/ 468 w 1475"/>
                  <a:gd name="T31" fmla="*/ 105 h 308"/>
                  <a:gd name="T32" fmla="*/ 397 w 1475"/>
                  <a:gd name="T33" fmla="*/ 92 h 308"/>
                  <a:gd name="T34" fmla="*/ 325 w 1475"/>
                  <a:gd name="T35" fmla="*/ 79 h 308"/>
                  <a:gd name="T36" fmla="*/ 277 w 1475"/>
                  <a:gd name="T37" fmla="*/ 70 h 308"/>
                  <a:gd name="T38" fmla="*/ 255 w 1475"/>
                  <a:gd name="T39" fmla="*/ 65 h 308"/>
                  <a:gd name="T40" fmla="*/ 233 w 1475"/>
                  <a:gd name="T41" fmla="*/ 58 h 308"/>
                  <a:gd name="T42" fmla="*/ 210 w 1475"/>
                  <a:gd name="T43" fmla="*/ 52 h 308"/>
                  <a:gd name="T44" fmla="*/ 188 w 1475"/>
                  <a:gd name="T45" fmla="*/ 47 h 308"/>
                  <a:gd name="T46" fmla="*/ 165 w 1475"/>
                  <a:gd name="T47" fmla="*/ 41 h 308"/>
                  <a:gd name="T48" fmla="*/ 144 w 1475"/>
                  <a:gd name="T49" fmla="*/ 35 h 308"/>
                  <a:gd name="T50" fmla="*/ 122 w 1475"/>
                  <a:gd name="T51" fmla="*/ 30 h 308"/>
                  <a:gd name="T52" fmla="*/ 98 w 1475"/>
                  <a:gd name="T53" fmla="*/ 24 h 308"/>
                  <a:gd name="T54" fmla="*/ 72 w 1475"/>
                  <a:gd name="T55" fmla="*/ 17 h 308"/>
                  <a:gd name="T56" fmla="*/ 48 w 1475"/>
                  <a:gd name="T57" fmla="*/ 9 h 308"/>
                  <a:gd name="T58" fmla="*/ 24 w 1475"/>
                  <a:gd name="T59" fmla="*/ 3 h 308"/>
                  <a:gd name="T60" fmla="*/ 9 w 1475"/>
                  <a:gd name="T61" fmla="*/ 4 h 308"/>
                  <a:gd name="T62" fmla="*/ 3 w 1475"/>
                  <a:gd name="T63" fmla="*/ 11 h 308"/>
                  <a:gd name="T64" fmla="*/ 6 w 1475"/>
                  <a:gd name="T65" fmla="*/ 16 h 308"/>
                  <a:gd name="T66" fmla="*/ 17 w 1475"/>
                  <a:gd name="T67" fmla="*/ 19 h 308"/>
                  <a:gd name="T68" fmla="*/ 27 w 1475"/>
                  <a:gd name="T69" fmla="*/ 22 h 308"/>
                  <a:gd name="T70" fmla="*/ 39 w 1475"/>
                  <a:gd name="T71" fmla="*/ 25 h 308"/>
                  <a:gd name="T72" fmla="*/ 59 w 1475"/>
                  <a:gd name="T73" fmla="*/ 31 h 308"/>
                  <a:gd name="T74" fmla="*/ 89 w 1475"/>
                  <a:gd name="T75" fmla="*/ 39 h 308"/>
                  <a:gd name="T76" fmla="*/ 118 w 1475"/>
                  <a:gd name="T77" fmla="*/ 47 h 308"/>
                  <a:gd name="T78" fmla="*/ 149 w 1475"/>
                  <a:gd name="T79" fmla="*/ 54 h 308"/>
                  <a:gd name="T80" fmla="*/ 179 w 1475"/>
                  <a:gd name="T81" fmla="*/ 63 h 308"/>
                  <a:gd name="T82" fmla="*/ 209 w 1475"/>
                  <a:gd name="T83" fmla="*/ 70 h 308"/>
                  <a:gd name="T84" fmla="*/ 239 w 1475"/>
                  <a:gd name="T85" fmla="*/ 78 h 308"/>
                  <a:gd name="T86" fmla="*/ 269 w 1475"/>
                  <a:gd name="T87" fmla="*/ 86 h 308"/>
                  <a:gd name="T88" fmla="*/ 321 w 1475"/>
                  <a:gd name="T89" fmla="*/ 95 h 308"/>
                  <a:gd name="T90" fmla="*/ 395 w 1475"/>
                  <a:gd name="T91" fmla="*/ 107 h 308"/>
                  <a:gd name="T92" fmla="*/ 467 w 1475"/>
                  <a:gd name="T93" fmla="*/ 119 h 308"/>
                  <a:gd name="T94" fmla="*/ 537 w 1475"/>
                  <a:gd name="T95" fmla="*/ 133 h 308"/>
                  <a:gd name="T96" fmla="*/ 606 w 1475"/>
                  <a:gd name="T97" fmla="*/ 146 h 308"/>
                  <a:gd name="T98" fmla="*/ 676 w 1475"/>
                  <a:gd name="T99" fmla="*/ 160 h 308"/>
                  <a:gd name="T100" fmla="*/ 748 w 1475"/>
                  <a:gd name="T101" fmla="*/ 174 h 308"/>
                  <a:gd name="T102" fmla="*/ 821 w 1475"/>
                  <a:gd name="T103" fmla="*/ 187 h 308"/>
                  <a:gd name="T104" fmla="*/ 897 w 1475"/>
                  <a:gd name="T105" fmla="*/ 201 h 308"/>
                  <a:gd name="T106" fmla="*/ 974 w 1475"/>
                  <a:gd name="T107" fmla="*/ 214 h 308"/>
                  <a:gd name="T108" fmla="*/ 1050 w 1475"/>
                  <a:gd name="T109" fmla="*/ 228 h 308"/>
                  <a:gd name="T110" fmla="*/ 1125 w 1475"/>
                  <a:gd name="T111" fmla="*/ 242 h 308"/>
                  <a:gd name="T112" fmla="*/ 1202 w 1475"/>
                  <a:gd name="T113" fmla="*/ 256 h 308"/>
                  <a:gd name="T114" fmla="*/ 1278 w 1475"/>
                  <a:gd name="T115" fmla="*/ 271 h 308"/>
                  <a:gd name="T116" fmla="*/ 1355 w 1475"/>
                  <a:gd name="T117" fmla="*/ 286 h 308"/>
                  <a:gd name="T118" fmla="*/ 1432 w 1475"/>
                  <a:gd name="T119" fmla="*/ 300 h 308"/>
                  <a:gd name="T120" fmla="*/ 1470 w 1475"/>
                  <a:gd name="T121" fmla="*/ 303 h 308"/>
                  <a:gd name="T122" fmla="*/ 1471 w 1475"/>
                  <a:gd name="T123" fmla="*/ 295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75" h="308">
                    <a:moveTo>
                      <a:pt x="1471" y="291"/>
                    </a:moveTo>
                    <a:lnTo>
                      <a:pt x="1472" y="288"/>
                    </a:lnTo>
                    <a:lnTo>
                      <a:pt x="1473" y="285"/>
                    </a:lnTo>
                    <a:lnTo>
                      <a:pt x="1473" y="281"/>
                    </a:lnTo>
                    <a:lnTo>
                      <a:pt x="1475" y="279"/>
                    </a:lnTo>
                    <a:lnTo>
                      <a:pt x="1435" y="274"/>
                    </a:lnTo>
                    <a:lnTo>
                      <a:pt x="1395" y="270"/>
                    </a:lnTo>
                    <a:lnTo>
                      <a:pt x="1356" y="265"/>
                    </a:lnTo>
                    <a:lnTo>
                      <a:pt x="1318" y="258"/>
                    </a:lnTo>
                    <a:lnTo>
                      <a:pt x="1278" y="253"/>
                    </a:lnTo>
                    <a:lnTo>
                      <a:pt x="1239" y="248"/>
                    </a:lnTo>
                    <a:lnTo>
                      <a:pt x="1201" y="242"/>
                    </a:lnTo>
                    <a:lnTo>
                      <a:pt x="1162" y="235"/>
                    </a:lnTo>
                    <a:lnTo>
                      <a:pt x="1123" y="229"/>
                    </a:lnTo>
                    <a:lnTo>
                      <a:pt x="1086" y="222"/>
                    </a:lnTo>
                    <a:lnTo>
                      <a:pt x="1047" y="216"/>
                    </a:lnTo>
                    <a:lnTo>
                      <a:pt x="1008" y="208"/>
                    </a:lnTo>
                    <a:lnTo>
                      <a:pt x="970" y="201"/>
                    </a:lnTo>
                    <a:lnTo>
                      <a:pt x="931" y="192"/>
                    </a:lnTo>
                    <a:lnTo>
                      <a:pt x="891" y="185"/>
                    </a:lnTo>
                    <a:lnTo>
                      <a:pt x="852" y="177"/>
                    </a:lnTo>
                    <a:lnTo>
                      <a:pt x="817" y="171"/>
                    </a:lnTo>
                    <a:lnTo>
                      <a:pt x="780" y="163"/>
                    </a:lnTo>
                    <a:lnTo>
                      <a:pt x="746" y="157"/>
                    </a:lnTo>
                    <a:lnTo>
                      <a:pt x="710" y="151"/>
                    </a:lnTo>
                    <a:lnTo>
                      <a:pt x="676" y="143"/>
                    </a:lnTo>
                    <a:lnTo>
                      <a:pt x="640" y="137"/>
                    </a:lnTo>
                    <a:lnTo>
                      <a:pt x="606" y="131"/>
                    </a:lnTo>
                    <a:lnTo>
                      <a:pt x="571" y="123"/>
                    </a:lnTo>
                    <a:lnTo>
                      <a:pt x="537" y="117"/>
                    </a:lnTo>
                    <a:lnTo>
                      <a:pt x="502" y="111"/>
                    </a:lnTo>
                    <a:lnTo>
                      <a:pt x="468" y="105"/>
                    </a:lnTo>
                    <a:lnTo>
                      <a:pt x="432" y="98"/>
                    </a:lnTo>
                    <a:lnTo>
                      <a:pt x="397" y="92"/>
                    </a:lnTo>
                    <a:lnTo>
                      <a:pt x="361" y="86"/>
                    </a:lnTo>
                    <a:lnTo>
                      <a:pt x="325" y="79"/>
                    </a:lnTo>
                    <a:lnTo>
                      <a:pt x="289" y="73"/>
                    </a:lnTo>
                    <a:lnTo>
                      <a:pt x="277" y="70"/>
                    </a:lnTo>
                    <a:lnTo>
                      <a:pt x="267" y="67"/>
                    </a:lnTo>
                    <a:lnTo>
                      <a:pt x="255" y="65"/>
                    </a:lnTo>
                    <a:lnTo>
                      <a:pt x="244" y="62"/>
                    </a:lnTo>
                    <a:lnTo>
                      <a:pt x="233" y="58"/>
                    </a:lnTo>
                    <a:lnTo>
                      <a:pt x="222" y="55"/>
                    </a:lnTo>
                    <a:lnTo>
                      <a:pt x="210" y="52"/>
                    </a:lnTo>
                    <a:lnTo>
                      <a:pt x="200" y="50"/>
                    </a:lnTo>
                    <a:lnTo>
                      <a:pt x="188" y="47"/>
                    </a:lnTo>
                    <a:lnTo>
                      <a:pt x="177" y="44"/>
                    </a:lnTo>
                    <a:lnTo>
                      <a:pt x="165" y="41"/>
                    </a:lnTo>
                    <a:lnTo>
                      <a:pt x="155" y="39"/>
                    </a:lnTo>
                    <a:lnTo>
                      <a:pt x="144" y="35"/>
                    </a:lnTo>
                    <a:lnTo>
                      <a:pt x="132" y="32"/>
                    </a:lnTo>
                    <a:lnTo>
                      <a:pt x="122" y="30"/>
                    </a:lnTo>
                    <a:lnTo>
                      <a:pt x="110" y="27"/>
                    </a:lnTo>
                    <a:lnTo>
                      <a:pt x="98" y="24"/>
                    </a:lnTo>
                    <a:lnTo>
                      <a:pt x="85" y="20"/>
                    </a:lnTo>
                    <a:lnTo>
                      <a:pt x="72" y="17"/>
                    </a:lnTo>
                    <a:lnTo>
                      <a:pt x="61" y="13"/>
                    </a:lnTo>
                    <a:lnTo>
                      <a:pt x="48" y="9"/>
                    </a:lnTo>
                    <a:lnTo>
                      <a:pt x="36" y="6"/>
                    </a:lnTo>
                    <a:lnTo>
                      <a:pt x="24" y="3"/>
                    </a:lnTo>
                    <a:lnTo>
                      <a:pt x="12" y="0"/>
                    </a:lnTo>
                    <a:lnTo>
                      <a:pt x="9" y="4"/>
                    </a:lnTo>
                    <a:lnTo>
                      <a:pt x="7" y="7"/>
                    </a:lnTo>
                    <a:lnTo>
                      <a:pt x="3" y="11"/>
                    </a:lnTo>
                    <a:lnTo>
                      <a:pt x="0" y="14"/>
                    </a:lnTo>
                    <a:lnTo>
                      <a:pt x="6" y="16"/>
                    </a:lnTo>
                    <a:lnTo>
                      <a:pt x="12" y="18"/>
                    </a:lnTo>
                    <a:lnTo>
                      <a:pt x="17" y="19"/>
                    </a:lnTo>
                    <a:lnTo>
                      <a:pt x="22" y="21"/>
                    </a:lnTo>
                    <a:lnTo>
                      <a:pt x="27" y="22"/>
                    </a:lnTo>
                    <a:lnTo>
                      <a:pt x="34" y="24"/>
                    </a:lnTo>
                    <a:lnTo>
                      <a:pt x="39" y="25"/>
                    </a:lnTo>
                    <a:lnTo>
                      <a:pt x="44" y="27"/>
                    </a:lnTo>
                    <a:lnTo>
                      <a:pt x="59" y="31"/>
                    </a:lnTo>
                    <a:lnTo>
                      <a:pt x="75" y="34"/>
                    </a:lnTo>
                    <a:lnTo>
                      <a:pt x="89" y="39"/>
                    </a:lnTo>
                    <a:lnTo>
                      <a:pt x="104" y="43"/>
                    </a:lnTo>
                    <a:lnTo>
                      <a:pt x="118" y="47"/>
                    </a:lnTo>
                    <a:lnTo>
                      <a:pt x="134" y="50"/>
                    </a:lnTo>
                    <a:lnTo>
                      <a:pt x="149" y="54"/>
                    </a:lnTo>
                    <a:lnTo>
                      <a:pt x="164" y="58"/>
                    </a:lnTo>
                    <a:lnTo>
                      <a:pt x="179" y="63"/>
                    </a:lnTo>
                    <a:lnTo>
                      <a:pt x="194" y="66"/>
                    </a:lnTo>
                    <a:lnTo>
                      <a:pt x="209" y="70"/>
                    </a:lnTo>
                    <a:lnTo>
                      <a:pt x="224" y="74"/>
                    </a:lnTo>
                    <a:lnTo>
                      <a:pt x="239" y="78"/>
                    </a:lnTo>
                    <a:lnTo>
                      <a:pt x="253" y="82"/>
                    </a:lnTo>
                    <a:lnTo>
                      <a:pt x="269" y="86"/>
                    </a:lnTo>
                    <a:lnTo>
                      <a:pt x="284" y="90"/>
                    </a:lnTo>
                    <a:lnTo>
                      <a:pt x="321" y="95"/>
                    </a:lnTo>
                    <a:lnTo>
                      <a:pt x="359" y="101"/>
                    </a:lnTo>
                    <a:lnTo>
                      <a:pt x="395" y="107"/>
                    </a:lnTo>
                    <a:lnTo>
                      <a:pt x="431" y="113"/>
                    </a:lnTo>
                    <a:lnTo>
                      <a:pt x="467" y="119"/>
                    </a:lnTo>
                    <a:lnTo>
                      <a:pt x="502" y="125"/>
                    </a:lnTo>
                    <a:lnTo>
                      <a:pt x="537" y="133"/>
                    </a:lnTo>
                    <a:lnTo>
                      <a:pt x="571" y="139"/>
                    </a:lnTo>
                    <a:lnTo>
                      <a:pt x="606" y="146"/>
                    </a:lnTo>
                    <a:lnTo>
                      <a:pt x="641" y="153"/>
                    </a:lnTo>
                    <a:lnTo>
                      <a:pt x="676" y="160"/>
                    </a:lnTo>
                    <a:lnTo>
                      <a:pt x="711" y="166"/>
                    </a:lnTo>
                    <a:lnTo>
                      <a:pt x="748" y="174"/>
                    </a:lnTo>
                    <a:lnTo>
                      <a:pt x="784" y="181"/>
                    </a:lnTo>
                    <a:lnTo>
                      <a:pt x="821" y="187"/>
                    </a:lnTo>
                    <a:lnTo>
                      <a:pt x="860" y="195"/>
                    </a:lnTo>
                    <a:lnTo>
                      <a:pt x="897" y="201"/>
                    </a:lnTo>
                    <a:lnTo>
                      <a:pt x="936" y="208"/>
                    </a:lnTo>
                    <a:lnTo>
                      <a:pt x="974" y="214"/>
                    </a:lnTo>
                    <a:lnTo>
                      <a:pt x="1011" y="221"/>
                    </a:lnTo>
                    <a:lnTo>
                      <a:pt x="1050" y="228"/>
                    </a:lnTo>
                    <a:lnTo>
                      <a:pt x="1088" y="235"/>
                    </a:lnTo>
                    <a:lnTo>
                      <a:pt x="1125" y="242"/>
                    </a:lnTo>
                    <a:lnTo>
                      <a:pt x="1164" y="249"/>
                    </a:lnTo>
                    <a:lnTo>
                      <a:pt x="1202" y="256"/>
                    </a:lnTo>
                    <a:lnTo>
                      <a:pt x="1240" y="264"/>
                    </a:lnTo>
                    <a:lnTo>
                      <a:pt x="1278" y="271"/>
                    </a:lnTo>
                    <a:lnTo>
                      <a:pt x="1317" y="278"/>
                    </a:lnTo>
                    <a:lnTo>
                      <a:pt x="1355" y="286"/>
                    </a:lnTo>
                    <a:lnTo>
                      <a:pt x="1393" y="293"/>
                    </a:lnTo>
                    <a:lnTo>
                      <a:pt x="1432" y="300"/>
                    </a:lnTo>
                    <a:lnTo>
                      <a:pt x="1470" y="308"/>
                    </a:lnTo>
                    <a:lnTo>
                      <a:pt x="1470" y="303"/>
                    </a:lnTo>
                    <a:lnTo>
                      <a:pt x="1471" y="299"/>
                    </a:lnTo>
                    <a:lnTo>
                      <a:pt x="1471" y="295"/>
                    </a:lnTo>
                    <a:lnTo>
                      <a:pt x="1471" y="291"/>
                    </a:lnTo>
                    <a:close/>
                  </a:path>
                </a:pathLst>
              </a:custGeom>
              <a:solidFill>
                <a:srgbClr val="CC8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 name="Freeform 131"/>
              <p:cNvSpPr>
                <a:spLocks/>
              </p:cNvSpPr>
              <p:nvPr/>
            </p:nvSpPr>
            <p:spPr bwMode="auto">
              <a:xfrm>
                <a:off x="4164" y="3482"/>
                <a:ext cx="292" cy="61"/>
              </a:xfrm>
              <a:custGeom>
                <a:avLst/>
                <a:gdLst>
                  <a:gd name="T0" fmla="*/ 1470 w 1471"/>
                  <a:gd name="T1" fmla="*/ 288 h 305"/>
                  <a:gd name="T2" fmla="*/ 1470 w 1471"/>
                  <a:gd name="T3" fmla="*/ 283 h 305"/>
                  <a:gd name="T4" fmla="*/ 1432 w 1471"/>
                  <a:gd name="T5" fmla="*/ 275 h 305"/>
                  <a:gd name="T6" fmla="*/ 1353 w 1471"/>
                  <a:gd name="T7" fmla="*/ 266 h 305"/>
                  <a:gd name="T8" fmla="*/ 1275 w 1471"/>
                  <a:gd name="T9" fmla="*/ 254 h 305"/>
                  <a:gd name="T10" fmla="*/ 1197 w 1471"/>
                  <a:gd name="T11" fmla="*/ 243 h 305"/>
                  <a:gd name="T12" fmla="*/ 1121 w 1471"/>
                  <a:gd name="T13" fmla="*/ 230 h 305"/>
                  <a:gd name="T14" fmla="*/ 1044 w 1471"/>
                  <a:gd name="T15" fmla="*/ 217 h 305"/>
                  <a:gd name="T16" fmla="*/ 966 w 1471"/>
                  <a:gd name="T17" fmla="*/ 202 h 305"/>
                  <a:gd name="T18" fmla="*/ 889 w 1471"/>
                  <a:gd name="T19" fmla="*/ 186 h 305"/>
                  <a:gd name="T20" fmla="*/ 815 w 1471"/>
                  <a:gd name="T21" fmla="*/ 172 h 305"/>
                  <a:gd name="T22" fmla="*/ 744 w 1471"/>
                  <a:gd name="T23" fmla="*/ 158 h 305"/>
                  <a:gd name="T24" fmla="*/ 674 w 1471"/>
                  <a:gd name="T25" fmla="*/ 144 h 305"/>
                  <a:gd name="T26" fmla="*/ 605 w 1471"/>
                  <a:gd name="T27" fmla="*/ 132 h 305"/>
                  <a:gd name="T28" fmla="*/ 536 w 1471"/>
                  <a:gd name="T29" fmla="*/ 118 h 305"/>
                  <a:gd name="T30" fmla="*/ 466 w 1471"/>
                  <a:gd name="T31" fmla="*/ 105 h 305"/>
                  <a:gd name="T32" fmla="*/ 396 w 1471"/>
                  <a:gd name="T33" fmla="*/ 92 h 305"/>
                  <a:gd name="T34" fmla="*/ 324 w 1471"/>
                  <a:gd name="T35" fmla="*/ 79 h 305"/>
                  <a:gd name="T36" fmla="*/ 276 w 1471"/>
                  <a:gd name="T37" fmla="*/ 70 h 305"/>
                  <a:gd name="T38" fmla="*/ 254 w 1471"/>
                  <a:gd name="T39" fmla="*/ 65 h 305"/>
                  <a:gd name="T40" fmla="*/ 231 w 1471"/>
                  <a:gd name="T41" fmla="*/ 59 h 305"/>
                  <a:gd name="T42" fmla="*/ 209 w 1471"/>
                  <a:gd name="T43" fmla="*/ 52 h 305"/>
                  <a:gd name="T44" fmla="*/ 186 w 1471"/>
                  <a:gd name="T45" fmla="*/ 47 h 305"/>
                  <a:gd name="T46" fmla="*/ 164 w 1471"/>
                  <a:gd name="T47" fmla="*/ 41 h 305"/>
                  <a:gd name="T48" fmla="*/ 141 w 1471"/>
                  <a:gd name="T49" fmla="*/ 34 h 305"/>
                  <a:gd name="T50" fmla="*/ 120 w 1471"/>
                  <a:gd name="T51" fmla="*/ 29 h 305"/>
                  <a:gd name="T52" fmla="*/ 95 w 1471"/>
                  <a:gd name="T53" fmla="*/ 23 h 305"/>
                  <a:gd name="T54" fmla="*/ 71 w 1471"/>
                  <a:gd name="T55" fmla="*/ 17 h 305"/>
                  <a:gd name="T56" fmla="*/ 47 w 1471"/>
                  <a:gd name="T57" fmla="*/ 9 h 305"/>
                  <a:gd name="T58" fmla="*/ 23 w 1471"/>
                  <a:gd name="T59" fmla="*/ 3 h 305"/>
                  <a:gd name="T60" fmla="*/ 8 w 1471"/>
                  <a:gd name="T61" fmla="*/ 3 h 305"/>
                  <a:gd name="T62" fmla="*/ 2 w 1471"/>
                  <a:gd name="T63" fmla="*/ 10 h 305"/>
                  <a:gd name="T64" fmla="*/ 7 w 1471"/>
                  <a:gd name="T65" fmla="*/ 15 h 305"/>
                  <a:gd name="T66" fmla="*/ 18 w 1471"/>
                  <a:gd name="T67" fmla="*/ 18 h 305"/>
                  <a:gd name="T68" fmla="*/ 29 w 1471"/>
                  <a:gd name="T69" fmla="*/ 21 h 305"/>
                  <a:gd name="T70" fmla="*/ 40 w 1471"/>
                  <a:gd name="T71" fmla="*/ 23 h 305"/>
                  <a:gd name="T72" fmla="*/ 60 w 1471"/>
                  <a:gd name="T73" fmla="*/ 28 h 305"/>
                  <a:gd name="T74" fmla="*/ 90 w 1471"/>
                  <a:gd name="T75" fmla="*/ 35 h 305"/>
                  <a:gd name="T76" fmla="*/ 121 w 1471"/>
                  <a:gd name="T77" fmla="*/ 44 h 305"/>
                  <a:gd name="T78" fmla="*/ 151 w 1471"/>
                  <a:gd name="T79" fmla="*/ 52 h 305"/>
                  <a:gd name="T80" fmla="*/ 181 w 1471"/>
                  <a:gd name="T81" fmla="*/ 60 h 305"/>
                  <a:gd name="T82" fmla="*/ 212 w 1471"/>
                  <a:gd name="T83" fmla="*/ 68 h 305"/>
                  <a:gd name="T84" fmla="*/ 242 w 1471"/>
                  <a:gd name="T85" fmla="*/ 76 h 305"/>
                  <a:gd name="T86" fmla="*/ 272 w 1471"/>
                  <a:gd name="T87" fmla="*/ 84 h 305"/>
                  <a:gd name="T88" fmla="*/ 325 w 1471"/>
                  <a:gd name="T89" fmla="*/ 93 h 305"/>
                  <a:gd name="T90" fmla="*/ 400 w 1471"/>
                  <a:gd name="T91" fmla="*/ 105 h 305"/>
                  <a:gd name="T92" fmla="*/ 470 w 1471"/>
                  <a:gd name="T93" fmla="*/ 117 h 305"/>
                  <a:gd name="T94" fmla="*/ 539 w 1471"/>
                  <a:gd name="T95" fmla="*/ 131 h 305"/>
                  <a:gd name="T96" fmla="*/ 607 w 1471"/>
                  <a:gd name="T97" fmla="*/ 144 h 305"/>
                  <a:gd name="T98" fmla="*/ 676 w 1471"/>
                  <a:gd name="T99" fmla="*/ 158 h 305"/>
                  <a:gd name="T100" fmla="*/ 747 w 1471"/>
                  <a:gd name="T101" fmla="*/ 173 h 305"/>
                  <a:gd name="T102" fmla="*/ 820 w 1471"/>
                  <a:gd name="T103" fmla="*/ 186 h 305"/>
                  <a:gd name="T104" fmla="*/ 896 w 1471"/>
                  <a:gd name="T105" fmla="*/ 200 h 305"/>
                  <a:gd name="T106" fmla="*/ 973 w 1471"/>
                  <a:gd name="T107" fmla="*/ 212 h 305"/>
                  <a:gd name="T108" fmla="*/ 1049 w 1471"/>
                  <a:gd name="T109" fmla="*/ 226 h 305"/>
                  <a:gd name="T110" fmla="*/ 1124 w 1471"/>
                  <a:gd name="T111" fmla="*/ 240 h 305"/>
                  <a:gd name="T112" fmla="*/ 1201 w 1471"/>
                  <a:gd name="T113" fmla="*/ 254 h 305"/>
                  <a:gd name="T114" fmla="*/ 1277 w 1471"/>
                  <a:gd name="T115" fmla="*/ 268 h 305"/>
                  <a:gd name="T116" fmla="*/ 1354 w 1471"/>
                  <a:gd name="T117" fmla="*/ 283 h 305"/>
                  <a:gd name="T118" fmla="*/ 1431 w 1471"/>
                  <a:gd name="T119" fmla="*/ 297 h 305"/>
                  <a:gd name="T120" fmla="*/ 1469 w 1471"/>
                  <a:gd name="T121" fmla="*/ 301 h 305"/>
                  <a:gd name="T122" fmla="*/ 1469 w 1471"/>
                  <a:gd name="T123" fmla="*/ 294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71" h="305">
                    <a:moveTo>
                      <a:pt x="1469" y="290"/>
                    </a:moveTo>
                    <a:lnTo>
                      <a:pt x="1470" y="288"/>
                    </a:lnTo>
                    <a:lnTo>
                      <a:pt x="1470" y="285"/>
                    </a:lnTo>
                    <a:lnTo>
                      <a:pt x="1470" y="283"/>
                    </a:lnTo>
                    <a:lnTo>
                      <a:pt x="1471" y="280"/>
                    </a:lnTo>
                    <a:lnTo>
                      <a:pt x="1432" y="275"/>
                    </a:lnTo>
                    <a:lnTo>
                      <a:pt x="1392" y="271"/>
                    </a:lnTo>
                    <a:lnTo>
                      <a:pt x="1353" y="266"/>
                    </a:lnTo>
                    <a:lnTo>
                      <a:pt x="1315" y="260"/>
                    </a:lnTo>
                    <a:lnTo>
                      <a:pt x="1275" y="254"/>
                    </a:lnTo>
                    <a:lnTo>
                      <a:pt x="1236" y="249"/>
                    </a:lnTo>
                    <a:lnTo>
                      <a:pt x="1197" y="243"/>
                    </a:lnTo>
                    <a:lnTo>
                      <a:pt x="1160" y="237"/>
                    </a:lnTo>
                    <a:lnTo>
                      <a:pt x="1121" y="230"/>
                    </a:lnTo>
                    <a:lnTo>
                      <a:pt x="1082" y="223"/>
                    </a:lnTo>
                    <a:lnTo>
                      <a:pt x="1044" y="217"/>
                    </a:lnTo>
                    <a:lnTo>
                      <a:pt x="1005" y="209"/>
                    </a:lnTo>
                    <a:lnTo>
                      <a:pt x="966" y="202"/>
                    </a:lnTo>
                    <a:lnTo>
                      <a:pt x="928" y="194"/>
                    </a:lnTo>
                    <a:lnTo>
                      <a:pt x="889" y="186"/>
                    </a:lnTo>
                    <a:lnTo>
                      <a:pt x="850" y="178"/>
                    </a:lnTo>
                    <a:lnTo>
                      <a:pt x="815" y="172"/>
                    </a:lnTo>
                    <a:lnTo>
                      <a:pt x="778" y="164"/>
                    </a:lnTo>
                    <a:lnTo>
                      <a:pt x="744" y="158"/>
                    </a:lnTo>
                    <a:lnTo>
                      <a:pt x="708" y="152"/>
                    </a:lnTo>
                    <a:lnTo>
                      <a:pt x="674" y="144"/>
                    </a:lnTo>
                    <a:lnTo>
                      <a:pt x="639" y="138"/>
                    </a:lnTo>
                    <a:lnTo>
                      <a:pt x="605" y="132"/>
                    </a:lnTo>
                    <a:lnTo>
                      <a:pt x="570" y="124"/>
                    </a:lnTo>
                    <a:lnTo>
                      <a:pt x="536" y="118"/>
                    </a:lnTo>
                    <a:lnTo>
                      <a:pt x="501" y="112"/>
                    </a:lnTo>
                    <a:lnTo>
                      <a:pt x="466" y="105"/>
                    </a:lnTo>
                    <a:lnTo>
                      <a:pt x="431" y="98"/>
                    </a:lnTo>
                    <a:lnTo>
                      <a:pt x="396" y="92"/>
                    </a:lnTo>
                    <a:lnTo>
                      <a:pt x="360" y="86"/>
                    </a:lnTo>
                    <a:lnTo>
                      <a:pt x="324" y="79"/>
                    </a:lnTo>
                    <a:lnTo>
                      <a:pt x="288" y="73"/>
                    </a:lnTo>
                    <a:lnTo>
                      <a:pt x="276" y="70"/>
                    </a:lnTo>
                    <a:lnTo>
                      <a:pt x="266" y="67"/>
                    </a:lnTo>
                    <a:lnTo>
                      <a:pt x="254" y="65"/>
                    </a:lnTo>
                    <a:lnTo>
                      <a:pt x="243" y="62"/>
                    </a:lnTo>
                    <a:lnTo>
                      <a:pt x="231" y="59"/>
                    </a:lnTo>
                    <a:lnTo>
                      <a:pt x="221" y="55"/>
                    </a:lnTo>
                    <a:lnTo>
                      <a:pt x="209" y="52"/>
                    </a:lnTo>
                    <a:lnTo>
                      <a:pt x="198" y="49"/>
                    </a:lnTo>
                    <a:lnTo>
                      <a:pt x="186" y="47"/>
                    </a:lnTo>
                    <a:lnTo>
                      <a:pt x="175" y="44"/>
                    </a:lnTo>
                    <a:lnTo>
                      <a:pt x="164" y="41"/>
                    </a:lnTo>
                    <a:lnTo>
                      <a:pt x="153" y="38"/>
                    </a:lnTo>
                    <a:lnTo>
                      <a:pt x="141" y="34"/>
                    </a:lnTo>
                    <a:lnTo>
                      <a:pt x="130" y="32"/>
                    </a:lnTo>
                    <a:lnTo>
                      <a:pt x="120" y="29"/>
                    </a:lnTo>
                    <a:lnTo>
                      <a:pt x="108" y="26"/>
                    </a:lnTo>
                    <a:lnTo>
                      <a:pt x="95" y="23"/>
                    </a:lnTo>
                    <a:lnTo>
                      <a:pt x="84" y="20"/>
                    </a:lnTo>
                    <a:lnTo>
                      <a:pt x="71" y="17"/>
                    </a:lnTo>
                    <a:lnTo>
                      <a:pt x="60" y="12"/>
                    </a:lnTo>
                    <a:lnTo>
                      <a:pt x="47" y="9"/>
                    </a:lnTo>
                    <a:lnTo>
                      <a:pt x="35" y="6"/>
                    </a:lnTo>
                    <a:lnTo>
                      <a:pt x="23" y="3"/>
                    </a:lnTo>
                    <a:lnTo>
                      <a:pt x="11" y="0"/>
                    </a:lnTo>
                    <a:lnTo>
                      <a:pt x="8" y="3"/>
                    </a:lnTo>
                    <a:lnTo>
                      <a:pt x="6" y="6"/>
                    </a:lnTo>
                    <a:lnTo>
                      <a:pt x="2" y="10"/>
                    </a:lnTo>
                    <a:lnTo>
                      <a:pt x="0" y="13"/>
                    </a:lnTo>
                    <a:lnTo>
                      <a:pt x="7" y="15"/>
                    </a:lnTo>
                    <a:lnTo>
                      <a:pt x="12" y="17"/>
                    </a:lnTo>
                    <a:lnTo>
                      <a:pt x="18" y="18"/>
                    </a:lnTo>
                    <a:lnTo>
                      <a:pt x="23" y="19"/>
                    </a:lnTo>
                    <a:lnTo>
                      <a:pt x="29" y="21"/>
                    </a:lnTo>
                    <a:lnTo>
                      <a:pt x="34" y="22"/>
                    </a:lnTo>
                    <a:lnTo>
                      <a:pt x="40" y="23"/>
                    </a:lnTo>
                    <a:lnTo>
                      <a:pt x="45" y="24"/>
                    </a:lnTo>
                    <a:lnTo>
                      <a:pt x="60" y="28"/>
                    </a:lnTo>
                    <a:lnTo>
                      <a:pt x="76" y="32"/>
                    </a:lnTo>
                    <a:lnTo>
                      <a:pt x="90" y="35"/>
                    </a:lnTo>
                    <a:lnTo>
                      <a:pt x="106" y="40"/>
                    </a:lnTo>
                    <a:lnTo>
                      <a:pt x="121" y="44"/>
                    </a:lnTo>
                    <a:lnTo>
                      <a:pt x="136" y="48"/>
                    </a:lnTo>
                    <a:lnTo>
                      <a:pt x="151" y="52"/>
                    </a:lnTo>
                    <a:lnTo>
                      <a:pt x="167" y="55"/>
                    </a:lnTo>
                    <a:lnTo>
                      <a:pt x="181" y="60"/>
                    </a:lnTo>
                    <a:lnTo>
                      <a:pt x="197" y="64"/>
                    </a:lnTo>
                    <a:lnTo>
                      <a:pt x="212" y="68"/>
                    </a:lnTo>
                    <a:lnTo>
                      <a:pt x="227" y="72"/>
                    </a:lnTo>
                    <a:lnTo>
                      <a:pt x="242" y="76"/>
                    </a:lnTo>
                    <a:lnTo>
                      <a:pt x="258" y="79"/>
                    </a:lnTo>
                    <a:lnTo>
                      <a:pt x="272" y="84"/>
                    </a:lnTo>
                    <a:lnTo>
                      <a:pt x="288" y="88"/>
                    </a:lnTo>
                    <a:lnTo>
                      <a:pt x="325" y="93"/>
                    </a:lnTo>
                    <a:lnTo>
                      <a:pt x="363" y="98"/>
                    </a:lnTo>
                    <a:lnTo>
                      <a:pt x="400" y="105"/>
                    </a:lnTo>
                    <a:lnTo>
                      <a:pt x="435" y="111"/>
                    </a:lnTo>
                    <a:lnTo>
                      <a:pt x="470" y="117"/>
                    </a:lnTo>
                    <a:lnTo>
                      <a:pt x="504" y="123"/>
                    </a:lnTo>
                    <a:lnTo>
                      <a:pt x="539" y="131"/>
                    </a:lnTo>
                    <a:lnTo>
                      <a:pt x="573" y="137"/>
                    </a:lnTo>
                    <a:lnTo>
                      <a:pt x="607" y="144"/>
                    </a:lnTo>
                    <a:lnTo>
                      <a:pt x="641" y="152"/>
                    </a:lnTo>
                    <a:lnTo>
                      <a:pt x="676" y="158"/>
                    </a:lnTo>
                    <a:lnTo>
                      <a:pt x="711" y="165"/>
                    </a:lnTo>
                    <a:lnTo>
                      <a:pt x="747" y="173"/>
                    </a:lnTo>
                    <a:lnTo>
                      <a:pt x="783" y="180"/>
                    </a:lnTo>
                    <a:lnTo>
                      <a:pt x="820" y="186"/>
                    </a:lnTo>
                    <a:lnTo>
                      <a:pt x="859" y="194"/>
                    </a:lnTo>
                    <a:lnTo>
                      <a:pt x="896" y="200"/>
                    </a:lnTo>
                    <a:lnTo>
                      <a:pt x="935" y="206"/>
                    </a:lnTo>
                    <a:lnTo>
                      <a:pt x="973" y="212"/>
                    </a:lnTo>
                    <a:lnTo>
                      <a:pt x="1010" y="219"/>
                    </a:lnTo>
                    <a:lnTo>
                      <a:pt x="1049" y="226"/>
                    </a:lnTo>
                    <a:lnTo>
                      <a:pt x="1087" y="232"/>
                    </a:lnTo>
                    <a:lnTo>
                      <a:pt x="1124" y="240"/>
                    </a:lnTo>
                    <a:lnTo>
                      <a:pt x="1163" y="247"/>
                    </a:lnTo>
                    <a:lnTo>
                      <a:pt x="1201" y="254"/>
                    </a:lnTo>
                    <a:lnTo>
                      <a:pt x="1239" y="261"/>
                    </a:lnTo>
                    <a:lnTo>
                      <a:pt x="1277" y="268"/>
                    </a:lnTo>
                    <a:lnTo>
                      <a:pt x="1316" y="275"/>
                    </a:lnTo>
                    <a:lnTo>
                      <a:pt x="1354" y="283"/>
                    </a:lnTo>
                    <a:lnTo>
                      <a:pt x="1392" y="290"/>
                    </a:lnTo>
                    <a:lnTo>
                      <a:pt x="1431" y="297"/>
                    </a:lnTo>
                    <a:lnTo>
                      <a:pt x="1469" y="305"/>
                    </a:lnTo>
                    <a:lnTo>
                      <a:pt x="1469" y="301"/>
                    </a:lnTo>
                    <a:lnTo>
                      <a:pt x="1469" y="297"/>
                    </a:lnTo>
                    <a:lnTo>
                      <a:pt x="1469" y="294"/>
                    </a:lnTo>
                    <a:lnTo>
                      <a:pt x="1469" y="290"/>
                    </a:lnTo>
                    <a:close/>
                  </a:path>
                </a:pathLst>
              </a:custGeom>
              <a:solidFill>
                <a:srgbClr val="CE8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8" name="Freeform 132"/>
              <p:cNvSpPr>
                <a:spLocks/>
              </p:cNvSpPr>
              <p:nvPr/>
            </p:nvSpPr>
            <p:spPr bwMode="auto">
              <a:xfrm>
                <a:off x="4164" y="3482"/>
                <a:ext cx="292" cy="61"/>
              </a:xfrm>
              <a:custGeom>
                <a:avLst/>
                <a:gdLst>
                  <a:gd name="T0" fmla="*/ 1468 w 1468"/>
                  <a:gd name="T1" fmla="*/ 282 h 303"/>
                  <a:gd name="T2" fmla="*/ 1389 w 1468"/>
                  <a:gd name="T3" fmla="*/ 272 h 303"/>
                  <a:gd name="T4" fmla="*/ 1312 w 1468"/>
                  <a:gd name="T5" fmla="*/ 261 h 303"/>
                  <a:gd name="T6" fmla="*/ 1234 w 1468"/>
                  <a:gd name="T7" fmla="*/ 250 h 303"/>
                  <a:gd name="T8" fmla="*/ 1157 w 1468"/>
                  <a:gd name="T9" fmla="*/ 238 h 303"/>
                  <a:gd name="T10" fmla="*/ 1080 w 1468"/>
                  <a:gd name="T11" fmla="*/ 224 h 303"/>
                  <a:gd name="T12" fmla="*/ 1003 w 1468"/>
                  <a:gd name="T13" fmla="*/ 210 h 303"/>
                  <a:gd name="T14" fmla="*/ 926 w 1468"/>
                  <a:gd name="T15" fmla="*/ 195 h 303"/>
                  <a:gd name="T16" fmla="*/ 848 w 1468"/>
                  <a:gd name="T17" fmla="*/ 179 h 303"/>
                  <a:gd name="T18" fmla="*/ 776 w 1468"/>
                  <a:gd name="T19" fmla="*/ 165 h 303"/>
                  <a:gd name="T20" fmla="*/ 706 w 1468"/>
                  <a:gd name="T21" fmla="*/ 153 h 303"/>
                  <a:gd name="T22" fmla="*/ 637 w 1468"/>
                  <a:gd name="T23" fmla="*/ 139 h 303"/>
                  <a:gd name="T24" fmla="*/ 568 w 1468"/>
                  <a:gd name="T25" fmla="*/ 126 h 303"/>
                  <a:gd name="T26" fmla="*/ 499 w 1468"/>
                  <a:gd name="T27" fmla="*/ 112 h 303"/>
                  <a:gd name="T28" fmla="*/ 430 w 1468"/>
                  <a:gd name="T29" fmla="*/ 98 h 303"/>
                  <a:gd name="T30" fmla="*/ 359 w 1468"/>
                  <a:gd name="T31" fmla="*/ 85 h 303"/>
                  <a:gd name="T32" fmla="*/ 287 w 1468"/>
                  <a:gd name="T33" fmla="*/ 72 h 303"/>
                  <a:gd name="T34" fmla="*/ 9 w 1468"/>
                  <a:gd name="T35" fmla="*/ 0 h 303"/>
                  <a:gd name="T36" fmla="*/ 46 w 1468"/>
                  <a:gd name="T37" fmla="*/ 22 h 303"/>
                  <a:gd name="T38" fmla="*/ 330 w 1468"/>
                  <a:gd name="T39" fmla="*/ 91 h 303"/>
                  <a:gd name="T40" fmla="*/ 403 w 1468"/>
                  <a:gd name="T41" fmla="*/ 103 h 303"/>
                  <a:gd name="T42" fmla="*/ 473 w 1468"/>
                  <a:gd name="T43" fmla="*/ 115 h 303"/>
                  <a:gd name="T44" fmla="*/ 541 w 1468"/>
                  <a:gd name="T45" fmla="*/ 129 h 303"/>
                  <a:gd name="T46" fmla="*/ 608 w 1468"/>
                  <a:gd name="T47" fmla="*/ 142 h 303"/>
                  <a:gd name="T48" fmla="*/ 676 w 1468"/>
                  <a:gd name="T49" fmla="*/ 157 h 303"/>
                  <a:gd name="T50" fmla="*/ 746 w 1468"/>
                  <a:gd name="T51" fmla="*/ 171 h 303"/>
                  <a:gd name="T52" fmla="*/ 819 w 1468"/>
                  <a:gd name="T53" fmla="*/ 185 h 303"/>
                  <a:gd name="T54" fmla="*/ 895 w 1468"/>
                  <a:gd name="T55" fmla="*/ 198 h 303"/>
                  <a:gd name="T56" fmla="*/ 972 w 1468"/>
                  <a:gd name="T57" fmla="*/ 210 h 303"/>
                  <a:gd name="T58" fmla="*/ 1048 w 1468"/>
                  <a:gd name="T59" fmla="*/ 223 h 303"/>
                  <a:gd name="T60" fmla="*/ 1123 w 1468"/>
                  <a:gd name="T61" fmla="*/ 238 h 303"/>
                  <a:gd name="T62" fmla="*/ 1200 w 1468"/>
                  <a:gd name="T63" fmla="*/ 251 h 303"/>
                  <a:gd name="T64" fmla="*/ 1276 w 1468"/>
                  <a:gd name="T65" fmla="*/ 266 h 303"/>
                  <a:gd name="T66" fmla="*/ 1353 w 1468"/>
                  <a:gd name="T67" fmla="*/ 281 h 303"/>
                  <a:gd name="T68" fmla="*/ 1430 w 1468"/>
                  <a:gd name="T69" fmla="*/ 295 h 303"/>
                  <a:gd name="T70" fmla="*/ 1468 w 1468"/>
                  <a:gd name="T71" fmla="*/ 29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8" h="303">
                    <a:moveTo>
                      <a:pt x="1468" y="290"/>
                    </a:moveTo>
                    <a:lnTo>
                      <a:pt x="1468" y="282"/>
                    </a:lnTo>
                    <a:lnTo>
                      <a:pt x="1429" y="276"/>
                    </a:lnTo>
                    <a:lnTo>
                      <a:pt x="1389" y="272"/>
                    </a:lnTo>
                    <a:lnTo>
                      <a:pt x="1350" y="267"/>
                    </a:lnTo>
                    <a:lnTo>
                      <a:pt x="1312" y="261"/>
                    </a:lnTo>
                    <a:lnTo>
                      <a:pt x="1273" y="255"/>
                    </a:lnTo>
                    <a:lnTo>
                      <a:pt x="1234" y="250"/>
                    </a:lnTo>
                    <a:lnTo>
                      <a:pt x="1195" y="244"/>
                    </a:lnTo>
                    <a:lnTo>
                      <a:pt x="1157" y="238"/>
                    </a:lnTo>
                    <a:lnTo>
                      <a:pt x="1118" y="231"/>
                    </a:lnTo>
                    <a:lnTo>
                      <a:pt x="1080" y="224"/>
                    </a:lnTo>
                    <a:lnTo>
                      <a:pt x="1042" y="218"/>
                    </a:lnTo>
                    <a:lnTo>
                      <a:pt x="1003" y="210"/>
                    </a:lnTo>
                    <a:lnTo>
                      <a:pt x="964" y="203"/>
                    </a:lnTo>
                    <a:lnTo>
                      <a:pt x="926" y="195"/>
                    </a:lnTo>
                    <a:lnTo>
                      <a:pt x="887" y="187"/>
                    </a:lnTo>
                    <a:lnTo>
                      <a:pt x="848" y="179"/>
                    </a:lnTo>
                    <a:lnTo>
                      <a:pt x="812" y="173"/>
                    </a:lnTo>
                    <a:lnTo>
                      <a:pt x="776" y="165"/>
                    </a:lnTo>
                    <a:lnTo>
                      <a:pt x="741" y="159"/>
                    </a:lnTo>
                    <a:lnTo>
                      <a:pt x="706" y="153"/>
                    </a:lnTo>
                    <a:lnTo>
                      <a:pt x="672" y="145"/>
                    </a:lnTo>
                    <a:lnTo>
                      <a:pt x="637" y="139"/>
                    </a:lnTo>
                    <a:lnTo>
                      <a:pt x="603" y="132"/>
                    </a:lnTo>
                    <a:lnTo>
                      <a:pt x="568" y="126"/>
                    </a:lnTo>
                    <a:lnTo>
                      <a:pt x="534" y="118"/>
                    </a:lnTo>
                    <a:lnTo>
                      <a:pt x="499" y="112"/>
                    </a:lnTo>
                    <a:lnTo>
                      <a:pt x="465" y="105"/>
                    </a:lnTo>
                    <a:lnTo>
                      <a:pt x="430" y="98"/>
                    </a:lnTo>
                    <a:lnTo>
                      <a:pt x="395" y="91"/>
                    </a:lnTo>
                    <a:lnTo>
                      <a:pt x="359" y="85"/>
                    </a:lnTo>
                    <a:lnTo>
                      <a:pt x="323" y="78"/>
                    </a:lnTo>
                    <a:lnTo>
                      <a:pt x="287" y="72"/>
                    </a:lnTo>
                    <a:lnTo>
                      <a:pt x="106" y="26"/>
                    </a:lnTo>
                    <a:lnTo>
                      <a:pt x="9" y="0"/>
                    </a:lnTo>
                    <a:lnTo>
                      <a:pt x="0" y="12"/>
                    </a:lnTo>
                    <a:lnTo>
                      <a:pt x="46" y="22"/>
                    </a:lnTo>
                    <a:lnTo>
                      <a:pt x="291" y="86"/>
                    </a:lnTo>
                    <a:lnTo>
                      <a:pt x="330" y="91"/>
                    </a:lnTo>
                    <a:lnTo>
                      <a:pt x="366" y="96"/>
                    </a:lnTo>
                    <a:lnTo>
                      <a:pt x="403" y="103"/>
                    </a:lnTo>
                    <a:lnTo>
                      <a:pt x="437" y="109"/>
                    </a:lnTo>
                    <a:lnTo>
                      <a:pt x="473" y="115"/>
                    </a:lnTo>
                    <a:lnTo>
                      <a:pt x="506" y="121"/>
                    </a:lnTo>
                    <a:lnTo>
                      <a:pt x="541" y="129"/>
                    </a:lnTo>
                    <a:lnTo>
                      <a:pt x="574" y="135"/>
                    </a:lnTo>
                    <a:lnTo>
                      <a:pt x="608" y="142"/>
                    </a:lnTo>
                    <a:lnTo>
                      <a:pt x="642" y="150"/>
                    </a:lnTo>
                    <a:lnTo>
                      <a:pt x="676" y="157"/>
                    </a:lnTo>
                    <a:lnTo>
                      <a:pt x="711" y="164"/>
                    </a:lnTo>
                    <a:lnTo>
                      <a:pt x="746" y="171"/>
                    </a:lnTo>
                    <a:lnTo>
                      <a:pt x="782" y="178"/>
                    </a:lnTo>
                    <a:lnTo>
                      <a:pt x="819" y="185"/>
                    </a:lnTo>
                    <a:lnTo>
                      <a:pt x="858" y="192"/>
                    </a:lnTo>
                    <a:lnTo>
                      <a:pt x="895" y="198"/>
                    </a:lnTo>
                    <a:lnTo>
                      <a:pt x="934" y="204"/>
                    </a:lnTo>
                    <a:lnTo>
                      <a:pt x="972" y="210"/>
                    </a:lnTo>
                    <a:lnTo>
                      <a:pt x="1009" y="217"/>
                    </a:lnTo>
                    <a:lnTo>
                      <a:pt x="1048" y="223"/>
                    </a:lnTo>
                    <a:lnTo>
                      <a:pt x="1086" y="230"/>
                    </a:lnTo>
                    <a:lnTo>
                      <a:pt x="1123" y="238"/>
                    </a:lnTo>
                    <a:lnTo>
                      <a:pt x="1162" y="244"/>
                    </a:lnTo>
                    <a:lnTo>
                      <a:pt x="1200" y="251"/>
                    </a:lnTo>
                    <a:lnTo>
                      <a:pt x="1238" y="259"/>
                    </a:lnTo>
                    <a:lnTo>
                      <a:pt x="1276" y="266"/>
                    </a:lnTo>
                    <a:lnTo>
                      <a:pt x="1315" y="273"/>
                    </a:lnTo>
                    <a:lnTo>
                      <a:pt x="1353" y="281"/>
                    </a:lnTo>
                    <a:lnTo>
                      <a:pt x="1391" y="288"/>
                    </a:lnTo>
                    <a:lnTo>
                      <a:pt x="1430" y="295"/>
                    </a:lnTo>
                    <a:lnTo>
                      <a:pt x="1468" y="303"/>
                    </a:lnTo>
                    <a:lnTo>
                      <a:pt x="1468" y="290"/>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 name="Freeform 133"/>
              <p:cNvSpPr>
                <a:spLocks/>
              </p:cNvSpPr>
              <p:nvPr/>
            </p:nvSpPr>
            <p:spPr bwMode="auto">
              <a:xfrm>
                <a:off x="4258" y="3483"/>
                <a:ext cx="92" cy="34"/>
              </a:xfrm>
              <a:custGeom>
                <a:avLst/>
                <a:gdLst>
                  <a:gd name="T0" fmla="*/ 439 w 461"/>
                  <a:gd name="T1" fmla="*/ 174 h 174"/>
                  <a:gd name="T2" fmla="*/ 450 w 461"/>
                  <a:gd name="T3" fmla="*/ 149 h 174"/>
                  <a:gd name="T4" fmla="*/ 457 w 461"/>
                  <a:gd name="T5" fmla="*/ 125 h 174"/>
                  <a:gd name="T6" fmla="*/ 461 w 461"/>
                  <a:gd name="T7" fmla="*/ 99 h 174"/>
                  <a:gd name="T8" fmla="*/ 461 w 461"/>
                  <a:gd name="T9" fmla="*/ 72 h 174"/>
                  <a:gd name="T10" fmla="*/ 445 w 461"/>
                  <a:gd name="T11" fmla="*/ 86 h 174"/>
                  <a:gd name="T12" fmla="*/ 349 w 461"/>
                  <a:gd name="T13" fmla="*/ 81 h 174"/>
                  <a:gd name="T14" fmla="*/ 198 w 461"/>
                  <a:gd name="T15" fmla="*/ 48 h 174"/>
                  <a:gd name="T16" fmla="*/ 112 w 461"/>
                  <a:gd name="T17" fmla="*/ 29 h 174"/>
                  <a:gd name="T18" fmla="*/ 139 w 461"/>
                  <a:gd name="T19" fmla="*/ 0 h 174"/>
                  <a:gd name="T20" fmla="*/ 117 w 461"/>
                  <a:gd name="T21" fmla="*/ 6 h 174"/>
                  <a:gd name="T22" fmla="*/ 97 w 461"/>
                  <a:gd name="T23" fmla="*/ 13 h 174"/>
                  <a:gd name="T24" fmla="*/ 79 w 461"/>
                  <a:gd name="T25" fmla="*/ 22 h 174"/>
                  <a:gd name="T26" fmla="*/ 63 w 461"/>
                  <a:gd name="T27" fmla="*/ 31 h 174"/>
                  <a:gd name="T28" fmla="*/ 46 w 461"/>
                  <a:gd name="T29" fmla="*/ 44 h 174"/>
                  <a:gd name="T30" fmla="*/ 31 w 461"/>
                  <a:gd name="T31" fmla="*/ 57 h 174"/>
                  <a:gd name="T32" fmla="*/ 16 w 461"/>
                  <a:gd name="T33" fmla="*/ 71 h 174"/>
                  <a:gd name="T34" fmla="*/ 0 w 461"/>
                  <a:gd name="T35" fmla="*/ 88 h 174"/>
                  <a:gd name="T36" fmla="*/ 243 w 461"/>
                  <a:gd name="T37" fmla="*/ 138 h 174"/>
                  <a:gd name="T38" fmla="*/ 439 w 461"/>
                  <a:gd name="T39"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1" h="174">
                    <a:moveTo>
                      <a:pt x="439" y="174"/>
                    </a:moveTo>
                    <a:lnTo>
                      <a:pt x="450" y="149"/>
                    </a:lnTo>
                    <a:lnTo>
                      <a:pt x="457" y="125"/>
                    </a:lnTo>
                    <a:lnTo>
                      <a:pt x="461" y="99"/>
                    </a:lnTo>
                    <a:lnTo>
                      <a:pt x="461" y="72"/>
                    </a:lnTo>
                    <a:lnTo>
                      <a:pt x="445" y="86"/>
                    </a:lnTo>
                    <a:lnTo>
                      <a:pt x="349" y="81"/>
                    </a:lnTo>
                    <a:lnTo>
                      <a:pt x="198" y="48"/>
                    </a:lnTo>
                    <a:lnTo>
                      <a:pt x="112" y="29"/>
                    </a:lnTo>
                    <a:lnTo>
                      <a:pt x="139" y="0"/>
                    </a:lnTo>
                    <a:lnTo>
                      <a:pt x="117" y="6"/>
                    </a:lnTo>
                    <a:lnTo>
                      <a:pt x="97" y="13"/>
                    </a:lnTo>
                    <a:lnTo>
                      <a:pt x="79" y="22"/>
                    </a:lnTo>
                    <a:lnTo>
                      <a:pt x="63" y="31"/>
                    </a:lnTo>
                    <a:lnTo>
                      <a:pt x="46" y="44"/>
                    </a:lnTo>
                    <a:lnTo>
                      <a:pt x="31" y="57"/>
                    </a:lnTo>
                    <a:lnTo>
                      <a:pt x="16" y="71"/>
                    </a:lnTo>
                    <a:lnTo>
                      <a:pt x="0" y="88"/>
                    </a:lnTo>
                    <a:lnTo>
                      <a:pt x="243" y="138"/>
                    </a:lnTo>
                    <a:lnTo>
                      <a:pt x="439" y="174"/>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 name="Freeform 134"/>
              <p:cNvSpPr>
                <a:spLocks/>
              </p:cNvSpPr>
              <p:nvPr/>
            </p:nvSpPr>
            <p:spPr bwMode="auto">
              <a:xfrm>
                <a:off x="4295" y="3494"/>
                <a:ext cx="23" cy="6"/>
              </a:xfrm>
              <a:custGeom>
                <a:avLst/>
                <a:gdLst>
                  <a:gd name="T0" fmla="*/ 61 w 118"/>
                  <a:gd name="T1" fmla="*/ 5 h 29"/>
                  <a:gd name="T2" fmla="*/ 49 w 118"/>
                  <a:gd name="T3" fmla="*/ 3 h 29"/>
                  <a:gd name="T4" fmla="*/ 38 w 118"/>
                  <a:gd name="T5" fmla="*/ 1 h 29"/>
                  <a:gd name="T6" fmla="*/ 27 w 118"/>
                  <a:gd name="T7" fmla="*/ 0 h 29"/>
                  <a:gd name="T8" fmla="*/ 19 w 118"/>
                  <a:gd name="T9" fmla="*/ 0 h 29"/>
                  <a:gd name="T10" fmla="*/ 12 w 118"/>
                  <a:gd name="T11" fmla="*/ 0 h 29"/>
                  <a:gd name="T12" fmla="*/ 5 w 118"/>
                  <a:gd name="T13" fmla="*/ 0 h 29"/>
                  <a:gd name="T14" fmla="*/ 2 w 118"/>
                  <a:gd name="T15" fmla="*/ 1 h 29"/>
                  <a:gd name="T16" fmla="*/ 0 w 118"/>
                  <a:gd name="T17" fmla="*/ 3 h 29"/>
                  <a:gd name="T18" fmla="*/ 1 w 118"/>
                  <a:gd name="T19" fmla="*/ 5 h 29"/>
                  <a:gd name="T20" fmla="*/ 4 w 118"/>
                  <a:gd name="T21" fmla="*/ 7 h 29"/>
                  <a:gd name="T22" fmla="*/ 9 w 118"/>
                  <a:gd name="T23" fmla="*/ 9 h 29"/>
                  <a:gd name="T24" fmla="*/ 17 w 118"/>
                  <a:gd name="T25" fmla="*/ 12 h 29"/>
                  <a:gd name="T26" fmla="*/ 25 w 118"/>
                  <a:gd name="T27" fmla="*/ 14 h 29"/>
                  <a:gd name="T28" fmla="*/ 35 w 118"/>
                  <a:gd name="T29" fmla="*/ 18 h 29"/>
                  <a:gd name="T30" fmla="*/ 46 w 118"/>
                  <a:gd name="T31" fmla="*/ 21 h 29"/>
                  <a:gd name="T32" fmla="*/ 58 w 118"/>
                  <a:gd name="T33" fmla="*/ 23 h 29"/>
                  <a:gd name="T34" fmla="*/ 69 w 118"/>
                  <a:gd name="T35" fmla="*/ 25 h 29"/>
                  <a:gd name="T36" fmla="*/ 81 w 118"/>
                  <a:gd name="T37" fmla="*/ 27 h 29"/>
                  <a:gd name="T38" fmla="*/ 91 w 118"/>
                  <a:gd name="T39" fmla="*/ 28 h 29"/>
                  <a:gd name="T40" fmla="*/ 99 w 118"/>
                  <a:gd name="T41" fmla="*/ 29 h 29"/>
                  <a:gd name="T42" fmla="*/ 107 w 118"/>
                  <a:gd name="T43" fmla="*/ 29 h 29"/>
                  <a:gd name="T44" fmla="*/ 113 w 118"/>
                  <a:gd name="T45" fmla="*/ 29 h 29"/>
                  <a:gd name="T46" fmla="*/ 116 w 118"/>
                  <a:gd name="T47" fmla="*/ 28 h 29"/>
                  <a:gd name="T48" fmla="*/ 118 w 118"/>
                  <a:gd name="T49" fmla="*/ 26 h 29"/>
                  <a:gd name="T50" fmla="*/ 117 w 118"/>
                  <a:gd name="T51" fmla="*/ 24 h 29"/>
                  <a:gd name="T52" fmla="*/ 114 w 118"/>
                  <a:gd name="T53" fmla="*/ 22 h 29"/>
                  <a:gd name="T54" fmla="*/ 109 w 118"/>
                  <a:gd name="T55" fmla="*/ 19 h 29"/>
                  <a:gd name="T56" fmla="*/ 103 w 118"/>
                  <a:gd name="T57" fmla="*/ 15 h 29"/>
                  <a:gd name="T58" fmla="*/ 93 w 118"/>
                  <a:gd name="T59" fmla="*/ 13 h 29"/>
                  <a:gd name="T60" fmla="*/ 84 w 118"/>
                  <a:gd name="T61" fmla="*/ 10 h 29"/>
                  <a:gd name="T62" fmla="*/ 72 w 118"/>
                  <a:gd name="T63" fmla="*/ 7 h 29"/>
                  <a:gd name="T64" fmla="*/ 61 w 118"/>
                  <a:gd name="T65" fmla="*/ 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8" h="29">
                    <a:moveTo>
                      <a:pt x="61" y="5"/>
                    </a:moveTo>
                    <a:lnTo>
                      <a:pt x="49" y="3"/>
                    </a:lnTo>
                    <a:lnTo>
                      <a:pt x="38" y="1"/>
                    </a:lnTo>
                    <a:lnTo>
                      <a:pt x="27" y="0"/>
                    </a:lnTo>
                    <a:lnTo>
                      <a:pt x="19" y="0"/>
                    </a:lnTo>
                    <a:lnTo>
                      <a:pt x="12" y="0"/>
                    </a:lnTo>
                    <a:lnTo>
                      <a:pt x="5" y="0"/>
                    </a:lnTo>
                    <a:lnTo>
                      <a:pt x="2" y="1"/>
                    </a:lnTo>
                    <a:lnTo>
                      <a:pt x="0" y="3"/>
                    </a:lnTo>
                    <a:lnTo>
                      <a:pt x="1" y="5"/>
                    </a:lnTo>
                    <a:lnTo>
                      <a:pt x="4" y="7"/>
                    </a:lnTo>
                    <a:lnTo>
                      <a:pt x="9" y="9"/>
                    </a:lnTo>
                    <a:lnTo>
                      <a:pt x="17" y="12"/>
                    </a:lnTo>
                    <a:lnTo>
                      <a:pt x="25" y="14"/>
                    </a:lnTo>
                    <a:lnTo>
                      <a:pt x="35" y="18"/>
                    </a:lnTo>
                    <a:lnTo>
                      <a:pt x="46" y="21"/>
                    </a:lnTo>
                    <a:lnTo>
                      <a:pt x="58" y="23"/>
                    </a:lnTo>
                    <a:lnTo>
                      <a:pt x="69" y="25"/>
                    </a:lnTo>
                    <a:lnTo>
                      <a:pt x="81" y="27"/>
                    </a:lnTo>
                    <a:lnTo>
                      <a:pt x="91" y="28"/>
                    </a:lnTo>
                    <a:lnTo>
                      <a:pt x="99" y="29"/>
                    </a:lnTo>
                    <a:lnTo>
                      <a:pt x="107" y="29"/>
                    </a:lnTo>
                    <a:lnTo>
                      <a:pt x="113" y="29"/>
                    </a:lnTo>
                    <a:lnTo>
                      <a:pt x="116" y="28"/>
                    </a:lnTo>
                    <a:lnTo>
                      <a:pt x="118" y="26"/>
                    </a:lnTo>
                    <a:lnTo>
                      <a:pt x="117" y="24"/>
                    </a:lnTo>
                    <a:lnTo>
                      <a:pt x="114" y="22"/>
                    </a:lnTo>
                    <a:lnTo>
                      <a:pt x="109" y="19"/>
                    </a:lnTo>
                    <a:lnTo>
                      <a:pt x="103" y="15"/>
                    </a:lnTo>
                    <a:lnTo>
                      <a:pt x="93" y="13"/>
                    </a:lnTo>
                    <a:lnTo>
                      <a:pt x="84" y="10"/>
                    </a:lnTo>
                    <a:lnTo>
                      <a:pt x="72" y="7"/>
                    </a:lnTo>
                    <a:lnTo>
                      <a:pt x="61" y="5"/>
                    </a:lnTo>
                    <a:close/>
                  </a:path>
                </a:pathLst>
              </a:custGeom>
              <a:solidFill>
                <a:srgbClr val="0033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1" name="Freeform 135"/>
              <p:cNvSpPr>
                <a:spLocks/>
              </p:cNvSpPr>
              <p:nvPr/>
            </p:nvSpPr>
            <p:spPr bwMode="auto">
              <a:xfrm>
                <a:off x="4278" y="3492"/>
                <a:ext cx="17" cy="4"/>
              </a:xfrm>
              <a:custGeom>
                <a:avLst/>
                <a:gdLst>
                  <a:gd name="T0" fmla="*/ 42 w 82"/>
                  <a:gd name="T1" fmla="*/ 4 h 21"/>
                  <a:gd name="T2" fmla="*/ 34 w 82"/>
                  <a:gd name="T3" fmla="*/ 3 h 21"/>
                  <a:gd name="T4" fmla="*/ 26 w 82"/>
                  <a:gd name="T5" fmla="*/ 2 h 21"/>
                  <a:gd name="T6" fmla="*/ 19 w 82"/>
                  <a:gd name="T7" fmla="*/ 1 h 21"/>
                  <a:gd name="T8" fmla="*/ 13 w 82"/>
                  <a:gd name="T9" fmla="*/ 0 h 21"/>
                  <a:gd name="T10" fmla="*/ 8 w 82"/>
                  <a:gd name="T11" fmla="*/ 0 h 21"/>
                  <a:gd name="T12" fmla="*/ 4 w 82"/>
                  <a:gd name="T13" fmla="*/ 0 h 21"/>
                  <a:gd name="T14" fmla="*/ 2 w 82"/>
                  <a:gd name="T15" fmla="*/ 1 h 21"/>
                  <a:gd name="T16" fmla="*/ 0 w 82"/>
                  <a:gd name="T17" fmla="*/ 2 h 21"/>
                  <a:gd name="T18" fmla="*/ 0 w 82"/>
                  <a:gd name="T19" fmla="*/ 4 h 21"/>
                  <a:gd name="T20" fmla="*/ 3 w 82"/>
                  <a:gd name="T21" fmla="*/ 5 h 21"/>
                  <a:gd name="T22" fmla="*/ 7 w 82"/>
                  <a:gd name="T23" fmla="*/ 7 h 21"/>
                  <a:gd name="T24" fmla="*/ 11 w 82"/>
                  <a:gd name="T25" fmla="*/ 9 h 21"/>
                  <a:gd name="T26" fmla="*/ 17 w 82"/>
                  <a:gd name="T27" fmla="*/ 12 h 21"/>
                  <a:gd name="T28" fmla="*/ 23 w 82"/>
                  <a:gd name="T29" fmla="*/ 14 h 21"/>
                  <a:gd name="T30" fmla="*/ 31 w 82"/>
                  <a:gd name="T31" fmla="*/ 15 h 21"/>
                  <a:gd name="T32" fmla="*/ 39 w 82"/>
                  <a:gd name="T33" fmla="*/ 17 h 21"/>
                  <a:gd name="T34" fmla="*/ 48 w 82"/>
                  <a:gd name="T35" fmla="*/ 18 h 21"/>
                  <a:gd name="T36" fmla="*/ 56 w 82"/>
                  <a:gd name="T37" fmla="*/ 19 h 21"/>
                  <a:gd name="T38" fmla="*/ 62 w 82"/>
                  <a:gd name="T39" fmla="*/ 20 h 21"/>
                  <a:gd name="T40" fmla="*/ 68 w 82"/>
                  <a:gd name="T41" fmla="*/ 21 h 21"/>
                  <a:gd name="T42" fmla="*/ 74 w 82"/>
                  <a:gd name="T43" fmla="*/ 21 h 21"/>
                  <a:gd name="T44" fmla="*/ 78 w 82"/>
                  <a:gd name="T45" fmla="*/ 21 h 21"/>
                  <a:gd name="T46" fmla="*/ 81 w 82"/>
                  <a:gd name="T47" fmla="*/ 20 h 21"/>
                  <a:gd name="T48" fmla="*/ 82 w 82"/>
                  <a:gd name="T49" fmla="*/ 19 h 21"/>
                  <a:gd name="T50" fmla="*/ 81 w 82"/>
                  <a:gd name="T51" fmla="*/ 17 h 21"/>
                  <a:gd name="T52" fmla="*/ 79 w 82"/>
                  <a:gd name="T53" fmla="*/ 16 h 21"/>
                  <a:gd name="T54" fmla="*/ 76 w 82"/>
                  <a:gd name="T55" fmla="*/ 14 h 21"/>
                  <a:gd name="T56" fmla="*/ 71 w 82"/>
                  <a:gd name="T57" fmla="*/ 12 h 21"/>
                  <a:gd name="T58" fmla="*/ 64 w 82"/>
                  <a:gd name="T59" fmla="*/ 9 h 21"/>
                  <a:gd name="T60" fmla="*/ 58 w 82"/>
                  <a:gd name="T61" fmla="*/ 7 h 21"/>
                  <a:gd name="T62" fmla="*/ 51 w 82"/>
                  <a:gd name="T63" fmla="*/ 6 h 21"/>
                  <a:gd name="T64" fmla="*/ 42 w 82"/>
                  <a:gd name="T65"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2" h="21">
                    <a:moveTo>
                      <a:pt x="42" y="4"/>
                    </a:moveTo>
                    <a:lnTo>
                      <a:pt x="34" y="3"/>
                    </a:lnTo>
                    <a:lnTo>
                      <a:pt x="26" y="2"/>
                    </a:lnTo>
                    <a:lnTo>
                      <a:pt x="19" y="1"/>
                    </a:lnTo>
                    <a:lnTo>
                      <a:pt x="13" y="0"/>
                    </a:lnTo>
                    <a:lnTo>
                      <a:pt x="8" y="0"/>
                    </a:lnTo>
                    <a:lnTo>
                      <a:pt x="4" y="0"/>
                    </a:lnTo>
                    <a:lnTo>
                      <a:pt x="2" y="1"/>
                    </a:lnTo>
                    <a:lnTo>
                      <a:pt x="0" y="2"/>
                    </a:lnTo>
                    <a:lnTo>
                      <a:pt x="0" y="4"/>
                    </a:lnTo>
                    <a:lnTo>
                      <a:pt x="3" y="5"/>
                    </a:lnTo>
                    <a:lnTo>
                      <a:pt x="7" y="7"/>
                    </a:lnTo>
                    <a:lnTo>
                      <a:pt x="11" y="9"/>
                    </a:lnTo>
                    <a:lnTo>
                      <a:pt x="17" y="12"/>
                    </a:lnTo>
                    <a:lnTo>
                      <a:pt x="23" y="14"/>
                    </a:lnTo>
                    <a:lnTo>
                      <a:pt x="31" y="15"/>
                    </a:lnTo>
                    <a:lnTo>
                      <a:pt x="39" y="17"/>
                    </a:lnTo>
                    <a:lnTo>
                      <a:pt x="48" y="18"/>
                    </a:lnTo>
                    <a:lnTo>
                      <a:pt x="56" y="19"/>
                    </a:lnTo>
                    <a:lnTo>
                      <a:pt x="62" y="20"/>
                    </a:lnTo>
                    <a:lnTo>
                      <a:pt x="68" y="21"/>
                    </a:lnTo>
                    <a:lnTo>
                      <a:pt x="74" y="21"/>
                    </a:lnTo>
                    <a:lnTo>
                      <a:pt x="78" y="21"/>
                    </a:lnTo>
                    <a:lnTo>
                      <a:pt x="81" y="20"/>
                    </a:lnTo>
                    <a:lnTo>
                      <a:pt x="82" y="19"/>
                    </a:lnTo>
                    <a:lnTo>
                      <a:pt x="81" y="17"/>
                    </a:lnTo>
                    <a:lnTo>
                      <a:pt x="79" y="16"/>
                    </a:lnTo>
                    <a:lnTo>
                      <a:pt x="76" y="14"/>
                    </a:lnTo>
                    <a:lnTo>
                      <a:pt x="71" y="12"/>
                    </a:lnTo>
                    <a:lnTo>
                      <a:pt x="64" y="9"/>
                    </a:lnTo>
                    <a:lnTo>
                      <a:pt x="58" y="7"/>
                    </a:lnTo>
                    <a:lnTo>
                      <a:pt x="51" y="6"/>
                    </a:lnTo>
                    <a:lnTo>
                      <a:pt x="42" y="4"/>
                    </a:lnTo>
                    <a:close/>
                  </a:path>
                </a:pathLst>
              </a:custGeom>
              <a:solidFill>
                <a:srgbClr val="0033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2" name="Freeform 136"/>
              <p:cNvSpPr>
                <a:spLocks/>
              </p:cNvSpPr>
              <p:nvPr/>
            </p:nvSpPr>
            <p:spPr bwMode="auto">
              <a:xfrm>
                <a:off x="4324" y="3500"/>
                <a:ext cx="16" cy="4"/>
              </a:xfrm>
              <a:custGeom>
                <a:avLst/>
                <a:gdLst>
                  <a:gd name="T0" fmla="*/ 41 w 81"/>
                  <a:gd name="T1" fmla="*/ 4 h 21"/>
                  <a:gd name="T2" fmla="*/ 33 w 81"/>
                  <a:gd name="T3" fmla="*/ 3 h 21"/>
                  <a:gd name="T4" fmla="*/ 26 w 81"/>
                  <a:gd name="T5" fmla="*/ 2 h 21"/>
                  <a:gd name="T6" fmla="*/ 18 w 81"/>
                  <a:gd name="T7" fmla="*/ 1 h 21"/>
                  <a:gd name="T8" fmla="*/ 13 w 81"/>
                  <a:gd name="T9" fmla="*/ 0 h 21"/>
                  <a:gd name="T10" fmla="*/ 8 w 81"/>
                  <a:gd name="T11" fmla="*/ 1 h 21"/>
                  <a:gd name="T12" fmla="*/ 4 w 81"/>
                  <a:gd name="T13" fmla="*/ 1 h 21"/>
                  <a:gd name="T14" fmla="*/ 1 w 81"/>
                  <a:gd name="T15" fmla="*/ 2 h 21"/>
                  <a:gd name="T16" fmla="*/ 0 w 81"/>
                  <a:gd name="T17" fmla="*/ 3 h 21"/>
                  <a:gd name="T18" fmla="*/ 1 w 81"/>
                  <a:gd name="T19" fmla="*/ 4 h 21"/>
                  <a:gd name="T20" fmla="*/ 3 w 81"/>
                  <a:gd name="T21" fmla="*/ 6 h 21"/>
                  <a:gd name="T22" fmla="*/ 6 w 81"/>
                  <a:gd name="T23" fmla="*/ 7 h 21"/>
                  <a:gd name="T24" fmla="*/ 11 w 81"/>
                  <a:gd name="T25" fmla="*/ 9 h 21"/>
                  <a:gd name="T26" fmla="*/ 17 w 81"/>
                  <a:gd name="T27" fmla="*/ 11 h 21"/>
                  <a:gd name="T28" fmla="*/ 24 w 81"/>
                  <a:gd name="T29" fmla="*/ 13 h 21"/>
                  <a:gd name="T30" fmla="*/ 31 w 81"/>
                  <a:gd name="T31" fmla="*/ 16 h 21"/>
                  <a:gd name="T32" fmla="*/ 39 w 81"/>
                  <a:gd name="T33" fmla="*/ 18 h 21"/>
                  <a:gd name="T34" fmla="*/ 48 w 81"/>
                  <a:gd name="T35" fmla="*/ 19 h 21"/>
                  <a:gd name="T36" fmla="*/ 56 w 81"/>
                  <a:gd name="T37" fmla="*/ 20 h 21"/>
                  <a:gd name="T38" fmla="*/ 62 w 81"/>
                  <a:gd name="T39" fmla="*/ 21 h 21"/>
                  <a:gd name="T40" fmla="*/ 69 w 81"/>
                  <a:gd name="T41" fmla="*/ 21 h 21"/>
                  <a:gd name="T42" fmla="*/ 74 w 81"/>
                  <a:gd name="T43" fmla="*/ 21 h 21"/>
                  <a:gd name="T44" fmla="*/ 78 w 81"/>
                  <a:gd name="T45" fmla="*/ 21 h 21"/>
                  <a:gd name="T46" fmla="*/ 80 w 81"/>
                  <a:gd name="T47" fmla="*/ 20 h 21"/>
                  <a:gd name="T48" fmla="*/ 81 w 81"/>
                  <a:gd name="T49" fmla="*/ 19 h 21"/>
                  <a:gd name="T50" fmla="*/ 81 w 81"/>
                  <a:gd name="T51" fmla="*/ 18 h 21"/>
                  <a:gd name="T52" fmla="*/ 79 w 81"/>
                  <a:gd name="T53" fmla="*/ 16 h 21"/>
                  <a:gd name="T54" fmla="*/ 75 w 81"/>
                  <a:gd name="T55" fmla="*/ 14 h 21"/>
                  <a:gd name="T56" fmla="*/ 71 w 81"/>
                  <a:gd name="T57" fmla="*/ 12 h 21"/>
                  <a:gd name="T58" fmla="*/ 64 w 81"/>
                  <a:gd name="T59" fmla="*/ 10 h 21"/>
                  <a:gd name="T60" fmla="*/ 57 w 81"/>
                  <a:gd name="T61" fmla="*/ 8 h 21"/>
                  <a:gd name="T62" fmla="*/ 50 w 81"/>
                  <a:gd name="T63" fmla="*/ 6 h 21"/>
                  <a:gd name="T64" fmla="*/ 41 w 81"/>
                  <a:gd name="T65"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1" h="21">
                    <a:moveTo>
                      <a:pt x="41" y="4"/>
                    </a:moveTo>
                    <a:lnTo>
                      <a:pt x="33" y="3"/>
                    </a:lnTo>
                    <a:lnTo>
                      <a:pt x="26" y="2"/>
                    </a:lnTo>
                    <a:lnTo>
                      <a:pt x="18" y="1"/>
                    </a:lnTo>
                    <a:lnTo>
                      <a:pt x="13" y="0"/>
                    </a:lnTo>
                    <a:lnTo>
                      <a:pt x="8" y="1"/>
                    </a:lnTo>
                    <a:lnTo>
                      <a:pt x="4" y="1"/>
                    </a:lnTo>
                    <a:lnTo>
                      <a:pt x="1" y="2"/>
                    </a:lnTo>
                    <a:lnTo>
                      <a:pt x="0" y="3"/>
                    </a:lnTo>
                    <a:lnTo>
                      <a:pt x="1" y="4"/>
                    </a:lnTo>
                    <a:lnTo>
                      <a:pt x="3" y="6"/>
                    </a:lnTo>
                    <a:lnTo>
                      <a:pt x="6" y="7"/>
                    </a:lnTo>
                    <a:lnTo>
                      <a:pt x="11" y="9"/>
                    </a:lnTo>
                    <a:lnTo>
                      <a:pt x="17" y="11"/>
                    </a:lnTo>
                    <a:lnTo>
                      <a:pt x="24" y="13"/>
                    </a:lnTo>
                    <a:lnTo>
                      <a:pt x="31" y="16"/>
                    </a:lnTo>
                    <a:lnTo>
                      <a:pt x="39" y="18"/>
                    </a:lnTo>
                    <a:lnTo>
                      <a:pt x="48" y="19"/>
                    </a:lnTo>
                    <a:lnTo>
                      <a:pt x="56" y="20"/>
                    </a:lnTo>
                    <a:lnTo>
                      <a:pt x="62" y="21"/>
                    </a:lnTo>
                    <a:lnTo>
                      <a:pt x="69" y="21"/>
                    </a:lnTo>
                    <a:lnTo>
                      <a:pt x="74" y="21"/>
                    </a:lnTo>
                    <a:lnTo>
                      <a:pt x="78" y="21"/>
                    </a:lnTo>
                    <a:lnTo>
                      <a:pt x="80" y="20"/>
                    </a:lnTo>
                    <a:lnTo>
                      <a:pt x="81" y="19"/>
                    </a:lnTo>
                    <a:lnTo>
                      <a:pt x="81" y="18"/>
                    </a:lnTo>
                    <a:lnTo>
                      <a:pt x="79" y="16"/>
                    </a:lnTo>
                    <a:lnTo>
                      <a:pt x="75" y="14"/>
                    </a:lnTo>
                    <a:lnTo>
                      <a:pt x="71" y="12"/>
                    </a:lnTo>
                    <a:lnTo>
                      <a:pt x="64" y="10"/>
                    </a:lnTo>
                    <a:lnTo>
                      <a:pt x="57" y="8"/>
                    </a:lnTo>
                    <a:lnTo>
                      <a:pt x="50" y="6"/>
                    </a:lnTo>
                    <a:lnTo>
                      <a:pt x="41" y="4"/>
                    </a:lnTo>
                    <a:close/>
                  </a:path>
                </a:pathLst>
              </a:custGeom>
              <a:solidFill>
                <a:srgbClr val="0033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3" name="Freeform 137"/>
              <p:cNvSpPr>
                <a:spLocks/>
              </p:cNvSpPr>
              <p:nvPr/>
            </p:nvSpPr>
            <p:spPr bwMode="auto">
              <a:xfrm>
                <a:off x="4328" y="3508"/>
                <a:ext cx="5" cy="4"/>
              </a:xfrm>
              <a:custGeom>
                <a:avLst/>
                <a:gdLst>
                  <a:gd name="T0" fmla="*/ 8 w 21"/>
                  <a:gd name="T1" fmla="*/ 0 h 20"/>
                  <a:gd name="T2" fmla="*/ 4 w 21"/>
                  <a:gd name="T3" fmla="*/ 1 h 20"/>
                  <a:gd name="T4" fmla="*/ 2 w 21"/>
                  <a:gd name="T5" fmla="*/ 3 h 20"/>
                  <a:gd name="T6" fmla="*/ 0 w 21"/>
                  <a:gd name="T7" fmla="*/ 7 h 20"/>
                  <a:gd name="T8" fmla="*/ 1 w 21"/>
                  <a:gd name="T9" fmla="*/ 11 h 20"/>
                  <a:gd name="T10" fmla="*/ 3 w 21"/>
                  <a:gd name="T11" fmla="*/ 14 h 20"/>
                  <a:gd name="T12" fmla="*/ 6 w 21"/>
                  <a:gd name="T13" fmla="*/ 17 h 20"/>
                  <a:gd name="T14" fmla="*/ 9 w 21"/>
                  <a:gd name="T15" fmla="*/ 19 h 20"/>
                  <a:gd name="T16" fmla="*/ 13 w 21"/>
                  <a:gd name="T17" fmla="*/ 20 h 20"/>
                  <a:gd name="T18" fmla="*/ 17 w 21"/>
                  <a:gd name="T19" fmla="*/ 19 h 20"/>
                  <a:gd name="T20" fmla="*/ 20 w 21"/>
                  <a:gd name="T21" fmla="*/ 15 h 20"/>
                  <a:gd name="T22" fmla="*/ 21 w 21"/>
                  <a:gd name="T23" fmla="*/ 12 h 20"/>
                  <a:gd name="T24" fmla="*/ 20 w 21"/>
                  <a:gd name="T25" fmla="*/ 8 h 20"/>
                  <a:gd name="T26" fmla="*/ 18 w 21"/>
                  <a:gd name="T27" fmla="*/ 4 h 20"/>
                  <a:gd name="T28" fmla="*/ 16 w 21"/>
                  <a:gd name="T29" fmla="*/ 2 h 20"/>
                  <a:gd name="T30" fmla="*/ 12 w 21"/>
                  <a:gd name="T31" fmla="*/ 0 h 20"/>
                  <a:gd name="T32" fmla="*/ 8 w 21"/>
                  <a:gd name="T3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20">
                    <a:moveTo>
                      <a:pt x="8" y="0"/>
                    </a:moveTo>
                    <a:lnTo>
                      <a:pt x="4" y="1"/>
                    </a:lnTo>
                    <a:lnTo>
                      <a:pt x="2" y="3"/>
                    </a:lnTo>
                    <a:lnTo>
                      <a:pt x="0" y="7"/>
                    </a:lnTo>
                    <a:lnTo>
                      <a:pt x="1" y="11"/>
                    </a:lnTo>
                    <a:lnTo>
                      <a:pt x="3" y="14"/>
                    </a:lnTo>
                    <a:lnTo>
                      <a:pt x="6" y="17"/>
                    </a:lnTo>
                    <a:lnTo>
                      <a:pt x="9" y="19"/>
                    </a:lnTo>
                    <a:lnTo>
                      <a:pt x="13" y="20"/>
                    </a:lnTo>
                    <a:lnTo>
                      <a:pt x="17" y="19"/>
                    </a:lnTo>
                    <a:lnTo>
                      <a:pt x="20" y="15"/>
                    </a:lnTo>
                    <a:lnTo>
                      <a:pt x="21" y="12"/>
                    </a:lnTo>
                    <a:lnTo>
                      <a:pt x="20" y="8"/>
                    </a:lnTo>
                    <a:lnTo>
                      <a:pt x="18" y="4"/>
                    </a:lnTo>
                    <a:lnTo>
                      <a:pt x="16" y="2"/>
                    </a:lnTo>
                    <a:lnTo>
                      <a:pt x="12" y="0"/>
                    </a:lnTo>
                    <a:lnTo>
                      <a:pt x="8" y="0"/>
                    </a:lnTo>
                    <a:close/>
                  </a:path>
                </a:pathLst>
              </a:custGeom>
              <a:solidFill>
                <a:srgbClr val="0033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4" name="Freeform 138"/>
              <p:cNvSpPr>
                <a:spLocks/>
              </p:cNvSpPr>
              <p:nvPr/>
            </p:nvSpPr>
            <p:spPr bwMode="auto">
              <a:xfrm>
                <a:off x="4315" y="3504"/>
                <a:ext cx="8" cy="6"/>
              </a:xfrm>
              <a:custGeom>
                <a:avLst/>
                <a:gdLst>
                  <a:gd name="T0" fmla="*/ 13 w 35"/>
                  <a:gd name="T1" fmla="*/ 0 h 33"/>
                  <a:gd name="T2" fmla="*/ 7 w 35"/>
                  <a:gd name="T3" fmla="*/ 2 h 33"/>
                  <a:gd name="T4" fmla="*/ 3 w 35"/>
                  <a:gd name="T5" fmla="*/ 6 h 33"/>
                  <a:gd name="T6" fmla="*/ 0 w 35"/>
                  <a:gd name="T7" fmla="*/ 12 h 33"/>
                  <a:gd name="T8" fmla="*/ 1 w 35"/>
                  <a:gd name="T9" fmla="*/ 19 h 33"/>
                  <a:gd name="T10" fmla="*/ 4 w 35"/>
                  <a:gd name="T11" fmla="*/ 25 h 33"/>
                  <a:gd name="T12" fmla="*/ 9 w 35"/>
                  <a:gd name="T13" fmla="*/ 30 h 33"/>
                  <a:gd name="T14" fmla="*/ 15 w 35"/>
                  <a:gd name="T15" fmla="*/ 32 h 33"/>
                  <a:gd name="T16" fmla="*/ 23 w 35"/>
                  <a:gd name="T17" fmla="*/ 33 h 33"/>
                  <a:gd name="T18" fmla="*/ 29 w 35"/>
                  <a:gd name="T19" fmla="*/ 31 h 33"/>
                  <a:gd name="T20" fmla="*/ 33 w 35"/>
                  <a:gd name="T21" fmla="*/ 26 h 33"/>
                  <a:gd name="T22" fmla="*/ 35 w 35"/>
                  <a:gd name="T23" fmla="*/ 21 h 33"/>
                  <a:gd name="T24" fmla="*/ 35 w 35"/>
                  <a:gd name="T25" fmla="*/ 13 h 33"/>
                  <a:gd name="T26" fmla="*/ 32 w 35"/>
                  <a:gd name="T27" fmla="*/ 7 h 33"/>
                  <a:gd name="T28" fmla="*/ 27 w 35"/>
                  <a:gd name="T29" fmla="*/ 3 h 33"/>
                  <a:gd name="T30" fmla="*/ 21 w 35"/>
                  <a:gd name="T31" fmla="*/ 0 h 33"/>
                  <a:gd name="T32" fmla="*/ 13 w 35"/>
                  <a:gd name="T3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33">
                    <a:moveTo>
                      <a:pt x="13" y="0"/>
                    </a:moveTo>
                    <a:lnTo>
                      <a:pt x="7" y="2"/>
                    </a:lnTo>
                    <a:lnTo>
                      <a:pt x="3" y="6"/>
                    </a:lnTo>
                    <a:lnTo>
                      <a:pt x="0" y="12"/>
                    </a:lnTo>
                    <a:lnTo>
                      <a:pt x="1" y="19"/>
                    </a:lnTo>
                    <a:lnTo>
                      <a:pt x="4" y="25"/>
                    </a:lnTo>
                    <a:lnTo>
                      <a:pt x="9" y="30"/>
                    </a:lnTo>
                    <a:lnTo>
                      <a:pt x="15" y="32"/>
                    </a:lnTo>
                    <a:lnTo>
                      <a:pt x="23" y="33"/>
                    </a:lnTo>
                    <a:lnTo>
                      <a:pt x="29" y="31"/>
                    </a:lnTo>
                    <a:lnTo>
                      <a:pt x="33" y="26"/>
                    </a:lnTo>
                    <a:lnTo>
                      <a:pt x="35" y="21"/>
                    </a:lnTo>
                    <a:lnTo>
                      <a:pt x="35" y="13"/>
                    </a:lnTo>
                    <a:lnTo>
                      <a:pt x="32" y="7"/>
                    </a:lnTo>
                    <a:lnTo>
                      <a:pt x="27" y="3"/>
                    </a:lnTo>
                    <a:lnTo>
                      <a:pt x="21" y="0"/>
                    </a:lnTo>
                    <a:lnTo>
                      <a:pt x="13" y="0"/>
                    </a:lnTo>
                    <a:close/>
                  </a:path>
                </a:pathLst>
              </a:custGeom>
              <a:solidFill>
                <a:srgbClr val="0033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5" name="Freeform 139"/>
              <p:cNvSpPr>
                <a:spLocks/>
              </p:cNvSpPr>
              <p:nvPr/>
            </p:nvSpPr>
            <p:spPr bwMode="auto">
              <a:xfrm>
                <a:off x="4311" y="3521"/>
                <a:ext cx="8" cy="7"/>
              </a:xfrm>
              <a:custGeom>
                <a:avLst/>
                <a:gdLst>
                  <a:gd name="T0" fmla="*/ 12 w 35"/>
                  <a:gd name="T1" fmla="*/ 0 h 33"/>
                  <a:gd name="T2" fmla="*/ 6 w 35"/>
                  <a:gd name="T3" fmla="*/ 2 h 33"/>
                  <a:gd name="T4" fmla="*/ 2 w 35"/>
                  <a:gd name="T5" fmla="*/ 6 h 33"/>
                  <a:gd name="T6" fmla="*/ 0 w 35"/>
                  <a:gd name="T7" fmla="*/ 12 h 33"/>
                  <a:gd name="T8" fmla="*/ 1 w 35"/>
                  <a:gd name="T9" fmla="*/ 19 h 33"/>
                  <a:gd name="T10" fmla="*/ 4 w 35"/>
                  <a:gd name="T11" fmla="*/ 25 h 33"/>
                  <a:gd name="T12" fmla="*/ 9 w 35"/>
                  <a:gd name="T13" fmla="*/ 30 h 33"/>
                  <a:gd name="T14" fmla="*/ 15 w 35"/>
                  <a:gd name="T15" fmla="*/ 32 h 33"/>
                  <a:gd name="T16" fmla="*/ 23 w 35"/>
                  <a:gd name="T17" fmla="*/ 33 h 33"/>
                  <a:gd name="T18" fmla="*/ 29 w 35"/>
                  <a:gd name="T19" fmla="*/ 31 h 33"/>
                  <a:gd name="T20" fmla="*/ 33 w 35"/>
                  <a:gd name="T21" fmla="*/ 27 h 33"/>
                  <a:gd name="T22" fmla="*/ 35 w 35"/>
                  <a:gd name="T23" fmla="*/ 21 h 33"/>
                  <a:gd name="T24" fmla="*/ 35 w 35"/>
                  <a:gd name="T25" fmla="*/ 14 h 33"/>
                  <a:gd name="T26" fmla="*/ 32 w 35"/>
                  <a:gd name="T27" fmla="*/ 8 h 33"/>
                  <a:gd name="T28" fmla="*/ 26 w 35"/>
                  <a:gd name="T29" fmla="*/ 3 h 33"/>
                  <a:gd name="T30" fmla="*/ 20 w 35"/>
                  <a:gd name="T31" fmla="*/ 0 h 33"/>
                  <a:gd name="T32" fmla="*/ 12 w 35"/>
                  <a:gd name="T3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33">
                    <a:moveTo>
                      <a:pt x="12" y="0"/>
                    </a:moveTo>
                    <a:lnTo>
                      <a:pt x="6" y="2"/>
                    </a:lnTo>
                    <a:lnTo>
                      <a:pt x="2" y="6"/>
                    </a:lnTo>
                    <a:lnTo>
                      <a:pt x="0" y="12"/>
                    </a:lnTo>
                    <a:lnTo>
                      <a:pt x="1" y="19"/>
                    </a:lnTo>
                    <a:lnTo>
                      <a:pt x="4" y="25"/>
                    </a:lnTo>
                    <a:lnTo>
                      <a:pt x="9" y="30"/>
                    </a:lnTo>
                    <a:lnTo>
                      <a:pt x="15" y="32"/>
                    </a:lnTo>
                    <a:lnTo>
                      <a:pt x="23" y="33"/>
                    </a:lnTo>
                    <a:lnTo>
                      <a:pt x="29" y="31"/>
                    </a:lnTo>
                    <a:lnTo>
                      <a:pt x="33" y="27"/>
                    </a:lnTo>
                    <a:lnTo>
                      <a:pt x="35" y="21"/>
                    </a:lnTo>
                    <a:lnTo>
                      <a:pt x="35" y="14"/>
                    </a:lnTo>
                    <a:lnTo>
                      <a:pt x="32" y="8"/>
                    </a:lnTo>
                    <a:lnTo>
                      <a:pt x="26" y="3"/>
                    </a:lnTo>
                    <a:lnTo>
                      <a:pt x="20" y="0"/>
                    </a:lnTo>
                    <a:lnTo>
                      <a:pt x="12" y="0"/>
                    </a:lnTo>
                    <a:close/>
                  </a:path>
                </a:pathLst>
              </a:custGeom>
              <a:solidFill>
                <a:srgbClr val="0033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 name="Freeform 140"/>
              <p:cNvSpPr>
                <a:spLocks/>
              </p:cNvSpPr>
              <p:nvPr/>
            </p:nvSpPr>
            <p:spPr bwMode="auto">
              <a:xfrm>
                <a:off x="4272" y="3515"/>
                <a:ext cx="7" cy="6"/>
              </a:xfrm>
              <a:custGeom>
                <a:avLst/>
                <a:gdLst>
                  <a:gd name="T0" fmla="*/ 14 w 36"/>
                  <a:gd name="T1" fmla="*/ 0 h 34"/>
                  <a:gd name="T2" fmla="*/ 7 w 36"/>
                  <a:gd name="T3" fmla="*/ 2 h 34"/>
                  <a:gd name="T4" fmla="*/ 3 w 36"/>
                  <a:gd name="T5" fmla="*/ 7 h 34"/>
                  <a:gd name="T6" fmla="*/ 0 w 36"/>
                  <a:gd name="T7" fmla="*/ 13 h 34"/>
                  <a:gd name="T8" fmla="*/ 1 w 36"/>
                  <a:gd name="T9" fmla="*/ 19 h 34"/>
                  <a:gd name="T10" fmla="*/ 4 w 36"/>
                  <a:gd name="T11" fmla="*/ 25 h 34"/>
                  <a:gd name="T12" fmla="*/ 9 w 36"/>
                  <a:gd name="T13" fmla="*/ 31 h 34"/>
                  <a:gd name="T14" fmla="*/ 16 w 36"/>
                  <a:gd name="T15" fmla="*/ 33 h 34"/>
                  <a:gd name="T16" fmla="*/ 23 w 36"/>
                  <a:gd name="T17" fmla="*/ 34 h 34"/>
                  <a:gd name="T18" fmla="*/ 29 w 36"/>
                  <a:gd name="T19" fmla="*/ 31 h 34"/>
                  <a:gd name="T20" fmla="*/ 33 w 36"/>
                  <a:gd name="T21" fmla="*/ 26 h 34"/>
                  <a:gd name="T22" fmla="*/ 36 w 36"/>
                  <a:gd name="T23" fmla="*/ 20 h 34"/>
                  <a:gd name="T24" fmla="*/ 36 w 36"/>
                  <a:gd name="T25" fmla="*/ 14 h 34"/>
                  <a:gd name="T26" fmla="*/ 32 w 36"/>
                  <a:gd name="T27" fmla="*/ 8 h 34"/>
                  <a:gd name="T28" fmla="*/ 27 w 36"/>
                  <a:gd name="T29" fmla="*/ 2 h 34"/>
                  <a:gd name="T30" fmla="*/ 21 w 36"/>
                  <a:gd name="T31" fmla="*/ 0 h 34"/>
                  <a:gd name="T32" fmla="*/ 14 w 36"/>
                  <a:gd name="T3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34">
                    <a:moveTo>
                      <a:pt x="14" y="0"/>
                    </a:moveTo>
                    <a:lnTo>
                      <a:pt x="7" y="2"/>
                    </a:lnTo>
                    <a:lnTo>
                      <a:pt x="3" y="7"/>
                    </a:lnTo>
                    <a:lnTo>
                      <a:pt x="0" y="13"/>
                    </a:lnTo>
                    <a:lnTo>
                      <a:pt x="1" y="19"/>
                    </a:lnTo>
                    <a:lnTo>
                      <a:pt x="4" y="25"/>
                    </a:lnTo>
                    <a:lnTo>
                      <a:pt x="9" y="31"/>
                    </a:lnTo>
                    <a:lnTo>
                      <a:pt x="16" y="33"/>
                    </a:lnTo>
                    <a:lnTo>
                      <a:pt x="23" y="34"/>
                    </a:lnTo>
                    <a:lnTo>
                      <a:pt x="29" y="31"/>
                    </a:lnTo>
                    <a:lnTo>
                      <a:pt x="33" y="26"/>
                    </a:lnTo>
                    <a:lnTo>
                      <a:pt x="36" y="20"/>
                    </a:lnTo>
                    <a:lnTo>
                      <a:pt x="36" y="14"/>
                    </a:lnTo>
                    <a:lnTo>
                      <a:pt x="32" y="8"/>
                    </a:lnTo>
                    <a:lnTo>
                      <a:pt x="27" y="2"/>
                    </a:lnTo>
                    <a:lnTo>
                      <a:pt x="21" y="0"/>
                    </a:lnTo>
                    <a:lnTo>
                      <a:pt x="14" y="0"/>
                    </a:lnTo>
                    <a:close/>
                  </a:path>
                </a:pathLst>
              </a:custGeom>
              <a:solidFill>
                <a:srgbClr val="0033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 name="Freeform 141"/>
              <p:cNvSpPr>
                <a:spLocks/>
              </p:cNvSpPr>
              <p:nvPr/>
            </p:nvSpPr>
            <p:spPr bwMode="auto">
              <a:xfrm>
                <a:off x="4270" y="3496"/>
                <a:ext cx="7" cy="7"/>
              </a:xfrm>
              <a:custGeom>
                <a:avLst/>
                <a:gdLst>
                  <a:gd name="T0" fmla="*/ 12 w 35"/>
                  <a:gd name="T1" fmla="*/ 0 h 34"/>
                  <a:gd name="T2" fmla="*/ 6 w 35"/>
                  <a:gd name="T3" fmla="*/ 2 h 34"/>
                  <a:gd name="T4" fmla="*/ 2 w 35"/>
                  <a:gd name="T5" fmla="*/ 6 h 34"/>
                  <a:gd name="T6" fmla="*/ 0 w 35"/>
                  <a:gd name="T7" fmla="*/ 13 h 34"/>
                  <a:gd name="T8" fmla="*/ 0 w 35"/>
                  <a:gd name="T9" fmla="*/ 19 h 34"/>
                  <a:gd name="T10" fmla="*/ 3 w 35"/>
                  <a:gd name="T11" fmla="*/ 25 h 34"/>
                  <a:gd name="T12" fmla="*/ 9 w 35"/>
                  <a:gd name="T13" fmla="*/ 30 h 34"/>
                  <a:gd name="T14" fmla="*/ 15 w 35"/>
                  <a:gd name="T15" fmla="*/ 32 h 34"/>
                  <a:gd name="T16" fmla="*/ 23 w 35"/>
                  <a:gd name="T17" fmla="*/ 34 h 34"/>
                  <a:gd name="T18" fmla="*/ 29 w 35"/>
                  <a:gd name="T19" fmla="*/ 31 h 34"/>
                  <a:gd name="T20" fmla="*/ 33 w 35"/>
                  <a:gd name="T21" fmla="*/ 26 h 34"/>
                  <a:gd name="T22" fmla="*/ 35 w 35"/>
                  <a:gd name="T23" fmla="*/ 21 h 34"/>
                  <a:gd name="T24" fmla="*/ 34 w 35"/>
                  <a:gd name="T25" fmla="*/ 14 h 34"/>
                  <a:gd name="T26" fmla="*/ 31 w 35"/>
                  <a:gd name="T27" fmla="*/ 7 h 34"/>
                  <a:gd name="T28" fmla="*/ 26 w 35"/>
                  <a:gd name="T29" fmla="*/ 3 h 34"/>
                  <a:gd name="T30" fmla="*/ 20 w 35"/>
                  <a:gd name="T31" fmla="*/ 0 h 34"/>
                  <a:gd name="T32" fmla="*/ 12 w 35"/>
                  <a:gd name="T3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34">
                    <a:moveTo>
                      <a:pt x="12" y="0"/>
                    </a:moveTo>
                    <a:lnTo>
                      <a:pt x="6" y="2"/>
                    </a:lnTo>
                    <a:lnTo>
                      <a:pt x="2" y="6"/>
                    </a:lnTo>
                    <a:lnTo>
                      <a:pt x="0" y="13"/>
                    </a:lnTo>
                    <a:lnTo>
                      <a:pt x="0" y="19"/>
                    </a:lnTo>
                    <a:lnTo>
                      <a:pt x="3" y="25"/>
                    </a:lnTo>
                    <a:lnTo>
                      <a:pt x="9" y="30"/>
                    </a:lnTo>
                    <a:lnTo>
                      <a:pt x="15" y="32"/>
                    </a:lnTo>
                    <a:lnTo>
                      <a:pt x="23" y="34"/>
                    </a:lnTo>
                    <a:lnTo>
                      <a:pt x="29" y="31"/>
                    </a:lnTo>
                    <a:lnTo>
                      <a:pt x="33" y="26"/>
                    </a:lnTo>
                    <a:lnTo>
                      <a:pt x="35" y="21"/>
                    </a:lnTo>
                    <a:lnTo>
                      <a:pt x="34" y="14"/>
                    </a:lnTo>
                    <a:lnTo>
                      <a:pt x="31" y="7"/>
                    </a:lnTo>
                    <a:lnTo>
                      <a:pt x="26" y="3"/>
                    </a:lnTo>
                    <a:lnTo>
                      <a:pt x="20" y="0"/>
                    </a:lnTo>
                    <a:lnTo>
                      <a:pt x="12" y="0"/>
                    </a:lnTo>
                    <a:close/>
                  </a:path>
                </a:pathLst>
              </a:custGeom>
              <a:solidFill>
                <a:srgbClr val="0033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 name="Freeform 142"/>
              <p:cNvSpPr>
                <a:spLocks/>
              </p:cNvSpPr>
              <p:nvPr/>
            </p:nvSpPr>
            <p:spPr bwMode="auto">
              <a:xfrm>
                <a:off x="4296" y="3495"/>
                <a:ext cx="19" cy="5"/>
              </a:xfrm>
              <a:custGeom>
                <a:avLst/>
                <a:gdLst>
                  <a:gd name="T0" fmla="*/ 51 w 99"/>
                  <a:gd name="T1" fmla="*/ 5 h 24"/>
                  <a:gd name="T2" fmla="*/ 41 w 99"/>
                  <a:gd name="T3" fmla="*/ 3 h 24"/>
                  <a:gd name="T4" fmla="*/ 32 w 99"/>
                  <a:gd name="T5" fmla="*/ 2 h 24"/>
                  <a:gd name="T6" fmla="*/ 23 w 99"/>
                  <a:gd name="T7" fmla="*/ 1 h 24"/>
                  <a:gd name="T8" fmla="*/ 16 w 99"/>
                  <a:gd name="T9" fmla="*/ 0 h 24"/>
                  <a:gd name="T10" fmla="*/ 10 w 99"/>
                  <a:gd name="T11" fmla="*/ 0 h 24"/>
                  <a:gd name="T12" fmla="*/ 5 w 99"/>
                  <a:gd name="T13" fmla="*/ 0 h 24"/>
                  <a:gd name="T14" fmla="*/ 1 w 99"/>
                  <a:gd name="T15" fmla="*/ 1 h 24"/>
                  <a:gd name="T16" fmla="*/ 0 w 99"/>
                  <a:gd name="T17" fmla="*/ 2 h 24"/>
                  <a:gd name="T18" fmla="*/ 1 w 99"/>
                  <a:gd name="T19" fmla="*/ 4 h 24"/>
                  <a:gd name="T20" fmla="*/ 4 w 99"/>
                  <a:gd name="T21" fmla="*/ 5 h 24"/>
                  <a:gd name="T22" fmla="*/ 8 w 99"/>
                  <a:gd name="T23" fmla="*/ 8 h 24"/>
                  <a:gd name="T24" fmla="*/ 14 w 99"/>
                  <a:gd name="T25" fmla="*/ 10 h 24"/>
                  <a:gd name="T26" fmla="*/ 21 w 99"/>
                  <a:gd name="T27" fmla="*/ 12 h 24"/>
                  <a:gd name="T28" fmla="*/ 30 w 99"/>
                  <a:gd name="T29" fmla="*/ 14 h 24"/>
                  <a:gd name="T30" fmla="*/ 39 w 99"/>
                  <a:gd name="T31" fmla="*/ 17 h 24"/>
                  <a:gd name="T32" fmla="*/ 49 w 99"/>
                  <a:gd name="T33" fmla="*/ 19 h 24"/>
                  <a:gd name="T34" fmla="*/ 59 w 99"/>
                  <a:gd name="T35" fmla="*/ 21 h 24"/>
                  <a:gd name="T36" fmla="*/ 67 w 99"/>
                  <a:gd name="T37" fmla="*/ 22 h 24"/>
                  <a:gd name="T38" fmla="*/ 77 w 99"/>
                  <a:gd name="T39" fmla="*/ 23 h 24"/>
                  <a:gd name="T40" fmla="*/ 84 w 99"/>
                  <a:gd name="T41" fmla="*/ 24 h 24"/>
                  <a:gd name="T42" fmla="*/ 90 w 99"/>
                  <a:gd name="T43" fmla="*/ 24 h 24"/>
                  <a:gd name="T44" fmla="*/ 95 w 99"/>
                  <a:gd name="T45" fmla="*/ 24 h 24"/>
                  <a:gd name="T46" fmla="*/ 98 w 99"/>
                  <a:gd name="T47" fmla="*/ 23 h 24"/>
                  <a:gd name="T48" fmla="*/ 99 w 99"/>
                  <a:gd name="T49" fmla="*/ 22 h 24"/>
                  <a:gd name="T50" fmla="*/ 98 w 99"/>
                  <a:gd name="T51" fmla="*/ 20 h 24"/>
                  <a:gd name="T52" fmla="*/ 96 w 99"/>
                  <a:gd name="T53" fmla="*/ 19 h 24"/>
                  <a:gd name="T54" fmla="*/ 91 w 99"/>
                  <a:gd name="T55" fmla="*/ 15 h 24"/>
                  <a:gd name="T56" fmla="*/ 85 w 99"/>
                  <a:gd name="T57" fmla="*/ 13 h 24"/>
                  <a:gd name="T58" fmla="*/ 78 w 99"/>
                  <a:gd name="T59" fmla="*/ 11 h 24"/>
                  <a:gd name="T60" fmla="*/ 69 w 99"/>
                  <a:gd name="T61" fmla="*/ 9 h 24"/>
                  <a:gd name="T62" fmla="*/ 60 w 99"/>
                  <a:gd name="T63" fmla="*/ 7 h 24"/>
                  <a:gd name="T64" fmla="*/ 51 w 99"/>
                  <a:gd name="T65"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24">
                    <a:moveTo>
                      <a:pt x="51" y="5"/>
                    </a:moveTo>
                    <a:lnTo>
                      <a:pt x="41" y="3"/>
                    </a:lnTo>
                    <a:lnTo>
                      <a:pt x="32" y="2"/>
                    </a:lnTo>
                    <a:lnTo>
                      <a:pt x="23" y="1"/>
                    </a:lnTo>
                    <a:lnTo>
                      <a:pt x="16" y="0"/>
                    </a:lnTo>
                    <a:lnTo>
                      <a:pt x="10" y="0"/>
                    </a:lnTo>
                    <a:lnTo>
                      <a:pt x="5" y="0"/>
                    </a:lnTo>
                    <a:lnTo>
                      <a:pt x="1" y="1"/>
                    </a:lnTo>
                    <a:lnTo>
                      <a:pt x="0" y="2"/>
                    </a:lnTo>
                    <a:lnTo>
                      <a:pt x="1" y="4"/>
                    </a:lnTo>
                    <a:lnTo>
                      <a:pt x="4" y="5"/>
                    </a:lnTo>
                    <a:lnTo>
                      <a:pt x="8" y="8"/>
                    </a:lnTo>
                    <a:lnTo>
                      <a:pt x="14" y="10"/>
                    </a:lnTo>
                    <a:lnTo>
                      <a:pt x="21" y="12"/>
                    </a:lnTo>
                    <a:lnTo>
                      <a:pt x="30" y="14"/>
                    </a:lnTo>
                    <a:lnTo>
                      <a:pt x="39" y="17"/>
                    </a:lnTo>
                    <a:lnTo>
                      <a:pt x="49" y="19"/>
                    </a:lnTo>
                    <a:lnTo>
                      <a:pt x="59" y="21"/>
                    </a:lnTo>
                    <a:lnTo>
                      <a:pt x="67" y="22"/>
                    </a:lnTo>
                    <a:lnTo>
                      <a:pt x="77" y="23"/>
                    </a:lnTo>
                    <a:lnTo>
                      <a:pt x="84" y="24"/>
                    </a:lnTo>
                    <a:lnTo>
                      <a:pt x="90" y="24"/>
                    </a:lnTo>
                    <a:lnTo>
                      <a:pt x="95" y="24"/>
                    </a:lnTo>
                    <a:lnTo>
                      <a:pt x="98" y="23"/>
                    </a:lnTo>
                    <a:lnTo>
                      <a:pt x="99" y="22"/>
                    </a:lnTo>
                    <a:lnTo>
                      <a:pt x="98" y="20"/>
                    </a:lnTo>
                    <a:lnTo>
                      <a:pt x="96" y="19"/>
                    </a:lnTo>
                    <a:lnTo>
                      <a:pt x="91" y="15"/>
                    </a:lnTo>
                    <a:lnTo>
                      <a:pt x="85" y="13"/>
                    </a:lnTo>
                    <a:lnTo>
                      <a:pt x="78" y="11"/>
                    </a:lnTo>
                    <a:lnTo>
                      <a:pt x="69" y="9"/>
                    </a:lnTo>
                    <a:lnTo>
                      <a:pt x="60" y="7"/>
                    </a:lnTo>
                    <a:lnTo>
                      <a:pt x="51" y="5"/>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 name="Freeform 143"/>
              <p:cNvSpPr>
                <a:spLocks/>
              </p:cNvSpPr>
              <p:nvPr/>
            </p:nvSpPr>
            <p:spPr bwMode="auto">
              <a:xfrm>
                <a:off x="4279" y="3492"/>
                <a:ext cx="13" cy="3"/>
              </a:xfrm>
              <a:custGeom>
                <a:avLst/>
                <a:gdLst>
                  <a:gd name="T0" fmla="*/ 34 w 68"/>
                  <a:gd name="T1" fmla="*/ 4 h 17"/>
                  <a:gd name="T2" fmla="*/ 27 w 68"/>
                  <a:gd name="T3" fmla="*/ 3 h 17"/>
                  <a:gd name="T4" fmla="*/ 21 w 68"/>
                  <a:gd name="T5" fmla="*/ 2 h 17"/>
                  <a:gd name="T6" fmla="*/ 15 w 68"/>
                  <a:gd name="T7" fmla="*/ 1 h 17"/>
                  <a:gd name="T8" fmla="*/ 10 w 68"/>
                  <a:gd name="T9" fmla="*/ 0 h 17"/>
                  <a:gd name="T10" fmla="*/ 6 w 68"/>
                  <a:gd name="T11" fmla="*/ 0 h 17"/>
                  <a:gd name="T12" fmla="*/ 3 w 68"/>
                  <a:gd name="T13" fmla="*/ 0 h 17"/>
                  <a:gd name="T14" fmla="*/ 1 w 68"/>
                  <a:gd name="T15" fmla="*/ 1 h 17"/>
                  <a:gd name="T16" fmla="*/ 0 w 68"/>
                  <a:gd name="T17" fmla="*/ 2 h 17"/>
                  <a:gd name="T18" fmla="*/ 0 w 68"/>
                  <a:gd name="T19" fmla="*/ 3 h 17"/>
                  <a:gd name="T20" fmla="*/ 2 w 68"/>
                  <a:gd name="T21" fmla="*/ 4 h 17"/>
                  <a:gd name="T22" fmla="*/ 5 w 68"/>
                  <a:gd name="T23" fmla="*/ 5 h 17"/>
                  <a:gd name="T24" fmla="*/ 9 w 68"/>
                  <a:gd name="T25" fmla="*/ 7 h 17"/>
                  <a:gd name="T26" fmla="*/ 14 w 68"/>
                  <a:gd name="T27" fmla="*/ 8 h 17"/>
                  <a:gd name="T28" fmla="*/ 20 w 68"/>
                  <a:gd name="T29" fmla="*/ 11 h 17"/>
                  <a:gd name="T30" fmla="*/ 26 w 68"/>
                  <a:gd name="T31" fmla="*/ 12 h 17"/>
                  <a:gd name="T32" fmla="*/ 33 w 68"/>
                  <a:gd name="T33" fmla="*/ 14 h 17"/>
                  <a:gd name="T34" fmla="*/ 40 w 68"/>
                  <a:gd name="T35" fmla="*/ 15 h 17"/>
                  <a:gd name="T36" fmla="*/ 47 w 68"/>
                  <a:gd name="T37" fmla="*/ 16 h 17"/>
                  <a:gd name="T38" fmla="*/ 52 w 68"/>
                  <a:gd name="T39" fmla="*/ 16 h 17"/>
                  <a:gd name="T40" fmla="*/ 57 w 68"/>
                  <a:gd name="T41" fmla="*/ 17 h 17"/>
                  <a:gd name="T42" fmla="*/ 61 w 68"/>
                  <a:gd name="T43" fmla="*/ 17 h 17"/>
                  <a:gd name="T44" fmla="*/ 65 w 68"/>
                  <a:gd name="T45" fmla="*/ 17 h 17"/>
                  <a:gd name="T46" fmla="*/ 67 w 68"/>
                  <a:gd name="T47" fmla="*/ 17 h 17"/>
                  <a:gd name="T48" fmla="*/ 68 w 68"/>
                  <a:gd name="T49" fmla="*/ 16 h 17"/>
                  <a:gd name="T50" fmla="*/ 68 w 68"/>
                  <a:gd name="T51" fmla="*/ 15 h 17"/>
                  <a:gd name="T52" fmla="*/ 66 w 68"/>
                  <a:gd name="T53" fmla="*/ 13 h 17"/>
                  <a:gd name="T54" fmla="*/ 62 w 68"/>
                  <a:gd name="T55" fmla="*/ 12 h 17"/>
                  <a:gd name="T56" fmla="*/ 58 w 68"/>
                  <a:gd name="T57" fmla="*/ 10 h 17"/>
                  <a:gd name="T58" fmla="*/ 53 w 68"/>
                  <a:gd name="T59" fmla="*/ 8 h 17"/>
                  <a:gd name="T60" fmla="*/ 48 w 68"/>
                  <a:gd name="T61" fmla="*/ 7 h 17"/>
                  <a:gd name="T62" fmla="*/ 42 w 68"/>
                  <a:gd name="T63" fmla="*/ 5 h 17"/>
                  <a:gd name="T64" fmla="*/ 34 w 68"/>
                  <a:gd name="T65"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 h="17">
                    <a:moveTo>
                      <a:pt x="34" y="4"/>
                    </a:moveTo>
                    <a:lnTo>
                      <a:pt x="27" y="3"/>
                    </a:lnTo>
                    <a:lnTo>
                      <a:pt x="21" y="2"/>
                    </a:lnTo>
                    <a:lnTo>
                      <a:pt x="15" y="1"/>
                    </a:lnTo>
                    <a:lnTo>
                      <a:pt x="10" y="0"/>
                    </a:lnTo>
                    <a:lnTo>
                      <a:pt x="6" y="0"/>
                    </a:lnTo>
                    <a:lnTo>
                      <a:pt x="3" y="0"/>
                    </a:lnTo>
                    <a:lnTo>
                      <a:pt x="1" y="1"/>
                    </a:lnTo>
                    <a:lnTo>
                      <a:pt x="0" y="2"/>
                    </a:lnTo>
                    <a:lnTo>
                      <a:pt x="0" y="3"/>
                    </a:lnTo>
                    <a:lnTo>
                      <a:pt x="2" y="4"/>
                    </a:lnTo>
                    <a:lnTo>
                      <a:pt x="5" y="5"/>
                    </a:lnTo>
                    <a:lnTo>
                      <a:pt x="9" y="7"/>
                    </a:lnTo>
                    <a:lnTo>
                      <a:pt x="14" y="8"/>
                    </a:lnTo>
                    <a:lnTo>
                      <a:pt x="20" y="11"/>
                    </a:lnTo>
                    <a:lnTo>
                      <a:pt x="26" y="12"/>
                    </a:lnTo>
                    <a:lnTo>
                      <a:pt x="33" y="14"/>
                    </a:lnTo>
                    <a:lnTo>
                      <a:pt x="40" y="15"/>
                    </a:lnTo>
                    <a:lnTo>
                      <a:pt x="47" y="16"/>
                    </a:lnTo>
                    <a:lnTo>
                      <a:pt x="52" y="16"/>
                    </a:lnTo>
                    <a:lnTo>
                      <a:pt x="57" y="17"/>
                    </a:lnTo>
                    <a:lnTo>
                      <a:pt x="61" y="17"/>
                    </a:lnTo>
                    <a:lnTo>
                      <a:pt x="65" y="17"/>
                    </a:lnTo>
                    <a:lnTo>
                      <a:pt x="67" y="17"/>
                    </a:lnTo>
                    <a:lnTo>
                      <a:pt x="68" y="16"/>
                    </a:lnTo>
                    <a:lnTo>
                      <a:pt x="68" y="15"/>
                    </a:lnTo>
                    <a:lnTo>
                      <a:pt x="66" y="13"/>
                    </a:lnTo>
                    <a:lnTo>
                      <a:pt x="62" y="12"/>
                    </a:lnTo>
                    <a:lnTo>
                      <a:pt x="58" y="10"/>
                    </a:lnTo>
                    <a:lnTo>
                      <a:pt x="53" y="8"/>
                    </a:lnTo>
                    <a:lnTo>
                      <a:pt x="48" y="7"/>
                    </a:lnTo>
                    <a:lnTo>
                      <a:pt x="42" y="5"/>
                    </a:lnTo>
                    <a:lnTo>
                      <a:pt x="34" y="4"/>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 name="Freeform 144"/>
              <p:cNvSpPr>
                <a:spLocks/>
              </p:cNvSpPr>
              <p:nvPr/>
            </p:nvSpPr>
            <p:spPr bwMode="auto">
              <a:xfrm>
                <a:off x="4325" y="3500"/>
                <a:ext cx="14" cy="3"/>
              </a:xfrm>
              <a:custGeom>
                <a:avLst/>
                <a:gdLst>
                  <a:gd name="T0" fmla="*/ 35 w 69"/>
                  <a:gd name="T1" fmla="*/ 3 h 17"/>
                  <a:gd name="T2" fmla="*/ 28 w 69"/>
                  <a:gd name="T3" fmla="*/ 2 h 17"/>
                  <a:gd name="T4" fmla="*/ 22 w 69"/>
                  <a:gd name="T5" fmla="*/ 1 h 17"/>
                  <a:gd name="T6" fmla="*/ 17 w 69"/>
                  <a:gd name="T7" fmla="*/ 1 h 17"/>
                  <a:gd name="T8" fmla="*/ 11 w 69"/>
                  <a:gd name="T9" fmla="*/ 0 h 17"/>
                  <a:gd name="T10" fmla="*/ 6 w 69"/>
                  <a:gd name="T11" fmla="*/ 0 h 17"/>
                  <a:gd name="T12" fmla="*/ 3 w 69"/>
                  <a:gd name="T13" fmla="*/ 0 h 17"/>
                  <a:gd name="T14" fmla="*/ 1 w 69"/>
                  <a:gd name="T15" fmla="*/ 0 h 17"/>
                  <a:gd name="T16" fmla="*/ 0 w 69"/>
                  <a:gd name="T17" fmla="*/ 1 h 17"/>
                  <a:gd name="T18" fmla="*/ 1 w 69"/>
                  <a:gd name="T19" fmla="*/ 2 h 17"/>
                  <a:gd name="T20" fmla="*/ 2 w 69"/>
                  <a:gd name="T21" fmla="*/ 4 h 17"/>
                  <a:gd name="T22" fmla="*/ 5 w 69"/>
                  <a:gd name="T23" fmla="*/ 5 h 17"/>
                  <a:gd name="T24" fmla="*/ 9 w 69"/>
                  <a:gd name="T25" fmla="*/ 6 h 17"/>
                  <a:gd name="T26" fmla="*/ 14 w 69"/>
                  <a:gd name="T27" fmla="*/ 8 h 17"/>
                  <a:gd name="T28" fmla="*/ 20 w 69"/>
                  <a:gd name="T29" fmla="*/ 9 h 17"/>
                  <a:gd name="T30" fmla="*/ 26 w 69"/>
                  <a:gd name="T31" fmla="*/ 11 h 17"/>
                  <a:gd name="T32" fmla="*/ 33 w 69"/>
                  <a:gd name="T33" fmla="*/ 12 h 17"/>
                  <a:gd name="T34" fmla="*/ 41 w 69"/>
                  <a:gd name="T35" fmla="*/ 14 h 17"/>
                  <a:gd name="T36" fmla="*/ 47 w 69"/>
                  <a:gd name="T37" fmla="*/ 15 h 17"/>
                  <a:gd name="T38" fmla="*/ 53 w 69"/>
                  <a:gd name="T39" fmla="*/ 16 h 17"/>
                  <a:gd name="T40" fmla="*/ 58 w 69"/>
                  <a:gd name="T41" fmla="*/ 17 h 17"/>
                  <a:gd name="T42" fmla="*/ 63 w 69"/>
                  <a:gd name="T43" fmla="*/ 17 h 17"/>
                  <a:gd name="T44" fmla="*/ 66 w 69"/>
                  <a:gd name="T45" fmla="*/ 17 h 17"/>
                  <a:gd name="T46" fmla="*/ 68 w 69"/>
                  <a:gd name="T47" fmla="*/ 16 h 17"/>
                  <a:gd name="T48" fmla="*/ 69 w 69"/>
                  <a:gd name="T49" fmla="*/ 15 h 17"/>
                  <a:gd name="T50" fmla="*/ 68 w 69"/>
                  <a:gd name="T51" fmla="*/ 14 h 17"/>
                  <a:gd name="T52" fmla="*/ 67 w 69"/>
                  <a:gd name="T53" fmla="*/ 12 h 17"/>
                  <a:gd name="T54" fmla="*/ 64 w 69"/>
                  <a:gd name="T55" fmla="*/ 11 h 17"/>
                  <a:gd name="T56" fmla="*/ 59 w 69"/>
                  <a:gd name="T57" fmla="*/ 9 h 17"/>
                  <a:gd name="T58" fmla="*/ 54 w 69"/>
                  <a:gd name="T59" fmla="*/ 8 h 17"/>
                  <a:gd name="T60" fmla="*/ 49 w 69"/>
                  <a:gd name="T61" fmla="*/ 6 h 17"/>
                  <a:gd name="T62" fmla="*/ 43 w 69"/>
                  <a:gd name="T63" fmla="*/ 5 h 17"/>
                  <a:gd name="T64" fmla="*/ 35 w 69"/>
                  <a:gd name="T65" fmla="*/ 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17">
                    <a:moveTo>
                      <a:pt x="35" y="3"/>
                    </a:moveTo>
                    <a:lnTo>
                      <a:pt x="28" y="2"/>
                    </a:lnTo>
                    <a:lnTo>
                      <a:pt x="22" y="1"/>
                    </a:lnTo>
                    <a:lnTo>
                      <a:pt x="17" y="1"/>
                    </a:lnTo>
                    <a:lnTo>
                      <a:pt x="11" y="0"/>
                    </a:lnTo>
                    <a:lnTo>
                      <a:pt x="6" y="0"/>
                    </a:lnTo>
                    <a:lnTo>
                      <a:pt x="3" y="0"/>
                    </a:lnTo>
                    <a:lnTo>
                      <a:pt x="1" y="0"/>
                    </a:lnTo>
                    <a:lnTo>
                      <a:pt x="0" y="1"/>
                    </a:lnTo>
                    <a:lnTo>
                      <a:pt x="1" y="2"/>
                    </a:lnTo>
                    <a:lnTo>
                      <a:pt x="2" y="4"/>
                    </a:lnTo>
                    <a:lnTo>
                      <a:pt x="5" y="5"/>
                    </a:lnTo>
                    <a:lnTo>
                      <a:pt x="9" y="6"/>
                    </a:lnTo>
                    <a:lnTo>
                      <a:pt x="14" y="8"/>
                    </a:lnTo>
                    <a:lnTo>
                      <a:pt x="20" y="9"/>
                    </a:lnTo>
                    <a:lnTo>
                      <a:pt x="26" y="11"/>
                    </a:lnTo>
                    <a:lnTo>
                      <a:pt x="33" y="12"/>
                    </a:lnTo>
                    <a:lnTo>
                      <a:pt x="41" y="14"/>
                    </a:lnTo>
                    <a:lnTo>
                      <a:pt x="47" y="15"/>
                    </a:lnTo>
                    <a:lnTo>
                      <a:pt x="53" y="16"/>
                    </a:lnTo>
                    <a:lnTo>
                      <a:pt x="58" y="17"/>
                    </a:lnTo>
                    <a:lnTo>
                      <a:pt x="63" y="17"/>
                    </a:lnTo>
                    <a:lnTo>
                      <a:pt x="66" y="17"/>
                    </a:lnTo>
                    <a:lnTo>
                      <a:pt x="68" y="16"/>
                    </a:lnTo>
                    <a:lnTo>
                      <a:pt x="69" y="15"/>
                    </a:lnTo>
                    <a:lnTo>
                      <a:pt x="68" y="14"/>
                    </a:lnTo>
                    <a:lnTo>
                      <a:pt x="67" y="12"/>
                    </a:lnTo>
                    <a:lnTo>
                      <a:pt x="64" y="11"/>
                    </a:lnTo>
                    <a:lnTo>
                      <a:pt x="59" y="9"/>
                    </a:lnTo>
                    <a:lnTo>
                      <a:pt x="54" y="8"/>
                    </a:lnTo>
                    <a:lnTo>
                      <a:pt x="49" y="6"/>
                    </a:lnTo>
                    <a:lnTo>
                      <a:pt x="43" y="5"/>
                    </a:lnTo>
                    <a:lnTo>
                      <a:pt x="35" y="3"/>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1" name="Freeform 145"/>
              <p:cNvSpPr>
                <a:spLocks/>
              </p:cNvSpPr>
              <p:nvPr/>
            </p:nvSpPr>
            <p:spPr bwMode="auto">
              <a:xfrm>
                <a:off x="4329" y="3508"/>
                <a:ext cx="3" cy="3"/>
              </a:xfrm>
              <a:custGeom>
                <a:avLst/>
                <a:gdLst>
                  <a:gd name="T0" fmla="*/ 6 w 16"/>
                  <a:gd name="T1" fmla="*/ 0 h 15"/>
                  <a:gd name="T2" fmla="*/ 3 w 16"/>
                  <a:gd name="T3" fmla="*/ 1 h 15"/>
                  <a:gd name="T4" fmla="*/ 1 w 16"/>
                  <a:gd name="T5" fmla="*/ 3 h 15"/>
                  <a:gd name="T6" fmla="*/ 0 w 16"/>
                  <a:gd name="T7" fmla="*/ 6 h 15"/>
                  <a:gd name="T8" fmla="*/ 0 w 16"/>
                  <a:gd name="T9" fmla="*/ 9 h 15"/>
                  <a:gd name="T10" fmla="*/ 1 w 16"/>
                  <a:gd name="T11" fmla="*/ 12 h 15"/>
                  <a:gd name="T12" fmla="*/ 4 w 16"/>
                  <a:gd name="T13" fmla="*/ 13 h 15"/>
                  <a:gd name="T14" fmla="*/ 7 w 16"/>
                  <a:gd name="T15" fmla="*/ 15 h 15"/>
                  <a:gd name="T16" fmla="*/ 10 w 16"/>
                  <a:gd name="T17" fmla="*/ 15 h 15"/>
                  <a:gd name="T18" fmla="*/ 13 w 16"/>
                  <a:gd name="T19" fmla="*/ 14 h 15"/>
                  <a:gd name="T20" fmla="*/ 15 w 16"/>
                  <a:gd name="T21" fmla="*/ 12 h 15"/>
                  <a:gd name="T22" fmla="*/ 16 w 16"/>
                  <a:gd name="T23" fmla="*/ 9 h 15"/>
                  <a:gd name="T24" fmla="*/ 16 w 16"/>
                  <a:gd name="T25" fmla="*/ 6 h 15"/>
                  <a:gd name="T26" fmla="*/ 15 w 16"/>
                  <a:gd name="T27" fmla="*/ 3 h 15"/>
                  <a:gd name="T28" fmla="*/ 12 w 16"/>
                  <a:gd name="T29" fmla="*/ 1 h 15"/>
                  <a:gd name="T30" fmla="*/ 9 w 16"/>
                  <a:gd name="T31" fmla="*/ 0 h 15"/>
                  <a:gd name="T32" fmla="*/ 6 w 16"/>
                  <a:gd name="T3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15">
                    <a:moveTo>
                      <a:pt x="6" y="0"/>
                    </a:moveTo>
                    <a:lnTo>
                      <a:pt x="3" y="1"/>
                    </a:lnTo>
                    <a:lnTo>
                      <a:pt x="1" y="3"/>
                    </a:lnTo>
                    <a:lnTo>
                      <a:pt x="0" y="6"/>
                    </a:lnTo>
                    <a:lnTo>
                      <a:pt x="0" y="9"/>
                    </a:lnTo>
                    <a:lnTo>
                      <a:pt x="1" y="12"/>
                    </a:lnTo>
                    <a:lnTo>
                      <a:pt x="4" y="13"/>
                    </a:lnTo>
                    <a:lnTo>
                      <a:pt x="7" y="15"/>
                    </a:lnTo>
                    <a:lnTo>
                      <a:pt x="10" y="15"/>
                    </a:lnTo>
                    <a:lnTo>
                      <a:pt x="13" y="14"/>
                    </a:lnTo>
                    <a:lnTo>
                      <a:pt x="15" y="12"/>
                    </a:lnTo>
                    <a:lnTo>
                      <a:pt x="16" y="9"/>
                    </a:lnTo>
                    <a:lnTo>
                      <a:pt x="16" y="6"/>
                    </a:lnTo>
                    <a:lnTo>
                      <a:pt x="15" y="3"/>
                    </a:lnTo>
                    <a:lnTo>
                      <a:pt x="12" y="1"/>
                    </a:lnTo>
                    <a:lnTo>
                      <a:pt x="9" y="0"/>
                    </a:lnTo>
                    <a:lnTo>
                      <a:pt x="6" y="0"/>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2" name="Freeform 146"/>
              <p:cNvSpPr>
                <a:spLocks/>
              </p:cNvSpPr>
              <p:nvPr/>
            </p:nvSpPr>
            <p:spPr bwMode="auto">
              <a:xfrm>
                <a:off x="4316" y="3504"/>
                <a:ext cx="6" cy="5"/>
              </a:xfrm>
              <a:custGeom>
                <a:avLst/>
                <a:gdLst>
                  <a:gd name="T0" fmla="*/ 10 w 28"/>
                  <a:gd name="T1" fmla="*/ 0 h 25"/>
                  <a:gd name="T2" fmla="*/ 5 w 28"/>
                  <a:gd name="T3" fmla="*/ 2 h 25"/>
                  <a:gd name="T4" fmla="*/ 1 w 28"/>
                  <a:gd name="T5" fmla="*/ 5 h 25"/>
                  <a:gd name="T6" fmla="*/ 0 w 28"/>
                  <a:gd name="T7" fmla="*/ 9 h 25"/>
                  <a:gd name="T8" fmla="*/ 0 w 28"/>
                  <a:gd name="T9" fmla="*/ 15 h 25"/>
                  <a:gd name="T10" fmla="*/ 2 w 28"/>
                  <a:gd name="T11" fmla="*/ 19 h 25"/>
                  <a:gd name="T12" fmla="*/ 6 w 28"/>
                  <a:gd name="T13" fmla="*/ 23 h 25"/>
                  <a:gd name="T14" fmla="*/ 11 w 28"/>
                  <a:gd name="T15" fmla="*/ 25 h 25"/>
                  <a:gd name="T16" fmla="*/ 18 w 28"/>
                  <a:gd name="T17" fmla="*/ 25 h 25"/>
                  <a:gd name="T18" fmla="*/ 23 w 28"/>
                  <a:gd name="T19" fmla="*/ 23 h 25"/>
                  <a:gd name="T20" fmla="*/ 27 w 28"/>
                  <a:gd name="T21" fmla="*/ 20 h 25"/>
                  <a:gd name="T22" fmla="*/ 28 w 28"/>
                  <a:gd name="T23" fmla="*/ 16 h 25"/>
                  <a:gd name="T24" fmla="*/ 28 w 28"/>
                  <a:gd name="T25" fmla="*/ 10 h 25"/>
                  <a:gd name="T26" fmla="*/ 26 w 28"/>
                  <a:gd name="T27" fmla="*/ 5 h 25"/>
                  <a:gd name="T28" fmla="*/ 22 w 28"/>
                  <a:gd name="T29" fmla="*/ 2 h 25"/>
                  <a:gd name="T30" fmla="*/ 16 w 28"/>
                  <a:gd name="T31" fmla="*/ 0 h 25"/>
                  <a:gd name="T32" fmla="*/ 10 w 28"/>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25">
                    <a:moveTo>
                      <a:pt x="10" y="0"/>
                    </a:moveTo>
                    <a:lnTo>
                      <a:pt x="5" y="2"/>
                    </a:lnTo>
                    <a:lnTo>
                      <a:pt x="1" y="5"/>
                    </a:lnTo>
                    <a:lnTo>
                      <a:pt x="0" y="9"/>
                    </a:lnTo>
                    <a:lnTo>
                      <a:pt x="0" y="15"/>
                    </a:lnTo>
                    <a:lnTo>
                      <a:pt x="2" y="19"/>
                    </a:lnTo>
                    <a:lnTo>
                      <a:pt x="6" y="23"/>
                    </a:lnTo>
                    <a:lnTo>
                      <a:pt x="11" y="25"/>
                    </a:lnTo>
                    <a:lnTo>
                      <a:pt x="18" y="25"/>
                    </a:lnTo>
                    <a:lnTo>
                      <a:pt x="23" y="23"/>
                    </a:lnTo>
                    <a:lnTo>
                      <a:pt x="27" y="20"/>
                    </a:lnTo>
                    <a:lnTo>
                      <a:pt x="28" y="16"/>
                    </a:lnTo>
                    <a:lnTo>
                      <a:pt x="28" y="10"/>
                    </a:lnTo>
                    <a:lnTo>
                      <a:pt x="26" y="5"/>
                    </a:lnTo>
                    <a:lnTo>
                      <a:pt x="22" y="2"/>
                    </a:lnTo>
                    <a:lnTo>
                      <a:pt x="16" y="0"/>
                    </a:lnTo>
                    <a:lnTo>
                      <a:pt x="10" y="0"/>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3" name="Freeform 147"/>
              <p:cNvSpPr>
                <a:spLocks/>
              </p:cNvSpPr>
              <p:nvPr/>
            </p:nvSpPr>
            <p:spPr bwMode="auto">
              <a:xfrm>
                <a:off x="4312" y="3522"/>
                <a:ext cx="6" cy="6"/>
              </a:xfrm>
              <a:custGeom>
                <a:avLst/>
                <a:gdLst>
                  <a:gd name="T0" fmla="*/ 10 w 28"/>
                  <a:gd name="T1" fmla="*/ 0 h 25"/>
                  <a:gd name="T2" fmla="*/ 5 w 28"/>
                  <a:gd name="T3" fmla="*/ 2 h 25"/>
                  <a:gd name="T4" fmla="*/ 1 w 28"/>
                  <a:gd name="T5" fmla="*/ 5 h 25"/>
                  <a:gd name="T6" fmla="*/ 0 w 28"/>
                  <a:gd name="T7" fmla="*/ 9 h 25"/>
                  <a:gd name="T8" fmla="*/ 0 w 28"/>
                  <a:gd name="T9" fmla="*/ 15 h 25"/>
                  <a:gd name="T10" fmla="*/ 2 w 28"/>
                  <a:gd name="T11" fmla="*/ 19 h 25"/>
                  <a:gd name="T12" fmla="*/ 6 w 28"/>
                  <a:gd name="T13" fmla="*/ 23 h 25"/>
                  <a:gd name="T14" fmla="*/ 11 w 28"/>
                  <a:gd name="T15" fmla="*/ 25 h 25"/>
                  <a:gd name="T16" fmla="*/ 18 w 28"/>
                  <a:gd name="T17" fmla="*/ 25 h 25"/>
                  <a:gd name="T18" fmla="*/ 23 w 28"/>
                  <a:gd name="T19" fmla="*/ 23 h 25"/>
                  <a:gd name="T20" fmla="*/ 26 w 28"/>
                  <a:gd name="T21" fmla="*/ 20 h 25"/>
                  <a:gd name="T22" fmla="*/ 28 w 28"/>
                  <a:gd name="T23" fmla="*/ 16 h 25"/>
                  <a:gd name="T24" fmla="*/ 28 w 28"/>
                  <a:gd name="T25" fmla="*/ 10 h 25"/>
                  <a:gd name="T26" fmla="*/ 25 w 28"/>
                  <a:gd name="T27" fmla="*/ 5 h 25"/>
                  <a:gd name="T28" fmla="*/ 21 w 28"/>
                  <a:gd name="T29" fmla="*/ 2 h 25"/>
                  <a:gd name="T30" fmla="*/ 16 w 28"/>
                  <a:gd name="T31" fmla="*/ 0 h 25"/>
                  <a:gd name="T32" fmla="*/ 10 w 28"/>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25">
                    <a:moveTo>
                      <a:pt x="10" y="0"/>
                    </a:moveTo>
                    <a:lnTo>
                      <a:pt x="5" y="2"/>
                    </a:lnTo>
                    <a:lnTo>
                      <a:pt x="1" y="5"/>
                    </a:lnTo>
                    <a:lnTo>
                      <a:pt x="0" y="9"/>
                    </a:lnTo>
                    <a:lnTo>
                      <a:pt x="0" y="15"/>
                    </a:lnTo>
                    <a:lnTo>
                      <a:pt x="2" y="19"/>
                    </a:lnTo>
                    <a:lnTo>
                      <a:pt x="6" y="23"/>
                    </a:lnTo>
                    <a:lnTo>
                      <a:pt x="11" y="25"/>
                    </a:lnTo>
                    <a:lnTo>
                      <a:pt x="18" y="25"/>
                    </a:lnTo>
                    <a:lnTo>
                      <a:pt x="23" y="23"/>
                    </a:lnTo>
                    <a:lnTo>
                      <a:pt x="26" y="20"/>
                    </a:lnTo>
                    <a:lnTo>
                      <a:pt x="28" y="16"/>
                    </a:lnTo>
                    <a:lnTo>
                      <a:pt x="28" y="10"/>
                    </a:lnTo>
                    <a:lnTo>
                      <a:pt x="25" y="5"/>
                    </a:lnTo>
                    <a:lnTo>
                      <a:pt x="21" y="2"/>
                    </a:lnTo>
                    <a:lnTo>
                      <a:pt x="16" y="0"/>
                    </a:lnTo>
                    <a:lnTo>
                      <a:pt x="10" y="0"/>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4" name="Freeform 148"/>
              <p:cNvSpPr>
                <a:spLocks/>
              </p:cNvSpPr>
              <p:nvPr/>
            </p:nvSpPr>
            <p:spPr bwMode="auto">
              <a:xfrm>
                <a:off x="4273" y="3516"/>
                <a:ext cx="5" cy="4"/>
              </a:xfrm>
              <a:custGeom>
                <a:avLst/>
                <a:gdLst>
                  <a:gd name="T0" fmla="*/ 11 w 28"/>
                  <a:gd name="T1" fmla="*/ 0 h 27"/>
                  <a:gd name="T2" fmla="*/ 5 w 28"/>
                  <a:gd name="T3" fmla="*/ 3 h 27"/>
                  <a:gd name="T4" fmla="*/ 1 w 28"/>
                  <a:gd name="T5" fmla="*/ 6 h 27"/>
                  <a:gd name="T6" fmla="*/ 0 w 28"/>
                  <a:gd name="T7" fmla="*/ 10 h 27"/>
                  <a:gd name="T8" fmla="*/ 0 w 28"/>
                  <a:gd name="T9" fmla="*/ 15 h 27"/>
                  <a:gd name="T10" fmla="*/ 2 w 28"/>
                  <a:gd name="T11" fmla="*/ 20 h 27"/>
                  <a:gd name="T12" fmla="*/ 6 w 28"/>
                  <a:gd name="T13" fmla="*/ 23 h 27"/>
                  <a:gd name="T14" fmla="*/ 12 w 28"/>
                  <a:gd name="T15" fmla="*/ 27 h 27"/>
                  <a:gd name="T16" fmla="*/ 18 w 28"/>
                  <a:gd name="T17" fmla="*/ 27 h 27"/>
                  <a:gd name="T18" fmla="*/ 23 w 28"/>
                  <a:gd name="T19" fmla="*/ 24 h 27"/>
                  <a:gd name="T20" fmla="*/ 27 w 28"/>
                  <a:gd name="T21" fmla="*/ 21 h 27"/>
                  <a:gd name="T22" fmla="*/ 28 w 28"/>
                  <a:gd name="T23" fmla="*/ 17 h 27"/>
                  <a:gd name="T24" fmla="*/ 28 w 28"/>
                  <a:gd name="T25" fmla="*/ 12 h 27"/>
                  <a:gd name="T26" fmla="*/ 26 w 28"/>
                  <a:gd name="T27" fmla="*/ 7 h 27"/>
                  <a:gd name="T28" fmla="*/ 22 w 28"/>
                  <a:gd name="T29" fmla="*/ 3 h 27"/>
                  <a:gd name="T30" fmla="*/ 17 w 28"/>
                  <a:gd name="T31" fmla="*/ 0 h 27"/>
                  <a:gd name="T32" fmla="*/ 11 w 28"/>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27">
                    <a:moveTo>
                      <a:pt x="11" y="0"/>
                    </a:moveTo>
                    <a:lnTo>
                      <a:pt x="5" y="3"/>
                    </a:lnTo>
                    <a:lnTo>
                      <a:pt x="1" y="6"/>
                    </a:lnTo>
                    <a:lnTo>
                      <a:pt x="0" y="10"/>
                    </a:lnTo>
                    <a:lnTo>
                      <a:pt x="0" y="15"/>
                    </a:lnTo>
                    <a:lnTo>
                      <a:pt x="2" y="20"/>
                    </a:lnTo>
                    <a:lnTo>
                      <a:pt x="6" y="23"/>
                    </a:lnTo>
                    <a:lnTo>
                      <a:pt x="12" y="27"/>
                    </a:lnTo>
                    <a:lnTo>
                      <a:pt x="18" y="27"/>
                    </a:lnTo>
                    <a:lnTo>
                      <a:pt x="23" y="24"/>
                    </a:lnTo>
                    <a:lnTo>
                      <a:pt x="27" y="21"/>
                    </a:lnTo>
                    <a:lnTo>
                      <a:pt x="28" y="17"/>
                    </a:lnTo>
                    <a:lnTo>
                      <a:pt x="28" y="12"/>
                    </a:lnTo>
                    <a:lnTo>
                      <a:pt x="26" y="7"/>
                    </a:lnTo>
                    <a:lnTo>
                      <a:pt x="22" y="3"/>
                    </a:lnTo>
                    <a:lnTo>
                      <a:pt x="17" y="0"/>
                    </a:lnTo>
                    <a:lnTo>
                      <a:pt x="11" y="0"/>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5" name="Freeform 149"/>
              <p:cNvSpPr>
                <a:spLocks/>
              </p:cNvSpPr>
              <p:nvPr/>
            </p:nvSpPr>
            <p:spPr bwMode="auto">
              <a:xfrm>
                <a:off x="4271" y="3496"/>
                <a:ext cx="5" cy="5"/>
              </a:xfrm>
              <a:custGeom>
                <a:avLst/>
                <a:gdLst>
                  <a:gd name="T0" fmla="*/ 10 w 29"/>
                  <a:gd name="T1" fmla="*/ 0 h 25"/>
                  <a:gd name="T2" fmla="*/ 5 w 29"/>
                  <a:gd name="T3" fmla="*/ 2 h 25"/>
                  <a:gd name="T4" fmla="*/ 2 w 29"/>
                  <a:gd name="T5" fmla="*/ 5 h 25"/>
                  <a:gd name="T6" fmla="*/ 0 w 29"/>
                  <a:gd name="T7" fmla="*/ 10 h 25"/>
                  <a:gd name="T8" fmla="*/ 0 w 29"/>
                  <a:gd name="T9" fmla="*/ 15 h 25"/>
                  <a:gd name="T10" fmla="*/ 3 w 29"/>
                  <a:gd name="T11" fmla="*/ 19 h 25"/>
                  <a:gd name="T12" fmla="*/ 7 w 29"/>
                  <a:gd name="T13" fmla="*/ 23 h 25"/>
                  <a:gd name="T14" fmla="*/ 12 w 29"/>
                  <a:gd name="T15" fmla="*/ 25 h 25"/>
                  <a:gd name="T16" fmla="*/ 19 w 29"/>
                  <a:gd name="T17" fmla="*/ 25 h 25"/>
                  <a:gd name="T18" fmla="*/ 24 w 29"/>
                  <a:gd name="T19" fmla="*/ 23 h 25"/>
                  <a:gd name="T20" fmla="*/ 27 w 29"/>
                  <a:gd name="T21" fmla="*/ 20 h 25"/>
                  <a:gd name="T22" fmla="*/ 29 w 29"/>
                  <a:gd name="T23" fmla="*/ 16 h 25"/>
                  <a:gd name="T24" fmla="*/ 29 w 29"/>
                  <a:gd name="T25" fmla="*/ 11 h 25"/>
                  <a:gd name="T26" fmla="*/ 26 w 29"/>
                  <a:gd name="T27" fmla="*/ 5 h 25"/>
                  <a:gd name="T28" fmla="*/ 22 w 29"/>
                  <a:gd name="T29" fmla="*/ 2 h 25"/>
                  <a:gd name="T30" fmla="*/ 17 w 29"/>
                  <a:gd name="T31" fmla="*/ 0 h 25"/>
                  <a:gd name="T32" fmla="*/ 10 w 29"/>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25">
                    <a:moveTo>
                      <a:pt x="10" y="0"/>
                    </a:moveTo>
                    <a:lnTo>
                      <a:pt x="5" y="2"/>
                    </a:lnTo>
                    <a:lnTo>
                      <a:pt x="2" y="5"/>
                    </a:lnTo>
                    <a:lnTo>
                      <a:pt x="0" y="10"/>
                    </a:lnTo>
                    <a:lnTo>
                      <a:pt x="0" y="15"/>
                    </a:lnTo>
                    <a:lnTo>
                      <a:pt x="3" y="19"/>
                    </a:lnTo>
                    <a:lnTo>
                      <a:pt x="7" y="23"/>
                    </a:lnTo>
                    <a:lnTo>
                      <a:pt x="12" y="25"/>
                    </a:lnTo>
                    <a:lnTo>
                      <a:pt x="19" y="25"/>
                    </a:lnTo>
                    <a:lnTo>
                      <a:pt x="24" y="23"/>
                    </a:lnTo>
                    <a:lnTo>
                      <a:pt x="27" y="20"/>
                    </a:lnTo>
                    <a:lnTo>
                      <a:pt x="29" y="16"/>
                    </a:lnTo>
                    <a:lnTo>
                      <a:pt x="29" y="11"/>
                    </a:lnTo>
                    <a:lnTo>
                      <a:pt x="26" y="5"/>
                    </a:lnTo>
                    <a:lnTo>
                      <a:pt x="22" y="2"/>
                    </a:lnTo>
                    <a:lnTo>
                      <a:pt x="17" y="0"/>
                    </a:lnTo>
                    <a:lnTo>
                      <a:pt x="10" y="0"/>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6" name="Freeform 150"/>
              <p:cNvSpPr>
                <a:spLocks/>
              </p:cNvSpPr>
              <p:nvPr/>
            </p:nvSpPr>
            <p:spPr bwMode="auto">
              <a:xfrm>
                <a:off x="4300" y="3495"/>
                <a:ext cx="14" cy="4"/>
              </a:xfrm>
              <a:custGeom>
                <a:avLst/>
                <a:gdLst>
                  <a:gd name="T0" fmla="*/ 38 w 73"/>
                  <a:gd name="T1" fmla="*/ 4 h 18"/>
                  <a:gd name="T2" fmla="*/ 30 w 73"/>
                  <a:gd name="T3" fmla="*/ 3 h 18"/>
                  <a:gd name="T4" fmla="*/ 23 w 73"/>
                  <a:gd name="T5" fmla="*/ 2 h 18"/>
                  <a:gd name="T6" fmla="*/ 17 w 73"/>
                  <a:gd name="T7" fmla="*/ 1 h 18"/>
                  <a:gd name="T8" fmla="*/ 12 w 73"/>
                  <a:gd name="T9" fmla="*/ 0 h 18"/>
                  <a:gd name="T10" fmla="*/ 6 w 73"/>
                  <a:gd name="T11" fmla="*/ 0 h 18"/>
                  <a:gd name="T12" fmla="*/ 3 w 73"/>
                  <a:gd name="T13" fmla="*/ 0 h 18"/>
                  <a:gd name="T14" fmla="*/ 1 w 73"/>
                  <a:gd name="T15" fmla="*/ 1 h 18"/>
                  <a:gd name="T16" fmla="*/ 0 w 73"/>
                  <a:gd name="T17" fmla="*/ 2 h 18"/>
                  <a:gd name="T18" fmla="*/ 0 w 73"/>
                  <a:gd name="T19" fmla="*/ 3 h 18"/>
                  <a:gd name="T20" fmla="*/ 2 w 73"/>
                  <a:gd name="T21" fmla="*/ 4 h 18"/>
                  <a:gd name="T22" fmla="*/ 5 w 73"/>
                  <a:gd name="T23" fmla="*/ 6 h 18"/>
                  <a:gd name="T24" fmla="*/ 11 w 73"/>
                  <a:gd name="T25" fmla="*/ 7 h 18"/>
                  <a:gd name="T26" fmla="*/ 16 w 73"/>
                  <a:gd name="T27" fmla="*/ 9 h 18"/>
                  <a:gd name="T28" fmla="*/ 22 w 73"/>
                  <a:gd name="T29" fmla="*/ 11 h 18"/>
                  <a:gd name="T30" fmla="*/ 28 w 73"/>
                  <a:gd name="T31" fmla="*/ 12 h 18"/>
                  <a:gd name="T32" fmla="*/ 36 w 73"/>
                  <a:gd name="T33" fmla="*/ 15 h 18"/>
                  <a:gd name="T34" fmla="*/ 43 w 73"/>
                  <a:gd name="T35" fmla="*/ 16 h 18"/>
                  <a:gd name="T36" fmla="*/ 50 w 73"/>
                  <a:gd name="T37" fmla="*/ 17 h 18"/>
                  <a:gd name="T38" fmla="*/ 57 w 73"/>
                  <a:gd name="T39" fmla="*/ 17 h 18"/>
                  <a:gd name="T40" fmla="*/ 62 w 73"/>
                  <a:gd name="T41" fmla="*/ 18 h 18"/>
                  <a:gd name="T42" fmla="*/ 67 w 73"/>
                  <a:gd name="T43" fmla="*/ 18 h 18"/>
                  <a:gd name="T44" fmla="*/ 70 w 73"/>
                  <a:gd name="T45" fmla="*/ 18 h 18"/>
                  <a:gd name="T46" fmla="*/ 72 w 73"/>
                  <a:gd name="T47" fmla="*/ 18 h 18"/>
                  <a:gd name="T48" fmla="*/ 73 w 73"/>
                  <a:gd name="T49" fmla="*/ 17 h 18"/>
                  <a:gd name="T50" fmla="*/ 73 w 73"/>
                  <a:gd name="T51" fmla="*/ 16 h 18"/>
                  <a:gd name="T52" fmla="*/ 71 w 73"/>
                  <a:gd name="T53" fmla="*/ 13 h 18"/>
                  <a:gd name="T54" fmla="*/ 68 w 73"/>
                  <a:gd name="T55" fmla="*/ 12 h 18"/>
                  <a:gd name="T56" fmla="*/ 64 w 73"/>
                  <a:gd name="T57" fmla="*/ 10 h 18"/>
                  <a:gd name="T58" fmla="*/ 58 w 73"/>
                  <a:gd name="T59" fmla="*/ 9 h 18"/>
                  <a:gd name="T60" fmla="*/ 51 w 73"/>
                  <a:gd name="T61" fmla="*/ 7 h 18"/>
                  <a:gd name="T62" fmla="*/ 45 w 73"/>
                  <a:gd name="T63" fmla="*/ 6 h 18"/>
                  <a:gd name="T64" fmla="*/ 38 w 73"/>
                  <a:gd name="T65"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 h="18">
                    <a:moveTo>
                      <a:pt x="38" y="4"/>
                    </a:moveTo>
                    <a:lnTo>
                      <a:pt x="30" y="3"/>
                    </a:lnTo>
                    <a:lnTo>
                      <a:pt x="23" y="2"/>
                    </a:lnTo>
                    <a:lnTo>
                      <a:pt x="17" y="1"/>
                    </a:lnTo>
                    <a:lnTo>
                      <a:pt x="12" y="0"/>
                    </a:lnTo>
                    <a:lnTo>
                      <a:pt x="6" y="0"/>
                    </a:lnTo>
                    <a:lnTo>
                      <a:pt x="3" y="0"/>
                    </a:lnTo>
                    <a:lnTo>
                      <a:pt x="1" y="1"/>
                    </a:lnTo>
                    <a:lnTo>
                      <a:pt x="0" y="2"/>
                    </a:lnTo>
                    <a:lnTo>
                      <a:pt x="0" y="3"/>
                    </a:lnTo>
                    <a:lnTo>
                      <a:pt x="2" y="4"/>
                    </a:lnTo>
                    <a:lnTo>
                      <a:pt x="5" y="6"/>
                    </a:lnTo>
                    <a:lnTo>
                      <a:pt x="11" y="7"/>
                    </a:lnTo>
                    <a:lnTo>
                      <a:pt x="16" y="9"/>
                    </a:lnTo>
                    <a:lnTo>
                      <a:pt x="22" y="11"/>
                    </a:lnTo>
                    <a:lnTo>
                      <a:pt x="28" y="12"/>
                    </a:lnTo>
                    <a:lnTo>
                      <a:pt x="36" y="15"/>
                    </a:lnTo>
                    <a:lnTo>
                      <a:pt x="43" y="16"/>
                    </a:lnTo>
                    <a:lnTo>
                      <a:pt x="50" y="17"/>
                    </a:lnTo>
                    <a:lnTo>
                      <a:pt x="57" y="17"/>
                    </a:lnTo>
                    <a:lnTo>
                      <a:pt x="62" y="18"/>
                    </a:lnTo>
                    <a:lnTo>
                      <a:pt x="67" y="18"/>
                    </a:lnTo>
                    <a:lnTo>
                      <a:pt x="70" y="18"/>
                    </a:lnTo>
                    <a:lnTo>
                      <a:pt x="72" y="18"/>
                    </a:lnTo>
                    <a:lnTo>
                      <a:pt x="73" y="17"/>
                    </a:lnTo>
                    <a:lnTo>
                      <a:pt x="73" y="16"/>
                    </a:lnTo>
                    <a:lnTo>
                      <a:pt x="71" y="13"/>
                    </a:lnTo>
                    <a:lnTo>
                      <a:pt x="68" y="12"/>
                    </a:lnTo>
                    <a:lnTo>
                      <a:pt x="64" y="10"/>
                    </a:lnTo>
                    <a:lnTo>
                      <a:pt x="58" y="9"/>
                    </a:lnTo>
                    <a:lnTo>
                      <a:pt x="51" y="7"/>
                    </a:lnTo>
                    <a:lnTo>
                      <a:pt x="45" y="6"/>
                    </a:lnTo>
                    <a:lnTo>
                      <a:pt x="38" y="4"/>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7" name="Freeform 151"/>
              <p:cNvSpPr>
                <a:spLocks/>
              </p:cNvSpPr>
              <p:nvPr/>
            </p:nvSpPr>
            <p:spPr bwMode="auto">
              <a:xfrm>
                <a:off x="4281" y="3492"/>
                <a:ext cx="11" cy="2"/>
              </a:xfrm>
              <a:custGeom>
                <a:avLst/>
                <a:gdLst>
                  <a:gd name="T0" fmla="*/ 26 w 51"/>
                  <a:gd name="T1" fmla="*/ 2 h 12"/>
                  <a:gd name="T2" fmla="*/ 16 w 51"/>
                  <a:gd name="T3" fmla="*/ 0 h 12"/>
                  <a:gd name="T4" fmla="*/ 8 w 51"/>
                  <a:gd name="T5" fmla="*/ 0 h 12"/>
                  <a:gd name="T6" fmla="*/ 2 w 51"/>
                  <a:gd name="T7" fmla="*/ 0 h 12"/>
                  <a:gd name="T8" fmla="*/ 0 w 51"/>
                  <a:gd name="T9" fmla="*/ 1 h 12"/>
                  <a:gd name="T10" fmla="*/ 1 w 51"/>
                  <a:gd name="T11" fmla="*/ 3 h 12"/>
                  <a:gd name="T12" fmla="*/ 6 w 51"/>
                  <a:gd name="T13" fmla="*/ 5 h 12"/>
                  <a:gd name="T14" fmla="*/ 15 w 51"/>
                  <a:gd name="T15" fmla="*/ 8 h 12"/>
                  <a:gd name="T16" fmla="*/ 24 w 51"/>
                  <a:gd name="T17" fmla="*/ 10 h 12"/>
                  <a:gd name="T18" fmla="*/ 35 w 51"/>
                  <a:gd name="T19" fmla="*/ 12 h 12"/>
                  <a:gd name="T20" fmla="*/ 43 w 51"/>
                  <a:gd name="T21" fmla="*/ 12 h 12"/>
                  <a:gd name="T22" fmla="*/ 48 w 51"/>
                  <a:gd name="T23" fmla="*/ 12 h 12"/>
                  <a:gd name="T24" fmla="*/ 51 w 51"/>
                  <a:gd name="T25" fmla="*/ 11 h 12"/>
                  <a:gd name="T26" fmla="*/ 49 w 51"/>
                  <a:gd name="T27" fmla="*/ 9 h 12"/>
                  <a:gd name="T28" fmla="*/ 44 w 51"/>
                  <a:gd name="T29" fmla="*/ 6 h 12"/>
                  <a:gd name="T30" fmla="*/ 36 w 51"/>
                  <a:gd name="T31" fmla="*/ 4 h 12"/>
                  <a:gd name="T32" fmla="*/ 26 w 51"/>
                  <a:gd name="T33"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12">
                    <a:moveTo>
                      <a:pt x="26" y="2"/>
                    </a:moveTo>
                    <a:lnTo>
                      <a:pt x="16" y="0"/>
                    </a:lnTo>
                    <a:lnTo>
                      <a:pt x="8" y="0"/>
                    </a:lnTo>
                    <a:lnTo>
                      <a:pt x="2" y="0"/>
                    </a:lnTo>
                    <a:lnTo>
                      <a:pt x="0" y="1"/>
                    </a:lnTo>
                    <a:lnTo>
                      <a:pt x="1" y="3"/>
                    </a:lnTo>
                    <a:lnTo>
                      <a:pt x="6" y="5"/>
                    </a:lnTo>
                    <a:lnTo>
                      <a:pt x="15" y="8"/>
                    </a:lnTo>
                    <a:lnTo>
                      <a:pt x="24" y="10"/>
                    </a:lnTo>
                    <a:lnTo>
                      <a:pt x="35" y="12"/>
                    </a:lnTo>
                    <a:lnTo>
                      <a:pt x="43" y="12"/>
                    </a:lnTo>
                    <a:lnTo>
                      <a:pt x="48" y="12"/>
                    </a:lnTo>
                    <a:lnTo>
                      <a:pt x="51" y="11"/>
                    </a:lnTo>
                    <a:lnTo>
                      <a:pt x="49" y="9"/>
                    </a:lnTo>
                    <a:lnTo>
                      <a:pt x="44" y="6"/>
                    </a:lnTo>
                    <a:lnTo>
                      <a:pt x="36" y="4"/>
                    </a:lnTo>
                    <a:lnTo>
                      <a:pt x="26" y="2"/>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8" name="Freeform 152"/>
              <p:cNvSpPr>
                <a:spLocks/>
              </p:cNvSpPr>
              <p:nvPr/>
            </p:nvSpPr>
            <p:spPr bwMode="auto">
              <a:xfrm>
                <a:off x="4327" y="3500"/>
                <a:ext cx="11" cy="3"/>
              </a:xfrm>
              <a:custGeom>
                <a:avLst/>
                <a:gdLst>
                  <a:gd name="T0" fmla="*/ 26 w 52"/>
                  <a:gd name="T1" fmla="*/ 3 h 13"/>
                  <a:gd name="T2" fmla="*/ 17 w 52"/>
                  <a:gd name="T3" fmla="*/ 1 h 13"/>
                  <a:gd name="T4" fmla="*/ 9 w 52"/>
                  <a:gd name="T5" fmla="*/ 0 h 13"/>
                  <a:gd name="T6" fmla="*/ 3 w 52"/>
                  <a:gd name="T7" fmla="*/ 0 h 13"/>
                  <a:gd name="T8" fmla="*/ 0 w 52"/>
                  <a:gd name="T9" fmla="*/ 1 h 13"/>
                  <a:gd name="T10" fmla="*/ 2 w 52"/>
                  <a:gd name="T11" fmla="*/ 3 h 13"/>
                  <a:gd name="T12" fmla="*/ 9 w 52"/>
                  <a:gd name="T13" fmla="*/ 5 h 13"/>
                  <a:gd name="T14" fmla="*/ 16 w 52"/>
                  <a:gd name="T15" fmla="*/ 7 h 13"/>
                  <a:gd name="T16" fmla="*/ 25 w 52"/>
                  <a:gd name="T17" fmla="*/ 9 h 13"/>
                  <a:gd name="T18" fmla="*/ 36 w 52"/>
                  <a:gd name="T19" fmla="*/ 11 h 13"/>
                  <a:gd name="T20" fmla="*/ 44 w 52"/>
                  <a:gd name="T21" fmla="*/ 13 h 13"/>
                  <a:gd name="T22" fmla="*/ 49 w 52"/>
                  <a:gd name="T23" fmla="*/ 13 h 13"/>
                  <a:gd name="T24" fmla="*/ 52 w 52"/>
                  <a:gd name="T25" fmla="*/ 11 h 13"/>
                  <a:gd name="T26" fmla="*/ 50 w 52"/>
                  <a:gd name="T27" fmla="*/ 9 h 13"/>
                  <a:gd name="T28" fmla="*/ 45 w 52"/>
                  <a:gd name="T29" fmla="*/ 7 h 13"/>
                  <a:gd name="T30" fmla="*/ 37 w 52"/>
                  <a:gd name="T31" fmla="*/ 5 h 13"/>
                  <a:gd name="T32" fmla="*/ 26 w 52"/>
                  <a:gd name="T33"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13">
                    <a:moveTo>
                      <a:pt x="26" y="3"/>
                    </a:moveTo>
                    <a:lnTo>
                      <a:pt x="17" y="1"/>
                    </a:lnTo>
                    <a:lnTo>
                      <a:pt x="9" y="0"/>
                    </a:lnTo>
                    <a:lnTo>
                      <a:pt x="3" y="0"/>
                    </a:lnTo>
                    <a:lnTo>
                      <a:pt x="0" y="1"/>
                    </a:lnTo>
                    <a:lnTo>
                      <a:pt x="2" y="3"/>
                    </a:lnTo>
                    <a:lnTo>
                      <a:pt x="9" y="5"/>
                    </a:lnTo>
                    <a:lnTo>
                      <a:pt x="16" y="7"/>
                    </a:lnTo>
                    <a:lnTo>
                      <a:pt x="25" y="9"/>
                    </a:lnTo>
                    <a:lnTo>
                      <a:pt x="36" y="11"/>
                    </a:lnTo>
                    <a:lnTo>
                      <a:pt x="44" y="13"/>
                    </a:lnTo>
                    <a:lnTo>
                      <a:pt x="49" y="13"/>
                    </a:lnTo>
                    <a:lnTo>
                      <a:pt x="52" y="11"/>
                    </a:lnTo>
                    <a:lnTo>
                      <a:pt x="50" y="9"/>
                    </a:lnTo>
                    <a:lnTo>
                      <a:pt x="45" y="7"/>
                    </a:lnTo>
                    <a:lnTo>
                      <a:pt x="37" y="5"/>
                    </a:lnTo>
                    <a:lnTo>
                      <a:pt x="26" y="3"/>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9" name="Freeform 153"/>
              <p:cNvSpPr>
                <a:spLocks/>
              </p:cNvSpPr>
              <p:nvPr/>
            </p:nvSpPr>
            <p:spPr bwMode="auto">
              <a:xfrm>
                <a:off x="4329" y="3508"/>
                <a:ext cx="3" cy="2"/>
              </a:xfrm>
              <a:custGeom>
                <a:avLst/>
                <a:gdLst>
                  <a:gd name="T0" fmla="*/ 5 w 12"/>
                  <a:gd name="T1" fmla="*/ 0 h 11"/>
                  <a:gd name="T2" fmla="*/ 3 w 12"/>
                  <a:gd name="T3" fmla="*/ 1 h 11"/>
                  <a:gd name="T4" fmla="*/ 1 w 12"/>
                  <a:gd name="T5" fmla="*/ 3 h 11"/>
                  <a:gd name="T6" fmla="*/ 0 w 12"/>
                  <a:gd name="T7" fmla="*/ 4 h 11"/>
                  <a:gd name="T8" fmla="*/ 0 w 12"/>
                  <a:gd name="T9" fmla="*/ 6 h 11"/>
                  <a:gd name="T10" fmla="*/ 2 w 12"/>
                  <a:gd name="T11" fmla="*/ 8 h 11"/>
                  <a:gd name="T12" fmla="*/ 3 w 12"/>
                  <a:gd name="T13" fmla="*/ 10 h 11"/>
                  <a:gd name="T14" fmla="*/ 5 w 12"/>
                  <a:gd name="T15" fmla="*/ 11 h 11"/>
                  <a:gd name="T16" fmla="*/ 8 w 12"/>
                  <a:gd name="T17" fmla="*/ 11 h 11"/>
                  <a:gd name="T18" fmla="*/ 10 w 12"/>
                  <a:gd name="T19" fmla="*/ 10 h 11"/>
                  <a:gd name="T20" fmla="*/ 12 w 12"/>
                  <a:gd name="T21" fmla="*/ 9 h 11"/>
                  <a:gd name="T22" fmla="*/ 12 w 12"/>
                  <a:gd name="T23" fmla="*/ 7 h 11"/>
                  <a:gd name="T24" fmla="*/ 12 w 12"/>
                  <a:gd name="T25" fmla="*/ 5 h 11"/>
                  <a:gd name="T26" fmla="*/ 11 w 12"/>
                  <a:gd name="T27" fmla="*/ 3 h 11"/>
                  <a:gd name="T28" fmla="*/ 9 w 12"/>
                  <a:gd name="T29" fmla="*/ 1 h 11"/>
                  <a:gd name="T30" fmla="*/ 7 w 12"/>
                  <a:gd name="T31" fmla="*/ 0 h 11"/>
                  <a:gd name="T32" fmla="*/ 5 w 12"/>
                  <a:gd name="T3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1">
                    <a:moveTo>
                      <a:pt x="5" y="0"/>
                    </a:moveTo>
                    <a:lnTo>
                      <a:pt x="3" y="1"/>
                    </a:lnTo>
                    <a:lnTo>
                      <a:pt x="1" y="3"/>
                    </a:lnTo>
                    <a:lnTo>
                      <a:pt x="0" y="4"/>
                    </a:lnTo>
                    <a:lnTo>
                      <a:pt x="0" y="6"/>
                    </a:lnTo>
                    <a:lnTo>
                      <a:pt x="2" y="8"/>
                    </a:lnTo>
                    <a:lnTo>
                      <a:pt x="3" y="10"/>
                    </a:lnTo>
                    <a:lnTo>
                      <a:pt x="5" y="11"/>
                    </a:lnTo>
                    <a:lnTo>
                      <a:pt x="8" y="11"/>
                    </a:lnTo>
                    <a:lnTo>
                      <a:pt x="10" y="10"/>
                    </a:lnTo>
                    <a:lnTo>
                      <a:pt x="12" y="9"/>
                    </a:lnTo>
                    <a:lnTo>
                      <a:pt x="12" y="7"/>
                    </a:lnTo>
                    <a:lnTo>
                      <a:pt x="12" y="5"/>
                    </a:lnTo>
                    <a:lnTo>
                      <a:pt x="11" y="3"/>
                    </a:lnTo>
                    <a:lnTo>
                      <a:pt x="9" y="1"/>
                    </a:lnTo>
                    <a:lnTo>
                      <a:pt x="7" y="0"/>
                    </a:lnTo>
                    <a:lnTo>
                      <a:pt x="5" y="0"/>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0" name="Freeform 154"/>
              <p:cNvSpPr>
                <a:spLocks/>
              </p:cNvSpPr>
              <p:nvPr/>
            </p:nvSpPr>
            <p:spPr bwMode="auto">
              <a:xfrm>
                <a:off x="4316" y="3504"/>
                <a:ext cx="5" cy="4"/>
              </a:xfrm>
              <a:custGeom>
                <a:avLst/>
                <a:gdLst>
                  <a:gd name="T0" fmla="*/ 8 w 22"/>
                  <a:gd name="T1" fmla="*/ 0 h 19"/>
                  <a:gd name="T2" fmla="*/ 4 w 22"/>
                  <a:gd name="T3" fmla="*/ 1 h 19"/>
                  <a:gd name="T4" fmla="*/ 1 w 22"/>
                  <a:gd name="T5" fmla="*/ 4 h 19"/>
                  <a:gd name="T6" fmla="*/ 0 w 22"/>
                  <a:gd name="T7" fmla="*/ 7 h 19"/>
                  <a:gd name="T8" fmla="*/ 0 w 22"/>
                  <a:gd name="T9" fmla="*/ 11 h 19"/>
                  <a:gd name="T10" fmla="*/ 2 w 22"/>
                  <a:gd name="T11" fmla="*/ 14 h 19"/>
                  <a:gd name="T12" fmla="*/ 5 w 22"/>
                  <a:gd name="T13" fmla="*/ 18 h 19"/>
                  <a:gd name="T14" fmla="*/ 9 w 22"/>
                  <a:gd name="T15" fmla="*/ 19 h 19"/>
                  <a:gd name="T16" fmla="*/ 13 w 22"/>
                  <a:gd name="T17" fmla="*/ 19 h 19"/>
                  <a:gd name="T18" fmla="*/ 18 w 22"/>
                  <a:gd name="T19" fmla="*/ 18 h 19"/>
                  <a:gd name="T20" fmla="*/ 21 w 22"/>
                  <a:gd name="T21" fmla="*/ 16 h 19"/>
                  <a:gd name="T22" fmla="*/ 22 w 22"/>
                  <a:gd name="T23" fmla="*/ 12 h 19"/>
                  <a:gd name="T24" fmla="*/ 22 w 22"/>
                  <a:gd name="T25" fmla="*/ 8 h 19"/>
                  <a:gd name="T26" fmla="*/ 20 w 22"/>
                  <a:gd name="T27" fmla="*/ 5 h 19"/>
                  <a:gd name="T28" fmla="*/ 17 w 22"/>
                  <a:gd name="T29" fmla="*/ 2 h 19"/>
                  <a:gd name="T30" fmla="*/ 12 w 22"/>
                  <a:gd name="T31" fmla="*/ 1 h 19"/>
                  <a:gd name="T32" fmla="*/ 8 w 22"/>
                  <a:gd name="T3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19">
                    <a:moveTo>
                      <a:pt x="8" y="0"/>
                    </a:moveTo>
                    <a:lnTo>
                      <a:pt x="4" y="1"/>
                    </a:lnTo>
                    <a:lnTo>
                      <a:pt x="1" y="4"/>
                    </a:lnTo>
                    <a:lnTo>
                      <a:pt x="0" y="7"/>
                    </a:lnTo>
                    <a:lnTo>
                      <a:pt x="0" y="11"/>
                    </a:lnTo>
                    <a:lnTo>
                      <a:pt x="2" y="14"/>
                    </a:lnTo>
                    <a:lnTo>
                      <a:pt x="5" y="18"/>
                    </a:lnTo>
                    <a:lnTo>
                      <a:pt x="9" y="19"/>
                    </a:lnTo>
                    <a:lnTo>
                      <a:pt x="13" y="19"/>
                    </a:lnTo>
                    <a:lnTo>
                      <a:pt x="18" y="18"/>
                    </a:lnTo>
                    <a:lnTo>
                      <a:pt x="21" y="16"/>
                    </a:lnTo>
                    <a:lnTo>
                      <a:pt x="22" y="12"/>
                    </a:lnTo>
                    <a:lnTo>
                      <a:pt x="22" y="8"/>
                    </a:lnTo>
                    <a:lnTo>
                      <a:pt x="20" y="5"/>
                    </a:lnTo>
                    <a:lnTo>
                      <a:pt x="17" y="2"/>
                    </a:lnTo>
                    <a:lnTo>
                      <a:pt x="12" y="1"/>
                    </a:lnTo>
                    <a:lnTo>
                      <a:pt x="8" y="0"/>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1" name="Freeform 155"/>
              <p:cNvSpPr>
                <a:spLocks/>
              </p:cNvSpPr>
              <p:nvPr/>
            </p:nvSpPr>
            <p:spPr bwMode="auto">
              <a:xfrm>
                <a:off x="4313" y="3522"/>
                <a:ext cx="4" cy="4"/>
              </a:xfrm>
              <a:custGeom>
                <a:avLst/>
                <a:gdLst>
                  <a:gd name="T0" fmla="*/ 8 w 22"/>
                  <a:gd name="T1" fmla="*/ 0 h 19"/>
                  <a:gd name="T2" fmla="*/ 4 w 22"/>
                  <a:gd name="T3" fmla="*/ 1 h 19"/>
                  <a:gd name="T4" fmla="*/ 1 w 22"/>
                  <a:gd name="T5" fmla="*/ 3 h 19"/>
                  <a:gd name="T6" fmla="*/ 0 w 22"/>
                  <a:gd name="T7" fmla="*/ 6 h 19"/>
                  <a:gd name="T8" fmla="*/ 0 w 22"/>
                  <a:gd name="T9" fmla="*/ 10 h 19"/>
                  <a:gd name="T10" fmla="*/ 2 w 22"/>
                  <a:gd name="T11" fmla="*/ 14 h 19"/>
                  <a:gd name="T12" fmla="*/ 5 w 22"/>
                  <a:gd name="T13" fmla="*/ 17 h 19"/>
                  <a:gd name="T14" fmla="*/ 9 w 22"/>
                  <a:gd name="T15" fmla="*/ 18 h 19"/>
                  <a:gd name="T16" fmla="*/ 14 w 22"/>
                  <a:gd name="T17" fmla="*/ 19 h 19"/>
                  <a:gd name="T18" fmla="*/ 18 w 22"/>
                  <a:gd name="T19" fmla="*/ 18 h 19"/>
                  <a:gd name="T20" fmla="*/ 21 w 22"/>
                  <a:gd name="T21" fmla="*/ 15 h 19"/>
                  <a:gd name="T22" fmla="*/ 22 w 22"/>
                  <a:gd name="T23" fmla="*/ 11 h 19"/>
                  <a:gd name="T24" fmla="*/ 22 w 22"/>
                  <a:gd name="T25" fmla="*/ 7 h 19"/>
                  <a:gd name="T26" fmla="*/ 20 w 22"/>
                  <a:gd name="T27" fmla="*/ 4 h 19"/>
                  <a:gd name="T28" fmla="*/ 17 w 22"/>
                  <a:gd name="T29" fmla="*/ 1 h 19"/>
                  <a:gd name="T30" fmla="*/ 13 w 22"/>
                  <a:gd name="T31" fmla="*/ 0 h 19"/>
                  <a:gd name="T32" fmla="*/ 8 w 22"/>
                  <a:gd name="T3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19">
                    <a:moveTo>
                      <a:pt x="8" y="0"/>
                    </a:moveTo>
                    <a:lnTo>
                      <a:pt x="4" y="1"/>
                    </a:lnTo>
                    <a:lnTo>
                      <a:pt x="1" y="3"/>
                    </a:lnTo>
                    <a:lnTo>
                      <a:pt x="0" y="6"/>
                    </a:lnTo>
                    <a:lnTo>
                      <a:pt x="0" y="10"/>
                    </a:lnTo>
                    <a:lnTo>
                      <a:pt x="2" y="14"/>
                    </a:lnTo>
                    <a:lnTo>
                      <a:pt x="5" y="17"/>
                    </a:lnTo>
                    <a:lnTo>
                      <a:pt x="9" y="18"/>
                    </a:lnTo>
                    <a:lnTo>
                      <a:pt x="14" y="19"/>
                    </a:lnTo>
                    <a:lnTo>
                      <a:pt x="18" y="18"/>
                    </a:lnTo>
                    <a:lnTo>
                      <a:pt x="21" y="15"/>
                    </a:lnTo>
                    <a:lnTo>
                      <a:pt x="22" y="11"/>
                    </a:lnTo>
                    <a:lnTo>
                      <a:pt x="22" y="7"/>
                    </a:lnTo>
                    <a:lnTo>
                      <a:pt x="20" y="4"/>
                    </a:lnTo>
                    <a:lnTo>
                      <a:pt x="17" y="1"/>
                    </a:lnTo>
                    <a:lnTo>
                      <a:pt x="13" y="0"/>
                    </a:lnTo>
                    <a:lnTo>
                      <a:pt x="8" y="0"/>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2" name="Freeform 156"/>
              <p:cNvSpPr>
                <a:spLocks/>
              </p:cNvSpPr>
              <p:nvPr/>
            </p:nvSpPr>
            <p:spPr bwMode="auto">
              <a:xfrm>
                <a:off x="4273" y="3516"/>
                <a:ext cx="4" cy="3"/>
              </a:xfrm>
              <a:custGeom>
                <a:avLst/>
                <a:gdLst>
                  <a:gd name="T0" fmla="*/ 9 w 22"/>
                  <a:gd name="T1" fmla="*/ 0 h 19"/>
                  <a:gd name="T2" fmla="*/ 4 w 22"/>
                  <a:gd name="T3" fmla="*/ 1 h 19"/>
                  <a:gd name="T4" fmla="*/ 1 w 22"/>
                  <a:gd name="T5" fmla="*/ 5 h 19"/>
                  <a:gd name="T6" fmla="*/ 0 w 22"/>
                  <a:gd name="T7" fmla="*/ 8 h 19"/>
                  <a:gd name="T8" fmla="*/ 0 w 22"/>
                  <a:gd name="T9" fmla="*/ 12 h 19"/>
                  <a:gd name="T10" fmla="*/ 2 w 22"/>
                  <a:gd name="T11" fmla="*/ 15 h 19"/>
                  <a:gd name="T12" fmla="*/ 6 w 22"/>
                  <a:gd name="T13" fmla="*/ 18 h 19"/>
                  <a:gd name="T14" fmla="*/ 10 w 22"/>
                  <a:gd name="T15" fmla="*/ 19 h 19"/>
                  <a:gd name="T16" fmla="*/ 14 w 22"/>
                  <a:gd name="T17" fmla="*/ 19 h 19"/>
                  <a:gd name="T18" fmla="*/ 18 w 22"/>
                  <a:gd name="T19" fmla="*/ 18 h 19"/>
                  <a:gd name="T20" fmla="*/ 21 w 22"/>
                  <a:gd name="T21" fmla="*/ 16 h 19"/>
                  <a:gd name="T22" fmla="*/ 22 w 22"/>
                  <a:gd name="T23" fmla="*/ 13 h 19"/>
                  <a:gd name="T24" fmla="*/ 22 w 22"/>
                  <a:gd name="T25" fmla="*/ 9 h 19"/>
                  <a:gd name="T26" fmla="*/ 20 w 22"/>
                  <a:gd name="T27" fmla="*/ 5 h 19"/>
                  <a:gd name="T28" fmla="*/ 17 w 22"/>
                  <a:gd name="T29" fmla="*/ 3 h 19"/>
                  <a:gd name="T30" fmla="*/ 13 w 22"/>
                  <a:gd name="T31" fmla="*/ 0 h 19"/>
                  <a:gd name="T32" fmla="*/ 9 w 22"/>
                  <a:gd name="T3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19">
                    <a:moveTo>
                      <a:pt x="9" y="0"/>
                    </a:moveTo>
                    <a:lnTo>
                      <a:pt x="4" y="1"/>
                    </a:lnTo>
                    <a:lnTo>
                      <a:pt x="1" y="5"/>
                    </a:lnTo>
                    <a:lnTo>
                      <a:pt x="0" y="8"/>
                    </a:lnTo>
                    <a:lnTo>
                      <a:pt x="0" y="12"/>
                    </a:lnTo>
                    <a:lnTo>
                      <a:pt x="2" y="15"/>
                    </a:lnTo>
                    <a:lnTo>
                      <a:pt x="6" y="18"/>
                    </a:lnTo>
                    <a:lnTo>
                      <a:pt x="10" y="19"/>
                    </a:lnTo>
                    <a:lnTo>
                      <a:pt x="14" y="19"/>
                    </a:lnTo>
                    <a:lnTo>
                      <a:pt x="18" y="18"/>
                    </a:lnTo>
                    <a:lnTo>
                      <a:pt x="21" y="16"/>
                    </a:lnTo>
                    <a:lnTo>
                      <a:pt x="22" y="13"/>
                    </a:lnTo>
                    <a:lnTo>
                      <a:pt x="22" y="9"/>
                    </a:lnTo>
                    <a:lnTo>
                      <a:pt x="20" y="5"/>
                    </a:lnTo>
                    <a:lnTo>
                      <a:pt x="17" y="3"/>
                    </a:lnTo>
                    <a:lnTo>
                      <a:pt x="13" y="0"/>
                    </a:lnTo>
                    <a:lnTo>
                      <a:pt x="9" y="0"/>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3" name="Freeform 157"/>
              <p:cNvSpPr>
                <a:spLocks/>
              </p:cNvSpPr>
              <p:nvPr/>
            </p:nvSpPr>
            <p:spPr bwMode="auto">
              <a:xfrm>
                <a:off x="4272" y="3496"/>
                <a:ext cx="4" cy="4"/>
              </a:xfrm>
              <a:custGeom>
                <a:avLst/>
                <a:gdLst>
                  <a:gd name="T0" fmla="*/ 7 w 21"/>
                  <a:gd name="T1" fmla="*/ 0 h 19"/>
                  <a:gd name="T2" fmla="*/ 4 w 21"/>
                  <a:gd name="T3" fmla="*/ 1 h 19"/>
                  <a:gd name="T4" fmla="*/ 1 w 21"/>
                  <a:gd name="T5" fmla="*/ 4 h 19"/>
                  <a:gd name="T6" fmla="*/ 0 w 21"/>
                  <a:gd name="T7" fmla="*/ 7 h 19"/>
                  <a:gd name="T8" fmla="*/ 0 w 21"/>
                  <a:gd name="T9" fmla="*/ 12 h 19"/>
                  <a:gd name="T10" fmla="*/ 2 w 21"/>
                  <a:gd name="T11" fmla="*/ 15 h 19"/>
                  <a:gd name="T12" fmla="*/ 5 w 21"/>
                  <a:gd name="T13" fmla="*/ 18 h 19"/>
                  <a:gd name="T14" fmla="*/ 9 w 21"/>
                  <a:gd name="T15" fmla="*/ 19 h 19"/>
                  <a:gd name="T16" fmla="*/ 14 w 21"/>
                  <a:gd name="T17" fmla="*/ 19 h 19"/>
                  <a:gd name="T18" fmla="*/ 17 w 21"/>
                  <a:gd name="T19" fmla="*/ 18 h 19"/>
                  <a:gd name="T20" fmla="*/ 20 w 21"/>
                  <a:gd name="T21" fmla="*/ 16 h 19"/>
                  <a:gd name="T22" fmla="*/ 21 w 21"/>
                  <a:gd name="T23" fmla="*/ 13 h 19"/>
                  <a:gd name="T24" fmla="*/ 21 w 21"/>
                  <a:gd name="T25" fmla="*/ 9 h 19"/>
                  <a:gd name="T26" fmla="*/ 19 w 21"/>
                  <a:gd name="T27" fmla="*/ 5 h 19"/>
                  <a:gd name="T28" fmla="*/ 16 w 21"/>
                  <a:gd name="T29" fmla="*/ 2 h 19"/>
                  <a:gd name="T30" fmla="*/ 12 w 21"/>
                  <a:gd name="T31" fmla="*/ 1 h 19"/>
                  <a:gd name="T32" fmla="*/ 7 w 21"/>
                  <a:gd name="T3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19">
                    <a:moveTo>
                      <a:pt x="7" y="0"/>
                    </a:moveTo>
                    <a:lnTo>
                      <a:pt x="4" y="1"/>
                    </a:lnTo>
                    <a:lnTo>
                      <a:pt x="1" y="4"/>
                    </a:lnTo>
                    <a:lnTo>
                      <a:pt x="0" y="7"/>
                    </a:lnTo>
                    <a:lnTo>
                      <a:pt x="0" y="12"/>
                    </a:lnTo>
                    <a:lnTo>
                      <a:pt x="2" y="15"/>
                    </a:lnTo>
                    <a:lnTo>
                      <a:pt x="5" y="18"/>
                    </a:lnTo>
                    <a:lnTo>
                      <a:pt x="9" y="19"/>
                    </a:lnTo>
                    <a:lnTo>
                      <a:pt x="14" y="19"/>
                    </a:lnTo>
                    <a:lnTo>
                      <a:pt x="17" y="18"/>
                    </a:lnTo>
                    <a:lnTo>
                      <a:pt x="20" y="16"/>
                    </a:lnTo>
                    <a:lnTo>
                      <a:pt x="21" y="13"/>
                    </a:lnTo>
                    <a:lnTo>
                      <a:pt x="21" y="9"/>
                    </a:lnTo>
                    <a:lnTo>
                      <a:pt x="19" y="5"/>
                    </a:lnTo>
                    <a:lnTo>
                      <a:pt x="16" y="2"/>
                    </a:lnTo>
                    <a:lnTo>
                      <a:pt x="12" y="1"/>
                    </a:lnTo>
                    <a:lnTo>
                      <a:pt x="7" y="0"/>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4" name="Freeform 158"/>
              <p:cNvSpPr>
                <a:spLocks/>
              </p:cNvSpPr>
              <p:nvPr/>
            </p:nvSpPr>
            <p:spPr bwMode="auto">
              <a:xfrm>
                <a:off x="4301" y="3495"/>
                <a:ext cx="12" cy="3"/>
              </a:xfrm>
              <a:custGeom>
                <a:avLst/>
                <a:gdLst>
                  <a:gd name="T0" fmla="*/ 31 w 60"/>
                  <a:gd name="T1" fmla="*/ 3 h 15"/>
                  <a:gd name="T2" fmla="*/ 25 w 60"/>
                  <a:gd name="T3" fmla="*/ 2 h 15"/>
                  <a:gd name="T4" fmla="*/ 19 w 60"/>
                  <a:gd name="T5" fmla="*/ 1 h 15"/>
                  <a:gd name="T6" fmla="*/ 14 w 60"/>
                  <a:gd name="T7" fmla="*/ 1 h 15"/>
                  <a:gd name="T8" fmla="*/ 9 w 60"/>
                  <a:gd name="T9" fmla="*/ 0 h 15"/>
                  <a:gd name="T10" fmla="*/ 6 w 60"/>
                  <a:gd name="T11" fmla="*/ 0 h 15"/>
                  <a:gd name="T12" fmla="*/ 3 w 60"/>
                  <a:gd name="T13" fmla="*/ 0 h 15"/>
                  <a:gd name="T14" fmla="*/ 1 w 60"/>
                  <a:gd name="T15" fmla="*/ 0 h 15"/>
                  <a:gd name="T16" fmla="*/ 0 w 60"/>
                  <a:gd name="T17" fmla="*/ 1 h 15"/>
                  <a:gd name="T18" fmla="*/ 2 w 60"/>
                  <a:gd name="T19" fmla="*/ 3 h 15"/>
                  <a:gd name="T20" fmla="*/ 8 w 60"/>
                  <a:gd name="T21" fmla="*/ 6 h 15"/>
                  <a:gd name="T22" fmla="*/ 17 w 60"/>
                  <a:gd name="T23" fmla="*/ 9 h 15"/>
                  <a:gd name="T24" fmla="*/ 29 w 60"/>
                  <a:gd name="T25" fmla="*/ 11 h 15"/>
                  <a:gd name="T26" fmla="*/ 35 w 60"/>
                  <a:gd name="T27" fmla="*/ 12 h 15"/>
                  <a:gd name="T28" fmla="*/ 40 w 60"/>
                  <a:gd name="T29" fmla="*/ 14 h 15"/>
                  <a:gd name="T30" fmla="*/ 46 w 60"/>
                  <a:gd name="T31" fmla="*/ 14 h 15"/>
                  <a:gd name="T32" fmla="*/ 51 w 60"/>
                  <a:gd name="T33" fmla="*/ 15 h 15"/>
                  <a:gd name="T34" fmla="*/ 54 w 60"/>
                  <a:gd name="T35" fmla="*/ 15 h 15"/>
                  <a:gd name="T36" fmla="*/ 57 w 60"/>
                  <a:gd name="T37" fmla="*/ 15 h 15"/>
                  <a:gd name="T38" fmla="*/ 59 w 60"/>
                  <a:gd name="T39" fmla="*/ 15 h 15"/>
                  <a:gd name="T40" fmla="*/ 60 w 60"/>
                  <a:gd name="T41" fmla="*/ 14 h 15"/>
                  <a:gd name="T42" fmla="*/ 58 w 60"/>
                  <a:gd name="T43" fmla="*/ 11 h 15"/>
                  <a:gd name="T44" fmla="*/ 52 w 60"/>
                  <a:gd name="T45" fmla="*/ 8 h 15"/>
                  <a:gd name="T46" fmla="*/ 42 w 60"/>
                  <a:gd name="T47" fmla="*/ 6 h 15"/>
                  <a:gd name="T48" fmla="*/ 31 w 60"/>
                  <a:gd name="T49"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 h="15">
                    <a:moveTo>
                      <a:pt x="31" y="3"/>
                    </a:moveTo>
                    <a:lnTo>
                      <a:pt x="25" y="2"/>
                    </a:lnTo>
                    <a:lnTo>
                      <a:pt x="19" y="1"/>
                    </a:lnTo>
                    <a:lnTo>
                      <a:pt x="14" y="1"/>
                    </a:lnTo>
                    <a:lnTo>
                      <a:pt x="9" y="0"/>
                    </a:lnTo>
                    <a:lnTo>
                      <a:pt x="6" y="0"/>
                    </a:lnTo>
                    <a:lnTo>
                      <a:pt x="3" y="0"/>
                    </a:lnTo>
                    <a:lnTo>
                      <a:pt x="1" y="0"/>
                    </a:lnTo>
                    <a:lnTo>
                      <a:pt x="0" y="1"/>
                    </a:lnTo>
                    <a:lnTo>
                      <a:pt x="2" y="3"/>
                    </a:lnTo>
                    <a:lnTo>
                      <a:pt x="8" y="6"/>
                    </a:lnTo>
                    <a:lnTo>
                      <a:pt x="17" y="9"/>
                    </a:lnTo>
                    <a:lnTo>
                      <a:pt x="29" y="11"/>
                    </a:lnTo>
                    <a:lnTo>
                      <a:pt x="35" y="12"/>
                    </a:lnTo>
                    <a:lnTo>
                      <a:pt x="40" y="14"/>
                    </a:lnTo>
                    <a:lnTo>
                      <a:pt x="46" y="14"/>
                    </a:lnTo>
                    <a:lnTo>
                      <a:pt x="51" y="15"/>
                    </a:lnTo>
                    <a:lnTo>
                      <a:pt x="54" y="15"/>
                    </a:lnTo>
                    <a:lnTo>
                      <a:pt x="57" y="15"/>
                    </a:lnTo>
                    <a:lnTo>
                      <a:pt x="59" y="15"/>
                    </a:lnTo>
                    <a:lnTo>
                      <a:pt x="60" y="14"/>
                    </a:lnTo>
                    <a:lnTo>
                      <a:pt x="58" y="11"/>
                    </a:lnTo>
                    <a:lnTo>
                      <a:pt x="52" y="8"/>
                    </a:lnTo>
                    <a:lnTo>
                      <a:pt x="42" y="6"/>
                    </a:lnTo>
                    <a:lnTo>
                      <a:pt x="31" y="3"/>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5" name="Freeform 159"/>
              <p:cNvSpPr>
                <a:spLocks/>
              </p:cNvSpPr>
              <p:nvPr/>
            </p:nvSpPr>
            <p:spPr bwMode="auto">
              <a:xfrm>
                <a:off x="4283" y="3492"/>
                <a:ext cx="8" cy="2"/>
              </a:xfrm>
              <a:custGeom>
                <a:avLst/>
                <a:gdLst>
                  <a:gd name="T0" fmla="*/ 21 w 41"/>
                  <a:gd name="T1" fmla="*/ 2 h 11"/>
                  <a:gd name="T2" fmla="*/ 13 w 41"/>
                  <a:gd name="T3" fmla="*/ 1 h 11"/>
                  <a:gd name="T4" fmla="*/ 7 w 41"/>
                  <a:gd name="T5" fmla="*/ 0 h 11"/>
                  <a:gd name="T6" fmla="*/ 3 w 41"/>
                  <a:gd name="T7" fmla="*/ 0 h 11"/>
                  <a:gd name="T8" fmla="*/ 0 w 41"/>
                  <a:gd name="T9" fmla="*/ 1 h 11"/>
                  <a:gd name="T10" fmla="*/ 2 w 41"/>
                  <a:gd name="T11" fmla="*/ 3 h 11"/>
                  <a:gd name="T12" fmla="*/ 6 w 41"/>
                  <a:gd name="T13" fmla="*/ 4 h 11"/>
                  <a:gd name="T14" fmla="*/ 12 w 41"/>
                  <a:gd name="T15" fmla="*/ 6 h 11"/>
                  <a:gd name="T16" fmla="*/ 20 w 41"/>
                  <a:gd name="T17" fmla="*/ 9 h 11"/>
                  <a:gd name="T18" fmla="*/ 29 w 41"/>
                  <a:gd name="T19" fmla="*/ 10 h 11"/>
                  <a:gd name="T20" fmla="*/ 35 w 41"/>
                  <a:gd name="T21" fmla="*/ 11 h 11"/>
                  <a:gd name="T22" fmla="*/ 39 w 41"/>
                  <a:gd name="T23" fmla="*/ 11 h 11"/>
                  <a:gd name="T24" fmla="*/ 41 w 41"/>
                  <a:gd name="T25" fmla="*/ 10 h 11"/>
                  <a:gd name="T26" fmla="*/ 40 w 41"/>
                  <a:gd name="T27" fmla="*/ 9 h 11"/>
                  <a:gd name="T28" fmla="*/ 36 w 41"/>
                  <a:gd name="T29" fmla="*/ 6 h 11"/>
                  <a:gd name="T30" fmla="*/ 30 w 41"/>
                  <a:gd name="T31" fmla="*/ 4 h 11"/>
                  <a:gd name="T32" fmla="*/ 21 w 41"/>
                  <a:gd name="T33"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11">
                    <a:moveTo>
                      <a:pt x="21" y="2"/>
                    </a:moveTo>
                    <a:lnTo>
                      <a:pt x="13" y="1"/>
                    </a:lnTo>
                    <a:lnTo>
                      <a:pt x="7" y="0"/>
                    </a:lnTo>
                    <a:lnTo>
                      <a:pt x="3" y="0"/>
                    </a:lnTo>
                    <a:lnTo>
                      <a:pt x="0" y="1"/>
                    </a:lnTo>
                    <a:lnTo>
                      <a:pt x="2" y="3"/>
                    </a:lnTo>
                    <a:lnTo>
                      <a:pt x="6" y="4"/>
                    </a:lnTo>
                    <a:lnTo>
                      <a:pt x="12" y="6"/>
                    </a:lnTo>
                    <a:lnTo>
                      <a:pt x="20" y="9"/>
                    </a:lnTo>
                    <a:lnTo>
                      <a:pt x="29" y="10"/>
                    </a:lnTo>
                    <a:lnTo>
                      <a:pt x="35" y="11"/>
                    </a:lnTo>
                    <a:lnTo>
                      <a:pt x="39" y="11"/>
                    </a:lnTo>
                    <a:lnTo>
                      <a:pt x="41" y="10"/>
                    </a:lnTo>
                    <a:lnTo>
                      <a:pt x="40" y="9"/>
                    </a:lnTo>
                    <a:lnTo>
                      <a:pt x="36" y="6"/>
                    </a:lnTo>
                    <a:lnTo>
                      <a:pt x="30" y="4"/>
                    </a:lnTo>
                    <a:lnTo>
                      <a:pt x="21" y="2"/>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6" name="Freeform 160"/>
              <p:cNvSpPr>
                <a:spLocks/>
              </p:cNvSpPr>
              <p:nvPr/>
            </p:nvSpPr>
            <p:spPr bwMode="auto">
              <a:xfrm>
                <a:off x="4329" y="3500"/>
                <a:ext cx="8" cy="2"/>
              </a:xfrm>
              <a:custGeom>
                <a:avLst/>
                <a:gdLst>
                  <a:gd name="T0" fmla="*/ 22 w 41"/>
                  <a:gd name="T1" fmla="*/ 2 h 10"/>
                  <a:gd name="T2" fmla="*/ 13 w 41"/>
                  <a:gd name="T3" fmla="*/ 1 h 10"/>
                  <a:gd name="T4" fmla="*/ 7 w 41"/>
                  <a:gd name="T5" fmla="*/ 0 h 10"/>
                  <a:gd name="T6" fmla="*/ 2 w 41"/>
                  <a:gd name="T7" fmla="*/ 0 h 10"/>
                  <a:gd name="T8" fmla="*/ 0 w 41"/>
                  <a:gd name="T9" fmla="*/ 1 h 10"/>
                  <a:gd name="T10" fmla="*/ 2 w 41"/>
                  <a:gd name="T11" fmla="*/ 2 h 10"/>
                  <a:gd name="T12" fmla="*/ 6 w 41"/>
                  <a:gd name="T13" fmla="*/ 4 h 10"/>
                  <a:gd name="T14" fmla="*/ 12 w 41"/>
                  <a:gd name="T15" fmla="*/ 5 h 10"/>
                  <a:gd name="T16" fmla="*/ 20 w 41"/>
                  <a:gd name="T17" fmla="*/ 7 h 10"/>
                  <a:gd name="T18" fmla="*/ 29 w 41"/>
                  <a:gd name="T19" fmla="*/ 9 h 10"/>
                  <a:gd name="T20" fmla="*/ 35 w 41"/>
                  <a:gd name="T21" fmla="*/ 9 h 10"/>
                  <a:gd name="T22" fmla="*/ 39 w 41"/>
                  <a:gd name="T23" fmla="*/ 10 h 10"/>
                  <a:gd name="T24" fmla="*/ 41 w 41"/>
                  <a:gd name="T25" fmla="*/ 9 h 10"/>
                  <a:gd name="T26" fmla="*/ 40 w 41"/>
                  <a:gd name="T27" fmla="*/ 7 h 10"/>
                  <a:gd name="T28" fmla="*/ 36 w 41"/>
                  <a:gd name="T29" fmla="*/ 5 h 10"/>
                  <a:gd name="T30" fmla="*/ 30 w 41"/>
                  <a:gd name="T31" fmla="*/ 4 h 10"/>
                  <a:gd name="T32" fmla="*/ 22 w 41"/>
                  <a:gd name="T33"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10">
                    <a:moveTo>
                      <a:pt x="22" y="2"/>
                    </a:moveTo>
                    <a:lnTo>
                      <a:pt x="13" y="1"/>
                    </a:lnTo>
                    <a:lnTo>
                      <a:pt x="7" y="0"/>
                    </a:lnTo>
                    <a:lnTo>
                      <a:pt x="2" y="0"/>
                    </a:lnTo>
                    <a:lnTo>
                      <a:pt x="0" y="1"/>
                    </a:lnTo>
                    <a:lnTo>
                      <a:pt x="2" y="2"/>
                    </a:lnTo>
                    <a:lnTo>
                      <a:pt x="6" y="4"/>
                    </a:lnTo>
                    <a:lnTo>
                      <a:pt x="12" y="5"/>
                    </a:lnTo>
                    <a:lnTo>
                      <a:pt x="20" y="7"/>
                    </a:lnTo>
                    <a:lnTo>
                      <a:pt x="29" y="9"/>
                    </a:lnTo>
                    <a:lnTo>
                      <a:pt x="35" y="9"/>
                    </a:lnTo>
                    <a:lnTo>
                      <a:pt x="39" y="10"/>
                    </a:lnTo>
                    <a:lnTo>
                      <a:pt x="41" y="9"/>
                    </a:lnTo>
                    <a:lnTo>
                      <a:pt x="40" y="7"/>
                    </a:lnTo>
                    <a:lnTo>
                      <a:pt x="36" y="5"/>
                    </a:lnTo>
                    <a:lnTo>
                      <a:pt x="30" y="4"/>
                    </a:lnTo>
                    <a:lnTo>
                      <a:pt x="22" y="2"/>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 name="Freeform 161"/>
              <p:cNvSpPr>
                <a:spLocks/>
              </p:cNvSpPr>
              <p:nvPr/>
            </p:nvSpPr>
            <p:spPr bwMode="auto">
              <a:xfrm>
                <a:off x="4330" y="3508"/>
                <a:ext cx="1" cy="2"/>
              </a:xfrm>
              <a:custGeom>
                <a:avLst/>
                <a:gdLst>
                  <a:gd name="T0" fmla="*/ 3 w 9"/>
                  <a:gd name="T1" fmla="*/ 0 h 9"/>
                  <a:gd name="T2" fmla="*/ 2 w 9"/>
                  <a:gd name="T3" fmla="*/ 1 h 9"/>
                  <a:gd name="T4" fmla="*/ 1 w 9"/>
                  <a:gd name="T5" fmla="*/ 2 h 9"/>
                  <a:gd name="T6" fmla="*/ 0 w 9"/>
                  <a:gd name="T7" fmla="*/ 4 h 9"/>
                  <a:gd name="T8" fmla="*/ 0 w 9"/>
                  <a:gd name="T9" fmla="*/ 5 h 9"/>
                  <a:gd name="T10" fmla="*/ 1 w 9"/>
                  <a:gd name="T11" fmla="*/ 7 h 9"/>
                  <a:gd name="T12" fmla="*/ 2 w 9"/>
                  <a:gd name="T13" fmla="*/ 8 h 9"/>
                  <a:gd name="T14" fmla="*/ 4 w 9"/>
                  <a:gd name="T15" fmla="*/ 9 h 9"/>
                  <a:gd name="T16" fmla="*/ 5 w 9"/>
                  <a:gd name="T17" fmla="*/ 9 h 9"/>
                  <a:gd name="T18" fmla="*/ 7 w 9"/>
                  <a:gd name="T19" fmla="*/ 8 h 9"/>
                  <a:gd name="T20" fmla="*/ 9 w 9"/>
                  <a:gd name="T21" fmla="*/ 7 h 9"/>
                  <a:gd name="T22" fmla="*/ 9 w 9"/>
                  <a:gd name="T23" fmla="*/ 6 h 9"/>
                  <a:gd name="T24" fmla="*/ 9 w 9"/>
                  <a:gd name="T25" fmla="*/ 4 h 9"/>
                  <a:gd name="T26" fmla="*/ 8 w 9"/>
                  <a:gd name="T27" fmla="*/ 3 h 9"/>
                  <a:gd name="T28" fmla="*/ 7 w 9"/>
                  <a:gd name="T29" fmla="*/ 1 h 9"/>
                  <a:gd name="T30" fmla="*/ 5 w 9"/>
                  <a:gd name="T31" fmla="*/ 0 h 9"/>
                  <a:gd name="T32" fmla="*/ 3 w 9"/>
                  <a:gd name="T3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9">
                    <a:moveTo>
                      <a:pt x="3" y="0"/>
                    </a:moveTo>
                    <a:lnTo>
                      <a:pt x="2" y="1"/>
                    </a:lnTo>
                    <a:lnTo>
                      <a:pt x="1" y="2"/>
                    </a:lnTo>
                    <a:lnTo>
                      <a:pt x="0" y="4"/>
                    </a:lnTo>
                    <a:lnTo>
                      <a:pt x="0" y="5"/>
                    </a:lnTo>
                    <a:lnTo>
                      <a:pt x="1" y="7"/>
                    </a:lnTo>
                    <a:lnTo>
                      <a:pt x="2" y="8"/>
                    </a:lnTo>
                    <a:lnTo>
                      <a:pt x="4" y="9"/>
                    </a:lnTo>
                    <a:lnTo>
                      <a:pt x="5" y="9"/>
                    </a:lnTo>
                    <a:lnTo>
                      <a:pt x="7" y="8"/>
                    </a:lnTo>
                    <a:lnTo>
                      <a:pt x="9" y="7"/>
                    </a:lnTo>
                    <a:lnTo>
                      <a:pt x="9" y="6"/>
                    </a:lnTo>
                    <a:lnTo>
                      <a:pt x="9" y="4"/>
                    </a:lnTo>
                    <a:lnTo>
                      <a:pt x="8" y="3"/>
                    </a:lnTo>
                    <a:lnTo>
                      <a:pt x="7" y="1"/>
                    </a:lnTo>
                    <a:lnTo>
                      <a:pt x="5" y="0"/>
                    </a:lnTo>
                    <a:lnTo>
                      <a:pt x="3" y="0"/>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 name="Freeform 162"/>
              <p:cNvSpPr>
                <a:spLocks/>
              </p:cNvSpPr>
              <p:nvPr/>
            </p:nvSpPr>
            <p:spPr bwMode="auto">
              <a:xfrm>
                <a:off x="4317" y="3504"/>
                <a:ext cx="3" cy="3"/>
              </a:xfrm>
              <a:custGeom>
                <a:avLst/>
                <a:gdLst>
                  <a:gd name="T0" fmla="*/ 7 w 18"/>
                  <a:gd name="T1" fmla="*/ 0 h 16"/>
                  <a:gd name="T2" fmla="*/ 4 w 18"/>
                  <a:gd name="T3" fmla="*/ 1 h 16"/>
                  <a:gd name="T4" fmla="*/ 1 w 18"/>
                  <a:gd name="T5" fmla="*/ 3 h 16"/>
                  <a:gd name="T6" fmla="*/ 0 w 18"/>
                  <a:gd name="T7" fmla="*/ 6 h 16"/>
                  <a:gd name="T8" fmla="*/ 0 w 18"/>
                  <a:gd name="T9" fmla="*/ 9 h 16"/>
                  <a:gd name="T10" fmla="*/ 2 w 18"/>
                  <a:gd name="T11" fmla="*/ 12 h 16"/>
                  <a:gd name="T12" fmla="*/ 4 w 18"/>
                  <a:gd name="T13" fmla="*/ 14 h 16"/>
                  <a:gd name="T14" fmla="*/ 7 w 18"/>
                  <a:gd name="T15" fmla="*/ 16 h 16"/>
                  <a:gd name="T16" fmla="*/ 11 w 18"/>
                  <a:gd name="T17" fmla="*/ 16 h 16"/>
                  <a:gd name="T18" fmla="*/ 15 w 18"/>
                  <a:gd name="T19" fmla="*/ 14 h 16"/>
                  <a:gd name="T20" fmla="*/ 17 w 18"/>
                  <a:gd name="T21" fmla="*/ 12 h 16"/>
                  <a:gd name="T22" fmla="*/ 18 w 18"/>
                  <a:gd name="T23" fmla="*/ 10 h 16"/>
                  <a:gd name="T24" fmla="*/ 18 w 18"/>
                  <a:gd name="T25" fmla="*/ 7 h 16"/>
                  <a:gd name="T26" fmla="*/ 17 w 18"/>
                  <a:gd name="T27" fmla="*/ 4 h 16"/>
                  <a:gd name="T28" fmla="*/ 14 w 18"/>
                  <a:gd name="T29" fmla="*/ 2 h 16"/>
                  <a:gd name="T30" fmla="*/ 10 w 18"/>
                  <a:gd name="T31" fmla="*/ 0 h 16"/>
                  <a:gd name="T32" fmla="*/ 7 w 18"/>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16">
                    <a:moveTo>
                      <a:pt x="7" y="0"/>
                    </a:moveTo>
                    <a:lnTo>
                      <a:pt x="4" y="1"/>
                    </a:lnTo>
                    <a:lnTo>
                      <a:pt x="1" y="3"/>
                    </a:lnTo>
                    <a:lnTo>
                      <a:pt x="0" y="6"/>
                    </a:lnTo>
                    <a:lnTo>
                      <a:pt x="0" y="9"/>
                    </a:lnTo>
                    <a:lnTo>
                      <a:pt x="2" y="12"/>
                    </a:lnTo>
                    <a:lnTo>
                      <a:pt x="4" y="14"/>
                    </a:lnTo>
                    <a:lnTo>
                      <a:pt x="7" y="16"/>
                    </a:lnTo>
                    <a:lnTo>
                      <a:pt x="11" y="16"/>
                    </a:lnTo>
                    <a:lnTo>
                      <a:pt x="15" y="14"/>
                    </a:lnTo>
                    <a:lnTo>
                      <a:pt x="17" y="12"/>
                    </a:lnTo>
                    <a:lnTo>
                      <a:pt x="18" y="10"/>
                    </a:lnTo>
                    <a:lnTo>
                      <a:pt x="18" y="7"/>
                    </a:lnTo>
                    <a:lnTo>
                      <a:pt x="17" y="4"/>
                    </a:lnTo>
                    <a:lnTo>
                      <a:pt x="14" y="2"/>
                    </a:lnTo>
                    <a:lnTo>
                      <a:pt x="10" y="0"/>
                    </a:lnTo>
                    <a:lnTo>
                      <a:pt x="7" y="0"/>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9" name="Freeform 163"/>
              <p:cNvSpPr>
                <a:spLocks/>
              </p:cNvSpPr>
              <p:nvPr/>
            </p:nvSpPr>
            <p:spPr bwMode="auto">
              <a:xfrm>
                <a:off x="4313" y="3522"/>
                <a:ext cx="3" cy="3"/>
              </a:xfrm>
              <a:custGeom>
                <a:avLst/>
                <a:gdLst>
                  <a:gd name="T0" fmla="*/ 6 w 18"/>
                  <a:gd name="T1" fmla="*/ 0 h 16"/>
                  <a:gd name="T2" fmla="*/ 3 w 18"/>
                  <a:gd name="T3" fmla="*/ 1 h 16"/>
                  <a:gd name="T4" fmla="*/ 1 w 18"/>
                  <a:gd name="T5" fmla="*/ 3 h 16"/>
                  <a:gd name="T6" fmla="*/ 0 w 18"/>
                  <a:gd name="T7" fmla="*/ 6 h 16"/>
                  <a:gd name="T8" fmla="*/ 0 w 18"/>
                  <a:gd name="T9" fmla="*/ 9 h 16"/>
                  <a:gd name="T10" fmla="*/ 1 w 18"/>
                  <a:gd name="T11" fmla="*/ 12 h 16"/>
                  <a:gd name="T12" fmla="*/ 4 w 18"/>
                  <a:gd name="T13" fmla="*/ 15 h 16"/>
                  <a:gd name="T14" fmla="*/ 7 w 18"/>
                  <a:gd name="T15" fmla="*/ 16 h 16"/>
                  <a:gd name="T16" fmla="*/ 12 w 18"/>
                  <a:gd name="T17" fmla="*/ 16 h 16"/>
                  <a:gd name="T18" fmla="*/ 15 w 18"/>
                  <a:gd name="T19" fmla="*/ 15 h 16"/>
                  <a:gd name="T20" fmla="*/ 17 w 18"/>
                  <a:gd name="T21" fmla="*/ 12 h 16"/>
                  <a:gd name="T22" fmla="*/ 18 w 18"/>
                  <a:gd name="T23" fmla="*/ 10 h 16"/>
                  <a:gd name="T24" fmla="*/ 18 w 18"/>
                  <a:gd name="T25" fmla="*/ 7 h 16"/>
                  <a:gd name="T26" fmla="*/ 17 w 18"/>
                  <a:gd name="T27" fmla="*/ 4 h 16"/>
                  <a:gd name="T28" fmla="*/ 14 w 18"/>
                  <a:gd name="T29" fmla="*/ 2 h 16"/>
                  <a:gd name="T30" fmla="*/ 11 w 18"/>
                  <a:gd name="T31" fmla="*/ 1 h 16"/>
                  <a:gd name="T32" fmla="*/ 6 w 18"/>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16">
                    <a:moveTo>
                      <a:pt x="6" y="0"/>
                    </a:moveTo>
                    <a:lnTo>
                      <a:pt x="3" y="1"/>
                    </a:lnTo>
                    <a:lnTo>
                      <a:pt x="1" y="3"/>
                    </a:lnTo>
                    <a:lnTo>
                      <a:pt x="0" y="6"/>
                    </a:lnTo>
                    <a:lnTo>
                      <a:pt x="0" y="9"/>
                    </a:lnTo>
                    <a:lnTo>
                      <a:pt x="1" y="12"/>
                    </a:lnTo>
                    <a:lnTo>
                      <a:pt x="4" y="15"/>
                    </a:lnTo>
                    <a:lnTo>
                      <a:pt x="7" y="16"/>
                    </a:lnTo>
                    <a:lnTo>
                      <a:pt x="12" y="16"/>
                    </a:lnTo>
                    <a:lnTo>
                      <a:pt x="15" y="15"/>
                    </a:lnTo>
                    <a:lnTo>
                      <a:pt x="17" y="12"/>
                    </a:lnTo>
                    <a:lnTo>
                      <a:pt x="18" y="10"/>
                    </a:lnTo>
                    <a:lnTo>
                      <a:pt x="18" y="7"/>
                    </a:lnTo>
                    <a:lnTo>
                      <a:pt x="17" y="4"/>
                    </a:lnTo>
                    <a:lnTo>
                      <a:pt x="14" y="2"/>
                    </a:lnTo>
                    <a:lnTo>
                      <a:pt x="11" y="1"/>
                    </a:lnTo>
                    <a:lnTo>
                      <a:pt x="6" y="0"/>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0" name="Freeform 164"/>
              <p:cNvSpPr>
                <a:spLocks/>
              </p:cNvSpPr>
              <p:nvPr/>
            </p:nvSpPr>
            <p:spPr bwMode="auto">
              <a:xfrm>
                <a:off x="4273" y="3516"/>
                <a:ext cx="3" cy="3"/>
              </a:xfrm>
              <a:custGeom>
                <a:avLst/>
                <a:gdLst>
                  <a:gd name="T0" fmla="*/ 8 w 18"/>
                  <a:gd name="T1" fmla="*/ 0 h 16"/>
                  <a:gd name="T2" fmla="*/ 5 w 18"/>
                  <a:gd name="T3" fmla="*/ 1 h 16"/>
                  <a:gd name="T4" fmla="*/ 1 w 18"/>
                  <a:gd name="T5" fmla="*/ 4 h 16"/>
                  <a:gd name="T6" fmla="*/ 0 w 18"/>
                  <a:gd name="T7" fmla="*/ 7 h 16"/>
                  <a:gd name="T8" fmla="*/ 0 w 18"/>
                  <a:gd name="T9" fmla="*/ 10 h 16"/>
                  <a:gd name="T10" fmla="*/ 2 w 18"/>
                  <a:gd name="T11" fmla="*/ 13 h 16"/>
                  <a:gd name="T12" fmla="*/ 5 w 18"/>
                  <a:gd name="T13" fmla="*/ 14 h 16"/>
                  <a:gd name="T14" fmla="*/ 8 w 18"/>
                  <a:gd name="T15" fmla="*/ 16 h 16"/>
                  <a:gd name="T16" fmla="*/ 12 w 18"/>
                  <a:gd name="T17" fmla="*/ 16 h 16"/>
                  <a:gd name="T18" fmla="*/ 15 w 18"/>
                  <a:gd name="T19" fmla="*/ 15 h 16"/>
                  <a:gd name="T20" fmla="*/ 17 w 18"/>
                  <a:gd name="T21" fmla="*/ 13 h 16"/>
                  <a:gd name="T22" fmla="*/ 18 w 18"/>
                  <a:gd name="T23" fmla="*/ 10 h 16"/>
                  <a:gd name="T24" fmla="*/ 18 w 18"/>
                  <a:gd name="T25" fmla="*/ 7 h 16"/>
                  <a:gd name="T26" fmla="*/ 17 w 18"/>
                  <a:gd name="T27" fmla="*/ 4 h 16"/>
                  <a:gd name="T28" fmla="*/ 14 w 18"/>
                  <a:gd name="T29" fmla="*/ 1 h 16"/>
                  <a:gd name="T30" fmla="*/ 11 w 18"/>
                  <a:gd name="T31" fmla="*/ 0 h 16"/>
                  <a:gd name="T32" fmla="*/ 8 w 18"/>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16">
                    <a:moveTo>
                      <a:pt x="8" y="0"/>
                    </a:moveTo>
                    <a:lnTo>
                      <a:pt x="5" y="1"/>
                    </a:lnTo>
                    <a:lnTo>
                      <a:pt x="1" y="4"/>
                    </a:lnTo>
                    <a:lnTo>
                      <a:pt x="0" y="7"/>
                    </a:lnTo>
                    <a:lnTo>
                      <a:pt x="0" y="10"/>
                    </a:lnTo>
                    <a:lnTo>
                      <a:pt x="2" y="13"/>
                    </a:lnTo>
                    <a:lnTo>
                      <a:pt x="5" y="14"/>
                    </a:lnTo>
                    <a:lnTo>
                      <a:pt x="8" y="16"/>
                    </a:lnTo>
                    <a:lnTo>
                      <a:pt x="12" y="16"/>
                    </a:lnTo>
                    <a:lnTo>
                      <a:pt x="15" y="15"/>
                    </a:lnTo>
                    <a:lnTo>
                      <a:pt x="17" y="13"/>
                    </a:lnTo>
                    <a:lnTo>
                      <a:pt x="18" y="10"/>
                    </a:lnTo>
                    <a:lnTo>
                      <a:pt x="18" y="7"/>
                    </a:lnTo>
                    <a:lnTo>
                      <a:pt x="17" y="4"/>
                    </a:lnTo>
                    <a:lnTo>
                      <a:pt x="14" y="1"/>
                    </a:lnTo>
                    <a:lnTo>
                      <a:pt x="11" y="0"/>
                    </a:lnTo>
                    <a:lnTo>
                      <a:pt x="8" y="0"/>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1" name="Freeform 165"/>
              <p:cNvSpPr>
                <a:spLocks/>
              </p:cNvSpPr>
              <p:nvPr/>
            </p:nvSpPr>
            <p:spPr bwMode="auto">
              <a:xfrm>
                <a:off x="4273" y="3496"/>
                <a:ext cx="3" cy="4"/>
              </a:xfrm>
              <a:custGeom>
                <a:avLst/>
                <a:gdLst>
                  <a:gd name="T0" fmla="*/ 6 w 18"/>
                  <a:gd name="T1" fmla="*/ 0 h 16"/>
                  <a:gd name="T2" fmla="*/ 3 w 18"/>
                  <a:gd name="T3" fmla="*/ 1 h 16"/>
                  <a:gd name="T4" fmla="*/ 1 w 18"/>
                  <a:gd name="T5" fmla="*/ 3 h 16"/>
                  <a:gd name="T6" fmla="*/ 0 w 18"/>
                  <a:gd name="T7" fmla="*/ 6 h 16"/>
                  <a:gd name="T8" fmla="*/ 0 w 18"/>
                  <a:gd name="T9" fmla="*/ 10 h 16"/>
                  <a:gd name="T10" fmla="*/ 1 w 18"/>
                  <a:gd name="T11" fmla="*/ 13 h 16"/>
                  <a:gd name="T12" fmla="*/ 4 w 18"/>
                  <a:gd name="T13" fmla="*/ 15 h 16"/>
                  <a:gd name="T14" fmla="*/ 7 w 18"/>
                  <a:gd name="T15" fmla="*/ 16 h 16"/>
                  <a:gd name="T16" fmla="*/ 11 w 18"/>
                  <a:gd name="T17" fmla="*/ 16 h 16"/>
                  <a:gd name="T18" fmla="*/ 14 w 18"/>
                  <a:gd name="T19" fmla="*/ 15 h 16"/>
                  <a:gd name="T20" fmla="*/ 17 w 18"/>
                  <a:gd name="T21" fmla="*/ 13 h 16"/>
                  <a:gd name="T22" fmla="*/ 18 w 18"/>
                  <a:gd name="T23" fmla="*/ 11 h 16"/>
                  <a:gd name="T24" fmla="*/ 17 w 18"/>
                  <a:gd name="T25" fmla="*/ 7 h 16"/>
                  <a:gd name="T26" fmla="*/ 16 w 18"/>
                  <a:gd name="T27" fmla="*/ 4 h 16"/>
                  <a:gd name="T28" fmla="*/ 14 w 18"/>
                  <a:gd name="T29" fmla="*/ 2 h 16"/>
                  <a:gd name="T30" fmla="*/ 11 w 18"/>
                  <a:gd name="T31" fmla="*/ 0 h 16"/>
                  <a:gd name="T32" fmla="*/ 6 w 18"/>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16">
                    <a:moveTo>
                      <a:pt x="6" y="0"/>
                    </a:moveTo>
                    <a:lnTo>
                      <a:pt x="3" y="1"/>
                    </a:lnTo>
                    <a:lnTo>
                      <a:pt x="1" y="3"/>
                    </a:lnTo>
                    <a:lnTo>
                      <a:pt x="0" y="6"/>
                    </a:lnTo>
                    <a:lnTo>
                      <a:pt x="0" y="10"/>
                    </a:lnTo>
                    <a:lnTo>
                      <a:pt x="1" y="13"/>
                    </a:lnTo>
                    <a:lnTo>
                      <a:pt x="4" y="15"/>
                    </a:lnTo>
                    <a:lnTo>
                      <a:pt x="7" y="16"/>
                    </a:lnTo>
                    <a:lnTo>
                      <a:pt x="11" y="16"/>
                    </a:lnTo>
                    <a:lnTo>
                      <a:pt x="14" y="15"/>
                    </a:lnTo>
                    <a:lnTo>
                      <a:pt x="17" y="13"/>
                    </a:lnTo>
                    <a:lnTo>
                      <a:pt x="18" y="11"/>
                    </a:lnTo>
                    <a:lnTo>
                      <a:pt x="17" y="7"/>
                    </a:lnTo>
                    <a:lnTo>
                      <a:pt x="16" y="4"/>
                    </a:lnTo>
                    <a:lnTo>
                      <a:pt x="14" y="2"/>
                    </a:lnTo>
                    <a:lnTo>
                      <a:pt x="11" y="0"/>
                    </a:lnTo>
                    <a:lnTo>
                      <a:pt x="6" y="0"/>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2" name="Freeform 166"/>
              <p:cNvSpPr>
                <a:spLocks/>
              </p:cNvSpPr>
              <p:nvPr/>
            </p:nvSpPr>
            <p:spPr bwMode="auto">
              <a:xfrm>
                <a:off x="4301" y="3495"/>
                <a:ext cx="12" cy="2"/>
              </a:xfrm>
              <a:custGeom>
                <a:avLst/>
                <a:gdLst>
                  <a:gd name="T0" fmla="*/ 30 w 59"/>
                  <a:gd name="T1" fmla="*/ 4 h 12"/>
                  <a:gd name="T2" fmla="*/ 18 w 59"/>
                  <a:gd name="T3" fmla="*/ 2 h 12"/>
                  <a:gd name="T4" fmla="*/ 9 w 59"/>
                  <a:gd name="T5" fmla="*/ 1 h 12"/>
                  <a:gd name="T6" fmla="*/ 2 w 59"/>
                  <a:gd name="T7" fmla="*/ 0 h 12"/>
                  <a:gd name="T8" fmla="*/ 0 w 59"/>
                  <a:gd name="T9" fmla="*/ 1 h 12"/>
                  <a:gd name="T10" fmla="*/ 2 w 59"/>
                  <a:gd name="T11" fmla="*/ 2 h 12"/>
                  <a:gd name="T12" fmla="*/ 8 w 59"/>
                  <a:gd name="T13" fmla="*/ 4 h 12"/>
                  <a:gd name="T14" fmla="*/ 17 w 59"/>
                  <a:gd name="T15" fmla="*/ 7 h 12"/>
                  <a:gd name="T16" fmla="*/ 29 w 59"/>
                  <a:gd name="T17" fmla="*/ 9 h 12"/>
                  <a:gd name="T18" fmla="*/ 40 w 59"/>
                  <a:gd name="T19" fmla="*/ 11 h 12"/>
                  <a:gd name="T20" fmla="*/ 51 w 59"/>
                  <a:gd name="T21" fmla="*/ 12 h 12"/>
                  <a:gd name="T22" fmla="*/ 57 w 59"/>
                  <a:gd name="T23" fmla="*/ 12 h 12"/>
                  <a:gd name="T24" fmla="*/ 59 w 59"/>
                  <a:gd name="T25" fmla="*/ 12 h 12"/>
                  <a:gd name="T26" fmla="*/ 57 w 59"/>
                  <a:gd name="T27" fmla="*/ 11 h 12"/>
                  <a:gd name="T28" fmla="*/ 51 w 59"/>
                  <a:gd name="T29" fmla="*/ 9 h 12"/>
                  <a:gd name="T30" fmla="*/ 41 w 59"/>
                  <a:gd name="T31" fmla="*/ 6 h 12"/>
                  <a:gd name="T32" fmla="*/ 30 w 59"/>
                  <a:gd name="T33"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 h="12">
                    <a:moveTo>
                      <a:pt x="30" y="4"/>
                    </a:moveTo>
                    <a:lnTo>
                      <a:pt x="18" y="2"/>
                    </a:lnTo>
                    <a:lnTo>
                      <a:pt x="9" y="1"/>
                    </a:lnTo>
                    <a:lnTo>
                      <a:pt x="2" y="0"/>
                    </a:lnTo>
                    <a:lnTo>
                      <a:pt x="0" y="1"/>
                    </a:lnTo>
                    <a:lnTo>
                      <a:pt x="2" y="2"/>
                    </a:lnTo>
                    <a:lnTo>
                      <a:pt x="8" y="4"/>
                    </a:lnTo>
                    <a:lnTo>
                      <a:pt x="17" y="7"/>
                    </a:lnTo>
                    <a:lnTo>
                      <a:pt x="29" y="9"/>
                    </a:lnTo>
                    <a:lnTo>
                      <a:pt x="40" y="11"/>
                    </a:lnTo>
                    <a:lnTo>
                      <a:pt x="51" y="12"/>
                    </a:lnTo>
                    <a:lnTo>
                      <a:pt x="57" y="12"/>
                    </a:lnTo>
                    <a:lnTo>
                      <a:pt x="59" y="12"/>
                    </a:lnTo>
                    <a:lnTo>
                      <a:pt x="57" y="11"/>
                    </a:lnTo>
                    <a:lnTo>
                      <a:pt x="51" y="9"/>
                    </a:lnTo>
                    <a:lnTo>
                      <a:pt x="41" y="6"/>
                    </a:lnTo>
                    <a:lnTo>
                      <a:pt x="30" y="4"/>
                    </a:lnTo>
                    <a:close/>
                  </a:path>
                </a:pathLst>
              </a:custGeom>
              <a:solidFill>
                <a:srgbClr val="FF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3" name="Freeform 167"/>
              <p:cNvSpPr>
                <a:spLocks/>
              </p:cNvSpPr>
              <p:nvPr/>
            </p:nvSpPr>
            <p:spPr bwMode="auto">
              <a:xfrm>
                <a:off x="4283" y="3492"/>
                <a:ext cx="8" cy="2"/>
              </a:xfrm>
              <a:custGeom>
                <a:avLst/>
                <a:gdLst>
                  <a:gd name="T0" fmla="*/ 21 w 42"/>
                  <a:gd name="T1" fmla="*/ 2 h 9"/>
                  <a:gd name="T2" fmla="*/ 13 w 42"/>
                  <a:gd name="T3" fmla="*/ 1 h 9"/>
                  <a:gd name="T4" fmla="*/ 7 w 42"/>
                  <a:gd name="T5" fmla="*/ 0 h 9"/>
                  <a:gd name="T6" fmla="*/ 3 w 42"/>
                  <a:gd name="T7" fmla="*/ 0 h 9"/>
                  <a:gd name="T8" fmla="*/ 0 w 42"/>
                  <a:gd name="T9" fmla="*/ 0 h 9"/>
                  <a:gd name="T10" fmla="*/ 3 w 42"/>
                  <a:gd name="T11" fmla="*/ 1 h 9"/>
                  <a:gd name="T12" fmla="*/ 7 w 42"/>
                  <a:gd name="T13" fmla="*/ 2 h 9"/>
                  <a:gd name="T14" fmla="*/ 13 w 42"/>
                  <a:gd name="T15" fmla="*/ 4 h 9"/>
                  <a:gd name="T16" fmla="*/ 21 w 42"/>
                  <a:gd name="T17" fmla="*/ 6 h 9"/>
                  <a:gd name="T18" fmla="*/ 29 w 42"/>
                  <a:gd name="T19" fmla="*/ 8 h 9"/>
                  <a:gd name="T20" fmla="*/ 35 w 42"/>
                  <a:gd name="T21" fmla="*/ 9 h 9"/>
                  <a:gd name="T22" fmla="*/ 40 w 42"/>
                  <a:gd name="T23" fmla="*/ 9 h 9"/>
                  <a:gd name="T24" fmla="*/ 42 w 42"/>
                  <a:gd name="T25" fmla="*/ 9 h 9"/>
                  <a:gd name="T26" fmla="*/ 40 w 42"/>
                  <a:gd name="T27" fmla="*/ 8 h 9"/>
                  <a:gd name="T28" fmla="*/ 36 w 42"/>
                  <a:gd name="T29" fmla="*/ 6 h 9"/>
                  <a:gd name="T30" fmla="*/ 30 w 42"/>
                  <a:gd name="T31" fmla="*/ 4 h 9"/>
                  <a:gd name="T32" fmla="*/ 21 w 42"/>
                  <a:gd name="T33"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9">
                    <a:moveTo>
                      <a:pt x="21" y="2"/>
                    </a:moveTo>
                    <a:lnTo>
                      <a:pt x="13" y="1"/>
                    </a:lnTo>
                    <a:lnTo>
                      <a:pt x="7" y="0"/>
                    </a:lnTo>
                    <a:lnTo>
                      <a:pt x="3" y="0"/>
                    </a:lnTo>
                    <a:lnTo>
                      <a:pt x="0" y="0"/>
                    </a:lnTo>
                    <a:lnTo>
                      <a:pt x="3" y="1"/>
                    </a:lnTo>
                    <a:lnTo>
                      <a:pt x="7" y="2"/>
                    </a:lnTo>
                    <a:lnTo>
                      <a:pt x="13" y="4"/>
                    </a:lnTo>
                    <a:lnTo>
                      <a:pt x="21" y="6"/>
                    </a:lnTo>
                    <a:lnTo>
                      <a:pt x="29" y="8"/>
                    </a:lnTo>
                    <a:lnTo>
                      <a:pt x="35" y="9"/>
                    </a:lnTo>
                    <a:lnTo>
                      <a:pt x="40" y="9"/>
                    </a:lnTo>
                    <a:lnTo>
                      <a:pt x="42" y="9"/>
                    </a:lnTo>
                    <a:lnTo>
                      <a:pt x="40" y="8"/>
                    </a:lnTo>
                    <a:lnTo>
                      <a:pt x="36" y="6"/>
                    </a:lnTo>
                    <a:lnTo>
                      <a:pt x="30" y="4"/>
                    </a:lnTo>
                    <a:lnTo>
                      <a:pt x="21" y="2"/>
                    </a:lnTo>
                    <a:close/>
                  </a:path>
                </a:pathLst>
              </a:custGeom>
              <a:solidFill>
                <a:srgbClr val="FF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4" name="Freeform 168"/>
              <p:cNvSpPr>
                <a:spLocks/>
              </p:cNvSpPr>
              <p:nvPr/>
            </p:nvSpPr>
            <p:spPr bwMode="auto">
              <a:xfrm>
                <a:off x="4329" y="3500"/>
                <a:ext cx="8" cy="2"/>
              </a:xfrm>
              <a:custGeom>
                <a:avLst/>
                <a:gdLst>
                  <a:gd name="T0" fmla="*/ 21 w 40"/>
                  <a:gd name="T1" fmla="*/ 2 h 7"/>
                  <a:gd name="T2" fmla="*/ 12 w 40"/>
                  <a:gd name="T3" fmla="*/ 1 h 7"/>
                  <a:gd name="T4" fmla="*/ 6 w 40"/>
                  <a:gd name="T5" fmla="*/ 0 h 7"/>
                  <a:gd name="T6" fmla="*/ 2 w 40"/>
                  <a:gd name="T7" fmla="*/ 0 h 7"/>
                  <a:gd name="T8" fmla="*/ 0 w 40"/>
                  <a:gd name="T9" fmla="*/ 0 h 7"/>
                  <a:gd name="T10" fmla="*/ 1 w 40"/>
                  <a:gd name="T11" fmla="*/ 1 h 7"/>
                  <a:gd name="T12" fmla="*/ 5 w 40"/>
                  <a:gd name="T13" fmla="*/ 2 h 7"/>
                  <a:gd name="T14" fmla="*/ 11 w 40"/>
                  <a:gd name="T15" fmla="*/ 4 h 7"/>
                  <a:gd name="T16" fmla="*/ 19 w 40"/>
                  <a:gd name="T17" fmla="*/ 5 h 7"/>
                  <a:gd name="T18" fmla="*/ 28 w 40"/>
                  <a:gd name="T19" fmla="*/ 6 h 7"/>
                  <a:gd name="T20" fmla="*/ 34 w 40"/>
                  <a:gd name="T21" fmla="*/ 7 h 7"/>
                  <a:gd name="T22" fmla="*/ 38 w 40"/>
                  <a:gd name="T23" fmla="*/ 7 h 7"/>
                  <a:gd name="T24" fmla="*/ 40 w 40"/>
                  <a:gd name="T25" fmla="*/ 7 h 7"/>
                  <a:gd name="T26" fmla="*/ 39 w 40"/>
                  <a:gd name="T27" fmla="*/ 6 h 7"/>
                  <a:gd name="T28" fmla="*/ 35 w 40"/>
                  <a:gd name="T29" fmla="*/ 5 h 7"/>
                  <a:gd name="T30" fmla="*/ 29 w 40"/>
                  <a:gd name="T31" fmla="*/ 4 h 7"/>
                  <a:gd name="T32" fmla="*/ 21 w 40"/>
                  <a:gd name="T33"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7">
                    <a:moveTo>
                      <a:pt x="21" y="2"/>
                    </a:moveTo>
                    <a:lnTo>
                      <a:pt x="12" y="1"/>
                    </a:lnTo>
                    <a:lnTo>
                      <a:pt x="6" y="0"/>
                    </a:lnTo>
                    <a:lnTo>
                      <a:pt x="2" y="0"/>
                    </a:lnTo>
                    <a:lnTo>
                      <a:pt x="0" y="0"/>
                    </a:lnTo>
                    <a:lnTo>
                      <a:pt x="1" y="1"/>
                    </a:lnTo>
                    <a:lnTo>
                      <a:pt x="5" y="2"/>
                    </a:lnTo>
                    <a:lnTo>
                      <a:pt x="11" y="4"/>
                    </a:lnTo>
                    <a:lnTo>
                      <a:pt x="19" y="5"/>
                    </a:lnTo>
                    <a:lnTo>
                      <a:pt x="28" y="6"/>
                    </a:lnTo>
                    <a:lnTo>
                      <a:pt x="34" y="7"/>
                    </a:lnTo>
                    <a:lnTo>
                      <a:pt x="38" y="7"/>
                    </a:lnTo>
                    <a:lnTo>
                      <a:pt x="40" y="7"/>
                    </a:lnTo>
                    <a:lnTo>
                      <a:pt x="39" y="6"/>
                    </a:lnTo>
                    <a:lnTo>
                      <a:pt x="35" y="5"/>
                    </a:lnTo>
                    <a:lnTo>
                      <a:pt x="29" y="4"/>
                    </a:lnTo>
                    <a:lnTo>
                      <a:pt x="21" y="2"/>
                    </a:lnTo>
                    <a:close/>
                  </a:path>
                </a:pathLst>
              </a:custGeom>
              <a:solidFill>
                <a:srgbClr val="FF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5" name="Freeform 169"/>
              <p:cNvSpPr>
                <a:spLocks/>
              </p:cNvSpPr>
              <p:nvPr/>
            </p:nvSpPr>
            <p:spPr bwMode="auto">
              <a:xfrm>
                <a:off x="4330" y="3508"/>
                <a:ext cx="1" cy="0"/>
              </a:xfrm>
              <a:custGeom>
                <a:avLst/>
                <a:gdLst>
                  <a:gd name="T0" fmla="*/ 4 w 10"/>
                  <a:gd name="T1" fmla="*/ 0 h 5"/>
                  <a:gd name="T2" fmla="*/ 2 w 10"/>
                  <a:gd name="T3" fmla="*/ 1 h 5"/>
                  <a:gd name="T4" fmla="*/ 1 w 10"/>
                  <a:gd name="T5" fmla="*/ 1 h 5"/>
                  <a:gd name="T6" fmla="*/ 0 w 10"/>
                  <a:gd name="T7" fmla="*/ 2 h 5"/>
                  <a:gd name="T8" fmla="*/ 1 w 10"/>
                  <a:gd name="T9" fmla="*/ 3 h 5"/>
                  <a:gd name="T10" fmla="*/ 1 w 10"/>
                  <a:gd name="T11" fmla="*/ 4 h 5"/>
                  <a:gd name="T12" fmla="*/ 2 w 10"/>
                  <a:gd name="T13" fmla="*/ 5 h 5"/>
                  <a:gd name="T14" fmla="*/ 4 w 10"/>
                  <a:gd name="T15" fmla="*/ 5 h 5"/>
                  <a:gd name="T16" fmla="*/ 5 w 10"/>
                  <a:gd name="T17" fmla="*/ 5 h 5"/>
                  <a:gd name="T18" fmla="*/ 7 w 10"/>
                  <a:gd name="T19" fmla="*/ 5 h 5"/>
                  <a:gd name="T20" fmla="*/ 9 w 10"/>
                  <a:gd name="T21" fmla="*/ 4 h 5"/>
                  <a:gd name="T22" fmla="*/ 10 w 10"/>
                  <a:gd name="T23" fmla="*/ 3 h 5"/>
                  <a:gd name="T24" fmla="*/ 10 w 10"/>
                  <a:gd name="T25" fmla="*/ 2 h 5"/>
                  <a:gd name="T26" fmla="*/ 9 w 10"/>
                  <a:gd name="T27" fmla="*/ 1 h 5"/>
                  <a:gd name="T28" fmla="*/ 8 w 10"/>
                  <a:gd name="T29" fmla="*/ 1 h 5"/>
                  <a:gd name="T30" fmla="*/ 6 w 10"/>
                  <a:gd name="T31" fmla="*/ 0 h 5"/>
                  <a:gd name="T32" fmla="*/ 4 w 10"/>
                  <a:gd name="T3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 h="5">
                    <a:moveTo>
                      <a:pt x="4" y="0"/>
                    </a:moveTo>
                    <a:lnTo>
                      <a:pt x="2" y="1"/>
                    </a:lnTo>
                    <a:lnTo>
                      <a:pt x="1" y="1"/>
                    </a:lnTo>
                    <a:lnTo>
                      <a:pt x="0" y="2"/>
                    </a:lnTo>
                    <a:lnTo>
                      <a:pt x="1" y="3"/>
                    </a:lnTo>
                    <a:lnTo>
                      <a:pt x="1" y="4"/>
                    </a:lnTo>
                    <a:lnTo>
                      <a:pt x="2" y="5"/>
                    </a:lnTo>
                    <a:lnTo>
                      <a:pt x="4" y="5"/>
                    </a:lnTo>
                    <a:lnTo>
                      <a:pt x="5" y="5"/>
                    </a:lnTo>
                    <a:lnTo>
                      <a:pt x="7" y="5"/>
                    </a:lnTo>
                    <a:lnTo>
                      <a:pt x="9" y="4"/>
                    </a:lnTo>
                    <a:lnTo>
                      <a:pt x="10" y="3"/>
                    </a:lnTo>
                    <a:lnTo>
                      <a:pt x="10" y="2"/>
                    </a:lnTo>
                    <a:lnTo>
                      <a:pt x="9" y="1"/>
                    </a:lnTo>
                    <a:lnTo>
                      <a:pt x="8" y="1"/>
                    </a:lnTo>
                    <a:lnTo>
                      <a:pt x="6" y="0"/>
                    </a:lnTo>
                    <a:lnTo>
                      <a:pt x="4" y="0"/>
                    </a:lnTo>
                    <a:close/>
                  </a:path>
                </a:pathLst>
              </a:custGeom>
              <a:solidFill>
                <a:srgbClr val="FF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 name="Freeform 170"/>
              <p:cNvSpPr>
                <a:spLocks/>
              </p:cNvSpPr>
              <p:nvPr/>
            </p:nvSpPr>
            <p:spPr bwMode="auto">
              <a:xfrm>
                <a:off x="4317" y="3504"/>
                <a:ext cx="3" cy="2"/>
              </a:xfrm>
              <a:custGeom>
                <a:avLst/>
                <a:gdLst>
                  <a:gd name="T0" fmla="*/ 8 w 18"/>
                  <a:gd name="T1" fmla="*/ 0 h 9"/>
                  <a:gd name="T2" fmla="*/ 5 w 18"/>
                  <a:gd name="T3" fmla="*/ 1 h 9"/>
                  <a:gd name="T4" fmla="*/ 2 w 18"/>
                  <a:gd name="T5" fmla="*/ 2 h 9"/>
                  <a:gd name="T6" fmla="*/ 1 w 18"/>
                  <a:gd name="T7" fmla="*/ 4 h 9"/>
                  <a:gd name="T8" fmla="*/ 0 w 18"/>
                  <a:gd name="T9" fmla="*/ 6 h 9"/>
                  <a:gd name="T10" fmla="*/ 1 w 18"/>
                  <a:gd name="T11" fmla="*/ 7 h 9"/>
                  <a:gd name="T12" fmla="*/ 4 w 18"/>
                  <a:gd name="T13" fmla="*/ 9 h 9"/>
                  <a:gd name="T14" fmla="*/ 6 w 18"/>
                  <a:gd name="T15" fmla="*/ 9 h 9"/>
                  <a:gd name="T16" fmla="*/ 10 w 18"/>
                  <a:gd name="T17" fmla="*/ 9 h 9"/>
                  <a:gd name="T18" fmla="*/ 14 w 18"/>
                  <a:gd name="T19" fmla="*/ 8 h 9"/>
                  <a:gd name="T20" fmla="*/ 17 w 18"/>
                  <a:gd name="T21" fmla="*/ 7 h 9"/>
                  <a:gd name="T22" fmla="*/ 18 w 18"/>
                  <a:gd name="T23" fmla="*/ 5 h 9"/>
                  <a:gd name="T24" fmla="*/ 18 w 18"/>
                  <a:gd name="T25" fmla="*/ 3 h 9"/>
                  <a:gd name="T26" fmla="*/ 17 w 18"/>
                  <a:gd name="T27" fmla="*/ 2 h 9"/>
                  <a:gd name="T28" fmla="*/ 15 w 18"/>
                  <a:gd name="T29" fmla="*/ 1 h 9"/>
                  <a:gd name="T30" fmla="*/ 11 w 18"/>
                  <a:gd name="T31" fmla="*/ 0 h 9"/>
                  <a:gd name="T32" fmla="*/ 8 w 18"/>
                  <a:gd name="T3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9">
                    <a:moveTo>
                      <a:pt x="8" y="0"/>
                    </a:moveTo>
                    <a:lnTo>
                      <a:pt x="5" y="1"/>
                    </a:lnTo>
                    <a:lnTo>
                      <a:pt x="2" y="2"/>
                    </a:lnTo>
                    <a:lnTo>
                      <a:pt x="1" y="4"/>
                    </a:lnTo>
                    <a:lnTo>
                      <a:pt x="0" y="6"/>
                    </a:lnTo>
                    <a:lnTo>
                      <a:pt x="1" y="7"/>
                    </a:lnTo>
                    <a:lnTo>
                      <a:pt x="4" y="9"/>
                    </a:lnTo>
                    <a:lnTo>
                      <a:pt x="6" y="9"/>
                    </a:lnTo>
                    <a:lnTo>
                      <a:pt x="10" y="9"/>
                    </a:lnTo>
                    <a:lnTo>
                      <a:pt x="14" y="8"/>
                    </a:lnTo>
                    <a:lnTo>
                      <a:pt x="17" y="7"/>
                    </a:lnTo>
                    <a:lnTo>
                      <a:pt x="18" y="5"/>
                    </a:lnTo>
                    <a:lnTo>
                      <a:pt x="18" y="3"/>
                    </a:lnTo>
                    <a:lnTo>
                      <a:pt x="17" y="2"/>
                    </a:lnTo>
                    <a:lnTo>
                      <a:pt x="15" y="1"/>
                    </a:lnTo>
                    <a:lnTo>
                      <a:pt x="11" y="0"/>
                    </a:lnTo>
                    <a:lnTo>
                      <a:pt x="8" y="0"/>
                    </a:lnTo>
                    <a:close/>
                  </a:path>
                </a:pathLst>
              </a:custGeom>
              <a:solidFill>
                <a:srgbClr val="FF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 name="Freeform 171"/>
              <p:cNvSpPr>
                <a:spLocks/>
              </p:cNvSpPr>
              <p:nvPr/>
            </p:nvSpPr>
            <p:spPr bwMode="auto">
              <a:xfrm>
                <a:off x="4313" y="3522"/>
                <a:ext cx="3" cy="2"/>
              </a:xfrm>
              <a:custGeom>
                <a:avLst/>
                <a:gdLst>
                  <a:gd name="T0" fmla="*/ 7 w 18"/>
                  <a:gd name="T1" fmla="*/ 0 h 9"/>
                  <a:gd name="T2" fmla="*/ 4 w 18"/>
                  <a:gd name="T3" fmla="*/ 1 h 9"/>
                  <a:gd name="T4" fmla="*/ 2 w 18"/>
                  <a:gd name="T5" fmla="*/ 3 h 9"/>
                  <a:gd name="T6" fmla="*/ 1 w 18"/>
                  <a:gd name="T7" fmla="*/ 4 h 9"/>
                  <a:gd name="T8" fmla="*/ 0 w 18"/>
                  <a:gd name="T9" fmla="*/ 6 h 9"/>
                  <a:gd name="T10" fmla="*/ 1 w 18"/>
                  <a:gd name="T11" fmla="*/ 7 h 9"/>
                  <a:gd name="T12" fmla="*/ 4 w 18"/>
                  <a:gd name="T13" fmla="*/ 9 h 9"/>
                  <a:gd name="T14" fmla="*/ 6 w 18"/>
                  <a:gd name="T15" fmla="*/ 9 h 9"/>
                  <a:gd name="T16" fmla="*/ 11 w 18"/>
                  <a:gd name="T17" fmla="*/ 9 h 9"/>
                  <a:gd name="T18" fmla="*/ 14 w 18"/>
                  <a:gd name="T19" fmla="*/ 8 h 9"/>
                  <a:gd name="T20" fmla="*/ 16 w 18"/>
                  <a:gd name="T21" fmla="*/ 7 h 9"/>
                  <a:gd name="T22" fmla="*/ 18 w 18"/>
                  <a:gd name="T23" fmla="*/ 5 h 9"/>
                  <a:gd name="T24" fmla="*/ 18 w 18"/>
                  <a:gd name="T25" fmla="*/ 4 h 9"/>
                  <a:gd name="T26" fmla="*/ 17 w 18"/>
                  <a:gd name="T27" fmla="*/ 2 h 9"/>
                  <a:gd name="T28" fmla="*/ 15 w 18"/>
                  <a:gd name="T29" fmla="*/ 1 h 9"/>
                  <a:gd name="T30" fmla="*/ 12 w 18"/>
                  <a:gd name="T31" fmla="*/ 0 h 9"/>
                  <a:gd name="T32" fmla="*/ 7 w 18"/>
                  <a:gd name="T3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9">
                    <a:moveTo>
                      <a:pt x="7" y="0"/>
                    </a:moveTo>
                    <a:lnTo>
                      <a:pt x="4" y="1"/>
                    </a:lnTo>
                    <a:lnTo>
                      <a:pt x="2" y="3"/>
                    </a:lnTo>
                    <a:lnTo>
                      <a:pt x="1" y="4"/>
                    </a:lnTo>
                    <a:lnTo>
                      <a:pt x="0" y="6"/>
                    </a:lnTo>
                    <a:lnTo>
                      <a:pt x="1" y="7"/>
                    </a:lnTo>
                    <a:lnTo>
                      <a:pt x="4" y="9"/>
                    </a:lnTo>
                    <a:lnTo>
                      <a:pt x="6" y="9"/>
                    </a:lnTo>
                    <a:lnTo>
                      <a:pt x="11" y="9"/>
                    </a:lnTo>
                    <a:lnTo>
                      <a:pt x="14" y="8"/>
                    </a:lnTo>
                    <a:lnTo>
                      <a:pt x="16" y="7"/>
                    </a:lnTo>
                    <a:lnTo>
                      <a:pt x="18" y="5"/>
                    </a:lnTo>
                    <a:lnTo>
                      <a:pt x="18" y="4"/>
                    </a:lnTo>
                    <a:lnTo>
                      <a:pt x="17" y="2"/>
                    </a:lnTo>
                    <a:lnTo>
                      <a:pt x="15" y="1"/>
                    </a:lnTo>
                    <a:lnTo>
                      <a:pt x="12" y="0"/>
                    </a:lnTo>
                    <a:lnTo>
                      <a:pt x="7" y="0"/>
                    </a:lnTo>
                    <a:close/>
                  </a:path>
                </a:pathLst>
              </a:custGeom>
              <a:solidFill>
                <a:srgbClr val="FF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 name="Freeform 172"/>
              <p:cNvSpPr>
                <a:spLocks/>
              </p:cNvSpPr>
              <p:nvPr/>
            </p:nvSpPr>
            <p:spPr bwMode="auto">
              <a:xfrm>
                <a:off x="4273" y="3516"/>
                <a:ext cx="3" cy="1"/>
              </a:xfrm>
              <a:custGeom>
                <a:avLst/>
                <a:gdLst>
                  <a:gd name="T0" fmla="*/ 9 w 18"/>
                  <a:gd name="T1" fmla="*/ 0 h 10"/>
                  <a:gd name="T2" fmla="*/ 6 w 18"/>
                  <a:gd name="T3" fmla="*/ 1 h 10"/>
                  <a:gd name="T4" fmla="*/ 2 w 18"/>
                  <a:gd name="T5" fmla="*/ 3 h 10"/>
                  <a:gd name="T6" fmla="*/ 1 w 18"/>
                  <a:gd name="T7" fmla="*/ 5 h 10"/>
                  <a:gd name="T8" fmla="*/ 0 w 18"/>
                  <a:gd name="T9" fmla="*/ 7 h 10"/>
                  <a:gd name="T10" fmla="*/ 1 w 18"/>
                  <a:gd name="T11" fmla="*/ 8 h 10"/>
                  <a:gd name="T12" fmla="*/ 5 w 18"/>
                  <a:gd name="T13" fmla="*/ 9 h 10"/>
                  <a:gd name="T14" fmla="*/ 7 w 18"/>
                  <a:gd name="T15" fmla="*/ 10 h 10"/>
                  <a:gd name="T16" fmla="*/ 11 w 18"/>
                  <a:gd name="T17" fmla="*/ 10 h 10"/>
                  <a:gd name="T18" fmla="*/ 14 w 18"/>
                  <a:gd name="T19" fmla="*/ 9 h 10"/>
                  <a:gd name="T20" fmla="*/ 17 w 18"/>
                  <a:gd name="T21" fmla="*/ 8 h 10"/>
                  <a:gd name="T22" fmla="*/ 18 w 18"/>
                  <a:gd name="T23" fmla="*/ 6 h 10"/>
                  <a:gd name="T24" fmla="*/ 18 w 18"/>
                  <a:gd name="T25" fmla="*/ 4 h 10"/>
                  <a:gd name="T26" fmla="*/ 17 w 18"/>
                  <a:gd name="T27" fmla="*/ 3 h 10"/>
                  <a:gd name="T28" fmla="*/ 15 w 18"/>
                  <a:gd name="T29" fmla="*/ 1 h 10"/>
                  <a:gd name="T30" fmla="*/ 12 w 18"/>
                  <a:gd name="T31" fmla="*/ 0 h 10"/>
                  <a:gd name="T32" fmla="*/ 9 w 18"/>
                  <a:gd name="T3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10">
                    <a:moveTo>
                      <a:pt x="9" y="0"/>
                    </a:moveTo>
                    <a:lnTo>
                      <a:pt x="6" y="1"/>
                    </a:lnTo>
                    <a:lnTo>
                      <a:pt x="2" y="3"/>
                    </a:lnTo>
                    <a:lnTo>
                      <a:pt x="1" y="5"/>
                    </a:lnTo>
                    <a:lnTo>
                      <a:pt x="0" y="7"/>
                    </a:lnTo>
                    <a:lnTo>
                      <a:pt x="1" y="8"/>
                    </a:lnTo>
                    <a:lnTo>
                      <a:pt x="5" y="9"/>
                    </a:lnTo>
                    <a:lnTo>
                      <a:pt x="7" y="10"/>
                    </a:lnTo>
                    <a:lnTo>
                      <a:pt x="11" y="10"/>
                    </a:lnTo>
                    <a:lnTo>
                      <a:pt x="14" y="9"/>
                    </a:lnTo>
                    <a:lnTo>
                      <a:pt x="17" y="8"/>
                    </a:lnTo>
                    <a:lnTo>
                      <a:pt x="18" y="6"/>
                    </a:lnTo>
                    <a:lnTo>
                      <a:pt x="18" y="4"/>
                    </a:lnTo>
                    <a:lnTo>
                      <a:pt x="17" y="3"/>
                    </a:lnTo>
                    <a:lnTo>
                      <a:pt x="15" y="1"/>
                    </a:lnTo>
                    <a:lnTo>
                      <a:pt x="12" y="0"/>
                    </a:lnTo>
                    <a:lnTo>
                      <a:pt x="9" y="0"/>
                    </a:lnTo>
                    <a:close/>
                  </a:path>
                </a:pathLst>
              </a:custGeom>
              <a:solidFill>
                <a:srgbClr val="FF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 name="Freeform 173"/>
              <p:cNvSpPr>
                <a:spLocks/>
              </p:cNvSpPr>
              <p:nvPr/>
            </p:nvSpPr>
            <p:spPr bwMode="auto">
              <a:xfrm>
                <a:off x="4272" y="3496"/>
                <a:ext cx="4" cy="2"/>
              </a:xfrm>
              <a:custGeom>
                <a:avLst/>
                <a:gdLst>
                  <a:gd name="T0" fmla="*/ 7 w 18"/>
                  <a:gd name="T1" fmla="*/ 0 h 10"/>
                  <a:gd name="T2" fmla="*/ 4 w 18"/>
                  <a:gd name="T3" fmla="*/ 1 h 10"/>
                  <a:gd name="T4" fmla="*/ 1 w 18"/>
                  <a:gd name="T5" fmla="*/ 2 h 10"/>
                  <a:gd name="T6" fmla="*/ 0 w 18"/>
                  <a:gd name="T7" fmla="*/ 4 h 10"/>
                  <a:gd name="T8" fmla="*/ 0 w 18"/>
                  <a:gd name="T9" fmla="*/ 6 h 10"/>
                  <a:gd name="T10" fmla="*/ 1 w 18"/>
                  <a:gd name="T11" fmla="*/ 7 h 10"/>
                  <a:gd name="T12" fmla="*/ 4 w 18"/>
                  <a:gd name="T13" fmla="*/ 10 h 10"/>
                  <a:gd name="T14" fmla="*/ 6 w 18"/>
                  <a:gd name="T15" fmla="*/ 10 h 10"/>
                  <a:gd name="T16" fmla="*/ 11 w 18"/>
                  <a:gd name="T17" fmla="*/ 10 h 10"/>
                  <a:gd name="T18" fmla="*/ 14 w 18"/>
                  <a:gd name="T19" fmla="*/ 9 h 10"/>
                  <a:gd name="T20" fmla="*/ 16 w 18"/>
                  <a:gd name="T21" fmla="*/ 7 h 10"/>
                  <a:gd name="T22" fmla="*/ 17 w 18"/>
                  <a:gd name="T23" fmla="*/ 5 h 10"/>
                  <a:gd name="T24" fmla="*/ 18 w 18"/>
                  <a:gd name="T25" fmla="*/ 3 h 10"/>
                  <a:gd name="T26" fmla="*/ 17 w 18"/>
                  <a:gd name="T27" fmla="*/ 2 h 10"/>
                  <a:gd name="T28" fmla="*/ 15 w 18"/>
                  <a:gd name="T29" fmla="*/ 1 h 10"/>
                  <a:gd name="T30" fmla="*/ 12 w 18"/>
                  <a:gd name="T31" fmla="*/ 0 h 10"/>
                  <a:gd name="T32" fmla="*/ 7 w 18"/>
                  <a:gd name="T3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10">
                    <a:moveTo>
                      <a:pt x="7" y="0"/>
                    </a:moveTo>
                    <a:lnTo>
                      <a:pt x="4" y="1"/>
                    </a:lnTo>
                    <a:lnTo>
                      <a:pt x="1" y="2"/>
                    </a:lnTo>
                    <a:lnTo>
                      <a:pt x="0" y="4"/>
                    </a:lnTo>
                    <a:lnTo>
                      <a:pt x="0" y="6"/>
                    </a:lnTo>
                    <a:lnTo>
                      <a:pt x="1" y="7"/>
                    </a:lnTo>
                    <a:lnTo>
                      <a:pt x="4" y="10"/>
                    </a:lnTo>
                    <a:lnTo>
                      <a:pt x="6" y="10"/>
                    </a:lnTo>
                    <a:lnTo>
                      <a:pt x="11" y="10"/>
                    </a:lnTo>
                    <a:lnTo>
                      <a:pt x="14" y="9"/>
                    </a:lnTo>
                    <a:lnTo>
                      <a:pt x="16" y="7"/>
                    </a:lnTo>
                    <a:lnTo>
                      <a:pt x="17" y="5"/>
                    </a:lnTo>
                    <a:lnTo>
                      <a:pt x="18" y="3"/>
                    </a:lnTo>
                    <a:lnTo>
                      <a:pt x="17" y="2"/>
                    </a:lnTo>
                    <a:lnTo>
                      <a:pt x="15" y="1"/>
                    </a:lnTo>
                    <a:lnTo>
                      <a:pt x="12" y="0"/>
                    </a:lnTo>
                    <a:lnTo>
                      <a:pt x="7" y="0"/>
                    </a:lnTo>
                    <a:close/>
                  </a:path>
                </a:pathLst>
              </a:custGeom>
              <a:solidFill>
                <a:srgbClr val="FF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0" name="Freeform 174"/>
              <p:cNvSpPr>
                <a:spLocks/>
              </p:cNvSpPr>
              <p:nvPr/>
            </p:nvSpPr>
            <p:spPr bwMode="auto">
              <a:xfrm>
                <a:off x="4299" y="3483"/>
                <a:ext cx="49" cy="14"/>
              </a:xfrm>
              <a:custGeom>
                <a:avLst/>
                <a:gdLst>
                  <a:gd name="T0" fmla="*/ 242 w 249"/>
                  <a:gd name="T1" fmla="*/ 34 h 72"/>
                  <a:gd name="T2" fmla="*/ 249 w 249"/>
                  <a:gd name="T3" fmla="*/ 57 h 72"/>
                  <a:gd name="T4" fmla="*/ 247 w 249"/>
                  <a:gd name="T5" fmla="*/ 72 h 72"/>
                  <a:gd name="T6" fmla="*/ 169 w 249"/>
                  <a:gd name="T7" fmla="*/ 67 h 72"/>
                  <a:gd name="T8" fmla="*/ 51 w 249"/>
                  <a:gd name="T9" fmla="*/ 46 h 72"/>
                  <a:gd name="T10" fmla="*/ 0 w 249"/>
                  <a:gd name="T11" fmla="*/ 36 h 72"/>
                  <a:gd name="T12" fmla="*/ 25 w 249"/>
                  <a:gd name="T13" fmla="*/ 11 h 72"/>
                  <a:gd name="T14" fmla="*/ 46 w 249"/>
                  <a:gd name="T15" fmla="*/ 0 h 72"/>
                  <a:gd name="T16" fmla="*/ 154 w 249"/>
                  <a:gd name="T17" fmla="*/ 20 h 72"/>
                  <a:gd name="T18" fmla="*/ 242 w 249"/>
                  <a:gd name="T19"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72">
                    <a:moveTo>
                      <a:pt x="242" y="34"/>
                    </a:moveTo>
                    <a:lnTo>
                      <a:pt x="249" y="57"/>
                    </a:lnTo>
                    <a:lnTo>
                      <a:pt x="247" y="72"/>
                    </a:lnTo>
                    <a:lnTo>
                      <a:pt x="169" y="67"/>
                    </a:lnTo>
                    <a:lnTo>
                      <a:pt x="51" y="46"/>
                    </a:lnTo>
                    <a:lnTo>
                      <a:pt x="0" y="36"/>
                    </a:lnTo>
                    <a:lnTo>
                      <a:pt x="25" y="11"/>
                    </a:lnTo>
                    <a:lnTo>
                      <a:pt x="46" y="0"/>
                    </a:lnTo>
                    <a:lnTo>
                      <a:pt x="154" y="20"/>
                    </a:lnTo>
                    <a:lnTo>
                      <a:pt x="242" y="34"/>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1" name="Freeform 175"/>
              <p:cNvSpPr>
                <a:spLocks/>
              </p:cNvSpPr>
              <p:nvPr/>
            </p:nvSpPr>
            <p:spPr bwMode="auto">
              <a:xfrm>
                <a:off x="4284" y="3480"/>
                <a:ext cx="20" cy="10"/>
              </a:xfrm>
              <a:custGeom>
                <a:avLst/>
                <a:gdLst>
                  <a:gd name="T0" fmla="*/ 98 w 98"/>
                  <a:gd name="T1" fmla="*/ 13 h 52"/>
                  <a:gd name="T2" fmla="*/ 72 w 98"/>
                  <a:gd name="T3" fmla="*/ 29 h 52"/>
                  <a:gd name="T4" fmla="*/ 56 w 98"/>
                  <a:gd name="T5" fmla="*/ 52 h 52"/>
                  <a:gd name="T6" fmla="*/ 0 w 98"/>
                  <a:gd name="T7" fmla="*/ 39 h 52"/>
                  <a:gd name="T8" fmla="*/ 16 w 98"/>
                  <a:gd name="T9" fmla="*/ 11 h 52"/>
                  <a:gd name="T10" fmla="*/ 44 w 98"/>
                  <a:gd name="T11" fmla="*/ 0 h 52"/>
                  <a:gd name="T12" fmla="*/ 98 w 98"/>
                  <a:gd name="T13" fmla="*/ 13 h 52"/>
                </a:gdLst>
                <a:ahLst/>
                <a:cxnLst>
                  <a:cxn ang="0">
                    <a:pos x="T0" y="T1"/>
                  </a:cxn>
                  <a:cxn ang="0">
                    <a:pos x="T2" y="T3"/>
                  </a:cxn>
                  <a:cxn ang="0">
                    <a:pos x="T4" y="T5"/>
                  </a:cxn>
                  <a:cxn ang="0">
                    <a:pos x="T6" y="T7"/>
                  </a:cxn>
                  <a:cxn ang="0">
                    <a:pos x="T8" y="T9"/>
                  </a:cxn>
                  <a:cxn ang="0">
                    <a:pos x="T10" y="T11"/>
                  </a:cxn>
                  <a:cxn ang="0">
                    <a:pos x="T12" y="T13"/>
                  </a:cxn>
                </a:cxnLst>
                <a:rect l="0" t="0" r="r" b="b"/>
                <a:pathLst>
                  <a:path w="98" h="52">
                    <a:moveTo>
                      <a:pt x="98" y="13"/>
                    </a:moveTo>
                    <a:lnTo>
                      <a:pt x="72" y="29"/>
                    </a:lnTo>
                    <a:lnTo>
                      <a:pt x="56" y="52"/>
                    </a:lnTo>
                    <a:lnTo>
                      <a:pt x="0" y="39"/>
                    </a:lnTo>
                    <a:lnTo>
                      <a:pt x="16" y="11"/>
                    </a:lnTo>
                    <a:lnTo>
                      <a:pt x="44" y="0"/>
                    </a:lnTo>
                    <a:lnTo>
                      <a:pt x="98" y="13"/>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2" name="Freeform 176"/>
              <p:cNvSpPr>
                <a:spLocks/>
              </p:cNvSpPr>
              <p:nvPr/>
            </p:nvSpPr>
            <p:spPr bwMode="auto">
              <a:xfrm>
                <a:off x="4300" y="3487"/>
                <a:ext cx="48" cy="10"/>
              </a:xfrm>
              <a:custGeom>
                <a:avLst/>
                <a:gdLst>
                  <a:gd name="T0" fmla="*/ 243 w 243"/>
                  <a:gd name="T1" fmla="*/ 40 h 52"/>
                  <a:gd name="T2" fmla="*/ 227 w 243"/>
                  <a:gd name="T3" fmla="*/ 39 h 52"/>
                  <a:gd name="T4" fmla="*/ 211 w 243"/>
                  <a:gd name="T5" fmla="*/ 37 h 52"/>
                  <a:gd name="T6" fmla="*/ 197 w 243"/>
                  <a:gd name="T7" fmla="*/ 36 h 52"/>
                  <a:gd name="T8" fmla="*/ 182 w 243"/>
                  <a:gd name="T9" fmla="*/ 34 h 52"/>
                  <a:gd name="T10" fmla="*/ 167 w 243"/>
                  <a:gd name="T11" fmla="*/ 31 h 52"/>
                  <a:gd name="T12" fmla="*/ 154 w 243"/>
                  <a:gd name="T13" fmla="*/ 29 h 52"/>
                  <a:gd name="T14" fmla="*/ 139 w 243"/>
                  <a:gd name="T15" fmla="*/ 27 h 52"/>
                  <a:gd name="T16" fmla="*/ 126 w 243"/>
                  <a:gd name="T17" fmla="*/ 25 h 52"/>
                  <a:gd name="T18" fmla="*/ 112 w 243"/>
                  <a:gd name="T19" fmla="*/ 23 h 52"/>
                  <a:gd name="T20" fmla="*/ 97 w 243"/>
                  <a:gd name="T21" fmla="*/ 20 h 52"/>
                  <a:gd name="T22" fmla="*/ 84 w 243"/>
                  <a:gd name="T23" fmla="*/ 18 h 52"/>
                  <a:gd name="T24" fmla="*/ 69 w 243"/>
                  <a:gd name="T25" fmla="*/ 15 h 52"/>
                  <a:gd name="T26" fmla="*/ 56 w 243"/>
                  <a:gd name="T27" fmla="*/ 12 h 52"/>
                  <a:gd name="T28" fmla="*/ 41 w 243"/>
                  <a:gd name="T29" fmla="*/ 7 h 52"/>
                  <a:gd name="T30" fmla="*/ 25 w 243"/>
                  <a:gd name="T31" fmla="*/ 4 h 52"/>
                  <a:gd name="T32" fmla="*/ 11 w 243"/>
                  <a:gd name="T33" fmla="*/ 0 h 52"/>
                  <a:gd name="T34" fmla="*/ 0 w 243"/>
                  <a:gd name="T35" fmla="*/ 21 h 52"/>
                  <a:gd name="T36" fmla="*/ 15 w 243"/>
                  <a:gd name="T37" fmla="*/ 23 h 52"/>
                  <a:gd name="T38" fmla="*/ 29 w 243"/>
                  <a:gd name="T39" fmla="*/ 25 h 52"/>
                  <a:gd name="T40" fmla="*/ 44 w 243"/>
                  <a:gd name="T41" fmla="*/ 28 h 52"/>
                  <a:gd name="T42" fmla="*/ 59 w 243"/>
                  <a:gd name="T43" fmla="*/ 30 h 52"/>
                  <a:gd name="T44" fmla="*/ 73 w 243"/>
                  <a:gd name="T45" fmla="*/ 32 h 52"/>
                  <a:gd name="T46" fmla="*/ 87 w 243"/>
                  <a:gd name="T47" fmla="*/ 35 h 52"/>
                  <a:gd name="T48" fmla="*/ 102 w 243"/>
                  <a:gd name="T49" fmla="*/ 37 h 52"/>
                  <a:gd name="T50" fmla="*/ 116 w 243"/>
                  <a:gd name="T51" fmla="*/ 39 h 52"/>
                  <a:gd name="T52" fmla="*/ 131 w 243"/>
                  <a:gd name="T53" fmla="*/ 41 h 52"/>
                  <a:gd name="T54" fmla="*/ 146 w 243"/>
                  <a:gd name="T55" fmla="*/ 43 h 52"/>
                  <a:gd name="T56" fmla="*/ 159 w 243"/>
                  <a:gd name="T57" fmla="*/ 44 h 52"/>
                  <a:gd name="T58" fmla="*/ 174 w 243"/>
                  <a:gd name="T59" fmla="*/ 46 h 52"/>
                  <a:gd name="T60" fmla="*/ 188 w 243"/>
                  <a:gd name="T61" fmla="*/ 48 h 52"/>
                  <a:gd name="T62" fmla="*/ 203 w 243"/>
                  <a:gd name="T63" fmla="*/ 49 h 52"/>
                  <a:gd name="T64" fmla="*/ 218 w 243"/>
                  <a:gd name="T65" fmla="*/ 51 h 52"/>
                  <a:gd name="T66" fmla="*/ 232 w 243"/>
                  <a:gd name="T67" fmla="*/ 52 h 52"/>
                  <a:gd name="T68" fmla="*/ 243 w 243"/>
                  <a:gd name="T69"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3" h="52">
                    <a:moveTo>
                      <a:pt x="243" y="40"/>
                    </a:moveTo>
                    <a:lnTo>
                      <a:pt x="227" y="39"/>
                    </a:lnTo>
                    <a:lnTo>
                      <a:pt x="211" y="37"/>
                    </a:lnTo>
                    <a:lnTo>
                      <a:pt x="197" y="36"/>
                    </a:lnTo>
                    <a:lnTo>
                      <a:pt x="182" y="34"/>
                    </a:lnTo>
                    <a:lnTo>
                      <a:pt x="167" y="31"/>
                    </a:lnTo>
                    <a:lnTo>
                      <a:pt x="154" y="29"/>
                    </a:lnTo>
                    <a:lnTo>
                      <a:pt x="139" y="27"/>
                    </a:lnTo>
                    <a:lnTo>
                      <a:pt x="126" y="25"/>
                    </a:lnTo>
                    <a:lnTo>
                      <a:pt x="112" y="23"/>
                    </a:lnTo>
                    <a:lnTo>
                      <a:pt x="97" y="20"/>
                    </a:lnTo>
                    <a:lnTo>
                      <a:pt x="84" y="18"/>
                    </a:lnTo>
                    <a:lnTo>
                      <a:pt x="69" y="15"/>
                    </a:lnTo>
                    <a:lnTo>
                      <a:pt x="56" y="12"/>
                    </a:lnTo>
                    <a:lnTo>
                      <a:pt x="41" y="7"/>
                    </a:lnTo>
                    <a:lnTo>
                      <a:pt x="25" y="4"/>
                    </a:lnTo>
                    <a:lnTo>
                      <a:pt x="11" y="0"/>
                    </a:lnTo>
                    <a:lnTo>
                      <a:pt x="0" y="21"/>
                    </a:lnTo>
                    <a:lnTo>
                      <a:pt x="15" y="23"/>
                    </a:lnTo>
                    <a:lnTo>
                      <a:pt x="29" y="25"/>
                    </a:lnTo>
                    <a:lnTo>
                      <a:pt x="44" y="28"/>
                    </a:lnTo>
                    <a:lnTo>
                      <a:pt x="59" y="30"/>
                    </a:lnTo>
                    <a:lnTo>
                      <a:pt x="73" y="32"/>
                    </a:lnTo>
                    <a:lnTo>
                      <a:pt x="87" y="35"/>
                    </a:lnTo>
                    <a:lnTo>
                      <a:pt x="102" y="37"/>
                    </a:lnTo>
                    <a:lnTo>
                      <a:pt x="116" y="39"/>
                    </a:lnTo>
                    <a:lnTo>
                      <a:pt x="131" y="41"/>
                    </a:lnTo>
                    <a:lnTo>
                      <a:pt x="146" y="43"/>
                    </a:lnTo>
                    <a:lnTo>
                      <a:pt x="159" y="44"/>
                    </a:lnTo>
                    <a:lnTo>
                      <a:pt x="174" y="46"/>
                    </a:lnTo>
                    <a:lnTo>
                      <a:pt x="188" y="48"/>
                    </a:lnTo>
                    <a:lnTo>
                      <a:pt x="203" y="49"/>
                    </a:lnTo>
                    <a:lnTo>
                      <a:pt x="218" y="51"/>
                    </a:lnTo>
                    <a:lnTo>
                      <a:pt x="232" y="52"/>
                    </a:lnTo>
                    <a:lnTo>
                      <a:pt x="243" y="40"/>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3" name="Freeform 177"/>
              <p:cNvSpPr>
                <a:spLocks/>
              </p:cNvSpPr>
              <p:nvPr/>
            </p:nvSpPr>
            <p:spPr bwMode="auto">
              <a:xfrm>
                <a:off x="4285" y="3484"/>
                <a:ext cx="12" cy="6"/>
              </a:xfrm>
              <a:custGeom>
                <a:avLst/>
                <a:gdLst>
                  <a:gd name="T0" fmla="*/ 59 w 60"/>
                  <a:gd name="T1" fmla="*/ 15 h 31"/>
                  <a:gd name="T2" fmla="*/ 7 w 60"/>
                  <a:gd name="T3" fmla="*/ 0 h 31"/>
                  <a:gd name="T4" fmla="*/ 0 w 60"/>
                  <a:gd name="T5" fmla="*/ 15 h 31"/>
                  <a:gd name="T6" fmla="*/ 53 w 60"/>
                  <a:gd name="T7" fmla="*/ 31 h 31"/>
                  <a:gd name="T8" fmla="*/ 54 w 60"/>
                  <a:gd name="T9" fmla="*/ 29 h 31"/>
                  <a:gd name="T10" fmla="*/ 58 w 60"/>
                  <a:gd name="T11" fmla="*/ 24 h 31"/>
                  <a:gd name="T12" fmla="*/ 60 w 60"/>
                  <a:gd name="T13" fmla="*/ 19 h 31"/>
                  <a:gd name="T14" fmla="*/ 59 w 60"/>
                  <a:gd name="T15" fmla="*/ 15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31">
                    <a:moveTo>
                      <a:pt x="59" y="15"/>
                    </a:moveTo>
                    <a:lnTo>
                      <a:pt x="7" y="0"/>
                    </a:lnTo>
                    <a:lnTo>
                      <a:pt x="0" y="15"/>
                    </a:lnTo>
                    <a:lnTo>
                      <a:pt x="53" y="31"/>
                    </a:lnTo>
                    <a:lnTo>
                      <a:pt x="54" y="29"/>
                    </a:lnTo>
                    <a:lnTo>
                      <a:pt x="58" y="24"/>
                    </a:lnTo>
                    <a:lnTo>
                      <a:pt x="60" y="19"/>
                    </a:lnTo>
                    <a:lnTo>
                      <a:pt x="59" y="15"/>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4" name="Freeform 178"/>
              <p:cNvSpPr>
                <a:spLocks/>
              </p:cNvSpPr>
              <p:nvPr/>
            </p:nvSpPr>
            <p:spPr bwMode="auto">
              <a:xfrm>
                <a:off x="4296" y="3461"/>
                <a:ext cx="64" cy="26"/>
              </a:xfrm>
              <a:custGeom>
                <a:avLst/>
                <a:gdLst>
                  <a:gd name="T0" fmla="*/ 325 w 325"/>
                  <a:gd name="T1" fmla="*/ 42 h 132"/>
                  <a:gd name="T2" fmla="*/ 270 w 325"/>
                  <a:gd name="T3" fmla="*/ 132 h 132"/>
                  <a:gd name="T4" fmla="*/ 175 w 325"/>
                  <a:gd name="T5" fmla="*/ 120 h 132"/>
                  <a:gd name="T6" fmla="*/ 95 w 325"/>
                  <a:gd name="T7" fmla="*/ 102 h 132"/>
                  <a:gd name="T8" fmla="*/ 0 w 325"/>
                  <a:gd name="T9" fmla="*/ 81 h 132"/>
                  <a:gd name="T10" fmla="*/ 70 w 325"/>
                  <a:gd name="T11" fmla="*/ 0 h 132"/>
                  <a:gd name="T12" fmla="*/ 325 w 325"/>
                  <a:gd name="T13" fmla="*/ 42 h 132"/>
                </a:gdLst>
                <a:ahLst/>
                <a:cxnLst>
                  <a:cxn ang="0">
                    <a:pos x="T0" y="T1"/>
                  </a:cxn>
                  <a:cxn ang="0">
                    <a:pos x="T2" y="T3"/>
                  </a:cxn>
                  <a:cxn ang="0">
                    <a:pos x="T4" y="T5"/>
                  </a:cxn>
                  <a:cxn ang="0">
                    <a:pos x="T6" y="T7"/>
                  </a:cxn>
                  <a:cxn ang="0">
                    <a:pos x="T8" y="T9"/>
                  </a:cxn>
                  <a:cxn ang="0">
                    <a:pos x="T10" y="T11"/>
                  </a:cxn>
                  <a:cxn ang="0">
                    <a:pos x="T12" y="T13"/>
                  </a:cxn>
                </a:cxnLst>
                <a:rect l="0" t="0" r="r" b="b"/>
                <a:pathLst>
                  <a:path w="325" h="132">
                    <a:moveTo>
                      <a:pt x="325" y="42"/>
                    </a:moveTo>
                    <a:lnTo>
                      <a:pt x="270" y="132"/>
                    </a:lnTo>
                    <a:lnTo>
                      <a:pt x="175" y="120"/>
                    </a:lnTo>
                    <a:lnTo>
                      <a:pt x="95" y="102"/>
                    </a:lnTo>
                    <a:lnTo>
                      <a:pt x="0" y="81"/>
                    </a:lnTo>
                    <a:lnTo>
                      <a:pt x="70" y="0"/>
                    </a:lnTo>
                    <a:lnTo>
                      <a:pt x="325" y="42"/>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5" name="Freeform 179"/>
              <p:cNvSpPr>
                <a:spLocks/>
              </p:cNvSpPr>
              <p:nvPr/>
            </p:nvSpPr>
            <p:spPr bwMode="auto">
              <a:xfrm>
                <a:off x="4323" y="3448"/>
                <a:ext cx="65" cy="13"/>
              </a:xfrm>
              <a:custGeom>
                <a:avLst/>
                <a:gdLst>
                  <a:gd name="T0" fmla="*/ 321 w 321"/>
                  <a:gd name="T1" fmla="*/ 47 h 67"/>
                  <a:gd name="T2" fmla="*/ 31 w 321"/>
                  <a:gd name="T3" fmla="*/ 0 h 67"/>
                  <a:gd name="T4" fmla="*/ 0 w 321"/>
                  <a:gd name="T5" fmla="*/ 20 h 67"/>
                  <a:gd name="T6" fmla="*/ 321 w 321"/>
                  <a:gd name="T7" fmla="*/ 67 h 67"/>
                  <a:gd name="T8" fmla="*/ 321 w 321"/>
                  <a:gd name="T9" fmla="*/ 47 h 67"/>
                </a:gdLst>
                <a:ahLst/>
                <a:cxnLst>
                  <a:cxn ang="0">
                    <a:pos x="T0" y="T1"/>
                  </a:cxn>
                  <a:cxn ang="0">
                    <a:pos x="T2" y="T3"/>
                  </a:cxn>
                  <a:cxn ang="0">
                    <a:pos x="T4" y="T5"/>
                  </a:cxn>
                  <a:cxn ang="0">
                    <a:pos x="T6" y="T7"/>
                  </a:cxn>
                  <a:cxn ang="0">
                    <a:pos x="T8" y="T9"/>
                  </a:cxn>
                </a:cxnLst>
                <a:rect l="0" t="0" r="r" b="b"/>
                <a:pathLst>
                  <a:path w="321" h="67">
                    <a:moveTo>
                      <a:pt x="321" y="47"/>
                    </a:moveTo>
                    <a:lnTo>
                      <a:pt x="31" y="0"/>
                    </a:lnTo>
                    <a:lnTo>
                      <a:pt x="0" y="20"/>
                    </a:lnTo>
                    <a:lnTo>
                      <a:pt x="321" y="67"/>
                    </a:lnTo>
                    <a:lnTo>
                      <a:pt x="321" y="47"/>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6" name="Freeform 180"/>
              <p:cNvSpPr>
                <a:spLocks/>
              </p:cNvSpPr>
              <p:nvPr/>
            </p:nvSpPr>
            <p:spPr bwMode="auto">
              <a:xfrm>
                <a:off x="4407" y="3462"/>
                <a:ext cx="14" cy="6"/>
              </a:xfrm>
              <a:custGeom>
                <a:avLst/>
                <a:gdLst>
                  <a:gd name="T0" fmla="*/ 65 w 72"/>
                  <a:gd name="T1" fmla="*/ 7 h 30"/>
                  <a:gd name="T2" fmla="*/ 72 w 72"/>
                  <a:gd name="T3" fmla="*/ 30 h 30"/>
                  <a:gd name="T4" fmla="*/ 0 w 72"/>
                  <a:gd name="T5" fmla="*/ 20 h 30"/>
                  <a:gd name="T6" fmla="*/ 20 w 72"/>
                  <a:gd name="T7" fmla="*/ 0 h 30"/>
                  <a:gd name="T8" fmla="*/ 65 w 72"/>
                  <a:gd name="T9" fmla="*/ 7 h 30"/>
                </a:gdLst>
                <a:ahLst/>
                <a:cxnLst>
                  <a:cxn ang="0">
                    <a:pos x="T0" y="T1"/>
                  </a:cxn>
                  <a:cxn ang="0">
                    <a:pos x="T2" y="T3"/>
                  </a:cxn>
                  <a:cxn ang="0">
                    <a:pos x="T4" y="T5"/>
                  </a:cxn>
                  <a:cxn ang="0">
                    <a:pos x="T6" y="T7"/>
                  </a:cxn>
                  <a:cxn ang="0">
                    <a:pos x="T8" y="T9"/>
                  </a:cxn>
                </a:cxnLst>
                <a:rect l="0" t="0" r="r" b="b"/>
                <a:pathLst>
                  <a:path w="72" h="30">
                    <a:moveTo>
                      <a:pt x="65" y="7"/>
                    </a:moveTo>
                    <a:lnTo>
                      <a:pt x="72" y="30"/>
                    </a:lnTo>
                    <a:lnTo>
                      <a:pt x="0" y="20"/>
                    </a:lnTo>
                    <a:lnTo>
                      <a:pt x="20" y="0"/>
                    </a:lnTo>
                    <a:lnTo>
                      <a:pt x="65" y="7"/>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 name="Freeform 181"/>
              <p:cNvSpPr>
                <a:spLocks/>
              </p:cNvSpPr>
              <p:nvPr/>
            </p:nvSpPr>
            <p:spPr bwMode="auto">
              <a:xfrm>
                <a:off x="4425" y="3466"/>
                <a:ext cx="13" cy="6"/>
              </a:xfrm>
              <a:custGeom>
                <a:avLst/>
                <a:gdLst>
                  <a:gd name="T0" fmla="*/ 52 w 65"/>
                  <a:gd name="T1" fmla="*/ 3 h 30"/>
                  <a:gd name="T2" fmla="*/ 65 w 65"/>
                  <a:gd name="T3" fmla="*/ 30 h 30"/>
                  <a:gd name="T4" fmla="*/ 0 w 65"/>
                  <a:gd name="T5" fmla="*/ 17 h 30"/>
                  <a:gd name="T6" fmla="*/ 15 w 65"/>
                  <a:gd name="T7" fmla="*/ 0 h 30"/>
                  <a:gd name="T8" fmla="*/ 52 w 65"/>
                  <a:gd name="T9" fmla="*/ 3 h 30"/>
                </a:gdLst>
                <a:ahLst/>
                <a:cxnLst>
                  <a:cxn ang="0">
                    <a:pos x="T0" y="T1"/>
                  </a:cxn>
                  <a:cxn ang="0">
                    <a:pos x="T2" y="T3"/>
                  </a:cxn>
                  <a:cxn ang="0">
                    <a:pos x="T4" y="T5"/>
                  </a:cxn>
                  <a:cxn ang="0">
                    <a:pos x="T6" y="T7"/>
                  </a:cxn>
                  <a:cxn ang="0">
                    <a:pos x="T8" y="T9"/>
                  </a:cxn>
                </a:cxnLst>
                <a:rect l="0" t="0" r="r" b="b"/>
                <a:pathLst>
                  <a:path w="65" h="30">
                    <a:moveTo>
                      <a:pt x="52" y="3"/>
                    </a:moveTo>
                    <a:lnTo>
                      <a:pt x="65" y="30"/>
                    </a:lnTo>
                    <a:lnTo>
                      <a:pt x="0" y="17"/>
                    </a:lnTo>
                    <a:lnTo>
                      <a:pt x="15" y="0"/>
                    </a:lnTo>
                    <a:lnTo>
                      <a:pt x="52" y="3"/>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8" name="Freeform 182"/>
              <p:cNvSpPr>
                <a:spLocks/>
              </p:cNvSpPr>
              <p:nvPr/>
            </p:nvSpPr>
            <p:spPr bwMode="auto">
              <a:xfrm>
                <a:off x="4463" y="3471"/>
                <a:ext cx="13" cy="6"/>
              </a:xfrm>
              <a:custGeom>
                <a:avLst/>
                <a:gdLst>
                  <a:gd name="T0" fmla="*/ 60 w 70"/>
                  <a:gd name="T1" fmla="*/ 11 h 34"/>
                  <a:gd name="T2" fmla="*/ 70 w 70"/>
                  <a:gd name="T3" fmla="*/ 34 h 34"/>
                  <a:gd name="T4" fmla="*/ 0 w 70"/>
                  <a:gd name="T5" fmla="*/ 17 h 34"/>
                  <a:gd name="T6" fmla="*/ 17 w 70"/>
                  <a:gd name="T7" fmla="*/ 0 h 34"/>
                  <a:gd name="T8" fmla="*/ 60 w 70"/>
                  <a:gd name="T9" fmla="*/ 11 h 34"/>
                </a:gdLst>
                <a:ahLst/>
                <a:cxnLst>
                  <a:cxn ang="0">
                    <a:pos x="T0" y="T1"/>
                  </a:cxn>
                  <a:cxn ang="0">
                    <a:pos x="T2" y="T3"/>
                  </a:cxn>
                  <a:cxn ang="0">
                    <a:pos x="T4" y="T5"/>
                  </a:cxn>
                  <a:cxn ang="0">
                    <a:pos x="T6" y="T7"/>
                  </a:cxn>
                  <a:cxn ang="0">
                    <a:pos x="T8" y="T9"/>
                  </a:cxn>
                </a:cxnLst>
                <a:rect l="0" t="0" r="r" b="b"/>
                <a:pathLst>
                  <a:path w="70" h="34">
                    <a:moveTo>
                      <a:pt x="60" y="11"/>
                    </a:moveTo>
                    <a:lnTo>
                      <a:pt x="70" y="34"/>
                    </a:lnTo>
                    <a:lnTo>
                      <a:pt x="0" y="17"/>
                    </a:lnTo>
                    <a:lnTo>
                      <a:pt x="17" y="0"/>
                    </a:lnTo>
                    <a:lnTo>
                      <a:pt x="60" y="11"/>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9" name="Freeform 183"/>
              <p:cNvSpPr>
                <a:spLocks/>
              </p:cNvSpPr>
              <p:nvPr/>
            </p:nvSpPr>
            <p:spPr bwMode="auto">
              <a:xfrm>
                <a:off x="4444" y="3467"/>
                <a:ext cx="12" cy="7"/>
              </a:xfrm>
              <a:custGeom>
                <a:avLst/>
                <a:gdLst>
                  <a:gd name="T0" fmla="*/ 57 w 63"/>
                  <a:gd name="T1" fmla="*/ 10 h 33"/>
                  <a:gd name="T2" fmla="*/ 63 w 63"/>
                  <a:gd name="T3" fmla="*/ 33 h 33"/>
                  <a:gd name="T4" fmla="*/ 0 w 63"/>
                  <a:gd name="T5" fmla="*/ 23 h 33"/>
                  <a:gd name="T6" fmla="*/ 14 w 63"/>
                  <a:gd name="T7" fmla="*/ 0 h 33"/>
                  <a:gd name="T8" fmla="*/ 57 w 63"/>
                  <a:gd name="T9" fmla="*/ 10 h 33"/>
                </a:gdLst>
                <a:ahLst/>
                <a:cxnLst>
                  <a:cxn ang="0">
                    <a:pos x="T0" y="T1"/>
                  </a:cxn>
                  <a:cxn ang="0">
                    <a:pos x="T2" y="T3"/>
                  </a:cxn>
                  <a:cxn ang="0">
                    <a:pos x="T4" y="T5"/>
                  </a:cxn>
                  <a:cxn ang="0">
                    <a:pos x="T6" y="T7"/>
                  </a:cxn>
                  <a:cxn ang="0">
                    <a:pos x="T8" y="T9"/>
                  </a:cxn>
                </a:cxnLst>
                <a:rect l="0" t="0" r="r" b="b"/>
                <a:pathLst>
                  <a:path w="63" h="33">
                    <a:moveTo>
                      <a:pt x="57" y="10"/>
                    </a:moveTo>
                    <a:lnTo>
                      <a:pt x="63" y="33"/>
                    </a:lnTo>
                    <a:lnTo>
                      <a:pt x="0" y="23"/>
                    </a:lnTo>
                    <a:lnTo>
                      <a:pt x="14" y="0"/>
                    </a:lnTo>
                    <a:lnTo>
                      <a:pt x="57" y="10"/>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0" name="Freeform 184"/>
              <p:cNvSpPr>
                <a:spLocks/>
              </p:cNvSpPr>
              <p:nvPr/>
            </p:nvSpPr>
            <p:spPr bwMode="auto">
              <a:xfrm>
                <a:off x="4393" y="3460"/>
                <a:ext cx="11" cy="6"/>
              </a:xfrm>
              <a:custGeom>
                <a:avLst/>
                <a:gdLst>
                  <a:gd name="T0" fmla="*/ 52 w 55"/>
                  <a:gd name="T1" fmla="*/ 7 h 30"/>
                  <a:gd name="T2" fmla="*/ 55 w 55"/>
                  <a:gd name="T3" fmla="*/ 30 h 30"/>
                  <a:gd name="T4" fmla="*/ 0 w 55"/>
                  <a:gd name="T5" fmla="*/ 20 h 30"/>
                  <a:gd name="T6" fmla="*/ 9 w 55"/>
                  <a:gd name="T7" fmla="*/ 0 h 30"/>
                  <a:gd name="T8" fmla="*/ 52 w 55"/>
                  <a:gd name="T9" fmla="*/ 7 h 30"/>
                </a:gdLst>
                <a:ahLst/>
                <a:cxnLst>
                  <a:cxn ang="0">
                    <a:pos x="T0" y="T1"/>
                  </a:cxn>
                  <a:cxn ang="0">
                    <a:pos x="T2" y="T3"/>
                  </a:cxn>
                  <a:cxn ang="0">
                    <a:pos x="T4" y="T5"/>
                  </a:cxn>
                  <a:cxn ang="0">
                    <a:pos x="T6" y="T7"/>
                  </a:cxn>
                  <a:cxn ang="0">
                    <a:pos x="T8" y="T9"/>
                  </a:cxn>
                </a:cxnLst>
                <a:rect l="0" t="0" r="r" b="b"/>
                <a:pathLst>
                  <a:path w="55" h="30">
                    <a:moveTo>
                      <a:pt x="52" y="7"/>
                    </a:moveTo>
                    <a:lnTo>
                      <a:pt x="55" y="30"/>
                    </a:lnTo>
                    <a:lnTo>
                      <a:pt x="0" y="20"/>
                    </a:lnTo>
                    <a:lnTo>
                      <a:pt x="9" y="0"/>
                    </a:lnTo>
                    <a:lnTo>
                      <a:pt x="52" y="7"/>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1" name="Freeform 185"/>
              <p:cNvSpPr>
                <a:spLocks/>
              </p:cNvSpPr>
              <p:nvPr/>
            </p:nvSpPr>
            <p:spPr bwMode="auto">
              <a:xfrm>
                <a:off x="4308" y="3446"/>
                <a:ext cx="12" cy="6"/>
              </a:xfrm>
              <a:custGeom>
                <a:avLst/>
                <a:gdLst>
                  <a:gd name="T0" fmla="*/ 56 w 63"/>
                  <a:gd name="T1" fmla="*/ 12 h 26"/>
                  <a:gd name="T2" fmla="*/ 63 w 63"/>
                  <a:gd name="T3" fmla="*/ 26 h 26"/>
                  <a:gd name="T4" fmla="*/ 0 w 63"/>
                  <a:gd name="T5" fmla="*/ 17 h 26"/>
                  <a:gd name="T6" fmla="*/ 6 w 63"/>
                  <a:gd name="T7" fmla="*/ 0 h 26"/>
                  <a:gd name="T8" fmla="*/ 8 w 63"/>
                  <a:gd name="T9" fmla="*/ 0 h 26"/>
                  <a:gd name="T10" fmla="*/ 15 w 63"/>
                  <a:gd name="T11" fmla="*/ 1 h 26"/>
                  <a:gd name="T12" fmla="*/ 22 w 63"/>
                  <a:gd name="T13" fmla="*/ 2 h 26"/>
                  <a:gd name="T14" fmla="*/ 31 w 63"/>
                  <a:gd name="T15" fmla="*/ 4 h 26"/>
                  <a:gd name="T16" fmla="*/ 41 w 63"/>
                  <a:gd name="T17" fmla="*/ 6 h 26"/>
                  <a:gd name="T18" fmla="*/ 49 w 63"/>
                  <a:gd name="T19" fmla="*/ 8 h 26"/>
                  <a:gd name="T20" fmla="*/ 54 w 63"/>
                  <a:gd name="T21" fmla="*/ 10 h 26"/>
                  <a:gd name="T22" fmla="*/ 56 w 63"/>
                  <a:gd name="T2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26">
                    <a:moveTo>
                      <a:pt x="56" y="12"/>
                    </a:moveTo>
                    <a:lnTo>
                      <a:pt x="63" y="26"/>
                    </a:lnTo>
                    <a:lnTo>
                      <a:pt x="0" y="17"/>
                    </a:lnTo>
                    <a:lnTo>
                      <a:pt x="6" y="0"/>
                    </a:lnTo>
                    <a:lnTo>
                      <a:pt x="8" y="0"/>
                    </a:lnTo>
                    <a:lnTo>
                      <a:pt x="15" y="1"/>
                    </a:lnTo>
                    <a:lnTo>
                      <a:pt x="22" y="2"/>
                    </a:lnTo>
                    <a:lnTo>
                      <a:pt x="31" y="4"/>
                    </a:lnTo>
                    <a:lnTo>
                      <a:pt x="41" y="6"/>
                    </a:lnTo>
                    <a:lnTo>
                      <a:pt x="49" y="8"/>
                    </a:lnTo>
                    <a:lnTo>
                      <a:pt x="54" y="10"/>
                    </a:lnTo>
                    <a:lnTo>
                      <a:pt x="56" y="12"/>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2" name="Freeform 186"/>
              <p:cNvSpPr>
                <a:spLocks/>
              </p:cNvSpPr>
              <p:nvPr/>
            </p:nvSpPr>
            <p:spPr bwMode="auto">
              <a:xfrm>
                <a:off x="4291" y="3444"/>
                <a:ext cx="13" cy="5"/>
              </a:xfrm>
              <a:custGeom>
                <a:avLst/>
                <a:gdLst>
                  <a:gd name="T0" fmla="*/ 60 w 63"/>
                  <a:gd name="T1" fmla="*/ 5 h 29"/>
                  <a:gd name="T2" fmla="*/ 63 w 63"/>
                  <a:gd name="T3" fmla="*/ 29 h 29"/>
                  <a:gd name="T4" fmla="*/ 0 w 63"/>
                  <a:gd name="T5" fmla="*/ 19 h 29"/>
                  <a:gd name="T6" fmla="*/ 19 w 63"/>
                  <a:gd name="T7" fmla="*/ 0 h 29"/>
                  <a:gd name="T8" fmla="*/ 60 w 63"/>
                  <a:gd name="T9" fmla="*/ 5 h 29"/>
                </a:gdLst>
                <a:ahLst/>
                <a:cxnLst>
                  <a:cxn ang="0">
                    <a:pos x="T0" y="T1"/>
                  </a:cxn>
                  <a:cxn ang="0">
                    <a:pos x="T2" y="T3"/>
                  </a:cxn>
                  <a:cxn ang="0">
                    <a:pos x="T4" y="T5"/>
                  </a:cxn>
                  <a:cxn ang="0">
                    <a:pos x="T6" y="T7"/>
                  </a:cxn>
                  <a:cxn ang="0">
                    <a:pos x="T8" y="T9"/>
                  </a:cxn>
                </a:cxnLst>
                <a:rect l="0" t="0" r="r" b="b"/>
                <a:pathLst>
                  <a:path w="63" h="29">
                    <a:moveTo>
                      <a:pt x="60" y="5"/>
                    </a:moveTo>
                    <a:lnTo>
                      <a:pt x="63" y="29"/>
                    </a:lnTo>
                    <a:lnTo>
                      <a:pt x="0" y="19"/>
                    </a:lnTo>
                    <a:lnTo>
                      <a:pt x="19" y="0"/>
                    </a:lnTo>
                    <a:lnTo>
                      <a:pt x="60" y="5"/>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3" name="Freeform 187"/>
              <p:cNvSpPr>
                <a:spLocks/>
              </p:cNvSpPr>
              <p:nvPr/>
            </p:nvSpPr>
            <p:spPr bwMode="auto">
              <a:xfrm>
                <a:off x="4278" y="3442"/>
                <a:ext cx="10" cy="5"/>
              </a:xfrm>
              <a:custGeom>
                <a:avLst/>
                <a:gdLst>
                  <a:gd name="T0" fmla="*/ 50 w 53"/>
                  <a:gd name="T1" fmla="*/ 7 h 25"/>
                  <a:gd name="T2" fmla="*/ 53 w 53"/>
                  <a:gd name="T3" fmla="*/ 25 h 25"/>
                  <a:gd name="T4" fmla="*/ 0 w 53"/>
                  <a:gd name="T5" fmla="*/ 18 h 25"/>
                  <a:gd name="T6" fmla="*/ 14 w 53"/>
                  <a:gd name="T7" fmla="*/ 0 h 25"/>
                  <a:gd name="T8" fmla="*/ 50 w 53"/>
                  <a:gd name="T9" fmla="*/ 7 h 25"/>
                </a:gdLst>
                <a:ahLst/>
                <a:cxnLst>
                  <a:cxn ang="0">
                    <a:pos x="T0" y="T1"/>
                  </a:cxn>
                  <a:cxn ang="0">
                    <a:pos x="T2" y="T3"/>
                  </a:cxn>
                  <a:cxn ang="0">
                    <a:pos x="T4" y="T5"/>
                  </a:cxn>
                  <a:cxn ang="0">
                    <a:pos x="T6" y="T7"/>
                  </a:cxn>
                  <a:cxn ang="0">
                    <a:pos x="T8" y="T9"/>
                  </a:cxn>
                </a:cxnLst>
                <a:rect l="0" t="0" r="r" b="b"/>
                <a:pathLst>
                  <a:path w="53" h="25">
                    <a:moveTo>
                      <a:pt x="50" y="7"/>
                    </a:moveTo>
                    <a:lnTo>
                      <a:pt x="53" y="25"/>
                    </a:lnTo>
                    <a:lnTo>
                      <a:pt x="0" y="18"/>
                    </a:lnTo>
                    <a:lnTo>
                      <a:pt x="14" y="0"/>
                    </a:lnTo>
                    <a:lnTo>
                      <a:pt x="50" y="7"/>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4" name="Freeform 188"/>
              <p:cNvSpPr>
                <a:spLocks/>
              </p:cNvSpPr>
              <p:nvPr/>
            </p:nvSpPr>
            <p:spPr bwMode="auto">
              <a:xfrm>
                <a:off x="4265" y="3440"/>
                <a:ext cx="11" cy="5"/>
              </a:xfrm>
              <a:custGeom>
                <a:avLst/>
                <a:gdLst>
                  <a:gd name="T0" fmla="*/ 52 w 54"/>
                  <a:gd name="T1" fmla="*/ 7 h 24"/>
                  <a:gd name="T2" fmla="*/ 54 w 54"/>
                  <a:gd name="T3" fmla="*/ 24 h 24"/>
                  <a:gd name="T4" fmla="*/ 0 w 54"/>
                  <a:gd name="T5" fmla="*/ 18 h 24"/>
                  <a:gd name="T6" fmla="*/ 10 w 54"/>
                  <a:gd name="T7" fmla="*/ 0 h 24"/>
                  <a:gd name="T8" fmla="*/ 52 w 54"/>
                  <a:gd name="T9" fmla="*/ 7 h 24"/>
                </a:gdLst>
                <a:ahLst/>
                <a:cxnLst>
                  <a:cxn ang="0">
                    <a:pos x="T0" y="T1"/>
                  </a:cxn>
                  <a:cxn ang="0">
                    <a:pos x="T2" y="T3"/>
                  </a:cxn>
                  <a:cxn ang="0">
                    <a:pos x="T4" y="T5"/>
                  </a:cxn>
                  <a:cxn ang="0">
                    <a:pos x="T6" y="T7"/>
                  </a:cxn>
                  <a:cxn ang="0">
                    <a:pos x="T8" y="T9"/>
                  </a:cxn>
                </a:cxnLst>
                <a:rect l="0" t="0" r="r" b="b"/>
                <a:pathLst>
                  <a:path w="54" h="24">
                    <a:moveTo>
                      <a:pt x="52" y="7"/>
                    </a:moveTo>
                    <a:lnTo>
                      <a:pt x="54" y="24"/>
                    </a:lnTo>
                    <a:lnTo>
                      <a:pt x="0" y="18"/>
                    </a:lnTo>
                    <a:lnTo>
                      <a:pt x="10" y="0"/>
                    </a:lnTo>
                    <a:lnTo>
                      <a:pt x="52" y="7"/>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5" name="Freeform 189"/>
              <p:cNvSpPr>
                <a:spLocks/>
              </p:cNvSpPr>
              <p:nvPr/>
            </p:nvSpPr>
            <p:spPr bwMode="auto">
              <a:xfrm>
                <a:off x="4249" y="3441"/>
                <a:ext cx="9" cy="4"/>
              </a:xfrm>
              <a:custGeom>
                <a:avLst/>
                <a:gdLst>
                  <a:gd name="T0" fmla="*/ 48 w 49"/>
                  <a:gd name="T1" fmla="*/ 7 h 25"/>
                  <a:gd name="T2" fmla="*/ 49 w 49"/>
                  <a:gd name="T3" fmla="*/ 25 h 25"/>
                  <a:gd name="T4" fmla="*/ 0 w 49"/>
                  <a:gd name="T5" fmla="*/ 19 h 25"/>
                  <a:gd name="T6" fmla="*/ 5 w 49"/>
                  <a:gd name="T7" fmla="*/ 0 h 25"/>
                  <a:gd name="T8" fmla="*/ 48 w 49"/>
                  <a:gd name="T9" fmla="*/ 7 h 25"/>
                </a:gdLst>
                <a:ahLst/>
                <a:cxnLst>
                  <a:cxn ang="0">
                    <a:pos x="T0" y="T1"/>
                  </a:cxn>
                  <a:cxn ang="0">
                    <a:pos x="T2" y="T3"/>
                  </a:cxn>
                  <a:cxn ang="0">
                    <a:pos x="T4" y="T5"/>
                  </a:cxn>
                  <a:cxn ang="0">
                    <a:pos x="T6" y="T7"/>
                  </a:cxn>
                  <a:cxn ang="0">
                    <a:pos x="T8" y="T9"/>
                  </a:cxn>
                </a:cxnLst>
                <a:rect l="0" t="0" r="r" b="b"/>
                <a:pathLst>
                  <a:path w="49" h="25">
                    <a:moveTo>
                      <a:pt x="48" y="7"/>
                    </a:moveTo>
                    <a:lnTo>
                      <a:pt x="49" y="25"/>
                    </a:lnTo>
                    <a:lnTo>
                      <a:pt x="0" y="19"/>
                    </a:lnTo>
                    <a:lnTo>
                      <a:pt x="5" y="0"/>
                    </a:lnTo>
                    <a:lnTo>
                      <a:pt x="48" y="7"/>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6" name="Freeform 190"/>
              <p:cNvSpPr>
                <a:spLocks/>
              </p:cNvSpPr>
              <p:nvPr/>
            </p:nvSpPr>
            <p:spPr bwMode="auto">
              <a:xfrm>
                <a:off x="4234" y="3439"/>
                <a:ext cx="11" cy="5"/>
              </a:xfrm>
              <a:custGeom>
                <a:avLst/>
                <a:gdLst>
                  <a:gd name="T0" fmla="*/ 51 w 51"/>
                  <a:gd name="T1" fmla="*/ 6 h 23"/>
                  <a:gd name="T2" fmla="*/ 51 w 51"/>
                  <a:gd name="T3" fmla="*/ 23 h 23"/>
                  <a:gd name="T4" fmla="*/ 0 w 51"/>
                  <a:gd name="T5" fmla="*/ 16 h 23"/>
                  <a:gd name="T6" fmla="*/ 10 w 51"/>
                  <a:gd name="T7" fmla="*/ 0 h 23"/>
                  <a:gd name="T8" fmla="*/ 51 w 51"/>
                  <a:gd name="T9" fmla="*/ 6 h 23"/>
                </a:gdLst>
                <a:ahLst/>
                <a:cxnLst>
                  <a:cxn ang="0">
                    <a:pos x="T0" y="T1"/>
                  </a:cxn>
                  <a:cxn ang="0">
                    <a:pos x="T2" y="T3"/>
                  </a:cxn>
                  <a:cxn ang="0">
                    <a:pos x="T4" y="T5"/>
                  </a:cxn>
                  <a:cxn ang="0">
                    <a:pos x="T6" y="T7"/>
                  </a:cxn>
                  <a:cxn ang="0">
                    <a:pos x="T8" y="T9"/>
                  </a:cxn>
                </a:cxnLst>
                <a:rect l="0" t="0" r="r" b="b"/>
                <a:pathLst>
                  <a:path w="51" h="23">
                    <a:moveTo>
                      <a:pt x="51" y="6"/>
                    </a:moveTo>
                    <a:lnTo>
                      <a:pt x="51" y="23"/>
                    </a:lnTo>
                    <a:lnTo>
                      <a:pt x="0" y="16"/>
                    </a:lnTo>
                    <a:lnTo>
                      <a:pt x="10" y="0"/>
                    </a:lnTo>
                    <a:lnTo>
                      <a:pt x="51" y="6"/>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 name="Freeform 191"/>
              <p:cNvSpPr>
                <a:spLocks/>
              </p:cNvSpPr>
              <p:nvPr/>
            </p:nvSpPr>
            <p:spPr bwMode="auto">
              <a:xfrm>
                <a:off x="4224" y="3437"/>
                <a:ext cx="9" cy="4"/>
              </a:xfrm>
              <a:custGeom>
                <a:avLst/>
                <a:gdLst>
                  <a:gd name="T0" fmla="*/ 44 w 44"/>
                  <a:gd name="T1" fmla="*/ 3 h 19"/>
                  <a:gd name="T2" fmla="*/ 44 w 44"/>
                  <a:gd name="T3" fmla="*/ 19 h 19"/>
                  <a:gd name="T4" fmla="*/ 0 w 44"/>
                  <a:gd name="T5" fmla="*/ 11 h 19"/>
                  <a:gd name="T6" fmla="*/ 0 w 44"/>
                  <a:gd name="T7" fmla="*/ 0 h 19"/>
                  <a:gd name="T8" fmla="*/ 44 w 44"/>
                  <a:gd name="T9" fmla="*/ 3 h 19"/>
                </a:gdLst>
                <a:ahLst/>
                <a:cxnLst>
                  <a:cxn ang="0">
                    <a:pos x="T0" y="T1"/>
                  </a:cxn>
                  <a:cxn ang="0">
                    <a:pos x="T2" y="T3"/>
                  </a:cxn>
                  <a:cxn ang="0">
                    <a:pos x="T4" y="T5"/>
                  </a:cxn>
                  <a:cxn ang="0">
                    <a:pos x="T6" y="T7"/>
                  </a:cxn>
                  <a:cxn ang="0">
                    <a:pos x="T8" y="T9"/>
                  </a:cxn>
                </a:cxnLst>
                <a:rect l="0" t="0" r="r" b="b"/>
                <a:pathLst>
                  <a:path w="44" h="19">
                    <a:moveTo>
                      <a:pt x="44" y="3"/>
                    </a:moveTo>
                    <a:lnTo>
                      <a:pt x="44" y="19"/>
                    </a:lnTo>
                    <a:lnTo>
                      <a:pt x="0" y="11"/>
                    </a:lnTo>
                    <a:lnTo>
                      <a:pt x="0" y="0"/>
                    </a:lnTo>
                    <a:lnTo>
                      <a:pt x="44" y="3"/>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 name="Freeform 192"/>
              <p:cNvSpPr>
                <a:spLocks/>
              </p:cNvSpPr>
              <p:nvPr/>
            </p:nvSpPr>
            <p:spPr bwMode="auto">
              <a:xfrm>
                <a:off x="4235" y="3428"/>
                <a:ext cx="10" cy="4"/>
              </a:xfrm>
              <a:custGeom>
                <a:avLst/>
                <a:gdLst>
                  <a:gd name="T0" fmla="*/ 51 w 52"/>
                  <a:gd name="T1" fmla="*/ 6 h 23"/>
                  <a:gd name="T2" fmla="*/ 52 w 52"/>
                  <a:gd name="T3" fmla="*/ 23 h 23"/>
                  <a:gd name="T4" fmla="*/ 0 w 52"/>
                  <a:gd name="T5" fmla="*/ 13 h 23"/>
                  <a:gd name="T6" fmla="*/ 9 w 52"/>
                  <a:gd name="T7" fmla="*/ 0 h 23"/>
                  <a:gd name="T8" fmla="*/ 51 w 52"/>
                  <a:gd name="T9" fmla="*/ 6 h 23"/>
                </a:gdLst>
                <a:ahLst/>
                <a:cxnLst>
                  <a:cxn ang="0">
                    <a:pos x="T0" y="T1"/>
                  </a:cxn>
                  <a:cxn ang="0">
                    <a:pos x="T2" y="T3"/>
                  </a:cxn>
                  <a:cxn ang="0">
                    <a:pos x="T4" y="T5"/>
                  </a:cxn>
                  <a:cxn ang="0">
                    <a:pos x="T6" y="T7"/>
                  </a:cxn>
                  <a:cxn ang="0">
                    <a:pos x="T8" y="T9"/>
                  </a:cxn>
                </a:cxnLst>
                <a:rect l="0" t="0" r="r" b="b"/>
                <a:pathLst>
                  <a:path w="52" h="23">
                    <a:moveTo>
                      <a:pt x="51" y="6"/>
                    </a:moveTo>
                    <a:lnTo>
                      <a:pt x="52" y="23"/>
                    </a:lnTo>
                    <a:lnTo>
                      <a:pt x="0" y="13"/>
                    </a:lnTo>
                    <a:lnTo>
                      <a:pt x="9" y="0"/>
                    </a:lnTo>
                    <a:lnTo>
                      <a:pt x="51" y="6"/>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 name="Freeform 193"/>
              <p:cNvSpPr>
                <a:spLocks/>
              </p:cNvSpPr>
              <p:nvPr/>
            </p:nvSpPr>
            <p:spPr bwMode="auto">
              <a:xfrm>
                <a:off x="4245" y="3418"/>
                <a:ext cx="12" cy="5"/>
              </a:xfrm>
              <a:custGeom>
                <a:avLst/>
                <a:gdLst>
                  <a:gd name="T0" fmla="*/ 54 w 57"/>
                  <a:gd name="T1" fmla="*/ 8 h 22"/>
                  <a:gd name="T2" fmla="*/ 57 w 57"/>
                  <a:gd name="T3" fmla="*/ 22 h 22"/>
                  <a:gd name="T4" fmla="*/ 0 w 57"/>
                  <a:gd name="T5" fmla="*/ 12 h 22"/>
                  <a:gd name="T6" fmla="*/ 12 w 57"/>
                  <a:gd name="T7" fmla="*/ 0 h 22"/>
                  <a:gd name="T8" fmla="*/ 54 w 57"/>
                  <a:gd name="T9" fmla="*/ 8 h 22"/>
                </a:gdLst>
                <a:ahLst/>
                <a:cxnLst>
                  <a:cxn ang="0">
                    <a:pos x="T0" y="T1"/>
                  </a:cxn>
                  <a:cxn ang="0">
                    <a:pos x="T2" y="T3"/>
                  </a:cxn>
                  <a:cxn ang="0">
                    <a:pos x="T4" y="T5"/>
                  </a:cxn>
                  <a:cxn ang="0">
                    <a:pos x="T6" y="T7"/>
                  </a:cxn>
                  <a:cxn ang="0">
                    <a:pos x="T8" y="T9"/>
                  </a:cxn>
                </a:cxnLst>
                <a:rect l="0" t="0" r="r" b="b"/>
                <a:pathLst>
                  <a:path w="57" h="22">
                    <a:moveTo>
                      <a:pt x="54" y="8"/>
                    </a:moveTo>
                    <a:lnTo>
                      <a:pt x="57" y="22"/>
                    </a:lnTo>
                    <a:lnTo>
                      <a:pt x="0" y="12"/>
                    </a:lnTo>
                    <a:lnTo>
                      <a:pt x="12" y="0"/>
                    </a:lnTo>
                    <a:lnTo>
                      <a:pt x="54" y="8"/>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0" name="Freeform 194"/>
              <p:cNvSpPr>
                <a:spLocks/>
              </p:cNvSpPr>
              <p:nvPr/>
            </p:nvSpPr>
            <p:spPr bwMode="auto">
              <a:xfrm>
                <a:off x="4254" y="3413"/>
                <a:ext cx="10" cy="4"/>
              </a:xfrm>
              <a:custGeom>
                <a:avLst/>
                <a:gdLst>
                  <a:gd name="T0" fmla="*/ 48 w 48"/>
                  <a:gd name="T1" fmla="*/ 7 h 20"/>
                  <a:gd name="T2" fmla="*/ 48 w 48"/>
                  <a:gd name="T3" fmla="*/ 20 h 20"/>
                  <a:gd name="T4" fmla="*/ 0 w 48"/>
                  <a:gd name="T5" fmla="*/ 13 h 20"/>
                  <a:gd name="T6" fmla="*/ 8 w 48"/>
                  <a:gd name="T7" fmla="*/ 0 h 20"/>
                  <a:gd name="T8" fmla="*/ 48 w 48"/>
                  <a:gd name="T9" fmla="*/ 7 h 20"/>
                </a:gdLst>
                <a:ahLst/>
                <a:cxnLst>
                  <a:cxn ang="0">
                    <a:pos x="T0" y="T1"/>
                  </a:cxn>
                  <a:cxn ang="0">
                    <a:pos x="T2" y="T3"/>
                  </a:cxn>
                  <a:cxn ang="0">
                    <a:pos x="T4" y="T5"/>
                  </a:cxn>
                  <a:cxn ang="0">
                    <a:pos x="T6" y="T7"/>
                  </a:cxn>
                  <a:cxn ang="0">
                    <a:pos x="T8" y="T9"/>
                  </a:cxn>
                </a:cxnLst>
                <a:rect l="0" t="0" r="r" b="b"/>
                <a:pathLst>
                  <a:path w="48" h="20">
                    <a:moveTo>
                      <a:pt x="48" y="7"/>
                    </a:moveTo>
                    <a:lnTo>
                      <a:pt x="48" y="20"/>
                    </a:lnTo>
                    <a:lnTo>
                      <a:pt x="0" y="13"/>
                    </a:lnTo>
                    <a:lnTo>
                      <a:pt x="8" y="0"/>
                    </a:lnTo>
                    <a:lnTo>
                      <a:pt x="48" y="7"/>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 name="Freeform 195"/>
              <p:cNvSpPr>
                <a:spLocks/>
              </p:cNvSpPr>
              <p:nvPr/>
            </p:nvSpPr>
            <p:spPr bwMode="auto">
              <a:xfrm>
                <a:off x="4262" y="3406"/>
                <a:ext cx="10" cy="4"/>
              </a:xfrm>
              <a:custGeom>
                <a:avLst/>
                <a:gdLst>
                  <a:gd name="T0" fmla="*/ 48 w 48"/>
                  <a:gd name="T1" fmla="*/ 6 h 20"/>
                  <a:gd name="T2" fmla="*/ 48 w 48"/>
                  <a:gd name="T3" fmla="*/ 20 h 20"/>
                  <a:gd name="T4" fmla="*/ 0 w 48"/>
                  <a:gd name="T5" fmla="*/ 11 h 20"/>
                  <a:gd name="T6" fmla="*/ 7 w 48"/>
                  <a:gd name="T7" fmla="*/ 0 h 20"/>
                  <a:gd name="T8" fmla="*/ 48 w 48"/>
                  <a:gd name="T9" fmla="*/ 6 h 20"/>
                </a:gdLst>
                <a:ahLst/>
                <a:cxnLst>
                  <a:cxn ang="0">
                    <a:pos x="T0" y="T1"/>
                  </a:cxn>
                  <a:cxn ang="0">
                    <a:pos x="T2" y="T3"/>
                  </a:cxn>
                  <a:cxn ang="0">
                    <a:pos x="T4" y="T5"/>
                  </a:cxn>
                  <a:cxn ang="0">
                    <a:pos x="T6" y="T7"/>
                  </a:cxn>
                  <a:cxn ang="0">
                    <a:pos x="T8" y="T9"/>
                  </a:cxn>
                </a:cxnLst>
                <a:rect l="0" t="0" r="r" b="b"/>
                <a:pathLst>
                  <a:path w="48" h="20">
                    <a:moveTo>
                      <a:pt x="48" y="6"/>
                    </a:moveTo>
                    <a:lnTo>
                      <a:pt x="48" y="20"/>
                    </a:lnTo>
                    <a:lnTo>
                      <a:pt x="0" y="11"/>
                    </a:lnTo>
                    <a:lnTo>
                      <a:pt x="7" y="0"/>
                    </a:lnTo>
                    <a:lnTo>
                      <a:pt x="48" y="6"/>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2" name="Freeform 196"/>
              <p:cNvSpPr>
                <a:spLocks/>
              </p:cNvSpPr>
              <p:nvPr/>
            </p:nvSpPr>
            <p:spPr bwMode="auto">
              <a:xfrm>
                <a:off x="4258" y="3431"/>
                <a:ext cx="19" cy="6"/>
              </a:xfrm>
              <a:custGeom>
                <a:avLst/>
                <a:gdLst>
                  <a:gd name="T0" fmla="*/ 84 w 94"/>
                  <a:gd name="T1" fmla="*/ 9 h 25"/>
                  <a:gd name="T2" fmla="*/ 0 w 94"/>
                  <a:gd name="T3" fmla="*/ 0 h 25"/>
                  <a:gd name="T4" fmla="*/ 0 w 94"/>
                  <a:gd name="T5" fmla="*/ 14 h 25"/>
                  <a:gd name="T6" fmla="*/ 58 w 94"/>
                  <a:gd name="T7" fmla="*/ 23 h 25"/>
                  <a:gd name="T8" fmla="*/ 94 w 94"/>
                  <a:gd name="T9" fmla="*/ 25 h 25"/>
                  <a:gd name="T10" fmla="*/ 84 w 94"/>
                  <a:gd name="T11" fmla="*/ 9 h 25"/>
                </a:gdLst>
                <a:ahLst/>
                <a:cxnLst>
                  <a:cxn ang="0">
                    <a:pos x="T0" y="T1"/>
                  </a:cxn>
                  <a:cxn ang="0">
                    <a:pos x="T2" y="T3"/>
                  </a:cxn>
                  <a:cxn ang="0">
                    <a:pos x="T4" y="T5"/>
                  </a:cxn>
                  <a:cxn ang="0">
                    <a:pos x="T6" y="T7"/>
                  </a:cxn>
                  <a:cxn ang="0">
                    <a:pos x="T8" y="T9"/>
                  </a:cxn>
                  <a:cxn ang="0">
                    <a:pos x="T10" y="T11"/>
                  </a:cxn>
                </a:cxnLst>
                <a:rect l="0" t="0" r="r" b="b"/>
                <a:pathLst>
                  <a:path w="94" h="25">
                    <a:moveTo>
                      <a:pt x="84" y="9"/>
                    </a:moveTo>
                    <a:lnTo>
                      <a:pt x="0" y="0"/>
                    </a:lnTo>
                    <a:lnTo>
                      <a:pt x="0" y="14"/>
                    </a:lnTo>
                    <a:lnTo>
                      <a:pt x="58" y="23"/>
                    </a:lnTo>
                    <a:lnTo>
                      <a:pt x="94" y="25"/>
                    </a:lnTo>
                    <a:lnTo>
                      <a:pt x="84" y="9"/>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3" name="Freeform 197"/>
              <p:cNvSpPr>
                <a:spLocks/>
              </p:cNvSpPr>
              <p:nvPr/>
            </p:nvSpPr>
            <p:spPr bwMode="auto">
              <a:xfrm>
                <a:off x="4252" y="3424"/>
                <a:ext cx="19" cy="5"/>
              </a:xfrm>
              <a:custGeom>
                <a:avLst/>
                <a:gdLst>
                  <a:gd name="T0" fmla="*/ 83 w 94"/>
                  <a:gd name="T1" fmla="*/ 9 h 24"/>
                  <a:gd name="T2" fmla="*/ 0 w 94"/>
                  <a:gd name="T3" fmla="*/ 0 h 24"/>
                  <a:gd name="T4" fmla="*/ 0 w 94"/>
                  <a:gd name="T5" fmla="*/ 14 h 24"/>
                  <a:gd name="T6" fmla="*/ 58 w 94"/>
                  <a:gd name="T7" fmla="*/ 23 h 24"/>
                  <a:gd name="T8" fmla="*/ 94 w 94"/>
                  <a:gd name="T9" fmla="*/ 24 h 24"/>
                  <a:gd name="T10" fmla="*/ 83 w 94"/>
                  <a:gd name="T11" fmla="*/ 9 h 24"/>
                </a:gdLst>
                <a:ahLst/>
                <a:cxnLst>
                  <a:cxn ang="0">
                    <a:pos x="T0" y="T1"/>
                  </a:cxn>
                  <a:cxn ang="0">
                    <a:pos x="T2" y="T3"/>
                  </a:cxn>
                  <a:cxn ang="0">
                    <a:pos x="T4" y="T5"/>
                  </a:cxn>
                  <a:cxn ang="0">
                    <a:pos x="T6" y="T7"/>
                  </a:cxn>
                  <a:cxn ang="0">
                    <a:pos x="T8" y="T9"/>
                  </a:cxn>
                  <a:cxn ang="0">
                    <a:pos x="T10" y="T11"/>
                  </a:cxn>
                </a:cxnLst>
                <a:rect l="0" t="0" r="r" b="b"/>
                <a:pathLst>
                  <a:path w="94" h="24">
                    <a:moveTo>
                      <a:pt x="83" y="9"/>
                    </a:moveTo>
                    <a:lnTo>
                      <a:pt x="0" y="0"/>
                    </a:lnTo>
                    <a:lnTo>
                      <a:pt x="0" y="14"/>
                    </a:lnTo>
                    <a:lnTo>
                      <a:pt x="58" y="23"/>
                    </a:lnTo>
                    <a:lnTo>
                      <a:pt x="94" y="24"/>
                    </a:lnTo>
                    <a:lnTo>
                      <a:pt x="83" y="9"/>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4" name="Freeform 198"/>
              <p:cNvSpPr>
                <a:spLocks/>
              </p:cNvSpPr>
              <p:nvPr/>
            </p:nvSpPr>
            <p:spPr bwMode="auto">
              <a:xfrm>
                <a:off x="4263" y="3418"/>
                <a:ext cx="19" cy="5"/>
              </a:xfrm>
              <a:custGeom>
                <a:avLst/>
                <a:gdLst>
                  <a:gd name="T0" fmla="*/ 83 w 94"/>
                  <a:gd name="T1" fmla="*/ 9 h 25"/>
                  <a:gd name="T2" fmla="*/ 0 w 94"/>
                  <a:gd name="T3" fmla="*/ 0 h 25"/>
                  <a:gd name="T4" fmla="*/ 0 w 94"/>
                  <a:gd name="T5" fmla="*/ 14 h 25"/>
                  <a:gd name="T6" fmla="*/ 58 w 94"/>
                  <a:gd name="T7" fmla="*/ 23 h 25"/>
                  <a:gd name="T8" fmla="*/ 94 w 94"/>
                  <a:gd name="T9" fmla="*/ 25 h 25"/>
                  <a:gd name="T10" fmla="*/ 83 w 94"/>
                  <a:gd name="T11" fmla="*/ 9 h 25"/>
                </a:gdLst>
                <a:ahLst/>
                <a:cxnLst>
                  <a:cxn ang="0">
                    <a:pos x="T0" y="T1"/>
                  </a:cxn>
                  <a:cxn ang="0">
                    <a:pos x="T2" y="T3"/>
                  </a:cxn>
                  <a:cxn ang="0">
                    <a:pos x="T4" y="T5"/>
                  </a:cxn>
                  <a:cxn ang="0">
                    <a:pos x="T6" y="T7"/>
                  </a:cxn>
                  <a:cxn ang="0">
                    <a:pos x="T8" y="T9"/>
                  </a:cxn>
                  <a:cxn ang="0">
                    <a:pos x="T10" y="T11"/>
                  </a:cxn>
                </a:cxnLst>
                <a:rect l="0" t="0" r="r" b="b"/>
                <a:pathLst>
                  <a:path w="94" h="25">
                    <a:moveTo>
                      <a:pt x="83" y="9"/>
                    </a:moveTo>
                    <a:lnTo>
                      <a:pt x="0" y="0"/>
                    </a:lnTo>
                    <a:lnTo>
                      <a:pt x="0" y="14"/>
                    </a:lnTo>
                    <a:lnTo>
                      <a:pt x="58" y="23"/>
                    </a:lnTo>
                    <a:lnTo>
                      <a:pt x="94" y="25"/>
                    </a:lnTo>
                    <a:lnTo>
                      <a:pt x="83" y="9"/>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5" name="Freeform 199"/>
              <p:cNvSpPr>
                <a:spLocks/>
              </p:cNvSpPr>
              <p:nvPr/>
            </p:nvSpPr>
            <p:spPr bwMode="auto">
              <a:xfrm>
                <a:off x="4453" y="3442"/>
                <a:ext cx="18" cy="5"/>
              </a:xfrm>
              <a:custGeom>
                <a:avLst/>
                <a:gdLst>
                  <a:gd name="T0" fmla="*/ 83 w 94"/>
                  <a:gd name="T1" fmla="*/ 9 h 24"/>
                  <a:gd name="T2" fmla="*/ 0 w 94"/>
                  <a:gd name="T3" fmla="*/ 0 h 24"/>
                  <a:gd name="T4" fmla="*/ 0 w 94"/>
                  <a:gd name="T5" fmla="*/ 15 h 24"/>
                  <a:gd name="T6" fmla="*/ 57 w 94"/>
                  <a:gd name="T7" fmla="*/ 23 h 24"/>
                  <a:gd name="T8" fmla="*/ 94 w 94"/>
                  <a:gd name="T9" fmla="*/ 24 h 24"/>
                  <a:gd name="T10" fmla="*/ 83 w 94"/>
                  <a:gd name="T11" fmla="*/ 9 h 24"/>
                </a:gdLst>
                <a:ahLst/>
                <a:cxnLst>
                  <a:cxn ang="0">
                    <a:pos x="T0" y="T1"/>
                  </a:cxn>
                  <a:cxn ang="0">
                    <a:pos x="T2" y="T3"/>
                  </a:cxn>
                  <a:cxn ang="0">
                    <a:pos x="T4" y="T5"/>
                  </a:cxn>
                  <a:cxn ang="0">
                    <a:pos x="T6" y="T7"/>
                  </a:cxn>
                  <a:cxn ang="0">
                    <a:pos x="T8" y="T9"/>
                  </a:cxn>
                  <a:cxn ang="0">
                    <a:pos x="T10" y="T11"/>
                  </a:cxn>
                </a:cxnLst>
                <a:rect l="0" t="0" r="r" b="b"/>
                <a:pathLst>
                  <a:path w="94" h="24">
                    <a:moveTo>
                      <a:pt x="83" y="9"/>
                    </a:moveTo>
                    <a:lnTo>
                      <a:pt x="0" y="0"/>
                    </a:lnTo>
                    <a:lnTo>
                      <a:pt x="0" y="15"/>
                    </a:lnTo>
                    <a:lnTo>
                      <a:pt x="57" y="23"/>
                    </a:lnTo>
                    <a:lnTo>
                      <a:pt x="94" y="24"/>
                    </a:lnTo>
                    <a:lnTo>
                      <a:pt x="83" y="9"/>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6" name="Freeform 200"/>
              <p:cNvSpPr>
                <a:spLocks/>
              </p:cNvSpPr>
              <p:nvPr/>
            </p:nvSpPr>
            <p:spPr bwMode="auto">
              <a:xfrm>
                <a:off x="4478" y="3437"/>
                <a:ext cx="18" cy="4"/>
              </a:xfrm>
              <a:custGeom>
                <a:avLst/>
                <a:gdLst>
                  <a:gd name="T0" fmla="*/ 84 w 94"/>
                  <a:gd name="T1" fmla="*/ 10 h 25"/>
                  <a:gd name="T2" fmla="*/ 0 w 94"/>
                  <a:gd name="T3" fmla="*/ 0 h 25"/>
                  <a:gd name="T4" fmla="*/ 0 w 94"/>
                  <a:gd name="T5" fmla="*/ 15 h 25"/>
                  <a:gd name="T6" fmla="*/ 58 w 94"/>
                  <a:gd name="T7" fmla="*/ 23 h 25"/>
                  <a:gd name="T8" fmla="*/ 94 w 94"/>
                  <a:gd name="T9" fmla="*/ 25 h 25"/>
                  <a:gd name="T10" fmla="*/ 84 w 94"/>
                  <a:gd name="T11" fmla="*/ 10 h 25"/>
                </a:gdLst>
                <a:ahLst/>
                <a:cxnLst>
                  <a:cxn ang="0">
                    <a:pos x="T0" y="T1"/>
                  </a:cxn>
                  <a:cxn ang="0">
                    <a:pos x="T2" y="T3"/>
                  </a:cxn>
                  <a:cxn ang="0">
                    <a:pos x="T4" y="T5"/>
                  </a:cxn>
                  <a:cxn ang="0">
                    <a:pos x="T6" y="T7"/>
                  </a:cxn>
                  <a:cxn ang="0">
                    <a:pos x="T8" y="T9"/>
                  </a:cxn>
                  <a:cxn ang="0">
                    <a:pos x="T10" y="T11"/>
                  </a:cxn>
                </a:cxnLst>
                <a:rect l="0" t="0" r="r" b="b"/>
                <a:pathLst>
                  <a:path w="94" h="25">
                    <a:moveTo>
                      <a:pt x="84" y="10"/>
                    </a:moveTo>
                    <a:lnTo>
                      <a:pt x="0" y="0"/>
                    </a:lnTo>
                    <a:lnTo>
                      <a:pt x="0" y="15"/>
                    </a:lnTo>
                    <a:lnTo>
                      <a:pt x="58" y="23"/>
                    </a:lnTo>
                    <a:lnTo>
                      <a:pt x="94" y="25"/>
                    </a:lnTo>
                    <a:lnTo>
                      <a:pt x="84" y="10"/>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 name="Freeform 201"/>
              <p:cNvSpPr>
                <a:spLocks/>
              </p:cNvSpPr>
              <p:nvPr/>
            </p:nvSpPr>
            <p:spPr bwMode="auto">
              <a:xfrm>
                <a:off x="4471" y="3446"/>
                <a:ext cx="19" cy="6"/>
              </a:xfrm>
              <a:custGeom>
                <a:avLst/>
                <a:gdLst>
                  <a:gd name="T0" fmla="*/ 81 w 92"/>
                  <a:gd name="T1" fmla="*/ 9 h 24"/>
                  <a:gd name="T2" fmla="*/ 0 w 92"/>
                  <a:gd name="T3" fmla="*/ 0 h 24"/>
                  <a:gd name="T4" fmla="*/ 0 w 92"/>
                  <a:gd name="T5" fmla="*/ 15 h 24"/>
                  <a:gd name="T6" fmla="*/ 55 w 92"/>
                  <a:gd name="T7" fmla="*/ 23 h 24"/>
                  <a:gd name="T8" fmla="*/ 92 w 92"/>
                  <a:gd name="T9" fmla="*/ 24 h 24"/>
                  <a:gd name="T10" fmla="*/ 81 w 92"/>
                  <a:gd name="T11" fmla="*/ 9 h 24"/>
                </a:gdLst>
                <a:ahLst/>
                <a:cxnLst>
                  <a:cxn ang="0">
                    <a:pos x="T0" y="T1"/>
                  </a:cxn>
                  <a:cxn ang="0">
                    <a:pos x="T2" y="T3"/>
                  </a:cxn>
                  <a:cxn ang="0">
                    <a:pos x="T4" y="T5"/>
                  </a:cxn>
                  <a:cxn ang="0">
                    <a:pos x="T6" y="T7"/>
                  </a:cxn>
                  <a:cxn ang="0">
                    <a:pos x="T8" y="T9"/>
                  </a:cxn>
                  <a:cxn ang="0">
                    <a:pos x="T10" y="T11"/>
                  </a:cxn>
                </a:cxnLst>
                <a:rect l="0" t="0" r="r" b="b"/>
                <a:pathLst>
                  <a:path w="92" h="24">
                    <a:moveTo>
                      <a:pt x="81" y="9"/>
                    </a:moveTo>
                    <a:lnTo>
                      <a:pt x="0" y="0"/>
                    </a:lnTo>
                    <a:lnTo>
                      <a:pt x="0" y="15"/>
                    </a:lnTo>
                    <a:lnTo>
                      <a:pt x="55" y="23"/>
                    </a:lnTo>
                    <a:lnTo>
                      <a:pt x="92" y="24"/>
                    </a:lnTo>
                    <a:lnTo>
                      <a:pt x="81" y="9"/>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 name="Freeform 202"/>
              <p:cNvSpPr>
                <a:spLocks/>
              </p:cNvSpPr>
              <p:nvPr/>
            </p:nvSpPr>
            <p:spPr bwMode="auto">
              <a:xfrm>
                <a:off x="4278" y="3409"/>
                <a:ext cx="18" cy="4"/>
              </a:xfrm>
              <a:custGeom>
                <a:avLst/>
                <a:gdLst>
                  <a:gd name="T0" fmla="*/ 84 w 94"/>
                  <a:gd name="T1" fmla="*/ 10 h 26"/>
                  <a:gd name="T2" fmla="*/ 0 w 94"/>
                  <a:gd name="T3" fmla="*/ 0 h 26"/>
                  <a:gd name="T4" fmla="*/ 0 w 94"/>
                  <a:gd name="T5" fmla="*/ 15 h 26"/>
                  <a:gd name="T6" fmla="*/ 58 w 94"/>
                  <a:gd name="T7" fmla="*/ 23 h 26"/>
                  <a:gd name="T8" fmla="*/ 94 w 94"/>
                  <a:gd name="T9" fmla="*/ 26 h 26"/>
                  <a:gd name="T10" fmla="*/ 84 w 94"/>
                  <a:gd name="T11" fmla="*/ 10 h 26"/>
                </a:gdLst>
                <a:ahLst/>
                <a:cxnLst>
                  <a:cxn ang="0">
                    <a:pos x="T0" y="T1"/>
                  </a:cxn>
                  <a:cxn ang="0">
                    <a:pos x="T2" y="T3"/>
                  </a:cxn>
                  <a:cxn ang="0">
                    <a:pos x="T4" y="T5"/>
                  </a:cxn>
                  <a:cxn ang="0">
                    <a:pos x="T6" y="T7"/>
                  </a:cxn>
                  <a:cxn ang="0">
                    <a:pos x="T8" y="T9"/>
                  </a:cxn>
                  <a:cxn ang="0">
                    <a:pos x="T10" y="T11"/>
                  </a:cxn>
                </a:cxnLst>
                <a:rect l="0" t="0" r="r" b="b"/>
                <a:pathLst>
                  <a:path w="94" h="26">
                    <a:moveTo>
                      <a:pt x="84" y="10"/>
                    </a:moveTo>
                    <a:lnTo>
                      <a:pt x="0" y="0"/>
                    </a:lnTo>
                    <a:lnTo>
                      <a:pt x="0" y="15"/>
                    </a:lnTo>
                    <a:lnTo>
                      <a:pt x="58" y="23"/>
                    </a:lnTo>
                    <a:lnTo>
                      <a:pt x="94" y="26"/>
                    </a:lnTo>
                    <a:lnTo>
                      <a:pt x="84" y="10"/>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 name="Freeform 203"/>
              <p:cNvSpPr>
                <a:spLocks/>
              </p:cNvSpPr>
              <p:nvPr/>
            </p:nvSpPr>
            <p:spPr bwMode="auto">
              <a:xfrm>
                <a:off x="4296" y="3437"/>
                <a:ext cx="13" cy="6"/>
              </a:xfrm>
              <a:custGeom>
                <a:avLst/>
                <a:gdLst>
                  <a:gd name="T0" fmla="*/ 53 w 61"/>
                  <a:gd name="T1" fmla="*/ 7 h 28"/>
                  <a:gd name="T2" fmla="*/ 9 w 61"/>
                  <a:gd name="T3" fmla="*/ 0 h 28"/>
                  <a:gd name="T4" fmla="*/ 0 w 61"/>
                  <a:gd name="T5" fmla="*/ 14 h 28"/>
                  <a:gd name="T6" fmla="*/ 16 w 61"/>
                  <a:gd name="T7" fmla="*/ 10 h 28"/>
                  <a:gd name="T8" fmla="*/ 42 w 61"/>
                  <a:gd name="T9" fmla="*/ 14 h 28"/>
                  <a:gd name="T10" fmla="*/ 51 w 61"/>
                  <a:gd name="T11" fmla="*/ 28 h 28"/>
                  <a:gd name="T12" fmla="*/ 61 w 61"/>
                  <a:gd name="T13" fmla="*/ 28 h 28"/>
                  <a:gd name="T14" fmla="*/ 53 w 61"/>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28">
                    <a:moveTo>
                      <a:pt x="53" y="7"/>
                    </a:moveTo>
                    <a:lnTo>
                      <a:pt x="9" y="0"/>
                    </a:lnTo>
                    <a:lnTo>
                      <a:pt x="0" y="14"/>
                    </a:lnTo>
                    <a:lnTo>
                      <a:pt x="16" y="10"/>
                    </a:lnTo>
                    <a:lnTo>
                      <a:pt x="42" y="14"/>
                    </a:lnTo>
                    <a:lnTo>
                      <a:pt x="51" y="28"/>
                    </a:lnTo>
                    <a:lnTo>
                      <a:pt x="61" y="28"/>
                    </a:lnTo>
                    <a:lnTo>
                      <a:pt x="53" y="7"/>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 name="Freeform 204"/>
              <p:cNvSpPr>
                <a:spLocks/>
              </p:cNvSpPr>
              <p:nvPr/>
            </p:nvSpPr>
            <p:spPr bwMode="auto">
              <a:xfrm>
                <a:off x="4291" y="3429"/>
                <a:ext cx="12" cy="6"/>
              </a:xfrm>
              <a:custGeom>
                <a:avLst/>
                <a:gdLst>
                  <a:gd name="T0" fmla="*/ 52 w 61"/>
                  <a:gd name="T1" fmla="*/ 7 h 28"/>
                  <a:gd name="T2" fmla="*/ 9 w 61"/>
                  <a:gd name="T3" fmla="*/ 0 h 28"/>
                  <a:gd name="T4" fmla="*/ 0 w 61"/>
                  <a:gd name="T5" fmla="*/ 14 h 28"/>
                  <a:gd name="T6" fmla="*/ 16 w 61"/>
                  <a:gd name="T7" fmla="*/ 11 h 28"/>
                  <a:gd name="T8" fmla="*/ 42 w 61"/>
                  <a:gd name="T9" fmla="*/ 14 h 28"/>
                  <a:gd name="T10" fmla="*/ 50 w 61"/>
                  <a:gd name="T11" fmla="*/ 28 h 28"/>
                  <a:gd name="T12" fmla="*/ 61 w 61"/>
                  <a:gd name="T13" fmla="*/ 28 h 28"/>
                  <a:gd name="T14" fmla="*/ 52 w 61"/>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28">
                    <a:moveTo>
                      <a:pt x="52" y="7"/>
                    </a:moveTo>
                    <a:lnTo>
                      <a:pt x="9" y="0"/>
                    </a:lnTo>
                    <a:lnTo>
                      <a:pt x="0" y="14"/>
                    </a:lnTo>
                    <a:lnTo>
                      <a:pt x="16" y="11"/>
                    </a:lnTo>
                    <a:lnTo>
                      <a:pt x="42" y="14"/>
                    </a:lnTo>
                    <a:lnTo>
                      <a:pt x="50" y="28"/>
                    </a:lnTo>
                    <a:lnTo>
                      <a:pt x="61" y="28"/>
                    </a:lnTo>
                    <a:lnTo>
                      <a:pt x="52" y="7"/>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 name="Freeform 205"/>
              <p:cNvSpPr>
                <a:spLocks/>
              </p:cNvSpPr>
              <p:nvPr/>
            </p:nvSpPr>
            <p:spPr bwMode="auto">
              <a:xfrm>
                <a:off x="4301" y="3424"/>
                <a:ext cx="13" cy="5"/>
              </a:xfrm>
              <a:custGeom>
                <a:avLst/>
                <a:gdLst>
                  <a:gd name="T0" fmla="*/ 52 w 61"/>
                  <a:gd name="T1" fmla="*/ 7 h 28"/>
                  <a:gd name="T2" fmla="*/ 9 w 61"/>
                  <a:gd name="T3" fmla="*/ 0 h 28"/>
                  <a:gd name="T4" fmla="*/ 0 w 61"/>
                  <a:gd name="T5" fmla="*/ 13 h 28"/>
                  <a:gd name="T6" fmla="*/ 15 w 61"/>
                  <a:gd name="T7" fmla="*/ 10 h 28"/>
                  <a:gd name="T8" fmla="*/ 41 w 61"/>
                  <a:gd name="T9" fmla="*/ 13 h 28"/>
                  <a:gd name="T10" fmla="*/ 51 w 61"/>
                  <a:gd name="T11" fmla="*/ 28 h 28"/>
                  <a:gd name="T12" fmla="*/ 61 w 61"/>
                  <a:gd name="T13" fmla="*/ 28 h 28"/>
                  <a:gd name="T14" fmla="*/ 52 w 61"/>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28">
                    <a:moveTo>
                      <a:pt x="52" y="7"/>
                    </a:moveTo>
                    <a:lnTo>
                      <a:pt x="9" y="0"/>
                    </a:lnTo>
                    <a:lnTo>
                      <a:pt x="0" y="13"/>
                    </a:lnTo>
                    <a:lnTo>
                      <a:pt x="15" y="10"/>
                    </a:lnTo>
                    <a:lnTo>
                      <a:pt x="41" y="13"/>
                    </a:lnTo>
                    <a:lnTo>
                      <a:pt x="51" y="28"/>
                    </a:lnTo>
                    <a:lnTo>
                      <a:pt x="61" y="28"/>
                    </a:lnTo>
                    <a:lnTo>
                      <a:pt x="52" y="7"/>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2" name="Freeform 206"/>
              <p:cNvSpPr>
                <a:spLocks/>
              </p:cNvSpPr>
              <p:nvPr/>
            </p:nvSpPr>
            <p:spPr bwMode="auto">
              <a:xfrm>
                <a:off x="4296" y="3417"/>
                <a:ext cx="13" cy="5"/>
              </a:xfrm>
              <a:custGeom>
                <a:avLst/>
                <a:gdLst>
                  <a:gd name="T0" fmla="*/ 53 w 61"/>
                  <a:gd name="T1" fmla="*/ 7 h 29"/>
                  <a:gd name="T2" fmla="*/ 9 w 61"/>
                  <a:gd name="T3" fmla="*/ 0 h 29"/>
                  <a:gd name="T4" fmla="*/ 0 w 61"/>
                  <a:gd name="T5" fmla="*/ 14 h 29"/>
                  <a:gd name="T6" fmla="*/ 16 w 61"/>
                  <a:gd name="T7" fmla="*/ 11 h 29"/>
                  <a:gd name="T8" fmla="*/ 42 w 61"/>
                  <a:gd name="T9" fmla="*/ 14 h 29"/>
                  <a:gd name="T10" fmla="*/ 51 w 61"/>
                  <a:gd name="T11" fmla="*/ 29 h 29"/>
                  <a:gd name="T12" fmla="*/ 61 w 61"/>
                  <a:gd name="T13" fmla="*/ 29 h 29"/>
                  <a:gd name="T14" fmla="*/ 53 w 61"/>
                  <a:gd name="T15" fmla="*/ 7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29">
                    <a:moveTo>
                      <a:pt x="53" y="7"/>
                    </a:moveTo>
                    <a:lnTo>
                      <a:pt x="9" y="0"/>
                    </a:lnTo>
                    <a:lnTo>
                      <a:pt x="0" y="14"/>
                    </a:lnTo>
                    <a:lnTo>
                      <a:pt x="16" y="11"/>
                    </a:lnTo>
                    <a:lnTo>
                      <a:pt x="42" y="14"/>
                    </a:lnTo>
                    <a:lnTo>
                      <a:pt x="51" y="29"/>
                    </a:lnTo>
                    <a:lnTo>
                      <a:pt x="61" y="29"/>
                    </a:lnTo>
                    <a:lnTo>
                      <a:pt x="53" y="7"/>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3" name="Freeform 207"/>
              <p:cNvSpPr>
                <a:spLocks/>
              </p:cNvSpPr>
              <p:nvPr/>
            </p:nvSpPr>
            <p:spPr bwMode="auto">
              <a:xfrm>
                <a:off x="4316" y="3414"/>
                <a:ext cx="12" cy="6"/>
              </a:xfrm>
              <a:custGeom>
                <a:avLst/>
                <a:gdLst>
                  <a:gd name="T0" fmla="*/ 52 w 61"/>
                  <a:gd name="T1" fmla="*/ 7 h 28"/>
                  <a:gd name="T2" fmla="*/ 9 w 61"/>
                  <a:gd name="T3" fmla="*/ 0 h 28"/>
                  <a:gd name="T4" fmla="*/ 0 w 61"/>
                  <a:gd name="T5" fmla="*/ 14 h 28"/>
                  <a:gd name="T6" fmla="*/ 15 w 61"/>
                  <a:gd name="T7" fmla="*/ 10 h 28"/>
                  <a:gd name="T8" fmla="*/ 42 w 61"/>
                  <a:gd name="T9" fmla="*/ 14 h 28"/>
                  <a:gd name="T10" fmla="*/ 51 w 61"/>
                  <a:gd name="T11" fmla="*/ 28 h 28"/>
                  <a:gd name="T12" fmla="*/ 61 w 61"/>
                  <a:gd name="T13" fmla="*/ 28 h 28"/>
                  <a:gd name="T14" fmla="*/ 52 w 61"/>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28">
                    <a:moveTo>
                      <a:pt x="52" y="7"/>
                    </a:moveTo>
                    <a:lnTo>
                      <a:pt x="9" y="0"/>
                    </a:lnTo>
                    <a:lnTo>
                      <a:pt x="0" y="14"/>
                    </a:lnTo>
                    <a:lnTo>
                      <a:pt x="15" y="10"/>
                    </a:lnTo>
                    <a:lnTo>
                      <a:pt x="42" y="14"/>
                    </a:lnTo>
                    <a:lnTo>
                      <a:pt x="51" y="28"/>
                    </a:lnTo>
                    <a:lnTo>
                      <a:pt x="61" y="28"/>
                    </a:lnTo>
                    <a:lnTo>
                      <a:pt x="52" y="7"/>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4" name="Freeform 208"/>
              <p:cNvSpPr>
                <a:spLocks/>
              </p:cNvSpPr>
              <p:nvPr/>
            </p:nvSpPr>
            <p:spPr bwMode="auto">
              <a:xfrm>
                <a:off x="4166" y="3439"/>
                <a:ext cx="321" cy="95"/>
              </a:xfrm>
              <a:custGeom>
                <a:avLst/>
                <a:gdLst>
                  <a:gd name="T0" fmla="*/ 931 w 1611"/>
                  <a:gd name="T1" fmla="*/ 254 h 477"/>
                  <a:gd name="T2" fmla="*/ 932 w 1611"/>
                  <a:gd name="T3" fmla="*/ 335 h 477"/>
                  <a:gd name="T4" fmla="*/ 908 w 1611"/>
                  <a:gd name="T5" fmla="*/ 395 h 477"/>
                  <a:gd name="T6" fmla="*/ 1498 w 1611"/>
                  <a:gd name="T7" fmla="*/ 316 h 477"/>
                  <a:gd name="T8" fmla="*/ 1424 w 1611"/>
                  <a:gd name="T9" fmla="*/ 468 h 477"/>
                  <a:gd name="T10" fmla="*/ 1611 w 1611"/>
                  <a:gd name="T11" fmla="*/ 260 h 477"/>
                  <a:gd name="T12" fmla="*/ 1555 w 1611"/>
                  <a:gd name="T13" fmla="*/ 216 h 477"/>
                  <a:gd name="T14" fmla="*/ 460 w 1611"/>
                  <a:gd name="T15" fmla="*/ 48 h 477"/>
                  <a:gd name="T16" fmla="*/ 208 w 1611"/>
                  <a:gd name="T17" fmla="*/ 12 h 477"/>
                  <a:gd name="T18" fmla="*/ 178 w 1611"/>
                  <a:gd name="T19" fmla="*/ 36 h 477"/>
                  <a:gd name="T20" fmla="*/ 148 w 1611"/>
                  <a:gd name="T21" fmla="*/ 60 h 477"/>
                  <a:gd name="T22" fmla="*/ 121 w 1611"/>
                  <a:gd name="T23" fmla="*/ 84 h 477"/>
                  <a:gd name="T24" fmla="*/ 94 w 1611"/>
                  <a:gd name="T25" fmla="*/ 109 h 477"/>
                  <a:gd name="T26" fmla="*/ 68 w 1611"/>
                  <a:gd name="T27" fmla="*/ 135 h 477"/>
                  <a:gd name="T28" fmla="*/ 42 w 1611"/>
                  <a:gd name="T29" fmla="*/ 162 h 477"/>
                  <a:gd name="T30" fmla="*/ 14 w 1611"/>
                  <a:gd name="T31" fmla="*/ 190 h 477"/>
                  <a:gd name="T32" fmla="*/ 27 w 1611"/>
                  <a:gd name="T33" fmla="*/ 212 h 477"/>
                  <a:gd name="T34" fmla="*/ 179 w 1611"/>
                  <a:gd name="T35" fmla="*/ 73 h 477"/>
                  <a:gd name="T36" fmla="*/ 50 w 1611"/>
                  <a:gd name="T37" fmla="*/ 220 h 477"/>
                  <a:gd name="T38" fmla="*/ 74 w 1611"/>
                  <a:gd name="T39" fmla="*/ 235 h 477"/>
                  <a:gd name="T40" fmla="*/ 108 w 1611"/>
                  <a:gd name="T41" fmla="*/ 248 h 477"/>
                  <a:gd name="T42" fmla="*/ 149 w 1611"/>
                  <a:gd name="T43" fmla="*/ 260 h 477"/>
                  <a:gd name="T44" fmla="*/ 201 w 1611"/>
                  <a:gd name="T45" fmla="*/ 271 h 477"/>
                  <a:gd name="T46" fmla="*/ 260 w 1611"/>
                  <a:gd name="T47" fmla="*/ 282 h 477"/>
                  <a:gd name="T48" fmla="*/ 330 w 1611"/>
                  <a:gd name="T49" fmla="*/ 291 h 477"/>
                  <a:gd name="T50" fmla="*/ 409 w 1611"/>
                  <a:gd name="T51" fmla="*/ 301 h 477"/>
                  <a:gd name="T52" fmla="*/ 468 w 1611"/>
                  <a:gd name="T53" fmla="*/ 287 h 477"/>
                  <a:gd name="T54" fmla="*/ 498 w 1611"/>
                  <a:gd name="T55" fmla="*/ 256 h 477"/>
                  <a:gd name="T56" fmla="*/ 527 w 1611"/>
                  <a:gd name="T57" fmla="*/ 232 h 477"/>
                  <a:gd name="T58" fmla="*/ 564 w 1611"/>
                  <a:gd name="T59" fmla="*/ 214 h 477"/>
                  <a:gd name="T60" fmla="*/ 625 w 1611"/>
                  <a:gd name="T61" fmla="*/ 194 h 477"/>
                  <a:gd name="T62" fmla="*/ 999 w 1611"/>
                  <a:gd name="T63" fmla="*/ 140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1" h="477">
                    <a:moveTo>
                      <a:pt x="999" y="140"/>
                    </a:moveTo>
                    <a:lnTo>
                      <a:pt x="931" y="254"/>
                    </a:lnTo>
                    <a:lnTo>
                      <a:pt x="934" y="303"/>
                    </a:lnTo>
                    <a:lnTo>
                      <a:pt x="932" y="335"/>
                    </a:lnTo>
                    <a:lnTo>
                      <a:pt x="925" y="362"/>
                    </a:lnTo>
                    <a:lnTo>
                      <a:pt x="908" y="395"/>
                    </a:lnTo>
                    <a:lnTo>
                      <a:pt x="1402" y="476"/>
                    </a:lnTo>
                    <a:lnTo>
                      <a:pt x="1498" y="316"/>
                    </a:lnTo>
                    <a:lnTo>
                      <a:pt x="1517" y="319"/>
                    </a:lnTo>
                    <a:lnTo>
                      <a:pt x="1424" y="468"/>
                    </a:lnTo>
                    <a:lnTo>
                      <a:pt x="1474" y="477"/>
                    </a:lnTo>
                    <a:lnTo>
                      <a:pt x="1611" y="260"/>
                    </a:lnTo>
                    <a:lnTo>
                      <a:pt x="1589" y="239"/>
                    </a:lnTo>
                    <a:lnTo>
                      <a:pt x="1555" y="216"/>
                    </a:lnTo>
                    <a:lnTo>
                      <a:pt x="491" y="30"/>
                    </a:lnTo>
                    <a:lnTo>
                      <a:pt x="460" y="48"/>
                    </a:lnTo>
                    <a:lnTo>
                      <a:pt x="225" y="0"/>
                    </a:lnTo>
                    <a:lnTo>
                      <a:pt x="208" y="12"/>
                    </a:lnTo>
                    <a:lnTo>
                      <a:pt x="192" y="24"/>
                    </a:lnTo>
                    <a:lnTo>
                      <a:pt x="178" y="36"/>
                    </a:lnTo>
                    <a:lnTo>
                      <a:pt x="163" y="48"/>
                    </a:lnTo>
                    <a:lnTo>
                      <a:pt x="148" y="60"/>
                    </a:lnTo>
                    <a:lnTo>
                      <a:pt x="135" y="73"/>
                    </a:lnTo>
                    <a:lnTo>
                      <a:pt x="121" y="84"/>
                    </a:lnTo>
                    <a:lnTo>
                      <a:pt x="108" y="97"/>
                    </a:lnTo>
                    <a:lnTo>
                      <a:pt x="94" y="109"/>
                    </a:lnTo>
                    <a:lnTo>
                      <a:pt x="81" y="122"/>
                    </a:lnTo>
                    <a:lnTo>
                      <a:pt x="68" y="135"/>
                    </a:lnTo>
                    <a:lnTo>
                      <a:pt x="55" y="148"/>
                    </a:lnTo>
                    <a:lnTo>
                      <a:pt x="42" y="162"/>
                    </a:lnTo>
                    <a:lnTo>
                      <a:pt x="28" y="176"/>
                    </a:lnTo>
                    <a:lnTo>
                      <a:pt x="14" y="190"/>
                    </a:lnTo>
                    <a:lnTo>
                      <a:pt x="0" y="204"/>
                    </a:lnTo>
                    <a:lnTo>
                      <a:pt x="27" y="212"/>
                    </a:lnTo>
                    <a:lnTo>
                      <a:pt x="168" y="68"/>
                    </a:lnTo>
                    <a:lnTo>
                      <a:pt x="179" y="73"/>
                    </a:lnTo>
                    <a:lnTo>
                      <a:pt x="41" y="213"/>
                    </a:lnTo>
                    <a:lnTo>
                      <a:pt x="50" y="220"/>
                    </a:lnTo>
                    <a:lnTo>
                      <a:pt x="62" y="227"/>
                    </a:lnTo>
                    <a:lnTo>
                      <a:pt x="74" y="235"/>
                    </a:lnTo>
                    <a:lnTo>
                      <a:pt x="90" y="241"/>
                    </a:lnTo>
                    <a:lnTo>
                      <a:pt x="108" y="248"/>
                    </a:lnTo>
                    <a:lnTo>
                      <a:pt x="127" y="254"/>
                    </a:lnTo>
                    <a:lnTo>
                      <a:pt x="149" y="260"/>
                    </a:lnTo>
                    <a:lnTo>
                      <a:pt x="173" y="265"/>
                    </a:lnTo>
                    <a:lnTo>
                      <a:pt x="201" y="271"/>
                    </a:lnTo>
                    <a:lnTo>
                      <a:pt x="229" y="277"/>
                    </a:lnTo>
                    <a:lnTo>
                      <a:pt x="260" y="282"/>
                    </a:lnTo>
                    <a:lnTo>
                      <a:pt x="294" y="287"/>
                    </a:lnTo>
                    <a:lnTo>
                      <a:pt x="330" y="291"/>
                    </a:lnTo>
                    <a:lnTo>
                      <a:pt x="368" y="297"/>
                    </a:lnTo>
                    <a:lnTo>
                      <a:pt x="409" y="301"/>
                    </a:lnTo>
                    <a:lnTo>
                      <a:pt x="453" y="306"/>
                    </a:lnTo>
                    <a:lnTo>
                      <a:pt x="468" y="287"/>
                    </a:lnTo>
                    <a:lnTo>
                      <a:pt x="483" y="270"/>
                    </a:lnTo>
                    <a:lnTo>
                      <a:pt x="498" y="256"/>
                    </a:lnTo>
                    <a:lnTo>
                      <a:pt x="511" y="242"/>
                    </a:lnTo>
                    <a:lnTo>
                      <a:pt x="527" y="232"/>
                    </a:lnTo>
                    <a:lnTo>
                      <a:pt x="545" y="222"/>
                    </a:lnTo>
                    <a:lnTo>
                      <a:pt x="564" y="214"/>
                    </a:lnTo>
                    <a:lnTo>
                      <a:pt x="588" y="207"/>
                    </a:lnTo>
                    <a:lnTo>
                      <a:pt x="625" y="194"/>
                    </a:lnTo>
                    <a:lnTo>
                      <a:pt x="713" y="93"/>
                    </a:lnTo>
                    <a:lnTo>
                      <a:pt x="999" y="140"/>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5" name="Freeform 209"/>
              <p:cNvSpPr>
                <a:spLocks/>
              </p:cNvSpPr>
              <p:nvPr/>
            </p:nvSpPr>
            <p:spPr bwMode="auto">
              <a:xfrm>
                <a:off x="4480" y="3432"/>
                <a:ext cx="34" cy="57"/>
              </a:xfrm>
              <a:custGeom>
                <a:avLst/>
                <a:gdLst>
                  <a:gd name="T0" fmla="*/ 168 w 168"/>
                  <a:gd name="T1" fmla="*/ 0 h 288"/>
                  <a:gd name="T2" fmla="*/ 150 w 168"/>
                  <a:gd name="T3" fmla="*/ 32 h 288"/>
                  <a:gd name="T4" fmla="*/ 135 w 168"/>
                  <a:gd name="T5" fmla="*/ 65 h 288"/>
                  <a:gd name="T6" fmla="*/ 119 w 168"/>
                  <a:gd name="T7" fmla="*/ 97 h 288"/>
                  <a:gd name="T8" fmla="*/ 103 w 168"/>
                  <a:gd name="T9" fmla="*/ 128 h 288"/>
                  <a:gd name="T10" fmla="*/ 90 w 168"/>
                  <a:gd name="T11" fmla="*/ 161 h 288"/>
                  <a:gd name="T12" fmla="*/ 76 w 168"/>
                  <a:gd name="T13" fmla="*/ 193 h 288"/>
                  <a:gd name="T14" fmla="*/ 64 w 168"/>
                  <a:gd name="T15" fmla="*/ 227 h 288"/>
                  <a:gd name="T16" fmla="*/ 51 w 168"/>
                  <a:gd name="T17" fmla="*/ 262 h 288"/>
                  <a:gd name="T18" fmla="*/ 38 w 168"/>
                  <a:gd name="T19" fmla="*/ 288 h 288"/>
                  <a:gd name="T20" fmla="*/ 0 w 168"/>
                  <a:gd name="T21" fmla="*/ 236 h 288"/>
                  <a:gd name="T22" fmla="*/ 110 w 168"/>
                  <a:gd name="T23" fmla="*/ 29 h 288"/>
                  <a:gd name="T24" fmla="*/ 136 w 168"/>
                  <a:gd name="T25" fmla="*/ 21 h 288"/>
                  <a:gd name="T26" fmla="*/ 168 w 168"/>
                  <a:gd name="T27"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 h="288">
                    <a:moveTo>
                      <a:pt x="168" y="0"/>
                    </a:moveTo>
                    <a:lnTo>
                      <a:pt x="150" y="32"/>
                    </a:lnTo>
                    <a:lnTo>
                      <a:pt x="135" y="65"/>
                    </a:lnTo>
                    <a:lnTo>
                      <a:pt x="119" y="97"/>
                    </a:lnTo>
                    <a:lnTo>
                      <a:pt x="103" y="128"/>
                    </a:lnTo>
                    <a:lnTo>
                      <a:pt x="90" y="161"/>
                    </a:lnTo>
                    <a:lnTo>
                      <a:pt x="76" y="193"/>
                    </a:lnTo>
                    <a:lnTo>
                      <a:pt x="64" y="227"/>
                    </a:lnTo>
                    <a:lnTo>
                      <a:pt x="51" y="262"/>
                    </a:lnTo>
                    <a:lnTo>
                      <a:pt x="38" y="288"/>
                    </a:lnTo>
                    <a:lnTo>
                      <a:pt x="0" y="236"/>
                    </a:lnTo>
                    <a:lnTo>
                      <a:pt x="110" y="29"/>
                    </a:lnTo>
                    <a:lnTo>
                      <a:pt x="136" y="21"/>
                    </a:lnTo>
                    <a:lnTo>
                      <a:pt x="168" y="0"/>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6" name="Freeform 210"/>
              <p:cNvSpPr>
                <a:spLocks/>
              </p:cNvSpPr>
              <p:nvPr/>
            </p:nvSpPr>
            <p:spPr bwMode="auto">
              <a:xfrm>
                <a:off x="4213" y="3401"/>
                <a:ext cx="56" cy="37"/>
              </a:xfrm>
              <a:custGeom>
                <a:avLst/>
                <a:gdLst>
                  <a:gd name="T0" fmla="*/ 34 w 286"/>
                  <a:gd name="T1" fmla="*/ 182 h 184"/>
                  <a:gd name="T2" fmla="*/ 286 w 286"/>
                  <a:gd name="T3" fmla="*/ 0 h 184"/>
                  <a:gd name="T4" fmla="*/ 259 w 286"/>
                  <a:gd name="T5" fmla="*/ 0 h 184"/>
                  <a:gd name="T6" fmla="*/ 80 w 286"/>
                  <a:gd name="T7" fmla="*/ 122 h 184"/>
                  <a:gd name="T8" fmla="*/ 0 w 286"/>
                  <a:gd name="T9" fmla="*/ 184 h 184"/>
                  <a:gd name="T10" fmla="*/ 34 w 286"/>
                  <a:gd name="T11" fmla="*/ 182 h 184"/>
                </a:gdLst>
                <a:ahLst/>
                <a:cxnLst>
                  <a:cxn ang="0">
                    <a:pos x="T0" y="T1"/>
                  </a:cxn>
                  <a:cxn ang="0">
                    <a:pos x="T2" y="T3"/>
                  </a:cxn>
                  <a:cxn ang="0">
                    <a:pos x="T4" y="T5"/>
                  </a:cxn>
                  <a:cxn ang="0">
                    <a:pos x="T6" y="T7"/>
                  </a:cxn>
                  <a:cxn ang="0">
                    <a:pos x="T8" y="T9"/>
                  </a:cxn>
                  <a:cxn ang="0">
                    <a:pos x="T10" y="T11"/>
                  </a:cxn>
                </a:cxnLst>
                <a:rect l="0" t="0" r="r" b="b"/>
                <a:pathLst>
                  <a:path w="286" h="184">
                    <a:moveTo>
                      <a:pt x="34" y="182"/>
                    </a:moveTo>
                    <a:lnTo>
                      <a:pt x="286" y="0"/>
                    </a:lnTo>
                    <a:lnTo>
                      <a:pt x="259" y="0"/>
                    </a:lnTo>
                    <a:lnTo>
                      <a:pt x="80" y="122"/>
                    </a:lnTo>
                    <a:lnTo>
                      <a:pt x="0" y="184"/>
                    </a:lnTo>
                    <a:lnTo>
                      <a:pt x="34" y="182"/>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 name="Freeform 211"/>
              <p:cNvSpPr>
                <a:spLocks/>
              </p:cNvSpPr>
              <p:nvPr/>
            </p:nvSpPr>
            <p:spPr bwMode="auto">
              <a:xfrm>
                <a:off x="4461" y="3455"/>
                <a:ext cx="23" cy="7"/>
              </a:xfrm>
              <a:custGeom>
                <a:avLst/>
                <a:gdLst>
                  <a:gd name="T0" fmla="*/ 117 w 117"/>
                  <a:gd name="T1" fmla="*/ 34 h 34"/>
                  <a:gd name="T2" fmla="*/ 115 w 117"/>
                  <a:gd name="T3" fmla="*/ 21 h 34"/>
                  <a:gd name="T4" fmla="*/ 103 w 117"/>
                  <a:gd name="T5" fmla="*/ 13 h 34"/>
                  <a:gd name="T6" fmla="*/ 7 w 117"/>
                  <a:gd name="T7" fmla="*/ 0 h 34"/>
                  <a:gd name="T8" fmla="*/ 0 w 117"/>
                  <a:gd name="T9" fmla="*/ 13 h 34"/>
                  <a:gd name="T10" fmla="*/ 25 w 117"/>
                  <a:gd name="T11" fmla="*/ 17 h 34"/>
                  <a:gd name="T12" fmla="*/ 38 w 117"/>
                  <a:gd name="T13" fmla="*/ 25 h 34"/>
                  <a:gd name="T14" fmla="*/ 52 w 117"/>
                  <a:gd name="T15" fmla="*/ 17 h 34"/>
                  <a:gd name="T16" fmla="*/ 105 w 117"/>
                  <a:gd name="T17" fmla="*/ 25 h 34"/>
                  <a:gd name="T18" fmla="*/ 117 w 117"/>
                  <a:gd name="T19"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34">
                    <a:moveTo>
                      <a:pt x="117" y="34"/>
                    </a:moveTo>
                    <a:lnTo>
                      <a:pt x="115" y="21"/>
                    </a:lnTo>
                    <a:lnTo>
                      <a:pt x="103" y="13"/>
                    </a:lnTo>
                    <a:lnTo>
                      <a:pt x="7" y="0"/>
                    </a:lnTo>
                    <a:lnTo>
                      <a:pt x="0" y="13"/>
                    </a:lnTo>
                    <a:lnTo>
                      <a:pt x="25" y="17"/>
                    </a:lnTo>
                    <a:lnTo>
                      <a:pt x="38" y="25"/>
                    </a:lnTo>
                    <a:lnTo>
                      <a:pt x="52" y="17"/>
                    </a:lnTo>
                    <a:lnTo>
                      <a:pt x="105" y="25"/>
                    </a:lnTo>
                    <a:lnTo>
                      <a:pt x="117" y="34"/>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 name="Freeform 212"/>
              <p:cNvSpPr>
                <a:spLocks/>
              </p:cNvSpPr>
              <p:nvPr/>
            </p:nvSpPr>
            <p:spPr bwMode="auto">
              <a:xfrm>
                <a:off x="4447" y="3461"/>
                <a:ext cx="34" cy="10"/>
              </a:xfrm>
              <a:custGeom>
                <a:avLst/>
                <a:gdLst>
                  <a:gd name="T0" fmla="*/ 161 w 175"/>
                  <a:gd name="T1" fmla="*/ 27 h 52"/>
                  <a:gd name="T2" fmla="*/ 172 w 175"/>
                  <a:gd name="T3" fmla="*/ 35 h 52"/>
                  <a:gd name="T4" fmla="*/ 175 w 175"/>
                  <a:gd name="T5" fmla="*/ 41 h 52"/>
                  <a:gd name="T6" fmla="*/ 170 w 175"/>
                  <a:gd name="T7" fmla="*/ 52 h 52"/>
                  <a:gd name="T8" fmla="*/ 156 w 175"/>
                  <a:gd name="T9" fmla="*/ 35 h 52"/>
                  <a:gd name="T10" fmla="*/ 101 w 175"/>
                  <a:gd name="T11" fmla="*/ 25 h 52"/>
                  <a:gd name="T12" fmla="*/ 81 w 175"/>
                  <a:gd name="T13" fmla="*/ 39 h 52"/>
                  <a:gd name="T14" fmla="*/ 71 w 175"/>
                  <a:gd name="T15" fmla="*/ 21 h 52"/>
                  <a:gd name="T16" fmla="*/ 21 w 175"/>
                  <a:gd name="T17" fmla="*/ 9 h 52"/>
                  <a:gd name="T18" fmla="*/ 0 w 175"/>
                  <a:gd name="T19" fmla="*/ 21 h 52"/>
                  <a:gd name="T20" fmla="*/ 10 w 175"/>
                  <a:gd name="T21" fmla="*/ 0 h 52"/>
                  <a:gd name="T22" fmla="*/ 161 w 175"/>
                  <a:gd name="T23" fmla="*/ 2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5" h="52">
                    <a:moveTo>
                      <a:pt x="161" y="27"/>
                    </a:moveTo>
                    <a:lnTo>
                      <a:pt x="172" y="35"/>
                    </a:lnTo>
                    <a:lnTo>
                      <a:pt x="175" y="41"/>
                    </a:lnTo>
                    <a:lnTo>
                      <a:pt x="170" y="52"/>
                    </a:lnTo>
                    <a:lnTo>
                      <a:pt x="156" y="35"/>
                    </a:lnTo>
                    <a:lnTo>
                      <a:pt x="101" y="25"/>
                    </a:lnTo>
                    <a:lnTo>
                      <a:pt x="81" y="39"/>
                    </a:lnTo>
                    <a:lnTo>
                      <a:pt x="71" y="21"/>
                    </a:lnTo>
                    <a:lnTo>
                      <a:pt x="21" y="9"/>
                    </a:lnTo>
                    <a:lnTo>
                      <a:pt x="0" y="21"/>
                    </a:lnTo>
                    <a:lnTo>
                      <a:pt x="10" y="0"/>
                    </a:lnTo>
                    <a:lnTo>
                      <a:pt x="161" y="27"/>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 name="Freeform 213"/>
              <p:cNvSpPr>
                <a:spLocks/>
              </p:cNvSpPr>
              <p:nvPr/>
            </p:nvSpPr>
            <p:spPr bwMode="auto">
              <a:xfrm>
                <a:off x="4429" y="3458"/>
                <a:ext cx="15" cy="6"/>
              </a:xfrm>
              <a:custGeom>
                <a:avLst/>
                <a:gdLst>
                  <a:gd name="T0" fmla="*/ 77 w 77"/>
                  <a:gd name="T1" fmla="*/ 30 h 30"/>
                  <a:gd name="T2" fmla="*/ 75 w 77"/>
                  <a:gd name="T3" fmla="*/ 14 h 30"/>
                  <a:gd name="T4" fmla="*/ 65 w 77"/>
                  <a:gd name="T5" fmla="*/ 11 h 30"/>
                  <a:gd name="T6" fmla="*/ 10 w 77"/>
                  <a:gd name="T7" fmla="*/ 0 h 30"/>
                  <a:gd name="T8" fmla="*/ 0 w 77"/>
                  <a:gd name="T9" fmla="*/ 18 h 30"/>
                  <a:gd name="T10" fmla="*/ 11 w 77"/>
                  <a:gd name="T11" fmla="*/ 13 h 30"/>
                  <a:gd name="T12" fmla="*/ 59 w 77"/>
                  <a:gd name="T13" fmla="*/ 22 h 30"/>
                  <a:gd name="T14" fmla="*/ 77 w 77"/>
                  <a:gd name="T15" fmla="*/ 3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30">
                    <a:moveTo>
                      <a:pt x="77" y="30"/>
                    </a:moveTo>
                    <a:lnTo>
                      <a:pt x="75" y="14"/>
                    </a:lnTo>
                    <a:lnTo>
                      <a:pt x="65" y="11"/>
                    </a:lnTo>
                    <a:lnTo>
                      <a:pt x="10" y="0"/>
                    </a:lnTo>
                    <a:lnTo>
                      <a:pt x="0" y="18"/>
                    </a:lnTo>
                    <a:lnTo>
                      <a:pt x="11" y="13"/>
                    </a:lnTo>
                    <a:lnTo>
                      <a:pt x="59" y="22"/>
                    </a:lnTo>
                    <a:lnTo>
                      <a:pt x="77" y="30"/>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 name="Freeform 214"/>
              <p:cNvSpPr>
                <a:spLocks/>
              </p:cNvSpPr>
              <p:nvPr/>
            </p:nvSpPr>
            <p:spPr bwMode="auto">
              <a:xfrm>
                <a:off x="4423" y="3450"/>
                <a:ext cx="15" cy="6"/>
              </a:xfrm>
              <a:custGeom>
                <a:avLst/>
                <a:gdLst>
                  <a:gd name="T0" fmla="*/ 78 w 78"/>
                  <a:gd name="T1" fmla="*/ 29 h 29"/>
                  <a:gd name="T2" fmla="*/ 74 w 78"/>
                  <a:gd name="T3" fmla="*/ 13 h 29"/>
                  <a:gd name="T4" fmla="*/ 65 w 78"/>
                  <a:gd name="T5" fmla="*/ 9 h 29"/>
                  <a:gd name="T6" fmla="*/ 10 w 78"/>
                  <a:gd name="T7" fmla="*/ 0 h 29"/>
                  <a:gd name="T8" fmla="*/ 0 w 78"/>
                  <a:gd name="T9" fmla="*/ 18 h 29"/>
                  <a:gd name="T10" fmla="*/ 13 w 78"/>
                  <a:gd name="T11" fmla="*/ 11 h 29"/>
                  <a:gd name="T12" fmla="*/ 60 w 78"/>
                  <a:gd name="T13" fmla="*/ 21 h 29"/>
                  <a:gd name="T14" fmla="*/ 78 w 78"/>
                  <a:gd name="T15" fmla="*/ 29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29">
                    <a:moveTo>
                      <a:pt x="78" y="29"/>
                    </a:moveTo>
                    <a:lnTo>
                      <a:pt x="74" y="13"/>
                    </a:lnTo>
                    <a:lnTo>
                      <a:pt x="65" y="9"/>
                    </a:lnTo>
                    <a:lnTo>
                      <a:pt x="10" y="0"/>
                    </a:lnTo>
                    <a:lnTo>
                      <a:pt x="0" y="18"/>
                    </a:lnTo>
                    <a:lnTo>
                      <a:pt x="13" y="11"/>
                    </a:lnTo>
                    <a:lnTo>
                      <a:pt x="60" y="21"/>
                    </a:lnTo>
                    <a:lnTo>
                      <a:pt x="78" y="29"/>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 name="Freeform 215"/>
              <p:cNvSpPr>
                <a:spLocks/>
              </p:cNvSpPr>
              <p:nvPr/>
            </p:nvSpPr>
            <p:spPr bwMode="auto">
              <a:xfrm>
                <a:off x="4434" y="3445"/>
                <a:ext cx="15" cy="6"/>
              </a:xfrm>
              <a:custGeom>
                <a:avLst/>
                <a:gdLst>
                  <a:gd name="T0" fmla="*/ 76 w 76"/>
                  <a:gd name="T1" fmla="*/ 29 h 29"/>
                  <a:gd name="T2" fmla="*/ 74 w 76"/>
                  <a:gd name="T3" fmla="*/ 13 h 29"/>
                  <a:gd name="T4" fmla="*/ 64 w 76"/>
                  <a:gd name="T5" fmla="*/ 9 h 29"/>
                  <a:gd name="T6" fmla="*/ 8 w 76"/>
                  <a:gd name="T7" fmla="*/ 0 h 29"/>
                  <a:gd name="T8" fmla="*/ 0 w 76"/>
                  <a:gd name="T9" fmla="*/ 17 h 29"/>
                  <a:gd name="T10" fmla="*/ 10 w 76"/>
                  <a:gd name="T11" fmla="*/ 11 h 29"/>
                  <a:gd name="T12" fmla="*/ 58 w 76"/>
                  <a:gd name="T13" fmla="*/ 22 h 29"/>
                  <a:gd name="T14" fmla="*/ 76 w 76"/>
                  <a:gd name="T15" fmla="*/ 29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29">
                    <a:moveTo>
                      <a:pt x="76" y="29"/>
                    </a:moveTo>
                    <a:lnTo>
                      <a:pt x="74" y="13"/>
                    </a:lnTo>
                    <a:lnTo>
                      <a:pt x="64" y="9"/>
                    </a:lnTo>
                    <a:lnTo>
                      <a:pt x="8" y="0"/>
                    </a:lnTo>
                    <a:lnTo>
                      <a:pt x="0" y="17"/>
                    </a:lnTo>
                    <a:lnTo>
                      <a:pt x="10" y="11"/>
                    </a:lnTo>
                    <a:lnTo>
                      <a:pt x="58" y="22"/>
                    </a:lnTo>
                    <a:lnTo>
                      <a:pt x="76" y="29"/>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 name="Freeform 216"/>
              <p:cNvSpPr>
                <a:spLocks/>
              </p:cNvSpPr>
              <p:nvPr/>
            </p:nvSpPr>
            <p:spPr bwMode="auto">
              <a:xfrm>
                <a:off x="4429" y="3437"/>
                <a:ext cx="15" cy="7"/>
              </a:xfrm>
              <a:custGeom>
                <a:avLst/>
                <a:gdLst>
                  <a:gd name="T0" fmla="*/ 77 w 77"/>
                  <a:gd name="T1" fmla="*/ 29 h 29"/>
                  <a:gd name="T2" fmla="*/ 75 w 77"/>
                  <a:gd name="T3" fmla="*/ 14 h 29"/>
                  <a:gd name="T4" fmla="*/ 65 w 77"/>
                  <a:gd name="T5" fmla="*/ 9 h 29"/>
                  <a:gd name="T6" fmla="*/ 10 w 77"/>
                  <a:gd name="T7" fmla="*/ 0 h 29"/>
                  <a:gd name="T8" fmla="*/ 0 w 77"/>
                  <a:gd name="T9" fmla="*/ 17 h 29"/>
                  <a:gd name="T10" fmla="*/ 11 w 77"/>
                  <a:gd name="T11" fmla="*/ 11 h 29"/>
                  <a:gd name="T12" fmla="*/ 59 w 77"/>
                  <a:gd name="T13" fmla="*/ 21 h 29"/>
                  <a:gd name="T14" fmla="*/ 77 w 77"/>
                  <a:gd name="T15" fmla="*/ 29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29">
                    <a:moveTo>
                      <a:pt x="77" y="29"/>
                    </a:moveTo>
                    <a:lnTo>
                      <a:pt x="75" y="14"/>
                    </a:lnTo>
                    <a:lnTo>
                      <a:pt x="65" y="9"/>
                    </a:lnTo>
                    <a:lnTo>
                      <a:pt x="10" y="0"/>
                    </a:lnTo>
                    <a:lnTo>
                      <a:pt x="0" y="17"/>
                    </a:lnTo>
                    <a:lnTo>
                      <a:pt x="11" y="11"/>
                    </a:lnTo>
                    <a:lnTo>
                      <a:pt x="59" y="21"/>
                    </a:lnTo>
                    <a:lnTo>
                      <a:pt x="77" y="29"/>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 name="Freeform 217"/>
              <p:cNvSpPr>
                <a:spLocks/>
              </p:cNvSpPr>
              <p:nvPr/>
            </p:nvSpPr>
            <p:spPr bwMode="auto">
              <a:xfrm>
                <a:off x="4448" y="3435"/>
                <a:ext cx="15" cy="6"/>
              </a:xfrm>
              <a:custGeom>
                <a:avLst/>
                <a:gdLst>
                  <a:gd name="T0" fmla="*/ 77 w 77"/>
                  <a:gd name="T1" fmla="*/ 30 h 30"/>
                  <a:gd name="T2" fmla="*/ 75 w 77"/>
                  <a:gd name="T3" fmla="*/ 14 h 30"/>
                  <a:gd name="T4" fmla="*/ 66 w 77"/>
                  <a:gd name="T5" fmla="*/ 11 h 30"/>
                  <a:gd name="T6" fmla="*/ 9 w 77"/>
                  <a:gd name="T7" fmla="*/ 0 h 30"/>
                  <a:gd name="T8" fmla="*/ 0 w 77"/>
                  <a:gd name="T9" fmla="*/ 18 h 30"/>
                  <a:gd name="T10" fmla="*/ 11 w 77"/>
                  <a:gd name="T11" fmla="*/ 12 h 30"/>
                  <a:gd name="T12" fmla="*/ 59 w 77"/>
                  <a:gd name="T13" fmla="*/ 22 h 30"/>
                  <a:gd name="T14" fmla="*/ 77 w 77"/>
                  <a:gd name="T15" fmla="*/ 3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30">
                    <a:moveTo>
                      <a:pt x="77" y="30"/>
                    </a:moveTo>
                    <a:lnTo>
                      <a:pt x="75" y="14"/>
                    </a:lnTo>
                    <a:lnTo>
                      <a:pt x="66" y="11"/>
                    </a:lnTo>
                    <a:lnTo>
                      <a:pt x="9" y="0"/>
                    </a:lnTo>
                    <a:lnTo>
                      <a:pt x="0" y="18"/>
                    </a:lnTo>
                    <a:lnTo>
                      <a:pt x="11" y="12"/>
                    </a:lnTo>
                    <a:lnTo>
                      <a:pt x="59" y="22"/>
                    </a:lnTo>
                    <a:lnTo>
                      <a:pt x="77" y="30"/>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 name="Freeform 218"/>
              <p:cNvSpPr>
                <a:spLocks/>
              </p:cNvSpPr>
              <p:nvPr/>
            </p:nvSpPr>
            <p:spPr bwMode="auto">
              <a:xfrm>
                <a:off x="4411" y="3455"/>
                <a:ext cx="15" cy="8"/>
              </a:xfrm>
              <a:custGeom>
                <a:avLst/>
                <a:gdLst>
                  <a:gd name="T0" fmla="*/ 73 w 77"/>
                  <a:gd name="T1" fmla="*/ 8 h 38"/>
                  <a:gd name="T2" fmla="*/ 77 w 77"/>
                  <a:gd name="T3" fmla="*/ 24 h 38"/>
                  <a:gd name="T4" fmla="*/ 73 w 77"/>
                  <a:gd name="T5" fmla="*/ 38 h 38"/>
                  <a:gd name="T6" fmla="*/ 63 w 77"/>
                  <a:gd name="T7" fmla="*/ 20 h 38"/>
                  <a:gd name="T8" fmla="*/ 15 w 77"/>
                  <a:gd name="T9" fmla="*/ 12 h 38"/>
                  <a:gd name="T10" fmla="*/ 0 w 77"/>
                  <a:gd name="T11" fmla="*/ 20 h 38"/>
                  <a:gd name="T12" fmla="*/ 7 w 77"/>
                  <a:gd name="T13" fmla="*/ 0 h 38"/>
                  <a:gd name="T14" fmla="*/ 73 w 77"/>
                  <a:gd name="T15" fmla="*/ 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38">
                    <a:moveTo>
                      <a:pt x="73" y="8"/>
                    </a:moveTo>
                    <a:lnTo>
                      <a:pt x="77" y="24"/>
                    </a:lnTo>
                    <a:lnTo>
                      <a:pt x="73" y="38"/>
                    </a:lnTo>
                    <a:lnTo>
                      <a:pt x="63" y="20"/>
                    </a:lnTo>
                    <a:lnTo>
                      <a:pt x="15" y="12"/>
                    </a:lnTo>
                    <a:lnTo>
                      <a:pt x="0" y="20"/>
                    </a:lnTo>
                    <a:lnTo>
                      <a:pt x="7" y="0"/>
                    </a:lnTo>
                    <a:lnTo>
                      <a:pt x="73" y="8"/>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 name="Freeform 219"/>
              <p:cNvSpPr>
                <a:spLocks/>
              </p:cNvSpPr>
              <p:nvPr/>
            </p:nvSpPr>
            <p:spPr bwMode="auto">
              <a:xfrm>
                <a:off x="4405" y="3448"/>
                <a:ext cx="15" cy="7"/>
              </a:xfrm>
              <a:custGeom>
                <a:avLst/>
                <a:gdLst>
                  <a:gd name="T0" fmla="*/ 73 w 78"/>
                  <a:gd name="T1" fmla="*/ 7 h 37"/>
                  <a:gd name="T2" fmla="*/ 78 w 78"/>
                  <a:gd name="T3" fmla="*/ 23 h 37"/>
                  <a:gd name="T4" fmla="*/ 73 w 78"/>
                  <a:gd name="T5" fmla="*/ 37 h 37"/>
                  <a:gd name="T6" fmla="*/ 64 w 78"/>
                  <a:gd name="T7" fmla="*/ 20 h 37"/>
                  <a:gd name="T8" fmla="*/ 17 w 78"/>
                  <a:gd name="T9" fmla="*/ 12 h 37"/>
                  <a:gd name="T10" fmla="*/ 0 w 78"/>
                  <a:gd name="T11" fmla="*/ 20 h 37"/>
                  <a:gd name="T12" fmla="*/ 7 w 78"/>
                  <a:gd name="T13" fmla="*/ 0 h 37"/>
                  <a:gd name="T14" fmla="*/ 73 w 78"/>
                  <a:gd name="T15" fmla="*/ 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37">
                    <a:moveTo>
                      <a:pt x="73" y="7"/>
                    </a:moveTo>
                    <a:lnTo>
                      <a:pt x="78" y="23"/>
                    </a:lnTo>
                    <a:lnTo>
                      <a:pt x="73" y="37"/>
                    </a:lnTo>
                    <a:lnTo>
                      <a:pt x="64" y="20"/>
                    </a:lnTo>
                    <a:lnTo>
                      <a:pt x="17" y="12"/>
                    </a:lnTo>
                    <a:lnTo>
                      <a:pt x="0" y="20"/>
                    </a:lnTo>
                    <a:lnTo>
                      <a:pt x="7" y="0"/>
                    </a:lnTo>
                    <a:lnTo>
                      <a:pt x="73" y="7"/>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 name="Freeform 220"/>
              <p:cNvSpPr>
                <a:spLocks/>
              </p:cNvSpPr>
              <p:nvPr/>
            </p:nvSpPr>
            <p:spPr bwMode="auto">
              <a:xfrm>
                <a:off x="4416" y="3442"/>
                <a:ext cx="15" cy="7"/>
              </a:xfrm>
              <a:custGeom>
                <a:avLst/>
                <a:gdLst>
                  <a:gd name="T0" fmla="*/ 73 w 76"/>
                  <a:gd name="T1" fmla="*/ 8 h 37"/>
                  <a:gd name="T2" fmla="*/ 76 w 76"/>
                  <a:gd name="T3" fmla="*/ 23 h 37"/>
                  <a:gd name="T4" fmla="*/ 73 w 76"/>
                  <a:gd name="T5" fmla="*/ 37 h 37"/>
                  <a:gd name="T6" fmla="*/ 62 w 76"/>
                  <a:gd name="T7" fmla="*/ 20 h 37"/>
                  <a:gd name="T8" fmla="*/ 14 w 76"/>
                  <a:gd name="T9" fmla="*/ 11 h 37"/>
                  <a:gd name="T10" fmla="*/ 0 w 76"/>
                  <a:gd name="T11" fmla="*/ 20 h 37"/>
                  <a:gd name="T12" fmla="*/ 7 w 76"/>
                  <a:gd name="T13" fmla="*/ 0 h 37"/>
                  <a:gd name="T14" fmla="*/ 73 w 76"/>
                  <a:gd name="T15" fmla="*/ 8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37">
                    <a:moveTo>
                      <a:pt x="73" y="8"/>
                    </a:moveTo>
                    <a:lnTo>
                      <a:pt x="76" y="23"/>
                    </a:lnTo>
                    <a:lnTo>
                      <a:pt x="73" y="37"/>
                    </a:lnTo>
                    <a:lnTo>
                      <a:pt x="62" y="20"/>
                    </a:lnTo>
                    <a:lnTo>
                      <a:pt x="14" y="11"/>
                    </a:lnTo>
                    <a:lnTo>
                      <a:pt x="0" y="20"/>
                    </a:lnTo>
                    <a:lnTo>
                      <a:pt x="7" y="0"/>
                    </a:lnTo>
                    <a:lnTo>
                      <a:pt x="73" y="8"/>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7" name="Freeform 221"/>
              <p:cNvSpPr>
                <a:spLocks/>
              </p:cNvSpPr>
              <p:nvPr/>
            </p:nvSpPr>
            <p:spPr bwMode="auto">
              <a:xfrm>
                <a:off x="4411" y="3435"/>
                <a:ext cx="15" cy="7"/>
              </a:xfrm>
              <a:custGeom>
                <a:avLst/>
                <a:gdLst>
                  <a:gd name="T0" fmla="*/ 73 w 77"/>
                  <a:gd name="T1" fmla="*/ 8 h 37"/>
                  <a:gd name="T2" fmla="*/ 77 w 77"/>
                  <a:gd name="T3" fmla="*/ 23 h 37"/>
                  <a:gd name="T4" fmla="*/ 73 w 77"/>
                  <a:gd name="T5" fmla="*/ 37 h 37"/>
                  <a:gd name="T6" fmla="*/ 63 w 77"/>
                  <a:gd name="T7" fmla="*/ 19 h 37"/>
                  <a:gd name="T8" fmla="*/ 15 w 77"/>
                  <a:gd name="T9" fmla="*/ 12 h 37"/>
                  <a:gd name="T10" fmla="*/ 0 w 77"/>
                  <a:gd name="T11" fmla="*/ 19 h 37"/>
                  <a:gd name="T12" fmla="*/ 7 w 77"/>
                  <a:gd name="T13" fmla="*/ 0 h 37"/>
                  <a:gd name="T14" fmla="*/ 73 w 77"/>
                  <a:gd name="T15" fmla="*/ 8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37">
                    <a:moveTo>
                      <a:pt x="73" y="8"/>
                    </a:moveTo>
                    <a:lnTo>
                      <a:pt x="77" y="23"/>
                    </a:lnTo>
                    <a:lnTo>
                      <a:pt x="73" y="37"/>
                    </a:lnTo>
                    <a:lnTo>
                      <a:pt x="63" y="19"/>
                    </a:lnTo>
                    <a:lnTo>
                      <a:pt x="15" y="12"/>
                    </a:lnTo>
                    <a:lnTo>
                      <a:pt x="0" y="19"/>
                    </a:lnTo>
                    <a:lnTo>
                      <a:pt x="7" y="0"/>
                    </a:lnTo>
                    <a:lnTo>
                      <a:pt x="73" y="8"/>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8" name="Freeform 222"/>
              <p:cNvSpPr>
                <a:spLocks/>
              </p:cNvSpPr>
              <p:nvPr/>
            </p:nvSpPr>
            <p:spPr bwMode="auto">
              <a:xfrm>
                <a:off x="4430" y="3433"/>
                <a:ext cx="16" cy="7"/>
              </a:xfrm>
              <a:custGeom>
                <a:avLst/>
                <a:gdLst>
                  <a:gd name="T0" fmla="*/ 73 w 76"/>
                  <a:gd name="T1" fmla="*/ 8 h 37"/>
                  <a:gd name="T2" fmla="*/ 76 w 76"/>
                  <a:gd name="T3" fmla="*/ 24 h 37"/>
                  <a:gd name="T4" fmla="*/ 73 w 76"/>
                  <a:gd name="T5" fmla="*/ 37 h 37"/>
                  <a:gd name="T6" fmla="*/ 63 w 76"/>
                  <a:gd name="T7" fmla="*/ 20 h 37"/>
                  <a:gd name="T8" fmla="*/ 14 w 76"/>
                  <a:gd name="T9" fmla="*/ 11 h 37"/>
                  <a:gd name="T10" fmla="*/ 0 w 76"/>
                  <a:gd name="T11" fmla="*/ 20 h 37"/>
                  <a:gd name="T12" fmla="*/ 7 w 76"/>
                  <a:gd name="T13" fmla="*/ 0 h 37"/>
                  <a:gd name="T14" fmla="*/ 73 w 76"/>
                  <a:gd name="T15" fmla="*/ 8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37">
                    <a:moveTo>
                      <a:pt x="73" y="8"/>
                    </a:moveTo>
                    <a:lnTo>
                      <a:pt x="76" y="24"/>
                    </a:lnTo>
                    <a:lnTo>
                      <a:pt x="73" y="37"/>
                    </a:lnTo>
                    <a:lnTo>
                      <a:pt x="63" y="20"/>
                    </a:lnTo>
                    <a:lnTo>
                      <a:pt x="14" y="11"/>
                    </a:lnTo>
                    <a:lnTo>
                      <a:pt x="0" y="20"/>
                    </a:lnTo>
                    <a:lnTo>
                      <a:pt x="7" y="0"/>
                    </a:lnTo>
                    <a:lnTo>
                      <a:pt x="73" y="8"/>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9" name="Freeform 223"/>
              <p:cNvSpPr>
                <a:spLocks/>
              </p:cNvSpPr>
              <p:nvPr/>
            </p:nvSpPr>
            <p:spPr bwMode="auto">
              <a:xfrm>
                <a:off x="4395" y="3453"/>
                <a:ext cx="14" cy="5"/>
              </a:xfrm>
              <a:custGeom>
                <a:avLst/>
                <a:gdLst>
                  <a:gd name="T0" fmla="*/ 65 w 67"/>
                  <a:gd name="T1" fmla="*/ 11 h 30"/>
                  <a:gd name="T2" fmla="*/ 67 w 67"/>
                  <a:gd name="T3" fmla="*/ 30 h 30"/>
                  <a:gd name="T4" fmla="*/ 53 w 67"/>
                  <a:gd name="T5" fmla="*/ 22 h 30"/>
                  <a:gd name="T6" fmla="*/ 15 w 67"/>
                  <a:gd name="T7" fmla="*/ 14 h 30"/>
                  <a:gd name="T8" fmla="*/ 0 w 67"/>
                  <a:gd name="T9" fmla="*/ 24 h 30"/>
                  <a:gd name="T10" fmla="*/ 12 w 67"/>
                  <a:gd name="T11" fmla="*/ 0 h 30"/>
                  <a:gd name="T12" fmla="*/ 65 w 67"/>
                  <a:gd name="T13" fmla="*/ 11 h 30"/>
                </a:gdLst>
                <a:ahLst/>
                <a:cxnLst>
                  <a:cxn ang="0">
                    <a:pos x="T0" y="T1"/>
                  </a:cxn>
                  <a:cxn ang="0">
                    <a:pos x="T2" y="T3"/>
                  </a:cxn>
                  <a:cxn ang="0">
                    <a:pos x="T4" y="T5"/>
                  </a:cxn>
                  <a:cxn ang="0">
                    <a:pos x="T6" y="T7"/>
                  </a:cxn>
                  <a:cxn ang="0">
                    <a:pos x="T8" y="T9"/>
                  </a:cxn>
                  <a:cxn ang="0">
                    <a:pos x="T10" y="T11"/>
                  </a:cxn>
                  <a:cxn ang="0">
                    <a:pos x="T12" y="T13"/>
                  </a:cxn>
                </a:cxnLst>
                <a:rect l="0" t="0" r="r" b="b"/>
                <a:pathLst>
                  <a:path w="67" h="30">
                    <a:moveTo>
                      <a:pt x="65" y="11"/>
                    </a:moveTo>
                    <a:lnTo>
                      <a:pt x="67" y="30"/>
                    </a:lnTo>
                    <a:lnTo>
                      <a:pt x="53" y="22"/>
                    </a:lnTo>
                    <a:lnTo>
                      <a:pt x="15" y="14"/>
                    </a:lnTo>
                    <a:lnTo>
                      <a:pt x="0" y="24"/>
                    </a:lnTo>
                    <a:lnTo>
                      <a:pt x="12" y="0"/>
                    </a:lnTo>
                    <a:lnTo>
                      <a:pt x="65" y="11"/>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0" name="Freeform 224"/>
              <p:cNvSpPr>
                <a:spLocks/>
              </p:cNvSpPr>
              <p:nvPr/>
            </p:nvSpPr>
            <p:spPr bwMode="auto">
              <a:xfrm>
                <a:off x="4389" y="3445"/>
                <a:ext cx="13" cy="5"/>
              </a:xfrm>
              <a:custGeom>
                <a:avLst/>
                <a:gdLst>
                  <a:gd name="T0" fmla="*/ 64 w 67"/>
                  <a:gd name="T1" fmla="*/ 9 h 29"/>
                  <a:gd name="T2" fmla="*/ 67 w 67"/>
                  <a:gd name="T3" fmla="*/ 29 h 29"/>
                  <a:gd name="T4" fmla="*/ 54 w 67"/>
                  <a:gd name="T5" fmla="*/ 20 h 29"/>
                  <a:gd name="T6" fmla="*/ 15 w 67"/>
                  <a:gd name="T7" fmla="*/ 13 h 29"/>
                  <a:gd name="T8" fmla="*/ 0 w 67"/>
                  <a:gd name="T9" fmla="*/ 23 h 29"/>
                  <a:gd name="T10" fmla="*/ 11 w 67"/>
                  <a:gd name="T11" fmla="*/ 0 h 29"/>
                  <a:gd name="T12" fmla="*/ 64 w 67"/>
                  <a:gd name="T13" fmla="*/ 9 h 29"/>
                </a:gdLst>
                <a:ahLst/>
                <a:cxnLst>
                  <a:cxn ang="0">
                    <a:pos x="T0" y="T1"/>
                  </a:cxn>
                  <a:cxn ang="0">
                    <a:pos x="T2" y="T3"/>
                  </a:cxn>
                  <a:cxn ang="0">
                    <a:pos x="T4" y="T5"/>
                  </a:cxn>
                  <a:cxn ang="0">
                    <a:pos x="T6" y="T7"/>
                  </a:cxn>
                  <a:cxn ang="0">
                    <a:pos x="T8" y="T9"/>
                  </a:cxn>
                  <a:cxn ang="0">
                    <a:pos x="T10" y="T11"/>
                  </a:cxn>
                  <a:cxn ang="0">
                    <a:pos x="T12" y="T13"/>
                  </a:cxn>
                </a:cxnLst>
                <a:rect l="0" t="0" r="r" b="b"/>
                <a:pathLst>
                  <a:path w="67" h="29">
                    <a:moveTo>
                      <a:pt x="64" y="9"/>
                    </a:moveTo>
                    <a:lnTo>
                      <a:pt x="67" y="29"/>
                    </a:lnTo>
                    <a:lnTo>
                      <a:pt x="54" y="20"/>
                    </a:lnTo>
                    <a:lnTo>
                      <a:pt x="15" y="13"/>
                    </a:lnTo>
                    <a:lnTo>
                      <a:pt x="0" y="23"/>
                    </a:lnTo>
                    <a:lnTo>
                      <a:pt x="11" y="0"/>
                    </a:lnTo>
                    <a:lnTo>
                      <a:pt x="64" y="9"/>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1" name="Freeform 225"/>
              <p:cNvSpPr>
                <a:spLocks/>
              </p:cNvSpPr>
              <p:nvPr/>
            </p:nvSpPr>
            <p:spPr bwMode="auto">
              <a:xfrm>
                <a:off x="4400" y="3440"/>
                <a:ext cx="13" cy="5"/>
              </a:xfrm>
              <a:custGeom>
                <a:avLst/>
                <a:gdLst>
                  <a:gd name="T0" fmla="*/ 66 w 68"/>
                  <a:gd name="T1" fmla="*/ 10 h 30"/>
                  <a:gd name="T2" fmla="*/ 68 w 68"/>
                  <a:gd name="T3" fmla="*/ 30 h 30"/>
                  <a:gd name="T4" fmla="*/ 54 w 68"/>
                  <a:gd name="T5" fmla="*/ 22 h 30"/>
                  <a:gd name="T6" fmla="*/ 16 w 68"/>
                  <a:gd name="T7" fmla="*/ 14 h 30"/>
                  <a:gd name="T8" fmla="*/ 0 w 68"/>
                  <a:gd name="T9" fmla="*/ 23 h 30"/>
                  <a:gd name="T10" fmla="*/ 12 w 68"/>
                  <a:gd name="T11" fmla="*/ 0 h 30"/>
                  <a:gd name="T12" fmla="*/ 66 w 68"/>
                  <a:gd name="T13" fmla="*/ 10 h 30"/>
                </a:gdLst>
                <a:ahLst/>
                <a:cxnLst>
                  <a:cxn ang="0">
                    <a:pos x="T0" y="T1"/>
                  </a:cxn>
                  <a:cxn ang="0">
                    <a:pos x="T2" y="T3"/>
                  </a:cxn>
                  <a:cxn ang="0">
                    <a:pos x="T4" y="T5"/>
                  </a:cxn>
                  <a:cxn ang="0">
                    <a:pos x="T6" y="T7"/>
                  </a:cxn>
                  <a:cxn ang="0">
                    <a:pos x="T8" y="T9"/>
                  </a:cxn>
                  <a:cxn ang="0">
                    <a:pos x="T10" y="T11"/>
                  </a:cxn>
                  <a:cxn ang="0">
                    <a:pos x="T12" y="T13"/>
                  </a:cxn>
                </a:cxnLst>
                <a:rect l="0" t="0" r="r" b="b"/>
                <a:pathLst>
                  <a:path w="68" h="30">
                    <a:moveTo>
                      <a:pt x="66" y="10"/>
                    </a:moveTo>
                    <a:lnTo>
                      <a:pt x="68" y="30"/>
                    </a:lnTo>
                    <a:lnTo>
                      <a:pt x="54" y="22"/>
                    </a:lnTo>
                    <a:lnTo>
                      <a:pt x="16" y="14"/>
                    </a:lnTo>
                    <a:lnTo>
                      <a:pt x="0" y="23"/>
                    </a:lnTo>
                    <a:lnTo>
                      <a:pt x="12" y="0"/>
                    </a:lnTo>
                    <a:lnTo>
                      <a:pt x="66" y="10"/>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2" name="Freeform 226"/>
              <p:cNvSpPr>
                <a:spLocks/>
              </p:cNvSpPr>
              <p:nvPr/>
            </p:nvSpPr>
            <p:spPr bwMode="auto">
              <a:xfrm>
                <a:off x="4395" y="3433"/>
                <a:ext cx="14" cy="5"/>
              </a:xfrm>
              <a:custGeom>
                <a:avLst/>
                <a:gdLst>
                  <a:gd name="T0" fmla="*/ 65 w 67"/>
                  <a:gd name="T1" fmla="*/ 9 h 29"/>
                  <a:gd name="T2" fmla="*/ 67 w 67"/>
                  <a:gd name="T3" fmla="*/ 29 h 29"/>
                  <a:gd name="T4" fmla="*/ 53 w 67"/>
                  <a:gd name="T5" fmla="*/ 21 h 29"/>
                  <a:gd name="T6" fmla="*/ 15 w 67"/>
                  <a:gd name="T7" fmla="*/ 13 h 29"/>
                  <a:gd name="T8" fmla="*/ 0 w 67"/>
                  <a:gd name="T9" fmla="*/ 23 h 29"/>
                  <a:gd name="T10" fmla="*/ 12 w 67"/>
                  <a:gd name="T11" fmla="*/ 0 h 29"/>
                  <a:gd name="T12" fmla="*/ 65 w 67"/>
                  <a:gd name="T13" fmla="*/ 9 h 29"/>
                </a:gdLst>
                <a:ahLst/>
                <a:cxnLst>
                  <a:cxn ang="0">
                    <a:pos x="T0" y="T1"/>
                  </a:cxn>
                  <a:cxn ang="0">
                    <a:pos x="T2" y="T3"/>
                  </a:cxn>
                  <a:cxn ang="0">
                    <a:pos x="T4" y="T5"/>
                  </a:cxn>
                  <a:cxn ang="0">
                    <a:pos x="T6" y="T7"/>
                  </a:cxn>
                  <a:cxn ang="0">
                    <a:pos x="T8" y="T9"/>
                  </a:cxn>
                  <a:cxn ang="0">
                    <a:pos x="T10" y="T11"/>
                  </a:cxn>
                  <a:cxn ang="0">
                    <a:pos x="T12" y="T13"/>
                  </a:cxn>
                </a:cxnLst>
                <a:rect l="0" t="0" r="r" b="b"/>
                <a:pathLst>
                  <a:path w="67" h="29">
                    <a:moveTo>
                      <a:pt x="65" y="9"/>
                    </a:moveTo>
                    <a:lnTo>
                      <a:pt x="67" y="29"/>
                    </a:lnTo>
                    <a:lnTo>
                      <a:pt x="53" y="21"/>
                    </a:lnTo>
                    <a:lnTo>
                      <a:pt x="15" y="13"/>
                    </a:lnTo>
                    <a:lnTo>
                      <a:pt x="0" y="23"/>
                    </a:lnTo>
                    <a:lnTo>
                      <a:pt x="12" y="0"/>
                    </a:lnTo>
                    <a:lnTo>
                      <a:pt x="65" y="9"/>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3" name="Freeform 227"/>
              <p:cNvSpPr>
                <a:spLocks/>
              </p:cNvSpPr>
              <p:nvPr/>
            </p:nvSpPr>
            <p:spPr bwMode="auto">
              <a:xfrm>
                <a:off x="4414" y="3429"/>
                <a:ext cx="14" cy="7"/>
              </a:xfrm>
              <a:custGeom>
                <a:avLst/>
                <a:gdLst>
                  <a:gd name="T0" fmla="*/ 65 w 67"/>
                  <a:gd name="T1" fmla="*/ 11 h 29"/>
                  <a:gd name="T2" fmla="*/ 67 w 67"/>
                  <a:gd name="T3" fmla="*/ 29 h 29"/>
                  <a:gd name="T4" fmla="*/ 55 w 67"/>
                  <a:gd name="T5" fmla="*/ 22 h 29"/>
                  <a:gd name="T6" fmla="*/ 15 w 67"/>
                  <a:gd name="T7" fmla="*/ 14 h 29"/>
                  <a:gd name="T8" fmla="*/ 0 w 67"/>
                  <a:gd name="T9" fmla="*/ 24 h 29"/>
                  <a:gd name="T10" fmla="*/ 12 w 67"/>
                  <a:gd name="T11" fmla="*/ 0 h 29"/>
                  <a:gd name="T12" fmla="*/ 65 w 67"/>
                  <a:gd name="T13" fmla="*/ 11 h 29"/>
                </a:gdLst>
                <a:ahLst/>
                <a:cxnLst>
                  <a:cxn ang="0">
                    <a:pos x="T0" y="T1"/>
                  </a:cxn>
                  <a:cxn ang="0">
                    <a:pos x="T2" y="T3"/>
                  </a:cxn>
                  <a:cxn ang="0">
                    <a:pos x="T4" y="T5"/>
                  </a:cxn>
                  <a:cxn ang="0">
                    <a:pos x="T6" y="T7"/>
                  </a:cxn>
                  <a:cxn ang="0">
                    <a:pos x="T8" y="T9"/>
                  </a:cxn>
                  <a:cxn ang="0">
                    <a:pos x="T10" y="T11"/>
                  </a:cxn>
                  <a:cxn ang="0">
                    <a:pos x="T12" y="T13"/>
                  </a:cxn>
                </a:cxnLst>
                <a:rect l="0" t="0" r="r" b="b"/>
                <a:pathLst>
                  <a:path w="67" h="29">
                    <a:moveTo>
                      <a:pt x="65" y="11"/>
                    </a:moveTo>
                    <a:lnTo>
                      <a:pt x="67" y="29"/>
                    </a:lnTo>
                    <a:lnTo>
                      <a:pt x="55" y="22"/>
                    </a:lnTo>
                    <a:lnTo>
                      <a:pt x="15" y="14"/>
                    </a:lnTo>
                    <a:lnTo>
                      <a:pt x="0" y="24"/>
                    </a:lnTo>
                    <a:lnTo>
                      <a:pt x="12" y="0"/>
                    </a:lnTo>
                    <a:lnTo>
                      <a:pt x="65" y="11"/>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4" name="Freeform 228"/>
              <p:cNvSpPr>
                <a:spLocks/>
              </p:cNvSpPr>
              <p:nvPr/>
            </p:nvSpPr>
            <p:spPr bwMode="auto">
              <a:xfrm>
                <a:off x="4327" y="3443"/>
                <a:ext cx="12" cy="3"/>
              </a:xfrm>
              <a:custGeom>
                <a:avLst/>
                <a:gdLst>
                  <a:gd name="T0" fmla="*/ 62 w 62"/>
                  <a:gd name="T1" fmla="*/ 6 h 16"/>
                  <a:gd name="T2" fmla="*/ 62 w 62"/>
                  <a:gd name="T3" fmla="*/ 16 h 16"/>
                  <a:gd name="T4" fmla="*/ 21 w 62"/>
                  <a:gd name="T5" fmla="*/ 10 h 16"/>
                  <a:gd name="T6" fmla="*/ 0 w 62"/>
                  <a:gd name="T7" fmla="*/ 16 h 16"/>
                  <a:gd name="T8" fmla="*/ 14 w 62"/>
                  <a:gd name="T9" fmla="*/ 0 h 16"/>
                  <a:gd name="T10" fmla="*/ 62 w 62"/>
                  <a:gd name="T11" fmla="*/ 6 h 16"/>
                </a:gdLst>
                <a:ahLst/>
                <a:cxnLst>
                  <a:cxn ang="0">
                    <a:pos x="T0" y="T1"/>
                  </a:cxn>
                  <a:cxn ang="0">
                    <a:pos x="T2" y="T3"/>
                  </a:cxn>
                  <a:cxn ang="0">
                    <a:pos x="T4" y="T5"/>
                  </a:cxn>
                  <a:cxn ang="0">
                    <a:pos x="T6" y="T7"/>
                  </a:cxn>
                  <a:cxn ang="0">
                    <a:pos x="T8" y="T9"/>
                  </a:cxn>
                  <a:cxn ang="0">
                    <a:pos x="T10" y="T11"/>
                  </a:cxn>
                </a:cxnLst>
                <a:rect l="0" t="0" r="r" b="b"/>
                <a:pathLst>
                  <a:path w="62" h="16">
                    <a:moveTo>
                      <a:pt x="62" y="6"/>
                    </a:moveTo>
                    <a:lnTo>
                      <a:pt x="62" y="16"/>
                    </a:lnTo>
                    <a:lnTo>
                      <a:pt x="21" y="10"/>
                    </a:lnTo>
                    <a:lnTo>
                      <a:pt x="0" y="16"/>
                    </a:lnTo>
                    <a:lnTo>
                      <a:pt x="14" y="0"/>
                    </a:lnTo>
                    <a:lnTo>
                      <a:pt x="62" y="6"/>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5" name="Freeform 229"/>
              <p:cNvSpPr>
                <a:spLocks/>
              </p:cNvSpPr>
              <p:nvPr/>
            </p:nvSpPr>
            <p:spPr bwMode="auto">
              <a:xfrm>
                <a:off x="4321" y="3435"/>
                <a:ext cx="12" cy="3"/>
              </a:xfrm>
              <a:custGeom>
                <a:avLst/>
                <a:gdLst>
                  <a:gd name="T0" fmla="*/ 62 w 62"/>
                  <a:gd name="T1" fmla="*/ 6 h 16"/>
                  <a:gd name="T2" fmla="*/ 62 w 62"/>
                  <a:gd name="T3" fmla="*/ 16 h 16"/>
                  <a:gd name="T4" fmla="*/ 22 w 62"/>
                  <a:gd name="T5" fmla="*/ 10 h 16"/>
                  <a:gd name="T6" fmla="*/ 0 w 62"/>
                  <a:gd name="T7" fmla="*/ 16 h 16"/>
                  <a:gd name="T8" fmla="*/ 13 w 62"/>
                  <a:gd name="T9" fmla="*/ 0 h 16"/>
                  <a:gd name="T10" fmla="*/ 62 w 62"/>
                  <a:gd name="T11" fmla="*/ 6 h 16"/>
                </a:gdLst>
                <a:ahLst/>
                <a:cxnLst>
                  <a:cxn ang="0">
                    <a:pos x="T0" y="T1"/>
                  </a:cxn>
                  <a:cxn ang="0">
                    <a:pos x="T2" y="T3"/>
                  </a:cxn>
                  <a:cxn ang="0">
                    <a:pos x="T4" y="T5"/>
                  </a:cxn>
                  <a:cxn ang="0">
                    <a:pos x="T6" y="T7"/>
                  </a:cxn>
                  <a:cxn ang="0">
                    <a:pos x="T8" y="T9"/>
                  </a:cxn>
                  <a:cxn ang="0">
                    <a:pos x="T10" y="T11"/>
                  </a:cxn>
                </a:cxnLst>
                <a:rect l="0" t="0" r="r" b="b"/>
                <a:pathLst>
                  <a:path w="62" h="16">
                    <a:moveTo>
                      <a:pt x="62" y="6"/>
                    </a:moveTo>
                    <a:lnTo>
                      <a:pt x="62" y="16"/>
                    </a:lnTo>
                    <a:lnTo>
                      <a:pt x="22" y="10"/>
                    </a:lnTo>
                    <a:lnTo>
                      <a:pt x="0" y="16"/>
                    </a:lnTo>
                    <a:lnTo>
                      <a:pt x="13" y="0"/>
                    </a:lnTo>
                    <a:lnTo>
                      <a:pt x="62" y="6"/>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6" name="Freeform 230"/>
              <p:cNvSpPr>
                <a:spLocks/>
              </p:cNvSpPr>
              <p:nvPr/>
            </p:nvSpPr>
            <p:spPr bwMode="auto">
              <a:xfrm>
                <a:off x="4332" y="3430"/>
                <a:ext cx="12" cy="3"/>
              </a:xfrm>
              <a:custGeom>
                <a:avLst/>
                <a:gdLst>
                  <a:gd name="T0" fmla="*/ 62 w 62"/>
                  <a:gd name="T1" fmla="*/ 5 h 16"/>
                  <a:gd name="T2" fmla="*/ 62 w 62"/>
                  <a:gd name="T3" fmla="*/ 16 h 16"/>
                  <a:gd name="T4" fmla="*/ 21 w 62"/>
                  <a:gd name="T5" fmla="*/ 10 h 16"/>
                  <a:gd name="T6" fmla="*/ 0 w 62"/>
                  <a:gd name="T7" fmla="*/ 16 h 16"/>
                  <a:gd name="T8" fmla="*/ 14 w 62"/>
                  <a:gd name="T9" fmla="*/ 0 h 16"/>
                  <a:gd name="T10" fmla="*/ 62 w 62"/>
                  <a:gd name="T11" fmla="*/ 5 h 16"/>
                </a:gdLst>
                <a:ahLst/>
                <a:cxnLst>
                  <a:cxn ang="0">
                    <a:pos x="T0" y="T1"/>
                  </a:cxn>
                  <a:cxn ang="0">
                    <a:pos x="T2" y="T3"/>
                  </a:cxn>
                  <a:cxn ang="0">
                    <a:pos x="T4" y="T5"/>
                  </a:cxn>
                  <a:cxn ang="0">
                    <a:pos x="T6" y="T7"/>
                  </a:cxn>
                  <a:cxn ang="0">
                    <a:pos x="T8" y="T9"/>
                  </a:cxn>
                  <a:cxn ang="0">
                    <a:pos x="T10" y="T11"/>
                  </a:cxn>
                </a:cxnLst>
                <a:rect l="0" t="0" r="r" b="b"/>
                <a:pathLst>
                  <a:path w="62" h="16">
                    <a:moveTo>
                      <a:pt x="62" y="5"/>
                    </a:moveTo>
                    <a:lnTo>
                      <a:pt x="62" y="16"/>
                    </a:lnTo>
                    <a:lnTo>
                      <a:pt x="21" y="10"/>
                    </a:lnTo>
                    <a:lnTo>
                      <a:pt x="0" y="16"/>
                    </a:lnTo>
                    <a:lnTo>
                      <a:pt x="14" y="0"/>
                    </a:lnTo>
                    <a:lnTo>
                      <a:pt x="62" y="5"/>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7" name="Freeform 231"/>
              <p:cNvSpPr>
                <a:spLocks/>
              </p:cNvSpPr>
              <p:nvPr/>
            </p:nvSpPr>
            <p:spPr bwMode="auto">
              <a:xfrm>
                <a:off x="4327" y="3422"/>
                <a:ext cx="12" cy="3"/>
              </a:xfrm>
              <a:custGeom>
                <a:avLst/>
                <a:gdLst>
                  <a:gd name="T0" fmla="*/ 62 w 62"/>
                  <a:gd name="T1" fmla="*/ 6 h 15"/>
                  <a:gd name="T2" fmla="*/ 62 w 62"/>
                  <a:gd name="T3" fmla="*/ 15 h 15"/>
                  <a:gd name="T4" fmla="*/ 21 w 62"/>
                  <a:gd name="T5" fmla="*/ 10 h 15"/>
                  <a:gd name="T6" fmla="*/ 0 w 62"/>
                  <a:gd name="T7" fmla="*/ 15 h 15"/>
                  <a:gd name="T8" fmla="*/ 14 w 62"/>
                  <a:gd name="T9" fmla="*/ 0 h 15"/>
                  <a:gd name="T10" fmla="*/ 62 w 62"/>
                  <a:gd name="T11" fmla="*/ 6 h 15"/>
                </a:gdLst>
                <a:ahLst/>
                <a:cxnLst>
                  <a:cxn ang="0">
                    <a:pos x="T0" y="T1"/>
                  </a:cxn>
                  <a:cxn ang="0">
                    <a:pos x="T2" y="T3"/>
                  </a:cxn>
                  <a:cxn ang="0">
                    <a:pos x="T4" y="T5"/>
                  </a:cxn>
                  <a:cxn ang="0">
                    <a:pos x="T6" y="T7"/>
                  </a:cxn>
                  <a:cxn ang="0">
                    <a:pos x="T8" y="T9"/>
                  </a:cxn>
                  <a:cxn ang="0">
                    <a:pos x="T10" y="T11"/>
                  </a:cxn>
                </a:cxnLst>
                <a:rect l="0" t="0" r="r" b="b"/>
                <a:pathLst>
                  <a:path w="62" h="15">
                    <a:moveTo>
                      <a:pt x="62" y="6"/>
                    </a:moveTo>
                    <a:lnTo>
                      <a:pt x="62" y="15"/>
                    </a:lnTo>
                    <a:lnTo>
                      <a:pt x="21" y="10"/>
                    </a:lnTo>
                    <a:lnTo>
                      <a:pt x="0" y="15"/>
                    </a:lnTo>
                    <a:lnTo>
                      <a:pt x="14" y="0"/>
                    </a:lnTo>
                    <a:lnTo>
                      <a:pt x="62" y="6"/>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8" name="Freeform 232"/>
              <p:cNvSpPr>
                <a:spLocks/>
              </p:cNvSpPr>
              <p:nvPr/>
            </p:nvSpPr>
            <p:spPr bwMode="auto">
              <a:xfrm>
                <a:off x="4347" y="3420"/>
                <a:ext cx="12" cy="3"/>
              </a:xfrm>
              <a:custGeom>
                <a:avLst/>
                <a:gdLst>
                  <a:gd name="T0" fmla="*/ 62 w 62"/>
                  <a:gd name="T1" fmla="*/ 6 h 16"/>
                  <a:gd name="T2" fmla="*/ 62 w 62"/>
                  <a:gd name="T3" fmla="*/ 16 h 16"/>
                  <a:gd name="T4" fmla="*/ 21 w 62"/>
                  <a:gd name="T5" fmla="*/ 9 h 16"/>
                  <a:gd name="T6" fmla="*/ 0 w 62"/>
                  <a:gd name="T7" fmla="*/ 16 h 16"/>
                  <a:gd name="T8" fmla="*/ 14 w 62"/>
                  <a:gd name="T9" fmla="*/ 0 h 16"/>
                  <a:gd name="T10" fmla="*/ 62 w 62"/>
                  <a:gd name="T11" fmla="*/ 6 h 16"/>
                </a:gdLst>
                <a:ahLst/>
                <a:cxnLst>
                  <a:cxn ang="0">
                    <a:pos x="T0" y="T1"/>
                  </a:cxn>
                  <a:cxn ang="0">
                    <a:pos x="T2" y="T3"/>
                  </a:cxn>
                  <a:cxn ang="0">
                    <a:pos x="T4" y="T5"/>
                  </a:cxn>
                  <a:cxn ang="0">
                    <a:pos x="T6" y="T7"/>
                  </a:cxn>
                  <a:cxn ang="0">
                    <a:pos x="T8" y="T9"/>
                  </a:cxn>
                  <a:cxn ang="0">
                    <a:pos x="T10" y="T11"/>
                  </a:cxn>
                </a:cxnLst>
                <a:rect l="0" t="0" r="r" b="b"/>
                <a:pathLst>
                  <a:path w="62" h="16">
                    <a:moveTo>
                      <a:pt x="62" y="6"/>
                    </a:moveTo>
                    <a:lnTo>
                      <a:pt x="62" y="16"/>
                    </a:lnTo>
                    <a:lnTo>
                      <a:pt x="21" y="9"/>
                    </a:lnTo>
                    <a:lnTo>
                      <a:pt x="0" y="16"/>
                    </a:lnTo>
                    <a:lnTo>
                      <a:pt x="14" y="0"/>
                    </a:lnTo>
                    <a:lnTo>
                      <a:pt x="62" y="6"/>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9" name="Freeform 233"/>
              <p:cNvSpPr>
                <a:spLocks/>
              </p:cNvSpPr>
              <p:nvPr/>
            </p:nvSpPr>
            <p:spPr bwMode="auto">
              <a:xfrm>
                <a:off x="4380" y="3450"/>
                <a:ext cx="13" cy="7"/>
              </a:xfrm>
              <a:custGeom>
                <a:avLst/>
                <a:gdLst>
                  <a:gd name="T0" fmla="*/ 54 w 63"/>
                  <a:gd name="T1" fmla="*/ 8 h 33"/>
                  <a:gd name="T2" fmla="*/ 4 w 63"/>
                  <a:gd name="T3" fmla="*/ 0 h 33"/>
                  <a:gd name="T4" fmla="*/ 0 w 63"/>
                  <a:gd name="T5" fmla="*/ 6 h 33"/>
                  <a:gd name="T6" fmla="*/ 54 w 63"/>
                  <a:gd name="T7" fmla="*/ 13 h 33"/>
                  <a:gd name="T8" fmla="*/ 59 w 63"/>
                  <a:gd name="T9" fmla="*/ 33 h 33"/>
                  <a:gd name="T10" fmla="*/ 63 w 63"/>
                  <a:gd name="T11" fmla="*/ 20 h 33"/>
                  <a:gd name="T12" fmla="*/ 54 w 63"/>
                  <a:gd name="T13" fmla="*/ 8 h 33"/>
                </a:gdLst>
                <a:ahLst/>
                <a:cxnLst>
                  <a:cxn ang="0">
                    <a:pos x="T0" y="T1"/>
                  </a:cxn>
                  <a:cxn ang="0">
                    <a:pos x="T2" y="T3"/>
                  </a:cxn>
                  <a:cxn ang="0">
                    <a:pos x="T4" y="T5"/>
                  </a:cxn>
                  <a:cxn ang="0">
                    <a:pos x="T6" y="T7"/>
                  </a:cxn>
                  <a:cxn ang="0">
                    <a:pos x="T8" y="T9"/>
                  </a:cxn>
                  <a:cxn ang="0">
                    <a:pos x="T10" y="T11"/>
                  </a:cxn>
                  <a:cxn ang="0">
                    <a:pos x="T12" y="T13"/>
                  </a:cxn>
                </a:cxnLst>
                <a:rect l="0" t="0" r="r" b="b"/>
                <a:pathLst>
                  <a:path w="63" h="33">
                    <a:moveTo>
                      <a:pt x="54" y="8"/>
                    </a:moveTo>
                    <a:lnTo>
                      <a:pt x="4" y="0"/>
                    </a:lnTo>
                    <a:lnTo>
                      <a:pt x="0" y="6"/>
                    </a:lnTo>
                    <a:lnTo>
                      <a:pt x="54" y="13"/>
                    </a:lnTo>
                    <a:lnTo>
                      <a:pt x="59" y="33"/>
                    </a:lnTo>
                    <a:lnTo>
                      <a:pt x="63" y="20"/>
                    </a:lnTo>
                    <a:lnTo>
                      <a:pt x="54" y="8"/>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0" name="Freeform 234"/>
              <p:cNvSpPr>
                <a:spLocks/>
              </p:cNvSpPr>
              <p:nvPr/>
            </p:nvSpPr>
            <p:spPr bwMode="auto">
              <a:xfrm>
                <a:off x="4374" y="3442"/>
                <a:ext cx="12" cy="7"/>
              </a:xfrm>
              <a:custGeom>
                <a:avLst/>
                <a:gdLst>
                  <a:gd name="T0" fmla="*/ 54 w 64"/>
                  <a:gd name="T1" fmla="*/ 7 h 32"/>
                  <a:gd name="T2" fmla="*/ 3 w 64"/>
                  <a:gd name="T3" fmla="*/ 0 h 32"/>
                  <a:gd name="T4" fmla="*/ 0 w 64"/>
                  <a:gd name="T5" fmla="*/ 6 h 32"/>
                  <a:gd name="T6" fmla="*/ 54 w 64"/>
                  <a:gd name="T7" fmla="*/ 14 h 32"/>
                  <a:gd name="T8" fmla="*/ 59 w 64"/>
                  <a:gd name="T9" fmla="*/ 32 h 32"/>
                  <a:gd name="T10" fmla="*/ 64 w 64"/>
                  <a:gd name="T11" fmla="*/ 19 h 32"/>
                  <a:gd name="T12" fmla="*/ 54 w 64"/>
                  <a:gd name="T13" fmla="*/ 7 h 32"/>
                </a:gdLst>
                <a:ahLst/>
                <a:cxnLst>
                  <a:cxn ang="0">
                    <a:pos x="T0" y="T1"/>
                  </a:cxn>
                  <a:cxn ang="0">
                    <a:pos x="T2" y="T3"/>
                  </a:cxn>
                  <a:cxn ang="0">
                    <a:pos x="T4" y="T5"/>
                  </a:cxn>
                  <a:cxn ang="0">
                    <a:pos x="T6" y="T7"/>
                  </a:cxn>
                  <a:cxn ang="0">
                    <a:pos x="T8" y="T9"/>
                  </a:cxn>
                  <a:cxn ang="0">
                    <a:pos x="T10" y="T11"/>
                  </a:cxn>
                  <a:cxn ang="0">
                    <a:pos x="T12" y="T13"/>
                  </a:cxn>
                </a:cxnLst>
                <a:rect l="0" t="0" r="r" b="b"/>
                <a:pathLst>
                  <a:path w="64" h="32">
                    <a:moveTo>
                      <a:pt x="54" y="7"/>
                    </a:moveTo>
                    <a:lnTo>
                      <a:pt x="3" y="0"/>
                    </a:lnTo>
                    <a:lnTo>
                      <a:pt x="0" y="6"/>
                    </a:lnTo>
                    <a:lnTo>
                      <a:pt x="54" y="14"/>
                    </a:lnTo>
                    <a:lnTo>
                      <a:pt x="59" y="32"/>
                    </a:lnTo>
                    <a:lnTo>
                      <a:pt x="64" y="19"/>
                    </a:lnTo>
                    <a:lnTo>
                      <a:pt x="54" y="7"/>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1" name="Freeform 235"/>
              <p:cNvSpPr>
                <a:spLocks/>
              </p:cNvSpPr>
              <p:nvPr/>
            </p:nvSpPr>
            <p:spPr bwMode="auto">
              <a:xfrm>
                <a:off x="4384" y="3437"/>
                <a:ext cx="13" cy="7"/>
              </a:xfrm>
              <a:custGeom>
                <a:avLst/>
                <a:gdLst>
                  <a:gd name="T0" fmla="*/ 54 w 63"/>
                  <a:gd name="T1" fmla="*/ 7 h 33"/>
                  <a:gd name="T2" fmla="*/ 4 w 63"/>
                  <a:gd name="T3" fmla="*/ 0 h 33"/>
                  <a:gd name="T4" fmla="*/ 0 w 63"/>
                  <a:gd name="T5" fmla="*/ 6 h 33"/>
                  <a:gd name="T6" fmla="*/ 54 w 63"/>
                  <a:gd name="T7" fmla="*/ 13 h 33"/>
                  <a:gd name="T8" fmla="*/ 59 w 63"/>
                  <a:gd name="T9" fmla="*/ 33 h 33"/>
                  <a:gd name="T10" fmla="*/ 63 w 63"/>
                  <a:gd name="T11" fmla="*/ 20 h 33"/>
                  <a:gd name="T12" fmla="*/ 54 w 63"/>
                  <a:gd name="T13" fmla="*/ 7 h 33"/>
                </a:gdLst>
                <a:ahLst/>
                <a:cxnLst>
                  <a:cxn ang="0">
                    <a:pos x="T0" y="T1"/>
                  </a:cxn>
                  <a:cxn ang="0">
                    <a:pos x="T2" y="T3"/>
                  </a:cxn>
                  <a:cxn ang="0">
                    <a:pos x="T4" y="T5"/>
                  </a:cxn>
                  <a:cxn ang="0">
                    <a:pos x="T6" y="T7"/>
                  </a:cxn>
                  <a:cxn ang="0">
                    <a:pos x="T8" y="T9"/>
                  </a:cxn>
                  <a:cxn ang="0">
                    <a:pos x="T10" y="T11"/>
                  </a:cxn>
                  <a:cxn ang="0">
                    <a:pos x="T12" y="T13"/>
                  </a:cxn>
                </a:cxnLst>
                <a:rect l="0" t="0" r="r" b="b"/>
                <a:pathLst>
                  <a:path w="63" h="33">
                    <a:moveTo>
                      <a:pt x="54" y="7"/>
                    </a:moveTo>
                    <a:lnTo>
                      <a:pt x="4" y="0"/>
                    </a:lnTo>
                    <a:lnTo>
                      <a:pt x="0" y="6"/>
                    </a:lnTo>
                    <a:lnTo>
                      <a:pt x="54" y="13"/>
                    </a:lnTo>
                    <a:lnTo>
                      <a:pt x="59" y="33"/>
                    </a:lnTo>
                    <a:lnTo>
                      <a:pt x="63" y="20"/>
                    </a:lnTo>
                    <a:lnTo>
                      <a:pt x="54" y="7"/>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2" name="Freeform 236"/>
              <p:cNvSpPr>
                <a:spLocks/>
              </p:cNvSpPr>
              <p:nvPr/>
            </p:nvSpPr>
            <p:spPr bwMode="auto">
              <a:xfrm>
                <a:off x="4380" y="3430"/>
                <a:ext cx="13" cy="7"/>
              </a:xfrm>
              <a:custGeom>
                <a:avLst/>
                <a:gdLst>
                  <a:gd name="T0" fmla="*/ 54 w 63"/>
                  <a:gd name="T1" fmla="*/ 8 h 33"/>
                  <a:gd name="T2" fmla="*/ 4 w 63"/>
                  <a:gd name="T3" fmla="*/ 0 h 33"/>
                  <a:gd name="T4" fmla="*/ 0 w 63"/>
                  <a:gd name="T5" fmla="*/ 5 h 33"/>
                  <a:gd name="T6" fmla="*/ 54 w 63"/>
                  <a:gd name="T7" fmla="*/ 14 h 33"/>
                  <a:gd name="T8" fmla="*/ 59 w 63"/>
                  <a:gd name="T9" fmla="*/ 33 h 33"/>
                  <a:gd name="T10" fmla="*/ 63 w 63"/>
                  <a:gd name="T11" fmla="*/ 19 h 33"/>
                  <a:gd name="T12" fmla="*/ 54 w 63"/>
                  <a:gd name="T13" fmla="*/ 8 h 33"/>
                </a:gdLst>
                <a:ahLst/>
                <a:cxnLst>
                  <a:cxn ang="0">
                    <a:pos x="T0" y="T1"/>
                  </a:cxn>
                  <a:cxn ang="0">
                    <a:pos x="T2" y="T3"/>
                  </a:cxn>
                  <a:cxn ang="0">
                    <a:pos x="T4" y="T5"/>
                  </a:cxn>
                  <a:cxn ang="0">
                    <a:pos x="T6" y="T7"/>
                  </a:cxn>
                  <a:cxn ang="0">
                    <a:pos x="T8" y="T9"/>
                  </a:cxn>
                  <a:cxn ang="0">
                    <a:pos x="T10" y="T11"/>
                  </a:cxn>
                  <a:cxn ang="0">
                    <a:pos x="T12" y="T13"/>
                  </a:cxn>
                </a:cxnLst>
                <a:rect l="0" t="0" r="r" b="b"/>
                <a:pathLst>
                  <a:path w="63" h="33">
                    <a:moveTo>
                      <a:pt x="54" y="8"/>
                    </a:moveTo>
                    <a:lnTo>
                      <a:pt x="4" y="0"/>
                    </a:lnTo>
                    <a:lnTo>
                      <a:pt x="0" y="5"/>
                    </a:lnTo>
                    <a:lnTo>
                      <a:pt x="54" y="14"/>
                    </a:lnTo>
                    <a:lnTo>
                      <a:pt x="59" y="33"/>
                    </a:lnTo>
                    <a:lnTo>
                      <a:pt x="63" y="19"/>
                    </a:lnTo>
                    <a:lnTo>
                      <a:pt x="54" y="8"/>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3" name="Freeform 237"/>
              <p:cNvSpPr>
                <a:spLocks/>
              </p:cNvSpPr>
              <p:nvPr/>
            </p:nvSpPr>
            <p:spPr bwMode="auto">
              <a:xfrm>
                <a:off x="4399" y="3427"/>
                <a:ext cx="13" cy="7"/>
              </a:xfrm>
              <a:custGeom>
                <a:avLst/>
                <a:gdLst>
                  <a:gd name="T0" fmla="*/ 52 w 63"/>
                  <a:gd name="T1" fmla="*/ 8 h 33"/>
                  <a:gd name="T2" fmla="*/ 3 w 63"/>
                  <a:gd name="T3" fmla="*/ 0 h 33"/>
                  <a:gd name="T4" fmla="*/ 0 w 63"/>
                  <a:gd name="T5" fmla="*/ 6 h 33"/>
                  <a:gd name="T6" fmla="*/ 52 w 63"/>
                  <a:gd name="T7" fmla="*/ 13 h 33"/>
                  <a:gd name="T8" fmla="*/ 59 w 63"/>
                  <a:gd name="T9" fmla="*/ 33 h 33"/>
                  <a:gd name="T10" fmla="*/ 63 w 63"/>
                  <a:gd name="T11" fmla="*/ 20 h 33"/>
                  <a:gd name="T12" fmla="*/ 52 w 63"/>
                  <a:gd name="T13" fmla="*/ 8 h 33"/>
                </a:gdLst>
                <a:ahLst/>
                <a:cxnLst>
                  <a:cxn ang="0">
                    <a:pos x="T0" y="T1"/>
                  </a:cxn>
                  <a:cxn ang="0">
                    <a:pos x="T2" y="T3"/>
                  </a:cxn>
                  <a:cxn ang="0">
                    <a:pos x="T4" y="T5"/>
                  </a:cxn>
                  <a:cxn ang="0">
                    <a:pos x="T6" y="T7"/>
                  </a:cxn>
                  <a:cxn ang="0">
                    <a:pos x="T8" y="T9"/>
                  </a:cxn>
                  <a:cxn ang="0">
                    <a:pos x="T10" y="T11"/>
                  </a:cxn>
                  <a:cxn ang="0">
                    <a:pos x="T12" y="T13"/>
                  </a:cxn>
                </a:cxnLst>
                <a:rect l="0" t="0" r="r" b="b"/>
                <a:pathLst>
                  <a:path w="63" h="33">
                    <a:moveTo>
                      <a:pt x="52" y="8"/>
                    </a:moveTo>
                    <a:lnTo>
                      <a:pt x="3" y="0"/>
                    </a:lnTo>
                    <a:lnTo>
                      <a:pt x="0" y="6"/>
                    </a:lnTo>
                    <a:lnTo>
                      <a:pt x="52" y="13"/>
                    </a:lnTo>
                    <a:lnTo>
                      <a:pt x="59" y="33"/>
                    </a:lnTo>
                    <a:lnTo>
                      <a:pt x="63" y="20"/>
                    </a:lnTo>
                    <a:lnTo>
                      <a:pt x="52" y="8"/>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4" name="Freeform 238"/>
              <p:cNvSpPr>
                <a:spLocks/>
              </p:cNvSpPr>
              <p:nvPr/>
            </p:nvSpPr>
            <p:spPr bwMode="auto">
              <a:xfrm>
                <a:off x="4362" y="3448"/>
                <a:ext cx="15" cy="3"/>
              </a:xfrm>
              <a:custGeom>
                <a:avLst/>
                <a:gdLst>
                  <a:gd name="T0" fmla="*/ 66 w 73"/>
                  <a:gd name="T1" fmla="*/ 7 h 16"/>
                  <a:gd name="T2" fmla="*/ 10 w 73"/>
                  <a:gd name="T3" fmla="*/ 0 h 16"/>
                  <a:gd name="T4" fmla="*/ 0 w 73"/>
                  <a:gd name="T5" fmla="*/ 4 h 16"/>
                  <a:gd name="T6" fmla="*/ 73 w 73"/>
                  <a:gd name="T7" fmla="*/ 16 h 16"/>
                  <a:gd name="T8" fmla="*/ 66 w 73"/>
                  <a:gd name="T9" fmla="*/ 7 h 16"/>
                </a:gdLst>
                <a:ahLst/>
                <a:cxnLst>
                  <a:cxn ang="0">
                    <a:pos x="T0" y="T1"/>
                  </a:cxn>
                  <a:cxn ang="0">
                    <a:pos x="T2" y="T3"/>
                  </a:cxn>
                  <a:cxn ang="0">
                    <a:pos x="T4" y="T5"/>
                  </a:cxn>
                  <a:cxn ang="0">
                    <a:pos x="T6" y="T7"/>
                  </a:cxn>
                  <a:cxn ang="0">
                    <a:pos x="T8" y="T9"/>
                  </a:cxn>
                </a:cxnLst>
                <a:rect l="0" t="0" r="r" b="b"/>
                <a:pathLst>
                  <a:path w="73" h="16">
                    <a:moveTo>
                      <a:pt x="66" y="7"/>
                    </a:moveTo>
                    <a:lnTo>
                      <a:pt x="10" y="0"/>
                    </a:lnTo>
                    <a:lnTo>
                      <a:pt x="0" y="4"/>
                    </a:lnTo>
                    <a:lnTo>
                      <a:pt x="73" y="16"/>
                    </a:lnTo>
                    <a:lnTo>
                      <a:pt x="66" y="7"/>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5" name="Freeform 239"/>
              <p:cNvSpPr>
                <a:spLocks/>
              </p:cNvSpPr>
              <p:nvPr/>
            </p:nvSpPr>
            <p:spPr bwMode="auto">
              <a:xfrm>
                <a:off x="4356" y="3440"/>
                <a:ext cx="14" cy="3"/>
              </a:xfrm>
              <a:custGeom>
                <a:avLst/>
                <a:gdLst>
                  <a:gd name="T0" fmla="*/ 64 w 72"/>
                  <a:gd name="T1" fmla="*/ 6 h 16"/>
                  <a:gd name="T2" fmla="*/ 9 w 72"/>
                  <a:gd name="T3" fmla="*/ 0 h 16"/>
                  <a:gd name="T4" fmla="*/ 0 w 72"/>
                  <a:gd name="T5" fmla="*/ 5 h 16"/>
                  <a:gd name="T6" fmla="*/ 72 w 72"/>
                  <a:gd name="T7" fmla="*/ 16 h 16"/>
                  <a:gd name="T8" fmla="*/ 64 w 72"/>
                  <a:gd name="T9" fmla="*/ 6 h 16"/>
                </a:gdLst>
                <a:ahLst/>
                <a:cxnLst>
                  <a:cxn ang="0">
                    <a:pos x="T0" y="T1"/>
                  </a:cxn>
                  <a:cxn ang="0">
                    <a:pos x="T2" y="T3"/>
                  </a:cxn>
                  <a:cxn ang="0">
                    <a:pos x="T4" y="T5"/>
                  </a:cxn>
                  <a:cxn ang="0">
                    <a:pos x="T6" y="T7"/>
                  </a:cxn>
                  <a:cxn ang="0">
                    <a:pos x="T8" y="T9"/>
                  </a:cxn>
                </a:cxnLst>
                <a:rect l="0" t="0" r="r" b="b"/>
                <a:pathLst>
                  <a:path w="72" h="16">
                    <a:moveTo>
                      <a:pt x="64" y="6"/>
                    </a:moveTo>
                    <a:lnTo>
                      <a:pt x="9" y="0"/>
                    </a:lnTo>
                    <a:lnTo>
                      <a:pt x="0" y="5"/>
                    </a:lnTo>
                    <a:lnTo>
                      <a:pt x="72" y="16"/>
                    </a:lnTo>
                    <a:lnTo>
                      <a:pt x="64" y="6"/>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6" name="Freeform 240"/>
              <p:cNvSpPr>
                <a:spLocks/>
              </p:cNvSpPr>
              <p:nvPr/>
            </p:nvSpPr>
            <p:spPr bwMode="auto">
              <a:xfrm>
                <a:off x="4367" y="3435"/>
                <a:ext cx="15" cy="3"/>
              </a:xfrm>
              <a:custGeom>
                <a:avLst/>
                <a:gdLst>
                  <a:gd name="T0" fmla="*/ 66 w 74"/>
                  <a:gd name="T1" fmla="*/ 6 h 16"/>
                  <a:gd name="T2" fmla="*/ 10 w 74"/>
                  <a:gd name="T3" fmla="*/ 0 h 16"/>
                  <a:gd name="T4" fmla="*/ 0 w 74"/>
                  <a:gd name="T5" fmla="*/ 4 h 16"/>
                  <a:gd name="T6" fmla="*/ 74 w 74"/>
                  <a:gd name="T7" fmla="*/ 16 h 16"/>
                  <a:gd name="T8" fmla="*/ 66 w 74"/>
                  <a:gd name="T9" fmla="*/ 6 h 16"/>
                </a:gdLst>
                <a:ahLst/>
                <a:cxnLst>
                  <a:cxn ang="0">
                    <a:pos x="T0" y="T1"/>
                  </a:cxn>
                  <a:cxn ang="0">
                    <a:pos x="T2" y="T3"/>
                  </a:cxn>
                  <a:cxn ang="0">
                    <a:pos x="T4" y="T5"/>
                  </a:cxn>
                  <a:cxn ang="0">
                    <a:pos x="T6" y="T7"/>
                  </a:cxn>
                  <a:cxn ang="0">
                    <a:pos x="T8" y="T9"/>
                  </a:cxn>
                </a:cxnLst>
                <a:rect l="0" t="0" r="r" b="b"/>
                <a:pathLst>
                  <a:path w="74" h="16">
                    <a:moveTo>
                      <a:pt x="66" y="6"/>
                    </a:moveTo>
                    <a:lnTo>
                      <a:pt x="10" y="0"/>
                    </a:lnTo>
                    <a:lnTo>
                      <a:pt x="0" y="4"/>
                    </a:lnTo>
                    <a:lnTo>
                      <a:pt x="74" y="16"/>
                    </a:lnTo>
                    <a:lnTo>
                      <a:pt x="66" y="6"/>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7" name="Freeform 241"/>
              <p:cNvSpPr>
                <a:spLocks/>
              </p:cNvSpPr>
              <p:nvPr/>
            </p:nvSpPr>
            <p:spPr bwMode="auto">
              <a:xfrm>
                <a:off x="4362" y="3428"/>
                <a:ext cx="15" cy="3"/>
              </a:xfrm>
              <a:custGeom>
                <a:avLst/>
                <a:gdLst>
                  <a:gd name="T0" fmla="*/ 66 w 73"/>
                  <a:gd name="T1" fmla="*/ 5 h 14"/>
                  <a:gd name="T2" fmla="*/ 10 w 73"/>
                  <a:gd name="T3" fmla="*/ 0 h 14"/>
                  <a:gd name="T4" fmla="*/ 0 w 73"/>
                  <a:gd name="T5" fmla="*/ 3 h 14"/>
                  <a:gd name="T6" fmla="*/ 73 w 73"/>
                  <a:gd name="T7" fmla="*/ 14 h 14"/>
                  <a:gd name="T8" fmla="*/ 66 w 73"/>
                  <a:gd name="T9" fmla="*/ 5 h 14"/>
                </a:gdLst>
                <a:ahLst/>
                <a:cxnLst>
                  <a:cxn ang="0">
                    <a:pos x="T0" y="T1"/>
                  </a:cxn>
                  <a:cxn ang="0">
                    <a:pos x="T2" y="T3"/>
                  </a:cxn>
                  <a:cxn ang="0">
                    <a:pos x="T4" y="T5"/>
                  </a:cxn>
                  <a:cxn ang="0">
                    <a:pos x="T6" y="T7"/>
                  </a:cxn>
                  <a:cxn ang="0">
                    <a:pos x="T8" y="T9"/>
                  </a:cxn>
                </a:cxnLst>
                <a:rect l="0" t="0" r="r" b="b"/>
                <a:pathLst>
                  <a:path w="73" h="14">
                    <a:moveTo>
                      <a:pt x="66" y="5"/>
                    </a:moveTo>
                    <a:lnTo>
                      <a:pt x="10" y="0"/>
                    </a:lnTo>
                    <a:lnTo>
                      <a:pt x="0" y="3"/>
                    </a:lnTo>
                    <a:lnTo>
                      <a:pt x="73" y="14"/>
                    </a:lnTo>
                    <a:lnTo>
                      <a:pt x="66" y="5"/>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 name="Freeform 242"/>
              <p:cNvSpPr>
                <a:spLocks/>
              </p:cNvSpPr>
              <p:nvPr/>
            </p:nvSpPr>
            <p:spPr bwMode="auto">
              <a:xfrm>
                <a:off x="4382" y="3425"/>
                <a:ext cx="15" cy="3"/>
              </a:xfrm>
              <a:custGeom>
                <a:avLst/>
                <a:gdLst>
                  <a:gd name="T0" fmla="*/ 66 w 72"/>
                  <a:gd name="T1" fmla="*/ 6 h 16"/>
                  <a:gd name="T2" fmla="*/ 9 w 72"/>
                  <a:gd name="T3" fmla="*/ 0 h 16"/>
                  <a:gd name="T4" fmla="*/ 0 w 72"/>
                  <a:gd name="T5" fmla="*/ 4 h 16"/>
                  <a:gd name="T6" fmla="*/ 72 w 72"/>
                  <a:gd name="T7" fmla="*/ 16 h 16"/>
                  <a:gd name="T8" fmla="*/ 66 w 72"/>
                  <a:gd name="T9" fmla="*/ 6 h 16"/>
                </a:gdLst>
                <a:ahLst/>
                <a:cxnLst>
                  <a:cxn ang="0">
                    <a:pos x="T0" y="T1"/>
                  </a:cxn>
                  <a:cxn ang="0">
                    <a:pos x="T2" y="T3"/>
                  </a:cxn>
                  <a:cxn ang="0">
                    <a:pos x="T4" y="T5"/>
                  </a:cxn>
                  <a:cxn ang="0">
                    <a:pos x="T6" y="T7"/>
                  </a:cxn>
                  <a:cxn ang="0">
                    <a:pos x="T8" y="T9"/>
                  </a:cxn>
                </a:cxnLst>
                <a:rect l="0" t="0" r="r" b="b"/>
                <a:pathLst>
                  <a:path w="72" h="16">
                    <a:moveTo>
                      <a:pt x="66" y="6"/>
                    </a:moveTo>
                    <a:lnTo>
                      <a:pt x="9" y="0"/>
                    </a:lnTo>
                    <a:lnTo>
                      <a:pt x="0" y="4"/>
                    </a:lnTo>
                    <a:lnTo>
                      <a:pt x="72" y="16"/>
                    </a:lnTo>
                    <a:lnTo>
                      <a:pt x="66" y="6"/>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 name="Freeform 243"/>
              <p:cNvSpPr>
                <a:spLocks/>
              </p:cNvSpPr>
              <p:nvPr/>
            </p:nvSpPr>
            <p:spPr bwMode="auto">
              <a:xfrm>
                <a:off x="4343" y="3445"/>
                <a:ext cx="16" cy="4"/>
              </a:xfrm>
              <a:custGeom>
                <a:avLst/>
                <a:gdLst>
                  <a:gd name="T0" fmla="*/ 70 w 79"/>
                  <a:gd name="T1" fmla="*/ 6 h 17"/>
                  <a:gd name="T2" fmla="*/ 79 w 79"/>
                  <a:gd name="T3" fmla="*/ 17 h 17"/>
                  <a:gd name="T4" fmla="*/ 0 w 79"/>
                  <a:gd name="T5" fmla="*/ 6 h 17"/>
                  <a:gd name="T6" fmla="*/ 16 w 79"/>
                  <a:gd name="T7" fmla="*/ 0 h 17"/>
                  <a:gd name="T8" fmla="*/ 70 w 79"/>
                  <a:gd name="T9" fmla="*/ 6 h 17"/>
                </a:gdLst>
                <a:ahLst/>
                <a:cxnLst>
                  <a:cxn ang="0">
                    <a:pos x="T0" y="T1"/>
                  </a:cxn>
                  <a:cxn ang="0">
                    <a:pos x="T2" y="T3"/>
                  </a:cxn>
                  <a:cxn ang="0">
                    <a:pos x="T4" y="T5"/>
                  </a:cxn>
                  <a:cxn ang="0">
                    <a:pos x="T6" y="T7"/>
                  </a:cxn>
                  <a:cxn ang="0">
                    <a:pos x="T8" y="T9"/>
                  </a:cxn>
                </a:cxnLst>
                <a:rect l="0" t="0" r="r" b="b"/>
                <a:pathLst>
                  <a:path w="79" h="17">
                    <a:moveTo>
                      <a:pt x="70" y="6"/>
                    </a:moveTo>
                    <a:lnTo>
                      <a:pt x="79" y="17"/>
                    </a:lnTo>
                    <a:lnTo>
                      <a:pt x="0" y="6"/>
                    </a:lnTo>
                    <a:lnTo>
                      <a:pt x="16" y="0"/>
                    </a:lnTo>
                    <a:lnTo>
                      <a:pt x="70" y="6"/>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0" name="Freeform 244"/>
              <p:cNvSpPr>
                <a:spLocks/>
              </p:cNvSpPr>
              <p:nvPr/>
            </p:nvSpPr>
            <p:spPr bwMode="auto">
              <a:xfrm>
                <a:off x="4337" y="3437"/>
                <a:ext cx="16" cy="4"/>
              </a:xfrm>
              <a:custGeom>
                <a:avLst/>
                <a:gdLst>
                  <a:gd name="T0" fmla="*/ 70 w 80"/>
                  <a:gd name="T1" fmla="*/ 5 h 18"/>
                  <a:gd name="T2" fmla="*/ 80 w 80"/>
                  <a:gd name="T3" fmla="*/ 18 h 18"/>
                  <a:gd name="T4" fmla="*/ 0 w 80"/>
                  <a:gd name="T5" fmla="*/ 5 h 18"/>
                  <a:gd name="T6" fmla="*/ 16 w 80"/>
                  <a:gd name="T7" fmla="*/ 0 h 18"/>
                  <a:gd name="T8" fmla="*/ 70 w 80"/>
                  <a:gd name="T9" fmla="*/ 5 h 18"/>
                </a:gdLst>
                <a:ahLst/>
                <a:cxnLst>
                  <a:cxn ang="0">
                    <a:pos x="T0" y="T1"/>
                  </a:cxn>
                  <a:cxn ang="0">
                    <a:pos x="T2" y="T3"/>
                  </a:cxn>
                  <a:cxn ang="0">
                    <a:pos x="T4" y="T5"/>
                  </a:cxn>
                  <a:cxn ang="0">
                    <a:pos x="T6" y="T7"/>
                  </a:cxn>
                  <a:cxn ang="0">
                    <a:pos x="T8" y="T9"/>
                  </a:cxn>
                </a:cxnLst>
                <a:rect l="0" t="0" r="r" b="b"/>
                <a:pathLst>
                  <a:path w="80" h="18">
                    <a:moveTo>
                      <a:pt x="70" y="5"/>
                    </a:moveTo>
                    <a:lnTo>
                      <a:pt x="80" y="18"/>
                    </a:lnTo>
                    <a:lnTo>
                      <a:pt x="0" y="5"/>
                    </a:lnTo>
                    <a:lnTo>
                      <a:pt x="16" y="0"/>
                    </a:lnTo>
                    <a:lnTo>
                      <a:pt x="70" y="5"/>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1" name="Freeform 245"/>
              <p:cNvSpPr>
                <a:spLocks/>
              </p:cNvSpPr>
              <p:nvPr/>
            </p:nvSpPr>
            <p:spPr bwMode="auto">
              <a:xfrm>
                <a:off x="4348" y="3432"/>
                <a:ext cx="16" cy="4"/>
              </a:xfrm>
              <a:custGeom>
                <a:avLst/>
                <a:gdLst>
                  <a:gd name="T0" fmla="*/ 69 w 78"/>
                  <a:gd name="T1" fmla="*/ 5 h 17"/>
                  <a:gd name="T2" fmla="*/ 78 w 78"/>
                  <a:gd name="T3" fmla="*/ 17 h 17"/>
                  <a:gd name="T4" fmla="*/ 0 w 78"/>
                  <a:gd name="T5" fmla="*/ 5 h 17"/>
                  <a:gd name="T6" fmla="*/ 17 w 78"/>
                  <a:gd name="T7" fmla="*/ 0 h 17"/>
                  <a:gd name="T8" fmla="*/ 69 w 78"/>
                  <a:gd name="T9" fmla="*/ 5 h 17"/>
                </a:gdLst>
                <a:ahLst/>
                <a:cxnLst>
                  <a:cxn ang="0">
                    <a:pos x="T0" y="T1"/>
                  </a:cxn>
                  <a:cxn ang="0">
                    <a:pos x="T2" y="T3"/>
                  </a:cxn>
                  <a:cxn ang="0">
                    <a:pos x="T4" y="T5"/>
                  </a:cxn>
                  <a:cxn ang="0">
                    <a:pos x="T6" y="T7"/>
                  </a:cxn>
                  <a:cxn ang="0">
                    <a:pos x="T8" y="T9"/>
                  </a:cxn>
                </a:cxnLst>
                <a:rect l="0" t="0" r="r" b="b"/>
                <a:pathLst>
                  <a:path w="78" h="17">
                    <a:moveTo>
                      <a:pt x="69" y="5"/>
                    </a:moveTo>
                    <a:lnTo>
                      <a:pt x="78" y="17"/>
                    </a:lnTo>
                    <a:lnTo>
                      <a:pt x="0" y="5"/>
                    </a:lnTo>
                    <a:lnTo>
                      <a:pt x="17" y="0"/>
                    </a:lnTo>
                    <a:lnTo>
                      <a:pt x="69" y="5"/>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2" name="Freeform 246"/>
              <p:cNvSpPr>
                <a:spLocks/>
              </p:cNvSpPr>
              <p:nvPr/>
            </p:nvSpPr>
            <p:spPr bwMode="auto">
              <a:xfrm>
                <a:off x="4343" y="3425"/>
                <a:ext cx="16" cy="4"/>
              </a:xfrm>
              <a:custGeom>
                <a:avLst/>
                <a:gdLst>
                  <a:gd name="T0" fmla="*/ 70 w 79"/>
                  <a:gd name="T1" fmla="*/ 5 h 17"/>
                  <a:gd name="T2" fmla="*/ 79 w 79"/>
                  <a:gd name="T3" fmla="*/ 17 h 17"/>
                  <a:gd name="T4" fmla="*/ 0 w 79"/>
                  <a:gd name="T5" fmla="*/ 5 h 17"/>
                  <a:gd name="T6" fmla="*/ 16 w 79"/>
                  <a:gd name="T7" fmla="*/ 0 h 17"/>
                  <a:gd name="T8" fmla="*/ 70 w 79"/>
                  <a:gd name="T9" fmla="*/ 5 h 17"/>
                </a:gdLst>
                <a:ahLst/>
                <a:cxnLst>
                  <a:cxn ang="0">
                    <a:pos x="T0" y="T1"/>
                  </a:cxn>
                  <a:cxn ang="0">
                    <a:pos x="T2" y="T3"/>
                  </a:cxn>
                  <a:cxn ang="0">
                    <a:pos x="T4" y="T5"/>
                  </a:cxn>
                  <a:cxn ang="0">
                    <a:pos x="T6" y="T7"/>
                  </a:cxn>
                  <a:cxn ang="0">
                    <a:pos x="T8" y="T9"/>
                  </a:cxn>
                </a:cxnLst>
                <a:rect l="0" t="0" r="r" b="b"/>
                <a:pathLst>
                  <a:path w="79" h="17">
                    <a:moveTo>
                      <a:pt x="70" y="5"/>
                    </a:moveTo>
                    <a:lnTo>
                      <a:pt x="79" y="17"/>
                    </a:lnTo>
                    <a:lnTo>
                      <a:pt x="0" y="5"/>
                    </a:lnTo>
                    <a:lnTo>
                      <a:pt x="16" y="0"/>
                    </a:lnTo>
                    <a:lnTo>
                      <a:pt x="70" y="5"/>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3" name="Freeform 247"/>
              <p:cNvSpPr>
                <a:spLocks/>
              </p:cNvSpPr>
              <p:nvPr/>
            </p:nvSpPr>
            <p:spPr bwMode="auto">
              <a:xfrm>
                <a:off x="4363" y="3422"/>
                <a:ext cx="15" cy="4"/>
              </a:xfrm>
              <a:custGeom>
                <a:avLst/>
                <a:gdLst>
                  <a:gd name="T0" fmla="*/ 69 w 78"/>
                  <a:gd name="T1" fmla="*/ 7 h 18"/>
                  <a:gd name="T2" fmla="*/ 78 w 78"/>
                  <a:gd name="T3" fmla="*/ 18 h 18"/>
                  <a:gd name="T4" fmla="*/ 0 w 78"/>
                  <a:gd name="T5" fmla="*/ 7 h 18"/>
                  <a:gd name="T6" fmla="*/ 16 w 78"/>
                  <a:gd name="T7" fmla="*/ 0 h 18"/>
                  <a:gd name="T8" fmla="*/ 69 w 78"/>
                  <a:gd name="T9" fmla="*/ 7 h 18"/>
                </a:gdLst>
                <a:ahLst/>
                <a:cxnLst>
                  <a:cxn ang="0">
                    <a:pos x="T0" y="T1"/>
                  </a:cxn>
                  <a:cxn ang="0">
                    <a:pos x="T2" y="T3"/>
                  </a:cxn>
                  <a:cxn ang="0">
                    <a:pos x="T4" y="T5"/>
                  </a:cxn>
                  <a:cxn ang="0">
                    <a:pos x="T6" y="T7"/>
                  </a:cxn>
                  <a:cxn ang="0">
                    <a:pos x="T8" y="T9"/>
                  </a:cxn>
                </a:cxnLst>
                <a:rect l="0" t="0" r="r" b="b"/>
                <a:pathLst>
                  <a:path w="78" h="18">
                    <a:moveTo>
                      <a:pt x="69" y="7"/>
                    </a:moveTo>
                    <a:lnTo>
                      <a:pt x="78" y="18"/>
                    </a:lnTo>
                    <a:lnTo>
                      <a:pt x="0" y="7"/>
                    </a:lnTo>
                    <a:lnTo>
                      <a:pt x="16" y="0"/>
                    </a:lnTo>
                    <a:lnTo>
                      <a:pt x="69" y="7"/>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4" name="Freeform 248"/>
              <p:cNvSpPr>
                <a:spLocks/>
              </p:cNvSpPr>
              <p:nvPr/>
            </p:nvSpPr>
            <p:spPr bwMode="auto">
              <a:xfrm>
                <a:off x="4311" y="3440"/>
                <a:ext cx="15" cy="6"/>
              </a:xfrm>
              <a:custGeom>
                <a:avLst/>
                <a:gdLst>
                  <a:gd name="T0" fmla="*/ 71 w 75"/>
                  <a:gd name="T1" fmla="*/ 14 h 34"/>
                  <a:gd name="T2" fmla="*/ 75 w 75"/>
                  <a:gd name="T3" fmla="*/ 34 h 34"/>
                  <a:gd name="T4" fmla="*/ 66 w 75"/>
                  <a:gd name="T5" fmla="*/ 30 h 34"/>
                  <a:gd name="T6" fmla="*/ 59 w 75"/>
                  <a:gd name="T7" fmla="*/ 18 h 34"/>
                  <a:gd name="T8" fmla="*/ 17 w 75"/>
                  <a:gd name="T9" fmla="*/ 11 h 34"/>
                  <a:gd name="T10" fmla="*/ 0 w 75"/>
                  <a:gd name="T11" fmla="*/ 20 h 34"/>
                  <a:gd name="T12" fmla="*/ 11 w 75"/>
                  <a:gd name="T13" fmla="*/ 0 h 34"/>
                  <a:gd name="T14" fmla="*/ 71 w 75"/>
                  <a:gd name="T15" fmla="*/ 14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34">
                    <a:moveTo>
                      <a:pt x="71" y="14"/>
                    </a:moveTo>
                    <a:lnTo>
                      <a:pt x="75" y="34"/>
                    </a:lnTo>
                    <a:lnTo>
                      <a:pt x="66" y="30"/>
                    </a:lnTo>
                    <a:lnTo>
                      <a:pt x="59" y="18"/>
                    </a:lnTo>
                    <a:lnTo>
                      <a:pt x="17" y="11"/>
                    </a:lnTo>
                    <a:lnTo>
                      <a:pt x="0" y="20"/>
                    </a:lnTo>
                    <a:lnTo>
                      <a:pt x="11" y="0"/>
                    </a:lnTo>
                    <a:lnTo>
                      <a:pt x="71" y="14"/>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5" name="Freeform 249"/>
              <p:cNvSpPr>
                <a:spLocks/>
              </p:cNvSpPr>
              <p:nvPr/>
            </p:nvSpPr>
            <p:spPr bwMode="auto">
              <a:xfrm>
                <a:off x="4305" y="3432"/>
                <a:ext cx="14" cy="6"/>
              </a:xfrm>
              <a:custGeom>
                <a:avLst/>
                <a:gdLst>
                  <a:gd name="T0" fmla="*/ 71 w 76"/>
                  <a:gd name="T1" fmla="*/ 13 h 32"/>
                  <a:gd name="T2" fmla="*/ 76 w 76"/>
                  <a:gd name="T3" fmla="*/ 32 h 32"/>
                  <a:gd name="T4" fmla="*/ 66 w 76"/>
                  <a:gd name="T5" fmla="*/ 29 h 32"/>
                  <a:gd name="T6" fmla="*/ 60 w 76"/>
                  <a:gd name="T7" fmla="*/ 17 h 32"/>
                  <a:gd name="T8" fmla="*/ 18 w 76"/>
                  <a:gd name="T9" fmla="*/ 9 h 32"/>
                  <a:gd name="T10" fmla="*/ 0 w 76"/>
                  <a:gd name="T11" fmla="*/ 18 h 32"/>
                  <a:gd name="T12" fmla="*/ 12 w 76"/>
                  <a:gd name="T13" fmla="*/ 0 h 32"/>
                  <a:gd name="T14" fmla="*/ 71 w 76"/>
                  <a:gd name="T15" fmla="*/ 13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32">
                    <a:moveTo>
                      <a:pt x="71" y="13"/>
                    </a:moveTo>
                    <a:lnTo>
                      <a:pt x="76" y="32"/>
                    </a:lnTo>
                    <a:lnTo>
                      <a:pt x="66" y="29"/>
                    </a:lnTo>
                    <a:lnTo>
                      <a:pt x="60" y="17"/>
                    </a:lnTo>
                    <a:lnTo>
                      <a:pt x="18" y="9"/>
                    </a:lnTo>
                    <a:lnTo>
                      <a:pt x="0" y="18"/>
                    </a:lnTo>
                    <a:lnTo>
                      <a:pt x="12" y="0"/>
                    </a:lnTo>
                    <a:lnTo>
                      <a:pt x="71" y="13"/>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6" name="Freeform 250"/>
              <p:cNvSpPr>
                <a:spLocks/>
              </p:cNvSpPr>
              <p:nvPr/>
            </p:nvSpPr>
            <p:spPr bwMode="auto">
              <a:xfrm>
                <a:off x="4315" y="3427"/>
                <a:ext cx="16" cy="6"/>
              </a:xfrm>
              <a:custGeom>
                <a:avLst/>
                <a:gdLst>
                  <a:gd name="T0" fmla="*/ 71 w 74"/>
                  <a:gd name="T1" fmla="*/ 14 h 33"/>
                  <a:gd name="T2" fmla="*/ 74 w 74"/>
                  <a:gd name="T3" fmla="*/ 33 h 33"/>
                  <a:gd name="T4" fmla="*/ 65 w 74"/>
                  <a:gd name="T5" fmla="*/ 30 h 33"/>
                  <a:gd name="T6" fmla="*/ 59 w 74"/>
                  <a:gd name="T7" fmla="*/ 18 h 33"/>
                  <a:gd name="T8" fmla="*/ 16 w 74"/>
                  <a:gd name="T9" fmla="*/ 10 h 33"/>
                  <a:gd name="T10" fmla="*/ 0 w 74"/>
                  <a:gd name="T11" fmla="*/ 19 h 33"/>
                  <a:gd name="T12" fmla="*/ 11 w 74"/>
                  <a:gd name="T13" fmla="*/ 0 h 33"/>
                  <a:gd name="T14" fmla="*/ 71 w 74"/>
                  <a:gd name="T15" fmla="*/ 14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 h="33">
                    <a:moveTo>
                      <a:pt x="71" y="14"/>
                    </a:moveTo>
                    <a:lnTo>
                      <a:pt x="74" y="33"/>
                    </a:lnTo>
                    <a:lnTo>
                      <a:pt x="65" y="30"/>
                    </a:lnTo>
                    <a:lnTo>
                      <a:pt x="59" y="18"/>
                    </a:lnTo>
                    <a:lnTo>
                      <a:pt x="16" y="10"/>
                    </a:lnTo>
                    <a:lnTo>
                      <a:pt x="0" y="19"/>
                    </a:lnTo>
                    <a:lnTo>
                      <a:pt x="11" y="0"/>
                    </a:lnTo>
                    <a:lnTo>
                      <a:pt x="71" y="14"/>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7" name="Freeform 251"/>
              <p:cNvSpPr>
                <a:spLocks/>
              </p:cNvSpPr>
              <p:nvPr/>
            </p:nvSpPr>
            <p:spPr bwMode="auto">
              <a:xfrm>
                <a:off x="4311" y="3420"/>
                <a:ext cx="15" cy="6"/>
              </a:xfrm>
              <a:custGeom>
                <a:avLst/>
                <a:gdLst>
                  <a:gd name="T0" fmla="*/ 71 w 75"/>
                  <a:gd name="T1" fmla="*/ 13 h 32"/>
                  <a:gd name="T2" fmla="*/ 75 w 75"/>
                  <a:gd name="T3" fmla="*/ 32 h 32"/>
                  <a:gd name="T4" fmla="*/ 66 w 75"/>
                  <a:gd name="T5" fmla="*/ 28 h 32"/>
                  <a:gd name="T6" fmla="*/ 59 w 75"/>
                  <a:gd name="T7" fmla="*/ 17 h 32"/>
                  <a:gd name="T8" fmla="*/ 17 w 75"/>
                  <a:gd name="T9" fmla="*/ 9 h 32"/>
                  <a:gd name="T10" fmla="*/ 0 w 75"/>
                  <a:gd name="T11" fmla="*/ 19 h 32"/>
                  <a:gd name="T12" fmla="*/ 11 w 75"/>
                  <a:gd name="T13" fmla="*/ 0 h 32"/>
                  <a:gd name="T14" fmla="*/ 71 w 75"/>
                  <a:gd name="T15" fmla="*/ 13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32">
                    <a:moveTo>
                      <a:pt x="71" y="13"/>
                    </a:moveTo>
                    <a:lnTo>
                      <a:pt x="75" y="32"/>
                    </a:lnTo>
                    <a:lnTo>
                      <a:pt x="66" y="28"/>
                    </a:lnTo>
                    <a:lnTo>
                      <a:pt x="59" y="17"/>
                    </a:lnTo>
                    <a:lnTo>
                      <a:pt x="17" y="9"/>
                    </a:lnTo>
                    <a:lnTo>
                      <a:pt x="0" y="19"/>
                    </a:lnTo>
                    <a:lnTo>
                      <a:pt x="11" y="0"/>
                    </a:lnTo>
                    <a:lnTo>
                      <a:pt x="71" y="13"/>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8" name="Freeform 252"/>
              <p:cNvSpPr>
                <a:spLocks/>
              </p:cNvSpPr>
              <p:nvPr/>
            </p:nvSpPr>
            <p:spPr bwMode="auto">
              <a:xfrm>
                <a:off x="4331" y="3417"/>
                <a:ext cx="15" cy="7"/>
              </a:xfrm>
              <a:custGeom>
                <a:avLst/>
                <a:gdLst>
                  <a:gd name="T0" fmla="*/ 71 w 74"/>
                  <a:gd name="T1" fmla="*/ 14 h 34"/>
                  <a:gd name="T2" fmla="*/ 74 w 74"/>
                  <a:gd name="T3" fmla="*/ 34 h 34"/>
                  <a:gd name="T4" fmla="*/ 65 w 74"/>
                  <a:gd name="T5" fmla="*/ 30 h 34"/>
                  <a:gd name="T6" fmla="*/ 60 w 74"/>
                  <a:gd name="T7" fmla="*/ 18 h 34"/>
                  <a:gd name="T8" fmla="*/ 18 w 74"/>
                  <a:gd name="T9" fmla="*/ 10 h 34"/>
                  <a:gd name="T10" fmla="*/ 0 w 74"/>
                  <a:gd name="T11" fmla="*/ 20 h 34"/>
                  <a:gd name="T12" fmla="*/ 11 w 74"/>
                  <a:gd name="T13" fmla="*/ 0 h 34"/>
                  <a:gd name="T14" fmla="*/ 71 w 74"/>
                  <a:gd name="T15" fmla="*/ 14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 h="34">
                    <a:moveTo>
                      <a:pt x="71" y="14"/>
                    </a:moveTo>
                    <a:lnTo>
                      <a:pt x="74" y="34"/>
                    </a:lnTo>
                    <a:lnTo>
                      <a:pt x="65" y="30"/>
                    </a:lnTo>
                    <a:lnTo>
                      <a:pt x="60" y="18"/>
                    </a:lnTo>
                    <a:lnTo>
                      <a:pt x="18" y="10"/>
                    </a:lnTo>
                    <a:lnTo>
                      <a:pt x="0" y="20"/>
                    </a:lnTo>
                    <a:lnTo>
                      <a:pt x="11" y="0"/>
                    </a:lnTo>
                    <a:lnTo>
                      <a:pt x="71" y="14"/>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9" name="Freeform 253"/>
              <p:cNvSpPr>
                <a:spLocks/>
              </p:cNvSpPr>
              <p:nvPr/>
            </p:nvSpPr>
            <p:spPr bwMode="auto">
              <a:xfrm>
                <a:off x="4280" y="3435"/>
                <a:ext cx="13" cy="6"/>
              </a:xfrm>
              <a:custGeom>
                <a:avLst/>
                <a:gdLst>
                  <a:gd name="T0" fmla="*/ 57 w 66"/>
                  <a:gd name="T1" fmla="*/ 7 h 26"/>
                  <a:gd name="T2" fmla="*/ 66 w 66"/>
                  <a:gd name="T3" fmla="*/ 24 h 26"/>
                  <a:gd name="T4" fmla="*/ 59 w 66"/>
                  <a:gd name="T5" fmla="*/ 26 h 26"/>
                  <a:gd name="T6" fmla="*/ 50 w 66"/>
                  <a:gd name="T7" fmla="*/ 17 h 26"/>
                  <a:gd name="T8" fmla="*/ 14 w 66"/>
                  <a:gd name="T9" fmla="*/ 14 h 26"/>
                  <a:gd name="T10" fmla="*/ 0 w 66"/>
                  <a:gd name="T11" fmla="*/ 19 h 26"/>
                  <a:gd name="T12" fmla="*/ 0 w 66"/>
                  <a:gd name="T13" fmla="*/ 9 h 26"/>
                  <a:gd name="T14" fmla="*/ 8 w 66"/>
                  <a:gd name="T15" fmla="*/ 0 h 26"/>
                  <a:gd name="T16" fmla="*/ 57 w 66"/>
                  <a:gd name="T17" fmla="*/ 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26">
                    <a:moveTo>
                      <a:pt x="57" y="7"/>
                    </a:moveTo>
                    <a:lnTo>
                      <a:pt x="66" y="24"/>
                    </a:lnTo>
                    <a:lnTo>
                      <a:pt x="59" y="26"/>
                    </a:lnTo>
                    <a:lnTo>
                      <a:pt x="50" y="17"/>
                    </a:lnTo>
                    <a:lnTo>
                      <a:pt x="14" y="14"/>
                    </a:lnTo>
                    <a:lnTo>
                      <a:pt x="0" y="19"/>
                    </a:lnTo>
                    <a:lnTo>
                      <a:pt x="0" y="9"/>
                    </a:lnTo>
                    <a:lnTo>
                      <a:pt x="8" y="0"/>
                    </a:lnTo>
                    <a:lnTo>
                      <a:pt x="57" y="7"/>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0" name="Freeform 254"/>
              <p:cNvSpPr>
                <a:spLocks/>
              </p:cNvSpPr>
              <p:nvPr/>
            </p:nvSpPr>
            <p:spPr bwMode="auto">
              <a:xfrm>
                <a:off x="4274" y="3428"/>
                <a:ext cx="13" cy="5"/>
              </a:xfrm>
              <a:custGeom>
                <a:avLst/>
                <a:gdLst>
                  <a:gd name="T0" fmla="*/ 56 w 64"/>
                  <a:gd name="T1" fmla="*/ 5 h 24"/>
                  <a:gd name="T2" fmla="*/ 64 w 64"/>
                  <a:gd name="T3" fmla="*/ 24 h 24"/>
                  <a:gd name="T4" fmla="*/ 57 w 64"/>
                  <a:gd name="T5" fmla="*/ 24 h 24"/>
                  <a:gd name="T6" fmla="*/ 49 w 64"/>
                  <a:gd name="T7" fmla="*/ 15 h 24"/>
                  <a:gd name="T8" fmla="*/ 12 w 64"/>
                  <a:gd name="T9" fmla="*/ 13 h 24"/>
                  <a:gd name="T10" fmla="*/ 0 w 64"/>
                  <a:gd name="T11" fmla="*/ 17 h 24"/>
                  <a:gd name="T12" fmla="*/ 0 w 64"/>
                  <a:gd name="T13" fmla="*/ 7 h 24"/>
                  <a:gd name="T14" fmla="*/ 7 w 64"/>
                  <a:gd name="T15" fmla="*/ 0 h 24"/>
                  <a:gd name="T16" fmla="*/ 56 w 64"/>
                  <a:gd name="T17"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24">
                    <a:moveTo>
                      <a:pt x="56" y="5"/>
                    </a:moveTo>
                    <a:lnTo>
                      <a:pt x="64" y="24"/>
                    </a:lnTo>
                    <a:lnTo>
                      <a:pt x="57" y="24"/>
                    </a:lnTo>
                    <a:lnTo>
                      <a:pt x="49" y="15"/>
                    </a:lnTo>
                    <a:lnTo>
                      <a:pt x="12" y="13"/>
                    </a:lnTo>
                    <a:lnTo>
                      <a:pt x="0" y="17"/>
                    </a:lnTo>
                    <a:lnTo>
                      <a:pt x="0" y="7"/>
                    </a:lnTo>
                    <a:lnTo>
                      <a:pt x="7" y="0"/>
                    </a:lnTo>
                    <a:lnTo>
                      <a:pt x="56" y="5"/>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1" name="Freeform 255"/>
              <p:cNvSpPr>
                <a:spLocks/>
              </p:cNvSpPr>
              <p:nvPr/>
            </p:nvSpPr>
            <p:spPr bwMode="auto">
              <a:xfrm>
                <a:off x="4285" y="3422"/>
                <a:ext cx="13" cy="5"/>
              </a:xfrm>
              <a:custGeom>
                <a:avLst/>
                <a:gdLst>
                  <a:gd name="T0" fmla="*/ 56 w 65"/>
                  <a:gd name="T1" fmla="*/ 6 h 26"/>
                  <a:gd name="T2" fmla="*/ 65 w 65"/>
                  <a:gd name="T3" fmla="*/ 25 h 26"/>
                  <a:gd name="T4" fmla="*/ 57 w 65"/>
                  <a:gd name="T5" fmla="*/ 26 h 26"/>
                  <a:gd name="T6" fmla="*/ 50 w 65"/>
                  <a:gd name="T7" fmla="*/ 16 h 26"/>
                  <a:gd name="T8" fmla="*/ 14 w 65"/>
                  <a:gd name="T9" fmla="*/ 14 h 26"/>
                  <a:gd name="T10" fmla="*/ 0 w 65"/>
                  <a:gd name="T11" fmla="*/ 18 h 26"/>
                  <a:gd name="T12" fmla="*/ 0 w 65"/>
                  <a:gd name="T13" fmla="*/ 8 h 26"/>
                  <a:gd name="T14" fmla="*/ 7 w 65"/>
                  <a:gd name="T15" fmla="*/ 0 h 26"/>
                  <a:gd name="T16" fmla="*/ 56 w 65"/>
                  <a:gd name="T17"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26">
                    <a:moveTo>
                      <a:pt x="56" y="6"/>
                    </a:moveTo>
                    <a:lnTo>
                      <a:pt x="65" y="25"/>
                    </a:lnTo>
                    <a:lnTo>
                      <a:pt x="57" y="26"/>
                    </a:lnTo>
                    <a:lnTo>
                      <a:pt x="50" y="16"/>
                    </a:lnTo>
                    <a:lnTo>
                      <a:pt x="14" y="14"/>
                    </a:lnTo>
                    <a:lnTo>
                      <a:pt x="0" y="18"/>
                    </a:lnTo>
                    <a:lnTo>
                      <a:pt x="0" y="8"/>
                    </a:lnTo>
                    <a:lnTo>
                      <a:pt x="7" y="0"/>
                    </a:lnTo>
                    <a:lnTo>
                      <a:pt x="56" y="6"/>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2" name="Freeform 256"/>
              <p:cNvSpPr>
                <a:spLocks/>
              </p:cNvSpPr>
              <p:nvPr/>
            </p:nvSpPr>
            <p:spPr bwMode="auto">
              <a:xfrm>
                <a:off x="4280" y="3415"/>
                <a:ext cx="13" cy="5"/>
              </a:xfrm>
              <a:custGeom>
                <a:avLst/>
                <a:gdLst>
                  <a:gd name="T0" fmla="*/ 57 w 66"/>
                  <a:gd name="T1" fmla="*/ 5 h 24"/>
                  <a:gd name="T2" fmla="*/ 66 w 66"/>
                  <a:gd name="T3" fmla="*/ 23 h 24"/>
                  <a:gd name="T4" fmla="*/ 59 w 66"/>
                  <a:gd name="T5" fmla="*/ 24 h 24"/>
                  <a:gd name="T6" fmla="*/ 50 w 66"/>
                  <a:gd name="T7" fmla="*/ 16 h 24"/>
                  <a:gd name="T8" fmla="*/ 14 w 66"/>
                  <a:gd name="T9" fmla="*/ 12 h 24"/>
                  <a:gd name="T10" fmla="*/ 0 w 66"/>
                  <a:gd name="T11" fmla="*/ 18 h 24"/>
                  <a:gd name="T12" fmla="*/ 0 w 66"/>
                  <a:gd name="T13" fmla="*/ 7 h 24"/>
                  <a:gd name="T14" fmla="*/ 8 w 66"/>
                  <a:gd name="T15" fmla="*/ 0 h 24"/>
                  <a:gd name="T16" fmla="*/ 57 w 66"/>
                  <a:gd name="T17"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24">
                    <a:moveTo>
                      <a:pt x="57" y="5"/>
                    </a:moveTo>
                    <a:lnTo>
                      <a:pt x="66" y="23"/>
                    </a:lnTo>
                    <a:lnTo>
                      <a:pt x="59" y="24"/>
                    </a:lnTo>
                    <a:lnTo>
                      <a:pt x="50" y="16"/>
                    </a:lnTo>
                    <a:lnTo>
                      <a:pt x="14" y="12"/>
                    </a:lnTo>
                    <a:lnTo>
                      <a:pt x="0" y="18"/>
                    </a:lnTo>
                    <a:lnTo>
                      <a:pt x="0" y="7"/>
                    </a:lnTo>
                    <a:lnTo>
                      <a:pt x="8" y="0"/>
                    </a:lnTo>
                    <a:lnTo>
                      <a:pt x="57" y="5"/>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3" name="Freeform 257"/>
              <p:cNvSpPr>
                <a:spLocks/>
              </p:cNvSpPr>
              <p:nvPr/>
            </p:nvSpPr>
            <p:spPr bwMode="auto">
              <a:xfrm>
                <a:off x="4300" y="3413"/>
                <a:ext cx="13" cy="4"/>
              </a:xfrm>
              <a:custGeom>
                <a:avLst/>
                <a:gdLst>
                  <a:gd name="T0" fmla="*/ 57 w 66"/>
                  <a:gd name="T1" fmla="*/ 7 h 25"/>
                  <a:gd name="T2" fmla="*/ 66 w 66"/>
                  <a:gd name="T3" fmla="*/ 24 h 25"/>
                  <a:gd name="T4" fmla="*/ 58 w 66"/>
                  <a:gd name="T5" fmla="*/ 25 h 25"/>
                  <a:gd name="T6" fmla="*/ 50 w 66"/>
                  <a:gd name="T7" fmla="*/ 17 h 25"/>
                  <a:gd name="T8" fmla="*/ 14 w 66"/>
                  <a:gd name="T9" fmla="*/ 14 h 25"/>
                  <a:gd name="T10" fmla="*/ 0 w 66"/>
                  <a:gd name="T11" fmla="*/ 18 h 25"/>
                  <a:gd name="T12" fmla="*/ 0 w 66"/>
                  <a:gd name="T13" fmla="*/ 8 h 25"/>
                  <a:gd name="T14" fmla="*/ 8 w 66"/>
                  <a:gd name="T15" fmla="*/ 0 h 25"/>
                  <a:gd name="T16" fmla="*/ 57 w 66"/>
                  <a:gd name="T17" fmla="*/ 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25">
                    <a:moveTo>
                      <a:pt x="57" y="7"/>
                    </a:moveTo>
                    <a:lnTo>
                      <a:pt x="66" y="24"/>
                    </a:lnTo>
                    <a:lnTo>
                      <a:pt x="58" y="25"/>
                    </a:lnTo>
                    <a:lnTo>
                      <a:pt x="50" y="17"/>
                    </a:lnTo>
                    <a:lnTo>
                      <a:pt x="14" y="14"/>
                    </a:lnTo>
                    <a:lnTo>
                      <a:pt x="0" y="18"/>
                    </a:lnTo>
                    <a:lnTo>
                      <a:pt x="0" y="8"/>
                    </a:lnTo>
                    <a:lnTo>
                      <a:pt x="8" y="0"/>
                    </a:lnTo>
                    <a:lnTo>
                      <a:pt x="57" y="7"/>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4" name="Freeform 258"/>
              <p:cNvSpPr>
                <a:spLocks/>
              </p:cNvSpPr>
              <p:nvPr/>
            </p:nvSpPr>
            <p:spPr bwMode="auto">
              <a:xfrm>
                <a:off x="4287" y="3199"/>
                <a:ext cx="242" cy="18"/>
              </a:xfrm>
              <a:custGeom>
                <a:avLst/>
                <a:gdLst>
                  <a:gd name="T0" fmla="*/ 1119 w 1218"/>
                  <a:gd name="T1" fmla="*/ 88 h 93"/>
                  <a:gd name="T2" fmla="*/ 1046 w 1218"/>
                  <a:gd name="T3" fmla="*/ 80 h 93"/>
                  <a:gd name="T4" fmla="*/ 974 w 1218"/>
                  <a:gd name="T5" fmla="*/ 72 h 93"/>
                  <a:gd name="T6" fmla="*/ 902 w 1218"/>
                  <a:gd name="T7" fmla="*/ 65 h 93"/>
                  <a:gd name="T8" fmla="*/ 829 w 1218"/>
                  <a:gd name="T9" fmla="*/ 58 h 93"/>
                  <a:gd name="T10" fmla="*/ 758 w 1218"/>
                  <a:gd name="T11" fmla="*/ 50 h 93"/>
                  <a:gd name="T12" fmla="*/ 687 w 1218"/>
                  <a:gd name="T13" fmla="*/ 44 h 93"/>
                  <a:gd name="T14" fmla="*/ 616 w 1218"/>
                  <a:gd name="T15" fmla="*/ 39 h 93"/>
                  <a:gd name="T16" fmla="*/ 545 w 1218"/>
                  <a:gd name="T17" fmla="*/ 34 h 93"/>
                  <a:gd name="T18" fmla="*/ 474 w 1218"/>
                  <a:gd name="T19" fmla="*/ 29 h 93"/>
                  <a:gd name="T20" fmla="*/ 402 w 1218"/>
                  <a:gd name="T21" fmla="*/ 25 h 93"/>
                  <a:gd name="T22" fmla="*/ 330 w 1218"/>
                  <a:gd name="T23" fmla="*/ 22 h 93"/>
                  <a:gd name="T24" fmla="*/ 258 w 1218"/>
                  <a:gd name="T25" fmla="*/ 20 h 93"/>
                  <a:gd name="T26" fmla="*/ 185 w 1218"/>
                  <a:gd name="T27" fmla="*/ 18 h 93"/>
                  <a:gd name="T28" fmla="*/ 112 w 1218"/>
                  <a:gd name="T29" fmla="*/ 18 h 93"/>
                  <a:gd name="T30" fmla="*/ 38 w 1218"/>
                  <a:gd name="T31" fmla="*/ 18 h 93"/>
                  <a:gd name="T32" fmla="*/ 0 w 1218"/>
                  <a:gd name="T33" fmla="*/ 1 h 93"/>
                  <a:gd name="T34" fmla="*/ 77 w 1218"/>
                  <a:gd name="T35" fmla="*/ 1 h 93"/>
                  <a:gd name="T36" fmla="*/ 152 w 1218"/>
                  <a:gd name="T37" fmla="*/ 1 h 93"/>
                  <a:gd name="T38" fmla="*/ 226 w 1218"/>
                  <a:gd name="T39" fmla="*/ 1 h 93"/>
                  <a:gd name="T40" fmla="*/ 300 w 1218"/>
                  <a:gd name="T41" fmla="*/ 2 h 93"/>
                  <a:gd name="T42" fmla="*/ 375 w 1218"/>
                  <a:gd name="T43" fmla="*/ 4 h 93"/>
                  <a:gd name="T44" fmla="*/ 449 w 1218"/>
                  <a:gd name="T45" fmla="*/ 6 h 93"/>
                  <a:gd name="T46" fmla="*/ 522 w 1218"/>
                  <a:gd name="T47" fmla="*/ 10 h 93"/>
                  <a:gd name="T48" fmla="*/ 595 w 1218"/>
                  <a:gd name="T49" fmla="*/ 14 h 93"/>
                  <a:gd name="T50" fmla="*/ 668 w 1218"/>
                  <a:gd name="T51" fmla="*/ 18 h 93"/>
                  <a:gd name="T52" fmla="*/ 742 w 1218"/>
                  <a:gd name="T53" fmla="*/ 22 h 93"/>
                  <a:gd name="T54" fmla="*/ 815 w 1218"/>
                  <a:gd name="T55" fmla="*/ 28 h 93"/>
                  <a:gd name="T56" fmla="*/ 889 w 1218"/>
                  <a:gd name="T57" fmla="*/ 34 h 93"/>
                  <a:gd name="T58" fmla="*/ 962 w 1218"/>
                  <a:gd name="T59" fmla="*/ 41 h 93"/>
                  <a:gd name="T60" fmla="*/ 1036 w 1218"/>
                  <a:gd name="T61" fmla="*/ 48 h 93"/>
                  <a:gd name="T62" fmla="*/ 1111 w 1218"/>
                  <a:gd name="T63" fmla="*/ 57 h 93"/>
                  <a:gd name="T64" fmla="*/ 1186 w 1218"/>
                  <a:gd name="T65" fmla="*/ 65 h 93"/>
                  <a:gd name="T66" fmla="*/ 1156 w 1218"/>
                  <a:gd name="T67" fmla="*/ 9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8" h="93">
                    <a:moveTo>
                      <a:pt x="1156" y="92"/>
                    </a:moveTo>
                    <a:lnTo>
                      <a:pt x="1119" y="88"/>
                    </a:lnTo>
                    <a:lnTo>
                      <a:pt x="1083" y="84"/>
                    </a:lnTo>
                    <a:lnTo>
                      <a:pt x="1046" y="80"/>
                    </a:lnTo>
                    <a:lnTo>
                      <a:pt x="1009" y="76"/>
                    </a:lnTo>
                    <a:lnTo>
                      <a:pt x="974" y="72"/>
                    </a:lnTo>
                    <a:lnTo>
                      <a:pt x="937" y="68"/>
                    </a:lnTo>
                    <a:lnTo>
                      <a:pt x="902" y="65"/>
                    </a:lnTo>
                    <a:lnTo>
                      <a:pt x="865" y="61"/>
                    </a:lnTo>
                    <a:lnTo>
                      <a:pt x="829" y="58"/>
                    </a:lnTo>
                    <a:lnTo>
                      <a:pt x="794" y="54"/>
                    </a:lnTo>
                    <a:lnTo>
                      <a:pt x="758" y="50"/>
                    </a:lnTo>
                    <a:lnTo>
                      <a:pt x="723" y="47"/>
                    </a:lnTo>
                    <a:lnTo>
                      <a:pt x="687" y="44"/>
                    </a:lnTo>
                    <a:lnTo>
                      <a:pt x="652" y="42"/>
                    </a:lnTo>
                    <a:lnTo>
                      <a:pt x="616" y="39"/>
                    </a:lnTo>
                    <a:lnTo>
                      <a:pt x="581" y="36"/>
                    </a:lnTo>
                    <a:lnTo>
                      <a:pt x="545" y="34"/>
                    </a:lnTo>
                    <a:lnTo>
                      <a:pt x="510" y="32"/>
                    </a:lnTo>
                    <a:lnTo>
                      <a:pt x="474" y="29"/>
                    </a:lnTo>
                    <a:lnTo>
                      <a:pt x="437" y="27"/>
                    </a:lnTo>
                    <a:lnTo>
                      <a:pt x="402" y="25"/>
                    </a:lnTo>
                    <a:lnTo>
                      <a:pt x="366" y="24"/>
                    </a:lnTo>
                    <a:lnTo>
                      <a:pt x="330" y="22"/>
                    </a:lnTo>
                    <a:lnTo>
                      <a:pt x="294" y="21"/>
                    </a:lnTo>
                    <a:lnTo>
                      <a:pt x="258" y="20"/>
                    </a:lnTo>
                    <a:lnTo>
                      <a:pt x="222" y="19"/>
                    </a:lnTo>
                    <a:lnTo>
                      <a:pt x="185" y="18"/>
                    </a:lnTo>
                    <a:lnTo>
                      <a:pt x="149" y="18"/>
                    </a:lnTo>
                    <a:lnTo>
                      <a:pt x="112" y="18"/>
                    </a:lnTo>
                    <a:lnTo>
                      <a:pt x="75" y="18"/>
                    </a:lnTo>
                    <a:lnTo>
                      <a:pt x="38" y="18"/>
                    </a:lnTo>
                    <a:lnTo>
                      <a:pt x="0" y="18"/>
                    </a:lnTo>
                    <a:lnTo>
                      <a:pt x="0" y="1"/>
                    </a:lnTo>
                    <a:lnTo>
                      <a:pt x="38" y="1"/>
                    </a:lnTo>
                    <a:lnTo>
                      <a:pt x="77" y="1"/>
                    </a:lnTo>
                    <a:lnTo>
                      <a:pt x="114" y="0"/>
                    </a:lnTo>
                    <a:lnTo>
                      <a:pt x="152" y="1"/>
                    </a:lnTo>
                    <a:lnTo>
                      <a:pt x="189" y="1"/>
                    </a:lnTo>
                    <a:lnTo>
                      <a:pt x="226" y="1"/>
                    </a:lnTo>
                    <a:lnTo>
                      <a:pt x="264" y="2"/>
                    </a:lnTo>
                    <a:lnTo>
                      <a:pt x="300" y="2"/>
                    </a:lnTo>
                    <a:lnTo>
                      <a:pt x="338" y="3"/>
                    </a:lnTo>
                    <a:lnTo>
                      <a:pt x="375" y="4"/>
                    </a:lnTo>
                    <a:lnTo>
                      <a:pt x="411" y="5"/>
                    </a:lnTo>
                    <a:lnTo>
                      <a:pt x="449" y="6"/>
                    </a:lnTo>
                    <a:lnTo>
                      <a:pt x="485" y="9"/>
                    </a:lnTo>
                    <a:lnTo>
                      <a:pt x="522" y="10"/>
                    </a:lnTo>
                    <a:lnTo>
                      <a:pt x="559" y="12"/>
                    </a:lnTo>
                    <a:lnTo>
                      <a:pt x="595" y="14"/>
                    </a:lnTo>
                    <a:lnTo>
                      <a:pt x="632" y="16"/>
                    </a:lnTo>
                    <a:lnTo>
                      <a:pt x="668" y="18"/>
                    </a:lnTo>
                    <a:lnTo>
                      <a:pt x="705" y="20"/>
                    </a:lnTo>
                    <a:lnTo>
                      <a:pt x="742" y="22"/>
                    </a:lnTo>
                    <a:lnTo>
                      <a:pt x="778" y="25"/>
                    </a:lnTo>
                    <a:lnTo>
                      <a:pt x="815" y="28"/>
                    </a:lnTo>
                    <a:lnTo>
                      <a:pt x="851" y="32"/>
                    </a:lnTo>
                    <a:lnTo>
                      <a:pt x="889" y="34"/>
                    </a:lnTo>
                    <a:lnTo>
                      <a:pt x="926" y="38"/>
                    </a:lnTo>
                    <a:lnTo>
                      <a:pt x="962" y="41"/>
                    </a:lnTo>
                    <a:lnTo>
                      <a:pt x="999" y="44"/>
                    </a:lnTo>
                    <a:lnTo>
                      <a:pt x="1036" y="48"/>
                    </a:lnTo>
                    <a:lnTo>
                      <a:pt x="1074" y="52"/>
                    </a:lnTo>
                    <a:lnTo>
                      <a:pt x="1111" y="57"/>
                    </a:lnTo>
                    <a:lnTo>
                      <a:pt x="1148" y="61"/>
                    </a:lnTo>
                    <a:lnTo>
                      <a:pt x="1186" y="65"/>
                    </a:lnTo>
                    <a:lnTo>
                      <a:pt x="1218" y="93"/>
                    </a:lnTo>
                    <a:lnTo>
                      <a:pt x="1156" y="92"/>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5" name="Freeform 259"/>
              <p:cNvSpPr>
                <a:spLocks/>
              </p:cNvSpPr>
              <p:nvPr/>
            </p:nvSpPr>
            <p:spPr bwMode="auto">
              <a:xfrm>
                <a:off x="4265" y="3401"/>
                <a:ext cx="245" cy="39"/>
              </a:xfrm>
              <a:custGeom>
                <a:avLst/>
                <a:gdLst>
                  <a:gd name="T0" fmla="*/ 1228 w 1228"/>
                  <a:gd name="T1" fmla="*/ 178 h 197"/>
                  <a:gd name="T2" fmla="*/ 14 w 1228"/>
                  <a:gd name="T3" fmla="*/ 0 h 197"/>
                  <a:gd name="T4" fmla="*/ 0 w 1228"/>
                  <a:gd name="T5" fmla="*/ 14 h 197"/>
                  <a:gd name="T6" fmla="*/ 1204 w 1228"/>
                  <a:gd name="T7" fmla="*/ 197 h 197"/>
                  <a:gd name="T8" fmla="*/ 1228 w 1228"/>
                  <a:gd name="T9" fmla="*/ 178 h 197"/>
                </a:gdLst>
                <a:ahLst/>
                <a:cxnLst>
                  <a:cxn ang="0">
                    <a:pos x="T0" y="T1"/>
                  </a:cxn>
                  <a:cxn ang="0">
                    <a:pos x="T2" y="T3"/>
                  </a:cxn>
                  <a:cxn ang="0">
                    <a:pos x="T4" y="T5"/>
                  </a:cxn>
                  <a:cxn ang="0">
                    <a:pos x="T6" y="T7"/>
                  </a:cxn>
                  <a:cxn ang="0">
                    <a:pos x="T8" y="T9"/>
                  </a:cxn>
                </a:cxnLst>
                <a:rect l="0" t="0" r="r" b="b"/>
                <a:pathLst>
                  <a:path w="1228" h="197">
                    <a:moveTo>
                      <a:pt x="1228" y="178"/>
                    </a:moveTo>
                    <a:lnTo>
                      <a:pt x="14" y="0"/>
                    </a:lnTo>
                    <a:lnTo>
                      <a:pt x="0" y="14"/>
                    </a:lnTo>
                    <a:lnTo>
                      <a:pt x="1204" y="197"/>
                    </a:lnTo>
                    <a:lnTo>
                      <a:pt x="1228" y="178"/>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376" name="Picture 260">
                <a:hlinkClick r:id="rId4" action="ppaction://program"/>
              </p:cNvPr>
              <p:cNvPicPr>
                <a:picLocks noChangeAspect="1" noChangeArrowheads="1"/>
              </p:cNvPicPr>
              <p:nvPr/>
            </p:nvPicPr>
            <p:blipFill>
              <a:blip r:embed="rId5" cstate="print">
                <a:clrChange>
                  <a:clrFrom>
                    <a:srgbClr val="333366"/>
                  </a:clrFrom>
                  <a:clrTo>
                    <a:srgbClr val="333366">
                      <a:alpha val="0"/>
                    </a:srgbClr>
                  </a:clrTo>
                </a:clrChange>
                <a:extLst>
                  <a:ext uri="{28A0092B-C50C-407E-A947-70E740481C1C}">
                    <a14:useLocalDpi xmlns:a14="http://schemas.microsoft.com/office/drawing/2010/main" val="0"/>
                  </a:ext>
                </a:extLst>
              </a:blip>
              <a:srcRect l="11412" t="10924" r="36311" b="10103"/>
              <a:stretch>
                <a:fillRect/>
              </a:stretch>
            </p:blipFill>
            <p:spPr bwMode="auto">
              <a:xfrm>
                <a:off x="4294" y="3227"/>
                <a:ext cx="212" cy="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6" name="Object 261"/>
            <p:cNvGraphicFramePr>
              <a:graphicFrameLocks noChangeAspect="1"/>
            </p:cNvGraphicFramePr>
            <p:nvPr>
              <p:extLst>
                <p:ext uri="{D42A27DB-BD31-4B8C-83A1-F6EECF244321}">
                  <p14:modId xmlns:p14="http://schemas.microsoft.com/office/powerpoint/2010/main" val="4161006515"/>
                </p:ext>
              </p:extLst>
            </p:nvPr>
          </p:nvGraphicFramePr>
          <p:xfrm>
            <a:off x="1085850" y="4554537"/>
            <a:ext cx="2254250" cy="1354137"/>
          </p:xfrm>
          <a:graphic>
            <a:graphicData uri="http://schemas.openxmlformats.org/presentationml/2006/ole">
              <mc:AlternateContent xmlns:mc="http://schemas.openxmlformats.org/markup-compatibility/2006">
                <mc:Choice xmlns:v="urn:schemas-microsoft-com:vml" Requires="v">
                  <p:oleObj spid="_x0000_s13316" name="Slide" r:id="rId6" imgW="2441520" imgH="2392200" progId="PowerPoint.Slide.8">
                    <p:embed/>
                  </p:oleObj>
                </mc:Choice>
                <mc:Fallback>
                  <p:oleObj name="Slide" r:id="rId6" imgW="2441520" imgH="2392200" progId="PowerPoint.Slide.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5850" y="4554537"/>
                          <a:ext cx="2254250"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Line 262"/>
            <p:cNvSpPr>
              <a:spLocks noChangeAspect="1" noChangeShapeType="1"/>
            </p:cNvSpPr>
            <p:nvPr/>
          </p:nvSpPr>
          <p:spPr bwMode="auto">
            <a:xfrm flipH="1">
              <a:off x="3290888" y="4687888"/>
              <a:ext cx="1292225" cy="7937"/>
            </a:xfrm>
            <a:prstGeom prst="line">
              <a:avLst/>
            </a:prstGeom>
            <a:noFill/>
            <a:ln w="12700">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en-US"/>
            </a:p>
          </p:txBody>
        </p:sp>
        <p:sp>
          <p:nvSpPr>
            <p:cNvPr id="8" name="Freeform 263"/>
            <p:cNvSpPr>
              <a:spLocks noChangeAspect="1"/>
            </p:cNvSpPr>
            <p:nvPr/>
          </p:nvSpPr>
          <p:spPr bwMode="auto">
            <a:xfrm flipH="1">
              <a:off x="3290888" y="4872038"/>
              <a:ext cx="1281112" cy="336550"/>
            </a:xfrm>
            <a:custGeom>
              <a:avLst/>
              <a:gdLst>
                <a:gd name="T0" fmla="*/ 0 w 1212"/>
                <a:gd name="T1" fmla="*/ 0 h 378"/>
                <a:gd name="T2" fmla="*/ 846 w 1212"/>
                <a:gd name="T3" fmla="*/ 138 h 378"/>
                <a:gd name="T4" fmla="*/ 1212 w 1212"/>
                <a:gd name="T5" fmla="*/ 378 h 378"/>
              </a:gdLst>
              <a:ahLst/>
              <a:cxnLst>
                <a:cxn ang="0">
                  <a:pos x="T0" y="T1"/>
                </a:cxn>
                <a:cxn ang="0">
                  <a:pos x="T2" y="T3"/>
                </a:cxn>
                <a:cxn ang="0">
                  <a:pos x="T4" y="T5"/>
                </a:cxn>
              </a:cxnLst>
              <a:rect l="0" t="0" r="r" b="b"/>
              <a:pathLst>
                <a:path w="1212" h="378">
                  <a:moveTo>
                    <a:pt x="0" y="0"/>
                  </a:moveTo>
                  <a:cubicBezTo>
                    <a:pt x="140" y="23"/>
                    <a:pt x="644" y="75"/>
                    <a:pt x="846" y="138"/>
                  </a:cubicBezTo>
                  <a:cubicBezTo>
                    <a:pt x="1039" y="206"/>
                    <a:pt x="1136" y="328"/>
                    <a:pt x="1212" y="378"/>
                  </a:cubicBezTo>
                </a:path>
              </a:pathLst>
            </a:custGeom>
            <a:noFill/>
            <a:ln w="12700" cmpd="sng">
              <a:solidFill>
                <a:srgbClr val="DDDDDD"/>
              </a:solidFill>
              <a:round/>
              <a:headEnd type="arrow"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Freeform 264"/>
            <p:cNvSpPr>
              <a:spLocks noChangeAspect="1"/>
            </p:cNvSpPr>
            <p:nvPr/>
          </p:nvSpPr>
          <p:spPr bwMode="auto">
            <a:xfrm flipH="1">
              <a:off x="3290888" y="4872038"/>
              <a:ext cx="1281112" cy="336550"/>
            </a:xfrm>
            <a:custGeom>
              <a:avLst/>
              <a:gdLst>
                <a:gd name="T0" fmla="*/ 0 w 1212"/>
                <a:gd name="T1" fmla="*/ 0 h 378"/>
                <a:gd name="T2" fmla="*/ 846 w 1212"/>
                <a:gd name="T3" fmla="*/ 138 h 378"/>
                <a:gd name="T4" fmla="*/ 1212 w 1212"/>
                <a:gd name="T5" fmla="*/ 378 h 378"/>
              </a:gdLst>
              <a:ahLst/>
              <a:cxnLst>
                <a:cxn ang="0">
                  <a:pos x="T0" y="T1"/>
                </a:cxn>
                <a:cxn ang="0">
                  <a:pos x="T2" y="T3"/>
                </a:cxn>
                <a:cxn ang="0">
                  <a:pos x="T4" y="T5"/>
                </a:cxn>
              </a:cxnLst>
              <a:rect l="0" t="0" r="r" b="b"/>
              <a:pathLst>
                <a:path w="1212" h="378">
                  <a:moveTo>
                    <a:pt x="0" y="0"/>
                  </a:moveTo>
                  <a:cubicBezTo>
                    <a:pt x="140" y="23"/>
                    <a:pt x="644" y="75"/>
                    <a:pt x="846" y="138"/>
                  </a:cubicBezTo>
                  <a:cubicBezTo>
                    <a:pt x="1039" y="206"/>
                    <a:pt x="1136" y="328"/>
                    <a:pt x="1212" y="378"/>
                  </a:cubicBezTo>
                </a:path>
              </a:pathLst>
            </a:custGeom>
            <a:noFill/>
            <a:ln w="12700" cmpd="sng">
              <a:solidFill>
                <a:schemeClr val="tx1"/>
              </a:solidFill>
              <a:round/>
              <a:headEnd type="arrow"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Freeform 265"/>
            <p:cNvSpPr>
              <a:spLocks noChangeAspect="1"/>
            </p:cNvSpPr>
            <p:nvPr/>
          </p:nvSpPr>
          <p:spPr bwMode="auto">
            <a:xfrm>
              <a:off x="3290888" y="4765675"/>
              <a:ext cx="1116012" cy="198438"/>
            </a:xfrm>
            <a:custGeom>
              <a:avLst/>
              <a:gdLst>
                <a:gd name="T0" fmla="*/ 1954 w 1954"/>
                <a:gd name="T1" fmla="*/ 0 h 352"/>
                <a:gd name="T2" fmla="*/ 767 w 1954"/>
                <a:gd name="T3" fmla="*/ 112 h 352"/>
                <a:gd name="T4" fmla="*/ 0 w 1954"/>
                <a:gd name="T5" fmla="*/ 352 h 352"/>
              </a:gdLst>
              <a:ahLst/>
              <a:cxnLst>
                <a:cxn ang="0">
                  <a:pos x="T0" y="T1"/>
                </a:cxn>
                <a:cxn ang="0">
                  <a:pos x="T2" y="T3"/>
                </a:cxn>
                <a:cxn ang="0">
                  <a:pos x="T4" y="T5"/>
                </a:cxn>
              </a:cxnLst>
              <a:rect l="0" t="0" r="r" b="b"/>
              <a:pathLst>
                <a:path w="1954" h="352">
                  <a:moveTo>
                    <a:pt x="1954" y="0"/>
                  </a:moveTo>
                  <a:cubicBezTo>
                    <a:pt x="1756" y="19"/>
                    <a:pt x="1111" y="68"/>
                    <a:pt x="767" y="112"/>
                  </a:cubicBezTo>
                  <a:cubicBezTo>
                    <a:pt x="423" y="156"/>
                    <a:pt x="160" y="302"/>
                    <a:pt x="0" y="352"/>
                  </a:cubicBezTo>
                </a:path>
              </a:pathLst>
            </a:custGeom>
            <a:noFill/>
            <a:ln w="12700" cmpd="sng">
              <a:solidFill>
                <a:srgbClr val="DDDDDD"/>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Freeform 266"/>
            <p:cNvSpPr>
              <a:spLocks noChangeAspect="1"/>
            </p:cNvSpPr>
            <p:nvPr/>
          </p:nvSpPr>
          <p:spPr bwMode="auto">
            <a:xfrm>
              <a:off x="3290888" y="4765675"/>
              <a:ext cx="1116012" cy="198438"/>
            </a:xfrm>
            <a:custGeom>
              <a:avLst/>
              <a:gdLst>
                <a:gd name="T0" fmla="*/ 1954 w 1954"/>
                <a:gd name="T1" fmla="*/ 0 h 352"/>
                <a:gd name="T2" fmla="*/ 767 w 1954"/>
                <a:gd name="T3" fmla="*/ 112 h 352"/>
                <a:gd name="T4" fmla="*/ 0 w 1954"/>
                <a:gd name="T5" fmla="*/ 352 h 352"/>
              </a:gdLst>
              <a:ahLst/>
              <a:cxnLst>
                <a:cxn ang="0">
                  <a:pos x="T0" y="T1"/>
                </a:cxn>
                <a:cxn ang="0">
                  <a:pos x="T2" y="T3"/>
                </a:cxn>
                <a:cxn ang="0">
                  <a:pos x="T4" y="T5"/>
                </a:cxn>
              </a:cxnLst>
              <a:rect l="0" t="0" r="r" b="b"/>
              <a:pathLst>
                <a:path w="1954" h="352">
                  <a:moveTo>
                    <a:pt x="1954" y="0"/>
                  </a:moveTo>
                  <a:cubicBezTo>
                    <a:pt x="1756" y="19"/>
                    <a:pt x="1111" y="68"/>
                    <a:pt x="767" y="112"/>
                  </a:cubicBezTo>
                  <a:cubicBezTo>
                    <a:pt x="423" y="156"/>
                    <a:pt x="160" y="302"/>
                    <a:pt x="0" y="352"/>
                  </a:cubicBezTo>
                </a:path>
              </a:pathLst>
            </a:custGeom>
            <a:noFill/>
            <a:ln w="12700" cmpd="sng">
              <a:solidFill>
                <a:schemeClr val="tx1"/>
              </a:solidFill>
              <a:round/>
              <a:headEnd type="arrow"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Text Box 267"/>
            <p:cNvSpPr txBox="1">
              <a:spLocks noChangeArrowheads="1"/>
            </p:cNvSpPr>
            <p:nvPr/>
          </p:nvSpPr>
          <p:spPr bwMode="auto">
            <a:xfrm>
              <a:off x="1083191" y="5821363"/>
              <a:ext cx="705409" cy="460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3659188">
                <a:defRPr sz="2400">
                  <a:solidFill>
                    <a:schemeClr val="tx1"/>
                  </a:solidFill>
                  <a:latin typeface="Times" pitchFamily="18" charset="0"/>
                </a:defRPr>
              </a:lvl1pPr>
              <a:lvl2pPr defTabSz="3659188">
                <a:defRPr sz="2400">
                  <a:solidFill>
                    <a:schemeClr val="tx1"/>
                  </a:solidFill>
                  <a:latin typeface="Times" pitchFamily="18" charset="0"/>
                </a:defRPr>
              </a:lvl2pPr>
              <a:lvl3pPr defTabSz="3659188">
                <a:defRPr sz="2400">
                  <a:solidFill>
                    <a:schemeClr val="tx1"/>
                  </a:solidFill>
                  <a:latin typeface="Times" pitchFamily="18" charset="0"/>
                </a:defRPr>
              </a:lvl3pPr>
              <a:lvl4pPr defTabSz="3659188">
                <a:defRPr sz="2400">
                  <a:solidFill>
                    <a:schemeClr val="tx1"/>
                  </a:solidFill>
                  <a:latin typeface="Times" pitchFamily="18" charset="0"/>
                </a:defRPr>
              </a:lvl4pPr>
              <a:lvl5pPr defTabSz="3659188">
                <a:defRPr sz="2400">
                  <a:solidFill>
                    <a:schemeClr val="tx1"/>
                  </a:solidFill>
                  <a:latin typeface="Times" pitchFamily="18" charset="0"/>
                </a:defRPr>
              </a:lvl5pPr>
              <a:lvl6pPr defTabSz="3659188" eaLnBrk="0" fontAlgn="base" hangingPunct="0">
                <a:spcBef>
                  <a:spcPct val="0"/>
                </a:spcBef>
                <a:spcAft>
                  <a:spcPct val="0"/>
                </a:spcAft>
                <a:defRPr sz="2400">
                  <a:solidFill>
                    <a:schemeClr val="tx1"/>
                  </a:solidFill>
                  <a:latin typeface="Times" pitchFamily="18" charset="0"/>
                </a:defRPr>
              </a:lvl6pPr>
              <a:lvl7pPr defTabSz="3659188" eaLnBrk="0" fontAlgn="base" hangingPunct="0">
                <a:spcBef>
                  <a:spcPct val="0"/>
                </a:spcBef>
                <a:spcAft>
                  <a:spcPct val="0"/>
                </a:spcAft>
                <a:defRPr sz="2400">
                  <a:solidFill>
                    <a:schemeClr val="tx1"/>
                  </a:solidFill>
                  <a:latin typeface="Times" pitchFamily="18" charset="0"/>
                </a:defRPr>
              </a:lvl7pPr>
              <a:lvl8pPr defTabSz="3659188" eaLnBrk="0" fontAlgn="base" hangingPunct="0">
                <a:spcBef>
                  <a:spcPct val="0"/>
                </a:spcBef>
                <a:spcAft>
                  <a:spcPct val="0"/>
                </a:spcAft>
                <a:defRPr sz="2400">
                  <a:solidFill>
                    <a:schemeClr val="tx1"/>
                  </a:solidFill>
                  <a:latin typeface="Times" pitchFamily="18" charset="0"/>
                </a:defRPr>
              </a:lvl8pPr>
              <a:lvl9pPr defTabSz="3659188" eaLnBrk="0" fontAlgn="base" hangingPunct="0">
                <a:spcBef>
                  <a:spcPct val="0"/>
                </a:spcBef>
                <a:spcAft>
                  <a:spcPct val="0"/>
                </a:spcAft>
                <a:defRPr sz="2400">
                  <a:solidFill>
                    <a:schemeClr val="tx1"/>
                  </a:solidFill>
                  <a:latin typeface="Times" pitchFamily="18" charset="0"/>
                </a:defRPr>
              </a:lvl9pPr>
            </a:lstStyle>
            <a:p>
              <a:pPr algn="ctr" eaLnBrk="1" hangingPunct="1"/>
              <a:r>
                <a:rPr lang="en-US" sz="1400" dirty="0" smtClean="0">
                  <a:latin typeface="Helvetica" charset="0"/>
                </a:rPr>
                <a:t>Hopper </a:t>
              </a:r>
              <a:br>
                <a:rPr lang="en-US" sz="1400" dirty="0" smtClean="0">
                  <a:latin typeface="Helvetica" charset="0"/>
                </a:rPr>
              </a:br>
              <a:r>
                <a:rPr lang="en-US" sz="1400" dirty="0" smtClean="0">
                  <a:latin typeface="Helvetica" charset="0"/>
                </a:rPr>
                <a:t>COMPUTE </a:t>
              </a:r>
              <a:r>
                <a:rPr lang="en-US" sz="1400" dirty="0">
                  <a:latin typeface="Helvetica" charset="0"/>
                </a:rPr>
                <a:t/>
              </a:r>
              <a:br>
                <a:rPr lang="en-US" sz="1400" dirty="0">
                  <a:latin typeface="Helvetica" charset="0"/>
                </a:rPr>
              </a:br>
              <a:r>
                <a:rPr lang="en-US" sz="1400" dirty="0">
                  <a:latin typeface="Helvetica" charset="0"/>
                </a:rPr>
                <a:t>NODES</a:t>
              </a:r>
            </a:p>
          </p:txBody>
        </p:sp>
        <p:sp>
          <p:nvSpPr>
            <p:cNvPr id="13" name="Text Box 268"/>
            <p:cNvSpPr txBox="1">
              <a:spLocks noChangeArrowheads="1"/>
            </p:cNvSpPr>
            <p:nvPr/>
          </p:nvSpPr>
          <p:spPr bwMode="auto">
            <a:xfrm>
              <a:off x="2516188" y="5376863"/>
              <a:ext cx="1103312"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3659188">
                <a:defRPr sz="2400">
                  <a:solidFill>
                    <a:schemeClr val="tx1"/>
                  </a:solidFill>
                  <a:latin typeface="Times" pitchFamily="18" charset="0"/>
                </a:defRPr>
              </a:lvl1pPr>
              <a:lvl2pPr defTabSz="3659188">
                <a:defRPr sz="2400">
                  <a:solidFill>
                    <a:schemeClr val="tx1"/>
                  </a:solidFill>
                  <a:latin typeface="Times" pitchFamily="18" charset="0"/>
                </a:defRPr>
              </a:lvl2pPr>
              <a:lvl3pPr defTabSz="3659188">
                <a:defRPr sz="2400">
                  <a:solidFill>
                    <a:schemeClr val="tx1"/>
                  </a:solidFill>
                  <a:latin typeface="Times" pitchFamily="18" charset="0"/>
                </a:defRPr>
              </a:lvl3pPr>
              <a:lvl4pPr defTabSz="3659188">
                <a:defRPr sz="2400">
                  <a:solidFill>
                    <a:schemeClr val="tx1"/>
                  </a:solidFill>
                  <a:latin typeface="Times" pitchFamily="18" charset="0"/>
                </a:defRPr>
              </a:lvl4pPr>
              <a:lvl5pPr defTabSz="3659188">
                <a:defRPr sz="2400">
                  <a:solidFill>
                    <a:schemeClr val="tx1"/>
                  </a:solidFill>
                  <a:latin typeface="Times" pitchFamily="18" charset="0"/>
                </a:defRPr>
              </a:lvl5pPr>
              <a:lvl6pPr defTabSz="3659188" eaLnBrk="0" fontAlgn="base" hangingPunct="0">
                <a:spcBef>
                  <a:spcPct val="0"/>
                </a:spcBef>
                <a:spcAft>
                  <a:spcPct val="0"/>
                </a:spcAft>
                <a:defRPr sz="2400">
                  <a:solidFill>
                    <a:schemeClr val="tx1"/>
                  </a:solidFill>
                  <a:latin typeface="Times" pitchFamily="18" charset="0"/>
                </a:defRPr>
              </a:lvl6pPr>
              <a:lvl7pPr defTabSz="3659188" eaLnBrk="0" fontAlgn="base" hangingPunct="0">
                <a:spcBef>
                  <a:spcPct val="0"/>
                </a:spcBef>
                <a:spcAft>
                  <a:spcPct val="0"/>
                </a:spcAft>
                <a:defRPr sz="2400">
                  <a:solidFill>
                    <a:schemeClr val="tx1"/>
                  </a:solidFill>
                  <a:latin typeface="Times" pitchFamily="18" charset="0"/>
                </a:defRPr>
              </a:lvl7pPr>
              <a:lvl8pPr defTabSz="3659188" eaLnBrk="0" fontAlgn="base" hangingPunct="0">
                <a:spcBef>
                  <a:spcPct val="0"/>
                </a:spcBef>
                <a:spcAft>
                  <a:spcPct val="0"/>
                </a:spcAft>
                <a:defRPr sz="2400">
                  <a:solidFill>
                    <a:schemeClr val="tx1"/>
                  </a:solidFill>
                  <a:latin typeface="Times" pitchFamily="18" charset="0"/>
                </a:defRPr>
              </a:lvl8pPr>
              <a:lvl9pPr defTabSz="3659188" eaLnBrk="0" fontAlgn="base" hangingPunct="0">
                <a:spcBef>
                  <a:spcPct val="0"/>
                </a:spcBef>
                <a:spcAft>
                  <a:spcPct val="0"/>
                </a:spcAft>
                <a:defRPr sz="2400">
                  <a:solidFill>
                    <a:schemeClr val="tx1"/>
                  </a:solidFill>
                  <a:latin typeface="Times" pitchFamily="18" charset="0"/>
                </a:defRPr>
              </a:lvl9pPr>
            </a:lstStyle>
            <a:p>
              <a:pPr algn="ctr" eaLnBrk="1" hangingPunct="1"/>
              <a:r>
                <a:rPr lang="en-US" sz="1400">
                  <a:latin typeface="Helvetica" charset="0"/>
                </a:rPr>
                <a:t>STORAGE </a:t>
              </a:r>
              <a:br>
                <a:rPr lang="en-US" sz="1400">
                  <a:latin typeface="Helvetica" charset="0"/>
                </a:rPr>
              </a:br>
              <a:r>
                <a:rPr lang="en-US" sz="1400">
                  <a:latin typeface="Helvetica" charset="0"/>
                </a:rPr>
                <a:t>NODES</a:t>
              </a:r>
            </a:p>
          </p:txBody>
        </p:sp>
        <p:grpSp>
          <p:nvGrpSpPr>
            <p:cNvPr id="14" name="Group 269"/>
            <p:cNvGrpSpPr>
              <a:grpSpLocks/>
            </p:cNvGrpSpPr>
            <p:nvPr/>
          </p:nvGrpSpPr>
          <p:grpSpPr bwMode="auto">
            <a:xfrm>
              <a:off x="4660900" y="4448175"/>
              <a:ext cx="804863" cy="790575"/>
              <a:chOff x="4901" y="3273"/>
              <a:chExt cx="322" cy="333"/>
            </a:xfrm>
          </p:grpSpPr>
          <p:sp>
            <p:nvSpPr>
              <p:cNvPr id="19" name="Freeform 270"/>
              <p:cNvSpPr>
                <a:spLocks noChangeAspect="1"/>
              </p:cNvSpPr>
              <p:nvPr/>
            </p:nvSpPr>
            <p:spPr bwMode="auto">
              <a:xfrm>
                <a:off x="5019" y="3275"/>
                <a:ext cx="204" cy="259"/>
              </a:xfrm>
              <a:custGeom>
                <a:avLst/>
                <a:gdLst>
                  <a:gd name="T0" fmla="*/ 887 w 1120"/>
                  <a:gd name="T1" fmla="*/ 36 h 1239"/>
                  <a:gd name="T2" fmla="*/ 301 w 1120"/>
                  <a:gd name="T3" fmla="*/ 0 h 1239"/>
                  <a:gd name="T4" fmla="*/ 276 w 1120"/>
                  <a:gd name="T5" fmla="*/ 1 h 1239"/>
                  <a:gd name="T6" fmla="*/ 254 w 1120"/>
                  <a:gd name="T7" fmla="*/ 1 h 1239"/>
                  <a:gd name="T8" fmla="*/ 235 w 1120"/>
                  <a:gd name="T9" fmla="*/ 1 h 1239"/>
                  <a:gd name="T10" fmla="*/ 215 w 1120"/>
                  <a:gd name="T11" fmla="*/ 1 h 1239"/>
                  <a:gd name="T12" fmla="*/ 198 w 1120"/>
                  <a:gd name="T13" fmla="*/ 1 h 1239"/>
                  <a:gd name="T14" fmla="*/ 181 w 1120"/>
                  <a:gd name="T15" fmla="*/ 1 h 1239"/>
                  <a:gd name="T16" fmla="*/ 165 w 1120"/>
                  <a:gd name="T17" fmla="*/ 1 h 1239"/>
                  <a:gd name="T18" fmla="*/ 149 w 1120"/>
                  <a:gd name="T19" fmla="*/ 2 h 1239"/>
                  <a:gd name="T20" fmla="*/ 134 w 1120"/>
                  <a:gd name="T21" fmla="*/ 3 h 1239"/>
                  <a:gd name="T22" fmla="*/ 117 w 1120"/>
                  <a:gd name="T23" fmla="*/ 6 h 1239"/>
                  <a:gd name="T24" fmla="*/ 101 w 1120"/>
                  <a:gd name="T25" fmla="*/ 10 h 1239"/>
                  <a:gd name="T26" fmla="*/ 85 w 1120"/>
                  <a:gd name="T27" fmla="*/ 14 h 1239"/>
                  <a:gd name="T28" fmla="*/ 69 w 1120"/>
                  <a:gd name="T29" fmla="*/ 21 h 1239"/>
                  <a:gd name="T30" fmla="*/ 51 w 1120"/>
                  <a:gd name="T31" fmla="*/ 29 h 1239"/>
                  <a:gd name="T32" fmla="*/ 32 w 1120"/>
                  <a:gd name="T33" fmla="*/ 40 h 1239"/>
                  <a:gd name="T34" fmla="*/ 11 w 1120"/>
                  <a:gd name="T35" fmla="*/ 51 h 1239"/>
                  <a:gd name="T36" fmla="*/ 0 w 1120"/>
                  <a:gd name="T37" fmla="*/ 1020 h 1239"/>
                  <a:gd name="T38" fmla="*/ 801 w 1120"/>
                  <a:gd name="T39" fmla="*/ 1239 h 1239"/>
                  <a:gd name="T40" fmla="*/ 1105 w 1120"/>
                  <a:gd name="T41" fmla="*/ 1162 h 1239"/>
                  <a:gd name="T42" fmla="*/ 1115 w 1120"/>
                  <a:gd name="T43" fmla="*/ 1018 h 1239"/>
                  <a:gd name="T44" fmla="*/ 1119 w 1120"/>
                  <a:gd name="T45" fmla="*/ 880 h 1239"/>
                  <a:gd name="T46" fmla="*/ 1120 w 1120"/>
                  <a:gd name="T47" fmla="*/ 744 h 1239"/>
                  <a:gd name="T48" fmla="*/ 1117 w 1120"/>
                  <a:gd name="T49" fmla="*/ 610 h 1239"/>
                  <a:gd name="T50" fmla="*/ 1108 w 1120"/>
                  <a:gd name="T51" fmla="*/ 476 h 1239"/>
                  <a:gd name="T52" fmla="*/ 1093 w 1120"/>
                  <a:gd name="T53" fmla="*/ 342 h 1239"/>
                  <a:gd name="T54" fmla="*/ 1072 w 1120"/>
                  <a:gd name="T55" fmla="*/ 205 h 1239"/>
                  <a:gd name="T56" fmla="*/ 1044 w 1120"/>
                  <a:gd name="T57" fmla="*/ 64 h 1239"/>
                  <a:gd name="T58" fmla="*/ 887 w 1120"/>
                  <a:gd name="T59" fmla="*/ 36 h 1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20" h="1239">
                    <a:moveTo>
                      <a:pt x="887" y="36"/>
                    </a:moveTo>
                    <a:lnTo>
                      <a:pt x="301" y="0"/>
                    </a:lnTo>
                    <a:lnTo>
                      <a:pt x="276" y="1"/>
                    </a:lnTo>
                    <a:lnTo>
                      <a:pt x="254" y="1"/>
                    </a:lnTo>
                    <a:lnTo>
                      <a:pt x="235" y="1"/>
                    </a:lnTo>
                    <a:lnTo>
                      <a:pt x="215" y="1"/>
                    </a:lnTo>
                    <a:lnTo>
                      <a:pt x="198" y="1"/>
                    </a:lnTo>
                    <a:lnTo>
                      <a:pt x="181" y="1"/>
                    </a:lnTo>
                    <a:lnTo>
                      <a:pt x="165" y="1"/>
                    </a:lnTo>
                    <a:lnTo>
                      <a:pt x="149" y="2"/>
                    </a:lnTo>
                    <a:lnTo>
                      <a:pt x="134" y="3"/>
                    </a:lnTo>
                    <a:lnTo>
                      <a:pt x="117" y="6"/>
                    </a:lnTo>
                    <a:lnTo>
                      <a:pt x="101" y="10"/>
                    </a:lnTo>
                    <a:lnTo>
                      <a:pt x="85" y="14"/>
                    </a:lnTo>
                    <a:lnTo>
                      <a:pt x="69" y="21"/>
                    </a:lnTo>
                    <a:lnTo>
                      <a:pt x="51" y="29"/>
                    </a:lnTo>
                    <a:lnTo>
                      <a:pt x="32" y="40"/>
                    </a:lnTo>
                    <a:lnTo>
                      <a:pt x="11" y="51"/>
                    </a:lnTo>
                    <a:lnTo>
                      <a:pt x="0" y="1020"/>
                    </a:lnTo>
                    <a:lnTo>
                      <a:pt x="801" y="1239"/>
                    </a:lnTo>
                    <a:lnTo>
                      <a:pt x="1105" y="1162"/>
                    </a:lnTo>
                    <a:lnTo>
                      <a:pt x="1115" y="1018"/>
                    </a:lnTo>
                    <a:lnTo>
                      <a:pt x="1119" y="880"/>
                    </a:lnTo>
                    <a:lnTo>
                      <a:pt x="1120" y="744"/>
                    </a:lnTo>
                    <a:lnTo>
                      <a:pt x="1117" y="610"/>
                    </a:lnTo>
                    <a:lnTo>
                      <a:pt x="1108" y="476"/>
                    </a:lnTo>
                    <a:lnTo>
                      <a:pt x="1093" y="342"/>
                    </a:lnTo>
                    <a:lnTo>
                      <a:pt x="1072" y="205"/>
                    </a:lnTo>
                    <a:lnTo>
                      <a:pt x="1044" y="64"/>
                    </a:lnTo>
                    <a:lnTo>
                      <a:pt x="887" y="36"/>
                    </a:lnTo>
                    <a:close/>
                  </a:path>
                </a:pathLst>
              </a:custGeom>
              <a:solidFill>
                <a:srgbClr val="5144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271"/>
              <p:cNvSpPr>
                <a:spLocks noChangeAspect="1"/>
              </p:cNvSpPr>
              <p:nvPr/>
            </p:nvSpPr>
            <p:spPr bwMode="auto">
              <a:xfrm>
                <a:off x="4901" y="3301"/>
                <a:ext cx="253" cy="305"/>
              </a:xfrm>
              <a:custGeom>
                <a:avLst/>
                <a:gdLst>
                  <a:gd name="T0" fmla="*/ 1317 w 1401"/>
                  <a:gd name="T1" fmla="*/ 4 h 1460"/>
                  <a:gd name="T2" fmla="*/ 1158 w 1401"/>
                  <a:gd name="T3" fmla="*/ 0 h 1460"/>
                  <a:gd name="T4" fmla="*/ 961 w 1401"/>
                  <a:gd name="T5" fmla="*/ 49 h 1460"/>
                  <a:gd name="T6" fmla="*/ 588 w 1401"/>
                  <a:gd name="T7" fmla="*/ 120 h 1460"/>
                  <a:gd name="T8" fmla="*/ 489 w 1401"/>
                  <a:gd name="T9" fmla="*/ 161 h 1460"/>
                  <a:gd name="T10" fmla="*/ 403 w 1401"/>
                  <a:gd name="T11" fmla="*/ 190 h 1460"/>
                  <a:gd name="T12" fmla="*/ 379 w 1401"/>
                  <a:gd name="T13" fmla="*/ 232 h 1460"/>
                  <a:gd name="T14" fmla="*/ 211 w 1401"/>
                  <a:gd name="T15" fmla="*/ 255 h 1460"/>
                  <a:gd name="T16" fmla="*/ 0 w 1401"/>
                  <a:gd name="T17" fmla="*/ 323 h 1460"/>
                  <a:gd name="T18" fmla="*/ 17 w 1401"/>
                  <a:gd name="T19" fmla="*/ 856 h 1460"/>
                  <a:gd name="T20" fmla="*/ 134 w 1401"/>
                  <a:gd name="T21" fmla="*/ 1046 h 1460"/>
                  <a:gd name="T22" fmla="*/ 432 w 1401"/>
                  <a:gd name="T23" fmla="*/ 1165 h 1460"/>
                  <a:gd name="T24" fmla="*/ 362 w 1401"/>
                  <a:gd name="T25" fmla="*/ 1160 h 1460"/>
                  <a:gd name="T26" fmla="*/ 309 w 1401"/>
                  <a:gd name="T27" fmla="*/ 1219 h 1460"/>
                  <a:gd name="T28" fmla="*/ 458 w 1401"/>
                  <a:gd name="T29" fmla="*/ 1303 h 1460"/>
                  <a:gd name="T30" fmla="*/ 930 w 1401"/>
                  <a:gd name="T31" fmla="*/ 1460 h 1460"/>
                  <a:gd name="T32" fmla="*/ 970 w 1401"/>
                  <a:gd name="T33" fmla="*/ 1455 h 1460"/>
                  <a:gd name="T34" fmla="*/ 1003 w 1401"/>
                  <a:gd name="T35" fmla="*/ 1450 h 1460"/>
                  <a:gd name="T36" fmla="*/ 1031 w 1401"/>
                  <a:gd name="T37" fmla="*/ 1444 h 1460"/>
                  <a:gd name="T38" fmla="*/ 1054 w 1401"/>
                  <a:gd name="T39" fmla="*/ 1435 h 1460"/>
                  <a:gd name="T40" fmla="*/ 1071 w 1401"/>
                  <a:gd name="T41" fmla="*/ 1422 h 1460"/>
                  <a:gd name="T42" fmla="*/ 1086 w 1401"/>
                  <a:gd name="T43" fmla="*/ 1401 h 1460"/>
                  <a:gd name="T44" fmla="*/ 1100 w 1401"/>
                  <a:gd name="T45" fmla="*/ 1372 h 1460"/>
                  <a:gd name="T46" fmla="*/ 1112 w 1401"/>
                  <a:gd name="T47" fmla="*/ 1333 h 1460"/>
                  <a:gd name="T48" fmla="*/ 1220 w 1401"/>
                  <a:gd name="T49" fmla="*/ 1263 h 1460"/>
                  <a:gd name="T50" fmla="*/ 1197 w 1401"/>
                  <a:gd name="T51" fmla="*/ 1198 h 1460"/>
                  <a:gd name="T52" fmla="*/ 1089 w 1401"/>
                  <a:gd name="T53" fmla="*/ 1169 h 1460"/>
                  <a:gd name="T54" fmla="*/ 1240 w 1401"/>
                  <a:gd name="T55" fmla="*/ 1097 h 1460"/>
                  <a:gd name="T56" fmla="*/ 1373 w 1401"/>
                  <a:gd name="T57" fmla="*/ 974 h 1460"/>
                  <a:gd name="T58" fmla="*/ 1394 w 1401"/>
                  <a:gd name="T59" fmla="*/ 772 h 1460"/>
                  <a:gd name="T60" fmla="*/ 1401 w 1401"/>
                  <a:gd name="T61" fmla="*/ 576 h 1460"/>
                  <a:gd name="T62" fmla="*/ 1379 w 1401"/>
                  <a:gd name="T63" fmla="*/ 302 h 1460"/>
                  <a:gd name="T64" fmla="*/ 1345 w 1401"/>
                  <a:gd name="T65" fmla="*/ 83 h 1460"/>
                  <a:gd name="T66" fmla="*/ 1317 w 1401"/>
                  <a:gd name="T67" fmla="*/ 4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01" h="1460">
                    <a:moveTo>
                      <a:pt x="1317" y="4"/>
                    </a:moveTo>
                    <a:lnTo>
                      <a:pt x="1158" y="0"/>
                    </a:lnTo>
                    <a:lnTo>
                      <a:pt x="961" y="49"/>
                    </a:lnTo>
                    <a:lnTo>
                      <a:pt x="588" y="120"/>
                    </a:lnTo>
                    <a:lnTo>
                      <a:pt x="489" y="161"/>
                    </a:lnTo>
                    <a:lnTo>
                      <a:pt x="403" y="190"/>
                    </a:lnTo>
                    <a:lnTo>
                      <a:pt x="379" y="232"/>
                    </a:lnTo>
                    <a:lnTo>
                      <a:pt x="211" y="255"/>
                    </a:lnTo>
                    <a:lnTo>
                      <a:pt x="0" y="323"/>
                    </a:lnTo>
                    <a:lnTo>
                      <a:pt x="17" y="856"/>
                    </a:lnTo>
                    <a:lnTo>
                      <a:pt x="134" y="1046"/>
                    </a:lnTo>
                    <a:lnTo>
                      <a:pt x="432" y="1165"/>
                    </a:lnTo>
                    <a:lnTo>
                      <a:pt x="362" y="1160"/>
                    </a:lnTo>
                    <a:lnTo>
                      <a:pt x="309" y="1219"/>
                    </a:lnTo>
                    <a:lnTo>
                      <a:pt x="458" y="1303"/>
                    </a:lnTo>
                    <a:lnTo>
                      <a:pt x="930" y="1460"/>
                    </a:lnTo>
                    <a:lnTo>
                      <a:pt x="970" y="1455"/>
                    </a:lnTo>
                    <a:lnTo>
                      <a:pt x="1003" y="1450"/>
                    </a:lnTo>
                    <a:lnTo>
                      <a:pt x="1031" y="1444"/>
                    </a:lnTo>
                    <a:lnTo>
                      <a:pt x="1054" y="1435"/>
                    </a:lnTo>
                    <a:lnTo>
                      <a:pt x="1071" y="1422"/>
                    </a:lnTo>
                    <a:lnTo>
                      <a:pt x="1086" y="1401"/>
                    </a:lnTo>
                    <a:lnTo>
                      <a:pt x="1100" y="1372"/>
                    </a:lnTo>
                    <a:lnTo>
                      <a:pt x="1112" y="1333"/>
                    </a:lnTo>
                    <a:lnTo>
                      <a:pt x="1220" y="1263"/>
                    </a:lnTo>
                    <a:lnTo>
                      <a:pt x="1197" y="1198"/>
                    </a:lnTo>
                    <a:lnTo>
                      <a:pt x="1089" y="1169"/>
                    </a:lnTo>
                    <a:lnTo>
                      <a:pt x="1240" y="1097"/>
                    </a:lnTo>
                    <a:lnTo>
                      <a:pt x="1373" y="974"/>
                    </a:lnTo>
                    <a:lnTo>
                      <a:pt x="1394" y="772"/>
                    </a:lnTo>
                    <a:lnTo>
                      <a:pt x="1401" y="576"/>
                    </a:lnTo>
                    <a:lnTo>
                      <a:pt x="1379" y="302"/>
                    </a:lnTo>
                    <a:lnTo>
                      <a:pt x="1345" y="83"/>
                    </a:lnTo>
                    <a:lnTo>
                      <a:pt x="1317" y="4"/>
                    </a:lnTo>
                    <a:close/>
                  </a:path>
                </a:pathLst>
              </a:custGeom>
              <a:solidFill>
                <a:srgbClr val="6356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272"/>
              <p:cNvSpPr>
                <a:spLocks noChangeAspect="1"/>
              </p:cNvSpPr>
              <p:nvPr/>
            </p:nvSpPr>
            <p:spPr bwMode="auto">
              <a:xfrm>
                <a:off x="4956" y="3542"/>
                <a:ext cx="115" cy="64"/>
              </a:xfrm>
              <a:custGeom>
                <a:avLst/>
                <a:gdLst>
                  <a:gd name="T0" fmla="*/ 633 w 633"/>
                  <a:gd name="T1" fmla="*/ 294 h 305"/>
                  <a:gd name="T2" fmla="*/ 618 w 633"/>
                  <a:gd name="T3" fmla="*/ 236 h 305"/>
                  <a:gd name="T4" fmla="*/ 630 w 633"/>
                  <a:gd name="T5" fmla="*/ 161 h 305"/>
                  <a:gd name="T6" fmla="*/ 189 w 633"/>
                  <a:gd name="T7" fmla="*/ 38 h 305"/>
                  <a:gd name="T8" fmla="*/ 108 w 633"/>
                  <a:gd name="T9" fmla="*/ 4 h 305"/>
                  <a:gd name="T10" fmla="*/ 53 w 633"/>
                  <a:gd name="T11" fmla="*/ 0 h 305"/>
                  <a:gd name="T12" fmla="*/ 0 w 633"/>
                  <a:gd name="T13" fmla="*/ 73 h 305"/>
                  <a:gd name="T14" fmla="*/ 56 w 633"/>
                  <a:gd name="T15" fmla="*/ 151 h 305"/>
                  <a:gd name="T16" fmla="*/ 86 w 633"/>
                  <a:gd name="T17" fmla="*/ 168 h 305"/>
                  <a:gd name="T18" fmla="*/ 115 w 633"/>
                  <a:gd name="T19" fmla="*/ 186 h 305"/>
                  <a:gd name="T20" fmla="*/ 144 w 633"/>
                  <a:gd name="T21" fmla="*/ 203 h 305"/>
                  <a:gd name="T22" fmla="*/ 173 w 633"/>
                  <a:gd name="T23" fmla="*/ 219 h 305"/>
                  <a:gd name="T24" fmla="*/ 203 w 633"/>
                  <a:gd name="T25" fmla="*/ 234 h 305"/>
                  <a:gd name="T26" fmla="*/ 234 w 633"/>
                  <a:gd name="T27" fmla="*/ 249 h 305"/>
                  <a:gd name="T28" fmla="*/ 265 w 633"/>
                  <a:gd name="T29" fmla="*/ 262 h 305"/>
                  <a:gd name="T30" fmla="*/ 297 w 633"/>
                  <a:gd name="T31" fmla="*/ 274 h 305"/>
                  <a:gd name="T32" fmla="*/ 331 w 633"/>
                  <a:gd name="T33" fmla="*/ 285 h 305"/>
                  <a:gd name="T34" fmla="*/ 366 w 633"/>
                  <a:gd name="T35" fmla="*/ 293 h 305"/>
                  <a:gd name="T36" fmla="*/ 404 w 633"/>
                  <a:gd name="T37" fmla="*/ 299 h 305"/>
                  <a:gd name="T38" fmla="*/ 445 w 633"/>
                  <a:gd name="T39" fmla="*/ 303 h 305"/>
                  <a:gd name="T40" fmla="*/ 487 w 633"/>
                  <a:gd name="T41" fmla="*/ 305 h 305"/>
                  <a:gd name="T42" fmla="*/ 533 w 633"/>
                  <a:gd name="T43" fmla="*/ 304 h 305"/>
                  <a:gd name="T44" fmla="*/ 582 w 633"/>
                  <a:gd name="T45" fmla="*/ 301 h 305"/>
                  <a:gd name="T46" fmla="*/ 633 w 633"/>
                  <a:gd name="T47" fmla="*/ 294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3" h="305">
                    <a:moveTo>
                      <a:pt x="633" y="294"/>
                    </a:moveTo>
                    <a:lnTo>
                      <a:pt x="618" y="236"/>
                    </a:lnTo>
                    <a:lnTo>
                      <a:pt x="630" y="161"/>
                    </a:lnTo>
                    <a:lnTo>
                      <a:pt x="189" y="38"/>
                    </a:lnTo>
                    <a:lnTo>
                      <a:pt x="108" y="4"/>
                    </a:lnTo>
                    <a:lnTo>
                      <a:pt x="53" y="0"/>
                    </a:lnTo>
                    <a:lnTo>
                      <a:pt x="0" y="73"/>
                    </a:lnTo>
                    <a:lnTo>
                      <a:pt x="56" y="151"/>
                    </a:lnTo>
                    <a:lnTo>
                      <a:pt x="86" y="168"/>
                    </a:lnTo>
                    <a:lnTo>
                      <a:pt x="115" y="186"/>
                    </a:lnTo>
                    <a:lnTo>
                      <a:pt x="144" y="203"/>
                    </a:lnTo>
                    <a:lnTo>
                      <a:pt x="173" y="219"/>
                    </a:lnTo>
                    <a:lnTo>
                      <a:pt x="203" y="234"/>
                    </a:lnTo>
                    <a:lnTo>
                      <a:pt x="234" y="249"/>
                    </a:lnTo>
                    <a:lnTo>
                      <a:pt x="265" y="262"/>
                    </a:lnTo>
                    <a:lnTo>
                      <a:pt x="297" y="274"/>
                    </a:lnTo>
                    <a:lnTo>
                      <a:pt x="331" y="285"/>
                    </a:lnTo>
                    <a:lnTo>
                      <a:pt x="366" y="293"/>
                    </a:lnTo>
                    <a:lnTo>
                      <a:pt x="404" y="299"/>
                    </a:lnTo>
                    <a:lnTo>
                      <a:pt x="445" y="303"/>
                    </a:lnTo>
                    <a:lnTo>
                      <a:pt x="487" y="305"/>
                    </a:lnTo>
                    <a:lnTo>
                      <a:pt x="533" y="304"/>
                    </a:lnTo>
                    <a:lnTo>
                      <a:pt x="582" y="301"/>
                    </a:lnTo>
                    <a:lnTo>
                      <a:pt x="633" y="294"/>
                    </a:lnTo>
                    <a:close/>
                  </a:path>
                </a:pathLst>
              </a:custGeom>
              <a:solidFill>
                <a:srgbClr val="4235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73"/>
              <p:cNvSpPr>
                <a:spLocks noChangeAspect="1"/>
              </p:cNvSpPr>
              <p:nvPr/>
            </p:nvSpPr>
            <p:spPr bwMode="auto">
              <a:xfrm>
                <a:off x="4971" y="3540"/>
                <a:ext cx="135" cy="35"/>
              </a:xfrm>
              <a:custGeom>
                <a:avLst/>
                <a:gdLst>
                  <a:gd name="T0" fmla="*/ 686 w 748"/>
                  <a:gd name="T1" fmla="*/ 47 h 167"/>
                  <a:gd name="T2" fmla="*/ 486 w 748"/>
                  <a:gd name="T3" fmla="*/ 109 h 167"/>
                  <a:gd name="T4" fmla="*/ 24 w 748"/>
                  <a:gd name="T5" fmla="*/ 0 h 167"/>
                  <a:gd name="T6" fmla="*/ 0 w 748"/>
                  <a:gd name="T7" fmla="*/ 26 h 167"/>
                  <a:gd name="T8" fmla="*/ 128 w 748"/>
                  <a:gd name="T9" fmla="*/ 84 h 167"/>
                  <a:gd name="T10" fmla="*/ 400 w 748"/>
                  <a:gd name="T11" fmla="*/ 152 h 167"/>
                  <a:gd name="T12" fmla="*/ 511 w 748"/>
                  <a:gd name="T13" fmla="*/ 167 h 167"/>
                  <a:gd name="T14" fmla="*/ 588 w 748"/>
                  <a:gd name="T15" fmla="*/ 152 h 167"/>
                  <a:gd name="T16" fmla="*/ 748 w 748"/>
                  <a:gd name="T17" fmla="*/ 37 h 167"/>
                  <a:gd name="T18" fmla="*/ 686 w 748"/>
                  <a:gd name="T19" fmla="*/ 4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8" h="167">
                    <a:moveTo>
                      <a:pt x="686" y="47"/>
                    </a:moveTo>
                    <a:lnTo>
                      <a:pt x="486" y="109"/>
                    </a:lnTo>
                    <a:lnTo>
                      <a:pt x="24" y="0"/>
                    </a:lnTo>
                    <a:lnTo>
                      <a:pt x="0" y="26"/>
                    </a:lnTo>
                    <a:lnTo>
                      <a:pt x="128" y="84"/>
                    </a:lnTo>
                    <a:lnTo>
                      <a:pt x="400" y="152"/>
                    </a:lnTo>
                    <a:lnTo>
                      <a:pt x="511" y="167"/>
                    </a:lnTo>
                    <a:lnTo>
                      <a:pt x="588" y="152"/>
                    </a:lnTo>
                    <a:lnTo>
                      <a:pt x="748" y="37"/>
                    </a:lnTo>
                    <a:lnTo>
                      <a:pt x="686" y="47"/>
                    </a:lnTo>
                    <a:close/>
                  </a:path>
                </a:pathLst>
              </a:custGeom>
              <a:solidFill>
                <a:srgbClr val="3023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Freeform 274"/>
              <p:cNvSpPr>
                <a:spLocks noChangeAspect="1"/>
              </p:cNvSpPr>
              <p:nvPr/>
            </p:nvSpPr>
            <p:spPr bwMode="auto">
              <a:xfrm>
                <a:off x="5026" y="3273"/>
                <a:ext cx="171" cy="20"/>
              </a:xfrm>
              <a:custGeom>
                <a:avLst/>
                <a:gdLst>
                  <a:gd name="T0" fmla="*/ 939 w 939"/>
                  <a:gd name="T1" fmla="*/ 59 h 97"/>
                  <a:gd name="T2" fmla="*/ 801 w 939"/>
                  <a:gd name="T3" fmla="*/ 38 h 97"/>
                  <a:gd name="T4" fmla="*/ 135 w 939"/>
                  <a:gd name="T5" fmla="*/ 0 h 97"/>
                  <a:gd name="T6" fmla="*/ 114 w 939"/>
                  <a:gd name="T7" fmla="*/ 1 h 97"/>
                  <a:gd name="T8" fmla="*/ 94 w 939"/>
                  <a:gd name="T9" fmla="*/ 4 h 97"/>
                  <a:gd name="T10" fmla="*/ 76 w 939"/>
                  <a:gd name="T11" fmla="*/ 7 h 97"/>
                  <a:gd name="T12" fmla="*/ 58 w 939"/>
                  <a:gd name="T13" fmla="*/ 13 h 97"/>
                  <a:gd name="T14" fmla="*/ 42 w 939"/>
                  <a:gd name="T15" fmla="*/ 19 h 97"/>
                  <a:gd name="T16" fmla="*/ 27 w 939"/>
                  <a:gd name="T17" fmla="*/ 27 h 97"/>
                  <a:gd name="T18" fmla="*/ 13 w 939"/>
                  <a:gd name="T19" fmla="*/ 36 h 97"/>
                  <a:gd name="T20" fmla="*/ 0 w 939"/>
                  <a:gd name="T21" fmla="*/ 46 h 97"/>
                  <a:gd name="T22" fmla="*/ 710 w 939"/>
                  <a:gd name="T23" fmla="*/ 97 h 97"/>
                  <a:gd name="T24" fmla="*/ 823 w 939"/>
                  <a:gd name="T25" fmla="*/ 64 h 97"/>
                  <a:gd name="T26" fmla="*/ 939 w 939"/>
                  <a:gd name="T27" fmla="*/ 5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39" h="97">
                    <a:moveTo>
                      <a:pt x="939" y="59"/>
                    </a:moveTo>
                    <a:lnTo>
                      <a:pt x="801" y="38"/>
                    </a:lnTo>
                    <a:lnTo>
                      <a:pt x="135" y="0"/>
                    </a:lnTo>
                    <a:lnTo>
                      <a:pt x="114" y="1"/>
                    </a:lnTo>
                    <a:lnTo>
                      <a:pt x="94" y="4"/>
                    </a:lnTo>
                    <a:lnTo>
                      <a:pt x="76" y="7"/>
                    </a:lnTo>
                    <a:lnTo>
                      <a:pt x="58" y="13"/>
                    </a:lnTo>
                    <a:lnTo>
                      <a:pt x="42" y="19"/>
                    </a:lnTo>
                    <a:lnTo>
                      <a:pt x="27" y="27"/>
                    </a:lnTo>
                    <a:lnTo>
                      <a:pt x="13" y="36"/>
                    </a:lnTo>
                    <a:lnTo>
                      <a:pt x="0" y="46"/>
                    </a:lnTo>
                    <a:lnTo>
                      <a:pt x="710" y="97"/>
                    </a:lnTo>
                    <a:lnTo>
                      <a:pt x="823" y="64"/>
                    </a:lnTo>
                    <a:lnTo>
                      <a:pt x="939" y="59"/>
                    </a:lnTo>
                    <a:close/>
                  </a:path>
                </a:pathLst>
              </a:custGeom>
              <a:solidFill>
                <a:srgbClr val="B28C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75"/>
              <p:cNvSpPr>
                <a:spLocks noChangeAspect="1"/>
              </p:cNvSpPr>
              <p:nvPr/>
            </p:nvSpPr>
            <p:spPr bwMode="auto">
              <a:xfrm>
                <a:off x="5153" y="3285"/>
                <a:ext cx="70" cy="247"/>
              </a:xfrm>
              <a:custGeom>
                <a:avLst/>
                <a:gdLst>
                  <a:gd name="T0" fmla="*/ 318 w 388"/>
                  <a:gd name="T1" fmla="*/ 18 h 1185"/>
                  <a:gd name="T2" fmla="*/ 296 w 388"/>
                  <a:gd name="T3" fmla="*/ 12 h 1185"/>
                  <a:gd name="T4" fmla="*/ 274 w 388"/>
                  <a:gd name="T5" fmla="*/ 9 h 1185"/>
                  <a:gd name="T6" fmla="*/ 253 w 388"/>
                  <a:gd name="T7" fmla="*/ 4 h 1185"/>
                  <a:gd name="T8" fmla="*/ 232 w 388"/>
                  <a:gd name="T9" fmla="*/ 2 h 1185"/>
                  <a:gd name="T10" fmla="*/ 213 w 388"/>
                  <a:gd name="T11" fmla="*/ 0 h 1185"/>
                  <a:gd name="T12" fmla="*/ 193 w 388"/>
                  <a:gd name="T13" fmla="*/ 0 h 1185"/>
                  <a:gd name="T14" fmla="*/ 174 w 388"/>
                  <a:gd name="T15" fmla="*/ 0 h 1185"/>
                  <a:gd name="T16" fmla="*/ 155 w 388"/>
                  <a:gd name="T17" fmla="*/ 0 h 1185"/>
                  <a:gd name="T18" fmla="*/ 136 w 388"/>
                  <a:gd name="T19" fmla="*/ 2 h 1185"/>
                  <a:gd name="T20" fmla="*/ 117 w 388"/>
                  <a:gd name="T21" fmla="*/ 5 h 1185"/>
                  <a:gd name="T22" fmla="*/ 98 w 388"/>
                  <a:gd name="T23" fmla="*/ 10 h 1185"/>
                  <a:gd name="T24" fmla="*/ 79 w 388"/>
                  <a:gd name="T25" fmla="*/ 15 h 1185"/>
                  <a:gd name="T26" fmla="*/ 60 w 388"/>
                  <a:gd name="T27" fmla="*/ 22 h 1185"/>
                  <a:gd name="T28" fmla="*/ 40 w 388"/>
                  <a:gd name="T29" fmla="*/ 29 h 1185"/>
                  <a:gd name="T30" fmla="*/ 21 w 388"/>
                  <a:gd name="T31" fmla="*/ 38 h 1185"/>
                  <a:gd name="T32" fmla="*/ 0 w 388"/>
                  <a:gd name="T33" fmla="*/ 48 h 1185"/>
                  <a:gd name="T34" fmla="*/ 18 w 388"/>
                  <a:gd name="T35" fmla="*/ 194 h 1185"/>
                  <a:gd name="T36" fmla="*/ 36 w 388"/>
                  <a:gd name="T37" fmla="*/ 337 h 1185"/>
                  <a:gd name="T38" fmla="*/ 50 w 388"/>
                  <a:gd name="T39" fmla="*/ 477 h 1185"/>
                  <a:gd name="T40" fmla="*/ 62 w 388"/>
                  <a:gd name="T41" fmla="*/ 615 h 1185"/>
                  <a:gd name="T42" fmla="*/ 70 w 388"/>
                  <a:gd name="T43" fmla="*/ 754 h 1185"/>
                  <a:gd name="T44" fmla="*/ 76 w 388"/>
                  <a:gd name="T45" fmla="*/ 895 h 1185"/>
                  <a:gd name="T46" fmla="*/ 76 w 388"/>
                  <a:gd name="T47" fmla="*/ 1038 h 1185"/>
                  <a:gd name="T48" fmla="*/ 72 w 388"/>
                  <a:gd name="T49" fmla="*/ 1185 h 1185"/>
                  <a:gd name="T50" fmla="*/ 146 w 388"/>
                  <a:gd name="T51" fmla="*/ 1163 h 1185"/>
                  <a:gd name="T52" fmla="*/ 296 w 388"/>
                  <a:gd name="T53" fmla="*/ 1129 h 1185"/>
                  <a:gd name="T54" fmla="*/ 380 w 388"/>
                  <a:gd name="T55" fmla="*/ 1103 h 1185"/>
                  <a:gd name="T56" fmla="*/ 386 w 388"/>
                  <a:gd name="T57" fmla="*/ 917 h 1185"/>
                  <a:gd name="T58" fmla="*/ 388 w 388"/>
                  <a:gd name="T59" fmla="*/ 758 h 1185"/>
                  <a:gd name="T60" fmla="*/ 387 w 388"/>
                  <a:gd name="T61" fmla="*/ 619 h 1185"/>
                  <a:gd name="T62" fmla="*/ 382 w 388"/>
                  <a:gd name="T63" fmla="*/ 496 h 1185"/>
                  <a:gd name="T64" fmla="*/ 373 w 388"/>
                  <a:gd name="T65" fmla="*/ 382 h 1185"/>
                  <a:gd name="T66" fmla="*/ 360 w 388"/>
                  <a:gd name="T67" fmla="*/ 268 h 1185"/>
                  <a:gd name="T68" fmla="*/ 342 w 388"/>
                  <a:gd name="T69" fmla="*/ 149 h 1185"/>
                  <a:gd name="T70" fmla="*/ 318 w 388"/>
                  <a:gd name="T71" fmla="*/ 18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88" h="1185">
                    <a:moveTo>
                      <a:pt x="318" y="18"/>
                    </a:moveTo>
                    <a:lnTo>
                      <a:pt x="296" y="12"/>
                    </a:lnTo>
                    <a:lnTo>
                      <a:pt x="274" y="9"/>
                    </a:lnTo>
                    <a:lnTo>
                      <a:pt x="253" y="4"/>
                    </a:lnTo>
                    <a:lnTo>
                      <a:pt x="232" y="2"/>
                    </a:lnTo>
                    <a:lnTo>
                      <a:pt x="213" y="0"/>
                    </a:lnTo>
                    <a:lnTo>
                      <a:pt x="193" y="0"/>
                    </a:lnTo>
                    <a:lnTo>
                      <a:pt x="174" y="0"/>
                    </a:lnTo>
                    <a:lnTo>
                      <a:pt x="155" y="0"/>
                    </a:lnTo>
                    <a:lnTo>
                      <a:pt x="136" y="2"/>
                    </a:lnTo>
                    <a:lnTo>
                      <a:pt x="117" y="5"/>
                    </a:lnTo>
                    <a:lnTo>
                      <a:pt x="98" y="10"/>
                    </a:lnTo>
                    <a:lnTo>
                      <a:pt x="79" y="15"/>
                    </a:lnTo>
                    <a:lnTo>
                      <a:pt x="60" y="22"/>
                    </a:lnTo>
                    <a:lnTo>
                      <a:pt x="40" y="29"/>
                    </a:lnTo>
                    <a:lnTo>
                      <a:pt x="21" y="38"/>
                    </a:lnTo>
                    <a:lnTo>
                      <a:pt x="0" y="48"/>
                    </a:lnTo>
                    <a:lnTo>
                      <a:pt x="18" y="194"/>
                    </a:lnTo>
                    <a:lnTo>
                      <a:pt x="36" y="337"/>
                    </a:lnTo>
                    <a:lnTo>
                      <a:pt x="50" y="477"/>
                    </a:lnTo>
                    <a:lnTo>
                      <a:pt x="62" y="615"/>
                    </a:lnTo>
                    <a:lnTo>
                      <a:pt x="70" y="754"/>
                    </a:lnTo>
                    <a:lnTo>
                      <a:pt x="76" y="895"/>
                    </a:lnTo>
                    <a:lnTo>
                      <a:pt x="76" y="1038"/>
                    </a:lnTo>
                    <a:lnTo>
                      <a:pt x="72" y="1185"/>
                    </a:lnTo>
                    <a:lnTo>
                      <a:pt x="146" y="1163"/>
                    </a:lnTo>
                    <a:lnTo>
                      <a:pt x="296" y="1129"/>
                    </a:lnTo>
                    <a:lnTo>
                      <a:pt x="380" y="1103"/>
                    </a:lnTo>
                    <a:lnTo>
                      <a:pt x="386" y="917"/>
                    </a:lnTo>
                    <a:lnTo>
                      <a:pt x="388" y="758"/>
                    </a:lnTo>
                    <a:lnTo>
                      <a:pt x="387" y="619"/>
                    </a:lnTo>
                    <a:lnTo>
                      <a:pt x="382" y="496"/>
                    </a:lnTo>
                    <a:lnTo>
                      <a:pt x="373" y="382"/>
                    </a:lnTo>
                    <a:lnTo>
                      <a:pt x="360" y="268"/>
                    </a:lnTo>
                    <a:lnTo>
                      <a:pt x="342" y="149"/>
                    </a:lnTo>
                    <a:lnTo>
                      <a:pt x="318" y="18"/>
                    </a:lnTo>
                    <a:close/>
                  </a:path>
                </a:pathLst>
              </a:custGeom>
              <a:solidFill>
                <a:srgbClr val="876B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276"/>
              <p:cNvSpPr>
                <a:spLocks noChangeAspect="1"/>
              </p:cNvSpPr>
              <p:nvPr/>
            </p:nvSpPr>
            <p:spPr bwMode="auto">
              <a:xfrm>
                <a:off x="5156" y="3285"/>
                <a:ext cx="67" cy="236"/>
              </a:xfrm>
              <a:custGeom>
                <a:avLst/>
                <a:gdLst>
                  <a:gd name="T0" fmla="*/ 306 w 375"/>
                  <a:gd name="T1" fmla="*/ 19 h 1133"/>
                  <a:gd name="T2" fmla="*/ 285 w 375"/>
                  <a:gd name="T3" fmla="*/ 15 h 1133"/>
                  <a:gd name="T4" fmla="*/ 264 w 375"/>
                  <a:gd name="T5" fmla="*/ 10 h 1133"/>
                  <a:gd name="T6" fmla="*/ 243 w 375"/>
                  <a:gd name="T7" fmla="*/ 6 h 1133"/>
                  <a:gd name="T8" fmla="*/ 224 w 375"/>
                  <a:gd name="T9" fmla="*/ 3 h 1133"/>
                  <a:gd name="T10" fmla="*/ 205 w 375"/>
                  <a:gd name="T11" fmla="*/ 2 h 1133"/>
                  <a:gd name="T12" fmla="*/ 186 w 375"/>
                  <a:gd name="T13" fmla="*/ 1 h 1133"/>
                  <a:gd name="T14" fmla="*/ 167 w 375"/>
                  <a:gd name="T15" fmla="*/ 0 h 1133"/>
                  <a:gd name="T16" fmla="*/ 149 w 375"/>
                  <a:gd name="T17" fmla="*/ 1 h 1133"/>
                  <a:gd name="T18" fmla="*/ 131 w 375"/>
                  <a:gd name="T19" fmla="*/ 3 h 1133"/>
                  <a:gd name="T20" fmla="*/ 112 w 375"/>
                  <a:gd name="T21" fmla="*/ 5 h 1133"/>
                  <a:gd name="T22" fmla="*/ 95 w 375"/>
                  <a:gd name="T23" fmla="*/ 9 h 1133"/>
                  <a:gd name="T24" fmla="*/ 76 w 375"/>
                  <a:gd name="T25" fmla="*/ 15 h 1133"/>
                  <a:gd name="T26" fmla="*/ 58 w 375"/>
                  <a:gd name="T27" fmla="*/ 20 h 1133"/>
                  <a:gd name="T28" fmla="*/ 38 w 375"/>
                  <a:gd name="T29" fmla="*/ 27 h 1133"/>
                  <a:gd name="T30" fmla="*/ 20 w 375"/>
                  <a:gd name="T31" fmla="*/ 36 h 1133"/>
                  <a:gd name="T32" fmla="*/ 0 w 375"/>
                  <a:gd name="T33" fmla="*/ 46 h 1133"/>
                  <a:gd name="T34" fmla="*/ 19 w 375"/>
                  <a:gd name="T35" fmla="*/ 185 h 1133"/>
                  <a:gd name="T36" fmla="*/ 35 w 375"/>
                  <a:gd name="T37" fmla="*/ 322 h 1133"/>
                  <a:gd name="T38" fmla="*/ 48 w 375"/>
                  <a:gd name="T39" fmla="*/ 456 h 1133"/>
                  <a:gd name="T40" fmla="*/ 59 w 375"/>
                  <a:gd name="T41" fmla="*/ 588 h 1133"/>
                  <a:gd name="T42" fmla="*/ 66 w 375"/>
                  <a:gd name="T43" fmla="*/ 722 h 1133"/>
                  <a:gd name="T44" fmla="*/ 71 w 375"/>
                  <a:gd name="T45" fmla="*/ 855 h 1133"/>
                  <a:gd name="T46" fmla="*/ 71 w 375"/>
                  <a:gd name="T47" fmla="*/ 992 h 1133"/>
                  <a:gd name="T48" fmla="*/ 67 w 375"/>
                  <a:gd name="T49" fmla="*/ 1133 h 1133"/>
                  <a:gd name="T50" fmla="*/ 76 w 375"/>
                  <a:gd name="T51" fmla="*/ 1131 h 1133"/>
                  <a:gd name="T52" fmla="*/ 86 w 375"/>
                  <a:gd name="T53" fmla="*/ 1128 h 1133"/>
                  <a:gd name="T54" fmla="*/ 95 w 375"/>
                  <a:gd name="T55" fmla="*/ 1126 h 1133"/>
                  <a:gd name="T56" fmla="*/ 104 w 375"/>
                  <a:gd name="T57" fmla="*/ 1124 h 1133"/>
                  <a:gd name="T58" fmla="*/ 113 w 375"/>
                  <a:gd name="T59" fmla="*/ 1122 h 1133"/>
                  <a:gd name="T60" fmla="*/ 123 w 375"/>
                  <a:gd name="T61" fmla="*/ 1118 h 1133"/>
                  <a:gd name="T62" fmla="*/ 132 w 375"/>
                  <a:gd name="T63" fmla="*/ 1116 h 1133"/>
                  <a:gd name="T64" fmla="*/ 141 w 375"/>
                  <a:gd name="T65" fmla="*/ 1113 h 1133"/>
                  <a:gd name="T66" fmla="*/ 158 w 375"/>
                  <a:gd name="T67" fmla="*/ 1110 h 1133"/>
                  <a:gd name="T68" fmla="*/ 177 w 375"/>
                  <a:gd name="T69" fmla="*/ 1105 h 1133"/>
                  <a:gd name="T70" fmla="*/ 194 w 375"/>
                  <a:gd name="T71" fmla="*/ 1102 h 1133"/>
                  <a:gd name="T72" fmla="*/ 212 w 375"/>
                  <a:gd name="T73" fmla="*/ 1097 h 1133"/>
                  <a:gd name="T74" fmla="*/ 230 w 375"/>
                  <a:gd name="T75" fmla="*/ 1093 h 1133"/>
                  <a:gd name="T76" fmla="*/ 248 w 375"/>
                  <a:gd name="T77" fmla="*/ 1089 h 1133"/>
                  <a:gd name="T78" fmla="*/ 265 w 375"/>
                  <a:gd name="T79" fmla="*/ 1085 h 1133"/>
                  <a:gd name="T80" fmla="*/ 284 w 375"/>
                  <a:gd name="T81" fmla="*/ 1081 h 1133"/>
                  <a:gd name="T82" fmla="*/ 294 w 375"/>
                  <a:gd name="T83" fmla="*/ 1078 h 1133"/>
                  <a:gd name="T84" fmla="*/ 304 w 375"/>
                  <a:gd name="T85" fmla="*/ 1075 h 1133"/>
                  <a:gd name="T86" fmla="*/ 315 w 375"/>
                  <a:gd name="T87" fmla="*/ 1072 h 1133"/>
                  <a:gd name="T88" fmla="*/ 325 w 375"/>
                  <a:gd name="T89" fmla="*/ 1069 h 1133"/>
                  <a:gd name="T90" fmla="*/ 336 w 375"/>
                  <a:gd name="T91" fmla="*/ 1065 h 1133"/>
                  <a:gd name="T92" fmla="*/ 346 w 375"/>
                  <a:gd name="T93" fmla="*/ 1062 h 1133"/>
                  <a:gd name="T94" fmla="*/ 357 w 375"/>
                  <a:gd name="T95" fmla="*/ 1059 h 1133"/>
                  <a:gd name="T96" fmla="*/ 368 w 375"/>
                  <a:gd name="T97" fmla="*/ 1056 h 1133"/>
                  <a:gd name="T98" fmla="*/ 372 w 375"/>
                  <a:gd name="T99" fmla="*/ 876 h 1133"/>
                  <a:gd name="T100" fmla="*/ 375 w 375"/>
                  <a:gd name="T101" fmla="*/ 724 h 1133"/>
                  <a:gd name="T102" fmla="*/ 374 w 375"/>
                  <a:gd name="T103" fmla="*/ 593 h 1133"/>
                  <a:gd name="T104" fmla="*/ 368 w 375"/>
                  <a:gd name="T105" fmla="*/ 475 h 1133"/>
                  <a:gd name="T106" fmla="*/ 360 w 375"/>
                  <a:gd name="T107" fmla="*/ 365 h 1133"/>
                  <a:gd name="T108" fmla="*/ 346 w 375"/>
                  <a:gd name="T109" fmla="*/ 258 h 1133"/>
                  <a:gd name="T110" fmla="*/ 329 w 375"/>
                  <a:gd name="T111" fmla="*/ 144 h 1133"/>
                  <a:gd name="T112" fmla="*/ 306 w 375"/>
                  <a:gd name="T113" fmla="*/ 19 h 1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5" h="1133">
                    <a:moveTo>
                      <a:pt x="306" y="19"/>
                    </a:moveTo>
                    <a:lnTo>
                      <a:pt x="285" y="15"/>
                    </a:lnTo>
                    <a:lnTo>
                      <a:pt x="264" y="10"/>
                    </a:lnTo>
                    <a:lnTo>
                      <a:pt x="243" y="6"/>
                    </a:lnTo>
                    <a:lnTo>
                      <a:pt x="224" y="3"/>
                    </a:lnTo>
                    <a:lnTo>
                      <a:pt x="205" y="2"/>
                    </a:lnTo>
                    <a:lnTo>
                      <a:pt x="186" y="1"/>
                    </a:lnTo>
                    <a:lnTo>
                      <a:pt x="167" y="0"/>
                    </a:lnTo>
                    <a:lnTo>
                      <a:pt x="149" y="1"/>
                    </a:lnTo>
                    <a:lnTo>
                      <a:pt x="131" y="3"/>
                    </a:lnTo>
                    <a:lnTo>
                      <a:pt x="112" y="5"/>
                    </a:lnTo>
                    <a:lnTo>
                      <a:pt x="95" y="9"/>
                    </a:lnTo>
                    <a:lnTo>
                      <a:pt x="76" y="15"/>
                    </a:lnTo>
                    <a:lnTo>
                      <a:pt x="58" y="20"/>
                    </a:lnTo>
                    <a:lnTo>
                      <a:pt x="38" y="27"/>
                    </a:lnTo>
                    <a:lnTo>
                      <a:pt x="20" y="36"/>
                    </a:lnTo>
                    <a:lnTo>
                      <a:pt x="0" y="46"/>
                    </a:lnTo>
                    <a:lnTo>
                      <a:pt x="19" y="185"/>
                    </a:lnTo>
                    <a:lnTo>
                      <a:pt x="35" y="322"/>
                    </a:lnTo>
                    <a:lnTo>
                      <a:pt x="48" y="456"/>
                    </a:lnTo>
                    <a:lnTo>
                      <a:pt x="59" y="588"/>
                    </a:lnTo>
                    <a:lnTo>
                      <a:pt x="66" y="722"/>
                    </a:lnTo>
                    <a:lnTo>
                      <a:pt x="71" y="855"/>
                    </a:lnTo>
                    <a:lnTo>
                      <a:pt x="71" y="992"/>
                    </a:lnTo>
                    <a:lnTo>
                      <a:pt x="67" y="1133"/>
                    </a:lnTo>
                    <a:lnTo>
                      <a:pt x="76" y="1131"/>
                    </a:lnTo>
                    <a:lnTo>
                      <a:pt x="86" y="1128"/>
                    </a:lnTo>
                    <a:lnTo>
                      <a:pt x="95" y="1126"/>
                    </a:lnTo>
                    <a:lnTo>
                      <a:pt x="104" y="1124"/>
                    </a:lnTo>
                    <a:lnTo>
                      <a:pt x="113" y="1122"/>
                    </a:lnTo>
                    <a:lnTo>
                      <a:pt x="123" y="1118"/>
                    </a:lnTo>
                    <a:lnTo>
                      <a:pt x="132" y="1116"/>
                    </a:lnTo>
                    <a:lnTo>
                      <a:pt x="141" y="1113"/>
                    </a:lnTo>
                    <a:lnTo>
                      <a:pt x="158" y="1110"/>
                    </a:lnTo>
                    <a:lnTo>
                      <a:pt x="177" y="1105"/>
                    </a:lnTo>
                    <a:lnTo>
                      <a:pt x="194" y="1102"/>
                    </a:lnTo>
                    <a:lnTo>
                      <a:pt x="212" y="1097"/>
                    </a:lnTo>
                    <a:lnTo>
                      <a:pt x="230" y="1093"/>
                    </a:lnTo>
                    <a:lnTo>
                      <a:pt x="248" y="1089"/>
                    </a:lnTo>
                    <a:lnTo>
                      <a:pt x="265" y="1085"/>
                    </a:lnTo>
                    <a:lnTo>
                      <a:pt x="284" y="1081"/>
                    </a:lnTo>
                    <a:lnTo>
                      <a:pt x="294" y="1078"/>
                    </a:lnTo>
                    <a:lnTo>
                      <a:pt x="304" y="1075"/>
                    </a:lnTo>
                    <a:lnTo>
                      <a:pt x="315" y="1072"/>
                    </a:lnTo>
                    <a:lnTo>
                      <a:pt x="325" y="1069"/>
                    </a:lnTo>
                    <a:lnTo>
                      <a:pt x="336" y="1065"/>
                    </a:lnTo>
                    <a:lnTo>
                      <a:pt x="346" y="1062"/>
                    </a:lnTo>
                    <a:lnTo>
                      <a:pt x="357" y="1059"/>
                    </a:lnTo>
                    <a:lnTo>
                      <a:pt x="368" y="1056"/>
                    </a:lnTo>
                    <a:lnTo>
                      <a:pt x="372" y="876"/>
                    </a:lnTo>
                    <a:lnTo>
                      <a:pt x="375" y="724"/>
                    </a:lnTo>
                    <a:lnTo>
                      <a:pt x="374" y="593"/>
                    </a:lnTo>
                    <a:lnTo>
                      <a:pt x="368" y="475"/>
                    </a:lnTo>
                    <a:lnTo>
                      <a:pt x="360" y="365"/>
                    </a:lnTo>
                    <a:lnTo>
                      <a:pt x="346" y="258"/>
                    </a:lnTo>
                    <a:lnTo>
                      <a:pt x="329" y="144"/>
                    </a:lnTo>
                    <a:lnTo>
                      <a:pt x="306" y="19"/>
                    </a:lnTo>
                    <a:close/>
                  </a:path>
                </a:pathLst>
              </a:custGeom>
              <a:solidFill>
                <a:srgbClr val="9175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Freeform 277"/>
              <p:cNvSpPr>
                <a:spLocks noChangeAspect="1"/>
              </p:cNvSpPr>
              <p:nvPr/>
            </p:nvSpPr>
            <p:spPr bwMode="auto">
              <a:xfrm>
                <a:off x="5157" y="3285"/>
                <a:ext cx="66" cy="225"/>
              </a:xfrm>
              <a:custGeom>
                <a:avLst/>
                <a:gdLst>
                  <a:gd name="T0" fmla="*/ 292 w 360"/>
                  <a:gd name="T1" fmla="*/ 18 h 1080"/>
                  <a:gd name="T2" fmla="*/ 272 w 360"/>
                  <a:gd name="T3" fmla="*/ 14 h 1080"/>
                  <a:gd name="T4" fmla="*/ 252 w 360"/>
                  <a:gd name="T5" fmla="*/ 9 h 1080"/>
                  <a:gd name="T6" fmla="*/ 234 w 360"/>
                  <a:gd name="T7" fmla="*/ 5 h 1080"/>
                  <a:gd name="T8" fmla="*/ 215 w 360"/>
                  <a:gd name="T9" fmla="*/ 3 h 1080"/>
                  <a:gd name="T10" fmla="*/ 197 w 360"/>
                  <a:gd name="T11" fmla="*/ 1 h 1080"/>
                  <a:gd name="T12" fmla="*/ 178 w 360"/>
                  <a:gd name="T13" fmla="*/ 0 h 1080"/>
                  <a:gd name="T14" fmla="*/ 161 w 360"/>
                  <a:gd name="T15" fmla="*/ 0 h 1080"/>
                  <a:gd name="T16" fmla="*/ 143 w 360"/>
                  <a:gd name="T17" fmla="*/ 0 h 1080"/>
                  <a:gd name="T18" fmla="*/ 126 w 360"/>
                  <a:gd name="T19" fmla="*/ 1 h 1080"/>
                  <a:gd name="T20" fmla="*/ 108 w 360"/>
                  <a:gd name="T21" fmla="*/ 4 h 1080"/>
                  <a:gd name="T22" fmla="*/ 91 w 360"/>
                  <a:gd name="T23" fmla="*/ 8 h 1080"/>
                  <a:gd name="T24" fmla="*/ 73 w 360"/>
                  <a:gd name="T25" fmla="*/ 12 h 1080"/>
                  <a:gd name="T26" fmla="*/ 55 w 360"/>
                  <a:gd name="T27" fmla="*/ 17 h 1080"/>
                  <a:gd name="T28" fmla="*/ 37 w 360"/>
                  <a:gd name="T29" fmla="*/ 24 h 1080"/>
                  <a:gd name="T30" fmla="*/ 18 w 360"/>
                  <a:gd name="T31" fmla="*/ 32 h 1080"/>
                  <a:gd name="T32" fmla="*/ 0 w 360"/>
                  <a:gd name="T33" fmla="*/ 41 h 1080"/>
                  <a:gd name="T34" fmla="*/ 17 w 360"/>
                  <a:gd name="T35" fmla="*/ 175 h 1080"/>
                  <a:gd name="T36" fmla="*/ 33 w 360"/>
                  <a:gd name="T37" fmla="*/ 305 h 1080"/>
                  <a:gd name="T38" fmla="*/ 46 w 360"/>
                  <a:gd name="T39" fmla="*/ 433 h 1080"/>
                  <a:gd name="T40" fmla="*/ 56 w 360"/>
                  <a:gd name="T41" fmla="*/ 560 h 1080"/>
                  <a:gd name="T42" fmla="*/ 63 w 360"/>
                  <a:gd name="T43" fmla="*/ 687 h 1080"/>
                  <a:gd name="T44" fmla="*/ 67 w 360"/>
                  <a:gd name="T45" fmla="*/ 815 h 1080"/>
                  <a:gd name="T46" fmla="*/ 67 w 360"/>
                  <a:gd name="T47" fmla="*/ 945 h 1080"/>
                  <a:gd name="T48" fmla="*/ 63 w 360"/>
                  <a:gd name="T49" fmla="*/ 1080 h 1080"/>
                  <a:gd name="T50" fmla="*/ 73 w 360"/>
                  <a:gd name="T51" fmla="*/ 1078 h 1080"/>
                  <a:gd name="T52" fmla="*/ 82 w 360"/>
                  <a:gd name="T53" fmla="*/ 1076 h 1080"/>
                  <a:gd name="T54" fmla="*/ 91 w 360"/>
                  <a:gd name="T55" fmla="*/ 1073 h 1080"/>
                  <a:gd name="T56" fmla="*/ 99 w 360"/>
                  <a:gd name="T57" fmla="*/ 1071 h 1080"/>
                  <a:gd name="T58" fmla="*/ 108 w 360"/>
                  <a:gd name="T59" fmla="*/ 1069 h 1080"/>
                  <a:gd name="T60" fmla="*/ 117 w 360"/>
                  <a:gd name="T61" fmla="*/ 1066 h 1080"/>
                  <a:gd name="T62" fmla="*/ 126 w 360"/>
                  <a:gd name="T63" fmla="*/ 1064 h 1080"/>
                  <a:gd name="T64" fmla="*/ 135 w 360"/>
                  <a:gd name="T65" fmla="*/ 1062 h 1080"/>
                  <a:gd name="T66" fmla="*/ 152 w 360"/>
                  <a:gd name="T67" fmla="*/ 1058 h 1080"/>
                  <a:gd name="T68" fmla="*/ 169 w 360"/>
                  <a:gd name="T69" fmla="*/ 1054 h 1080"/>
                  <a:gd name="T70" fmla="*/ 187 w 360"/>
                  <a:gd name="T71" fmla="*/ 1050 h 1080"/>
                  <a:gd name="T72" fmla="*/ 203 w 360"/>
                  <a:gd name="T73" fmla="*/ 1046 h 1080"/>
                  <a:gd name="T74" fmla="*/ 220 w 360"/>
                  <a:gd name="T75" fmla="*/ 1042 h 1080"/>
                  <a:gd name="T76" fmla="*/ 237 w 360"/>
                  <a:gd name="T77" fmla="*/ 1039 h 1080"/>
                  <a:gd name="T78" fmla="*/ 253 w 360"/>
                  <a:gd name="T79" fmla="*/ 1034 h 1080"/>
                  <a:gd name="T80" fmla="*/ 271 w 360"/>
                  <a:gd name="T81" fmla="*/ 1031 h 1080"/>
                  <a:gd name="T82" fmla="*/ 281 w 360"/>
                  <a:gd name="T83" fmla="*/ 1027 h 1080"/>
                  <a:gd name="T84" fmla="*/ 292 w 360"/>
                  <a:gd name="T85" fmla="*/ 1025 h 1080"/>
                  <a:gd name="T86" fmla="*/ 303 w 360"/>
                  <a:gd name="T87" fmla="*/ 1021 h 1080"/>
                  <a:gd name="T88" fmla="*/ 313 w 360"/>
                  <a:gd name="T89" fmla="*/ 1019 h 1080"/>
                  <a:gd name="T90" fmla="*/ 324 w 360"/>
                  <a:gd name="T91" fmla="*/ 1016 h 1080"/>
                  <a:gd name="T92" fmla="*/ 334 w 360"/>
                  <a:gd name="T93" fmla="*/ 1013 h 1080"/>
                  <a:gd name="T94" fmla="*/ 344 w 360"/>
                  <a:gd name="T95" fmla="*/ 1010 h 1080"/>
                  <a:gd name="T96" fmla="*/ 355 w 360"/>
                  <a:gd name="T97" fmla="*/ 1008 h 1080"/>
                  <a:gd name="T98" fmla="*/ 359 w 360"/>
                  <a:gd name="T99" fmla="*/ 836 h 1080"/>
                  <a:gd name="T100" fmla="*/ 360 w 360"/>
                  <a:gd name="T101" fmla="*/ 690 h 1080"/>
                  <a:gd name="T102" fmla="*/ 359 w 360"/>
                  <a:gd name="T103" fmla="*/ 564 h 1080"/>
                  <a:gd name="T104" fmla="*/ 354 w 360"/>
                  <a:gd name="T105" fmla="*/ 452 h 1080"/>
                  <a:gd name="T106" fmla="*/ 345 w 360"/>
                  <a:gd name="T107" fmla="*/ 348 h 1080"/>
                  <a:gd name="T108" fmla="*/ 332 w 360"/>
                  <a:gd name="T109" fmla="*/ 245 h 1080"/>
                  <a:gd name="T110" fmla="*/ 314 w 360"/>
                  <a:gd name="T111" fmla="*/ 137 h 1080"/>
                  <a:gd name="T112" fmla="*/ 292 w 360"/>
                  <a:gd name="T113" fmla="*/ 18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0" h="1080">
                    <a:moveTo>
                      <a:pt x="292" y="18"/>
                    </a:moveTo>
                    <a:lnTo>
                      <a:pt x="272" y="14"/>
                    </a:lnTo>
                    <a:lnTo>
                      <a:pt x="252" y="9"/>
                    </a:lnTo>
                    <a:lnTo>
                      <a:pt x="234" y="5"/>
                    </a:lnTo>
                    <a:lnTo>
                      <a:pt x="215" y="3"/>
                    </a:lnTo>
                    <a:lnTo>
                      <a:pt x="197" y="1"/>
                    </a:lnTo>
                    <a:lnTo>
                      <a:pt x="178" y="0"/>
                    </a:lnTo>
                    <a:lnTo>
                      <a:pt x="161" y="0"/>
                    </a:lnTo>
                    <a:lnTo>
                      <a:pt x="143" y="0"/>
                    </a:lnTo>
                    <a:lnTo>
                      <a:pt x="126" y="1"/>
                    </a:lnTo>
                    <a:lnTo>
                      <a:pt x="108" y="4"/>
                    </a:lnTo>
                    <a:lnTo>
                      <a:pt x="91" y="8"/>
                    </a:lnTo>
                    <a:lnTo>
                      <a:pt x="73" y="12"/>
                    </a:lnTo>
                    <a:lnTo>
                      <a:pt x="55" y="17"/>
                    </a:lnTo>
                    <a:lnTo>
                      <a:pt x="37" y="24"/>
                    </a:lnTo>
                    <a:lnTo>
                      <a:pt x="18" y="32"/>
                    </a:lnTo>
                    <a:lnTo>
                      <a:pt x="0" y="41"/>
                    </a:lnTo>
                    <a:lnTo>
                      <a:pt x="17" y="175"/>
                    </a:lnTo>
                    <a:lnTo>
                      <a:pt x="33" y="305"/>
                    </a:lnTo>
                    <a:lnTo>
                      <a:pt x="46" y="433"/>
                    </a:lnTo>
                    <a:lnTo>
                      <a:pt x="56" y="560"/>
                    </a:lnTo>
                    <a:lnTo>
                      <a:pt x="63" y="687"/>
                    </a:lnTo>
                    <a:lnTo>
                      <a:pt x="67" y="815"/>
                    </a:lnTo>
                    <a:lnTo>
                      <a:pt x="67" y="945"/>
                    </a:lnTo>
                    <a:lnTo>
                      <a:pt x="63" y="1080"/>
                    </a:lnTo>
                    <a:lnTo>
                      <a:pt x="73" y="1078"/>
                    </a:lnTo>
                    <a:lnTo>
                      <a:pt x="82" y="1076"/>
                    </a:lnTo>
                    <a:lnTo>
                      <a:pt x="91" y="1073"/>
                    </a:lnTo>
                    <a:lnTo>
                      <a:pt x="99" y="1071"/>
                    </a:lnTo>
                    <a:lnTo>
                      <a:pt x="108" y="1069"/>
                    </a:lnTo>
                    <a:lnTo>
                      <a:pt x="117" y="1066"/>
                    </a:lnTo>
                    <a:lnTo>
                      <a:pt x="126" y="1064"/>
                    </a:lnTo>
                    <a:lnTo>
                      <a:pt x="135" y="1062"/>
                    </a:lnTo>
                    <a:lnTo>
                      <a:pt x="152" y="1058"/>
                    </a:lnTo>
                    <a:lnTo>
                      <a:pt x="169" y="1054"/>
                    </a:lnTo>
                    <a:lnTo>
                      <a:pt x="187" y="1050"/>
                    </a:lnTo>
                    <a:lnTo>
                      <a:pt x="203" y="1046"/>
                    </a:lnTo>
                    <a:lnTo>
                      <a:pt x="220" y="1042"/>
                    </a:lnTo>
                    <a:lnTo>
                      <a:pt x="237" y="1039"/>
                    </a:lnTo>
                    <a:lnTo>
                      <a:pt x="253" y="1034"/>
                    </a:lnTo>
                    <a:lnTo>
                      <a:pt x="271" y="1031"/>
                    </a:lnTo>
                    <a:lnTo>
                      <a:pt x="281" y="1027"/>
                    </a:lnTo>
                    <a:lnTo>
                      <a:pt x="292" y="1025"/>
                    </a:lnTo>
                    <a:lnTo>
                      <a:pt x="303" y="1021"/>
                    </a:lnTo>
                    <a:lnTo>
                      <a:pt x="313" y="1019"/>
                    </a:lnTo>
                    <a:lnTo>
                      <a:pt x="324" y="1016"/>
                    </a:lnTo>
                    <a:lnTo>
                      <a:pt x="334" y="1013"/>
                    </a:lnTo>
                    <a:lnTo>
                      <a:pt x="344" y="1010"/>
                    </a:lnTo>
                    <a:lnTo>
                      <a:pt x="355" y="1008"/>
                    </a:lnTo>
                    <a:lnTo>
                      <a:pt x="359" y="836"/>
                    </a:lnTo>
                    <a:lnTo>
                      <a:pt x="360" y="690"/>
                    </a:lnTo>
                    <a:lnTo>
                      <a:pt x="359" y="564"/>
                    </a:lnTo>
                    <a:lnTo>
                      <a:pt x="354" y="452"/>
                    </a:lnTo>
                    <a:lnTo>
                      <a:pt x="345" y="348"/>
                    </a:lnTo>
                    <a:lnTo>
                      <a:pt x="332" y="245"/>
                    </a:lnTo>
                    <a:lnTo>
                      <a:pt x="314" y="137"/>
                    </a:lnTo>
                    <a:lnTo>
                      <a:pt x="292" y="18"/>
                    </a:lnTo>
                    <a:close/>
                  </a:path>
                </a:pathLst>
              </a:custGeom>
              <a:solidFill>
                <a:srgbClr val="997C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Freeform 278"/>
              <p:cNvSpPr>
                <a:spLocks noChangeAspect="1"/>
              </p:cNvSpPr>
              <p:nvPr/>
            </p:nvSpPr>
            <p:spPr bwMode="auto">
              <a:xfrm>
                <a:off x="5160" y="3285"/>
                <a:ext cx="63" cy="215"/>
              </a:xfrm>
              <a:custGeom>
                <a:avLst/>
                <a:gdLst>
                  <a:gd name="T0" fmla="*/ 279 w 345"/>
                  <a:gd name="T1" fmla="*/ 19 h 1028"/>
                  <a:gd name="T2" fmla="*/ 260 w 345"/>
                  <a:gd name="T3" fmla="*/ 15 h 1028"/>
                  <a:gd name="T4" fmla="*/ 241 w 345"/>
                  <a:gd name="T5" fmla="*/ 10 h 1028"/>
                  <a:gd name="T6" fmla="*/ 223 w 345"/>
                  <a:gd name="T7" fmla="*/ 7 h 1028"/>
                  <a:gd name="T8" fmla="*/ 205 w 345"/>
                  <a:gd name="T9" fmla="*/ 4 h 1028"/>
                  <a:gd name="T10" fmla="*/ 187 w 345"/>
                  <a:gd name="T11" fmla="*/ 2 h 1028"/>
                  <a:gd name="T12" fmla="*/ 170 w 345"/>
                  <a:gd name="T13" fmla="*/ 1 h 1028"/>
                  <a:gd name="T14" fmla="*/ 153 w 345"/>
                  <a:gd name="T15" fmla="*/ 0 h 1028"/>
                  <a:gd name="T16" fmla="*/ 137 w 345"/>
                  <a:gd name="T17" fmla="*/ 0 h 1028"/>
                  <a:gd name="T18" fmla="*/ 119 w 345"/>
                  <a:gd name="T19" fmla="*/ 1 h 1028"/>
                  <a:gd name="T20" fmla="*/ 102 w 345"/>
                  <a:gd name="T21" fmla="*/ 3 h 1028"/>
                  <a:gd name="T22" fmla="*/ 86 w 345"/>
                  <a:gd name="T23" fmla="*/ 7 h 1028"/>
                  <a:gd name="T24" fmla="*/ 69 w 345"/>
                  <a:gd name="T25" fmla="*/ 11 h 1028"/>
                  <a:gd name="T26" fmla="*/ 51 w 345"/>
                  <a:gd name="T27" fmla="*/ 16 h 1028"/>
                  <a:gd name="T28" fmla="*/ 35 w 345"/>
                  <a:gd name="T29" fmla="*/ 23 h 1028"/>
                  <a:gd name="T30" fmla="*/ 17 w 345"/>
                  <a:gd name="T31" fmla="*/ 30 h 1028"/>
                  <a:gd name="T32" fmla="*/ 0 w 345"/>
                  <a:gd name="T33" fmla="*/ 39 h 1028"/>
                  <a:gd name="T34" fmla="*/ 16 w 345"/>
                  <a:gd name="T35" fmla="*/ 166 h 1028"/>
                  <a:gd name="T36" fmla="*/ 31 w 345"/>
                  <a:gd name="T37" fmla="*/ 290 h 1028"/>
                  <a:gd name="T38" fmla="*/ 42 w 345"/>
                  <a:gd name="T39" fmla="*/ 412 h 1028"/>
                  <a:gd name="T40" fmla="*/ 51 w 345"/>
                  <a:gd name="T41" fmla="*/ 533 h 1028"/>
                  <a:gd name="T42" fmla="*/ 58 w 345"/>
                  <a:gd name="T43" fmla="*/ 654 h 1028"/>
                  <a:gd name="T44" fmla="*/ 62 w 345"/>
                  <a:gd name="T45" fmla="*/ 776 h 1028"/>
                  <a:gd name="T46" fmla="*/ 62 w 345"/>
                  <a:gd name="T47" fmla="*/ 900 h 1028"/>
                  <a:gd name="T48" fmla="*/ 58 w 345"/>
                  <a:gd name="T49" fmla="*/ 1028 h 1028"/>
                  <a:gd name="T50" fmla="*/ 68 w 345"/>
                  <a:gd name="T51" fmla="*/ 1026 h 1028"/>
                  <a:gd name="T52" fmla="*/ 76 w 345"/>
                  <a:gd name="T53" fmla="*/ 1024 h 1028"/>
                  <a:gd name="T54" fmla="*/ 85 w 345"/>
                  <a:gd name="T55" fmla="*/ 1021 h 1028"/>
                  <a:gd name="T56" fmla="*/ 93 w 345"/>
                  <a:gd name="T57" fmla="*/ 1019 h 1028"/>
                  <a:gd name="T58" fmla="*/ 102 w 345"/>
                  <a:gd name="T59" fmla="*/ 1018 h 1028"/>
                  <a:gd name="T60" fmla="*/ 110 w 345"/>
                  <a:gd name="T61" fmla="*/ 1016 h 1028"/>
                  <a:gd name="T62" fmla="*/ 119 w 345"/>
                  <a:gd name="T63" fmla="*/ 1013 h 1028"/>
                  <a:gd name="T64" fmla="*/ 129 w 345"/>
                  <a:gd name="T65" fmla="*/ 1011 h 1028"/>
                  <a:gd name="T66" fmla="*/ 145 w 345"/>
                  <a:gd name="T67" fmla="*/ 1008 h 1028"/>
                  <a:gd name="T68" fmla="*/ 161 w 345"/>
                  <a:gd name="T69" fmla="*/ 1004 h 1028"/>
                  <a:gd name="T70" fmla="*/ 177 w 345"/>
                  <a:gd name="T71" fmla="*/ 1001 h 1028"/>
                  <a:gd name="T72" fmla="*/ 193 w 345"/>
                  <a:gd name="T73" fmla="*/ 996 h 1028"/>
                  <a:gd name="T74" fmla="*/ 209 w 345"/>
                  <a:gd name="T75" fmla="*/ 993 h 1028"/>
                  <a:gd name="T76" fmla="*/ 225 w 345"/>
                  <a:gd name="T77" fmla="*/ 989 h 1028"/>
                  <a:gd name="T78" fmla="*/ 241 w 345"/>
                  <a:gd name="T79" fmla="*/ 985 h 1028"/>
                  <a:gd name="T80" fmla="*/ 258 w 345"/>
                  <a:gd name="T81" fmla="*/ 981 h 1028"/>
                  <a:gd name="T82" fmla="*/ 268 w 345"/>
                  <a:gd name="T83" fmla="*/ 979 h 1028"/>
                  <a:gd name="T84" fmla="*/ 278 w 345"/>
                  <a:gd name="T85" fmla="*/ 975 h 1028"/>
                  <a:gd name="T86" fmla="*/ 289 w 345"/>
                  <a:gd name="T87" fmla="*/ 973 h 1028"/>
                  <a:gd name="T88" fmla="*/ 299 w 345"/>
                  <a:gd name="T89" fmla="*/ 971 h 1028"/>
                  <a:gd name="T90" fmla="*/ 309 w 345"/>
                  <a:gd name="T91" fmla="*/ 968 h 1028"/>
                  <a:gd name="T92" fmla="*/ 320 w 345"/>
                  <a:gd name="T93" fmla="*/ 965 h 1028"/>
                  <a:gd name="T94" fmla="*/ 331 w 345"/>
                  <a:gd name="T95" fmla="*/ 963 h 1028"/>
                  <a:gd name="T96" fmla="*/ 342 w 345"/>
                  <a:gd name="T97" fmla="*/ 959 h 1028"/>
                  <a:gd name="T98" fmla="*/ 345 w 345"/>
                  <a:gd name="T99" fmla="*/ 795 h 1028"/>
                  <a:gd name="T100" fmla="*/ 345 w 345"/>
                  <a:gd name="T101" fmla="*/ 656 h 1028"/>
                  <a:gd name="T102" fmla="*/ 344 w 345"/>
                  <a:gd name="T103" fmla="*/ 537 h 1028"/>
                  <a:gd name="T104" fmla="*/ 338 w 345"/>
                  <a:gd name="T105" fmla="*/ 431 h 1028"/>
                  <a:gd name="T106" fmla="*/ 329 w 345"/>
                  <a:gd name="T107" fmla="*/ 331 h 1028"/>
                  <a:gd name="T108" fmla="*/ 317 w 345"/>
                  <a:gd name="T109" fmla="*/ 234 h 1028"/>
                  <a:gd name="T110" fmla="*/ 300 w 345"/>
                  <a:gd name="T111" fmla="*/ 132 h 1028"/>
                  <a:gd name="T112" fmla="*/ 279 w 345"/>
                  <a:gd name="T113" fmla="*/ 19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5" h="1028">
                    <a:moveTo>
                      <a:pt x="279" y="19"/>
                    </a:moveTo>
                    <a:lnTo>
                      <a:pt x="260" y="15"/>
                    </a:lnTo>
                    <a:lnTo>
                      <a:pt x="241" y="10"/>
                    </a:lnTo>
                    <a:lnTo>
                      <a:pt x="223" y="7"/>
                    </a:lnTo>
                    <a:lnTo>
                      <a:pt x="205" y="4"/>
                    </a:lnTo>
                    <a:lnTo>
                      <a:pt x="187" y="2"/>
                    </a:lnTo>
                    <a:lnTo>
                      <a:pt x="170" y="1"/>
                    </a:lnTo>
                    <a:lnTo>
                      <a:pt x="153" y="0"/>
                    </a:lnTo>
                    <a:lnTo>
                      <a:pt x="137" y="0"/>
                    </a:lnTo>
                    <a:lnTo>
                      <a:pt x="119" y="1"/>
                    </a:lnTo>
                    <a:lnTo>
                      <a:pt x="102" y="3"/>
                    </a:lnTo>
                    <a:lnTo>
                      <a:pt x="86" y="7"/>
                    </a:lnTo>
                    <a:lnTo>
                      <a:pt x="69" y="11"/>
                    </a:lnTo>
                    <a:lnTo>
                      <a:pt x="51" y="16"/>
                    </a:lnTo>
                    <a:lnTo>
                      <a:pt x="35" y="23"/>
                    </a:lnTo>
                    <a:lnTo>
                      <a:pt x="17" y="30"/>
                    </a:lnTo>
                    <a:lnTo>
                      <a:pt x="0" y="39"/>
                    </a:lnTo>
                    <a:lnTo>
                      <a:pt x="16" y="166"/>
                    </a:lnTo>
                    <a:lnTo>
                      <a:pt x="31" y="290"/>
                    </a:lnTo>
                    <a:lnTo>
                      <a:pt x="42" y="412"/>
                    </a:lnTo>
                    <a:lnTo>
                      <a:pt x="51" y="533"/>
                    </a:lnTo>
                    <a:lnTo>
                      <a:pt x="58" y="654"/>
                    </a:lnTo>
                    <a:lnTo>
                      <a:pt x="62" y="776"/>
                    </a:lnTo>
                    <a:lnTo>
                      <a:pt x="62" y="900"/>
                    </a:lnTo>
                    <a:lnTo>
                      <a:pt x="58" y="1028"/>
                    </a:lnTo>
                    <a:lnTo>
                      <a:pt x="68" y="1026"/>
                    </a:lnTo>
                    <a:lnTo>
                      <a:pt x="76" y="1024"/>
                    </a:lnTo>
                    <a:lnTo>
                      <a:pt x="85" y="1021"/>
                    </a:lnTo>
                    <a:lnTo>
                      <a:pt x="93" y="1019"/>
                    </a:lnTo>
                    <a:lnTo>
                      <a:pt x="102" y="1018"/>
                    </a:lnTo>
                    <a:lnTo>
                      <a:pt x="110" y="1016"/>
                    </a:lnTo>
                    <a:lnTo>
                      <a:pt x="119" y="1013"/>
                    </a:lnTo>
                    <a:lnTo>
                      <a:pt x="129" y="1011"/>
                    </a:lnTo>
                    <a:lnTo>
                      <a:pt x="145" y="1008"/>
                    </a:lnTo>
                    <a:lnTo>
                      <a:pt x="161" y="1004"/>
                    </a:lnTo>
                    <a:lnTo>
                      <a:pt x="177" y="1001"/>
                    </a:lnTo>
                    <a:lnTo>
                      <a:pt x="193" y="996"/>
                    </a:lnTo>
                    <a:lnTo>
                      <a:pt x="209" y="993"/>
                    </a:lnTo>
                    <a:lnTo>
                      <a:pt x="225" y="989"/>
                    </a:lnTo>
                    <a:lnTo>
                      <a:pt x="241" y="985"/>
                    </a:lnTo>
                    <a:lnTo>
                      <a:pt x="258" y="981"/>
                    </a:lnTo>
                    <a:lnTo>
                      <a:pt x="268" y="979"/>
                    </a:lnTo>
                    <a:lnTo>
                      <a:pt x="278" y="975"/>
                    </a:lnTo>
                    <a:lnTo>
                      <a:pt x="289" y="973"/>
                    </a:lnTo>
                    <a:lnTo>
                      <a:pt x="299" y="971"/>
                    </a:lnTo>
                    <a:lnTo>
                      <a:pt x="309" y="968"/>
                    </a:lnTo>
                    <a:lnTo>
                      <a:pt x="320" y="965"/>
                    </a:lnTo>
                    <a:lnTo>
                      <a:pt x="331" y="963"/>
                    </a:lnTo>
                    <a:lnTo>
                      <a:pt x="342" y="959"/>
                    </a:lnTo>
                    <a:lnTo>
                      <a:pt x="345" y="795"/>
                    </a:lnTo>
                    <a:lnTo>
                      <a:pt x="345" y="656"/>
                    </a:lnTo>
                    <a:lnTo>
                      <a:pt x="344" y="537"/>
                    </a:lnTo>
                    <a:lnTo>
                      <a:pt x="338" y="431"/>
                    </a:lnTo>
                    <a:lnTo>
                      <a:pt x="329" y="331"/>
                    </a:lnTo>
                    <a:lnTo>
                      <a:pt x="317" y="234"/>
                    </a:lnTo>
                    <a:lnTo>
                      <a:pt x="300" y="132"/>
                    </a:lnTo>
                    <a:lnTo>
                      <a:pt x="279" y="19"/>
                    </a:lnTo>
                    <a:close/>
                  </a:path>
                </a:pathLst>
              </a:custGeom>
              <a:solidFill>
                <a:srgbClr val="A387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79"/>
              <p:cNvSpPr>
                <a:spLocks noChangeAspect="1"/>
              </p:cNvSpPr>
              <p:nvPr/>
            </p:nvSpPr>
            <p:spPr bwMode="auto">
              <a:xfrm>
                <a:off x="5162" y="3285"/>
                <a:ext cx="60" cy="204"/>
              </a:xfrm>
              <a:custGeom>
                <a:avLst/>
                <a:gdLst>
                  <a:gd name="T0" fmla="*/ 267 w 332"/>
                  <a:gd name="T1" fmla="*/ 19 h 975"/>
                  <a:gd name="T2" fmla="*/ 249 w 332"/>
                  <a:gd name="T3" fmla="*/ 15 h 975"/>
                  <a:gd name="T4" fmla="*/ 231 w 332"/>
                  <a:gd name="T5" fmla="*/ 11 h 975"/>
                  <a:gd name="T6" fmla="*/ 213 w 332"/>
                  <a:gd name="T7" fmla="*/ 8 h 975"/>
                  <a:gd name="T8" fmla="*/ 196 w 332"/>
                  <a:gd name="T9" fmla="*/ 4 h 975"/>
                  <a:gd name="T10" fmla="*/ 180 w 332"/>
                  <a:gd name="T11" fmla="*/ 2 h 975"/>
                  <a:gd name="T12" fmla="*/ 163 w 332"/>
                  <a:gd name="T13" fmla="*/ 1 h 975"/>
                  <a:gd name="T14" fmla="*/ 147 w 332"/>
                  <a:gd name="T15" fmla="*/ 0 h 975"/>
                  <a:gd name="T16" fmla="*/ 130 w 332"/>
                  <a:gd name="T17" fmla="*/ 0 h 975"/>
                  <a:gd name="T18" fmla="*/ 114 w 332"/>
                  <a:gd name="T19" fmla="*/ 1 h 975"/>
                  <a:gd name="T20" fmla="*/ 98 w 332"/>
                  <a:gd name="T21" fmla="*/ 3 h 975"/>
                  <a:gd name="T22" fmla="*/ 82 w 332"/>
                  <a:gd name="T23" fmla="*/ 5 h 975"/>
                  <a:gd name="T24" fmla="*/ 66 w 332"/>
                  <a:gd name="T25" fmla="*/ 9 h 975"/>
                  <a:gd name="T26" fmla="*/ 50 w 332"/>
                  <a:gd name="T27" fmla="*/ 14 h 975"/>
                  <a:gd name="T28" fmla="*/ 34 w 332"/>
                  <a:gd name="T29" fmla="*/ 19 h 975"/>
                  <a:gd name="T30" fmla="*/ 18 w 332"/>
                  <a:gd name="T31" fmla="*/ 26 h 975"/>
                  <a:gd name="T32" fmla="*/ 0 w 332"/>
                  <a:gd name="T33" fmla="*/ 34 h 975"/>
                  <a:gd name="T34" fmla="*/ 15 w 332"/>
                  <a:gd name="T35" fmla="*/ 155 h 975"/>
                  <a:gd name="T36" fmla="*/ 29 w 332"/>
                  <a:gd name="T37" fmla="*/ 274 h 975"/>
                  <a:gd name="T38" fmla="*/ 39 w 332"/>
                  <a:gd name="T39" fmla="*/ 389 h 975"/>
                  <a:gd name="T40" fmla="*/ 49 w 332"/>
                  <a:gd name="T41" fmla="*/ 504 h 975"/>
                  <a:gd name="T42" fmla="*/ 54 w 332"/>
                  <a:gd name="T43" fmla="*/ 621 h 975"/>
                  <a:gd name="T44" fmla="*/ 57 w 332"/>
                  <a:gd name="T45" fmla="*/ 736 h 975"/>
                  <a:gd name="T46" fmla="*/ 57 w 332"/>
                  <a:gd name="T47" fmla="*/ 854 h 975"/>
                  <a:gd name="T48" fmla="*/ 53 w 332"/>
                  <a:gd name="T49" fmla="*/ 975 h 975"/>
                  <a:gd name="T50" fmla="*/ 63 w 332"/>
                  <a:gd name="T51" fmla="*/ 973 h 975"/>
                  <a:gd name="T52" fmla="*/ 71 w 332"/>
                  <a:gd name="T53" fmla="*/ 972 h 975"/>
                  <a:gd name="T54" fmla="*/ 80 w 332"/>
                  <a:gd name="T55" fmla="*/ 970 h 975"/>
                  <a:gd name="T56" fmla="*/ 88 w 332"/>
                  <a:gd name="T57" fmla="*/ 968 h 975"/>
                  <a:gd name="T58" fmla="*/ 97 w 332"/>
                  <a:gd name="T59" fmla="*/ 966 h 975"/>
                  <a:gd name="T60" fmla="*/ 105 w 332"/>
                  <a:gd name="T61" fmla="*/ 965 h 975"/>
                  <a:gd name="T62" fmla="*/ 114 w 332"/>
                  <a:gd name="T63" fmla="*/ 963 h 975"/>
                  <a:gd name="T64" fmla="*/ 122 w 332"/>
                  <a:gd name="T65" fmla="*/ 960 h 975"/>
                  <a:gd name="T66" fmla="*/ 137 w 332"/>
                  <a:gd name="T67" fmla="*/ 957 h 975"/>
                  <a:gd name="T68" fmla="*/ 153 w 332"/>
                  <a:gd name="T69" fmla="*/ 953 h 975"/>
                  <a:gd name="T70" fmla="*/ 168 w 332"/>
                  <a:gd name="T71" fmla="*/ 950 h 975"/>
                  <a:gd name="T72" fmla="*/ 185 w 332"/>
                  <a:gd name="T73" fmla="*/ 947 h 975"/>
                  <a:gd name="T74" fmla="*/ 200 w 332"/>
                  <a:gd name="T75" fmla="*/ 943 h 975"/>
                  <a:gd name="T76" fmla="*/ 215 w 332"/>
                  <a:gd name="T77" fmla="*/ 940 h 975"/>
                  <a:gd name="T78" fmla="*/ 231 w 332"/>
                  <a:gd name="T79" fmla="*/ 936 h 975"/>
                  <a:gd name="T80" fmla="*/ 246 w 332"/>
                  <a:gd name="T81" fmla="*/ 933 h 975"/>
                  <a:gd name="T82" fmla="*/ 256 w 332"/>
                  <a:gd name="T83" fmla="*/ 930 h 975"/>
                  <a:gd name="T84" fmla="*/ 266 w 332"/>
                  <a:gd name="T85" fmla="*/ 927 h 975"/>
                  <a:gd name="T86" fmla="*/ 277 w 332"/>
                  <a:gd name="T87" fmla="*/ 925 h 975"/>
                  <a:gd name="T88" fmla="*/ 287 w 332"/>
                  <a:gd name="T89" fmla="*/ 922 h 975"/>
                  <a:gd name="T90" fmla="*/ 297 w 332"/>
                  <a:gd name="T91" fmla="*/ 920 h 975"/>
                  <a:gd name="T92" fmla="*/ 308 w 332"/>
                  <a:gd name="T93" fmla="*/ 917 h 975"/>
                  <a:gd name="T94" fmla="*/ 318 w 332"/>
                  <a:gd name="T95" fmla="*/ 914 h 975"/>
                  <a:gd name="T96" fmla="*/ 329 w 332"/>
                  <a:gd name="T97" fmla="*/ 912 h 975"/>
                  <a:gd name="T98" fmla="*/ 331 w 332"/>
                  <a:gd name="T99" fmla="*/ 755 h 975"/>
                  <a:gd name="T100" fmla="*/ 332 w 332"/>
                  <a:gd name="T101" fmla="*/ 623 h 975"/>
                  <a:gd name="T102" fmla="*/ 330 w 332"/>
                  <a:gd name="T103" fmla="*/ 509 h 975"/>
                  <a:gd name="T104" fmla="*/ 324 w 332"/>
                  <a:gd name="T105" fmla="*/ 407 h 975"/>
                  <a:gd name="T106" fmla="*/ 316 w 332"/>
                  <a:gd name="T107" fmla="*/ 314 h 975"/>
                  <a:gd name="T108" fmla="*/ 303 w 332"/>
                  <a:gd name="T109" fmla="*/ 222 h 975"/>
                  <a:gd name="T110" fmla="*/ 288 w 332"/>
                  <a:gd name="T111" fmla="*/ 125 h 975"/>
                  <a:gd name="T112" fmla="*/ 267 w 332"/>
                  <a:gd name="T113" fmla="*/ 19 h 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2" h="975">
                    <a:moveTo>
                      <a:pt x="267" y="19"/>
                    </a:moveTo>
                    <a:lnTo>
                      <a:pt x="249" y="15"/>
                    </a:lnTo>
                    <a:lnTo>
                      <a:pt x="231" y="11"/>
                    </a:lnTo>
                    <a:lnTo>
                      <a:pt x="213" y="8"/>
                    </a:lnTo>
                    <a:lnTo>
                      <a:pt x="196" y="4"/>
                    </a:lnTo>
                    <a:lnTo>
                      <a:pt x="180" y="2"/>
                    </a:lnTo>
                    <a:lnTo>
                      <a:pt x="163" y="1"/>
                    </a:lnTo>
                    <a:lnTo>
                      <a:pt x="147" y="0"/>
                    </a:lnTo>
                    <a:lnTo>
                      <a:pt x="130" y="0"/>
                    </a:lnTo>
                    <a:lnTo>
                      <a:pt x="114" y="1"/>
                    </a:lnTo>
                    <a:lnTo>
                      <a:pt x="98" y="3"/>
                    </a:lnTo>
                    <a:lnTo>
                      <a:pt x="82" y="5"/>
                    </a:lnTo>
                    <a:lnTo>
                      <a:pt x="66" y="9"/>
                    </a:lnTo>
                    <a:lnTo>
                      <a:pt x="50" y="14"/>
                    </a:lnTo>
                    <a:lnTo>
                      <a:pt x="34" y="19"/>
                    </a:lnTo>
                    <a:lnTo>
                      <a:pt x="18" y="26"/>
                    </a:lnTo>
                    <a:lnTo>
                      <a:pt x="0" y="34"/>
                    </a:lnTo>
                    <a:lnTo>
                      <a:pt x="15" y="155"/>
                    </a:lnTo>
                    <a:lnTo>
                      <a:pt x="29" y="274"/>
                    </a:lnTo>
                    <a:lnTo>
                      <a:pt x="39" y="389"/>
                    </a:lnTo>
                    <a:lnTo>
                      <a:pt x="49" y="504"/>
                    </a:lnTo>
                    <a:lnTo>
                      <a:pt x="54" y="621"/>
                    </a:lnTo>
                    <a:lnTo>
                      <a:pt x="57" y="736"/>
                    </a:lnTo>
                    <a:lnTo>
                      <a:pt x="57" y="854"/>
                    </a:lnTo>
                    <a:lnTo>
                      <a:pt x="53" y="975"/>
                    </a:lnTo>
                    <a:lnTo>
                      <a:pt x="63" y="973"/>
                    </a:lnTo>
                    <a:lnTo>
                      <a:pt x="71" y="972"/>
                    </a:lnTo>
                    <a:lnTo>
                      <a:pt x="80" y="970"/>
                    </a:lnTo>
                    <a:lnTo>
                      <a:pt x="88" y="968"/>
                    </a:lnTo>
                    <a:lnTo>
                      <a:pt x="97" y="966"/>
                    </a:lnTo>
                    <a:lnTo>
                      <a:pt x="105" y="965"/>
                    </a:lnTo>
                    <a:lnTo>
                      <a:pt x="114" y="963"/>
                    </a:lnTo>
                    <a:lnTo>
                      <a:pt x="122" y="960"/>
                    </a:lnTo>
                    <a:lnTo>
                      <a:pt x="137" y="957"/>
                    </a:lnTo>
                    <a:lnTo>
                      <a:pt x="153" y="953"/>
                    </a:lnTo>
                    <a:lnTo>
                      <a:pt x="168" y="950"/>
                    </a:lnTo>
                    <a:lnTo>
                      <a:pt x="185" y="947"/>
                    </a:lnTo>
                    <a:lnTo>
                      <a:pt x="200" y="943"/>
                    </a:lnTo>
                    <a:lnTo>
                      <a:pt x="215" y="940"/>
                    </a:lnTo>
                    <a:lnTo>
                      <a:pt x="231" y="936"/>
                    </a:lnTo>
                    <a:lnTo>
                      <a:pt x="246" y="933"/>
                    </a:lnTo>
                    <a:lnTo>
                      <a:pt x="256" y="930"/>
                    </a:lnTo>
                    <a:lnTo>
                      <a:pt x="266" y="927"/>
                    </a:lnTo>
                    <a:lnTo>
                      <a:pt x="277" y="925"/>
                    </a:lnTo>
                    <a:lnTo>
                      <a:pt x="287" y="922"/>
                    </a:lnTo>
                    <a:lnTo>
                      <a:pt x="297" y="920"/>
                    </a:lnTo>
                    <a:lnTo>
                      <a:pt x="308" y="917"/>
                    </a:lnTo>
                    <a:lnTo>
                      <a:pt x="318" y="914"/>
                    </a:lnTo>
                    <a:lnTo>
                      <a:pt x="329" y="912"/>
                    </a:lnTo>
                    <a:lnTo>
                      <a:pt x="331" y="755"/>
                    </a:lnTo>
                    <a:lnTo>
                      <a:pt x="332" y="623"/>
                    </a:lnTo>
                    <a:lnTo>
                      <a:pt x="330" y="509"/>
                    </a:lnTo>
                    <a:lnTo>
                      <a:pt x="324" y="407"/>
                    </a:lnTo>
                    <a:lnTo>
                      <a:pt x="316" y="314"/>
                    </a:lnTo>
                    <a:lnTo>
                      <a:pt x="303" y="222"/>
                    </a:lnTo>
                    <a:lnTo>
                      <a:pt x="288" y="125"/>
                    </a:lnTo>
                    <a:lnTo>
                      <a:pt x="267" y="19"/>
                    </a:lnTo>
                    <a:close/>
                  </a:path>
                </a:pathLst>
              </a:custGeom>
              <a:solidFill>
                <a:srgbClr val="AD91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280"/>
              <p:cNvSpPr>
                <a:spLocks noChangeAspect="1"/>
              </p:cNvSpPr>
              <p:nvPr/>
            </p:nvSpPr>
            <p:spPr bwMode="auto">
              <a:xfrm>
                <a:off x="5164" y="3285"/>
                <a:ext cx="58" cy="193"/>
              </a:xfrm>
              <a:custGeom>
                <a:avLst/>
                <a:gdLst>
                  <a:gd name="T0" fmla="*/ 253 w 317"/>
                  <a:gd name="T1" fmla="*/ 19 h 924"/>
                  <a:gd name="T2" fmla="*/ 236 w 317"/>
                  <a:gd name="T3" fmla="*/ 15 h 924"/>
                  <a:gd name="T4" fmla="*/ 219 w 317"/>
                  <a:gd name="T5" fmla="*/ 11 h 924"/>
                  <a:gd name="T6" fmla="*/ 203 w 317"/>
                  <a:gd name="T7" fmla="*/ 8 h 924"/>
                  <a:gd name="T8" fmla="*/ 187 w 317"/>
                  <a:gd name="T9" fmla="*/ 5 h 924"/>
                  <a:gd name="T10" fmla="*/ 170 w 317"/>
                  <a:gd name="T11" fmla="*/ 3 h 924"/>
                  <a:gd name="T12" fmla="*/ 154 w 317"/>
                  <a:gd name="T13" fmla="*/ 1 h 924"/>
                  <a:gd name="T14" fmla="*/ 139 w 317"/>
                  <a:gd name="T15" fmla="*/ 1 h 924"/>
                  <a:gd name="T16" fmla="*/ 123 w 317"/>
                  <a:gd name="T17" fmla="*/ 0 h 924"/>
                  <a:gd name="T18" fmla="*/ 108 w 317"/>
                  <a:gd name="T19" fmla="*/ 1 h 924"/>
                  <a:gd name="T20" fmla="*/ 93 w 317"/>
                  <a:gd name="T21" fmla="*/ 3 h 924"/>
                  <a:gd name="T22" fmla="*/ 78 w 317"/>
                  <a:gd name="T23" fmla="*/ 5 h 924"/>
                  <a:gd name="T24" fmla="*/ 62 w 317"/>
                  <a:gd name="T25" fmla="*/ 9 h 924"/>
                  <a:gd name="T26" fmla="*/ 47 w 317"/>
                  <a:gd name="T27" fmla="*/ 14 h 924"/>
                  <a:gd name="T28" fmla="*/ 31 w 317"/>
                  <a:gd name="T29" fmla="*/ 18 h 924"/>
                  <a:gd name="T30" fmla="*/ 16 w 317"/>
                  <a:gd name="T31" fmla="*/ 25 h 924"/>
                  <a:gd name="T32" fmla="*/ 0 w 317"/>
                  <a:gd name="T33" fmla="*/ 33 h 924"/>
                  <a:gd name="T34" fmla="*/ 15 w 317"/>
                  <a:gd name="T35" fmla="*/ 147 h 924"/>
                  <a:gd name="T36" fmla="*/ 26 w 317"/>
                  <a:gd name="T37" fmla="*/ 259 h 924"/>
                  <a:gd name="T38" fmla="*/ 37 w 317"/>
                  <a:gd name="T39" fmla="*/ 368 h 924"/>
                  <a:gd name="T40" fmla="*/ 45 w 317"/>
                  <a:gd name="T41" fmla="*/ 478 h 924"/>
                  <a:gd name="T42" fmla="*/ 50 w 317"/>
                  <a:gd name="T43" fmla="*/ 587 h 924"/>
                  <a:gd name="T44" fmla="*/ 52 w 317"/>
                  <a:gd name="T45" fmla="*/ 697 h 924"/>
                  <a:gd name="T46" fmla="*/ 52 w 317"/>
                  <a:gd name="T47" fmla="*/ 809 h 924"/>
                  <a:gd name="T48" fmla="*/ 48 w 317"/>
                  <a:gd name="T49" fmla="*/ 924 h 924"/>
                  <a:gd name="T50" fmla="*/ 56 w 317"/>
                  <a:gd name="T51" fmla="*/ 921 h 924"/>
                  <a:gd name="T52" fmla="*/ 66 w 317"/>
                  <a:gd name="T53" fmla="*/ 920 h 924"/>
                  <a:gd name="T54" fmla="*/ 74 w 317"/>
                  <a:gd name="T55" fmla="*/ 918 h 924"/>
                  <a:gd name="T56" fmla="*/ 83 w 317"/>
                  <a:gd name="T57" fmla="*/ 917 h 924"/>
                  <a:gd name="T58" fmla="*/ 91 w 317"/>
                  <a:gd name="T59" fmla="*/ 914 h 924"/>
                  <a:gd name="T60" fmla="*/ 99 w 317"/>
                  <a:gd name="T61" fmla="*/ 913 h 924"/>
                  <a:gd name="T62" fmla="*/ 108 w 317"/>
                  <a:gd name="T63" fmla="*/ 911 h 924"/>
                  <a:gd name="T64" fmla="*/ 116 w 317"/>
                  <a:gd name="T65" fmla="*/ 910 h 924"/>
                  <a:gd name="T66" fmla="*/ 130 w 317"/>
                  <a:gd name="T67" fmla="*/ 906 h 924"/>
                  <a:gd name="T68" fmla="*/ 145 w 317"/>
                  <a:gd name="T69" fmla="*/ 903 h 924"/>
                  <a:gd name="T70" fmla="*/ 159 w 317"/>
                  <a:gd name="T71" fmla="*/ 899 h 924"/>
                  <a:gd name="T72" fmla="*/ 174 w 317"/>
                  <a:gd name="T73" fmla="*/ 896 h 924"/>
                  <a:gd name="T74" fmla="*/ 189 w 317"/>
                  <a:gd name="T75" fmla="*/ 894 h 924"/>
                  <a:gd name="T76" fmla="*/ 203 w 317"/>
                  <a:gd name="T77" fmla="*/ 890 h 924"/>
                  <a:gd name="T78" fmla="*/ 218 w 317"/>
                  <a:gd name="T79" fmla="*/ 887 h 924"/>
                  <a:gd name="T80" fmla="*/ 231 w 317"/>
                  <a:gd name="T81" fmla="*/ 883 h 924"/>
                  <a:gd name="T82" fmla="*/ 242 w 317"/>
                  <a:gd name="T83" fmla="*/ 881 h 924"/>
                  <a:gd name="T84" fmla="*/ 252 w 317"/>
                  <a:gd name="T85" fmla="*/ 879 h 924"/>
                  <a:gd name="T86" fmla="*/ 263 w 317"/>
                  <a:gd name="T87" fmla="*/ 876 h 924"/>
                  <a:gd name="T88" fmla="*/ 273 w 317"/>
                  <a:gd name="T89" fmla="*/ 873 h 924"/>
                  <a:gd name="T90" fmla="*/ 283 w 317"/>
                  <a:gd name="T91" fmla="*/ 871 h 924"/>
                  <a:gd name="T92" fmla="*/ 294 w 317"/>
                  <a:gd name="T93" fmla="*/ 868 h 924"/>
                  <a:gd name="T94" fmla="*/ 305 w 317"/>
                  <a:gd name="T95" fmla="*/ 866 h 924"/>
                  <a:gd name="T96" fmla="*/ 316 w 317"/>
                  <a:gd name="T97" fmla="*/ 864 h 924"/>
                  <a:gd name="T98" fmla="*/ 317 w 317"/>
                  <a:gd name="T99" fmla="*/ 714 h 924"/>
                  <a:gd name="T100" fmla="*/ 317 w 317"/>
                  <a:gd name="T101" fmla="*/ 588 h 924"/>
                  <a:gd name="T102" fmla="*/ 314 w 317"/>
                  <a:gd name="T103" fmla="*/ 480 h 924"/>
                  <a:gd name="T104" fmla="*/ 309 w 317"/>
                  <a:gd name="T105" fmla="*/ 384 h 924"/>
                  <a:gd name="T106" fmla="*/ 301 w 317"/>
                  <a:gd name="T107" fmla="*/ 297 h 924"/>
                  <a:gd name="T108" fmla="*/ 288 w 317"/>
                  <a:gd name="T109" fmla="*/ 209 h 924"/>
                  <a:gd name="T110" fmla="*/ 273 w 317"/>
                  <a:gd name="T111" fmla="*/ 120 h 924"/>
                  <a:gd name="T112" fmla="*/ 253 w 317"/>
                  <a:gd name="T113" fmla="*/ 19 h 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7" h="924">
                    <a:moveTo>
                      <a:pt x="253" y="19"/>
                    </a:moveTo>
                    <a:lnTo>
                      <a:pt x="236" y="15"/>
                    </a:lnTo>
                    <a:lnTo>
                      <a:pt x="219" y="11"/>
                    </a:lnTo>
                    <a:lnTo>
                      <a:pt x="203" y="8"/>
                    </a:lnTo>
                    <a:lnTo>
                      <a:pt x="187" y="5"/>
                    </a:lnTo>
                    <a:lnTo>
                      <a:pt x="170" y="3"/>
                    </a:lnTo>
                    <a:lnTo>
                      <a:pt x="154" y="1"/>
                    </a:lnTo>
                    <a:lnTo>
                      <a:pt x="139" y="1"/>
                    </a:lnTo>
                    <a:lnTo>
                      <a:pt x="123" y="0"/>
                    </a:lnTo>
                    <a:lnTo>
                      <a:pt x="108" y="1"/>
                    </a:lnTo>
                    <a:lnTo>
                      <a:pt x="93" y="3"/>
                    </a:lnTo>
                    <a:lnTo>
                      <a:pt x="78" y="5"/>
                    </a:lnTo>
                    <a:lnTo>
                      <a:pt x="62" y="9"/>
                    </a:lnTo>
                    <a:lnTo>
                      <a:pt x="47" y="14"/>
                    </a:lnTo>
                    <a:lnTo>
                      <a:pt x="31" y="18"/>
                    </a:lnTo>
                    <a:lnTo>
                      <a:pt x="16" y="25"/>
                    </a:lnTo>
                    <a:lnTo>
                      <a:pt x="0" y="33"/>
                    </a:lnTo>
                    <a:lnTo>
                      <a:pt x="15" y="147"/>
                    </a:lnTo>
                    <a:lnTo>
                      <a:pt x="26" y="259"/>
                    </a:lnTo>
                    <a:lnTo>
                      <a:pt x="37" y="368"/>
                    </a:lnTo>
                    <a:lnTo>
                      <a:pt x="45" y="478"/>
                    </a:lnTo>
                    <a:lnTo>
                      <a:pt x="50" y="587"/>
                    </a:lnTo>
                    <a:lnTo>
                      <a:pt x="52" y="697"/>
                    </a:lnTo>
                    <a:lnTo>
                      <a:pt x="52" y="809"/>
                    </a:lnTo>
                    <a:lnTo>
                      <a:pt x="48" y="924"/>
                    </a:lnTo>
                    <a:lnTo>
                      <a:pt x="56" y="921"/>
                    </a:lnTo>
                    <a:lnTo>
                      <a:pt x="66" y="920"/>
                    </a:lnTo>
                    <a:lnTo>
                      <a:pt x="74" y="918"/>
                    </a:lnTo>
                    <a:lnTo>
                      <a:pt x="83" y="917"/>
                    </a:lnTo>
                    <a:lnTo>
                      <a:pt x="91" y="914"/>
                    </a:lnTo>
                    <a:lnTo>
                      <a:pt x="99" y="913"/>
                    </a:lnTo>
                    <a:lnTo>
                      <a:pt x="108" y="911"/>
                    </a:lnTo>
                    <a:lnTo>
                      <a:pt x="116" y="910"/>
                    </a:lnTo>
                    <a:lnTo>
                      <a:pt x="130" y="906"/>
                    </a:lnTo>
                    <a:lnTo>
                      <a:pt x="145" y="903"/>
                    </a:lnTo>
                    <a:lnTo>
                      <a:pt x="159" y="899"/>
                    </a:lnTo>
                    <a:lnTo>
                      <a:pt x="174" y="896"/>
                    </a:lnTo>
                    <a:lnTo>
                      <a:pt x="189" y="894"/>
                    </a:lnTo>
                    <a:lnTo>
                      <a:pt x="203" y="890"/>
                    </a:lnTo>
                    <a:lnTo>
                      <a:pt x="218" y="887"/>
                    </a:lnTo>
                    <a:lnTo>
                      <a:pt x="231" y="883"/>
                    </a:lnTo>
                    <a:lnTo>
                      <a:pt x="242" y="881"/>
                    </a:lnTo>
                    <a:lnTo>
                      <a:pt x="252" y="879"/>
                    </a:lnTo>
                    <a:lnTo>
                      <a:pt x="263" y="876"/>
                    </a:lnTo>
                    <a:lnTo>
                      <a:pt x="273" y="873"/>
                    </a:lnTo>
                    <a:lnTo>
                      <a:pt x="283" y="871"/>
                    </a:lnTo>
                    <a:lnTo>
                      <a:pt x="294" y="868"/>
                    </a:lnTo>
                    <a:lnTo>
                      <a:pt x="305" y="866"/>
                    </a:lnTo>
                    <a:lnTo>
                      <a:pt x="316" y="864"/>
                    </a:lnTo>
                    <a:lnTo>
                      <a:pt x="317" y="714"/>
                    </a:lnTo>
                    <a:lnTo>
                      <a:pt x="317" y="588"/>
                    </a:lnTo>
                    <a:lnTo>
                      <a:pt x="314" y="480"/>
                    </a:lnTo>
                    <a:lnTo>
                      <a:pt x="309" y="384"/>
                    </a:lnTo>
                    <a:lnTo>
                      <a:pt x="301" y="297"/>
                    </a:lnTo>
                    <a:lnTo>
                      <a:pt x="288" y="209"/>
                    </a:lnTo>
                    <a:lnTo>
                      <a:pt x="273" y="120"/>
                    </a:lnTo>
                    <a:lnTo>
                      <a:pt x="253" y="19"/>
                    </a:lnTo>
                    <a:close/>
                  </a:path>
                </a:pathLst>
              </a:custGeom>
              <a:solidFill>
                <a:srgbClr val="B599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 name="Freeform 281"/>
              <p:cNvSpPr>
                <a:spLocks noChangeAspect="1"/>
              </p:cNvSpPr>
              <p:nvPr/>
            </p:nvSpPr>
            <p:spPr bwMode="auto">
              <a:xfrm>
                <a:off x="5166" y="3285"/>
                <a:ext cx="55" cy="182"/>
              </a:xfrm>
              <a:custGeom>
                <a:avLst/>
                <a:gdLst>
                  <a:gd name="T0" fmla="*/ 241 w 304"/>
                  <a:gd name="T1" fmla="*/ 19 h 872"/>
                  <a:gd name="T2" fmla="*/ 225 w 304"/>
                  <a:gd name="T3" fmla="*/ 16 h 872"/>
                  <a:gd name="T4" fmla="*/ 209 w 304"/>
                  <a:gd name="T5" fmla="*/ 11 h 872"/>
                  <a:gd name="T6" fmla="*/ 193 w 304"/>
                  <a:gd name="T7" fmla="*/ 9 h 872"/>
                  <a:gd name="T8" fmla="*/ 178 w 304"/>
                  <a:gd name="T9" fmla="*/ 5 h 872"/>
                  <a:gd name="T10" fmla="*/ 162 w 304"/>
                  <a:gd name="T11" fmla="*/ 3 h 872"/>
                  <a:gd name="T12" fmla="*/ 147 w 304"/>
                  <a:gd name="T13" fmla="*/ 2 h 872"/>
                  <a:gd name="T14" fmla="*/ 133 w 304"/>
                  <a:gd name="T15" fmla="*/ 1 h 872"/>
                  <a:gd name="T16" fmla="*/ 118 w 304"/>
                  <a:gd name="T17" fmla="*/ 0 h 872"/>
                  <a:gd name="T18" fmla="*/ 103 w 304"/>
                  <a:gd name="T19" fmla="*/ 1 h 872"/>
                  <a:gd name="T20" fmla="*/ 88 w 304"/>
                  <a:gd name="T21" fmla="*/ 2 h 872"/>
                  <a:gd name="T22" fmla="*/ 74 w 304"/>
                  <a:gd name="T23" fmla="*/ 4 h 872"/>
                  <a:gd name="T24" fmla="*/ 59 w 304"/>
                  <a:gd name="T25" fmla="*/ 7 h 872"/>
                  <a:gd name="T26" fmla="*/ 44 w 304"/>
                  <a:gd name="T27" fmla="*/ 11 h 872"/>
                  <a:gd name="T28" fmla="*/ 29 w 304"/>
                  <a:gd name="T29" fmla="*/ 16 h 872"/>
                  <a:gd name="T30" fmla="*/ 14 w 304"/>
                  <a:gd name="T31" fmla="*/ 23 h 872"/>
                  <a:gd name="T32" fmla="*/ 0 w 304"/>
                  <a:gd name="T33" fmla="*/ 30 h 872"/>
                  <a:gd name="T34" fmla="*/ 13 w 304"/>
                  <a:gd name="T35" fmla="*/ 137 h 872"/>
                  <a:gd name="T36" fmla="*/ 25 w 304"/>
                  <a:gd name="T37" fmla="*/ 242 h 872"/>
                  <a:gd name="T38" fmla="*/ 34 w 304"/>
                  <a:gd name="T39" fmla="*/ 346 h 872"/>
                  <a:gd name="T40" fmla="*/ 41 w 304"/>
                  <a:gd name="T41" fmla="*/ 449 h 872"/>
                  <a:gd name="T42" fmla="*/ 46 w 304"/>
                  <a:gd name="T43" fmla="*/ 553 h 872"/>
                  <a:gd name="T44" fmla="*/ 48 w 304"/>
                  <a:gd name="T45" fmla="*/ 657 h 872"/>
                  <a:gd name="T46" fmla="*/ 48 w 304"/>
                  <a:gd name="T47" fmla="*/ 763 h 872"/>
                  <a:gd name="T48" fmla="*/ 44 w 304"/>
                  <a:gd name="T49" fmla="*/ 872 h 872"/>
                  <a:gd name="T50" fmla="*/ 52 w 304"/>
                  <a:gd name="T51" fmla="*/ 871 h 872"/>
                  <a:gd name="T52" fmla="*/ 61 w 304"/>
                  <a:gd name="T53" fmla="*/ 868 h 872"/>
                  <a:gd name="T54" fmla="*/ 69 w 304"/>
                  <a:gd name="T55" fmla="*/ 867 h 872"/>
                  <a:gd name="T56" fmla="*/ 78 w 304"/>
                  <a:gd name="T57" fmla="*/ 865 h 872"/>
                  <a:gd name="T58" fmla="*/ 86 w 304"/>
                  <a:gd name="T59" fmla="*/ 864 h 872"/>
                  <a:gd name="T60" fmla="*/ 94 w 304"/>
                  <a:gd name="T61" fmla="*/ 862 h 872"/>
                  <a:gd name="T62" fmla="*/ 102 w 304"/>
                  <a:gd name="T63" fmla="*/ 860 h 872"/>
                  <a:gd name="T64" fmla="*/ 110 w 304"/>
                  <a:gd name="T65" fmla="*/ 859 h 872"/>
                  <a:gd name="T66" fmla="*/ 124 w 304"/>
                  <a:gd name="T67" fmla="*/ 856 h 872"/>
                  <a:gd name="T68" fmla="*/ 138 w 304"/>
                  <a:gd name="T69" fmla="*/ 853 h 872"/>
                  <a:gd name="T70" fmla="*/ 152 w 304"/>
                  <a:gd name="T71" fmla="*/ 850 h 872"/>
                  <a:gd name="T72" fmla="*/ 165 w 304"/>
                  <a:gd name="T73" fmla="*/ 846 h 872"/>
                  <a:gd name="T74" fmla="*/ 178 w 304"/>
                  <a:gd name="T75" fmla="*/ 843 h 872"/>
                  <a:gd name="T76" fmla="*/ 192 w 304"/>
                  <a:gd name="T77" fmla="*/ 839 h 872"/>
                  <a:gd name="T78" fmla="*/ 206 w 304"/>
                  <a:gd name="T79" fmla="*/ 837 h 872"/>
                  <a:gd name="T80" fmla="*/ 219 w 304"/>
                  <a:gd name="T81" fmla="*/ 834 h 872"/>
                  <a:gd name="T82" fmla="*/ 230 w 304"/>
                  <a:gd name="T83" fmla="*/ 831 h 872"/>
                  <a:gd name="T84" fmla="*/ 240 w 304"/>
                  <a:gd name="T85" fmla="*/ 829 h 872"/>
                  <a:gd name="T86" fmla="*/ 251 w 304"/>
                  <a:gd name="T87" fmla="*/ 827 h 872"/>
                  <a:gd name="T88" fmla="*/ 261 w 304"/>
                  <a:gd name="T89" fmla="*/ 824 h 872"/>
                  <a:gd name="T90" fmla="*/ 271 w 304"/>
                  <a:gd name="T91" fmla="*/ 823 h 872"/>
                  <a:gd name="T92" fmla="*/ 282 w 304"/>
                  <a:gd name="T93" fmla="*/ 821 h 872"/>
                  <a:gd name="T94" fmla="*/ 292 w 304"/>
                  <a:gd name="T95" fmla="*/ 819 h 872"/>
                  <a:gd name="T96" fmla="*/ 302 w 304"/>
                  <a:gd name="T97" fmla="*/ 816 h 872"/>
                  <a:gd name="T98" fmla="*/ 304 w 304"/>
                  <a:gd name="T99" fmla="*/ 675 h 872"/>
                  <a:gd name="T100" fmla="*/ 302 w 304"/>
                  <a:gd name="T101" fmla="*/ 555 h 872"/>
                  <a:gd name="T102" fmla="*/ 300 w 304"/>
                  <a:gd name="T103" fmla="*/ 452 h 872"/>
                  <a:gd name="T104" fmla="*/ 294 w 304"/>
                  <a:gd name="T105" fmla="*/ 363 h 872"/>
                  <a:gd name="T106" fmla="*/ 286 w 304"/>
                  <a:gd name="T107" fmla="*/ 280 h 872"/>
                  <a:gd name="T108" fmla="*/ 275 w 304"/>
                  <a:gd name="T109" fmla="*/ 198 h 872"/>
                  <a:gd name="T110" fmla="*/ 260 w 304"/>
                  <a:gd name="T111" fmla="*/ 113 h 872"/>
                  <a:gd name="T112" fmla="*/ 241 w 304"/>
                  <a:gd name="T113" fmla="*/ 19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4" h="872">
                    <a:moveTo>
                      <a:pt x="241" y="19"/>
                    </a:moveTo>
                    <a:lnTo>
                      <a:pt x="225" y="16"/>
                    </a:lnTo>
                    <a:lnTo>
                      <a:pt x="209" y="11"/>
                    </a:lnTo>
                    <a:lnTo>
                      <a:pt x="193" y="9"/>
                    </a:lnTo>
                    <a:lnTo>
                      <a:pt x="178" y="5"/>
                    </a:lnTo>
                    <a:lnTo>
                      <a:pt x="162" y="3"/>
                    </a:lnTo>
                    <a:lnTo>
                      <a:pt x="147" y="2"/>
                    </a:lnTo>
                    <a:lnTo>
                      <a:pt x="133" y="1"/>
                    </a:lnTo>
                    <a:lnTo>
                      <a:pt x="118" y="0"/>
                    </a:lnTo>
                    <a:lnTo>
                      <a:pt x="103" y="1"/>
                    </a:lnTo>
                    <a:lnTo>
                      <a:pt x="88" y="2"/>
                    </a:lnTo>
                    <a:lnTo>
                      <a:pt x="74" y="4"/>
                    </a:lnTo>
                    <a:lnTo>
                      <a:pt x="59" y="7"/>
                    </a:lnTo>
                    <a:lnTo>
                      <a:pt x="44" y="11"/>
                    </a:lnTo>
                    <a:lnTo>
                      <a:pt x="29" y="16"/>
                    </a:lnTo>
                    <a:lnTo>
                      <a:pt x="14" y="23"/>
                    </a:lnTo>
                    <a:lnTo>
                      <a:pt x="0" y="30"/>
                    </a:lnTo>
                    <a:lnTo>
                      <a:pt x="13" y="137"/>
                    </a:lnTo>
                    <a:lnTo>
                      <a:pt x="25" y="242"/>
                    </a:lnTo>
                    <a:lnTo>
                      <a:pt x="34" y="346"/>
                    </a:lnTo>
                    <a:lnTo>
                      <a:pt x="41" y="449"/>
                    </a:lnTo>
                    <a:lnTo>
                      <a:pt x="46" y="553"/>
                    </a:lnTo>
                    <a:lnTo>
                      <a:pt x="48" y="657"/>
                    </a:lnTo>
                    <a:lnTo>
                      <a:pt x="48" y="763"/>
                    </a:lnTo>
                    <a:lnTo>
                      <a:pt x="44" y="872"/>
                    </a:lnTo>
                    <a:lnTo>
                      <a:pt x="52" y="871"/>
                    </a:lnTo>
                    <a:lnTo>
                      <a:pt x="61" y="868"/>
                    </a:lnTo>
                    <a:lnTo>
                      <a:pt x="69" y="867"/>
                    </a:lnTo>
                    <a:lnTo>
                      <a:pt x="78" y="865"/>
                    </a:lnTo>
                    <a:lnTo>
                      <a:pt x="86" y="864"/>
                    </a:lnTo>
                    <a:lnTo>
                      <a:pt x="94" y="862"/>
                    </a:lnTo>
                    <a:lnTo>
                      <a:pt x="102" y="860"/>
                    </a:lnTo>
                    <a:lnTo>
                      <a:pt x="110" y="859"/>
                    </a:lnTo>
                    <a:lnTo>
                      <a:pt x="124" y="856"/>
                    </a:lnTo>
                    <a:lnTo>
                      <a:pt x="138" y="853"/>
                    </a:lnTo>
                    <a:lnTo>
                      <a:pt x="152" y="850"/>
                    </a:lnTo>
                    <a:lnTo>
                      <a:pt x="165" y="846"/>
                    </a:lnTo>
                    <a:lnTo>
                      <a:pt x="178" y="843"/>
                    </a:lnTo>
                    <a:lnTo>
                      <a:pt x="192" y="839"/>
                    </a:lnTo>
                    <a:lnTo>
                      <a:pt x="206" y="837"/>
                    </a:lnTo>
                    <a:lnTo>
                      <a:pt x="219" y="834"/>
                    </a:lnTo>
                    <a:lnTo>
                      <a:pt x="230" y="831"/>
                    </a:lnTo>
                    <a:lnTo>
                      <a:pt x="240" y="829"/>
                    </a:lnTo>
                    <a:lnTo>
                      <a:pt x="251" y="827"/>
                    </a:lnTo>
                    <a:lnTo>
                      <a:pt x="261" y="824"/>
                    </a:lnTo>
                    <a:lnTo>
                      <a:pt x="271" y="823"/>
                    </a:lnTo>
                    <a:lnTo>
                      <a:pt x="282" y="821"/>
                    </a:lnTo>
                    <a:lnTo>
                      <a:pt x="292" y="819"/>
                    </a:lnTo>
                    <a:lnTo>
                      <a:pt x="302" y="816"/>
                    </a:lnTo>
                    <a:lnTo>
                      <a:pt x="304" y="675"/>
                    </a:lnTo>
                    <a:lnTo>
                      <a:pt x="302" y="555"/>
                    </a:lnTo>
                    <a:lnTo>
                      <a:pt x="300" y="452"/>
                    </a:lnTo>
                    <a:lnTo>
                      <a:pt x="294" y="363"/>
                    </a:lnTo>
                    <a:lnTo>
                      <a:pt x="286" y="280"/>
                    </a:lnTo>
                    <a:lnTo>
                      <a:pt x="275" y="198"/>
                    </a:lnTo>
                    <a:lnTo>
                      <a:pt x="260" y="113"/>
                    </a:lnTo>
                    <a:lnTo>
                      <a:pt x="241" y="19"/>
                    </a:lnTo>
                    <a:close/>
                  </a:path>
                </a:pathLst>
              </a:custGeom>
              <a:solidFill>
                <a:srgbClr val="BCA5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82"/>
              <p:cNvSpPr>
                <a:spLocks noChangeAspect="1"/>
              </p:cNvSpPr>
              <p:nvPr/>
            </p:nvSpPr>
            <p:spPr bwMode="auto">
              <a:xfrm>
                <a:off x="5169" y="3285"/>
                <a:ext cx="52" cy="171"/>
              </a:xfrm>
              <a:custGeom>
                <a:avLst/>
                <a:gdLst>
                  <a:gd name="T0" fmla="*/ 228 w 289"/>
                  <a:gd name="T1" fmla="*/ 18 h 819"/>
                  <a:gd name="T2" fmla="*/ 213 w 289"/>
                  <a:gd name="T3" fmla="*/ 15 h 819"/>
                  <a:gd name="T4" fmla="*/ 198 w 289"/>
                  <a:gd name="T5" fmla="*/ 11 h 819"/>
                  <a:gd name="T6" fmla="*/ 183 w 289"/>
                  <a:gd name="T7" fmla="*/ 8 h 819"/>
                  <a:gd name="T8" fmla="*/ 168 w 289"/>
                  <a:gd name="T9" fmla="*/ 6 h 819"/>
                  <a:gd name="T10" fmla="*/ 153 w 289"/>
                  <a:gd name="T11" fmla="*/ 3 h 819"/>
                  <a:gd name="T12" fmla="*/ 140 w 289"/>
                  <a:gd name="T13" fmla="*/ 1 h 819"/>
                  <a:gd name="T14" fmla="*/ 126 w 289"/>
                  <a:gd name="T15" fmla="*/ 0 h 819"/>
                  <a:gd name="T16" fmla="*/ 112 w 289"/>
                  <a:gd name="T17" fmla="*/ 0 h 819"/>
                  <a:gd name="T18" fmla="*/ 98 w 289"/>
                  <a:gd name="T19" fmla="*/ 0 h 819"/>
                  <a:gd name="T20" fmla="*/ 84 w 289"/>
                  <a:gd name="T21" fmla="*/ 1 h 819"/>
                  <a:gd name="T22" fmla="*/ 70 w 289"/>
                  <a:gd name="T23" fmla="*/ 2 h 819"/>
                  <a:gd name="T24" fmla="*/ 57 w 289"/>
                  <a:gd name="T25" fmla="*/ 6 h 819"/>
                  <a:gd name="T26" fmla="*/ 43 w 289"/>
                  <a:gd name="T27" fmla="*/ 9 h 819"/>
                  <a:gd name="T28" fmla="*/ 29 w 289"/>
                  <a:gd name="T29" fmla="*/ 14 h 819"/>
                  <a:gd name="T30" fmla="*/ 14 w 289"/>
                  <a:gd name="T31" fmla="*/ 19 h 819"/>
                  <a:gd name="T32" fmla="*/ 0 w 289"/>
                  <a:gd name="T33" fmla="*/ 26 h 819"/>
                  <a:gd name="T34" fmla="*/ 13 w 289"/>
                  <a:gd name="T35" fmla="*/ 128 h 819"/>
                  <a:gd name="T36" fmla="*/ 23 w 289"/>
                  <a:gd name="T37" fmla="*/ 227 h 819"/>
                  <a:gd name="T38" fmla="*/ 32 w 289"/>
                  <a:gd name="T39" fmla="*/ 325 h 819"/>
                  <a:gd name="T40" fmla="*/ 38 w 289"/>
                  <a:gd name="T41" fmla="*/ 421 h 819"/>
                  <a:gd name="T42" fmla="*/ 43 w 289"/>
                  <a:gd name="T43" fmla="*/ 519 h 819"/>
                  <a:gd name="T44" fmla="*/ 44 w 289"/>
                  <a:gd name="T45" fmla="*/ 617 h 819"/>
                  <a:gd name="T46" fmla="*/ 43 w 289"/>
                  <a:gd name="T47" fmla="*/ 718 h 819"/>
                  <a:gd name="T48" fmla="*/ 39 w 289"/>
                  <a:gd name="T49" fmla="*/ 819 h 819"/>
                  <a:gd name="T50" fmla="*/ 47 w 289"/>
                  <a:gd name="T51" fmla="*/ 818 h 819"/>
                  <a:gd name="T52" fmla="*/ 55 w 289"/>
                  <a:gd name="T53" fmla="*/ 815 h 819"/>
                  <a:gd name="T54" fmla="*/ 64 w 289"/>
                  <a:gd name="T55" fmla="*/ 814 h 819"/>
                  <a:gd name="T56" fmla="*/ 73 w 289"/>
                  <a:gd name="T57" fmla="*/ 813 h 819"/>
                  <a:gd name="T58" fmla="*/ 81 w 289"/>
                  <a:gd name="T59" fmla="*/ 811 h 819"/>
                  <a:gd name="T60" fmla="*/ 89 w 289"/>
                  <a:gd name="T61" fmla="*/ 810 h 819"/>
                  <a:gd name="T62" fmla="*/ 97 w 289"/>
                  <a:gd name="T63" fmla="*/ 808 h 819"/>
                  <a:gd name="T64" fmla="*/ 105 w 289"/>
                  <a:gd name="T65" fmla="*/ 807 h 819"/>
                  <a:gd name="T66" fmla="*/ 118 w 289"/>
                  <a:gd name="T67" fmla="*/ 804 h 819"/>
                  <a:gd name="T68" fmla="*/ 130 w 289"/>
                  <a:gd name="T69" fmla="*/ 802 h 819"/>
                  <a:gd name="T70" fmla="*/ 143 w 289"/>
                  <a:gd name="T71" fmla="*/ 798 h 819"/>
                  <a:gd name="T72" fmla="*/ 156 w 289"/>
                  <a:gd name="T73" fmla="*/ 795 h 819"/>
                  <a:gd name="T74" fmla="*/ 168 w 289"/>
                  <a:gd name="T75" fmla="*/ 792 h 819"/>
                  <a:gd name="T76" fmla="*/ 182 w 289"/>
                  <a:gd name="T77" fmla="*/ 789 h 819"/>
                  <a:gd name="T78" fmla="*/ 195 w 289"/>
                  <a:gd name="T79" fmla="*/ 787 h 819"/>
                  <a:gd name="T80" fmla="*/ 207 w 289"/>
                  <a:gd name="T81" fmla="*/ 783 h 819"/>
                  <a:gd name="T82" fmla="*/ 218 w 289"/>
                  <a:gd name="T83" fmla="*/ 781 h 819"/>
                  <a:gd name="T84" fmla="*/ 228 w 289"/>
                  <a:gd name="T85" fmla="*/ 780 h 819"/>
                  <a:gd name="T86" fmla="*/ 239 w 289"/>
                  <a:gd name="T87" fmla="*/ 777 h 819"/>
                  <a:gd name="T88" fmla="*/ 249 w 289"/>
                  <a:gd name="T89" fmla="*/ 775 h 819"/>
                  <a:gd name="T90" fmla="*/ 258 w 289"/>
                  <a:gd name="T91" fmla="*/ 774 h 819"/>
                  <a:gd name="T92" fmla="*/ 268 w 289"/>
                  <a:gd name="T93" fmla="*/ 772 h 819"/>
                  <a:gd name="T94" fmla="*/ 279 w 289"/>
                  <a:gd name="T95" fmla="*/ 769 h 819"/>
                  <a:gd name="T96" fmla="*/ 289 w 289"/>
                  <a:gd name="T97" fmla="*/ 767 h 819"/>
                  <a:gd name="T98" fmla="*/ 289 w 289"/>
                  <a:gd name="T99" fmla="*/ 633 h 819"/>
                  <a:gd name="T100" fmla="*/ 288 w 289"/>
                  <a:gd name="T101" fmla="*/ 521 h 819"/>
                  <a:gd name="T102" fmla="*/ 285 w 289"/>
                  <a:gd name="T103" fmla="*/ 424 h 819"/>
                  <a:gd name="T104" fmla="*/ 280 w 289"/>
                  <a:gd name="T105" fmla="*/ 340 h 819"/>
                  <a:gd name="T106" fmla="*/ 272 w 289"/>
                  <a:gd name="T107" fmla="*/ 261 h 819"/>
                  <a:gd name="T108" fmla="*/ 260 w 289"/>
                  <a:gd name="T109" fmla="*/ 185 h 819"/>
                  <a:gd name="T110" fmla="*/ 247 w 289"/>
                  <a:gd name="T111" fmla="*/ 106 h 819"/>
                  <a:gd name="T112" fmla="*/ 228 w 289"/>
                  <a:gd name="T113" fmla="*/ 18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9" h="819">
                    <a:moveTo>
                      <a:pt x="228" y="18"/>
                    </a:moveTo>
                    <a:lnTo>
                      <a:pt x="213" y="15"/>
                    </a:lnTo>
                    <a:lnTo>
                      <a:pt x="198" y="11"/>
                    </a:lnTo>
                    <a:lnTo>
                      <a:pt x="183" y="8"/>
                    </a:lnTo>
                    <a:lnTo>
                      <a:pt x="168" y="6"/>
                    </a:lnTo>
                    <a:lnTo>
                      <a:pt x="153" y="3"/>
                    </a:lnTo>
                    <a:lnTo>
                      <a:pt x="140" y="1"/>
                    </a:lnTo>
                    <a:lnTo>
                      <a:pt x="126" y="0"/>
                    </a:lnTo>
                    <a:lnTo>
                      <a:pt x="112" y="0"/>
                    </a:lnTo>
                    <a:lnTo>
                      <a:pt x="98" y="0"/>
                    </a:lnTo>
                    <a:lnTo>
                      <a:pt x="84" y="1"/>
                    </a:lnTo>
                    <a:lnTo>
                      <a:pt x="70" y="2"/>
                    </a:lnTo>
                    <a:lnTo>
                      <a:pt x="57" y="6"/>
                    </a:lnTo>
                    <a:lnTo>
                      <a:pt x="43" y="9"/>
                    </a:lnTo>
                    <a:lnTo>
                      <a:pt x="29" y="14"/>
                    </a:lnTo>
                    <a:lnTo>
                      <a:pt x="14" y="19"/>
                    </a:lnTo>
                    <a:lnTo>
                      <a:pt x="0" y="26"/>
                    </a:lnTo>
                    <a:lnTo>
                      <a:pt x="13" y="128"/>
                    </a:lnTo>
                    <a:lnTo>
                      <a:pt x="23" y="227"/>
                    </a:lnTo>
                    <a:lnTo>
                      <a:pt x="32" y="325"/>
                    </a:lnTo>
                    <a:lnTo>
                      <a:pt x="38" y="421"/>
                    </a:lnTo>
                    <a:lnTo>
                      <a:pt x="43" y="519"/>
                    </a:lnTo>
                    <a:lnTo>
                      <a:pt x="44" y="617"/>
                    </a:lnTo>
                    <a:lnTo>
                      <a:pt x="43" y="718"/>
                    </a:lnTo>
                    <a:lnTo>
                      <a:pt x="39" y="819"/>
                    </a:lnTo>
                    <a:lnTo>
                      <a:pt x="47" y="818"/>
                    </a:lnTo>
                    <a:lnTo>
                      <a:pt x="55" y="815"/>
                    </a:lnTo>
                    <a:lnTo>
                      <a:pt x="64" y="814"/>
                    </a:lnTo>
                    <a:lnTo>
                      <a:pt x="73" y="813"/>
                    </a:lnTo>
                    <a:lnTo>
                      <a:pt x="81" y="811"/>
                    </a:lnTo>
                    <a:lnTo>
                      <a:pt x="89" y="810"/>
                    </a:lnTo>
                    <a:lnTo>
                      <a:pt x="97" y="808"/>
                    </a:lnTo>
                    <a:lnTo>
                      <a:pt x="105" y="807"/>
                    </a:lnTo>
                    <a:lnTo>
                      <a:pt x="118" y="804"/>
                    </a:lnTo>
                    <a:lnTo>
                      <a:pt x="130" y="802"/>
                    </a:lnTo>
                    <a:lnTo>
                      <a:pt x="143" y="798"/>
                    </a:lnTo>
                    <a:lnTo>
                      <a:pt x="156" y="795"/>
                    </a:lnTo>
                    <a:lnTo>
                      <a:pt x="168" y="792"/>
                    </a:lnTo>
                    <a:lnTo>
                      <a:pt x="182" y="789"/>
                    </a:lnTo>
                    <a:lnTo>
                      <a:pt x="195" y="787"/>
                    </a:lnTo>
                    <a:lnTo>
                      <a:pt x="207" y="783"/>
                    </a:lnTo>
                    <a:lnTo>
                      <a:pt x="218" y="781"/>
                    </a:lnTo>
                    <a:lnTo>
                      <a:pt x="228" y="780"/>
                    </a:lnTo>
                    <a:lnTo>
                      <a:pt x="239" y="777"/>
                    </a:lnTo>
                    <a:lnTo>
                      <a:pt x="249" y="775"/>
                    </a:lnTo>
                    <a:lnTo>
                      <a:pt x="258" y="774"/>
                    </a:lnTo>
                    <a:lnTo>
                      <a:pt x="268" y="772"/>
                    </a:lnTo>
                    <a:lnTo>
                      <a:pt x="279" y="769"/>
                    </a:lnTo>
                    <a:lnTo>
                      <a:pt x="289" y="767"/>
                    </a:lnTo>
                    <a:lnTo>
                      <a:pt x="289" y="633"/>
                    </a:lnTo>
                    <a:lnTo>
                      <a:pt x="288" y="521"/>
                    </a:lnTo>
                    <a:lnTo>
                      <a:pt x="285" y="424"/>
                    </a:lnTo>
                    <a:lnTo>
                      <a:pt x="280" y="340"/>
                    </a:lnTo>
                    <a:lnTo>
                      <a:pt x="272" y="261"/>
                    </a:lnTo>
                    <a:lnTo>
                      <a:pt x="260" y="185"/>
                    </a:lnTo>
                    <a:lnTo>
                      <a:pt x="247" y="106"/>
                    </a:lnTo>
                    <a:lnTo>
                      <a:pt x="228" y="18"/>
                    </a:lnTo>
                    <a:close/>
                  </a:path>
                </a:pathLst>
              </a:custGeom>
              <a:solidFill>
                <a:srgbClr val="C4AD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 name="Freeform 283"/>
              <p:cNvSpPr>
                <a:spLocks noChangeAspect="1"/>
              </p:cNvSpPr>
              <p:nvPr/>
            </p:nvSpPr>
            <p:spPr bwMode="auto">
              <a:xfrm>
                <a:off x="5171" y="3285"/>
                <a:ext cx="50" cy="160"/>
              </a:xfrm>
              <a:custGeom>
                <a:avLst/>
                <a:gdLst>
                  <a:gd name="T0" fmla="*/ 215 w 276"/>
                  <a:gd name="T1" fmla="*/ 18 h 766"/>
                  <a:gd name="T2" fmla="*/ 200 w 276"/>
                  <a:gd name="T3" fmla="*/ 15 h 766"/>
                  <a:gd name="T4" fmla="*/ 186 w 276"/>
                  <a:gd name="T5" fmla="*/ 11 h 766"/>
                  <a:gd name="T6" fmla="*/ 173 w 276"/>
                  <a:gd name="T7" fmla="*/ 8 h 766"/>
                  <a:gd name="T8" fmla="*/ 159 w 276"/>
                  <a:gd name="T9" fmla="*/ 6 h 766"/>
                  <a:gd name="T10" fmla="*/ 145 w 276"/>
                  <a:gd name="T11" fmla="*/ 3 h 766"/>
                  <a:gd name="T12" fmla="*/ 131 w 276"/>
                  <a:gd name="T13" fmla="*/ 1 h 766"/>
                  <a:gd name="T14" fmla="*/ 118 w 276"/>
                  <a:gd name="T15" fmla="*/ 0 h 766"/>
                  <a:gd name="T16" fmla="*/ 105 w 276"/>
                  <a:gd name="T17" fmla="*/ 0 h 766"/>
                  <a:gd name="T18" fmla="*/ 92 w 276"/>
                  <a:gd name="T19" fmla="*/ 0 h 766"/>
                  <a:gd name="T20" fmla="*/ 78 w 276"/>
                  <a:gd name="T21" fmla="*/ 0 h 766"/>
                  <a:gd name="T22" fmla="*/ 65 w 276"/>
                  <a:gd name="T23" fmla="*/ 1 h 766"/>
                  <a:gd name="T24" fmla="*/ 53 w 276"/>
                  <a:gd name="T25" fmla="*/ 3 h 766"/>
                  <a:gd name="T26" fmla="*/ 39 w 276"/>
                  <a:gd name="T27" fmla="*/ 7 h 766"/>
                  <a:gd name="T28" fmla="*/ 26 w 276"/>
                  <a:gd name="T29" fmla="*/ 11 h 766"/>
                  <a:gd name="T30" fmla="*/ 14 w 276"/>
                  <a:gd name="T31" fmla="*/ 16 h 766"/>
                  <a:gd name="T32" fmla="*/ 0 w 276"/>
                  <a:gd name="T33" fmla="*/ 23 h 766"/>
                  <a:gd name="T34" fmla="*/ 11 w 276"/>
                  <a:gd name="T35" fmla="*/ 117 h 766"/>
                  <a:gd name="T36" fmla="*/ 22 w 276"/>
                  <a:gd name="T37" fmla="*/ 211 h 766"/>
                  <a:gd name="T38" fmla="*/ 29 w 276"/>
                  <a:gd name="T39" fmla="*/ 303 h 766"/>
                  <a:gd name="T40" fmla="*/ 34 w 276"/>
                  <a:gd name="T41" fmla="*/ 394 h 766"/>
                  <a:gd name="T42" fmla="*/ 38 w 276"/>
                  <a:gd name="T43" fmla="*/ 485 h 766"/>
                  <a:gd name="T44" fmla="*/ 39 w 276"/>
                  <a:gd name="T45" fmla="*/ 577 h 766"/>
                  <a:gd name="T46" fmla="*/ 38 w 276"/>
                  <a:gd name="T47" fmla="*/ 670 h 766"/>
                  <a:gd name="T48" fmla="*/ 34 w 276"/>
                  <a:gd name="T49" fmla="*/ 766 h 766"/>
                  <a:gd name="T50" fmla="*/ 42 w 276"/>
                  <a:gd name="T51" fmla="*/ 765 h 766"/>
                  <a:gd name="T52" fmla="*/ 51 w 276"/>
                  <a:gd name="T53" fmla="*/ 764 h 766"/>
                  <a:gd name="T54" fmla="*/ 59 w 276"/>
                  <a:gd name="T55" fmla="*/ 762 h 766"/>
                  <a:gd name="T56" fmla="*/ 67 w 276"/>
                  <a:gd name="T57" fmla="*/ 761 h 766"/>
                  <a:gd name="T58" fmla="*/ 74 w 276"/>
                  <a:gd name="T59" fmla="*/ 760 h 766"/>
                  <a:gd name="T60" fmla="*/ 82 w 276"/>
                  <a:gd name="T61" fmla="*/ 759 h 766"/>
                  <a:gd name="T62" fmla="*/ 90 w 276"/>
                  <a:gd name="T63" fmla="*/ 758 h 766"/>
                  <a:gd name="T64" fmla="*/ 98 w 276"/>
                  <a:gd name="T65" fmla="*/ 757 h 766"/>
                  <a:gd name="T66" fmla="*/ 109 w 276"/>
                  <a:gd name="T67" fmla="*/ 753 h 766"/>
                  <a:gd name="T68" fmla="*/ 122 w 276"/>
                  <a:gd name="T69" fmla="*/ 751 h 766"/>
                  <a:gd name="T70" fmla="*/ 133 w 276"/>
                  <a:gd name="T71" fmla="*/ 747 h 766"/>
                  <a:gd name="T72" fmla="*/ 146 w 276"/>
                  <a:gd name="T73" fmla="*/ 745 h 766"/>
                  <a:gd name="T74" fmla="*/ 158 w 276"/>
                  <a:gd name="T75" fmla="*/ 743 h 766"/>
                  <a:gd name="T76" fmla="*/ 170 w 276"/>
                  <a:gd name="T77" fmla="*/ 741 h 766"/>
                  <a:gd name="T78" fmla="*/ 182 w 276"/>
                  <a:gd name="T79" fmla="*/ 737 h 766"/>
                  <a:gd name="T80" fmla="*/ 193 w 276"/>
                  <a:gd name="T81" fmla="*/ 735 h 766"/>
                  <a:gd name="T82" fmla="*/ 204 w 276"/>
                  <a:gd name="T83" fmla="*/ 732 h 766"/>
                  <a:gd name="T84" fmla="*/ 214 w 276"/>
                  <a:gd name="T85" fmla="*/ 730 h 766"/>
                  <a:gd name="T86" fmla="*/ 224 w 276"/>
                  <a:gd name="T87" fmla="*/ 729 h 766"/>
                  <a:gd name="T88" fmla="*/ 235 w 276"/>
                  <a:gd name="T89" fmla="*/ 727 h 766"/>
                  <a:gd name="T90" fmla="*/ 245 w 276"/>
                  <a:gd name="T91" fmla="*/ 726 h 766"/>
                  <a:gd name="T92" fmla="*/ 255 w 276"/>
                  <a:gd name="T93" fmla="*/ 723 h 766"/>
                  <a:gd name="T94" fmla="*/ 266 w 276"/>
                  <a:gd name="T95" fmla="*/ 722 h 766"/>
                  <a:gd name="T96" fmla="*/ 276 w 276"/>
                  <a:gd name="T97" fmla="*/ 720 h 766"/>
                  <a:gd name="T98" fmla="*/ 276 w 276"/>
                  <a:gd name="T99" fmla="*/ 593 h 766"/>
                  <a:gd name="T100" fmla="*/ 274 w 276"/>
                  <a:gd name="T101" fmla="*/ 487 h 766"/>
                  <a:gd name="T102" fmla="*/ 270 w 276"/>
                  <a:gd name="T103" fmla="*/ 396 h 766"/>
                  <a:gd name="T104" fmla="*/ 265 w 276"/>
                  <a:gd name="T105" fmla="*/ 317 h 766"/>
                  <a:gd name="T106" fmla="*/ 257 w 276"/>
                  <a:gd name="T107" fmla="*/ 244 h 766"/>
                  <a:gd name="T108" fmla="*/ 246 w 276"/>
                  <a:gd name="T109" fmla="*/ 174 h 766"/>
                  <a:gd name="T110" fmla="*/ 232 w 276"/>
                  <a:gd name="T111" fmla="*/ 100 h 766"/>
                  <a:gd name="T112" fmla="*/ 215 w 276"/>
                  <a:gd name="T113" fmla="*/ 18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6" h="766">
                    <a:moveTo>
                      <a:pt x="215" y="18"/>
                    </a:moveTo>
                    <a:lnTo>
                      <a:pt x="200" y="15"/>
                    </a:lnTo>
                    <a:lnTo>
                      <a:pt x="186" y="11"/>
                    </a:lnTo>
                    <a:lnTo>
                      <a:pt x="173" y="8"/>
                    </a:lnTo>
                    <a:lnTo>
                      <a:pt x="159" y="6"/>
                    </a:lnTo>
                    <a:lnTo>
                      <a:pt x="145" y="3"/>
                    </a:lnTo>
                    <a:lnTo>
                      <a:pt x="131" y="1"/>
                    </a:lnTo>
                    <a:lnTo>
                      <a:pt x="118" y="0"/>
                    </a:lnTo>
                    <a:lnTo>
                      <a:pt x="105" y="0"/>
                    </a:lnTo>
                    <a:lnTo>
                      <a:pt x="92" y="0"/>
                    </a:lnTo>
                    <a:lnTo>
                      <a:pt x="78" y="0"/>
                    </a:lnTo>
                    <a:lnTo>
                      <a:pt x="65" y="1"/>
                    </a:lnTo>
                    <a:lnTo>
                      <a:pt x="53" y="3"/>
                    </a:lnTo>
                    <a:lnTo>
                      <a:pt x="39" y="7"/>
                    </a:lnTo>
                    <a:lnTo>
                      <a:pt x="26" y="11"/>
                    </a:lnTo>
                    <a:lnTo>
                      <a:pt x="14" y="16"/>
                    </a:lnTo>
                    <a:lnTo>
                      <a:pt x="0" y="23"/>
                    </a:lnTo>
                    <a:lnTo>
                      <a:pt x="11" y="117"/>
                    </a:lnTo>
                    <a:lnTo>
                      <a:pt x="22" y="211"/>
                    </a:lnTo>
                    <a:lnTo>
                      <a:pt x="29" y="303"/>
                    </a:lnTo>
                    <a:lnTo>
                      <a:pt x="34" y="394"/>
                    </a:lnTo>
                    <a:lnTo>
                      <a:pt x="38" y="485"/>
                    </a:lnTo>
                    <a:lnTo>
                      <a:pt x="39" y="577"/>
                    </a:lnTo>
                    <a:lnTo>
                      <a:pt x="38" y="670"/>
                    </a:lnTo>
                    <a:lnTo>
                      <a:pt x="34" y="766"/>
                    </a:lnTo>
                    <a:lnTo>
                      <a:pt x="42" y="765"/>
                    </a:lnTo>
                    <a:lnTo>
                      <a:pt x="51" y="764"/>
                    </a:lnTo>
                    <a:lnTo>
                      <a:pt x="59" y="762"/>
                    </a:lnTo>
                    <a:lnTo>
                      <a:pt x="67" y="761"/>
                    </a:lnTo>
                    <a:lnTo>
                      <a:pt x="74" y="760"/>
                    </a:lnTo>
                    <a:lnTo>
                      <a:pt x="82" y="759"/>
                    </a:lnTo>
                    <a:lnTo>
                      <a:pt x="90" y="758"/>
                    </a:lnTo>
                    <a:lnTo>
                      <a:pt x="98" y="757"/>
                    </a:lnTo>
                    <a:lnTo>
                      <a:pt x="109" y="753"/>
                    </a:lnTo>
                    <a:lnTo>
                      <a:pt x="122" y="751"/>
                    </a:lnTo>
                    <a:lnTo>
                      <a:pt x="133" y="747"/>
                    </a:lnTo>
                    <a:lnTo>
                      <a:pt x="146" y="745"/>
                    </a:lnTo>
                    <a:lnTo>
                      <a:pt x="158" y="743"/>
                    </a:lnTo>
                    <a:lnTo>
                      <a:pt x="170" y="741"/>
                    </a:lnTo>
                    <a:lnTo>
                      <a:pt x="182" y="737"/>
                    </a:lnTo>
                    <a:lnTo>
                      <a:pt x="193" y="735"/>
                    </a:lnTo>
                    <a:lnTo>
                      <a:pt x="204" y="732"/>
                    </a:lnTo>
                    <a:lnTo>
                      <a:pt x="214" y="730"/>
                    </a:lnTo>
                    <a:lnTo>
                      <a:pt x="224" y="729"/>
                    </a:lnTo>
                    <a:lnTo>
                      <a:pt x="235" y="727"/>
                    </a:lnTo>
                    <a:lnTo>
                      <a:pt x="245" y="726"/>
                    </a:lnTo>
                    <a:lnTo>
                      <a:pt x="255" y="723"/>
                    </a:lnTo>
                    <a:lnTo>
                      <a:pt x="266" y="722"/>
                    </a:lnTo>
                    <a:lnTo>
                      <a:pt x="276" y="720"/>
                    </a:lnTo>
                    <a:lnTo>
                      <a:pt x="276" y="593"/>
                    </a:lnTo>
                    <a:lnTo>
                      <a:pt x="274" y="487"/>
                    </a:lnTo>
                    <a:lnTo>
                      <a:pt x="270" y="396"/>
                    </a:lnTo>
                    <a:lnTo>
                      <a:pt x="265" y="317"/>
                    </a:lnTo>
                    <a:lnTo>
                      <a:pt x="257" y="244"/>
                    </a:lnTo>
                    <a:lnTo>
                      <a:pt x="246" y="174"/>
                    </a:lnTo>
                    <a:lnTo>
                      <a:pt x="232" y="100"/>
                    </a:lnTo>
                    <a:lnTo>
                      <a:pt x="215" y="18"/>
                    </a:lnTo>
                    <a:close/>
                  </a:path>
                </a:pathLst>
              </a:custGeom>
              <a:solidFill>
                <a:srgbClr val="CEB7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284"/>
              <p:cNvSpPr>
                <a:spLocks noChangeAspect="1"/>
              </p:cNvSpPr>
              <p:nvPr/>
            </p:nvSpPr>
            <p:spPr bwMode="auto">
              <a:xfrm>
                <a:off x="5173" y="3285"/>
                <a:ext cx="48" cy="149"/>
              </a:xfrm>
              <a:custGeom>
                <a:avLst/>
                <a:gdLst>
                  <a:gd name="T0" fmla="*/ 204 w 264"/>
                  <a:gd name="T1" fmla="*/ 20 h 715"/>
                  <a:gd name="T2" fmla="*/ 190 w 264"/>
                  <a:gd name="T3" fmla="*/ 17 h 715"/>
                  <a:gd name="T4" fmla="*/ 178 w 264"/>
                  <a:gd name="T5" fmla="*/ 14 h 715"/>
                  <a:gd name="T6" fmla="*/ 164 w 264"/>
                  <a:gd name="T7" fmla="*/ 10 h 715"/>
                  <a:gd name="T8" fmla="*/ 151 w 264"/>
                  <a:gd name="T9" fmla="*/ 8 h 715"/>
                  <a:gd name="T10" fmla="*/ 139 w 264"/>
                  <a:gd name="T11" fmla="*/ 5 h 715"/>
                  <a:gd name="T12" fmla="*/ 126 w 264"/>
                  <a:gd name="T13" fmla="*/ 3 h 715"/>
                  <a:gd name="T14" fmla="*/ 113 w 264"/>
                  <a:gd name="T15" fmla="*/ 1 h 715"/>
                  <a:gd name="T16" fmla="*/ 101 w 264"/>
                  <a:gd name="T17" fmla="*/ 0 h 715"/>
                  <a:gd name="T18" fmla="*/ 88 w 264"/>
                  <a:gd name="T19" fmla="*/ 0 h 715"/>
                  <a:gd name="T20" fmla="*/ 75 w 264"/>
                  <a:gd name="T21" fmla="*/ 0 h 715"/>
                  <a:gd name="T22" fmla="*/ 63 w 264"/>
                  <a:gd name="T23" fmla="*/ 1 h 715"/>
                  <a:gd name="T24" fmla="*/ 50 w 264"/>
                  <a:gd name="T25" fmla="*/ 3 h 715"/>
                  <a:gd name="T26" fmla="*/ 37 w 264"/>
                  <a:gd name="T27" fmla="*/ 5 h 715"/>
                  <a:gd name="T28" fmla="*/ 26 w 264"/>
                  <a:gd name="T29" fmla="*/ 9 h 715"/>
                  <a:gd name="T30" fmla="*/ 13 w 264"/>
                  <a:gd name="T31" fmla="*/ 15 h 715"/>
                  <a:gd name="T32" fmla="*/ 0 w 264"/>
                  <a:gd name="T33" fmla="*/ 20 h 715"/>
                  <a:gd name="T34" fmla="*/ 12 w 264"/>
                  <a:gd name="T35" fmla="*/ 109 h 715"/>
                  <a:gd name="T36" fmla="*/ 20 w 264"/>
                  <a:gd name="T37" fmla="*/ 196 h 715"/>
                  <a:gd name="T38" fmla="*/ 27 w 264"/>
                  <a:gd name="T39" fmla="*/ 282 h 715"/>
                  <a:gd name="T40" fmla="*/ 31 w 264"/>
                  <a:gd name="T41" fmla="*/ 367 h 715"/>
                  <a:gd name="T42" fmla="*/ 35 w 264"/>
                  <a:gd name="T43" fmla="*/ 452 h 715"/>
                  <a:gd name="T44" fmla="*/ 36 w 264"/>
                  <a:gd name="T45" fmla="*/ 539 h 715"/>
                  <a:gd name="T46" fmla="*/ 35 w 264"/>
                  <a:gd name="T47" fmla="*/ 626 h 715"/>
                  <a:gd name="T48" fmla="*/ 31 w 264"/>
                  <a:gd name="T49" fmla="*/ 715 h 715"/>
                  <a:gd name="T50" fmla="*/ 40 w 264"/>
                  <a:gd name="T51" fmla="*/ 714 h 715"/>
                  <a:gd name="T52" fmla="*/ 46 w 264"/>
                  <a:gd name="T53" fmla="*/ 713 h 715"/>
                  <a:gd name="T54" fmla="*/ 54 w 264"/>
                  <a:gd name="T55" fmla="*/ 712 h 715"/>
                  <a:gd name="T56" fmla="*/ 63 w 264"/>
                  <a:gd name="T57" fmla="*/ 710 h 715"/>
                  <a:gd name="T58" fmla="*/ 69 w 264"/>
                  <a:gd name="T59" fmla="*/ 710 h 715"/>
                  <a:gd name="T60" fmla="*/ 78 w 264"/>
                  <a:gd name="T61" fmla="*/ 709 h 715"/>
                  <a:gd name="T62" fmla="*/ 84 w 264"/>
                  <a:gd name="T63" fmla="*/ 708 h 715"/>
                  <a:gd name="T64" fmla="*/ 92 w 264"/>
                  <a:gd name="T65" fmla="*/ 707 h 715"/>
                  <a:gd name="T66" fmla="*/ 104 w 264"/>
                  <a:gd name="T67" fmla="*/ 705 h 715"/>
                  <a:gd name="T68" fmla="*/ 116 w 264"/>
                  <a:gd name="T69" fmla="*/ 701 h 715"/>
                  <a:gd name="T70" fmla="*/ 126 w 264"/>
                  <a:gd name="T71" fmla="*/ 699 h 715"/>
                  <a:gd name="T72" fmla="*/ 137 w 264"/>
                  <a:gd name="T73" fmla="*/ 697 h 715"/>
                  <a:gd name="T74" fmla="*/ 149 w 264"/>
                  <a:gd name="T75" fmla="*/ 694 h 715"/>
                  <a:gd name="T76" fmla="*/ 160 w 264"/>
                  <a:gd name="T77" fmla="*/ 691 h 715"/>
                  <a:gd name="T78" fmla="*/ 171 w 264"/>
                  <a:gd name="T79" fmla="*/ 689 h 715"/>
                  <a:gd name="T80" fmla="*/ 182 w 264"/>
                  <a:gd name="T81" fmla="*/ 686 h 715"/>
                  <a:gd name="T82" fmla="*/ 193 w 264"/>
                  <a:gd name="T83" fmla="*/ 684 h 715"/>
                  <a:gd name="T84" fmla="*/ 203 w 264"/>
                  <a:gd name="T85" fmla="*/ 683 h 715"/>
                  <a:gd name="T86" fmla="*/ 213 w 264"/>
                  <a:gd name="T87" fmla="*/ 680 h 715"/>
                  <a:gd name="T88" fmla="*/ 224 w 264"/>
                  <a:gd name="T89" fmla="*/ 679 h 715"/>
                  <a:gd name="T90" fmla="*/ 234 w 264"/>
                  <a:gd name="T91" fmla="*/ 677 h 715"/>
                  <a:gd name="T92" fmla="*/ 244 w 264"/>
                  <a:gd name="T93" fmla="*/ 676 h 715"/>
                  <a:gd name="T94" fmla="*/ 254 w 264"/>
                  <a:gd name="T95" fmla="*/ 674 h 715"/>
                  <a:gd name="T96" fmla="*/ 264 w 264"/>
                  <a:gd name="T97" fmla="*/ 672 h 715"/>
                  <a:gd name="T98" fmla="*/ 263 w 264"/>
                  <a:gd name="T99" fmla="*/ 554 h 715"/>
                  <a:gd name="T100" fmla="*/ 261 w 264"/>
                  <a:gd name="T101" fmla="*/ 454 h 715"/>
                  <a:gd name="T102" fmla="*/ 256 w 264"/>
                  <a:gd name="T103" fmla="*/ 369 h 715"/>
                  <a:gd name="T104" fmla="*/ 251 w 264"/>
                  <a:gd name="T105" fmla="*/ 296 h 715"/>
                  <a:gd name="T106" fmla="*/ 243 w 264"/>
                  <a:gd name="T107" fmla="*/ 229 h 715"/>
                  <a:gd name="T108" fmla="*/ 233 w 264"/>
                  <a:gd name="T109" fmla="*/ 163 h 715"/>
                  <a:gd name="T110" fmla="*/ 220 w 264"/>
                  <a:gd name="T111" fmla="*/ 95 h 715"/>
                  <a:gd name="T112" fmla="*/ 204 w 264"/>
                  <a:gd name="T113" fmla="*/ 20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4" h="715">
                    <a:moveTo>
                      <a:pt x="204" y="20"/>
                    </a:moveTo>
                    <a:lnTo>
                      <a:pt x="190" y="17"/>
                    </a:lnTo>
                    <a:lnTo>
                      <a:pt x="178" y="14"/>
                    </a:lnTo>
                    <a:lnTo>
                      <a:pt x="164" y="10"/>
                    </a:lnTo>
                    <a:lnTo>
                      <a:pt x="151" y="8"/>
                    </a:lnTo>
                    <a:lnTo>
                      <a:pt x="139" y="5"/>
                    </a:lnTo>
                    <a:lnTo>
                      <a:pt x="126" y="3"/>
                    </a:lnTo>
                    <a:lnTo>
                      <a:pt x="113" y="1"/>
                    </a:lnTo>
                    <a:lnTo>
                      <a:pt x="101" y="0"/>
                    </a:lnTo>
                    <a:lnTo>
                      <a:pt x="88" y="0"/>
                    </a:lnTo>
                    <a:lnTo>
                      <a:pt x="75" y="0"/>
                    </a:lnTo>
                    <a:lnTo>
                      <a:pt x="63" y="1"/>
                    </a:lnTo>
                    <a:lnTo>
                      <a:pt x="50" y="3"/>
                    </a:lnTo>
                    <a:lnTo>
                      <a:pt x="37" y="5"/>
                    </a:lnTo>
                    <a:lnTo>
                      <a:pt x="26" y="9"/>
                    </a:lnTo>
                    <a:lnTo>
                      <a:pt x="13" y="15"/>
                    </a:lnTo>
                    <a:lnTo>
                      <a:pt x="0" y="20"/>
                    </a:lnTo>
                    <a:lnTo>
                      <a:pt x="12" y="109"/>
                    </a:lnTo>
                    <a:lnTo>
                      <a:pt x="20" y="196"/>
                    </a:lnTo>
                    <a:lnTo>
                      <a:pt x="27" y="282"/>
                    </a:lnTo>
                    <a:lnTo>
                      <a:pt x="31" y="367"/>
                    </a:lnTo>
                    <a:lnTo>
                      <a:pt x="35" y="452"/>
                    </a:lnTo>
                    <a:lnTo>
                      <a:pt x="36" y="539"/>
                    </a:lnTo>
                    <a:lnTo>
                      <a:pt x="35" y="626"/>
                    </a:lnTo>
                    <a:lnTo>
                      <a:pt x="31" y="715"/>
                    </a:lnTo>
                    <a:lnTo>
                      <a:pt x="40" y="714"/>
                    </a:lnTo>
                    <a:lnTo>
                      <a:pt x="46" y="713"/>
                    </a:lnTo>
                    <a:lnTo>
                      <a:pt x="54" y="712"/>
                    </a:lnTo>
                    <a:lnTo>
                      <a:pt x="63" y="710"/>
                    </a:lnTo>
                    <a:lnTo>
                      <a:pt x="69" y="710"/>
                    </a:lnTo>
                    <a:lnTo>
                      <a:pt x="78" y="709"/>
                    </a:lnTo>
                    <a:lnTo>
                      <a:pt x="84" y="708"/>
                    </a:lnTo>
                    <a:lnTo>
                      <a:pt x="92" y="707"/>
                    </a:lnTo>
                    <a:lnTo>
                      <a:pt x="104" y="705"/>
                    </a:lnTo>
                    <a:lnTo>
                      <a:pt x="116" y="701"/>
                    </a:lnTo>
                    <a:lnTo>
                      <a:pt x="126" y="699"/>
                    </a:lnTo>
                    <a:lnTo>
                      <a:pt x="137" y="697"/>
                    </a:lnTo>
                    <a:lnTo>
                      <a:pt x="149" y="694"/>
                    </a:lnTo>
                    <a:lnTo>
                      <a:pt x="160" y="691"/>
                    </a:lnTo>
                    <a:lnTo>
                      <a:pt x="171" y="689"/>
                    </a:lnTo>
                    <a:lnTo>
                      <a:pt x="182" y="686"/>
                    </a:lnTo>
                    <a:lnTo>
                      <a:pt x="193" y="684"/>
                    </a:lnTo>
                    <a:lnTo>
                      <a:pt x="203" y="683"/>
                    </a:lnTo>
                    <a:lnTo>
                      <a:pt x="213" y="680"/>
                    </a:lnTo>
                    <a:lnTo>
                      <a:pt x="224" y="679"/>
                    </a:lnTo>
                    <a:lnTo>
                      <a:pt x="234" y="677"/>
                    </a:lnTo>
                    <a:lnTo>
                      <a:pt x="244" y="676"/>
                    </a:lnTo>
                    <a:lnTo>
                      <a:pt x="254" y="674"/>
                    </a:lnTo>
                    <a:lnTo>
                      <a:pt x="264" y="672"/>
                    </a:lnTo>
                    <a:lnTo>
                      <a:pt x="263" y="554"/>
                    </a:lnTo>
                    <a:lnTo>
                      <a:pt x="261" y="454"/>
                    </a:lnTo>
                    <a:lnTo>
                      <a:pt x="256" y="369"/>
                    </a:lnTo>
                    <a:lnTo>
                      <a:pt x="251" y="296"/>
                    </a:lnTo>
                    <a:lnTo>
                      <a:pt x="243" y="229"/>
                    </a:lnTo>
                    <a:lnTo>
                      <a:pt x="233" y="163"/>
                    </a:lnTo>
                    <a:lnTo>
                      <a:pt x="220" y="95"/>
                    </a:lnTo>
                    <a:lnTo>
                      <a:pt x="204" y="20"/>
                    </a:lnTo>
                    <a:close/>
                  </a:path>
                </a:pathLst>
              </a:custGeom>
              <a:solidFill>
                <a:srgbClr val="D8C1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 name="Freeform 285"/>
              <p:cNvSpPr>
                <a:spLocks noChangeAspect="1"/>
              </p:cNvSpPr>
              <p:nvPr/>
            </p:nvSpPr>
            <p:spPr bwMode="auto">
              <a:xfrm>
                <a:off x="5176" y="3285"/>
                <a:ext cx="45" cy="139"/>
              </a:xfrm>
              <a:custGeom>
                <a:avLst/>
                <a:gdLst>
                  <a:gd name="T0" fmla="*/ 190 w 251"/>
                  <a:gd name="T1" fmla="*/ 20 h 663"/>
                  <a:gd name="T2" fmla="*/ 177 w 251"/>
                  <a:gd name="T3" fmla="*/ 17 h 663"/>
                  <a:gd name="T4" fmla="*/ 165 w 251"/>
                  <a:gd name="T5" fmla="*/ 14 h 663"/>
                  <a:gd name="T6" fmla="*/ 153 w 251"/>
                  <a:gd name="T7" fmla="*/ 11 h 663"/>
                  <a:gd name="T8" fmla="*/ 141 w 251"/>
                  <a:gd name="T9" fmla="*/ 8 h 663"/>
                  <a:gd name="T10" fmla="*/ 129 w 251"/>
                  <a:gd name="T11" fmla="*/ 5 h 663"/>
                  <a:gd name="T12" fmla="*/ 116 w 251"/>
                  <a:gd name="T13" fmla="*/ 3 h 663"/>
                  <a:gd name="T14" fmla="*/ 105 w 251"/>
                  <a:gd name="T15" fmla="*/ 2 h 663"/>
                  <a:gd name="T16" fmla="*/ 93 w 251"/>
                  <a:gd name="T17" fmla="*/ 0 h 663"/>
                  <a:gd name="T18" fmla="*/ 81 w 251"/>
                  <a:gd name="T19" fmla="*/ 0 h 663"/>
                  <a:gd name="T20" fmla="*/ 69 w 251"/>
                  <a:gd name="T21" fmla="*/ 0 h 663"/>
                  <a:gd name="T22" fmla="*/ 58 w 251"/>
                  <a:gd name="T23" fmla="*/ 1 h 663"/>
                  <a:gd name="T24" fmla="*/ 46 w 251"/>
                  <a:gd name="T25" fmla="*/ 2 h 663"/>
                  <a:gd name="T26" fmla="*/ 35 w 251"/>
                  <a:gd name="T27" fmla="*/ 4 h 663"/>
                  <a:gd name="T28" fmla="*/ 23 w 251"/>
                  <a:gd name="T29" fmla="*/ 8 h 663"/>
                  <a:gd name="T30" fmla="*/ 12 w 251"/>
                  <a:gd name="T31" fmla="*/ 12 h 663"/>
                  <a:gd name="T32" fmla="*/ 0 w 251"/>
                  <a:gd name="T33" fmla="*/ 18 h 663"/>
                  <a:gd name="T34" fmla="*/ 10 w 251"/>
                  <a:gd name="T35" fmla="*/ 100 h 663"/>
                  <a:gd name="T36" fmla="*/ 18 w 251"/>
                  <a:gd name="T37" fmla="*/ 181 h 663"/>
                  <a:gd name="T38" fmla="*/ 24 w 251"/>
                  <a:gd name="T39" fmla="*/ 260 h 663"/>
                  <a:gd name="T40" fmla="*/ 28 w 251"/>
                  <a:gd name="T41" fmla="*/ 340 h 663"/>
                  <a:gd name="T42" fmla="*/ 30 w 251"/>
                  <a:gd name="T43" fmla="*/ 419 h 663"/>
                  <a:gd name="T44" fmla="*/ 30 w 251"/>
                  <a:gd name="T45" fmla="*/ 500 h 663"/>
                  <a:gd name="T46" fmla="*/ 29 w 251"/>
                  <a:gd name="T47" fmla="*/ 580 h 663"/>
                  <a:gd name="T48" fmla="*/ 25 w 251"/>
                  <a:gd name="T49" fmla="*/ 663 h 663"/>
                  <a:gd name="T50" fmla="*/ 33 w 251"/>
                  <a:gd name="T51" fmla="*/ 662 h 663"/>
                  <a:gd name="T52" fmla="*/ 40 w 251"/>
                  <a:gd name="T53" fmla="*/ 661 h 663"/>
                  <a:gd name="T54" fmla="*/ 48 w 251"/>
                  <a:gd name="T55" fmla="*/ 661 h 663"/>
                  <a:gd name="T56" fmla="*/ 56 w 251"/>
                  <a:gd name="T57" fmla="*/ 660 h 663"/>
                  <a:gd name="T58" fmla="*/ 63 w 251"/>
                  <a:gd name="T59" fmla="*/ 659 h 663"/>
                  <a:gd name="T60" fmla="*/ 71 w 251"/>
                  <a:gd name="T61" fmla="*/ 657 h 663"/>
                  <a:gd name="T62" fmla="*/ 78 w 251"/>
                  <a:gd name="T63" fmla="*/ 657 h 663"/>
                  <a:gd name="T64" fmla="*/ 86 w 251"/>
                  <a:gd name="T65" fmla="*/ 656 h 663"/>
                  <a:gd name="T66" fmla="*/ 97 w 251"/>
                  <a:gd name="T67" fmla="*/ 654 h 663"/>
                  <a:gd name="T68" fmla="*/ 107 w 251"/>
                  <a:gd name="T69" fmla="*/ 652 h 663"/>
                  <a:gd name="T70" fmla="*/ 117 w 251"/>
                  <a:gd name="T71" fmla="*/ 649 h 663"/>
                  <a:gd name="T72" fmla="*/ 128 w 251"/>
                  <a:gd name="T73" fmla="*/ 646 h 663"/>
                  <a:gd name="T74" fmla="*/ 138 w 251"/>
                  <a:gd name="T75" fmla="*/ 644 h 663"/>
                  <a:gd name="T76" fmla="*/ 149 w 251"/>
                  <a:gd name="T77" fmla="*/ 641 h 663"/>
                  <a:gd name="T78" fmla="*/ 159 w 251"/>
                  <a:gd name="T79" fmla="*/ 639 h 663"/>
                  <a:gd name="T80" fmla="*/ 169 w 251"/>
                  <a:gd name="T81" fmla="*/ 637 h 663"/>
                  <a:gd name="T82" fmla="*/ 180 w 251"/>
                  <a:gd name="T83" fmla="*/ 636 h 663"/>
                  <a:gd name="T84" fmla="*/ 189 w 251"/>
                  <a:gd name="T85" fmla="*/ 634 h 663"/>
                  <a:gd name="T86" fmla="*/ 199 w 251"/>
                  <a:gd name="T87" fmla="*/ 632 h 663"/>
                  <a:gd name="T88" fmla="*/ 210 w 251"/>
                  <a:gd name="T89" fmla="*/ 631 h 663"/>
                  <a:gd name="T90" fmla="*/ 220 w 251"/>
                  <a:gd name="T91" fmla="*/ 630 h 663"/>
                  <a:gd name="T92" fmla="*/ 230 w 251"/>
                  <a:gd name="T93" fmla="*/ 628 h 663"/>
                  <a:gd name="T94" fmla="*/ 241 w 251"/>
                  <a:gd name="T95" fmla="*/ 626 h 663"/>
                  <a:gd name="T96" fmla="*/ 251 w 251"/>
                  <a:gd name="T97" fmla="*/ 625 h 663"/>
                  <a:gd name="T98" fmla="*/ 249 w 251"/>
                  <a:gd name="T99" fmla="*/ 513 h 663"/>
                  <a:gd name="T100" fmla="*/ 245 w 251"/>
                  <a:gd name="T101" fmla="*/ 420 h 663"/>
                  <a:gd name="T102" fmla="*/ 241 w 251"/>
                  <a:gd name="T103" fmla="*/ 342 h 663"/>
                  <a:gd name="T104" fmla="*/ 235 w 251"/>
                  <a:gd name="T105" fmla="*/ 274 h 663"/>
                  <a:gd name="T106" fmla="*/ 228 w 251"/>
                  <a:gd name="T107" fmla="*/ 212 h 663"/>
                  <a:gd name="T108" fmla="*/ 218 w 251"/>
                  <a:gd name="T109" fmla="*/ 152 h 663"/>
                  <a:gd name="T110" fmla="*/ 205 w 251"/>
                  <a:gd name="T111" fmla="*/ 90 h 663"/>
                  <a:gd name="T112" fmla="*/ 190 w 251"/>
                  <a:gd name="T113" fmla="*/ 20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1" h="663">
                    <a:moveTo>
                      <a:pt x="190" y="20"/>
                    </a:moveTo>
                    <a:lnTo>
                      <a:pt x="177" y="17"/>
                    </a:lnTo>
                    <a:lnTo>
                      <a:pt x="165" y="14"/>
                    </a:lnTo>
                    <a:lnTo>
                      <a:pt x="153" y="11"/>
                    </a:lnTo>
                    <a:lnTo>
                      <a:pt x="141" y="8"/>
                    </a:lnTo>
                    <a:lnTo>
                      <a:pt x="129" y="5"/>
                    </a:lnTo>
                    <a:lnTo>
                      <a:pt x="116" y="3"/>
                    </a:lnTo>
                    <a:lnTo>
                      <a:pt x="105" y="2"/>
                    </a:lnTo>
                    <a:lnTo>
                      <a:pt x="93" y="0"/>
                    </a:lnTo>
                    <a:lnTo>
                      <a:pt x="81" y="0"/>
                    </a:lnTo>
                    <a:lnTo>
                      <a:pt x="69" y="0"/>
                    </a:lnTo>
                    <a:lnTo>
                      <a:pt x="58" y="1"/>
                    </a:lnTo>
                    <a:lnTo>
                      <a:pt x="46" y="2"/>
                    </a:lnTo>
                    <a:lnTo>
                      <a:pt x="35" y="4"/>
                    </a:lnTo>
                    <a:lnTo>
                      <a:pt x="23" y="8"/>
                    </a:lnTo>
                    <a:lnTo>
                      <a:pt x="12" y="12"/>
                    </a:lnTo>
                    <a:lnTo>
                      <a:pt x="0" y="18"/>
                    </a:lnTo>
                    <a:lnTo>
                      <a:pt x="10" y="100"/>
                    </a:lnTo>
                    <a:lnTo>
                      <a:pt x="18" y="181"/>
                    </a:lnTo>
                    <a:lnTo>
                      <a:pt x="24" y="260"/>
                    </a:lnTo>
                    <a:lnTo>
                      <a:pt x="28" y="340"/>
                    </a:lnTo>
                    <a:lnTo>
                      <a:pt x="30" y="419"/>
                    </a:lnTo>
                    <a:lnTo>
                      <a:pt x="30" y="500"/>
                    </a:lnTo>
                    <a:lnTo>
                      <a:pt x="29" y="580"/>
                    </a:lnTo>
                    <a:lnTo>
                      <a:pt x="25" y="663"/>
                    </a:lnTo>
                    <a:lnTo>
                      <a:pt x="33" y="662"/>
                    </a:lnTo>
                    <a:lnTo>
                      <a:pt x="40" y="661"/>
                    </a:lnTo>
                    <a:lnTo>
                      <a:pt x="48" y="661"/>
                    </a:lnTo>
                    <a:lnTo>
                      <a:pt x="56" y="660"/>
                    </a:lnTo>
                    <a:lnTo>
                      <a:pt x="63" y="659"/>
                    </a:lnTo>
                    <a:lnTo>
                      <a:pt x="71" y="657"/>
                    </a:lnTo>
                    <a:lnTo>
                      <a:pt x="78" y="657"/>
                    </a:lnTo>
                    <a:lnTo>
                      <a:pt x="86" y="656"/>
                    </a:lnTo>
                    <a:lnTo>
                      <a:pt x="97" y="654"/>
                    </a:lnTo>
                    <a:lnTo>
                      <a:pt x="107" y="652"/>
                    </a:lnTo>
                    <a:lnTo>
                      <a:pt x="117" y="649"/>
                    </a:lnTo>
                    <a:lnTo>
                      <a:pt x="128" y="646"/>
                    </a:lnTo>
                    <a:lnTo>
                      <a:pt x="138" y="644"/>
                    </a:lnTo>
                    <a:lnTo>
                      <a:pt x="149" y="641"/>
                    </a:lnTo>
                    <a:lnTo>
                      <a:pt x="159" y="639"/>
                    </a:lnTo>
                    <a:lnTo>
                      <a:pt x="169" y="637"/>
                    </a:lnTo>
                    <a:lnTo>
                      <a:pt x="180" y="636"/>
                    </a:lnTo>
                    <a:lnTo>
                      <a:pt x="189" y="634"/>
                    </a:lnTo>
                    <a:lnTo>
                      <a:pt x="199" y="632"/>
                    </a:lnTo>
                    <a:lnTo>
                      <a:pt x="210" y="631"/>
                    </a:lnTo>
                    <a:lnTo>
                      <a:pt x="220" y="630"/>
                    </a:lnTo>
                    <a:lnTo>
                      <a:pt x="230" y="628"/>
                    </a:lnTo>
                    <a:lnTo>
                      <a:pt x="241" y="626"/>
                    </a:lnTo>
                    <a:lnTo>
                      <a:pt x="251" y="625"/>
                    </a:lnTo>
                    <a:lnTo>
                      <a:pt x="249" y="513"/>
                    </a:lnTo>
                    <a:lnTo>
                      <a:pt x="245" y="420"/>
                    </a:lnTo>
                    <a:lnTo>
                      <a:pt x="241" y="342"/>
                    </a:lnTo>
                    <a:lnTo>
                      <a:pt x="235" y="274"/>
                    </a:lnTo>
                    <a:lnTo>
                      <a:pt x="228" y="212"/>
                    </a:lnTo>
                    <a:lnTo>
                      <a:pt x="218" y="152"/>
                    </a:lnTo>
                    <a:lnTo>
                      <a:pt x="205" y="90"/>
                    </a:lnTo>
                    <a:lnTo>
                      <a:pt x="190" y="20"/>
                    </a:lnTo>
                    <a:close/>
                  </a:path>
                </a:pathLst>
              </a:custGeom>
              <a:solidFill>
                <a:srgbClr val="E0C9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 name="Freeform 286"/>
              <p:cNvSpPr>
                <a:spLocks noChangeAspect="1"/>
              </p:cNvSpPr>
              <p:nvPr/>
            </p:nvSpPr>
            <p:spPr bwMode="auto">
              <a:xfrm>
                <a:off x="5178" y="3285"/>
                <a:ext cx="43" cy="128"/>
              </a:xfrm>
              <a:custGeom>
                <a:avLst/>
                <a:gdLst>
                  <a:gd name="T0" fmla="*/ 177 w 237"/>
                  <a:gd name="T1" fmla="*/ 21 h 612"/>
                  <a:gd name="T2" fmla="*/ 154 w 237"/>
                  <a:gd name="T3" fmla="*/ 16 h 612"/>
                  <a:gd name="T4" fmla="*/ 131 w 237"/>
                  <a:gd name="T5" fmla="*/ 10 h 612"/>
                  <a:gd name="T6" fmla="*/ 108 w 237"/>
                  <a:gd name="T7" fmla="*/ 4 h 612"/>
                  <a:gd name="T8" fmla="*/ 86 w 237"/>
                  <a:gd name="T9" fmla="*/ 1 h 612"/>
                  <a:gd name="T10" fmla="*/ 64 w 237"/>
                  <a:gd name="T11" fmla="*/ 0 h 612"/>
                  <a:gd name="T12" fmla="*/ 42 w 237"/>
                  <a:gd name="T13" fmla="*/ 2 h 612"/>
                  <a:gd name="T14" fmla="*/ 20 w 237"/>
                  <a:gd name="T15" fmla="*/ 6 h 612"/>
                  <a:gd name="T16" fmla="*/ 0 w 237"/>
                  <a:gd name="T17" fmla="*/ 16 h 612"/>
                  <a:gd name="T18" fmla="*/ 16 w 237"/>
                  <a:gd name="T19" fmla="*/ 165 h 612"/>
                  <a:gd name="T20" fmla="*/ 24 w 237"/>
                  <a:gd name="T21" fmla="*/ 314 h 612"/>
                  <a:gd name="T22" fmla="*/ 25 w 237"/>
                  <a:gd name="T23" fmla="*/ 461 h 612"/>
                  <a:gd name="T24" fmla="*/ 20 w 237"/>
                  <a:gd name="T25" fmla="*/ 612 h 612"/>
                  <a:gd name="T26" fmla="*/ 79 w 237"/>
                  <a:gd name="T27" fmla="*/ 607 h 612"/>
                  <a:gd name="T28" fmla="*/ 155 w 237"/>
                  <a:gd name="T29" fmla="*/ 588 h 612"/>
                  <a:gd name="T30" fmla="*/ 237 w 237"/>
                  <a:gd name="T31" fmla="*/ 578 h 612"/>
                  <a:gd name="T32" fmla="*/ 235 w 237"/>
                  <a:gd name="T33" fmla="*/ 474 h 612"/>
                  <a:gd name="T34" fmla="*/ 231 w 237"/>
                  <a:gd name="T35" fmla="*/ 388 h 612"/>
                  <a:gd name="T36" fmla="*/ 227 w 237"/>
                  <a:gd name="T37" fmla="*/ 315 h 612"/>
                  <a:gd name="T38" fmla="*/ 221 w 237"/>
                  <a:gd name="T39" fmla="*/ 252 h 612"/>
                  <a:gd name="T40" fmla="*/ 213 w 237"/>
                  <a:gd name="T41" fmla="*/ 195 h 612"/>
                  <a:gd name="T42" fmla="*/ 204 w 237"/>
                  <a:gd name="T43" fmla="*/ 140 h 612"/>
                  <a:gd name="T44" fmla="*/ 192 w 237"/>
                  <a:gd name="T45" fmla="*/ 84 h 612"/>
                  <a:gd name="T46" fmla="*/ 177 w 237"/>
                  <a:gd name="T47" fmla="*/ 21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7" h="612">
                    <a:moveTo>
                      <a:pt x="177" y="21"/>
                    </a:moveTo>
                    <a:lnTo>
                      <a:pt x="154" y="16"/>
                    </a:lnTo>
                    <a:lnTo>
                      <a:pt x="131" y="10"/>
                    </a:lnTo>
                    <a:lnTo>
                      <a:pt x="108" y="4"/>
                    </a:lnTo>
                    <a:lnTo>
                      <a:pt x="86" y="1"/>
                    </a:lnTo>
                    <a:lnTo>
                      <a:pt x="64" y="0"/>
                    </a:lnTo>
                    <a:lnTo>
                      <a:pt x="42" y="2"/>
                    </a:lnTo>
                    <a:lnTo>
                      <a:pt x="20" y="6"/>
                    </a:lnTo>
                    <a:lnTo>
                      <a:pt x="0" y="16"/>
                    </a:lnTo>
                    <a:lnTo>
                      <a:pt x="16" y="165"/>
                    </a:lnTo>
                    <a:lnTo>
                      <a:pt x="24" y="314"/>
                    </a:lnTo>
                    <a:lnTo>
                      <a:pt x="25" y="461"/>
                    </a:lnTo>
                    <a:lnTo>
                      <a:pt x="20" y="612"/>
                    </a:lnTo>
                    <a:lnTo>
                      <a:pt x="79" y="607"/>
                    </a:lnTo>
                    <a:lnTo>
                      <a:pt x="155" y="588"/>
                    </a:lnTo>
                    <a:lnTo>
                      <a:pt x="237" y="578"/>
                    </a:lnTo>
                    <a:lnTo>
                      <a:pt x="235" y="474"/>
                    </a:lnTo>
                    <a:lnTo>
                      <a:pt x="231" y="388"/>
                    </a:lnTo>
                    <a:lnTo>
                      <a:pt x="227" y="315"/>
                    </a:lnTo>
                    <a:lnTo>
                      <a:pt x="221" y="252"/>
                    </a:lnTo>
                    <a:lnTo>
                      <a:pt x="213" y="195"/>
                    </a:lnTo>
                    <a:lnTo>
                      <a:pt x="204" y="140"/>
                    </a:lnTo>
                    <a:lnTo>
                      <a:pt x="192" y="84"/>
                    </a:lnTo>
                    <a:lnTo>
                      <a:pt x="177" y="21"/>
                    </a:lnTo>
                    <a:close/>
                  </a:path>
                </a:pathLst>
              </a:custGeom>
              <a:solidFill>
                <a:srgbClr val="EAD3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 name="Freeform 287"/>
              <p:cNvSpPr>
                <a:spLocks noChangeAspect="1"/>
              </p:cNvSpPr>
              <p:nvPr/>
            </p:nvSpPr>
            <p:spPr bwMode="auto">
              <a:xfrm>
                <a:off x="5118" y="3341"/>
                <a:ext cx="45" cy="149"/>
              </a:xfrm>
              <a:custGeom>
                <a:avLst/>
                <a:gdLst>
                  <a:gd name="T0" fmla="*/ 194 w 249"/>
                  <a:gd name="T1" fmla="*/ 4 h 713"/>
                  <a:gd name="T2" fmla="*/ 128 w 249"/>
                  <a:gd name="T3" fmla="*/ 0 h 713"/>
                  <a:gd name="T4" fmla="*/ 39 w 249"/>
                  <a:gd name="T5" fmla="*/ 20 h 713"/>
                  <a:gd name="T6" fmla="*/ 34 w 249"/>
                  <a:gd name="T7" fmla="*/ 87 h 713"/>
                  <a:gd name="T8" fmla="*/ 19 w 249"/>
                  <a:gd name="T9" fmla="*/ 153 h 713"/>
                  <a:gd name="T10" fmla="*/ 7 w 249"/>
                  <a:gd name="T11" fmla="*/ 212 h 713"/>
                  <a:gd name="T12" fmla="*/ 2 w 249"/>
                  <a:gd name="T13" fmla="*/ 268 h 713"/>
                  <a:gd name="T14" fmla="*/ 0 w 249"/>
                  <a:gd name="T15" fmla="*/ 319 h 713"/>
                  <a:gd name="T16" fmla="*/ 7 w 249"/>
                  <a:gd name="T17" fmla="*/ 371 h 713"/>
                  <a:gd name="T18" fmla="*/ 21 w 249"/>
                  <a:gd name="T19" fmla="*/ 423 h 713"/>
                  <a:gd name="T20" fmla="*/ 43 w 249"/>
                  <a:gd name="T21" fmla="*/ 477 h 713"/>
                  <a:gd name="T22" fmla="*/ 74 w 249"/>
                  <a:gd name="T23" fmla="*/ 537 h 713"/>
                  <a:gd name="T24" fmla="*/ 73 w 249"/>
                  <a:gd name="T25" fmla="*/ 698 h 713"/>
                  <a:gd name="T26" fmla="*/ 149 w 249"/>
                  <a:gd name="T27" fmla="*/ 713 h 713"/>
                  <a:gd name="T28" fmla="*/ 240 w 249"/>
                  <a:gd name="T29" fmla="*/ 668 h 713"/>
                  <a:gd name="T30" fmla="*/ 249 w 249"/>
                  <a:gd name="T31" fmla="*/ 430 h 713"/>
                  <a:gd name="T32" fmla="*/ 222 w 249"/>
                  <a:gd name="T33" fmla="*/ 64 h 713"/>
                  <a:gd name="T34" fmla="*/ 194 w 249"/>
                  <a:gd name="T35" fmla="*/ 4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9" h="713">
                    <a:moveTo>
                      <a:pt x="194" y="4"/>
                    </a:moveTo>
                    <a:lnTo>
                      <a:pt x="128" y="0"/>
                    </a:lnTo>
                    <a:lnTo>
                      <a:pt x="39" y="20"/>
                    </a:lnTo>
                    <a:lnTo>
                      <a:pt x="34" y="87"/>
                    </a:lnTo>
                    <a:lnTo>
                      <a:pt x="19" y="153"/>
                    </a:lnTo>
                    <a:lnTo>
                      <a:pt x="7" y="212"/>
                    </a:lnTo>
                    <a:lnTo>
                      <a:pt x="2" y="268"/>
                    </a:lnTo>
                    <a:lnTo>
                      <a:pt x="0" y="319"/>
                    </a:lnTo>
                    <a:lnTo>
                      <a:pt x="7" y="371"/>
                    </a:lnTo>
                    <a:lnTo>
                      <a:pt x="21" y="423"/>
                    </a:lnTo>
                    <a:lnTo>
                      <a:pt x="43" y="477"/>
                    </a:lnTo>
                    <a:lnTo>
                      <a:pt x="74" y="537"/>
                    </a:lnTo>
                    <a:lnTo>
                      <a:pt x="73" y="698"/>
                    </a:lnTo>
                    <a:lnTo>
                      <a:pt x="149" y="713"/>
                    </a:lnTo>
                    <a:lnTo>
                      <a:pt x="240" y="668"/>
                    </a:lnTo>
                    <a:lnTo>
                      <a:pt x="249" y="430"/>
                    </a:lnTo>
                    <a:lnTo>
                      <a:pt x="222" y="64"/>
                    </a:lnTo>
                    <a:lnTo>
                      <a:pt x="194" y="4"/>
                    </a:lnTo>
                    <a:close/>
                  </a:path>
                </a:pathLst>
              </a:custGeom>
              <a:solidFill>
                <a:srgbClr val="5144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 name="Freeform 288"/>
              <p:cNvSpPr>
                <a:spLocks noChangeAspect="1"/>
              </p:cNvSpPr>
              <p:nvPr/>
            </p:nvSpPr>
            <p:spPr bwMode="auto">
              <a:xfrm>
                <a:off x="5118" y="3341"/>
                <a:ext cx="45" cy="149"/>
              </a:xfrm>
              <a:custGeom>
                <a:avLst/>
                <a:gdLst>
                  <a:gd name="T0" fmla="*/ 194 w 249"/>
                  <a:gd name="T1" fmla="*/ 4 h 713"/>
                  <a:gd name="T2" fmla="*/ 128 w 249"/>
                  <a:gd name="T3" fmla="*/ 0 h 713"/>
                  <a:gd name="T4" fmla="*/ 39 w 249"/>
                  <a:gd name="T5" fmla="*/ 20 h 713"/>
                  <a:gd name="T6" fmla="*/ 34 w 249"/>
                  <a:gd name="T7" fmla="*/ 87 h 713"/>
                  <a:gd name="T8" fmla="*/ 19 w 249"/>
                  <a:gd name="T9" fmla="*/ 153 h 713"/>
                  <a:gd name="T10" fmla="*/ 7 w 249"/>
                  <a:gd name="T11" fmla="*/ 212 h 713"/>
                  <a:gd name="T12" fmla="*/ 2 w 249"/>
                  <a:gd name="T13" fmla="*/ 268 h 713"/>
                  <a:gd name="T14" fmla="*/ 0 w 249"/>
                  <a:gd name="T15" fmla="*/ 319 h 713"/>
                  <a:gd name="T16" fmla="*/ 7 w 249"/>
                  <a:gd name="T17" fmla="*/ 371 h 713"/>
                  <a:gd name="T18" fmla="*/ 21 w 249"/>
                  <a:gd name="T19" fmla="*/ 423 h 713"/>
                  <a:gd name="T20" fmla="*/ 43 w 249"/>
                  <a:gd name="T21" fmla="*/ 477 h 713"/>
                  <a:gd name="T22" fmla="*/ 74 w 249"/>
                  <a:gd name="T23" fmla="*/ 537 h 713"/>
                  <a:gd name="T24" fmla="*/ 73 w 249"/>
                  <a:gd name="T25" fmla="*/ 698 h 713"/>
                  <a:gd name="T26" fmla="*/ 149 w 249"/>
                  <a:gd name="T27" fmla="*/ 713 h 713"/>
                  <a:gd name="T28" fmla="*/ 240 w 249"/>
                  <a:gd name="T29" fmla="*/ 668 h 713"/>
                  <a:gd name="T30" fmla="*/ 249 w 249"/>
                  <a:gd name="T31" fmla="*/ 430 h 713"/>
                  <a:gd name="T32" fmla="*/ 222 w 249"/>
                  <a:gd name="T33" fmla="*/ 64 h 713"/>
                  <a:gd name="T34" fmla="*/ 194 w 249"/>
                  <a:gd name="T35" fmla="*/ 4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9" h="713">
                    <a:moveTo>
                      <a:pt x="194" y="4"/>
                    </a:moveTo>
                    <a:lnTo>
                      <a:pt x="128" y="0"/>
                    </a:lnTo>
                    <a:lnTo>
                      <a:pt x="39" y="20"/>
                    </a:lnTo>
                    <a:lnTo>
                      <a:pt x="34" y="87"/>
                    </a:lnTo>
                    <a:lnTo>
                      <a:pt x="19" y="153"/>
                    </a:lnTo>
                    <a:lnTo>
                      <a:pt x="7" y="212"/>
                    </a:lnTo>
                    <a:lnTo>
                      <a:pt x="2" y="268"/>
                    </a:lnTo>
                    <a:lnTo>
                      <a:pt x="0" y="319"/>
                    </a:lnTo>
                    <a:lnTo>
                      <a:pt x="7" y="371"/>
                    </a:lnTo>
                    <a:lnTo>
                      <a:pt x="21" y="423"/>
                    </a:lnTo>
                    <a:lnTo>
                      <a:pt x="43" y="477"/>
                    </a:lnTo>
                    <a:lnTo>
                      <a:pt x="74" y="537"/>
                    </a:lnTo>
                    <a:lnTo>
                      <a:pt x="73" y="698"/>
                    </a:lnTo>
                    <a:lnTo>
                      <a:pt x="149" y="713"/>
                    </a:lnTo>
                    <a:lnTo>
                      <a:pt x="240" y="668"/>
                    </a:lnTo>
                    <a:lnTo>
                      <a:pt x="249" y="430"/>
                    </a:lnTo>
                    <a:lnTo>
                      <a:pt x="222" y="64"/>
                    </a:lnTo>
                    <a:lnTo>
                      <a:pt x="194" y="4"/>
                    </a:lnTo>
                    <a:close/>
                  </a:path>
                </a:pathLst>
              </a:custGeom>
              <a:solidFill>
                <a:srgbClr val="5144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 name="Freeform 289"/>
              <p:cNvSpPr>
                <a:spLocks noChangeAspect="1"/>
              </p:cNvSpPr>
              <p:nvPr/>
            </p:nvSpPr>
            <p:spPr bwMode="auto">
              <a:xfrm>
                <a:off x="5145" y="3418"/>
                <a:ext cx="19" cy="74"/>
              </a:xfrm>
              <a:custGeom>
                <a:avLst/>
                <a:gdLst>
                  <a:gd name="T0" fmla="*/ 12 w 108"/>
                  <a:gd name="T1" fmla="*/ 356 h 356"/>
                  <a:gd name="T2" fmla="*/ 98 w 108"/>
                  <a:gd name="T3" fmla="*/ 316 h 356"/>
                  <a:gd name="T4" fmla="*/ 106 w 108"/>
                  <a:gd name="T5" fmla="*/ 243 h 356"/>
                  <a:gd name="T6" fmla="*/ 108 w 108"/>
                  <a:gd name="T7" fmla="*/ 164 h 356"/>
                  <a:gd name="T8" fmla="*/ 105 w 108"/>
                  <a:gd name="T9" fmla="*/ 82 h 356"/>
                  <a:gd name="T10" fmla="*/ 94 w 108"/>
                  <a:gd name="T11" fmla="*/ 0 h 356"/>
                  <a:gd name="T12" fmla="*/ 4 w 108"/>
                  <a:gd name="T13" fmla="*/ 17 h 356"/>
                  <a:gd name="T14" fmla="*/ 0 w 108"/>
                  <a:gd name="T15" fmla="*/ 98 h 356"/>
                  <a:gd name="T16" fmla="*/ 3 w 108"/>
                  <a:gd name="T17" fmla="*/ 187 h 356"/>
                  <a:gd name="T18" fmla="*/ 9 w 108"/>
                  <a:gd name="T19" fmla="*/ 274 h 356"/>
                  <a:gd name="T20" fmla="*/ 12 w 108"/>
                  <a:gd name="T21" fmla="*/ 356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356">
                    <a:moveTo>
                      <a:pt x="12" y="356"/>
                    </a:moveTo>
                    <a:lnTo>
                      <a:pt x="98" y="316"/>
                    </a:lnTo>
                    <a:lnTo>
                      <a:pt x="106" y="243"/>
                    </a:lnTo>
                    <a:lnTo>
                      <a:pt x="108" y="164"/>
                    </a:lnTo>
                    <a:lnTo>
                      <a:pt x="105" y="82"/>
                    </a:lnTo>
                    <a:lnTo>
                      <a:pt x="94" y="0"/>
                    </a:lnTo>
                    <a:lnTo>
                      <a:pt x="4" y="17"/>
                    </a:lnTo>
                    <a:lnTo>
                      <a:pt x="0" y="98"/>
                    </a:lnTo>
                    <a:lnTo>
                      <a:pt x="3" y="187"/>
                    </a:lnTo>
                    <a:lnTo>
                      <a:pt x="9" y="274"/>
                    </a:lnTo>
                    <a:lnTo>
                      <a:pt x="12" y="356"/>
                    </a:lnTo>
                    <a:close/>
                  </a:path>
                </a:pathLst>
              </a:custGeom>
              <a:solidFill>
                <a:srgbClr val="AA8E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 name="Freeform 290"/>
              <p:cNvSpPr>
                <a:spLocks noChangeAspect="1"/>
              </p:cNvSpPr>
              <p:nvPr/>
            </p:nvSpPr>
            <p:spPr bwMode="auto">
              <a:xfrm>
                <a:off x="5140" y="3343"/>
                <a:ext cx="21" cy="122"/>
              </a:xfrm>
              <a:custGeom>
                <a:avLst/>
                <a:gdLst>
                  <a:gd name="T0" fmla="*/ 64 w 118"/>
                  <a:gd name="T1" fmla="*/ 0 h 583"/>
                  <a:gd name="T2" fmla="*/ 0 w 118"/>
                  <a:gd name="T3" fmla="*/ 33 h 583"/>
                  <a:gd name="T4" fmla="*/ 8 w 118"/>
                  <a:gd name="T5" fmla="*/ 95 h 583"/>
                  <a:gd name="T6" fmla="*/ 16 w 118"/>
                  <a:gd name="T7" fmla="*/ 158 h 583"/>
                  <a:gd name="T8" fmla="*/ 23 w 118"/>
                  <a:gd name="T9" fmla="*/ 220 h 583"/>
                  <a:gd name="T10" fmla="*/ 30 w 118"/>
                  <a:gd name="T11" fmla="*/ 284 h 583"/>
                  <a:gd name="T12" fmla="*/ 37 w 118"/>
                  <a:gd name="T13" fmla="*/ 346 h 583"/>
                  <a:gd name="T14" fmla="*/ 43 w 118"/>
                  <a:gd name="T15" fmla="*/ 409 h 583"/>
                  <a:gd name="T16" fmla="*/ 50 w 118"/>
                  <a:gd name="T17" fmla="*/ 472 h 583"/>
                  <a:gd name="T18" fmla="*/ 57 w 118"/>
                  <a:gd name="T19" fmla="*/ 535 h 583"/>
                  <a:gd name="T20" fmla="*/ 79 w 118"/>
                  <a:gd name="T21" fmla="*/ 583 h 583"/>
                  <a:gd name="T22" fmla="*/ 110 w 118"/>
                  <a:gd name="T23" fmla="*/ 580 h 583"/>
                  <a:gd name="T24" fmla="*/ 113 w 118"/>
                  <a:gd name="T25" fmla="*/ 540 h 583"/>
                  <a:gd name="T26" fmla="*/ 117 w 118"/>
                  <a:gd name="T27" fmla="*/ 468 h 583"/>
                  <a:gd name="T28" fmla="*/ 118 w 118"/>
                  <a:gd name="T29" fmla="*/ 401 h 583"/>
                  <a:gd name="T30" fmla="*/ 118 w 118"/>
                  <a:gd name="T31" fmla="*/ 337 h 583"/>
                  <a:gd name="T32" fmla="*/ 114 w 118"/>
                  <a:gd name="T33" fmla="*/ 275 h 583"/>
                  <a:gd name="T34" fmla="*/ 110 w 118"/>
                  <a:gd name="T35" fmla="*/ 214 h 583"/>
                  <a:gd name="T36" fmla="*/ 105 w 118"/>
                  <a:gd name="T37" fmla="*/ 153 h 583"/>
                  <a:gd name="T38" fmla="*/ 99 w 118"/>
                  <a:gd name="T39" fmla="*/ 91 h 583"/>
                  <a:gd name="T40" fmla="*/ 92 w 118"/>
                  <a:gd name="T41" fmla="*/ 28 h 583"/>
                  <a:gd name="T42" fmla="*/ 64 w 118"/>
                  <a:gd name="T43" fmla="*/ 0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8" h="583">
                    <a:moveTo>
                      <a:pt x="64" y="0"/>
                    </a:moveTo>
                    <a:lnTo>
                      <a:pt x="0" y="33"/>
                    </a:lnTo>
                    <a:lnTo>
                      <a:pt x="8" y="95"/>
                    </a:lnTo>
                    <a:lnTo>
                      <a:pt x="16" y="158"/>
                    </a:lnTo>
                    <a:lnTo>
                      <a:pt x="23" y="220"/>
                    </a:lnTo>
                    <a:lnTo>
                      <a:pt x="30" y="284"/>
                    </a:lnTo>
                    <a:lnTo>
                      <a:pt x="37" y="346"/>
                    </a:lnTo>
                    <a:lnTo>
                      <a:pt x="43" y="409"/>
                    </a:lnTo>
                    <a:lnTo>
                      <a:pt x="50" y="472"/>
                    </a:lnTo>
                    <a:lnTo>
                      <a:pt x="57" y="535"/>
                    </a:lnTo>
                    <a:lnTo>
                      <a:pt x="79" y="583"/>
                    </a:lnTo>
                    <a:lnTo>
                      <a:pt x="110" y="580"/>
                    </a:lnTo>
                    <a:lnTo>
                      <a:pt x="113" y="540"/>
                    </a:lnTo>
                    <a:lnTo>
                      <a:pt x="117" y="468"/>
                    </a:lnTo>
                    <a:lnTo>
                      <a:pt x="118" y="401"/>
                    </a:lnTo>
                    <a:lnTo>
                      <a:pt x="118" y="337"/>
                    </a:lnTo>
                    <a:lnTo>
                      <a:pt x="114" y="275"/>
                    </a:lnTo>
                    <a:lnTo>
                      <a:pt x="110" y="214"/>
                    </a:lnTo>
                    <a:lnTo>
                      <a:pt x="105" y="153"/>
                    </a:lnTo>
                    <a:lnTo>
                      <a:pt x="99" y="91"/>
                    </a:lnTo>
                    <a:lnTo>
                      <a:pt x="92" y="28"/>
                    </a:lnTo>
                    <a:lnTo>
                      <a:pt x="64" y="0"/>
                    </a:lnTo>
                    <a:close/>
                  </a:path>
                </a:pathLst>
              </a:custGeom>
              <a:solidFill>
                <a:srgbClr val="3023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 name="Freeform 291"/>
              <p:cNvSpPr>
                <a:spLocks noChangeAspect="1"/>
              </p:cNvSpPr>
              <p:nvPr/>
            </p:nvSpPr>
            <p:spPr bwMode="auto">
              <a:xfrm>
                <a:off x="5125" y="3339"/>
                <a:ext cx="27" cy="7"/>
              </a:xfrm>
              <a:custGeom>
                <a:avLst/>
                <a:gdLst>
                  <a:gd name="T0" fmla="*/ 76 w 152"/>
                  <a:gd name="T1" fmla="*/ 38 h 38"/>
                  <a:gd name="T2" fmla="*/ 38 w 152"/>
                  <a:gd name="T3" fmla="*/ 35 h 38"/>
                  <a:gd name="T4" fmla="*/ 0 w 152"/>
                  <a:gd name="T5" fmla="*/ 33 h 38"/>
                  <a:gd name="T6" fmla="*/ 76 w 152"/>
                  <a:gd name="T7" fmla="*/ 0 h 38"/>
                  <a:gd name="T8" fmla="*/ 152 w 152"/>
                  <a:gd name="T9" fmla="*/ 6 h 38"/>
                  <a:gd name="T10" fmla="*/ 105 w 152"/>
                  <a:gd name="T11" fmla="*/ 20 h 38"/>
                  <a:gd name="T12" fmla="*/ 76 w 152"/>
                  <a:gd name="T13" fmla="*/ 38 h 38"/>
                </a:gdLst>
                <a:ahLst/>
                <a:cxnLst>
                  <a:cxn ang="0">
                    <a:pos x="T0" y="T1"/>
                  </a:cxn>
                  <a:cxn ang="0">
                    <a:pos x="T2" y="T3"/>
                  </a:cxn>
                  <a:cxn ang="0">
                    <a:pos x="T4" y="T5"/>
                  </a:cxn>
                  <a:cxn ang="0">
                    <a:pos x="T6" y="T7"/>
                  </a:cxn>
                  <a:cxn ang="0">
                    <a:pos x="T8" y="T9"/>
                  </a:cxn>
                  <a:cxn ang="0">
                    <a:pos x="T10" y="T11"/>
                  </a:cxn>
                  <a:cxn ang="0">
                    <a:pos x="T12" y="T13"/>
                  </a:cxn>
                </a:cxnLst>
                <a:rect l="0" t="0" r="r" b="b"/>
                <a:pathLst>
                  <a:path w="152" h="38">
                    <a:moveTo>
                      <a:pt x="76" y="38"/>
                    </a:moveTo>
                    <a:lnTo>
                      <a:pt x="38" y="35"/>
                    </a:lnTo>
                    <a:lnTo>
                      <a:pt x="0" y="33"/>
                    </a:lnTo>
                    <a:lnTo>
                      <a:pt x="76" y="0"/>
                    </a:lnTo>
                    <a:lnTo>
                      <a:pt x="152" y="6"/>
                    </a:lnTo>
                    <a:lnTo>
                      <a:pt x="105" y="20"/>
                    </a:lnTo>
                    <a:lnTo>
                      <a:pt x="76" y="38"/>
                    </a:lnTo>
                    <a:close/>
                  </a:path>
                </a:pathLst>
              </a:custGeom>
              <a:solidFill>
                <a:srgbClr val="B28C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292"/>
              <p:cNvSpPr>
                <a:spLocks noChangeAspect="1"/>
              </p:cNvSpPr>
              <p:nvPr/>
            </p:nvSpPr>
            <p:spPr bwMode="auto">
              <a:xfrm>
                <a:off x="5147" y="3423"/>
                <a:ext cx="15" cy="45"/>
              </a:xfrm>
              <a:custGeom>
                <a:avLst/>
                <a:gdLst>
                  <a:gd name="T0" fmla="*/ 89 w 89"/>
                  <a:gd name="T1" fmla="*/ 0 h 215"/>
                  <a:gd name="T2" fmla="*/ 86 w 89"/>
                  <a:gd name="T3" fmla="*/ 140 h 215"/>
                  <a:gd name="T4" fmla="*/ 84 w 89"/>
                  <a:gd name="T5" fmla="*/ 184 h 215"/>
                  <a:gd name="T6" fmla="*/ 70 w 89"/>
                  <a:gd name="T7" fmla="*/ 215 h 215"/>
                  <a:gd name="T8" fmla="*/ 52 w 89"/>
                  <a:gd name="T9" fmla="*/ 214 h 215"/>
                  <a:gd name="T10" fmla="*/ 23 w 89"/>
                  <a:gd name="T11" fmla="*/ 176 h 215"/>
                  <a:gd name="T12" fmla="*/ 15 w 89"/>
                  <a:gd name="T13" fmla="*/ 130 h 215"/>
                  <a:gd name="T14" fmla="*/ 0 w 89"/>
                  <a:gd name="T15" fmla="*/ 1 h 215"/>
                  <a:gd name="T16" fmla="*/ 20 w 89"/>
                  <a:gd name="T17" fmla="*/ 134 h 215"/>
                  <a:gd name="T18" fmla="*/ 37 w 89"/>
                  <a:gd name="T19" fmla="*/ 184 h 215"/>
                  <a:gd name="T20" fmla="*/ 51 w 89"/>
                  <a:gd name="T21" fmla="*/ 194 h 215"/>
                  <a:gd name="T22" fmla="*/ 70 w 89"/>
                  <a:gd name="T23" fmla="*/ 185 h 215"/>
                  <a:gd name="T24" fmla="*/ 75 w 89"/>
                  <a:gd name="T25" fmla="*/ 121 h 215"/>
                  <a:gd name="T26" fmla="*/ 83 w 89"/>
                  <a:gd name="T27" fmla="*/ 30 h 215"/>
                  <a:gd name="T28" fmla="*/ 89 w 89"/>
                  <a:gd name="T29"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215">
                    <a:moveTo>
                      <a:pt x="89" y="0"/>
                    </a:moveTo>
                    <a:lnTo>
                      <a:pt x="86" y="140"/>
                    </a:lnTo>
                    <a:lnTo>
                      <a:pt x="84" y="184"/>
                    </a:lnTo>
                    <a:lnTo>
                      <a:pt x="70" y="215"/>
                    </a:lnTo>
                    <a:lnTo>
                      <a:pt x="52" y="214"/>
                    </a:lnTo>
                    <a:lnTo>
                      <a:pt x="23" y="176"/>
                    </a:lnTo>
                    <a:lnTo>
                      <a:pt x="15" y="130"/>
                    </a:lnTo>
                    <a:lnTo>
                      <a:pt x="0" y="1"/>
                    </a:lnTo>
                    <a:lnTo>
                      <a:pt x="20" y="134"/>
                    </a:lnTo>
                    <a:lnTo>
                      <a:pt x="37" y="184"/>
                    </a:lnTo>
                    <a:lnTo>
                      <a:pt x="51" y="194"/>
                    </a:lnTo>
                    <a:lnTo>
                      <a:pt x="70" y="185"/>
                    </a:lnTo>
                    <a:lnTo>
                      <a:pt x="75" y="121"/>
                    </a:lnTo>
                    <a:lnTo>
                      <a:pt x="83" y="30"/>
                    </a:lnTo>
                    <a:lnTo>
                      <a:pt x="89" y="0"/>
                    </a:lnTo>
                    <a:close/>
                  </a:path>
                </a:pathLst>
              </a:custGeom>
              <a:solidFill>
                <a:srgbClr val="DBC4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 name="Freeform 293"/>
              <p:cNvSpPr>
                <a:spLocks noChangeAspect="1"/>
              </p:cNvSpPr>
              <p:nvPr/>
            </p:nvSpPr>
            <p:spPr bwMode="auto">
              <a:xfrm>
                <a:off x="4995" y="3369"/>
                <a:ext cx="61" cy="202"/>
              </a:xfrm>
              <a:custGeom>
                <a:avLst/>
                <a:gdLst>
                  <a:gd name="T0" fmla="*/ 259 w 335"/>
                  <a:gd name="T1" fmla="*/ 0 h 968"/>
                  <a:gd name="T2" fmla="*/ 171 w 335"/>
                  <a:gd name="T3" fmla="*/ 9 h 968"/>
                  <a:gd name="T4" fmla="*/ 52 w 335"/>
                  <a:gd name="T5" fmla="*/ 35 h 968"/>
                  <a:gd name="T6" fmla="*/ 45 w 335"/>
                  <a:gd name="T7" fmla="*/ 125 h 968"/>
                  <a:gd name="T8" fmla="*/ 24 w 335"/>
                  <a:gd name="T9" fmla="*/ 214 h 968"/>
                  <a:gd name="T10" fmla="*/ 9 w 335"/>
                  <a:gd name="T11" fmla="*/ 294 h 968"/>
                  <a:gd name="T12" fmla="*/ 1 w 335"/>
                  <a:gd name="T13" fmla="*/ 368 h 968"/>
                  <a:gd name="T14" fmla="*/ 0 w 335"/>
                  <a:gd name="T15" fmla="*/ 438 h 968"/>
                  <a:gd name="T16" fmla="*/ 8 w 335"/>
                  <a:gd name="T17" fmla="*/ 506 h 968"/>
                  <a:gd name="T18" fmla="*/ 26 w 335"/>
                  <a:gd name="T19" fmla="*/ 577 h 968"/>
                  <a:gd name="T20" fmla="*/ 56 w 335"/>
                  <a:gd name="T21" fmla="*/ 650 h 968"/>
                  <a:gd name="T22" fmla="*/ 99 w 335"/>
                  <a:gd name="T23" fmla="*/ 731 h 968"/>
                  <a:gd name="T24" fmla="*/ 98 w 335"/>
                  <a:gd name="T25" fmla="*/ 948 h 968"/>
                  <a:gd name="T26" fmla="*/ 200 w 335"/>
                  <a:gd name="T27" fmla="*/ 968 h 968"/>
                  <a:gd name="T28" fmla="*/ 322 w 335"/>
                  <a:gd name="T29" fmla="*/ 907 h 968"/>
                  <a:gd name="T30" fmla="*/ 335 w 335"/>
                  <a:gd name="T31" fmla="*/ 587 h 968"/>
                  <a:gd name="T32" fmla="*/ 297 w 335"/>
                  <a:gd name="T33" fmla="*/ 94 h 968"/>
                  <a:gd name="T34" fmla="*/ 259 w 335"/>
                  <a:gd name="T3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5" h="968">
                    <a:moveTo>
                      <a:pt x="259" y="0"/>
                    </a:moveTo>
                    <a:lnTo>
                      <a:pt x="171" y="9"/>
                    </a:lnTo>
                    <a:lnTo>
                      <a:pt x="52" y="35"/>
                    </a:lnTo>
                    <a:lnTo>
                      <a:pt x="45" y="125"/>
                    </a:lnTo>
                    <a:lnTo>
                      <a:pt x="24" y="214"/>
                    </a:lnTo>
                    <a:lnTo>
                      <a:pt x="9" y="294"/>
                    </a:lnTo>
                    <a:lnTo>
                      <a:pt x="1" y="368"/>
                    </a:lnTo>
                    <a:lnTo>
                      <a:pt x="0" y="438"/>
                    </a:lnTo>
                    <a:lnTo>
                      <a:pt x="8" y="506"/>
                    </a:lnTo>
                    <a:lnTo>
                      <a:pt x="26" y="577"/>
                    </a:lnTo>
                    <a:lnTo>
                      <a:pt x="56" y="650"/>
                    </a:lnTo>
                    <a:lnTo>
                      <a:pt x="99" y="731"/>
                    </a:lnTo>
                    <a:lnTo>
                      <a:pt x="98" y="948"/>
                    </a:lnTo>
                    <a:lnTo>
                      <a:pt x="200" y="968"/>
                    </a:lnTo>
                    <a:lnTo>
                      <a:pt x="322" y="907"/>
                    </a:lnTo>
                    <a:lnTo>
                      <a:pt x="335" y="587"/>
                    </a:lnTo>
                    <a:lnTo>
                      <a:pt x="297" y="94"/>
                    </a:lnTo>
                    <a:lnTo>
                      <a:pt x="259" y="0"/>
                    </a:lnTo>
                    <a:close/>
                  </a:path>
                </a:pathLst>
              </a:custGeom>
              <a:solidFill>
                <a:srgbClr val="5144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 name="Freeform 294"/>
              <p:cNvSpPr>
                <a:spLocks noChangeAspect="1"/>
              </p:cNvSpPr>
              <p:nvPr/>
            </p:nvSpPr>
            <p:spPr bwMode="auto">
              <a:xfrm>
                <a:off x="5065" y="3327"/>
                <a:ext cx="83" cy="186"/>
              </a:xfrm>
              <a:custGeom>
                <a:avLst/>
                <a:gdLst>
                  <a:gd name="T0" fmla="*/ 410 w 461"/>
                  <a:gd name="T1" fmla="*/ 0 h 891"/>
                  <a:gd name="T2" fmla="*/ 385 w 461"/>
                  <a:gd name="T3" fmla="*/ 7 h 891"/>
                  <a:gd name="T4" fmla="*/ 360 w 461"/>
                  <a:gd name="T5" fmla="*/ 14 h 891"/>
                  <a:gd name="T6" fmla="*/ 333 w 461"/>
                  <a:gd name="T7" fmla="*/ 22 h 891"/>
                  <a:gd name="T8" fmla="*/ 307 w 461"/>
                  <a:gd name="T9" fmla="*/ 28 h 891"/>
                  <a:gd name="T10" fmla="*/ 281 w 461"/>
                  <a:gd name="T11" fmla="*/ 35 h 891"/>
                  <a:gd name="T12" fmla="*/ 255 w 461"/>
                  <a:gd name="T13" fmla="*/ 42 h 891"/>
                  <a:gd name="T14" fmla="*/ 228 w 461"/>
                  <a:gd name="T15" fmla="*/ 48 h 891"/>
                  <a:gd name="T16" fmla="*/ 202 w 461"/>
                  <a:gd name="T17" fmla="*/ 54 h 891"/>
                  <a:gd name="T18" fmla="*/ 175 w 461"/>
                  <a:gd name="T19" fmla="*/ 60 h 891"/>
                  <a:gd name="T20" fmla="*/ 150 w 461"/>
                  <a:gd name="T21" fmla="*/ 66 h 891"/>
                  <a:gd name="T22" fmla="*/ 124 w 461"/>
                  <a:gd name="T23" fmla="*/ 72 h 891"/>
                  <a:gd name="T24" fmla="*/ 98 w 461"/>
                  <a:gd name="T25" fmla="*/ 77 h 891"/>
                  <a:gd name="T26" fmla="*/ 73 w 461"/>
                  <a:gd name="T27" fmla="*/ 83 h 891"/>
                  <a:gd name="T28" fmla="*/ 49 w 461"/>
                  <a:gd name="T29" fmla="*/ 89 h 891"/>
                  <a:gd name="T30" fmla="*/ 25 w 461"/>
                  <a:gd name="T31" fmla="*/ 94 h 891"/>
                  <a:gd name="T32" fmla="*/ 0 w 461"/>
                  <a:gd name="T33" fmla="*/ 99 h 891"/>
                  <a:gd name="T34" fmla="*/ 13 w 461"/>
                  <a:gd name="T35" fmla="*/ 200 h 891"/>
                  <a:gd name="T36" fmla="*/ 23 w 461"/>
                  <a:gd name="T37" fmla="*/ 299 h 891"/>
                  <a:gd name="T38" fmla="*/ 34 w 461"/>
                  <a:gd name="T39" fmla="*/ 397 h 891"/>
                  <a:gd name="T40" fmla="*/ 42 w 461"/>
                  <a:gd name="T41" fmla="*/ 494 h 891"/>
                  <a:gd name="T42" fmla="*/ 49 w 461"/>
                  <a:gd name="T43" fmla="*/ 591 h 891"/>
                  <a:gd name="T44" fmla="*/ 52 w 461"/>
                  <a:gd name="T45" fmla="*/ 690 h 891"/>
                  <a:gd name="T46" fmla="*/ 55 w 461"/>
                  <a:gd name="T47" fmla="*/ 789 h 891"/>
                  <a:gd name="T48" fmla="*/ 55 w 461"/>
                  <a:gd name="T49" fmla="*/ 891 h 891"/>
                  <a:gd name="T50" fmla="*/ 84 w 461"/>
                  <a:gd name="T51" fmla="*/ 881 h 891"/>
                  <a:gd name="T52" fmla="*/ 113 w 461"/>
                  <a:gd name="T53" fmla="*/ 871 h 891"/>
                  <a:gd name="T54" fmla="*/ 141 w 461"/>
                  <a:gd name="T55" fmla="*/ 862 h 891"/>
                  <a:gd name="T56" fmla="*/ 167 w 461"/>
                  <a:gd name="T57" fmla="*/ 850 h 891"/>
                  <a:gd name="T58" fmla="*/ 193 w 461"/>
                  <a:gd name="T59" fmla="*/ 840 h 891"/>
                  <a:gd name="T60" fmla="*/ 218 w 461"/>
                  <a:gd name="T61" fmla="*/ 829 h 891"/>
                  <a:gd name="T62" fmla="*/ 242 w 461"/>
                  <a:gd name="T63" fmla="*/ 816 h 891"/>
                  <a:gd name="T64" fmla="*/ 265 w 461"/>
                  <a:gd name="T65" fmla="*/ 804 h 891"/>
                  <a:gd name="T66" fmla="*/ 289 w 461"/>
                  <a:gd name="T67" fmla="*/ 792 h 891"/>
                  <a:gd name="T68" fmla="*/ 312 w 461"/>
                  <a:gd name="T69" fmla="*/ 778 h 891"/>
                  <a:gd name="T70" fmla="*/ 336 w 461"/>
                  <a:gd name="T71" fmla="*/ 764 h 891"/>
                  <a:gd name="T72" fmla="*/ 360 w 461"/>
                  <a:gd name="T73" fmla="*/ 750 h 891"/>
                  <a:gd name="T74" fmla="*/ 384 w 461"/>
                  <a:gd name="T75" fmla="*/ 736 h 891"/>
                  <a:gd name="T76" fmla="*/ 409 w 461"/>
                  <a:gd name="T77" fmla="*/ 721 h 891"/>
                  <a:gd name="T78" fmla="*/ 435 w 461"/>
                  <a:gd name="T79" fmla="*/ 706 h 891"/>
                  <a:gd name="T80" fmla="*/ 461 w 461"/>
                  <a:gd name="T81" fmla="*/ 690 h 891"/>
                  <a:gd name="T82" fmla="*/ 458 w 461"/>
                  <a:gd name="T83" fmla="*/ 603 h 891"/>
                  <a:gd name="T84" fmla="*/ 454 w 461"/>
                  <a:gd name="T85" fmla="*/ 516 h 891"/>
                  <a:gd name="T86" fmla="*/ 450 w 461"/>
                  <a:gd name="T87" fmla="*/ 430 h 891"/>
                  <a:gd name="T88" fmla="*/ 445 w 461"/>
                  <a:gd name="T89" fmla="*/ 345 h 891"/>
                  <a:gd name="T90" fmla="*/ 439 w 461"/>
                  <a:gd name="T91" fmla="*/ 259 h 891"/>
                  <a:gd name="T92" fmla="*/ 431 w 461"/>
                  <a:gd name="T93" fmla="*/ 174 h 891"/>
                  <a:gd name="T94" fmla="*/ 422 w 461"/>
                  <a:gd name="T95" fmla="*/ 88 h 891"/>
                  <a:gd name="T96" fmla="*/ 410 w 461"/>
                  <a:gd name="T97" fmla="*/ 0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1" h="891">
                    <a:moveTo>
                      <a:pt x="410" y="0"/>
                    </a:moveTo>
                    <a:lnTo>
                      <a:pt x="385" y="7"/>
                    </a:lnTo>
                    <a:lnTo>
                      <a:pt x="360" y="14"/>
                    </a:lnTo>
                    <a:lnTo>
                      <a:pt x="333" y="22"/>
                    </a:lnTo>
                    <a:lnTo>
                      <a:pt x="307" y="28"/>
                    </a:lnTo>
                    <a:lnTo>
                      <a:pt x="281" y="35"/>
                    </a:lnTo>
                    <a:lnTo>
                      <a:pt x="255" y="42"/>
                    </a:lnTo>
                    <a:lnTo>
                      <a:pt x="228" y="48"/>
                    </a:lnTo>
                    <a:lnTo>
                      <a:pt x="202" y="54"/>
                    </a:lnTo>
                    <a:lnTo>
                      <a:pt x="175" y="60"/>
                    </a:lnTo>
                    <a:lnTo>
                      <a:pt x="150" y="66"/>
                    </a:lnTo>
                    <a:lnTo>
                      <a:pt x="124" y="72"/>
                    </a:lnTo>
                    <a:lnTo>
                      <a:pt x="98" y="77"/>
                    </a:lnTo>
                    <a:lnTo>
                      <a:pt x="73" y="83"/>
                    </a:lnTo>
                    <a:lnTo>
                      <a:pt x="49" y="89"/>
                    </a:lnTo>
                    <a:lnTo>
                      <a:pt x="25" y="94"/>
                    </a:lnTo>
                    <a:lnTo>
                      <a:pt x="0" y="99"/>
                    </a:lnTo>
                    <a:lnTo>
                      <a:pt x="13" y="200"/>
                    </a:lnTo>
                    <a:lnTo>
                      <a:pt x="23" y="299"/>
                    </a:lnTo>
                    <a:lnTo>
                      <a:pt x="34" y="397"/>
                    </a:lnTo>
                    <a:lnTo>
                      <a:pt x="42" y="494"/>
                    </a:lnTo>
                    <a:lnTo>
                      <a:pt x="49" y="591"/>
                    </a:lnTo>
                    <a:lnTo>
                      <a:pt x="52" y="690"/>
                    </a:lnTo>
                    <a:lnTo>
                      <a:pt x="55" y="789"/>
                    </a:lnTo>
                    <a:lnTo>
                      <a:pt x="55" y="891"/>
                    </a:lnTo>
                    <a:lnTo>
                      <a:pt x="84" y="881"/>
                    </a:lnTo>
                    <a:lnTo>
                      <a:pt x="113" y="871"/>
                    </a:lnTo>
                    <a:lnTo>
                      <a:pt x="141" y="862"/>
                    </a:lnTo>
                    <a:lnTo>
                      <a:pt x="167" y="850"/>
                    </a:lnTo>
                    <a:lnTo>
                      <a:pt x="193" y="840"/>
                    </a:lnTo>
                    <a:lnTo>
                      <a:pt x="218" y="829"/>
                    </a:lnTo>
                    <a:lnTo>
                      <a:pt x="242" y="816"/>
                    </a:lnTo>
                    <a:lnTo>
                      <a:pt x="265" y="804"/>
                    </a:lnTo>
                    <a:lnTo>
                      <a:pt x="289" y="792"/>
                    </a:lnTo>
                    <a:lnTo>
                      <a:pt x="312" y="778"/>
                    </a:lnTo>
                    <a:lnTo>
                      <a:pt x="336" y="764"/>
                    </a:lnTo>
                    <a:lnTo>
                      <a:pt x="360" y="750"/>
                    </a:lnTo>
                    <a:lnTo>
                      <a:pt x="384" y="736"/>
                    </a:lnTo>
                    <a:lnTo>
                      <a:pt x="409" y="721"/>
                    </a:lnTo>
                    <a:lnTo>
                      <a:pt x="435" y="706"/>
                    </a:lnTo>
                    <a:lnTo>
                      <a:pt x="461" y="690"/>
                    </a:lnTo>
                    <a:lnTo>
                      <a:pt x="458" y="603"/>
                    </a:lnTo>
                    <a:lnTo>
                      <a:pt x="454" y="516"/>
                    </a:lnTo>
                    <a:lnTo>
                      <a:pt x="450" y="430"/>
                    </a:lnTo>
                    <a:lnTo>
                      <a:pt x="445" y="345"/>
                    </a:lnTo>
                    <a:lnTo>
                      <a:pt x="439" y="259"/>
                    </a:lnTo>
                    <a:lnTo>
                      <a:pt x="431" y="174"/>
                    </a:lnTo>
                    <a:lnTo>
                      <a:pt x="422" y="88"/>
                    </a:lnTo>
                    <a:lnTo>
                      <a:pt x="410" y="0"/>
                    </a:lnTo>
                    <a:close/>
                  </a:path>
                </a:pathLst>
              </a:custGeom>
              <a:solidFill>
                <a:srgbClr val="876B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 name="Freeform 295"/>
              <p:cNvSpPr>
                <a:spLocks noChangeAspect="1"/>
              </p:cNvSpPr>
              <p:nvPr/>
            </p:nvSpPr>
            <p:spPr bwMode="auto">
              <a:xfrm>
                <a:off x="5050" y="3302"/>
                <a:ext cx="103" cy="261"/>
              </a:xfrm>
              <a:custGeom>
                <a:avLst/>
                <a:gdLst>
                  <a:gd name="T0" fmla="*/ 493 w 565"/>
                  <a:gd name="T1" fmla="*/ 0 h 1247"/>
                  <a:gd name="T2" fmla="*/ 462 w 565"/>
                  <a:gd name="T3" fmla="*/ 7 h 1247"/>
                  <a:gd name="T4" fmla="*/ 429 w 565"/>
                  <a:gd name="T5" fmla="*/ 12 h 1247"/>
                  <a:gd name="T6" fmla="*/ 400 w 565"/>
                  <a:gd name="T7" fmla="*/ 19 h 1247"/>
                  <a:gd name="T8" fmla="*/ 368 w 565"/>
                  <a:gd name="T9" fmla="*/ 26 h 1247"/>
                  <a:gd name="T10" fmla="*/ 337 w 565"/>
                  <a:gd name="T11" fmla="*/ 34 h 1247"/>
                  <a:gd name="T12" fmla="*/ 307 w 565"/>
                  <a:gd name="T13" fmla="*/ 41 h 1247"/>
                  <a:gd name="T14" fmla="*/ 277 w 565"/>
                  <a:gd name="T15" fmla="*/ 48 h 1247"/>
                  <a:gd name="T16" fmla="*/ 246 w 565"/>
                  <a:gd name="T17" fmla="*/ 55 h 1247"/>
                  <a:gd name="T18" fmla="*/ 216 w 565"/>
                  <a:gd name="T19" fmla="*/ 62 h 1247"/>
                  <a:gd name="T20" fmla="*/ 186 w 565"/>
                  <a:gd name="T21" fmla="*/ 69 h 1247"/>
                  <a:gd name="T22" fmla="*/ 155 w 565"/>
                  <a:gd name="T23" fmla="*/ 75 h 1247"/>
                  <a:gd name="T24" fmla="*/ 125 w 565"/>
                  <a:gd name="T25" fmla="*/ 80 h 1247"/>
                  <a:gd name="T26" fmla="*/ 94 w 565"/>
                  <a:gd name="T27" fmla="*/ 86 h 1247"/>
                  <a:gd name="T28" fmla="*/ 63 w 565"/>
                  <a:gd name="T29" fmla="*/ 92 h 1247"/>
                  <a:gd name="T30" fmla="*/ 32 w 565"/>
                  <a:gd name="T31" fmla="*/ 97 h 1247"/>
                  <a:gd name="T32" fmla="*/ 0 w 565"/>
                  <a:gd name="T33" fmla="*/ 100 h 1247"/>
                  <a:gd name="T34" fmla="*/ 17 w 565"/>
                  <a:gd name="T35" fmla="*/ 243 h 1247"/>
                  <a:gd name="T36" fmla="*/ 32 w 565"/>
                  <a:gd name="T37" fmla="*/ 387 h 1247"/>
                  <a:gd name="T38" fmla="*/ 46 w 565"/>
                  <a:gd name="T39" fmla="*/ 530 h 1247"/>
                  <a:gd name="T40" fmla="*/ 56 w 565"/>
                  <a:gd name="T41" fmla="*/ 673 h 1247"/>
                  <a:gd name="T42" fmla="*/ 62 w 565"/>
                  <a:gd name="T43" fmla="*/ 815 h 1247"/>
                  <a:gd name="T44" fmla="*/ 66 w 565"/>
                  <a:gd name="T45" fmla="*/ 959 h 1247"/>
                  <a:gd name="T46" fmla="*/ 63 w 565"/>
                  <a:gd name="T47" fmla="*/ 1103 h 1247"/>
                  <a:gd name="T48" fmla="*/ 56 w 565"/>
                  <a:gd name="T49" fmla="*/ 1247 h 1247"/>
                  <a:gd name="T50" fmla="*/ 92 w 565"/>
                  <a:gd name="T51" fmla="*/ 1237 h 1247"/>
                  <a:gd name="T52" fmla="*/ 127 w 565"/>
                  <a:gd name="T53" fmla="*/ 1227 h 1247"/>
                  <a:gd name="T54" fmla="*/ 161 w 565"/>
                  <a:gd name="T55" fmla="*/ 1214 h 1247"/>
                  <a:gd name="T56" fmla="*/ 195 w 565"/>
                  <a:gd name="T57" fmla="*/ 1202 h 1247"/>
                  <a:gd name="T58" fmla="*/ 228 w 565"/>
                  <a:gd name="T59" fmla="*/ 1189 h 1247"/>
                  <a:gd name="T60" fmla="*/ 261 w 565"/>
                  <a:gd name="T61" fmla="*/ 1175 h 1247"/>
                  <a:gd name="T62" fmla="*/ 294 w 565"/>
                  <a:gd name="T63" fmla="*/ 1159 h 1247"/>
                  <a:gd name="T64" fmla="*/ 325 w 565"/>
                  <a:gd name="T65" fmla="*/ 1142 h 1247"/>
                  <a:gd name="T66" fmla="*/ 356 w 565"/>
                  <a:gd name="T67" fmla="*/ 1125 h 1247"/>
                  <a:gd name="T68" fmla="*/ 387 w 565"/>
                  <a:gd name="T69" fmla="*/ 1107 h 1247"/>
                  <a:gd name="T70" fmla="*/ 417 w 565"/>
                  <a:gd name="T71" fmla="*/ 1087 h 1247"/>
                  <a:gd name="T72" fmla="*/ 446 w 565"/>
                  <a:gd name="T73" fmla="*/ 1066 h 1247"/>
                  <a:gd name="T74" fmla="*/ 474 w 565"/>
                  <a:gd name="T75" fmla="*/ 1045 h 1247"/>
                  <a:gd name="T76" fmla="*/ 502 w 565"/>
                  <a:gd name="T77" fmla="*/ 1022 h 1247"/>
                  <a:gd name="T78" fmla="*/ 530 w 565"/>
                  <a:gd name="T79" fmla="*/ 997 h 1247"/>
                  <a:gd name="T80" fmla="*/ 556 w 565"/>
                  <a:gd name="T81" fmla="*/ 971 h 1247"/>
                  <a:gd name="T82" fmla="*/ 562 w 565"/>
                  <a:gd name="T83" fmla="*/ 859 h 1247"/>
                  <a:gd name="T84" fmla="*/ 565 w 565"/>
                  <a:gd name="T85" fmla="*/ 737 h 1247"/>
                  <a:gd name="T86" fmla="*/ 565 w 565"/>
                  <a:gd name="T87" fmla="*/ 609 h 1247"/>
                  <a:gd name="T88" fmla="*/ 561 w 565"/>
                  <a:gd name="T89" fmla="*/ 478 h 1247"/>
                  <a:gd name="T90" fmla="*/ 553 w 565"/>
                  <a:gd name="T91" fmla="*/ 349 h 1247"/>
                  <a:gd name="T92" fmla="*/ 539 w 565"/>
                  <a:gd name="T93" fmla="*/ 223 h 1247"/>
                  <a:gd name="T94" fmla="*/ 519 w 565"/>
                  <a:gd name="T95" fmla="*/ 106 h 1247"/>
                  <a:gd name="T96" fmla="*/ 493 w 565"/>
                  <a:gd name="T97" fmla="*/ 0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65" h="1247">
                    <a:moveTo>
                      <a:pt x="493" y="0"/>
                    </a:moveTo>
                    <a:lnTo>
                      <a:pt x="462" y="7"/>
                    </a:lnTo>
                    <a:lnTo>
                      <a:pt x="429" y="12"/>
                    </a:lnTo>
                    <a:lnTo>
                      <a:pt x="400" y="19"/>
                    </a:lnTo>
                    <a:lnTo>
                      <a:pt x="368" y="26"/>
                    </a:lnTo>
                    <a:lnTo>
                      <a:pt x="337" y="34"/>
                    </a:lnTo>
                    <a:lnTo>
                      <a:pt x="307" y="41"/>
                    </a:lnTo>
                    <a:lnTo>
                      <a:pt x="277" y="48"/>
                    </a:lnTo>
                    <a:lnTo>
                      <a:pt x="246" y="55"/>
                    </a:lnTo>
                    <a:lnTo>
                      <a:pt x="216" y="62"/>
                    </a:lnTo>
                    <a:lnTo>
                      <a:pt x="186" y="69"/>
                    </a:lnTo>
                    <a:lnTo>
                      <a:pt x="155" y="75"/>
                    </a:lnTo>
                    <a:lnTo>
                      <a:pt x="125" y="80"/>
                    </a:lnTo>
                    <a:lnTo>
                      <a:pt x="94" y="86"/>
                    </a:lnTo>
                    <a:lnTo>
                      <a:pt x="63" y="92"/>
                    </a:lnTo>
                    <a:lnTo>
                      <a:pt x="32" y="97"/>
                    </a:lnTo>
                    <a:lnTo>
                      <a:pt x="0" y="100"/>
                    </a:lnTo>
                    <a:lnTo>
                      <a:pt x="17" y="243"/>
                    </a:lnTo>
                    <a:lnTo>
                      <a:pt x="32" y="387"/>
                    </a:lnTo>
                    <a:lnTo>
                      <a:pt x="46" y="530"/>
                    </a:lnTo>
                    <a:lnTo>
                      <a:pt x="56" y="673"/>
                    </a:lnTo>
                    <a:lnTo>
                      <a:pt x="62" y="815"/>
                    </a:lnTo>
                    <a:lnTo>
                      <a:pt x="66" y="959"/>
                    </a:lnTo>
                    <a:lnTo>
                      <a:pt x="63" y="1103"/>
                    </a:lnTo>
                    <a:lnTo>
                      <a:pt x="56" y="1247"/>
                    </a:lnTo>
                    <a:lnTo>
                      <a:pt x="92" y="1237"/>
                    </a:lnTo>
                    <a:lnTo>
                      <a:pt x="127" y="1227"/>
                    </a:lnTo>
                    <a:lnTo>
                      <a:pt x="161" y="1214"/>
                    </a:lnTo>
                    <a:lnTo>
                      <a:pt x="195" y="1202"/>
                    </a:lnTo>
                    <a:lnTo>
                      <a:pt x="228" y="1189"/>
                    </a:lnTo>
                    <a:lnTo>
                      <a:pt x="261" y="1175"/>
                    </a:lnTo>
                    <a:lnTo>
                      <a:pt x="294" y="1159"/>
                    </a:lnTo>
                    <a:lnTo>
                      <a:pt x="325" y="1142"/>
                    </a:lnTo>
                    <a:lnTo>
                      <a:pt x="356" y="1125"/>
                    </a:lnTo>
                    <a:lnTo>
                      <a:pt x="387" y="1107"/>
                    </a:lnTo>
                    <a:lnTo>
                      <a:pt x="417" y="1087"/>
                    </a:lnTo>
                    <a:lnTo>
                      <a:pt x="446" y="1066"/>
                    </a:lnTo>
                    <a:lnTo>
                      <a:pt x="474" y="1045"/>
                    </a:lnTo>
                    <a:lnTo>
                      <a:pt x="502" y="1022"/>
                    </a:lnTo>
                    <a:lnTo>
                      <a:pt x="530" y="997"/>
                    </a:lnTo>
                    <a:lnTo>
                      <a:pt x="556" y="971"/>
                    </a:lnTo>
                    <a:lnTo>
                      <a:pt x="562" y="859"/>
                    </a:lnTo>
                    <a:lnTo>
                      <a:pt x="565" y="737"/>
                    </a:lnTo>
                    <a:lnTo>
                      <a:pt x="565" y="609"/>
                    </a:lnTo>
                    <a:lnTo>
                      <a:pt x="561" y="478"/>
                    </a:lnTo>
                    <a:lnTo>
                      <a:pt x="553" y="349"/>
                    </a:lnTo>
                    <a:lnTo>
                      <a:pt x="539" y="223"/>
                    </a:lnTo>
                    <a:lnTo>
                      <a:pt x="519" y="106"/>
                    </a:lnTo>
                    <a:lnTo>
                      <a:pt x="493" y="0"/>
                    </a:lnTo>
                    <a:close/>
                  </a:path>
                </a:pathLst>
              </a:custGeom>
              <a:solidFill>
                <a:srgbClr val="AA8E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 name="Freeform 296"/>
              <p:cNvSpPr>
                <a:spLocks noChangeAspect="1"/>
              </p:cNvSpPr>
              <p:nvPr/>
            </p:nvSpPr>
            <p:spPr bwMode="auto">
              <a:xfrm>
                <a:off x="5053" y="3303"/>
                <a:ext cx="99" cy="250"/>
              </a:xfrm>
              <a:custGeom>
                <a:avLst/>
                <a:gdLst>
                  <a:gd name="T0" fmla="*/ 476 w 546"/>
                  <a:gd name="T1" fmla="*/ 0 h 1196"/>
                  <a:gd name="T2" fmla="*/ 446 w 546"/>
                  <a:gd name="T3" fmla="*/ 6 h 1196"/>
                  <a:gd name="T4" fmla="*/ 416 w 546"/>
                  <a:gd name="T5" fmla="*/ 13 h 1196"/>
                  <a:gd name="T6" fmla="*/ 386 w 546"/>
                  <a:gd name="T7" fmla="*/ 19 h 1196"/>
                  <a:gd name="T8" fmla="*/ 356 w 546"/>
                  <a:gd name="T9" fmla="*/ 25 h 1196"/>
                  <a:gd name="T10" fmla="*/ 327 w 546"/>
                  <a:gd name="T11" fmla="*/ 32 h 1196"/>
                  <a:gd name="T12" fmla="*/ 297 w 546"/>
                  <a:gd name="T13" fmla="*/ 38 h 1196"/>
                  <a:gd name="T14" fmla="*/ 269 w 546"/>
                  <a:gd name="T15" fmla="*/ 45 h 1196"/>
                  <a:gd name="T16" fmla="*/ 239 w 546"/>
                  <a:gd name="T17" fmla="*/ 52 h 1196"/>
                  <a:gd name="T18" fmla="*/ 210 w 546"/>
                  <a:gd name="T19" fmla="*/ 58 h 1196"/>
                  <a:gd name="T20" fmla="*/ 180 w 546"/>
                  <a:gd name="T21" fmla="*/ 65 h 1196"/>
                  <a:gd name="T22" fmla="*/ 151 w 546"/>
                  <a:gd name="T23" fmla="*/ 70 h 1196"/>
                  <a:gd name="T24" fmla="*/ 121 w 546"/>
                  <a:gd name="T25" fmla="*/ 76 h 1196"/>
                  <a:gd name="T26" fmla="*/ 91 w 546"/>
                  <a:gd name="T27" fmla="*/ 81 h 1196"/>
                  <a:gd name="T28" fmla="*/ 61 w 546"/>
                  <a:gd name="T29" fmla="*/ 87 h 1196"/>
                  <a:gd name="T30" fmla="*/ 31 w 546"/>
                  <a:gd name="T31" fmla="*/ 91 h 1196"/>
                  <a:gd name="T32" fmla="*/ 0 w 546"/>
                  <a:gd name="T33" fmla="*/ 95 h 1196"/>
                  <a:gd name="T34" fmla="*/ 17 w 546"/>
                  <a:gd name="T35" fmla="*/ 232 h 1196"/>
                  <a:gd name="T36" fmla="*/ 32 w 546"/>
                  <a:gd name="T37" fmla="*/ 370 h 1196"/>
                  <a:gd name="T38" fmla="*/ 45 w 546"/>
                  <a:gd name="T39" fmla="*/ 507 h 1196"/>
                  <a:gd name="T40" fmla="*/ 55 w 546"/>
                  <a:gd name="T41" fmla="*/ 643 h 1196"/>
                  <a:gd name="T42" fmla="*/ 62 w 546"/>
                  <a:gd name="T43" fmla="*/ 781 h 1196"/>
                  <a:gd name="T44" fmla="*/ 66 w 546"/>
                  <a:gd name="T45" fmla="*/ 918 h 1196"/>
                  <a:gd name="T46" fmla="*/ 64 w 546"/>
                  <a:gd name="T47" fmla="*/ 1056 h 1196"/>
                  <a:gd name="T48" fmla="*/ 57 w 546"/>
                  <a:gd name="T49" fmla="*/ 1196 h 1196"/>
                  <a:gd name="T50" fmla="*/ 91 w 546"/>
                  <a:gd name="T51" fmla="*/ 1185 h 1196"/>
                  <a:gd name="T52" fmla="*/ 125 w 546"/>
                  <a:gd name="T53" fmla="*/ 1175 h 1196"/>
                  <a:gd name="T54" fmla="*/ 158 w 546"/>
                  <a:gd name="T55" fmla="*/ 1165 h 1196"/>
                  <a:gd name="T56" fmla="*/ 191 w 546"/>
                  <a:gd name="T57" fmla="*/ 1152 h 1196"/>
                  <a:gd name="T58" fmla="*/ 224 w 546"/>
                  <a:gd name="T59" fmla="*/ 1139 h 1196"/>
                  <a:gd name="T60" fmla="*/ 255 w 546"/>
                  <a:gd name="T61" fmla="*/ 1127 h 1196"/>
                  <a:gd name="T62" fmla="*/ 286 w 546"/>
                  <a:gd name="T63" fmla="*/ 1112 h 1196"/>
                  <a:gd name="T64" fmla="*/ 317 w 546"/>
                  <a:gd name="T65" fmla="*/ 1096 h 1196"/>
                  <a:gd name="T66" fmla="*/ 347 w 546"/>
                  <a:gd name="T67" fmla="*/ 1079 h 1196"/>
                  <a:gd name="T68" fmla="*/ 376 w 546"/>
                  <a:gd name="T69" fmla="*/ 1062 h 1196"/>
                  <a:gd name="T70" fmla="*/ 404 w 546"/>
                  <a:gd name="T71" fmla="*/ 1044 h 1196"/>
                  <a:gd name="T72" fmla="*/ 433 w 546"/>
                  <a:gd name="T73" fmla="*/ 1023 h 1196"/>
                  <a:gd name="T74" fmla="*/ 461 w 546"/>
                  <a:gd name="T75" fmla="*/ 1002 h 1196"/>
                  <a:gd name="T76" fmla="*/ 487 w 546"/>
                  <a:gd name="T77" fmla="*/ 980 h 1196"/>
                  <a:gd name="T78" fmla="*/ 514 w 546"/>
                  <a:gd name="T79" fmla="*/ 956 h 1196"/>
                  <a:gd name="T80" fmla="*/ 539 w 546"/>
                  <a:gd name="T81" fmla="*/ 931 h 1196"/>
                  <a:gd name="T82" fmla="*/ 544 w 546"/>
                  <a:gd name="T83" fmla="*/ 823 h 1196"/>
                  <a:gd name="T84" fmla="*/ 546 w 546"/>
                  <a:gd name="T85" fmla="*/ 705 h 1196"/>
                  <a:gd name="T86" fmla="*/ 546 w 546"/>
                  <a:gd name="T87" fmla="*/ 582 h 1196"/>
                  <a:gd name="T88" fmla="*/ 541 w 546"/>
                  <a:gd name="T89" fmla="*/ 456 h 1196"/>
                  <a:gd name="T90" fmla="*/ 533 w 546"/>
                  <a:gd name="T91" fmla="*/ 333 h 1196"/>
                  <a:gd name="T92" fmla="*/ 521 w 546"/>
                  <a:gd name="T93" fmla="*/ 213 h 1196"/>
                  <a:gd name="T94" fmla="*/ 501 w 546"/>
                  <a:gd name="T95" fmla="*/ 101 h 1196"/>
                  <a:gd name="T96" fmla="*/ 476 w 546"/>
                  <a:gd name="T97" fmla="*/ 0 h 1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46" h="1196">
                    <a:moveTo>
                      <a:pt x="476" y="0"/>
                    </a:moveTo>
                    <a:lnTo>
                      <a:pt x="446" y="6"/>
                    </a:lnTo>
                    <a:lnTo>
                      <a:pt x="416" y="13"/>
                    </a:lnTo>
                    <a:lnTo>
                      <a:pt x="386" y="19"/>
                    </a:lnTo>
                    <a:lnTo>
                      <a:pt x="356" y="25"/>
                    </a:lnTo>
                    <a:lnTo>
                      <a:pt x="327" y="32"/>
                    </a:lnTo>
                    <a:lnTo>
                      <a:pt x="297" y="38"/>
                    </a:lnTo>
                    <a:lnTo>
                      <a:pt x="269" y="45"/>
                    </a:lnTo>
                    <a:lnTo>
                      <a:pt x="239" y="52"/>
                    </a:lnTo>
                    <a:lnTo>
                      <a:pt x="210" y="58"/>
                    </a:lnTo>
                    <a:lnTo>
                      <a:pt x="180" y="65"/>
                    </a:lnTo>
                    <a:lnTo>
                      <a:pt x="151" y="70"/>
                    </a:lnTo>
                    <a:lnTo>
                      <a:pt x="121" y="76"/>
                    </a:lnTo>
                    <a:lnTo>
                      <a:pt x="91" y="81"/>
                    </a:lnTo>
                    <a:lnTo>
                      <a:pt x="61" y="87"/>
                    </a:lnTo>
                    <a:lnTo>
                      <a:pt x="31" y="91"/>
                    </a:lnTo>
                    <a:lnTo>
                      <a:pt x="0" y="95"/>
                    </a:lnTo>
                    <a:lnTo>
                      <a:pt x="17" y="232"/>
                    </a:lnTo>
                    <a:lnTo>
                      <a:pt x="32" y="370"/>
                    </a:lnTo>
                    <a:lnTo>
                      <a:pt x="45" y="507"/>
                    </a:lnTo>
                    <a:lnTo>
                      <a:pt x="55" y="643"/>
                    </a:lnTo>
                    <a:lnTo>
                      <a:pt x="62" y="781"/>
                    </a:lnTo>
                    <a:lnTo>
                      <a:pt x="66" y="918"/>
                    </a:lnTo>
                    <a:lnTo>
                      <a:pt x="64" y="1056"/>
                    </a:lnTo>
                    <a:lnTo>
                      <a:pt x="57" y="1196"/>
                    </a:lnTo>
                    <a:lnTo>
                      <a:pt x="91" y="1185"/>
                    </a:lnTo>
                    <a:lnTo>
                      <a:pt x="125" y="1175"/>
                    </a:lnTo>
                    <a:lnTo>
                      <a:pt x="158" y="1165"/>
                    </a:lnTo>
                    <a:lnTo>
                      <a:pt x="191" y="1152"/>
                    </a:lnTo>
                    <a:lnTo>
                      <a:pt x="224" y="1139"/>
                    </a:lnTo>
                    <a:lnTo>
                      <a:pt x="255" y="1127"/>
                    </a:lnTo>
                    <a:lnTo>
                      <a:pt x="286" y="1112"/>
                    </a:lnTo>
                    <a:lnTo>
                      <a:pt x="317" y="1096"/>
                    </a:lnTo>
                    <a:lnTo>
                      <a:pt x="347" y="1079"/>
                    </a:lnTo>
                    <a:lnTo>
                      <a:pt x="376" y="1062"/>
                    </a:lnTo>
                    <a:lnTo>
                      <a:pt x="404" y="1044"/>
                    </a:lnTo>
                    <a:lnTo>
                      <a:pt x="433" y="1023"/>
                    </a:lnTo>
                    <a:lnTo>
                      <a:pt x="461" y="1002"/>
                    </a:lnTo>
                    <a:lnTo>
                      <a:pt x="487" y="980"/>
                    </a:lnTo>
                    <a:lnTo>
                      <a:pt x="514" y="956"/>
                    </a:lnTo>
                    <a:lnTo>
                      <a:pt x="539" y="931"/>
                    </a:lnTo>
                    <a:lnTo>
                      <a:pt x="544" y="823"/>
                    </a:lnTo>
                    <a:lnTo>
                      <a:pt x="546" y="705"/>
                    </a:lnTo>
                    <a:lnTo>
                      <a:pt x="546" y="582"/>
                    </a:lnTo>
                    <a:lnTo>
                      <a:pt x="541" y="456"/>
                    </a:lnTo>
                    <a:lnTo>
                      <a:pt x="533" y="333"/>
                    </a:lnTo>
                    <a:lnTo>
                      <a:pt x="521" y="213"/>
                    </a:lnTo>
                    <a:lnTo>
                      <a:pt x="501" y="101"/>
                    </a:lnTo>
                    <a:lnTo>
                      <a:pt x="476" y="0"/>
                    </a:lnTo>
                    <a:close/>
                  </a:path>
                </a:pathLst>
              </a:custGeom>
              <a:solidFill>
                <a:srgbClr val="AF93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 name="Freeform 297"/>
              <p:cNvSpPr>
                <a:spLocks noChangeAspect="1"/>
              </p:cNvSpPr>
              <p:nvPr/>
            </p:nvSpPr>
            <p:spPr bwMode="auto">
              <a:xfrm>
                <a:off x="5057" y="3303"/>
                <a:ext cx="95" cy="239"/>
              </a:xfrm>
              <a:custGeom>
                <a:avLst/>
                <a:gdLst>
                  <a:gd name="T0" fmla="*/ 457 w 526"/>
                  <a:gd name="T1" fmla="*/ 0 h 1145"/>
                  <a:gd name="T2" fmla="*/ 428 w 526"/>
                  <a:gd name="T3" fmla="*/ 6 h 1145"/>
                  <a:gd name="T4" fmla="*/ 399 w 526"/>
                  <a:gd name="T5" fmla="*/ 12 h 1145"/>
                  <a:gd name="T6" fmla="*/ 370 w 526"/>
                  <a:gd name="T7" fmla="*/ 19 h 1145"/>
                  <a:gd name="T8" fmla="*/ 342 w 526"/>
                  <a:gd name="T9" fmla="*/ 24 h 1145"/>
                  <a:gd name="T10" fmla="*/ 313 w 526"/>
                  <a:gd name="T11" fmla="*/ 31 h 1145"/>
                  <a:gd name="T12" fmla="*/ 285 w 526"/>
                  <a:gd name="T13" fmla="*/ 38 h 1145"/>
                  <a:gd name="T14" fmla="*/ 258 w 526"/>
                  <a:gd name="T15" fmla="*/ 44 h 1145"/>
                  <a:gd name="T16" fmla="*/ 229 w 526"/>
                  <a:gd name="T17" fmla="*/ 51 h 1145"/>
                  <a:gd name="T18" fmla="*/ 201 w 526"/>
                  <a:gd name="T19" fmla="*/ 57 h 1145"/>
                  <a:gd name="T20" fmla="*/ 172 w 526"/>
                  <a:gd name="T21" fmla="*/ 62 h 1145"/>
                  <a:gd name="T22" fmla="*/ 145 w 526"/>
                  <a:gd name="T23" fmla="*/ 68 h 1145"/>
                  <a:gd name="T24" fmla="*/ 116 w 526"/>
                  <a:gd name="T25" fmla="*/ 74 h 1145"/>
                  <a:gd name="T26" fmla="*/ 87 w 526"/>
                  <a:gd name="T27" fmla="*/ 78 h 1145"/>
                  <a:gd name="T28" fmla="*/ 58 w 526"/>
                  <a:gd name="T29" fmla="*/ 83 h 1145"/>
                  <a:gd name="T30" fmla="*/ 30 w 526"/>
                  <a:gd name="T31" fmla="*/ 88 h 1145"/>
                  <a:gd name="T32" fmla="*/ 0 w 526"/>
                  <a:gd name="T33" fmla="*/ 91 h 1145"/>
                  <a:gd name="T34" fmla="*/ 16 w 526"/>
                  <a:gd name="T35" fmla="*/ 224 h 1145"/>
                  <a:gd name="T36" fmla="*/ 31 w 526"/>
                  <a:gd name="T37" fmla="*/ 355 h 1145"/>
                  <a:gd name="T38" fmla="*/ 43 w 526"/>
                  <a:gd name="T39" fmla="*/ 486 h 1145"/>
                  <a:gd name="T40" fmla="*/ 54 w 526"/>
                  <a:gd name="T41" fmla="*/ 616 h 1145"/>
                  <a:gd name="T42" fmla="*/ 61 w 526"/>
                  <a:gd name="T43" fmla="*/ 748 h 1145"/>
                  <a:gd name="T44" fmla="*/ 64 w 526"/>
                  <a:gd name="T45" fmla="*/ 879 h 1145"/>
                  <a:gd name="T46" fmla="*/ 63 w 526"/>
                  <a:gd name="T47" fmla="*/ 1011 h 1145"/>
                  <a:gd name="T48" fmla="*/ 56 w 526"/>
                  <a:gd name="T49" fmla="*/ 1145 h 1145"/>
                  <a:gd name="T50" fmla="*/ 88 w 526"/>
                  <a:gd name="T51" fmla="*/ 1136 h 1145"/>
                  <a:gd name="T52" fmla="*/ 122 w 526"/>
                  <a:gd name="T53" fmla="*/ 1125 h 1145"/>
                  <a:gd name="T54" fmla="*/ 153 w 526"/>
                  <a:gd name="T55" fmla="*/ 1115 h 1145"/>
                  <a:gd name="T56" fmla="*/ 185 w 526"/>
                  <a:gd name="T57" fmla="*/ 1104 h 1145"/>
                  <a:gd name="T58" fmla="*/ 216 w 526"/>
                  <a:gd name="T59" fmla="*/ 1092 h 1145"/>
                  <a:gd name="T60" fmla="*/ 246 w 526"/>
                  <a:gd name="T61" fmla="*/ 1079 h 1145"/>
                  <a:gd name="T62" fmla="*/ 276 w 526"/>
                  <a:gd name="T63" fmla="*/ 1066 h 1145"/>
                  <a:gd name="T64" fmla="*/ 306 w 526"/>
                  <a:gd name="T65" fmla="*/ 1051 h 1145"/>
                  <a:gd name="T66" fmla="*/ 335 w 526"/>
                  <a:gd name="T67" fmla="*/ 1036 h 1145"/>
                  <a:gd name="T68" fmla="*/ 362 w 526"/>
                  <a:gd name="T69" fmla="*/ 1018 h 1145"/>
                  <a:gd name="T70" fmla="*/ 391 w 526"/>
                  <a:gd name="T71" fmla="*/ 1001 h 1145"/>
                  <a:gd name="T72" fmla="*/ 418 w 526"/>
                  <a:gd name="T73" fmla="*/ 982 h 1145"/>
                  <a:gd name="T74" fmla="*/ 444 w 526"/>
                  <a:gd name="T75" fmla="*/ 962 h 1145"/>
                  <a:gd name="T76" fmla="*/ 471 w 526"/>
                  <a:gd name="T77" fmla="*/ 940 h 1145"/>
                  <a:gd name="T78" fmla="*/ 496 w 526"/>
                  <a:gd name="T79" fmla="*/ 917 h 1145"/>
                  <a:gd name="T80" fmla="*/ 521 w 526"/>
                  <a:gd name="T81" fmla="*/ 893 h 1145"/>
                  <a:gd name="T82" fmla="*/ 525 w 526"/>
                  <a:gd name="T83" fmla="*/ 788 h 1145"/>
                  <a:gd name="T84" fmla="*/ 526 w 526"/>
                  <a:gd name="T85" fmla="*/ 675 h 1145"/>
                  <a:gd name="T86" fmla="*/ 525 w 526"/>
                  <a:gd name="T87" fmla="*/ 558 h 1145"/>
                  <a:gd name="T88" fmla="*/ 521 w 526"/>
                  <a:gd name="T89" fmla="*/ 438 h 1145"/>
                  <a:gd name="T90" fmla="*/ 513 w 526"/>
                  <a:gd name="T91" fmla="*/ 319 h 1145"/>
                  <a:gd name="T92" fmla="*/ 499 w 526"/>
                  <a:gd name="T93" fmla="*/ 205 h 1145"/>
                  <a:gd name="T94" fmla="*/ 481 w 526"/>
                  <a:gd name="T95" fmla="*/ 98 h 1145"/>
                  <a:gd name="T96" fmla="*/ 457 w 526"/>
                  <a:gd name="T97" fmla="*/ 0 h 1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26" h="1145">
                    <a:moveTo>
                      <a:pt x="457" y="0"/>
                    </a:moveTo>
                    <a:lnTo>
                      <a:pt x="428" y="6"/>
                    </a:lnTo>
                    <a:lnTo>
                      <a:pt x="399" y="12"/>
                    </a:lnTo>
                    <a:lnTo>
                      <a:pt x="370" y="19"/>
                    </a:lnTo>
                    <a:lnTo>
                      <a:pt x="342" y="24"/>
                    </a:lnTo>
                    <a:lnTo>
                      <a:pt x="313" y="31"/>
                    </a:lnTo>
                    <a:lnTo>
                      <a:pt x="285" y="38"/>
                    </a:lnTo>
                    <a:lnTo>
                      <a:pt x="258" y="44"/>
                    </a:lnTo>
                    <a:lnTo>
                      <a:pt x="229" y="51"/>
                    </a:lnTo>
                    <a:lnTo>
                      <a:pt x="201" y="57"/>
                    </a:lnTo>
                    <a:lnTo>
                      <a:pt x="172" y="62"/>
                    </a:lnTo>
                    <a:lnTo>
                      <a:pt x="145" y="68"/>
                    </a:lnTo>
                    <a:lnTo>
                      <a:pt x="116" y="74"/>
                    </a:lnTo>
                    <a:lnTo>
                      <a:pt x="87" y="78"/>
                    </a:lnTo>
                    <a:lnTo>
                      <a:pt x="58" y="83"/>
                    </a:lnTo>
                    <a:lnTo>
                      <a:pt x="30" y="88"/>
                    </a:lnTo>
                    <a:lnTo>
                      <a:pt x="0" y="91"/>
                    </a:lnTo>
                    <a:lnTo>
                      <a:pt x="16" y="224"/>
                    </a:lnTo>
                    <a:lnTo>
                      <a:pt x="31" y="355"/>
                    </a:lnTo>
                    <a:lnTo>
                      <a:pt x="43" y="486"/>
                    </a:lnTo>
                    <a:lnTo>
                      <a:pt x="54" y="616"/>
                    </a:lnTo>
                    <a:lnTo>
                      <a:pt x="61" y="748"/>
                    </a:lnTo>
                    <a:lnTo>
                      <a:pt x="64" y="879"/>
                    </a:lnTo>
                    <a:lnTo>
                      <a:pt x="63" y="1011"/>
                    </a:lnTo>
                    <a:lnTo>
                      <a:pt x="56" y="1145"/>
                    </a:lnTo>
                    <a:lnTo>
                      <a:pt x="88" y="1136"/>
                    </a:lnTo>
                    <a:lnTo>
                      <a:pt x="122" y="1125"/>
                    </a:lnTo>
                    <a:lnTo>
                      <a:pt x="153" y="1115"/>
                    </a:lnTo>
                    <a:lnTo>
                      <a:pt x="185" y="1104"/>
                    </a:lnTo>
                    <a:lnTo>
                      <a:pt x="216" y="1092"/>
                    </a:lnTo>
                    <a:lnTo>
                      <a:pt x="246" y="1079"/>
                    </a:lnTo>
                    <a:lnTo>
                      <a:pt x="276" y="1066"/>
                    </a:lnTo>
                    <a:lnTo>
                      <a:pt x="306" y="1051"/>
                    </a:lnTo>
                    <a:lnTo>
                      <a:pt x="335" y="1036"/>
                    </a:lnTo>
                    <a:lnTo>
                      <a:pt x="362" y="1018"/>
                    </a:lnTo>
                    <a:lnTo>
                      <a:pt x="391" y="1001"/>
                    </a:lnTo>
                    <a:lnTo>
                      <a:pt x="418" y="982"/>
                    </a:lnTo>
                    <a:lnTo>
                      <a:pt x="444" y="962"/>
                    </a:lnTo>
                    <a:lnTo>
                      <a:pt x="471" y="940"/>
                    </a:lnTo>
                    <a:lnTo>
                      <a:pt x="496" y="917"/>
                    </a:lnTo>
                    <a:lnTo>
                      <a:pt x="521" y="893"/>
                    </a:lnTo>
                    <a:lnTo>
                      <a:pt x="525" y="788"/>
                    </a:lnTo>
                    <a:lnTo>
                      <a:pt x="526" y="675"/>
                    </a:lnTo>
                    <a:lnTo>
                      <a:pt x="525" y="558"/>
                    </a:lnTo>
                    <a:lnTo>
                      <a:pt x="521" y="438"/>
                    </a:lnTo>
                    <a:lnTo>
                      <a:pt x="513" y="319"/>
                    </a:lnTo>
                    <a:lnTo>
                      <a:pt x="499" y="205"/>
                    </a:lnTo>
                    <a:lnTo>
                      <a:pt x="481" y="98"/>
                    </a:lnTo>
                    <a:lnTo>
                      <a:pt x="457" y="0"/>
                    </a:lnTo>
                    <a:close/>
                  </a:path>
                </a:pathLst>
              </a:custGeom>
              <a:solidFill>
                <a:srgbClr val="B79B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 name="Freeform 298"/>
              <p:cNvSpPr>
                <a:spLocks noChangeAspect="1"/>
              </p:cNvSpPr>
              <p:nvPr/>
            </p:nvSpPr>
            <p:spPr bwMode="auto">
              <a:xfrm>
                <a:off x="5060" y="3303"/>
                <a:ext cx="91" cy="228"/>
              </a:xfrm>
              <a:custGeom>
                <a:avLst/>
                <a:gdLst>
                  <a:gd name="T0" fmla="*/ 439 w 507"/>
                  <a:gd name="T1" fmla="*/ 0 h 1095"/>
                  <a:gd name="T2" fmla="*/ 411 w 507"/>
                  <a:gd name="T3" fmla="*/ 6 h 1095"/>
                  <a:gd name="T4" fmla="*/ 382 w 507"/>
                  <a:gd name="T5" fmla="*/ 12 h 1095"/>
                  <a:gd name="T6" fmla="*/ 356 w 507"/>
                  <a:gd name="T7" fmla="*/ 18 h 1095"/>
                  <a:gd name="T8" fmla="*/ 328 w 507"/>
                  <a:gd name="T9" fmla="*/ 24 h 1095"/>
                  <a:gd name="T10" fmla="*/ 301 w 507"/>
                  <a:gd name="T11" fmla="*/ 30 h 1095"/>
                  <a:gd name="T12" fmla="*/ 274 w 507"/>
                  <a:gd name="T13" fmla="*/ 36 h 1095"/>
                  <a:gd name="T14" fmla="*/ 246 w 507"/>
                  <a:gd name="T15" fmla="*/ 42 h 1095"/>
                  <a:gd name="T16" fmla="*/ 220 w 507"/>
                  <a:gd name="T17" fmla="*/ 49 h 1095"/>
                  <a:gd name="T18" fmla="*/ 192 w 507"/>
                  <a:gd name="T19" fmla="*/ 54 h 1095"/>
                  <a:gd name="T20" fmla="*/ 166 w 507"/>
                  <a:gd name="T21" fmla="*/ 60 h 1095"/>
                  <a:gd name="T22" fmla="*/ 138 w 507"/>
                  <a:gd name="T23" fmla="*/ 65 h 1095"/>
                  <a:gd name="T24" fmla="*/ 112 w 507"/>
                  <a:gd name="T25" fmla="*/ 71 h 1095"/>
                  <a:gd name="T26" fmla="*/ 84 w 507"/>
                  <a:gd name="T27" fmla="*/ 75 h 1095"/>
                  <a:gd name="T28" fmla="*/ 56 w 507"/>
                  <a:gd name="T29" fmla="*/ 80 h 1095"/>
                  <a:gd name="T30" fmla="*/ 29 w 507"/>
                  <a:gd name="T31" fmla="*/ 83 h 1095"/>
                  <a:gd name="T32" fmla="*/ 0 w 507"/>
                  <a:gd name="T33" fmla="*/ 87 h 1095"/>
                  <a:gd name="T34" fmla="*/ 16 w 507"/>
                  <a:gd name="T35" fmla="*/ 213 h 1095"/>
                  <a:gd name="T36" fmla="*/ 30 w 507"/>
                  <a:gd name="T37" fmla="*/ 339 h 1095"/>
                  <a:gd name="T38" fmla="*/ 43 w 507"/>
                  <a:gd name="T39" fmla="*/ 464 h 1095"/>
                  <a:gd name="T40" fmla="*/ 53 w 507"/>
                  <a:gd name="T41" fmla="*/ 589 h 1095"/>
                  <a:gd name="T42" fmla="*/ 60 w 507"/>
                  <a:gd name="T43" fmla="*/ 714 h 1095"/>
                  <a:gd name="T44" fmla="*/ 63 w 507"/>
                  <a:gd name="T45" fmla="*/ 840 h 1095"/>
                  <a:gd name="T46" fmla="*/ 62 w 507"/>
                  <a:gd name="T47" fmla="*/ 967 h 1095"/>
                  <a:gd name="T48" fmla="*/ 56 w 507"/>
                  <a:gd name="T49" fmla="*/ 1095 h 1095"/>
                  <a:gd name="T50" fmla="*/ 88 w 507"/>
                  <a:gd name="T51" fmla="*/ 1085 h 1095"/>
                  <a:gd name="T52" fmla="*/ 119 w 507"/>
                  <a:gd name="T53" fmla="*/ 1076 h 1095"/>
                  <a:gd name="T54" fmla="*/ 150 w 507"/>
                  <a:gd name="T55" fmla="*/ 1066 h 1095"/>
                  <a:gd name="T56" fmla="*/ 180 w 507"/>
                  <a:gd name="T57" fmla="*/ 1055 h 1095"/>
                  <a:gd name="T58" fmla="*/ 210 w 507"/>
                  <a:gd name="T59" fmla="*/ 1044 h 1095"/>
                  <a:gd name="T60" fmla="*/ 240 w 507"/>
                  <a:gd name="T61" fmla="*/ 1031 h 1095"/>
                  <a:gd name="T62" fmla="*/ 268 w 507"/>
                  <a:gd name="T63" fmla="*/ 1019 h 1095"/>
                  <a:gd name="T64" fmla="*/ 296 w 507"/>
                  <a:gd name="T65" fmla="*/ 1005 h 1095"/>
                  <a:gd name="T66" fmla="*/ 324 w 507"/>
                  <a:gd name="T67" fmla="*/ 990 h 1095"/>
                  <a:gd name="T68" fmla="*/ 351 w 507"/>
                  <a:gd name="T69" fmla="*/ 975 h 1095"/>
                  <a:gd name="T70" fmla="*/ 378 w 507"/>
                  <a:gd name="T71" fmla="*/ 957 h 1095"/>
                  <a:gd name="T72" fmla="*/ 404 w 507"/>
                  <a:gd name="T73" fmla="*/ 940 h 1095"/>
                  <a:gd name="T74" fmla="*/ 430 w 507"/>
                  <a:gd name="T75" fmla="*/ 921 h 1095"/>
                  <a:gd name="T76" fmla="*/ 455 w 507"/>
                  <a:gd name="T77" fmla="*/ 900 h 1095"/>
                  <a:gd name="T78" fmla="*/ 479 w 507"/>
                  <a:gd name="T79" fmla="*/ 878 h 1095"/>
                  <a:gd name="T80" fmla="*/ 503 w 507"/>
                  <a:gd name="T81" fmla="*/ 855 h 1095"/>
                  <a:gd name="T82" fmla="*/ 506 w 507"/>
                  <a:gd name="T83" fmla="*/ 754 h 1095"/>
                  <a:gd name="T84" fmla="*/ 507 w 507"/>
                  <a:gd name="T85" fmla="*/ 644 h 1095"/>
                  <a:gd name="T86" fmla="*/ 504 w 507"/>
                  <a:gd name="T87" fmla="*/ 531 h 1095"/>
                  <a:gd name="T88" fmla="*/ 501 w 507"/>
                  <a:gd name="T89" fmla="*/ 417 h 1095"/>
                  <a:gd name="T90" fmla="*/ 493 w 507"/>
                  <a:gd name="T91" fmla="*/ 304 h 1095"/>
                  <a:gd name="T92" fmla="*/ 480 w 507"/>
                  <a:gd name="T93" fmla="*/ 196 h 1095"/>
                  <a:gd name="T94" fmla="*/ 462 w 507"/>
                  <a:gd name="T95" fmla="*/ 94 h 1095"/>
                  <a:gd name="T96" fmla="*/ 439 w 507"/>
                  <a:gd name="T97" fmla="*/ 0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07" h="1095">
                    <a:moveTo>
                      <a:pt x="439" y="0"/>
                    </a:moveTo>
                    <a:lnTo>
                      <a:pt x="411" y="6"/>
                    </a:lnTo>
                    <a:lnTo>
                      <a:pt x="382" y="12"/>
                    </a:lnTo>
                    <a:lnTo>
                      <a:pt x="356" y="18"/>
                    </a:lnTo>
                    <a:lnTo>
                      <a:pt x="328" y="24"/>
                    </a:lnTo>
                    <a:lnTo>
                      <a:pt x="301" y="30"/>
                    </a:lnTo>
                    <a:lnTo>
                      <a:pt x="274" y="36"/>
                    </a:lnTo>
                    <a:lnTo>
                      <a:pt x="246" y="42"/>
                    </a:lnTo>
                    <a:lnTo>
                      <a:pt x="220" y="49"/>
                    </a:lnTo>
                    <a:lnTo>
                      <a:pt x="192" y="54"/>
                    </a:lnTo>
                    <a:lnTo>
                      <a:pt x="166" y="60"/>
                    </a:lnTo>
                    <a:lnTo>
                      <a:pt x="138" y="65"/>
                    </a:lnTo>
                    <a:lnTo>
                      <a:pt x="112" y="71"/>
                    </a:lnTo>
                    <a:lnTo>
                      <a:pt x="84" y="75"/>
                    </a:lnTo>
                    <a:lnTo>
                      <a:pt x="56" y="80"/>
                    </a:lnTo>
                    <a:lnTo>
                      <a:pt x="29" y="83"/>
                    </a:lnTo>
                    <a:lnTo>
                      <a:pt x="0" y="87"/>
                    </a:lnTo>
                    <a:lnTo>
                      <a:pt x="16" y="213"/>
                    </a:lnTo>
                    <a:lnTo>
                      <a:pt x="30" y="339"/>
                    </a:lnTo>
                    <a:lnTo>
                      <a:pt x="43" y="464"/>
                    </a:lnTo>
                    <a:lnTo>
                      <a:pt x="53" y="589"/>
                    </a:lnTo>
                    <a:lnTo>
                      <a:pt x="60" y="714"/>
                    </a:lnTo>
                    <a:lnTo>
                      <a:pt x="63" y="840"/>
                    </a:lnTo>
                    <a:lnTo>
                      <a:pt x="62" y="967"/>
                    </a:lnTo>
                    <a:lnTo>
                      <a:pt x="56" y="1095"/>
                    </a:lnTo>
                    <a:lnTo>
                      <a:pt x="88" y="1085"/>
                    </a:lnTo>
                    <a:lnTo>
                      <a:pt x="119" y="1076"/>
                    </a:lnTo>
                    <a:lnTo>
                      <a:pt x="150" y="1066"/>
                    </a:lnTo>
                    <a:lnTo>
                      <a:pt x="180" y="1055"/>
                    </a:lnTo>
                    <a:lnTo>
                      <a:pt x="210" y="1044"/>
                    </a:lnTo>
                    <a:lnTo>
                      <a:pt x="240" y="1031"/>
                    </a:lnTo>
                    <a:lnTo>
                      <a:pt x="268" y="1019"/>
                    </a:lnTo>
                    <a:lnTo>
                      <a:pt x="296" y="1005"/>
                    </a:lnTo>
                    <a:lnTo>
                      <a:pt x="324" y="990"/>
                    </a:lnTo>
                    <a:lnTo>
                      <a:pt x="351" y="975"/>
                    </a:lnTo>
                    <a:lnTo>
                      <a:pt x="378" y="957"/>
                    </a:lnTo>
                    <a:lnTo>
                      <a:pt x="404" y="940"/>
                    </a:lnTo>
                    <a:lnTo>
                      <a:pt x="430" y="921"/>
                    </a:lnTo>
                    <a:lnTo>
                      <a:pt x="455" y="900"/>
                    </a:lnTo>
                    <a:lnTo>
                      <a:pt x="479" y="878"/>
                    </a:lnTo>
                    <a:lnTo>
                      <a:pt x="503" y="855"/>
                    </a:lnTo>
                    <a:lnTo>
                      <a:pt x="506" y="754"/>
                    </a:lnTo>
                    <a:lnTo>
                      <a:pt x="507" y="644"/>
                    </a:lnTo>
                    <a:lnTo>
                      <a:pt x="504" y="531"/>
                    </a:lnTo>
                    <a:lnTo>
                      <a:pt x="501" y="417"/>
                    </a:lnTo>
                    <a:lnTo>
                      <a:pt x="493" y="304"/>
                    </a:lnTo>
                    <a:lnTo>
                      <a:pt x="480" y="196"/>
                    </a:lnTo>
                    <a:lnTo>
                      <a:pt x="462" y="94"/>
                    </a:lnTo>
                    <a:lnTo>
                      <a:pt x="439" y="0"/>
                    </a:lnTo>
                    <a:close/>
                  </a:path>
                </a:pathLst>
              </a:custGeom>
              <a:solidFill>
                <a:srgbClr val="BCA0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 name="Freeform 299"/>
              <p:cNvSpPr>
                <a:spLocks noChangeAspect="1"/>
              </p:cNvSpPr>
              <p:nvPr/>
            </p:nvSpPr>
            <p:spPr bwMode="auto">
              <a:xfrm>
                <a:off x="5063" y="3304"/>
                <a:ext cx="88" cy="217"/>
              </a:xfrm>
              <a:custGeom>
                <a:avLst/>
                <a:gdLst>
                  <a:gd name="T0" fmla="*/ 420 w 486"/>
                  <a:gd name="T1" fmla="*/ 0 h 1043"/>
                  <a:gd name="T2" fmla="*/ 393 w 486"/>
                  <a:gd name="T3" fmla="*/ 6 h 1043"/>
                  <a:gd name="T4" fmla="*/ 367 w 486"/>
                  <a:gd name="T5" fmla="*/ 11 h 1043"/>
                  <a:gd name="T6" fmla="*/ 340 w 486"/>
                  <a:gd name="T7" fmla="*/ 17 h 1043"/>
                  <a:gd name="T8" fmla="*/ 315 w 486"/>
                  <a:gd name="T9" fmla="*/ 22 h 1043"/>
                  <a:gd name="T10" fmla="*/ 288 w 486"/>
                  <a:gd name="T11" fmla="*/ 28 h 1043"/>
                  <a:gd name="T12" fmla="*/ 263 w 486"/>
                  <a:gd name="T13" fmla="*/ 34 h 1043"/>
                  <a:gd name="T14" fmla="*/ 237 w 486"/>
                  <a:gd name="T15" fmla="*/ 40 h 1043"/>
                  <a:gd name="T16" fmla="*/ 211 w 486"/>
                  <a:gd name="T17" fmla="*/ 45 h 1043"/>
                  <a:gd name="T18" fmla="*/ 185 w 486"/>
                  <a:gd name="T19" fmla="*/ 51 h 1043"/>
                  <a:gd name="T20" fmla="*/ 159 w 486"/>
                  <a:gd name="T21" fmla="*/ 57 h 1043"/>
                  <a:gd name="T22" fmla="*/ 133 w 486"/>
                  <a:gd name="T23" fmla="*/ 61 h 1043"/>
                  <a:gd name="T24" fmla="*/ 108 w 486"/>
                  <a:gd name="T25" fmla="*/ 66 h 1043"/>
                  <a:gd name="T26" fmla="*/ 81 w 486"/>
                  <a:gd name="T27" fmla="*/ 71 h 1043"/>
                  <a:gd name="T28" fmla="*/ 55 w 486"/>
                  <a:gd name="T29" fmla="*/ 75 h 1043"/>
                  <a:gd name="T30" fmla="*/ 27 w 486"/>
                  <a:gd name="T31" fmla="*/ 79 h 1043"/>
                  <a:gd name="T32" fmla="*/ 0 w 486"/>
                  <a:gd name="T33" fmla="*/ 82 h 1043"/>
                  <a:gd name="T34" fmla="*/ 15 w 486"/>
                  <a:gd name="T35" fmla="*/ 203 h 1043"/>
                  <a:gd name="T36" fmla="*/ 30 w 486"/>
                  <a:gd name="T37" fmla="*/ 324 h 1043"/>
                  <a:gd name="T38" fmla="*/ 42 w 486"/>
                  <a:gd name="T39" fmla="*/ 443 h 1043"/>
                  <a:gd name="T40" fmla="*/ 52 w 486"/>
                  <a:gd name="T41" fmla="*/ 563 h 1043"/>
                  <a:gd name="T42" fmla="*/ 59 w 486"/>
                  <a:gd name="T43" fmla="*/ 681 h 1043"/>
                  <a:gd name="T44" fmla="*/ 63 w 486"/>
                  <a:gd name="T45" fmla="*/ 801 h 1043"/>
                  <a:gd name="T46" fmla="*/ 62 w 486"/>
                  <a:gd name="T47" fmla="*/ 921 h 1043"/>
                  <a:gd name="T48" fmla="*/ 56 w 486"/>
                  <a:gd name="T49" fmla="*/ 1043 h 1043"/>
                  <a:gd name="T50" fmla="*/ 86 w 486"/>
                  <a:gd name="T51" fmla="*/ 1035 h 1043"/>
                  <a:gd name="T52" fmla="*/ 116 w 486"/>
                  <a:gd name="T53" fmla="*/ 1026 h 1043"/>
                  <a:gd name="T54" fmla="*/ 146 w 486"/>
                  <a:gd name="T55" fmla="*/ 1016 h 1043"/>
                  <a:gd name="T56" fmla="*/ 174 w 486"/>
                  <a:gd name="T57" fmla="*/ 1006 h 1043"/>
                  <a:gd name="T58" fmla="*/ 203 w 486"/>
                  <a:gd name="T59" fmla="*/ 996 h 1043"/>
                  <a:gd name="T60" fmla="*/ 232 w 486"/>
                  <a:gd name="T61" fmla="*/ 984 h 1043"/>
                  <a:gd name="T62" fmla="*/ 260 w 486"/>
                  <a:gd name="T63" fmla="*/ 971 h 1043"/>
                  <a:gd name="T64" fmla="*/ 286 w 486"/>
                  <a:gd name="T65" fmla="*/ 959 h 1043"/>
                  <a:gd name="T66" fmla="*/ 314 w 486"/>
                  <a:gd name="T67" fmla="*/ 945 h 1043"/>
                  <a:gd name="T68" fmla="*/ 339 w 486"/>
                  <a:gd name="T69" fmla="*/ 930 h 1043"/>
                  <a:gd name="T70" fmla="*/ 366 w 486"/>
                  <a:gd name="T71" fmla="*/ 914 h 1043"/>
                  <a:gd name="T72" fmla="*/ 391 w 486"/>
                  <a:gd name="T73" fmla="*/ 897 h 1043"/>
                  <a:gd name="T74" fmla="*/ 415 w 486"/>
                  <a:gd name="T75" fmla="*/ 878 h 1043"/>
                  <a:gd name="T76" fmla="*/ 439 w 486"/>
                  <a:gd name="T77" fmla="*/ 859 h 1043"/>
                  <a:gd name="T78" fmla="*/ 462 w 486"/>
                  <a:gd name="T79" fmla="*/ 838 h 1043"/>
                  <a:gd name="T80" fmla="*/ 485 w 486"/>
                  <a:gd name="T81" fmla="*/ 816 h 1043"/>
                  <a:gd name="T82" fmla="*/ 486 w 486"/>
                  <a:gd name="T83" fmla="*/ 718 h 1043"/>
                  <a:gd name="T84" fmla="*/ 486 w 486"/>
                  <a:gd name="T85" fmla="*/ 614 h 1043"/>
                  <a:gd name="T86" fmla="*/ 485 w 486"/>
                  <a:gd name="T87" fmla="*/ 506 h 1043"/>
                  <a:gd name="T88" fmla="*/ 481 w 486"/>
                  <a:gd name="T89" fmla="*/ 398 h 1043"/>
                  <a:gd name="T90" fmla="*/ 471 w 486"/>
                  <a:gd name="T91" fmla="*/ 291 h 1043"/>
                  <a:gd name="T92" fmla="*/ 460 w 486"/>
                  <a:gd name="T93" fmla="*/ 187 h 1043"/>
                  <a:gd name="T94" fmla="*/ 443 w 486"/>
                  <a:gd name="T95" fmla="*/ 89 h 1043"/>
                  <a:gd name="T96" fmla="*/ 420 w 486"/>
                  <a:gd name="T97" fmla="*/ 0 h 1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86" h="1043">
                    <a:moveTo>
                      <a:pt x="420" y="0"/>
                    </a:moveTo>
                    <a:lnTo>
                      <a:pt x="393" y="6"/>
                    </a:lnTo>
                    <a:lnTo>
                      <a:pt x="367" y="11"/>
                    </a:lnTo>
                    <a:lnTo>
                      <a:pt x="340" y="17"/>
                    </a:lnTo>
                    <a:lnTo>
                      <a:pt x="315" y="22"/>
                    </a:lnTo>
                    <a:lnTo>
                      <a:pt x="288" y="28"/>
                    </a:lnTo>
                    <a:lnTo>
                      <a:pt x="263" y="34"/>
                    </a:lnTo>
                    <a:lnTo>
                      <a:pt x="237" y="40"/>
                    </a:lnTo>
                    <a:lnTo>
                      <a:pt x="211" y="45"/>
                    </a:lnTo>
                    <a:lnTo>
                      <a:pt x="185" y="51"/>
                    </a:lnTo>
                    <a:lnTo>
                      <a:pt x="159" y="57"/>
                    </a:lnTo>
                    <a:lnTo>
                      <a:pt x="133" y="61"/>
                    </a:lnTo>
                    <a:lnTo>
                      <a:pt x="108" y="66"/>
                    </a:lnTo>
                    <a:lnTo>
                      <a:pt x="81" y="71"/>
                    </a:lnTo>
                    <a:lnTo>
                      <a:pt x="55" y="75"/>
                    </a:lnTo>
                    <a:lnTo>
                      <a:pt x="27" y="79"/>
                    </a:lnTo>
                    <a:lnTo>
                      <a:pt x="0" y="82"/>
                    </a:lnTo>
                    <a:lnTo>
                      <a:pt x="15" y="203"/>
                    </a:lnTo>
                    <a:lnTo>
                      <a:pt x="30" y="324"/>
                    </a:lnTo>
                    <a:lnTo>
                      <a:pt x="42" y="443"/>
                    </a:lnTo>
                    <a:lnTo>
                      <a:pt x="52" y="563"/>
                    </a:lnTo>
                    <a:lnTo>
                      <a:pt x="59" y="681"/>
                    </a:lnTo>
                    <a:lnTo>
                      <a:pt x="63" y="801"/>
                    </a:lnTo>
                    <a:lnTo>
                      <a:pt x="62" y="921"/>
                    </a:lnTo>
                    <a:lnTo>
                      <a:pt x="56" y="1043"/>
                    </a:lnTo>
                    <a:lnTo>
                      <a:pt x="86" y="1035"/>
                    </a:lnTo>
                    <a:lnTo>
                      <a:pt x="116" y="1026"/>
                    </a:lnTo>
                    <a:lnTo>
                      <a:pt x="146" y="1016"/>
                    </a:lnTo>
                    <a:lnTo>
                      <a:pt x="174" y="1006"/>
                    </a:lnTo>
                    <a:lnTo>
                      <a:pt x="203" y="996"/>
                    </a:lnTo>
                    <a:lnTo>
                      <a:pt x="232" y="984"/>
                    </a:lnTo>
                    <a:lnTo>
                      <a:pt x="260" y="971"/>
                    </a:lnTo>
                    <a:lnTo>
                      <a:pt x="286" y="959"/>
                    </a:lnTo>
                    <a:lnTo>
                      <a:pt x="314" y="945"/>
                    </a:lnTo>
                    <a:lnTo>
                      <a:pt x="339" y="930"/>
                    </a:lnTo>
                    <a:lnTo>
                      <a:pt x="366" y="914"/>
                    </a:lnTo>
                    <a:lnTo>
                      <a:pt x="391" y="897"/>
                    </a:lnTo>
                    <a:lnTo>
                      <a:pt x="415" y="878"/>
                    </a:lnTo>
                    <a:lnTo>
                      <a:pt x="439" y="859"/>
                    </a:lnTo>
                    <a:lnTo>
                      <a:pt x="462" y="838"/>
                    </a:lnTo>
                    <a:lnTo>
                      <a:pt x="485" y="816"/>
                    </a:lnTo>
                    <a:lnTo>
                      <a:pt x="486" y="718"/>
                    </a:lnTo>
                    <a:lnTo>
                      <a:pt x="486" y="614"/>
                    </a:lnTo>
                    <a:lnTo>
                      <a:pt x="485" y="506"/>
                    </a:lnTo>
                    <a:lnTo>
                      <a:pt x="481" y="398"/>
                    </a:lnTo>
                    <a:lnTo>
                      <a:pt x="471" y="291"/>
                    </a:lnTo>
                    <a:lnTo>
                      <a:pt x="460" y="187"/>
                    </a:lnTo>
                    <a:lnTo>
                      <a:pt x="443" y="89"/>
                    </a:lnTo>
                    <a:lnTo>
                      <a:pt x="420" y="0"/>
                    </a:lnTo>
                    <a:close/>
                  </a:path>
                </a:pathLst>
              </a:custGeom>
              <a:solidFill>
                <a:srgbClr val="C1A5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 name="Freeform 300"/>
              <p:cNvSpPr>
                <a:spLocks noChangeAspect="1"/>
              </p:cNvSpPr>
              <p:nvPr/>
            </p:nvSpPr>
            <p:spPr bwMode="auto">
              <a:xfrm>
                <a:off x="5066" y="3304"/>
                <a:ext cx="85" cy="206"/>
              </a:xfrm>
              <a:custGeom>
                <a:avLst/>
                <a:gdLst>
                  <a:gd name="T0" fmla="*/ 401 w 466"/>
                  <a:gd name="T1" fmla="*/ 0 h 991"/>
                  <a:gd name="T2" fmla="*/ 375 w 466"/>
                  <a:gd name="T3" fmla="*/ 4 h 991"/>
                  <a:gd name="T4" fmla="*/ 350 w 466"/>
                  <a:gd name="T5" fmla="*/ 10 h 991"/>
                  <a:gd name="T6" fmla="*/ 325 w 466"/>
                  <a:gd name="T7" fmla="*/ 16 h 991"/>
                  <a:gd name="T8" fmla="*/ 299 w 466"/>
                  <a:gd name="T9" fmla="*/ 20 h 991"/>
                  <a:gd name="T10" fmla="*/ 275 w 466"/>
                  <a:gd name="T11" fmla="*/ 26 h 991"/>
                  <a:gd name="T12" fmla="*/ 251 w 466"/>
                  <a:gd name="T13" fmla="*/ 32 h 991"/>
                  <a:gd name="T14" fmla="*/ 226 w 466"/>
                  <a:gd name="T15" fmla="*/ 38 h 991"/>
                  <a:gd name="T16" fmla="*/ 201 w 466"/>
                  <a:gd name="T17" fmla="*/ 42 h 991"/>
                  <a:gd name="T18" fmla="*/ 176 w 466"/>
                  <a:gd name="T19" fmla="*/ 48 h 991"/>
                  <a:gd name="T20" fmla="*/ 152 w 466"/>
                  <a:gd name="T21" fmla="*/ 53 h 991"/>
                  <a:gd name="T22" fmla="*/ 127 w 466"/>
                  <a:gd name="T23" fmla="*/ 58 h 991"/>
                  <a:gd name="T24" fmla="*/ 102 w 466"/>
                  <a:gd name="T25" fmla="*/ 63 h 991"/>
                  <a:gd name="T26" fmla="*/ 77 w 466"/>
                  <a:gd name="T27" fmla="*/ 66 h 991"/>
                  <a:gd name="T28" fmla="*/ 52 w 466"/>
                  <a:gd name="T29" fmla="*/ 71 h 991"/>
                  <a:gd name="T30" fmla="*/ 26 w 466"/>
                  <a:gd name="T31" fmla="*/ 74 h 991"/>
                  <a:gd name="T32" fmla="*/ 0 w 466"/>
                  <a:gd name="T33" fmla="*/ 78 h 991"/>
                  <a:gd name="T34" fmla="*/ 15 w 466"/>
                  <a:gd name="T35" fmla="*/ 193 h 991"/>
                  <a:gd name="T36" fmla="*/ 29 w 466"/>
                  <a:gd name="T37" fmla="*/ 308 h 991"/>
                  <a:gd name="T38" fmla="*/ 40 w 466"/>
                  <a:gd name="T39" fmla="*/ 421 h 991"/>
                  <a:gd name="T40" fmla="*/ 51 w 466"/>
                  <a:gd name="T41" fmla="*/ 534 h 991"/>
                  <a:gd name="T42" fmla="*/ 57 w 466"/>
                  <a:gd name="T43" fmla="*/ 647 h 991"/>
                  <a:gd name="T44" fmla="*/ 61 w 466"/>
                  <a:gd name="T45" fmla="*/ 760 h 991"/>
                  <a:gd name="T46" fmla="*/ 61 w 466"/>
                  <a:gd name="T47" fmla="*/ 875 h 991"/>
                  <a:gd name="T48" fmla="*/ 55 w 466"/>
                  <a:gd name="T49" fmla="*/ 991 h 991"/>
                  <a:gd name="T50" fmla="*/ 84 w 466"/>
                  <a:gd name="T51" fmla="*/ 983 h 991"/>
                  <a:gd name="T52" fmla="*/ 113 w 466"/>
                  <a:gd name="T53" fmla="*/ 975 h 991"/>
                  <a:gd name="T54" fmla="*/ 140 w 466"/>
                  <a:gd name="T55" fmla="*/ 966 h 991"/>
                  <a:gd name="T56" fmla="*/ 168 w 466"/>
                  <a:gd name="T57" fmla="*/ 957 h 991"/>
                  <a:gd name="T58" fmla="*/ 196 w 466"/>
                  <a:gd name="T59" fmla="*/ 946 h 991"/>
                  <a:gd name="T60" fmla="*/ 223 w 466"/>
                  <a:gd name="T61" fmla="*/ 936 h 991"/>
                  <a:gd name="T62" fmla="*/ 250 w 466"/>
                  <a:gd name="T63" fmla="*/ 925 h 991"/>
                  <a:gd name="T64" fmla="*/ 276 w 466"/>
                  <a:gd name="T65" fmla="*/ 912 h 991"/>
                  <a:gd name="T66" fmla="*/ 302 w 466"/>
                  <a:gd name="T67" fmla="*/ 899 h 991"/>
                  <a:gd name="T68" fmla="*/ 327 w 466"/>
                  <a:gd name="T69" fmla="*/ 884 h 991"/>
                  <a:gd name="T70" fmla="*/ 351 w 466"/>
                  <a:gd name="T71" fmla="*/ 869 h 991"/>
                  <a:gd name="T72" fmla="*/ 375 w 466"/>
                  <a:gd name="T73" fmla="*/ 853 h 991"/>
                  <a:gd name="T74" fmla="*/ 400 w 466"/>
                  <a:gd name="T75" fmla="*/ 836 h 991"/>
                  <a:gd name="T76" fmla="*/ 423 w 466"/>
                  <a:gd name="T77" fmla="*/ 817 h 991"/>
                  <a:gd name="T78" fmla="*/ 444 w 466"/>
                  <a:gd name="T79" fmla="*/ 798 h 991"/>
                  <a:gd name="T80" fmla="*/ 466 w 466"/>
                  <a:gd name="T81" fmla="*/ 777 h 991"/>
                  <a:gd name="T82" fmla="*/ 466 w 466"/>
                  <a:gd name="T83" fmla="*/ 683 h 991"/>
                  <a:gd name="T84" fmla="*/ 466 w 466"/>
                  <a:gd name="T85" fmla="*/ 582 h 991"/>
                  <a:gd name="T86" fmla="*/ 463 w 466"/>
                  <a:gd name="T87" fmla="*/ 480 h 991"/>
                  <a:gd name="T88" fmla="*/ 458 w 466"/>
                  <a:gd name="T89" fmla="*/ 377 h 991"/>
                  <a:gd name="T90" fmla="*/ 450 w 466"/>
                  <a:gd name="T91" fmla="*/ 275 h 991"/>
                  <a:gd name="T92" fmla="*/ 439 w 466"/>
                  <a:gd name="T93" fmla="*/ 177 h 991"/>
                  <a:gd name="T94" fmla="*/ 423 w 466"/>
                  <a:gd name="T95" fmla="*/ 85 h 991"/>
                  <a:gd name="T96" fmla="*/ 401 w 466"/>
                  <a:gd name="T97"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6" h="991">
                    <a:moveTo>
                      <a:pt x="401" y="0"/>
                    </a:moveTo>
                    <a:lnTo>
                      <a:pt x="375" y="4"/>
                    </a:lnTo>
                    <a:lnTo>
                      <a:pt x="350" y="10"/>
                    </a:lnTo>
                    <a:lnTo>
                      <a:pt x="325" y="16"/>
                    </a:lnTo>
                    <a:lnTo>
                      <a:pt x="299" y="20"/>
                    </a:lnTo>
                    <a:lnTo>
                      <a:pt x="275" y="26"/>
                    </a:lnTo>
                    <a:lnTo>
                      <a:pt x="251" y="32"/>
                    </a:lnTo>
                    <a:lnTo>
                      <a:pt x="226" y="38"/>
                    </a:lnTo>
                    <a:lnTo>
                      <a:pt x="201" y="42"/>
                    </a:lnTo>
                    <a:lnTo>
                      <a:pt x="176" y="48"/>
                    </a:lnTo>
                    <a:lnTo>
                      <a:pt x="152" y="53"/>
                    </a:lnTo>
                    <a:lnTo>
                      <a:pt x="127" y="58"/>
                    </a:lnTo>
                    <a:lnTo>
                      <a:pt x="102" y="63"/>
                    </a:lnTo>
                    <a:lnTo>
                      <a:pt x="77" y="66"/>
                    </a:lnTo>
                    <a:lnTo>
                      <a:pt x="52" y="71"/>
                    </a:lnTo>
                    <a:lnTo>
                      <a:pt x="26" y="74"/>
                    </a:lnTo>
                    <a:lnTo>
                      <a:pt x="0" y="78"/>
                    </a:lnTo>
                    <a:lnTo>
                      <a:pt x="15" y="193"/>
                    </a:lnTo>
                    <a:lnTo>
                      <a:pt x="29" y="308"/>
                    </a:lnTo>
                    <a:lnTo>
                      <a:pt x="40" y="421"/>
                    </a:lnTo>
                    <a:lnTo>
                      <a:pt x="51" y="534"/>
                    </a:lnTo>
                    <a:lnTo>
                      <a:pt x="57" y="647"/>
                    </a:lnTo>
                    <a:lnTo>
                      <a:pt x="61" y="760"/>
                    </a:lnTo>
                    <a:lnTo>
                      <a:pt x="61" y="875"/>
                    </a:lnTo>
                    <a:lnTo>
                      <a:pt x="55" y="991"/>
                    </a:lnTo>
                    <a:lnTo>
                      <a:pt x="84" y="983"/>
                    </a:lnTo>
                    <a:lnTo>
                      <a:pt x="113" y="975"/>
                    </a:lnTo>
                    <a:lnTo>
                      <a:pt x="140" y="966"/>
                    </a:lnTo>
                    <a:lnTo>
                      <a:pt x="168" y="957"/>
                    </a:lnTo>
                    <a:lnTo>
                      <a:pt x="196" y="946"/>
                    </a:lnTo>
                    <a:lnTo>
                      <a:pt x="223" y="936"/>
                    </a:lnTo>
                    <a:lnTo>
                      <a:pt x="250" y="925"/>
                    </a:lnTo>
                    <a:lnTo>
                      <a:pt x="276" y="912"/>
                    </a:lnTo>
                    <a:lnTo>
                      <a:pt x="302" y="899"/>
                    </a:lnTo>
                    <a:lnTo>
                      <a:pt x="327" y="884"/>
                    </a:lnTo>
                    <a:lnTo>
                      <a:pt x="351" y="869"/>
                    </a:lnTo>
                    <a:lnTo>
                      <a:pt x="375" y="853"/>
                    </a:lnTo>
                    <a:lnTo>
                      <a:pt x="400" y="836"/>
                    </a:lnTo>
                    <a:lnTo>
                      <a:pt x="423" y="817"/>
                    </a:lnTo>
                    <a:lnTo>
                      <a:pt x="444" y="798"/>
                    </a:lnTo>
                    <a:lnTo>
                      <a:pt x="466" y="777"/>
                    </a:lnTo>
                    <a:lnTo>
                      <a:pt x="466" y="683"/>
                    </a:lnTo>
                    <a:lnTo>
                      <a:pt x="466" y="582"/>
                    </a:lnTo>
                    <a:lnTo>
                      <a:pt x="463" y="480"/>
                    </a:lnTo>
                    <a:lnTo>
                      <a:pt x="458" y="377"/>
                    </a:lnTo>
                    <a:lnTo>
                      <a:pt x="450" y="275"/>
                    </a:lnTo>
                    <a:lnTo>
                      <a:pt x="439" y="177"/>
                    </a:lnTo>
                    <a:lnTo>
                      <a:pt x="423" y="85"/>
                    </a:lnTo>
                    <a:lnTo>
                      <a:pt x="401" y="0"/>
                    </a:lnTo>
                    <a:close/>
                  </a:path>
                </a:pathLst>
              </a:custGeom>
              <a:solidFill>
                <a:srgbClr val="C9AD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 name="Freeform 301"/>
              <p:cNvSpPr>
                <a:spLocks noChangeAspect="1"/>
              </p:cNvSpPr>
              <p:nvPr/>
            </p:nvSpPr>
            <p:spPr bwMode="auto">
              <a:xfrm>
                <a:off x="5070" y="3304"/>
                <a:ext cx="81" cy="197"/>
              </a:xfrm>
              <a:custGeom>
                <a:avLst/>
                <a:gdLst>
                  <a:gd name="T0" fmla="*/ 383 w 448"/>
                  <a:gd name="T1" fmla="*/ 0 h 941"/>
                  <a:gd name="T2" fmla="*/ 358 w 448"/>
                  <a:gd name="T3" fmla="*/ 4 h 941"/>
                  <a:gd name="T4" fmla="*/ 334 w 448"/>
                  <a:gd name="T5" fmla="*/ 10 h 941"/>
                  <a:gd name="T6" fmla="*/ 310 w 448"/>
                  <a:gd name="T7" fmla="*/ 15 h 941"/>
                  <a:gd name="T8" fmla="*/ 286 w 448"/>
                  <a:gd name="T9" fmla="*/ 19 h 941"/>
                  <a:gd name="T10" fmla="*/ 263 w 448"/>
                  <a:gd name="T11" fmla="*/ 25 h 941"/>
                  <a:gd name="T12" fmla="*/ 239 w 448"/>
                  <a:gd name="T13" fmla="*/ 30 h 941"/>
                  <a:gd name="T14" fmla="*/ 216 w 448"/>
                  <a:gd name="T15" fmla="*/ 35 h 941"/>
                  <a:gd name="T16" fmla="*/ 191 w 448"/>
                  <a:gd name="T17" fmla="*/ 40 h 941"/>
                  <a:gd name="T18" fmla="*/ 168 w 448"/>
                  <a:gd name="T19" fmla="*/ 46 h 941"/>
                  <a:gd name="T20" fmla="*/ 145 w 448"/>
                  <a:gd name="T21" fmla="*/ 50 h 941"/>
                  <a:gd name="T22" fmla="*/ 121 w 448"/>
                  <a:gd name="T23" fmla="*/ 55 h 941"/>
                  <a:gd name="T24" fmla="*/ 97 w 448"/>
                  <a:gd name="T25" fmla="*/ 60 h 941"/>
                  <a:gd name="T26" fmla="*/ 74 w 448"/>
                  <a:gd name="T27" fmla="*/ 63 h 941"/>
                  <a:gd name="T28" fmla="*/ 50 w 448"/>
                  <a:gd name="T29" fmla="*/ 67 h 941"/>
                  <a:gd name="T30" fmla="*/ 25 w 448"/>
                  <a:gd name="T31" fmla="*/ 70 h 941"/>
                  <a:gd name="T32" fmla="*/ 0 w 448"/>
                  <a:gd name="T33" fmla="*/ 73 h 941"/>
                  <a:gd name="T34" fmla="*/ 14 w 448"/>
                  <a:gd name="T35" fmla="*/ 184 h 941"/>
                  <a:gd name="T36" fmla="*/ 28 w 448"/>
                  <a:gd name="T37" fmla="*/ 292 h 941"/>
                  <a:gd name="T38" fmla="*/ 39 w 448"/>
                  <a:gd name="T39" fmla="*/ 399 h 941"/>
                  <a:gd name="T40" fmla="*/ 50 w 448"/>
                  <a:gd name="T41" fmla="*/ 507 h 941"/>
                  <a:gd name="T42" fmla="*/ 57 w 448"/>
                  <a:gd name="T43" fmla="*/ 614 h 941"/>
                  <a:gd name="T44" fmla="*/ 60 w 448"/>
                  <a:gd name="T45" fmla="*/ 721 h 941"/>
                  <a:gd name="T46" fmla="*/ 60 w 448"/>
                  <a:gd name="T47" fmla="*/ 830 h 941"/>
                  <a:gd name="T48" fmla="*/ 54 w 448"/>
                  <a:gd name="T49" fmla="*/ 941 h 941"/>
                  <a:gd name="T50" fmla="*/ 82 w 448"/>
                  <a:gd name="T51" fmla="*/ 933 h 941"/>
                  <a:gd name="T52" fmla="*/ 110 w 448"/>
                  <a:gd name="T53" fmla="*/ 925 h 941"/>
                  <a:gd name="T54" fmla="*/ 136 w 448"/>
                  <a:gd name="T55" fmla="*/ 917 h 941"/>
                  <a:gd name="T56" fmla="*/ 164 w 448"/>
                  <a:gd name="T57" fmla="*/ 907 h 941"/>
                  <a:gd name="T58" fmla="*/ 189 w 448"/>
                  <a:gd name="T59" fmla="*/ 898 h 941"/>
                  <a:gd name="T60" fmla="*/ 216 w 448"/>
                  <a:gd name="T61" fmla="*/ 888 h 941"/>
                  <a:gd name="T62" fmla="*/ 241 w 448"/>
                  <a:gd name="T63" fmla="*/ 877 h 941"/>
                  <a:gd name="T64" fmla="*/ 266 w 448"/>
                  <a:gd name="T65" fmla="*/ 866 h 941"/>
                  <a:gd name="T66" fmla="*/ 291 w 448"/>
                  <a:gd name="T67" fmla="*/ 853 h 941"/>
                  <a:gd name="T68" fmla="*/ 315 w 448"/>
                  <a:gd name="T69" fmla="*/ 841 h 941"/>
                  <a:gd name="T70" fmla="*/ 339 w 448"/>
                  <a:gd name="T71" fmla="*/ 827 h 941"/>
                  <a:gd name="T72" fmla="*/ 362 w 448"/>
                  <a:gd name="T73" fmla="*/ 811 h 941"/>
                  <a:gd name="T74" fmla="*/ 384 w 448"/>
                  <a:gd name="T75" fmla="*/ 795 h 941"/>
                  <a:gd name="T76" fmla="*/ 406 w 448"/>
                  <a:gd name="T77" fmla="*/ 777 h 941"/>
                  <a:gd name="T78" fmla="*/ 428 w 448"/>
                  <a:gd name="T79" fmla="*/ 759 h 941"/>
                  <a:gd name="T80" fmla="*/ 448 w 448"/>
                  <a:gd name="T81" fmla="*/ 738 h 941"/>
                  <a:gd name="T82" fmla="*/ 448 w 448"/>
                  <a:gd name="T83" fmla="*/ 647 h 941"/>
                  <a:gd name="T84" fmla="*/ 446 w 448"/>
                  <a:gd name="T85" fmla="*/ 551 h 941"/>
                  <a:gd name="T86" fmla="*/ 444 w 448"/>
                  <a:gd name="T87" fmla="*/ 455 h 941"/>
                  <a:gd name="T88" fmla="*/ 439 w 448"/>
                  <a:gd name="T89" fmla="*/ 357 h 941"/>
                  <a:gd name="T90" fmla="*/ 431 w 448"/>
                  <a:gd name="T91" fmla="*/ 261 h 941"/>
                  <a:gd name="T92" fmla="*/ 420 w 448"/>
                  <a:gd name="T93" fmla="*/ 168 h 941"/>
                  <a:gd name="T94" fmla="*/ 403 w 448"/>
                  <a:gd name="T95" fmla="*/ 80 h 941"/>
                  <a:gd name="T96" fmla="*/ 383 w 448"/>
                  <a:gd name="T97" fmla="*/ 0 h 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8" h="941">
                    <a:moveTo>
                      <a:pt x="383" y="0"/>
                    </a:moveTo>
                    <a:lnTo>
                      <a:pt x="358" y="4"/>
                    </a:lnTo>
                    <a:lnTo>
                      <a:pt x="334" y="10"/>
                    </a:lnTo>
                    <a:lnTo>
                      <a:pt x="310" y="15"/>
                    </a:lnTo>
                    <a:lnTo>
                      <a:pt x="286" y="19"/>
                    </a:lnTo>
                    <a:lnTo>
                      <a:pt x="263" y="25"/>
                    </a:lnTo>
                    <a:lnTo>
                      <a:pt x="239" y="30"/>
                    </a:lnTo>
                    <a:lnTo>
                      <a:pt x="216" y="35"/>
                    </a:lnTo>
                    <a:lnTo>
                      <a:pt x="191" y="40"/>
                    </a:lnTo>
                    <a:lnTo>
                      <a:pt x="168" y="46"/>
                    </a:lnTo>
                    <a:lnTo>
                      <a:pt x="145" y="50"/>
                    </a:lnTo>
                    <a:lnTo>
                      <a:pt x="121" y="55"/>
                    </a:lnTo>
                    <a:lnTo>
                      <a:pt x="97" y="60"/>
                    </a:lnTo>
                    <a:lnTo>
                      <a:pt x="74" y="63"/>
                    </a:lnTo>
                    <a:lnTo>
                      <a:pt x="50" y="67"/>
                    </a:lnTo>
                    <a:lnTo>
                      <a:pt x="25" y="70"/>
                    </a:lnTo>
                    <a:lnTo>
                      <a:pt x="0" y="73"/>
                    </a:lnTo>
                    <a:lnTo>
                      <a:pt x="14" y="184"/>
                    </a:lnTo>
                    <a:lnTo>
                      <a:pt x="28" y="292"/>
                    </a:lnTo>
                    <a:lnTo>
                      <a:pt x="39" y="399"/>
                    </a:lnTo>
                    <a:lnTo>
                      <a:pt x="50" y="507"/>
                    </a:lnTo>
                    <a:lnTo>
                      <a:pt x="57" y="614"/>
                    </a:lnTo>
                    <a:lnTo>
                      <a:pt x="60" y="721"/>
                    </a:lnTo>
                    <a:lnTo>
                      <a:pt x="60" y="830"/>
                    </a:lnTo>
                    <a:lnTo>
                      <a:pt x="54" y="941"/>
                    </a:lnTo>
                    <a:lnTo>
                      <a:pt x="82" y="933"/>
                    </a:lnTo>
                    <a:lnTo>
                      <a:pt x="110" y="925"/>
                    </a:lnTo>
                    <a:lnTo>
                      <a:pt x="136" y="917"/>
                    </a:lnTo>
                    <a:lnTo>
                      <a:pt x="164" y="907"/>
                    </a:lnTo>
                    <a:lnTo>
                      <a:pt x="189" y="898"/>
                    </a:lnTo>
                    <a:lnTo>
                      <a:pt x="216" y="888"/>
                    </a:lnTo>
                    <a:lnTo>
                      <a:pt x="241" y="877"/>
                    </a:lnTo>
                    <a:lnTo>
                      <a:pt x="266" y="866"/>
                    </a:lnTo>
                    <a:lnTo>
                      <a:pt x="291" y="853"/>
                    </a:lnTo>
                    <a:lnTo>
                      <a:pt x="315" y="841"/>
                    </a:lnTo>
                    <a:lnTo>
                      <a:pt x="339" y="827"/>
                    </a:lnTo>
                    <a:lnTo>
                      <a:pt x="362" y="811"/>
                    </a:lnTo>
                    <a:lnTo>
                      <a:pt x="384" y="795"/>
                    </a:lnTo>
                    <a:lnTo>
                      <a:pt x="406" y="777"/>
                    </a:lnTo>
                    <a:lnTo>
                      <a:pt x="428" y="759"/>
                    </a:lnTo>
                    <a:lnTo>
                      <a:pt x="448" y="738"/>
                    </a:lnTo>
                    <a:lnTo>
                      <a:pt x="448" y="647"/>
                    </a:lnTo>
                    <a:lnTo>
                      <a:pt x="446" y="551"/>
                    </a:lnTo>
                    <a:lnTo>
                      <a:pt x="444" y="455"/>
                    </a:lnTo>
                    <a:lnTo>
                      <a:pt x="439" y="357"/>
                    </a:lnTo>
                    <a:lnTo>
                      <a:pt x="431" y="261"/>
                    </a:lnTo>
                    <a:lnTo>
                      <a:pt x="420" y="168"/>
                    </a:lnTo>
                    <a:lnTo>
                      <a:pt x="403" y="80"/>
                    </a:lnTo>
                    <a:lnTo>
                      <a:pt x="383" y="0"/>
                    </a:lnTo>
                    <a:close/>
                  </a:path>
                </a:pathLst>
              </a:custGeom>
              <a:solidFill>
                <a:srgbClr val="CCB5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 name="Freeform 302"/>
              <p:cNvSpPr>
                <a:spLocks noChangeAspect="1"/>
              </p:cNvSpPr>
              <p:nvPr/>
            </p:nvSpPr>
            <p:spPr bwMode="auto">
              <a:xfrm>
                <a:off x="5073" y="3304"/>
                <a:ext cx="78" cy="186"/>
              </a:xfrm>
              <a:custGeom>
                <a:avLst/>
                <a:gdLst>
                  <a:gd name="T0" fmla="*/ 364 w 429"/>
                  <a:gd name="T1" fmla="*/ 0 h 889"/>
                  <a:gd name="T2" fmla="*/ 341 w 429"/>
                  <a:gd name="T3" fmla="*/ 4 h 889"/>
                  <a:gd name="T4" fmla="*/ 318 w 429"/>
                  <a:gd name="T5" fmla="*/ 9 h 889"/>
                  <a:gd name="T6" fmla="*/ 295 w 429"/>
                  <a:gd name="T7" fmla="*/ 14 h 889"/>
                  <a:gd name="T8" fmla="*/ 273 w 429"/>
                  <a:gd name="T9" fmla="*/ 19 h 889"/>
                  <a:gd name="T10" fmla="*/ 250 w 429"/>
                  <a:gd name="T11" fmla="*/ 24 h 889"/>
                  <a:gd name="T12" fmla="*/ 228 w 429"/>
                  <a:gd name="T13" fmla="*/ 29 h 889"/>
                  <a:gd name="T14" fmla="*/ 205 w 429"/>
                  <a:gd name="T15" fmla="*/ 33 h 889"/>
                  <a:gd name="T16" fmla="*/ 183 w 429"/>
                  <a:gd name="T17" fmla="*/ 38 h 889"/>
                  <a:gd name="T18" fmla="*/ 160 w 429"/>
                  <a:gd name="T19" fmla="*/ 43 h 889"/>
                  <a:gd name="T20" fmla="*/ 138 w 429"/>
                  <a:gd name="T21" fmla="*/ 47 h 889"/>
                  <a:gd name="T22" fmla="*/ 115 w 429"/>
                  <a:gd name="T23" fmla="*/ 52 h 889"/>
                  <a:gd name="T24" fmla="*/ 93 w 429"/>
                  <a:gd name="T25" fmla="*/ 56 h 889"/>
                  <a:gd name="T26" fmla="*/ 70 w 429"/>
                  <a:gd name="T27" fmla="*/ 60 h 889"/>
                  <a:gd name="T28" fmla="*/ 47 w 429"/>
                  <a:gd name="T29" fmla="*/ 63 h 889"/>
                  <a:gd name="T30" fmla="*/ 23 w 429"/>
                  <a:gd name="T31" fmla="*/ 67 h 889"/>
                  <a:gd name="T32" fmla="*/ 0 w 429"/>
                  <a:gd name="T33" fmla="*/ 69 h 889"/>
                  <a:gd name="T34" fmla="*/ 14 w 429"/>
                  <a:gd name="T35" fmla="*/ 174 h 889"/>
                  <a:gd name="T36" fmla="*/ 26 w 429"/>
                  <a:gd name="T37" fmla="*/ 276 h 889"/>
                  <a:gd name="T38" fmla="*/ 38 w 429"/>
                  <a:gd name="T39" fmla="*/ 378 h 889"/>
                  <a:gd name="T40" fmla="*/ 48 w 429"/>
                  <a:gd name="T41" fmla="*/ 478 h 889"/>
                  <a:gd name="T42" fmla="*/ 55 w 429"/>
                  <a:gd name="T43" fmla="*/ 579 h 889"/>
                  <a:gd name="T44" fmla="*/ 60 w 429"/>
                  <a:gd name="T45" fmla="*/ 681 h 889"/>
                  <a:gd name="T46" fmla="*/ 58 w 429"/>
                  <a:gd name="T47" fmla="*/ 784 h 889"/>
                  <a:gd name="T48" fmla="*/ 54 w 429"/>
                  <a:gd name="T49" fmla="*/ 889 h 889"/>
                  <a:gd name="T50" fmla="*/ 80 w 429"/>
                  <a:gd name="T51" fmla="*/ 882 h 889"/>
                  <a:gd name="T52" fmla="*/ 106 w 429"/>
                  <a:gd name="T53" fmla="*/ 874 h 889"/>
                  <a:gd name="T54" fmla="*/ 132 w 429"/>
                  <a:gd name="T55" fmla="*/ 866 h 889"/>
                  <a:gd name="T56" fmla="*/ 158 w 429"/>
                  <a:gd name="T57" fmla="*/ 858 h 889"/>
                  <a:gd name="T58" fmla="*/ 183 w 429"/>
                  <a:gd name="T59" fmla="*/ 850 h 889"/>
                  <a:gd name="T60" fmla="*/ 207 w 429"/>
                  <a:gd name="T61" fmla="*/ 841 h 889"/>
                  <a:gd name="T62" fmla="*/ 231 w 429"/>
                  <a:gd name="T63" fmla="*/ 830 h 889"/>
                  <a:gd name="T64" fmla="*/ 255 w 429"/>
                  <a:gd name="T65" fmla="*/ 820 h 889"/>
                  <a:gd name="T66" fmla="*/ 278 w 429"/>
                  <a:gd name="T67" fmla="*/ 808 h 889"/>
                  <a:gd name="T68" fmla="*/ 301 w 429"/>
                  <a:gd name="T69" fmla="*/ 796 h 889"/>
                  <a:gd name="T70" fmla="*/ 325 w 429"/>
                  <a:gd name="T71" fmla="*/ 783 h 889"/>
                  <a:gd name="T72" fmla="*/ 346 w 429"/>
                  <a:gd name="T73" fmla="*/ 768 h 889"/>
                  <a:gd name="T74" fmla="*/ 368 w 429"/>
                  <a:gd name="T75" fmla="*/ 753 h 889"/>
                  <a:gd name="T76" fmla="*/ 389 w 429"/>
                  <a:gd name="T77" fmla="*/ 736 h 889"/>
                  <a:gd name="T78" fmla="*/ 410 w 429"/>
                  <a:gd name="T79" fmla="*/ 719 h 889"/>
                  <a:gd name="T80" fmla="*/ 429 w 429"/>
                  <a:gd name="T81" fmla="*/ 699 h 889"/>
                  <a:gd name="T82" fmla="*/ 428 w 429"/>
                  <a:gd name="T83" fmla="*/ 612 h 889"/>
                  <a:gd name="T84" fmla="*/ 426 w 429"/>
                  <a:gd name="T85" fmla="*/ 521 h 889"/>
                  <a:gd name="T86" fmla="*/ 422 w 429"/>
                  <a:gd name="T87" fmla="*/ 428 h 889"/>
                  <a:gd name="T88" fmla="*/ 418 w 429"/>
                  <a:gd name="T89" fmla="*/ 336 h 889"/>
                  <a:gd name="T90" fmla="*/ 410 w 429"/>
                  <a:gd name="T91" fmla="*/ 246 h 889"/>
                  <a:gd name="T92" fmla="*/ 398 w 429"/>
                  <a:gd name="T93" fmla="*/ 159 h 889"/>
                  <a:gd name="T94" fmla="*/ 383 w 429"/>
                  <a:gd name="T95" fmla="*/ 76 h 889"/>
                  <a:gd name="T96" fmla="*/ 364 w 429"/>
                  <a:gd name="T97" fmla="*/ 0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9" h="889">
                    <a:moveTo>
                      <a:pt x="364" y="0"/>
                    </a:moveTo>
                    <a:lnTo>
                      <a:pt x="341" y="4"/>
                    </a:lnTo>
                    <a:lnTo>
                      <a:pt x="318" y="9"/>
                    </a:lnTo>
                    <a:lnTo>
                      <a:pt x="295" y="14"/>
                    </a:lnTo>
                    <a:lnTo>
                      <a:pt x="273" y="19"/>
                    </a:lnTo>
                    <a:lnTo>
                      <a:pt x="250" y="24"/>
                    </a:lnTo>
                    <a:lnTo>
                      <a:pt x="228" y="29"/>
                    </a:lnTo>
                    <a:lnTo>
                      <a:pt x="205" y="33"/>
                    </a:lnTo>
                    <a:lnTo>
                      <a:pt x="183" y="38"/>
                    </a:lnTo>
                    <a:lnTo>
                      <a:pt x="160" y="43"/>
                    </a:lnTo>
                    <a:lnTo>
                      <a:pt x="138" y="47"/>
                    </a:lnTo>
                    <a:lnTo>
                      <a:pt x="115" y="52"/>
                    </a:lnTo>
                    <a:lnTo>
                      <a:pt x="93" y="56"/>
                    </a:lnTo>
                    <a:lnTo>
                      <a:pt x="70" y="60"/>
                    </a:lnTo>
                    <a:lnTo>
                      <a:pt x="47" y="63"/>
                    </a:lnTo>
                    <a:lnTo>
                      <a:pt x="23" y="67"/>
                    </a:lnTo>
                    <a:lnTo>
                      <a:pt x="0" y="69"/>
                    </a:lnTo>
                    <a:lnTo>
                      <a:pt x="14" y="174"/>
                    </a:lnTo>
                    <a:lnTo>
                      <a:pt x="26" y="276"/>
                    </a:lnTo>
                    <a:lnTo>
                      <a:pt x="38" y="378"/>
                    </a:lnTo>
                    <a:lnTo>
                      <a:pt x="48" y="478"/>
                    </a:lnTo>
                    <a:lnTo>
                      <a:pt x="55" y="579"/>
                    </a:lnTo>
                    <a:lnTo>
                      <a:pt x="60" y="681"/>
                    </a:lnTo>
                    <a:lnTo>
                      <a:pt x="58" y="784"/>
                    </a:lnTo>
                    <a:lnTo>
                      <a:pt x="54" y="889"/>
                    </a:lnTo>
                    <a:lnTo>
                      <a:pt x="80" y="882"/>
                    </a:lnTo>
                    <a:lnTo>
                      <a:pt x="106" y="874"/>
                    </a:lnTo>
                    <a:lnTo>
                      <a:pt x="132" y="866"/>
                    </a:lnTo>
                    <a:lnTo>
                      <a:pt x="158" y="858"/>
                    </a:lnTo>
                    <a:lnTo>
                      <a:pt x="183" y="850"/>
                    </a:lnTo>
                    <a:lnTo>
                      <a:pt x="207" y="841"/>
                    </a:lnTo>
                    <a:lnTo>
                      <a:pt x="231" y="830"/>
                    </a:lnTo>
                    <a:lnTo>
                      <a:pt x="255" y="820"/>
                    </a:lnTo>
                    <a:lnTo>
                      <a:pt x="278" y="808"/>
                    </a:lnTo>
                    <a:lnTo>
                      <a:pt x="301" y="796"/>
                    </a:lnTo>
                    <a:lnTo>
                      <a:pt x="325" y="783"/>
                    </a:lnTo>
                    <a:lnTo>
                      <a:pt x="346" y="768"/>
                    </a:lnTo>
                    <a:lnTo>
                      <a:pt x="368" y="753"/>
                    </a:lnTo>
                    <a:lnTo>
                      <a:pt x="389" y="736"/>
                    </a:lnTo>
                    <a:lnTo>
                      <a:pt x="410" y="719"/>
                    </a:lnTo>
                    <a:lnTo>
                      <a:pt x="429" y="699"/>
                    </a:lnTo>
                    <a:lnTo>
                      <a:pt x="428" y="612"/>
                    </a:lnTo>
                    <a:lnTo>
                      <a:pt x="426" y="521"/>
                    </a:lnTo>
                    <a:lnTo>
                      <a:pt x="422" y="428"/>
                    </a:lnTo>
                    <a:lnTo>
                      <a:pt x="418" y="336"/>
                    </a:lnTo>
                    <a:lnTo>
                      <a:pt x="410" y="246"/>
                    </a:lnTo>
                    <a:lnTo>
                      <a:pt x="398" y="159"/>
                    </a:lnTo>
                    <a:lnTo>
                      <a:pt x="383" y="76"/>
                    </a:lnTo>
                    <a:lnTo>
                      <a:pt x="364" y="0"/>
                    </a:lnTo>
                    <a:close/>
                  </a:path>
                </a:pathLst>
              </a:custGeom>
              <a:solidFill>
                <a:srgbClr val="D3B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 name="Freeform 303"/>
              <p:cNvSpPr>
                <a:spLocks noChangeAspect="1"/>
              </p:cNvSpPr>
              <p:nvPr/>
            </p:nvSpPr>
            <p:spPr bwMode="auto">
              <a:xfrm>
                <a:off x="5077" y="3304"/>
                <a:ext cx="74" cy="176"/>
              </a:xfrm>
              <a:custGeom>
                <a:avLst/>
                <a:gdLst>
                  <a:gd name="T0" fmla="*/ 346 w 411"/>
                  <a:gd name="T1" fmla="*/ 0 h 839"/>
                  <a:gd name="T2" fmla="*/ 324 w 411"/>
                  <a:gd name="T3" fmla="*/ 5 h 839"/>
                  <a:gd name="T4" fmla="*/ 302 w 411"/>
                  <a:gd name="T5" fmla="*/ 9 h 839"/>
                  <a:gd name="T6" fmla="*/ 280 w 411"/>
                  <a:gd name="T7" fmla="*/ 14 h 839"/>
                  <a:gd name="T8" fmla="*/ 258 w 411"/>
                  <a:gd name="T9" fmla="*/ 17 h 839"/>
                  <a:gd name="T10" fmla="*/ 237 w 411"/>
                  <a:gd name="T11" fmla="*/ 22 h 839"/>
                  <a:gd name="T12" fmla="*/ 216 w 411"/>
                  <a:gd name="T13" fmla="*/ 27 h 839"/>
                  <a:gd name="T14" fmla="*/ 195 w 411"/>
                  <a:gd name="T15" fmla="*/ 31 h 839"/>
                  <a:gd name="T16" fmla="*/ 173 w 411"/>
                  <a:gd name="T17" fmla="*/ 36 h 839"/>
                  <a:gd name="T18" fmla="*/ 152 w 411"/>
                  <a:gd name="T19" fmla="*/ 40 h 839"/>
                  <a:gd name="T20" fmla="*/ 130 w 411"/>
                  <a:gd name="T21" fmla="*/ 44 h 839"/>
                  <a:gd name="T22" fmla="*/ 110 w 411"/>
                  <a:gd name="T23" fmla="*/ 48 h 839"/>
                  <a:gd name="T24" fmla="*/ 88 w 411"/>
                  <a:gd name="T25" fmla="*/ 52 h 839"/>
                  <a:gd name="T26" fmla="*/ 66 w 411"/>
                  <a:gd name="T27" fmla="*/ 55 h 839"/>
                  <a:gd name="T28" fmla="*/ 45 w 411"/>
                  <a:gd name="T29" fmla="*/ 59 h 839"/>
                  <a:gd name="T30" fmla="*/ 22 w 411"/>
                  <a:gd name="T31" fmla="*/ 62 h 839"/>
                  <a:gd name="T32" fmla="*/ 0 w 411"/>
                  <a:gd name="T33" fmla="*/ 65 h 839"/>
                  <a:gd name="T34" fmla="*/ 13 w 411"/>
                  <a:gd name="T35" fmla="*/ 164 h 839"/>
                  <a:gd name="T36" fmla="*/ 26 w 411"/>
                  <a:gd name="T37" fmla="*/ 260 h 839"/>
                  <a:gd name="T38" fmla="*/ 37 w 411"/>
                  <a:gd name="T39" fmla="*/ 356 h 839"/>
                  <a:gd name="T40" fmla="*/ 46 w 411"/>
                  <a:gd name="T41" fmla="*/ 450 h 839"/>
                  <a:gd name="T42" fmla="*/ 54 w 411"/>
                  <a:gd name="T43" fmla="*/ 546 h 839"/>
                  <a:gd name="T44" fmla="*/ 58 w 411"/>
                  <a:gd name="T45" fmla="*/ 642 h 839"/>
                  <a:gd name="T46" fmla="*/ 59 w 411"/>
                  <a:gd name="T47" fmla="*/ 738 h 839"/>
                  <a:gd name="T48" fmla="*/ 54 w 411"/>
                  <a:gd name="T49" fmla="*/ 839 h 839"/>
                  <a:gd name="T50" fmla="*/ 80 w 411"/>
                  <a:gd name="T51" fmla="*/ 832 h 839"/>
                  <a:gd name="T52" fmla="*/ 104 w 411"/>
                  <a:gd name="T53" fmla="*/ 825 h 839"/>
                  <a:gd name="T54" fmla="*/ 128 w 411"/>
                  <a:gd name="T55" fmla="*/ 817 h 839"/>
                  <a:gd name="T56" fmla="*/ 152 w 411"/>
                  <a:gd name="T57" fmla="*/ 810 h 839"/>
                  <a:gd name="T58" fmla="*/ 176 w 411"/>
                  <a:gd name="T59" fmla="*/ 802 h 839"/>
                  <a:gd name="T60" fmla="*/ 201 w 411"/>
                  <a:gd name="T61" fmla="*/ 793 h 839"/>
                  <a:gd name="T62" fmla="*/ 224 w 411"/>
                  <a:gd name="T63" fmla="*/ 783 h 839"/>
                  <a:gd name="T64" fmla="*/ 247 w 411"/>
                  <a:gd name="T65" fmla="*/ 774 h 839"/>
                  <a:gd name="T66" fmla="*/ 269 w 411"/>
                  <a:gd name="T67" fmla="*/ 763 h 839"/>
                  <a:gd name="T68" fmla="*/ 290 w 411"/>
                  <a:gd name="T69" fmla="*/ 752 h 839"/>
                  <a:gd name="T70" fmla="*/ 312 w 411"/>
                  <a:gd name="T71" fmla="*/ 740 h 839"/>
                  <a:gd name="T72" fmla="*/ 333 w 411"/>
                  <a:gd name="T73" fmla="*/ 726 h 839"/>
                  <a:gd name="T74" fmla="*/ 354 w 411"/>
                  <a:gd name="T75" fmla="*/ 712 h 839"/>
                  <a:gd name="T76" fmla="*/ 373 w 411"/>
                  <a:gd name="T77" fmla="*/ 696 h 839"/>
                  <a:gd name="T78" fmla="*/ 393 w 411"/>
                  <a:gd name="T79" fmla="*/ 680 h 839"/>
                  <a:gd name="T80" fmla="*/ 411 w 411"/>
                  <a:gd name="T81" fmla="*/ 661 h 839"/>
                  <a:gd name="T82" fmla="*/ 409 w 411"/>
                  <a:gd name="T83" fmla="*/ 577 h 839"/>
                  <a:gd name="T84" fmla="*/ 406 w 411"/>
                  <a:gd name="T85" fmla="*/ 491 h 839"/>
                  <a:gd name="T86" fmla="*/ 402 w 411"/>
                  <a:gd name="T87" fmla="*/ 404 h 839"/>
                  <a:gd name="T88" fmla="*/ 397 w 411"/>
                  <a:gd name="T89" fmla="*/ 317 h 839"/>
                  <a:gd name="T90" fmla="*/ 389 w 411"/>
                  <a:gd name="T91" fmla="*/ 233 h 839"/>
                  <a:gd name="T92" fmla="*/ 379 w 411"/>
                  <a:gd name="T93" fmla="*/ 150 h 839"/>
                  <a:gd name="T94" fmla="*/ 364 w 411"/>
                  <a:gd name="T95" fmla="*/ 73 h 839"/>
                  <a:gd name="T96" fmla="*/ 346 w 411"/>
                  <a:gd name="T97" fmla="*/ 0 h 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1" h="839">
                    <a:moveTo>
                      <a:pt x="346" y="0"/>
                    </a:moveTo>
                    <a:lnTo>
                      <a:pt x="324" y="5"/>
                    </a:lnTo>
                    <a:lnTo>
                      <a:pt x="302" y="9"/>
                    </a:lnTo>
                    <a:lnTo>
                      <a:pt x="280" y="14"/>
                    </a:lnTo>
                    <a:lnTo>
                      <a:pt x="258" y="17"/>
                    </a:lnTo>
                    <a:lnTo>
                      <a:pt x="237" y="22"/>
                    </a:lnTo>
                    <a:lnTo>
                      <a:pt x="216" y="27"/>
                    </a:lnTo>
                    <a:lnTo>
                      <a:pt x="195" y="31"/>
                    </a:lnTo>
                    <a:lnTo>
                      <a:pt x="173" y="36"/>
                    </a:lnTo>
                    <a:lnTo>
                      <a:pt x="152" y="40"/>
                    </a:lnTo>
                    <a:lnTo>
                      <a:pt x="130" y="44"/>
                    </a:lnTo>
                    <a:lnTo>
                      <a:pt x="110" y="48"/>
                    </a:lnTo>
                    <a:lnTo>
                      <a:pt x="88" y="52"/>
                    </a:lnTo>
                    <a:lnTo>
                      <a:pt x="66" y="55"/>
                    </a:lnTo>
                    <a:lnTo>
                      <a:pt x="45" y="59"/>
                    </a:lnTo>
                    <a:lnTo>
                      <a:pt x="22" y="62"/>
                    </a:lnTo>
                    <a:lnTo>
                      <a:pt x="0" y="65"/>
                    </a:lnTo>
                    <a:lnTo>
                      <a:pt x="13" y="164"/>
                    </a:lnTo>
                    <a:lnTo>
                      <a:pt x="26" y="260"/>
                    </a:lnTo>
                    <a:lnTo>
                      <a:pt x="37" y="356"/>
                    </a:lnTo>
                    <a:lnTo>
                      <a:pt x="46" y="450"/>
                    </a:lnTo>
                    <a:lnTo>
                      <a:pt x="54" y="546"/>
                    </a:lnTo>
                    <a:lnTo>
                      <a:pt x="58" y="642"/>
                    </a:lnTo>
                    <a:lnTo>
                      <a:pt x="59" y="738"/>
                    </a:lnTo>
                    <a:lnTo>
                      <a:pt x="54" y="839"/>
                    </a:lnTo>
                    <a:lnTo>
                      <a:pt x="80" y="832"/>
                    </a:lnTo>
                    <a:lnTo>
                      <a:pt x="104" y="825"/>
                    </a:lnTo>
                    <a:lnTo>
                      <a:pt x="128" y="817"/>
                    </a:lnTo>
                    <a:lnTo>
                      <a:pt x="152" y="810"/>
                    </a:lnTo>
                    <a:lnTo>
                      <a:pt x="176" y="802"/>
                    </a:lnTo>
                    <a:lnTo>
                      <a:pt x="201" y="793"/>
                    </a:lnTo>
                    <a:lnTo>
                      <a:pt x="224" y="783"/>
                    </a:lnTo>
                    <a:lnTo>
                      <a:pt x="247" y="774"/>
                    </a:lnTo>
                    <a:lnTo>
                      <a:pt x="269" y="763"/>
                    </a:lnTo>
                    <a:lnTo>
                      <a:pt x="290" y="752"/>
                    </a:lnTo>
                    <a:lnTo>
                      <a:pt x="312" y="740"/>
                    </a:lnTo>
                    <a:lnTo>
                      <a:pt x="333" y="726"/>
                    </a:lnTo>
                    <a:lnTo>
                      <a:pt x="354" y="712"/>
                    </a:lnTo>
                    <a:lnTo>
                      <a:pt x="373" y="696"/>
                    </a:lnTo>
                    <a:lnTo>
                      <a:pt x="393" y="680"/>
                    </a:lnTo>
                    <a:lnTo>
                      <a:pt x="411" y="661"/>
                    </a:lnTo>
                    <a:lnTo>
                      <a:pt x="409" y="577"/>
                    </a:lnTo>
                    <a:lnTo>
                      <a:pt x="406" y="491"/>
                    </a:lnTo>
                    <a:lnTo>
                      <a:pt x="402" y="404"/>
                    </a:lnTo>
                    <a:lnTo>
                      <a:pt x="397" y="317"/>
                    </a:lnTo>
                    <a:lnTo>
                      <a:pt x="389" y="233"/>
                    </a:lnTo>
                    <a:lnTo>
                      <a:pt x="379" y="150"/>
                    </a:lnTo>
                    <a:lnTo>
                      <a:pt x="364" y="73"/>
                    </a:lnTo>
                    <a:lnTo>
                      <a:pt x="346" y="0"/>
                    </a:lnTo>
                    <a:close/>
                  </a:path>
                </a:pathLst>
              </a:custGeom>
              <a:solidFill>
                <a:srgbClr val="D8C1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 name="Freeform 304"/>
              <p:cNvSpPr>
                <a:spLocks noChangeAspect="1"/>
              </p:cNvSpPr>
              <p:nvPr/>
            </p:nvSpPr>
            <p:spPr bwMode="auto">
              <a:xfrm>
                <a:off x="5080" y="3305"/>
                <a:ext cx="71" cy="164"/>
              </a:xfrm>
              <a:custGeom>
                <a:avLst/>
                <a:gdLst>
                  <a:gd name="T0" fmla="*/ 327 w 392"/>
                  <a:gd name="T1" fmla="*/ 0 h 787"/>
                  <a:gd name="T2" fmla="*/ 306 w 392"/>
                  <a:gd name="T3" fmla="*/ 4 h 787"/>
                  <a:gd name="T4" fmla="*/ 285 w 392"/>
                  <a:gd name="T5" fmla="*/ 8 h 787"/>
                  <a:gd name="T6" fmla="*/ 264 w 392"/>
                  <a:gd name="T7" fmla="*/ 13 h 787"/>
                  <a:gd name="T8" fmla="*/ 244 w 392"/>
                  <a:gd name="T9" fmla="*/ 16 h 787"/>
                  <a:gd name="T10" fmla="*/ 224 w 392"/>
                  <a:gd name="T11" fmla="*/ 21 h 787"/>
                  <a:gd name="T12" fmla="*/ 203 w 392"/>
                  <a:gd name="T13" fmla="*/ 26 h 787"/>
                  <a:gd name="T14" fmla="*/ 184 w 392"/>
                  <a:gd name="T15" fmla="*/ 29 h 787"/>
                  <a:gd name="T16" fmla="*/ 163 w 392"/>
                  <a:gd name="T17" fmla="*/ 34 h 787"/>
                  <a:gd name="T18" fmla="*/ 144 w 392"/>
                  <a:gd name="T19" fmla="*/ 37 h 787"/>
                  <a:gd name="T20" fmla="*/ 123 w 392"/>
                  <a:gd name="T21" fmla="*/ 42 h 787"/>
                  <a:gd name="T22" fmla="*/ 103 w 392"/>
                  <a:gd name="T23" fmla="*/ 45 h 787"/>
                  <a:gd name="T24" fmla="*/ 83 w 392"/>
                  <a:gd name="T25" fmla="*/ 49 h 787"/>
                  <a:gd name="T26" fmla="*/ 62 w 392"/>
                  <a:gd name="T27" fmla="*/ 52 h 787"/>
                  <a:gd name="T28" fmla="*/ 41 w 392"/>
                  <a:gd name="T29" fmla="*/ 55 h 787"/>
                  <a:gd name="T30" fmla="*/ 20 w 392"/>
                  <a:gd name="T31" fmla="*/ 59 h 787"/>
                  <a:gd name="T32" fmla="*/ 0 w 392"/>
                  <a:gd name="T33" fmla="*/ 61 h 787"/>
                  <a:gd name="T34" fmla="*/ 11 w 392"/>
                  <a:gd name="T35" fmla="*/ 155 h 787"/>
                  <a:gd name="T36" fmla="*/ 24 w 392"/>
                  <a:gd name="T37" fmla="*/ 246 h 787"/>
                  <a:gd name="T38" fmla="*/ 35 w 392"/>
                  <a:gd name="T39" fmla="*/ 334 h 787"/>
                  <a:gd name="T40" fmla="*/ 45 w 392"/>
                  <a:gd name="T41" fmla="*/ 423 h 787"/>
                  <a:gd name="T42" fmla="*/ 53 w 392"/>
                  <a:gd name="T43" fmla="*/ 512 h 787"/>
                  <a:gd name="T44" fmla="*/ 56 w 392"/>
                  <a:gd name="T45" fmla="*/ 601 h 787"/>
                  <a:gd name="T46" fmla="*/ 57 w 392"/>
                  <a:gd name="T47" fmla="*/ 692 h 787"/>
                  <a:gd name="T48" fmla="*/ 53 w 392"/>
                  <a:gd name="T49" fmla="*/ 787 h 787"/>
                  <a:gd name="T50" fmla="*/ 77 w 392"/>
                  <a:gd name="T51" fmla="*/ 780 h 787"/>
                  <a:gd name="T52" fmla="*/ 100 w 392"/>
                  <a:gd name="T53" fmla="*/ 774 h 787"/>
                  <a:gd name="T54" fmla="*/ 123 w 392"/>
                  <a:gd name="T55" fmla="*/ 767 h 787"/>
                  <a:gd name="T56" fmla="*/ 146 w 392"/>
                  <a:gd name="T57" fmla="*/ 760 h 787"/>
                  <a:gd name="T58" fmla="*/ 169 w 392"/>
                  <a:gd name="T59" fmla="*/ 752 h 787"/>
                  <a:gd name="T60" fmla="*/ 191 w 392"/>
                  <a:gd name="T61" fmla="*/ 744 h 787"/>
                  <a:gd name="T62" fmla="*/ 214 w 392"/>
                  <a:gd name="T63" fmla="*/ 736 h 787"/>
                  <a:gd name="T64" fmla="*/ 235 w 392"/>
                  <a:gd name="T65" fmla="*/ 727 h 787"/>
                  <a:gd name="T66" fmla="*/ 256 w 392"/>
                  <a:gd name="T67" fmla="*/ 718 h 787"/>
                  <a:gd name="T68" fmla="*/ 277 w 392"/>
                  <a:gd name="T69" fmla="*/ 707 h 787"/>
                  <a:gd name="T70" fmla="*/ 298 w 392"/>
                  <a:gd name="T71" fmla="*/ 696 h 787"/>
                  <a:gd name="T72" fmla="*/ 317 w 392"/>
                  <a:gd name="T73" fmla="*/ 683 h 787"/>
                  <a:gd name="T74" fmla="*/ 337 w 392"/>
                  <a:gd name="T75" fmla="*/ 669 h 787"/>
                  <a:gd name="T76" fmla="*/ 357 w 392"/>
                  <a:gd name="T77" fmla="*/ 656 h 787"/>
                  <a:gd name="T78" fmla="*/ 375 w 392"/>
                  <a:gd name="T79" fmla="*/ 639 h 787"/>
                  <a:gd name="T80" fmla="*/ 392 w 392"/>
                  <a:gd name="T81" fmla="*/ 622 h 787"/>
                  <a:gd name="T82" fmla="*/ 389 w 392"/>
                  <a:gd name="T83" fmla="*/ 542 h 787"/>
                  <a:gd name="T84" fmla="*/ 385 w 392"/>
                  <a:gd name="T85" fmla="*/ 460 h 787"/>
                  <a:gd name="T86" fmla="*/ 382 w 392"/>
                  <a:gd name="T87" fmla="*/ 378 h 787"/>
                  <a:gd name="T88" fmla="*/ 376 w 392"/>
                  <a:gd name="T89" fmla="*/ 297 h 787"/>
                  <a:gd name="T90" fmla="*/ 368 w 392"/>
                  <a:gd name="T91" fmla="*/ 218 h 787"/>
                  <a:gd name="T92" fmla="*/ 358 w 392"/>
                  <a:gd name="T93" fmla="*/ 141 h 787"/>
                  <a:gd name="T94" fmla="*/ 344 w 392"/>
                  <a:gd name="T95" fmla="*/ 68 h 787"/>
                  <a:gd name="T96" fmla="*/ 327 w 392"/>
                  <a:gd name="T97" fmla="*/ 0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92" h="787">
                    <a:moveTo>
                      <a:pt x="327" y="0"/>
                    </a:moveTo>
                    <a:lnTo>
                      <a:pt x="306" y="4"/>
                    </a:lnTo>
                    <a:lnTo>
                      <a:pt x="285" y="8"/>
                    </a:lnTo>
                    <a:lnTo>
                      <a:pt x="264" y="13"/>
                    </a:lnTo>
                    <a:lnTo>
                      <a:pt x="244" y="16"/>
                    </a:lnTo>
                    <a:lnTo>
                      <a:pt x="224" y="21"/>
                    </a:lnTo>
                    <a:lnTo>
                      <a:pt x="203" y="26"/>
                    </a:lnTo>
                    <a:lnTo>
                      <a:pt x="184" y="29"/>
                    </a:lnTo>
                    <a:lnTo>
                      <a:pt x="163" y="34"/>
                    </a:lnTo>
                    <a:lnTo>
                      <a:pt x="144" y="37"/>
                    </a:lnTo>
                    <a:lnTo>
                      <a:pt x="123" y="42"/>
                    </a:lnTo>
                    <a:lnTo>
                      <a:pt x="103" y="45"/>
                    </a:lnTo>
                    <a:lnTo>
                      <a:pt x="83" y="49"/>
                    </a:lnTo>
                    <a:lnTo>
                      <a:pt x="62" y="52"/>
                    </a:lnTo>
                    <a:lnTo>
                      <a:pt x="41" y="55"/>
                    </a:lnTo>
                    <a:lnTo>
                      <a:pt x="20" y="59"/>
                    </a:lnTo>
                    <a:lnTo>
                      <a:pt x="0" y="61"/>
                    </a:lnTo>
                    <a:lnTo>
                      <a:pt x="11" y="155"/>
                    </a:lnTo>
                    <a:lnTo>
                      <a:pt x="24" y="246"/>
                    </a:lnTo>
                    <a:lnTo>
                      <a:pt x="35" y="334"/>
                    </a:lnTo>
                    <a:lnTo>
                      <a:pt x="45" y="423"/>
                    </a:lnTo>
                    <a:lnTo>
                      <a:pt x="53" y="512"/>
                    </a:lnTo>
                    <a:lnTo>
                      <a:pt x="56" y="601"/>
                    </a:lnTo>
                    <a:lnTo>
                      <a:pt x="57" y="692"/>
                    </a:lnTo>
                    <a:lnTo>
                      <a:pt x="53" y="787"/>
                    </a:lnTo>
                    <a:lnTo>
                      <a:pt x="77" y="780"/>
                    </a:lnTo>
                    <a:lnTo>
                      <a:pt x="100" y="774"/>
                    </a:lnTo>
                    <a:lnTo>
                      <a:pt x="123" y="767"/>
                    </a:lnTo>
                    <a:lnTo>
                      <a:pt x="146" y="760"/>
                    </a:lnTo>
                    <a:lnTo>
                      <a:pt x="169" y="752"/>
                    </a:lnTo>
                    <a:lnTo>
                      <a:pt x="191" y="744"/>
                    </a:lnTo>
                    <a:lnTo>
                      <a:pt x="214" y="736"/>
                    </a:lnTo>
                    <a:lnTo>
                      <a:pt x="235" y="727"/>
                    </a:lnTo>
                    <a:lnTo>
                      <a:pt x="256" y="718"/>
                    </a:lnTo>
                    <a:lnTo>
                      <a:pt x="277" y="707"/>
                    </a:lnTo>
                    <a:lnTo>
                      <a:pt x="298" y="696"/>
                    </a:lnTo>
                    <a:lnTo>
                      <a:pt x="317" y="683"/>
                    </a:lnTo>
                    <a:lnTo>
                      <a:pt x="337" y="669"/>
                    </a:lnTo>
                    <a:lnTo>
                      <a:pt x="357" y="656"/>
                    </a:lnTo>
                    <a:lnTo>
                      <a:pt x="375" y="639"/>
                    </a:lnTo>
                    <a:lnTo>
                      <a:pt x="392" y="622"/>
                    </a:lnTo>
                    <a:lnTo>
                      <a:pt x="389" y="542"/>
                    </a:lnTo>
                    <a:lnTo>
                      <a:pt x="385" y="460"/>
                    </a:lnTo>
                    <a:lnTo>
                      <a:pt x="382" y="378"/>
                    </a:lnTo>
                    <a:lnTo>
                      <a:pt x="376" y="297"/>
                    </a:lnTo>
                    <a:lnTo>
                      <a:pt x="368" y="218"/>
                    </a:lnTo>
                    <a:lnTo>
                      <a:pt x="358" y="141"/>
                    </a:lnTo>
                    <a:lnTo>
                      <a:pt x="344" y="68"/>
                    </a:lnTo>
                    <a:lnTo>
                      <a:pt x="327" y="0"/>
                    </a:lnTo>
                    <a:close/>
                  </a:path>
                </a:pathLst>
              </a:custGeom>
              <a:solidFill>
                <a:srgbClr val="DDC6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 name="Freeform 305"/>
              <p:cNvSpPr>
                <a:spLocks noChangeAspect="1"/>
              </p:cNvSpPr>
              <p:nvPr/>
            </p:nvSpPr>
            <p:spPr bwMode="auto">
              <a:xfrm>
                <a:off x="5083" y="3305"/>
                <a:ext cx="68" cy="154"/>
              </a:xfrm>
              <a:custGeom>
                <a:avLst/>
                <a:gdLst>
                  <a:gd name="T0" fmla="*/ 309 w 375"/>
                  <a:gd name="T1" fmla="*/ 0 h 737"/>
                  <a:gd name="T2" fmla="*/ 289 w 375"/>
                  <a:gd name="T3" fmla="*/ 4 h 737"/>
                  <a:gd name="T4" fmla="*/ 270 w 375"/>
                  <a:gd name="T5" fmla="*/ 8 h 737"/>
                  <a:gd name="T6" fmla="*/ 250 w 375"/>
                  <a:gd name="T7" fmla="*/ 12 h 737"/>
                  <a:gd name="T8" fmla="*/ 230 w 375"/>
                  <a:gd name="T9" fmla="*/ 16 h 737"/>
                  <a:gd name="T10" fmla="*/ 212 w 375"/>
                  <a:gd name="T11" fmla="*/ 20 h 737"/>
                  <a:gd name="T12" fmla="*/ 192 w 375"/>
                  <a:gd name="T13" fmla="*/ 24 h 737"/>
                  <a:gd name="T14" fmla="*/ 174 w 375"/>
                  <a:gd name="T15" fmla="*/ 28 h 737"/>
                  <a:gd name="T16" fmla="*/ 154 w 375"/>
                  <a:gd name="T17" fmla="*/ 32 h 737"/>
                  <a:gd name="T18" fmla="*/ 136 w 375"/>
                  <a:gd name="T19" fmla="*/ 36 h 737"/>
                  <a:gd name="T20" fmla="*/ 116 w 375"/>
                  <a:gd name="T21" fmla="*/ 39 h 737"/>
                  <a:gd name="T22" fmla="*/ 98 w 375"/>
                  <a:gd name="T23" fmla="*/ 43 h 737"/>
                  <a:gd name="T24" fmla="*/ 78 w 375"/>
                  <a:gd name="T25" fmla="*/ 46 h 737"/>
                  <a:gd name="T26" fmla="*/ 59 w 375"/>
                  <a:gd name="T27" fmla="*/ 50 h 737"/>
                  <a:gd name="T28" fmla="*/ 39 w 375"/>
                  <a:gd name="T29" fmla="*/ 52 h 737"/>
                  <a:gd name="T30" fmla="*/ 20 w 375"/>
                  <a:gd name="T31" fmla="*/ 55 h 737"/>
                  <a:gd name="T32" fmla="*/ 0 w 375"/>
                  <a:gd name="T33" fmla="*/ 58 h 737"/>
                  <a:gd name="T34" fmla="*/ 12 w 375"/>
                  <a:gd name="T35" fmla="*/ 145 h 737"/>
                  <a:gd name="T36" fmla="*/ 23 w 375"/>
                  <a:gd name="T37" fmla="*/ 231 h 737"/>
                  <a:gd name="T38" fmla="*/ 35 w 375"/>
                  <a:gd name="T39" fmla="*/ 315 h 737"/>
                  <a:gd name="T40" fmla="*/ 44 w 375"/>
                  <a:gd name="T41" fmla="*/ 396 h 737"/>
                  <a:gd name="T42" fmla="*/ 52 w 375"/>
                  <a:gd name="T43" fmla="*/ 479 h 737"/>
                  <a:gd name="T44" fmla="*/ 56 w 375"/>
                  <a:gd name="T45" fmla="*/ 562 h 737"/>
                  <a:gd name="T46" fmla="*/ 56 w 375"/>
                  <a:gd name="T47" fmla="*/ 649 h 737"/>
                  <a:gd name="T48" fmla="*/ 53 w 375"/>
                  <a:gd name="T49" fmla="*/ 737 h 737"/>
                  <a:gd name="T50" fmla="*/ 75 w 375"/>
                  <a:gd name="T51" fmla="*/ 732 h 737"/>
                  <a:gd name="T52" fmla="*/ 98 w 375"/>
                  <a:gd name="T53" fmla="*/ 725 h 737"/>
                  <a:gd name="T54" fmla="*/ 120 w 375"/>
                  <a:gd name="T55" fmla="*/ 719 h 737"/>
                  <a:gd name="T56" fmla="*/ 142 w 375"/>
                  <a:gd name="T57" fmla="*/ 713 h 737"/>
                  <a:gd name="T58" fmla="*/ 164 w 375"/>
                  <a:gd name="T59" fmla="*/ 706 h 737"/>
                  <a:gd name="T60" fmla="*/ 184 w 375"/>
                  <a:gd name="T61" fmla="*/ 698 h 737"/>
                  <a:gd name="T62" fmla="*/ 205 w 375"/>
                  <a:gd name="T63" fmla="*/ 691 h 737"/>
                  <a:gd name="T64" fmla="*/ 226 w 375"/>
                  <a:gd name="T65" fmla="*/ 683 h 737"/>
                  <a:gd name="T66" fmla="*/ 246 w 375"/>
                  <a:gd name="T67" fmla="*/ 674 h 737"/>
                  <a:gd name="T68" fmla="*/ 266 w 375"/>
                  <a:gd name="T69" fmla="*/ 665 h 737"/>
                  <a:gd name="T70" fmla="*/ 286 w 375"/>
                  <a:gd name="T71" fmla="*/ 654 h 737"/>
                  <a:gd name="T72" fmla="*/ 304 w 375"/>
                  <a:gd name="T73" fmla="*/ 643 h 737"/>
                  <a:gd name="T74" fmla="*/ 322 w 375"/>
                  <a:gd name="T75" fmla="*/ 630 h 737"/>
                  <a:gd name="T76" fmla="*/ 341 w 375"/>
                  <a:gd name="T77" fmla="*/ 616 h 737"/>
                  <a:gd name="T78" fmla="*/ 358 w 375"/>
                  <a:gd name="T79" fmla="*/ 601 h 737"/>
                  <a:gd name="T80" fmla="*/ 375 w 375"/>
                  <a:gd name="T81" fmla="*/ 585 h 737"/>
                  <a:gd name="T82" fmla="*/ 371 w 375"/>
                  <a:gd name="T83" fmla="*/ 508 h 737"/>
                  <a:gd name="T84" fmla="*/ 366 w 375"/>
                  <a:gd name="T85" fmla="*/ 431 h 737"/>
                  <a:gd name="T86" fmla="*/ 362 w 375"/>
                  <a:gd name="T87" fmla="*/ 354 h 737"/>
                  <a:gd name="T88" fmla="*/ 356 w 375"/>
                  <a:gd name="T89" fmla="*/ 278 h 737"/>
                  <a:gd name="T90" fmla="*/ 349 w 375"/>
                  <a:gd name="T91" fmla="*/ 204 h 737"/>
                  <a:gd name="T92" fmla="*/ 339 w 375"/>
                  <a:gd name="T93" fmla="*/ 133 h 737"/>
                  <a:gd name="T94" fmla="*/ 326 w 375"/>
                  <a:gd name="T95" fmla="*/ 65 h 737"/>
                  <a:gd name="T96" fmla="*/ 309 w 375"/>
                  <a:gd name="T97" fmla="*/ 0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5" h="737">
                    <a:moveTo>
                      <a:pt x="309" y="0"/>
                    </a:moveTo>
                    <a:lnTo>
                      <a:pt x="289" y="4"/>
                    </a:lnTo>
                    <a:lnTo>
                      <a:pt x="270" y="8"/>
                    </a:lnTo>
                    <a:lnTo>
                      <a:pt x="250" y="12"/>
                    </a:lnTo>
                    <a:lnTo>
                      <a:pt x="230" y="16"/>
                    </a:lnTo>
                    <a:lnTo>
                      <a:pt x="212" y="20"/>
                    </a:lnTo>
                    <a:lnTo>
                      <a:pt x="192" y="24"/>
                    </a:lnTo>
                    <a:lnTo>
                      <a:pt x="174" y="28"/>
                    </a:lnTo>
                    <a:lnTo>
                      <a:pt x="154" y="32"/>
                    </a:lnTo>
                    <a:lnTo>
                      <a:pt x="136" y="36"/>
                    </a:lnTo>
                    <a:lnTo>
                      <a:pt x="116" y="39"/>
                    </a:lnTo>
                    <a:lnTo>
                      <a:pt x="98" y="43"/>
                    </a:lnTo>
                    <a:lnTo>
                      <a:pt x="78" y="46"/>
                    </a:lnTo>
                    <a:lnTo>
                      <a:pt x="59" y="50"/>
                    </a:lnTo>
                    <a:lnTo>
                      <a:pt x="39" y="52"/>
                    </a:lnTo>
                    <a:lnTo>
                      <a:pt x="20" y="55"/>
                    </a:lnTo>
                    <a:lnTo>
                      <a:pt x="0" y="58"/>
                    </a:lnTo>
                    <a:lnTo>
                      <a:pt x="12" y="145"/>
                    </a:lnTo>
                    <a:lnTo>
                      <a:pt x="23" y="231"/>
                    </a:lnTo>
                    <a:lnTo>
                      <a:pt x="35" y="315"/>
                    </a:lnTo>
                    <a:lnTo>
                      <a:pt x="44" y="396"/>
                    </a:lnTo>
                    <a:lnTo>
                      <a:pt x="52" y="479"/>
                    </a:lnTo>
                    <a:lnTo>
                      <a:pt x="56" y="562"/>
                    </a:lnTo>
                    <a:lnTo>
                      <a:pt x="56" y="649"/>
                    </a:lnTo>
                    <a:lnTo>
                      <a:pt x="53" y="737"/>
                    </a:lnTo>
                    <a:lnTo>
                      <a:pt x="75" y="732"/>
                    </a:lnTo>
                    <a:lnTo>
                      <a:pt x="98" y="725"/>
                    </a:lnTo>
                    <a:lnTo>
                      <a:pt x="120" y="719"/>
                    </a:lnTo>
                    <a:lnTo>
                      <a:pt x="142" y="713"/>
                    </a:lnTo>
                    <a:lnTo>
                      <a:pt x="164" y="706"/>
                    </a:lnTo>
                    <a:lnTo>
                      <a:pt x="184" y="698"/>
                    </a:lnTo>
                    <a:lnTo>
                      <a:pt x="205" y="691"/>
                    </a:lnTo>
                    <a:lnTo>
                      <a:pt x="226" y="683"/>
                    </a:lnTo>
                    <a:lnTo>
                      <a:pt x="246" y="674"/>
                    </a:lnTo>
                    <a:lnTo>
                      <a:pt x="266" y="665"/>
                    </a:lnTo>
                    <a:lnTo>
                      <a:pt x="286" y="654"/>
                    </a:lnTo>
                    <a:lnTo>
                      <a:pt x="304" y="643"/>
                    </a:lnTo>
                    <a:lnTo>
                      <a:pt x="322" y="630"/>
                    </a:lnTo>
                    <a:lnTo>
                      <a:pt x="341" y="616"/>
                    </a:lnTo>
                    <a:lnTo>
                      <a:pt x="358" y="601"/>
                    </a:lnTo>
                    <a:lnTo>
                      <a:pt x="375" y="585"/>
                    </a:lnTo>
                    <a:lnTo>
                      <a:pt x="371" y="508"/>
                    </a:lnTo>
                    <a:lnTo>
                      <a:pt x="366" y="431"/>
                    </a:lnTo>
                    <a:lnTo>
                      <a:pt x="362" y="354"/>
                    </a:lnTo>
                    <a:lnTo>
                      <a:pt x="356" y="278"/>
                    </a:lnTo>
                    <a:lnTo>
                      <a:pt x="349" y="204"/>
                    </a:lnTo>
                    <a:lnTo>
                      <a:pt x="339" y="133"/>
                    </a:lnTo>
                    <a:lnTo>
                      <a:pt x="326" y="65"/>
                    </a:lnTo>
                    <a:lnTo>
                      <a:pt x="309" y="0"/>
                    </a:lnTo>
                    <a:close/>
                  </a:path>
                </a:pathLst>
              </a:custGeom>
              <a:solidFill>
                <a:srgbClr val="E5CE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 name="Freeform 306"/>
              <p:cNvSpPr>
                <a:spLocks noChangeAspect="1"/>
              </p:cNvSpPr>
              <p:nvPr/>
            </p:nvSpPr>
            <p:spPr bwMode="auto">
              <a:xfrm>
                <a:off x="5086" y="3305"/>
                <a:ext cx="65" cy="143"/>
              </a:xfrm>
              <a:custGeom>
                <a:avLst/>
                <a:gdLst>
                  <a:gd name="T0" fmla="*/ 292 w 358"/>
                  <a:gd name="T1" fmla="*/ 0 h 687"/>
                  <a:gd name="T2" fmla="*/ 273 w 358"/>
                  <a:gd name="T3" fmla="*/ 4 h 687"/>
                  <a:gd name="T4" fmla="*/ 255 w 358"/>
                  <a:gd name="T5" fmla="*/ 7 h 687"/>
                  <a:gd name="T6" fmla="*/ 236 w 358"/>
                  <a:gd name="T7" fmla="*/ 12 h 687"/>
                  <a:gd name="T8" fmla="*/ 218 w 358"/>
                  <a:gd name="T9" fmla="*/ 15 h 687"/>
                  <a:gd name="T10" fmla="*/ 200 w 358"/>
                  <a:gd name="T11" fmla="*/ 19 h 687"/>
                  <a:gd name="T12" fmla="*/ 182 w 358"/>
                  <a:gd name="T13" fmla="*/ 22 h 687"/>
                  <a:gd name="T14" fmla="*/ 164 w 358"/>
                  <a:gd name="T15" fmla="*/ 27 h 687"/>
                  <a:gd name="T16" fmla="*/ 147 w 358"/>
                  <a:gd name="T17" fmla="*/ 30 h 687"/>
                  <a:gd name="T18" fmla="*/ 128 w 358"/>
                  <a:gd name="T19" fmla="*/ 34 h 687"/>
                  <a:gd name="T20" fmla="*/ 111 w 358"/>
                  <a:gd name="T21" fmla="*/ 37 h 687"/>
                  <a:gd name="T22" fmla="*/ 92 w 358"/>
                  <a:gd name="T23" fmla="*/ 40 h 687"/>
                  <a:gd name="T24" fmla="*/ 74 w 358"/>
                  <a:gd name="T25" fmla="*/ 43 h 687"/>
                  <a:gd name="T26" fmla="*/ 57 w 358"/>
                  <a:gd name="T27" fmla="*/ 45 h 687"/>
                  <a:gd name="T28" fmla="*/ 38 w 358"/>
                  <a:gd name="T29" fmla="*/ 49 h 687"/>
                  <a:gd name="T30" fmla="*/ 19 w 358"/>
                  <a:gd name="T31" fmla="*/ 51 h 687"/>
                  <a:gd name="T32" fmla="*/ 0 w 358"/>
                  <a:gd name="T33" fmla="*/ 53 h 687"/>
                  <a:gd name="T34" fmla="*/ 12 w 358"/>
                  <a:gd name="T35" fmla="*/ 136 h 687"/>
                  <a:gd name="T36" fmla="*/ 23 w 358"/>
                  <a:gd name="T37" fmla="*/ 216 h 687"/>
                  <a:gd name="T38" fmla="*/ 34 w 358"/>
                  <a:gd name="T39" fmla="*/ 293 h 687"/>
                  <a:gd name="T40" fmla="*/ 44 w 358"/>
                  <a:gd name="T41" fmla="*/ 369 h 687"/>
                  <a:gd name="T42" fmla="*/ 51 w 358"/>
                  <a:gd name="T43" fmla="*/ 446 h 687"/>
                  <a:gd name="T44" fmla="*/ 56 w 358"/>
                  <a:gd name="T45" fmla="*/ 523 h 687"/>
                  <a:gd name="T46" fmla="*/ 57 w 358"/>
                  <a:gd name="T47" fmla="*/ 604 h 687"/>
                  <a:gd name="T48" fmla="*/ 53 w 358"/>
                  <a:gd name="T49" fmla="*/ 687 h 687"/>
                  <a:gd name="T50" fmla="*/ 74 w 358"/>
                  <a:gd name="T51" fmla="*/ 681 h 687"/>
                  <a:gd name="T52" fmla="*/ 96 w 358"/>
                  <a:gd name="T53" fmla="*/ 675 h 687"/>
                  <a:gd name="T54" fmla="*/ 117 w 358"/>
                  <a:gd name="T55" fmla="*/ 670 h 687"/>
                  <a:gd name="T56" fmla="*/ 137 w 358"/>
                  <a:gd name="T57" fmla="*/ 664 h 687"/>
                  <a:gd name="T58" fmla="*/ 157 w 358"/>
                  <a:gd name="T59" fmla="*/ 658 h 687"/>
                  <a:gd name="T60" fmla="*/ 178 w 358"/>
                  <a:gd name="T61" fmla="*/ 651 h 687"/>
                  <a:gd name="T62" fmla="*/ 197 w 358"/>
                  <a:gd name="T63" fmla="*/ 644 h 687"/>
                  <a:gd name="T64" fmla="*/ 217 w 358"/>
                  <a:gd name="T65" fmla="*/ 637 h 687"/>
                  <a:gd name="T66" fmla="*/ 236 w 358"/>
                  <a:gd name="T67" fmla="*/ 629 h 687"/>
                  <a:gd name="T68" fmla="*/ 255 w 358"/>
                  <a:gd name="T69" fmla="*/ 620 h 687"/>
                  <a:gd name="T70" fmla="*/ 273 w 358"/>
                  <a:gd name="T71" fmla="*/ 611 h 687"/>
                  <a:gd name="T72" fmla="*/ 292 w 358"/>
                  <a:gd name="T73" fmla="*/ 599 h 687"/>
                  <a:gd name="T74" fmla="*/ 309 w 358"/>
                  <a:gd name="T75" fmla="*/ 588 h 687"/>
                  <a:gd name="T76" fmla="*/ 326 w 358"/>
                  <a:gd name="T77" fmla="*/ 575 h 687"/>
                  <a:gd name="T78" fmla="*/ 342 w 358"/>
                  <a:gd name="T79" fmla="*/ 561 h 687"/>
                  <a:gd name="T80" fmla="*/ 358 w 358"/>
                  <a:gd name="T81" fmla="*/ 546 h 687"/>
                  <a:gd name="T82" fmla="*/ 353 w 358"/>
                  <a:gd name="T83" fmla="*/ 473 h 687"/>
                  <a:gd name="T84" fmla="*/ 348 w 358"/>
                  <a:gd name="T85" fmla="*/ 400 h 687"/>
                  <a:gd name="T86" fmla="*/ 342 w 358"/>
                  <a:gd name="T87" fmla="*/ 327 h 687"/>
                  <a:gd name="T88" fmla="*/ 337 w 358"/>
                  <a:gd name="T89" fmla="*/ 257 h 687"/>
                  <a:gd name="T90" fmla="*/ 330 w 358"/>
                  <a:gd name="T91" fmla="*/ 189 h 687"/>
                  <a:gd name="T92" fmla="*/ 319 w 358"/>
                  <a:gd name="T93" fmla="*/ 124 h 687"/>
                  <a:gd name="T94" fmla="*/ 308 w 358"/>
                  <a:gd name="T95" fmla="*/ 60 h 687"/>
                  <a:gd name="T96" fmla="*/ 292 w 358"/>
                  <a:gd name="T97" fmla="*/ 0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8" h="687">
                    <a:moveTo>
                      <a:pt x="292" y="0"/>
                    </a:moveTo>
                    <a:lnTo>
                      <a:pt x="273" y="4"/>
                    </a:lnTo>
                    <a:lnTo>
                      <a:pt x="255" y="7"/>
                    </a:lnTo>
                    <a:lnTo>
                      <a:pt x="236" y="12"/>
                    </a:lnTo>
                    <a:lnTo>
                      <a:pt x="218" y="15"/>
                    </a:lnTo>
                    <a:lnTo>
                      <a:pt x="200" y="19"/>
                    </a:lnTo>
                    <a:lnTo>
                      <a:pt x="182" y="22"/>
                    </a:lnTo>
                    <a:lnTo>
                      <a:pt x="164" y="27"/>
                    </a:lnTo>
                    <a:lnTo>
                      <a:pt x="147" y="30"/>
                    </a:lnTo>
                    <a:lnTo>
                      <a:pt x="128" y="34"/>
                    </a:lnTo>
                    <a:lnTo>
                      <a:pt x="111" y="37"/>
                    </a:lnTo>
                    <a:lnTo>
                      <a:pt x="92" y="40"/>
                    </a:lnTo>
                    <a:lnTo>
                      <a:pt x="74" y="43"/>
                    </a:lnTo>
                    <a:lnTo>
                      <a:pt x="57" y="45"/>
                    </a:lnTo>
                    <a:lnTo>
                      <a:pt x="38" y="49"/>
                    </a:lnTo>
                    <a:lnTo>
                      <a:pt x="19" y="51"/>
                    </a:lnTo>
                    <a:lnTo>
                      <a:pt x="0" y="53"/>
                    </a:lnTo>
                    <a:lnTo>
                      <a:pt x="12" y="136"/>
                    </a:lnTo>
                    <a:lnTo>
                      <a:pt x="23" y="216"/>
                    </a:lnTo>
                    <a:lnTo>
                      <a:pt x="34" y="293"/>
                    </a:lnTo>
                    <a:lnTo>
                      <a:pt x="44" y="369"/>
                    </a:lnTo>
                    <a:lnTo>
                      <a:pt x="51" y="446"/>
                    </a:lnTo>
                    <a:lnTo>
                      <a:pt x="56" y="523"/>
                    </a:lnTo>
                    <a:lnTo>
                      <a:pt x="57" y="604"/>
                    </a:lnTo>
                    <a:lnTo>
                      <a:pt x="53" y="687"/>
                    </a:lnTo>
                    <a:lnTo>
                      <a:pt x="74" y="681"/>
                    </a:lnTo>
                    <a:lnTo>
                      <a:pt x="96" y="675"/>
                    </a:lnTo>
                    <a:lnTo>
                      <a:pt x="117" y="670"/>
                    </a:lnTo>
                    <a:lnTo>
                      <a:pt x="137" y="664"/>
                    </a:lnTo>
                    <a:lnTo>
                      <a:pt x="157" y="658"/>
                    </a:lnTo>
                    <a:lnTo>
                      <a:pt x="178" y="651"/>
                    </a:lnTo>
                    <a:lnTo>
                      <a:pt x="197" y="644"/>
                    </a:lnTo>
                    <a:lnTo>
                      <a:pt x="217" y="637"/>
                    </a:lnTo>
                    <a:lnTo>
                      <a:pt x="236" y="629"/>
                    </a:lnTo>
                    <a:lnTo>
                      <a:pt x="255" y="620"/>
                    </a:lnTo>
                    <a:lnTo>
                      <a:pt x="273" y="611"/>
                    </a:lnTo>
                    <a:lnTo>
                      <a:pt x="292" y="599"/>
                    </a:lnTo>
                    <a:lnTo>
                      <a:pt x="309" y="588"/>
                    </a:lnTo>
                    <a:lnTo>
                      <a:pt x="326" y="575"/>
                    </a:lnTo>
                    <a:lnTo>
                      <a:pt x="342" y="561"/>
                    </a:lnTo>
                    <a:lnTo>
                      <a:pt x="358" y="546"/>
                    </a:lnTo>
                    <a:lnTo>
                      <a:pt x="353" y="473"/>
                    </a:lnTo>
                    <a:lnTo>
                      <a:pt x="348" y="400"/>
                    </a:lnTo>
                    <a:lnTo>
                      <a:pt x="342" y="327"/>
                    </a:lnTo>
                    <a:lnTo>
                      <a:pt x="337" y="257"/>
                    </a:lnTo>
                    <a:lnTo>
                      <a:pt x="330" y="189"/>
                    </a:lnTo>
                    <a:lnTo>
                      <a:pt x="319" y="124"/>
                    </a:lnTo>
                    <a:lnTo>
                      <a:pt x="308" y="60"/>
                    </a:lnTo>
                    <a:lnTo>
                      <a:pt x="292" y="0"/>
                    </a:lnTo>
                    <a:close/>
                  </a:path>
                </a:pathLst>
              </a:custGeom>
              <a:solidFill>
                <a:srgbClr val="EAD3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 name="Freeform 307"/>
              <p:cNvSpPr>
                <a:spLocks noChangeAspect="1"/>
              </p:cNvSpPr>
              <p:nvPr/>
            </p:nvSpPr>
            <p:spPr bwMode="auto">
              <a:xfrm>
                <a:off x="5067" y="3334"/>
                <a:ext cx="75" cy="168"/>
              </a:xfrm>
              <a:custGeom>
                <a:avLst/>
                <a:gdLst>
                  <a:gd name="T0" fmla="*/ 371 w 413"/>
                  <a:gd name="T1" fmla="*/ 0 h 808"/>
                  <a:gd name="T2" fmla="*/ 403 w 413"/>
                  <a:gd name="T3" fmla="*/ 253 h 808"/>
                  <a:gd name="T4" fmla="*/ 413 w 413"/>
                  <a:gd name="T5" fmla="*/ 588 h 808"/>
                  <a:gd name="T6" fmla="*/ 409 w 413"/>
                  <a:gd name="T7" fmla="*/ 632 h 808"/>
                  <a:gd name="T8" fmla="*/ 323 w 413"/>
                  <a:gd name="T9" fmla="*/ 693 h 808"/>
                  <a:gd name="T10" fmla="*/ 179 w 413"/>
                  <a:gd name="T11" fmla="*/ 767 h 808"/>
                  <a:gd name="T12" fmla="*/ 54 w 413"/>
                  <a:gd name="T13" fmla="*/ 808 h 808"/>
                  <a:gd name="T14" fmla="*/ 43 w 413"/>
                  <a:gd name="T15" fmla="*/ 584 h 808"/>
                  <a:gd name="T16" fmla="*/ 19 w 413"/>
                  <a:gd name="T17" fmla="*/ 298 h 808"/>
                  <a:gd name="T18" fmla="*/ 0 w 413"/>
                  <a:gd name="T19" fmla="*/ 91 h 808"/>
                  <a:gd name="T20" fmla="*/ 186 w 413"/>
                  <a:gd name="T21" fmla="*/ 42 h 808"/>
                  <a:gd name="T22" fmla="*/ 332 w 413"/>
                  <a:gd name="T23" fmla="*/ 8 h 808"/>
                  <a:gd name="T24" fmla="*/ 371 w 413"/>
                  <a:gd name="T25" fmla="*/ 0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3" h="808">
                    <a:moveTo>
                      <a:pt x="371" y="0"/>
                    </a:moveTo>
                    <a:lnTo>
                      <a:pt x="403" y="253"/>
                    </a:lnTo>
                    <a:lnTo>
                      <a:pt x="413" y="588"/>
                    </a:lnTo>
                    <a:lnTo>
                      <a:pt x="409" y="632"/>
                    </a:lnTo>
                    <a:lnTo>
                      <a:pt x="323" y="693"/>
                    </a:lnTo>
                    <a:lnTo>
                      <a:pt x="179" y="767"/>
                    </a:lnTo>
                    <a:lnTo>
                      <a:pt x="54" y="808"/>
                    </a:lnTo>
                    <a:lnTo>
                      <a:pt x="43" y="584"/>
                    </a:lnTo>
                    <a:lnTo>
                      <a:pt x="19" y="298"/>
                    </a:lnTo>
                    <a:lnTo>
                      <a:pt x="0" y="91"/>
                    </a:lnTo>
                    <a:lnTo>
                      <a:pt x="186" y="42"/>
                    </a:lnTo>
                    <a:lnTo>
                      <a:pt x="332" y="8"/>
                    </a:lnTo>
                    <a:lnTo>
                      <a:pt x="371" y="0"/>
                    </a:lnTo>
                    <a:close/>
                  </a:path>
                </a:pathLst>
              </a:custGeom>
              <a:solidFill>
                <a:srgbClr val="0049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 name="Freeform 308"/>
              <p:cNvSpPr>
                <a:spLocks noChangeAspect="1"/>
              </p:cNvSpPr>
              <p:nvPr/>
            </p:nvSpPr>
            <p:spPr bwMode="auto">
              <a:xfrm>
                <a:off x="5069" y="3337"/>
                <a:ext cx="72" cy="162"/>
              </a:xfrm>
              <a:custGeom>
                <a:avLst/>
                <a:gdLst>
                  <a:gd name="T0" fmla="*/ 363 w 394"/>
                  <a:gd name="T1" fmla="*/ 60 h 771"/>
                  <a:gd name="T2" fmla="*/ 376 w 394"/>
                  <a:gd name="T3" fmla="*/ 180 h 771"/>
                  <a:gd name="T4" fmla="*/ 387 w 394"/>
                  <a:gd name="T5" fmla="*/ 320 h 771"/>
                  <a:gd name="T6" fmla="*/ 391 w 394"/>
                  <a:gd name="T7" fmla="*/ 483 h 771"/>
                  <a:gd name="T8" fmla="*/ 393 w 394"/>
                  <a:gd name="T9" fmla="*/ 575 h 771"/>
                  <a:gd name="T10" fmla="*/ 391 w 394"/>
                  <a:gd name="T11" fmla="*/ 596 h 771"/>
                  <a:gd name="T12" fmla="*/ 380 w 394"/>
                  <a:gd name="T13" fmla="*/ 614 h 771"/>
                  <a:gd name="T14" fmla="*/ 359 w 394"/>
                  <a:gd name="T15" fmla="*/ 629 h 771"/>
                  <a:gd name="T16" fmla="*/ 337 w 394"/>
                  <a:gd name="T17" fmla="*/ 644 h 771"/>
                  <a:gd name="T18" fmla="*/ 317 w 394"/>
                  <a:gd name="T19" fmla="*/ 659 h 771"/>
                  <a:gd name="T20" fmla="*/ 289 w 394"/>
                  <a:gd name="T21" fmla="*/ 675 h 771"/>
                  <a:gd name="T22" fmla="*/ 254 w 394"/>
                  <a:gd name="T23" fmla="*/ 692 h 771"/>
                  <a:gd name="T24" fmla="*/ 220 w 394"/>
                  <a:gd name="T25" fmla="*/ 710 h 771"/>
                  <a:gd name="T26" fmla="*/ 185 w 394"/>
                  <a:gd name="T27" fmla="*/ 727 h 771"/>
                  <a:gd name="T28" fmla="*/ 153 w 394"/>
                  <a:gd name="T29" fmla="*/ 741 h 771"/>
                  <a:gd name="T30" fmla="*/ 123 w 394"/>
                  <a:gd name="T31" fmla="*/ 749 h 771"/>
                  <a:gd name="T32" fmla="*/ 94 w 394"/>
                  <a:gd name="T33" fmla="*/ 758 h 771"/>
                  <a:gd name="T34" fmla="*/ 64 w 394"/>
                  <a:gd name="T35" fmla="*/ 766 h 771"/>
                  <a:gd name="T36" fmla="*/ 46 w 394"/>
                  <a:gd name="T37" fmla="*/ 718 h 771"/>
                  <a:gd name="T38" fmla="*/ 39 w 394"/>
                  <a:gd name="T39" fmla="*/ 613 h 771"/>
                  <a:gd name="T40" fmla="*/ 30 w 394"/>
                  <a:gd name="T41" fmla="*/ 491 h 771"/>
                  <a:gd name="T42" fmla="*/ 19 w 394"/>
                  <a:gd name="T43" fmla="*/ 352 h 771"/>
                  <a:gd name="T44" fmla="*/ 10 w 394"/>
                  <a:gd name="T45" fmla="*/ 234 h 771"/>
                  <a:gd name="T46" fmla="*/ 3 w 394"/>
                  <a:gd name="T47" fmla="*/ 134 h 771"/>
                  <a:gd name="T48" fmla="*/ 22 w 394"/>
                  <a:gd name="T49" fmla="*/ 77 h 771"/>
                  <a:gd name="T50" fmla="*/ 66 w 394"/>
                  <a:gd name="T51" fmla="*/ 66 h 771"/>
                  <a:gd name="T52" fmla="*/ 109 w 394"/>
                  <a:gd name="T53" fmla="*/ 54 h 771"/>
                  <a:gd name="T54" fmla="*/ 153 w 394"/>
                  <a:gd name="T55" fmla="*/ 43 h 771"/>
                  <a:gd name="T56" fmla="*/ 192 w 394"/>
                  <a:gd name="T57" fmla="*/ 32 h 771"/>
                  <a:gd name="T58" fmla="*/ 228 w 394"/>
                  <a:gd name="T59" fmla="*/ 24 h 771"/>
                  <a:gd name="T60" fmla="*/ 264 w 394"/>
                  <a:gd name="T61" fmla="*/ 15 h 771"/>
                  <a:gd name="T62" fmla="*/ 298 w 394"/>
                  <a:gd name="T63" fmla="*/ 7 h 771"/>
                  <a:gd name="T64" fmla="*/ 320 w 394"/>
                  <a:gd name="T65" fmla="*/ 3 h 771"/>
                  <a:gd name="T66" fmla="*/ 330 w 394"/>
                  <a:gd name="T67" fmla="*/ 2 h 771"/>
                  <a:gd name="T68" fmla="*/ 341 w 394"/>
                  <a:gd name="T69" fmla="*/ 1 h 771"/>
                  <a:gd name="T70" fmla="*/ 350 w 394"/>
                  <a:gd name="T71" fmla="*/ 0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4" h="771">
                    <a:moveTo>
                      <a:pt x="355" y="0"/>
                    </a:moveTo>
                    <a:lnTo>
                      <a:pt x="363" y="60"/>
                    </a:lnTo>
                    <a:lnTo>
                      <a:pt x="370" y="120"/>
                    </a:lnTo>
                    <a:lnTo>
                      <a:pt x="376" y="180"/>
                    </a:lnTo>
                    <a:lnTo>
                      <a:pt x="385" y="240"/>
                    </a:lnTo>
                    <a:lnTo>
                      <a:pt x="387" y="320"/>
                    </a:lnTo>
                    <a:lnTo>
                      <a:pt x="389" y="402"/>
                    </a:lnTo>
                    <a:lnTo>
                      <a:pt x="391" y="483"/>
                    </a:lnTo>
                    <a:lnTo>
                      <a:pt x="394" y="564"/>
                    </a:lnTo>
                    <a:lnTo>
                      <a:pt x="393" y="575"/>
                    </a:lnTo>
                    <a:lnTo>
                      <a:pt x="393" y="585"/>
                    </a:lnTo>
                    <a:lnTo>
                      <a:pt x="391" y="596"/>
                    </a:lnTo>
                    <a:lnTo>
                      <a:pt x="390" y="607"/>
                    </a:lnTo>
                    <a:lnTo>
                      <a:pt x="380" y="614"/>
                    </a:lnTo>
                    <a:lnTo>
                      <a:pt x="370" y="622"/>
                    </a:lnTo>
                    <a:lnTo>
                      <a:pt x="359" y="629"/>
                    </a:lnTo>
                    <a:lnTo>
                      <a:pt x="349" y="636"/>
                    </a:lnTo>
                    <a:lnTo>
                      <a:pt x="337" y="644"/>
                    </a:lnTo>
                    <a:lnTo>
                      <a:pt x="327" y="651"/>
                    </a:lnTo>
                    <a:lnTo>
                      <a:pt x="317" y="659"/>
                    </a:lnTo>
                    <a:lnTo>
                      <a:pt x="306" y="666"/>
                    </a:lnTo>
                    <a:lnTo>
                      <a:pt x="289" y="675"/>
                    </a:lnTo>
                    <a:lnTo>
                      <a:pt x="272" y="683"/>
                    </a:lnTo>
                    <a:lnTo>
                      <a:pt x="254" y="692"/>
                    </a:lnTo>
                    <a:lnTo>
                      <a:pt x="237" y="700"/>
                    </a:lnTo>
                    <a:lnTo>
                      <a:pt x="220" y="710"/>
                    </a:lnTo>
                    <a:lnTo>
                      <a:pt x="203" y="719"/>
                    </a:lnTo>
                    <a:lnTo>
                      <a:pt x="185" y="727"/>
                    </a:lnTo>
                    <a:lnTo>
                      <a:pt x="168" y="736"/>
                    </a:lnTo>
                    <a:lnTo>
                      <a:pt x="153" y="741"/>
                    </a:lnTo>
                    <a:lnTo>
                      <a:pt x="138" y="744"/>
                    </a:lnTo>
                    <a:lnTo>
                      <a:pt x="123" y="749"/>
                    </a:lnTo>
                    <a:lnTo>
                      <a:pt x="109" y="753"/>
                    </a:lnTo>
                    <a:lnTo>
                      <a:pt x="94" y="758"/>
                    </a:lnTo>
                    <a:lnTo>
                      <a:pt x="79" y="761"/>
                    </a:lnTo>
                    <a:lnTo>
                      <a:pt x="64" y="766"/>
                    </a:lnTo>
                    <a:lnTo>
                      <a:pt x="49" y="771"/>
                    </a:lnTo>
                    <a:lnTo>
                      <a:pt x="46" y="718"/>
                    </a:lnTo>
                    <a:lnTo>
                      <a:pt x="42" y="665"/>
                    </a:lnTo>
                    <a:lnTo>
                      <a:pt x="39" y="613"/>
                    </a:lnTo>
                    <a:lnTo>
                      <a:pt x="36" y="560"/>
                    </a:lnTo>
                    <a:lnTo>
                      <a:pt x="30" y="491"/>
                    </a:lnTo>
                    <a:lnTo>
                      <a:pt x="25" y="422"/>
                    </a:lnTo>
                    <a:lnTo>
                      <a:pt x="19" y="352"/>
                    </a:lnTo>
                    <a:lnTo>
                      <a:pt x="14" y="283"/>
                    </a:lnTo>
                    <a:lnTo>
                      <a:pt x="10" y="234"/>
                    </a:lnTo>
                    <a:lnTo>
                      <a:pt x="7" y="184"/>
                    </a:lnTo>
                    <a:lnTo>
                      <a:pt x="3" y="134"/>
                    </a:lnTo>
                    <a:lnTo>
                      <a:pt x="0" y="84"/>
                    </a:lnTo>
                    <a:lnTo>
                      <a:pt x="22" y="77"/>
                    </a:lnTo>
                    <a:lnTo>
                      <a:pt x="44" y="71"/>
                    </a:lnTo>
                    <a:lnTo>
                      <a:pt x="66" y="66"/>
                    </a:lnTo>
                    <a:lnTo>
                      <a:pt x="87" y="60"/>
                    </a:lnTo>
                    <a:lnTo>
                      <a:pt x="109" y="54"/>
                    </a:lnTo>
                    <a:lnTo>
                      <a:pt x="131" y="48"/>
                    </a:lnTo>
                    <a:lnTo>
                      <a:pt x="153" y="43"/>
                    </a:lnTo>
                    <a:lnTo>
                      <a:pt x="175" y="37"/>
                    </a:lnTo>
                    <a:lnTo>
                      <a:pt x="192" y="32"/>
                    </a:lnTo>
                    <a:lnTo>
                      <a:pt x="211" y="29"/>
                    </a:lnTo>
                    <a:lnTo>
                      <a:pt x="228" y="24"/>
                    </a:lnTo>
                    <a:lnTo>
                      <a:pt x="245" y="20"/>
                    </a:lnTo>
                    <a:lnTo>
                      <a:pt x="264" y="15"/>
                    </a:lnTo>
                    <a:lnTo>
                      <a:pt x="281" y="12"/>
                    </a:lnTo>
                    <a:lnTo>
                      <a:pt x="298" y="7"/>
                    </a:lnTo>
                    <a:lnTo>
                      <a:pt x="315" y="3"/>
                    </a:lnTo>
                    <a:lnTo>
                      <a:pt x="320" y="3"/>
                    </a:lnTo>
                    <a:lnTo>
                      <a:pt x="326" y="2"/>
                    </a:lnTo>
                    <a:lnTo>
                      <a:pt x="330" y="2"/>
                    </a:lnTo>
                    <a:lnTo>
                      <a:pt x="335" y="1"/>
                    </a:lnTo>
                    <a:lnTo>
                      <a:pt x="341" y="1"/>
                    </a:lnTo>
                    <a:lnTo>
                      <a:pt x="345" y="1"/>
                    </a:lnTo>
                    <a:lnTo>
                      <a:pt x="350" y="0"/>
                    </a:lnTo>
                    <a:lnTo>
                      <a:pt x="355" y="0"/>
                    </a:lnTo>
                    <a:close/>
                  </a:path>
                </a:pathLst>
              </a:custGeom>
              <a:solidFill>
                <a:srgbClr val="0051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 name="Freeform 309"/>
              <p:cNvSpPr>
                <a:spLocks noChangeAspect="1"/>
              </p:cNvSpPr>
              <p:nvPr/>
            </p:nvSpPr>
            <p:spPr bwMode="auto">
              <a:xfrm>
                <a:off x="5071" y="3341"/>
                <a:ext cx="68" cy="154"/>
              </a:xfrm>
              <a:custGeom>
                <a:avLst/>
                <a:gdLst>
                  <a:gd name="T0" fmla="*/ 346 w 376"/>
                  <a:gd name="T1" fmla="*/ 59 h 735"/>
                  <a:gd name="T2" fmla="*/ 360 w 376"/>
                  <a:gd name="T3" fmla="*/ 172 h 735"/>
                  <a:gd name="T4" fmla="*/ 369 w 376"/>
                  <a:gd name="T5" fmla="*/ 307 h 735"/>
                  <a:gd name="T6" fmla="*/ 374 w 376"/>
                  <a:gd name="T7" fmla="*/ 462 h 735"/>
                  <a:gd name="T8" fmla="*/ 375 w 376"/>
                  <a:gd name="T9" fmla="*/ 551 h 735"/>
                  <a:gd name="T10" fmla="*/ 374 w 376"/>
                  <a:gd name="T11" fmla="*/ 572 h 735"/>
                  <a:gd name="T12" fmla="*/ 362 w 376"/>
                  <a:gd name="T13" fmla="*/ 589 h 735"/>
                  <a:gd name="T14" fmla="*/ 342 w 376"/>
                  <a:gd name="T15" fmla="*/ 604 h 735"/>
                  <a:gd name="T16" fmla="*/ 322 w 376"/>
                  <a:gd name="T17" fmla="*/ 618 h 735"/>
                  <a:gd name="T18" fmla="*/ 302 w 376"/>
                  <a:gd name="T19" fmla="*/ 631 h 735"/>
                  <a:gd name="T20" fmla="*/ 274 w 376"/>
                  <a:gd name="T21" fmla="*/ 646 h 735"/>
                  <a:gd name="T22" fmla="*/ 241 w 376"/>
                  <a:gd name="T23" fmla="*/ 664 h 735"/>
                  <a:gd name="T24" fmla="*/ 208 w 376"/>
                  <a:gd name="T25" fmla="*/ 681 h 735"/>
                  <a:gd name="T26" fmla="*/ 174 w 376"/>
                  <a:gd name="T27" fmla="*/ 698 h 735"/>
                  <a:gd name="T28" fmla="*/ 143 w 376"/>
                  <a:gd name="T29" fmla="*/ 711 h 735"/>
                  <a:gd name="T30" fmla="*/ 116 w 376"/>
                  <a:gd name="T31" fmla="*/ 718 h 735"/>
                  <a:gd name="T32" fmla="*/ 88 w 376"/>
                  <a:gd name="T33" fmla="*/ 725 h 735"/>
                  <a:gd name="T34" fmla="*/ 60 w 376"/>
                  <a:gd name="T35" fmla="*/ 732 h 735"/>
                  <a:gd name="T36" fmla="*/ 42 w 376"/>
                  <a:gd name="T37" fmla="*/ 686 h 735"/>
                  <a:gd name="T38" fmla="*/ 35 w 376"/>
                  <a:gd name="T39" fmla="*/ 587 h 735"/>
                  <a:gd name="T40" fmla="*/ 26 w 376"/>
                  <a:gd name="T41" fmla="*/ 470 h 735"/>
                  <a:gd name="T42" fmla="*/ 15 w 376"/>
                  <a:gd name="T43" fmla="*/ 337 h 735"/>
                  <a:gd name="T44" fmla="*/ 7 w 376"/>
                  <a:gd name="T45" fmla="*/ 223 h 735"/>
                  <a:gd name="T46" fmla="*/ 3 w 376"/>
                  <a:gd name="T47" fmla="*/ 127 h 735"/>
                  <a:gd name="T48" fmla="*/ 21 w 376"/>
                  <a:gd name="T49" fmla="*/ 74 h 735"/>
                  <a:gd name="T50" fmla="*/ 61 w 376"/>
                  <a:gd name="T51" fmla="*/ 61 h 735"/>
                  <a:gd name="T52" fmla="*/ 103 w 376"/>
                  <a:gd name="T53" fmla="*/ 50 h 735"/>
                  <a:gd name="T54" fmla="*/ 143 w 376"/>
                  <a:gd name="T55" fmla="*/ 37 h 735"/>
                  <a:gd name="T56" fmla="*/ 181 w 376"/>
                  <a:gd name="T57" fmla="*/ 28 h 735"/>
                  <a:gd name="T58" fmla="*/ 216 w 376"/>
                  <a:gd name="T59" fmla="*/ 20 h 735"/>
                  <a:gd name="T60" fmla="*/ 249 w 376"/>
                  <a:gd name="T61" fmla="*/ 12 h 735"/>
                  <a:gd name="T62" fmla="*/ 284 w 376"/>
                  <a:gd name="T63" fmla="*/ 4 h 735"/>
                  <a:gd name="T64" fmla="*/ 306 w 376"/>
                  <a:gd name="T65" fmla="*/ 0 h 735"/>
                  <a:gd name="T66" fmla="*/ 315 w 376"/>
                  <a:gd name="T67" fmla="*/ 0 h 735"/>
                  <a:gd name="T68" fmla="*/ 325 w 376"/>
                  <a:gd name="T69" fmla="*/ 0 h 735"/>
                  <a:gd name="T70" fmla="*/ 334 w 376"/>
                  <a:gd name="T71" fmla="*/ 1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6" h="735">
                    <a:moveTo>
                      <a:pt x="339" y="3"/>
                    </a:moveTo>
                    <a:lnTo>
                      <a:pt x="346" y="59"/>
                    </a:lnTo>
                    <a:lnTo>
                      <a:pt x="353" y="115"/>
                    </a:lnTo>
                    <a:lnTo>
                      <a:pt x="360" y="172"/>
                    </a:lnTo>
                    <a:lnTo>
                      <a:pt x="367" y="228"/>
                    </a:lnTo>
                    <a:lnTo>
                      <a:pt x="369" y="307"/>
                    </a:lnTo>
                    <a:lnTo>
                      <a:pt x="371" y="384"/>
                    </a:lnTo>
                    <a:lnTo>
                      <a:pt x="374" y="462"/>
                    </a:lnTo>
                    <a:lnTo>
                      <a:pt x="376" y="540"/>
                    </a:lnTo>
                    <a:lnTo>
                      <a:pt x="375" y="551"/>
                    </a:lnTo>
                    <a:lnTo>
                      <a:pt x="375" y="561"/>
                    </a:lnTo>
                    <a:lnTo>
                      <a:pt x="374" y="572"/>
                    </a:lnTo>
                    <a:lnTo>
                      <a:pt x="372" y="582"/>
                    </a:lnTo>
                    <a:lnTo>
                      <a:pt x="362" y="589"/>
                    </a:lnTo>
                    <a:lnTo>
                      <a:pt x="353" y="597"/>
                    </a:lnTo>
                    <a:lnTo>
                      <a:pt x="342" y="604"/>
                    </a:lnTo>
                    <a:lnTo>
                      <a:pt x="332" y="611"/>
                    </a:lnTo>
                    <a:lnTo>
                      <a:pt x="322" y="618"/>
                    </a:lnTo>
                    <a:lnTo>
                      <a:pt x="311" y="625"/>
                    </a:lnTo>
                    <a:lnTo>
                      <a:pt x="302" y="631"/>
                    </a:lnTo>
                    <a:lnTo>
                      <a:pt x="292" y="638"/>
                    </a:lnTo>
                    <a:lnTo>
                      <a:pt x="274" y="646"/>
                    </a:lnTo>
                    <a:lnTo>
                      <a:pt x="258" y="656"/>
                    </a:lnTo>
                    <a:lnTo>
                      <a:pt x="241" y="664"/>
                    </a:lnTo>
                    <a:lnTo>
                      <a:pt x="225" y="673"/>
                    </a:lnTo>
                    <a:lnTo>
                      <a:pt x="208" y="681"/>
                    </a:lnTo>
                    <a:lnTo>
                      <a:pt x="190" y="690"/>
                    </a:lnTo>
                    <a:lnTo>
                      <a:pt x="174" y="698"/>
                    </a:lnTo>
                    <a:lnTo>
                      <a:pt x="157" y="708"/>
                    </a:lnTo>
                    <a:lnTo>
                      <a:pt x="143" y="711"/>
                    </a:lnTo>
                    <a:lnTo>
                      <a:pt x="129" y="714"/>
                    </a:lnTo>
                    <a:lnTo>
                      <a:pt x="116" y="718"/>
                    </a:lnTo>
                    <a:lnTo>
                      <a:pt x="102" y="721"/>
                    </a:lnTo>
                    <a:lnTo>
                      <a:pt x="88" y="725"/>
                    </a:lnTo>
                    <a:lnTo>
                      <a:pt x="74" y="728"/>
                    </a:lnTo>
                    <a:lnTo>
                      <a:pt x="60" y="732"/>
                    </a:lnTo>
                    <a:lnTo>
                      <a:pt x="46" y="735"/>
                    </a:lnTo>
                    <a:lnTo>
                      <a:pt x="42" y="686"/>
                    </a:lnTo>
                    <a:lnTo>
                      <a:pt x="38" y="636"/>
                    </a:lnTo>
                    <a:lnTo>
                      <a:pt x="35" y="587"/>
                    </a:lnTo>
                    <a:lnTo>
                      <a:pt x="30" y="537"/>
                    </a:lnTo>
                    <a:lnTo>
                      <a:pt x="26" y="470"/>
                    </a:lnTo>
                    <a:lnTo>
                      <a:pt x="20" y="403"/>
                    </a:lnTo>
                    <a:lnTo>
                      <a:pt x="15" y="337"/>
                    </a:lnTo>
                    <a:lnTo>
                      <a:pt x="10" y="270"/>
                    </a:lnTo>
                    <a:lnTo>
                      <a:pt x="7" y="223"/>
                    </a:lnTo>
                    <a:lnTo>
                      <a:pt x="5" y="174"/>
                    </a:lnTo>
                    <a:lnTo>
                      <a:pt x="3" y="127"/>
                    </a:lnTo>
                    <a:lnTo>
                      <a:pt x="0" y="80"/>
                    </a:lnTo>
                    <a:lnTo>
                      <a:pt x="21" y="74"/>
                    </a:lnTo>
                    <a:lnTo>
                      <a:pt x="41" y="67"/>
                    </a:lnTo>
                    <a:lnTo>
                      <a:pt x="61" y="61"/>
                    </a:lnTo>
                    <a:lnTo>
                      <a:pt x="82" y="56"/>
                    </a:lnTo>
                    <a:lnTo>
                      <a:pt x="103" y="50"/>
                    </a:lnTo>
                    <a:lnTo>
                      <a:pt x="124" y="43"/>
                    </a:lnTo>
                    <a:lnTo>
                      <a:pt x="143" y="37"/>
                    </a:lnTo>
                    <a:lnTo>
                      <a:pt x="164" y="31"/>
                    </a:lnTo>
                    <a:lnTo>
                      <a:pt x="181" y="28"/>
                    </a:lnTo>
                    <a:lnTo>
                      <a:pt x="198" y="23"/>
                    </a:lnTo>
                    <a:lnTo>
                      <a:pt x="216" y="20"/>
                    </a:lnTo>
                    <a:lnTo>
                      <a:pt x="233" y="15"/>
                    </a:lnTo>
                    <a:lnTo>
                      <a:pt x="249" y="12"/>
                    </a:lnTo>
                    <a:lnTo>
                      <a:pt x="266" y="8"/>
                    </a:lnTo>
                    <a:lnTo>
                      <a:pt x="284" y="4"/>
                    </a:lnTo>
                    <a:lnTo>
                      <a:pt x="301" y="0"/>
                    </a:lnTo>
                    <a:lnTo>
                      <a:pt x="306" y="0"/>
                    </a:lnTo>
                    <a:lnTo>
                      <a:pt x="310" y="0"/>
                    </a:lnTo>
                    <a:lnTo>
                      <a:pt x="315" y="0"/>
                    </a:lnTo>
                    <a:lnTo>
                      <a:pt x="321" y="0"/>
                    </a:lnTo>
                    <a:lnTo>
                      <a:pt x="325" y="0"/>
                    </a:lnTo>
                    <a:lnTo>
                      <a:pt x="330" y="1"/>
                    </a:lnTo>
                    <a:lnTo>
                      <a:pt x="334" y="1"/>
                    </a:lnTo>
                    <a:lnTo>
                      <a:pt x="339" y="3"/>
                    </a:lnTo>
                    <a:close/>
                  </a:path>
                </a:pathLst>
              </a:custGeom>
              <a:solidFill>
                <a:srgbClr val="005B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 name="Freeform 310"/>
              <p:cNvSpPr>
                <a:spLocks noChangeAspect="1"/>
              </p:cNvSpPr>
              <p:nvPr/>
            </p:nvSpPr>
            <p:spPr bwMode="auto">
              <a:xfrm>
                <a:off x="5073" y="3343"/>
                <a:ext cx="65" cy="148"/>
              </a:xfrm>
              <a:custGeom>
                <a:avLst/>
                <a:gdLst>
                  <a:gd name="T0" fmla="*/ 330 w 358"/>
                  <a:gd name="T1" fmla="*/ 61 h 703"/>
                  <a:gd name="T2" fmla="*/ 343 w 358"/>
                  <a:gd name="T3" fmla="*/ 167 h 703"/>
                  <a:gd name="T4" fmla="*/ 351 w 358"/>
                  <a:gd name="T5" fmla="*/ 295 h 703"/>
                  <a:gd name="T6" fmla="*/ 356 w 358"/>
                  <a:gd name="T7" fmla="*/ 447 h 703"/>
                  <a:gd name="T8" fmla="*/ 357 w 358"/>
                  <a:gd name="T9" fmla="*/ 531 h 703"/>
                  <a:gd name="T10" fmla="*/ 356 w 358"/>
                  <a:gd name="T11" fmla="*/ 552 h 703"/>
                  <a:gd name="T12" fmla="*/ 344 w 358"/>
                  <a:gd name="T13" fmla="*/ 568 h 703"/>
                  <a:gd name="T14" fmla="*/ 325 w 358"/>
                  <a:gd name="T15" fmla="*/ 582 h 703"/>
                  <a:gd name="T16" fmla="*/ 306 w 358"/>
                  <a:gd name="T17" fmla="*/ 595 h 703"/>
                  <a:gd name="T18" fmla="*/ 287 w 358"/>
                  <a:gd name="T19" fmla="*/ 609 h 703"/>
                  <a:gd name="T20" fmla="*/ 260 w 358"/>
                  <a:gd name="T21" fmla="*/ 624 h 703"/>
                  <a:gd name="T22" fmla="*/ 228 w 358"/>
                  <a:gd name="T23" fmla="*/ 640 h 703"/>
                  <a:gd name="T24" fmla="*/ 196 w 358"/>
                  <a:gd name="T25" fmla="*/ 658 h 703"/>
                  <a:gd name="T26" fmla="*/ 163 w 358"/>
                  <a:gd name="T27" fmla="*/ 674 h 703"/>
                  <a:gd name="T28" fmla="*/ 134 w 358"/>
                  <a:gd name="T29" fmla="*/ 684 h 703"/>
                  <a:gd name="T30" fmla="*/ 108 w 358"/>
                  <a:gd name="T31" fmla="*/ 690 h 703"/>
                  <a:gd name="T32" fmla="*/ 83 w 358"/>
                  <a:gd name="T33" fmla="*/ 695 h 703"/>
                  <a:gd name="T34" fmla="*/ 56 w 358"/>
                  <a:gd name="T35" fmla="*/ 700 h 703"/>
                  <a:gd name="T36" fmla="*/ 38 w 358"/>
                  <a:gd name="T37" fmla="*/ 657 h 703"/>
                  <a:gd name="T38" fmla="*/ 30 w 358"/>
                  <a:gd name="T39" fmla="*/ 564 h 703"/>
                  <a:gd name="T40" fmla="*/ 20 w 358"/>
                  <a:gd name="T41" fmla="*/ 454 h 703"/>
                  <a:gd name="T42" fmla="*/ 10 w 358"/>
                  <a:gd name="T43" fmla="*/ 326 h 703"/>
                  <a:gd name="T44" fmla="*/ 4 w 358"/>
                  <a:gd name="T45" fmla="*/ 215 h 703"/>
                  <a:gd name="T46" fmla="*/ 1 w 358"/>
                  <a:gd name="T47" fmla="*/ 124 h 703"/>
                  <a:gd name="T48" fmla="*/ 19 w 358"/>
                  <a:gd name="T49" fmla="*/ 73 h 703"/>
                  <a:gd name="T50" fmla="*/ 57 w 358"/>
                  <a:gd name="T51" fmla="*/ 61 h 703"/>
                  <a:gd name="T52" fmla="*/ 96 w 358"/>
                  <a:gd name="T53" fmla="*/ 48 h 703"/>
                  <a:gd name="T54" fmla="*/ 134 w 358"/>
                  <a:gd name="T55" fmla="*/ 37 h 703"/>
                  <a:gd name="T56" fmla="*/ 170 w 358"/>
                  <a:gd name="T57" fmla="*/ 28 h 703"/>
                  <a:gd name="T58" fmla="*/ 204 w 358"/>
                  <a:gd name="T59" fmla="*/ 20 h 703"/>
                  <a:gd name="T60" fmla="*/ 236 w 358"/>
                  <a:gd name="T61" fmla="*/ 11 h 703"/>
                  <a:gd name="T62" fmla="*/ 269 w 358"/>
                  <a:gd name="T63" fmla="*/ 3 h 703"/>
                  <a:gd name="T64" fmla="*/ 290 w 358"/>
                  <a:gd name="T65" fmla="*/ 1 h 703"/>
                  <a:gd name="T66" fmla="*/ 299 w 358"/>
                  <a:gd name="T67" fmla="*/ 3 h 703"/>
                  <a:gd name="T68" fmla="*/ 310 w 358"/>
                  <a:gd name="T69" fmla="*/ 6 h 703"/>
                  <a:gd name="T70" fmla="*/ 319 w 358"/>
                  <a:gd name="T71" fmla="*/ 7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703">
                    <a:moveTo>
                      <a:pt x="323" y="8"/>
                    </a:moveTo>
                    <a:lnTo>
                      <a:pt x="330" y="61"/>
                    </a:lnTo>
                    <a:lnTo>
                      <a:pt x="336" y="114"/>
                    </a:lnTo>
                    <a:lnTo>
                      <a:pt x="343" y="167"/>
                    </a:lnTo>
                    <a:lnTo>
                      <a:pt x="349" y="220"/>
                    </a:lnTo>
                    <a:lnTo>
                      <a:pt x="351" y="295"/>
                    </a:lnTo>
                    <a:lnTo>
                      <a:pt x="353" y="371"/>
                    </a:lnTo>
                    <a:lnTo>
                      <a:pt x="356" y="447"/>
                    </a:lnTo>
                    <a:lnTo>
                      <a:pt x="358" y="522"/>
                    </a:lnTo>
                    <a:lnTo>
                      <a:pt x="357" y="531"/>
                    </a:lnTo>
                    <a:lnTo>
                      <a:pt x="357" y="541"/>
                    </a:lnTo>
                    <a:lnTo>
                      <a:pt x="356" y="552"/>
                    </a:lnTo>
                    <a:lnTo>
                      <a:pt x="354" y="561"/>
                    </a:lnTo>
                    <a:lnTo>
                      <a:pt x="344" y="568"/>
                    </a:lnTo>
                    <a:lnTo>
                      <a:pt x="335" y="575"/>
                    </a:lnTo>
                    <a:lnTo>
                      <a:pt x="325" y="582"/>
                    </a:lnTo>
                    <a:lnTo>
                      <a:pt x="315" y="589"/>
                    </a:lnTo>
                    <a:lnTo>
                      <a:pt x="306" y="595"/>
                    </a:lnTo>
                    <a:lnTo>
                      <a:pt x="296" y="602"/>
                    </a:lnTo>
                    <a:lnTo>
                      <a:pt x="287" y="609"/>
                    </a:lnTo>
                    <a:lnTo>
                      <a:pt x="276" y="616"/>
                    </a:lnTo>
                    <a:lnTo>
                      <a:pt x="260" y="624"/>
                    </a:lnTo>
                    <a:lnTo>
                      <a:pt x="244" y="632"/>
                    </a:lnTo>
                    <a:lnTo>
                      <a:pt x="228" y="640"/>
                    </a:lnTo>
                    <a:lnTo>
                      <a:pt x="212" y="648"/>
                    </a:lnTo>
                    <a:lnTo>
                      <a:pt x="196" y="658"/>
                    </a:lnTo>
                    <a:lnTo>
                      <a:pt x="179" y="666"/>
                    </a:lnTo>
                    <a:lnTo>
                      <a:pt x="163" y="674"/>
                    </a:lnTo>
                    <a:lnTo>
                      <a:pt x="147" y="682"/>
                    </a:lnTo>
                    <a:lnTo>
                      <a:pt x="134" y="684"/>
                    </a:lnTo>
                    <a:lnTo>
                      <a:pt x="121" y="686"/>
                    </a:lnTo>
                    <a:lnTo>
                      <a:pt x="108" y="690"/>
                    </a:lnTo>
                    <a:lnTo>
                      <a:pt x="95" y="692"/>
                    </a:lnTo>
                    <a:lnTo>
                      <a:pt x="83" y="695"/>
                    </a:lnTo>
                    <a:lnTo>
                      <a:pt x="69" y="697"/>
                    </a:lnTo>
                    <a:lnTo>
                      <a:pt x="56" y="700"/>
                    </a:lnTo>
                    <a:lnTo>
                      <a:pt x="42" y="703"/>
                    </a:lnTo>
                    <a:lnTo>
                      <a:pt x="38" y="657"/>
                    </a:lnTo>
                    <a:lnTo>
                      <a:pt x="34" y="610"/>
                    </a:lnTo>
                    <a:lnTo>
                      <a:pt x="30" y="564"/>
                    </a:lnTo>
                    <a:lnTo>
                      <a:pt x="25" y="518"/>
                    </a:lnTo>
                    <a:lnTo>
                      <a:pt x="20" y="454"/>
                    </a:lnTo>
                    <a:lnTo>
                      <a:pt x="15" y="389"/>
                    </a:lnTo>
                    <a:lnTo>
                      <a:pt x="10" y="326"/>
                    </a:lnTo>
                    <a:lnTo>
                      <a:pt x="6" y="261"/>
                    </a:lnTo>
                    <a:lnTo>
                      <a:pt x="4" y="215"/>
                    </a:lnTo>
                    <a:lnTo>
                      <a:pt x="3" y="169"/>
                    </a:lnTo>
                    <a:lnTo>
                      <a:pt x="1" y="124"/>
                    </a:lnTo>
                    <a:lnTo>
                      <a:pt x="0" y="78"/>
                    </a:lnTo>
                    <a:lnTo>
                      <a:pt x="19" y="73"/>
                    </a:lnTo>
                    <a:lnTo>
                      <a:pt x="39" y="67"/>
                    </a:lnTo>
                    <a:lnTo>
                      <a:pt x="57" y="61"/>
                    </a:lnTo>
                    <a:lnTo>
                      <a:pt x="77" y="54"/>
                    </a:lnTo>
                    <a:lnTo>
                      <a:pt x="96" y="48"/>
                    </a:lnTo>
                    <a:lnTo>
                      <a:pt x="115" y="43"/>
                    </a:lnTo>
                    <a:lnTo>
                      <a:pt x="134" y="37"/>
                    </a:lnTo>
                    <a:lnTo>
                      <a:pt x="154" y="31"/>
                    </a:lnTo>
                    <a:lnTo>
                      <a:pt x="170" y="28"/>
                    </a:lnTo>
                    <a:lnTo>
                      <a:pt x="187" y="23"/>
                    </a:lnTo>
                    <a:lnTo>
                      <a:pt x="204" y="20"/>
                    </a:lnTo>
                    <a:lnTo>
                      <a:pt x="220" y="15"/>
                    </a:lnTo>
                    <a:lnTo>
                      <a:pt x="236" y="11"/>
                    </a:lnTo>
                    <a:lnTo>
                      <a:pt x="253" y="8"/>
                    </a:lnTo>
                    <a:lnTo>
                      <a:pt x="269" y="3"/>
                    </a:lnTo>
                    <a:lnTo>
                      <a:pt x="285" y="0"/>
                    </a:lnTo>
                    <a:lnTo>
                      <a:pt x="290" y="1"/>
                    </a:lnTo>
                    <a:lnTo>
                      <a:pt x="295" y="2"/>
                    </a:lnTo>
                    <a:lnTo>
                      <a:pt x="299" y="3"/>
                    </a:lnTo>
                    <a:lnTo>
                      <a:pt x="305" y="5"/>
                    </a:lnTo>
                    <a:lnTo>
                      <a:pt x="310" y="6"/>
                    </a:lnTo>
                    <a:lnTo>
                      <a:pt x="314" y="6"/>
                    </a:lnTo>
                    <a:lnTo>
                      <a:pt x="319" y="7"/>
                    </a:lnTo>
                    <a:lnTo>
                      <a:pt x="323" y="8"/>
                    </a:lnTo>
                    <a:close/>
                  </a:path>
                </a:pathLst>
              </a:custGeom>
              <a:solidFill>
                <a:srgbClr val="0063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 name="Freeform 311"/>
              <p:cNvSpPr>
                <a:spLocks noChangeAspect="1"/>
              </p:cNvSpPr>
              <p:nvPr/>
            </p:nvSpPr>
            <p:spPr bwMode="auto">
              <a:xfrm>
                <a:off x="5075" y="3346"/>
                <a:ext cx="62" cy="141"/>
              </a:xfrm>
              <a:custGeom>
                <a:avLst/>
                <a:gdLst>
                  <a:gd name="T0" fmla="*/ 314 w 339"/>
                  <a:gd name="T1" fmla="*/ 63 h 670"/>
                  <a:gd name="T2" fmla="*/ 325 w 339"/>
                  <a:gd name="T3" fmla="*/ 162 h 670"/>
                  <a:gd name="T4" fmla="*/ 333 w 339"/>
                  <a:gd name="T5" fmla="*/ 284 h 670"/>
                  <a:gd name="T6" fmla="*/ 337 w 339"/>
                  <a:gd name="T7" fmla="*/ 429 h 670"/>
                  <a:gd name="T8" fmla="*/ 339 w 339"/>
                  <a:gd name="T9" fmla="*/ 511 h 670"/>
                  <a:gd name="T10" fmla="*/ 338 w 339"/>
                  <a:gd name="T11" fmla="*/ 531 h 670"/>
                  <a:gd name="T12" fmla="*/ 327 w 339"/>
                  <a:gd name="T13" fmla="*/ 547 h 670"/>
                  <a:gd name="T14" fmla="*/ 308 w 339"/>
                  <a:gd name="T15" fmla="*/ 560 h 670"/>
                  <a:gd name="T16" fmla="*/ 289 w 339"/>
                  <a:gd name="T17" fmla="*/ 572 h 670"/>
                  <a:gd name="T18" fmla="*/ 271 w 339"/>
                  <a:gd name="T19" fmla="*/ 585 h 670"/>
                  <a:gd name="T20" fmla="*/ 247 w 339"/>
                  <a:gd name="T21" fmla="*/ 600 h 670"/>
                  <a:gd name="T22" fmla="*/ 216 w 339"/>
                  <a:gd name="T23" fmla="*/ 616 h 670"/>
                  <a:gd name="T24" fmla="*/ 185 w 339"/>
                  <a:gd name="T25" fmla="*/ 632 h 670"/>
                  <a:gd name="T26" fmla="*/ 153 w 339"/>
                  <a:gd name="T27" fmla="*/ 648 h 670"/>
                  <a:gd name="T28" fmla="*/ 125 w 339"/>
                  <a:gd name="T29" fmla="*/ 657 h 670"/>
                  <a:gd name="T30" fmla="*/ 100 w 339"/>
                  <a:gd name="T31" fmla="*/ 661 h 670"/>
                  <a:gd name="T32" fmla="*/ 76 w 339"/>
                  <a:gd name="T33" fmla="*/ 664 h 670"/>
                  <a:gd name="T34" fmla="*/ 52 w 339"/>
                  <a:gd name="T35" fmla="*/ 668 h 670"/>
                  <a:gd name="T36" fmla="*/ 35 w 339"/>
                  <a:gd name="T37" fmla="*/ 628 h 670"/>
                  <a:gd name="T38" fmla="*/ 24 w 339"/>
                  <a:gd name="T39" fmla="*/ 541 h 670"/>
                  <a:gd name="T40" fmla="*/ 15 w 339"/>
                  <a:gd name="T41" fmla="*/ 436 h 670"/>
                  <a:gd name="T42" fmla="*/ 5 w 339"/>
                  <a:gd name="T43" fmla="*/ 312 h 670"/>
                  <a:gd name="T44" fmla="*/ 0 w 339"/>
                  <a:gd name="T45" fmla="*/ 207 h 670"/>
                  <a:gd name="T46" fmla="*/ 0 w 339"/>
                  <a:gd name="T47" fmla="*/ 120 h 670"/>
                  <a:gd name="T48" fmla="*/ 19 w 339"/>
                  <a:gd name="T49" fmla="*/ 69 h 670"/>
                  <a:gd name="T50" fmla="*/ 54 w 339"/>
                  <a:gd name="T51" fmla="*/ 59 h 670"/>
                  <a:gd name="T52" fmla="*/ 90 w 339"/>
                  <a:gd name="T53" fmla="*/ 47 h 670"/>
                  <a:gd name="T54" fmla="*/ 126 w 339"/>
                  <a:gd name="T55" fmla="*/ 35 h 670"/>
                  <a:gd name="T56" fmla="*/ 159 w 339"/>
                  <a:gd name="T57" fmla="*/ 26 h 670"/>
                  <a:gd name="T58" fmla="*/ 190 w 339"/>
                  <a:gd name="T59" fmla="*/ 18 h 670"/>
                  <a:gd name="T60" fmla="*/ 223 w 339"/>
                  <a:gd name="T61" fmla="*/ 11 h 670"/>
                  <a:gd name="T62" fmla="*/ 254 w 339"/>
                  <a:gd name="T63" fmla="*/ 3 h 670"/>
                  <a:gd name="T64" fmla="*/ 274 w 339"/>
                  <a:gd name="T65" fmla="*/ 1 h 670"/>
                  <a:gd name="T66" fmla="*/ 284 w 339"/>
                  <a:gd name="T67" fmla="*/ 4 h 670"/>
                  <a:gd name="T68" fmla="*/ 294 w 339"/>
                  <a:gd name="T69" fmla="*/ 8 h 670"/>
                  <a:gd name="T70" fmla="*/ 303 w 339"/>
                  <a:gd name="T71" fmla="*/ 11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9" h="670">
                    <a:moveTo>
                      <a:pt x="308" y="14"/>
                    </a:moveTo>
                    <a:lnTo>
                      <a:pt x="314" y="63"/>
                    </a:lnTo>
                    <a:lnTo>
                      <a:pt x="319" y="113"/>
                    </a:lnTo>
                    <a:lnTo>
                      <a:pt x="325" y="162"/>
                    </a:lnTo>
                    <a:lnTo>
                      <a:pt x="331" y="212"/>
                    </a:lnTo>
                    <a:lnTo>
                      <a:pt x="333" y="284"/>
                    </a:lnTo>
                    <a:lnTo>
                      <a:pt x="335" y="357"/>
                    </a:lnTo>
                    <a:lnTo>
                      <a:pt x="337" y="429"/>
                    </a:lnTo>
                    <a:lnTo>
                      <a:pt x="339" y="502"/>
                    </a:lnTo>
                    <a:lnTo>
                      <a:pt x="339" y="511"/>
                    </a:lnTo>
                    <a:lnTo>
                      <a:pt x="338" y="520"/>
                    </a:lnTo>
                    <a:lnTo>
                      <a:pt x="338" y="531"/>
                    </a:lnTo>
                    <a:lnTo>
                      <a:pt x="337" y="540"/>
                    </a:lnTo>
                    <a:lnTo>
                      <a:pt x="327" y="547"/>
                    </a:lnTo>
                    <a:lnTo>
                      <a:pt x="318" y="553"/>
                    </a:lnTo>
                    <a:lnTo>
                      <a:pt x="308" y="560"/>
                    </a:lnTo>
                    <a:lnTo>
                      <a:pt x="299" y="565"/>
                    </a:lnTo>
                    <a:lnTo>
                      <a:pt x="289" y="572"/>
                    </a:lnTo>
                    <a:lnTo>
                      <a:pt x="280" y="579"/>
                    </a:lnTo>
                    <a:lnTo>
                      <a:pt x="271" y="585"/>
                    </a:lnTo>
                    <a:lnTo>
                      <a:pt x="262" y="592"/>
                    </a:lnTo>
                    <a:lnTo>
                      <a:pt x="247" y="600"/>
                    </a:lnTo>
                    <a:lnTo>
                      <a:pt x="231" y="608"/>
                    </a:lnTo>
                    <a:lnTo>
                      <a:pt x="216" y="616"/>
                    </a:lnTo>
                    <a:lnTo>
                      <a:pt x="199" y="624"/>
                    </a:lnTo>
                    <a:lnTo>
                      <a:pt x="185" y="632"/>
                    </a:lnTo>
                    <a:lnTo>
                      <a:pt x="168" y="640"/>
                    </a:lnTo>
                    <a:lnTo>
                      <a:pt x="153" y="648"/>
                    </a:lnTo>
                    <a:lnTo>
                      <a:pt x="137" y="656"/>
                    </a:lnTo>
                    <a:lnTo>
                      <a:pt x="125" y="657"/>
                    </a:lnTo>
                    <a:lnTo>
                      <a:pt x="113" y="660"/>
                    </a:lnTo>
                    <a:lnTo>
                      <a:pt x="100" y="661"/>
                    </a:lnTo>
                    <a:lnTo>
                      <a:pt x="89" y="663"/>
                    </a:lnTo>
                    <a:lnTo>
                      <a:pt x="76" y="664"/>
                    </a:lnTo>
                    <a:lnTo>
                      <a:pt x="64" y="667"/>
                    </a:lnTo>
                    <a:lnTo>
                      <a:pt x="52" y="668"/>
                    </a:lnTo>
                    <a:lnTo>
                      <a:pt x="39" y="670"/>
                    </a:lnTo>
                    <a:lnTo>
                      <a:pt x="35" y="628"/>
                    </a:lnTo>
                    <a:lnTo>
                      <a:pt x="29" y="584"/>
                    </a:lnTo>
                    <a:lnTo>
                      <a:pt x="24" y="541"/>
                    </a:lnTo>
                    <a:lnTo>
                      <a:pt x="20" y="499"/>
                    </a:lnTo>
                    <a:lnTo>
                      <a:pt x="15" y="436"/>
                    </a:lnTo>
                    <a:lnTo>
                      <a:pt x="11" y="374"/>
                    </a:lnTo>
                    <a:lnTo>
                      <a:pt x="5" y="312"/>
                    </a:lnTo>
                    <a:lnTo>
                      <a:pt x="0" y="251"/>
                    </a:lnTo>
                    <a:lnTo>
                      <a:pt x="0" y="207"/>
                    </a:lnTo>
                    <a:lnTo>
                      <a:pt x="0" y="163"/>
                    </a:lnTo>
                    <a:lnTo>
                      <a:pt x="0" y="120"/>
                    </a:lnTo>
                    <a:lnTo>
                      <a:pt x="0" y="75"/>
                    </a:lnTo>
                    <a:lnTo>
                      <a:pt x="19" y="69"/>
                    </a:lnTo>
                    <a:lnTo>
                      <a:pt x="36" y="64"/>
                    </a:lnTo>
                    <a:lnTo>
                      <a:pt x="54" y="59"/>
                    </a:lnTo>
                    <a:lnTo>
                      <a:pt x="72" y="53"/>
                    </a:lnTo>
                    <a:lnTo>
                      <a:pt x="90" y="47"/>
                    </a:lnTo>
                    <a:lnTo>
                      <a:pt x="107" y="41"/>
                    </a:lnTo>
                    <a:lnTo>
                      <a:pt x="126" y="35"/>
                    </a:lnTo>
                    <a:lnTo>
                      <a:pt x="143" y="30"/>
                    </a:lnTo>
                    <a:lnTo>
                      <a:pt x="159" y="26"/>
                    </a:lnTo>
                    <a:lnTo>
                      <a:pt x="175" y="22"/>
                    </a:lnTo>
                    <a:lnTo>
                      <a:pt x="190" y="18"/>
                    </a:lnTo>
                    <a:lnTo>
                      <a:pt x="206" y="15"/>
                    </a:lnTo>
                    <a:lnTo>
                      <a:pt x="223" y="11"/>
                    </a:lnTo>
                    <a:lnTo>
                      <a:pt x="237" y="8"/>
                    </a:lnTo>
                    <a:lnTo>
                      <a:pt x="254" y="3"/>
                    </a:lnTo>
                    <a:lnTo>
                      <a:pt x="270" y="0"/>
                    </a:lnTo>
                    <a:lnTo>
                      <a:pt x="274" y="1"/>
                    </a:lnTo>
                    <a:lnTo>
                      <a:pt x="279" y="3"/>
                    </a:lnTo>
                    <a:lnTo>
                      <a:pt x="284" y="4"/>
                    </a:lnTo>
                    <a:lnTo>
                      <a:pt x="289" y="7"/>
                    </a:lnTo>
                    <a:lnTo>
                      <a:pt x="294" y="8"/>
                    </a:lnTo>
                    <a:lnTo>
                      <a:pt x="299" y="10"/>
                    </a:lnTo>
                    <a:lnTo>
                      <a:pt x="303" y="11"/>
                    </a:lnTo>
                    <a:lnTo>
                      <a:pt x="308" y="14"/>
                    </a:lnTo>
                    <a:close/>
                  </a:path>
                </a:pathLst>
              </a:custGeom>
              <a:solidFill>
                <a:srgbClr val="006B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 name="Freeform 312"/>
              <p:cNvSpPr>
                <a:spLocks noChangeAspect="1"/>
              </p:cNvSpPr>
              <p:nvPr/>
            </p:nvSpPr>
            <p:spPr bwMode="auto">
              <a:xfrm>
                <a:off x="5077" y="3349"/>
                <a:ext cx="58" cy="134"/>
              </a:xfrm>
              <a:custGeom>
                <a:avLst/>
                <a:gdLst>
                  <a:gd name="T0" fmla="*/ 302 w 325"/>
                  <a:gd name="T1" fmla="*/ 64 h 637"/>
                  <a:gd name="T2" fmla="*/ 312 w 325"/>
                  <a:gd name="T3" fmla="*/ 156 h 637"/>
                  <a:gd name="T4" fmla="*/ 319 w 325"/>
                  <a:gd name="T5" fmla="*/ 273 h 637"/>
                  <a:gd name="T6" fmla="*/ 323 w 325"/>
                  <a:gd name="T7" fmla="*/ 412 h 637"/>
                  <a:gd name="T8" fmla="*/ 324 w 325"/>
                  <a:gd name="T9" fmla="*/ 490 h 637"/>
                  <a:gd name="T10" fmla="*/ 324 w 325"/>
                  <a:gd name="T11" fmla="*/ 509 h 637"/>
                  <a:gd name="T12" fmla="*/ 313 w 325"/>
                  <a:gd name="T13" fmla="*/ 525 h 637"/>
                  <a:gd name="T14" fmla="*/ 295 w 325"/>
                  <a:gd name="T15" fmla="*/ 538 h 637"/>
                  <a:gd name="T16" fmla="*/ 278 w 325"/>
                  <a:gd name="T17" fmla="*/ 549 h 637"/>
                  <a:gd name="T18" fmla="*/ 259 w 325"/>
                  <a:gd name="T19" fmla="*/ 562 h 637"/>
                  <a:gd name="T20" fmla="*/ 235 w 325"/>
                  <a:gd name="T21" fmla="*/ 577 h 637"/>
                  <a:gd name="T22" fmla="*/ 205 w 325"/>
                  <a:gd name="T23" fmla="*/ 592 h 637"/>
                  <a:gd name="T24" fmla="*/ 176 w 325"/>
                  <a:gd name="T25" fmla="*/ 607 h 637"/>
                  <a:gd name="T26" fmla="*/ 146 w 325"/>
                  <a:gd name="T27" fmla="*/ 622 h 637"/>
                  <a:gd name="T28" fmla="*/ 120 w 325"/>
                  <a:gd name="T29" fmla="*/ 631 h 637"/>
                  <a:gd name="T30" fmla="*/ 97 w 325"/>
                  <a:gd name="T31" fmla="*/ 632 h 637"/>
                  <a:gd name="T32" fmla="*/ 74 w 325"/>
                  <a:gd name="T33" fmla="*/ 634 h 637"/>
                  <a:gd name="T34" fmla="*/ 51 w 325"/>
                  <a:gd name="T35" fmla="*/ 635 h 637"/>
                  <a:gd name="T36" fmla="*/ 34 w 325"/>
                  <a:gd name="T37" fmla="*/ 596 h 637"/>
                  <a:gd name="T38" fmla="*/ 23 w 325"/>
                  <a:gd name="T39" fmla="*/ 517 h 637"/>
                  <a:gd name="T40" fmla="*/ 13 w 325"/>
                  <a:gd name="T41" fmla="*/ 419 h 637"/>
                  <a:gd name="T42" fmla="*/ 5 w 325"/>
                  <a:gd name="T43" fmla="*/ 300 h 637"/>
                  <a:gd name="T44" fmla="*/ 1 w 325"/>
                  <a:gd name="T45" fmla="*/ 199 h 637"/>
                  <a:gd name="T46" fmla="*/ 4 w 325"/>
                  <a:gd name="T47" fmla="*/ 116 h 637"/>
                  <a:gd name="T48" fmla="*/ 21 w 325"/>
                  <a:gd name="T49" fmla="*/ 69 h 637"/>
                  <a:gd name="T50" fmla="*/ 54 w 325"/>
                  <a:gd name="T51" fmla="*/ 56 h 637"/>
                  <a:gd name="T52" fmla="*/ 88 w 325"/>
                  <a:gd name="T53" fmla="*/ 45 h 637"/>
                  <a:gd name="T54" fmla="*/ 121 w 325"/>
                  <a:gd name="T55" fmla="*/ 33 h 637"/>
                  <a:gd name="T56" fmla="*/ 152 w 325"/>
                  <a:gd name="T57" fmla="*/ 24 h 637"/>
                  <a:gd name="T58" fmla="*/ 182 w 325"/>
                  <a:gd name="T59" fmla="*/ 17 h 637"/>
                  <a:gd name="T60" fmla="*/ 213 w 325"/>
                  <a:gd name="T61" fmla="*/ 10 h 637"/>
                  <a:gd name="T62" fmla="*/ 243 w 325"/>
                  <a:gd name="T63" fmla="*/ 3 h 637"/>
                  <a:gd name="T64" fmla="*/ 263 w 325"/>
                  <a:gd name="T65" fmla="*/ 2 h 637"/>
                  <a:gd name="T66" fmla="*/ 272 w 325"/>
                  <a:gd name="T67" fmla="*/ 7 h 637"/>
                  <a:gd name="T68" fmla="*/ 282 w 325"/>
                  <a:gd name="T69" fmla="*/ 11 h 637"/>
                  <a:gd name="T70" fmla="*/ 293 w 325"/>
                  <a:gd name="T71" fmla="*/ 16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5" h="637">
                    <a:moveTo>
                      <a:pt x="297" y="18"/>
                    </a:moveTo>
                    <a:lnTo>
                      <a:pt x="302" y="64"/>
                    </a:lnTo>
                    <a:lnTo>
                      <a:pt x="307" y="110"/>
                    </a:lnTo>
                    <a:lnTo>
                      <a:pt x="312" y="156"/>
                    </a:lnTo>
                    <a:lnTo>
                      <a:pt x="317" y="202"/>
                    </a:lnTo>
                    <a:lnTo>
                      <a:pt x="319" y="273"/>
                    </a:lnTo>
                    <a:lnTo>
                      <a:pt x="321" y="342"/>
                    </a:lnTo>
                    <a:lnTo>
                      <a:pt x="323" y="412"/>
                    </a:lnTo>
                    <a:lnTo>
                      <a:pt x="325" y="481"/>
                    </a:lnTo>
                    <a:lnTo>
                      <a:pt x="324" y="490"/>
                    </a:lnTo>
                    <a:lnTo>
                      <a:pt x="324" y="499"/>
                    </a:lnTo>
                    <a:lnTo>
                      <a:pt x="324" y="509"/>
                    </a:lnTo>
                    <a:lnTo>
                      <a:pt x="323" y="518"/>
                    </a:lnTo>
                    <a:lnTo>
                      <a:pt x="313" y="525"/>
                    </a:lnTo>
                    <a:lnTo>
                      <a:pt x="304" y="531"/>
                    </a:lnTo>
                    <a:lnTo>
                      <a:pt x="295" y="538"/>
                    </a:lnTo>
                    <a:lnTo>
                      <a:pt x="287" y="543"/>
                    </a:lnTo>
                    <a:lnTo>
                      <a:pt x="278" y="549"/>
                    </a:lnTo>
                    <a:lnTo>
                      <a:pt x="269" y="556"/>
                    </a:lnTo>
                    <a:lnTo>
                      <a:pt x="259" y="562"/>
                    </a:lnTo>
                    <a:lnTo>
                      <a:pt x="250" y="569"/>
                    </a:lnTo>
                    <a:lnTo>
                      <a:pt x="235" y="577"/>
                    </a:lnTo>
                    <a:lnTo>
                      <a:pt x="220" y="584"/>
                    </a:lnTo>
                    <a:lnTo>
                      <a:pt x="205" y="592"/>
                    </a:lnTo>
                    <a:lnTo>
                      <a:pt x="191" y="599"/>
                    </a:lnTo>
                    <a:lnTo>
                      <a:pt x="176" y="607"/>
                    </a:lnTo>
                    <a:lnTo>
                      <a:pt x="161" y="615"/>
                    </a:lnTo>
                    <a:lnTo>
                      <a:pt x="146" y="622"/>
                    </a:lnTo>
                    <a:lnTo>
                      <a:pt x="131" y="630"/>
                    </a:lnTo>
                    <a:lnTo>
                      <a:pt x="120" y="631"/>
                    </a:lnTo>
                    <a:lnTo>
                      <a:pt x="108" y="631"/>
                    </a:lnTo>
                    <a:lnTo>
                      <a:pt x="97" y="632"/>
                    </a:lnTo>
                    <a:lnTo>
                      <a:pt x="85" y="633"/>
                    </a:lnTo>
                    <a:lnTo>
                      <a:pt x="74" y="634"/>
                    </a:lnTo>
                    <a:lnTo>
                      <a:pt x="62" y="634"/>
                    </a:lnTo>
                    <a:lnTo>
                      <a:pt x="51" y="635"/>
                    </a:lnTo>
                    <a:lnTo>
                      <a:pt x="39" y="637"/>
                    </a:lnTo>
                    <a:lnTo>
                      <a:pt x="34" y="596"/>
                    </a:lnTo>
                    <a:lnTo>
                      <a:pt x="29" y="557"/>
                    </a:lnTo>
                    <a:lnTo>
                      <a:pt x="23" y="517"/>
                    </a:lnTo>
                    <a:lnTo>
                      <a:pt x="17" y="478"/>
                    </a:lnTo>
                    <a:lnTo>
                      <a:pt x="13" y="419"/>
                    </a:lnTo>
                    <a:lnTo>
                      <a:pt x="9" y="359"/>
                    </a:lnTo>
                    <a:lnTo>
                      <a:pt x="5" y="300"/>
                    </a:lnTo>
                    <a:lnTo>
                      <a:pt x="0" y="240"/>
                    </a:lnTo>
                    <a:lnTo>
                      <a:pt x="1" y="199"/>
                    </a:lnTo>
                    <a:lnTo>
                      <a:pt x="2" y="157"/>
                    </a:lnTo>
                    <a:lnTo>
                      <a:pt x="4" y="116"/>
                    </a:lnTo>
                    <a:lnTo>
                      <a:pt x="5" y="74"/>
                    </a:lnTo>
                    <a:lnTo>
                      <a:pt x="21" y="69"/>
                    </a:lnTo>
                    <a:lnTo>
                      <a:pt x="38" y="62"/>
                    </a:lnTo>
                    <a:lnTo>
                      <a:pt x="54" y="56"/>
                    </a:lnTo>
                    <a:lnTo>
                      <a:pt x="72" y="50"/>
                    </a:lnTo>
                    <a:lnTo>
                      <a:pt x="88" y="45"/>
                    </a:lnTo>
                    <a:lnTo>
                      <a:pt x="104" y="39"/>
                    </a:lnTo>
                    <a:lnTo>
                      <a:pt x="121" y="33"/>
                    </a:lnTo>
                    <a:lnTo>
                      <a:pt x="137" y="27"/>
                    </a:lnTo>
                    <a:lnTo>
                      <a:pt x="152" y="24"/>
                    </a:lnTo>
                    <a:lnTo>
                      <a:pt x="167" y="20"/>
                    </a:lnTo>
                    <a:lnTo>
                      <a:pt x="182" y="17"/>
                    </a:lnTo>
                    <a:lnTo>
                      <a:pt x="198" y="13"/>
                    </a:lnTo>
                    <a:lnTo>
                      <a:pt x="213" y="10"/>
                    </a:lnTo>
                    <a:lnTo>
                      <a:pt x="228" y="7"/>
                    </a:lnTo>
                    <a:lnTo>
                      <a:pt x="243" y="3"/>
                    </a:lnTo>
                    <a:lnTo>
                      <a:pt x="258" y="0"/>
                    </a:lnTo>
                    <a:lnTo>
                      <a:pt x="263" y="2"/>
                    </a:lnTo>
                    <a:lnTo>
                      <a:pt x="267" y="4"/>
                    </a:lnTo>
                    <a:lnTo>
                      <a:pt x="272" y="7"/>
                    </a:lnTo>
                    <a:lnTo>
                      <a:pt x="278" y="9"/>
                    </a:lnTo>
                    <a:lnTo>
                      <a:pt x="282" y="11"/>
                    </a:lnTo>
                    <a:lnTo>
                      <a:pt x="287" y="13"/>
                    </a:lnTo>
                    <a:lnTo>
                      <a:pt x="293" y="16"/>
                    </a:lnTo>
                    <a:lnTo>
                      <a:pt x="297" y="18"/>
                    </a:lnTo>
                    <a:close/>
                  </a:path>
                </a:pathLst>
              </a:custGeom>
              <a:solidFill>
                <a:srgbClr val="0075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2" name="Freeform 313"/>
              <p:cNvSpPr>
                <a:spLocks noChangeAspect="1"/>
              </p:cNvSpPr>
              <p:nvPr/>
            </p:nvSpPr>
            <p:spPr bwMode="auto">
              <a:xfrm>
                <a:off x="5078" y="3352"/>
                <a:ext cx="56" cy="127"/>
              </a:xfrm>
              <a:custGeom>
                <a:avLst/>
                <a:gdLst>
                  <a:gd name="T0" fmla="*/ 290 w 311"/>
                  <a:gd name="T1" fmla="*/ 69 h 607"/>
                  <a:gd name="T2" fmla="*/ 300 w 311"/>
                  <a:gd name="T3" fmla="*/ 154 h 607"/>
                  <a:gd name="T4" fmla="*/ 306 w 311"/>
                  <a:gd name="T5" fmla="*/ 264 h 607"/>
                  <a:gd name="T6" fmla="*/ 310 w 311"/>
                  <a:gd name="T7" fmla="*/ 398 h 607"/>
                  <a:gd name="T8" fmla="*/ 310 w 311"/>
                  <a:gd name="T9" fmla="*/ 472 h 607"/>
                  <a:gd name="T10" fmla="*/ 310 w 311"/>
                  <a:gd name="T11" fmla="*/ 490 h 607"/>
                  <a:gd name="T12" fmla="*/ 301 w 311"/>
                  <a:gd name="T13" fmla="*/ 506 h 607"/>
                  <a:gd name="T14" fmla="*/ 283 w 311"/>
                  <a:gd name="T15" fmla="*/ 518 h 607"/>
                  <a:gd name="T16" fmla="*/ 266 w 311"/>
                  <a:gd name="T17" fmla="*/ 530 h 607"/>
                  <a:gd name="T18" fmla="*/ 249 w 311"/>
                  <a:gd name="T19" fmla="*/ 543 h 607"/>
                  <a:gd name="T20" fmla="*/ 225 w 311"/>
                  <a:gd name="T21" fmla="*/ 555 h 607"/>
                  <a:gd name="T22" fmla="*/ 196 w 311"/>
                  <a:gd name="T23" fmla="*/ 569 h 607"/>
                  <a:gd name="T24" fmla="*/ 167 w 311"/>
                  <a:gd name="T25" fmla="*/ 584 h 607"/>
                  <a:gd name="T26" fmla="*/ 138 w 311"/>
                  <a:gd name="T27" fmla="*/ 599 h 607"/>
                  <a:gd name="T28" fmla="*/ 114 w 311"/>
                  <a:gd name="T29" fmla="*/ 606 h 607"/>
                  <a:gd name="T30" fmla="*/ 93 w 311"/>
                  <a:gd name="T31" fmla="*/ 606 h 607"/>
                  <a:gd name="T32" fmla="*/ 71 w 311"/>
                  <a:gd name="T33" fmla="*/ 607 h 607"/>
                  <a:gd name="T34" fmla="*/ 51 w 311"/>
                  <a:gd name="T35" fmla="*/ 607 h 607"/>
                  <a:gd name="T36" fmla="*/ 35 w 311"/>
                  <a:gd name="T37" fmla="*/ 570 h 607"/>
                  <a:gd name="T38" fmla="*/ 22 w 311"/>
                  <a:gd name="T39" fmla="*/ 498 h 607"/>
                  <a:gd name="T40" fmla="*/ 12 w 311"/>
                  <a:gd name="T41" fmla="*/ 403 h 607"/>
                  <a:gd name="T42" fmla="*/ 5 w 311"/>
                  <a:gd name="T43" fmla="*/ 289 h 607"/>
                  <a:gd name="T44" fmla="*/ 2 w 311"/>
                  <a:gd name="T45" fmla="*/ 194 h 607"/>
                  <a:gd name="T46" fmla="*/ 7 w 311"/>
                  <a:gd name="T47" fmla="*/ 114 h 607"/>
                  <a:gd name="T48" fmla="*/ 24 w 311"/>
                  <a:gd name="T49" fmla="*/ 69 h 607"/>
                  <a:gd name="T50" fmla="*/ 54 w 311"/>
                  <a:gd name="T51" fmla="*/ 58 h 607"/>
                  <a:gd name="T52" fmla="*/ 85 w 311"/>
                  <a:gd name="T53" fmla="*/ 46 h 607"/>
                  <a:gd name="T54" fmla="*/ 115 w 311"/>
                  <a:gd name="T55" fmla="*/ 35 h 607"/>
                  <a:gd name="T56" fmla="*/ 145 w 311"/>
                  <a:gd name="T57" fmla="*/ 25 h 607"/>
                  <a:gd name="T58" fmla="*/ 174 w 311"/>
                  <a:gd name="T59" fmla="*/ 19 h 607"/>
                  <a:gd name="T60" fmla="*/ 204 w 311"/>
                  <a:gd name="T61" fmla="*/ 12 h 607"/>
                  <a:gd name="T62" fmla="*/ 233 w 311"/>
                  <a:gd name="T63" fmla="*/ 4 h 607"/>
                  <a:gd name="T64" fmla="*/ 251 w 311"/>
                  <a:gd name="T65" fmla="*/ 4 h 607"/>
                  <a:gd name="T66" fmla="*/ 262 w 311"/>
                  <a:gd name="T67" fmla="*/ 10 h 607"/>
                  <a:gd name="T68" fmla="*/ 271 w 311"/>
                  <a:gd name="T69" fmla="*/ 17 h 607"/>
                  <a:gd name="T70" fmla="*/ 281 w 311"/>
                  <a:gd name="T71" fmla="*/ 23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11" h="607">
                    <a:moveTo>
                      <a:pt x="286" y="27"/>
                    </a:moveTo>
                    <a:lnTo>
                      <a:pt x="290" y="69"/>
                    </a:lnTo>
                    <a:lnTo>
                      <a:pt x="295" y="112"/>
                    </a:lnTo>
                    <a:lnTo>
                      <a:pt x="300" y="154"/>
                    </a:lnTo>
                    <a:lnTo>
                      <a:pt x="304" y="197"/>
                    </a:lnTo>
                    <a:lnTo>
                      <a:pt x="306" y="264"/>
                    </a:lnTo>
                    <a:lnTo>
                      <a:pt x="308" y="331"/>
                    </a:lnTo>
                    <a:lnTo>
                      <a:pt x="310" y="398"/>
                    </a:lnTo>
                    <a:lnTo>
                      <a:pt x="311" y="464"/>
                    </a:lnTo>
                    <a:lnTo>
                      <a:pt x="310" y="472"/>
                    </a:lnTo>
                    <a:lnTo>
                      <a:pt x="310" y="482"/>
                    </a:lnTo>
                    <a:lnTo>
                      <a:pt x="310" y="490"/>
                    </a:lnTo>
                    <a:lnTo>
                      <a:pt x="309" y="499"/>
                    </a:lnTo>
                    <a:lnTo>
                      <a:pt x="301" y="506"/>
                    </a:lnTo>
                    <a:lnTo>
                      <a:pt x="291" y="512"/>
                    </a:lnTo>
                    <a:lnTo>
                      <a:pt x="283" y="518"/>
                    </a:lnTo>
                    <a:lnTo>
                      <a:pt x="274" y="524"/>
                    </a:lnTo>
                    <a:lnTo>
                      <a:pt x="266" y="530"/>
                    </a:lnTo>
                    <a:lnTo>
                      <a:pt x="257" y="536"/>
                    </a:lnTo>
                    <a:lnTo>
                      <a:pt x="249" y="543"/>
                    </a:lnTo>
                    <a:lnTo>
                      <a:pt x="240" y="548"/>
                    </a:lnTo>
                    <a:lnTo>
                      <a:pt x="225" y="555"/>
                    </a:lnTo>
                    <a:lnTo>
                      <a:pt x="211" y="562"/>
                    </a:lnTo>
                    <a:lnTo>
                      <a:pt x="196" y="569"/>
                    </a:lnTo>
                    <a:lnTo>
                      <a:pt x="182" y="577"/>
                    </a:lnTo>
                    <a:lnTo>
                      <a:pt x="167" y="584"/>
                    </a:lnTo>
                    <a:lnTo>
                      <a:pt x="153" y="591"/>
                    </a:lnTo>
                    <a:lnTo>
                      <a:pt x="138" y="599"/>
                    </a:lnTo>
                    <a:lnTo>
                      <a:pt x="124" y="606"/>
                    </a:lnTo>
                    <a:lnTo>
                      <a:pt x="114" y="606"/>
                    </a:lnTo>
                    <a:lnTo>
                      <a:pt x="104" y="606"/>
                    </a:lnTo>
                    <a:lnTo>
                      <a:pt x="93" y="606"/>
                    </a:lnTo>
                    <a:lnTo>
                      <a:pt x="83" y="606"/>
                    </a:lnTo>
                    <a:lnTo>
                      <a:pt x="71" y="607"/>
                    </a:lnTo>
                    <a:lnTo>
                      <a:pt x="61" y="607"/>
                    </a:lnTo>
                    <a:lnTo>
                      <a:pt x="51" y="607"/>
                    </a:lnTo>
                    <a:lnTo>
                      <a:pt x="40" y="607"/>
                    </a:lnTo>
                    <a:lnTo>
                      <a:pt x="35" y="570"/>
                    </a:lnTo>
                    <a:lnTo>
                      <a:pt x="29" y="533"/>
                    </a:lnTo>
                    <a:lnTo>
                      <a:pt x="22" y="498"/>
                    </a:lnTo>
                    <a:lnTo>
                      <a:pt x="16" y="461"/>
                    </a:lnTo>
                    <a:lnTo>
                      <a:pt x="12" y="403"/>
                    </a:lnTo>
                    <a:lnTo>
                      <a:pt x="8" y="347"/>
                    </a:lnTo>
                    <a:lnTo>
                      <a:pt x="5" y="289"/>
                    </a:lnTo>
                    <a:lnTo>
                      <a:pt x="0" y="233"/>
                    </a:lnTo>
                    <a:lnTo>
                      <a:pt x="2" y="194"/>
                    </a:lnTo>
                    <a:lnTo>
                      <a:pt x="5" y="154"/>
                    </a:lnTo>
                    <a:lnTo>
                      <a:pt x="7" y="114"/>
                    </a:lnTo>
                    <a:lnTo>
                      <a:pt x="9" y="75"/>
                    </a:lnTo>
                    <a:lnTo>
                      <a:pt x="24" y="69"/>
                    </a:lnTo>
                    <a:lnTo>
                      <a:pt x="39" y="63"/>
                    </a:lnTo>
                    <a:lnTo>
                      <a:pt x="54" y="58"/>
                    </a:lnTo>
                    <a:lnTo>
                      <a:pt x="70" y="52"/>
                    </a:lnTo>
                    <a:lnTo>
                      <a:pt x="85" y="46"/>
                    </a:lnTo>
                    <a:lnTo>
                      <a:pt x="100" y="40"/>
                    </a:lnTo>
                    <a:lnTo>
                      <a:pt x="115" y="35"/>
                    </a:lnTo>
                    <a:lnTo>
                      <a:pt x="130" y="29"/>
                    </a:lnTo>
                    <a:lnTo>
                      <a:pt x="145" y="25"/>
                    </a:lnTo>
                    <a:lnTo>
                      <a:pt x="159" y="22"/>
                    </a:lnTo>
                    <a:lnTo>
                      <a:pt x="174" y="19"/>
                    </a:lnTo>
                    <a:lnTo>
                      <a:pt x="189" y="15"/>
                    </a:lnTo>
                    <a:lnTo>
                      <a:pt x="204" y="12"/>
                    </a:lnTo>
                    <a:lnTo>
                      <a:pt x="218" y="8"/>
                    </a:lnTo>
                    <a:lnTo>
                      <a:pt x="233" y="4"/>
                    </a:lnTo>
                    <a:lnTo>
                      <a:pt x="247" y="0"/>
                    </a:lnTo>
                    <a:lnTo>
                      <a:pt x="251" y="4"/>
                    </a:lnTo>
                    <a:lnTo>
                      <a:pt x="256" y="7"/>
                    </a:lnTo>
                    <a:lnTo>
                      <a:pt x="262" y="10"/>
                    </a:lnTo>
                    <a:lnTo>
                      <a:pt x="266" y="14"/>
                    </a:lnTo>
                    <a:lnTo>
                      <a:pt x="271" y="17"/>
                    </a:lnTo>
                    <a:lnTo>
                      <a:pt x="276" y="21"/>
                    </a:lnTo>
                    <a:lnTo>
                      <a:pt x="281" y="23"/>
                    </a:lnTo>
                    <a:lnTo>
                      <a:pt x="286" y="27"/>
                    </a:lnTo>
                    <a:close/>
                  </a:path>
                </a:pathLst>
              </a:custGeom>
              <a:solidFill>
                <a:srgbClr val="077C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 name="Freeform 314"/>
              <p:cNvSpPr>
                <a:spLocks noChangeAspect="1"/>
              </p:cNvSpPr>
              <p:nvPr/>
            </p:nvSpPr>
            <p:spPr bwMode="auto">
              <a:xfrm>
                <a:off x="5079" y="3355"/>
                <a:ext cx="54" cy="121"/>
              </a:xfrm>
              <a:custGeom>
                <a:avLst/>
                <a:gdLst>
                  <a:gd name="T0" fmla="*/ 278 w 297"/>
                  <a:gd name="T1" fmla="*/ 68 h 579"/>
                  <a:gd name="T2" fmla="*/ 286 w 297"/>
                  <a:gd name="T3" fmla="*/ 148 h 579"/>
                  <a:gd name="T4" fmla="*/ 293 w 297"/>
                  <a:gd name="T5" fmla="*/ 250 h 579"/>
                  <a:gd name="T6" fmla="*/ 296 w 297"/>
                  <a:gd name="T7" fmla="*/ 378 h 579"/>
                  <a:gd name="T8" fmla="*/ 296 w 297"/>
                  <a:gd name="T9" fmla="*/ 450 h 579"/>
                  <a:gd name="T10" fmla="*/ 295 w 297"/>
                  <a:gd name="T11" fmla="*/ 468 h 579"/>
                  <a:gd name="T12" fmla="*/ 287 w 297"/>
                  <a:gd name="T13" fmla="*/ 483 h 579"/>
                  <a:gd name="T14" fmla="*/ 269 w 297"/>
                  <a:gd name="T15" fmla="*/ 494 h 579"/>
                  <a:gd name="T16" fmla="*/ 253 w 297"/>
                  <a:gd name="T17" fmla="*/ 506 h 579"/>
                  <a:gd name="T18" fmla="*/ 236 w 297"/>
                  <a:gd name="T19" fmla="*/ 517 h 579"/>
                  <a:gd name="T20" fmla="*/ 214 w 297"/>
                  <a:gd name="T21" fmla="*/ 530 h 579"/>
                  <a:gd name="T22" fmla="*/ 187 w 297"/>
                  <a:gd name="T23" fmla="*/ 544 h 579"/>
                  <a:gd name="T24" fmla="*/ 160 w 297"/>
                  <a:gd name="T25" fmla="*/ 558 h 579"/>
                  <a:gd name="T26" fmla="*/ 132 w 297"/>
                  <a:gd name="T27" fmla="*/ 573 h 579"/>
                  <a:gd name="T28" fmla="*/ 108 w 297"/>
                  <a:gd name="T29" fmla="*/ 578 h 579"/>
                  <a:gd name="T30" fmla="*/ 89 w 297"/>
                  <a:gd name="T31" fmla="*/ 577 h 579"/>
                  <a:gd name="T32" fmla="*/ 70 w 297"/>
                  <a:gd name="T33" fmla="*/ 575 h 579"/>
                  <a:gd name="T34" fmla="*/ 51 w 297"/>
                  <a:gd name="T35" fmla="*/ 574 h 579"/>
                  <a:gd name="T36" fmla="*/ 35 w 297"/>
                  <a:gd name="T37" fmla="*/ 539 h 579"/>
                  <a:gd name="T38" fmla="*/ 21 w 297"/>
                  <a:gd name="T39" fmla="*/ 473 h 579"/>
                  <a:gd name="T40" fmla="*/ 12 w 297"/>
                  <a:gd name="T41" fmla="*/ 386 h 579"/>
                  <a:gd name="T42" fmla="*/ 3 w 297"/>
                  <a:gd name="T43" fmla="*/ 277 h 579"/>
                  <a:gd name="T44" fmla="*/ 3 w 297"/>
                  <a:gd name="T45" fmla="*/ 184 h 579"/>
                  <a:gd name="T46" fmla="*/ 10 w 297"/>
                  <a:gd name="T47" fmla="*/ 110 h 579"/>
                  <a:gd name="T48" fmla="*/ 28 w 297"/>
                  <a:gd name="T49" fmla="*/ 67 h 579"/>
                  <a:gd name="T50" fmla="*/ 55 w 297"/>
                  <a:gd name="T51" fmla="*/ 55 h 579"/>
                  <a:gd name="T52" fmla="*/ 83 w 297"/>
                  <a:gd name="T53" fmla="*/ 44 h 579"/>
                  <a:gd name="T54" fmla="*/ 111 w 297"/>
                  <a:gd name="T55" fmla="*/ 32 h 579"/>
                  <a:gd name="T56" fmla="*/ 138 w 297"/>
                  <a:gd name="T57" fmla="*/ 23 h 579"/>
                  <a:gd name="T58" fmla="*/ 166 w 297"/>
                  <a:gd name="T59" fmla="*/ 16 h 579"/>
                  <a:gd name="T60" fmla="*/ 193 w 297"/>
                  <a:gd name="T61" fmla="*/ 10 h 579"/>
                  <a:gd name="T62" fmla="*/ 222 w 297"/>
                  <a:gd name="T63" fmla="*/ 4 h 579"/>
                  <a:gd name="T64" fmla="*/ 241 w 297"/>
                  <a:gd name="T65" fmla="*/ 4 h 579"/>
                  <a:gd name="T66" fmla="*/ 250 w 297"/>
                  <a:gd name="T67" fmla="*/ 12 h 579"/>
                  <a:gd name="T68" fmla="*/ 260 w 297"/>
                  <a:gd name="T69" fmla="*/ 19 h 579"/>
                  <a:gd name="T70" fmla="*/ 269 w 297"/>
                  <a:gd name="T71" fmla="*/ 25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7" h="579">
                    <a:moveTo>
                      <a:pt x="274" y="29"/>
                    </a:moveTo>
                    <a:lnTo>
                      <a:pt x="278" y="68"/>
                    </a:lnTo>
                    <a:lnTo>
                      <a:pt x="282" y="108"/>
                    </a:lnTo>
                    <a:lnTo>
                      <a:pt x="286" y="148"/>
                    </a:lnTo>
                    <a:lnTo>
                      <a:pt x="290" y="187"/>
                    </a:lnTo>
                    <a:lnTo>
                      <a:pt x="293" y="250"/>
                    </a:lnTo>
                    <a:lnTo>
                      <a:pt x="294" y="315"/>
                    </a:lnTo>
                    <a:lnTo>
                      <a:pt x="296" y="378"/>
                    </a:lnTo>
                    <a:lnTo>
                      <a:pt x="297" y="442"/>
                    </a:lnTo>
                    <a:lnTo>
                      <a:pt x="296" y="450"/>
                    </a:lnTo>
                    <a:lnTo>
                      <a:pt x="296" y="460"/>
                    </a:lnTo>
                    <a:lnTo>
                      <a:pt x="295" y="468"/>
                    </a:lnTo>
                    <a:lnTo>
                      <a:pt x="295" y="477"/>
                    </a:lnTo>
                    <a:lnTo>
                      <a:pt x="287" y="483"/>
                    </a:lnTo>
                    <a:lnTo>
                      <a:pt x="279" y="488"/>
                    </a:lnTo>
                    <a:lnTo>
                      <a:pt x="269" y="494"/>
                    </a:lnTo>
                    <a:lnTo>
                      <a:pt x="261" y="500"/>
                    </a:lnTo>
                    <a:lnTo>
                      <a:pt x="253" y="506"/>
                    </a:lnTo>
                    <a:lnTo>
                      <a:pt x="244" y="512"/>
                    </a:lnTo>
                    <a:lnTo>
                      <a:pt x="236" y="517"/>
                    </a:lnTo>
                    <a:lnTo>
                      <a:pt x="228" y="523"/>
                    </a:lnTo>
                    <a:lnTo>
                      <a:pt x="214" y="530"/>
                    </a:lnTo>
                    <a:lnTo>
                      <a:pt x="200" y="537"/>
                    </a:lnTo>
                    <a:lnTo>
                      <a:pt x="187" y="544"/>
                    </a:lnTo>
                    <a:lnTo>
                      <a:pt x="174" y="551"/>
                    </a:lnTo>
                    <a:lnTo>
                      <a:pt x="160" y="558"/>
                    </a:lnTo>
                    <a:lnTo>
                      <a:pt x="146" y="564"/>
                    </a:lnTo>
                    <a:lnTo>
                      <a:pt x="132" y="573"/>
                    </a:lnTo>
                    <a:lnTo>
                      <a:pt x="119" y="579"/>
                    </a:lnTo>
                    <a:lnTo>
                      <a:pt x="108" y="578"/>
                    </a:lnTo>
                    <a:lnTo>
                      <a:pt x="99" y="577"/>
                    </a:lnTo>
                    <a:lnTo>
                      <a:pt x="89" y="577"/>
                    </a:lnTo>
                    <a:lnTo>
                      <a:pt x="79" y="576"/>
                    </a:lnTo>
                    <a:lnTo>
                      <a:pt x="70" y="575"/>
                    </a:lnTo>
                    <a:lnTo>
                      <a:pt x="60" y="574"/>
                    </a:lnTo>
                    <a:lnTo>
                      <a:pt x="51" y="574"/>
                    </a:lnTo>
                    <a:lnTo>
                      <a:pt x="40" y="573"/>
                    </a:lnTo>
                    <a:lnTo>
                      <a:pt x="35" y="539"/>
                    </a:lnTo>
                    <a:lnTo>
                      <a:pt x="28" y="506"/>
                    </a:lnTo>
                    <a:lnTo>
                      <a:pt x="21" y="473"/>
                    </a:lnTo>
                    <a:lnTo>
                      <a:pt x="15" y="440"/>
                    </a:lnTo>
                    <a:lnTo>
                      <a:pt x="12" y="386"/>
                    </a:lnTo>
                    <a:lnTo>
                      <a:pt x="8" y="331"/>
                    </a:lnTo>
                    <a:lnTo>
                      <a:pt x="3" y="277"/>
                    </a:lnTo>
                    <a:lnTo>
                      <a:pt x="0" y="222"/>
                    </a:lnTo>
                    <a:lnTo>
                      <a:pt x="3" y="184"/>
                    </a:lnTo>
                    <a:lnTo>
                      <a:pt x="7" y="148"/>
                    </a:lnTo>
                    <a:lnTo>
                      <a:pt x="10" y="110"/>
                    </a:lnTo>
                    <a:lnTo>
                      <a:pt x="14" y="73"/>
                    </a:lnTo>
                    <a:lnTo>
                      <a:pt x="28" y="67"/>
                    </a:lnTo>
                    <a:lnTo>
                      <a:pt x="41" y="61"/>
                    </a:lnTo>
                    <a:lnTo>
                      <a:pt x="55" y="55"/>
                    </a:lnTo>
                    <a:lnTo>
                      <a:pt x="69" y="50"/>
                    </a:lnTo>
                    <a:lnTo>
                      <a:pt x="83" y="44"/>
                    </a:lnTo>
                    <a:lnTo>
                      <a:pt x="97" y="38"/>
                    </a:lnTo>
                    <a:lnTo>
                      <a:pt x="111" y="32"/>
                    </a:lnTo>
                    <a:lnTo>
                      <a:pt x="124" y="27"/>
                    </a:lnTo>
                    <a:lnTo>
                      <a:pt x="138" y="23"/>
                    </a:lnTo>
                    <a:lnTo>
                      <a:pt x="152" y="20"/>
                    </a:lnTo>
                    <a:lnTo>
                      <a:pt x="166" y="16"/>
                    </a:lnTo>
                    <a:lnTo>
                      <a:pt x="180" y="13"/>
                    </a:lnTo>
                    <a:lnTo>
                      <a:pt x="193" y="10"/>
                    </a:lnTo>
                    <a:lnTo>
                      <a:pt x="207" y="7"/>
                    </a:lnTo>
                    <a:lnTo>
                      <a:pt x="222" y="4"/>
                    </a:lnTo>
                    <a:lnTo>
                      <a:pt x="236" y="0"/>
                    </a:lnTo>
                    <a:lnTo>
                      <a:pt x="241" y="4"/>
                    </a:lnTo>
                    <a:lnTo>
                      <a:pt x="245" y="8"/>
                    </a:lnTo>
                    <a:lnTo>
                      <a:pt x="250" y="12"/>
                    </a:lnTo>
                    <a:lnTo>
                      <a:pt x="256" y="15"/>
                    </a:lnTo>
                    <a:lnTo>
                      <a:pt x="260" y="19"/>
                    </a:lnTo>
                    <a:lnTo>
                      <a:pt x="265" y="22"/>
                    </a:lnTo>
                    <a:lnTo>
                      <a:pt x="269" y="25"/>
                    </a:lnTo>
                    <a:lnTo>
                      <a:pt x="274" y="29"/>
                    </a:lnTo>
                    <a:close/>
                  </a:path>
                </a:pathLst>
              </a:custGeom>
              <a:solidFill>
                <a:srgbClr val="1187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4" name="Freeform 315"/>
              <p:cNvSpPr>
                <a:spLocks noChangeAspect="1"/>
              </p:cNvSpPr>
              <p:nvPr/>
            </p:nvSpPr>
            <p:spPr bwMode="auto">
              <a:xfrm>
                <a:off x="5080" y="3358"/>
                <a:ext cx="52" cy="116"/>
              </a:xfrm>
              <a:custGeom>
                <a:avLst/>
                <a:gdLst>
                  <a:gd name="T0" fmla="*/ 266 w 283"/>
                  <a:gd name="T1" fmla="*/ 70 h 553"/>
                  <a:gd name="T2" fmla="*/ 273 w 283"/>
                  <a:gd name="T3" fmla="*/ 143 h 553"/>
                  <a:gd name="T4" fmla="*/ 279 w 283"/>
                  <a:gd name="T5" fmla="*/ 239 h 553"/>
                  <a:gd name="T6" fmla="*/ 282 w 283"/>
                  <a:gd name="T7" fmla="*/ 362 h 553"/>
                  <a:gd name="T8" fmla="*/ 282 w 283"/>
                  <a:gd name="T9" fmla="*/ 431 h 553"/>
                  <a:gd name="T10" fmla="*/ 281 w 283"/>
                  <a:gd name="T11" fmla="*/ 447 h 553"/>
                  <a:gd name="T12" fmla="*/ 273 w 283"/>
                  <a:gd name="T13" fmla="*/ 461 h 553"/>
                  <a:gd name="T14" fmla="*/ 257 w 283"/>
                  <a:gd name="T15" fmla="*/ 472 h 553"/>
                  <a:gd name="T16" fmla="*/ 241 w 283"/>
                  <a:gd name="T17" fmla="*/ 483 h 553"/>
                  <a:gd name="T18" fmla="*/ 226 w 283"/>
                  <a:gd name="T19" fmla="*/ 494 h 553"/>
                  <a:gd name="T20" fmla="*/ 204 w 283"/>
                  <a:gd name="T21" fmla="*/ 507 h 553"/>
                  <a:gd name="T22" fmla="*/ 177 w 283"/>
                  <a:gd name="T23" fmla="*/ 519 h 553"/>
                  <a:gd name="T24" fmla="*/ 152 w 283"/>
                  <a:gd name="T25" fmla="*/ 533 h 553"/>
                  <a:gd name="T26" fmla="*/ 125 w 283"/>
                  <a:gd name="T27" fmla="*/ 546 h 553"/>
                  <a:gd name="T28" fmla="*/ 104 w 283"/>
                  <a:gd name="T29" fmla="*/ 552 h 553"/>
                  <a:gd name="T30" fmla="*/ 85 w 283"/>
                  <a:gd name="T31" fmla="*/ 548 h 553"/>
                  <a:gd name="T32" fmla="*/ 68 w 283"/>
                  <a:gd name="T33" fmla="*/ 545 h 553"/>
                  <a:gd name="T34" fmla="*/ 51 w 283"/>
                  <a:gd name="T35" fmla="*/ 541 h 553"/>
                  <a:gd name="T36" fmla="*/ 34 w 283"/>
                  <a:gd name="T37" fmla="*/ 510 h 553"/>
                  <a:gd name="T38" fmla="*/ 21 w 283"/>
                  <a:gd name="T39" fmla="*/ 450 h 553"/>
                  <a:gd name="T40" fmla="*/ 10 w 283"/>
                  <a:gd name="T41" fmla="*/ 367 h 553"/>
                  <a:gd name="T42" fmla="*/ 3 w 283"/>
                  <a:gd name="T43" fmla="*/ 264 h 553"/>
                  <a:gd name="T44" fmla="*/ 5 w 283"/>
                  <a:gd name="T45" fmla="*/ 176 h 553"/>
                  <a:gd name="T46" fmla="*/ 14 w 283"/>
                  <a:gd name="T47" fmla="*/ 106 h 553"/>
                  <a:gd name="T48" fmla="*/ 31 w 283"/>
                  <a:gd name="T49" fmla="*/ 64 h 553"/>
                  <a:gd name="T50" fmla="*/ 55 w 283"/>
                  <a:gd name="T51" fmla="*/ 53 h 553"/>
                  <a:gd name="T52" fmla="*/ 81 w 283"/>
                  <a:gd name="T53" fmla="*/ 43 h 553"/>
                  <a:gd name="T54" fmla="*/ 105 w 283"/>
                  <a:gd name="T55" fmla="*/ 31 h 553"/>
                  <a:gd name="T56" fmla="*/ 131 w 283"/>
                  <a:gd name="T57" fmla="*/ 22 h 553"/>
                  <a:gd name="T58" fmla="*/ 158 w 283"/>
                  <a:gd name="T59" fmla="*/ 15 h 553"/>
                  <a:gd name="T60" fmla="*/ 184 w 283"/>
                  <a:gd name="T61" fmla="*/ 9 h 553"/>
                  <a:gd name="T62" fmla="*/ 211 w 283"/>
                  <a:gd name="T63" fmla="*/ 3 h 553"/>
                  <a:gd name="T64" fmla="*/ 229 w 283"/>
                  <a:gd name="T65" fmla="*/ 5 h 553"/>
                  <a:gd name="T66" fmla="*/ 238 w 283"/>
                  <a:gd name="T67" fmla="*/ 13 h 553"/>
                  <a:gd name="T68" fmla="*/ 249 w 283"/>
                  <a:gd name="T69" fmla="*/ 21 h 553"/>
                  <a:gd name="T70" fmla="*/ 258 w 283"/>
                  <a:gd name="T71" fmla="*/ 30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3" h="553">
                    <a:moveTo>
                      <a:pt x="262" y="34"/>
                    </a:moveTo>
                    <a:lnTo>
                      <a:pt x="266" y="70"/>
                    </a:lnTo>
                    <a:lnTo>
                      <a:pt x="269" y="106"/>
                    </a:lnTo>
                    <a:lnTo>
                      <a:pt x="273" y="143"/>
                    </a:lnTo>
                    <a:lnTo>
                      <a:pt x="276" y="178"/>
                    </a:lnTo>
                    <a:lnTo>
                      <a:pt x="279" y="239"/>
                    </a:lnTo>
                    <a:lnTo>
                      <a:pt x="280" y="301"/>
                    </a:lnTo>
                    <a:lnTo>
                      <a:pt x="282" y="362"/>
                    </a:lnTo>
                    <a:lnTo>
                      <a:pt x="283" y="423"/>
                    </a:lnTo>
                    <a:lnTo>
                      <a:pt x="282" y="431"/>
                    </a:lnTo>
                    <a:lnTo>
                      <a:pt x="282" y="439"/>
                    </a:lnTo>
                    <a:lnTo>
                      <a:pt x="281" y="447"/>
                    </a:lnTo>
                    <a:lnTo>
                      <a:pt x="281" y="455"/>
                    </a:lnTo>
                    <a:lnTo>
                      <a:pt x="273" y="461"/>
                    </a:lnTo>
                    <a:lnTo>
                      <a:pt x="265" y="466"/>
                    </a:lnTo>
                    <a:lnTo>
                      <a:pt x="257" y="472"/>
                    </a:lnTo>
                    <a:lnTo>
                      <a:pt x="249" y="477"/>
                    </a:lnTo>
                    <a:lnTo>
                      <a:pt x="241" y="483"/>
                    </a:lnTo>
                    <a:lnTo>
                      <a:pt x="234" y="488"/>
                    </a:lnTo>
                    <a:lnTo>
                      <a:pt x="226" y="494"/>
                    </a:lnTo>
                    <a:lnTo>
                      <a:pt x="218" y="500"/>
                    </a:lnTo>
                    <a:lnTo>
                      <a:pt x="204" y="507"/>
                    </a:lnTo>
                    <a:lnTo>
                      <a:pt x="191" y="512"/>
                    </a:lnTo>
                    <a:lnTo>
                      <a:pt x="177" y="519"/>
                    </a:lnTo>
                    <a:lnTo>
                      <a:pt x="165" y="526"/>
                    </a:lnTo>
                    <a:lnTo>
                      <a:pt x="152" y="533"/>
                    </a:lnTo>
                    <a:lnTo>
                      <a:pt x="139" y="540"/>
                    </a:lnTo>
                    <a:lnTo>
                      <a:pt x="125" y="546"/>
                    </a:lnTo>
                    <a:lnTo>
                      <a:pt x="113" y="553"/>
                    </a:lnTo>
                    <a:lnTo>
                      <a:pt x="104" y="552"/>
                    </a:lnTo>
                    <a:lnTo>
                      <a:pt x="94" y="549"/>
                    </a:lnTo>
                    <a:lnTo>
                      <a:pt x="85" y="548"/>
                    </a:lnTo>
                    <a:lnTo>
                      <a:pt x="77" y="546"/>
                    </a:lnTo>
                    <a:lnTo>
                      <a:pt x="68" y="545"/>
                    </a:lnTo>
                    <a:lnTo>
                      <a:pt x="59" y="542"/>
                    </a:lnTo>
                    <a:lnTo>
                      <a:pt x="51" y="541"/>
                    </a:lnTo>
                    <a:lnTo>
                      <a:pt x="41" y="540"/>
                    </a:lnTo>
                    <a:lnTo>
                      <a:pt x="34" y="510"/>
                    </a:lnTo>
                    <a:lnTo>
                      <a:pt x="28" y="480"/>
                    </a:lnTo>
                    <a:lnTo>
                      <a:pt x="21" y="450"/>
                    </a:lnTo>
                    <a:lnTo>
                      <a:pt x="14" y="420"/>
                    </a:lnTo>
                    <a:lnTo>
                      <a:pt x="10" y="367"/>
                    </a:lnTo>
                    <a:lnTo>
                      <a:pt x="7" y="316"/>
                    </a:lnTo>
                    <a:lnTo>
                      <a:pt x="3" y="264"/>
                    </a:lnTo>
                    <a:lnTo>
                      <a:pt x="0" y="212"/>
                    </a:lnTo>
                    <a:lnTo>
                      <a:pt x="5" y="176"/>
                    </a:lnTo>
                    <a:lnTo>
                      <a:pt x="9" y="140"/>
                    </a:lnTo>
                    <a:lnTo>
                      <a:pt x="14" y="106"/>
                    </a:lnTo>
                    <a:lnTo>
                      <a:pt x="18" y="70"/>
                    </a:lnTo>
                    <a:lnTo>
                      <a:pt x="31" y="64"/>
                    </a:lnTo>
                    <a:lnTo>
                      <a:pt x="44" y="59"/>
                    </a:lnTo>
                    <a:lnTo>
                      <a:pt x="55" y="53"/>
                    </a:lnTo>
                    <a:lnTo>
                      <a:pt x="68" y="47"/>
                    </a:lnTo>
                    <a:lnTo>
                      <a:pt x="81" y="43"/>
                    </a:lnTo>
                    <a:lnTo>
                      <a:pt x="92" y="37"/>
                    </a:lnTo>
                    <a:lnTo>
                      <a:pt x="105" y="31"/>
                    </a:lnTo>
                    <a:lnTo>
                      <a:pt x="117" y="25"/>
                    </a:lnTo>
                    <a:lnTo>
                      <a:pt x="131" y="22"/>
                    </a:lnTo>
                    <a:lnTo>
                      <a:pt x="144" y="18"/>
                    </a:lnTo>
                    <a:lnTo>
                      <a:pt x="158" y="15"/>
                    </a:lnTo>
                    <a:lnTo>
                      <a:pt x="171" y="11"/>
                    </a:lnTo>
                    <a:lnTo>
                      <a:pt x="184" y="9"/>
                    </a:lnTo>
                    <a:lnTo>
                      <a:pt x="198" y="6"/>
                    </a:lnTo>
                    <a:lnTo>
                      <a:pt x="211" y="3"/>
                    </a:lnTo>
                    <a:lnTo>
                      <a:pt x="224" y="0"/>
                    </a:lnTo>
                    <a:lnTo>
                      <a:pt x="229" y="5"/>
                    </a:lnTo>
                    <a:lnTo>
                      <a:pt x="234" y="8"/>
                    </a:lnTo>
                    <a:lnTo>
                      <a:pt x="238" y="13"/>
                    </a:lnTo>
                    <a:lnTo>
                      <a:pt x="244" y="17"/>
                    </a:lnTo>
                    <a:lnTo>
                      <a:pt x="249" y="21"/>
                    </a:lnTo>
                    <a:lnTo>
                      <a:pt x="253" y="25"/>
                    </a:lnTo>
                    <a:lnTo>
                      <a:pt x="258" y="30"/>
                    </a:lnTo>
                    <a:lnTo>
                      <a:pt x="262" y="34"/>
                    </a:lnTo>
                    <a:close/>
                  </a:path>
                </a:pathLst>
              </a:custGeom>
              <a:solidFill>
                <a:srgbClr val="198E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5" name="Freeform 316"/>
              <p:cNvSpPr>
                <a:spLocks noChangeAspect="1"/>
              </p:cNvSpPr>
              <p:nvPr/>
            </p:nvSpPr>
            <p:spPr bwMode="auto">
              <a:xfrm>
                <a:off x="5081" y="3361"/>
                <a:ext cx="49" cy="110"/>
              </a:xfrm>
              <a:custGeom>
                <a:avLst/>
                <a:gdLst>
                  <a:gd name="T0" fmla="*/ 253 w 269"/>
                  <a:gd name="T1" fmla="*/ 72 h 526"/>
                  <a:gd name="T2" fmla="*/ 259 w 269"/>
                  <a:gd name="T3" fmla="*/ 137 h 526"/>
                  <a:gd name="T4" fmla="*/ 265 w 269"/>
                  <a:gd name="T5" fmla="*/ 228 h 526"/>
                  <a:gd name="T6" fmla="*/ 268 w 269"/>
                  <a:gd name="T7" fmla="*/ 344 h 526"/>
                  <a:gd name="T8" fmla="*/ 268 w 269"/>
                  <a:gd name="T9" fmla="*/ 411 h 526"/>
                  <a:gd name="T10" fmla="*/ 267 w 269"/>
                  <a:gd name="T11" fmla="*/ 426 h 526"/>
                  <a:gd name="T12" fmla="*/ 259 w 269"/>
                  <a:gd name="T13" fmla="*/ 439 h 526"/>
                  <a:gd name="T14" fmla="*/ 244 w 269"/>
                  <a:gd name="T15" fmla="*/ 449 h 526"/>
                  <a:gd name="T16" fmla="*/ 229 w 269"/>
                  <a:gd name="T17" fmla="*/ 459 h 526"/>
                  <a:gd name="T18" fmla="*/ 214 w 269"/>
                  <a:gd name="T19" fmla="*/ 470 h 526"/>
                  <a:gd name="T20" fmla="*/ 193 w 269"/>
                  <a:gd name="T21" fmla="*/ 482 h 526"/>
                  <a:gd name="T22" fmla="*/ 168 w 269"/>
                  <a:gd name="T23" fmla="*/ 495 h 526"/>
                  <a:gd name="T24" fmla="*/ 144 w 269"/>
                  <a:gd name="T25" fmla="*/ 508 h 526"/>
                  <a:gd name="T26" fmla="*/ 120 w 269"/>
                  <a:gd name="T27" fmla="*/ 520 h 526"/>
                  <a:gd name="T28" fmla="*/ 99 w 269"/>
                  <a:gd name="T29" fmla="*/ 524 h 526"/>
                  <a:gd name="T30" fmla="*/ 83 w 269"/>
                  <a:gd name="T31" fmla="*/ 519 h 526"/>
                  <a:gd name="T32" fmla="*/ 65 w 269"/>
                  <a:gd name="T33" fmla="*/ 515 h 526"/>
                  <a:gd name="T34" fmla="*/ 49 w 269"/>
                  <a:gd name="T35" fmla="*/ 509 h 526"/>
                  <a:gd name="T36" fmla="*/ 34 w 269"/>
                  <a:gd name="T37" fmla="*/ 480 h 526"/>
                  <a:gd name="T38" fmla="*/ 19 w 269"/>
                  <a:gd name="T39" fmla="*/ 426 h 526"/>
                  <a:gd name="T40" fmla="*/ 9 w 269"/>
                  <a:gd name="T41" fmla="*/ 350 h 526"/>
                  <a:gd name="T42" fmla="*/ 2 w 269"/>
                  <a:gd name="T43" fmla="*/ 251 h 526"/>
                  <a:gd name="T44" fmla="*/ 6 w 269"/>
                  <a:gd name="T45" fmla="*/ 168 h 526"/>
                  <a:gd name="T46" fmla="*/ 16 w 269"/>
                  <a:gd name="T47" fmla="*/ 102 h 526"/>
                  <a:gd name="T48" fmla="*/ 33 w 269"/>
                  <a:gd name="T49" fmla="*/ 63 h 526"/>
                  <a:gd name="T50" fmla="*/ 55 w 269"/>
                  <a:gd name="T51" fmla="*/ 52 h 526"/>
                  <a:gd name="T52" fmla="*/ 78 w 269"/>
                  <a:gd name="T53" fmla="*/ 40 h 526"/>
                  <a:gd name="T54" fmla="*/ 100 w 269"/>
                  <a:gd name="T55" fmla="*/ 29 h 526"/>
                  <a:gd name="T56" fmla="*/ 124 w 269"/>
                  <a:gd name="T57" fmla="*/ 19 h 526"/>
                  <a:gd name="T58" fmla="*/ 150 w 269"/>
                  <a:gd name="T59" fmla="*/ 14 h 526"/>
                  <a:gd name="T60" fmla="*/ 175 w 269"/>
                  <a:gd name="T61" fmla="*/ 8 h 526"/>
                  <a:gd name="T62" fmla="*/ 200 w 269"/>
                  <a:gd name="T63" fmla="*/ 2 h 526"/>
                  <a:gd name="T64" fmla="*/ 217 w 269"/>
                  <a:gd name="T65" fmla="*/ 4 h 526"/>
                  <a:gd name="T66" fmla="*/ 227 w 269"/>
                  <a:gd name="T67" fmla="*/ 15 h 526"/>
                  <a:gd name="T68" fmla="*/ 237 w 269"/>
                  <a:gd name="T69" fmla="*/ 25 h 526"/>
                  <a:gd name="T70" fmla="*/ 246 w 269"/>
                  <a:gd name="T71" fmla="*/ 35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69" h="526">
                    <a:moveTo>
                      <a:pt x="251" y="40"/>
                    </a:moveTo>
                    <a:lnTo>
                      <a:pt x="253" y="72"/>
                    </a:lnTo>
                    <a:lnTo>
                      <a:pt x="257" y="105"/>
                    </a:lnTo>
                    <a:lnTo>
                      <a:pt x="259" y="137"/>
                    </a:lnTo>
                    <a:lnTo>
                      <a:pt x="262" y="169"/>
                    </a:lnTo>
                    <a:lnTo>
                      <a:pt x="265" y="228"/>
                    </a:lnTo>
                    <a:lnTo>
                      <a:pt x="266" y="285"/>
                    </a:lnTo>
                    <a:lnTo>
                      <a:pt x="268" y="344"/>
                    </a:lnTo>
                    <a:lnTo>
                      <a:pt x="269" y="403"/>
                    </a:lnTo>
                    <a:lnTo>
                      <a:pt x="268" y="411"/>
                    </a:lnTo>
                    <a:lnTo>
                      <a:pt x="268" y="418"/>
                    </a:lnTo>
                    <a:lnTo>
                      <a:pt x="267" y="426"/>
                    </a:lnTo>
                    <a:lnTo>
                      <a:pt x="267" y="434"/>
                    </a:lnTo>
                    <a:lnTo>
                      <a:pt x="259" y="439"/>
                    </a:lnTo>
                    <a:lnTo>
                      <a:pt x="252" y="444"/>
                    </a:lnTo>
                    <a:lnTo>
                      <a:pt x="244" y="449"/>
                    </a:lnTo>
                    <a:lnTo>
                      <a:pt x="237" y="455"/>
                    </a:lnTo>
                    <a:lnTo>
                      <a:pt x="229" y="459"/>
                    </a:lnTo>
                    <a:lnTo>
                      <a:pt x="221" y="465"/>
                    </a:lnTo>
                    <a:lnTo>
                      <a:pt x="214" y="470"/>
                    </a:lnTo>
                    <a:lnTo>
                      <a:pt x="206" y="475"/>
                    </a:lnTo>
                    <a:lnTo>
                      <a:pt x="193" y="482"/>
                    </a:lnTo>
                    <a:lnTo>
                      <a:pt x="181" y="488"/>
                    </a:lnTo>
                    <a:lnTo>
                      <a:pt x="168" y="495"/>
                    </a:lnTo>
                    <a:lnTo>
                      <a:pt x="156" y="501"/>
                    </a:lnTo>
                    <a:lnTo>
                      <a:pt x="144" y="508"/>
                    </a:lnTo>
                    <a:lnTo>
                      <a:pt x="131" y="513"/>
                    </a:lnTo>
                    <a:lnTo>
                      <a:pt x="120" y="520"/>
                    </a:lnTo>
                    <a:lnTo>
                      <a:pt x="107" y="526"/>
                    </a:lnTo>
                    <a:lnTo>
                      <a:pt x="99" y="524"/>
                    </a:lnTo>
                    <a:lnTo>
                      <a:pt x="91" y="522"/>
                    </a:lnTo>
                    <a:lnTo>
                      <a:pt x="83" y="519"/>
                    </a:lnTo>
                    <a:lnTo>
                      <a:pt x="75" y="517"/>
                    </a:lnTo>
                    <a:lnTo>
                      <a:pt x="65" y="515"/>
                    </a:lnTo>
                    <a:lnTo>
                      <a:pt x="57" y="511"/>
                    </a:lnTo>
                    <a:lnTo>
                      <a:pt x="49" y="509"/>
                    </a:lnTo>
                    <a:lnTo>
                      <a:pt x="41" y="507"/>
                    </a:lnTo>
                    <a:lnTo>
                      <a:pt x="34" y="480"/>
                    </a:lnTo>
                    <a:lnTo>
                      <a:pt x="26" y="452"/>
                    </a:lnTo>
                    <a:lnTo>
                      <a:pt x="19" y="426"/>
                    </a:lnTo>
                    <a:lnTo>
                      <a:pt x="11" y="399"/>
                    </a:lnTo>
                    <a:lnTo>
                      <a:pt x="9" y="350"/>
                    </a:lnTo>
                    <a:lnTo>
                      <a:pt x="6" y="300"/>
                    </a:lnTo>
                    <a:lnTo>
                      <a:pt x="2" y="251"/>
                    </a:lnTo>
                    <a:lnTo>
                      <a:pt x="0" y="201"/>
                    </a:lnTo>
                    <a:lnTo>
                      <a:pt x="6" y="168"/>
                    </a:lnTo>
                    <a:lnTo>
                      <a:pt x="11" y="134"/>
                    </a:lnTo>
                    <a:lnTo>
                      <a:pt x="16" y="102"/>
                    </a:lnTo>
                    <a:lnTo>
                      <a:pt x="22" y="69"/>
                    </a:lnTo>
                    <a:lnTo>
                      <a:pt x="33" y="63"/>
                    </a:lnTo>
                    <a:lnTo>
                      <a:pt x="45" y="57"/>
                    </a:lnTo>
                    <a:lnTo>
                      <a:pt x="55" y="52"/>
                    </a:lnTo>
                    <a:lnTo>
                      <a:pt x="67" y="46"/>
                    </a:lnTo>
                    <a:lnTo>
                      <a:pt x="78" y="40"/>
                    </a:lnTo>
                    <a:lnTo>
                      <a:pt x="90" y="34"/>
                    </a:lnTo>
                    <a:lnTo>
                      <a:pt x="100" y="29"/>
                    </a:lnTo>
                    <a:lnTo>
                      <a:pt x="112" y="23"/>
                    </a:lnTo>
                    <a:lnTo>
                      <a:pt x="124" y="19"/>
                    </a:lnTo>
                    <a:lnTo>
                      <a:pt x="137" y="17"/>
                    </a:lnTo>
                    <a:lnTo>
                      <a:pt x="150" y="14"/>
                    </a:lnTo>
                    <a:lnTo>
                      <a:pt x="162" y="11"/>
                    </a:lnTo>
                    <a:lnTo>
                      <a:pt x="175" y="8"/>
                    </a:lnTo>
                    <a:lnTo>
                      <a:pt x="188" y="5"/>
                    </a:lnTo>
                    <a:lnTo>
                      <a:pt x="200" y="2"/>
                    </a:lnTo>
                    <a:lnTo>
                      <a:pt x="213" y="0"/>
                    </a:lnTo>
                    <a:lnTo>
                      <a:pt x="217" y="4"/>
                    </a:lnTo>
                    <a:lnTo>
                      <a:pt x="222" y="9"/>
                    </a:lnTo>
                    <a:lnTo>
                      <a:pt x="227" y="15"/>
                    </a:lnTo>
                    <a:lnTo>
                      <a:pt x="232" y="19"/>
                    </a:lnTo>
                    <a:lnTo>
                      <a:pt x="237" y="25"/>
                    </a:lnTo>
                    <a:lnTo>
                      <a:pt x="242" y="30"/>
                    </a:lnTo>
                    <a:lnTo>
                      <a:pt x="246" y="35"/>
                    </a:lnTo>
                    <a:lnTo>
                      <a:pt x="251" y="40"/>
                    </a:lnTo>
                    <a:close/>
                  </a:path>
                </a:pathLst>
              </a:custGeom>
              <a:solidFill>
                <a:srgbClr val="2196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6" name="Freeform 317"/>
              <p:cNvSpPr>
                <a:spLocks noChangeAspect="1"/>
              </p:cNvSpPr>
              <p:nvPr/>
            </p:nvSpPr>
            <p:spPr bwMode="auto">
              <a:xfrm>
                <a:off x="5083" y="3364"/>
                <a:ext cx="46" cy="105"/>
              </a:xfrm>
              <a:custGeom>
                <a:avLst/>
                <a:gdLst>
                  <a:gd name="T0" fmla="*/ 242 w 254"/>
                  <a:gd name="T1" fmla="*/ 75 h 503"/>
                  <a:gd name="T2" fmla="*/ 246 w 254"/>
                  <a:gd name="T3" fmla="*/ 134 h 503"/>
                  <a:gd name="T4" fmla="*/ 250 w 254"/>
                  <a:gd name="T5" fmla="*/ 218 h 503"/>
                  <a:gd name="T6" fmla="*/ 253 w 254"/>
                  <a:gd name="T7" fmla="*/ 329 h 503"/>
                  <a:gd name="T8" fmla="*/ 254 w 254"/>
                  <a:gd name="T9" fmla="*/ 392 h 503"/>
                  <a:gd name="T10" fmla="*/ 253 w 254"/>
                  <a:gd name="T11" fmla="*/ 406 h 503"/>
                  <a:gd name="T12" fmla="*/ 246 w 254"/>
                  <a:gd name="T13" fmla="*/ 419 h 503"/>
                  <a:gd name="T14" fmla="*/ 231 w 254"/>
                  <a:gd name="T15" fmla="*/ 429 h 503"/>
                  <a:gd name="T16" fmla="*/ 216 w 254"/>
                  <a:gd name="T17" fmla="*/ 439 h 503"/>
                  <a:gd name="T18" fmla="*/ 202 w 254"/>
                  <a:gd name="T19" fmla="*/ 450 h 503"/>
                  <a:gd name="T20" fmla="*/ 184 w 254"/>
                  <a:gd name="T21" fmla="*/ 460 h 503"/>
                  <a:gd name="T22" fmla="*/ 160 w 254"/>
                  <a:gd name="T23" fmla="*/ 473 h 503"/>
                  <a:gd name="T24" fmla="*/ 136 w 254"/>
                  <a:gd name="T25" fmla="*/ 484 h 503"/>
                  <a:gd name="T26" fmla="*/ 111 w 254"/>
                  <a:gd name="T27" fmla="*/ 497 h 503"/>
                  <a:gd name="T28" fmla="*/ 93 w 254"/>
                  <a:gd name="T29" fmla="*/ 499 h 503"/>
                  <a:gd name="T30" fmla="*/ 78 w 254"/>
                  <a:gd name="T31" fmla="*/ 492 h 503"/>
                  <a:gd name="T32" fmla="*/ 63 w 254"/>
                  <a:gd name="T33" fmla="*/ 485 h 503"/>
                  <a:gd name="T34" fmla="*/ 49 w 254"/>
                  <a:gd name="T35" fmla="*/ 480 h 503"/>
                  <a:gd name="T36" fmla="*/ 34 w 254"/>
                  <a:gd name="T37" fmla="*/ 452 h 503"/>
                  <a:gd name="T38" fmla="*/ 18 w 254"/>
                  <a:gd name="T39" fmla="*/ 405 h 503"/>
                  <a:gd name="T40" fmla="*/ 8 w 254"/>
                  <a:gd name="T41" fmla="*/ 334 h 503"/>
                  <a:gd name="T42" fmla="*/ 2 w 254"/>
                  <a:gd name="T43" fmla="*/ 240 h 503"/>
                  <a:gd name="T44" fmla="*/ 7 w 254"/>
                  <a:gd name="T45" fmla="*/ 162 h 503"/>
                  <a:gd name="T46" fmla="*/ 19 w 254"/>
                  <a:gd name="T47" fmla="*/ 99 h 503"/>
                  <a:gd name="T48" fmla="*/ 37 w 254"/>
                  <a:gd name="T49" fmla="*/ 63 h 503"/>
                  <a:gd name="T50" fmla="*/ 56 w 254"/>
                  <a:gd name="T51" fmla="*/ 51 h 503"/>
                  <a:gd name="T52" fmla="*/ 76 w 254"/>
                  <a:gd name="T53" fmla="*/ 41 h 503"/>
                  <a:gd name="T54" fmla="*/ 95 w 254"/>
                  <a:gd name="T55" fmla="*/ 29 h 503"/>
                  <a:gd name="T56" fmla="*/ 117 w 254"/>
                  <a:gd name="T57" fmla="*/ 21 h 503"/>
                  <a:gd name="T58" fmla="*/ 141 w 254"/>
                  <a:gd name="T59" fmla="*/ 15 h 503"/>
                  <a:gd name="T60" fmla="*/ 166 w 254"/>
                  <a:gd name="T61" fmla="*/ 10 h 503"/>
                  <a:gd name="T62" fmla="*/ 190 w 254"/>
                  <a:gd name="T63" fmla="*/ 4 h 503"/>
                  <a:gd name="T64" fmla="*/ 206 w 254"/>
                  <a:gd name="T65" fmla="*/ 6 h 503"/>
                  <a:gd name="T66" fmla="*/ 215 w 254"/>
                  <a:gd name="T67" fmla="*/ 18 h 503"/>
                  <a:gd name="T68" fmla="*/ 225 w 254"/>
                  <a:gd name="T69" fmla="*/ 29 h 503"/>
                  <a:gd name="T70" fmla="*/ 235 w 254"/>
                  <a:gd name="T71" fmla="*/ 41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4" h="503">
                    <a:moveTo>
                      <a:pt x="239" y="46"/>
                    </a:moveTo>
                    <a:lnTo>
                      <a:pt x="242" y="75"/>
                    </a:lnTo>
                    <a:lnTo>
                      <a:pt x="244" y="104"/>
                    </a:lnTo>
                    <a:lnTo>
                      <a:pt x="246" y="134"/>
                    </a:lnTo>
                    <a:lnTo>
                      <a:pt x="248" y="163"/>
                    </a:lnTo>
                    <a:lnTo>
                      <a:pt x="250" y="218"/>
                    </a:lnTo>
                    <a:lnTo>
                      <a:pt x="252" y="273"/>
                    </a:lnTo>
                    <a:lnTo>
                      <a:pt x="253" y="329"/>
                    </a:lnTo>
                    <a:lnTo>
                      <a:pt x="254" y="384"/>
                    </a:lnTo>
                    <a:lnTo>
                      <a:pt x="254" y="392"/>
                    </a:lnTo>
                    <a:lnTo>
                      <a:pt x="254" y="399"/>
                    </a:lnTo>
                    <a:lnTo>
                      <a:pt x="253" y="406"/>
                    </a:lnTo>
                    <a:lnTo>
                      <a:pt x="253" y="414"/>
                    </a:lnTo>
                    <a:lnTo>
                      <a:pt x="246" y="419"/>
                    </a:lnTo>
                    <a:lnTo>
                      <a:pt x="238" y="423"/>
                    </a:lnTo>
                    <a:lnTo>
                      <a:pt x="231" y="429"/>
                    </a:lnTo>
                    <a:lnTo>
                      <a:pt x="224" y="433"/>
                    </a:lnTo>
                    <a:lnTo>
                      <a:pt x="216" y="439"/>
                    </a:lnTo>
                    <a:lnTo>
                      <a:pt x="209" y="444"/>
                    </a:lnTo>
                    <a:lnTo>
                      <a:pt x="202" y="450"/>
                    </a:lnTo>
                    <a:lnTo>
                      <a:pt x="195" y="454"/>
                    </a:lnTo>
                    <a:lnTo>
                      <a:pt x="184" y="460"/>
                    </a:lnTo>
                    <a:lnTo>
                      <a:pt x="171" y="466"/>
                    </a:lnTo>
                    <a:lnTo>
                      <a:pt x="160" y="473"/>
                    </a:lnTo>
                    <a:lnTo>
                      <a:pt x="148" y="478"/>
                    </a:lnTo>
                    <a:lnTo>
                      <a:pt x="136" y="484"/>
                    </a:lnTo>
                    <a:lnTo>
                      <a:pt x="124" y="490"/>
                    </a:lnTo>
                    <a:lnTo>
                      <a:pt x="111" y="497"/>
                    </a:lnTo>
                    <a:lnTo>
                      <a:pt x="100" y="503"/>
                    </a:lnTo>
                    <a:lnTo>
                      <a:pt x="93" y="499"/>
                    </a:lnTo>
                    <a:lnTo>
                      <a:pt x="85" y="496"/>
                    </a:lnTo>
                    <a:lnTo>
                      <a:pt x="78" y="492"/>
                    </a:lnTo>
                    <a:lnTo>
                      <a:pt x="71" y="489"/>
                    </a:lnTo>
                    <a:lnTo>
                      <a:pt x="63" y="485"/>
                    </a:lnTo>
                    <a:lnTo>
                      <a:pt x="56" y="482"/>
                    </a:lnTo>
                    <a:lnTo>
                      <a:pt x="49" y="480"/>
                    </a:lnTo>
                    <a:lnTo>
                      <a:pt x="42" y="476"/>
                    </a:lnTo>
                    <a:lnTo>
                      <a:pt x="34" y="452"/>
                    </a:lnTo>
                    <a:lnTo>
                      <a:pt x="26" y="429"/>
                    </a:lnTo>
                    <a:lnTo>
                      <a:pt x="18" y="405"/>
                    </a:lnTo>
                    <a:lnTo>
                      <a:pt x="10" y="382"/>
                    </a:lnTo>
                    <a:lnTo>
                      <a:pt x="8" y="334"/>
                    </a:lnTo>
                    <a:lnTo>
                      <a:pt x="5" y="287"/>
                    </a:lnTo>
                    <a:lnTo>
                      <a:pt x="2" y="240"/>
                    </a:lnTo>
                    <a:lnTo>
                      <a:pt x="0" y="193"/>
                    </a:lnTo>
                    <a:lnTo>
                      <a:pt x="7" y="162"/>
                    </a:lnTo>
                    <a:lnTo>
                      <a:pt x="14" y="131"/>
                    </a:lnTo>
                    <a:lnTo>
                      <a:pt x="19" y="99"/>
                    </a:lnTo>
                    <a:lnTo>
                      <a:pt x="26" y="68"/>
                    </a:lnTo>
                    <a:lnTo>
                      <a:pt x="37" y="63"/>
                    </a:lnTo>
                    <a:lnTo>
                      <a:pt x="46" y="57"/>
                    </a:lnTo>
                    <a:lnTo>
                      <a:pt x="56" y="51"/>
                    </a:lnTo>
                    <a:lnTo>
                      <a:pt x="65" y="45"/>
                    </a:lnTo>
                    <a:lnTo>
                      <a:pt x="76" y="41"/>
                    </a:lnTo>
                    <a:lnTo>
                      <a:pt x="85" y="35"/>
                    </a:lnTo>
                    <a:lnTo>
                      <a:pt x="95" y="29"/>
                    </a:lnTo>
                    <a:lnTo>
                      <a:pt x="105" y="23"/>
                    </a:lnTo>
                    <a:lnTo>
                      <a:pt x="117" y="21"/>
                    </a:lnTo>
                    <a:lnTo>
                      <a:pt x="129" y="18"/>
                    </a:lnTo>
                    <a:lnTo>
                      <a:pt x="141" y="15"/>
                    </a:lnTo>
                    <a:lnTo>
                      <a:pt x="153" y="12"/>
                    </a:lnTo>
                    <a:lnTo>
                      <a:pt x="166" y="10"/>
                    </a:lnTo>
                    <a:lnTo>
                      <a:pt x="177" y="6"/>
                    </a:lnTo>
                    <a:lnTo>
                      <a:pt x="190" y="4"/>
                    </a:lnTo>
                    <a:lnTo>
                      <a:pt x="201" y="0"/>
                    </a:lnTo>
                    <a:lnTo>
                      <a:pt x="206" y="6"/>
                    </a:lnTo>
                    <a:lnTo>
                      <a:pt x="210" y="12"/>
                    </a:lnTo>
                    <a:lnTo>
                      <a:pt x="215" y="18"/>
                    </a:lnTo>
                    <a:lnTo>
                      <a:pt x="221" y="23"/>
                    </a:lnTo>
                    <a:lnTo>
                      <a:pt x="225" y="29"/>
                    </a:lnTo>
                    <a:lnTo>
                      <a:pt x="230" y="35"/>
                    </a:lnTo>
                    <a:lnTo>
                      <a:pt x="235" y="41"/>
                    </a:lnTo>
                    <a:lnTo>
                      <a:pt x="239" y="46"/>
                    </a:lnTo>
                    <a:close/>
                  </a:path>
                </a:pathLst>
              </a:custGeom>
              <a:solidFill>
                <a:srgbClr val="2BA0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7" name="Freeform 318"/>
              <p:cNvSpPr>
                <a:spLocks noChangeAspect="1"/>
              </p:cNvSpPr>
              <p:nvPr/>
            </p:nvSpPr>
            <p:spPr bwMode="auto">
              <a:xfrm>
                <a:off x="5084" y="3367"/>
                <a:ext cx="44" cy="99"/>
              </a:xfrm>
              <a:custGeom>
                <a:avLst/>
                <a:gdLst>
                  <a:gd name="T0" fmla="*/ 228 w 240"/>
                  <a:gd name="T1" fmla="*/ 52 h 476"/>
                  <a:gd name="T2" fmla="*/ 235 w 240"/>
                  <a:gd name="T3" fmla="*/ 153 h 476"/>
                  <a:gd name="T4" fmla="*/ 240 w 240"/>
                  <a:gd name="T5" fmla="*/ 364 h 476"/>
                  <a:gd name="T6" fmla="*/ 238 w 240"/>
                  <a:gd name="T7" fmla="*/ 392 h 476"/>
                  <a:gd name="T8" fmla="*/ 184 w 240"/>
                  <a:gd name="T9" fmla="*/ 430 h 476"/>
                  <a:gd name="T10" fmla="*/ 94 w 240"/>
                  <a:gd name="T11" fmla="*/ 476 h 476"/>
                  <a:gd name="T12" fmla="*/ 42 w 240"/>
                  <a:gd name="T13" fmla="*/ 443 h 476"/>
                  <a:gd name="T14" fmla="*/ 9 w 240"/>
                  <a:gd name="T15" fmla="*/ 362 h 476"/>
                  <a:gd name="T16" fmla="*/ 0 w 240"/>
                  <a:gd name="T17" fmla="*/ 182 h 476"/>
                  <a:gd name="T18" fmla="*/ 31 w 240"/>
                  <a:gd name="T19" fmla="*/ 67 h 476"/>
                  <a:gd name="T20" fmla="*/ 99 w 240"/>
                  <a:gd name="T21" fmla="*/ 22 h 476"/>
                  <a:gd name="T22" fmla="*/ 190 w 240"/>
                  <a:gd name="T23" fmla="*/ 0 h 476"/>
                  <a:gd name="T24" fmla="*/ 228 w 240"/>
                  <a:gd name="T25" fmla="*/ 52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476">
                    <a:moveTo>
                      <a:pt x="228" y="52"/>
                    </a:moveTo>
                    <a:lnTo>
                      <a:pt x="235" y="153"/>
                    </a:lnTo>
                    <a:lnTo>
                      <a:pt x="240" y="364"/>
                    </a:lnTo>
                    <a:lnTo>
                      <a:pt x="238" y="392"/>
                    </a:lnTo>
                    <a:lnTo>
                      <a:pt x="184" y="430"/>
                    </a:lnTo>
                    <a:lnTo>
                      <a:pt x="94" y="476"/>
                    </a:lnTo>
                    <a:lnTo>
                      <a:pt x="42" y="443"/>
                    </a:lnTo>
                    <a:lnTo>
                      <a:pt x="9" y="362"/>
                    </a:lnTo>
                    <a:lnTo>
                      <a:pt x="0" y="182"/>
                    </a:lnTo>
                    <a:lnTo>
                      <a:pt x="31" y="67"/>
                    </a:lnTo>
                    <a:lnTo>
                      <a:pt x="99" y="22"/>
                    </a:lnTo>
                    <a:lnTo>
                      <a:pt x="190" y="0"/>
                    </a:lnTo>
                    <a:lnTo>
                      <a:pt x="228" y="52"/>
                    </a:lnTo>
                    <a:close/>
                  </a:path>
                </a:pathLst>
              </a:custGeom>
              <a:solidFill>
                <a:srgbClr val="33A8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8" name="Freeform 319"/>
              <p:cNvSpPr>
                <a:spLocks noChangeAspect="1"/>
              </p:cNvSpPr>
              <p:nvPr/>
            </p:nvSpPr>
            <p:spPr bwMode="auto">
              <a:xfrm>
                <a:off x="5089" y="3525"/>
                <a:ext cx="7" cy="17"/>
              </a:xfrm>
              <a:custGeom>
                <a:avLst/>
                <a:gdLst>
                  <a:gd name="T0" fmla="*/ 21 w 36"/>
                  <a:gd name="T1" fmla="*/ 0 h 75"/>
                  <a:gd name="T2" fmla="*/ 14 w 36"/>
                  <a:gd name="T3" fmla="*/ 2 h 75"/>
                  <a:gd name="T4" fmla="*/ 7 w 36"/>
                  <a:gd name="T5" fmla="*/ 9 h 75"/>
                  <a:gd name="T6" fmla="*/ 3 w 36"/>
                  <a:gd name="T7" fmla="*/ 21 h 75"/>
                  <a:gd name="T8" fmla="*/ 0 w 36"/>
                  <a:gd name="T9" fmla="*/ 36 h 75"/>
                  <a:gd name="T10" fmla="*/ 0 w 36"/>
                  <a:gd name="T11" fmla="*/ 51 h 75"/>
                  <a:gd name="T12" fmla="*/ 3 w 36"/>
                  <a:gd name="T13" fmla="*/ 63 h 75"/>
                  <a:gd name="T14" fmla="*/ 8 w 36"/>
                  <a:gd name="T15" fmla="*/ 71 h 75"/>
                  <a:gd name="T16" fmla="*/ 15 w 36"/>
                  <a:gd name="T17" fmla="*/ 75 h 75"/>
                  <a:gd name="T18" fmla="*/ 22 w 36"/>
                  <a:gd name="T19" fmla="*/ 72 h 75"/>
                  <a:gd name="T20" fmla="*/ 29 w 36"/>
                  <a:gd name="T21" fmla="*/ 66 h 75"/>
                  <a:gd name="T22" fmla="*/ 34 w 36"/>
                  <a:gd name="T23" fmla="*/ 54 h 75"/>
                  <a:gd name="T24" fmla="*/ 36 w 36"/>
                  <a:gd name="T25" fmla="*/ 39 h 75"/>
                  <a:gd name="T26" fmla="*/ 36 w 36"/>
                  <a:gd name="T27" fmla="*/ 24 h 75"/>
                  <a:gd name="T28" fmla="*/ 33 w 36"/>
                  <a:gd name="T29" fmla="*/ 13 h 75"/>
                  <a:gd name="T30" fmla="*/ 28 w 36"/>
                  <a:gd name="T31" fmla="*/ 3 h 75"/>
                  <a:gd name="T32" fmla="*/ 21 w 36"/>
                  <a:gd name="T33"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75">
                    <a:moveTo>
                      <a:pt x="21" y="0"/>
                    </a:moveTo>
                    <a:lnTo>
                      <a:pt x="14" y="2"/>
                    </a:lnTo>
                    <a:lnTo>
                      <a:pt x="7" y="9"/>
                    </a:lnTo>
                    <a:lnTo>
                      <a:pt x="3" y="21"/>
                    </a:lnTo>
                    <a:lnTo>
                      <a:pt x="0" y="36"/>
                    </a:lnTo>
                    <a:lnTo>
                      <a:pt x="0" y="51"/>
                    </a:lnTo>
                    <a:lnTo>
                      <a:pt x="3" y="63"/>
                    </a:lnTo>
                    <a:lnTo>
                      <a:pt x="8" y="71"/>
                    </a:lnTo>
                    <a:lnTo>
                      <a:pt x="15" y="75"/>
                    </a:lnTo>
                    <a:lnTo>
                      <a:pt x="22" y="72"/>
                    </a:lnTo>
                    <a:lnTo>
                      <a:pt x="29" y="66"/>
                    </a:lnTo>
                    <a:lnTo>
                      <a:pt x="34" y="54"/>
                    </a:lnTo>
                    <a:lnTo>
                      <a:pt x="36" y="39"/>
                    </a:lnTo>
                    <a:lnTo>
                      <a:pt x="36" y="24"/>
                    </a:lnTo>
                    <a:lnTo>
                      <a:pt x="33" y="13"/>
                    </a:lnTo>
                    <a:lnTo>
                      <a:pt x="28" y="3"/>
                    </a:lnTo>
                    <a:lnTo>
                      <a:pt x="21" y="0"/>
                    </a:lnTo>
                    <a:close/>
                  </a:path>
                </a:pathLst>
              </a:custGeom>
              <a:solidFill>
                <a:srgbClr val="000F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9" name="Freeform 320"/>
              <p:cNvSpPr>
                <a:spLocks noChangeAspect="1"/>
              </p:cNvSpPr>
              <p:nvPr/>
            </p:nvSpPr>
            <p:spPr bwMode="auto">
              <a:xfrm>
                <a:off x="5119" y="3510"/>
                <a:ext cx="8" cy="9"/>
              </a:xfrm>
              <a:custGeom>
                <a:avLst/>
                <a:gdLst>
                  <a:gd name="T0" fmla="*/ 2 w 47"/>
                  <a:gd name="T1" fmla="*/ 38 h 40"/>
                  <a:gd name="T2" fmla="*/ 7 w 47"/>
                  <a:gd name="T3" fmla="*/ 40 h 40"/>
                  <a:gd name="T4" fmla="*/ 15 w 47"/>
                  <a:gd name="T5" fmla="*/ 40 h 40"/>
                  <a:gd name="T6" fmla="*/ 23 w 47"/>
                  <a:gd name="T7" fmla="*/ 37 h 40"/>
                  <a:gd name="T8" fmla="*/ 32 w 47"/>
                  <a:gd name="T9" fmla="*/ 31 h 40"/>
                  <a:gd name="T10" fmla="*/ 40 w 47"/>
                  <a:gd name="T11" fmla="*/ 24 h 40"/>
                  <a:gd name="T12" fmla="*/ 46 w 47"/>
                  <a:gd name="T13" fmla="*/ 16 h 40"/>
                  <a:gd name="T14" fmla="*/ 47 w 47"/>
                  <a:gd name="T15" fmla="*/ 8 h 40"/>
                  <a:gd name="T16" fmla="*/ 46 w 47"/>
                  <a:gd name="T17" fmla="*/ 2 h 40"/>
                  <a:gd name="T18" fmla="*/ 41 w 47"/>
                  <a:gd name="T19" fmla="*/ 0 h 40"/>
                  <a:gd name="T20" fmla="*/ 33 w 47"/>
                  <a:gd name="T21" fmla="*/ 0 h 40"/>
                  <a:gd name="T22" fmla="*/ 24 w 47"/>
                  <a:gd name="T23" fmla="*/ 3 h 40"/>
                  <a:gd name="T24" fmla="*/ 15 w 47"/>
                  <a:gd name="T25" fmla="*/ 10 h 40"/>
                  <a:gd name="T26" fmla="*/ 7 w 47"/>
                  <a:gd name="T27" fmla="*/ 17 h 40"/>
                  <a:gd name="T28" fmla="*/ 2 w 47"/>
                  <a:gd name="T29" fmla="*/ 25 h 40"/>
                  <a:gd name="T30" fmla="*/ 0 w 47"/>
                  <a:gd name="T31" fmla="*/ 32 h 40"/>
                  <a:gd name="T32" fmla="*/ 2 w 47"/>
                  <a:gd name="T33" fmla="*/ 3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40">
                    <a:moveTo>
                      <a:pt x="2" y="38"/>
                    </a:moveTo>
                    <a:lnTo>
                      <a:pt x="7" y="40"/>
                    </a:lnTo>
                    <a:lnTo>
                      <a:pt x="15" y="40"/>
                    </a:lnTo>
                    <a:lnTo>
                      <a:pt x="23" y="37"/>
                    </a:lnTo>
                    <a:lnTo>
                      <a:pt x="32" y="31"/>
                    </a:lnTo>
                    <a:lnTo>
                      <a:pt x="40" y="24"/>
                    </a:lnTo>
                    <a:lnTo>
                      <a:pt x="46" y="16"/>
                    </a:lnTo>
                    <a:lnTo>
                      <a:pt x="47" y="8"/>
                    </a:lnTo>
                    <a:lnTo>
                      <a:pt x="46" y="2"/>
                    </a:lnTo>
                    <a:lnTo>
                      <a:pt x="41" y="0"/>
                    </a:lnTo>
                    <a:lnTo>
                      <a:pt x="33" y="0"/>
                    </a:lnTo>
                    <a:lnTo>
                      <a:pt x="24" y="3"/>
                    </a:lnTo>
                    <a:lnTo>
                      <a:pt x="15" y="10"/>
                    </a:lnTo>
                    <a:lnTo>
                      <a:pt x="7" y="17"/>
                    </a:lnTo>
                    <a:lnTo>
                      <a:pt x="2" y="25"/>
                    </a:lnTo>
                    <a:lnTo>
                      <a:pt x="0" y="32"/>
                    </a:lnTo>
                    <a:lnTo>
                      <a:pt x="2" y="38"/>
                    </a:lnTo>
                    <a:close/>
                  </a:path>
                </a:pathLst>
              </a:custGeom>
              <a:solidFill>
                <a:srgbClr val="000F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0" name="Freeform 321"/>
              <p:cNvSpPr>
                <a:spLocks noChangeAspect="1"/>
              </p:cNvSpPr>
              <p:nvPr/>
            </p:nvSpPr>
            <p:spPr bwMode="auto">
              <a:xfrm>
                <a:off x="5128" y="3504"/>
                <a:ext cx="5" cy="7"/>
              </a:xfrm>
              <a:custGeom>
                <a:avLst/>
                <a:gdLst>
                  <a:gd name="T0" fmla="*/ 8 w 25"/>
                  <a:gd name="T1" fmla="*/ 32 h 34"/>
                  <a:gd name="T2" fmla="*/ 13 w 25"/>
                  <a:gd name="T3" fmla="*/ 34 h 34"/>
                  <a:gd name="T4" fmla="*/ 17 w 25"/>
                  <a:gd name="T5" fmla="*/ 33 h 34"/>
                  <a:gd name="T6" fmla="*/ 22 w 25"/>
                  <a:gd name="T7" fmla="*/ 30 h 34"/>
                  <a:gd name="T8" fmla="*/ 24 w 25"/>
                  <a:gd name="T9" fmla="*/ 24 h 34"/>
                  <a:gd name="T10" fmla="*/ 25 w 25"/>
                  <a:gd name="T11" fmla="*/ 17 h 34"/>
                  <a:gd name="T12" fmla="*/ 24 w 25"/>
                  <a:gd name="T13" fmla="*/ 11 h 34"/>
                  <a:gd name="T14" fmla="*/ 22 w 25"/>
                  <a:gd name="T15" fmla="*/ 6 h 34"/>
                  <a:gd name="T16" fmla="*/ 17 w 25"/>
                  <a:gd name="T17" fmla="*/ 2 h 34"/>
                  <a:gd name="T18" fmla="*/ 13 w 25"/>
                  <a:gd name="T19" fmla="*/ 0 h 34"/>
                  <a:gd name="T20" fmla="*/ 8 w 25"/>
                  <a:gd name="T21" fmla="*/ 1 h 34"/>
                  <a:gd name="T22" fmla="*/ 5 w 25"/>
                  <a:gd name="T23" fmla="*/ 5 h 34"/>
                  <a:gd name="T24" fmla="*/ 1 w 25"/>
                  <a:gd name="T25" fmla="*/ 10 h 34"/>
                  <a:gd name="T26" fmla="*/ 0 w 25"/>
                  <a:gd name="T27" fmla="*/ 16 h 34"/>
                  <a:gd name="T28" fmla="*/ 1 w 25"/>
                  <a:gd name="T29" fmla="*/ 23 h 34"/>
                  <a:gd name="T30" fmla="*/ 4 w 25"/>
                  <a:gd name="T31" fmla="*/ 29 h 34"/>
                  <a:gd name="T32" fmla="*/ 8 w 25"/>
                  <a:gd name="T33" fmla="*/ 3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34">
                    <a:moveTo>
                      <a:pt x="8" y="32"/>
                    </a:moveTo>
                    <a:lnTo>
                      <a:pt x="13" y="34"/>
                    </a:lnTo>
                    <a:lnTo>
                      <a:pt x="17" y="33"/>
                    </a:lnTo>
                    <a:lnTo>
                      <a:pt x="22" y="30"/>
                    </a:lnTo>
                    <a:lnTo>
                      <a:pt x="24" y="24"/>
                    </a:lnTo>
                    <a:lnTo>
                      <a:pt x="25" y="17"/>
                    </a:lnTo>
                    <a:lnTo>
                      <a:pt x="24" y="11"/>
                    </a:lnTo>
                    <a:lnTo>
                      <a:pt x="22" y="6"/>
                    </a:lnTo>
                    <a:lnTo>
                      <a:pt x="17" y="2"/>
                    </a:lnTo>
                    <a:lnTo>
                      <a:pt x="13" y="0"/>
                    </a:lnTo>
                    <a:lnTo>
                      <a:pt x="8" y="1"/>
                    </a:lnTo>
                    <a:lnTo>
                      <a:pt x="5" y="5"/>
                    </a:lnTo>
                    <a:lnTo>
                      <a:pt x="1" y="10"/>
                    </a:lnTo>
                    <a:lnTo>
                      <a:pt x="0" y="16"/>
                    </a:lnTo>
                    <a:lnTo>
                      <a:pt x="1" y="23"/>
                    </a:lnTo>
                    <a:lnTo>
                      <a:pt x="4" y="29"/>
                    </a:lnTo>
                    <a:lnTo>
                      <a:pt x="8" y="32"/>
                    </a:lnTo>
                    <a:close/>
                  </a:path>
                </a:pathLst>
              </a:custGeom>
              <a:solidFill>
                <a:srgbClr val="000F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 name="Freeform 322"/>
              <p:cNvSpPr>
                <a:spLocks noChangeAspect="1"/>
              </p:cNvSpPr>
              <p:nvPr/>
            </p:nvSpPr>
            <p:spPr bwMode="auto">
              <a:xfrm>
                <a:off x="5133" y="3501"/>
                <a:ext cx="5" cy="6"/>
              </a:xfrm>
              <a:custGeom>
                <a:avLst/>
                <a:gdLst>
                  <a:gd name="T0" fmla="*/ 8 w 26"/>
                  <a:gd name="T1" fmla="*/ 33 h 34"/>
                  <a:gd name="T2" fmla="*/ 13 w 26"/>
                  <a:gd name="T3" fmla="*/ 34 h 34"/>
                  <a:gd name="T4" fmla="*/ 18 w 26"/>
                  <a:gd name="T5" fmla="*/ 33 h 34"/>
                  <a:gd name="T6" fmla="*/ 22 w 26"/>
                  <a:gd name="T7" fmla="*/ 30 h 34"/>
                  <a:gd name="T8" fmla="*/ 24 w 26"/>
                  <a:gd name="T9" fmla="*/ 24 h 34"/>
                  <a:gd name="T10" fmla="*/ 26 w 26"/>
                  <a:gd name="T11" fmla="*/ 17 h 34"/>
                  <a:gd name="T12" fmla="*/ 24 w 26"/>
                  <a:gd name="T13" fmla="*/ 11 h 34"/>
                  <a:gd name="T14" fmla="*/ 22 w 26"/>
                  <a:gd name="T15" fmla="*/ 5 h 34"/>
                  <a:gd name="T16" fmla="*/ 18 w 26"/>
                  <a:gd name="T17" fmla="*/ 2 h 34"/>
                  <a:gd name="T18" fmla="*/ 13 w 26"/>
                  <a:gd name="T19" fmla="*/ 0 h 34"/>
                  <a:gd name="T20" fmla="*/ 8 w 26"/>
                  <a:gd name="T21" fmla="*/ 1 h 34"/>
                  <a:gd name="T22" fmla="*/ 4 w 26"/>
                  <a:gd name="T23" fmla="*/ 4 h 34"/>
                  <a:gd name="T24" fmla="*/ 1 w 26"/>
                  <a:gd name="T25" fmla="*/ 10 h 34"/>
                  <a:gd name="T26" fmla="*/ 0 w 26"/>
                  <a:gd name="T27" fmla="*/ 17 h 34"/>
                  <a:gd name="T28" fmla="*/ 1 w 26"/>
                  <a:gd name="T29" fmla="*/ 23 h 34"/>
                  <a:gd name="T30" fmla="*/ 4 w 26"/>
                  <a:gd name="T31" fmla="*/ 28 h 34"/>
                  <a:gd name="T32" fmla="*/ 8 w 2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34">
                    <a:moveTo>
                      <a:pt x="8" y="33"/>
                    </a:moveTo>
                    <a:lnTo>
                      <a:pt x="13" y="34"/>
                    </a:lnTo>
                    <a:lnTo>
                      <a:pt x="18" y="33"/>
                    </a:lnTo>
                    <a:lnTo>
                      <a:pt x="22" y="30"/>
                    </a:lnTo>
                    <a:lnTo>
                      <a:pt x="24" y="24"/>
                    </a:lnTo>
                    <a:lnTo>
                      <a:pt x="26" y="17"/>
                    </a:lnTo>
                    <a:lnTo>
                      <a:pt x="24" y="11"/>
                    </a:lnTo>
                    <a:lnTo>
                      <a:pt x="22" y="5"/>
                    </a:lnTo>
                    <a:lnTo>
                      <a:pt x="18" y="2"/>
                    </a:lnTo>
                    <a:lnTo>
                      <a:pt x="13" y="0"/>
                    </a:lnTo>
                    <a:lnTo>
                      <a:pt x="8" y="1"/>
                    </a:lnTo>
                    <a:lnTo>
                      <a:pt x="4" y="4"/>
                    </a:lnTo>
                    <a:lnTo>
                      <a:pt x="1" y="10"/>
                    </a:lnTo>
                    <a:lnTo>
                      <a:pt x="0" y="17"/>
                    </a:lnTo>
                    <a:lnTo>
                      <a:pt x="1" y="23"/>
                    </a:lnTo>
                    <a:lnTo>
                      <a:pt x="4" y="28"/>
                    </a:lnTo>
                    <a:lnTo>
                      <a:pt x="8" y="33"/>
                    </a:lnTo>
                    <a:close/>
                  </a:path>
                </a:pathLst>
              </a:custGeom>
              <a:solidFill>
                <a:srgbClr val="000F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 name="Freeform 323"/>
              <p:cNvSpPr>
                <a:spLocks noChangeAspect="1"/>
              </p:cNvSpPr>
              <p:nvPr/>
            </p:nvSpPr>
            <p:spPr bwMode="auto">
              <a:xfrm>
                <a:off x="5091" y="3527"/>
                <a:ext cx="4" cy="13"/>
              </a:xfrm>
              <a:custGeom>
                <a:avLst/>
                <a:gdLst>
                  <a:gd name="T0" fmla="*/ 14 w 23"/>
                  <a:gd name="T1" fmla="*/ 0 h 59"/>
                  <a:gd name="T2" fmla="*/ 9 w 23"/>
                  <a:gd name="T3" fmla="*/ 2 h 59"/>
                  <a:gd name="T4" fmla="*/ 5 w 23"/>
                  <a:gd name="T5" fmla="*/ 8 h 59"/>
                  <a:gd name="T6" fmla="*/ 1 w 23"/>
                  <a:gd name="T7" fmla="*/ 17 h 59"/>
                  <a:gd name="T8" fmla="*/ 0 w 23"/>
                  <a:gd name="T9" fmla="*/ 29 h 59"/>
                  <a:gd name="T10" fmla="*/ 0 w 23"/>
                  <a:gd name="T11" fmla="*/ 40 h 59"/>
                  <a:gd name="T12" fmla="*/ 2 w 23"/>
                  <a:gd name="T13" fmla="*/ 49 h 59"/>
                  <a:gd name="T14" fmla="*/ 6 w 23"/>
                  <a:gd name="T15" fmla="*/ 55 h 59"/>
                  <a:gd name="T16" fmla="*/ 9 w 23"/>
                  <a:gd name="T17" fmla="*/ 59 h 59"/>
                  <a:gd name="T18" fmla="*/ 14 w 23"/>
                  <a:gd name="T19" fmla="*/ 56 h 59"/>
                  <a:gd name="T20" fmla="*/ 19 w 23"/>
                  <a:gd name="T21" fmla="*/ 51 h 59"/>
                  <a:gd name="T22" fmla="*/ 22 w 23"/>
                  <a:gd name="T23" fmla="*/ 41 h 59"/>
                  <a:gd name="T24" fmla="*/ 23 w 23"/>
                  <a:gd name="T25" fmla="*/ 30 h 59"/>
                  <a:gd name="T26" fmla="*/ 23 w 23"/>
                  <a:gd name="T27" fmla="*/ 18 h 59"/>
                  <a:gd name="T28" fmla="*/ 22 w 23"/>
                  <a:gd name="T29" fmla="*/ 9 h 59"/>
                  <a:gd name="T30" fmla="*/ 19 w 23"/>
                  <a:gd name="T31" fmla="*/ 3 h 59"/>
                  <a:gd name="T32" fmla="*/ 14 w 23"/>
                  <a:gd name="T3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59">
                    <a:moveTo>
                      <a:pt x="14" y="0"/>
                    </a:moveTo>
                    <a:lnTo>
                      <a:pt x="9" y="2"/>
                    </a:lnTo>
                    <a:lnTo>
                      <a:pt x="5" y="8"/>
                    </a:lnTo>
                    <a:lnTo>
                      <a:pt x="1" y="17"/>
                    </a:lnTo>
                    <a:lnTo>
                      <a:pt x="0" y="29"/>
                    </a:lnTo>
                    <a:lnTo>
                      <a:pt x="0" y="40"/>
                    </a:lnTo>
                    <a:lnTo>
                      <a:pt x="2" y="49"/>
                    </a:lnTo>
                    <a:lnTo>
                      <a:pt x="6" y="55"/>
                    </a:lnTo>
                    <a:lnTo>
                      <a:pt x="9" y="59"/>
                    </a:lnTo>
                    <a:lnTo>
                      <a:pt x="14" y="56"/>
                    </a:lnTo>
                    <a:lnTo>
                      <a:pt x="19" y="51"/>
                    </a:lnTo>
                    <a:lnTo>
                      <a:pt x="22" y="41"/>
                    </a:lnTo>
                    <a:lnTo>
                      <a:pt x="23" y="30"/>
                    </a:lnTo>
                    <a:lnTo>
                      <a:pt x="23" y="18"/>
                    </a:lnTo>
                    <a:lnTo>
                      <a:pt x="22" y="9"/>
                    </a:lnTo>
                    <a:lnTo>
                      <a:pt x="19" y="3"/>
                    </a:lnTo>
                    <a:lnTo>
                      <a:pt x="14" y="0"/>
                    </a:lnTo>
                    <a:close/>
                  </a:path>
                </a:pathLst>
              </a:custGeom>
              <a:solidFill>
                <a:srgbClr val="876B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 name="Freeform 324"/>
              <p:cNvSpPr>
                <a:spLocks noChangeAspect="1"/>
              </p:cNvSpPr>
              <p:nvPr/>
            </p:nvSpPr>
            <p:spPr bwMode="auto">
              <a:xfrm>
                <a:off x="5119" y="3511"/>
                <a:ext cx="7" cy="7"/>
              </a:xfrm>
              <a:custGeom>
                <a:avLst/>
                <a:gdLst>
                  <a:gd name="T0" fmla="*/ 2 w 36"/>
                  <a:gd name="T1" fmla="*/ 28 h 30"/>
                  <a:gd name="T2" fmla="*/ 5 w 36"/>
                  <a:gd name="T3" fmla="*/ 30 h 30"/>
                  <a:gd name="T4" fmla="*/ 11 w 36"/>
                  <a:gd name="T5" fmla="*/ 28 h 30"/>
                  <a:gd name="T6" fmla="*/ 18 w 36"/>
                  <a:gd name="T7" fmla="*/ 26 h 30"/>
                  <a:gd name="T8" fmla="*/ 25 w 36"/>
                  <a:gd name="T9" fmla="*/ 22 h 30"/>
                  <a:gd name="T10" fmla="*/ 30 w 36"/>
                  <a:gd name="T11" fmla="*/ 16 h 30"/>
                  <a:gd name="T12" fmla="*/ 35 w 36"/>
                  <a:gd name="T13" fmla="*/ 9 h 30"/>
                  <a:gd name="T14" fmla="*/ 36 w 36"/>
                  <a:gd name="T15" fmla="*/ 4 h 30"/>
                  <a:gd name="T16" fmla="*/ 36 w 36"/>
                  <a:gd name="T17" fmla="*/ 1 h 30"/>
                  <a:gd name="T18" fmla="*/ 33 w 36"/>
                  <a:gd name="T19" fmla="*/ 0 h 30"/>
                  <a:gd name="T20" fmla="*/ 27 w 36"/>
                  <a:gd name="T21" fmla="*/ 0 h 30"/>
                  <a:gd name="T22" fmla="*/ 20 w 36"/>
                  <a:gd name="T23" fmla="*/ 3 h 30"/>
                  <a:gd name="T24" fmla="*/ 13 w 36"/>
                  <a:gd name="T25" fmla="*/ 8 h 30"/>
                  <a:gd name="T26" fmla="*/ 7 w 36"/>
                  <a:gd name="T27" fmla="*/ 13 h 30"/>
                  <a:gd name="T28" fmla="*/ 3 w 36"/>
                  <a:gd name="T29" fmla="*/ 19 h 30"/>
                  <a:gd name="T30" fmla="*/ 0 w 36"/>
                  <a:gd name="T31" fmla="*/ 24 h 30"/>
                  <a:gd name="T32" fmla="*/ 2 w 36"/>
                  <a:gd name="T33" fmla="*/ 2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30">
                    <a:moveTo>
                      <a:pt x="2" y="28"/>
                    </a:moveTo>
                    <a:lnTo>
                      <a:pt x="5" y="30"/>
                    </a:lnTo>
                    <a:lnTo>
                      <a:pt x="11" y="28"/>
                    </a:lnTo>
                    <a:lnTo>
                      <a:pt x="18" y="26"/>
                    </a:lnTo>
                    <a:lnTo>
                      <a:pt x="25" y="22"/>
                    </a:lnTo>
                    <a:lnTo>
                      <a:pt x="30" y="16"/>
                    </a:lnTo>
                    <a:lnTo>
                      <a:pt x="35" y="9"/>
                    </a:lnTo>
                    <a:lnTo>
                      <a:pt x="36" y="4"/>
                    </a:lnTo>
                    <a:lnTo>
                      <a:pt x="36" y="1"/>
                    </a:lnTo>
                    <a:lnTo>
                      <a:pt x="33" y="0"/>
                    </a:lnTo>
                    <a:lnTo>
                      <a:pt x="27" y="0"/>
                    </a:lnTo>
                    <a:lnTo>
                      <a:pt x="20" y="3"/>
                    </a:lnTo>
                    <a:lnTo>
                      <a:pt x="13" y="8"/>
                    </a:lnTo>
                    <a:lnTo>
                      <a:pt x="7" y="13"/>
                    </a:lnTo>
                    <a:lnTo>
                      <a:pt x="3" y="19"/>
                    </a:lnTo>
                    <a:lnTo>
                      <a:pt x="0" y="24"/>
                    </a:lnTo>
                    <a:lnTo>
                      <a:pt x="2" y="28"/>
                    </a:lnTo>
                    <a:close/>
                  </a:path>
                </a:pathLst>
              </a:custGeom>
              <a:solidFill>
                <a:srgbClr val="876B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 name="Freeform 325"/>
              <p:cNvSpPr>
                <a:spLocks noChangeAspect="1"/>
              </p:cNvSpPr>
              <p:nvPr/>
            </p:nvSpPr>
            <p:spPr bwMode="auto">
              <a:xfrm>
                <a:off x="5130" y="3505"/>
                <a:ext cx="2" cy="5"/>
              </a:xfrm>
              <a:custGeom>
                <a:avLst/>
                <a:gdLst>
                  <a:gd name="T0" fmla="*/ 4 w 16"/>
                  <a:gd name="T1" fmla="*/ 24 h 25"/>
                  <a:gd name="T2" fmla="*/ 8 w 16"/>
                  <a:gd name="T3" fmla="*/ 25 h 25"/>
                  <a:gd name="T4" fmla="*/ 10 w 16"/>
                  <a:gd name="T5" fmla="*/ 24 h 25"/>
                  <a:gd name="T6" fmla="*/ 14 w 16"/>
                  <a:gd name="T7" fmla="*/ 21 h 25"/>
                  <a:gd name="T8" fmla="*/ 16 w 16"/>
                  <a:gd name="T9" fmla="*/ 17 h 25"/>
                  <a:gd name="T10" fmla="*/ 16 w 16"/>
                  <a:gd name="T11" fmla="*/ 12 h 25"/>
                  <a:gd name="T12" fmla="*/ 16 w 16"/>
                  <a:gd name="T13" fmla="*/ 6 h 25"/>
                  <a:gd name="T14" fmla="*/ 14 w 16"/>
                  <a:gd name="T15" fmla="*/ 3 h 25"/>
                  <a:gd name="T16" fmla="*/ 11 w 16"/>
                  <a:gd name="T17" fmla="*/ 1 h 25"/>
                  <a:gd name="T18" fmla="*/ 9 w 16"/>
                  <a:gd name="T19" fmla="*/ 0 h 25"/>
                  <a:gd name="T20" fmla="*/ 5 w 16"/>
                  <a:gd name="T21" fmla="*/ 1 h 25"/>
                  <a:gd name="T22" fmla="*/ 3 w 16"/>
                  <a:gd name="T23" fmla="*/ 3 h 25"/>
                  <a:gd name="T24" fmla="*/ 1 w 16"/>
                  <a:gd name="T25" fmla="*/ 8 h 25"/>
                  <a:gd name="T26" fmla="*/ 0 w 16"/>
                  <a:gd name="T27" fmla="*/ 12 h 25"/>
                  <a:gd name="T28" fmla="*/ 0 w 16"/>
                  <a:gd name="T29" fmla="*/ 17 h 25"/>
                  <a:gd name="T30" fmla="*/ 2 w 16"/>
                  <a:gd name="T31" fmla="*/ 21 h 25"/>
                  <a:gd name="T32" fmla="*/ 4 w 16"/>
                  <a:gd name="T33"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25">
                    <a:moveTo>
                      <a:pt x="4" y="24"/>
                    </a:moveTo>
                    <a:lnTo>
                      <a:pt x="8" y="25"/>
                    </a:lnTo>
                    <a:lnTo>
                      <a:pt x="10" y="24"/>
                    </a:lnTo>
                    <a:lnTo>
                      <a:pt x="14" y="21"/>
                    </a:lnTo>
                    <a:lnTo>
                      <a:pt x="16" y="17"/>
                    </a:lnTo>
                    <a:lnTo>
                      <a:pt x="16" y="12"/>
                    </a:lnTo>
                    <a:lnTo>
                      <a:pt x="16" y="6"/>
                    </a:lnTo>
                    <a:lnTo>
                      <a:pt x="14" y="3"/>
                    </a:lnTo>
                    <a:lnTo>
                      <a:pt x="11" y="1"/>
                    </a:lnTo>
                    <a:lnTo>
                      <a:pt x="9" y="0"/>
                    </a:lnTo>
                    <a:lnTo>
                      <a:pt x="5" y="1"/>
                    </a:lnTo>
                    <a:lnTo>
                      <a:pt x="3" y="3"/>
                    </a:lnTo>
                    <a:lnTo>
                      <a:pt x="1" y="8"/>
                    </a:lnTo>
                    <a:lnTo>
                      <a:pt x="0" y="12"/>
                    </a:lnTo>
                    <a:lnTo>
                      <a:pt x="0" y="17"/>
                    </a:lnTo>
                    <a:lnTo>
                      <a:pt x="2" y="21"/>
                    </a:lnTo>
                    <a:lnTo>
                      <a:pt x="4" y="24"/>
                    </a:lnTo>
                    <a:close/>
                  </a:path>
                </a:pathLst>
              </a:custGeom>
              <a:solidFill>
                <a:srgbClr val="876B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 name="Freeform 326"/>
              <p:cNvSpPr>
                <a:spLocks noChangeAspect="1"/>
              </p:cNvSpPr>
              <p:nvPr/>
            </p:nvSpPr>
            <p:spPr bwMode="auto">
              <a:xfrm>
                <a:off x="5134" y="3501"/>
                <a:ext cx="3" cy="5"/>
              </a:xfrm>
              <a:custGeom>
                <a:avLst/>
                <a:gdLst>
                  <a:gd name="T0" fmla="*/ 4 w 16"/>
                  <a:gd name="T1" fmla="*/ 26 h 27"/>
                  <a:gd name="T2" fmla="*/ 8 w 16"/>
                  <a:gd name="T3" fmla="*/ 27 h 27"/>
                  <a:gd name="T4" fmla="*/ 10 w 16"/>
                  <a:gd name="T5" fmla="*/ 24 h 27"/>
                  <a:gd name="T6" fmla="*/ 14 w 16"/>
                  <a:gd name="T7" fmla="*/ 22 h 27"/>
                  <a:gd name="T8" fmla="*/ 15 w 16"/>
                  <a:gd name="T9" fmla="*/ 18 h 27"/>
                  <a:gd name="T10" fmla="*/ 16 w 16"/>
                  <a:gd name="T11" fmla="*/ 13 h 27"/>
                  <a:gd name="T12" fmla="*/ 16 w 16"/>
                  <a:gd name="T13" fmla="*/ 7 h 27"/>
                  <a:gd name="T14" fmla="*/ 14 w 16"/>
                  <a:gd name="T15" fmla="*/ 4 h 27"/>
                  <a:gd name="T16" fmla="*/ 11 w 16"/>
                  <a:gd name="T17" fmla="*/ 1 h 27"/>
                  <a:gd name="T18" fmla="*/ 8 w 16"/>
                  <a:gd name="T19" fmla="*/ 0 h 27"/>
                  <a:gd name="T20" fmla="*/ 6 w 16"/>
                  <a:gd name="T21" fmla="*/ 1 h 27"/>
                  <a:gd name="T22" fmla="*/ 2 w 16"/>
                  <a:gd name="T23" fmla="*/ 5 h 27"/>
                  <a:gd name="T24" fmla="*/ 0 w 16"/>
                  <a:gd name="T25" fmla="*/ 8 h 27"/>
                  <a:gd name="T26" fmla="*/ 0 w 16"/>
                  <a:gd name="T27" fmla="*/ 14 h 27"/>
                  <a:gd name="T28" fmla="*/ 0 w 16"/>
                  <a:gd name="T29" fmla="*/ 19 h 27"/>
                  <a:gd name="T30" fmla="*/ 2 w 16"/>
                  <a:gd name="T31" fmla="*/ 23 h 27"/>
                  <a:gd name="T32" fmla="*/ 4 w 16"/>
                  <a:gd name="T33"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27">
                    <a:moveTo>
                      <a:pt x="4" y="26"/>
                    </a:moveTo>
                    <a:lnTo>
                      <a:pt x="8" y="27"/>
                    </a:lnTo>
                    <a:lnTo>
                      <a:pt x="10" y="24"/>
                    </a:lnTo>
                    <a:lnTo>
                      <a:pt x="14" y="22"/>
                    </a:lnTo>
                    <a:lnTo>
                      <a:pt x="15" y="18"/>
                    </a:lnTo>
                    <a:lnTo>
                      <a:pt x="16" y="13"/>
                    </a:lnTo>
                    <a:lnTo>
                      <a:pt x="16" y="7"/>
                    </a:lnTo>
                    <a:lnTo>
                      <a:pt x="14" y="4"/>
                    </a:lnTo>
                    <a:lnTo>
                      <a:pt x="11" y="1"/>
                    </a:lnTo>
                    <a:lnTo>
                      <a:pt x="8" y="0"/>
                    </a:lnTo>
                    <a:lnTo>
                      <a:pt x="6" y="1"/>
                    </a:lnTo>
                    <a:lnTo>
                      <a:pt x="2" y="5"/>
                    </a:lnTo>
                    <a:lnTo>
                      <a:pt x="0" y="8"/>
                    </a:lnTo>
                    <a:lnTo>
                      <a:pt x="0" y="14"/>
                    </a:lnTo>
                    <a:lnTo>
                      <a:pt x="0" y="19"/>
                    </a:lnTo>
                    <a:lnTo>
                      <a:pt x="2" y="23"/>
                    </a:lnTo>
                    <a:lnTo>
                      <a:pt x="4" y="26"/>
                    </a:lnTo>
                    <a:close/>
                  </a:path>
                </a:pathLst>
              </a:custGeom>
              <a:solidFill>
                <a:srgbClr val="876B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 name="Freeform 327"/>
              <p:cNvSpPr>
                <a:spLocks noChangeAspect="1"/>
              </p:cNvSpPr>
              <p:nvPr/>
            </p:nvSpPr>
            <p:spPr bwMode="auto">
              <a:xfrm>
                <a:off x="5092" y="3529"/>
                <a:ext cx="3" cy="10"/>
              </a:xfrm>
              <a:custGeom>
                <a:avLst/>
                <a:gdLst>
                  <a:gd name="T0" fmla="*/ 9 w 15"/>
                  <a:gd name="T1" fmla="*/ 0 h 47"/>
                  <a:gd name="T2" fmla="*/ 7 w 15"/>
                  <a:gd name="T3" fmla="*/ 2 h 47"/>
                  <a:gd name="T4" fmla="*/ 4 w 15"/>
                  <a:gd name="T5" fmla="*/ 7 h 47"/>
                  <a:gd name="T6" fmla="*/ 1 w 15"/>
                  <a:gd name="T7" fmla="*/ 14 h 47"/>
                  <a:gd name="T8" fmla="*/ 0 w 15"/>
                  <a:gd name="T9" fmla="*/ 23 h 47"/>
                  <a:gd name="T10" fmla="*/ 0 w 15"/>
                  <a:gd name="T11" fmla="*/ 32 h 47"/>
                  <a:gd name="T12" fmla="*/ 1 w 15"/>
                  <a:gd name="T13" fmla="*/ 40 h 47"/>
                  <a:gd name="T14" fmla="*/ 4 w 15"/>
                  <a:gd name="T15" fmla="*/ 45 h 47"/>
                  <a:gd name="T16" fmla="*/ 6 w 15"/>
                  <a:gd name="T17" fmla="*/ 47 h 47"/>
                  <a:gd name="T18" fmla="*/ 9 w 15"/>
                  <a:gd name="T19" fmla="*/ 46 h 47"/>
                  <a:gd name="T20" fmla="*/ 13 w 15"/>
                  <a:gd name="T21" fmla="*/ 41 h 47"/>
                  <a:gd name="T22" fmla="*/ 14 w 15"/>
                  <a:gd name="T23" fmla="*/ 33 h 47"/>
                  <a:gd name="T24" fmla="*/ 15 w 15"/>
                  <a:gd name="T25" fmla="*/ 24 h 47"/>
                  <a:gd name="T26" fmla="*/ 15 w 15"/>
                  <a:gd name="T27" fmla="*/ 15 h 47"/>
                  <a:gd name="T28" fmla="*/ 14 w 15"/>
                  <a:gd name="T29" fmla="*/ 7 h 47"/>
                  <a:gd name="T30" fmla="*/ 13 w 15"/>
                  <a:gd name="T31" fmla="*/ 2 h 47"/>
                  <a:gd name="T32" fmla="*/ 9 w 15"/>
                  <a:gd name="T3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47">
                    <a:moveTo>
                      <a:pt x="9" y="0"/>
                    </a:moveTo>
                    <a:lnTo>
                      <a:pt x="7" y="2"/>
                    </a:lnTo>
                    <a:lnTo>
                      <a:pt x="4" y="7"/>
                    </a:lnTo>
                    <a:lnTo>
                      <a:pt x="1" y="14"/>
                    </a:lnTo>
                    <a:lnTo>
                      <a:pt x="0" y="23"/>
                    </a:lnTo>
                    <a:lnTo>
                      <a:pt x="0" y="32"/>
                    </a:lnTo>
                    <a:lnTo>
                      <a:pt x="1" y="40"/>
                    </a:lnTo>
                    <a:lnTo>
                      <a:pt x="4" y="45"/>
                    </a:lnTo>
                    <a:lnTo>
                      <a:pt x="6" y="47"/>
                    </a:lnTo>
                    <a:lnTo>
                      <a:pt x="9" y="46"/>
                    </a:lnTo>
                    <a:lnTo>
                      <a:pt x="13" y="41"/>
                    </a:lnTo>
                    <a:lnTo>
                      <a:pt x="14" y="33"/>
                    </a:lnTo>
                    <a:lnTo>
                      <a:pt x="15" y="24"/>
                    </a:lnTo>
                    <a:lnTo>
                      <a:pt x="15" y="15"/>
                    </a:lnTo>
                    <a:lnTo>
                      <a:pt x="14" y="7"/>
                    </a:lnTo>
                    <a:lnTo>
                      <a:pt x="13" y="2"/>
                    </a:lnTo>
                    <a:lnTo>
                      <a:pt x="9" y="0"/>
                    </a:lnTo>
                    <a:close/>
                  </a:path>
                </a:pathLst>
              </a:custGeom>
              <a:solidFill>
                <a:srgbClr val="AA8E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 name="Freeform 328"/>
              <p:cNvSpPr>
                <a:spLocks noChangeAspect="1"/>
              </p:cNvSpPr>
              <p:nvPr/>
            </p:nvSpPr>
            <p:spPr bwMode="auto">
              <a:xfrm>
                <a:off x="5120" y="3511"/>
                <a:ext cx="5" cy="5"/>
              </a:xfrm>
              <a:custGeom>
                <a:avLst/>
                <a:gdLst>
                  <a:gd name="T0" fmla="*/ 0 w 29"/>
                  <a:gd name="T1" fmla="*/ 23 h 24"/>
                  <a:gd name="T2" fmla="*/ 2 w 29"/>
                  <a:gd name="T3" fmla="*/ 24 h 24"/>
                  <a:gd name="T4" fmla="*/ 7 w 29"/>
                  <a:gd name="T5" fmla="*/ 23 h 24"/>
                  <a:gd name="T6" fmla="*/ 12 w 29"/>
                  <a:gd name="T7" fmla="*/ 19 h 24"/>
                  <a:gd name="T8" fmla="*/ 18 w 29"/>
                  <a:gd name="T9" fmla="*/ 16 h 24"/>
                  <a:gd name="T10" fmla="*/ 23 w 29"/>
                  <a:gd name="T11" fmla="*/ 11 h 24"/>
                  <a:gd name="T12" fmla="*/ 26 w 29"/>
                  <a:gd name="T13" fmla="*/ 7 h 24"/>
                  <a:gd name="T14" fmla="*/ 29 w 29"/>
                  <a:gd name="T15" fmla="*/ 3 h 24"/>
                  <a:gd name="T16" fmla="*/ 29 w 29"/>
                  <a:gd name="T17" fmla="*/ 1 h 24"/>
                  <a:gd name="T18" fmla="*/ 26 w 29"/>
                  <a:gd name="T19" fmla="*/ 0 h 24"/>
                  <a:gd name="T20" fmla="*/ 22 w 29"/>
                  <a:gd name="T21" fmla="*/ 0 h 24"/>
                  <a:gd name="T22" fmla="*/ 17 w 29"/>
                  <a:gd name="T23" fmla="*/ 3 h 24"/>
                  <a:gd name="T24" fmla="*/ 11 w 29"/>
                  <a:gd name="T25" fmla="*/ 7 h 24"/>
                  <a:gd name="T26" fmla="*/ 5 w 29"/>
                  <a:gd name="T27" fmla="*/ 11 h 24"/>
                  <a:gd name="T28" fmla="*/ 2 w 29"/>
                  <a:gd name="T29" fmla="*/ 16 h 24"/>
                  <a:gd name="T30" fmla="*/ 0 w 29"/>
                  <a:gd name="T31" fmla="*/ 20 h 24"/>
                  <a:gd name="T32" fmla="*/ 0 w 29"/>
                  <a:gd name="T33"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24">
                    <a:moveTo>
                      <a:pt x="0" y="23"/>
                    </a:moveTo>
                    <a:lnTo>
                      <a:pt x="2" y="24"/>
                    </a:lnTo>
                    <a:lnTo>
                      <a:pt x="7" y="23"/>
                    </a:lnTo>
                    <a:lnTo>
                      <a:pt x="12" y="19"/>
                    </a:lnTo>
                    <a:lnTo>
                      <a:pt x="18" y="16"/>
                    </a:lnTo>
                    <a:lnTo>
                      <a:pt x="23" y="11"/>
                    </a:lnTo>
                    <a:lnTo>
                      <a:pt x="26" y="7"/>
                    </a:lnTo>
                    <a:lnTo>
                      <a:pt x="29" y="3"/>
                    </a:lnTo>
                    <a:lnTo>
                      <a:pt x="29" y="1"/>
                    </a:lnTo>
                    <a:lnTo>
                      <a:pt x="26" y="0"/>
                    </a:lnTo>
                    <a:lnTo>
                      <a:pt x="22" y="0"/>
                    </a:lnTo>
                    <a:lnTo>
                      <a:pt x="17" y="3"/>
                    </a:lnTo>
                    <a:lnTo>
                      <a:pt x="11" y="7"/>
                    </a:lnTo>
                    <a:lnTo>
                      <a:pt x="5" y="11"/>
                    </a:lnTo>
                    <a:lnTo>
                      <a:pt x="2" y="16"/>
                    </a:lnTo>
                    <a:lnTo>
                      <a:pt x="0" y="20"/>
                    </a:lnTo>
                    <a:lnTo>
                      <a:pt x="0" y="23"/>
                    </a:lnTo>
                    <a:close/>
                  </a:path>
                </a:pathLst>
              </a:custGeom>
              <a:solidFill>
                <a:srgbClr val="AA8E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 name="Freeform 329"/>
              <p:cNvSpPr>
                <a:spLocks noChangeAspect="1"/>
              </p:cNvSpPr>
              <p:nvPr/>
            </p:nvSpPr>
            <p:spPr bwMode="auto">
              <a:xfrm>
                <a:off x="5130" y="3505"/>
                <a:ext cx="2" cy="4"/>
              </a:xfrm>
              <a:custGeom>
                <a:avLst/>
                <a:gdLst>
                  <a:gd name="T0" fmla="*/ 2 w 11"/>
                  <a:gd name="T1" fmla="*/ 20 h 20"/>
                  <a:gd name="T2" fmla="*/ 4 w 11"/>
                  <a:gd name="T3" fmla="*/ 20 h 20"/>
                  <a:gd name="T4" fmla="*/ 7 w 11"/>
                  <a:gd name="T5" fmla="*/ 19 h 20"/>
                  <a:gd name="T6" fmla="*/ 9 w 11"/>
                  <a:gd name="T7" fmla="*/ 17 h 20"/>
                  <a:gd name="T8" fmla="*/ 10 w 11"/>
                  <a:gd name="T9" fmla="*/ 13 h 20"/>
                  <a:gd name="T10" fmla="*/ 11 w 11"/>
                  <a:gd name="T11" fmla="*/ 9 h 20"/>
                  <a:gd name="T12" fmla="*/ 11 w 11"/>
                  <a:gd name="T13" fmla="*/ 5 h 20"/>
                  <a:gd name="T14" fmla="*/ 10 w 11"/>
                  <a:gd name="T15" fmla="*/ 2 h 20"/>
                  <a:gd name="T16" fmla="*/ 9 w 11"/>
                  <a:gd name="T17" fmla="*/ 1 h 20"/>
                  <a:gd name="T18" fmla="*/ 7 w 11"/>
                  <a:gd name="T19" fmla="*/ 0 h 20"/>
                  <a:gd name="T20" fmla="*/ 4 w 11"/>
                  <a:gd name="T21" fmla="*/ 1 h 20"/>
                  <a:gd name="T22" fmla="*/ 2 w 11"/>
                  <a:gd name="T23" fmla="*/ 4 h 20"/>
                  <a:gd name="T24" fmla="*/ 1 w 11"/>
                  <a:gd name="T25" fmla="*/ 8 h 20"/>
                  <a:gd name="T26" fmla="*/ 0 w 11"/>
                  <a:gd name="T27" fmla="*/ 11 h 20"/>
                  <a:gd name="T28" fmla="*/ 0 w 11"/>
                  <a:gd name="T29" fmla="*/ 15 h 20"/>
                  <a:gd name="T30" fmla="*/ 1 w 11"/>
                  <a:gd name="T31" fmla="*/ 18 h 20"/>
                  <a:gd name="T32" fmla="*/ 2 w 11"/>
                  <a:gd name="T33"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20">
                    <a:moveTo>
                      <a:pt x="2" y="20"/>
                    </a:moveTo>
                    <a:lnTo>
                      <a:pt x="4" y="20"/>
                    </a:lnTo>
                    <a:lnTo>
                      <a:pt x="7" y="19"/>
                    </a:lnTo>
                    <a:lnTo>
                      <a:pt x="9" y="17"/>
                    </a:lnTo>
                    <a:lnTo>
                      <a:pt x="10" y="13"/>
                    </a:lnTo>
                    <a:lnTo>
                      <a:pt x="11" y="9"/>
                    </a:lnTo>
                    <a:lnTo>
                      <a:pt x="11" y="5"/>
                    </a:lnTo>
                    <a:lnTo>
                      <a:pt x="10" y="2"/>
                    </a:lnTo>
                    <a:lnTo>
                      <a:pt x="9" y="1"/>
                    </a:lnTo>
                    <a:lnTo>
                      <a:pt x="7" y="0"/>
                    </a:lnTo>
                    <a:lnTo>
                      <a:pt x="4" y="1"/>
                    </a:lnTo>
                    <a:lnTo>
                      <a:pt x="2" y="4"/>
                    </a:lnTo>
                    <a:lnTo>
                      <a:pt x="1" y="8"/>
                    </a:lnTo>
                    <a:lnTo>
                      <a:pt x="0" y="11"/>
                    </a:lnTo>
                    <a:lnTo>
                      <a:pt x="0" y="15"/>
                    </a:lnTo>
                    <a:lnTo>
                      <a:pt x="1" y="18"/>
                    </a:lnTo>
                    <a:lnTo>
                      <a:pt x="2" y="20"/>
                    </a:lnTo>
                    <a:close/>
                  </a:path>
                </a:pathLst>
              </a:custGeom>
              <a:solidFill>
                <a:srgbClr val="AA8E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 name="Freeform 330"/>
              <p:cNvSpPr>
                <a:spLocks noChangeAspect="1"/>
              </p:cNvSpPr>
              <p:nvPr/>
            </p:nvSpPr>
            <p:spPr bwMode="auto">
              <a:xfrm>
                <a:off x="5134" y="3501"/>
                <a:ext cx="2" cy="4"/>
              </a:xfrm>
              <a:custGeom>
                <a:avLst/>
                <a:gdLst>
                  <a:gd name="T0" fmla="*/ 2 w 11"/>
                  <a:gd name="T1" fmla="*/ 20 h 20"/>
                  <a:gd name="T2" fmla="*/ 4 w 11"/>
                  <a:gd name="T3" fmla="*/ 20 h 20"/>
                  <a:gd name="T4" fmla="*/ 7 w 11"/>
                  <a:gd name="T5" fmla="*/ 19 h 20"/>
                  <a:gd name="T6" fmla="*/ 8 w 11"/>
                  <a:gd name="T7" fmla="*/ 17 h 20"/>
                  <a:gd name="T8" fmla="*/ 10 w 11"/>
                  <a:gd name="T9" fmla="*/ 13 h 20"/>
                  <a:gd name="T10" fmla="*/ 11 w 11"/>
                  <a:gd name="T11" fmla="*/ 8 h 20"/>
                  <a:gd name="T12" fmla="*/ 11 w 11"/>
                  <a:gd name="T13" fmla="*/ 5 h 20"/>
                  <a:gd name="T14" fmla="*/ 10 w 11"/>
                  <a:gd name="T15" fmla="*/ 2 h 20"/>
                  <a:gd name="T16" fmla="*/ 8 w 11"/>
                  <a:gd name="T17" fmla="*/ 0 h 20"/>
                  <a:gd name="T18" fmla="*/ 6 w 11"/>
                  <a:gd name="T19" fmla="*/ 0 h 20"/>
                  <a:gd name="T20" fmla="*/ 4 w 11"/>
                  <a:gd name="T21" fmla="*/ 2 h 20"/>
                  <a:gd name="T22" fmla="*/ 2 w 11"/>
                  <a:gd name="T23" fmla="*/ 4 h 20"/>
                  <a:gd name="T24" fmla="*/ 0 w 11"/>
                  <a:gd name="T25" fmla="*/ 7 h 20"/>
                  <a:gd name="T26" fmla="*/ 0 w 11"/>
                  <a:gd name="T27" fmla="*/ 12 h 20"/>
                  <a:gd name="T28" fmla="*/ 0 w 11"/>
                  <a:gd name="T29" fmla="*/ 15 h 20"/>
                  <a:gd name="T30" fmla="*/ 1 w 11"/>
                  <a:gd name="T31" fmla="*/ 19 h 20"/>
                  <a:gd name="T32" fmla="*/ 2 w 11"/>
                  <a:gd name="T33"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20">
                    <a:moveTo>
                      <a:pt x="2" y="20"/>
                    </a:moveTo>
                    <a:lnTo>
                      <a:pt x="4" y="20"/>
                    </a:lnTo>
                    <a:lnTo>
                      <a:pt x="7" y="19"/>
                    </a:lnTo>
                    <a:lnTo>
                      <a:pt x="8" y="17"/>
                    </a:lnTo>
                    <a:lnTo>
                      <a:pt x="10" y="13"/>
                    </a:lnTo>
                    <a:lnTo>
                      <a:pt x="11" y="8"/>
                    </a:lnTo>
                    <a:lnTo>
                      <a:pt x="11" y="5"/>
                    </a:lnTo>
                    <a:lnTo>
                      <a:pt x="10" y="2"/>
                    </a:lnTo>
                    <a:lnTo>
                      <a:pt x="8" y="0"/>
                    </a:lnTo>
                    <a:lnTo>
                      <a:pt x="6" y="0"/>
                    </a:lnTo>
                    <a:lnTo>
                      <a:pt x="4" y="2"/>
                    </a:lnTo>
                    <a:lnTo>
                      <a:pt x="2" y="4"/>
                    </a:lnTo>
                    <a:lnTo>
                      <a:pt x="0" y="7"/>
                    </a:lnTo>
                    <a:lnTo>
                      <a:pt x="0" y="12"/>
                    </a:lnTo>
                    <a:lnTo>
                      <a:pt x="0" y="15"/>
                    </a:lnTo>
                    <a:lnTo>
                      <a:pt x="1" y="19"/>
                    </a:lnTo>
                    <a:lnTo>
                      <a:pt x="2" y="20"/>
                    </a:lnTo>
                    <a:close/>
                  </a:path>
                </a:pathLst>
              </a:custGeom>
              <a:solidFill>
                <a:srgbClr val="AA8E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 name="Freeform 331"/>
              <p:cNvSpPr>
                <a:spLocks noChangeAspect="1"/>
              </p:cNvSpPr>
              <p:nvPr/>
            </p:nvSpPr>
            <p:spPr bwMode="auto">
              <a:xfrm>
                <a:off x="5093" y="3529"/>
                <a:ext cx="2" cy="10"/>
              </a:xfrm>
              <a:custGeom>
                <a:avLst/>
                <a:gdLst>
                  <a:gd name="T0" fmla="*/ 7 w 9"/>
                  <a:gd name="T1" fmla="*/ 0 h 47"/>
                  <a:gd name="T2" fmla="*/ 5 w 9"/>
                  <a:gd name="T3" fmla="*/ 2 h 47"/>
                  <a:gd name="T4" fmla="*/ 2 w 9"/>
                  <a:gd name="T5" fmla="*/ 7 h 47"/>
                  <a:gd name="T6" fmla="*/ 1 w 9"/>
                  <a:gd name="T7" fmla="*/ 15 h 47"/>
                  <a:gd name="T8" fmla="*/ 0 w 9"/>
                  <a:gd name="T9" fmla="*/ 24 h 47"/>
                  <a:gd name="T10" fmla="*/ 0 w 9"/>
                  <a:gd name="T11" fmla="*/ 33 h 47"/>
                  <a:gd name="T12" fmla="*/ 0 w 9"/>
                  <a:gd name="T13" fmla="*/ 40 h 47"/>
                  <a:gd name="T14" fmla="*/ 1 w 9"/>
                  <a:gd name="T15" fmla="*/ 45 h 47"/>
                  <a:gd name="T16" fmla="*/ 3 w 9"/>
                  <a:gd name="T17" fmla="*/ 47 h 47"/>
                  <a:gd name="T18" fmla="*/ 6 w 9"/>
                  <a:gd name="T19" fmla="*/ 46 h 47"/>
                  <a:gd name="T20" fmla="*/ 7 w 9"/>
                  <a:gd name="T21" fmla="*/ 41 h 47"/>
                  <a:gd name="T22" fmla="*/ 9 w 9"/>
                  <a:gd name="T23" fmla="*/ 33 h 47"/>
                  <a:gd name="T24" fmla="*/ 9 w 9"/>
                  <a:gd name="T25" fmla="*/ 24 h 47"/>
                  <a:gd name="T26" fmla="*/ 9 w 9"/>
                  <a:gd name="T27" fmla="*/ 15 h 47"/>
                  <a:gd name="T28" fmla="*/ 9 w 9"/>
                  <a:gd name="T29" fmla="*/ 8 h 47"/>
                  <a:gd name="T30" fmla="*/ 8 w 9"/>
                  <a:gd name="T31" fmla="*/ 2 h 47"/>
                  <a:gd name="T32" fmla="*/ 7 w 9"/>
                  <a:gd name="T3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47">
                    <a:moveTo>
                      <a:pt x="7" y="0"/>
                    </a:moveTo>
                    <a:lnTo>
                      <a:pt x="5" y="2"/>
                    </a:lnTo>
                    <a:lnTo>
                      <a:pt x="2" y="7"/>
                    </a:lnTo>
                    <a:lnTo>
                      <a:pt x="1" y="15"/>
                    </a:lnTo>
                    <a:lnTo>
                      <a:pt x="0" y="24"/>
                    </a:lnTo>
                    <a:lnTo>
                      <a:pt x="0" y="33"/>
                    </a:lnTo>
                    <a:lnTo>
                      <a:pt x="0" y="40"/>
                    </a:lnTo>
                    <a:lnTo>
                      <a:pt x="1" y="45"/>
                    </a:lnTo>
                    <a:lnTo>
                      <a:pt x="3" y="47"/>
                    </a:lnTo>
                    <a:lnTo>
                      <a:pt x="6" y="46"/>
                    </a:lnTo>
                    <a:lnTo>
                      <a:pt x="7" y="41"/>
                    </a:lnTo>
                    <a:lnTo>
                      <a:pt x="9" y="33"/>
                    </a:lnTo>
                    <a:lnTo>
                      <a:pt x="9" y="24"/>
                    </a:lnTo>
                    <a:lnTo>
                      <a:pt x="9" y="15"/>
                    </a:lnTo>
                    <a:lnTo>
                      <a:pt x="9" y="8"/>
                    </a:lnTo>
                    <a:lnTo>
                      <a:pt x="8" y="2"/>
                    </a:lnTo>
                    <a:lnTo>
                      <a:pt x="7" y="0"/>
                    </a:lnTo>
                    <a:close/>
                  </a:path>
                </a:pathLst>
              </a:custGeom>
              <a:solidFill>
                <a:srgbClr val="C6B5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 name="Freeform 332"/>
              <p:cNvSpPr>
                <a:spLocks noChangeAspect="1"/>
              </p:cNvSpPr>
              <p:nvPr/>
            </p:nvSpPr>
            <p:spPr bwMode="auto">
              <a:xfrm>
                <a:off x="5119" y="3511"/>
                <a:ext cx="6" cy="5"/>
              </a:xfrm>
              <a:custGeom>
                <a:avLst/>
                <a:gdLst>
                  <a:gd name="T0" fmla="*/ 0 w 28"/>
                  <a:gd name="T1" fmla="*/ 24 h 24"/>
                  <a:gd name="T2" fmla="*/ 2 w 28"/>
                  <a:gd name="T3" fmla="*/ 24 h 24"/>
                  <a:gd name="T4" fmla="*/ 6 w 28"/>
                  <a:gd name="T5" fmla="*/ 22 h 24"/>
                  <a:gd name="T6" fmla="*/ 11 w 28"/>
                  <a:gd name="T7" fmla="*/ 19 h 24"/>
                  <a:gd name="T8" fmla="*/ 17 w 28"/>
                  <a:gd name="T9" fmla="*/ 14 h 24"/>
                  <a:gd name="T10" fmla="*/ 21 w 28"/>
                  <a:gd name="T11" fmla="*/ 10 h 24"/>
                  <a:gd name="T12" fmla="*/ 26 w 28"/>
                  <a:gd name="T13" fmla="*/ 6 h 24"/>
                  <a:gd name="T14" fmla="*/ 28 w 28"/>
                  <a:gd name="T15" fmla="*/ 3 h 24"/>
                  <a:gd name="T16" fmla="*/ 28 w 28"/>
                  <a:gd name="T17" fmla="*/ 0 h 24"/>
                  <a:gd name="T18" fmla="*/ 26 w 28"/>
                  <a:gd name="T19" fmla="*/ 0 h 24"/>
                  <a:gd name="T20" fmla="*/ 23 w 28"/>
                  <a:gd name="T21" fmla="*/ 2 h 24"/>
                  <a:gd name="T22" fmla="*/ 17 w 28"/>
                  <a:gd name="T23" fmla="*/ 5 h 24"/>
                  <a:gd name="T24" fmla="*/ 12 w 28"/>
                  <a:gd name="T25" fmla="*/ 9 h 24"/>
                  <a:gd name="T26" fmla="*/ 6 w 28"/>
                  <a:gd name="T27" fmla="*/ 13 h 24"/>
                  <a:gd name="T28" fmla="*/ 3 w 28"/>
                  <a:gd name="T29" fmla="*/ 18 h 24"/>
                  <a:gd name="T30" fmla="*/ 0 w 28"/>
                  <a:gd name="T31" fmla="*/ 21 h 24"/>
                  <a:gd name="T32" fmla="*/ 0 w 28"/>
                  <a:gd name="T33"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24">
                    <a:moveTo>
                      <a:pt x="0" y="24"/>
                    </a:moveTo>
                    <a:lnTo>
                      <a:pt x="2" y="24"/>
                    </a:lnTo>
                    <a:lnTo>
                      <a:pt x="6" y="22"/>
                    </a:lnTo>
                    <a:lnTo>
                      <a:pt x="11" y="19"/>
                    </a:lnTo>
                    <a:lnTo>
                      <a:pt x="17" y="14"/>
                    </a:lnTo>
                    <a:lnTo>
                      <a:pt x="21" y="10"/>
                    </a:lnTo>
                    <a:lnTo>
                      <a:pt x="26" y="6"/>
                    </a:lnTo>
                    <a:lnTo>
                      <a:pt x="28" y="3"/>
                    </a:lnTo>
                    <a:lnTo>
                      <a:pt x="28" y="0"/>
                    </a:lnTo>
                    <a:lnTo>
                      <a:pt x="26" y="0"/>
                    </a:lnTo>
                    <a:lnTo>
                      <a:pt x="23" y="2"/>
                    </a:lnTo>
                    <a:lnTo>
                      <a:pt x="17" y="5"/>
                    </a:lnTo>
                    <a:lnTo>
                      <a:pt x="12" y="9"/>
                    </a:lnTo>
                    <a:lnTo>
                      <a:pt x="6" y="13"/>
                    </a:lnTo>
                    <a:lnTo>
                      <a:pt x="3" y="18"/>
                    </a:lnTo>
                    <a:lnTo>
                      <a:pt x="0" y="21"/>
                    </a:lnTo>
                    <a:lnTo>
                      <a:pt x="0" y="24"/>
                    </a:lnTo>
                    <a:close/>
                  </a:path>
                </a:pathLst>
              </a:custGeom>
              <a:solidFill>
                <a:srgbClr val="C6B5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 name="Freeform 333"/>
              <p:cNvSpPr>
                <a:spLocks noChangeAspect="1"/>
              </p:cNvSpPr>
              <p:nvPr/>
            </p:nvSpPr>
            <p:spPr bwMode="auto">
              <a:xfrm>
                <a:off x="5130" y="3505"/>
                <a:ext cx="2" cy="4"/>
              </a:xfrm>
              <a:custGeom>
                <a:avLst/>
                <a:gdLst>
                  <a:gd name="T0" fmla="*/ 1 w 9"/>
                  <a:gd name="T1" fmla="*/ 19 h 19"/>
                  <a:gd name="T2" fmla="*/ 2 w 9"/>
                  <a:gd name="T3" fmla="*/ 19 h 19"/>
                  <a:gd name="T4" fmla="*/ 4 w 9"/>
                  <a:gd name="T5" fmla="*/ 18 h 19"/>
                  <a:gd name="T6" fmla="*/ 5 w 9"/>
                  <a:gd name="T7" fmla="*/ 15 h 19"/>
                  <a:gd name="T8" fmla="*/ 7 w 9"/>
                  <a:gd name="T9" fmla="*/ 11 h 19"/>
                  <a:gd name="T10" fmla="*/ 8 w 9"/>
                  <a:gd name="T11" fmla="*/ 6 h 19"/>
                  <a:gd name="T12" fmla="*/ 9 w 9"/>
                  <a:gd name="T13" fmla="*/ 3 h 19"/>
                  <a:gd name="T14" fmla="*/ 8 w 9"/>
                  <a:gd name="T15" fmla="*/ 1 h 19"/>
                  <a:gd name="T16" fmla="*/ 7 w 9"/>
                  <a:gd name="T17" fmla="*/ 0 h 19"/>
                  <a:gd name="T18" fmla="*/ 5 w 9"/>
                  <a:gd name="T19" fmla="*/ 0 h 19"/>
                  <a:gd name="T20" fmla="*/ 4 w 9"/>
                  <a:gd name="T21" fmla="*/ 1 h 19"/>
                  <a:gd name="T22" fmla="*/ 2 w 9"/>
                  <a:gd name="T23" fmla="*/ 4 h 19"/>
                  <a:gd name="T24" fmla="*/ 1 w 9"/>
                  <a:gd name="T25" fmla="*/ 8 h 19"/>
                  <a:gd name="T26" fmla="*/ 0 w 9"/>
                  <a:gd name="T27" fmla="*/ 11 h 19"/>
                  <a:gd name="T28" fmla="*/ 0 w 9"/>
                  <a:gd name="T29" fmla="*/ 15 h 19"/>
                  <a:gd name="T30" fmla="*/ 0 w 9"/>
                  <a:gd name="T31" fmla="*/ 18 h 19"/>
                  <a:gd name="T32" fmla="*/ 1 w 9"/>
                  <a:gd name="T33"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19">
                    <a:moveTo>
                      <a:pt x="1" y="19"/>
                    </a:moveTo>
                    <a:lnTo>
                      <a:pt x="2" y="19"/>
                    </a:lnTo>
                    <a:lnTo>
                      <a:pt x="4" y="18"/>
                    </a:lnTo>
                    <a:lnTo>
                      <a:pt x="5" y="15"/>
                    </a:lnTo>
                    <a:lnTo>
                      <a:pt x="7" y="11"/>
                    </a:lnTo>
                    <a:lnTo>
                      <a:pt x="8" y="6"/>
                    </a:lnTo>
                    <a:lnTo>
                      <a:pt x="9" y="3"/>
                    </a:lnTo>
                    <a:lnTo>
                      <a:pt x="8" y="1"/>
                    </a:lnTo>
                    <a:lnTo>
                      <a:pt x="7" y="0"/>
                    </a:lnTo>
                    <a:lnTo>
                      <a:pt x="5" y="0"/>
                    </a:lnTo>
                    <a:lnTo>
                      <a:pt x="4" y="1"/>
                    </a:lnTo>
                    <a:lnTo>
                      <a:pt x="2" y="4"/>
                    </a:lnTo>
                    <a:lnTo>
                      <a:pt x="1" y="8"/>
                    </a:lnTo>
                    <a:lnTo>
                      <a:pt x="0" y="11"/>
                    </a:lnTo>
                    <a:lnTo>
                      <a:pt x="0" y="15"/>
                    </a:lnTo>
                    <a:lnTo>
                      <a:pt x="0" y="18"/>
                    </a:lnTo>
                    <a:lnTo>
                      <a:pt x="1" y="19"/>
                    </a:lnTo>
                    <a:close/>
                  </a:path>
                </a:pathLst>
              </a:custGeom>
              <a:solidFill>
                <a:srgbClr val="C6B5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 name="Freeform 334"/>
              <p:cNvSpPr>
                <a:spLocks noChangeAspect="1"/>
              </p:cNvSpPr>
              <p:nvPr/>
            </p:nvSpPr>
            <p:spPr bwMode="auto">
              <a:xfrm>
                <a:off x="5134" y="3501"/>
                <a:ext cx="1" cy="4"/>
              </a:xfrm>
              <a:custGeom>
                <a:avLst/>
                <a:gdLst>
                  <a:gd name="T0" fmla="*/ 2 w 9"/>
                  <a:gd name="T1" fmla="*/ 20 h 20"/>
                  <a:gd name="T2" fmla="*/ 3 w 9"/>
                  <a:gd name="T3" fmla="*/ 20 h 20"/>
                  <a:gd name="T4" fmla="*/ 4 w 9"/>
                  <a:gd name="T5" fmla="*/ 19 h 20"/>
                  <a:gd name="T6" fmla="*/ 7 w 9"/>
                  <a:gd name="T7" fmla="*/ 15 h 20"/>
                  <a:gd name="T8" fmla="*/ 8 w 9"/>
                  <a:gd name="T9" fmla="*/ 12 h 20"/>
                  <a:gd name="T10" fmla="*/ 9 w 9"/>
                  <a:gd name="T11" fmla="*/ 8 h 20"/>
                  <a:gd name="T12" fmla="*/ 9 w 9"/>
                  <a:gd name="T13" fmla="*/ 5 h 20"/>
                  <a:gd name="T14" fmla="*/ 9 w 9"/>
                  <a:gd name="T15" fmla="*/ 1 h 20"/>
                  <a:gd name="T16" fmla="*/ 8 w 9"/>
                  <a:gd name="T17" fmla="*/ 0 h 20"/>
                  <a:gd name="T18" fmla="*/ 7 w 9"/>
                  <a:gd name="T19" fmla="*/ 0 h 20"/>
                  <a:gd name="T20" fmla="*/ 4 w 9"/>
                  <a:gd name="T21" fmla="*/ 1 h 20"/>
                  <a:gd name="T22" fmla="*/ 3 w 9"/>
                  <a:gd name="T23" fmla="*/ 5 h 20"/>
                  <a:gd name="T24" fmla="*/ 1 w 9"/>
                  <a:gd name="T25" fmla="*/ 8 h 20"/>
                  <a:gd name="T26" fmla="*/ 0 w 9"/>
                  <a:gd name="T27" fmla="*/ 13 h 20"/>
                  <a:gd name="T28" fmla="*/ 0 w 9"/>
                  <a:gd name="T29" fmla="*/ 15 h 20"/>
                  <a:gd name="T30" fmla="*/ 1 w 9"/>
                  <a:gd name="T31" fmla="*/ 19 h 20"/>
                  <a:gd name="T32" fmla="*/ 2 w 9"/>
                  <a:gd name="T33"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20">
                    <a:moveTo>
                      <a:pt x="2" y="20"/>
                    </a:moveTo>
                    <a:lnTo>
                      <a:pt x="3" y="20"/>
                    </a:lnTo>
                    <a:lnTo>
                      <a:pt x="4" y="19"/>
                    </a:lnTo>
                    <a:lnTo>
                      <a:pt x="7" y="15"/>
                    </a:lnTo>
                    <a:lnTo>
                      <a:pt x="8" y="12"/>
                    </a:lnTo>
                    <a:lnTo>
                      <a:pt x="9" y="8"/>
                    </a:lnTo>
                    <a:lnTo>
                      <a:pt x="9" y="5"/>
                    </a:lnTo>
                    <a:lnTo>
                      <a:pt x="9" y="1"/>
                    </a:lnTo>
                    <a:lnTo>
                      <a:pt x="8" y="0"/>
                    </a:lnTo>
                    <a:lnTo>
                      <a:pt x="7" y="0"/>
                    </a:lnTo>
                    <a:lnTo>
                      <a:pt x="4" y="1"/>
                    </a:lnTo>
                    <a:lnTo>
                      <a:pt x="3" y="5"/>
                    </a:lnTo>
                    <a:lnTo>
                      <a:pt x="1" y="8"/>
                    </a:lnTo>
                    <a:lnTo>
                      <a:pt x="0" y="13"/>
                    </a:lnTo>
                    <a:lnTo>
                      <a:pt x="0" y="15"/>
                    </a:lnTo>
                    <a:lnTo>
                      <a:pt x="1" y="19"/>
                    </a:lnTo>
                    <a:lnTo>
                      <a:pt x="2" y="20"/>
                    </a:lnTo>
                    <a:close/>
                  </a:path>
                </a:pathLst>
              </a:custGeom>
              <a:solidFill>
                <a:srgbClr val="C6B5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4" name="Freeform 335"/>
              <p:cNvSpPr>
                <a:spLocks noChangeAspect="1"/>
              </p:cNvSpPr>
              <p:nvPr/>
            </p:nvSpPr>
            <p:spPr bwMode="auto">
              <a:xfrm>
                <a:off x="5031" y="3302"/>
                <a:ext cx="110" cy="26"/>
              </a:xfrm>
              <a:custGeom>
                <a:avLst/>
                <a:gdLst>
                  <a:gd name="T0" fmla="*/ 603 w 603"/>
                  <a:gd name="T1" fmla="*/ 11 h 125"/>
                  <a:gd name="T2" fmla="*/ 471 w 603"/>
                  <a:gd name="T3" fmla="*/ 0 h 125"/>
                  <a:gd name="T4" fmla="*/ 0 w 603"/>
                  <a:gd name="T5" fmla="*/ 95 h 125"/>
                  <a:gd name="T6" fmla="*/ 126 w 603"/>
                  <a:gd name="T7" fmla="*/ 125 h 125"/>
                  <a:gd name="T8" fmla="*/ 603 w 603"/>
                  <a:gd name="T9" fmla="*/ 11 h 125"/>
                </a:gdLst>
                <a:ahLst/>
                <a:cxnLst>
                  <a:cxn ang="0">
                    <a:pos x="T0" y="T1"/>
                  </a:cxn>
                  <a:cxn ang="0">
                    <a:pos x="T2" y="T3"/>
                  </a:cxn>
                  <a:cxn ang="0">
                    <a:pos x="T4" y="T5"/>
                  </a:cxn>
                  <a:cxn ang="0">
                    <a:pos x="T6" y="T7"/>
                  </a:cxn>
                  <a:cxn ang="0">
                    <a:pos x="T8" y="T9"/>
                  </a:cxn>
                </a:cxnLst>
                <a:rect l="0" t="0" r="r" b="b"/>
                <a:pathLst>
                  <a:path w="603" h="125">
                    <a:moveTo>
                      <a:pt x="603" y="11"/>
                    </a:moveTo>
                    <a:lnTo>
                      <a:pt x="471" y="0"/>
                    </a:lnTo>
                    <a:lnTo>
                      <a:pt x="0" y="95"/>
                    </a:lnTo>
                    <a:lnTo>
                      <a:pt x="126" y="125"/>
                    </a:lnTo>
                    <a:lnTo>
                      <a:pt x="603" y="11"/>
                    </a:lnTo>
                    <a:close/>
                  </a:path>
                </a:pathLst>
              </a:custGeom>
              <a:solidFill>
                <a:srgbClr val="AA8E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5" name="Freeform 336"/>
              <p:cNvSpPr>
                <a:spLocks noChangeAspect="1"/>
              </p:cNvSpPr>
              <p:nvPr/>
            </p:nvSpPr>
            <p:spPr bwMode="auto">
              <a:xfrm>
                <a:off x="5030" y="3472"/>
                <a:ext cx="27" cy="100"/>
              </a:xfrm>
              <a:custGeom>
                <a:avLst/>
                <a:gdLst>
                  <a:gd name="T0" fmla="*/ 16 w 146"/>
                  <a:gd name="T1" fmla="*/ 480 h 480"/>
                  <a:gd name="T2" fmla="*/ 131 w 146"/>
                  <a:gd name="T3" fmla="*/ 426 h 480"/>
                  <a:gd name="T4" fmla="*/ 142 w 146"/>
                  <a:gd name="T5" fmla="*/ 327 h 480"/>
                  <a:gd name="T6" fmla="*/ 146 w 146"/>
                  <a:gd name="T7" fmla="*/ 221 h 480"/>
                  <a:gd name="T8" fmla="*/ 140 w 146"/>
                  <a:gd name="T9" fmla="*/ 111 h 480"/>
                  <a:gd name="T10" fmla="*/ 126 w 146"/>
                  <a:gd name="T11" fmla="*/ 0 h 480"/>
                  <a:gd name="T12" fmla="*/ 7 w 146"/>
                  <a:gd name="T13" fmla="*/ 23 h 480"/>
                  <a:gd name="T14" fmla="*/ 0 w 146"/>
                  <a:gd name="T15" fmla="*/ 133 h 480"/>
                  <a:gd name="T16" fmla="*/ 3 w 146"/>
                  <a:gd name="T17" fmla="*/ 251 h 480"/>
                  <a:gd name="T18" fmla="*/ 11 w 146"/>
                  <a:gd name="T19" fmla="*/ 371 h 480"/>
                  <a:gd name="T20" fmla="*/ 16 w 146"/>
                  <a:gd name="T21" fmla="*/ 48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 h="480">
                    <a:moveTo>
                      <a:pt x="16" y="480"/>
                    </a:moveTo>
                    <a:lnTo>
                      <a:pt x="131" y="426"/>
                    </a:lnTo>
                    <a:lnTo>
                      <a:pt x="142" y="327"/>
                    </a:lnTo>
                    <a:lnTo>
                      <a:pt x="146" y="221"/>
                    </a:lnTo>
                    <a:lnTo>
                      <a:pt x="140" y="111"/>
                    </a:lnTo>
                    <a:lnTo>
                      <a:pt x="126" y="0"/>
                    </a:lnTo>
                    <a:lnTo>
                      <a:pt x="7" y="23"/>
                    </a:lnTo>
                    <a:lnTo>
                      <a:pt x="0" y="133"/>
                    </a:lnTo>
                    <a:lnTo>
                      <a:pt x="3" y="251"/>
                    </a:lnTo>
                    <a:lnTo>
                      <a:pt x="11" y="371"/>
                    </a:lnTo>
                    <a:lnTo>
                      <a:pt x="16" y="480"/>
                    </a:lnTo>
                    <a:close/>
                  </a:path>
                </a:pathLst>
              </a:custGeom>
              <a:solidFill>
                <a:srgbClr val="AA8E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6" name="Freeform 337"/>
              <p:cNvSpPr>
                <a:spLocks noChangeAspect="1"/>
              </p:cNvSpPr>
              <p:nvPr/>
            </p:nvSpPr>
            <p:spPr bwMode="auto">
              <a:xfrm>
                <a:off x="5024" y="3373"/>
                <a:ext cx="29" cy="164"/>
              </a:xfrm>
              <a:custGeom>
                <a:avLst/>
                <a:gdLst>
                  <a:gd name="T0" fmla="*/ 86 w 160"/>
                  <a:gd name="T1" fmla="*/ 0 h 786"/>
                  <a:gd name="T2" fmla="*/ 0 w 160"/>
                  <a:gd name="T3" fmla="*/ 43 h 786"/>
                  <a:gd name="T4" fmla="*/ 11 w 160"/>
                  <a:gd name="T5" fmla="*/ 127 h 786"/>
                  <a:gd name="T6" fmla="*/ 23 w 160"/>
                  <a:gd name="T7" fmla="*/ 212 h 786"/>
                  <a:gd name="T8" fmla="*/ 32 w 160"/>
                  <a:gd name="T9" fmla="*/ 296 h 786"/>
                  <a:gd name="T10" fmla="*/ 41 w 160"/>
                  <a:gd name="T11" fmla="*/ 382 h 786"/>
                  <a:gd name="T12" fmla="*/ 51 w 160"/>
                  <a:gd name="T13" fmla="*/ 466 h 786"/>
                  <a:gd name="T14" fmla="*/ 59 w 160"/>
                  <a:gd name="T15" fmla="*/ 551 h 786"/>
                  <a:gd name="T16" fmla="*/ 68 w 160"/>
                  <a:gd name="T17" fmla="*/ 635 h 786"/>
                  <a:gd name="T18" fmla="*/ 77 w 160"/>
                  <a:gd name="T19" fmla="*/ 720 h 786"/>
                  <a:gd name="T20" fmla="*/ 107 w 160"/>
                  <a:gd name="T21" fmla="*/ 786 h 786"/>
                  <a:gd name="T22" fmla="*/ 148 w 160"/>
                  <a:gd name="T23" fmla="*/ 781 h 786"/>
                  <a:gd name="T24" fmla="*/ 153 w 160"/>
                  <a:gd name="T25" fmla="*/ 726 h 786"/>
                  <a:gd name="T26" fmla="*/ 158 w 160"/>
                  <a:gd name="T27" fmla="*/ 629 h 786"/>
                  <a:gd name="T28" fmla="*/ 160 w 160"/>
                  <a:gd name="T29" fmla="*/ 537 h 786"/>
                  <a:gd name="T30" fmla="*/ 158 w 160"/>
                  <a:gd name="T31" fmla="*/ 447 h 786"/>
                  <a:gd name="T32" fmla="*/ 154 w 160"/>
                  <a:gd name="T33" fmla="*/ 360 h 786"/>
                  <a:gd name="T34" fmla="*/ 148 w 160"/>
                  <a:gd name="T35" fmla="*/ 274 h 786"/>
                  <a:gd name="T36" fmla="*/ 141 w 160"/>
                  <a:gd name="T37" fmla="*/ 189 h 786"/>
                  <a:gd name="T38" fmla="*/ 133 w 160"/>
                  <a:gd name="T39" fmla="*/ 104 h 786"/>
                  <a:gd name="T40" fmla="*/ 125 w 160"/>
                  <a:gd name="T41" fmla="*/ 19 h 786"/>
                  <a:gd name="T42" fmla="*/ 86 w 160"/>
                  <a:gd name="T43" fmla="*/ 0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0" h="786">
                    <a:moveTo>
                      <a:pt x="86" y="0"/>
                    </a:moveTo>
                    <a:lnTo>
                      <a:pt x="0" y="43"/>
                    </a:lnTo>
                    <a:lnTo>
                      <a:pt x="11" y="127"/>
                    </a:lnTo>
                    <a:lnTo>
                      <a:pt x="23" y="212"/>
                    </a:lnTo>
                    <a:lnTo>
                      <a:pt x="32" y="296"/>
                    </a:lnTo>
                    <a:lnTo>
                      <a:pt x="41" y="382"/>
                    </a:lnTo>
                    <a:lnTo>
                      <a:pt x="51" y="466"/>
                    </a:lnTo>
                    <a:lnTo>
                      <a:pt x="59" y="551"/>
                    </a:lnTo>
                    <a:lnTo>
                      <a:pt x="68" y="635"/>
                    </a:lnTo>
                    <a:lnTo>
                      <a:pt x="77" y="720"/>
                    </a:lnTo>
                    <a:lnTo>
                      <a:pt x="107" y="786"/>
                    </a:lnTo>
                    <a:lnTo>
                      <a:pt x="148" y="781"/>
                    </a:lnTo>
                    <a:lnTo>
                      <a:pt x="153" y="726"/>
                    </a:lnTo>
                    <a:lnTo>
                      <a:pt x="158" y="629"/>
                    </a:lnTo>
                    <a:lnTo>
                      <a:pt x="160" y="537"/>
                    </a:lnTo>
                    <a:lnTo>
                      <a:pt x="158" y="447"/>
                    </a:lnTo>
                    <a:lnTo>
                      <a:pt x="154" y="360"/>
                    </a:lnTo>
                    <a:lnTo>
                      <a:pt x="148" y="274"/>
                    </a:lnTo>
                    <a:lnTo>
                      <a:pt x="141" y="189"/>
                    </a:lnTo>
                    <a:lnTo>
                      <a:pt x="133" y="104"/>
                    </a:lnTo>
                    <a:lnTo>
                      <a:pt x="125" y="19"/>
                    </a:lnTo>
                    <a:lnTo>
                      <a:pt x="86" y="0"/>
                    </a:lnTo>
                    <a:close/>
                  </a:path>
                </a:pathLst>
              </a:custGeom>
              <a:solidFill>
                <a:srgbClr val="3023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7" name="Freeform 338"/>
              <p:cNvSpPr>
                <a:spLocks noChangeAspect="1"/>
              </p:cNvSpPr>
              <p:nvPr/>
            </p:nvSpPr>
            <p:spPr bwMode="auto">
              <a:xfrm>
                <a:off x="5165" y="3295"/>
                <a:ext cx="44" cy="22"/>
              </a:xfrm>
              <a:custGeom>
                <a:avLst/>
                <a:gdLst>
                  <a:gd name="T0" fmla="*/ 233 w 245"/>
                  <a:gd name="T1" fmla="*/ 2 h 109"/>
                  <a:gd name="T2" fmla="*/ 245 w 245"/>
                  <a:gd name="T3" fmla="*/ 82 h 109"/>
                  <a:gd name="T4" fmla="*/ 222 w 245"/>
                  <a:gd name="T5" fmla="*/ 79 h 109"/>
                  <a:gd name="T6" fmla="*/ 215 w 245"/>
                  <a:gd name="T7" fmla="*/ 21 h 109"/>
                  <a:gd name="T8" fmla="*/ 19 w 245"/>
                  <a:gd name="T9" fmla="*/ 38 h 109"/>
                  <a:gd name="T10" fmla="*/ 27 w 245"/>
                  <a:gd name="T11" fmla="*/ 92 h 109"/>
                  <a:gd name="T12" fmla="*/ 14 w 245"/>
                  <a:gd name="T13" fmla="*/ 109 h 109"/>
                  <a:gd name="T14" fmla="*/ 0 w 245"/>
                  <a:gd name="T15" fmla="*/ 24 h 109"/>
                  <a:gd name="T16" fmla="*/ 80 w 245"/>
                  <a:gd name="T17" fmla="*/ 8 h 109"/>
                  <a:gd name="T18" fmla="*/ 143 w 245"/>
                  <a:gd name="T19" fmla="*/ 0 h 109"/>
                  <a:gd name="T20" fmla="*/ 218 w 245"/>
                  <a:gd name="T21" fmla="*/ 1 h 109"/>
                  <a:gd name="T22" fmla="*/ 233 w 245"/>
                  <a:gd name="T23" fmla="*/ 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5" h="109">
                    <a:moveTo>
                      <a:pt x="233" y="2"/>
                    </a:moveTo>
                    <a:lnTo>
                      <a:pt x="245" y="82"/>
                    </a:lnTo>
                    <a:lnTo>
                      <a:pt x="222" y="79"/>
                    </a:lnTo>
                    <a:lnTo>
                      <a:pt x="215" y="21"/>
                    </a:lnTo>
                    <a:lnTo>
                      <a:pt x="19" y="38"/>
                    </a:lnTo>
                    <a:lnTo>
                      <a:pt x="27" y="92"/>
                    </a:lnTo>
                    <a:lnTo>
                      <a:pt x="14" y="109"/>
                    </a:lnTo>
                    <a:lnTo>
                      <a:pt x="0" y="24"/>
                    </a:lnTo>
                    <a:lnTo>
                      <a:pt x="80" y="8"/>
                    </a:lnTo>
                    <a:lnTo>
                      <a:pt x="143" y="0"/>
                    </a:lnTo>
                    <a:lnTo>
                      <a:pt x="218" y="1"/>
                    </a:lnTo>
                    <a:lnTo>
                      <a:pt x="233" y="2"/>
                    </a:lnTo>
                    <a:close/>
                  </a:path>
                </a:pathLst>
              </a:custGeom>
              <a:solidFill>
                <a:srgbClr val="876B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 name="Freeform 339"/>
              <p:cNvSpPr>
                <a:spLocks noChangeAspect="1"/>
              </p:cNvSpPr>
              <p:nvPr/>
            </p:nvSpPr>
            <p:spPr bwMode="auto">
              <a:xfrm>
                <a:off x="5168" y="3299"/>
                <a:ext cx="38" cy="15"/>
              </a:xfrm>
              <a:custGeom>
                <a:avLst/>
                <a:gdLst>
                  <a:gd name="T0" fmla="*/ 202 w 208"/>
                  <a:gd name="T1" fmla="*/ 0 h 72"/>
                  <a:gd name="T2" fmla="*/ 208 w 208"/>
                  <a:gd name="T3" fmla="*/ 53 h 72"/>
                  <a:gd name="T4" fmla="*/ 8 w 208"/>
                  <a:gd name="T5" fmla="*/ 72 h 72"/>
                  <a:gd name="T6" fmla="*/ 0 w 208"/>
                  <a:gd name="T7" fmla="*/ 19 h 72"/>
                  <a:gd name="T8" fmla="*/ 202 w 208"/>
                  <a:gd name="T9" fmla="*/ 0 h 72"/>
                </a:gdLst>
                <a:ahLst/>
                <a:cxnLst>
                  <a:cxn ang="0">
                    <a:pos x="T0" y="T1"/>
                  </a:cxn>
                  <a:cxn ang="0">
                    <a:pos x="T2" y="T3"/>
                  </a:cxn>
                  <a:cxn ang="0">
                    <a:pos x="T4" y="T5"/>
                  </a:cxn>
                  <a:cxn ang="0">
                    <a:pos x="T6" y="T7"/>
                  </a:cxn>
                  <a:cxn ang="0">
                    <a:pos x="T8" y="T9"/>
                  </a:cxn>
                </a:cxnLst>
                <a:rect l="0" t="0" r="r" b="b"/>
                <a:pathLst>
                  <a:path w="208" h="72">
                    <a:moveTo>
                      <a:pt x="202" y="0"/>
                    </a:moveTo>
                    <a:lnTo>
                      <a:pt x="208" y="53"/>
                    </a:lnTo>
                    <a:lnTo>
                      <a:pt x="8" y="72"/>
                    </a:lnTo>
                    <a:lnTo>
                      <a:pt x="0" y="19"/>
                    </a:lnTo>
                    <a:lnTo>
                      <a:pt x="202" y="0"/>
                    </a:lnTo>
                    <a:close/>
                  </a:path>
                </a:pathLst>
              </a:custGeom>
              <a:solidFill>
                <a:srgbClr val="333D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9" name="Freeform 340"/>
              <p:cNvSpPr>
                <a:spLocks noChangeAspect="1"/>
              </p:cNvSpPr>
              <p:nvPr/>
            </p:nvSpPr>
            <p:spPr bwMode="auto">
              <a:xfrm>
                <a:off x="5167" y="3310"/>
                <a:ext cx="42" cy="9"/>
              </a:xfrm>
              <a:custGeom>
                <a:avLst/>
                <a:gdLst>
                  <a:gd name="T0" fmla="*/ 221 w 233"/>
                  <a:gd name="T1" fmla="*/ 0 h 47"/>
                  <a:gd name="T2" fmla="*/ 99 w 233"/>
                  <a:gd name="T3" fmla="*/ 12 h 47"/>
                  <a:gd name="T4" fmla="*/ 8 w 233"/>
                  <a:gd name="T5" fmla="*/ 22 h 47"/>
                  <a:gd name="T6" fmla="*/ 0 w 233"/>
                  <a:gd name="T7" fmla="*/ 36 h 47"/>
                  <a:gd name="T8" fmla="*/ 38 w 233"/>
                  <a:gd name="T9" fmla="*/ 46 h 47"/>
                  <a:gd name="T10" fmla="*/ 62 w 233"/>
                  <a:gd name="T11" fmla="*/ 46 h 47"/>
                  <a:gd name="T12" fmla="*/ 85 w 233"/>
                  <a:gd name="T13" fmla="*/ 46 h 47"/>
                  <a:gd name="T14" fmla="*/ 107 w 233"/>
                  <a:gd name="T15" fmla="*/ 47 h 47"/>
                  <a:gd name="T16" fmla="*/ 129 w 233"/>
                  <a:gd name="T17" fmla="*/ 46 h 47"/>
                  <a:gd name="T18" fmla="*/ 150 w 233"/>
                  <a:gd name="T19" fmla="*/ 45 h 47"/>
                  <a:gd name="T20" fmla="*/ 172 w 233"/>
                  <a:gd name="T21" fmla="*/ 42 h 47"/>
                  <a:gd name="T22" fmla="*/ 193 w 233"/>
                  <a:gd name="T23" fmla="*/ 37 h 47"/>
                  <a:gd name="T24" fmla="*/ 216 w 233"/>
                  <a:gd name="T25" fmla="*/ 30 h 47"/>
                  <a:gd name="T26" fmla="*/ 233 w 233"/>
                  <a:gd name="T27" fmla="*/ 9 h 47"/>
                  <a:gd name="T28" fmla="*/ 221 w 233"/>
                  <a:gd name="T2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3" h="47">
                    <a:moveTo>
                      <a:pt x="221" y="0"/>
                    </a:moveTo>
                    <a:lnTo>
                      <a:pt x="99" y="12"/>
                    </a:lnTo>
                    <a:lnTo>
                      <a:pt x="8" y="22"/>
                    </a:lnTo>
                    <a:lnTo>
                      <a:pt x="0" y="36"/>
                    </a:lnTo>
                    <a:lnTo>
                      <a:pt x="38" y="46"/>
                    </a:lnTo>
                    <a:lnTo>
                      <a:pt x="62" y="46"/>
                    </a:lnTo>
                    <a:lnTo>
                      <a:pt x="85" y="46"/>
                    </a:lnTo>
                    <a:lnTo>
                      <a:pt x="107" y="47"/>
                    </a:lnTo>
                    <a:lnTo>
                      <a:pt x="129" y="46"/>
                    </a:lnTo>
                    <a:lnTo>
                      <a:pt x="150" y="45"/>
                    </a:lnTo>
                    <a:lnTo>
                      <a:pt x="172" y="42"/>
                    </a:lnTo>
                    <a:lnTo>
                      <a:pt x="193" y="37"/>
                    </a:lnTo>
                    <a:lnTo>
                      <a:pt x="216" y="30"/>
                    </a:lnTo>
                    <a:lnTo>
                      <a:pt x="233" y="9"/>
                    </a:lnTo>
                    <a:lnTo>
                      <a:pt x="221" y="0"/>
                    </a:lnTo>
                    <a:close/>
                  </a:path>
                </a:pathLst>
              </a:custGeom>
              <a:solidFill>
                <a:srgbClr val="F4BC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 name="Freeform 341"/>
              <p:cNvSpPr>
                <a:spLocks noChangeAspect="1"/>
              </p:cNvSpPr>
              <p:nvPr/>
            </p:nvSpPr>
            <p:spPr bwMode="auto">
              <a:xfrm>
                <a:off x="5158" y="3320"/>
                <a:ext cx="57" cy="14"/>
              </a:xfrm>
              <a:custGeom>
                <a:avLst/>
                <a:gdLst>
                  <a:gd name="T0" fmla="*/ 316 w 316"/>
                  <a:gd name="T1" fmla="*/ 0 h 68"/>
                  <a:gd name="T2" fmla="*/ 305 w 316"/>
                  <a:gd name="T3" fmla="*/ 16 h 68"/>
                  <a:gd name="T4" fmla="*/ 293 w 316"/>
                  <a:gd name="T5" fmla="*/ 29 h 68"/>
                  <a:gd name="T6" fmla="*/ 277 w 316"/>
                  <a:gd name="T7" fmla="*/ 39 h 68"/>
                  <a:gd name="T8" fmla="*/ 259 w 316"/>
                  <a:gd name="T9" fmla="*/ 47 h 68"/>
                  <a:gd name="T10" fmla="*/ 240 w 316"/>
                  <a:gd name="T11" fmla="*/ 53 h 68"/>
                  <a:gd name="T12" fmla="*/ 218 w 316"/>
                  <a:gd name="T13" fmla="*/ 57 h 68"/>
                  <a:gd name="T14" fmla="*/ 196 w 316"/>
                  <a:gd name="T15" fmla="*/ 60 h 68"/>
                  <a:gd name="T16" fmla="*/ 173 w 316"/>
                  <a:gd name="T17" fmla="*/ 60 h 68"/>
                  <a:gd name="T18" fmla="*/ 150 w 316"/>
                  <a:gd name="T19" fmla="*/ 60 h 68"/>
                  <a:gd name="T20" fmla="*/ 126 w 316"/>
                  <a:gd name="T21" fmla="*/ 59 h 68"/>
                  <a:gd name="T22" fmla="*/ 103 w 316"/>
                  <a:gd name="T23" fmla="*/ 56 h 68"/>
                  <a:gd name="T24" fmla="*/ 80 w 316"/>
                  <a:gd name="T25" fmla="*/ 54 h 68"/>
                  <a:gd name="T26" fmla="*/ 58 w 316"/>
                  <a:gd name="T27" fmla="*/ 52 h 68"/>
                  <a:gd name="T28" fmla="*/ 37 w 316"/>
                  <a:gd name="T29" fmla="*/ 48 h 68"/>
                  <a:gd name="T30" fmla="*/ 18 w 316"/>
                  <a:gd name="T31" fmla="*/ 46 h 68"/>
                  <a:gd name="T32" fmla="*/ 0 w 316"/>
                  <a:gd name="T33" fmla="*/ 44 h 68"/>
                  <a:gd name="T34" fmla="*/ 3 w 316"/>
                  <a:gd name="T35" fmla="*/ 56 h 68"/>
                  <a:gd name="T36" fmla="*/ 29 w 316"/>
                  <a:gd name="T37" fmla="*/ 57 h 68"/>
                  <a:gd name="T38" fmla="*/ 43 w 316"/>
                  <a:gd name="T39" fmla="*/ 60 h 68"/>
                  <a:gd name="T40" fmla="*/ 58 w 316"/>
                  <a:gd name="T41" fmla="*/ 62 h 68"/>
                  <a:gd name="T42" fmla="*/ 75 w 316"/>
                  <a:gd name="T43" fmla="*/ 63 h 68"/>
                  <a:gd name="T44" fmla="*/ 94 w 316"/>
                  <a:gd name="T45" fmla="*/ 65 h 68"/>
                  <a:gd name="T46" fmla="*/ 114 w 316"/>
                  <a:gd name="T47" fmla="*/ 67 h 68"/>
                  <a:gd name="T48" fmla="*/ 135 w 316"/>
                  <a:gd name="T49" fmla="*/ 68 h 68"/>
                  <a:gd name="T50" fmla="*/ 157 w 316"/>
                  <a:gd name="T51" fmla="*/ 68 h 68"/>
                  <a:gd name="T52" fmla="*/ 178 w 316"/>
                  <a:gd name="T53" fmla="*/ 67 h 68"/>
                  <a:gd name="T54" fmla="*/ 200 w 316"/>
                  <a:gd name="T55" fmla="*/ 65 h 68"/>
                  <a:gd name="T56" fmla="*/ 220 w 316"/>
                  <a:gd name="T57" fmla="*/ 62 h 68"/>
                  <a:gd name="T58" fmla="*/ 240 w 316"/>
                  <a:gd name="T59" fmla="*/ 57 h 68"/>
                  <a:gd name="T60" fmla="*/ 259 w 316"/>
                  <a:gd name="T61" fmla="*/ 52 h 68"/>
                  <a:gd name="T62" fmla="*/ 277 w 316"/>
                  <a:gd name="T63" fmla="*/ 45 h 68"/>
                  <a:gd name="T64" fmla="*/ 292 w 316"/>
                  <a:gd name="T65" fmla="*/ 35 h 68"/>
                  <a:gd name="T66" fmla="*/ 305 w 316"/>
                  <a:gd name="T67" fmla="*/ 24 h 68"/>
                  <a:gd name="T68" fmla="*/ 316 w 316"/>
                  <a:gd name="T69" fmla="*/ 11 h 68"/>
                  <a:gd name="T70" fmla="*/ 316 w 316"/>
                  <a:gd name="T7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16" h="68">
                    <a:moveTo>
                      <a:pt x="316" y="0"/>
                    </a:moveTo>
                    <a:lnTo>
                      <a:pt x="305" y="16"/>
                    </a:lnTo>
                    <a:lnTo>
                      <a:pt x="293" y="29"/>
                    </a:lnTo>
                    <a:lnTo>
                      <a:pt x="277" y="39"/>
                    </a:lnTo>
                    <a:lnTo>
                      <a:pt x="259" y="47"/>
                    </a:lnTo>
                    <a:lnTo>
                      <a:pt x="240" y="53"/>
                    </a:lnTo>
                    <a:lnTo>
                      <a:pt x="218" y="57"/>
                    </a:lnTo>
                    <a:lnTo>
                      <a:pt x="196" y="60"/>
                    </a:lnTo>
                    <a:lnTo>
                      <a:pt x="173" y="60"/>
                    </a:lnTo>
                    <a:lnTo>
                      <a:pt x="150" y="60"/>
                    </a:lnTo>
                    <a:lnTo>
                      <a:pt x="126" y="59"/>
                    </a:lnTo>
                    <a:lnTo>
                      <a:pt x="103" y="56"/>
                    </a:lnTo>
                    <a:lnTo>
                      <a:pt x="80" y="54"/>
                    </a:lnTo>
                    <a:lnTo>
                      <a:pt x="58" y="52"/>
                    </a:lnTo>
                    <a:lnTo>
                      <a:pt x="37" y="48"/>
                    </a:lnTo>
                    <a:lnTo>
                      <a:pt x="18" y="46"/>
                    </a:lnTo>
                    <a:lnTo>
                      <a:pt x="0" y="44"/>
                    </a:lnTo>
                    <a:lnTo>
                      <a:pt x="3" y="56"/>
                    </a:lnTo>
                    <a:lnTo>
                      <a:pt x="29" y="57"/>
                    </a:lnTo>
                    <a:lnTo>
                      <a:pt x="43" y="60"/>
                    </a:lnTo>
                    <a:lnTo>
                      <a:pt x="58" y="62"/>
                    </a:lnTo>
                    <a:lnTo>
                      <a:pt x="75" y="63"/>
                    </a:lnTo>
                    <a:lnTo>
                      <a:pt x="94" y="65"/>
                    </a:lnTo>
                    <a:lnTo>
                      <a:pt x="114" y="67"/>
                    </a:lnTo>
                    <a:lnTo>
                      <a:pt x="135" y="68"/>
                    </a:lnTo>
                    <a:lnTo>
                      <a:pt x="157" y="68"/>
                    </a:lnTo>
                    <a:lnTo>
                      <a:pt x="178" y="67"/>
                    </a:lnTo>
                    <a:lnTo>
                      <a:pt x="200" y="65"/>
                    </a:lnTo>
                    <a:lnTo>
                      <a:pt x="220" y="62"/>
                    </a:lnTo>
                    <a:lnTo>
                      <a:pt x="240" y="57"/>
                    </a:lnTo>
                    <a:lnTo>
                      <a:pt x="259" y="52"/>
                    </a:lnTo>
                    <a:lnTo>
                      <a:pt x="277" y="45"/>
                    </a:lnTo>
                    <a:lnTo>
                      <a:pt x="292" y="35"/>
                    </a:lnTo>
                    <a:lnTo>
                      <a:pt x="305" y="24"/>
                    </a:lnTo>
                    <a:lnTo>
                      <a:pt x="316" y="11"/>
                    </a:lnTo>
                    <a:lnTo>
                      <a:pt x="316" y="0"/>
                    </a:lnTo>
                    <a:close/>
                  </a:path>
                </a:pathLst>
              </a:custGeom>
              <a:solidFill>
                <a:srgbClr val="876B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1" name="Freeform 342"/>
              <p:cNvSpPr>
                <a:spLocks noChangeAspect="1"/>
              </p:cNvSpPr>
              <p:nvPr/>
            </p:nvSpPr>
            <p:spPr bwMode="auto">
              <a:xfrm>
                <a:off x="5164" y="3369"/>
                <a:ext cx="57" cy="14"/>
              </a:xfrm>
              <a:custGeom>
                <a:avLst/>
                <a:gdLst>
                  <a:gd name="T0" fmla="*/ 314 w 314"/>
                  <a:gd name="T1" fmla="*/ 0 h 68"/>
                  <a:gd name="T2" fmla="*/ 304 w 314"/>
                  <a:gd name="T3" fmla="*/ 16 h 68"/>
                  <a:gd name="T4" fmla="*/ 291 w 314"/>
                  <a:gd name="T5" fmla="*/ 29 h 68"/>
                  <a:gd name="T6" fmla="*/ 275 w 314"/>
                  <a:gd name="T7" fmla="*/ 39 h 68"/>
                  <a:gd name="T8" fmla="*/ 258 w 314"/>
                  <a:gd name="T9" fmla="*/ 47 h 68"/>
                  <a:gd name="T10" fmla="*/ 238 w 314"/>
                  <a:gd name="T11" fmla="*/ 53 h 68"/>
                  <a:gd name="T12" fmla="*/ 217 w 314"/>
                  <a:gd name="T13" fmla="*/ 57 h 68"/>
                  <a:gd name="T14" fmla="*/ 195 w 314"/>
                  <a:gd name="T15" fmla="*/ 60 h 68"/>
                  <a:gd name="T16" fmla="*/ 172 w 314"/>
                  <a:gd name="T17" fmla="*/ 60 h 68"/>
                  <a:gd name="T18" fmla="*/ 148 w 314"/>
                  <a:gd name="T19" fmla="*/ 60 h 68"/>
                  <a:gd name="T20" fmla="*/ 125 w 314"/>
                  <a:gd name="T21" fmla="*/ 58 h 68"/>
                  <a:gd name="T22" fmla="*/ 101 w 314"/>
                  <a:gd name="T23" fmla="*/ 56 h 68"/>
                  <a:gd name="T24" fmla="*/ 79 w 314"/>
                  <a:gd name="T25" fmla="*/ 54 h 68"/>
                  <a:gd name="T26" fmla="*/ 57 w 314"/>
                  <a:gd name="T27" fmla="*/ 52 h 68"/>
                  <a:gd name="T28" fmla="*/ 37 w 314"/>
                  <a:gd name="T29" fmla="*/ 48 h 68"/>
                  <a:gd name="T30" fmla="*/ 17 w 314"/>
                  <a:gd name="T31" fmla="*/ 46 h 68"/>
                  <a:gd name="T32" fmla="*/ 0 w 314"/>
                  <a:gd name="T33" fmla="*/ 44 h 68"/>
                  <a:gd name="T34" fmla="*/ 1 w 314"/>
                  <a:gd name="T35" fmla="*/ 57 h 68"/>
                  <a:gd name="T36" fmla="*/ 28 w 314"/>
                  <a:gd name="T37" fmla="*/ 58 h 68"/>
                  <a:gd name="T38" fmla="*/ 43 w 314"/>
                  <a:gd name="T39" fmla="*/ 60 h 68"/>
                  <a:gd name="T40" fmla="*/ 60 w 314"/>
                  <a:gd name="T41" fmla="*/ 62 h 68"/>
                  <a:gd name="T42" fmla="*/ 78 w 314"/>
                  <a:gd name="T43" fmla="*/ 64 h 68"/>
                  <a:gd name="T44" fmla="*/ 98 w 314"/>
                  <a:gd name="T45" fmla="*/ 65 h 68"/>
                  <a:gd name="T46" fmla="*/ 118 w 314"/>
                  <a:gd name="T47" fmla="*/ 67 h 68"/>
                  <a:gd name="T48" fmla="*/ 139 w 314"/>
                  <a:gd name="T49" fmla="*/ 68 h 68"/>
                  <a:gd name="T50" fmla="*/ 161 w 314"/>
                  <a:gd name="T51" fmla="*/ 68 h 68"/>
                  <a:gd name="T52" fmla="*/ 183 w 314"/>
                  <a:gd name="T53" fmla="*/ 68 h 68"/>
                  <a:gd name="T54" fmla="*/ 205 w 314"/>
                  <a:gd name="T55" fmla="*/ 65 h 68"/>
                  <a:gd name="T56" fmla="*/ 224 w 314"/>
                  <a:gd name="T57" fmla="*/ 63 h 68"/>
                  <a:gd name="T58" fmla="*/ 244 w 314"/>
                  <a:gd name="T59" fmla="*/ 60 h 68"/>
                  <a:gd name="T60" fmla="*/ 262 w 314"/>
                  <a:gd name="T61" fmla="*/ 54 h 68"/>
                  <a:gd name="T62" fmla="*/ 278 w 314"/>
                  <a:gd name="T63" fmla="*/ 47 h 68"/>
                  <a:gd name="T64" fmla="*/ 293 w 314"/>
                  <a:gd name="T65" fmla="*/ 39 h 68"/>
                  <a:gd name="T66" fmla="*/ 305 w 314"/>
                  <a:gd name="T67" fmla="*/ 29 h 68"/>
                  <a:gd name="T68" fmla="*/ 314 w 314"/>
                  <a:gd name="T69" fmla="*/ 16 h 68"/>
                  <a:gd name="T70" fmla="*/ 314 w 314"/>
                  <a:gd name="T7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14" h="68">
                    <a:moveTo>
                      <a:pt x="314" y="0"/>
                    </a:moveTo>
                    <a:lnTo>
                      <a:pt x="304" y="16"/>
                    </a:lnTo>
                    <a:lnTo>
                      <a:pt x="291" y="29"/>
                    </a:lnTo>
                    <a:lnTo>
                      <a:pt x="275" y="39"/>
                    </a:lnTo>
                    <a:lnTo>
                      <a:pt x="258" y="47"/>
                    </a:lnTo>
                    <a:lnTo>
                      <a:pt x="238" y="53"/>
                    </a:lnTo>
                    <a:lnTo>
                      <a:pt x="217" y="57"/>
                    </a:lnTo>
                    <a:lnTo>
                      <a:pt x="195" y="60"/>
                    </a:lnTo>
                    <a:lnTo>
                      <a:pt x="172" y="60"/>
                    </a:lnTo>
                    <a:lnTo>
                      <a:pt x="148" y="60"/>
                    </a:lnTo>
                    <a:lnTo>
                      <a:pt x="125" y="58"/>
                    </a:lnTo>
                    <a:lnTo>
                      <a:pt x="101" y="56"/>
                    </a:lnTo>
                    <a:lnTo>
                      <a:pt x="79" y="54"/>
                    </a:lnTo>
                    <a:lnTo>
                      <a:pt x="57" y="52"/>
                    </a:lnTo>
                    <a:lnTo>
                      <a:pt x="37" y="48"/>
                    </a:lnTo>
                    <a:lnTo>
                      <a:pt x="17" y="46"/>
                    </a:lnTo>
                    <a:lnTo>
                      <a:pt x="0" y="44"/>
                    </a:lnTo>
                    <a:lnTo>
                      <a:pt x="1" y="57"/>
                    </a:lnTo>
                    <a:lnTo>
                      <a:pt x="28" y="58"/>
                    </a:lnTo>
                    <a:lnTo>
                      <a:pt x="43" y="60"/>
                    </a:lnTo>
                    <a:lnTo>
                      <a:pt x="60" y="62"/>
                    </a:lnTo>
                    <a:lnTo>
                      <a:pt x="78" y="64"/>
                    </a:lnTo>
                    <a:lnTo>
                      <a:pt x="98" y="65"/>
                    </a:lnTo>
                    <a:lnTo>
                      <a:pt x="118" y="67"/>
                    </a:lnTo>
                    <a:lnTo>
                      <a:pt x="139" y="68"/>
                    </a:lnTo>
                    <a:lnTo>
                      <a:pt x="161" y="68"/>
                    </a:lnTo>
                    <a:lnTo>
                      <a:pt x="183" y="68"/>
                    </a:lnTo>
                    <a:lnTo>
                      <a:pt x="205" y="65"/>
                    </a:lnTo>
                    <a:lnTo>
                      <a:pt x="224" y="63"/>
                    </a:lnTo>
                    <a:lnTo>
                      <a:pt x="244" y="60"/>
                    </a:lnTo>
                    <a:lnTo>
                      <a:pt x="262" y="54"/>
                    </a:lnTo>
                    <a:lnTo>
                      <a:pt x="278" y="47"/>
                    </a:lnTo>
                    <a:lnTo>
                      <a:pt x="293" y="39"/>
                    </a:lnTo>
                    <a:lnTo>
                      <a:pt x="305" y="29"/>
                    </a:lnTo>
                    <a:lnTo>
                      <a:pt x="314" y="16"/>
                    </a:lnTo>
                    <a:lnTo>
                      <a:pt x="314" y="0"/>
                    </a:lnTo>
                    <a:close/>
                  </a:path>
                </a:pathLst>
              </a:custGeom>
              <a:solidFill>
                <a:srgbClr val="876B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 name="Freeform 343"/>
              <p:cNvSpPr>
                <a:spLocks noChangeAspect="1"/>
              </p:cNvSpPr>
              <p:nvPr/>
            </p:nvSpPr>
            <p:spPr bwMode="auto">
              <a:xfrm>
                <a:off x="5185" y="3386"/>
                <a:ext cx="26" cy="9"/>
              </a:xfrm>
              <a:custGeom>
                <a:avLst/>
                <a:gdLst>
                  <a:gd name="T0" fmla="*/ 147 w 148"/>
                  <a:gd name="T1" fmla="*/ 18 h 43"/>
                  <a:gd name="T2" fmla="*/ 148 w 148"/>
                  <a:gd name="T3" fmla="*/ 0 h 43"/>
                  <a:gd name="T4" fmla="*/ 0 w 148"/>
                  <a:gd name="T5" fmla="*/ 25 h 43"/>
                  <a:gd name="T6" fmla="*/ 1 w 148"/>
                  <a:gd name="T7" fmla="*/ 43 h 43"/>
                  <a:gd name="T8" fmla="*/ 147 w 148"/>
                  <a:gd name="T9" fmla="*/ 18 h 43"/>
                </a:gdLst>
                <a:ahLst/>
                <a:cxnLst>
                  <a:cxn ang="0">
                    <a:pos x="T0" y="T1"/>
                  </a:cxn>
                  <a:cxn ang="0">
                    <a:pos x="T2" y="T3"/>
                  </a:cxn>
                  <a:cxn ang="0">
                    <a:pos x="T4" y="T5"/>
                  </a:cxn>
                  <a:cxn ang="0">
                    <a:pos x="T6" y="T7"/>
                  </a:cxn>
                  <a:cxn ang="0">
                    <a:pos x="T8" y="T9"/>
                  </a:cxn>
                </a:cxnLst>
                <a:rect l="0" t="0" r="r" b="b"/>
                <a:pathLst>
                  <a:path w="148" h="43">
                    <a:moveTo>
                      <a:pt x="147" y="18"/>
                    </a:moveTo>
                    <a:lnTo>
                      <a:pt x="148" y="0"/>
                    </a:lnTo>
                    <a:lnTo>
                      <a:pt x="0" y="25"/>
                    </a:lnTo>
                    <a:lnTo>
                      <a:pt x="1" y="43"/>
                    </a:lnTo>
                    <a:lnTo>
                      <a:pt x="147" y="18"/>
                    </a:lnTo>
                    <a:close/>
                  </a:path>
                </a:pathLst>
              </a:custGeom>
              <a:solidFill>
                <a:srgbClr val="333D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 name="Freeform 344"/>
              <p:cNvSpPr>
                <a:spLocks noChangeAspect="1"/>
              </p:cNvSpPr>
              <p:nvPr/>
            </p:nvSpPr>
            <p:spPr bwMode="auto">
              <a:xfrm>
                <a:off x="5183" y="3384"/>
                <a:ext cx="32" cy="13"/>
              </a:xfrm>
              <a:custGeom>
                <a:avLst/>
                <a:gdLst>
                  <a:gd name="T0" fmla="*/ 178 w 178"/>
                  <a:gd name="T1" fmla="*/ 4 h 60"/>
                  <a:gd name="T2" fmla="*/ 176 w 178"/>
                  <a:gd name="T3" fmla="*/ 34 h 60"/>
                  <a:gd name="T4" fmla="*/ 154 w 178"/>
                  <a:gd name="T5" fmla="*/ 27 h 60"/>
                  <a:gd name="T6" fmla="*/ 155 w 178"/>
                  <a:gd name="T7" fmla="*/ 12 h 60"/>
                  <a:gd name="T8" fmla="*/ 13 w 178"/>
                  <a:gd name="T9" fmla="*/ 35 h 60"/>
                  <a:gd name="T10" fmla="*/ 12 w 178"/>
                  <a:gd name="T11" fmla="*/ 58 h 60"/>
                  <a:gd name="T12" fmla="*/ 0 w 178"/>
                  <a:gd name="T13" fmla="*/ 60 h 60"/>
                  <a:gd name="T14" fmla="*/ 0 w 178"/>
                  <a:gd name="T15" fmla="*/ 28 h 60"/>
                  <a:gd name="T16" fmla="*/ 21 w 178"/>
                  <a:gd name="T17" fmla="*/ 22 h 60"/>
                  <a:gd name="T18" fmla="*/ 42 w 178"/>
                  <a:gd name="T19" fmla="*/ 18 h 60"/>
                  <a:gd name="T20" fmla="*/ 62 w 178"/>
                  <a:gd name="T21" fmla="*/ 13 h 60"/>
                  <a:gd name="T22" fmla="*/ 81 w 178"/>
                  <a:gd name="T23" fmla="*/ 9 h 60"/>
                  <a:gd name="T24" fmla="*/ 102 w 178"/>
                  <a:gd name="T25" fmla="*/ 5 h 60"/>
                  <a:gd name="T26" fmla="*/ 123 w 178"/>
                  <a:gd name="T27" fmla="*/ 3 h 60"/>
                  <a:gd name="T28" fmla="*/ 143 w 178"/>
                  <a:gd name="T29" fmla="*/ 0 h 60"/>
                  <a:gd name="T30" fmla="*/ 165 w 178"/>
                  <a:gd name="T31" fmla="*/ 0 h 60"/>
                  <a:gd name="T32" fmla="*/ 178 w 178"/>
                  <a:gd name="T33"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8" h="60">
                    <a:moveTo>
                      <a:pt x="178" y="4"/>
                    </a:moveTo>
                    <a:lnTo>
                      <a:pt x="176" y="34"/>
                    </a:lnTo>
                    <a:lnTo>
                      <a:pt x="154" y="27"/>
                    </a:lnTo>
                    <a:lnTo>
                      <a:pt x="155" y="12"/>
                    </a:lnTo>
                    <a:lnTo>
                      <a:pt x="13" y="35"/>
                    </a:lnTo>
                    <a:lnTo>
                      <a:pt x="12" y="58"/>
                    </a:lnTo>
                    <a:lnTo>
                      <a:pt x="0" y="60"/>
                    </a:lnTo>
                    <a:lnTo>
                      <a:pt x="0" y="28"/>
                    </a:lnTo>
                    <a:lnTo>
                      <a:pt x="21" y="22"/>
                    </a:lnTo>
                    <a:lnTo>
                      <a:pt x="42" y="18"/>
                    </a:lnTo>
                    <a:lnTo>
                      <a:pt x="62" y="13"/>
                    </a:lnTo>
                    <a:lnTo>
                      <a:pt x="81" y="9"/>
                    </a:lnTo>
                    <a:lnTo>
                      <a:pt x="102" y="5"/>
                    </a:lnTo>
                    <a:lnTo>
                      <a:pt x="123" y="3"/>
                    </a:lnTo>
                    <a:lnTo>
                      <a:pt x="143" y="0"/>
                    </a:lnTo>
                    <a:lnTo>
                      <a:pt x="165" y="0"/>
                    </a:lnTo>
                    <a:lnTo>
                      <a:pt x="178" y="4"/>
                    </a:lnTo>
                    <a:close/>
                  </a:path>
                </a:pathLst>
              </a:custGeom>
              <a:solidFill>
                <a:srgbClr val="876B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 name="Freeform 345"/>
              <p:cNvSpPr>
                <a:spLocks noChangeAspect="1"/>
              </p:cNvSpPr>
              <p:nvPr/>
            </p:nvSpPr>
            <p:spPr bwMode="auto">
              <a:xfrm>
                <a:off x="5165" y="3395"/>
                <a:ext cx="55" cy="106"/>
              </a:xfrm>
              <a:custGeom>
                <a:avLst/>
                <a:gdLst>
                  <a:gd name="T0" fmla="*/ 308 w 308"/>
                  <a:gd name="T1" fmla="*/ 149 h 513"/>
                  <a:gd name="T2" fmla="*/ 283 w 308"/>
                  <a:gd name="T3" fmla="*/ 290 h 513"/>
                  <a:gd name="T4" fmla="*/ 256 w 308"/>
                  <a:gd name="T5" fmla="*/ 381 h 513"/>
                  <a:gd name="T6" fmla="*/ 234 w 308"/>
                  <a:gd name="T7" fmla="*/ 390 h 513"/>
                  <a:gd name="T8" fmla="*/ 214 w 308"/>
                  <a:gd name="T9" fmla="*/ 400 h 513"/>
                  <a:gd name="T10" fmla="*/ 197 w 308"/>
                  <a:gd name="T11" fmla="*/ 405 h 513"/>
                  <a:gd name="T12" fmla="*/ 181 w 308"/>
                  <a:gd name="T13" fmla="*/ 411 h 513"/>
                  <a:gd name="T14" fmla="*/ 164 w 308"/>
                  <a:gd name="T15" fmla="*/ 415 h 513"/>
                  <a:gd name="T16" fmla="*/ 145 w 308"/>
                  <a:gd name="T17" fmla="*/ 417 h 513"/>
                  <a:gd name="T18" fmla="*/ 125 w 308"/>
                  <a:gd name="T19" fmla="*/ 417 h 513"/>
                  <a:gd name="T20" fmla="*/ 99 w 308"/>
                  <a:gd name="T21" fmla="*/ 416 h 513"/>
                  <a:gd name="T22" fmla="*/ 73 w 308"/>
                  <a:gd name="T23" fmla="*/ 414 h 513"/>
                  <a:gd name="T24" fmla="*/ 0 w 308"/>
                  <a:gd name="T25" fmla="*/ 0 h 513"/>
                  <a:gd name="T26" fmla="*/ 63 w 308"/>
                  <a:gd name="T27" fmla="*/ 477 h 513"/>
                  <a:gd name="T28" fmla="*/ 73 w 308"/>
                  <a:gd name="T29" fmla="*/ 509 h 513"/>
                  <a:gd name="T30" fmla="*/ 97 w 308"/>
                  <a:gd name="T31" fmla="*/ 510 h 513"/>
                  <a:gd name="T32" fmla="*/ 119 w 308"/>
                  <a:gd name="T33" fmla="*/ 511 h 513"/>
                  <a:gd name="T34" fmla="*/ 139 w 308"/>
                  <a:gd name="T35" fmla="*/ 513 h 513"/>
                  <a:gd name="T36" fmla="*/ 159 w 308"/>
                  <a:gd name="T37" fmla="*/ 511 h 513"/>
                  <a:gd name="T38" fmla="*/ 179 w 308"/>
                  <a:gd name="T39" fmla="*/ 509 h 513"/>
                  <a:gd name="T40" fmla="*/ 197 w 308"/>
                  <a:gd name="T41" fmla="*/ 503 h 513"/>
                  <a:gd name="T42" fmla="*/ 215 w 308"/>
                  <a:gd name="T43" fmla="*/ 494 h 513"/>
                  <a:gd name="T44" fmla="*/ 235 w 308"/>
                  <a:gd name="T45" fmla="*/ 480 h 513"/>
                  <a:gd name="T46" fmla="*/ 257 w 308"/>
                  <a:gd name="T47" fmla="*/ 462 h 513"/>
                  <a:gd name="T48" fmla="*/ 283 w 308"/>
                  <a:gd name="T49" fmla="*/ 339 h 513"/>
                  <a:gd name="T50" fmla="*/ 298 w 308"/>
                  <a:gd name="T51" fmla="*/ 238 h 513"/>
                  <a:gd name="T52" fmla="*/ 308 w 308"/>
                  <a:gd name="T53" fmla="*/ 149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8" h="513">
                    <a:moveTo>
                      <a:pt x="308" y="149"/>
                    </a:moveTo>
                    <a:lnTo>
                      <a:pt x="283" y="290"/>
                    </a:lnTo>
                    <a:lnTo>
                      <a:pt x="256" y="381"/>
                    </a:lnTo>
                    <a:lnTo>
                      <a:pt x="234" y="390"/>
                    </a:lnTo>
                    <a:lnTo>
                      <a:pt x="214" y="400"/>
                    </a:lnTo>
                    <a:lnTo>
                      <a:pt x="197" y="405"/>
                    </a:lnTo>
                    <a:lnTo>
                      <a:pt x="181" y="411"/>
                    </a:lnTo>
                    <a:lnTo>
                      <a:pt x="164" y="415"/>
                    </a:lnTo>
                    <a:lnTo>
                      <a:pt x="145" y="417"/>
                    </a:lnTo>
                    <a:lnTo>
                      <a:pt x="125" y="417"/>
                    </a:lnTo>
                    <a:lnTo>
                      <a:pt x="99" y="416"/>
                    </a:lnTo>
                    <a:lnTo>
                      <a:pt x="73" y="414"/>
                    </a:lnTo>
                    <a:lnTo>
                      <a:pt x="0" y="0"/>
                    </a:lnTo>
                    <a:lnTo>
                      <a:pt x="63" y="477"/>
                    </a:lnTo>
                    <a:lnTo>
                      <a:pt x="73" y="509"/>
                    </a:lnTo>
                    <a:lnTo>
                      <a:pt x="97" y="510"/>
                    </a:lnTo>
                    <a:lnTo>
                      <a:pt x="119" y="511"/>
                    </a:lnTo>
                    <a:lnTo>
                      <a:pt x="139" y="513"/>
                    </a:lnTo>
                    <a:lnTo>
                      <a:pt x="159" y="511"/>
                    </a:lnTo>
                    <a:lnTo>
                      <a:pt x="179" y="509"/>
                    </a:lnTo>
                    <a:lnTo>
                      <a:pt x="197" y="503"/>
                    </a:lnTo>
                    <a:lnTo>
                      <a:pt x="215" y="494"/>
                    </a:lnTo>
                    <a:lnTo>
                      <a:pt x="235" y="480"/>
                    </a:lnTo>
                    <a:lnTo>
                      <a:pt x="257" y="462"/>
                    </a:lnTo>
                    <a:lnTo>
                      <a:pt x="283" y="339"/>
                    </a:lnTo>
                    <a:lnTo>
                      <a:pt x="298" y="238"/>
                    </a:lnTo>
                    <a:lnTo>
                      <a:pt x="308" y="149"/>
                    </a:lnTo>
                    <a:close/>
                  </a:path>
                </a:pathLst>
              </a:custGeom>
              <a:solidFill>
                <a:srgbClr val="0023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 name="Freeform 346"/>
              <p:cNvSpPr>
                <a:spLocks noChangeAspect="1"/>
              </p:cNvSpPr>
              <p:nvPr/>
            </p:nvSpPr>
            <p:spPr bwMode="auto">
              <a:xfrm>
                <a:off x="5210" y="3424"/>
                <a:ext cx="12" cy="89"/>
              </a:xfrm>
              <a:custGeom>
                <a:avLst/>
                <a:gdLst>
                  <a:gd name="T0" fmla="*/ 66 w 66"/>
                  <a:gd name="T1" fmla="*/ 29 h 428"/>
                  <a:gd name="T2" fmla="*/ 54 w 66"/>
                  <a:gd name="T3" fmla="*/ 181 h 428"/>
                  <a:gd name="T4" fmla="*/ 33 w 66"/>
                  <a:gd name="T5" fmla="*/ 322 h 428"/>
                  <a:gd name="T6" fmla="*/ 17 w 66"/>
                  <a:gd name="T7" fmla="*/ 382 h 428"/>
                  <a:gd name="T8" fmla="*/ 8 w 66"/>
                  <a:gd name="T9" fmla="*/ 428 h 428"/>
                  <a:gd name="T10" fmla="*/ 9 w 66"/>
                  <a:gd name="T11" fmla="*/ 369 h 428"/>
                  <a:gd name="T12" fmla="*/ 0 w 66"/>
                  <a:gd name="T13" fmla="*/ 334 h 428"/>
                  <a:gd name="T14" fmla="*/ 22 w 66"/>
                  <a:gd name="T15" fmla="*/ 236 h 428"/>
                  <a:gd name="T16" fmla="*/ 44 w 66"/>
                  <a:gd name="T17" fmla="*/ 120 h 428"/>
                  <a:gd name="T18" fmla="*/ 54 w 66"/>
                  <a:gd name="T19" fmla="*/ 0 h 428"/>
                  <a:gd name="T20" fmla="*/ 56 w 66"/>
                  <a:gd name="T21" fmla="*/ 4 h 428"/>
                  <a:gd name="T22" fmla="*/ 60 w 66"/>
                  <a:gd name="T23" fmla="*/ 13 h 428"/>
                  <a:gd name="T24" fmla="*/ 63 w 66"/>
                  <a:gd name="T25" fmla="*/ 23 h 428"/>
                  <a:gd name="T26" fmla="*/ 66 w 66"/>
                  <a:gd name="T27" fmla="*/ 29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428">
                    <a:moveTo>
                      <a:pt x="66" y="29"/>
                    </a:moveTo>
                    <a:lnTo>
                      <a:pt x="54" y="181"/>
                    </a:lnTo>
                    <a:lnTo>
                      <a:pt x="33" y="322"/>
                    </a:lnTo>
                    <a:lnTo>
                      <a:pt x="17" y="382"/>
                    </a:lnTo>
                    <a:lnTo>
                      <a:pt x="8" y="428"/>
                    </a:lnTo>
                    <a:lnTo>
                      <a:pt x="9" y="369"/>
                    </a:lnTo>
                    <a:lnTo>
                      <a:pt x="0" y="334"/>
                    </a:lnTo>
                    <a:lnTo>
                      <a:pt x="22" y="236"/>
                    </a:lnTo>
                    <a:lnTo>
                      <a:pt x="44" y="120"/>
                    </a:lnTo>
                    <a:lnTo>
                      <a:pt x="54" y="0"/>
                    </a:lnTo>
                    <a:lnTo>
                      <a:pt x="56" y="4"/>
                    </a:lnTo>
                    <a:lnTo>
                      <a:pt x="60" y="13"/>
                    </a:lnTo>
                    <a:lnTo>
                      <a:pt x="63" y="23"/>
                    </a:lnTo>
                    <a:lnTo>
                      <a:pt x="66" y="29"/>
                    </a:lnTo>
                    <a:close/>
                  </a:path>
                </a:pathLst>
              </a:custGeom>
              <a:solidFill>
                <a:srgbClr val="6356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 name="Freeform 347"/>
              <p:cNvSpPr>
                <a:spLocks noChangeAspect="1"/>
              </p:cNvSpPr>
              <p:nvPr/>
            </p:nvSpPr>
            <p:spPr bwMode="auto">
              <a:xfrm>
                <a:off x="5177" y="3494"/>
                <a:ext cx="35" cy="27"/>
              </a:xfrm>
              <a:custGeom>
                <a:avLst/>
                <a:gdLst>
                  <a:gd name="T0" fmla="*/ 176 w 195"/>
                  <a:gd name="T1" fmla="*/ 0 h 131"/>
                  <a:gd name="T2" fmla="*/ 156 w 195"/>
                  <a:gd name="T3" fmla="*/ 10 h 131"/>
                  <a:gd name="T4" fmla="*/ 135 w 195"/>
                  <a:gd name="T5" fmla="*/ 16 h 131"/>
                  <a:gd name="T6" fmla="*/ 113 w 195"/>
                  <a:gd name="T7" fmla="*/ 20 h 131"/>
                  <a:gd name="T8" fmla="*/ 92 w 195"/>
                  <a:gd name="T9" fmla="*/ 23 h 131"/>
                  <a:gd name="T10" fmla="*/ 70 w 195"/>
                  <a:gd name="T11" fmla="*/ 24 h 131"/>
                  <a:gd name="T12" fmla="*/ 47 w 195"/>
                  <a:gd name="T13" fmla="*/ 23 h 131"/>
                  <a:gd name="T14" fmla="*/ 24 w 195"/>
                  <a:gd name="T15" fmla="*/ 23 h 131"/>
                  <a:gd name="T16" fmla="*/ 0 w 195"/>
                  <a:gd name="T17" fmla="*/ 22 h 131"/>
                  <a:gd name="T18" fmla="*/ 13 w 195"/>
                  <a:gd name="T19" fmla="*/ 80 h 131"/>
                  <a:gd name="T20" fmla="*/ 29 w 195"/>
                  <a:gd name="T21" fmla="*/ 131 h 131"/>
                  <a:gd name="T22" fmla="*/ 101 w 195"/>
                  <a:gd name="T23" fmla="*/ 130 h 131"/>
                  <a:gd name="T24" fmla="*/ 172 w 195"/>
                  <a:gd name="T25" fmla="*/ 107 h 131"/>
                  <a:gd name="T26" fmla="*/ 190 w 195"/>
                  <a:gd name="T27" fmla="*/ 87 h 131"/>
                  <a:gd name="T28" fmla="*/ 195 w 195"/>
                  <a:gd name="T29" fmla="*/ 33 h 131"/>
                  <a:gd name="T30" fmla="*/ 176 w 195"/>
                  <a:gd name="T31"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5" h="131">
                    <a:moveTo>
                      <a:pt x="176" y="0"/>
                    </a:moveTo>
                    <a:lnTo>
                      <a:pt x="156" y="10"/>
                    </a:lnTo>
                    <a:lnTo>
                      <a:pt x="135" y="16"/>
                    </a:lnTo>
                    <a:lnTo>
                      <a:pt x="113" y="20"/>
                    </a:lnTo>
                    <a:lnTo>
                      <a:pt x="92" y="23"/>
                    </a:lnTo>
                    <a:lnTo>
                      <a:pt x="70" y="24"/>
                    </a:lnTo>
                    <a:lnTo>
                      <a:pt x="47" y="23"/>
                    </a:lnTo>
                    <a:lnTo>
                      <a:pt x="24" y="23"/>
                    </a:lnTo>
                    <a:lnTo>
                      <a:pt x="0" y="22"/>
                    </a:lnTo>
                    <a:lnTo>
                      <a:pt x="13" y="80"/>
                    </a:lnTo>
                    <a:lnTo>
                      <a:pt x="29" y="131"/>
                    </a:lnTo>
                    <a:lnTo>
                      <a:pt x="101" y="130"/>
                    </a:lnTo>
                    <a:lnTo>
                      <a:pt x="172" y="107"/>
                    </a:lnTo>
                    <a:lnTo>
                      <a:pt x="190" y="87"/>
                    </a:lnTo>
                    <a:lnTo>
                      <a:pt x="195" y="33"/>
                    </a:lnTo>
                    <a:lnTo>
                      <a:pt x="176" y="0"/>
                    </a:lnTo>
                    <a:close/>
                  </a:path>
                </a:pathLst>
              </a:custGeom>
              <a:solidFill>
                <a:srgbClr val="AA8E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 name="Freeform 348"/>
              <p:cNvSpPr>
                <a:spLocks noChangeAspect="1"/>
              </p:cNvSpPr>
              <p:nvPr/>
            </p:nvSpPr>
            <p:spPr bwMode="auto">
              <a:xfrm>
                <a:off x="5191" y="3411"/>
                <a:ext cx="18" cy="13"/>
              </a:xfrm>
              <a:custGeom>
                <a:avLst/>
                <a:gdLst>
                  <a:gd name="T0" fmla="*/ 34 w 101"/>
                  <a:gd name="T1" fmla="*/ 2 h 61"/>
                  <a:gd name="T2" fmla="*/ 25 w 101"/>
                  <a:gd name="T3" fmla="*/ 5 h 61"/>
                  <a:gd name="T4" fmla="*/ 17 w 101"/>
                  <a:gd name="T5" fmla="*/ 10 h 61"/>
                  <a:gd name="T6" fmla="*/ 10 w 101"/>
                  <a:gd name="T7" fmla="*/ 15 h 61"/>
                  <a:gd name="T8" fmla="*/ 4 w 101"/>
                  <a:gd name="T9" fmla="*/ 20 h 61"/>
                  <a:gd name="T10" fmla="*/ 1 w 101"/>
                  <a:gd name="T11" fmla="*/ 26 h 61"/>
                  <a:gd name="T12" fmla="*/ 0 w 101"/>
                  <a:gd name="T13" fmla="*/ 32 h 61"/>
                  <a:gd name="T14" fmla="*/ 0 w 101"/>
                  <a:gd name="T15" fmla="*/ 38 h 61"/>
                  <a:gd name="T16" fmla="*/ 2 w 101"/>
                  <a:gd name="T17" fmla="*/ 43 h 61"/>
                  <a:gd name="T18" fmla="*/ 6 w 101"/>
                  <a:gd name="T19" fmla="*/ 49 h 61"/>
                  <a:gd name="T20" fmla="*/ 12 w 101"/>
                  <a:gd name="T21" fmla="*/ 53 h 61"/>
                  <a:gd name="T22" fmla="*/ 19 w 101"/>
                  <a:gd name="T23" fmla="*/ 56 h 61"/>
                  <a:gd name="T24" fmla="*/ 27 w 101"/>
                  <a:gd name="T25" fmla="*/ 58 h 61"/>
                  <a:gd name="T26" fmla="*/ 36 w 101"/>
                  <a:gd name="T27" fmla="*/ 61 h 61"/>
                  <a:gd name="T28" fmla="*/ 47 w 101"/>
                  <a:gd name="T29" fmla="*/ 61 h 61"/>
                  <a:gd name="T30" fmla="*/ 56 w 101"/>
                  <a:gd name="T31" fmla="*/ 60 h 61"/>
                  <a:gd name="T32" fmla="*/ 66 w 101"/>
                  <a:gd name="T33" fmla="*/ 57 h 61"/>
                  <a:gd name="T34" fmla="*/ 76 w 101"/>
                  <a:gd name="T35" fmla="*/ 54 h 61"/>
                  <a:gd name="T36" fmla="*/ 85 w 101"/>
                  <a:gd name="T37" fmla="*/ 50 h 61"/>
                  <a:gd name="T38" fmla="*/ 92 w 101"/>
                  <a:gd name="T39" fmla="*/ 45 h 61"/>
                  <a:gd name="T40" fmla="*/ 96 w 101"/>
                  <a:gd name="T41" fmla="*/ 40 h 61"/>
                  <a:gd name="T42" fmla="*/ 100 w 101"/>
                  <a:gd name="T43" fmla="*/ 34 h 61"/>
                  <a:gd name="T44" fmla="*/ 101 w 101"/>
                  <a:gd name="T45" fmla="*/ 27 h 61"/>
                  <a:gd name="T46" fmla="*/ 101 w 101"/>
                  <a:gd name="T47" fmla="*/ 22 h 61"/>
                  <a:gd name="T48" fmla="*/ 99 w 101"/>
                  <a:gd name="T49" fmla="*/ 16 h 61"/>
                  <a:gd name="T50" fmla="*/ 94 w 101"/>
                  <a:gd name="T51" fmla="*/ 11 h 61"/>
                  <a:gd name="T52" fmla="*/ 88 w 101"/>
                  <a:gd name="T53" fmla="*/ 7 h 61"/>
                  <a:gd name="T54" fmla="*/ 81 w 101"/>
                  <a:gd name="T55" fmla="*/ 3 h 61"/>
                  <a:gd name="T56" fmla="*/ 73 w 101"/>
                  <a:gd name="T57" fmla="*/ 1 h 61"/>
                  <a:gd name="T58" fmla="*/ 64 w 101"/>
                  <a:gd name="T59" fmla="*/ 0 h 61"/>
                  <a:gd name="T60" fmla="*/ 54 w 101"/>
                  <a:gd name="T61" fmla="*/ 0 h 61"/>
                  <a:gd name="T62" fmla="*/ 44 w 101"/>
                  <a:gd name="T63" fmla="*/ 0 h 61"/>
                  <a:gd name="T64" fmla="*/ 34 w 101"/>
                  <a:gd name="T65" fmla="*/ 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1" h="61">
                    <a:moveTo>
                      <a:pt x="34" y="2"/>
                    </a:moveTo>
                    <a:lnTo>
                      <a:pt x="25" y="5"/>
                    </a:lnTo>
                    <a:lnTo>
                      <a:pt x="17" y="10"/>
                    </a:lnTo>
                    <a:lnTo>
                      <a:pt x="10" y="15"/>
                    </a:lnTo>
                    <a:lnTo>
                      <a:pt x="4" y="20"/>
                    </a:lnTo>
                    <a:lnTo>
                      <a:pt x="1" y="26"/>
                    </a:lnTo>
                    <a:lnTo>
                      <a:pt x="0" y="32"/>
                    </a:lnTo>
                    <a:lnTo>
                      <a:pt x="0" y="38"/>
                    </a:lnTo>
                    <a:lnTo>
                      <a:pt x="2" y="43"/>
                    </a:lnTo>
                    <a:lnTo>
                      <a:pt x="6" y="49"/>
                    </a:lnTo>
                    <a:lnTo>
                      <a:pt x="12" y="53"/>
                    </a:lnTo>
                    <a:lnTo>
                      <a:pt x="19" y="56"/>
                    </a:lnTo>
                    <a:lnTo>
                      <a:pt x="27" y="58"/>
                    </a:lnTo>
                    <a:lnTo>
                      <a:pt x="36" y="61"/>
                    </a:lnTo>
                    <a:lnTo>
                      <a:pt x="47" y="61"/>
                    </a:lnTo>
                    <a:lnTo>
                      <a:pt x="56" y="60"/>
                    </a:lnTo>
                    <a:lnTo>
                      <a:pt x="66" y="57"/>
                    </a:lnTo>
                    <a:lnTo>
                      <a:pt x="76" y="54"/>
                    </a:lnTo>
                    <a:lnTo>
                      <a:pt x="85" y="50"/>
                    </a:lnTo>
                    <a:lnTo>
                      <a:pt x="92" y="45"/>
                    </a:lnTo>
                    <a:lnTo>
                      <a:pt x="96" y="40"/>
                    </a:lnTo>
                    <a:lnTo>
                      <a:pt x="100" y="34"/>
                    </a:lnTo>
                    <a:lnTo>
                      <a:pt x="101" y="27"/>
                    </a:lnTo>
                    <a:lnTo>
                      <a:pt x="101" y="22"/>
                    </a:lnTo>
                    <a:lnTo>
                      <a:pt x="99" y="16"/>
                    </a:lnTo>
                    <a:lnTo>
                      <a:pt x="94" y="11"/>
                    </a:lnTo>
                    <a:lnTo>
                      <a:pt x="88" y="7"/>
                    </a:lnTo>
                    <a:lnTo>
                      <a:pt x="81" y="3"/>
                    </a:lnTo>
                    <a:lnTo>
                      <a:pt x="73" y="1"/>
                    </a:lnTo>
                    <a:lnTo>
                      <a:pt x="64" y="0"/>
                    </a:lnTo>
                    <a:lnTo>
                      <a:pt x="54" y="0"/>
                    </a:lnTo>
                    <a:lnTo>
                      <a:pt x="44" y="0"/>
                    </a:lnTo>
                    <a:lnTo>
                      <a:pt x="34" y="2"/>
                    </a:lnTo>
                    <a:close/>
                  </a:path>
                </a:pathLst>
              </a:custGeom>
              <a:solidFill>
                <a:srgbClr val="0023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8" name="Freeform 349"/>
              <p:cNvSpPr>
                <a:spLocks noChangeAspect="1"/>
              </p:cNvSpPr>
              <p:nvPr/>
            </p:nvSpPr>
            <p:spPr bwMode="auto">
              <a:xfrm>
                <a:off x="5192" y="3415"/>
                <a:ext cx="12" cy="8"/>
              </a:xfrm>
              <a:custGeom>
                <a:avLst/>
                <a:gdLst>
                  <a:gd name="T0" fmla="*/ 22 w 63"/>
                  <a:gd name="T1" fmla="*/ 2 h 39"/>
                  <a:gd name="T2" fmla="*/ 11 w 63"/>
                  <a:gd name="T3" fmla="*/ 7 h 39"/>
                  <a:gd name="T4" fmla="*/ 4 w 63"/>
                  <a:gd name="T5" fmla="*/ 14 h 39"/>
                  <a:gd name="T6" fmla="*/ 0 w 63"/>
                  <a:gd name="T7" fmla="*/ 20 h 39"/>
                  <a:gd name="T8" fmla="*/ 1 w 63"/>
                  <a:gd name="T9" fmla="*/ 29 h 39"/>
                  <a:gd name="T10" fmla="*/ 4 w 63"/>
                  <a:gd name="T11" fmla="*/ 32 h 39"/>
                  <a:gd name="T12" fmla="*/ 8 w 63"/>
                  <a:gd name="T13" fmla="*/ 34 h 39"/>
                  <a:gd name="T14" fmla="*/ 13 w 63"/>
                  <a:gd name="T15" fmla="*/ 37 h 39"/>
                  <a:gd name="T16" fmla="*/ 17 w 63"/>
                  <a:gd name="T17" fmla="*/ 38 h 39"/>
                  <a:gd name="T18" fmla="*/ 23 w 63"/>
                  <a:gd name="T19" fmla="*/ 39 h 39"/>
                  <a:gd name="T20" fmla="*/ 30 w 63"/>
                  <a:gd name="T21" fmla="*/ 39 h 39"/>
                  <a:gd name="T22" fmla="*/ 36 w 63"/>
                  <a:gd name="T23" fmla="*/ 38 h 39"/>
                  <a:gd name="T24" fmla="*/ 43 w 63"/>
                  <a:gd name="T25" fmla="*/ 37 h 39"/>
                  <a:gd name="T26" fmla="*/ 53 w 63"/>
                  <a:gd name="T27" fmla="*/ 32 h 39"/>
                  <a:gd name="T28" fmla="*/ 61 w 63"/>
                  <a:gd name="T29" fmla="*/ 25 h 39"/>
                  <a:gd name="T30" fmla="*/ 63 w 63"/>
                  <a:gd name="T31" fmla="*/ 18 h 39"/>
                  <a:gd name="T32" fmla="*/ 62 w 63"/>
                  <a:gd name="T33" fmla="*/ 11 h 39"/>
                  <a:gd name="T34" fmla="*/ 60 w 63"/>
                  <a:gd name="T35" fmla="*/ 8 h 39"/>
                  <a:gd name="T36" fmla="*/ 55 w 63"/>
                  <a:gd name="T37" fmla="*/ 4 h 39"/>
                  <a:gd name="T38" fmla="*/ 51 w 63"/>
                  <a:gd name="T39" fmla="*/ 2 h 39"/>
                  <a:gd name="T40" fmla="*/ 46 w 63"/>
                  <a:gd name="T41" fmla="*/ 1 h 39"/>
                  <a:gd name="T42" fmla="*/ 40 w 63"/>
                  <a:gd name="T43" fmla="*/ 0 h 39"/>
                  <a:gd name="T44" fmla="*/ 35 w 63"/>
                  <a:gd name="T45" fmla="*/ 0 h 39"/>
                  <a:gd name="T46" fmla="*/ 28 w 63"/>
                  <a:gd name="T47" fmla="*/ 1 h 39"/>
                  <a:gd name="T48" fmla="*/ 22 w 63"/>
                  <a:gd name="T49" fmla="*/ 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 h="39">
                    <a:moveTo>
                      <a:pt x="22" y="2"/>
                    </a:moveTo>
                    <a:lnTo>
                      <a:pt x="11" y="7"/>
                    </a:lnTo>
                    <a:lnTo>
                      <a:pt x="4" y="14"/>
                    </a:lnTo>
                    <a:lnTo>
                      <a:pt x="0" y="20"/>
                    </a:lnTo>
                    <a:lnTo>
                      <a:pt x="1" y="29"/>
                    </a:lnTo>
                    <a:lnTo>
                      <a:pt x="4" y="32"/>
                    </a:lnTo>
                    <a:lnTo>
                      <a:pt x="8" y="34"/>
                    </a:lnTo>
                    <a:lnTo>
                      <a:pt x="13" y="37"/>
                    </a:lnTo>
                    <a:lnTo>
                      <a:pt x="17" y="38"/>
                    </a:lnTo>
                    <a:lnTo>
                      <a:pt x="23" y="39"/>
                    </a:lnTo>
                    <a:lnTo>
                      <a:pt x="30" y="39"/>
                    </a:lnTo>
                    <a:lnTo>
                      <a:pt x="36" y="38"/>
                    </a:lnTo>
                    <a:lnTo>
                      <a:pt x="43" y="37"/>
                    </a:lnTo>
                    <a:lnTo>
                      <a:pt x="53" y="32"/>
                    </a:lnTo>
                    <a:lnTo>
                      <a:pt x="61" y="25"/>
                    </a:lnTo>
                    <a:lnTo>
                      <a:pt x="63" y="18"/>
                    </a:lnTo>
                    <a:lnTo>
                      <a:pt x="62" y="11"/>
                    </a:lnTo>
                    <a:lnTo>
                      <a:pt x="60" y="8"/>
                    </a:lnTo>
                    <a:lnTo>
                      <a:pt x="55" y="4"/>
                    </a:lnTo>
                    <a:lnTo>
                      <a:pt x="51" y="2"/>
                    </a:lnTo>
                    <a:lnTo>
                      <a:pt x="46" y="1"/>
                    </a:lnTo>
                    <a:lnTo>
                      <a:pt x="40" y="0"/>
                    </a:lnTo>
                    <a:lnTo>
                      <a:pt x="35" y="0"/>
                    </a:lnTo>
                    <a:lnTo>
                      <a:pt x="28" y="1"/>
                    </a:lnTo>
                    <a:lnTo>
                      <a:pt x="22" y="2"/>
                    </a:lnTo>
                    <a:close/>
                  </a:path>
                </a:pathLst>
              </a:custGeom>
              <a:solidFill>
                <a:srgbClr val="9670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 name="Freeform 350"/>
              <p:cNvSpPr>
                <a:spLocks noChangeAspect="1"/>
              </p:cNvSpPr>
              <p:nvPr/>
            </p:nvSpPr>
            <p:spPr bwMode="auto">
              <a:xfrm>
                <a:off x="5003" y="3367"/>
                <a:ext cx="38" cy="11"/>
              </a:xfrm>
              <a:custGeom>
                <a:avLst/>
                <a:gdLst>
                  <a:gd name="T0" fmla="*/ 100 w 204"/>
                  <a:gd name="T1" fmla="*/ 52 h 52"/>
                  <a:gd name="T2" fmla="*/ 49 w 204"/>
                  <a:gd name="T3" fmla="*/ 48 h 52"/>
                  <a:gd name="T4" fmla="*/ 0 w 204"/>
                  <a:gd name="T5" fmla="*/ 45 h 52"/>
                  <a:gd name="T6" fmla="*/ 100 w 204"/>
                  <a:gd name="T7" fmla="*/ 0 h 52"/>
                  <a:gd name="T8" fmla="*/ 204 w 204"/>
                  <a:gd name="T9" fmla="*/ 7 h 52"/>
                  <a:gd name="T10" fmla="*/ 100 w 204"/>
                  <a:gd name="T11" fmla="*/ 52 h 52"/>
                </a:gdLst>
                <a:ahLst/>
                <a:cxnLst>
                  <a:cxn ang="0">
                    <a:pos x="T0" y="T1"/>
                  </a:cxn>
                  <a:cxn ang="0">
                    <a:pos x="T2" y="T3"/>
                  </a:cxn>
                  <a:cxn ang="0">
                    <a:pos x="T4" y="T5"/>
                  </a:cxn>
                  <a:cxn ang="0">
                    <a:pos x="T6" y="T7"/>
                  </a:cxn>
                  <a:cxn ang="0">
                    <a:pos x="T8" y="T9"/>
                  </a:cxn>
                  <a:cxn ang="0">
                    <a:pos x="T10" y="T11"/>
                  </a:cxn>
                </a:cxnLst>
                <a:rect l="0" t="0" r="r" b="b"/>
                <a:pathLst>
                  <a:path w="204" h="52">
                    <a:moveTo>
                      <a:pt x="100" y="52"/>
                    </a:moveTo>
                    <a:lnTo>
                      <a:pt x="49" y="48"/>
                    </a:lnTo>
                    <a:lnTo>
                      <a:pt x="0" y="45"/>
                    </a:lnTo>
                    <a:lnTo>
                      <a:pt x="100" y="0"/>
                    </a:lnTo>
                    <a:lnTo>
                      <a:pt x="204" y="7"/>
                    </a:lnTo>
                    <a:lnTo>
                      <a:pt x="100" y="52"/>
                    </a:lnTo>
                    <a:close/>
                  </a:path>
                </a:pathLst>
              </a:custGeom>
              <a:solidFill>
                <a:srgbClr val="B28C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0" name="Freeform 351"/>
              <p:cNvSpPr>
                <a:spLocks noChangeAspect="1"/>
              </p:cNvSpPr>
              <p:nvPr/>
            </p:nvSpPr>
            <p:spPr bwMode="auto">
              <a:xfrm>
                <a:off x="4974" y="3307"/>
                <a:ext cx="115" cy="36"/>
              </a:xfrm>
              <a:custGeom>
                <a:avLst/>
                <a:gdLst>
                  <a:gd name="T0" fmla="*/ 636 w 636"/>
                  <a:gd name="T1" fmla="*/ 0 h 171"/>
                  <a:gd name="T2" fmla="*/ 122 w 636"/>
                  <a:gd name="T3" fmla="*/ 109 h 171"/>
                  <a:gd name="T4" fmla="*/ 0 w 636"/>
                  <a:gd name="T5" fmla="*/ 171 h 171"/>
                  <a:gd name="T6" fmla="*/ 353 w 636"/>
                  <a:gd name="T7" fmla="*/ 84 h 171"/>
                  <a:gd name="T8" fmla="*/ 636 w 636"/>
                  <a:gd name="T9" fmla="*/ 0 h 171"/>
                </a:gdLst>
                <a:ahLst/>
                <a:cxnLst>
                  <a:cxn ang="0">
                    <a:pos x="T0" y="T1"/>
                  </a:cxn>
                  <a:cxn ang="0">
                    <a:pos x="T2" y="T3"/>
                  </a:cxn>
                  <a:cxn ang="0">
                    <a:pos x="T4" y="T5"/>
                  </a:cxn>
                  <a:cxn ang="0">
                    <a:pos x="T6" y="T7"/>
                  </a:cxn>
                  <a:cxn ang="0">
                    <a:pos x="T8" y="T9"/>
                  </a:cxn>
                </a:cxnLst>
                <a:rect l="0" t="0" r="r" b="b"/>
                <a:pathLst>
                  <a:path w="636" h="171">
                    <a:moveTo>
                      <a:pt x="636" y="0"/>
                    </a:moveTo>
                    <a:lnTo>
                      <a:pt x="122" y="109"/>
                    </a:lnTo>
                    <a:lnTo>
                      <a:pt x="0" y="171"/>
                    </a:lnTo>
                    <a:lnTo>
                      <a:pt x="353" y="84"/>
                    </a:lnTo>
                    <a:lnTo>
                      <a:pt x="636" y="0"/>
                    </a:lnTo>
                    <a:close/>
                  </a:path>
                </a:pathLst>
              </a:custGeom>
              <a:solidFill>
                <a:srgbClr val="876B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1" name="Freeform 352"/>
              <p:cNvSpPr>
                <a:spLocks noChangeAspect="1"/>
              </p:cNvSpPr>
              <p:nvPr/>
            </p:nvSpPr>
            <p:spPr bwMode="auto">
              <a:xfrm>
                <a:off x="4902" y="3348"/>
                <a:ext cx="79" cy="21"/>
              </a:xfrm>
              <a:custGeom>
                <a:avLst/>
                <a:gdLst>
                  <a:gd name="T0" fmla="*/ 391 w 438"/>
                  <a:gd name="T1" fmla="*/ 0 h 104"/>
                  <a:gd name="T2" fmla="*/ 247 w 438"/>
                  <a:gd name="T3" fmla="*/ 26 h 104"/>
                  <a:gd name="T4" fmla="*/ 0 w 438"/>
                  <a:gd name="T5" fmla="*/ 104 h 104"/>
                  <a:gd name="T6" fmla="*/ 438 w 438"/>
                  <a:gd name="T7" fmla="*/ 92 h 104"/>
                  <a:gd name="T8" fmla="*/ 355 w 438"/>
                  <a:gd name="T9" fmla="*/ 72 h 104"/>
                  <a:gd name="T10" fmla="*/ 391 w 438"/>
                  <a:gd name="T11" fmla="*/ 0 h 104"/>
                </a:gdLst>
                <a:ahLst/>
                <a:cxnLst>
                  <a:cxn ang="0">
                    <a:pos x="T0" y="T1"/>
                  </a:cxn>
                  <a:cxn ang="0">
                    <a:pos x="T2" y="T3"/>
                  </a:cxn>
                  <a:cxn ang="0">
                    <a:pos x="T4" y="T5"/>
                  </a:cxn>
                  <a:cxn ang="0">
                    <a:pos x="T6" y="T7"/>
                  </a:cxn>
                  <a:cxn ang="0">
                    <a:pos x="T8" y="T9"/>
                  </a:cxn>
                  <a:cxn ang="0">
                    <a:pos x="T10" y="T11"/>
                  </a:cxn>
                </a:cxnLst>
                <a:rect l="0" t="0" r="r" b="b"/>
                <a:pathLst>
                  <a:path w="438" h="104">
                    <a:moveTo>
                      <a:pt x="391" y="0"/>
                    </a:moveTo>
                    <a:lnTo>
                      <a:pt x="247" y="26"/>
                    </a:lnTo>
                    <a:lnTo>
                      <a:pt x="0" y="104"/>
                    </a:lnTo>
                    <a:lnTo>
                      <a:pt x="438" y="92"/>
                    </a:lnTo>
                    <a:lnTo>
                      <a:pt x="355" y="72"/>
                    </a:lnTo>
                    <a:lnTo>
                      <a:pt x="391" y="0"/>
                    </a:lnTo>
                    <a:close/>
                  </a:path>
                </a:pathLst>
              </a:custGeom>
              <a:solidFill>
                <a:srgbClr val="B28C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 name="Freeform 353"/>
              <p:cNvSpPr>
                <a:spLocks noChangeAspect="1"/>
              </p:cNvSpPr>
              <p:nvPr/>
            </p:nvSpPr>
            <p:spPr bwMode="auto">
              <a:xfrm>
                <a:off x="5025" y="3381"/>
                <a:ext cx="22" cy="155"/>
              </a:xfrm>
              <a:custGeom>
                <a:avLst/>
                <a:gdLst>
                  <a:gd name="T0" fmla="*/ 23 w 122"/>
                  <a:gd name="T1" fmla="*/ 0 h 742"/>
                  <a:gd name="T2" fmla="*/ 27 w 122"/>
                  <a:gd name="T3" fmla="*/ 96 h 742"/>
                  <a:gd name="T4" fmla="*/ 32 w 122"/>
                  <a:gd name="T5" fmla="*/ 190 h 742"/>
                  <a:gd name="T6" fmla="*/ 38 w 122"/>
                  <a:gd name="T7" fmla="*/ 284 h 742"/>
                  <a:gd name="T8" fmla="*/ 45 w 122"/>
                  <a:gd name="T9" fmla="*/ 377 h 742"/>
                  <a:gd name="T10" fmla="*/ 55 w 122"/>
                  <a:gd name="T11" fmla="*/ 469 h 742"/>
                  <a:gd name="T12" fmla="*/ 70 w 122"/>
                  <a:gd name="T13" fmla="*/ 561 h 742"/>
                  <a:gd name="T14" fmla="*/ 92 w 122"/>
                  <a:gd name="T15" fmla="*/ 652 h 742"/>
                  <a:gd name="T16" fmla="*/ 122 w 122"/>
                  <a:gd name="T17" fmla="*/ 742 h 742"/>
                  <a:gd name="T18" fmla="*/ 99 w 122"/>
                  <a:gd name="T19" fmla="*/ 708 h 742"/>
                  <a:gd name="T20" fmla="*/ 80 w 122"/>
                  <a:gd name="T21" fmla="*/ 665 h 742"/>
                  <a:gd name="T22" fmla="*/ 66 w 122"/>
                  <a:gd name="T23" fmla="*/ 615 h 742"/>
                  <a:gd name="T24" fmla="*/ 55 w 122"/>
                  <a:gd name="T25" fmla="*/ 564 h 742"/>
                  <a:gd name="T26" fmla="*/ 47 w 122"/>
                  <a:gd name="T27" fmla="*/ 509 h 742"/>
                  <a:gd name="T28" fmla="*/ 40 w 122"/>
                  <a:gd name="T29" fmla="*/ 456 h 742"/>
                  <a:gd name="T30" fmla="*/ 35 w 122"/>
                  <a:gd name="T31" fmla="*/ 408 h 742"/>
                  <a:gd name="T32" fmla="*/ 31 w 122"/>
                  <a:gd name="T33" fmla="*/ 364 h 742"/>
                  <a:gd name="T34" fmla="*/ 0 w 122"/>
                  <a:gd name="T35" fmla="*/ 34 h 742"/>
                  <a:gd name="T36" fmla="*/ 23 w 122"/>
                  <a:gd name="T37" fmla="*/ 0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2" h="742">
                    <a:moveTo>
                      <a:pt x="23" y="0"/>
                    </a:moveTo>
                    <a:lnTo>
                      <a:pt x="27" y="96"/>
                    </a:lnTo>
                    <a:lnTo>
                      <a:pt x="32" y="190"/>
                    </a:lnTo>
                    <a:lnTo>
                      <a:pt x="38" y="284"/>
                    </a:lnTo>
                    <a:lnTo>
                      <a:pt x="45" y="377"/>
                    </a:lnTo>
                    <a:lnTo>
                      <a:pt x="55" y="469"/>
                    </a:lnTo>
                    <a:lnTo>
                      <a:pt x="70" y="561"/>
                    </a:lnTo>
                    <a:lnTo>
                      <a:pt x="92" y="652"/>
                    </a:lnTo>
                    <a:lnTo>
                      <a:pt x="122" y="742"/>
                    </a:lnTo>
                    <a:lnTo>
                      <a:pt x="99" y="708"/>
                    </a:lnTo>
                    <a:lnTo>
                      <a:pt x="80" y="665"/>
                    </a:lnTo>
                    <a:lnTo>
                      <a:pt x="66" y="615"/>
                    </a:lnTo>
                    <a:lnTo>
                      <a:pt x="55" y="564"/>
                    </a:lnTo>
                    <a:lnTo>
                      <a:pt x="47" y="509"/>
                    </a:lnTo>
                    <a:lnTo>
                      <a:pt x="40" y="456"/>
                    </a:lnTo>
                    <a:lnTo>
                      <a:pt x="35" y="408"/>
                    </a:lnTo>
                    <a:lnTo>
                      <a:pt x="31" y="364"/>
                    </a:lnTo>
                    <a:lnTo>
                      <a:pt x="0" y="34"/>
                    </a:lnTo>
                    <a:lnTo>
                      <a:pt x="23" y="0"/>
                    </a:lnTo>
                    <a:close/>
                  </a:path>
                </a:pathLst>
              </a:custGeom>
              <a:solidFill>
                <a:srgbClr val="000F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 name="Freeform 354"/>
              <p:cNvSpPr>
                <a:spLocks noChangeAspect="1"/>
              </p:cNvSpPr>
              <p:nvPr/>
            </p:nvSpPr>
            <p:spPr bwMode="auto">
              <a:xfrm>
                <a:off x="4993" y="3395"/>
                <a:ext cx="17" cy="117"/>
              </a:xfrm>
              <a:custGeom>
                <a:avLst/>
                <a:gdLst>
                  <a:gd name="T0" fmla="*/ 60 w 90"/>
                  <a:gd name="T1" fmla="*/ 0 h 561"/>
                  <a:gd name="T2" fmla="*/ 35 w 90"/>
                  <a:gd name="T3" fmla="*/ 73 h 561"/>
                  <a:gd name="T4" fmla="*/ 17 w 90"/>
                  <a:gd name="T5" fmla="*/ 144 h 561"/>
                  <a:gd name="T6" fmla="*/ 4 w 90"/>
                  <a:gd name="T7" fmla="*/ 212 h 561"/>
                  <a:gd name="T8" fmla="*/ 0 w 90"/>
                  <a:gd name="T9" fmla="*/ 279 h 561"/>
                  <a:gd name="T10" fmla="*/ 1 w 90"/>
                  <a:gd name="T11" fmla="*/ 344 h 561"/>
                  <a:gd name="T12" fmla="*/ 11 w 90"/>
                  <a:gd name="T13" fmla="*/ 405 h 561"/>
                  <a:gd name="T14" fmla="*/ 30 w 90"/>
                  <a:gd name="T15" fmla="*/ 462 h 561"/>
                  <a:gd name="T16" fmla="*/ 57 w 90"/>
                  <a:gd name="T17" fmla="*/ 517 h 561"/>
                  <a:gd name="T18" fmla="*/ 90 w 90"/>
                  <a:gd name="T19" fmla="*/ 561 h 561"/>
                  <a:gd name="T20" fmla="*/ 77 w 90"/>
                  <a:gd name="T21" fmla="*/ 494 h 561"/>
                  <a:gd name="T22" fmla="*/ 69 w 90"/>
                  <a:gd name="T23" fmla="*/ 430 h 561"/>
                  <a:gd name="T24" fmla="*/ 63 w 90"/>
                  <a:gd name="T25" fmla="*/ 368 h 561"/>
                  <a:gd name="T26" fmla="*/ 61 w 90"/>
                  <a:gd name="T27" fmla="*/ 306 h 561"/>
                  <a:gd name="T28" fmla="*/ 60 w 90"/>
                  <a:gd name="T29" fmla="*/ 240 h 561"/>
                  <a:gd name="T30" fmla="*/ 60 w 90"/>
                  <a:gd name="T31" fmla="*/ 168 h 561"/>
                  <a:gd name="T32" fmla="*/ 61 w 90"/>
                  <a:gd name="T33" fmla="*/ 89 h 561"/>
                  <a:gd name="T34" fmla="*/ 60 w 90"/>
                  <a:gd name="T35" fmla="*/ 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561">
                    <a:moveTo>
                      <a:pt x="60" y="0"/>
                    </a:moveTo>
                    <a:lnTo>
                      <a:pt x="35" y="73"/>
                    </a:lnTo>
                    <a:lnTo>
                      <a:pt x="17" y="144"/>
                    </a:lnTo>
                    <a:lnTo>
                      <a:pt x="4" y="212"/>
                    </a:lnTo>
                    <a:lnTo>
                      <a:pt x="0" y="279"/>
                    </a:lnTo>
                    <a:lnTo>
                      <a:pt x="1" y="344"/>
                    </a:lnTo>
                    <a:lnTo>
                      <a:pt x="11" y="405"/>
                    </a:lnTo>
                    <a:lnTo>
                      <a:pt x="30" y="462"/>
                    </a:lnTo>
                    <a:lnTo>
                      <a:pt x="57" y="517"/>
                    </a:lnTo>
                    <a:lnTo>
                      <a:pt x="90" y="561"/>
                    </a:lnTo>
                    <a:lnTo>
                      <a:pt x="77" y="494"/>
                    </a:lnTo>
                    <a:lnTo>
                      <a:pt x="69" y="430"/>
                    </a:lnTo>
                    <a:lnTo>
                      <a:pt x="63" y="368"/>
                    </a:lnTo>
                    <a:lnTo>
                      <a:pt x="61" y="306"/>
                    </a:lnTo>
                    <a:lnTo>
                      <a:pt x="60" y="240"/>
                    </a:lnTo>
                    <a:lnTo>
                      <a:pt x="60" y="168"/>
                    </a:lnTo>
                    <a:lnTo>
                      <a:pt x="61" y="89"/>
                    </a:lnTo>
                    <a:lnTo>
                      <a:pt x="60" y="0"/>
                    </a:lnTo>
                    <a:close/>
                  </a:path>
                </a:pathLst>
              </a:custGeom>
              <a:solidFill>
                <a:srgbClr val="776B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 name="Freeform 355"/>
              <p:cNvSpPr>
                <a:spLocks noChangeAspect="1"/>
              </p:cNvSpPr>
              <p:nvPr/>
            </p:nvSpPr>
            <p:spPr bwMode="auto">
              <a:xfrm>
                <a:off x="5004" y="3377"/>
                <a:ext cx="31" cy="194"/>
              </a:xfrm>
              <a:custGeom>
                <a:avLst/>
                <a:gdLst>
                  <a:gd name="T0" fmla="*/ 111 w 172"/>
                  <a:gd name="T1" fmla="*/ 4 h 934"/>
                  <a:gd name="T2" fmla="*/ 145 w 172"/>
                  <a:gd name="T3" fmla="*/ 521 h 934"/>
                  <a:gd name="T4" fmla="*/ 172 w 172"/>
                  <a:gd name="T5" fmla="*/ 934 h 934"/>
                  <a:gd name="T6" fmla="*/ 62 w 172"/>
                  <a:gd name="T7" fmla="*/ 914 h 934"/>
                  <a:gd name="T8" fmla="*/ 0 w 172"/>
                  <a:gd name="T9" fmla="*/ 0 h 934"/>
                  <a:gd name="T10" fmla="*/ 111 w 172"/>
                  <a:gd name="T11" fmla="*/ 4 h 934"/>
                </a:gdLst>
                <a:ahLst/>
                <a:cxnLst>
                  <a:cxn ang="0">
                    <a:pos x="T0" y="T1"/>
                  </a:cxn>
                  <a:cxn ang="0">
                    <a:pos x="T2" y="T3"/>
                  </a:cxn>
                  <a:cxn ang="0">
                    <a:pos x="T4" y="T5"/>
                  </a:cxn>
                  <a:cxn ang="0">
                    <a:pos x="T6" y="T7"/>
                  </a:cxn>
                  <a:cxn ang="0">
                    <a:pos x="T8" y="T9"/>
                  </a:cxn>
                  <a:cxn ang="0">
                    <a:pos x="T10" y="T11"/>
                  </a:cxn>
                </a:cxnLst>
                <a:rect l="0" t="0" r="r" b="b"/>
                <a:pathLst>
                  <a:path w="172" h="934">
                    <a:moveTo>
                      <a:pt x="111" y="4"/>
                    </a:moveTo>
                    <a:lnTo>
                      <a:pt x="145" y="521"/>
                    </a:lnTo>
                    <a:lnTo>
                      <a:pt x="172" y="934"/>
                    </a:lnTo>
                    <a:lnTo>
                      <a:pt x="62" y="914"/>
                    </a:lnTo>
                    <a:lnTo>
                      <a:pt x="0" y="0"/>
                    </a:lnTo>
                    <a:lnTo>
                      <a:pt x="111" y="4"/>
                    </a:lnTo>
                    <a:close/>
                  </a:path>
                </a:pathLst>
              </a:custGeom>
              <a:solidFill>
                <a:srgbClr val="776B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 name="Freeform 356"/>
              <p:cNvSpPr>
                <a:spLocks noChangeAspect="1"/>
              </p:cNvSpPr>
              <p:nvPr/>
            </p:nvSpPr>
            <p:spPr bwMode="auto">
              <a:xfrm>
                <a:off x="5033" y="3480"/>
                <a:ext cx="21" cy="60"/>
              </a:xfrm>
              <a:custGeom>
                <a:avLst/>
                <a:gdLst>
                  <a:gd name="T0" fmla="*/ 121 w 121"/>
                  <a:gd name="T1" fmla="*/ 0 h 289"/>
                  <a:gd name="T2" fmla="*/ 118 w 121"/>
                  <a:gd name="T3" fmla="*/ 189 h 289"/>
                  <a:gd name="T4" fmla="*/ 113 w 121"/>
                  <a:gd name="T5" fmla="*/ 248 h 289"/>
                  <a:gd name="T6" fmla="*/ 96 w 121"/>
                  <a:gd name="T7" fmla="*/ 289 h 289"/>
                  <a:gd name="T8" fmla="*/ 70 w 121"/>
                  <a:gd name="T9" fmla="*/ 288 h 289"/>
                  <a:gd name="T10" fmla="*/ 31 w 121"/>
                  <a:gd name="T11" fmla="*/ 236 h 289"/>
                  <a:gd name="T12" fmla="*/ 21 w 121"/>
                  <a:gd name="T13" fmla="*/ 175 h 289"/>
                  <a:gd name="T14" fmla="*/ 0 w 121"/>
                  <a:gd name="T15" fmla="*/ 1 h 289"/>
                  <a:gd name="T16" fmla="*/ 28 w 121"/>
                  <a:gd name="T17" fmla="*/ 181 h 289"/>
                  <a:gd name="T18" fmla="*/ 51 w 121"/>
                  <a:gd name="T19" fmla="*/ 248 h 289"/>
                  <a:gd name="T20" fmla="*/ 69 w 121"/>
                  <a:gd name="T21" fmla="*/ 263 h 289"/>
                  <a:gd name="T22" fmla="*/ 96 w 121"/>
                  <a:gd name="T23" fmla="*/ 249 h 289"/>
                  <a:gd name="T24" fmla="*/ 102 w 121"/>
                  <a:gd name="T25" fmla="*/ 162 h 289"/>
                  <a:gd name="T26" fmla="*/ 113 w 121"/>
                  <a:gd name="T27" fmla="*/ 39 h 289"/>
                  <a:gd name="T28" fmla="*/ 121 w 121"/>
                  <a:gd name="T29" fmla="*/ 0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 h="289">
                    <a:moveTo>
                      <a:pt x="121" y="0"/>
                    </a:moveTo>
                    <a:lnTo>
                      <a:pt x="118" y="189"/>
                    </a:lnTo>
                    <a:lnTo>
                      <a:pt x="113" y="248"/>
                    </a:lnTo>
                    <a:lnTo>
                      <a:pt x="96" y="289"/>
                    </a:lnTo>
                    <a:lnTo>
                      <a:pt x="70" y="288"/>
                    </a:lnTo>
                    <a:lnTo>
                      <a:pt x="31" y="236"/>
                    </a:lnTo>
                    <a:lnTo>
                      <a:pt x="21" y="175"/>
                    </a:lnTo>
                    <a:lnTo>
                      <a:pt x="0" y="1"/>
                    </a:lnTo>
                    <a:lnTo>
                      <a:pt x="28" y="181"/>
                    </a:lnTo>
                    <a:lnTo>
                      <a:pt x="51" y="248"/>
                    </a:lnTo>
                    <a:lnTo>
                      <a:pt x="69" y="263"/>
                    </a:lnTo>
                    <a:lnTo>
                      <a:pt x="96" y="249"/>
                    </a:lnTo>
                    <a:lnTo>
                      <a:pt x="102" y="162"/>
                    </a:lnTo>
                    <a:lnTo>
                      <a:pt x="113" y="39"/>
                    </a:lnTo>
                    <a:lnTo>
                      <a:pt x="121" y="0"/>
                    </a:lnTo>
                    <a:close/>
                  </a:path>
                </a:pathLst>
              </a:custGeom>
              <a:solidFill>
                <a:srgbClr val="DBC4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 name="Freeform 357"/>
              <p:cNvSpPr>
                <a:spLocks noChangeAspect="1"/>
              </p:cNvSpPr>
              <p:nvPr/>
            </p:nvSpPr>
            <p:spPr bwMode="auto">
              <a:xfrm>
                <a:off x="5184" y="3390"/>
                <a:ext cx="31" cy="8"/>
              </a:xfrm>
              <a:custGeom>
                <a:avLst/>
                <a:gdLst>
                  <a:gd name="T0" fmla="*/ 153 w 170"/>
                  <a:gd name="T1" fmla="*/ 0 h 38"/>
                  <a:gd name="T2" fmla="*/ 170 w 170"/>
                  <a:gd name="T3" fmla="*/ 7 h 38"/>
                  <a:gd name="T4" fmla="*/ 148 w 170"/>
                  <a:gd name="T5" fmla="*/ 16 h 38"/>
                  <a:gd name="T6" fmla="*/ 127 w 170"/>
                  <a:gd name="T7" fmla="*/ 24 h 38"/>
                  <a:gd name="T8" fmla="*/ 107 w 170"/>
                  <a:gd name="T9" fmla="*/ 30 h 38"/>
                  <a:gd name="T10" fmla="*/ 87 w 170"/>
                  <a:gd name="T11" fmla="*/ 34 h 38"/>
                  <a:gd name="T12" fmla="*/ 67 w 170"/>
                  <a:gd name="T13" fmla="*/ 37 h 38"/>
                  <a:gd name="T14" fmla="*/ 46 w 170"/>
                  <a:gd name="T15" fmla="*/ 38 h 38"/>
                  <a:gd name="T16" fmla="*/ 24 w 170"/>
                  <a:gd name="T17" fmla="*/ 38 h 38"/>
                  <a:gd name="T18" fmla="*/ 0 w 170"/>
                  <a:gd name="T19" fmla="*/ 37 h 38"/>
                  <a:gd name="T20" fmla="*/ 3 w 170"/>
                  <a:gd name="T21" fmla="*/ 22 h 38"/>
                  <a:gd name="T22" fmla="*/ 153 w 170"/>
                  <a:gd name="T2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 h="38">
                    <a:moveTo>
                      <a:pt x="153" y="0"/>
                    </a:moveTo>
                    <a:lnTo>
                      <a:pt x="170" y="7"/>
                    </a:lnTo>
                    <a:lnTo>
                      <a:pt x="148" y="16"/>
                    </a:lnTo>
                    <a:lnTo>
                      <a:pt x="127" y="24"/>
                    </a:lnTo>
                    <a:lnTo>
                      <a:pt x="107" y="30"/>
                    </a:lnTo>
                    <a:lnTo>
                      <a:pt x="87" y="34"/>
                    </a:lnTo>
                    <a:lnTo>
                      <a:pt x="67" y="37"/>
                    </a:lnTo>
                    <a:lnTo>
                      <a:pt x="46" y="38"/>
                    </a:lnTo>
                    <a:lnTo>
                      <a:pt x="24" y="38"/>
                    </a:lnTo>
                    <a:lnTo>
                      <a:pt x="0" y="37"/>
                    </a:lnTo>
                    <a:lnTo>
                      <a:pt x="3" y="22"/>
                    </a:lnTo>
                    <a:lnTo>
                      <a:pt x="153" y="0"/>
                    </a:lnTo>
                    <a:close/>
                  </a:path>
                </a:pathLst>
              </a:custGeom>
              <a:solidFill>
                <a:srgbClr val="F4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 name="Freeform 358"/>
              <p:cNvSpPr>
                <a:spLocks noChangeAspect="1"/>
              </p:cNvSpPr>
              <p:nvPr/>
            </p:nvSpPr>
            <p:spPr bwMode="auto">
              <a:xfrm>
                <a:off x="4936" y="3370"/>
                <a:ext cx="50" cy="174"/>
              </a:xfrm>
              <a:custGeom>
                <a:avLst/>
                <a:gdLst>
                  <a:gd name="T0" fmla="*/ 250 w 275"/>
                  <a:gd name="T1" fmla="*/ 0 h 834"/>
                  <a:gd name="T2" fmla="*/ 275 w 275"/>
                  <a:gd name="T3" fmla="*/ 834 h 834"/>
                  <a:gd name="T4" fmla="*/ 86 w 275"/>
                  <a:gd name="T5" fmla="*/ 765 h 834"/>
                  <a:gd name="T6" fmla="*/ 25 w 275"/>
                  <a:gd name="T7" fmla="*/ 544 h 834"/>
                  <a:gd name="T8" fmla="*/ 0 w 275"/>
                  <a:gd name="T9" fmla="*/ 11 h 834"/>
                  <a:gd name="T10" fmla="*/ 250 w 275"/>
                  <a:gd name="T11" fmla="*/ 0 h 834"/>
                </a:gdLst>
                <a:ahLst/>
                <a:cxnLst>
                  <a:cxn ang="0">
                    <a:pos x="T0" y="T1"/>
                  </a:cxn>
                  <a:cxn ang="0">
                    <a:pos x="T2" y="T3"/>
                  </a:cxn>
                  <a:cxn ang="0">
                    <a:pos x="T4" y="T5"/>
                  </a:cxn>
                  <a:cxn ang="0">
                    <a:pos x="T6" y="T7"/>
                  </a:cxn>
                  <a:cxn ang="0">
                    <a:pos x="T8" y="T9"/>
                  </a:cxn>
                  <a:cxn ang="0">
                    <a:pos x="T10" y="T11"/>
                  </a:cxn>
                </a:cxnLst>
                <a:rect l="0" t="0" r="r" b="b"/>
                <a:pathLst>
                  <a:path w="275" h="834">
                    <a:moveTo>
                      <a:pt x="250" y="0"/>
                    </a:moveTo>
                    <a:lnTo>
                      <a:pt x="275" y="834"/>
                    </a:lnTo>
                    <a:lnTo>
                      <a:pt x="86" y="765"/>
                    </a:lnTo>
                    <a:lnTo>
                      <a:pt x="25" y="544"/>
                    </a:lnTo>
                    <a:lnTo>
                      <a:pt x="0" y="11"/>
                    </a:lnTo>
                    <a:lnTo>
                      <a:pt x="250" y="0"/>
                    </a:lnTo>
                    <a:close/>
                  </a:path>
                </a:pathLst>
              </a:custGeom>
              <a:solidFill>
                <a:srgbClr val="5144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 name="Freeform 359"/>
              <p:cNvSpPr>
                <a:spLocks noChangeAspect="1"/>
              </p:cNvSpPr>
              <p:nvPr/>
            </p:nvSpPr>
            <p:spPr bwMode="auto">
              <a:xfrm>
                <a:off x="4998" y="3348"/>
                <a:ext cx="37" cy="13"/>
              </a:xfrm>
              <a:custGeom>
                <a:avLst/>
                <a:gdLst>
                  <a:gd name="T0" fmla="*/ 196 w 206"/>
                  <a:gd name="T1" fmla="*/ 0 h 64"/>
                  <a:gd name="T2" fmla="*/ 0 w 206"/>
                  <a:gd name="T3" fmla="*/ 28 h 64"/>
                  <a:gd name="T4" fmla="*/ 206 w 206"/>
                  <a:gd name="T5" fmla="*/ 64 h 64"/>
                  <a:gd name="T6" fmla="*/ 196 w 206"/>
                  <a:gd name="T7" fmla="*/ 0 h 64"/>
                </a:gdLst>
                <a:ahLst/>
                <a:cxnLst>
                  <a:cxn ang="0">
                    <a:pos x="T0" y="T1"/>
                  </a:cxn>
                  <a:cxn ang="0">
                    <a:pos x="T2" y="T3"/>
                  </a:cxn>
                  <a:cxn ang="0">
                    <a:pos x="T4" y="T5"/>
                  </a:cxn>
                  <a:cxn ang="0">
                    <a:pos x="T6" y="T7"/>
                  </a:cxn>
                </a:cxnLst>
                <a:rect l="0" t="0" r="r" b="b"/>
                <a:pathLst>
                  <a:path w="206" h="64">
                    <a:moveTo>
                      <a:pt x="196" y="0"/>
                    </a:moveTo>
                    <a:lnTo>
                      <a:pt x="0" y="28"/>
                    </a:lnTo>
                    <a:lnTo>
                      <a:pt x="206" y="64"/>
                    </a:lnTo>
                    <a:lnTo>
                      <a:pt x="196" y="0"/>
                    </a:lnTo>
                    <a:close/>
                  </a:path>
                </a:pathLst>
              </a:custGeom>
              <a:solidFill>
                <a:srgbClr val="3023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 name="Freeform 360"/>
              <p:cNvSpPr>
                <a:spLocks noChangeAspect="1"/>
              </p:cNvSpPr>
              <p:nvPr/>
            </p:nvSpPr>
            <p:spPr bwMode="auto">
              <a:xfrm>
                <a:off x="4913" y="3378"/>
                <a:ext cx="50" cy="3"/>
              </a:xfrm>
              <a:custGeom>
                <a:avLst/>
                <a:gdLst>
                  <a:gd name="T0" fmla="*/ 270 w 273"/>
                  <a:gd name="T1" fmla="*/ 0 h 11"/>
                  <a:gd name="T2" fmla="*/ 0 w 273"/>
                  <a:gd name="T3" fmla="*/ 0 h 11"/>
                  <a:gd name="T4" fmla="*/ 0 w 273"/>
                  <a:gd name="T5" fmla="*/ 11 h 11"/>
                  <a:gd name="T6" fmla="*/ 273 w 273"/>
                  <a:gd name="T7" fmla="*/ 10 h 11"/>
                  <a:gd name="T8" fmla="*/ 270 w 273"/>
                  <a:gd name="T9" fmla="*/ 0 h 11"/>
                </a:gdLst>
                <a:ahLst/>
                <a:cxnLst>
                  <a:cxn ang="0">
                    <a:pos x="T0" y="T1"/>
                  </a:cxn>
                  <a:cxn ang="0">
                    <a:pos x="T2" y="T3"/>
                  </a:cxn>
                  <a:cxn ang="0">
                    <a:pos x="T4" y="T5"/>
                  </a:cxn>
                  <a:cxn ang="0">
                    <a:pos x="T6" y="T7"/>
                  </a:cxn>
                  <a:cxn ang="0">
                    <a:pos x="T8" y="T9"/>
                  </a:cxn>
                </a:cxnLst>
                <a:rect l="0" t="0" r="r" b="b"/>
                <a:pathLst>
                  <a:path w="273" h="11">
                    <a:moveTo>
                      <a:pt x="270" y="0"/>
                    </a:moveTo>
                    <a:lnTo>
                      <a:pt x="0" y="0"/>
                    </a:lnTo>
                    <a:lnTo>
                      <a:pt x="0" y="11"/>
                    </a:lnTo>
                    <a:lnTo>
                      <a:pt x="273" y="10"/>
                    </a:lnTo>
                    <a:lnTo>
                      <a:pt x="270" y="0"/>
                    </a:lnTo>
                    <a:close/>
                  </a:path>
                </a:pathLst>
              </a:custGeom>
              <a:solidFill>
                <a:srgbClr val="3023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 name="Freeform 361"/>
              <p:cNvSpPr>
                <a:spLocks noChangeAspect="1"/>
              </p:cNvSpPr>
              <p:nvPr/>
            </p:nvSpPr>
            <p:spPr bwMode="auto">
              <a:xfrm>
                <a:off x="4913" y="3398"/>
                <a:ext cx="51" cy="3"/>
              </a:xfrm>
              <a:custGeom>
                <a:avLst/>
                <a:gdLst>
                  <a:gd name="T0" fmla="*/ 272 w 275"/>
                  <a:gd name="T1" fmla="*/ 0 h 12"/>
                  <a:gd name="T2" fmla="*/ 1 w 275"/>
                  <a:gd name="T3" fmla="*/ 2 h 12"/>
                  <a:gd name="T4" fmla="*/ 0 w 275"/>
                  <a:gd name="T5" fmla="*/ 12 h 12"/>
                  <a:gd name="T6" fmla="*/ 275 w 275"/>
                  <a:gd name="T7" fmla="*/ 12 h 12"/>
                  <a:gd name="T8" fmla="*/ 272 w 275"/>
                  <a:gd name="T9" fmla="*/ 0 h 12"/>
                </a:gdLst>
                <a:ahLst/>
                <a:cxnLst>
                  <a:cxn ang="0">
                    <a:pos x="T0" y="T1"/>
                  </a:cxn>
                  <a:cxn ang="0">
                    <a:pos x="T2" y="T3"/>
                  </a:cxn>
                  <a:cxn ang="0">
                    <a:pos x="T4" y="T5"/>
                  </a:cxn>
                  <a:cxn ang="0">
                    <a:pos x="T6" y="T7"/>
                  </a:cxn>
                  <a:cxn ang="0">
                    <a:pos x="T8" y="T9"/>
                  </a:cxn>
                </a:cxnLst>
                <a:rect l="0" t="0" r="r" b="b"/>
                <a:pathLst>
                  <a:path w="275" h="12">
                    <a:moveTo>
                      <a:pt x="272" y="0"/>
                    </a:moveTo>
                    <a:lnTo>
                      <a:pt x="1" y="2"/>
                    </a:lnTo>
                    <a:lnTo>
                      <a:pt x="0" y="12"/>
                    </a:lnTo>
                    <a:lnTo>
                      <a:pt x="275" y="12"/>
                    </a:lnTo>
                    <a:lnTo>
                      <a:pt x="272" y="0"/>
                    </a:lnTo>
                    <a:close/>
                  </a:path>
                </a:pathLst>
              </a:custGeom>
              <a:solidFill>
                <a:srgbClr val="3023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 name="Freeform 362"/>
              <p:cNvSpPr>
                <a:spLocks noChangeAspect="1"/>
              </p:cNvSpPr>
              <p:nvPr/>
            </p:nvSpPr>
            <p:spPr bwMode="auto">
              <a:xfrm>
                <a:off x="4913" y="3382"/>
                <a:ext cx="50" cy="2"/>
              </a:xfrm>
              <a:custGeom>
                <a:avLst/>
                <a:gdLst>
                  <a:gd name="T0" fmla="*/ 270 w 274"/>
                  <a:gd name="T1" fmla="*/ 0 h 12"/>
                  <a:gd name="T2" fmla="*/ 2 w 274"/>
                  <a:gd name="T3" fmla="*/ 1 h 12"/>
                  <a:gd name="T4" fmla="*/ 0 w 274"/>
                  <a:gd name="T5" fmla="*/ 12 h 12"/>
                  <a:gd name="T6" fmla="*/ 274 w 274"/>
                  <a:gd name="T7" fmla="*/ 12 h 12"/>
                  <a:gd name="T8" fmla="*/ 270 w 274"/>
                  <a:gd name="T9" fmla="*/ 0 h 12"/>
                </a:gdLst>
                <a:ahLst/>
                <a:cxnLst>
                  <a:cxn ang="0">
                    <a:pos x="T0" y="T1"/>
                  </a:cxn>
                  <a:cxn ang="0">
                    <a:pos x="T2" y="T3"/>
                  </a:cxn>
                  <a:cxn ang="0">
                    <a:pos x="T4" y="T5"/>
                  </a:cxn>
                  <a:cxn ang="0">
                    <a:pos x="T6" y="T7"/>
                  </a:cxn>
                  <a:cxn ang="0">
                    <a:pos x="T8" y="T9"/>
                  </a:cxn>
                </a:cxnLst>
                <a:rect l="0" t="0" r="r" b="b"/>
                <a:pathLst>
                  <a:path w="274" h="12">
                    <a:moveTo>
                      <a:pt x="270" y="0"/>
                    </a:moveTo>
                    <a:lnTo>
                      <a:pt x="2" y="1"/>
                    </a:lnTo>
                    <a:lnTo>
                      <a:pt x="0" y="12"/>
                    </a:lnTo>
                    <a:lnTo>
                      <a:pt x="274" y="12"/>
                    </a:lnTo>
                    <a:lnTo>
                      <a:pt x="270" y="0"/>
                    </a:lnTo>
                    <a:close/>
                  </a:path>
                </a:pathLst>
              </a:custGeom>
              <a:solidFill>
                <a:srgbClr val="3023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 name="Freeform 363"/>
              <p:cNvSpPr>
                <a:spLocks noChangeAspect="1"/>
              </p:cNvSpPr>
              <p:nvPr/>
            </p:nvSpPr>
            <p:spPr bwMode="auto">
              <a:xfrm>
                <a:off x="4913" y="3402"/>
                <a:ext cx="50" cy="3"/>
              </a:xfrm>
              <a:custGeom>
                <a:avLst/>
                <a:gdLst>
                  <a:gd name="T0" fmla="*/ 270 w 274"/>
                  <a:gd name="T1" fmla="*/ 0 h 11"/>
                  <a:gd name="T2" fmla="*/ 1 w 274"/>
                  <a:gd name="T3" fmla="*/ 0 h 11"/>
                  <a:gd name="T4" fmla="*/ 0 w 274"/>
                  <a:gd name="T5" fmla="*/ 11 h 11"/>
                  <a:gd name="T6" fmla="*/ 274 w 274"/>
                  <a:gd name="T7" fmla="*/ 10 h 11"/>
                  <a:gd name="T8" fmla="*/ 270 w 274"/>
                  <a:gd name="T9" fmla="*/ 0 h 11"/>
                </a:gdLst>
                <a:ahLst/>
                <a:cxnLst>
                  <a:cxn ang="0">
                    <a:pos x="T0" y="T1"/>
                  </a:cxn>
                  <a:cxn ang="0">
                    <a:pos x="T2" y="T3"/>
                  </a:cxn>
                  <a:cxn ang="0">
                    <a:pos x="T4" y="T5"/>
                  </a:cxn>
                  <a:cxn ang="0">
                    <a:pos x="T6" y="T7"/>
                  </a:cxn>
                  <a:cxn ang="0">
                    <a:pos x="T8" y="T9"/>
                  </a:cxn>
                </a:cxnLst>
                <a:rect l="0" t="0" r="r" b="b"/>
                <a:pathLst>
                  <a:path w="274" h="11">
                    <a:moveTo>
                      <a:pt x="270" y="0"/>
                    </a:moveTo>
                    <a:lnTo>
                      <a:pt x="1" y="0"/>
                    </a:lnTo>
                    <a:lnTo>
                      <a:pt x="0" y="11"/>
                    </a:lnTo>
                    <a:lnTo>
                      <a:pt x="274" y="10"/>
                    </a:lnTo>
                    <a:lnTo>
                      <a:pt x="270" y="0"/>
                    </a:lnTo>
                    <a:close/>
                  </a:path>
                </a:pathLst>
              </a:custGeom>
              <a:solidFill>
                <a:srgbClr val="3023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 name="Freeform 364"/>
              <p:cNvSpPr>
                <a:spLocks noChangeAspect="1"/>
              </p:cNvSpPr>
              <p:nvPr/>
            </p:nvSpPr>
            <p:spPr bwMode="auto">
              <a:xfrm>
                <a:off x="4913" y="3386"/>
                <a:ext cx="51" cy="3"/>
              </a:xfrm>
              <a:custGeom>
                <a:avLst/>
                <a:gdLst>
                  <a:gd name="T0" fmla="*/ 271 w 275"/>
                  <a:gd name="T1" fmla="*/ 0 h 11"/>
                  <a:gd name="T2" fmla="*/ 1 w 275"/>
                  <a:gd name="T3" fmla="*/ 1 h 11"/>
                  <a:gd name="T4" fmla="*/ 0 w 275"/>
                  <a:gd name="T5" fmla="*/ 11 h 11"/>
                  <a:gd name="T6" fmla="*/ 275 w 275"/>
                  <a:gd name="T7" fmla="*/ 11 h 11"/>
                  <a:gd name="T8" fmla="*/ 271 w 275"/>
                  <a:gd name="T9" fmla="*/ 0 h 11"/>
                </a:gdLst>
                <a:ahLst/>
                <a:cxnLst>
                  <a:cxn ang="0">
                    <a:pos x="T0" y="T1"/>
                  </a:cxn>
                  <a:cxn ang="0">
                    <a:pos x="T2" y="T3"/>
                  </a:cxn>
                  <a:cxn ang="0">
                    <a:pos x="T4" y="T5"/>
                  </a:cxn>
                  <a:cxn ang="0">
                    <a:pos x="T6" y="T7"/>
                  </a:cxn>
                  <a:cxn ang="0">
                    <a:pos x="T8" y="T9"/>
                  </a:cxn>
                </a:cxnLst>
                <a:rect l="0" t="0" r="r" b="b"/>
                <a:pathLst>
                  <a:path w="275" h="11">
                    <a:moveTo>
                      <a:pt x="271" y="0"/>
                    </a:moveTo>
                    <a:lnTo>
                      <a:pt x="1" y="1"/>
                    </a:lnTo>
                    <a:lnTo>
                      <a:pt x="0" y="11"/>
                    </a:lnTo>
                    <a:lnTo>
                      <a:pt x="275" y="11"/>
                    </a:lnTo>
                    <a:lnTo>
                      <a:pt x="271" y="0"/>
                    </a:lnTo>
                    <a:close/>
                  </a:path>
                </a:pathLst>
              </a:custGeom>
              <a:solidFill>
                <a:srgbClr val="3023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 name="Freeform 365"/>
              <p:cNvSpPr>
                <a:spLocks noChangeAspect="1"/>
              </p:cNvSpPr>
              <p:nvPr/>
            </p:nvSpPr>
            <p:spPr bwMode="auto">
              <a:xfrm>
                <a:off x="4914" y="3406"/>
                <a:ext cx="50" cy="2"/>
              </a:xfrm>
              <a:custGeom>
                <a:avLst/>
                <a:gdLst>
                  <a:gd name="T0" fmla="*/ 271 w 274"/>
                  <a:gd name="T1" fmla="*/ 0 h 12"/>
                  <a:gd name="T2" fmla="*/ 1 w 274"/>
                  <a:gd name="T3" fmla="*/ 1 h 12"/>
                  <a:gd name="T4" fmla="*/ 0 w 274"/>
                  <a:gd name="T5" fmla="*/ 12 h 12"/>
                  <a:gd name="T6" fmla="*/ 274 w 274"/>
                  <a:gd name="T7" fmla="*/ 12 h 12"/>
                  <a:gd name="T8" fmla="*/ 271 w 274"/>
                  <a:gd name="T9" fmla="*/ 0 h 12"/>
                </a:gdLst>
                <a:ahLst/>
                <a:cxnLst>
                  <a:cxn ang="0">
                    <a:pos x="T0" y="T1"/>
                  </a:cxn>
                  <a:cxn ang="0">
                    <a:pos x="T2" y="T3"/>
                  </a:cxn>
                  <a:cxn ang="0">
                    <a:pos x="T4" y="T5"/>
                  </a:cxn>
                  <a:cxn ang="0">
                    <a:pos x="T6" y="T7"/>
                  </a:cxn>
                  <a:cxn ang="0">
                    <a:pos x="T8" y="T9"/>
                  </a:cxn>
                </a:cxnLst>
                <a:rect l="0" t="0" r="r" b="b"/>
                <a:pathLst>
                  <a:path w="274" h="12">
                    <a:moveTo>
                      <a:pt x="271" y="0"/>
                    </a:moveTo>
                    <a:lnTo>
                      <a:pt x="1" y="1"/>
                    </a:lnTo>
                    <a:lnTo>
                      <a:pt x="0" y="12"/>
                    </a:lnTo>
                    <a:lnTo>
                      <a:pt x="274" y="12"/>
                    </a:lnTo>
                    <a:lnTo>
                      <a:pt x="271" y="0"/>
                    </a:lnTo>
                    <a:close/>
                  </a:path>
                </a:pathLst>
              </a:custGeom>
              <a:solidFill>
                <a:srgbClr val="3023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 name="Freeform 366"/>
              <p:cNvSpPr>
                <a:spLocks noChangeAspect="1"/>
              </p:cNvSpPr>
              <p:nvPr/>
            </p:nvSpPr>
            <p:spPr bwMode="auto">
              <a:xfrm>
                <a:off x="4914" y="3390"/>
                <a:ext cx="50" cy="3"/>
              </a:xfrm>
              <a:custGeom>
                <a:avLst/>
                <a:gdLst>
                  <a:gd name="T0" fmla="*/ 271 w 274"/>
                  <a:gd name="T1" fmla="*/ 0 h 11"/>
                  <a:gd name="T2" fmla="*/ 0 w 274"/>
                  <a:gd name="T3" fmla="*/ 0 h 11"/>
                  <a:gd name="T4" fmla="*/ 0 w 274"/>
                  <a:gd name="T5" fmla="*/ 11 h 11"/>
                  <a:gd name="T6" fmla="*/ 274 w 274"/>
                  <a:gd name="T7" fmla="*/ 11 h 11"/>
                  <a:gd name="T8" fmla="*/ 271 w 274"/>
                  <a:gd name="T9" fmla="*/ 0 h 11"/>
                </a:gdLst>
                <a:ahLst/>
                <a:cxnLst>
                  <a:cxn ang="0">
                    <a:pos x="T0" y="T1"/>
                  </a:cxn>
                  <a:cxn ang="0">
                    <a:pos x="T2" y="T3"/>
                  </a:cxn>
                  <a:cxn ang="0">
                    <a:pos x="T4" y="T5"/>
                  </a:cxn>
                  <a:cxn ang="0">
                    <a:pos x="T6" y="T7"/>
                  </a:cxn>
                  <a:cxn ang="0">
                    <a:pos x="T8" y="T9"/>
                  </a:cxn>
                </a:cxnLst>
                <a:rect l="0" t="0" r="r" b="b"/>
                <a:pathLst>
                  <a:path w="274" h="11">
                    <a:moveTo>
                      <a:pt x="271" y="0"/>
                    </a:moveTo>
                    <a:lnTo>
                      <a:pt x="0" y="0"/>
                    </a:lnTo>
                    <a:lnTo>
                      <a:pt x="0" y="11"/>
                    </a:lnTo>
                    <a:lnTo>
                      <a:pt x="274" y="11"/>
                    </a:lnTo>
                    <a:lnTo>
                      <a:pt x="271" y="0"/>
                    </a:lnTo>
                    <a:close/>
                  </a:path>
                </a:pathLst>
              </a:custGeom>
              <a:solidFill>
                <a:srgbClr val="3023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 name="Freeform 367"/>
              <p:cNvSpPr>
                <a:spLocks noChangeAspect="1"/>
              </p:cNvSpPr>
              <p:nvPr/>
            </p:nvSpPr>
            <p:spPr bwMode="auto">
              <a:xfrm>
                <a:off x="4915" y="3410"/>
                <a:ext cx="49" cy="3"/>
              </a:xfrm>
              <a:custGeom>
                <a:avLst/>
                <a:gdLst>
                  <a:gd name="T0" fmla="*/ 272 w 273"/>
                  <a:gd name="T1" fmla="*/ 0 h 11"/>
                  <a:gd name="T2" fmla="*/ 0 w 273"/>
                  <a:gd name="T3" fmla="*/ 1 h 11"/>
                  <a:gd name="T4" fmla="*/ 0 w 273"/>
                  <a:gd name="T5" fmla="*/ 11 h 11"/>
                  <a:gd name="T6" fmla="*/ 273 w 273"/>
                  <a:gd name="T7" fmla="*/ 11 h 11"/>
                  <a:gd name="T8" fmla="*/ 272 w 273"/>
                  <a:gd name="T9" fmla="*/ 0 h 11"/>
                </a:gdLst>
                <a:ahLst/>
                <a:cxnLst>
                  <a:cxn ang="0">
                    <a:pos x="T0" y="T1"/>
                  </a:cxn>
                  <a:cxn ang="0">
                    <a:pos x="T2" y="T3"/>
                  </a:cxn>
                  <a:cxn ang="0">
                    <a:pos x="T4" y="T5"/>
                  </a:cxn>
                  <a:cxn ang="0">
                    <a:pos x="T6" y="T7"/>
                  </a:cxn>
                  <a:cxn ang="0">
                    <a:pos x="T8" y="T9"/>
                  </a:cxn>
                </a:cxnLst>
                <a:rect l="0" t="0" r="r" b="b"/>
                <a:pathLst>
                  <a:path w="273" h="11">
                    <a:moveTo>
                      <a:pt x="272" y="0"/>
                    </a:moveTo>
                    <a:lnTo>
                      <a:pt x="0" y="1"/>
                    </a:lnTo>
                    <a:lnTo>
                      <a:pt x="0" y="11"/>
                    </a:lnTo>
                    <a:lnTo>
                      <a:pt x="273" y="11"/>
                    </a:lnTo>
                    <a:lnTo>
                      <a:pt x="272" y="0"/>
                    </a:lnTo>
                    <a:close/>
                  </a:path>
                </a:pathLst>
              </a:custGeom>
              <a:solidFill>
                <a:srgbClr val="3023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 name="Freeform 368"/>
              <p:cNvSpPr>
                <a:spLocks noChangeAspect="1"/>
              </p:cNvSpPr>
              <p:nvPr/>
            </p:nvSpPr>
            <p:spPr bwMode="auto">
              <a:xfrm>
                <a:off x="4914" y="3394"/>
                <a:ext cx="50" cy="3"/>
              </a:xfrm>
              <a:custGeom>
                <a:avLst/>
                <a:gdLst>
                  <a:gd name="T0" fmla="*/ 272 w 274"/>
                  <a:gd name="T1" fmla="*/ 0 h 11"/>
                  <a:gd name="T2" fmla="*/ 1 w 274"/>
                  <a:gd name="T3" fmla="*/ 1 h 11"/>
                  <a:gd name="T4" fmla="*/ 0 w 274"/>
                  <a:gd name="T5" fmla="*/ 11 h 11"/>
                  <a:gd name="T6" fmla="*/ 274 w 274"/>
                  <a:gd name="T7" fmla="*/ 11 h 11"/>
                  <a:gd name="T8" fmla="*/ 272 w 274"/>
                  <a:gd name="T9" fmla="*/ 0 h 11"/>
                </a:gdLst>
                <a:ahLst/>
                <a:cxnLst>
                  <a:cxn ang="0">
                    <a:pos x="T0" y="T1"/>
                  </a:cxn>
                  <a:cxn ang="0">
                    <a:pos x="T2" y="T3"/>
                  </a:cxn>
                  <a:cxn ang="0">
                    <a:pos x="T4" y="T5"/>
                  </a:cxn>
                  <a:cxn ang="0">
                    <a:pos x="T6" y="T7"/>
                  </a:cxn>
                  <a:cxn ang="0">
                    <a:pos x="T8" y="T9"/>
                  </a:cxn>
                </a:cxnLst>
                <a:rect l="0" t="0" r="r" b="b"/>
                <a:pathLst>
                  <a:path w="274" h="11">
                    <a:moveTo>
                      <a:pt x="272" y="0"/>
                    </a:moveTo>
                    <a:lnTo>
                      <a:pt x="1" y="1"/>
                    </a:lnTo>
                    <a:lnTo>
                      <a:pt x="0" y="11"/>
                    </a:lnTo>
                    <a:lnTo>
                      <a:pt x="274" y="11"/>
                    </a:lnTo>
                    <a:lnTo>
                      <a:pt x="272" y="0"/>
                    </a:lnTo>
                    <a:close/>
                  </a:path>
                </a:pathLst>
              </a:custGeom>
              <a:solidFill>
                <a:srgbClr val="3023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8" name="Freeform 369"/>
              <p:cNvSpPr>
                <a:spLocks noChangeAspect="1"/>
              </p:cNvSpPr>
              <p:nvPr/>
            </p:nvSpPr>
            <p:spPr bwMode="auto">
              <a:xfrm>
                <a:off x="4915" y="3415"/>
                <a:ext cx="49" cy="2"/>
              </a:xfrm>
              <a:custGeom>
                <a:avLst/>
                <a:gdLst>
                  <a:gd name="T0" fmla="*/ 272 w 274"/>
                  <a:gd name="T1" fmla="*/ 0 h 10"/>
                  <a:gd name="T2" fmla="*/ 2 w 274"/>
                  <a:gd name="T3" fmla="*/ 0 h 10"/>
                  <a:gd name="T4" fmla="*/ 0 w 274"/>
                  <a:gd name="T5" fmla="*/ 10 h 10"/>
                  <a:gd name="T6" fmla="*/ 274 w 274"/>
                  <a:gd name="T7" fmla="*/ 10 h 10"/>
                  <a:gd name="T8" fmla="*/ 272 w 274"/>
                  <a:gd name="T9" fmla="*/ 0 h 10"/>
                </a:gdLst>
                <a:ahLst/>
                <a:cxnLst>
                  <a:cxn ang="0">
                    <a:pos x="T0" y="T1"/>
                  </a:cxn>
                  <a:cxn ang="0">
                    <a:pos x="T2" y="T3"/>
                  </a:cxn>
                  <a:cxn ang="0">
                    <a:pos x="T4" y="T5"/>
                  </a:cxn>
                  <a:cxn ang="0">
                    <a:pos x="T6" y="T7"/>
                  </a:cxn>
                  <a:cxn ang="0">
                    <a:pos x="T8" y="T9"/>
                  </a:cxn>
                </a:cxnLst>
                <a:rect l="0" t="0" r="r" b="b"/>
                <a:pathLst>
                  <a:path w="274" h="10">
                    <a:moveTo>
                      <a:pt x="272" y="0"/>
                    </a:moveTo>
                    <a:lnTo>
                      <a:pt x="2" y="0"/>
                    </a:lnTo>
                    <a:lnTo>
                      <a:pt x="0" y="10"/>
                    </a:lnTo>
                    <a:lnTo>
                      <a:pt x="274" y="10"/>
                    </a:lnTo>
                    <a:lnTo>
                      <a:pt x="272" y="0"/>
                    </a:lnTo>
                    <a:close/>
                  </a:path>
                </a:pathLst>
              </a:custGeom>
              <a:solidFill>
                <a:srgbClr val="3023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 name="Freeform 370"/>
              <p:cNvSpPr>
                <a:spLocks noChangeAspect="1"/>
              </p:cNvSpPr>
              <p:nvPr/>
            </p:nvSpPr>
            <p:spPr bwMode="auto">
              <a:xfrm>
                <a:off x="5072" y="3551"/>
                <a:ext cx="50" cy="55"/>
              </a:xfrm>
              <a:custGeom>
                <a:avLst/>
                <a:gdLst>
                  <a:gd name="T0" fmla="*/ 238 w 278"/>
                  <a:gd name="T1" fmla="*/ 8 h 260"/>
                  <a:gd name="T2" fmla="*/ 261 w 278"/>
                  <a:gd name="T3" fmla="*/ 31 h 260"/>
                  <a:gd name="T4" fmla="*/ 275 w 278"/>
                  <a:gd name="T5" fmla="*/ 50 h 260"/>
                  <a:gd name="T6" fmla="*/ 278 w 278"/>
                  <a:gd name="T7" fmla="*/ 68 h 260"/>
                  <a:gd name="T8" fmla="*/ 274 w 278"/>
                  <a:gd name="T9" fmla="*/ 84 h 260"/>
                  <a:gd name="T10" fmla="*/ 263 w 278"/>
                  <a:gd name="T11" fmla="*/ 99 h 260"/>
                  <a:gd name="T12" fmla="*/ 246 w 278"/>
                  <a:gd name="T13" fmla="*/ 114 h 260"/>
                  <a:gd name="T14" fmla="*/ 225 w 278"/>
                  <a:gd name="T15" fmla="*/ 130 h 260"/>
                  <a:gd name="T16" fmla="*/ 201 w 278"/>
                  <a:gd name="T17" fmla="*/ 147 h 260"/>
                  <a:gd name="T18" fmla="*/ 187 w 278"/>
                  <a:gd name="T19" fmla="*/ 162 h 260"/>
                  <a:gd name="T20" fmla="*/ 176 w 278"/>
                  <a:gd name="T21" fmla="*/ 176 h 260"/>
                  <a:gd name="T22" fmla="*/ 164 w 278"/>
                  <a:gd name="T23" fmla="*/ 190 h 260"/>
                  <a:gd name="T24" fmla="*/ 153 w 278"/>
                  <a:gd name="T25" fmla="*/ 201 h 260"/>
                  <a:gd name="T26" fmla="*/ 144 w 278"/>
                  <a:gd name="T27" fmla="*/ 213 h 260"/>
                  <a:gd name="T28" fmla="*/ 133 w 278"/>
                  <a:gd name="T29" fmla="*/ 223 h 260"/>
                  <a:gd name="T30" fmla="*/ 123 w 278"/>
                  <a:gd name="T31" fmla="*/ 232 h 260"/>
                  <a:gd name="T32" fmla="*/ 113 w 278"/>
                  <a:gd name="T33" fmla="*/ 240 h 260"/>
                  <a:gd name="T34" fmla="*/ 102 w 278"/>
                  <a:gd name="T35" fmla="*/ 247 h 260"/>
                  <a:gd name="T36" fmla="*/ 92 w 278"/>
                  <a:gd name="T37" fmla="*/ 253 h 260"/>
                  <a:gd name="T38" fmla="*/ 79 w 278"/>
                  <a:gd name="T39" fmla="*/ 257 h 260"/>
                  <a:gd name="T40" fmla="*/ 66 w 278"/>
                  <a:gd name="T41" fmla="*/ 259 h 260"/>
                  <a:gd name="T42" fmla="*/ 52 w 278"/>
                  <a:gd name="T43" fmla="*/ 260 h 260"/>
                  <a:gd name="T44" fmla="*/ 37 w 278"/>
                  <a:gd name="T45" fmla="*/ 259 h 260"/>
                  <a:gd name="T46" fmla="*/ 19 w 278"/>
                  <a:gd name="T47" fmla="*/ 255 h 260"/>
                  <a:gd name="T48" fmla="*/ 0 w 278"/>
                  <a:gd name="T49" fmla="*/ 251 h 260"/>
                  <a:gd name="T50" fmla="*/ 18 w 278"/>
                  <a:gd name="T51" fmla="*/ 183 h 260"/>
                  <a:gd name="T52" fmla="*/ 50 w 278"/>
                  <a:gd name="T53" fmla="*/ 108 h 260"/>
                  <a:gd name="T54" fmla="*/ 197 w 278"/>
                  <a:gd name="T55" fmla="*/ 0 h 260"/>
                  <a:gd name="T56" fmla="*/ 238 w 278"/>
                  <a:gd name="T57" fmla="*/ 8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8" h="260">
                    <a:moveTo>
                      <a:pt x="238" y="8"/>
                    </a:moveTo>
                    <a:lnTo>
                      <a:pt x="261" y="31"/>
                    </a:lnTo>
                    <a:lnTo>
                      <a:pt x="275" y="50"/>
                    </a:lnTo>
                    <a:lnTo>
                      <a:pt x="278" y="68"/>
                    </a:lnTo>
                    <a:lnTo>
                      <a:pt x="274" y="84"/>
                    </a:lnTo>
                    <a:lnTo>
                      <a:pt x="263" y="99"/>
                    </a:lnTo>
                    <a:lnTo>
                      <a:pt x="246" y="114"/>
                    </a:lnTo>
                    <a:lnTo>
                      <a:pt x="225" y="130"/>
                    </a:lnTo>
                    <a:lnTo>
                      <a:pt x="201" y="147"/>
                    </a:lnTo>
                    <a:lnTo>
                      <a:pt x="187" y="162"/>
                    </a:lnTo>
                    <a:lnTo>
                      <a:pt x="176" y="176"/>
                    </a:lnTo>
                    <a:lnTo>
                      <a:pt x="164" y="190"/>
                    </a:lnTo>
                    <a:lnTo>
                      <a:pt x="153" y="201"/>
                    </a:lnTo>
                    <a:lnTo>
                      <a:pt x="144" y="213"/>
                    </a:lnTo>
                    <a:lnTo>
                      <a:pt x="133" y="223"/>
                    </a:lnTo>
                    <a:lnTo>
                      <a:pt x="123" y="232"/>
                    </a:lnTo>
                    <a:lnTo>
                      <a:pt x="113" y="240"/>
                    </a:lnTo>
                    <a:lnTo>
                      <a:pt x="102" y="247"/>
                    </a:lnTo>
                    <a:lnTo>
                      <a:pt x="92" y="253"/>
                    </a:lnTo>
                    <a:lnTo>
                      <a:pt x="79" y="257"/>
                    </a:lnTo>
                    <a:lnTo>
                      <a:pt x="66" y="259"/>
                    </a:lnTo>
                    <a:lnTo>
                      <a:pt x="52" y="260"/>
                    </a:lnTo>
                    <a:lnTo>
                      <a:pt x="37" y="259"/>
                    </a:lnTo>
                    <a:lnTo>
                      <a:pt x="19" y="255"/>
                    </a:lnTo>
                    <a:lnTo>
                      <a:pt x="0" y="251"/>
                    </a:lnTo>
                    <a:lnTo>
                      <a:pt x="18" y="183"/>
                    </a:lnTo>
                    <a:lnTo>
                      <a:pt x="50" y="108"/>
                    </a:lnTo>
                    <a:lnTo>
                      <a:pt x="197" y="0"/>
                    </a:lnTo>
                    <a:lnTo>
                      <a:pt x="238" y="8"/>
                    </a:lnTo>
                    <a:close/>
                  </a:path>
                </a:pathLst>
              </a:custGeom>
              <a:solidFill>
                <a:srgbClr val="AA8E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 name="Freeform 371"/>
              <p:cNvSpPr>
                <a:spLocks noChangeAspect="1"/>
              </p:cNvSpPr>
              <p:nvPr/>
            </p:nvSpPr>
            <p:spPr bwMode="auto">
              <a:xfrm>
                <a:off x="4992" y="3400"/>
                <a:ext cx="12" cy="59"/>
              </a:xfrm>
              <a:custGeom>
                <a:avLst/>
                <a:gdLst>
                  <a:gd name="T0" fmla="*/ 64 w 64"/>
                  <a:gd name="T1" fmla="*/ 0 h 279"/>
                  <a:gd name="T2" fmla="*/ 42 w 64"/>
                  <a:gd name="T3" fmla="*/ 41 h 279"/>
                  <a:gd name="T4" fmla="*/ 26 w 64"/>
                  <a:gd name="T5" fmla="*/ 77 h 279"/>
                  <a:gd name="T6" fmla="*/ 15 w 64"/>
                  <a:gd name="T7" fmla="*/ 110 h 279"/>
                  <a:gd name="T8" fmla="*/ 7 w 64"/>
                  <a:gd name="T9" fmla="*/ 141 h 279"/>
                  <a:gd name="T10" fmla="*/ 2 w 64"/>
                  <a:gd name="T11" fmla="*/ 173 h 279"/>
                  <a:gd name="T12" fmla="*/ 0 w 64"/>
                  <a:gd name="T13" fmla="*/ 206 h 279"/>
                  <a:gd name="T14" fmla="*/ 1 w 64"/>
                  <a:gd name="T15" fmla="*/ 240 h 279"/>
                  <a:gd name="T16" fmla="*/ 3 w 64"/>
                  <a:gd name="T17" fmla="*/ 279 h 279"/>
                  <a:gd name="T18" fmla="*/ 6 w 64"/>
                  <a:gd name="T19" fmla="*/ 249 h 279"/>
                  <a:gd name="T20" fmla="*/ 8 w 64"/>
                  <a:gd name="T21" fmla="*/ 220 h 279"/>
                  <a:gd name="T22" fmla="*/ 10 w 64"/>
                  <a:gd name="T23" fmla="*/ 192 h 279"/>
                  <a:gd name="T24" fmla="*/ 14 w 64"/>
                  <a:gd name="T25" fmla="*/ 165 h 279"/>
                  <a:gd name="T26" fmla="*/ 19 w 64"/>
                  <a:gd name="T27" fmla="*/ 139 h 279"/>
                  <a:gd name="T28" fmla="*/ 29 w 64"/>
                  <a:gd name="T29" fmla="*/ 115 h 279"/>
                  <a:gd name="T30" fmla="*/ 42 w 64"/>
                  <a:gd name="T31" fmla="*/ 93 h 279"/>
                  <a:gd name="T32" fmla="*/ 60 w 64"/>
                  <a:gd name="T33" fmla="*/ 72 h 279"/>
                  <a:gd name="T34" fmla="*/ 64 w 64"/>
                  <a:gd name="T35" fmla="*/ 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 h="279">
                    <a:moveTo>
                      <a:pt x="64" y="0"/>
                    </a:moveTo>
                    <a:lnTo>
                      <a:pt x="42" y="41"/>
                    </a:lnTo>
                    <a:lnTo>
                      <a:pt x="26" y="77"/>
                    </a:lnTo>
                    <a:lnTo>
                      <a:pt x="15" y="110"/>
                    </a:lnTo>
                    <a:lnTo>
                      <a:pt x="7" y="141"/>
                    </a:lnTo>
                    <a:lnTo>
                      <a:pt x="2" y="173"/>
                    </a:lnTo>
                    <a:lnTo>
                      <a:pt x="0" y="206"/>
                    </a:lnTo>
                    <a:lnTo>
                      <a:pt x="1" y="240"/>
                    </a:lnTo>
                    <a:lnTo>
                      <a:pt x="3" y="279"/>
                    </a:lnTo>
                    <a:lnTo>
                      <a:pt x="6" y="249"/>
                    </a:lnTo>
                    <a:lnTo>
                      <a:pt x="8" y="220"/>
                    </a:lnTo>
                    <a:lnTo>
                      <a:pt x="10" y="192"/>
                    </a:lnTo>
                    <a:lnTo>
                      <a:pt x="14" y="165"/>
                    </a:lnTo>
                    <a:lnTo>
                      <a:pt x="19" y="139"/>
                    </a:lnTo>
                    <a:lnTo>
                      <a:pt x="29" y="115"/>
                    </a:lnTo>
                    <a:lnTo>
                      <a:pt x="42" y="93"/>
                    </a:lnTo>
                    <a:lnTo>
                      <a:pt x="60" y="72"/>
                    </a:lnTo>
                    <a:lnTo>
                      <a:pt x="64" y="0"/>
                    </a:lnTo>
                    <a:close/>
                  </a:path>
                </a:pathLst>
              </a:custGeom>
              <a:solidFill>
                <a:srgbClr val="B28C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5" name="Text Box 372"/>
            <p:cNvSpPr txBox="1">
              <a:spLocks noChangeArrowheads="1"/>
            </p:cNvSpPr>
            <p:nvPr/>
          </p:nvSpPr>
          <p:spPr bwMode="auto">
            <a:xfrm>
              <a:off x="4243388" y="5900738"/>
              <a:ext cx="15668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3659188">
                <a:defRPr sz="2400">
                  <a:solidFill>
                    <a:schemeClr val="tx1"/>
                  </a:solidFill>
                  <a:latin typeface="Times" pitchFamily="18" charset="0"/>
                </a:defRPr>
              </a:lvl1pPr>
              <a:lvl2pPr defTabSz="3659188">
                <a:defRPr sz="2400">
                  <a:solidFill>
                    <a:schemeClr val="tx1"/>
                  </a:solidFill>
                  <a:latin typeface="Times" pitchFamily="18" charset="0"/>
                </a:defRPr>
              </a:lvl2pPr>
              <a:lvl3pPr defTabSz="3659188">
                <a:defRPr sz="2400">
                  <a:solidFill>
                    <a:schemeClr val="tx1"/>
                  </a:solidFill>
                  <a:latin typeface="Times" pitchFamily="18" charset="0"/>
                </a:defRPr>
              </a:lvl3pPr>
              <a:lvl4pPr defTabSz="3659188">
                <a:defRPr sz="2400">
                  <a:solidFill>
                    <a:schemeClr val="tx1"/>
                  </a:solidFill>
                  <a:latin typeface="Times" pitchFamily="18" charset="0"/>
                </a:defRPr>
              </a:lvl4pPr>
              <a:lvl5pPr defTabSz="3659188">
                <a:defRPr sz="2400">
                  <a:solidFill>
                    <a:schemeClr val="tx1"/>
                  </a:solidFill>
                  <a:latin typeface="Times" pitchFamily="18" charset="0"/>
                </a:defRPr>
              </a:lvl5pPr>
              <a:lvl6pPr defTabSz="3659188" eaLnBrk="0" fontAlgn="base" hangingPunct="0">
                <a:spcBef>
                  <a:spcPct val="0"/>
                </a:spcBef>
                <a:spcAft>
                  <a:spcPct val="0"/>
                </a:spcAft>
                <a:defRPr sz="2400">
                  <a:solidFill>
                    <a:schemeClr val="tx1"/>
                  </a:solidFill>
                  <a:latin typeface="Times" pitchFamily="18" charset="0"/>
                </a:defRPr>
              </a:lvl6pPr>
              <a:lvl7pPr defTabSz="3659188" eaLnBrk="0" fontAlgn="base" hangingPunct="0">
                <a:spcBef>
                  <a:spcPct val="0"/>
                </a:spcBef>
                <a:spcAft>
                  <a:spcPct val="0"/>
                </a:spcAft>
                <a:defRPr sz="2400">
                  <a:solidFill>
                    <a:schemeClr val="tx1"/>
                  </a:solidFill>
                  <a:latin typeface="Times" pitchFamily="18" charset="0"/>
                </a:defRPr>
              </a:lvl7pPr>
              <a:lvl8pPr defTabSz="3659188" eaLnBrk="0" fontAlgn="base" hangingPunct="0">
                <a:spcBef>
                  <a:spcPct val="0"/>
                </a:spcBef>
                <a:spcAft>
                  <a:spcPct val="0"/>
                </a:spcAft>
                <a:defRPr sz="2400">
                  <a:solidFill>
                    <a:schemeClr val="tx1"/>
                  </a:solidFill>
                  <a:latin typeface="Times" pitchFamily="18" charset="0"/>
                </a:defRPr>
              </a:lvl8pPr>
              <a:lvl9pPr defTabSz="3659188" eaLnBrk="0" fontAlgn="base" hangingPunct="0">
                <a:spcBef>
                  <a:spcPct val="0"/>
                </a:spcBef>
                <a:spcAft>
                  <a:spcPct val="0"/>
                </a:spcAft>
                <a:defRPr sz="2400">
                  <a:solidFill>
                    <a:schemeClr val="tx1"/>
                  </a:solidFill>
                  <a:latin typeface="Times" pitchFamily="18" charset="0"/>
                </a:defRPr>
              </a:lvl9pPr>
            </a:lstStyle>
            <a:p>
              <a:pPr algn="ctr" eaLnBrk="1" hangingPunct="1"/>
              <a:r>
                <a:rPr lang="en-US" sz="1400">
                  <a:latin typeface="Helvetica" charset="0"/>
                </a:rPr>
                <a:t>VISUALIZATION </a:t>
              </a:r>
            </a:p>
          </p:txBody>
        </p:sp>
        <p:sp>
          <p:nvSpPr>
            <p:cNvPr id="16" name="Freeform 373"/>
            <p:cNvSpPr>
              <a:spLocks noChangeAspect="1"/>
            </p:cNvSpPr>
            <p:nvPr/>
          </p:nvSpPr>
          <p:spPr bwMode="auto">
            <a:xfrm flipH="1" flipV="1">
              <a:off x="3294063" y="4702175"/>
              <a:ext cx="1281112" cy="636588"/>
            </a:xfrm>
            <a:custGeom>
              <a:avLst/>
              <a:gdLst>
                <a:gd name="T0" fmla="*/ 0 w 1212"/>
                <a:gd name="T1" fmla="*/ 0 h 378"/>
                <a:gd name="T2" fmla="*/ 846 w 1212"/>
                <a:gd name="T3" fmla="*/ 138 h 378"/>
                <a:gd name="T4" fmla="*/ 1212 w 1212"/>
                <a:gd name="T5" fmla="*/ 378 h 378"/>
              </a:gdLst>
              <a:ahLst/>
              <a:cxnLst>
                <a:cxn ang="0">
                  <a:pos x="T0" y="T1"/>
                </a:cxn>
                <a:cxn ang="0">
                  <a:pos x="T2" y="T3"/>
                </a:cxn>
                <a:cxn ang="0">
                  <a:pos x="T4" y="T5"/>
                </a:cxn>
              </a:cxnLst>
              <a:rect l="0" t="0" r="r" b="b"/>
              <a:pathLst>
                <a:path w="1212" h="378">
                  <a:moveTo>
                    <a:pt x="0" y="0"/>
                  </a:moveTo>
                  <a:cubicBezTo>
                    <a:pt x="140" y="23"/>
                    <a:pt x="644" y="75"/>
                    <a:pt x="846" y="138"/>
                  </a:cubicBezTo>
                  <a:cubicBezTo>
                    <a:pt x="1039" y="206"/>
                    <a:pt x="1136" y="328"/>
                    <a:pt x="1212" y="378"/>
                  </a:cubicBezTo>
                </a:path>
              </a:pathLst>
            </a:custGeom>
            <a:noFill/>
            <a:ln w="12700" cmpd="sng">
              <a:solidFill>
                <a:schemeClr val="tx1"/>
              </a:solidFill>
              <a:round/>
              <a:headEnd type="arrow"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Freeform 374"/>
            <p:cNvSpPr>
              <a:spLocks noChangeAspect="1"/>
            </p:cNvSpPr>
            <p:nvPr/>
          </p:nvSpPr>
          <p:spPr bwMode="auto">
            <a:xfrm flipH="1" flipV="1">
              <a:off x="3297238" y="4953000"/>
              <a:ext cx="1281112" cy="554038"/>
            </a:xfrm>
            <a:custGeom>
              <a:avLst/>
              <a:gdLst>
                <a:gd name="T0" fmla="*/ 0 w 1212"/>
                <a:gd name="T1" fmla="*/ 0 h 378"/>
                <a:gd name="T2" fmla="*/ 846 w 1212"/>
                <a:gd name="T3" fmla="*/ 138 h 378"/>
                <a:gd name="T4" fmla="*/ 1212 w 1212"/>
                <a:gd name="T5" fmla="*/ 378 h 378"/>
              </a:gdLst>
              <a:ahLst/>
              <a:cxnLst>
                <a:cxn ang="0">
                  <a:pos x="T0" y="T1"/>
                </a:cxn>
                <a:cxn ang="0">
                  <a:pos x="T2" y="T3"/>
                </a:cxn>
                <a:cxn ang="0">
                  <a:pos x="T4" y="T5"/>
                </a:cxn>
              </a:cxnLst>
              <a:rect l="0" t="0" r="r" b="b"/>
              <a:pathLst>
                <a:path w="1212" h="378">
                  <a:moveTo>
                    <a:pt x="0" y="0"/>
                  </a:moveTo>
                  <a:cubicBezTo>
                    <a:pt x="140" y="23"/>
                    <a:pt x="644" y="75"/>
                    <a:pt x="846" y="138"/>
                  </a:cubicBezTo>
                  <a:cubicBezTo>
                    <a:pt x="1039" y="206"/>
                    <a:pt x="1136" y="328"/>
                    <a:pt x="1212" y="378"/>
                  </a:cubicBezTo>
                </a:path>
              </a:pathLst>
            </a:custGeom>
            <a:noFill/>
            <a:ln w="12700" cmpd="sng">
              <a:solidFill>
                <a:schemeClr val="tx1"/>
              </a:solidFill>
              <a:round/>
              <a:headEnd type="arrow"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Freeform 375"/>
            <p:cNvSpPr>
              <a:spLocks noChangeAspect="1"/>
            </p:cNvSpPr>
            <p:nvPr/>
          </p:nvSpPr>
          <p:spPr bwMode="auto">
            <a:xfrm>
              <a:off x="3294063" y="5202238"/>
              <a:ext cx="1263650" cy="422275"/>
            </a:xfrm>
            <a:custGeom>
              <a:avLst/>
              <a:gdLst>
                <a:gd name="T0" fmla="*/ 796 w 796"/>
                <a:gd name="T1" fmla="*/ 266 h 266"/>
                <a:gd name="T2" fmla="*/ 292 w 796"/>
                <a:gd name="T3" fmla="*/ 207 h 266"/>
                <a:gd name="T4" fmla="*/ 0 w 796"/>
                <a:gd name="T5" fmla="*/ 0 h 266"/>
              </a:gdLst>
              <a:ahLst/>
              <a:cxnLst>
                <a:cxn ang="0">
                  <a:pos x="T0" y="T1"/>
                </a:cxn>
                <a:cxn ang="0">
                  <a:pos x="T2" y="T3"/>
                </a:cxn>
                <a:cxn ang="0">
                  <a:pos x="T4" y="T5"/>
                </a:cxn>
              </a:cxnLst>
              <a:rect l="0" t="0" r="r" b="b"/>
              <a:pathLst>
                <a:path w="796" h="266">
                  <a:moveTo>
                    <a:pt x="796" y="266"/>
                  </a:moveTo>
                  <a:cubicBezTo>
                    <a:pt x="712" y="256"/>
                    <a:pt x="425" y="251"/>
                    <a:pt x="292" y="207"/>
                  </a:cubicBezTo>
                  <a:cubicBezTo>
                    <a:pt x="161" y="169"/>
                    <a:pt x="61" y="43"/>
                    <a:pt x="0" y="0"/>
                  </a:cubicBezTo>
                </a:path>
              </a:pathLst>
            </a:custGeom>
            <a:noFill/>
            <a:ln w="12700" cmpd="sng">
              <a:solidFill>
                <a:schemeClr val="tx1"/>
              </a:solidFill>
              <a:round/>
              <a:headEnd type="arrow"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77" name="TextBox 376"/>
          <p:cNvSpPr txBox="1"/>
          <p:nvPr/>
        </p:nvSpPr>
        <p:spPr>
          <a:xfrm>
            <a:off x="4337017" y="1832667"/>
            <a:ext cx="1532984" cy="400110"/>
          </a:xfrm>
          <a:prstGeom prst="rect">
            <a:avLst/>
          </a:prstGeom>
          <a:noFill/>
        </p:spPr>
        <p:txBody>
          <a:bodyPr wrap="none" rtlCol="0">
            <a:spAutoFit/>
          </a:bodyPr>
          <a:lstStyle/>
          <a:p>
            <a:r>
              <a:rPr lang="en-US" dirty="0" smtClean="0"/>
              <a:t>Web Server</a:t>
            </a:r>
          </a:p>
        </p:txBody>
      </p:sp>
    </p:spTree>
    <p:extLst>
      <p:ext uri="{BB962C8B-B14F-4D97-AF65-F5344CB8AC3E}">
        <p14:creationId xmlns:p14="http://schemas.microsoft.com/office/powerpoint/2010/main" val="42864018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7"/>
          <p:cNvSpPr>
            <a:spLocks noChangeArrowheads="1"/>
          </p:cNvSpPr>
          <p:nvPr/>
        </p:nvSpPr>
        <p:spPr bwMode="auto">
          <a:xfrm>
            <a:off x="0" y="0"/>
            <a:ext cx="9144000" cy="1674813"/>
          </a:xfrm>
          <a:prstGeom prst="rect">
            <a:avLst/>
          </a:prstGeom>
          <a:solidFill>
            <a:schemeClr val="bg1"/>
          </a:solidFill>
          <a:ln w="12700">
            <a:noFill/>
            <a:miter lim="800000"/>
            <a:headEnd type="none" w="sm" len="sm"/>
            <a:tailEnd type="none" w="sm" len="sm"/>
          </a:ln>
        </p:spPr>
        <p:txBody>
          <a:bodyPr wrap="none" anchor="ctr"/>
          <a:lstStyle/>
          <a:p>
            <a:endParaRPr lang="en-US"/>
          </a:p>
        </p:txBody>
      </p:sp>
      <p:pic>
        <p:nvPicPr>
          <p:cNvPr id="1026" name="Picture 2" descr="D:\pascucci_disk_backup\pascucci\ppt\2011\1_visit_SNL\cedmav.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5148" y="-4281"/>
            <a:ext cx="2646036" cy="1370860"/>
          </a:xfrm>
          <a:prstGeom prst="rect">
            <a:avLst/>
          </a:prstGeom>
          <a:no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6545124" y="4940952"/>
            <a:ext cx="2348054" cy="1151441"/>
            <a:chOff x="890188" y="4849649"/>
            <a:chExt cx="3082602" cy="1771285"/>
          </a:xfrm>
        </p:grpSpPr>
        <p:sp>
          <p:nvSpPr>
            <p:cNvPr id="25" name="Rectangle 24"/>
            <p:cNvSpPr/>
            <p:nvPr/>
          </p:nvSpPr>
          <p:spPr bwMode="auto">
            <a:xfrm>
              <a:off x="890188" y="4849649"/>
              <a:ext cx="3082602" cy="1771285"/>
            </a:xfrm>
            <a:prstGeom prst="rect">
              <a:avLst/>
            </a:prstGeom>
            <a:solidFill>
              <a:schemeClr val="bg1"/>
            </a:solidFill>
            <a:ln w="19050" cap="flat" cmpd="sng" algn="ctr">
              <a:solidFill>
                <a:schemeClr val="tx1"/>
              </a:solid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pic>
          <p:nvPicPr>
            <p:cNvPr id="22" name="Picture 4"/>
            <p:cNvPicPr>
              <a:picLocks noChangeAspect="1" noChangeArrowheads="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163351" y="4953742"/>
              <a:ext cx="1037226" cy="103722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03429" y="4953741"/>
              <a:ext cx="1529738" cy="103722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p:cNvSpPr/>
            <p:nvPr/>
          </p:nvSpPr>
          <p:spPr>
            <a:xfrm>
              <a:off x="957563" y="6034132"/>
              <a:ext cx="3007930" cy="579814"/>
            </a:xfrm>
            <a:prstGeom prst="rect">
              <a:avLst/>
            </a:prstGeom>
            <a:noFill/>
          </p:spPr>
          <p:txBody>
            <a:bodyPr wrap="square">
              <a:spAutoFit/>
            </a:bodyPr>
            <a:lstStyle/>
            <a:p>
              <a:r>
                <a:rPr lang="en-US" sz="1100" dirty="0"/>
                <a:t>$1.6B NSA data center </a:t>
              </a:r>
              <a:br>
                <a:rPr lang="en-US" sz="1100" dirty="0"/>
              </a:br>
              <a:r>
                <a:rPr lang="en-US" sz="1100" dirty="0"/>
                <a:t>(1.5 million-square-foot facility)</a:t>
              </a:r>
            </a:p>
          </p:txBody>
        </p:sp>
      </p:grpSp>
      <p:grpSp>
        <p:nvGrpSpPr>
          <p:cNvPr id="12292" name="Group 4"/>
          <p:cNvGrpSpPr>
            <a:grpSpLocks/>
          </p:cNvGrpSpPr>
          <p:nvPr/>
        </p:nvGrpSpPr>
        <p:grpSpPr bwMode="auto">
          <a:xfrm>
            <a:off x="419100" y="1798638"/>
            <a:ext cx="8305800" cy="196850"/>
            <a:chOff x="264" y="788"/>
            <a:chExt cx="5232" cy="124"/>
          </a:xfrm>
        </p:grpSpPr>
        <p:sp>
          <p:nvSpPr>
            <p:cNvPr id="12299" name="Rectangle 5"/>
            <p:cNvSpPr>
              <a:spLocks noChangeArrowheads="1"/>
            </p:cNvSpPr>
            <p:nvPr/>
          </p:nvSpPr>
          <p:spPr bwMode="auto">
            <a:xfrm>
              <a:off x="264" y="788"/>
              <a:ext cx="5232" cy="61"/>
            </a:xfrm>
            <a:prstGeom prst="rect">
              <a:avLst/>
            </a:prstGeom>
            <a:gradFill rotWithShape="0">
              <a:gsLst>
                <a:gs pos="0">
                  <a:srgbClr val="0E9BBA"/>
                </a:gs>
                <a:gs pos="50000">
                  <a:srgbClr val="12C2E9"/>
                </a:gs>
                <a:gs pos="100000">
                  <a:srgbClr val="0E9BBA"/>
                </a:gs>
              </a:gsLst>
              <a:lin ang="5400000" scaled="1"/>
            </a:gradFill>
            <a:ln w="12700">
              <a:noFill/>
              <a:miter lim="800000"/>
              <a:headEnd/>
              <a:tailEnd/>
            </a:ln>
          </p:spPr>
          <p:txBody>
            <a:bodyPr wrap="none" anchor="ctr"/>
            <a:lstStyle/>
            <a:p>
              <a:endParaRPr lang="en-US"/>
            </a:p>
          </p:txBody>
        </p:sp>
        <p:sp>
          <p:nvSpPr>
            <p:cNvPr id="12300" name="Rectangle 6"/>
            <p:cNvSpPr>
              <a:spLocks noChangeArrowheads="1"/>
            </p:cNvSpPr>
            <p:nvPr/>
          </p:nvSpPr>
          <p:spPr bwMode="auto">
            <a:xfrm>
              <a:off x="264" y="881"/>
              <a:ext cx="5232" cy="31"/>
            </a:xfrm>
            <a:prstGeom prst="rect">
              <a:avLst/>
            </a:prstGeom>
            <a:gradFill rotWithShape="0">
              <a:gsLst>
                <a:gs pos="0">
                  <a:srgbClr val="B200B2"/>
                </a:gs>
                <a:gs pos="50000">
                  <a:srgbClr val="FF00FF"/>
                </a:gs>
                <a:gs pos="100000">
                  <a:srgbClr val="B200B2"/>
                </a:gs>
              </a:gsLst>
              <a:lin ang="0" scaled="1"/>
            </a:gradFill>
            <a:ln w="12700">
              <a:noFill/>
              <a:miter lim="800000"/>
              <a:headEnd/>
              <a:tailEnd/>
            </a:ln>
          </p:spPr>
          <p:txBody>
            <a:bodyPr wrap="none" anchor="ctr"/>
            <a:lstStyle/>
            <a:p>
              <a:endParaRPr lang="en-US"/>
            </a:p>
          </p:txBody>
        </p:sp>
      </p:grpSp>
      <p:sp>
        <p:nvSpPr>
          <p:cNvPr id="2" name="Rectangle 1"/>
          <p:cNvSpPr/>
          <p:nvPr/>
        </p:nvSpPr>
        <p:spPr bwMode="auto">
          <a:xfrm>
            <a:off x="230188" y="1510393"/>
            <a:ext cx="8742362" cy="86572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pic>
        <p:nvPicPr>
          <p:cNvPr id="1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529" t="29101" r="68641" b="3462"/>
          <a:stretch/>
        </p:blipFill>
        <p:spPr bwMode="auto">
          <a:xfrm>
            <a:off x="3428923" y="2525675"/>
            <a:ext cx="1066800" cy="2036557"/>
          </a:xfrm>
          <a:prstGeom prst="rect">
            <a:avLst/>
          </a:prstGeom>
          <a:noFill/>
          <a:ln w="9525">
            <a:solidFill>
              <a:schemeClr val="tx1"/>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Lst>
        </p:spPr>
      </p:pic>
      <p:pic>
        <p:nvPicPr>
          <p:cNvPr id="17" name="Picture 1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642" t="8625" r="11707" b="71458"/>
          <a:stretch/>
        </p:blipFill>
        <p:spPr bwMode="auto">
          <a:xfrm>
            <a:off x="4553779" y="2525675"/>
            <a:ext cx="4562503" cy="690069"/>
          </a:xfrm>
          <a:prstGeom prst="rect">
            <a:avLst/>
          </a:prstGeom>
          <a:solidFill>
            <a:schemeClr val="accent1"/>
          </a:solidFill>
          <a:ln w="9525">
            <a:solidFill>
              <a:schemeClr val="tx1"/>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p:spPr>
      </p:pic>
      <p:pic>
        <p:nvPicPr>
          <p:cNvPr id="18" name="Picture 17"/>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642" t="70038" r="11707" b="10412"/>
          <a:stretch/>
        </p:blipFill>
        <p:spPr bwMode="auto">
          <a:xfrm>
            <a:off x="4553779" y="4051013"/>
            <a:ext cx="4562503" cy="677333"/>
          </a:xfrm>
          <a:prstGeom prst="rect">
            <a:avLst/>
          </a:prstGeom>
          <a:solidFill>
            <a:schemeClr val="accent1"/>
          </a:solidFill>
          <a:ln w="9525">
            <a:solidFill>
              <a:schemeClr val="tx1"/>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p:spPr>
      </p:pic>
      <p:pic>
        <p:nvPicPr>
          <p:cNvPr id="20" name="Picture 19"/>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642" t="41204" r="11707" b="39247"/>
          <a:stretch/>
        </p:blipFill>
        <p:spPr bwMode="auto">
          <a:xfrm>
            <a:off x="4553779" y="3308878"/>
            <a:ext cx="4562503" cy="677333"/>
          </a:xfrm>
          <a:prstGeom prst="rect">
            <a:avLst/>
          </a:prstGeom>
          <a:solidFill>
            <a:schemeClr val="accent1"/>
          </a:solidFill>
          <a:ln w="9525">
            <a:solidFill>
              <a:schemeClr val="tx1"/>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p:spPr>
      </p:pic>
      <p:pic>
        <p:nvPicPr>
          <p:cNvPr id="30" name="Picture 13" descr="http://t3.gstatic.com/images?q=tbn:ANd9GcQCP_JVBCxE4XS_ZrKyi22soUilQ8JlUXeim_nOlQu3iSO2iTGC"/>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51766" y="6212661"/>
            <a:ext cx="1530188" cy="534318"/>
          </a:xfrm>
          <a:prstGeom prst="rect">
            <a:avLst/>
          </a:prstGeom>
          <a:no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31" name="Picture 11" descr="http://upload.wikimedia.org/wikipedia/commons/a/ae/LLNL-logo.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51766" y="5624460"/>
            <a:ext cx="2345267" cy="452099"/>
          </a:xfrm>
          <a:prstGeom prst="rect">
            <a:avLst/>
          </a:prstGeom>
          <a:solidFill>
            <a:schemeClr val="bg1"/>
          </a:solid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32" name="Picture 15" descr="http://t1.gstatic.com/images?q=tbn:ANd9GcQcrKlpybhaP1IZCNOj9mbvCCEILvVlZ6AK3EgQ0lcOHeOUrPkQg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81207" y="6163639"/>
            <a:ext cx="831652" cy="565645"/>
          </a:xfrm>
          <a:prstGeom prst="rect">
            <a:avLst/>
          </a:prstGeom>
          <a:no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117762" name="Picture 2" descr="sub header2"/>
          <p:cNvPicPr>
            <a:picLocks noChangeAspect="1" noChangeArrowheads="1"/>
          </p:cNvPicPr>
          <p:nvPr/>
        </p:nvPicPr>
        <p:blipFill rotWithShape="1">
          <a:blip r:embed="rId11">
            <a:extLst>
              <a:ext uri="{28A0092B-C50C-407E-A947-70E740481C1C}">
                <a14:useLocalDpi xmlns:a14="http://schemas.microsoft.com/office/drawing/2010/main" val="0"/>
              </a:ext>
            </a:extLst>
          </a:blip>
          <a:srcRect r="55212"/>
          <a:stretch/>
        </p:blipFill>
        <p:spPr bwMode="auto">
          <a:xfrm>
            <a:off x="783167" y="4954957"/>
            <a:ext cx="2361615" cy="61338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117764" name="Picture 4" descr="ExaCT"/>
          <p:cNvPicPr>
            <a:picLocks noChangeAspect="1" noChangeArrowheads="1"/>
          </p:cNvPicPr>
          <p:nvPr/>
        </p:nvPicPr>
        <p:blipFill rotWithShape="1">
          <a:blip r:embed="rId12">
            <a:extLst>
              <a:ext uri="{28A0092B-C50C-407E-A947-70E740481C1C}">
                <a14:useLocalDpi xmlns:a14="http://schemas.microsoft.com/office/drawing/2010/main" val="0"/>
              </a:ext>
            </a:extLst>
          </a:blip>
          <a:srcRect r="69446"/>
          <a:stretch/>
        </p:blipFill>
        <p:spPr bwMode="auto">
          <a:xfrm>
            <a:off x="783167" y="5620916"/>
            <a:ext cx="1786467" cy="59663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117765" name="Picture 5"/>
          <p:cNvPicPr>
            <a:picLocks noChangeAspect="1" noChangeArrowheads="1"/>
          </p:cNvPicPr>
          <p:nvPr/>
        </p:nvPicPr>
        <p:blipFill rotWithShape="1">
          <a:blip r:embed="rId13">
            <a:extLst>
              <a:ext uri="{28A0092B-C50C-407E-A947-70E740481C1C}">
                <a14:useLocalDpi xmlns:a14="http://schemas.microsoft.com/office/drawing/2010/main" val="0"/>
              </a:ext>
            </a:extLst>
          </a:blip>
          <a:srcRect l="6634" t="16907" r="72812" b="74445"/>
          <a:stretch/>
        </p:blipFill>
        <p:spPr bwMode="auto">
          <a:xfrm>
            <a:off x="783167" y="6270128"/>
            <a:ext cx="2202833" cy="52140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6" name="Text Box 10"/>
          <p:cNvSpPr txBox="1">
            <a:spLocks noChangeArrowheads="1"/>
          </p:cNvSpPr>
          <p:nvPr/>
        </p:nvSpPr>
        <p:spPr bwMode="auto">
          <a:xfrm>
            <a:off x="0" y="1392477"/>
            <a:ext cx="9144000" cy="1077218"/>
          </a:xfrm>
          <a:prstGeom prst="rect">
            <a:avLst/>
          </a:prstGeom>
          <a:noFill/>
          <a:ln w="12700">
            <a:noFill/>
            <a:miter lim="800000"/>
            <a:headEnd type="none" w="sm" len="sm"/>
            <a:tailEnd type="none" w="sm" len="sm"/>
          </a:ln>
        </p:spPr>
        <p:txBody>
          <a:bodyPr wrap="square">
            <a:spAutoFit/>
          </a:bodyPr>
          <a:lstStyle/>
          <a:p>
            <a:pPr algn="ctr"/>
            <a:r>
              <a:rPr lang="en-US" sz="3200" b="1" dirty="0" smtClean="0"/>
              <a:t>Center for Extreme Data </a:t>
            </a:r>
            <a:br>
              <a:rPr lang="en-US" sz="3200" b="1" dirty="0" smtClean="0"/>
            </a:br>
            <a:r>
              <a:rPr lang="en-US" sz="3200" b="1" u="sng" dirty="0" smtClean="0"/>
              <a:t>Management</a:t>
            </a:r>
            <a:r>
              <a:rPr lang="en-US" sz="3200" b="1" dirty="0" smtClean="0"/>
              <a:t>, </a:t>
            </a:r>
            <a:r>
              <a:rPr lang="en-US" sz="3200" b="1" u="sng" dirty="0" smtClean="0"/>
              <a:t>Analysis,</a:t>
            </a:r>
            <a:r>
              <a:rPr lang="en-US" sz="3200" b="1" dirty="0" smtClean="0"/>
              <a:t> and </a:t>
            </a:r>
            <a:r>
              <a:rPr lang="en-US" sz="3200" b="1" u="sng" dirty="0" smtClean="0"/>
              <a:t>Visualization </a:t>
            </a:r>
          </a:p>
        </p:txBody>
      </p:sp>
      <p:pic>
        <p:nvPicPr>
          <p:cNvPr id="26" name="Picture 2" descr="cedmav-banner"/>
          <p:cNvPicPr>
            <a:picLocks noChangeAspect="1" noChangeArrowheads="1"/>
          </p:cNvPicPr>
          <p:nvPr/>
        </p:nvPicPr>
        <p:blipFill rotWithShape="1">
          <a:blip r:embed="rId14">
            <a:extLst>
              <a:ext uri="{28A0092B-C50C-407E-A947-70E740481C1C}">
                <a14:useLocalDpi xmlns:a14="http://schemas.microsoft.com/office/drawing/2010/main" val="0"/>
              </a:ext>
            </a:extLst>
          </a:blip>
          <a:srcRect l="76694" t="55432" r="991" b="9711"/>
          <a:stretch/>
        </p:blipFill>
        <p:spPr bwMode="auto">
          <a:xfrm>
            <a:off x="3551766" y="4954957"/>
            <a:ext cx="2040467" cy="533401"/>
          </a:xfrm>
          <a:prstGeom prst="rect">
            <a:avLst/>
          </a:prstGeom>
          <a:no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12" name="Rectangle 2"/>
          <p:cNvSpPr>
            <a:spLocks noChangeArrowheads="1"/>
          </p:cNvSpPr>
          <p:nvPr/>
        </p:nvSpPr>
        <p:spPr bwMode="auto">
          <a:xfrm>
            <a:off x="196320" y="2176942"/>
            <a:ext cx="8642879" cy="2320195"/>
          </a:xfrm>
          <a:prstGeom prst="rect">
            <a:avLst/>
          </a:prstGeom>
          <a:noFill/>
          <a:ln w="12700">
            <a:noFill/>
            <a:miter lim="800000"/>
            <a:headEnd/>
            <a:tailEnd/>
          </a:ln>
        </p:spPr>
        <p:txBody>
          <a:bodyPr lIns="90488" tIns="44450" rIns="90488" bIns="44450"/>
          <a:lstStyle/>
          <a:p>
            <a:pPr marL="342900" indent="-342900" eaLnBrk="1" hangingPunct="1">
              <a:spcBef>
                <a:spcPct val="20000"/>
              </a:spcBef>
              <a:buFont typeface="Arial" pitchFamily="34" charset="0"/>
              <a:buChar char="•"/>
            </a:pPr>
            <a:endParaRPr lang="en-US" altLang="en-US" sz="1800" b="1" dirty="0" smtClean="0">
              <a:latin typeface="Helvetica" pitchFamily="34" charset="0"/>
            </a:endParaRPr>
          </a:p>
          <a:p>
            <a:pPr marL="342900" indent="-342900" eaLnBrk="1" hangingPunct="1">
              <a:spcBef>
                <a:spcPct val="20000"/>
              </a:spcBef>
              <a:buFont typeface="Arial" pitchFamily="34" charset="0"/>
              <a:buChar char="•"/>
            </a:pPr>
            <a:r>
              <a:rPr lang="en-US" altLang="en-US" sz="1800" b="1" dirty="0" smtClean="0">
                <a:latin typeface="Helvetica" pitchFamily="34" charset="0"/>
              </a:rPr>
              <a:t>10 Faculty + scientists,</a:t>
            </a:r>
            <a:br>
              <a:rPr lang="en-US" altLang="en-US" sz="1800" b="1" dirty="0" smtClean="0">
                <a:latin typeface="Helvetica" pitchFamily="34" charset="0"/>
              </a:rPr>
            </a:br>
            <a:r>
              <a:rPr lang="en-US" altLang="en-US" sz="1800" b="1" dirty="0" smtClean="0">
                <a:latin typeface="Helvetica" pitchFamily="34" charset="0"/>
              </a:rPr>
              <a:t>developers, students, …</a:t>
            </a:r>
          </a:p>
          <a:p>
            <a:pPr marL="342900" indent="-342900" eaLnBrk="1" hangingPunct="1">
              <a:spcBef>
                <a:spcPct val="20000"/>
              </a:spcBef>
              <a:buFont typeface="Arial" pitchFamily="34" charset="0"/>
              <a:buChar char="•"/>
            </a:pPr>
            <a:r>
              <a:rPr lang="en-US" altLang="en-US" sz="1800" b="1" dirty="0" smtClean="0">
                <a:latin typeface="Helvetica" pitchFamily="34" charset="0"/>
              </a:rPr>
              <a:t>Primary partners: </a:t>
            </a:r>
            <a:br>
              <a:rPr lang="en-US" altLang="en-US" sz="1800" b="1" dirty="0" smtClean="0">
                <a:latin typeface="Helvetica" pitchFamily="34" charset="0"/>
              </a:rPr>
            </a:br>
            <a:r>
              <a:rPr lang="en-US" altLang="en-US" sz="1800" b="1" dirty="0" smtClean="0">
                <a:latin typeface="Helvetica" pitchFamily="34" charset="0"/>
              </a:rPr>
              <a:t>UU &amp; PNNL</a:t>
            </a:r>
          </a:p>
          <a:p>
            <a:pPr marL="342900" indent="-342900" eaLnBrk="1" hangingPunct="1">
              <a:spcBef>
                <a:spcPct val="20000"/>
              </a:spcBef>
              <a:buFont typeface="Arial" pitchFamily="34" charset="0"/>
              <a:buChar char="•"/>
            </a:pPr>
            <a:r>
              <a:rPr lang="en-US" altLang="en-US" sz="1800" b="1" dirty="0" smtClean="0">
                <a:latin typeface="Helvetica" pitchFamily="34" charset="0"/>
              </a:rPr>
              <a:t>Other partnerships:</a:t>
            </a:r>
            <a:br>
              <a:rPr lang="en-US" altLang="en-US" sz="1800" b="1" dirty="0" smtClean="0">
                <a:latin typeface="Helvetica" pitchFamily="34" charset="0"/>
              </a:rPr>
            </a:br>
            <a:r>
              <a:rPr lang="en-US" altLang="en-US" sz="1800" b="1" dirty="0" smtClean="0">
                <a:latin typeface="Helvetica" pitchFamily="34" charset="0"/>
              </a:rPr>
              <a:t>NSA, INL, LLNL, ANL,</a:t>
            </a:r>
            <a:br>
              <a:rPr lang="en-US" altLang="en-US" sz="1800" b="1" dirty="0" smtClean="0">
                <a:latin typeface="Helvetica" pitchFamily="34" charset="0"/>
              </a:rPr>
            </a:br>
            <a:r>
              <a:rPr lang="en-US" altLang="en-US" sz="1800" b="1" dirty="0" smtClean="0">
                <a:latin typeface="Helvetica" pitchFamily="34" charset="0"/>
              </a:rPr>
              <a:t>Battelle, ….</a:t>
            </a:r>
          </a:p>
          <a:p>
            <a:pPr marL="342900" indent="-342900" eaLnBrk="1" hangingPunct="1">
              <a:spcBef>
                <a:spcPct val="20000"/>
              </a:spcBef>
              <a:buFont typeface="Arial" pitchFamily="34" charset="0"/>
              <a:buChar char="•"/>
            </a:pPr>
            <a:r>
              <a:rPr lang="en-US" altLang="en-US" sz="1800" b="1" dirty="0" smtClean="0">
                <a:latin typeface="Helvetica" pitchFamily="34" charset="0"/>
              </a:rPr>
              <a:t>Involvement in national Initiatives</a:t>
            </a:r>
          </a:p>
        </p:txBody>
      </p:sp>
    </p:spTree>
    <p:extLst>
      <p:ext uri="{BB962C8B-B14F-4D97-AF65-F5344CB8AC3E}">
        <p14:creationId xmlns:p14="http://schemas.microsoft.com/office/powerpoint/2010/main" val="939389516"/>
      </p:ext>
    </p:extLst>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lstStyle/>
          <a:p>
            <a:pPr algn="ctr"/>
            <a:r>
              <a:rPr lang="en-US" sz="2800" dirty="0" smtClean="0"/>
              <a:t>The </a:t>
            </a:r>
            <a:r>
              <a:rPr lang="en-US" sz="2800" dirty="0" err="1" smtClean="0"/>
              <a:t>ViSUS</a:t>
            </a:r>
            <a:r>
              <a:rPr lang="en-US" sz="2800" dirty="0" smtClean="0"/>
              <a:t> Parallel I/O Infrastructure (PIDX)</a:t>
            </a:r>
            <a:br>
              <a:rPr lang="en-US" sz="2800" dirty="0" smtClean="0"/>
            </a:br>
            <a:r>
              <a:rPr lang="en-US" sz="2800" dirty="0" smtClean="0"/>
              <a:t>Adopts a 3–Phase Data Transfer Model</a:t>
            </a:r>
            <a:endParaRPr lang="en-US" sz="2800" dirty="0"/>
          </a:p>
        </p:txBody>
      </p:sp>
      <p:pic>
        <p:nvPicPr>
          <p:cNvPr id="4" name="Picture 3"/>
          <p:cNvPicPr>
            <a:picLocks noChangeAspect="1"/>
          </p:cNvPicPr>
          <p:nvPr/>
        </p:nvPicPr>
        <p:blipFill>
          <a:blip r:embed="rId2"/>
          <a:stretch>
            <a:fillRect/>
          </a:stretch>
        </p:blipFill>
        <p:spPr>
          <a:xfrm>
            <a:off x="0" y="1066800"/>
            <a:ext cx="9144000" cy="2523910"/>
          </a:xfrm>
          <a:prstGeom prst="rect">
            <a:avLst/>
          </a:prstGeom>
        </p:spPr>
      </p:pic>
      <p:sp>
        <p:nvSpPr>
          <p:cNvPr id="5" name="Rectangle 4"/>
          <p:cNvSpPr/>
          <p:nvPr/>
        </p:nvSpPr>
        <p:spPr>
          <a:xfrm>
            <a:off x="6127751" y="3460045"/>
            <a:ext cx="2762249" cy="3093155"/>
          </a:xfrm>
          <a:prstGeom prst="rect">
            <a:avLst/>
          </a:prstGeom>
          <a:solidFill>
            <a:schemeClr val="bg1"/>
          </a:solidFill>
        </p:spPr>
        <p:txBody>
          <a:bodyPr wrap="square">
            <a:spAutoFit/>
          </a:bodyPr>
          <a:lstStyle/>
          <a:p>
            <a:pPr algn="just"/>
            <a:r>
              <a:rPr lang="en-US" sz="1300" b="1" dirty="0" smtClean="0">
                <a:solidFill>
                  <a:srgbClr val="FF0000"/>
                </a:solidFill>
              </a:rPr>
              <a:t>Three</a:t>
            </a:r>
            <a:r>
              <a:rPr lang="en-US" sz="1300" b="1" dirty="0">
                <a:solidFill>
                  <a:srgbClr val="FF0000"/>
                </a:solidFill>
              </a:rPr>
              <a:t>-Phase I/O: </a:t>
            </a:r>
            <a:endParaRPr lang="en-US" sz="1300" b="1" dirty="0" smtClean="0">
              <a:solidFill>
                <a:srgbClr val="FF0000"/>
              </a:solidFill>
            </a:endParaRPr>
          </a:p>
          <a:p>
            <a:pPr algn="just"/>
            <a:r>
              <a:rPr lang="en-US" sz="1300" b="1" dirty="0" smtClean="0"/>
              <a:t>(</a:t>
            </a:r>
            <a:r>
              <a:rPr lang="en-US" sz="1300" b="1" dirty="0"/>
              <a:t>C).1 </a:t>
            </a:r>
            <a:r>
              <a:rPr lang="en-US" sz="1300" dirty="0"/>
              <a:t>Data restructuring among </a:t>
            </a:r>
            <a:r>
              <a:rPr lang="en-US" sz="1300" dirty="0" smtClean="0"/>
              <a:t>processes transforms </a:t>
            </a:r>
            <a:r>
              <a:rPr lang="en-US" sz="1300" dirty="0"/>
              <a:t>irregular data blocks at processes P0, P1 and P2 to regular data blocks at processes P0 and P2. </a:t>
            </a:r>
            <a:endParaRPr lang="en-US" sz="1300" dirty="0" smtClean="0"/>
          </a:p>
          <a:p>
            <a:pPr algn="just"/>
            <a:r>
              <a:rPr lang="en-US" sz="1300" b="1" dirty="0" smtClean="0"/>
              <a:t>(</a:t>
            </a:r>
            <a:r>
              <a:rPr lang="en-US" sz="1300" b="1" dirty="0"/>
              <a:t>C).2 </a:t>
            </a:r>
            <a:r>
              <a:rPr lang="en-US" sz="1300" dirty="0"/>
              <a:t>HZ encoding of regular blocks leading </a:t>
            </a:r>
            <a:r>
              <a:rPr lang="en-US" sz="1300" dirty="0" smtClean="0"/>
              <a:t>to dense </a:t>
            </a:r>
            <a:r>
              <a:rPr lang="en-US" sz="1300" dirty="0"/>
              <a:t>and non-overlapping data buffer. </a:t>
            </a:r>
            <a:endParaRPr lang="en-US" sz="1300" dirty="0" smtClean="0"/>
          </a:p>
          <a:p>
            <a:pPr algn="just"/>
            <a:r>
              <a:rPr lang="en-US" sz="1300" b="1" dirty="0" smtClean="0"/>
              <a:t>(</a:t>
            </a:r>
            <a:r>
              <a:rPr lang="en-US" sz="1300" b="1" dirty="0"/>
              <a:t>C).3 </a:t>
            </a:r>
            <a:r>
              <a:rPr lang="en-US" sz="1300" dirty="0"/>
              <a:t>Data transfer from in-memory HZ ordered data to an aggregation buffer involving fewer large sized data packets.</a:t>
            </a:r>
          </a:p>
          <a:p>
            <a:pPr algn="just"/>
            <a:r>
              <a:rPr lang="en-US" sz="1300" b="1" dirty="0"/>
              <a:t>(C).4 </a:t>
            </a:r>
            <a:r>
              <a:rPr lang="en-US" sz="1300" dirty="0"/>
              <a:t>I/O writes from aggregation buffer to a IDX file.</a:t>
            </a:r>
          </a:p>
        </p:txBody>
      </p:sp>
      <p:sp>
        <p:nvSpPr>
          <p:cNvPr id="7" name="Rectangle 6"/>
          <p:cNvSpPr/>
          <p:nvPr/>
        </p:nvSpPr>
        <p:spPr>
          <a:xfrm>
            <a:off x="164031" y="3605399"/>
            <a:ext cx="2465917" cy="2677656"/>
          </a:xfrm>
          <a:prstGeom prst="rect">
            <a:avLst/>
          </a:prstGeom>
          <a:solidFill>
            <a:schemeClr val="bg1"/>
          </a:solidFill>
        </p:spPr>
        <p:txBody>
          <a:bodyPr wrap="square">
            <a:spAutoFit/>
          </a:bodyPr>
          <a:lstStyle/>
          <a:p>
            <a:pPr algn="just"/>
            <a:r>
              <a:rPr lang="en-US" sz="1400" b="1" dirty="0" smtClean="0">
                <a:solidFill>
                  <a:srgbClr val="FF0000"/>
                </a:solidFill>
              </a:rPr>
              <a:t>One-Phase I/O: </a:t>
            </a:r>
          </a:p>
          <a:p>
            <a:pPr algn="just"/>
            <a:r>
              <a:rPr lang="en-US" sz="1400" b="1" dirty="0" smtClean="0"/>
              <a:t>(A).1 </a:t>
            </a:r>
            <a:r>
              <a:rPr lang="en-US" sz="1400" dirty="0" smtClean="0"/>
              <a:t>HZ encoding of irregular data set leads to sparse data buffers interleaved across processes. </a:t>
            </a:r>
          </a:p>
          <a:p>
            <a:pPr algn="just"/>
            <a:r>
              <a:rPr lang="en-US" sz="1400" b="1" dirty="0" smtClean="0"/>
              <a:t>(A).2 </a:t>
            </a:r>
            <a:r>
              <a:rPr lang="en-US" sz="1400" dirty="0" smtClean="0"/>
              <a:t>I/O writes to underlying IDX file by each process, leading to a large number of small accesses to each file. </a:t>
            </a:r>
            <a:endParaRPr lang="en-US" dirty="0"/>
          </a:p>
          <a:p>
            <a:pPr algn="just"/>
            <a:endParaRPr lang="en-US" sz="1400" dirty="0" smtClean="0"/>
          </a:p>
        </p:txBody>
      </p:sp>
      <p:sp>
        <p:nvSpPr>
          <p:cNvPr id="8" name="Rectangle 7"/>
          <p:cNvSpPr/>
          <p:nvPr/>
        </p:nvSpPr>
        <p:spPr>
          <a:xfrm>
            <a:off x="2910417" y="3605399"/>
            <a:ext cx="2656417" cy="2893100"/>
          </a:xfrm>
          <a:prstGeom prst="rect">
            <a:avLst/>
          </a:prstGeom>
          <a:solidFill>
            <a:schemeClr val="bg1"/>
          </a:solidFill>
        </p:spPr>
        <p:txBody>
          <a:bodyPr wrap="square">
            <a:spAutoFit/>
          </a:bodyPr>
          <a:lstStyle/>
          <a:p>
            <a:pPr algn="just"/>
            <a:r>
              <a:rPr lang="en-US" sz="1400" b="1" dirty="0" smtClean="0">
                <a:solidFill>
                  <a:srgbClr val="FF0000"/>
                </a:solidFill>
              </a:rPr>
              <a:t>Two-Phase I/O: </a:t>
            </a:r>
          </a:p>
          <a:p>
            <a:pPr algn="just"/>
            <a:r>
              <a:rPr lang="en-US" sz="1400" b="1" dirty="0" smtClean="0"/>
              <a:t>(B).1 </a:t>
            </a:r>
            <a:r>
              <a:rPr lang="en-US" sz="1400" dirty="0" smtClean="0"/>
              <a:t>HZ encoding of irregular data set leads to sparse data buffers interleaved across processes. </a:t>
            </a:r>
          </a:p>
          <a:p>
            <a:pPr algn="just"/>
            <a:r>
              <a:rPr lang="en-US" sz="1400" b="1" dirty="0" smtClean="0"/>
              <a:t>(B).2 </a:t>
            </a:r>
            <a:r>
              <a:rPr lang="en-US" sz="1400" dirty="0" smtClean="0"/>
              <a:t>Data transfer from in-memory HZ ordered data to an aggregation buffer involving large number of small sized data packets. </a:t>
            </a:r>
          </a:p>
          <a:p>
            <a:pPr algn="just"/>
            <a:r>
              <a:rPr lang="en-US" sz="1400" b="1" dirty="0" smtClean="0"/>
              <a:t>(B).3 </a:t>
            </a:r>
            <a:r>
              <a:rPr lang="en-US" sz="1400" dirty="0" smtClean="0"/>
              <a:t>Large sized aligned I/O writes from aggregation buffer to the IDX file. </a:t>
            </a:r>
          </a:p>
        </p:txBody>
      </p:sp>
      <p:cxnSp>
        <p:nvCxnSpPr>
          <p:cNvPr id="9" name="Straight Connector 8"/>
          <p:cNvCxnSpPr/>
          <p:nvPr/>
        </p:nvCxnSpPr>
        <p:spPr>
          <a:xfrm>
            <a:off x="136769" y="932506"/>
            <a:ext cx="8778631" cy="0"/>
          </a:xfrm>
          <a:prstGeom prst="line">
            <a:avLst/>
          </a:prstGeom>
          <a:ln w="38100" cmpd="dbl">
            <a:gradFill flip="none" rotWithShape="1">
              <a:gsLst>
                <a:gs pos="82000">
                  <a:srgbClr val="1E6732"/>
                </a:gs>
                <a:gs pos="100000">
                  <a:srgbClr val="FFFFFF"/>
                </a:gs>
              </a:gsLst>
              <a:path path="shap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94511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399" y="1371600"/>
            <a:ext cx="8170333" cy="5105400"/>
          </a:xfrm>
        </p:spPr>
        <p:txBody>
          <a:bodyPr/>
          <a:lstStyle/>
          <a:p>
            <a:r>
              <a:rPr lang="en-US" sz="2000" dirty="0" smtClean="0"/>
              <a:t>The PIDX Infrastructures Achieves Better Scalability than Competing Frameworks While Maintaining Advantageous Hierarchical Data Representation</a:t>
            </a:r>
            <a:endParaRPr lang="en-US" sz="2000" dirty="0"/>
          </a:p>
        </p:txBody>
      </p:sp>
      <p:sp>
        <p:nvSpPr>
          <p:cNvPr id="3" name="Slide Number Placeholder 2"/>
          <p:cNvSpPr>
            <a:spLocks noGrp="1"/>
          </p:cNvSpPr>
          <p:nvPr>
            <p:ph type="sldNum" sz="quarter" idx="4294967295"/>
          </p:nvPr>
        </p:nvSpPr>
        <p:spPr>
          <a:xfrm>
            <a:off x="7010400" y="6583680"/>
            <a:ext cx="533400" cy="274320"/>
          </a:xfrm>
          <a:prstGeom prst="rect">
            <a:avLst/>
          </a:prstGeom>
        </p:spPr>
        <p:txBody>
          <a:bodyPr/>
          <a:lstStyle/>
          <a:p>
            <a:fld id="{B0B46202-F907-480A-B981-82422C405229}" type="slidenum">
              <a:rPr lang="en-US" smtClean="0"/>
              <a:pPr/>
              <a:t>21</a:t>
            </a:fld>
            <a:endParaRPr lang="en-US"/>
          </a:p>
        </p:txBody>
      </p:sp>
      <p:sp>
        <p:nvSpPr>
          <p:cNvPr id="4" name="Title 3"/>
          <p:cNvSpPr>
            <a:spLocks noGrp="1"/>
          </p:cNvSpPr>
          <p:nvPr>
            <p:ph type="title"/>
          </p:nvPr>
        </p:nvSpPr>
        <p:spPr>
          <a:xfrm>
            <a:off x="1" y="85253"/>
            <a:ext cx="9142266" cy="778931"/>
          </a:xfrm>
        </p:spPr>
        <p:txBody>
          <a:bodyPr/>
          <a:lstStyle/>
          <a:p>
            <a:pPr algn="ctr"/>
            <a:r>
              <a:rPr lang="en-US" sz="2400" dirty="0" smtClean="0"/>
              <a:t>Strong Scaling Results Comparing PIDX Performance with </a:t>
            </a:r>
            <a:r>
              <a:rPr lang="en-US" sz="2400" dirty="0" err="1" smtClean="0"/>
              <a:t>PNetCDF</a:t>
            </a:r>
            <a:r>
              <a:rPr lang="en-US" sz="2400" dirty="0" smtClean="0"/>
              <a:t> and </a:t>
            </a:r>
            <a:r>
              <a:rPr lang="en-US" sz="2400" dirty="0" err="1" smtClean="0"/>
              <a:t>Fortrain</a:t>
            </a:r>
            <a:r>
              <a:rPr lang="en-US" sz="2400" dirty="0" smtClean="0"/>
              <a:t> I/O on Two Major Platforms</a:t>
            </a:r>
            <a:endParaRPr lang="en-US" sz="24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0"/>
            <a:ext cx="9142267" cy="338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55351" y="5745261"/>
            <a:ext cx="3293530" cy="523220"/>
          </a:xfrm>
          <a:prstGeom prst="rect">
            <a:avLst/>
          </a:prstGeom>
          <a:noFill/>
        </p:spPr>
        <p:txBody>
          <a:bodyPr wrap="none" rtlCol="0">
            <a:spAutoFit/>
          </a:bodyPr>
          <a:lstStyle/>
          <a:p>
            <a:pPr algn="ctr"/>
            <a:r>
              <a:rPr lang="en-US" dirty="0" smtClean="0"/>
              <a:t>Scaling Results on Hopper </a:t>
            </a:r>
            <a:br>
              <a:rPr lang="en-US" dirty="0" smtClean="0"/>
            </a:br>
            <a:r>
              <a:rPr lang="en-US" dirty="0" smtClean="0"/>
              <a:t>Cray XE6 architecture at NERSC (LBNL)</a:t>
            </a:r>
            <a:endParaRPr lang="en-US" dirty="0"/>
          </a:p>
        </p:txBody>
      </p:sp>
      <p:sp>
        <p:nvSpPr>
          <p:cNvPr id="7" name="TextBox 6"/>
          <p:cNvSpPr txBox="1"/>
          <p:nvPr/>
        </p:nvSpPr>
        <p:spPr>
          <a:xfrm>
            <a:off x="5741188" y="5745261"/>
            <a:ext cx="2676759" cy="523220"/>
          </a:xfrm>
          <a:prstGeom prst="rect">
            <a:avLst/>
          </a:prstGeom>
          <a:noFill/>
        </p:spPr>
        <p:txBody>
          <a:bodyPr wrap="none" rtlCol="0">
            <a:spAutoFit/>
          </a:bodyPr>
          <a:lstStyle/>
          <a:p>
            <a:pPr algn="ctr"/>
            <a:r>
              <a:rPr lang="en-US" dirty="0"/>
              <a:t>Scaling Results on Intrepid </a:t>
            </a:r>
            <a:br>
              <a:rPr lang="en-US" dirty="0"/>
            </a:br>
            <a:r>
              <a:rPr lang="en-US" dirty="0"/>
              <a:t>BGP architecture at </a:t>
            </a:r>
            <a:r>
              <a:rPr lang="en-US" dirty="0" smtClean="0"/>
              <a:t>ALCF (ANL)</a:t>
            </a:r>
            <a:endParaRPr lang="en-US" dirty="0"/>
          </a:p>
        </p:txBody>
      </p:sp>
    </p:spTree>
    <p:extLst>
      <p:ext uri="{BB962C8B-B14F-4D97-AF65-F5344CB8AC3E}">
        <p14:creationId xmlns:p14="http://schemas.microsoft.com/office/powerpoint/2010/main" val="5641641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7010400" y="6583680"/>
            <a:ext cx="533400" cy="274320"/>
          </a:xfrm>
          <a:prstGeom prst="rect">
            <a:avLst/>
          </a:prstGeom>
        </p:spPr>
        <p:txBody>
          <a:bodyPr/>
          <a:lstStyle/>
          <a:p>
            <a:fld id="{B0B46202-F907-480A-B981-82422C405229}" type="slidenum">
              <a:rPr lang="en-US" smtClean="0"/>
              <a:pPr/>
              <a:t>22</a:t>
            </a:fld>
            <a:endParaRPr lang="en-US"/>
          </a:p>
        </p:txBody>
      </p:sp>
      <p:sp>
        <p:nvSpPr>
          <p:cNvPr id="4" name="Title 3"/>
          <p:cNvSpPr>
            <a:spLocks noGrp="1"/>
          </p:cNvSpPr>
          <p:nvPr>
            <p:ph type="title"/>
          </p:nvPr>
        </p:nvSpPr>
        <p:spPr>
          <a:xfrm>
            <a:off x="0" y="135469"/>
            <a:ext cx="9144000" cy="778931"/>
          </a:xfrm>
        </p:spPr>
        <p:txBody>
          <a:bodyPr/>
          <a:lstStyle/>
          <a:p>
            <a:pPr algn="ctr"/>
            <a:r>
              <a:rPr lang="en-US" sz="2800" dirty="0" smtClean="0"/>
              <a:t>Weak Scaling Results Comparing PIDX Performance with Major Competing Techniques</a:t>
            </a:r>
            <a:endParaRPr lang="en-US" sz="2800" dirty="0"/>
          </a:p>
        </p:txBody>
      </p:sp>
      <p:sp>
        <p:nvSpPr>
          <p:cNvPr id="5" name="TextBox 4"/>
          <p:cNvSpPr txBox="1"/>
          <p:nvPr/>
        </p:nvSpPr>
        <p:spPr>
          <a:xfrm>
            <a:off x="323851" y="3923141"/>
            <a:ext cx="1752600" cy="1169551"/>
          </a:xfrm>
          <a:prstGeom prst="rect">
            <a:avLst/>
          </a:prstGeom>
          <a:noFill/>
        </p:spPr>
        <p:txBody>
          <a:bodyPr wrap="square" rtlCol="0">
            <a:spAutoFit/>
          </a:bodyPr>
          <a:lstStyle/>
          <a:p>
            <a:pPr algn="ctr"/>
            <a:r>
              <a:rPr lang="en-US" dirty="0" smtClean="0"/>
              <a:t>Weak Scaling Results on Hopper </a:t>
            </a:r>
            <a:br>
              <a:rPr lang="en-US" dirty="0" smtClean="0"/>
            </a:br>
            <a:r>
              <a:rPr lang="en-US" dirty="0" smtClean="0"/>
              <a:t>Cray XE6 architecture at NERSC (LBNL)</a:t>
            </a:r>
            <a:endParaRPr lang="en-US" dirty="0"/>
          </a:p>
        </p:txBody>
      </p:sp>
      <p:sp>
        <p:nvSpPr>
          <p:cNvPr id="7" name="TextBox 6"/>
          <p:cNvSpPr txBox="1"/>
          <p:nvPr/>
        </p:nvSpPr>
        <p:spPr>
          <a:xfrm>
            <a:off x="7080251" y="1834347"/>
            <a:ext cx="1911350" cy="954107"/>
          </a:xfrm>
          <a:prstGeom prst="rect">
            <a:avLst/>
          </a:prstGeom>
          <a:noFill/>
        </p:spPr>
        <p:txBody>
          <a:bodyPr wrap="square" rtlCol="0">
            <a:spAutoFit/>
          </a:bodyPr>
          <a:lstStyle/>
          <a:p>
            <a:pPr algn="ctr"/>
            <a:r>
              <a:rPr lang="en-US" dirty="0" smtClean="0"/>
              <a:t>Weak Scaling </a:t>
            </a:r>
            <a:r>
              <a:rPr lang="en-US" dirty="0"/>
              <a:t>Results </a:t>
            </a:r>
            <a:r>
              <a:rPr lang="en-US" dirty="0" smtClean="0"/>
              <a:t/>
            </a:r>
            <a:br>
              <a:rPr lang="en-US" dirty="0" smtClean="0"/>
            </a:br>
            <a:r>
              <a:rPr lang="en-US" dirty="0" smtClean="0"/>
              <a:t>on </a:t>
            </a:r>
            <a:r>
              <a:rPr lang="en-US" dirty="0"/>
              <a:t>Intrepid </a:t>
            </a:r>
            <a:r>
              <a:rPr lang="en-US" dirty="0" smtClean="0"/>
              <a:t>BGP architecture </a:t>
            </a:r>
            <a:br>
              <a:rPr lang="en-US" dirty="0" smtClean="0"/>
            </a:br>
            <a:r>
              <a:rPr lang="en-US" dirty="0" smtClean="0"/>
              <a:t>at ALCF (ANL)</a:t>
            </a:r>
            <a:endParaRPr lang="en-US" dirty="0"/>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66800"/>
            <a:ext cx="6927850" cy="248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6451" y="3708874"/>
            <a:ext cx="6915150" cy="254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Connector 10"/>
          <p:cNvCxnSpPr/>
          <p:nvPr/>
        </p:nvCxnSpPr>
        <p:spPr>
          <a:xfrm>
            <a:off x="136769" y="990600"/>
            <a:ext cx="8778631" cy="0"/>
          </a:xfrm>
          <a:prstGeom prst="line">
            <a:avLst/>
          </a:prstGeom>
          <a:ln w="38100" cmpd="dbl">
            <a:gradFill flip="none" rotWithShape="1">
              <a:gsLst>
                <a:gs pos="82000">
                  <a:srgbClr val="1E6732"/>
                </a:gs>
                <a:gs pos="100000">
                  <a:srgbClr val="FFFFFF"/>
                </a:gs>
              </a:gsLst>
              <a:path path="shap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399451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3"/>
          <p:cNvGrpSpPr>
            <a:grpSpLocks/>
          </p:cNvGrpSpPr>
          <p:nvPr/>
        </p:nvGrpSpPr>
        <p:grpSpPr bwMode="auto">
          <a:xfrm>
            <a:off x="8405813" y="3810000"/>
            <a:ext cx="357187" cy="685800"/>
            <a:chOff x="5199" y="2460"/>
            <a:chExt cx="414" cy="199"/>
          </a:xfrm>
        </p:grpSpPr>
        <p:sp>
          <p:nvSpPr>
            <p:cNvPr id="251964" name="Line 60"/>
            <p:cNvSpPr>
              <a:spLocks noChangeShapeType="1"/>
            </p:cNvSpPr>
            <p:nvPr/>
          </p:nvSpPr>
          <p:spPr bwMode="auto">
            <a:xfrm flipH="1">
              <a:off x="5199" y="2460"/>
              <a:ext cx="133" cy="199"/>
            </a:xfrm>
            <a:prstGeom prst="line">
              <a:avLst/>
            </a:prstGeom>
            <a:noFill/>
            <a:ln w="9525">
              <a:solidFill>
                <a:schemeClr val="tx1"/>
              </a:solidFill>
              <a:round/>
              <a:headEnd/>
              <a:tailEnd/>
            </a:ln>
            <a:effectLst/>
          </p:spPr>
          <p:txBody>
            <a:bodyPr/>
            <a:lstStyle/>
            <a:p>
              <a:endParaRPr lang="en-US"/>
            </a:p>
          </p:txBody>
        </p:sp>
        <p:sp>
          <p:nvSpPr>
            <p:cNvPr id="251965" name="Line 61"/>
            <p:cNvSpPr>
              <a:spLocks noChangeShapeType="1"/>
            </p:cNvSpPr>
            <p:nvPr/>
          </p:nvSpPr>
          <p:spPr bwMode="auto">
            <a:xfrm flipH="1">
              <a:off x="5315" y="2460"/>
              <a:ext cx="50" cy="182"/>
            </a:xfrm>
            <a:prstGeom prst="line">
              <a:avLst/>
            </a:prstGeom>
            <a:noFill/>
            <a:ln w="9525">
              <a:solidFill>
                <a:schemeClr val="tx1"/>
              </a:solidFill>
              <a:round/>
              <a:headEnd/>
              <a:tailEnd/>
            </a:ln>
            <a:effectLst/>
          </p:spPr>
          <p:txBody>
            <a:bodyPr/>
            <a:lstStyle/>
            <a:p>
              <a:endParaRPr lang="en-US"/>
            </a:p>
          </p:txBody>
        </p:sp>
        <p:sp>
          <p:nvSpPr>
            <p:cNvPr id="251966" name="Line 62"/>
            <p:cNvSpPr>
              <a:spLocks noChangeShapeType="1"/>
            </p:cNvSpPr>
            <p:nvPr/>
          </p:nvSpPr>
          <p:spPr bwMode="auto">
            <a:xfrm>
              <a:off x="5406" y="2460"/>
              <a:ext cx="0" cy="166"/>
            </a:xfrm>
            <a:prstGeom prst="line">
              <a:avLst/>
            </a:prstGeom>
            <a:noFill/>
            <a:ln w="9525">
              <a:solidFill>
                <a:schemeClr val="tx1"/>
              </a:solidFill>
              <a:round/>
              <a:headEnd/>
              <a:tailEnd/>
            </a:ln>
            <a:effectLst/>
          </p:spPr>
          <p:txBody>
            <a:bodyPr/>
            <a:lstStyle/>
            <a:p>
              <a:endParaRPr lang="en-US"/>
            </a:p>
          </p:txBody>
        </p:sp>
        <p:sp>
          <p:nvSpPr>
            <p:cNvPr id="251971" name="Line 67"/>
            <p:cNvSpPr>
              <a:spLocks noChangeShapeType="1"/>
            </p:cNvSpPr>
            <p:nvPr/>
          </p:nvSpPr>
          <p:spPr bwMode="auto">
            <a:xfrm>
              <a:off x="5480" y="2460"/>
              <a:ext cx="133" cy="199"/>
            </a:xfrm>
            <a:prstGeom prst="line">
              <a:avLst/>
            </a:prstGeom>
            <a:noFill/>
            <a:ln w="9525">
              <a:solidFill>
                <a:schemeClr val="tx1"/>
              </a:solidFill>
              <a:round/>
              <a:headEnd/>
              <a:tailEnd/>
            </a:ln>
            <a:effectLst/>
          </p:spPr>
          <p:txBody>
            <a:bodyPr/>
            <a:lstStyle/>
            <a:p>
              <a:endParaRPr lang="en-US"/>
            </a:p>
          </p:txBody>
        </p:sp>
        <p:sp>
          <p:nvSpPr>
            <p:cNvPr id="251972" name="Line 68"/>
            <p:cNvSpPr>
              <a:spLocks noChangeShapeType="1"/>
            </p:cNvSpPr>
            <p:nvPr/>
          </p:nvSpPr>
          <p:spPr bwMode="auto">
            <a:xfrm>
              <a:off x="5447" y="2460"/>
              <a:ext cx="50" cy="182"/>
            </a:xfrm>
            <a:prstGeom prst="line">
              <a:avLst/>
            </a:prstGeom>
            <a:noFill/>
            <a:ln w="9525">
              <a:solidFill>
                <a:schemeClr val="tx1"/>
              </a:solidFill>
              <a:round/>
              <a:headEnd/>
              <a:tailEnd/>
            </a:ln>
            <a:effectLst/>
          </p:spPr>
          <p:txBody>
            <a:bodyPr/>
            <a:lstStyle/>
            <a:p>
              <a:endParaRPr lang="en-US"/>
            </a:p>
          </p:txBody>
        </p:sp>
      </p:grpSp>
      <p:grpSp>
        <p:nvGrpSpPr>
          <p:cNvPr id="3" name="Group 74"/>
          <p:cNvGrpSpPr>
            <a:grpSpLocks/>
          </p:cNvGrpSpPr>
          <p:nvPr/>
        </p:nvGrpSpPr>
        <p:grpSpPr bwMode="auto">
          <a:xfrm>
            <a:off x="7010400" y="3810000"/>
            <a:ext cx="357188" cy="685800"/>
            <a:chOff x="5199" y="2460"/>
            <a:chExt cx="414" cy="199"/>
          </a:xfrm>
        </p:grpSpPr>
        <p:sp>
          <p:nvSpPr>
            <p:cNvPr id="251979" name="Line 75"/>
            <p:cNvSpPr>
              <a:spLocks noChangeShapeType="1"/>
            </p:cNvSpPr>
            <p:nvPr/>
          </p:nvSpPr>
          <p:spPr bwMode="auto">
            <a:xfrm flipH="1">
              <a:off x="5199" y="2460"/>
              <a:ext cx="133" cy="199"/>
            </a:xfrm>
            <a:prstGeom prst="line">
              <a:avLst/>
            </a:prstGeom>
            <a:noFill/>
            <a:ln w="9525">
              <a:solidFill>
                <a:schemeClr val="tx1"/>
              </a:solidFill>
              <a:round/>
              <a:headEnd/>
              <a:tailEnd/>
            </a:ln>
            <a:effectLst/>
          </p:spPr>
          <p:txBody>
            <a:bodyPr/>
            <a:lstStyle/>
            <a:p>
              <a:endParaRPr lang="en-US"/>
            </a:p>
          </p:txBody>
        </p:sp>
        <p:sp>
          <p:nvSpPr>
            <p:cNvPr id="251980" name="Line 76"/>
            <p:cNvSpPr>
              <a:spLocks noChangeShapeType="1"/>
            </p:cNvSpPr>
            <p:nvPr/>
          </p:nvSpPr>
          <p:spPr bwMode="auto">
            <a:xfrm flipH="1">
              <a:off x="5315" y="2460"/>
              <a:ext cx="50" cy="182"/>
            </a:xfrm>
            <a:prstGeom prst="line">
              <a:avLst/>
            </a:prstGeom>
            <a:noFill/>
            <a:ln w="9525">
              <a:solidFill>
                <a:schemeClr val="tx1"/>
              </a:solidFill>
              <a:round/>
              <a:headEnd/>
              <a:tailEnd/>
            </a:ln>
            <a:effectLst/>
          </p:spPr>
          <p:txBody>
            <a:bodyPr/>
            <a:lstStyle/>
            <a:p>
              <a:endParaRPr lang="en-US"/>
            </a:p>
          </p:txBody>
        </p:sp>
        <p:sp>
          <p:nvSpPr>
            <p:cNvPr id="251981" name="Line 77"/>
            <p:cNvSpPr>
              <a:spLocks noChangeShapeType="1"/>
            </p:cNvSpPr>
            <p:nvPr/>
          </p:nvSpPr>
          <p:spPr bwMode="auto">
            <a:xfrm>
              <a:off x="5406" y="2460"/>
              <a:ext cx="0" cy="166"/>
            </a:xfrm>
            <a:prstGeom prst="line">
              <a:avLst/>
            </a:prstGeom>
            <a:noFill/>
            <a:ln w="9525">
              <a:solidFill>
                <a:schemeClr val="tx1"/>
              </a:solidFill>
              <a:round/>
              <a:headEnd/>
              <a:tailEnd/>
            </a:ln>
            <a:effectLst/>
          </p:spPr>
          <p:txBody>
            <a:bodyPr/>
            <a:lstStyle/>
            <a:p>
              <a:endParaRPr lang="en-US"/>
            </a:p>
          </p:txBody>
        </p:sp>
        <p:sp>
          <p:nvSpPr>
            <p:cNvPr id="251982" name="Line 78"/>
            <p:cNvSpPr>
              <a:spLocks noChangeShapeType="1"/>
            </p:cNvSpPr>
            <p:nvPr/>
          </p:nvSpPr>
          <p:spPr bwMode="auto">
            <a:xfrm>
              <a:off x="5480" y="2460"/>
              <a:ext cx="133" cy="199"/>
            </a:xfrm>
            <a:prstGeom prst="line">
              <a:avLst/>
            </a:prstGeom>
            <a:noFill/>
            <a:ln w="9525">
              <a:solidFill>
                <a:schemeClr val="tx1"/>
              </a:solidFill>
              <a:round/>
              <a:headEnd/>
              <a:tailEnd/>
            </a:ln>
            <a:effectLst/>
          </p:spPr>
          <p:txBody>
            <a:bodyPr/>
            <a:lstStyle/>
            <a:p>
              <a:endParaRPr lang="en-US"/>
            </a:p>
          </p:txBody>
        </p:sp>
        <p:sp>
          <p:nvSpPr>
            <p:cNvPr id="251983" name="Line 79"/>
            <p:cNvSpPr>
              <a:spLocks noChangeShapeType="1"/>
            </p:cNvSpPr>
            <p:nvPr/>
          </p:nvSpPr>
          <p:spPr bwMode="auto">
            <a:xfrm>
              <a:off x="5447" y="2460"/>
              <a:ext cx="50" cy="182"/>
            </a:xfrm>
            <a:prstGeom prst="line">
              <a:avLst/>
            </a:prstGeom>
            <a:noFill/>
            <a:ln w="9525">
              <a:solidFill>
                <a:schemeClr val="tx1"/>
              </a:solidFill>
              <a:round/>
              <a:headEnd/>
              <a:tailEnd/>
            </a:ln>
            <a:effectLst/>
          </p:spPr>
          <p:txBody>
            <a:bodyPr/>
            <a:lstStyle/>
            <a:p>
              <a:endParaRPr lang="en-US"/>
            </a:p>
          </p:txBody>
        </p:sp>
      </p:grpSp>
      <p:grpSp>
        <p:nvGrpSpPr>
          <p:cNvPr id="4" name="Group 80"/>
          <p:cNvGrpSpPr>
            <a:grpSpLocks/>
          </p:cNvGrpSpPr>
          <p:nvPr/>
        </p:nvGrpSpPr>
        <p:grpSpPr bwMode="auto">
          <a:xfrm>
            <a:off x="7475538" y="3810000"/>
            <a:ext cx="357187" cy="685800"/>
            <a:chOff x="5199" y="2460"/>
            <a:chExt cx="414" cy="199"/>
          </a:xfrm>
        </p:grpSpPr>
        <p:sp>
          <p:nvSpPr>
            <p:cNvPr id="251985" name="Line 81"/>
            <p:cNvSpPr>
              <a:spLocks noChangeShapeType="1"/>
            </p:cNvSpPr>
            <p:nvPr/>
          </p:nvSpPr>
          <p:spPr bwMode="auto">
            <a:xfrm flipH="1">
              <a:off x="5199" y="2460"/>
              <a:ext cx="133" cy="199"/>
            </a:xfrm>
            <a:prstGeom prst="line">
              <a:avLst/>
            </a:prstGeom>
            <a:noFill/>
            <a:ln w="9525">
              <a:solidFill>
                <a:schemeClr val="tx1"/>
              </a:solidFill>
              <a:round/>
              <a:headEnd/>
              <a:tailEnd/>
            </a:ln>
            <a:effectLst/>
          </p:spPr>
          <p:txBody>
            <a:bodyPr/>
            <a:lstStyle/>
            <a:p>
              <a:endParaRPr lang="en-US"/>
            </a:p>
          </p:txBody>
        </p:sp>
        <p:sp>
          <p:nvSpPr>
            <p:cNvPr id="251986" name="Line 82"/>
            <p:cNvSpPr>
              <a:spLocks noChangeShapeType="1"/>
            </p:cNvSpPr>
            <p:nvPr/>
          </p:nvSpPr>
          <p:spPr bwMode="auto">
            <a:xfrm flipH="1">
              <a:off x="5315" y="2460"/>
              <a:ext cx="50" cy="182"/>
            </a:xfrm>
            <a:prstGeom prst="line">
              <a:avLst/>
            </a:prstGeom>
            <a:noFill/>
            <a:ln w="9525">
              <a:solidFill>
                <a:schemeClr val="tx1"/>
              </a:solidFill>
              <a:round/>
              <a:headEnd/>
              <a:tailEnd/>
            </a:ln>
            <a:effectLst/>
          </p:spPr>
          <p:txBody>
            <a:bodyPr/>
            <a:lstStyle/>
            <a:p>
              <a:endParaRPr lang="en-US"/>
            </a:p>
          </p:txBody>
        </p:sp>
        <p:sp>
          <p:nvSpPr>
            <p:cNvPr id="251987" name="Line 83"/>
            <p:cNvSpPr>
              <a:spLocks noChangeShapeType="1"/>
            </p:cNvSpPr>
            <p:nvPr/>
          </p:nvSpPr>
          <p:spPr bwMode="auto">
            <a:xfrm>
              <a:off x="5406" y="2460"/>
              <a:ext cx="0" cy="166"/>
            </a:xfrm>
            <a:prstGeom prst="line">
              <a:avLst/>
            </a:prstGeom>
            <a:noFill/>
            <a:ln w="9525">
              <a:solidFill>
                <a:schemeClr val="tx1"/>
              </a:solidFill>
              <a:round/>
              <a:headEnd/>
              <a:tailEnd/>
            </a:ln>
            <a:effectLst/>
          </p:spPr>
          <p:txBody>
            <a:bodyPr/>
            <a:lstStyle/>
            <a:p>
              <a:endParaRPr lang="en-US"/>
            </a:p>
          </p:txBody>
        </p:sp>
        <p:sp>
          <p:nvSpPr>
            <p:cNvPr id="251988" name="Line 84"/>
            <p:cNvSpPr>
              <a:spLocks noChangeShapeType="1"/>
            </p:cNvSpPr>
            <p:nvPr/>
          </p:nvSpPr>
          <p:spPr bwMode="auto">
            <a:xfrm>
              <a:off x="5480" y="2460"/>
              <a:ext cx="133" cy="199"/>
            </a:xfrm>
            <a:prstGeom prst="line">
              <a:avLst/>
            </a:prstGeom>
            <a:noFill/>
            <a:ln w="9525">
              <a:solidFill>
                <a:schemeClr val="tx1"/>
              </a:solidFill>
              <a:round/>
              <a:headEnd/>
              <a:tailEnd/>
            </a:ln>
            <a:effectLst/>
          </p:spPr>
          <p:txBody>
            <a:bodyPr/>
            <a:lstStyle/>
            <a:p>
              <a:endParaRPr lang="en-US"/>
            </a:p>
          </p:txBody>
        </p:sp>
        <p:sp>
          <p:nvSpPr>
            <p:cNvPr id="251989" name="Line 85"/>
            <p:cNvSpPr>
              <a:spLocks noChangeShapeType="1"/>
            </p:cNvSpPr>
            <p:nvPr/>
          </p:nvSpPr>
          <p:spPr bwMode="auto">
            <a:xfrm>
              <a:off x="5447" y="2460"/>
              <a:ext cx="50" cy="182"/>
            </a:xfrm>
            <a:prstGeom prst="line">
              <a:avLst/>
            </a:prstGeom>
            <a:noFill/>
            <a:ln w="9525">
              <a:solidFill>
                <a:schemeClr val="tx1"/>
              </a:solidFill>
              <a:round/>
              <a:headEnd/>
              <a:tailEnd/>
            </a:ln>
            <a:effectLst/>
          </p:spPr>
          <p:txBody>
            <a:bodyPr/>
            <a:lstStyle/>
            <a:p>
              <a:endParaRPr lang="en-US"/>
            </a:p>
          </p:txBody>
        </p:sp>
      </p:grpSp>
      <p:grpSp>
        <p:nvGrpSpPr>
          <p:cNvPr id="5" name="Group 86"/>
          <p:cNvGrpSpPr>
            <a:grpSpLocks/>
          </p:cNvGrpSpPr>
          <p:nvPr/>
        </p:nvGrpSpPr>
        <p:grpSpPr bwMode="auto">
          <a:xfrm>
            <a:off x="7940675" y="3810000"/>
            <a:ext cx="357188" cy="685800"/>
            <a:chOff x="5199" y="2460"/>
            <a:chExt cx="414" cy="199"/>
          </a:xfrm>
        </p:grpSpPr>
        <p:sp>
          <p:nvSpPr>
            <p:cNvPr id="251991" name="Line 87"/>
            <p:cNvSpPr>
              <a:spLocks noChangeShapeType="1"/>
            </p:cNvSpPr>
            <p:nvPr/>
          </p:nvSpPr>
          <p:spPr bwMode="auto">
            <a:xfrm flipH="1">
              <a:off x="5199" y="2460"/>
              <a:ext cx="133" cy="199"/>
            </a:xfrm>
            <a:prstGeom prst="line">
              <a:avLst/>
            </a:prstGeom>
            <a:noFill/>
            <a:ln w="9525">
              <a:solidFill>
                <a:schemeClr val="tx1"/>
              </a:solidFill>
              <a:round/>
              <a:headEnd/>
              <a:tailEnd/>
            </a:ln>
            <a:effectLst/>
          </p:spPr>
          <p:txBody>
            <a:bodyPr/>
            <a:lstStyle/>
            <a:p>
              <a:endParaRPr lang="en-US"/>
            </a:p>
          </p:txBody>
        </p:sp>
        <p:sp>
          <p:nvSpPr>
            <p:cNvPr id="251992" name="Line 88"/>
            <p:cNvSpPr>
              <a:spLocks noChangeShapeType="1"/>
            </p:cNvSpPr>
            <p:nvPr/>
          </p:nvSpPr>
          <p:spPr bwMode="auto">
            <a:xfrm flipH="1">
              <a:off x="5315" y="2460"/>
              <a:ext cx="50" cy="182"/>
            </a:xfrm>
            <a:prstGeom prst="line">
              <a:avLst/>
            </a:prstGeom>
            <a:noFill/>
            <a:ln w="9525">
              <a:solidFill>
                <a:schemeClr val="tx1"/>
              </a:solidFill>
              <a:round/>
              <a:headEnd/>
              <a:tailEnd/>
            </a:ln>
            <a:effectLst/>
          </p:spPr>
          <p:txBody>
            <a:bodyPr/>
            <a:lstStyle/>
            <a:p>
              <a:endParaRPr lang="en-US"/>
            </a:p>
          </p:txBody>
        </p:sp>
        <p:sp>
          <p:nvSpPr>
            <p:cNvPr id="251993" name="Line 89"/>
            <p:cNvSpPr>
              <a:spLocks noChangeShapeType="1"/>
            </p:cNvSpPr>
            <p:nvPr/>
          </p:nvSpPr>
          <p:spPr bwMode="auto">
            <a:xfrm>
              <a:off x="5406" y="2460"/>
              <a:ext cx="0" cy="166"/>
            </a:xfrm>
            <a:prstGeom prst="line">
              <a:avLst/>
            </a:prstGeom>
            <a:noFill/>
            <a:ln w="9525">
              <a:solidFill>
                <a:schemeClr val="tx1"/>
              </a:solidFill>
              <a:round/>
              <a:headEnd/>
              <a:tailEnd/>
            </a:ln>
            <a:effectLst/>
          </p:spPr>
          <p:txBody>
            <a:bodyPr/>
            <a:lstStyle/>
            <a:p>
              <a:endParaRPr lang="en-US"/>
            </a:p>
          </p:txBody>
        </p:sp>
        <p:sp>
          <p:nvSpPr>
            <p:cNvPr id="251994" name="Line 90"/>
            <p:cNvSpPr>
              <a:spLocks noChangeShapeType="1"/>
            </p:cNvSpPr>
            <p:nvPr/>
          </p:nvSpPr>
          <p:spPr bwMode="auto">
            <a:xfrm>
              <a:off x="5480" y="2460"/>
              <a:ext cx="133" cy="199"/>
            </a:xfrm>
            <a:prstGeom prst="line">
              <a:avLst/>
            </a:prstGeom>
            <a:noFill/>
            <a:ln w="9525">
              <a:solidFill>
                <a:schemeClr val="tx1"/>
              </a:solidFill>
              <a:round/>
              <a:headEnd/>
              <a:tailEnd/>
            </a:ln>
            <a:effectLst/>
          </p:spPr>
          <p:txBody>
            <a:bodyPr/>
            <a:lstStyle/>
            <a:p>
              <a:endParaRPr lang="en-US"/>
            </a:p>
          </p:txBody>
        </p:sp>
        <p:sp>
          <p:nvSpPr>
            <p:cNvPr id="251995" name="Line 91"/>
            <p:cNvSpPr>
              <a:spLocks noChangeShapeType="1"/>
            </p:cNvSpPr>
            <p:nvPr/>
          </p:nvSpPr>
          <p:spPr bwMode="auto">
            <a:xfrm>
              <a:off x="5447" y="2460"/>
              <a:ext cx="50" cy="182"/>
            </a:xfrm>
            <a:prstGeom prst="line">
              <a:avLst/>
            </a:prstGeom>
            <a:noFill/>
            <a:ln w="9525">
              <a:solidFill>
                <a:schemeClr val="tx1"/>
              </a:solidFill>
              <a:round/>
              <a:headEnd/>
              <a:tailEnd/>
            </a:ln>
            <a:effectLst/>
          </p:spPr>
          <p:txBody>
            <a:bodyPr/>
            <a:lstStyle/>
            <a:p>
              <a:endParaRPr lang="en-US"/>
            </a:p>
          </p:txBody>
        </p:sp>
      </p:grpSp>
      <p:sp>
        <p:nvSpPr>
          <p:cNvPr id="251996" name="Rectangle 92"/>
          <p:cNvSpPr>
            <a:spLocks noChangeArrowheads="1"/>
          </p:cNvSpPr>
          <p:nvPr/>
        </p:nvSpPr>
        <p:spPr bwMode="auto">
          <a:xfrm>
            <a:off x="6781800" y="3810000"/>
            <a:ext cx="2362200" cy="685800"/>
          </a:xfrm>
          <a:prstGeom prst="rect">
            <a:avLst/>
          </a:prstGeom>
          <a:gradFill rotWithShape="1">
            <a:gsLst>
              <a:gs pos="0">
                <a:schemeClr val="bg1">
                  <a:alpha val="0"/>
                </a:schemeClr>
              </a:gs>
              <a:gs pos="100000">
                <a:schemeClr val="bg1"/>
              </a:gs>
            </a:gsLst>
            <a:lin ang="5400000" scaled="1"/>
          </a:gradFill>
          <a:ln w="9525">
            <a:noFill/>
            <a:miter lim="800000"/>
            <a:headEnd/>
            <a:tailEnd/>
          </a:ln>
          <a:effectLst/>
        </p:spPr>
        <p:txBody>
          <a:bodyPr wrap="none" anchor="ctr"/>
          <a:lstStyle/>
          <a:p>
            <a:endParaRPr lang="en-US"/>
          </a:p>
        </p:txBody>
      </p:sp>
      <p:grpSp>
        <p:nvGrpSpPr>
          <p:cNvPr id="6" name="Group 47"/>
          <p:cNvGrpSpPr>
            <a:grpSpLocks/>
          </p:cNvGrpSpPr>
          <p:nvPr/>
        </p:nvGrpSpPr>
        <p:grpSpPr bwMode="auto">
          <a:xfrm>
            <a:off x="5105400" y="4876800"/>
            <a:ext cx="2209800" cy="1066800"/>
            <a:chOff x="4224" y="2016"/>
            <a:chExt cx="1392" cy="672"/>
          </a:xfrm>
        </p:grpSpPr>
        <p:sp>
          <p:nvSpPr>
            <p:cNvPr id="251952" name="Line 48"/>
            <p:cNvSpPr>
              <a:spLocks noChangeShapeType="1"/>
            </p:cNvSpPr>
            <p:nvPr/>
          </p:nvSpPr>
          <p:spPr bwMode="auto">
            <a:xfrm flipH="1">
              <a:off x="4320" y="2016"/>
              <a:ext cx="384" cy="576"/>
            </a:xfrm>
            <a:prstGeom prst="line">
              <a:avLst/>
            </a:prstGeom>
            <a:noFill/>
            <a:ln w="9525">
              <a:solidFill>
                <a:schemeClr val="tx1"/>
              </a:solidFill>
              <a:round/>
              <a:headEnd/>
              <a:tailEnd/>
            </a:ln>
            <a:effectLst/>
          </p:spPr>
          <p:txBody>
            <a:bodyPr/>
            <a:lstStyle/>
            <a:p>
              <a:endParaRPr lang="en-US"/>
            </a:p>
          </p:txBody>
        </p:sp>
        <p:sp>
          <p:nvSpPr>
            <p:cNvPr id="251953" name="Line 49"/>
            <p:cNvSpPr>
              <a:spLocks noChangeShapeType="1"/>
            </p:cNvSpPr>
            <p:nvPr/>
          </p:nvSpPr>
          <p:spPr bwMode="auto">
            <a:xfrm flipH="1">
              <a:off x="4656" y="2016"/>
              <a:ext cx="144" cy="528"/>
            </a:xfrm>
            <a:prstGeom prst="line">
              <a:avLst/>
            </a:prstGeom>
            <a:noFill/>
            <a:ln w="9525">
              <a:solidFill>
                <a:schemeClr val="tx1"/>
              </a:solidFill>
              <a:round/>
              <a:headEnd/>
              <a:tailEnd/>
            </a:ln>
            <a:effectLst/>
          </p:spPr>
          <p:txBody>
            <a:bodyPr/>
            <a:lstStyle/>
            <a:p>
              <a:endParaRPr lang="en-US"/>
            </a:p>
          </p:txBody>
        </p:sp>
        <p:sp>
          <p:nvSpPr>
            <p:cNvPr id="251954" name="Line 50"/>
            <p:cNvSpPr>
              <a:spLocks noChangeShapeType="1"/>
            </p:cNvSpPr>
            <p:nvPr/>
          </p:nvSpPr>
          <p:spPr bwMode="auto">
            <a:xfrm>
              <a:off x="4920" y="2016"/>
              <a:ext cx="0" cy="480"/>
            </a:xfrm>
            <a:prstGeom prst="line">
              <a:avLst/>
            </a:prstGeom>
            <a:noFill/>
            <a:ln w="9525">
              <a:solidFill>
                <a:schemeClr val="tx1"/>
              </a:solidFill>
              <a:round/>
              <a:headEnd/>
              <a:tailEnd/>
            </a:ln>
            <a:effectLst/>
          </p:spPr>
          <p:txBody>
            <a:bodyPr/>
            <a:lstStyle/>
            <a:p>
              <a:endParaRPr lang="en-US"/>
            </a:p>
          </p:txBody>
        </p:sp>
        <p:sp>
          <p:nvSpPr>
            <p:cNvPr id="251955" name="Oval 51"/>
            <p:cNvSpPr>
              <a:spLocks noChangeArrowheads="1"/>
            </p:cNvSpPr>
            <p:nvPr/>
          </p:nvSpPr>
          <p:spPr bwMode="auto">
            <a:xfrm>
              <a:off x="4800" y="2448"/>
              <a:ext cx="240" cy="24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1956" name="Oval 52"/>
            <p:cNvSpPr>
              <a:spLocks noChangeArrowheads="1"/>
            </p:cNvSpPr>
            <p:nvPr/>
          </p:nvSpPr>
          <p:spPr bwMode="auto">
            <a:xfrm>
              <a:off x="4224" y="2448"/>
              <a:ext cx="240" cy="24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1957" name="Oval 53"/>
            <p:cNvSpPr>
              <a:spLocks noChangeArrowheads="1"/>
            </p:cNvSpPr>
            <p:nvPr/>
          </p:nvSpPr>
          <p:spPr bwMode="auto">
            <a:xfrm>
              <a:off x="4512" y="2448"/>
              <a:ext cx="240" cy="240"/>
            </a:xfrm>
            <a:prstGeom prst="ellipse">
              <a:avLst/>
            </a:prstGeom>
            <a:solidFill>
              <a:schemeClr val="accent1"/>
            </a:solidFill>
            <a:ln w="9525">
              <a:solidFill>
                <a:schemeClr val="tx1"/>
              </a:solidFill>
              <a:round/>
              <a:headEnd/>
              <a:tailEnd/>
            </a:ln>
            <a:effectLst/>
          </p:spPr>
          <p:txBody>
            <a:bodyPr wrap="none" anchor="ctr"/>
            <a:lstStyle/>
            <a:p>
              <a:endParaRPr lang="en-US"/>
            </a:p>
          </p:txBody>
        </p:sp>
        <p:grpSp>
          <p:nvGrpSpPr>
            <p:cNvPr id="7" name="Group 54"/>
            <p:cNvGrpSpPr>
              <a:grpSpLocks/>
            </p:cNvGrpSpPr>
            <p:nvPr/>
          </p:nvGrpSpPr>
          <p:grpSpPr bwMode="auto">
            <a:xfrm flipH="1">
              <a:off x="5040" y="2016"/>
              <a:ext cx="576" cy="672"/>
              <a:chOff x="4320" y="2112"/>
              <a:chExt cx="576" cy="672"/>
            </a:xfrm>
          </p:grpSpPr>
          <p:sp>
            <p:nvSpPr>
              <p:cNvPr id="251959" name="Line 55"/>
              <p:cNvSpPr>
                <a:spLocks noChangeShapeType="1"/>
              </p:cNvSpPr>
              <p:nvPr/>
            </p:nvSpPr>
            <p:spPr bwMode="auto">
              <a:xfrm flipH="1">
                <a:off x="4416" y="2112"/>
                <a:ext cx="384" cy="576"/>
              </a:xfrm>
              <a:prstGeom prst="line">
                <a:avLst/>
              </a:prstGeom>
              <a:noFill/>
              <a:ln w="9525">
                <a:solidFill>
                  <a:schemeClr val="tx1"/>
                </a:solidFill>
                <a:round/>
                <a:headEnd/>
                <a:tailEnd/>
              </a:ln>
              <a:effectLst/>
            </p:spPr>
            <p:txBody>
              <a:bodyPr/>
              <a:lstStyle/>
              <a:p>
                <a:endParaRPr lang="en-US"/>
              </a:p>
            </p:txBody>
          </p:sp>
          <p:sp>
            <p:nvSpPr>
              <p:cNvPr id="251960" name="Line 56"/>
              <p:cNvSpPr>
                <a:spLocks noChangeShapeType="1"/>
              </p:cNvSpPr>
              <p:nvPr/>
            </p:nvSpPr>
            <p:spPr bwMode="auto">
              <a:xfrm flipH="1">
                <a:off x="4752" y="2112"/>
                <a:ext cx="144" cy="528"/>
              </a:xfrm>
              <a:prstGeom prst="line">
                <a:avLst/>
              </a:prstGeom>
              <a:noFill/>
              <a:ln w="9525">
                <a:solidFill>
                  <a:schemeClr val="tx1"/>
                </a:solidFill>
                <a:round/>
                <a:headEnd/>
                <a:tailEnd/>
              </a:ln>
              <a:effectLst/>
            </p:spPr>
            <p:txBody>
              <a:bodyPr/>
              <a:lstStyle/>
              <a:p>
                <a:endParaRPr lang="en-US"/>
              </a:p>
            </p:txBody>
          </p:sp>
          <p:sp>
            <p:nvSpPr>
              <p:cNvPr id="251961" name="Oval 57"/>
              <p:cNvSpPr>
                <a:spLocks noChangeArrowheads="1"/>
              </p:cNvSpPr>
              <p:nvPr/>
            </p:nvSpPr>
            <p:spPr bwMode="auto">
              <a:xfrm>
                <a:off x="4320" y="2544"/>
                <a:ext cx="240" cy="24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1962" name="Oval 58"/>
              <p:cNvSpPr>
                <a:spLocks noChangeArrowheads="1"/>
              </p:cNvSpPr>
              <p:nvPr/>
            </p:nvSpPr>
            <p:spPr bwMode="auto">
              <a:xfrm>
                <a:off x="4608" y="2544"/>
                <a:ext cx="240" cy="240"/>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sp>
        <p:nvSpPr>
          <p:cNvPr id="251936" name="Line 32"/>
          <p:cNvSpPr>
            <a:spLocks noChangeShapeType="1"/>
          </p:cNvSpPr>
          <p:nvPr/>
        </p:nvSpPr>
        <p:spPr bwMode="auto">
          <a:xfrm flipH="1">
            <a:off x="6705600" y="2895600"/>
            <a:ext cx="609600" cy="914400"/>
          </a:xfrm>
          <a:prstGeom prst="line">
            <a:avLst/>
          </a:prstGeom>
          <a:noFill/>
          <a:ln w="9525">
            <a:solidFill>
              <a:schemeClr val="tx1"/>
            </a:solidFill>
            <a:round/>
            <a:headEnd/>
            <a:tailEnd/>
          </a:ln>
          <a:effectLst/>
        </p:spPr>
        <p:txBody>
          <a:bodyPr/>
          <a:lstStyle/>
          <a:p>
            <a:endParaRPr lang="en-US"/>
          </a:p>
        </p:txBody>
      </p:sp>
      <p:sp>
        <p:nvSpPr>
          <p:cNvPr id="251906" name="Rectangle 2"/>
          <p:cNvSpPr>
            <a:spLocks noGrp="1" noChangeArrowheads="1"/>
          </p:cNvSpPr>
          <p:nvPr>
            <p:ph type="title"/>
          </p:nvPr>
        </p:nvSpPr>
        <p:spPr/>
        <p:txBody>
          <a:bodyPr/>
          <a:lstStyle/>
          <a:p>
            <a:r>
              <a:rPr lang="en-US" sz="2800" dirty="0"/>
              <a:t>We Are Moving Towards a Distributed</a:t>
            </a:r>
            <a:br>
              <a:rPr lang="en-US" sz="2800" dirty="0"/>
            </a:br>
            <a:r>
              <a:rPr lang="en-US" sz="2800" dirty="0"/>
              <a:t> Storage and Processing Environment</a:t>
            </a:r>
          </a:p>
        </p:txBody>
      </p:sp>
      <p:sp>
        <p:nvSpPr>
          <p:cNvPr id="251907" name="Rectangle 3"/>
          <p:cNvSpPr>
            <a:spLocks noGrp="1" noChangeArrowheads="1"/>
          </p:cNvSpPr>
          <p:nvPr>
            <p:ph type="body" idx="1"/>
          </p:nvPr>
        </p:nvSpPr>
        <p:spPr>
          <a:xfrm>
            <a:off x="457200" y="1449388"/>
            <a:ext cx="8458200" cy="4799012"/>
          </a:xfrm>
        </p:spPr>
        <p:txBody>
          <a:bodyPr/>
          <a:lstStyle/>
          <a:p>
            <a:r>
              <a:rPr lang="en-US" dirty="0"/>
              <a:t>Distributed storage</a:t>
            </a:r>
          </a:p>
          <a:p>
            <a:r>
              <a:rPr lang="en-US" dirty="0"/>
              <a:t>Data redundancy</a:t>
            </a:r>
          </a:p>
          <a:p>
            <a:r>
              <a:rPr lang="en-US" dirty="0"/>
              <a:t>Security</a:t>
            </a:r>
          </a:p>
          <a:p>
            <a:r>
              <a:rPr lang="en-US" dirty="0"/>
              <a:t>Heterogeneous collaborative</a:t>
            </a:r>
            <a:br>
              <a:rPr lang="en-US" dirty="0"/>
            </a:br>
            <a:r>
              <a:rPr lang="en-US" dirty="0"/>
              <a:t>infrastructure</a:t>
            </a:r>
          </a:p>
          <a:p>
            <a:r>
              <a:rPr lang="en-US" dirty="0"/>
              <a:t>Multi-scale collaborative </a:t>
            </a:r>
            <a:br>
              <a:rPr lang="en-US" dirty="0"/>
            </a:br>
            <a:r>
              <a:rPr lang="en-US" dirty="0"/>
              <a:t>interfaces accessing shared </a:t>
            </a:r>
            <a:br>
              <a:rPr lang="en-US" dirty="0"/>
            </a:br>
            <a:r>
              <a:rPr lang="en-US" dirty="0"/>
              <a:t>data sources:</a:t>
            </a:r>
          </a:p>
          <a:p>
            <a:pPr lvl="1"/>
            <a:r>
              <a:rPr lang="en-US" sz="2400" b="0" dirty="0"/>
              <a:t>data collection and validation</a:t>
            </a:r>
          </a:p>
          <a:p>
            <a:pPr lvl="1"/>
            <a:r>
              <a:rPr lang="en-US" sz="2400" b="0" dirty="0"/>
              <a:t>interactive analytics</a:t>
            </a:r>
          </a:p>
          <a:p>
            <a:pPr lvl="1"/>
            <a:r>
              <a:rPr lang="en-US" sz="2400" b="0" dirty="0"/>
              <a:t>decision making</a:t>
            </a:r>
          </a:p>
          <a:p>
            <a:pPr lvl="1"/>
            <a:endParaRPr lang="en-US" sz="2400" b="0" dirty="0"/>
          </a:p>
        </p:txBody>
      </p:sp>
      <p:sp>
        <p:nvSpPr>
          <p:cNvPr id="251975" name="AutoShape 71"/>
          <p:cNvSpPr>
            <a:spLocks noChangeArrowheads="1"/>
          </p:cNvSpPr>
          <p:nvPr/>
        </p:nvSpPr>
        <p:spPr bwMode="auto">
          <a:xfrm>
            <a:off x="5334000" y="3657600"/>
            <a:ext cx="1600200" cy="1295400"/>
          </a:xfrm>
          <a:prstGeom prst="roundRect">
            <a:avLst>
              <a:gd name="adj" fmla="val 16667"/>
            </a:avLst>
          </a:prstGeom>
          <a:solidFill>
            <a:schemeClr val="accent1"/>
          </a:solidFill>
          <a:ln w="9525">
            <a:solidFill>
              <a:schemeClr val="tx1"/>
            </a:solidFill>
            <a:round/>
            <a:headEnd/>
            <a:tailEnd/>
          </a:ln>
          <a:effectLst/>
        </p:spPr>
        <p:txBody>
          <a:bodyPr wrap="none" anchor="ctr"/>
          <a:lstStyle/>
          <a:p>
            <a:endParaRPr lang="en-US"/>
          </a:p>
        </p:txBody>
      </p:sp>
      <p:pic>
        <p:nvPicPr>
          <p:cNvPr id="251934" name="Picture 30" descr="ViSUS_LDRD_2003_report_Page_4_Image_0001"/>
          <p:cNvPicPr>
            <a:picLocks noChangeAspect="1" noChangeArrowheads="1"/>
          </p:cNvPicPr>
          <p:nvPr/>
        </p:nvPicPr>
        <p:blipFill>
          <a:blip r:embed="rId3"/>
          <a:srcRect/>
          <a:stretch>
            <a:fillRect/>
          </a:stretch>
        </p:blipFill>
        <p:spPr bwMode="auto">
          <a:xfrm>
            <a:off x="5410200" y="3749675"/>
            <a:ext cx="1447800" cy="1082675"/>
          </a:xfrm>
          <a:prstGeom prst="rect">
            <a:avLst/>
          </a:prstGeom>
          <a:noFill/>
          <a:ln w="9525">
            <a:noFill/>
            <a:miter lim="800000"/>
            <a:headEnd/>
            <a:tailEnd/>
          </a:ln>
        </p:spPr>
      </p:pic>
      <p:sp>
        <p:nvSpPr>
          <p:cNvPr id="251937" name="Line 33"/>
          <p:cNvSpPr>
            <a:spLocks noChangeShapeType="1"/>
          </p:cNvSpPr>
          <p:nvPr/>
        </p:nvSpPr>
        <p:spPr bwMode="auto">
          <a:xfrm flipH="1">
            <a:off x="7239000" y="2895600"/>
            <a:ext cx="228600" cy="838200"/>
          </a:xfrm>
          <a:prstGeom prst="line">
            <a:avLst/>
          </a:prstGeom>
          <a:noFill/>
          <a:ln w="9525">
            <a:solidFill>
              <a:schemeClr val="tx1"/>
            </a:solidFill>
            <a:round/>
            <a:headEnd/>
            <a:tailEnd/>
          </a:ln>
          <a:effectLst/>
        </p:spPr>
        <p:txBody>
          <a:bodyPr/>
          <a:lstStyle/>
          <a:p>
            <a:endParaRPr lang="en-US"/>
          </a:p>
        </p:txBody>
      </p:sp>
      <p:sp>
        <p:nvSpPr>
          <p:cNvPr id="251938" name="Line 34"/>
          <p:cNvSpPr>
            <a:spLocks noChangeShapeType="1"/>
          </p:cNvSpPr>
          <p:nvPr/>
        </p:nvSpPr>
        <p:spPr bwMode="auto">
          <a:xfrm>
            <a:off x="7658100" y="2895600"/>
            <a:ext cx="0" cy="762000"/>
          </a:xfrm>
          <a:prstGeom prst="line">
            <a:avLst/>
          </a:prstGeom>
          <a:noFill/>
          <a:ln w="9525">
            <a:solidFill>
              <a:schemeClr val="tx1"/>
            </a:solidFill>
            <a:round/>
            <a:headEnd/>
            <a:tailEnd/>
          </a:ln>
          <a:effectLst/>
        </p:spPr>
        <p:txBody>
          <a:bodyPr/>
          <a:lstStyle/>
          <a:p>
            <a:endParaRPr lang="en-US"/>
          </a:p>
        </p:txBody>
      </p:sp>
      <p:sp>
        <p:nvSpPr>
          <p:cNvPr id="251942" name="Oval 38"/>
          <p:cNvSpPr>
            <a:spLocks noChangeArrowheads="1"/>
          </p:cNvSpPr>
          <p:nvPr/>
        </p:nvSpPr>
        <p:spPr bwMode="auto">
          <a:xfrm>
            <a:off x="7467600" y="3581400"/>
            <a:ext cx="381000" cy="3810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1944" name="Oval 40"/>
          <p:cNvSpPr>
            <a:spLocks noChangeArrowheads="1"/>
          </p:cNvSpPr>
          <p:nvPr/>
        </p:nvSpPr>
        <p:spPr bwMode="auto">
          <a:xfrm>
            <a:off x="7010400" y="3581400"/>
            <a:ext cx="381000" cy="381000"/>
          </a:xfrm>
          <a:prstGeom prst="ellipse">
            <a:avLst/>
          </a:prstGeom>
          <a:solidFill>
            <a:schemeClr val="accent1"/>
          </a:solidFill>
          <a:ln w="9525">
            <a:solidFill>
              <a:schemeClr val="tx1"/>
            </a:solidFill>
            <a:round/>
            <a:headEnd/>
            <a:tailEnd/>
          </a:ln>
          <a:effectLst/>
        </p:spPr>
        <p:txBody>
          <a:bodyPr wrap="none" anchor="ctr"/>
          <a:lstStyle/>
          <a:p>
            <a:endParaRPr lang="en-US"/>
          </a:p>
        </p:txBody>
      </p:sp>
      <p:grpSp>
        <p:nvGrpSpPr>
          <p:cNvPr id="8" name="Group 45"/>
          <p:cNvGrpSpPr>
            <a:grpSpLocks/>
          </p:cNvGrpSpPr>
          <p:nvPr/>
        </p:nvGrpSpPr>
        <p:grpSpPr bwMode="auto">
          <a:xfrm flipH="1">
            <a:off x="7848600" y="2895600"/>
            <a:ext cx="914400" cy="1066800"/>
            <a:chOff x="4320" y="2112"/>
            <a:chExt cx="576" cy="672"/>
          </a:xfrm>
        </p:grpSpPr>
        <p:sp>
          <p:nvSpPr>
            <p:cNvPr id="251945" name="Line 41"/>
            <p:cNvSpPr>
              <a:spLocks noChangeShapeType="1"/>
            </p:cNvSpPr>
            <p:nvPr/>
          </p:nvSpPr>
          <p:spPr bwMode="auto">
            <a:xfrm flipH="1">
              <a:off x="4416" y="2112"/>
              <a:ext cx="384" cy="576"/>
            </a:xfrm>
            <a:prstGeom prst="line">
              <a:avLst/>
            </a:prstGeom>
            <a:noFill/>
            <a:ln w="9525">
              <a:solidFill>
                <a:schemeClr val="tx1"/>
              </a:solidFill>
              <a:round/>
              <a:headEnd/>
              <a:tailEnd/>
            </a:ln>
            <a:effectLst/>
          </p:spPr>
          <p:txBody>
            <a:bodyPr/>
            <a:lstStyle/>
            <a:p>
              <a:endParaRPr lang="en-US"/>
            </a:p>
          </p:txBody>
        </p:sp>
        <p:sp>
          <p:nvSpPr>
            <p:cNvPr id="251946" name="Line 42"/>
            <p:cNvSpPr>
              <a:spLocks noChangeShapeType="1"/>
            </p:cNvSpPr>
            <p:nvPr/>
          </p:nvSpPr>
          <p:spPr bwMode="auto">
            <a:xfrm flipH="1">
              <a:off x="4752" y="2112"/>
              <a:ext cx="144" cy="528"/>
            </a:xfrm>
            <a:prstGeom prst="line">
              <a:avLst/>
            </a:prstGeom>
            <a:noFill/>
            <a:ln w="9525">
              <a:solidFill>
                <a:schemeClr val="tx1"/>
              </a:solidFill>
              <a:round/>
              <a:headEnd/>
              <a:tailEnd/>
            </a:ln>
            <a:effectLst/>
          </p:spPr>
          <p:txBody>
            <a:bodyPr/>
            <a:lstStyle/>
            <a:p>
              <a:endParaRPr lang="en-US"/>
            </a:p>
          </p:txBody>
        </p:sp>
        <p:sp>
          <p:nvSpPr>
            <p:cNvPr id="251947" name="Oval 43"/>
            <p:cNvSpPr>
              <a:spLocks noChangeArrowheads="1"/>
            </p:cNvSpPr>
            <p:nvPr/>
          </p:nvSpPr>
          <p:spPr bwMode="auto">
            <a:xfrm>
              <a:off x="4320" y="2544"/>
              <a:ext cx="240" cy="24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1948" name="Oval 44"/>
            <p:cNvSpPr>
              <a:spLocks noChangeArrowheads="1"/>
            </p:cNvSpPr>
            <p:nvPr/>
          </p:nvSpPr>
          <p:spPr bwMode="auto">
            <a:xfrm>
              <a:off x="4608" y="2544"/>
              <a:ext cx="240" cy="240"/>
            </a:xfrm>
            <a:prstGeom prst="ellipse">
              <a:avLst/>
            </a:prstGeom>
            <a:solidFill>
              <a:schemeClr val="accent1"/>
            </a:solidFill>
            <a:ln w="9525">
              <a:solidFill>
                <a:schemeClr val="tx1"/>
              </a:solidFill>
              <a:round/>
              <a:headEnd/>
              <a:tailEnd/>
            </a:ln>
            <a:effectLst/>
          </p:spPr>
          <p:txBody>
            <a:bodyPr wrap="none" anchor="ctr"/>
            <a:lstStyle/>
            <a:p>
              <a:endParaRPr lang="en-US"/>
            </a:p>
          </p:txBody>
        </p:sp>
      </p:grpSp>
      <p:sp>
        <p:nvSpPr>
          <p:cNvPr id="251976" name="AutoShape 72"/>
          <p:cNvSpPr>
            <a:spLocks noChangeArrowheads="1"/>
          </p:cNvSpPr>
          <p:nvPr/>
        </p:nvSpPr>
        <p:spPr bwMode="auto">
          <a:xfrm>
            <a:off x="6934200" y="5486400"/>
            <a:ext cx="762000" cy="925513"/>
          </a:xfrm>
          <a:prstGeom prst="roundRect">
            <a:avLst>
              <a:gd name="adj" fmla="val 16667"/>
            </a:avLst>
          </a:prstGeom>
          <a:solidFill>
            <a:schemeClr val="accent1"/>
          </a:solidFill>
          <a:ln w="9525">
            <a:solidFill>
              <a:schemeClr val="tx1"/>
            </a:solidFill>
            <a:round/>
            <a:headEnd/>
            <a:tailEnd/>
          </a:ln>
          <a:effectLst/>
        </p:spPr>
        <p:txBody>
          <a:bodyPr wrap="none" anchor="ctr"/>
          <a:lstStyle/>
          <a:p>
            <a:endParaRPr lang="en-US"/>
          </a:p>
        </p:txBody>
      </p:sp>
      <p:pic>
        <p:nvPicPr>
          <p:cNvPr id="251929" name="Picture 25"/>
          <p:cNvPicPr>
            <a:picLocks noChangeAspect="1" noChangeArrowheads="1"/>
          </p:cNvPicPr>
          <p:nvPr/>
        </p:nvPicPr>
        <p:blipFill>
          <a:blip r:embed="rId4" cstate="print">
            <a:clrChange>
              <a:clrFrom>
                <a:srgbClr val="FFFFFF"/>
              </a:clrFrom>
              <a:clrTo>
                <a:srgbClr val="FFFFFF">
                  <a:alpha val="0"/>
                </a:srgbClr>
              </a:clrTo>
            </a:clrChange>
            <a:lum bright="12000" contrast="24000"/>
          </a:blip>
          <a:srcRect/>
          <a:stretch>
            <a:fillRect/>
          </a:stretch>
        </p:blipFill>
        <p:spPr bwMode="auto">
          <a:xfrm>
            <a:off x="7010400" y="5410200"/>
            <a:ext cx="685800" cy="914400"/>
          </a:xfrm>
          <a:prstGeom prst="rect">
            <a:avLst/>
          </a:prstGeom>
          <a:noFill/>
          <a:ln w="9525">
            <a:noFill/>
            <a:miter lim="800000"/>
            <a:headEnd/>
            <a:tailEnd/>
          </a:ln>
          <a:effectLst/>
        </p:spPr>
      </p:pic>
      <p:sp>
        <p:nvSpPr>
          <p:cNvPr id="251997" name="AutoShape 93"/>
          <p:cNvSpPr>
            <a:spLocks noChangeArrowheads="1"/>
          </p:cNvSpPr>
          <p:nvPr/>
        </p:nvSpPr>
        <p:spPr bwMode="auto">
          <a:xfrm>
            <a:off x="6437313" y="1373188"/>
            <a:ext cx="2170112" cy="1751012"/>
          </a:xfrm>
          <a:prstGeom prst="roundRect">
            <a:avLst>
              <a:gd name="adj" fmla="val 16667"/>
            </a:avLst>
          </a:prstGeom>
          <a:solidFill>
            <a:schemeClr val="accent1"/>
          </a:solidFill>
          <a:ln w="9525">
            <a:solidFill>
              <a:schemeClr val="tx1"/>
            </a:solidFill>
            <a:round/>
            <a:headEnd/>
            <a:tailEnd/>
          </a:ln>
          <a:effectLst/>
        </p:spPr>
        <p:txBody>
          <a:bodyPr wrap="none" anchor="ctr"/>
          <a:lstStyle/>
          <a:p>
            <a:endParaRPr lang="en-US"/>
          </a:p>
        </p:txBody>
      </p:sp>
      <p:pic>
        <p:nvPicPr>
          <p:cNvPr id="251928" name="Picture 24" descr="visus-bgl">
            <a:hlinkClick r:id="rId5" action="ppaction://program"/>
          </p:cNvPr>
          <p:cNvPicPr>
            <a:picLocks noChangeAspect="1" noChangeArrowheads="1"/>
          </p:cNvPicPr>
          <p:nvPr/>
        </p:nvPicPr>
        <p:blipFill>
          <a:blip r:embed="rId6"/>
          <a:srcRect/>
          <a:stretch>
            <a:fillRect/>
          </a:stretch>
        </p:blipFill>
        <p:spPr bwMode="auto">
          <a:xfrm>
            <a:off x="6608763" y="1466850"/>
            <a:ext cx="1828800" cy="1562100"/>
          </a:xfrm>
          <a:prstGeom prst="rect">
            <a:avLst/>
          </a:prstGeom>
          <a:noFill/>
        </p:spPr>
      </p:pic>
    </p:spTree>
    <p:extLst>
      <p:ext uri="{BB962C8B-B14F-4D97-AF65-F5344CB8AC3E}">
        <p14:creationId xmlns:p14="http://schemas.microsoft.com/office/powerpoint/2010/main" val="22732497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bwMode="auto">
          <a:xfrm>
            <a:off x="-237067" y="914400"/>
            <a:ext cx="9821334" cy="93133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i="0" u="none" strike="noStrike" cap="none" normalizeH="0" baseline="0" smtClean="0">
              <a:ln>
                <a:noFill/>
              </a:ln>
              <a:solidFill>
                <a:schemeClr val="tx1"/>
              </a:solidFill>
              <a:effectLst/>
              <a:latin typeface="+mj-lt"/>
            </a:endParaRPr>
          </a:p>
        </p:txBody>
      </p:sp>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fld id="{3B55F6EE-7CD0-8749-8224-14331A031C1F}" type="slidenum">
              <a:rPr lang="en-US" sz="1800" kern="0" smtClean="0">
                <a:effectLst>
                  <a:glow rad="279400">
                    <a:schemeClr val="accent1">
                      <a:alpha val="40000"/>
                    </a:schemeClr>
                  </a:glow>
                  <a:outerShdw blurRad="50800" dist="50800" dir="5400000" algn="ctr" rotWithShape="0">
                    <a:schemeClr val="bg1"/>
                  </a:outerShdw>
                </a:effectLst>
                <a:latin typeface="+mj-lt"/>
              </a:rPr>
              <a:pPr/>
              <a:t>24</a:t>
            </a:fld>
            <a:endParaRPr lang="en-US" sz="1800" kern="0">
              <a:effectLst>
                <a:glow rad="279400">
                  <a:schemeClr val="accent1">
                    <a:alpha val="40000"/>
                  </a:schemeClr>
                </a:glow>
                <a:outerShdw blurRad="50800" dist="50800" dir="5400000" algn="ctr" rotWithShape="0">
                  <a:schemeClr val="bg1"/>
                </a:outerShdw>
              </a:effectLst>
              <a:latin typeface="+mj-lt"/>
            </a:endParaRPr>
          </a:p>
        </p:txBody>
      </p:sp>
      <p:sp>
        <p:nvSpPr>
          <p:cNvPr id="3" name="Rectangle 2"/>
          <p:cNvSpPr/>
          <p:nvPr/>
        </p:nvSpPr>
        <p:spPr bwMode="auto">
          <a:xfrm>
            <a:off x="720601" y="1003032"/>
            <a:ext cx="7518159" cy="5552378"/>
          </a:xfrm>
          <a:prstGeom prst="rect">
            <a:avLst/>
          </a:prstGeom>
          <a:solidFill>
            <a:srgbClr val="FFFFFF"/>
          </a:solidFill>
          <a:ln w="9525" cap="flat" cmpd="sng" algn="ctr">
            <a:solidFill>
              <a:srgbClr val="FFFF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en-US" sz="1800" i="0" u="none" kern="0" cap="none" spc="0" normalizeH="0" noProof="0" smtClean="0">
              <a:ln>
                <a:noFill/>
              </a:ln>
              <a:effectLst>
                <a:glow rad="279400">
                  <a:schemeClr val="accent1">
                    <a:alpha val="40000"/>
                  </a:schemeClr>
                </a:glow>
                <a:outerShdw blurRad="50800" dist="50800" dir="5400000" algn="ctr" rotWithShape="0">
                  <a:schemeClr val="bg1"/>
                </a:outerShdw>
              </a:effectLst>
              <a:uLnTx/>
              <a:uFillTx/>
              <a:latin typeface="+mj-lt"/>
              <a:ea typeface="SimSun" charset="-122"/>
            </a:endParaRPr>
          </a:p>
        </p:txBody>
      </p:sp>
      <p:pic>
        <p:nvPicPr>
          <p:cNvPr id="4"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7754" y="1003032"/>
            <a:ext cx="3218770" cy="2414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C:\Users\jediati\Desktop\docs and talks\MSC_vis2010\figs\ex_jet\jet_regions_plot.pn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20895" y="4138976"/>
            <a:ext cx="3017866" cy="25666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jediati\Desktop\all_demos\c4h4 - test - Copy\det_im0.bmp"/>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6633" y="1057612"/>
            <a:ext cx="2483230" cy="18624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jediati\Desktop\docs and talks\viz08paper\figs\tgthr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5879" y="1108648"/>
            <a:ext cx="3034909" cy="18113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Users\jediati\Desktop\docs and talks\fortimo\foam_input0box.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68297" y="3122993"/>
            <a:ext cx="951029" cy="9599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C:\Users\jediati\Desktop\docs and talks\fortimo\foam_crystals.pn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83450" y="2971070"/>
            <a:ext cx="1435872" cy="1568618"/>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10" descr="https://mail-attachment.googleusercontent.com/attachment/?ui=2&amp;ik=32d714dcdf&amp;view=att&amp;th=135f9c903bcb8425&amp;attid=0.1&amp;disp=inline&amp;realattid=f_gzlutf652&amp;safe=1&amp;zw&amp;saduie=AG9B_P9mbRbfo1PIKHQ8ttbn7wxX&amp;sadet=1332178202876&amp;sads=h5-aWLc76K0UL5NhF_qO-0CnSpQ&amp;sadssc=1"/>
          <p:cNvSpPr>
            <a:spLocks noChangeAspect="1" noChangeArrowheads="1"/>
          </p:cNvSpPr>
          <p:nvPr/>
        </p:nvSpPr>
        <p:spPr bwMode="auto">
          <a:xfrm>
            <a:off x="9241921" y="-1961278"/>
            <a:ext cx="241408" cy="24140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effectLst/>
              <a:uLnTx/>
              <a:uFillTx/>
            </a:endParaRPr>
          </a:p>
        </p:txBody>
      </p:sp>
      <p:pic>
        <p:nvPicPr>
          <p:cNvPr id="11" name="Picture 4" descr="C:\Users\jediati\Desktop\docs and talks\MSC_vis2010\figs\ex_cosmo\im0_1.pn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33690" y="4983824"/>
            <a:ext cx="1702235" cy="16093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C:\Users\jediati\Desktop\MICRSCOPY\nneuroprop\screen.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8557" y="4904168"/>
            <a:ext cx="2595133" cy="163615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3" name="Picture 2" descr="C:\Users\jediati\Desktop\docs and talks\MSC_vis2010\figs\ex_rho\im1.png"/>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53178" y="3294128"/>
            <a:ext cx="2007125" cy="168969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4" name="Picture 4"/>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6500" l="10000" r="90000"/>
                    </a14:imgEffect>
                  </a14:imgLayer>
                </a14:imgProps>
              </a:ext>
              <a:ext uri="{28A0092B-C50C-407E-A947-70E740481C1C}">
                <a14:useLocalDpi xmlns:a14="http://schemas.microsoft.com/office/drawing/2010/main" val="0"/>
              </a:ext>
            </a:extLst>
          </a:blip>
          <a:srcRect/>
          <a:stretch>
            <a:fillRect/>
          </a:stretch>
        </p:blipFill>
        <p:spPr bwMode="auto">
          <a:xfrm>
            <a:off x="391251" y="2579861"/>
            <a:ext cx="3110883" cy="232430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TextBox 14"/>
          <p:cNvSpPr txBox="1"/>
          <p:nvPr/>
        </p:nvSpPr>
        <p:spPr>
          <a:xfrm>
            <a:off x="2840804" y="2238204"/>
            <a:ext cx="2172670" cy="646331"/>
          </a:xfrm>
          <a:prstGeom prst="rect">
            <a:avLst/>
          </a:prstGeom>
          <a:noFill/>
        </p:spPr>
        <p:txBody>
          <a:bodyPr wrap="square" rtlCol="0">
            <a:spAutoFit/>
          </a:bodyPr>
          <a:lstStyle/>
          <a:p>
            <a:pPr algn="ctr"/>
            <a:r>
              <a:rPr lang="en-US" sz="1800" kern="0" dirty="0" smtClean="0">
                <a:ln w="12700">
                  <a:solidFill>
                    <a:schemeClr val="accent6">
                      <a:lumMod val="50000"/>
                    </a:schemeClr>
                  </a:solidFill>
                  <a:prstDash val="solid"/>
                </a:ln>
                <a:effectLst>
                  <a:glow rad="279400">
                    <a:schemeClr val="accent1">
                      <a:alpha val="40000"/>
                    </a:schemeClr>
                  </a:glow>
                  <a:outerShdw blurRad="50800" dist="50800" dir="5400000" algn="ctr" rotWithShape="0">
                    <a:schemeClr val="bg1"/>
                  </a:outerShdw>
                </a:effectLst>
                <a:latin typeface="+mj-lt"/>
              </a:rPr>
              <a:t>Materials Analysis</a:t>
            </a:r>
          </a:p>
          <a:p>
            <a:pPr algn="ctr"/>
            <a:r>
              <a:rPr lang="en-US" sz="1800" kern="0" dirty="0" smtClean="0">
                <a:ln w="12700">
                  <a:solidFill>
                    <a:schemeClr val="accent6">
                      <a:lumMod val="50000"/>
                    </a:schemeClr>
                  </a:solidFill>
                  <a:prstDash val="solid"/>
                </a:ln>
                <a:effectLst>
                  <a:glow rad="279400">
                    <a:schemeClr val="accent1">
                      <a:alpha val="40000"/>
                    </a:schemeClr>
                  </a:glow>
                  <a:outerShdw blurRad="50800" dist="50800" dir="5400000" algn="ctr" rotWithShape="0">
                    <a:schemeClr val="bg1"/>
                  </a:outerShdw>
                </a:effectLst>
                <a:latin typeface="+mj-lt"/>
              </a:rPr>
              <a:t>(simulated)</a:t>
            </a:r>
            <a:endParaRPr lang="en-US" sz="1800" kern="0" dirty="0">
              <a:ln w="12700">
                <a:solidFill>
                  <a:schemeClr val="accent6">
                    <a:lumMod val="50000"/>
                  </a:schemeClr>
                </a:solidFill>
                <a:prstDash val="solid"/>
              </a:ln>
              <a:effectLst>
                <a:glow rad="279400">
                  <a:schemeClr val="accent1">
                    <a:alpha val="40000"/>
                  </a:schemeClr>
                </a:glow>
                <a:outerShdw blurRad="50800" dist="50800" dir="5400000" algn="ctr" rotWithShape="0">
                  <a:schemeClr val="bg1"/>
                </a:outerShdw>
              </a:effectLst>
              <a:latin typeface="+mj-lt"/>
            </a:endParaRPr>
          </a:p>
        </p:txBody>
      </p:sp>
      <p:sp>
        <p:nvSpPr>
          <p:cNvPr id="16" name="TextBox 15"/>
          <p:cNvSpPr txBox="1"/>
          <p:nvPr/>
        </p:nvSpPr>
        <p:spPr>
          <a:xfrm>
            <a:off x="788838" y="3858912"/>
            <a:ext cx="2172670" cy="646331"/>
          </a:xfrm>
          <a:prstGeom prst="rect">
            <a:avLst/>
          </a:prstGeom>
          <a:noFill/>
        </p:spPr>
        <p:txBody>
          <a:bodyPr wrap="square" rtlCol="0">
            <a:spAutoFit/>
          </a:bodyPr>
          <a:lstStyle/>
          <a:p>
            <a:pPr algn="ctr"/>
            <a:r>
              <a:rPr lang="en-US" sz="1800" kern="0" dirty="0" smtClean="0">
                <a:ln w="12700">
                  <a:solidFill>
                    <a:schemeClr val="accent6">
                      <a:lumMod val="50000"/>
                    </a:schemeClr>
                  </a:solidFill>
                  <a:prstDash val="solid"/>
                </a:ln>
                <a:effectLst>
                  <a:glow rad="279400">
                    <a:schemeClr val="accent1">
                      <a:alpha val="40000"/>
                    </a:schemeClr>
                  </a:glow>
                  <a:outerShdw blurRad="50800" dist="50800" dir="5400000" algn="ctr" rotWithShape="0">
                    <a:schemeClr val="bg1"/>
                  </a:outerShdw>
                </a:effectLst>
                <a:latin typeface="+mj-lt"/>
              </a:rPr>
              <a:t>Materials Analysis</a:t>
            </a:r>
          </a:p>
          <a:p>
            <a:pPr algn="ctr"/>
            <a:r>
              <a:rPr lang="en-US" sz="1800" kern="0" dirty="0" smtClean="0">
                <a:ln w="12700">
                  <a:solidFill>
                    <a:schemeClr val="accent6">
                      <a:lumMod val="50000"/>
                    </a:schemeClr>
                  </a:solidFill>
                  <a:prstDash val="solid"/>
                </a:ln>
                <a:effectLst>
                  <a:glow rad="279400">
                    <a:schemeClr val="accent1">
                      <a:alpha val="40000"/>
                    </a:schemeClr>
                  </a:glow>
                  <a:outerShdw blurRad="50800" dist="50800" dir="5400000" algn="ctr" rotWithShape="0">
                    <a:schemeClr val="bg1"/>
                  </a:outerShdw>
                </a:effectLst>
                <a:latin typeface="+mj-lt"/>
              </a:rPr>
              <a:t>(simulated)</a:t>
            </a:r>
            <a:endParaRPr lang="en-US" sz="1800" kern="0" dirty="0">
              <a:ln w="12700">
                <a:solidFill>
                  <a:schemeClr val="accent6">
                    <a:lumMod val="50000"/>
                  </a:schemeClr>
                </a:solidFill>
                <a:prstDash val="solid"/>
              </a:ln>
              <a:effectLst>
                <a:glow rad="279400">
                  <a:schemeClr val="accent1">
                    <a:alpha val="40000"/>
                  </a:schemeClr>
                </a:glow>
                <a:outerShdw blurRad="50800" dist="50800" dir="5400000" algn="ctr" rotWithShape="0">
                  <a:schemeClr val="bg1"/>
                </a:outerShdw>
              </a:effectLst>
              <a:latin typeface="+mj-lt"/>
            </a:endParaRPr>
          </a:p>
        </p:txBody>
      </p:sp>
      <p:sp>
        <p:nvSpPr>
          <p:cNvPr id="17" name="TextBox 16"/>
          <p:cNvSpPr txBox="1"/>
          <p:nvPr/>
        </p:nvSpPr>
        <p:spPr>
          <a:xfrm>
            <a:off x="5827063" y="3858912"/>
            <a:ext cx="2172670" cy="646331"/>
          </a:xfrm>
          <a:prstGeom prst="rect">
            <a:avLst/>
          </a:prstGeom>
          <a:noFill/>
        </p:spPr>
        <p:txBody>
          <a:bodyPr wrap="square" rtlCol="0">
            <a:spAutoFit/>
          </a:bodyPr>
          <a:lstStyle/>
          <a:p>
            <a:pPr algn="ctr"/>
            <a:r>
              <a:rPr lang="en-US" sz="1800" kern="0" dirty="0" smtClean="0">
                <a:ln w="12700">
                  <a:solidFill>
                    <a:schemeClr val="accent6">
                      <a:lumMod val="50000"/>
                    </a:schemeClr>
                  </a:solidFill>
                  <a:prstDash val="solid"/>
                </a:ln>
                <a:effectLst>
                  <a:glow rad="279400">
                    <a:schemeClr val="accent1">
                      <a:alpha val="40000"/>
                    </a:schemeClr>
                  </a:glow>
                  <a:outerShdw blurRad="50800" dist="50800" dir="5400000" algn="ctr" rotWithShape="0">
                    <a:schemeClr val="bg1"/>
                  </a:outerShdw>
                </a:effectLst>
                <a:latin typeface="+mj-lt"/>
              </a:rPr>
              <a:t>Materials Analysis</a:t>
            </a:r>
          </a:p>
          <a:p>
            <a:pPr algn="ctr"/>
            <a:r>
              <a:rPr lang="en-US" sz="1800" kern="0" dirty="0" smtClean="0">
                <a:ln w="12700">
                  <a:solidFill>
                    <a:schemeClr val="accent6">
                      <a:lumMod val="50000"/>
                    </a:schemeClr>
                  </a:solidFill>
                  <a:prstDash val="solid"/>
                </a:ln>
                <a:effectLst>
                  <a:glow rad="279400">
                    <a:schemeClr val="accent1">
                      <a:alpha val="40000"/>
                    </a:schemeClr>
                  </a:glow>
                  <a:outerShdw blurRad="50800" dist="50800" dir="5400000" algn="ctr" rotWithShape="0">
                    <a:schemeClr val="bg1"/>
                  </a:outerShdw>
                </a:effectLst>
                <a:latin typeface="+mj-lt"/>
              </a:rPr>
              <a:t>(imaged)</a:t>
            </a:r>
            <a:endParaRPr lang="en-US" sz="1800" kern="0" dirty="0">
              <a:ln w="12700">
                <a:solidFill>
                  <a:schemeClr val="accent6">
                    <a:lumMod val="50000"/>
                  </a:schemeClr>
                </a:solidFill>
                <a:prstDash val="solid"/>
              </a:ln>
              <a:effectLst>
                <a:glow rad="279400">
                  <a:schemeClr val="accent1">
                    <a:alpha val="40000"/>
                  </a:schemeClr>
                </a:glow>
                <a:outerShdw blurRad="50800" dist="50800" dir="5400000" algn="ctr" rotWithShape="0">
                  <a:schemeClr val="bg1"/>
                </a:outerShdw>
              </a:effectLst>
              <a:latin typeface="+mj-lt"/>
            </a:endParaRPr>
          </a:p>
        </p:txBody>
      </p:sp>
      <p:sp>
        <p:nvSpPr>
          <p:cNvPr id="18" name="TextBox 17"/>
          <p:cNvSpPr txBox="1"/>
          <p:nvPr/>
        </p:nvSpPr>
        <p:spPr>
          <a:xfrm>
            <a:off x="736633" y="2238204"/>
            <a:ext cx="2172670" cy="646331"/>
          </a:xfrm>
          <a:prstGeom prst="rect">
            <a:avLst/>
          </a:prstGeom>
          <a:noFill/>
        </p:spPr>
        <p:txBody>
          <a:bodyPr wrap="square" rtlCol="0">
            <a:spAutoFit/>
          </a:bodyPr>
          <a:lstStyle/>
          <a:p>
            <a:pPr algn="ctr"/>
            <a:r>
              <a:rPr lang="en-US" sz="1800" kern="0" dirty="0" smtClean="0">
                <a:ln w="12700">
                  <a:solidFill>
                    <a:schemeClr val="accent6">
                      <a:lumMod val="50000"/>
                    </a:schemeClr>
                  </a:solidFill>
                  <a:prstDash val="solid"/>
                </a:ln>
                <a:effectLst>
                  <a:glow rad="279400">
                    <a:schemeClr val="accent1">
                      <a:alpha val="40000"/>
                    </a:schemeClr>
                  </a:glow>
                  <a:outerShdw blurRad="50800" dist="50800" dir="5400000" algn="ctr" rotWithShape="0">
                    <a:schemeClr val="bg1"/>
                  </a:outerShdw>
                </a:effectLst>
                <a:latin typeface="+mj-lt"/>
              </a:rPr>
              <a:t>Molecular Analysis</a:t>
            </a:r>
            <a:endParaRPr lang="en-US" sz="1800" kern="0" dirty="0" smtClean="0">
              <a:ln w="12700">
                <a:solidFill>
                  <a:schemeClr val="accent6">
                    <a:lumMod val="50000"/>
                  </a:schemeClr>
                </a:solidFill>
                <a:prstDash val="solid"/>
              </a:ln>
              <a:effectLst>
                <a:glow rad="279400">
                  <a:schemeClr val="accent1">
                    <a:alpha val="40000"/>
                  </a:schemeClr>
                </a:glow>
                <a:outerShdw blurRad="50800" dist="50800" dir="5400000" algn="ctr" rotWithShape="0">
                  <a:schemeClr val="bg1"/>
                </a:outerShdw>
              </a:effectLst>
              <a:latin typeface="+mj-lt"/>
            </a:endParaRPr>
          </a:p>
          <a:p>
            <a:pPr algn="ctr"/>
            <a:r>
              <a:rPr lang="en-US" sz="1800" kern="0" dirty="0" smtClean="0">
                <a:ln w="12700">
                  <a:solidFill>
                    <a:schemeClr val="accent6">
                      <a:lumMod val="50000"/>
                    </a:schemeClr>
                  </a:solidFill>
                  <a:prstDash val="solid"/>
                </a:ln>
                <a:effectLst>
                  <a:glow rad="279400">
                    <a:schemeClr val="accent1">
                      <a:alpha val="40000"/>
                    </a:schemeClr>
                  </a:glow>
                  <a:outerShdw blurRad="50800" dist="50800" dir="5400000" algn="ctr" rotWithShape="0">
                    <a:schemeClr val="bg1"/>
                  </a:outerShdw>
                </a:effectLst>
                <a:latin typeface="+mj-lt"/>
              </a:rPr>
              <a:t>(simulated)</a:t>
            </a:r>
            <a:endParaRPr lang="en-US" sz="1800" kern="0" dirty="0">
              <a:ln w="12700">
                <a:solidFill>
                  <a:schemeClr val="accent6">
                    <a:lumMod val="50000"/>
                  </a:schemeClr>
                </a:solidFill>
                <a:prstDash val="solid"/>
              </a:ln>
              <a:effectLst>
                <a:glow rad="279400">
                  <a:schemeClr val="accent1">
                    <a:alpha val="40000"/>
                  </a:schemeClr>
                </a:glow>
                <a:outerShdw blurRad="50800" dist="50800" dir="5400000" algn="ctr" rotWithShape="0">
                  <a:schemeClr val="bg1"/>
                </a:outerShdw>
              </a:effectLst>
              <a:latin typeface="+mj-lt"/>
            </a:endParaRPr>
          </a:p>
        </p:txBody>
      </p:sp>
      <p:sp>
        <p:nvSpPr>
          <p:cNvPr id="19" name="TextBox 18"/>
          <p:cNvSpPr txBox="1"/>
          <p:nvPr/>
        </p:nvSpPr>
        <p:spPr>
          <a:xfrm>
            <a:off x="2887633" y="3858912"/>
            <a:ext cx="2172670" cy="646331"/>
          </a:xfrm>
          <a:prstGeom prst="rect">
            <a:avLst/>
          </a:prstGeom>
          <a:noFill/>
        </p:spPr>
        <p:txBody>
          <a:bodyPr wrap="square" rtlCol="0">
            <a:spAutoFit/>
          </a:bodyPr>
          <a:lstStyle/>
          <a:p>
            <a:pPr algn="ctr"/>
            <a:r>
              <a:rPr lang="en-US" sz="1800" kern="0" dirty="0" smtClean="0">
                <a:ln w="12700">
                  <a:solidFill>
                    <a:schemeClr val="accent6">
                      <a:lumMod val="50000"/>
                    </a:schemeClr>
                  </a:solidFill>
                  <a:prstDash val="solid"/>
                </a:ln>
                <a:effectLst>
                  <a:glow rad="279400">
                    <a:schemeClr val="accent1">
                      <a:alpha val="40000"/>
                    </a:schemeClr>
                  </a:glow>
                  <a:outerShdw blurRad="50800" dist="50800" dir="5400000" algn="ctr" rotWithShape="0">
                    <a:schemeClr val="bg1"/>
                  </a:outerShdw>
                </a:effectLst>
                <a:latin typeface="+mj-lt"/>
              </a:rPr>
              <a:t>Molecular Analysis</a:t>
            </a:r>
            <a:endParaRPr lang="en-US" sz="1800" kern="0" dirty="0" smtClean="0">
              <a:ln w="12700">
                <a:solidFill>
                  <a:schemeClr val="accent6">
                    <a:lumMod val="50000"/>
                  </a:schemeClr>
                </a:solidFill>
                <a:prstDash val="solid"/>
              </a:ln>
              <a:effectLst>
                <a:glow rad="279400">
                  <a:schemeClr val="accent1">
                    <a:alpha val="40000"/>
                  </a:schemeClr>
                </a:glow>
                <a:outerShdw blurRad="50800" dist="50800" dir="5400000" algn="ctr" rotWithShape="0">
                  <a:schemeClr val="bg1"/>
                </a:outerShdw>
              </a:effectLst>
              <a:latin typeface="+mj-lt"/>
            </a:endParaRPr>
          </a:p>
          <a:p>
            <a:pPr algn="ctr"/>
            <a:r>
              <a:rPr lang="en-US" sz="1800" kern="0" dirty="0" smtClean="0">
                <a:ln w="12700">
                  <a:solidFill>
                    <a:schemeClr val="accent6">
                      <a:lumMod val="50000"/>
                    </a:schemeClr>
                  </a:solidFill>
                  <a:prstDash val="solid"/>
                </a:ln>
                <a:effectLst>
                  <a:glow rad="279400">
                    <a:schemeClr val="accent1">
                      <a:alpha val="40000"/>
                    </a:schemeClr>
                  </a:glow>
                  <a:outerShdw blurRad="50800" dist="50800" dir="5400000" algn="ctr" rotWithShape="0">
                    <a:schemeClr val="bg1"/>
                  </a:outerShdw>
                </a:effectLst>
                <a:latin typeface="+mj-lt"/>
              </a:rPr>
              <a:t>(simulated)</a:t>
            </a:r>
            <a:endParaRPr lang="en-US" sz="1800" kern="0" dirty="0">
              <a:ln w="12700">
                <a:solidFill>
                  <a:schemeClr val="accent6">
                    <a:lumMod val="50000"/>
                  </a:schemeClr>
                </a:solidFill>
                <a:prstDash val="solid"/>
              </a:ln>
              <a:effectLst>
                <a:glow rad="279400">
                  <a:schemeClr val="accent1">
                    <a:alpha val="40000"/>
                  </a:schemeClr>
                </a:glow>
                <a:outerShdw blurRad="50800" dist="50800" dir="5400000" algn="ctr" rotWithShape="0">
                  <a:schemeClr val="bg1"/>
                </a:outerShdw>
              </a:effectLst>
              <a:latin typeface="+mj-lt"/>
            </a:endParaRPr>
          </a:p>
        </p:txBody>
      </p:sp>
      <p:sp>
        <p:nvSpPr>
          <p:cNvPr id="20" name="TextBox 19"/>
          <p:cNvSpPr txBox="1"/>
          <p:nvPr/>
        </p:nvSpPr>
        <p:spPr>
          <a:xfrm>
            <a:off x="5663896" y="5921937"/>
            <a:ext cx="2516891" cy="646331"/>
          </a:xfrm>
          <a:prstGeom prst="rect">
            <a:avLst/>
          </a:prstGeom>
          <a:noFill/>
        </p:spPr>
        <p:txBody>
          <a:bodyPr wrap="square" rtlCol="0">
            <a:spAutoFit/>
          </a:bodyPr>
          <a:lstStyle/>
          <a:p>
            <a:pPr algn="ctr"/>
            <a:r>
              <a:rPr lang="en-US" sz="1800" kern="0" dirty="0" smtClean="0">
                <a:ln w="12700">
                  <a:solidFill>
                    <a:schemeClr val="accent6">
                      <a:lumMod val="50000"/>
                    </a:schemeClr>
                  </a:solidFill>
                  <a:prstDash val="solid"/>
                </a:ln>
                <a:effectLst>
                  <a:glow rad="279400">
                    <a:schemeClr val="accent1">
                      <a:alpha val="40000"/>
                    </a:schemeClr>
                  </a:glow>
                  <a:outerShdw blurRad="50800" dist="50800" dir="5400000" algn="ctr" rotWithShape="0">
                    <a:schemeClr val="bg1"/>
                  </a:outerShdw>
                </a:effectLst>
                <a:latin typeface="+mj-lt"/>
              </a:rPr>
              <a:t>Combustion Analysis</a:t>
            </a:r>
            <a:endParaRPr lang="en-US" sz="1800" kern="0" dirty="0" smtClean="0">
              <a:ln w="12700">
                <a:solidFill>
                  <a:schemeClr val="accent6">
                    <a:lumMod val="50000"/>
                  </a:schemeClr>
                </a:solidFill>
                <a:prstDash val="solid"/>
              </a:ln>
              <a:effectLst>
                <a:glow rad="279400">
                  <a:schemeClr val="accent1">
                    <a:alpha val="40000"/>
                  </a:schemeClr>
                </a:glow>
                <a:outerShdw blurRad="50800" dist="50800" dir="5400000" algn="ctr" rotWithShape="0">
                  <a:schemeClr val="bg1"/>
                </a:outerShdw>
              </a:effectLst>
              <a:latin typeface="+mj-lt"/>
            </a:endParaRPr>
          </a:p>
          <a:p>
            <a:pPr algn="ctr"/>
            <a:r>
              <a:rPr lang="en-US" sz="1800" kern="0" dirty="0" smtClean="0">
                <a:ln w="12700">
                  <a:solidFill>
                    <a:schemeClr val="accent6">
                      <a:lumMod val="50000"/>
                    </a:schemeClr>
                  </a:solidFill>
                  <a:prstDash val="solid"/>
                </a:ln>
                <a:effectLst>
                  <a:glow rad="279400">
                    <a:schemeClr val="accent1">
                      <a:alpha val="40000"/>
                    </a:schemeClr>
                  </a:glow>
                  <a:outerShdw blurRad="50800" dist="50800" dir="5400000" algn="ctr" rotWithShape="0">
                    <a:schemeClr val="bg1"/>
                  </a:outerShdw>
                </a:effectLst>
                <a:latin typeface="+mj-lt"/>
              </a:rPr>
              <a:t>(simulated)</a:t>
            </a:r>
            <a:endParaRPr lang="en-US" sz="1800" kern="0" dirty="0">
              <a:ln w="12700">
                <a:solidFill>
                  <a:schemeClr val="accent6">
                    <a:lumMod val="50000"/>
                  </a:schemeClr>
                </a:solidFill>
                <a:prstDash val="solid"/>
              </a:ln>
              <a:effectLst>
                <a:glow rad="279400">
                  <a:schemeClr val="accent1">
                    <a:alpha val="40000"/>
                  </a:schemeClr>
                </a:glow>
                <a:outerShdw blurRad="50800" dist="50800" dir="5400000" algn="ctr" rotWithShape="0">
                  <a:schemeClr val="bg1"/>
                </a:outerShdw>
              </a:effectLst>
              <a:latin typeface="+mj-lt"/>
            </a:endParaRPr>
          </a:p>
        </p:txBody>
      </p:sp>
      <p:sp>
        <p:nvSpPr>
          <p:cNvPr id="21" name="TextBox 20"/>
          <p:cNvSpPr txBox="1"/>
          <p:nvPr/>
        </p:nvSpPr>
        <p:spPr>
          <a:xfrm>
            <a:off x="5220896" y="2238204"/>
            <a:ext cx="3186504" cy="646331"/>
          </a:xfrm>
          <a:prstGeom prst="rect">
            <a:avLst/>
          </a:prstGeom>
          <a:noFill/>
        </p:spPr>
        <p:txBody>
          <a:bodyPr wrap="square" rtlCol="0">
            <a:spAutoFit/>
          </a:bodyPr>
          <a:lstStyle/>
          <a:p>
            <a:pPr algn="ctr"/>
            <a:r>
              <a:rPr lang="en-US" sz="1800" kern="0" dirty="0" smtClean="0">
                <a:ln w="12700">
                  <a:solidFill>
                    <a:schemeClr val="accent6">
                      <a:lumMod val="50000"/>
                    </a:schemeClr>
                  </a:solidFill>
                  <a:prstDash val="solid"/>
                </a:ln>
                <a:effectLst>
                  <a:glow rad="279400">
                    <a:schemeClr val="accent1">
                      <a:alpha val="40000"/>
                    </a:schemeClr>
                  </a:glow>
                  <a:outerShdw blurRad="50800" dist="50800" dir="5400000" algn="ctr" rotWithShape="0">
                    <a:schemeClr val="bg1"/>
                  </a:outerShdw>
                </a:effectLst>
                <a:latin typeface="+mj-lt"/>
              </a:rPr>
              <a:t>Turbulent </a:t>
            </a:r>
            <a:r>
              <a:rPr lang="en-US" sz="1800" kern="0" dirty="0" smtClean="0">
                <a:ln w="12700">
                  <a:solidFill>
                    <a:schemeClr val="accent6">
                      <a:lumMod val="50000"/>
                    </a:schemeClr>
                  </a:solidFill>
                  <a:prstDash val="solid"/>
                </a:ln>
                <a:effectLst>
                  <a:glow rad="279400">
                    <a:schemeClr val="accent1">
                      <a:alpha val="40000"/>
                    </a:schemeClr>
                  </a:glow>
                  <a:outerShdw blurRad="50800" dist="50800" dir="5400000" algn="ctr" rotWithShape="0">
                    <a:schemeClr val="bg1"/>
                  </a:outerShdw>
                </a:effectLst>
                <a:latin typeface="+mj-lt"/>
              </a:rPr>
              <a:t>Mixing Analysis</a:t>
            </a:r>
            <a:endParaRPr lang="en-US" sz="1800" kern="0" dirty="0" smtClean="0">
              <a:ln w="12700">
                <a:solidFill>
                  <a:schemeClr val="accent6">
                    <a:lumMod val="50000"/>
                  </a:schemeClr>
                </a:solidFill>
                <a:prstDash val="solid"/>
              </a:ln>
              <a:effectLst>
                <a:glow rad="279400">
                  <a:schemeClr val="accent1">
                    <a:alpha val="40000"/>
                  </a:schemeClr>
                </a:glow>
                <a:outerShdw blurRad="50800" dist="50800" dir="5400000" algn="ctr" rotWithShape="0">
                  <a:schemeClr val="bg1"/>
                </a:outerShdw>
              </a:effectLst>
              <a:latin typeface="+mj-lt"/>
            </a:endParaRPr>
          </a:p>
          <a:p>
            <a:pPr algn="ctr"/>
            <a:r>
              <a:rPr lang="en-US" sz="1800" kern="0" dirty="0" smtClean="0">
                <a:ln w="12700">
                  <a:solidFill>
                    <a:schemeClr val="accent6">
                      <a:lumMod val="50000"/>
                    </a:schemeClr>
                  </a:solidFill>
                  <a:prstDash val="solid"/>
                </a:ln>
                <a:effectLst>
                  <a:glow rad="279400">
                    <a:schemeClr val="accent1">
                      <a:alpha val="40000"/>
                    </a:schemeClr>
                  </a:glow>
                  <a:outerShdw blurRad="50800" dist="50800" dir="5400000" algn="ctr" rotWithShape="0">
                    <a:schemeClr val="bg1"/>
                  </a:outerShdw>
                </a:effectLst>
                <a:latin typeface="+mj-lt"/>
              </a:rPr>
              <a:t>(simulated)</a:t>
            </a:r>
            <a:endParaRPr lang="en-US" sz="1800" kern="0" dirty="0">
              <a:ln w="12700">
                <a:solidFill>
                  <a:schemeClr val="accent6">
                    <a:lumMod val="50000"/>
                  </a:schemeClr>
                </a:solidFill>
                <a:prstDash val="solid"/>
              </a:ln>
              <a:effectLst>
                <a:glow rad="279400">
                  <a:schemeClr val="accent1">
                    <a:alpha val="40000"/>
                  </a:schemeClr>
                </a:glow>
                <a:outerShdw blurRad="50800" dist="50800" dir="5400000" algn="ctr" rotWithShape="0">
                  <a:schemeClr val="bg1"/>
                </a:outerShdw>
              </a:effectLst>
              <a:latin typeface="+mj-lt"/>
            </a:endParaRPr>
          </a:p>
        </p:txBody>
      </p:sp>
      <p:sp>
        <p:nvSpPr>
          <p:cNvPr id="22" name="TextBox 21"/>
          <p:cNvSpPr txBox="1"/>
          <p:nvPr/>
        </p:nvSpPr>
        <p:spPr>
          <a:xfrm>
            <a:off x="3272671" y="5921937"/>
            <a:ext cx="2391226" cy="646331"/>
          </a:xfrm>
          <a:prstGeom prst="rect">
            <a:avLst/>
          </a:prstGeom>
          <a:noFill/>
        </p:spPr>
        <p:txBody>
          <a:bodyPr wrap="square" rtlCol="0">
            <a:spAutoFit/>
          </a:bodyPr>
          <a:lstStyle/>
          <a:p>
            <a:pPr algn="ctr"/>
            <a:r>
              <a:rPr lang="en-US" sz="1800" kern="0" dirty="0" smtClean="0">
                <a:ln w="12700">
                  <a:solidFill>
                    <a:schemeClr val="accent6">
                      <a:lumMod val="50000"/>
                    </a:schemeClr>
                  </a:solidFill>
                  <a:prstDash val="solid"/>
                </a:ln>
                <a:effectLst>
                  <a:glow rad="279400">
                    <a:schemeClr val="accent1">
                      <a:alpha val="40000"/>
                    </a:schemeClr>
                  </a:glow>
                  <a:outerShdw blurRad="50800" dist="50800" dir="5400000" algn="ctr" rotWithShape="0">
                    <a:schemeClr val="bg1"/>
                  </a:outerShdw>
                </a:effectLst>
                <a:latin typeface="+mj-lt"/>
              </a:rPr>
              <a:t>Cosmology Analysis</a:t>
            </a:r>
            <a:endParaRPr lang="en-US" sz="1800" kern="0" dirty="0" smtClean="0">
              <a:ln w="12700">
                <a:solidFill>
                  <a:schemeClr val="accent6">
                    <a:lumMod val="50000"/>
                  </a:schemeClr>
                </a:solidFill>
                <a:prstDash val="solid"/>
              </a:ln>
              <a:effectLst>
                <a:glow rad="279400">
                  <a:schemeClr val="accent1">
                    <a:alpha val="40000"/>
                  </a:schemeClr>
                </a:glow>
                <a:outerShdw blurRad="50800" dist="50800" dir="5400000" algn="ctr" rotWithShape="0">
                  <a:schemeClr val="bg1"/>
                </a:outerShdw>
              </a:effectLst>
              <a:latin typeface="+mj-lt"/>
            </a:endParaRPr>
          </a:p>
          <a:p>
            <a:pPr algn="ctr"/>
            <a:r>
              <a:rPr lang="en-US" sz="1800" kern="0" dirty="0" smtClean="0">
                <a:ln w="12700">
                  <a:solidFill>
                    <a:schemeClr val="accent6">
                      <a:lumMod val="50000"/>
                    </a:schemeClr>
                  </a:solidFill>
                  <a:prstDash val="solid"/>
                </a:ln>
                <a:effectLst>
                  <a:glow rad="279400">
                    <a:schemeClr val="accent1">
                      <a:alpha val="40000"/>
                    </a:schemeClr>
                  </a:glow>
                  <a:outerShdw blurRad="50800" dist="50800" dir="5400000" algn="ctr" rotWithShape="0">
                    <a:schemeClr val="bg1"/>
                  </a:outerShdw>
                </a:effectLst>
                <a:latin typeface="+mj-lt"/>
              </a:rPr>
              <a:t>(simulated)</a:t>
            </a:r>
            <a:endParaRPr lang="en-US" sz="1800" kern="0" dirty="0">
              <a:ln w="12700">
                <a:solidFill>
                  <a:schemeClr val="accent6">
                    <a:lumMod val="50000"/>
                  </a:schemeClr>
                </a:solidFill>
                <a:prstDash val="solid"/>
              </a:ln>
              <a:effectLst>
                <a:glow rad="279400">
                  <a:schemeClr val="accent1">
                    <a:alpha val="40000"/>
                  </a:schemeClr>
                </a:glow>
                <a:outerShdw blurRad="50800" dist="50800" dir="5400000" algn="ctr" rotWithShape="0">
                  <a:schemeClr val="bg1"/>
                </a:outerShdw>
              </a:effectLst>
              <a:latin typeface="+mj-lt"/>
            </a:endParaRPr>
          </a:p>
        </p:txBody>
      </p:sp>
      <p:sp>
        <p:nvSpPr>
          <p:cNvPr id="23" name="TextBox 22"/>
          <p:cNvSpPr txBox="1"/>
          <p:nvPr/>
        </p:nvSpPr>
        <p:spPr>
          <a:xfrm>
            <a:off x="938557" y="5921937"/>
            <a:ext cx="2424642" cy="646331"/>
          </a:xfrm>
          <a:prstGeom prst="rect">
            <a:avLst/>
          </a:prstGeom>
          <a:noFill/>
        </p:spPr>
        <p:txBody>
          <a:bodyPr wrap="square" rtlCol="0">
            <a:spAutoFit/>
          </a:bodyPr>
          <a:lstStyle/>
          <a:p>
            <a:pPr algn="ctr"/>
            <a:r>
              <a:rPr lang="en-US" sz="1800" kern="0" dirty="0" smtClean="0">
                <a:ln w="12700">
                  <a:solidFill>
                    <a:schemeClr val="accent6">
                      <a:lumMod val="50000"/>
                    </a:schemeClr>
                  </a:solidFill>
                  <a:prstDash val="solid"/>
                </a:ln>
                <a:effectLst>
                  <a:glow rad="279400">
                    <a:schemeClr val="accent1">
                      <a:alpha val="40000"/>
                    </a:schemeClr>
                  </a:glow>
                  <a:outerShdw blurRad="50800" dist="50800" dir="5400000" algn="ctr" rotWithShape="0">
                    <a:schemeClr val="bg1"/>
                  </a:outerShdw>
                </a:effectLst>
                <a:latin typeface="+mj-lt"/>
              </a:rPr>
              <a:t>Biomedical Analysis</a:t>
            </a:r>
            <a:endParaRPr lang="en-US" sz="1800" kern="0" dirty="0" smtClean="0">
              <a:ln w="12700">
                <a:solidFill>
                  <a:schemeClr val="accent6">
                    <a:lumMod val="50000"/>
                  </a:schemeClr>
                </a:solidFill>
                <a:prstDash val="solid"/>
              </a:ln>
              <a:effectLst>
                <a:glow rad="279400">
                  <a:schemeClr val="accent1">
                    <a:alpha val="40000"/>
                  </a:schemeClr>
                </a:glow>
                <a:outerShdw blurRad="50800" dist="50800" dir="5400000" algn="ctr" rotWithShape="0">
                  <a:schemeClr val="bg1"/>
                </a:outerShdw>
              </a:effectLst>
              <a:latin typeface="+mj-lt"/>
            </a:endParaRPr>
          </a:p>
          <a:p>
            <a:pPr algn="ctr"/>
            <a:r>
              <a:rPr lang="en-US" sz="1800" kern="0" dirty="0" smtClean="0">
                <a:ln w="12700">
                  <a:solidFill>
                    <a:schemeClr val="accent6">
                      <a:lumMod val="50000"/>
                    </a:schemeClr>
                  </a:solidFill>
                  <a:prstDash val="solid"/>
                </a:ln>
                <a:effectLst>
                  <a:glow rad="279400">
                    <a:schemeClr val="accent1">
                      <a:alpha val="40000"/>
                    </a:schemeClr>
                  </a:glow>
                  <a:outerShdw blurRad="50800" dist="50800" dir="5400000" algn="ctr" rotWithShape="0">
                    <a:schemeClr val="bg1"/>
                  </a:outerShdw>
                </a:effectLst>
                <a:latin typeface="+mj-lt"/>
              </a:rPr>
              <a:t>(imaged)</a:t>
            </a:r>
            <a:endParaRPr lang="en-US" sz="1800" kern="0" dirty="0">
              <a:ln w="12700">
                <a:solidFill>
                  <a:schemeClr val="accent6">
                    <a:lumMod val="50000"/>
                  </a:schemeClr>
                </a:solidFill>
                <a:prstDash val="solid"/>
              </a:ln>
              <a:effectLst>
                <a:glow rad="279400">
                  <a:schemeClr val="accent1">
                    <a:alpha val="40000"/>
                  </a:schemeClr>
                </a:glow>
                <a:outerShdw blurRad="50800" dist="50800" dir="5400000" algn="ctr" rotWithShape="0">
                  <a:schemeClr val="bg1"/>
                </a:outerShdw>
              </a:effectLst>
              <a:latin typeface="+mj-lt"/>
            </a:endParaRPr>
          </a:p>
        </p:txBody>
      </p:sp>
      <p:sp>
        <p:nvSpPr>
          <p:cNvPr id="24" name="Rectangle 2"/>
          <p:cNvSpPr txBox="1">
            <a:spLocks noChangeArrowheads="1"/>
          </p:cNvSpPr>
          <p:nvPr/>
        </p:nvSpPr>
        <p:spPr>
          <a:xfrm>
            <a:off x="720601" y="101600"/>
            <a:ext cx="8074025" cy="529171"/>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146737"/>
                </a:solidFill>
                <a:latin typeface="Arial"/>
                <a:cs typeface="Arial"/>
              </a:rPr>
              <a:t>Topological Methods Have Been Successful for Analysis and Visualization of Massive Scientific Data</a:t>
            </a:r>
            <a:endParaRPr lang="en-US" sz="2400" b="1" dirty="0">
              <a:solidFill>
                <a:srgbClr val="146737"/>
              </a:solidFill>
              <a:latin typeface="Arial"/>
              <a:cs typeface="Arial"/>
            </a:endParaRPr>
          </a:p>
        </p:txBody>
      </p:sp>
      <p:cxnSp>
        <p:nvCxnSpPr>
          <p:cNvPr id="25" name="Straight Connector 24"/>
          <p:cNvCxnSpPr/>
          <p:nvPr/>
        </p:nvCxnSpPr>
        <p:spPr>
          <a:xfrm>
            <a:off x="136769" y="914400"/>
            <a:ext cx="8778631" cy="0"/>
          </a:xfrm>
          <a:prstGeom prst="line">
            <a:avLst/>
          </a:prstGeom>
          <a:ln w="38100" cmpd="dbl">
            <a:gradFill flip="none" rotWithShape="1">
              <a:gsLst>
                <a:gs pos="82000">
                  <a:srgbClr val="1E6732"/>
                </a:gs>
                <a:gs pos="100000">
                  <a:srgbClr val="FFFFFF"/>
                </a:gs>
              </a:gsLst>
              <a:path path="shap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75980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4" descr="h_64_simp.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48074" y="1817158"/>
            <a:ext cx="1066800"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itle 1"/>
          <p:cNvSpPr>
            <a:spLocks noGrp="1"/>
          </p:cNvSpPr>
          <p:nvPr>
            <p:ph type="title"/>
          </p:nvPr>
        </p:nvSpPr>
        <p:spPr bwMode="auto">
          <a:xfrm>
            <a:off x="1475874" y="104274"/>
            <a:ext cx="6705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smtClean="0">
                <a:latin typeface="Arial" charset="0"/>
              </a:rPr>
              <a:t>Parallel </a:t>
            </a:r>
            <a:r>
              <a:rPr lang="en-US" dirty="0">
                <a:latin typeface="Arial" charset="0"/>
              </a:rPr>
              <a:t>Topological Analysis</a:t>
            </a:r>
            <a:br>
              <a:rPr lang="en-US" dirty="0">
                <a:latin typeface="Arial" charset="0"/>
              </a:rPr>
            </a:br>
            <a:r>
              <a:rPr lang="en-US" dirty="0" smtClean="0">
                <a:latin typeface="Arial" charset="0"/>
              </a:rPr>
              <a:t>with Morse-</a:t>
            </a:r>
            <a:r>
              <a:rPr lang="en-US" dirty="0" err="1" smtClean="0">
                <a:latin typeface="Arial" charset="0"/>
              </a:rPr>
              <a:t>Smale</a:t>
            </a:r>
            <a:r>
              <a:rPr lang="en-US" dirty="0" smtClean="0">
                <a:latin typeface="Arial" charset="0"/>
              </a:rPr>
              <a:t> Complex</a:t>
            </a:r>
          </a:p>
        </p:txBody>
      </p:sp>
      <p:sp>
        <p:nvSpPr>
          <p:cNvPr id="4" name="Slide Number Placeholder 3"/>
          <p:cNvSpPr>
            <a:spLocks noGrp="1"/>
          </p:cNvSpPr>
          <p:nvPr>
            <p:ph type="sldNum" sz="quarter" idx="4294967295"/>
          </p:nvPr>
        </p:nvSpPr>
        <p:spPr>
          <a:xfrm>
            <a:off x="8610600" y="6629400"/>
            <a:ext cx="381000" cy="228600"/>
          </a:xfrm>
          <a:prstGeom prst="rect">
            <a:avLst/>
          </a:prstGeom>
        </p:spPr>
        <p:txBody>
          <a:bodyPr/>
          <a:lstStyle>
            <a:lvl1pPr eaLnBrk="0" hangingPunct="0">
              <a:defRPr sz="1400">
                <a:solidFill>
                  <a:schemeClr val="tx1"/>
                </a:solidFill>
                <a:latin typeface="Times New Roman" charset="0"/>
                <a:ea typeface="ＭＳ Ｐゴシック" charset="-128"/>
              </a:defRPr>
            </a:lvl1pPr>
            <a:lvl2pPr marL="37931725" indent="-37474525" eaLnBrk="0" hangingPunct="0">
              <a:defRPr sz="1400">
                <a:solidFill>
                  <a:schemeClr val="tx1"/>
                </a:solidFill>
                <a:latin typeface="Times New Roman" charset="0"/>
                <a:ea typeface="ＭＳ Ｐゴシック" charset="-128"/>
              </a:defRPr>
            </a:lvl2pPr>
            <a:lvl3pPr eaLnBrk="0" hangingPunct="0">
              <a:defRPr sz="1400">
                <a:solidFill>
                  <a:schemeClr val="tx1"/>
                </a:solidFill>
                <a:latin typeface="Times New Roman" charset="0"/>
                <a:ea typeface="ＭＳ Ｐゴシック" charset="-128"/>
              </a:defRPr>
            </a:lvl3pPr>
            <a:lvl4pPr eaLnBrk="0" hangingPunct="0">
              <a:defRPr sz="1400">
                <a:solidFill>
                  <a:schemeClr val="tx1"/>
                </a:solidFill>
                <a:latin typeface="Times New Roman" charset="0"/>
                <a:ea typeface="ＭＳ Ｐゴシック" charset="-128"/>
              </a:defRPr>
            </a:lvl4pPr>
            <a:lvl5pPr eaLnBrk="0" hangingPunct="0">
              <a:defRPr sz="1400">
                <a:solidFill>
                  <a:schemeClr val="tx1"/>
                </a:solidFill>
                <a:latin typeface="Times New Roman" charset="0"/>
                <a:ea typeface="ＭＳ Ｐゴシック" charset="-128"/>
              </a:defRPr>
            </a:lvl5pPr>
            <a:lvl6pPr marL="457200" eaLnBrk="0" fontAlgn="base" hangingPunct="0">
              <a:spcBef>
                <a:spcPct val="0"/>
              </a:spcBef>
              <a:spcAft>
                <a:spcPct val="0"/>
              </a:spcAft>
              <a:defRPr sz="1400">
                <a:solidFill>
                  <a:schemeClr val="tx1"/>
                </a:solidFill>
                <a:latin typeface="Times New Roman" charset="0"/>
                <a:ea typeface="ＭＳ Ｐゴシック" charset="-128"/>
              </a:defRPr>
            </a:lvl6pPr>
            <a:lvl7pPr marL="914400" eaLnBrk="0" fontAlgn="base" hangingPunct="0">
              <a:spcBef>
                <a:spcPct val="0"/>
              </a:spcBef>
              <a:spcAft>
                <a:spcPct val="0"/>
              </a:spcAft>
              <a:defRPr sz="1400">
                <a:solidFill>
                  <a:schemeClr val="tx1"/>
                </a:solidFill>
                <a:latin typeface="Times New Roman" charset="0"/>
                <a:ea typeface="ＭＳ Ｐゴシック" charset="-128"/>
              </a:defRPr>
            </a:lvl7pPr>
            <a:lvl8pPr marL="1371600" eaLnBrk="0" fontAlgn="base" hangingPunct="0">
              <a:spcBef>
                <a:spcPct val="0"/>
              </a:spcBef>
              <a:spcAft>
                <a:spcPct val="0"/>
              </a:spcAft>
              <a:defRPr sz="1400">
                <a:solidFill>
                  <a:schemeClr val="tx1"/>
                </a:solidFill>
                <a:latin typeface="Times New Roman" charset="0"/>
                <a:ea typeface="ＭＳ Ｐゴシック" charset="-128"/>
              </a:defRPr>
            </a:lvl8pPr>
            <a:lvl9pPr marL="1828800" eaLnBrk="0" fontAlgn="base" hangingPunct="0">
              <a:spcBef>
                <a:spcPct val="0"/>
              </a:spcBef>
              <a:spcAft>
                <a:spcPct val="0"/>
              </a:spcAft>
              <a:defRPr sz="1400">
                <a:solidFill>
                  <a:schemeClr val="tx1"/>
                </a:solidFill>
                <a:latin typeface="Times New Roman" charset="0"/>
                <a:ea typeface="ＭＳ Ｐゴシック" charset="-128"/>
              </a:defRPr>
            </a:lvl9pPr>
          </a:lstStyle>
          <a:p>
            <a:pPr eaLnBrk="1" hangingPunct="1"/>
            <a:fld id="{9D332ACE-DE6B-432B-8C21-140F737D7816}" type="slidenum">
              <a:rPr lang="en-US" sz="1000">
                <a:solidFill>
                  <a:srgbClr val="00664D"/>
                </a:solidFill>
                <a:latin typeface="Arial Black" charset="0"/>
              </a:rPr>
              <a:pPr eaLnBrk="1" hangingPunct="1"/>
              <a:t>25</a:t>
            </a:fld>
            <a:endParaRPr lang="en-US" sz="1000">
              <a:solidFill>
                <a:srgbClr val="00664D"/>
              </a:solidFill>
              <a:latin typeface="Arial Black" charset="0"/>
            </a:endParaRPr>
          </a:p>
        </p:txBody>
      </p:sp>
      <p:sp>
        <p:nvSpPr>
          <p:cNvPr id="16389" name="Content Placeholder 2"/>
          <p:cNvSpPr txBox="1">
            <a:spLocks/>
          </p:cNvSpPr>
          <p:nvPr/>
        </p:nvSpPr>
        <p:spPr bwMode="auto">
          <a:xfrm>
            <a:off x="152400" y="1684866"/>
            <a:ext cx="7467600" cy="296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1400">
                <a:solidFill>
                  <a:schemeClr val="tx1"/>
                </a:solidFill>
                <a:latin typeface="Times New Roman" charset="0"/>
                <a:ea typeface="ＭＳ Ｐゴシック" charset="-128"/>
              </a:defRPr>
            </a:lvl1pPr>
            <a:lvl2pPr marL="344488" indent="-225425" eaLnBrk="0" hangingPunct="0">
              <a:defRPr sz="1400">
                <a:solidFill>
                  <a:schemeClr val="tx1"/>
                </a:solidFill>
                <a:latin typeface="Times New Roman" charset="0"/>
                <a:ea typeface="ＭＳ Ｐゴシック" charset="-128"/>
              </a:defRPr>
            </a:lvl2pPr>
            <a:lvl3pPr eaLnBrk="0" hangingPunct="0">
              <a:defRPr sz="1400">
                <a:solidFill>
                  <a:schemeClr val="tx1"/>
                </a:solidFill>
                <a:latin typeface="Times New Roman" charset="0"/>
                <a:ea typeface="ＭＳ Ｐゴシック" charset="-128"/>
              </a:defRPr>
            </a:lvl3pPr>
            <a:lvl4pPr eaLnBrk="0" hangingPunct="0">
              <a:defRPr sz="1400">
                <a:solidFill>
                  <a:schemeClr val="tx1"/>
                </a:solidFill>
                <a:latin typeface="Times New Roman" charset="0"/>
                <a:ea typeface="ＭＳ Ｐゴシック" charset="-128"/>
              </a:defRPr>
            </a:lvl4pPr>
            <a:lvl5pPr eaLnBrk="0" hangingPunct="0">
              <a:defRPr sz="1400">
                <a:solidFill>
                  <a:schemeClr val="tx1"/>
                </a:solidFill>
                <a:latin typeface="Times New Roman" charset="0"/>
                <a:ea typeface="ＭＳ Ｐゴシック" charset="-128"/>
              </a:defRPr>
            </a:lvl5pPr>
            <a:lvl6pPr marL="457200" eaLnBrk="0" fontAlgn="base" hangingPunct="0">
              <a:spcBef>
                <a:spcPct val="0"/>
              </a:spcBef>
              <a:spcAft>
                <a:spcPct val="0"/>
              </a:spcAft>
              <a:defRPr sz="1400">
                <a:solidFill>
                  <a:schemeClr val="tx1"/>
                </a:solidFill>
                <a:latin typeface="Times New Roman" charset="0"/>
                <a:ea typeface="ＭＳ Ｐゴシック" charset="-128"/>
              </a:defRPr>
            </a:lvl6pPr>
            <a:lvl7pPr marL="914400" eaLnBrk="0" fontAlgn="base" hangingPunct="0">
              <a:spcBef>
                <a:spcPct val="0"/>
              </a:spcBef>
              <a:spcAft>
                <a:spcPct val="0"/>
              </a:spcAft>
              <a:defRPr sz="1400">
                <a:solidFill>
                  <a:schemeClr val="tx1"/>
                </a:solidFill>
                <a:latin typeface="Times New Roman" charset="0"/>
                <a:ea typeface="ＭＳ Ｐゴシック" charset="-128"/>
              </a:defRPr>
            </a:lvl7pPr>
            <a:lvl8pPr marL="1371600" eaLnBrk="0" fontAlgn="base" hangingPunct="0">
              <a:spcBef>
                <a:spcPct val="0"/>
              </a:spcBef>
              <a:spcAft>
                <a:spcPct val="0"/>
              </a:spcAft>
              <a:defRPr sz="1400">
                <a:solidFill>
                  <a:schemeClr val="tx1"/>
                </a:solidFill>
                <a:latin typeface="Times New Roman" charset="0"/>
                <a:ea typeface="ＭＳ Ｐゴシック" charset="-128"/>
              </a:defRPr>
            </a:lvl8pPr>
            <a:lvl9pPr marL="1828800" eaLnBrk="0" fontAlgn="base" hangingPunct="0">
              <a:spcBef>
                <a:spcPct val="0"/>
              </a:spcBef>
              <a:spcAft>
                <a:spcPct val="0"/>
              </a:spcAft>
              <a:defRPr sz="1400">
                <a:solidFill>
                  <a:schemeClr val="tx1"/>
                </a:solidFill>
                <a:latin typeface="Times New Roman" charset="0"/>
                <a:ea typeface="ＭＳ Ｐゴシック" charset="-128"/>
              </a:defRPr>
            </a:lvl9pPr>
          </a:lstStyle>
          <a:p>
            <a:pPr>
              <a:spcBef>
                <a:spcPct val="20000"/>
              </a:spcBef>
              <a:buFontTx/>
              <a:buChar char="•"/>
            </a:pPr>
            <a:r>
              <a:rPr lang="en-US" sz="1600" b="1" dirty="0" smtClean="0">
                <a:latin typeface="Arial" charset="0"/>
              </a:rPr>
              <a:t>We </a:t>
            </a:r>
            <a:r>
              <a:rPr lang="en-US" sz="1600" b="1" dirty="0">
                <a:latin typeface="Arial" charset="0"/>
              </a:rPr>
              <a:t>developed a parallel Morse-</a:t>
            </a:r>
            <a:r>
              <a:rPr lang="en-US" sz="1600" b="1" dirty="0" err="1">
                <a:latin typeface="Arial" charset="0"/>
              </a:rPr>
              <a:t>Smale</a:t>
            </a:r>
            <a:r>
              <a:rPr lang="en-US" sz="1600" b="1" dirty="0">
                <a:latin typeface="Arial" charset="0"/>
              </a:rPr>
              <a:t> </a:t>
            </a:r>
            <a:r>
              <a:rPr lang="en-US" sz="1600" b="1" dirty="0" smtClean="0">
                <a:latin typeface="Arial" charset="0"/>
              </a:rPr>
              <a:t>complex </a:t>
            </a:r>
            <a:r>
              <a:rPr lang="en-US" sz="1600" b="1" dirty="0" err="1" smtClean="0">
                <a:latin typeface="Arial" charset="0"/>
              </a:rPr>
              <a:t>omputation</a:t>
            </a:r>
            <a:r>
              <a:rPr lang="en-US" sz="1600" b="1" dirty="0" smtClean="0">
                <a:latin typeface="Arial" charset="0"/>
              </a:rPr>
              <a:t> algorithm </a:t>
            </a:r>
            <a:r>
              <a:rPr lang="en-US" sz="1600" b="1" dirty="0">
                <a:latin typeface="Arial" charset="0"/>
              </a:rPr>
              <a:t>and characterized its performance at leadership scale</a:t>
            </a:r>
            <a:endParaRPr lang="en-US" dirty="0">
              <a:latin typeface="Arial" charset="0"/>
            </a:endParaRPr>
          </a:p>
          <a:p>
            <a:pPr lvl="1">
              <a:spcBef>
                <a:spcPct val="20000"/>
              </a:spcBef>
              <a:buFontTx/>
              <a:buChar char="–"/>
            </a:pPr>
            <a:r>
              <a:rPr lang="en-US" dirty="0">
                <a:latin typeface="Arial" charset="0"/>
              </a:rPr>
              <a:t>Tunable parameters for blocking, merging, and simplification.</a:t>
            </a:r>
          </a:p>
          <a:p>
            <a:pPr lvl="1">
              <a:spcBef>
                <a:spcPct val="20000"/>
              </a:spcBef>
              <a:buFontTx/>
              <a:buChar char="–"/>
            </a:pPr>
            <a:r>
              <a:rPr lang="en-US" dirty="0">
                <a:latin typeface="Arial" charset="0"/>
              </a:rPr>
              <a:t>Performance characterization based on data size, complexity, and process count</a:t>
            </a:r>
          </a:p>
          <a:p>
            <a:pPr lvl="1">
              <a:spcBef>
                <a:spcPct val="20000"/>
              </a:spcBef>
              <a:buFontTx/>
              <a:buChar char="–"/>
            </a:pPr>
            <a:r>
              <a:rPr lang="en-US" dirty="0">
                <a:latin typeface="Arial" charset="0"/>
              </a:rPr>
              <a:t>Demonstrated strong scalability on combustion and hydrodynamic instability problems</a:t>
            </a:r>
          </a:p>
          <a:p>
            <a:pPr lvl="1">
              <a:spcBef>
                <a:spcPct val="20000"/>
              </a:spcBef>
              <a:buFontTx/>
              <a:buChar char="–"/>
            </a:pPr>
            <a:endParaRPr lang="en-US" dirty="0">
              <a:latin typeface="Arial" charset="0"/>
            </a:endParaRPr>
          </a:p>
        </p:txBody>
      </p:sp>
      <p:sp>
        <p:nvSpPr>
          <p:cNvPr id="19" name="Content Placeholder 2"/>
          <p:cNvSpPr txBox="1">
            <a:spLocks/>
          </p:cNvSpPr>
          <p:nvPr/>
        </p:nvSpPr>
        <p:spPr>
          <a:xfrm>
            <a:off x="228600" y="3716867"/>
            <a:ext cx="4114800" cy="1600200"/>
          </a:xfrm>
          <a:prstGeom prst="rect">
            <a:avLst/>
          </a:prstGeom>
        </p:spPr>
        <p:txBody>
          <a:bodyPr>
            <a:normAutofit/>
          </a:bodyPr>
          <a:lstStyle>
            <a:lvl1pPr marL="342900" indent="-342900" defTabSz="457200" eaLnBrk="0" hangingPunct="0">
              <a:defRPr sz="1400">
                <a:solidFill>
                  <a:schemeClr val="tx1"/>
                </a:solidFill>
                <a:latin typeface="Times New Roman" charset="0"/>
                <a:ea typeface="ＭＳ Ｐゴシック" charset="-128"/>
              </a:defRPr>
            </a:lvl1pPr>
            <a:lvl2pPr marL="344488" indent="-225425" defTabSz="457200" eaLnBrk="0" hangingPunct="0">
              <a:defRPr sz="1400">
                <a:solidFill>
                  <a:schemeClr val="tx1"/>
                </a:solidFill>
                <a:latin typeface="Times New Roman" charset="0"/>
                <a:ea typeface="ＭＳ Ｐゴシック" charset="-128"/>
              </a:defRPr>
            </a:lvl2pPr>
            <a:lvl3pPr eaLnBrk="0" hangingPunct="0">
              <a:defRPr sz="1400">
                <a:solidFill>
                  <a:schemeClr val="tx1"/>
                </a:solidFill>
                <a:latin typeface="Times New Roman" charset="0"/>
                <a:ea typeface="ＭＳ Ｐゴシック" charset="-128"/>
              </a:defRPr>
            </a:lvl3pPr>
            <a:lvl4pPr eaLnBrk="0" hangingPunct="0">
              <a:defRPr sz="1400">
                <a:solidFill>
                  <a:schemeClr val="tx1"/>
                </a:solidFill>
                <a:latin typeface="Times New Roman" charset="0"/>
                <a:ea typeface="ＭＳ Ｐゴシック" charset="-128"/>
              </a:defRPr>
            </a:lvl4pPr>
            <a:lvl5pPr eaLnBrk="0" hangingPunct="0">
              <a:defRPr sz="1400">
                <a:solidFill>
                  <a:schemeClr val="tx1"/>
                </a:solidFill>
                <a:latin typeface="Times New Roman" charset="0"/>
                <a:ea typeface="ＭＳ Ｐゴシック" charset="-128"/>
              </a:defRPr>
            </a:lvl5pPr>
            <a:lvl6pPr marL="457200" eaLnBrk="0" fontAlgn="base" hangingPunct="0">
              <a:spcBef>
                <a:spcPct val="0"/>
              </a:spcBef>
              <a:spcAft>
                <a:spcPct val="0"/>
              </a:spcAft>
              <a:defRPr sz="1400">
                <a:solidFill>
                  <a:schemeClr val="tx1"/>
                </a:solidFill>
                <a:latin typeface="Times New Roman" charset="0"/>
                <a:ea typeface="ＭＳ Ｐゴシック" charset="-128"/>
              </a:defRPr>
            </a:lvl6pPr>
            <a:lvl7pPr marL="914400" eaLnBrk="0" fontAlgn="base" hangingPunct="0">
              <a:spcBef>
                <a:spcPct val="0"/>
              </a:spcBef>
              <a:spcAft>
                <a:spcPct val="0"/>
              </a:spcAft>
              <a:defRPr sz="1400">
                <a:solidFill>
                  <a:schemeClr val="tx1"/>
                </a:solidFill>
                <a:latin typeface="Times New Roman" charset="0"/>
                <a:ea typeface="ＭＳ Ｐゴシック" charset="-128"/>
              </a:defRPr>
            </a:lvl7pPr>
            <a:lvl8pPr marL="1371600" eaLnBrk="0" fontAlgn="base" hangingPunct="0">
              <a:spcBef>
                <a:spcPct val="0"/>
              </a:spcBef>
              <a:spcAft>
                <a:spcPct val="0"/>
              </a:spcAft>
              <a:defRPr sz="1400">
                <a:solidFill>
                  <a:schemeClr val="tx1"/>
                </a:solidFill>
                <a:latin typeface="Times New Roman" charset="0"/>
                <a:ea typeface="ＭＳ Ｐゴシック" charset="-128"/>
              </a:defRPr>
            </a:lvl8pPr>
            <a:lvl9pPr marL="1828800" eaLnBrk="0" fontAlgn="base" hangingPunct="0">
              <a:spcBef>
                <a:spcPct val="0"/>
              </a:spcBef>
              <a:spcAft>
                <a:spcPct val="0"/>
              </a:spcAft>
              <a:defRPr sz="1400">
                <a:solidFill>
                  <a:schemeClr val="tx1"/>
                </a:solidFill>
                <a:latin typeface="Times New Roman" charset="0"/>
                <a:ea typeface="ＭＳ Ｐゴシック" charset="-128"/>
              </a:defRPr>
            </a:lvl9pPr>
          </a:lstStyle>
          <a:p>
            <a:pPr eaLnBrk="1" hangingPunct="1">
              <a:spcBef>
                <a:spcPct val="20000"/>
              </a:spcBef>
              <a:buFont typeface="Arial" charset="0"/>
              <a:buChar char="•"/>
            </a:pPr>
            <a:r>
              <a:rPr lang="en-US" sz="1600" b="1" dirty="0">
                <a:latin typeface="Arial" charset="0"/>
              </a:rPr>
              <a:t>Morse-</a:t>
            </a:r>
            <a:r>
              <a:rPr lang="en-US" sz="1600" b="1" dirty="0" err="1">
                <a:latin typeface="Arial" charset="0"/>
              </a:rPr>
              <a:t>Smale</a:t>
            </a:r>
            <a:r>
              <a:rPr lang="en-US" sz="1600" b="1" dirty="0">
                <a:latin typeface="Arial" charset="0"/>
              </a:rPr>
              <a:t> Complex </a:t>
            </a:r>
            <a:r>
              <a:rPr lang="en-US" sz="1600" b="1" dirty="0" smtClean="0">
                <a:latin typeface="Arial" charset="0"/>
              </a:rPr>
              <a:t>provides </a:t>
            </a:r>
            <a:r>
              <a:rPr lang="en-US" sz="1600" b="1" dirty="0">
                <a:latin typeface="Arial" charset="0"/>
              </a:rPr>
              <a:t>a </a:t>
            </a:r>
            <a:r>
              <a:rPr lang="en-US" sz="1600" b="1" dirty="0" smtClean="0">
                <a:latin typeface="Arial" charset="0"/>
              </a:rPr>
              <a:t>compact roadmap </a:t>
            </a:r>
            <a:r>
              <a:rPr lang="en-US" sz="1600" b="1" dirty="0">
                <a:latin typeface="Arial" charset="0"/>
              </a:rPr>
              <a:t>into scalar data</a:t>
            </a:r>
            <a:endParaRPr lang="en-US" dirty="0">
              <a:latin typeface="Arial" charset="0"/>
            </a:endParaRPr>
          </a:p>
          <a:p>
            <a:pPr lvl="1">
              <a:spcBef>
                <a:spcPct val="20000"/>
              </a:spcBef>
              <a:buFontTx/>
              <a:buChar char="–"/>
            </a:pPr>
            <a:r>
              <a:rPr lang="en-US" dirty="0">
                <a:latin typeface="Arial" charset="0"/>
              </a:rPr>
              <a:t>By mapping behavior into critical points and regions of uniform gradient flow</a:t>
            </a:r>
          </a:p>
          <a:p>
            <a:pPr lvl="1">
              <a:spcBef>
                <a:spcPct val="20000"/>
              </a:spcBef>
              <a:buFontTx/>
              <a:buChar char="–"/>
            </a:pPr>
            <a:r>
              <a:rPr lang="en-US" dirty="0">
                <a:latin typeface="Arial" charset="0"/>
              </a:rPr>
              <a:t>At a fraction of the data size of the original dataset (see table below)</a:t>
            </a:r>
          </a:p>
          <a:p>
            <a:pPr lvl="1" eaLnBrk="1" hangingPunct="1">
              <a:spcBef>
                <a:spcPct val="20000"/>
              </a:spcBef>
            </a:pPr>
            <a:endParaRPr lang="en-US" sz="2800" dirty="0">
              <a:latin typeface="Arial" charset="0"/>
            </a:endParaRPr>
          </a:p>
        </p:txBody>
      </p:sp>
      <p:sp>
        <p:nvSpPr>
          <p:cNvPr id="20" name="TextBox 19"/>
          <p:cNvSpPr txBox="1"/>
          <p:nvPr/>
        </p:nvSpPr>
        <p:spPr>
          <a:xfrm>
            <a:off x="7396162" y="4275667"/>
            <a:ext cx="1676400" cy="769938"/>
          </a:xfrm>
          <a:prstGeom prst="rect">
            <a:avLst/>
          </a:prstGeom>
          <a:noFill/>
        </p:spPr>
        <p:txBody>
          <a:bodyPr>
            <a:spAutoFit/>
          </a:bodyPr>
          <a:lstStyle/>
          <a:p>
            <a:pPr>
              <a:defRPr/>
            </a:pPr>
            <a:r>
              <a:rPr lang="en-US" sz="1100" dirty="0">
                <a:latin typeface="+mj-lt"/>
                <a:ea typeface="+mn-ea"/>
              </a:rPr>
              <a:t>Morse-</a:t>
            </a:r>
            <a:r>
              <a:rPr lang="en-US" sz="1100" dirty="0" err="1">
                <a:latin typeface="+mj-lt"/>
                <a:ea typeface="+mn-ea"/>
              </a:rPr>
              <a:t>Smale</a:t>
            </a:r>
            <a:r>
              <a:rPr lang="en-US" sz="1100" dirty="0">
                <a:latin typeface="+mj-lt"/>
                <a:ea typeface="+mn-ea"/>
              </a:rPr>
              <a:t> complexes in quantum chemistry (upper) and combustion (lower)</a:t>
            </a:r>
          </a:p>
        </p:txBody>
      </p:sp>
      <p:sp>
        <p:nvSpPr>
          <p:cNvPr id="21" name="TextBox 20"/>
          <p:cNvSpPr txBox="1"/>
          <p:nvPr/>
        </p:nvSpPr>
        <p:spPr>
          <a:xfrm>
            <a:off x="5105400" y="6019800"/>
            <a:ext cx="3657600" cy="430213"/>
          </a:xfrm>
          <a:prstGeom prst="rect">
            <a:avLst/>
          </a:prstGeom>
          <a:noFill/>
        </p:spPr>
        <p:txBody>
          <a:bodyPr>
            <a:spAutoFit/>
          </a:bodyPr>
          <a:lstStyle/>
          <a:p>
            <a:pPr>
              <a:defRPr/>
            </a:pPr>
            <a:r>
              <a:rPr lang="en-US" sz="1100" dirty="0">
                <a:latin typeface="+mj-lt"/>
                <a:ea typeface="+mn-ea"/>
              </a:rPr>
              <a:t>Rayleigh-Taylor mixing problem and strong scaling for generating its Morse-</a:t>
            </a:r>
            <a:r>
              <a:rPr lang="en-US" sz="1100" dirty="0" err="1">
                <a:latin typeface="+mj-lt"/>
                <a:ea typeface="+mn-ea"/>
              </a:rPr>
              <a:t>Smale</a:t>
            </a:r>
            <a:r>
              <a:rPr lang="en-US" sz="1100" dirty="0">
                <a:latin typeface="+mj-lt"/>
                <a:ea typeface="+mn-ea"/>
              </a:rPr>
              <a:t> Complex</a:t>
            </a:r>
          </a:p>
        </p:txBody>
      </p:sp>
      <p:pic>
        <p:nvPicPr>
          <p:cNvPr id="16393" name="Picture 22"/>
          <p:cNvPicPr>
            <a:picLocks noChangeAspect="1"/>
          </p:cNvPicPr>
          <p:nvPr/>
        </p:nvPicPr>
        <p:blipFill>
          <a:blip r:embed="rId4" cstate="print">
            <a:extLst>
              <a:ext uri="{28A0092B-C50C-407E-A947-70E740481C1C}">
                <a14:useLocalDpi xmlns:a14="http://schemas.microsoft.com/office/drawing/2010/main" val="0"/>
              </a:ext>
            </a:extLst>
          </a:blip>
          <a:srcRect t="3711" b="7423"/>
          <a:stretch>
            <a:fillRect/>
          </a:stretch>
        </p:blipFill>
        <p:spPr bwMode="auto">
          <a:xfrm>
            <a:off x="7620000" y="3107267"/>
            <a:ext cx="137636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25" descr="borg.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4042569"/>
            <a:ext cx="2667000"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8" name="Table 27"/>
          <p:cNvGraphicFramePr>
            <a:graphicFrameLocks noGrp="1"/>
          </p:cNvGraphicFramePr>
          <p:nvPr/>
        </p:nvGraphicFramePr>
        <p:xfrm>
          <a:off x="457200" y="5791200"/>
          <a:ext cx="2590800" cy="901700"/>
        </p:xfrm>
        <a:graphic>
          <a:graphicData uri="http://schemas.openxmlformats.org/drawingml/2006/table">
            <a:tbl>
              <a:tblPr/>
              <a:tblGrid>
                <a:gridCol w="1570038"/>
                <a:gridCol w="1020762"/>
              </a:tblGrid>
              <a:tr h="17303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100" b="0" i="0" u="sng" strike="noStrike" cap="none" normalizeH="0" baseline="0" smtClean="0">
                          <a:ln>
                            <a:noFill/>
                          </a:ln>
                          <a:solidFill>
                            <a:schemeClr val="tx1"/>
                          </a:solidFill>
                          <a:effectLst/>
                          <a:latin typeface="Arial" charset="0"/>
                          <a:ea typeface="ＭＳ Ｐゴシック" charset="-128"/>
                        </a:rPr>
                        <a:t>Application</a:t>
                      </a:r>
                    </a:p>
                  </a:txBody>
                  <a:tcPr marL="12700" marR="12700" marT="12700" marB="0" anchor="ctr" horzOverflow="overflow">
                    <a:lnL>
                      <a:noFill/>
                    </a:lnL>
                    <a:lnR>
                      <a:noFill/>
                    </a:lnR>
                    <a:lnT>
                      <a:noFill/>
                    </a:lnT>
                    <a:lnB w="12700" cap="flat" cmpd="sng" algn="ctr">
                      <a:solidFill>
                        <a:srgbClr val="FFFFFF"/>
                      </a:solidFill>
                      <a:prstDash val="solid"/>
                      <a:round/>
                      <a:headEnd type="none" w="med" len="med"/>
                      <a:tailEnd type="none" w="med" len="med"/>
                    </a:lnB>
                    <a:lnTlToBr>
                      <a:noFill/>
                    </a:lnTlToBr>
                    <a:lnBlToTr>
                      <a:noFill/>
                    </a:lnBlToTr>
                    <a:solidFill>
                      <a:srgbClr val="BFBFB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100" b="0" i="0" u="sng" strike="noStrike" cap="none" normalizeH="0" baseline="0" smtClean="0">
                          <a:ln>
                            <a:noFill/>
                          </a:ln>
                          <a:solidFill>
                            <a:schemeClr val="tx1"/>
                          </a:solidFill>
                          <a:effectLst/>
                          <a:latin typeface="Arial" charset="0"/>
                          <a:ea typeface="ＭＳ Ｐゴシック" charset="-128"/>
                        </a:rPr>
                        <a:t>Data Reduction</a:t>
                      </a:r>
                    </a:p>
                  </a:txBody>
                  <a:tcPr marL="12700" marR="12700" marT="12700" marB="0" anchor="ctr" horzOverflow="overflow">
                    <a:lnL>
                      <a:noFill/>
                    </a:lnL>
                    <a:lnR>
                      <a:noFill/>
                    </a:lnR>
                    <a:lnT>
                      <a:noFill/>
                    </a:lnT>
                    <a:lnB w="12700" cap="flat" cmpd="sng" algn="ctr">
                      <a:solidFill>
                        <a:srgbClr val="FFFFFF"/>
                      </a:solidFill>
                      <a:prstDash val="solid"/>
                      <a:round/>
                      <a:headEnd type="none" w="med" len="med"/>
                      <a:tailEnd type="none" w="med" len="med"/>
                    </a:lnB>
                    <a:lnTlToBr>
                      <a:noFill/>
                    </a:lnTlToBr>
                    <a:lnBlToTr>
                      <a:noFill/>
                    </a:lnBlToTr>
                    <a:solidFill>
                      <a:srgbClr val="BFBFBF"/>
                    </a:solidFill>
                  </a:tcPr>
                </a:tc>
              </a:tr>
              <a:tr h="17303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ea typeface="ＭＳ Ｐゴシック" charset="-128"/>
                        </a:rPr>
                        <a:t>Hydrodynamics data</a:t>
                      </a:r>
                    </a:p>
                  </a:txBody>
                  <a:tcPr marL="12700" marR="12700" marT="12700" marB="0" anchor="ctr" horzOverflow="overflow">
                    <a:lnL>
                      <a:noFill/>
                    </a:lnL>
                    <a:lnR>
                      <a:noFill/>
                    </a:lnR>
                    <a:lnT w="12700" cap="flat" cmpd="sng" algn="ctr">
                      <a:solidFill>
                        <a:srgbClr val="FFFFFF"/>
                      </a:solidFill>
                      <a:prstDash val="solid"/>
                      <a:round/>
                      <a:headEnd type="none" w="med" len="med"/>
                      <a:tailEnd type="none" w="med" len="med"/>
                    </a:lnT>
                    <a:lnB>
                      <a:noFill/>
                    </a:lnB>
                    <a:lnTlToBr>
                      <a:noFill/>
                    </a:lnTlToBr>
                    <a:lnBlToTr>
                      <a:noFill/>
                    </a:lnBlToTr>
                    <a:solidFill>
                      <a:srgbClr val="A17D6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ea typeface="ＭＳ Ｐゴシック" charset="-128"/>
                        </a:rPr>
                        <a:t>2.4X</a:t>
                      </a:r>
                      <a:endParaRPr kumimoji="0" lang="en-US" sz="1100" b="0" i="0" u="none" strike="noStrike" cap="none" normalizeH="0" baseline="30000" smtClean="0">
                        <a:ln>
                          <a:noFill/>
                        </a:ln>
                        <a:solidFill>
                          <a:schemeClr val="tx1"/>
                        </a:solidFill>
                        <a:effectLst/>
                        <a:latin typeface="Arial" charset="0"/>
                        <a:ea typeface="ＭＳ Ｐゴシック" charset="-128"/>
                      </a:endParaRPr>
                    </a:p>
                  </a:txBody>
                  <a:tcPr marL="12700" marR="12700" marT="12700" marB="0" anchor="ctr" horzOverflow="overflow">
                    <a:lnL>
                      <a:noFill/>
                    </a:lnL>
                    <a:lnR>
                      <a:noFill/>
                    </a:lnR>
                    <a:lnT w="12700" cap="flat" cmpd="sng" algn="ctr">
                      <a:solidFill>
                        <a:srgbClr val="FFFFFF"/>
                      </a:solidFill>
                      <a:prstDash val="solid"/>
                      <a:round/>
                      <a:headEnd type="none" w="med" len="med"/>
                      <a:tailEnd type="none" w="med" len="med"/>
                    </a:lnT>
                    <a:lnB>
                      <a:noFill/>
                    </a:lnB>
                    <a:lnTlToBr>
                      <a:noFill/>
                    </a:lnTlToBr>
                    <a:lnBlToTr>
                      <a:noFill/>
                    </a:lnBlToTr>
                    <a:solidFill>
                      <a:srgbClr val="A17D6C"/>
                    </a:solidFill>
                  </a:tcPr>
                </a:tc>
              </a:tr>
              <a:tr h="17303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ea typeface="ＭＳ Ｐゴシック" charset="-128"/>
                        </a:rPr>
                        <a:t>Chemistry data</a:t>
                      </a:r>
                    </a:p>
                  </a:txBody>
                  <a:tcPr marL="12700" marR="12700" marT="12700" marB="0" anchor="ctr" horzOverflow="overflow">
                    <a:lnL>
                      <a:noFill/>
                    </a:lnL>
                    <a:lnR>
                      <a:noFill/>
                    </a:lnR>
                    <a:lnT>
                      <a:noFill/>
                    </a:lnT>
                    <a:lnB>
                      <a:noFill/>
                    </a:lnB>
                    <a:lnTlToBr>
                      <a:noFill/>
                    </a:lnTlToBr>
                    <a:lnBlToTr>
                      <a:noFill/>
                    </a:lnBlToTr>
                    <a:solidFill>
                      <a:srgbClr val="BFBFB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ea typeface="ＭＳ Ｐゴシック" charset="-128"/>
                        </a:rPr>
                        <a:t>7X</a:t>
                      </a:r>
                    </a:p>
                  </a:txBody>
                  <a:tcPr marL="12700" marR="12700" marT="12700" marB="0" anchor="ctr" horzOverflow="overflow">
                    <a:lnL>
                      <a:noFill/>
                    </a:lnL>
                    <a:lnR>
                      <a:noFill/>
                    </a:lnR>
                    <a:lnT>
                      <a:noFill/>
                    </a:lnT>
                    <a:lnB>
                      <a:noFill/>
                    </a:lnB>
                    <a:lnTlToBr>
                      <a:noFill/>
                    </a:lnTlToBr>
                    <a:lnBlToTr>
                      <a:noFill/>
                    </a:lnBlToTr>
                    <a:solidFill>
                      <a:srgbClr val="BFBFBF"/>
                    </a:solidFill>
                  </a:tcPr>
                </a:tc>
              </a:tr>
              <a:tr h="17303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ea typeface="ＭＳ Ｐゴシック" charset="-128"/>
                        </a:rPr>
                        <a:t>Combustion data</a:t>
                      </a:r>
                    </a:p>
                  </a:txBody>
                  <a:tcPr marL="12700" marR="12700" marT="12700" marB="0" anchor="ctr" horzOverflow="overflow">
                    <a:lnL>
                      <a:noFill/>
                    </a:lnL>
                    <a:lnR>
                      <a:noFill/>
                    </a:lnR>
                    <a:lnT>
                      <a:noFill/>
                    </a:lnT>
                    <a:lnB>
                      <a:noFill/>
                    </a:lnB>
                    <a:lnTlToBr>
                      <a:noFill/>
                    </a:lnTlToBr>
                    <a:lnBlToTr>
                      <a:noFill/>
                    </a:lnBlToTr>
                    <a:solidFill>
                      <a:srgbClr val="BFBFB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ea typeface="ＭＳ Ｐゴシック" charset="-128"/>
                        </a:rPr>
                        <a:t>14X</a:t>
                      </a:r>
                    </a:p>
                  </a:txBody>
                  <a:tcPr marL="12700" marR="12700" marT="12700" marB="0" anchor="ctr" horzOverflow="overflow">
                    <a:lnL>
                      <a:noFill/>
                    </a:lnL>
                    <a:lnR>
                      <a:noFill/>
                    </a:lnR>
                    <a:lnT>
                      <a:noFill/>
                    </a:lnT>
                    <a:lnB>
                      <a:noFill/>
                    </a:lnB>
                    <a:lnTlToBr>
                      <a:noFill/>
                    </a:lnTlToBr>
                    <a:lnBlToTr>
                      <a:noFill/>
                    </a:lnBlToTr>
                    <a:solidFill>
                      <a:srgbClr val="BFBFBF"/>
                    </a:solidFill>
                  </a:tcPr>
                </a:tc>
              </a:tr>
              <a:tr h="17303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ea typeface="ＭＳ Ｐゴシック" charset="-128"/>
                        </a:rPr>
                        <a:t>Synthetic test data</a:t>
                      </a:r>
                    </a:p>
                  </a:txBody>
                  <a:tcPr marL="12700" marR="12700" marT="12700" marB="0" anchor="ctr" horzOverflow="overflow">
                    <a:lnL>
                      <a:noFill/>
                    </a:lnL>
                    <a:lnR>
                      <a:noFill/>
                    </a:lnR>
                    <a:lnT>
                      <a:noFill/>
                    </a:lnT>
                    <a:lnB>
                      <a:noFill/>
                    </a:lnB>
                    <a:lnTlToBr>
                      <a:noFill/>
                    </a:lnTlToBr>
                    <a:lnBlToTr>
                      <a:noFill/>
                    </a:lnBlToTr>
                    <a:solidFill>
                      <a:srgbClr val="BFBFB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ea typeface="ＭＳ Ｐゴシック" charset="-128"/>
                        </a:rPr>
                        <a:t>400X</a:t>
                      </a:r>
                    </a:p>
                  </a:txBody>
                  <a:tcPr marL="12700" marR="12700" marT="12700" marB="0" anchor="ctr" horzOverflow="overflow">
                    <a:lnL>
                      <a:noFill/>
                    </a:lnL>
                    <a:lnR>
                      <a:noFill/>
                    </a:lnR>
                    <a:lnT>
                      <a:noFill/>
                    </a:lnT>
                    <a:lnB>
                      <a:noFill/>
                    </a:lnB>
                    <a:lnTlToBr>
                      <a:noFill/>
                    </a:lnTlToBr>
                    <a:lnBlToTr>
                      <a:noFill/>
                    </a:lnBlToTr>
                    <a:solidFill>
                      <a:srgbClr val="BFBFBF"/>
                    </a:solidFill>
                  </a:tcPr>
                </a:tc>
              </a:tr>
            </a:tbl>
          </a:graphicData>
        </a:graphic>
      </p:graphicFrame>
      <p:sp>
        <p:nvSpPr>
          <p:cNvPr id="29" name="TextBox 28"/>
          <p:cNvSpPr txBox="1"/>
          <p:nvPr/>
        </p:nvSpPr>
        <p:spPr>
          <a:xfrm>
            <a:off x="3048000" y="5791200"/>
            <a:ext cx="1524000" cy="938213"/>
          </a:xfrm>
          <a:prstGeom prst="rect">
            <a:avLst/>
          </a:prstGeom>
          <a:noFill/>
        </p:spPr>
        <p:txBody>
          <a:bodyPr>
            <a:spAutoFit/>
          </a:bodyPr>
          <a:lstStyle>
            <a:lvl1pPr eaLnBrk="0" hangingPunct="0">
              <a:defRPr sz="1400">
                <a:solidFill>
                  <a:schemeClr val="tx1"/>
                </a:solidFill>
                <a:latin typeface="Times New Roman" charset="0"/>
                <a:ea typeface="ＭＳ Ｐゴシック" charset="-128"/>
              </a:defRPr>
            </a:lvl1pPr>
            <a:lvl2pPr marL="37931725" indent="-37474525" eaLnBrk="0" hangingPunct="0">
              <a:defRPr sz="1400">
                <a:solidFill>
                  <a:schemeClr val="tx1"/>
                </a:solidFill>
                <a:latin typeface="Times New Roman" charset="0"/>
                <a:ea typeface="ＭＳ Ｐゴシック" charset="-128"/>
              </a:defRPr>
            </a:lvl2pPr>
            <a:lvl3pPr eaLnBrk="0" hangingPunct="0">
              <a:defRPr sz="1400">
                <a:solidFill>
                  <a:schemeClr val="tx1"/>
                </a:solidFill>
                <a:latin typeface="Times New Roman" charset="0"/>
                <a:ea typeface="ＭＳ Ｐゴシック" charset="-128"/>
              </a:defRPr>
            </a:lvl3pPr>
            <a:lvl4pPr eaLnBrk="0" hangingPunct="0">
              <a:defRPr sz="1400">
                <a:solidFill>
                  <a:schemeClr val="tx1"/>
                </a:solidFill>
                <a:latin typeface="Times New Roman" charset="0"/>
                <a:ea typeface="ＭＳ Ｐゴシック" charset="-128"/>
              </a:defRPr>
            </a:lvl4pPr>
            <a:lvl5pPr eaLnBrk="0" hangingPunct="0">
              <a:defRPr sz="1400">
                <a:solidFill>
                  <a:schemeClr val="tx1"/>
                </a:solidFill>
                <a:latin typeface="Times New Roman" charset="0"/>
                <a:ea typeface="ＭＳ Ｐゴシック" charset="-128"/>
              </a:defRPr>
            </a:lvl5pPr>
            <a:lvl6pPr marL="457200" eaLnBrk="0" fontAlgn="base" hangingPunct="0">
              <a:spcBef>
                <a:spcPct val="0"/>
              </a:spcBef>
              <a:spcAft>
                <a:spcPct val="0"/>
              </a:spcAft>
              <a:defRPr sz="1400">
                <a:solidFill>
                  <a:schemeClr val="tx1"/>
                </a:solidFill>
                <a:latin typeface="Times New Roman" charset="0"/>
                <a:ea typeface="ＭＳ Ｐゴシック" charset="-128"/>
              </a:defRPr>
            </a:lvl6pPr>
            <a:lvl7pPr marL="914400" eaLnBrk="0" fontAlgn="base" hangingPunct="0">
              <a:spcBef>
                <a:spcPct val="0"/>
              </a:spcBef>
              <a:spcAft>
                <a:spcPct val="0"/>
              </a:spcAft>
              <a:defRPr sz="1400">
                <a:solidFill>
                  <a:schemeClr val="tx1"/>
                </a:solidFill>
                <a:latin typeface="Times New Roman" charset="0"/>
                <a:ea typeface="ＭＳ Ｐゴシック" charset="-128"/>
              </a:defRPr>
            </a:lvl7pPr>
            <a:lvl8pPr marL="1371600" eaLnBrk="0" fontAlgn="base" hangingPunct="0">
              <a:spcBef>
                <a:spcPct val="0"/>
              </a:spcBef>
              <a:spcAft>
                <a:spcPct val="0"/>
              </a:spcAft>
              <a:defRPr sz="1400">
                <a:solidFill>
                  <a:schemeClr val="tx1"/>
                </a:solidFill>
                <a:latin typeface="Times New Roman" charset="0"/>
                <a:ea typeface="ＭＳ Ｐゴシック" charset="-128"/>
              </a:defRPr>
            </a:lvl8pPr>
            <a:lvl9pPr marL="1828800" eaLnBrk="0" fontAlgn="base" hangingPunct="0">
              <a:spcBef>
                <a:spcPct val="0"/>
              </a:spcBef>
              <a:spcAft>
                <a:spcPct val="0"/>
              </a:spcAft>
              <a:defRPr sz="1400">
                <a:solidFill>
                  <a:schemeClr val="tx1"/>
                </a:solidFill>
                <a:latin typeface="Times New Roman" charset="0"/>
                <a:ea typeface="ＭＳ Ｐゴシック" charset="-128"/>
              </a:defRPr>
            </a:lvl9pPr>
          </a:lstStyle>
          <a:p>
            <a:pPr eaLnBrk="1" hangingPunct="1"/>
            <a:r>
              <a:rPr lang="en-US" sz="1100">
                <a:latin typeface="Arial" charset="0"/>
              </a:rPr>
              <a:t>Factor reduction in data size of Morse-Smale Complex compared to original dataset</a:t>
            </a:r>
          </a:p>
        </p:txBody>
      </p:sp>
    </p:spTree>
    <p:extLst>
      <p:ext uri="{BB962C8B-B14F-4D97-AF65-F5344CB8AC3E}">
        <p14:creationId xmlns:p14="http://schemas.microsoft.com/office/powerpoint/2010/main" val="41903889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Artifacts and Data Partitioning </a:t>
            </a:r>
            <a:br>
              <a:rPr lang="en-US" dirty="0"/>
            </a:br>
            <a:r>
              <a:rPr lang="en-US" dirty="0"/>
              <a:t>for </a:t>
            </a:r>
            <a:r>
              <a:rPr lang="en-US" dirty="0" err="1"/>
              <a:t>Paralelization</a:t>
            </a:r>
            <a:endParaRPr lang="en-US" dirty="0"/>
          </a:p>
        </p:txBody>
      </p:sp>
      <p:sp>
        <p:nvSpPr>
          <p:cNvPr id="3" name="Content Placeholder 2"/>
          <p:cNvSpPr>
            <a:spLocks noGrp="1"/>
          </p:cNvSpPr>
          <p:nvPr>
            <p:ph idx="1"/>
          </p:nvPr>
        </p:nvSpPr>
        <p:spPr/>
        <p:txBody>
          <a:bodyPr/>
          <a:lstStyle/>
          <a:p>
            <a:endParaRPr lang="en-US"/>
          </a:p>
        </p:txBody>
      </p:sp>
      <p:pic>
        <p:nvPicPr>
          <p:cNvPr id="514055" name="Picture 7" descr="D:\pascucci_disk_backup\pascucci\ppt\2011\5_exxon_update\msc4_25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6697" y="1371600"/>
            <a:ext cx="5105400" cy="5105400"/>
          </a:xfrm>
          <a:prstGeom prst="rect">
            <a:avLst/>
          </a:prstGeom>
          <a:noFill/>
          <a:extLst>
            <a:ext uri="{909E8E84-426E-40DD-AFC4-6F175D3DCCD1}">
              <a14:hiddenFill xmlns:a14="http://schemas.microsoft.com/office/drawing/2010/main">
                <a:solidFill>
                  <a:srgbClr val="FFFFFF"/>
                </a:solidFill>
              </a14:hiddenFill>
            </a:ext>
          </a:extLst>
        </p:spPr>
      </p:pic>
      <p:pic>
        <p:nvPicPr>
          <p:cNvPr id="514056" name="Picture 8" descr="D:\pascucci_disk_backup\pascucci\ppt\2011\5_exxon_update\msc1_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6697" y="1371600"/>
            <a:ext cx="5105400"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82170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Artifacts and Data Partitioning </a:t>
            </a:r>
            <a:br>
              <a:rPr lang="en-US" dirty="0"/>
            </a:br>
            <a:r>
              <a:rPr lang="en-US" dirty="0"/>
              <a:t>for </a:t>
            </a:r>
            <a:r>
              <a:rPr lang="en-US" dirty="0" err="1"/>
              <a:t>Paralelization</a:t>
            </a:r>
            <a:endParaRPr lang="en-US" dirty="0"/>
          </a:p>
        </p:txBody>
      </p:sp>
      <p:sp>
        <p:nvSpPr>
          <p:cNvPr id="3" name="Content Placeholder 2"/>
          <p:cNvSpPr>
            <a:spLocks noGrp="1"/>
          </p:cNvSpPr>
          <p:nvPr>
            <p:ph idx="1"/>
          </p:nvPr>
        </p:nvSpPr>
        <p:spPr/>
        <p:txBody>
          <a:bodyPr/>
          <a:lstStyle/>
          <a:p>
            <a:endParaRPr lang="en-US"/>
          </a:p>
        </p:txBody>
      </p:sp>
      <p:pic>
        <p:nvPicPr>
          <p:cNvPr id="514055" name="Picture 7" descr="D:\pascucci_disk_backup\pascucci\ppt\2011\5_exxon_update\msc4_25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6697" y="1371600"/>
            <a:ext cx="5105400" cy="5105400"/>
          </a:xfrm>
          <a:prstGeom prst="rect">
            <a:avLst/>
          </a:prstGeom>
          <a:noFill/>
          <a:extLst>
            <a:ext uri="{909E8E84-426E-40DD-AFC4-6F175D3DCCD1}">
              <a14:hiddenFill xmlns:a14="http://schemas.microsoft.com/office/drawing/2010/main">
                <a:solidFill>
                  <a:srgbClr val="FFFFFF"/>
                </a:solidFill>
              </a14:hiddenFill>
            </a:ext>
          </a:extLst>
        </p:spPr>
      </p:pic>
      <p:pic>
        <p:nvPicPr>
          <p:cNvPr id="514056" name="Picture 8" descr="D:\pascucci_disk_backup\pascucci\ppt\2011\5_exxon_update\msc1_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6697" y="1371600"/>
            <a:ext cx="5105400" cy="5105400"/>
          </a:xfrm>
          <a:prstGeom prst="rect">
            <a:avLst/>
          </a:prstGeom>
          <a:noFill/>
          <a:extLst>
            <a:ext uri="{909E8E84-426E-40DD-AFC4-6F175D3DCCD1}">
              <a14:hiddenFill xmlns:a14="http://schemas.microsoft.com/office/drawing/2010/main">
                <a:solidFill>
                  <a:srgbClr val="FFFFFF"/>
                </a:solidFill>
              </a14:hiddenFill>
            </a:ext>
          </a:extLst>
        </p:spPr>
      </p:pic>
      <p:pic>
        <p:nvPicPr>
          <p:cNvPr id="514057" name="Picture 9" descr="D:\pascucci_disk_backup\pascucci\ppt\2011\5_exxon_update\msc4_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86697" y="1371600"/>
            <a:ext cx="5105400"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7975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Artifacts and Data Partitioning </a:t>
            </a:r>
            <a:br>
              <a:rPr lang="en-US" dirty="0"/>
            </a:br>
            <a:r>
              <a:rPr lang="en-US" dirty="0"/>
              <a:t>for </a:t>
            </a:r>
            <a:r>
              <a:rPr lang="en-US" dirty="0" err="1"/>
              <a:t>Paralelization</a:t>
            </a:r>
            <a:endParaRPr lang="en-US" dirty="0"/>
          </a:p>
        </p:txBody>
      </p:sp>
      <p:sp>
        <p:nvSpPr>
          <p:cNvPr id="3" name="Content Placeholder 2"/>
          <p:cNvSpPr>
            <a:spLocks noGrp="1"/>
          </p:cNvSpPr>
          <p:nvPr>
            <p:ph idx="1"/>
          </p:nvPr>
        </p:nvSpPr>
        <p:spPr/>
        <p:txBody>
          <a:bodyPr/>
          <a:lstStyle/>
          <a:p>
            <a:endParaRPr lang="en-US"/>
          </a:p>
        </p:txBody>
      </p:sp>
      <p:pic>
        <p:nvPicPr>
          <p:cNvPr id="514055" name="Picture 7" descr="D:\pascucci_disk_backup\pascucci\ppt\2011\5_exxon_update\msc4_25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6697" y="1371600"/>
            <a:ext cx="5105400" cy="5105400"/>
          </a:xfrm>
          <a:prstGeom prst="rect">
            <a:avLst/>
          </a:prstGeom>
          <a:noFill/>
          <a:extLst>
            <a:ext uri="{909E8E84-426E-40DD-AFC4-6F175D3DCCD1}">
              <a14:hiddenFill xmlns:a14="http://schemas.microsoft.com/office/drawing/2010/main">
                <a:solidFill>
                  <a:srgbClr val="FFFFFF"/>
                </a:solidFill>
              </a14:hiddenFill>
            </a:ext>
          </a:extLst>
        </p:spPr>
      </p:pic>
      <p:pic>
        <p:nvPicPr>
          <p:cNvPr id="514056" name="Picture 8" descr="D:\pascucci_disk_backup\pascucci\ppt\2011\5_exxon_update\msc1_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6697" y="1371600"/>
            <a:ext cx="5105400" cy="5105400"/>
          </a:xfrm>
          <a:prstGeom prst="rect">
            <a:avLst/>
          </a:prstGeom>
          <a:noFill/>
          <a:extLst>
            <a:ext uri="{909E8E84-426E-40DD-AFC4-6F175D3DCCD1}">
              <a14:hiddenFill xmlns:a14="http://schemas.microsoft.com/office/drawing/2010/main">
                <a:solidFill>
                  <a:srgbClr val="FFFFFF"/>
                </a:solidFill>
              </a14:hiddenFill>
            </a:ext>
          </a:extLst>
        </p:spPr>
      </p:pic>
      <p:pic>
        <p:nvPicPr>
          <p:cNvPr id="514057" name="Picture 9" descr="D:\pascucci_disk_backup\pascucci\ppt\2011\5_exxon_update\msc4_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86697" y="1371600"/>
            <a:ext cx="5105400" cy="5105400"/>
          </a:xfrm>
          <a:prstGeom prst="rect">
            <a:avLst/>
          </a:prstGeom>
          <a:noFill/>
          <a:extLst>
            <a:ext uri="{909E8E84-426E-40DD-AFC4-6F175D3DCCD1}">
              <a14:hiddenFill xmlns:a14="http://schemas.microsoft.com/office/drawing/2010/main">
                <a:solidFill>
                  <a:srgbClr val="FFFFFF"/>
                </a:solidFill>
              </a14:hiddenFill>
            </a:ext>
          </a:extLst>
        </p:spPr>
      </p:pic>
      <p:pic>
        <p:nvPicPr>
          <p:cNvPr id="514058" name="Picture 10" descr="D:\pascucci_disk_backup\pascucci\ppt\2011\5_exxon_update\msc4_1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86697" y="1371600"/>
            <a:ext cx="5105400"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3333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Artifacts and Data Partitioning </a:t>
            </a:r>
            <a:br>
              <a:rPr lang="en-US" dirty="0"/>
            </a:br>
            <a:r>
              <a:rPr lang="en-US" dirty="0"/>
              <a:t>for </a:t>
            </a:r>
            <a:r>
              <a:rPr lang="en-US" dirty="0" err="1"/>
              <a:t>Paralelization</a:t>
            </a:r>
            <a:endParaRPr lang="en-US" dirty="0"/>
          </a:p>
        </p:txBody>
      </p:sp>
      <p:sp>
        <p:nvSpPr>
          <p:cNvPr id="3" name="Content Placeholder 2"/>
          <p:cNvSpPr>
            <a:spLocks noGrp="1"/>
          </p:cNvSpPr>
          <p:nvPr>
            <p:ph idx="1"/>
          </p:nvPr>
        </p:nvSpPr>
        <p:spPr/>
        <p:txBody>
          <a:bodyPr/>
          <a:lstStyle/>
          <a:p>
            <a:endParaRPr lang="en-US"/>
          </a:p>
        </p:txBody>
      </p:sp>
      <p:pic>
        <p:nvPicPr>
          <p:cNvPr id="514055" name="Picture 7" descr="D:\pascucci_disk_backup\pascucci\ppt\2011\5_exxon_update\msc4_25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6697" y="1371600"/>
            <a:ext cx="5105400" cy="5105400"/>
          </a:xfrm>
          <a:prstGeom prst="rect">
            <a:avLst/>
          </a:prstGeom>
          <a:noFill/>
          <a:extLst>
            <a:ext uri="{909E8E84-426E-40DD-AFC4-6F175D3DCCD1}">
              <a14:hiddenFill xmlns:a14="http://schemas.microsoft.com/office/drawing/2010/main">
                <a:solidFill>
                  <a:srgbClr val="FFFFFF"/>
                </a:solidFill>
              </a14:hiddenFill>
            </a:ext>
          </a:extLst>
        </p:spPr>
      </p:pic>
      <p:pic>
        <p:nvPicPr>
          <p:cNvPr id="514056" name="Picture 8" descr="D:\pascucci_disk_backup\pascucci\ppt\2011\5_exxon_update\msc1_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6697" y="1371600"/>
            <a:ext cx="5105400" cy="5105400"/>
          </a:xfrm>
          <a:prstGeom prst="rect">
            <a:avLst/>
          </a:prstGeom>
          <a:noFill/>
          <a:extLst>
            <a:ext uri="{909E8E84-426E-40DD-AFC4-6F175D3DCCD1}">
              <a14:hiddenFill xmlns:a14="http://schemas.microsoft.com/office/drawing/2010/main">
                <a:solidFill>
                  <a:srgbClr val="FFFFFF"/>
                </a:solidFill>
              </a14:hiddenFill>
            </a:ext>
          </a:extLst>
        </p:spPr>
      </p:pic>
      <p:pic>
        <p:nvPicPr>
          <p:cNvPr id="514057" name="Picture 9" descr="D:\pascucci_disk_backup\pascucci\ppt\2011\5_exxon_update\msc4_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86697" y="1371600"/>
            <a:ext cx="5105400" cy="5105400"/>
          </a:xfrm>
          <a:prstGeom prst="rect">
            <a:avLst/>
          </a:prstGeom>
          <a:noFill/>
          <a:extLst>
            <a:ext uri="{909E8E84-426E-40DD-AFC4-6F175D3DCCD1}">
              <a14:hiddenFill xmlns:a14="http://schemas.microsoft.com/office/drawing/2010/main">
                <a:solidFill>
                  <a:srgbClr val="FFFFFF"/>
                </a:solidFill>
              </a14:hiddenFill>
            </a:ext>
          </a:extLst>
        </p:spPr>
      </p:pic>
      <p:pic>
        <p:nvPicPr>
          <p:cNvPr id="514058" name="Picture 10" descr="D:\pascucci_disk_backup\pascucci\ppt\2011\5_exxon_update\msc4_1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86697" y="1371600"/>
            <a:ext cx="5105400" cy="5105400"/>
          </a:xfrm>
          <a:prstGeom prst="rect">
            <a:avLst/>
          </a:prstGeom>
          <a:noFill/>
          <a:extLst>
            <a:ext uri="{909E8E84-426E-40DD-AFC4-6F175D3DCCD1}">
              <a14:hiddenFill xmlns:a14="http://schemas.microsoft.com/office/drawing/2010/main">
                <a:solidFill>
                  <a:srgbClr val="FFFFFF"/>
                </a:solidFill>
              </a14:hiddenFill>
            </a:ext>
          </a:extLst>
        </p:spPr>
      </p:pic>
      <p:pic>
        <p:nvPicPr>
          <p:cNvPr id="514059" name="Picture 11" descr="D:\pascucci_disk_backup\pascucci\ppt\2011\5_exxon_update\msc4_6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86697" y="1371600"/>
            <a:ext cx="5105400"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4550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6891" name="Picture 11" descr="http://graphics.stanford.edu/projects/array/images/tiled-side-view-cessh.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3253" y="2742401"/>
            <a:ext cx="1115927" cy="1338443"/>
          </a:xfrm>
          <a:prstGeom prst="rect">
            <a:avLst/>
          </a:prstGeom>
          <a:noFill/>
          <a:extLst>
            <a:ext uri="{909E8E84-426E-40DD-AFC4-6F175D3DCCD1}">
              <a14:hiddenFill xmlns:a14="http://schemas.microsoft.com/office/drawing/2010/main">
                <a:solidFill>
                  <a:srgbClr val="FFFFFF"/>
                </a:solidFill>
              </a14:hiddenFill>
            </a:ext>
          </a:extLst>
        </p:spPr>
      </p:pic>
      <p:sp>
        <p:nvSpPr>
          <p:cNvPr id="35" name="Text Box 6"/>
          <p:cNvSpPr txBox="1">
            <a:spLocks noChangeArrowheads="1"/>
          </p:cNvSpPr>
          <p:nvPr/>
        </p:nvSpPr>
        <p:spPr bwMode="auto">
          <a:xfrm>
            <a:off x="271319" y="3850613"/>
            <a:ext cx="1050289" cy="338554"/>
          </a:xfrm>
          <a:prstGeom prst="rect">
            <a:avLst/>
          </a:prstGeom>
          <a:solidFill>
            <a:schemeClr val="bg1"/>
          </a:solidFill>
          <a:ln w="9525">
            <a:solidFill>
              <a:schemeClr val="tx1"/>
            </a:solidFill>
            <a:miter lim="800000"/>
            <a:headEnd/>
            <a:tailEnd/>
          </a:ln>
        </p:spPr>
        <p:txBody>
          <a:bodyPr wrap="none">
            <a:spAutoFit/>
          </a:bodyPr>
          <a:lstStyle/>
          <a:p>
            <a:pPr algn="ctr"/>
            <a:r>
              <a:rPr lang="en-US" sz="1600" b="1" dirty="0" smtClean="0"/>
              <a:t>Cameras</a:t>
            </a:r>
            <a:endParaRPr lang="en-US" sz="1600" b="1" dirty="0"/>
          </a:p>
        </p:txBody>
      </p:sp>
      <p:sp>
        <p:nvSpPr>
          <p:cNvPr id="13314" name="Rectangle 2"/>
          <p:cNvSpPr>
            <a:spLocks noGrp="1" noChangeArrowheads="1"/>
          </p:cNvSpPr>
          <p:nvPr>
            <p:ph type="title"/>
          </p:nvPr>
        </p:nvSpPr>
        <p:spPr>
          <a:xfrm>
            <a:off x="109190" y="110837"/>
            <a:ext cx="8898747" cy="914400"/>
          </a:xfrm>
        </p:spPr>
        <p:txBody>
          <a:bodyPr/>
          <a:lstStyle/>
          <a:p>
            <a:pPr eaLnBrk="1" hangingPunct="1"/>
            <a:r>
              <a:rPr lang="en-US" sz="2800" dirty="0" smtClean="0"/>
              <a:t>Massive Simulation and Sensing Devices Generate </a:t>
            </a:r>
            <a:br>
              <a:rPr lang="en-US" sz="2800" dirty="0" smtClean="0"/>
            </a:br>
            <a:r>
              <a:rPr lang="en-US" sz="2800" dirty="0" smtClean="0"/>
              <a:t>Great Challenges and Opportunities</a:t>
            </a:r>
          </a:p>
        </p:txBody>
      </p:sp>
      <p:pic>
        <p:nvPicPr>
          <p:cNvPr id="13315" name="Picture 4" descr="hw1"/>
          <p:cNvPicPr>
            <a:picLocks noChangeAspect="1" noChangeArrowheads="1"/>
          </p:cNvPicPr>
          <p:nvPr/>
        </p:nvPicPr>
        <p:blipFill>
          <a:blip r:embed="rId6" cstate="print"/>
          <a:srcRect/>
          <a:stretch>
            <a:fillRect/>
          </a:stretch>
        </p:blipFill>
        <p:spPr bwMode="auto">
          <a:xfrm>
            <a:off x="422274" y="1294108"/>
            <a:ext cx="2482402" cy="1354873"/>
          </a:xfrm>
          <a:prstGeom prst="rect">
            <a:avLst/>
          </a:prstGeom>
          <a:noFill/>
          <a:ln w="9525">
            <a:solidFill>
              <a:schemeClr val="tx1"/>
            </a:solidFill>
            <a:miter lim="800000"/>
            <a:headEnd/>
            <a:tailEnd/>
          </a:ln>
        </p:spPr>
      </p:pic>
      <p:sp>
        <p:nvSpPr>
          <p:cNvPr id="13317" name="Text Box 6"/>
          <p:cNvSpPr txBox="1">
            <a:spLocks noChangeArrowheads="1"/>
          </p:cNvSpPr>
          <p:nvPr/>
        </p:nvSpPr>
        <p:spPr bwMode="auto">
          <a:xfrm>
            <a:off x="1525878" y="2284301"/>
            <a:ext cx="1324402" cy="338554"/>
          </a:xfrm>
          <a:prstGeom prst="rect">
            <a:avLst/>
          </a:prstGeom>
          <a:solidFill>
            <a:schemeClr val="bg1"/>
          </a:solidFill>
          <a:ln w="9525">
            <a:solidFill>
              <a:schemeClr val="tx1"/>
            </a:solidFill>
            <a:miter lim="800000"/>
            <a:headEnd/>
            <a:tailEnd/>
          </a:ln>
        </p:spPr>
        <p:txBody>
          <a:bodyPr wrap="none">
            <a:spAutoFit/>
          </a:bodyPr>
          <a:lstStyle/>
          <a:p>
            <a:pPr algn="ctr"/>
            <a:r>
              <a:rPr lang="en-US" sz="1600" b="1" dirty="0" err="1" smtClean="0"/>
              <a:t>BlueGene</a:t>
            </a:r>
            <a:r>
              <a:rPr lang="en-US" sz="1600" b="1" dirty="0" smtClean="0"/>
              <a:t>/L</a:t>
            </a:r>
            <a:endParaRPr lang="en-US" sz="1600" b="1" dirty="0"/>
          </a:p>
        </p:txBody>
      </p:sp>
      <p:pic>
        <p:nvPicPr>
          <p:cNvPr id="13318" name="Picture 10" descr="im_500_surface_solid_core_side_iso=0"/>
          <p:cNvPicPr>
            <a:picLocks noChangeAspect="1" noChangeArrowheads="1"/>
          </p:cNvPicPr>
          <p:nvPr/>
        </p:nvPicPr>
        <p:blipFill>
          <a:blip r:embed="rId7" cstate="print">
            <a:clrChange>
              <a:clrFrom>
                <a:srgbClr val="FFFFFF"/>
              </a:clrFrom>
              <a:clrTo>
                <a:srgbClr val="FFFFFF">
                  <a:alpha val="0"/>
                </a:srgbClr>
              </a:clrTo>
            </a:clrChange>
          </a:blip>
          <a:srcRect l="5110" t="9851" r="6696" b="13466"/>
          <a:stretch>
            <a:fillRect/>
          </a:stretch>
        </p:blipFill>
        <p:spPr bwMode="auto">
          <a:xfrm>
            <a:off x="4766875" y="5083250"/>
            <a:ext cx="2105258" cy="1342684"/>
          </a:xfrm>
          <a:prstGeom prst="rect">
            <a:avLst/>
          </a:prstGeom>
          <a:noFill/>
          <a:ln w="9525">
            <a:noFill/>
            <a:miter lim="800000"/>
            <a:headEnd/>
            <a:tailEnd/>
          </a:ln>
        </p:spPr>
      </p:pic>
      <p:pic>
        <p:nvPicPr>
          <p:cNvPr id="13319" name="Picture 11"/>
          <p:cNvPicPr>
            <a:picLocks noChangeAspect="1" noChangeArrowheads="1"/>
          </p:cNvPicPr>
          <p:nvPr/>
        </p:nvPicPr>
        <p:blipFill>
          <a:blip r:embed="rId8" cstate="print">
            <a:clrChange>
              <a:clrFrom>
                <a:srgbClr val="1A334D"/>
              </a:clrFrom>
              <a:clrTo>
                <a:srgbClr val="1A334D">
                  <a:alpha val="0"/>
                </a:srgbClr>
              </a:clrTo>
            </a:clrChange>
          </a:blip>
          <a:srcRect l="6082" t="3265" r="12250" b="5305"/>
          <a:stretch>
            <a:fillRect/>
          </a:stretch>
        </p:blipFill>
        <p:spPr bwMode="auto">
          <a:xfrm>
            <a:off x="7023782" y="4863525"/>
            <a:ext cx="1908536" cy="1409700"/>
          </a:xfrm>
          <a:prstGeom prst="rect">
            <a:avLst/>
          </a:prstGeom>
          <a:noFill/>
          <a:ln w="9525">
            <a:noFill/>
            <a:miter lim="800000"/>
            <a:headEnd/>
            <a:tailEnd/>
          </a:ln>
        </p:spPr>
      </p:pic>
      <p:pic>
        <p:nvPicPr>
          <p:cNvPr id="13320" name="Picture 12"/>
          <p:cNvPicPr>
            <a:picLocks noChangeAspect="1" noChangeArrowheads="1"/>
          </p:cNvPicPr>
          <p:nvPr/>
        </p:nvPicPr>
        <p:blipFill>
          <a:blip r:embed="rId9" cstate="print">
            <a:clrChange>
              <a:clrFrom>
                <a:srgbClr val="000000"/>
              </a:clrFrom>
              <a:clrTo>
                <a:srgbClr val="000000">
                  <a:alpha val="0"/>
                </a:srgbClr>
              </a:clrTo>
            </a:clrChange>
          </a:blip>
          <a:srcRect t="7193" b="2805"/>
          <a:stretch>
            <a:fillRect/>
          </a:stretch>
        </p:blipFill>
        <p:spPr bwMode="auto">
          <a:xfrm>
            <a:off x="7138806" y="3043489"/>
            <a:ext cx="1928813" cy="1222375"/>
          </a:xfrm>
          <a:prstGeom prst="rect">
            <a:avLst/>
          </a:prstGeom>
          <a:noFill/>
          <a:ln w="9525">
            <a:noFill/>
            <a:miter lim="800000"/>
            <a:headEnd/>
            <a:tailEnd/>
          </a:ln>
        </p:spPr>
      </p:pic>
      <p:pic>
        <p:nvPicPr>
          <p:cNvPr id="13321" name="Picture 14">
            <a:hlinkClick r:id="rId10" action="ppaction://program"/>
          </p:cNvPr>
          <p:cNvPicPr>
            <a:picLocks noChangeAspect="1" noChangeArrowheads="1"/>
          </p:cNvPicPr>
          <p:nvPr/>
        </p:nvPicPr>
        <p:blipFill>
          <a:blip r:embed="rId11" cstate="print">
            <a:clrChange>
              <a:clrFrom>
                <a:srgbClr val="FFFFFF"/>
              </a:clrFrom>
              <a:clrTo>
                <a:srgbClr val="FFFFFF">
                  <a:alpha val="0"/>
                </a:srgbClr>
              </a:clrTo>
            </a:clrChange>
          </a:blip>
          <a:srcRect l="49107"/>
          <a:stretch>
            <a:fillRect/>
          </a:stretch>
        </p:blipFill>
        <p:spPr bwMode="auto">
          <a:xfrm>
            <a:off x="2818250" y="4073885"/>
            <a:ext cx="1663700" cy="1682535"/>
          </a:xfrm>
          <a:prstGeom prst="rect">
            <a:avLst/>
          </a:prstGeom>
          <a:noFill/>
          <a:ln w="12700">
            <a:noFill/>
            <a:miter lim="800000"/>
            <a:headEnd type="none" w="sm" len="sm"/>
            <a:tailEnd type="none" w="sm" len="sm"/>
          </a:ln>
        </p:spPr>
      </p:pic>
      <p:pic>
        <p:nvPicPr>
          <p:cNvPr id="13322" name="Picture 15" descr="miranda-high-res2">
            <a:hlinkClick r:id="rId12" action="ppaction://program"/>
          </p:cNvPr>
          <p:cNvPicPr>
            <a:picLocks noChangeAspect="1" noChangeArrowheads="1"/>
          </p:cNvPicPr>
          <p:nvPr/>
        </p:nvPicPr>
        <p:blipFill>
          <a:blip r:embed="rId13" cstate="print">
            <a:clrChange>
              <a:clrFrom>
                <a:srgbClr val="FFFFFF"/>
              </a:clrFrom>
              <a:clrTo>
                <a:srgbClr val="FFFFFF">
                  <a:alpha val="0"/>
                </a:srgbClr>
              </a:clrTo>
            </a:clrChange>
          </a:blip>
          <a:srcRect b="12347"/>
          <a:stretch>
            <a:fillRect/>
          </a:stretch>
        </p:blipFill>
        <p:spPr bwMode="auto">
          <a:xfrm>
            <a:off x="4941888" y="3352148"/>
            <a:ext cx="2114550" cy="1436687"/>
          </a:xfrm>
          <a:prstGeom prst="rect">
            <a:avLst/>
          </a:prstGeom>
          <a:noFill/>
          <a:ln w="9525">
            <a:noFill/>
            <a:miter lim="800000"/>
            <a:headEnd/>
            <a:tailEnd/>
          </a:ln>
        </p:spPr>
      </p:pic>
      <p:sp>
        <p:nvSpPr>
          <p:cNvPr id="13323" name="Text Box 16"/>
          <p:cNvSpPr txBox="1">
            <a:spLocks noChangeArrowheads="1"/>
          </p:cNvSpPr>
          <p:nvPr/>
        </p:nvSpPr>
        <p:spPr bwMode="auto">
          <a:xfrm>
            <a:off x="7023782" y="2691407"/>
            <a:ext cx="1473480" cy="338554"/>
          </a:xfrm>
          <a:prstGeom prst="rect">
            <a:avLst/>
          </a:prstGeom>
          <a:noFill/>
          <a:ln w="9525">
            <a:noFill/>
            <a:miter lim="800000"/>
            <a:headEnd/>
            <a:tailEnd/>
          </a:ln>
        </p:spPr>
        <p:txBody>
          <a:bodyPr wrap="none">
            <a:spAutoFit/>
          </a:bodyPr>
          <a:lstStyle/>
          <a:p>
            <a:r>
              <a:rPr lang="en-US" sz="1600" b="1" dirty="0" smtClean="0"/>
              <a:t>Earth Images</a:t>
            </a:r>
            <a:endParaRPr lang="en-US" sz="1600" b="1" dirty="0"/>
          </a:p>
        </p:txBody>
      </p:sp>
      <p:sp>
        <p:nvSpPr>
          <p:cNvPr id="13324" name="Text Box 17"/>
          <p:cNvSpPr txBox="1">
            <a:spLocks noChangeArrowheads="1"/>
          </p:cNvSpPr>
          <p:nvPr/>
        </p:nvSpPr>
        <p:spPr bwMode="auto">
          <a:xfrm>
            <a:off x="5033168" y="6457194"/>
            <a:ext cx="1838965" cy="338554"/>
          </a:xfrm>
          <a:prstGeom prst="rect">
            <a:avLst/>
          </a:prstGeom>
          <a:noFill/>
          <a:ln w="9525">
            <a:noFill/>
            <a:miter lim="800000"/>
            <a:headEnd/>
            <a:tailEnd/>
          </a:ln>
        </p:spPr>
        <p:txBody>
          <a:bodyPr wrap="none">
            <a:spAutoFit/>
          </a:bodyPr>
          <a:lstStyle/>
          <a:p>
            <a:r>
              <a:rPr lang="en-US" sz="1600" b="1" dirty="0" smtClean="0"/>
              <a:t>Porous Materials</a:t>
            </a:r>
            <a:endParaRPr lang="en-US" sz="1600" b="1" dirty="0"/>
          </a:p>
        </p:txBody>
      </p:sp>
      <p:sp>
        <p:nvSpPr>
          <p:cNvPr id="13325" name="Text Box 18"/>
          <p:cNvSpPr txBox="1">
            <a:spLocks noChangeArrowheads="1"/>
          </p:cNvSpPr>
          <p:nvPr/>
        </p:nvSpPr>
        <p:spPr bwMode="auto">
          <a:xfrm>
            <a:off x="7383809" y="4216684"/>
            <a:ext cx="2013181" cy="584775"/>
          </a:xfrm>
          <a:prstGeom prst="rect">
            <a:avLst/>
          </a:prstGeom>
          <a:noFill/>
          <a:ln w="9525">
            <a:noFill/>
            <a:miter lim="800000"/>
            <a:headEnd/>
            <a:tailEnd/>
          </a:ln>
        </p:spPr>
        <p:txBody>
          <a:bodyPr wrap="square">
            <a:spAutoFit/>
          </a:bodyPr>
          <a:lstStyle/>
          <a:p>
            <a:r>
              <a:rPr lang="en-US" sz="1600" b="1" dirty="0" smtClean="0"/>
              <a:t>Carbon Seq. (Subsurface)</a:t>
            </a:r>
            <a:endParaRPr lang="en-US" sz="1600" b="1" dirty="0"/>
          </a:p>
        </p:txBody>
      </p:sp>
      <p:sp>
        <p:nvSpPr>
          <p:cNvPr id="13326" name="Text Box 19"/>
          <p:cNvSpPr txBox="1">
            <a:spLocks noChangeArrowheads="1"/>
          </p:cNvSpPr>
          <p:nvPr/>
        </p:nvSpPr>
        <p:spPr bwMode="auto">
          <a:xfrm>
            <a:off x="5042043" y="4744696"/>
            <a:ext cx="2089033" cy="338554"/>
          </a:xfrm>
          <a:prstGeom prst="rect">
            <a:avLst/>
          </a:prstGeom>
          <a:noFill/>
          <a:ln w="9525">
            <a:noFill/>
            <a:miter lim="800000"/>
            <a:headEnd/>
            <a:tailEnd/>
          </a:ln>
        </p:spPr>
        <p:txBody>
          <a:bodyPr wrap="none">
            <a:spAutoFit/>
          </a:bodyPr>
          <a:lstStyle/>
          <a:p>
            <a:r>
              <a:rPr lang="en-US" sz="1600" b="1" dirty="0"/>
              <a:t>Hydrodynamic </a:t>
            </a:r>
            <a:r>
              <a:rPr lang="en-US" sz="1600" b="1" dirty="0" smtClean="0"/>
              <a:t>Inst.</a:t>
            </a:r>
            <a:endParaRPr lang="en-US" sz="1600" b="1" dirty="0"/>
          </a:p>
        </p:txBody>
      </p:sp>
      <p:sp>
        <p:nvSpPr>
          <p:cNvPr id="13327" name="Text Box 20"/>
          <p:cNvSpPr txBox="1">
            <a:spLocks noChangeArrowheads="1"/>
          </p:cNvSpPr>
          <p:nvPr/>
        </p:nvSpPr>
        <p:spPr bwMode="auto">
          <a:xfrm>
            <a:off x="6872133" y="6273225"/>
            <a:ext cx="2289943" cy="307777"/>
          </a:xfrm>
          <a:prstGeom prst="rect">
            <a:avLst/>
          </a:prstGeom>
          <a:noFill/>
          <a:ln w="9525">
            <a:noFill/>
            <a:miter lim="800000"/>
            <a:headEnd/>
            <a:tailEnd/>
          </a:ln>
        </p:spPr>
        <p:txBody>
          <a:bodyPr wrap="square">
            <a:spAutoFit/>
          </a:bodyPr>
          <a:lstStyle/>
          <a:p>
            <a:r>
              <a:rPr lang="en-US" sz="1400" b="1" dirty="0" smtClean="0"/>
              <a:t>Turbulent Combustion</a:t>
            </a:r>
            <a:endParaRPr lang="en-US" sz="1400" b="1" dirty="0"/>
          </a:p>
        </p:txBody>
      </p:sp>
      <p:sp>
        <p:nvSpPr>
          <p:cNvPr id="13328" name="Line 21"/>
          <p:cNvSpPr>
            <a:spLocks noChangeShapeType="1"/>
          </p:cNvSpPr>
          <p:nvPr/>
        </p:nvSpPr>
        <p:spPr bwMode="auto">
          <a:xfrm>
            <a:off x="4726781" y="2829156"/>
            <a:ext cx="306387" cy="0"/>
          </a:xfrm>
          <a:prstGeom prst="line">
            <a:avLst/>
          </a:prstGeom>
          <a:noFill/>
          <a:ln w="38100">
            <a:solidFill>
              <a:schemeClr val="tx1"/>
            </a:solidFill>
            <a:round/>
            <a:headEnd/>
            <a:tailEnd type="triangle" w="med" len="med"/>
          </a:ln>
        </p:spPr>
        <p:txBody>
          <a:bodyPr/>
          <a:lstStyle/>
          <a:p>
            <a:endParaRPr lang="en-US"/>
          </a:p>
        </p:txBody>
      </p:sp>
      <p:sp>
        <p:nvSpPr>
          <p:cNvPr id="13333" name="Line 28"/>
          <p:cNvSpPr>
            <a:spLocks noChangeShapeType="1"/>
          </p:cNvSpPr>
          <p:nvPr/>
        </p:nvSpPr>
        <p:spPr bwMode="auto">
          <a:xfrm>
            <a:off x="4573588" y="1382490"/>
            <a:ext cx="1280205" cy="0"/>
          </a:xfrm>
          <a:prstGeom prst="line">
            <a:avLst/>
          </a:prstGeom>
          <a:noFill/>
          <a:ln w="38100">
            <a:solidFill>
              <a:schemeClr val="tx1"/>
            </a:solidFill>
            <a:round/>
            <a:headEnd/>
            <a:tailEnd type="triangle" w="med" len="med"/>
          </a:ln>
        </p:spPr>
        <p:txBody>
          <a:bodyPr/>
          <a:lstStyle/>
          <a:p>
            <a:endParaRPr lang="en-US"/>
          </a:p>
        </p:txBody>
      </p:sp>
      <p:pic>
        <p:nvPicPr>
          <p:cNvPr id="195585" name="Picture 1"/>
          <p:cNvPicPr>
            <a:picLocks noChangeAspect="1" noChangeArrowheads="1"/>
          </p:cNvPicPr>
          <p:nvPr/>
        </p:nvPicPr>
        <p:blipFill>
          <a:blip r:embed="rId14" cstate="print"/>
          <a:srcRect/>
          <a:stretch>
            <a:fillRect/>
          </a:stretch>
        </p:blipFill>
        <p:spPr bwMode="auto">
          <a:xfrm flipH="1">
            <a:off x="1683170" y="2686016"/>
            <a:ext cx="2162327" cy="1333874"/>
          </a:xfrm>
          <a:prstGeom prst="rect">
            <a:avLst/>
          </a:prstGeom>
          <a:noFill/>
          <a:ln w="9525">
            <a:noFill/>
            <a:miter lim="800000"/>
            <a:headEnd/>
            <a:tailEnd/>
          </a:ln>
          <a:effectLst/>
        </p:spPr>
      </p:pic>
      <p:sp>
        <p:nvSpPr>
          <p:cNvPr id="13332" name="Line 25"/>
          <p:cNvSpPr>
            <a:spLocks noChangeShapeType="1"/>
          </p:cNvSpPr>
          <p:nvPr/>
        </p:nvSpPr>
        <p:spPr bwMode="auto">
          <a:xfrm rot="5400000" flipV="1">
            <a:off x="4746806" y="3666758"/>
            <a:ext cx="0" cy="390164"/>
          </a:xfrm>
          <a:prstGeom prst="line">
            <a:avLst/>
          </a:prstGeom>
          <a:noFill/>
          <a:ln w="38100">
            <a:solidFill>
              <a:schemeClr val="tx1"/>
            </a:solidFill>
            <a:round/>
            <a:headEnd/>
            <a:tailEnd type="triangle" w="med" len="med"/>
          </a:ln>
        </p:spPr>
        <p:txBody>
          <a:bodyPr/>
          <a:lstStyle/>
          <a:p>
            <a:endParaRPr lang="en-US"/>
          </a:p>
        </p:txBody>
      </p:sp>
      <p:pic>
        <p:nvPicPr>
          <p:cNvPr id="506889" name="Picture 9" descr="http://mrayton.files.wordpress.com/2010/09/worldview-2.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890594" y="1238034"/>
            <a:ext cx="1519003" cy="1384821"/>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6"/>
          <p:cNvSpPr txBox="1">
            <a:spLocks noChangeArrowheads="1"/>
          </p:cNvSpPr>
          <p:nvPr/>
        </p:nvSpPr>
        <p:spPr bwMode="auto">
          <a:xfrm>
            <a:off x="2484890" y="1645645"/>
            <a:ext cx="973343" cy="338554"/>
          </a:xfrm>
          <a:prstGeom prst="rect">
            <a:avLst/>
          </a:prstGeom>
          <a:solidFill>
            <a:schemeClr val="bg1"/>
          </a:solidFill>
          <a:ln w="9525">
            <a:solidFill>
              <a:schemeClr val="tx1"/>
            </a:solidFill>
            <a:miter lim="800000"/>
            <a:headEnd/>
            <a:tailEnd/>
          </a:ln>
        </p:spPr>
        <p:txBody>
          <a:bodyPr wrap="none">
            <a:spAutoFit/>
          </a:bodyPr>
          <a:lstStyle/>
          <a:p>
            <a:pPr algn="ctr"/>
            <a:r>
              <a:rPr lang="en-US" sz="1600" b="1" dirty="0" smtClean="0"/>
              <a:t>Satellite</a:t>
            </a:r>
            <a:endParaRPr lang="en-US" sz="1600" b="1" dirty="0"/>
          </a:p>
        </p:txBody>
      </p:sp>
      <p:grpSp>
        <p:nvGrpSpPr>
          <p:cNvPr id="2" name="Group 1"/>
          <p:cNvGrpSpPr/>
          <p:nvPr/>
        </p:nvGrpSpPr>
        <p:grpSpPr>
          <a:xfrm>
            <a:off x="109190" y="5772015"/>
            <a:ext cx="4039513" cy="1164993"/>
            <a:chOff x="-845377" y="3771642"/>
            <a:chExt cx="6413579" cy="1849671"/>
          </a:xfrm>
        </p:grpSpPr>
        <p:pic>
          <p:nvPicPr>
            <p:cNvPr id="36" name="Picture 2" descr="C:\talk_CI\pan1.png"/>
            <p:cNvPicPr>
              <a:picLocks noChangeAspect="1" noChangeArrowheads="1"/>
            </p:cNvPicPr>
            <p:nvPr/>
          </p:nvPicPr>
          <p:blipFill>
            <a:blip r:embed="rId16" cstate="print"/>
            <a:stretch>
              <a:fillRect/>
            </a:stretch>
          </p:blipFill>
          <p:spPr bwMode="auto">
            <a:xfrm>
              <a:off x="-845375" y="3771642"/>
              <a:ext cx="6413577" cy="1849671"/>
            </a:xfrm>
            <a:prstGeom prst="rect">
              <a:avLst/>
            </a:prstGeom>
            <a:noFill/>
            <a:ln>
              <a:noFill/>
            </a:ln>
          </p:spPr>
        </p:pic>
        <p:pic>
          <p:nvPicPr>
            <p:cNvPr id="37" name="Picture 3" descr="C:\talk_CI\pan2.png"/>
            <p:cNvPicPr>
              <a:picLocks noChangeAspect="1" noChangeArrowheads="1"/>
            </p:cNvPicPr>
            <p:nvPr/>
          </p:nvPicPr>
          <p:blipFill rotWithShape="1">
            <a:blip r:embed="rId17" cstate="print"/>
            <a:srcRect t="5076" r="50000" b="19996"/>
            <a:stretch/>
          </p:blipFill>
          <p:spPr bwMode="auto">
            <a:xfrm>
              <a:off x="-845377" y="3865533"/>
              <a:ext cx="3206789" cy="1385917"/>
            </a:xfrm>
            <a:prstGeom prst="rect">
              <a:avLst/>
            </a:prstGeom>
            <a:noFill/>
            <a:ln>
              <a:solidFill>
                <a:schemeClr val="tx1"/>
              </a:solidFill>
            </a:ln>
          </p:spPr>
        </p:pic>
      </p:grpSp>
      <p:pic>
        <p:nvPicPr>
          <p:cNvPr id="41" name="Picture 15" descr="http://www.yksd.com/distanceedcourses/Courses09/Biology/lessons/FirstQuarterLessons/Chapter1/images/Lesson2/06ElectronMicroscope.jp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t="6209" b="20784"/>
          <a:stretch/>
        </p:blipFill>
        <p:spPr bwMode="auto">
          <a:xfrm>
            <a:off x="3458233" y="2555420"/>
            <a:ext cx="1093492" cy="1197491"/>
          </a:xfrm>
          <a:prstGeom prst="rect">
            <a:avLst/>
          </a:prstGeom>
          <a:noFill/>
          <a:extLst>
            <a:ext uri="{909E8E84-426E-40DD-AFC4-6F175D3DCCD1}">
              <a14:hiddenFill xmlns:a14="http://schemas.microsoft.com/office/drawing/2010/main">
                <a:solidFill>
                  <a:srgbClr val="FFFFFF"/>
                </a:solidFill>
              </a14:hiddenFill>
            </a:ext>
          </a:extLst>
        </p:spPr>
      </p:pic>
      <p:pic>
        <p:nvPicPr>
          <p:cNvPr id="506899" name="Picture 19" descr="http://t0.gstatic.com/images?q=tbn:ANd9GcSfxtRuNHav49b0iaL6zKOA5JJL072Np174nR1UBuRenfiA8iqoZw"/>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024676" y="1225998"/>
            <a:ext cx="3032805" cy="151640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 descr="C:\talk_CI\microscopi.png"/>
          <p:cNvPicPr>
            <a:picLocks noChangeAspect="1" noChangeArrowheads="1"/>
          </p:cNvPicPr>
          <p:nvPr/>
        </p:nvPicPr>
        <p:blipFill>
          <a:blip r:embed="rId20" cstate="print"/>
          <a:srcRect/>
          <a:stretch>
            <a:fillRect/>
          </a:stretch>
        </p:blipFill>
        <p:spPr bwMode="auto">
          <a:xfrm>
            <a:off x="4597488" y="1553609"/>
            <a:ext cx="1626848" cy="1716652"/>
          </a:xfrm>
          <a:prstGeom prst="rect">
            <a:avLst/>
          </a:prstGeom>
          <a:noFill/>
        </p:spPr>
      </p:pic>
      <p:sp>
        <p:nvSpPr>
          <p:cNvPr id="45" name="Text Box 6"/>
          <p:cNvSpPr txBox="1">
            <a:spLocks noChangeArrowheads="1"/>
          </p:cNvSpPr>
          <p:nvPr/>
        </p:nvSpPr>
        <p:spPr bwMode="auto">
          <a:xfrm>
            <a:off x="3344508" y="2736574"/>
            <a:ext cx="492444" cy="338554"/>
          </a:xfrm>
          <a:prstGeom prst="rect">
            <a:avLst/>
          </a:prstGeom>
          <a:solidFill>
            <a:schemeClr val="bg1"/>
          </a:solidFill>
          <a:ln w="9525">
            <a:solidFill>
              <a:schemeClr val="tx1"/>
            </a:solidFill>
            <a:miter lim="800000"/>
            <a:headEnd/>
            <a:tailEnd/>
          </a:ln>
        </p:spPr>
        <p:txBody>
          <a:bodyPr wrap="none">
            <a:spAutoFit/>
          </a:bodyPr>
          <a:lstStyle/>
          <a:p>
            <a:pPr algn="ctr"/>
            <a:r>
              <a:rPr lang="en-US" sz="1600" b="1" dirty="0" smtClean="0"/>
              <a:t>EM</a:t>
            </a:r>
            <a:endParaRPr lang="en-US" sz="1600" b="1" dirty="0"/>
          </a:p>
        </p:txBody>
      </p:sp>
      <p:sp>
        <p:nvSpPr>
          <p:cNvPr id="13331" name="Line 24"/>
          <p:cNvSpPr>
            <a:spLocks noChangeShapeType="1"/>
          </p:cNvSpPr>
          <p:nvPr/>
        </p:nvSpPr>
        <p:spPr bwMode="auto">
          <a:xfrm rot="5400000">
            <a:off x="-443374" y="5041024"/>
            <a:ext cx="1421319" cy="8064"/>
          </a:xfrm>
          <a:prstGeom prst="line">
            <a:avLst/>
          </a:prstGeom>
          <a:noFill/>
          <a:ln w="38100">
            <a:solidFill>
              <a:schemeClr val="tx1"/>
            </a:solidFill>
            <a:round/>
            <a:headEnd/>
            <a:tailEnd type="triangle" w="med" len="med"/>
          </a:ln>
        </p:spPr>
        <p:txBody>
          <a:bodyPr/>
          <a:lstStyle/>
          <a:p>
            <a:endParaRPr lang="en-US"/>
          </a:p>
        </p:txBody>
      </p:sp>
      <p:sp>
        <p:nvSpPr>
          <p:cNvPr id="46" name="Text Box 18"/>
          <p:cNvSpPr txBox="1">
            <a:spLocks noChangeArrowheads="1"/>
          </p:cNvSpPr>
          <p:nvPr/>
        </p:nvSpPr>
        <p:spPr bwMode="auto">
          <a:xfrm>
            <a:off x="4813246" y="3136853"/>
            <a:ext cx="2210536" cy="338554"/>
          </a:xfrm>
          <a:prstGeom prst="rect">
            <a:avLst/>
          </a:prstGeom>
          <a:solidFill>
            <a:schemeClr val="bg1"/>
          </a:solidFill>
          <a:ln w="9525">
            <a:noFill/>
            <a:miter lim="800000"/>
            <a:headEnd/>
            <a:tailEnd/>
          </a:ln>
        </p:spPr>
        <p:txBody>
          <a:bodyPr wrap="square">
            <a:spAutoFit/>
          </a:bodyPr>
          <a:lstStyle/>
          <a:p>
            <a:r>
              <a:rPr lang="en-US" sz="1600" b="1" dirty="0" smtClean="0"/>
              <a:t>Retinal </a:t>
            </a:r>
            <a:r>
              <a:rPr lang="en-US" sz="1600" b="1" dirty="0" err="1" smtClean="0"/>
              <a:t>Connectome</a:t>
            </a:r>
            <a:endParaRPr lang="en-US" sz="1600" b="1" dirty="0"/>
          </a:p>
        </p:txBody>
      </p:sp>
      <p:sp>
        <p:nvSpPr>
          <p:cNvPr id="47" name="Line 24"/>
          <p:cNvSpPr>
            <a:spLocks noChangeShapeType="1"/>
          </p:cNvSpPr>
          <p:nvPr/>
        </p:nvSpPr>
        <p:spPr bwMode="auto">
          <a:xfrm rot="5400000" flipH="1" flipV="1">
            <a:off x="4606727" y="3185333"/>
            <a:ext cx="150441" cy="169854"/>
          </a:xfrm>
          <a:prstGeom prst="line">
            <a:avLst/>
          </a:prstGeom>
          <a:noFill/>
          <a:ln w="38100">
            <a:solidFill>
              <a:schemeClr val="tx1"/>
            </a:solidFill>
            <a:round/>
            <a:headEnd/>
            <a:tailEnd type="triangle" w="med" len="med"/>
          </a:ln>
        </p:spPr>
        <p:txBody>
          <a:bodyPr/>
          <a:lstStyle/>
          <a:p>
            <a:endParaRPr lang="en-US"/>
          </a:p>
        </p:txBody>
      </p:sp>
      <p:pic>
        <p:nvPicPr>
          <p:cNvPr id="48" name="Temp+Cloud_0000_short.avi">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21"/>
          <a:srcRect/>
          <a:stretch>
            <a:fillRect/>
          </a:stretch>
        </p:blipFill>
        <p:spPr bwMode="auto">
          <a:xfrm>
            <a:off x="549155" y="4238302"/>
            <a:ext cx="2268031" cy="1518118"/>
          </a:xfrm>
          <a:prstGeom prst="rect">
            <a:avLst/>
          </a:prstGeom>
          <a:noFill/>
          <a:extLst>
            <a:ext uri="{909E8E84-426E-40DD-AFC4-6F175D3DCCD1}">
              <a14:hiddenFill xmlns:a14="http://schemas.microsoft.com/office/drawing/2010/main">
                <a:solidFill>
                  <a:srgbClr val="FFFFFF"/>
                </a:solidFill>
              </a14:hiddenFill>
            </a:ext>
          </a:extLst>
        </p:spPr>
      </p:pic>
      <p:sp>
        <p:nvSpPr>
          <p:cNvPr id="49" name="Text Box 29"/>
          <p:cNvSpPr txBox="1">
            <a:spLocks noChangeArrowheads="1"/>
          </p:cNvSpPr>
          <p:nvPr/>
        </p:nvSpPr>
        <p:spPr bwMode="auto">
          <a:xfrm>
            <a:off x="2007328" y="5448405"/>
            <a:ext cx="926857" cy="338554"/>
          </a:xfrm>
          <a:prstGeom prst="rect">
            <a:avLst/>
          </a:prstGeom>
          <a:solidFill>
            <a:schemeClr val="bg1"/>
          </a:solidFill>
          <a:ln w="9525">
            <a:noFill/>
            <a:miter lim="800000"/>
            <a:headEnd/>
            <a:tailEnd/>
          </a:ln>
        </p:spPr>
        <p:txBody>
          <a:bodyPr wrap="none">
            <a:spAutoFit/>
          </a:bodyPr>
          <a:lstStyle/>
          <a:p>
            <a:r>
              <a:rPr lang="en-US" sz="1600" b="1" dirty="0" smtClean="0"/>
              <a:t>Climate</a:t>
            </a:r>
            <a:endParaRPr lang="en-US" sz="1600" b="1" dirty="0"/>
          </a:p>
        </p:txBody>
      </p:sp>
      <p:sp>
        <p:nvSpPr>
          <p:cNvPr id="27" name="Text Box 6"/>
          <p:cNvSpPr txBox="1">
            <a:spLocks noChangeArrowheads="1"/>
          </p:cNvSpPr>
          <p:nvPr/>
        </p:nvSpPr>
        <p:spPr bwMode="auto">
          <a:xfrm>
            <a:off x="3576817" y="3731725"/>
            <a:ext cx="856324" cy="338554"/>
          </a:xfrm>
          <a:prstGeom prst="rect">
            <a:avLst/>
          </a:prstGeom>
          <a:solidFill>
            <a:schemeClr val="bg1"/>
          </a:solidFill>
          <a:ln w="9525">
            <a:solidFill>
              <a:schemeClr val="tx1"/>
            </a:solidFill>
            <a:miter lim="800000"/>
            <a:headEnd/>
            <a:tailEnd/>
          </a:ln>
        </p:spPr>
        <p:txBody>
          <a:bodyPr wrap="none">
            <a:spAutoFit/>
          </a:bodyPr>
          <a:lstStyle/>
          <a:p>
            <a:pPr algn="ctr"/>
            <a:r>
              <a:rPr lang="en-US" sz="1600" b="1" dirty="0" smtClean="0"/>
              <a:t>Jaguar</a:t>
            </a:r>
            <a:endParaRPr lang="en-US" sz="1600" b="1" dirty="0"/>
          </a:p>
        </p:txBody>
      </p:sp>
      <p:sp>
        <p:nvSpPr>
          <p:cNvPr id="50" name="Line 25"/>
          <p:cNvSpPr>
            <a:spLocks noChangeShapeType="1"/>
          </p:cNvSpPr>
          <p:nvPr/>
        </p:nvSpPr>
        <p:spPr bwMode="auto">
          <a:xfrm rot="5400000" flipV="1">
            <a:off x="4478456" y="4188388"/>
            <a:ext cx="396763" cy="272817"/>
          </a:xfrm>
          <a:prstGeom prst="line">
            <a:avLst/>
          </a:prstGeom>
          <a:noFill/>
          <a:ln w="38100">
            <a:solidFill>
              <a:schemeClr val="tx1"/>
            </a:solidFill>
            <a:round/>
            <a:headEnd/>
            <a:tailEnd type="triangle" w="med" len="med"/>
          </a:ln>
        </p:spPr>
        <p:txBody>
          <a:bodyPr/>
          <a:lstStyle/>
          <a:p>
            <a:endParaRPr lang="en-US"/>
          </a:p>
        </p:txBody>
      </p:sp>
      <p:sp>
        <p:nvSpPr>
          <p:cNvPr id="51" name="Line 25"/>
          <p:cNvSpPr>
            <a:spLocks noChangeShapeType="1"/>
          </p:cNvSpPr>
          <p:nvPr/>
        </p:nvSpPr>
        <p:spPr bwMode="auto">
          <a:xfrm rot="5400000" flipV="1">
            <a:off x="2927680" y="4053298"/>
            <a:ext cx="349336" cy="55091"/>
          </a:xfrm>
          <a:prstGeom prst="line">
            <a:avLst/>
          </a:prstGeom>
          <a:noFill/>
          <a:ln w="38100">
            <a:solidFill>
              <a:schemeClr val="tx1"/>
            </a:solidFill>
            <a:round/>
            <a:headEnd/>
            <a:tailEnd type="triangle" w="med" len="med"/>
          </a:ln>
        </p:spPr>
        <p:txBody>
          <a:bodyPr/>
          <a:lstStyle/>
          <a:p>
            <a:endParaRPr lang="en-US"/>
          </a:p>
        </p:txBody>
      </p:sp>
      <p:sp>
        <p:nvSpPr>
          <p:cNvPr id="3" name="Rectangle 2"/>
          <p:cNvSpPr/>
          <p:nvPr/>
        </p:nvSpPr>
        <p:spPr bwMode="auto">
          <a:xfrm>
            <a:off x="-483779" y="6757188"/>
            <a:ext cx="4893376" cy="90520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53" name="Text Box 17"/>
          <p:cNvSpPr txBox="1">
            <a:spLocks noChangeArrowheads="1"/>
          </p:cNvSpPr>
          <p:nvPr/>
        </p:nvSpPr>
        <p:spPr bwMode="auto">
          <a:xfrm>
            <a:off x="3234115" y="6457194"/>
            <a:ext cx="1447832" cy="338554"/>
          </a:xfrm>
          <a:prstGeom prst="rect">
            <a:avLst/>
          </a:prstGeom>
          <a:solidFill>
            <a:schemeClr val="bg1"/>
          </a:solidFill>
          <a:ln w="9525">
            <a:solidFill>
              <a:schemeClr val="bg1"/>
            </a:solidFill>
            <a:miter lim="800000"/>
            <a:headEnd/>
            <a:tailEnd/>
          </a:ln>
        </p:spPr>
        <p:txBody>
          <a:bodyPr wrap="none">
            <a:spAutoFit/>
          </a:bodyPr>
          <a:lstStyle/>
          <a:p>
            <a:r>
              <a:rPr lang="en-US" sz="1600" b="1" dirty="0" smtClean="0"/>
              <a:t>Photography</a:t>
            </a:r>
            <a:endParaRPr lang="en-US" sz="1600" b="1" dirty="0"/>
          </a:p>
        </p:txBody>
      </p:sp>
      <p:sp>
        <p:nvSpPr>
          <p:cNvPr id="54" name="Text Box 18"/>
          <p:cNvSpPr txBox="1">
            <a:spLocks noChangeArrowheads="1"/>
          </p:cNvSpPr>
          <p:nvPr/>
        </p:nvSpPr>
        <p:spPr bwMode="auto">
          <a:xfrm>
            <a:off x="3536398" y="5231372"/>
            <a:ext cx="1145549" cy="523220"/>
          </a:xfrm>
          <a:prstGeom prst="rect">
            <a:avLst/>
          </a:prstGeom>
          <a:solidFill>
            <a:schemeClr val="bg1"/>
          </a:solidFill>
          <a:ln w="9525">
            <a:noFill/>
            <a:miter lim="800000"/>
            <a:headEnd/>
            <a:tailEnd/>
          </a:ln>
        </p:spPr>
        <p:txBody>
          <a:bodyPr wrap="square">
            <a:spAutoFit/>
          </a:bodyPr>
          <a:lstStyle/>
          <a:p>
            <a:r>
              <a:rPr lang="en-US" sz="1400" b="1" dirty="0" smtClean="0"/>
              <a:t>Molecular </a:t>
            </a:r>
            <a:br>
              <a:rPr lang="en-US" sz="1400" b="1" dirty="0" smtClean="0"/>
            </a:br>
            <a:r>
              <a:rPr lang="en-US" sz="1400" b="1" dirty="0" smtClean="0"/>
              <a:t>Dynamics</a:t>
            </a:r>
            <a:endParaRPr lang="en-US" sz="1400" b="1" dirty="0"/>
          </a:p>
        </p:txBody>
      </p:sp>
    </p:spTree>
    <p:extLst>
      <p:ext uri="{BB962C8B-B14F-4D97-AF65-F5344CB8AC3E}">
        <p14:creationId xmlns:p14="http://schemas.microsoft.com/office/powerpoint/2010/main" val="129350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9465"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8"/>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Artifacts and Data Partitioning </a:t>
            </a:r>
            <a:br>
              <a:rPr lang="en-US" dirty="0"/>
            </a:br>
            <a:r>
              <a:rPr lang="en-US" dirty="0"/>
              <a:t>for </a:t>
            </a:r>
            <a:r>
              <a:rPr lang="en-US" dirty="0" err="1"/>
              <a:t>Paralelization</a:t>
            </a:r>
            <a:endParaRPr lang="en-US" dirty="0"/>
          </a:p>
        </p:txBody>
      </p:sp>
      <p:sp>
        <p:nvSpPr>
          <p:cNvPr id="3" name="Content Placeholder 2"/>
          <p:cNvSpPr>
            <a:spLocks noGrp="1"/>
          </p:cNvSpPr>
          <p:nvPr>
            <p:ph idx="1"/>
          </p:nvPr>
        </p:nvSpPr>
        <p:spPr/>
        <p:txBody>
          <a:bodyPr/>
          <a:lstStyle/>
          <a:p>
            <a:endParaRPr lang="en-US"/>
          </a:p>
        </p:txBody>
      </p:sp>
      <p:pic>
        <p:nvPicPr>
          <p:cNvPr id="514055" name="Picture 7" descr="D:\pascucci_disk_backup\pascucci\ppt\2011\5_exxon_update\msc4_25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6697" y="1371600"/>
            <a:ext cx="5105400"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68528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Artifacts and Data Partitioning </a:t>
            </a:r>
            <a:br>
              <a:rPr lang="en-US" dirty="0" smtClean="0"/>
            </a:br>
            <a:r>
              <a:rPr lang="en-US" dirty="0" smtClean="0"/>
              <a:t>for </a:t>
            </a:r>
            <a:r>
              <a:rPr lang="en-US" dirty="0" err="1" smtClean="0"/>
              <a:t>Paralelization</a:t>
            </a:r>
            <a:endParaRPr lang="en-US" dirty="0"/>
          </a:p>
        </p:txBody>
      </p:sp>
      <p:pic>
        <p:nvPicPr>
          <p:cNvPr id="5" name="removing_parallel_artifacts.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30300" y="1371600"/>
            <a:ext cx="6807200" cy="5105400"/>
          </a:xfrm>
        </p:spPr>
      </p:pic>
    </p:spTree>
    <p:extLst>
      <p:ext uri="{BB962C8B-B14F-4D97-AF65-F5344CB8AC3E}">
        <p14:creationId xmlns:p14="http://schemas.microsoft.com/office/powerpoint/2010/main" val="370650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2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Preliminary Scaling Results</a:t>
            </a:r>
            <a:endParaRPr lang="en-US" dirty="0"/>
          </a:p>
        </p:txBody>
      </p:sp>
      <p:sp>
        <p:nvSpPr>
          <p:cNvPr id="3" name="Content Placeholder 2"/>
          <p:cNvSpPr>
            <a:spLocks noGrp="1"/>
          </p:cNvSpPr>
          <p:nvPr>
            <p:ph idx="1"/>
          </p:nvPr>
        </p:nvSpPr>
        <p:spPr/>
        <p:txBody>
          <a:bodyPr/>
          <a:lstStyle/>
          <a:p>
            <a:r>
              <a:rPr lang="en-US" dirty="0"/>
              <a:t>352 million vertices, 1.344GB data</a:t>
            </a:r>
          </a:p>
        </p:txBody>
      </p:sp>
      <p:graphicFrame>
        <p:nvGraphicFramePr>
          <p:cNvPr id="4" name="Chart 3"/>
          <p:cNvGraphicFramePr>
            <a:graphicFrameLocks/>
          </p:cNvGraphicFramePr>
          <p:nvPr>
            <p:extLst>
              <p:ext uri="{D42A27DB-BD31-4B8C-83A1-F6EECF244321}">
                <p14:modId xmlns:p14="http://schemas.microsoft.com/office/powerpoint/2010/main" val="1737864705"/>
              </p:ext>
            </p:extLst>
          </p:nvPr>
        </p:nvGraphicFramePr>
        <p:xfrm>
          <a:off x="1443789" y="2125578"/>
          <a:ext cx="7119186" cy="394422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2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127808" y="1220670"/>
            <a:ext cx="4220959" cy="2225915"/>
            <a:chOff x="5623111" y="1204545"/>
            <a:chExt cx="3732556" cy="2453055"/>
          </a:xfrm>
        </p:grpSpPr>
        <p:pic>
          <p:nvPicPr>
            <p:cNvPr id="10243" name="Picture 3" descr="C:\pascucci\images\Morse-Complex\parallel_rays-data\im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1708" y="1219199"/>
              <a:ext cx="2123959" cy="2438401"/>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C:\pascucci\images\Morse-Complex\parallel_rays-data\im0.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2419"/>
            <a:stretch/>
          </p:blipFill>
          <p:spPr bwMode="auto">
            <a:xfrm>
              <a:off x="5623111" y="1204545"/>
              <a:ext cx="1860177" cy="243840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Content Placeholder 1"/>
          <p:cNvSpPr>
            <a:spLocks noGrp="1"/>
          </p:cNvSpPr>
          <p:nvPr>
            <p:ph idx="1"/>
          </p:nvPr>
        </p:nvSpPr>
        <p:spPr>
          <a:xfrm>
            <a:off x="404448" y="1219200"/>
            <a:ext cx="8229600" cy="5029200"/>
          </a:xfrm>
        </p:spPr>
        <p:txBody>
          <a:bodyPr/>
          <a:lstStyle/>
          <a:p>
            <a:r>
              <a:rPr lang="en-US" sz="2400" dirty="0" smtClean="0"/>
              <a:t>Potential </a:t>
            </a:r>
            <a:r>
              <a:rPr lang="en-US" sz="2400" dirty="0"/>
              <a:t>for:</a:t>
            </a:r>
          </a:p>
          <a:p>
            <a:pPr lvl="1"/>
            <a:r>
              <a:rPr lang="en-US" sz="2400" dirty="0"/>
              <a:t>Streaming processing</a:t>
            </a:r>
          </a:p>
          <a:p>
            <a:pPr lvl="1"/>
            <a:r>
              <a:rPr lang="en-US" sz="2400" dirty="0"/>
              <a:t>Bulk processing</a:t>
            </a:r>
          </a:p>
          <a:p>
            <a:pPr lvl="1"/>
            <a:r>
              <a:rPr lang="en-US" sz="2400" dirty="0"/>
              <a:t>Adjustable hierarchy width </a:t>
            </a:r>
            <a:endParaRPr lang="en-US" sz="2400" dirty="0" smtClean="0"/>
          </a:p>
          <a:p>
            <a:r>
              <a:rPr lang="en-US" sz="2400" dirty="0" smtClean="0"/>
              <a:t>Scatter phase can  be </a:t>
            </a:r>
            <a:br>
              <a:rPr lang="en-US" sz="2400" dirty="0" smtClean="0"/>
            </a:br>
            <a:r>
              <a:rPr lang="en-US" sz="2400" dirty="0" smtClean="0"/>
              <a:t>interleaved with gather</a:t>
            </a:r>
          </a:p>
          <a:p>
            <a:r>
              <a:rPr lang="en-US" sz="2400" dirty="0" smtClean="0"/>
              <a:t>Trade-off between </a:t>
            </a:r>
            <a:r>
              <a:rPr lang="en-US" sz="2400" dirty="0" smtClean="0"/>
              <a:t>computation </a:t>
            </a:r>
            <a:br>
              <a:rPr lang="en-US" sz="2400" dirty="0" smtClean="0"/>
            </a:br>
            <a:r>
              <a:rPr lang="en-US" sz="2400" dirty="0" smtClean="0"/>
              <a:t>and data </a:t>
            </a:r>
            <a:r>
              <a:rPr lang="en-US" sz="2400" dirty="0" smtClean="0"/>
              <a:t>movement</a:t>
            </a:r>
            <a:endParaRPr lang="en-US" sz="2400" dirty="0"/>
          </a:p>
          <a:p>
            <a:r>
              <a:rPr lang="en-US" sz="2400" dirty="0" smtClean="0"/>
              <a:t>Granularity of communication vs. </a:t>
            </a:r>
            <a:br>
              <a:rPr lang="en-US" sz="2400" dirty="0" smtClean="0"/>
            </a:br>
            <a:r>
              <a:rPr lang="en-US" sz="2400" dirty="0" smtClean="0"/>
              <a:t>amount of data transfer</a:t>
            </a:r>
          </a:p>
          <a:p>
            <a:r>
              <a:rPr lang="en-US" sz="2400" dirty="0" smtClean="0"/>
              <a:t>Synchronous vs. asynchronous </a:t>
            </a:r>
            <a:endParaRPr lang="en-US" sz="2400" dirty="0"/>
          </a:p>
        </p:txBody>
      </p:sp>
      <p:sp>
        <p:nvSpPr>
          <p:cNvPr id="3" name="Slide Number Placeholder 2"/>
          <p:cNvSpPr>
            <a:spLocks noGrp="1"/>
          </p:cNvSpPr>
          <p:nvPr>
            <p:ph type="sldNum" sz="quarter" idx="4294967295"/>
          </p:nvPr>
        </p:nvSpPr>
        <p:spPr>
          <a:xfrm>
            <a:off x="6553200" y="5902325"/>
            <a:ext cx="2133600" cy="365125"/>
          </a:xfrm>
          <a:prstGeom prst="rect">
            <a:avLst/>
          </a:prstGeom>
        </p:spPr>
        <p:txBody>
          <a:bodyPr/>
          <a:lstStyle/>
          <a:p>
            <a:fld id="{B0B46202-F907-480A-B981-82422C405229}" type="slidenum">
              <a:rPr lang="en-US" smtClean="0"/>
              <a:pPr/>
              <a:t>33</a:t>
            </a:fld>
            <a:endParaRPr lang="en-US"/>
          </a:p>
        </p:txBody>
      </p:sp>
      <p:sp>
        <p:nvSpPr>
          <p:cNvPr id="4" name="Title 3"/>
          <p:cNvSpPr>
            <a:spLocks noGrp="1"/>
          </p:cNvSpPr>
          <p:nvPr>
            <p:ph type="title"/>
          </p:nvPr>
        </p:nvSpPr>
        <p:spPr>
          <a:xfrm>
            <a:off x="177800" y="220136"/>
            <a:ext cx="8966200" cy="778931"/>
          </a:xfrm>
        </p:spPr>
        <p:txBody>
          <a:bodyPr/>
          <a:lstStyle/>
          <a:p>
            <a:r>
              <a:rPr lang="en-US" sz="2400" dirty="0" smtClean="0"/>
              <a:t>Scatter Phase – Components that Need to be Evaluated by Both SST Micro and SST Macro Simulations</a:t>
            </a:r>
            <a:endParaRPr lang="en-US" sz="2400" dirty="0"/>
          </a:p>
        </p:txBody>
      </p:sp>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6080" t="32105" r="34672" b="16316"/>
          <a:stretch/>
        </p:blipFill>
        <p:spPr bwMode="auto">
          <a:xfrm>
            <a:off x="5600701" y="3320400"/>
            <a:ext cx="3543300" cy="3514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17875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7798" y="1219200"/>
            <a:ext cx="8229600" cy="4683125"/>
          </a:xfrm>
        </p:spPr>
        <p:txBody>
          <a:bodyPr>
            <a:noAutofit/>
          </a:bodyPr>
          <a:lstStyle/>
          <a:p>
            <a:r>
              <a:rPr lang="en-US" sz="2400" dirty="0" smtClean="0"/>
              <a:t>The analytics layer is split into four stages:</a:t>
            </a:r>
          </a:p>
          <a:p>
            <a:pPr lvl="1"/>
            <a:r>
              <a:rPr lang="en-US" sz="2400" dirty="0" smtClean="0"/>
              <a:t>Local computation</a:t>
            </a:r>
          </a:p>
          <a:p>
            <a:pPr lvl="1"/>
            <a:r>
              <a:rPr lang="en-US" sz="2400" dirty="0" smtClean="0"/>
              <a:t>Gather phase</a:t>
            </a:r>
          </a:p>
          <a:p>
            <a:pPr lvl="1"/>
            <a:r>
              <a:rPr lang="en-US" sz="2400" dirty="0" smtClean="0"/>
              <a:t>Scatter phase</a:t>
            </a:r>
          </a:p>
          <a:p>
            <a:pPr lvl="1"/>
            <a:r>
              <a:rPr lang="en-US" sz="2400" dirty="0" smtClean="0"/>
              <a:t>Feature-based statistics</a:t>
            </a:r>
          </a:p>
          <a:p>
            <a:r>
              <a:rPr lang="en-US" sz="2400" dirty="0" smtClean="0"/>
              <a:t>For each phase there are</a:t>
            </a:r>
            <a:br>
              <a:rPr lang="en-US" sz="2400" dirty="0" smtClean="0"/>
            </a:br>
            <a:r>
              <a:rPr lang="en-US" sz="2400" dirty="0" smtClean="0"/>
              <a:t>different algorithms</a:t>
            </a:r>
          </a:p>
          <a:p>
            <a:r>
              <a:rPr lang="en-US" sz="2400" dirty="0" smtClean="0"/>
              <a:t>Phases can be combined </a:t>
            </a:r>
            <a:br>
              <a:rPr lang="en-US" sz="2400" dirty="0" smtClean="0"/>
            </a:br>
            <a:r>
              <a:rPr lang="en-US" sz="2400" dirty="0" smtClean="0"/>
              <a:t>in different ways</a:t>
            </a:r>
          </a:p>
          <a:p>
            <a:r>
              <a:rPr lang="en-US" sz="2400" dirty="0" smtClean="0"/>
              <a:t>Phases can be distributed </a:t>
            </a:r>
            <a:br>
              <a:rPr lang="en-US" sz="2400" dirty="0" smtClean="0"/>
            </a:br>
            <a:r>
              <a:rPr lang="en-US" sz="2400" dirty="0" smtClean="0"/>
              <a:t>among heterogeneous resource</a:t>
            </a:r>
          </a:p>
          <a:p>
            <a:r>
              <a:rPr lang="en-US" sz="2400" dirty="0" smtClean="0"/>
              <a:t>We are starting to explore different use cases</a:t>
            </a:r>
            <a:endParaRPr lang="en-US" sz="2400" dirty="0"/>
          </a:p>
          <a:p>
            <a:pPr marL="119062" indent="0">
              <a:buNone/>
            </a:pPr>
            <a:endParaRPr lang="en-US" sz="2400" dirty="0" smtClean="0"/>
          </a:p>
        </p:txBody>
      </p:sp>
      <p:sp>
        <p:nvSpPr>
          <p:cNvPr id="3" name="Slide Number Placeholder 2"/>
          <p:cNvSpPr>
            <a:spLocks noGrp="1"/>
          </p:cNvSpPr>
          <p:nvPr>
            <p:ph type="sldNum" sz="quarter" idx="4294967295"/>
          </p:nvPr>
        </p:nvSpPr>
        <p:spPr>
          <a:xfrm>
            <a:off x="6553200" y="5902325"/>
            <a:ext cx="2133600" cy="365125"/>
          </a:xfrm>
          <a:prstGeom prst="rect">
            <a:avLst/>
          </a:prstGeom>
        </p:spPr>
        <p:txBody>
          <a:bodyPr/>
          <a:lstStyle/>
          <a:p>
            <a:fld id="{B0B46202-F907-480A-B981-82422C405229}" type="slidenum">
              <a:rPr lang="en-US" smtClean="0"/>
              <a:pPr/>
              <a:t>34</a:t>
            </a:fld>
            <a:endParaRPr lang="en-US"/>
          </a:p>
        </p:txBody>
      </p:sp>
      <p:pic>
        <p:nvPicPr>
          <p:cNvPr id="2051"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11" t="-1" r="6365" b="681"/>
          <a:stretch/>
        </p:blipFill>
        <p:spPr bwMode="auto">
          <a:xfrm>
            <a:off x="4682068" y="1620296"/>
            <a:ext cx="4440498" cy="3859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1" y="228600"/>
            <a:ext cx="9122564" cy="804862"/>
          </a:xfrm>
        </p:spPr>
        <p:txBody>
          <a:bodyPr/>
          <a:lstStyle/>
          <a:p>
            <a:r>
              <a:rPr lang="en-US" sz="2800" dirty="0" smtClean="0"/>
              <a:t>We are Creating a Flexible Data Analysis Pipeline </a:t>
            </a:r>
            <a:br>
              <a:rPr lang="en-US" sz="2800" dirty="0" smtClean="0"/>
            </a:br>
            <a:r>
              <a:rPr lang="en-US" sz="2800" dirty="0" smtClean="0"/>
              <a:t>to Explore the </a:t>
            </a:r>
            <a:r>
              <a:rPr lang="en-US" sz="2800" dirty="0" err="1" smtClean="0"/>
              <a:t>Exascale</a:t>
            </a:r>
            <a:r>
              <a:rPr lang="en-US" sz="2800" dirty="0" smtClean="0"/>
              <a:t> Design Space</a:t>
            </a:r>
            <a:endParaRPr lang="en-US" sz="3200" dirty="0"/>
          </a:p>
        </p:txBody>
      </p:sp>
    </p:spTree>
    <p:extLst>
      <p:ext uri="{BB962C8B-B14F-4D97-AF65-F5344CB8AC3E}">
        <p14:creationId xmlns:p14="http://schemas.microsoft.com/office/powerpoint/2010/main" val="21886081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295400"/>
            <a:ext cx="8229600" cy="4302125"/>
          </a:xfrm>
        </p:spPr>
        <p:txBody>
          <a:bodyPr/>
          <a:lstStyle/>
          <a:p>
            <a:r>
              <a:rPr lang="en-US" dirty="0" smtClean="0"/>
              <a:t>Fundamentally a union-find approach</a:t>
            </a:r>
          </a:p>
          <a:p>
            <a:r>
              <a:rPr lang="en-US" dirty="0" smtClean="0"/>
              <a:t>Options:</a:t>
            </a:r>
          </a:p>
          <a:p>
            <a:pPr lvl="1"/>
            <a:r>
              <a:rPr lang="en-US" sz="2400" dirty="0" smtClean="0"/>
              <a:t>Sort -&gt; Filter -&gt; Compute</a:t>
            </a:r>
          </a:p>
          <a:p>
            <a:pPr lvl="1"/>
            <a:r>
              <a:rPr lang="en-US" sz="2400" dirty="0" smtClean="0"/>
              <a:t>Filter -&gt; Sort -&gt; Compute</a:t>
            </a:r>
          </a:p>
          <a:p>
            <a:pPr lvl="1"/>
            <a:r>
              <a:rPr lang="en-US" sz="2400" dirty="0" smtClean="0"/>
              <a:t>Scan -&gt; </a:t>
            </a:r>
            <a:r>
              <a:rPr lang="en-US" sz="2400" dirty="0" smtClean="0"/>
              <a:t>Traverse</a:t>
            </a:r>
          </a:p>
          <a:p>
            <a:pPr lvl="1"/>
            <a:endParaRPr lang="en-US" sz="2400" dirty="0" smtClean="0"/>
          </a:p>
          <a:p>
            <a:r>
              <a:rPr lang="en-US" dirty="0" smtClean="0"/>
              <a:t>Potential for </a:t>
            </a:r>
          </a:p>
          <a:p>
            <a:pPr lvl="1"/>
            <a:r>
              <a:rPr lang="en-US" sz="2400" dirty="0" smtClean="0"/>
              <a:t>GPU based sorting and </a:t>
            </a:r>
            <a:br>
              <a:rPr lang="en-US" sz="2400" dirty="0" smtClean="0"/>
            </a:br>
            <a:r>
              <a:rPr lang="en-US" sz="2400" dirty="0" smtClean="0"/>
              <a:t>filtering (greater data transfer cost)</a:t>
            </a:r>
          </a:p>
          <a:p>
            <a:pPr lvl="1"/>
            <a:r>
              <a:rPr lang="en-US" sz="2400" dirty="0" smtClean="0"/>
              <a:t>Multi-threading (shared memory)</a:t>
            </a:r>
            <a:endParaRPr lang="en-US" sz="2400" dirty="0"/>
          </a:p>
        </p:txBody>
      </p:sp>
      <p:sp>
        <p:nvSpPr>
          <p:cNvPr id="3" name="Slide Number Placeholder 2"/>
          <p:cNvSpPr>
            <a:spLocks noGrp="1"/>
          </p:cNvSpPr>
          <p:nvPr>
            <p:ph type="sldNum" sz="quarter" idx="4294967295"/>
          </p:nvPr>
        </p:nvSpPr>
        <p:spPr>
          <a:xfrm>
            <a:off x="6553200" y="5902325"/>
            <a:ext cx="2133600" cy="365125"/>
          </a:xfrm>
          <a:prstGeom prst="rect">
            <a:avLst/>
          </a:prstGeom>
        </p:spPr>
        <p:txBody>
          <a:bodyPr/>
          <a:lstStyle/>
          <a:p>
            <a:fld id="{B0B46202-F907-480A-B981-82422C405229}" type="slidenum">
              <a:rPr lang="en-US" smtClean="0"/>
              <a:pPr/>
              <a:t>35</a:t>
            </a:fld>
            <a:endParaRPr lang="en-US"/>
          </a:p>
        </p:txBody>
      </p:sp>
      <p:sp>
        <p:nvSpPr>
          <p:cNvPr id="4" name="Title 3"/>
          <p:cNvSpPr>
            <a:spLocks noGrp="1"/>
          </p:cNvSpPr>
          <p:nvPr>
            <p:ph type="title"/>
          </p:nvPr>
        </p:nvSpPr>
        <p:spPr>
          <a:xfrm>
            <a:off x="457200" y="152400"/>
            <a:ext cx="8229600" cy="804862"/>
          </a:xfrm>
        </p:spPr>
        <p:txBody>
          <a:bodyPr/>
          <a:lstStyle/>
          <a:p>
            <a:r>
              <a:rPr lang="en-US" dirty="0" smtClean="0"/>
              <a:t>Local Computation: options that need to be evaluated by SST Micro Simulation</a:t>
            </a:r>
            <a:endParaRPr lang="en-US" dirty="0"/>
          </a:p>
        </p:txBody>
      </p:sp>
      <p:pic>
        <p:nvPicPr>
          <p:cNvPr id="9218" name="Picture 2" descr="C:\pascucci\images\combustion-2d\comb-image4.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1752600"/>
            <a:ext cx="1832884" cy="186055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pascucci\images\combustion-2d\comb-image1.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752600"/>
            <a:ext cx="1832884" cy="186055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pascucci\images\combustion_3D\time_tracking_interface0.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857" t="18633" r="42527" b="11975"/>
          <a:stretch/>
        </p:blipFill>
        <p:spPr bwMode="auto">
          <a:xfrm>
            <a:off x="6324600" y="3791049"/>
            <a:ext cx="2589860" cy="2360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09015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080" t="32105" r="34672" b="16316"/>
          <a:stretch/>
        </p:blipFill>
        <p:spPr bwMode="auto">
          <a:xfrm>
            <a:off x="4724400" y="1808704"/>
            <a:ext cx="4409552" cy="4374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457200" y="1295400"/>
            <a:ext cx="8229600" cy="4302125"/>
          </a:xfrm>
        </p:spPr>
        <p:txBody>
          <a:bodyPr/>
          <a:lstStyle/>
          <a:p>
            <a:r>
              <a:rPr lang="en-US" sz="2800" dirty="0" smtClean="0"/>
              <a:t>Fundamentally a merge-sort approach</a:t>
            </a:r>
          </a:p>
          <a:p>
            <a:r>
              <a:rPr lang="en-US" sz="2800" dirty="0" smtClean="0"/>
              <a:t>Potential for:</a:t>
            </a:r>
          </a:p>
          <a:p>
            <a:pPr lvl="1"/>
            <a:r>
              <a:rPr lang="en-US" sz="2800" dirty="0" smtClean="0"/>
              <a:t>Streaming processing</a:t>
            </a:r>
          </a:p>
          <a:p>
            <a:pPr lvl="1"/>
            <a:r>
              <a:rPr lang="en-US" sz="2800" dirty="0" smtClean="0"/>
              <a:t>Bulk processing</a:t>
            </a:r>
          </a:p>
          <a:p>
            <a:pPr lvl="1"/>
            <a:r>
              <a:rPr lang="en-US" sz="2800" dirty="0" smtClean="0"/>
              <a:t>Adjustable </a:t>
            </a:r>
            <a:br>
              <a:rPr lang="en-US" sz="2800" dirty="0" smtClean="0"/>
            </a:br>
            <a:r>
              <a:rPr lang="en-US" sz="2800" dirty="0" smtClean="0"/>
              <a:t>hierarchy width </a:t>
            </a:r>
          </a:p>
        </p:txBody>
      </p:sp>
      <p:sp>
        <p:nvSpPr>
          <p:cNvPr id="3" name="Slide Number Placeholder 2"/>
          <p:cNvSpPr>
            <a:spLocks noGrp="1"/>
          </p:cNvSpPr>
          <p:nvPr>
            <p:ph type="sldNum" sz="quarter" idx="4294967295"/>
          </p:nvPr>
        </p:nvSpPr>
        <p:spPr>
          <a:xfrm>
            <a:off x="6553200" y="5902325"/>
            <a:ext cx="2133600" cy="365125"/>
          </a:xfrm>
          <a:prstGeom prst="rect">
            <a:avLst/>
          </a:prstGeom>
        </p:spPr>
        <p:txBody>
          <a:bodyPr/>
          <a:lstStyle/>
          <a:p>
            <a:fld id="{B0B46202-F907-480A-B981-82422C405229}" type="slidenum">
              <a:rPr lang="en-US" smtClean="0"/>
              <a:pPr/>
              <a:t>36</a:t>
            </a:fld>
            <a:endParaRPr lang="en-US"/>
          </a:p>
        </p:txBody>
      </p:sp>
      <p:sp>
        <p:nvSpPr>
          <p:cNvPr id="4" name="Title 3"/>
          <p:cNvSpPr>
            <a:spLocks noGrp="1"/>
          </p:cNvSpPr>
          <p:nvPr>
            <p:ph type="title"/>
          </p:nvPr>
        </p:nvSpPr>
        <p:spPr>
          <a:xfrm>
            <a:off x="0" y="220136"/>
            <a:ext cx="9144000" cy="778931"/>
          </a:xfrm>
        </p:spPr>
        <p:txBody>
          <a:bodyPr/>
          <a:lstStyle/>
          <a:p>
            <a:r>
              <a:rPr lang="en-US" sz="2400" dirty="0" smtClean="0"/>
              <a:t>Gather Phase – Distributed Data Communication </a:t>
            </a:r>
            <a:r>
              <a:rPr lang="en-US" sz="2400" dirty="0" smtClean="0"/>
              <a:t>Layer </a:t>
            </a:r>
            <a:br>
              <a:rPr lang="en-US" sz="2400" dirty="0" smtClean="0"/>
            </a:br>
            <a:r>
              <a:rPr lang="en-US" sz="2400" dirty="0" smtClean="0"/>
              <a:t>that </a:t>
            </a:r>
            <a:r>
              <a:rPr lang="en-US" sz="2400" dirty="0" smtClean="0"/>
              <a:t>Needs Evaluation </a:t>
            </a:r>
            <a:r>
              <a:rPr lang="en-US" sz="2400" dirty="0"/>
              <a:t>by SST </a:t>
            </a:r>
            <a:r>
              <a:rPr lang="en-US" sz="2400" dirty="0" smtClean="0"/>
              <a:t>Macro Simulation </a:t>
            </a:r>
            <a:endParaRPr lang="en-US" sz="2400" dirty="0"/>
          </a:p>
        </p:txBody>
      </p:sp>
    </p:spTree>
    <p:extLst>
      <p:ext uri="{BB962C8B-B14F-4D97-AF65-F5344CB8AC3E}">
        <p14:creationId xmlns:p14="http://schemas.microsoft.com/office/powerpoint/2010/main" val="28116508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143000"/>
            <a:ext cx="8229600" cy="4302125"/>
          </a:xfrm>
        </p:spPr>
        <p:txBody>
          <a:bodyPr/>
          <a:lstStyle/>
          <a:p>
            <a:r>
              <a:rPr lang="en-US" sz="3200" dirty="0" smtClean="0"/>
              <a:t>Local scan -&gt; ADIOS -&gt; Serial Compute</a:t>
            </a:r>
          </a:p>
          <a:p>
            <a:r>
              <a:rPr lang="en-US" sz="3200" dirty="0" smtClean="0"/>
              <a:t>Local compute -&gt; ADIOS -&gt; Serial Merge/Gather/Statistics</a:t>
            </a:r>
          </a:p>
          <a:p>
            <a:r>
              <a:rPr lang="en-US" sz="3200" dirty="0" smtClean="0"/>
              <a:t>Local compute -&gt; Merge</a:t>
            </a:r>
          </a:p>
          <a:p>
            <a:r>
              <a:rPr lang="en-US" sz="3200" dirty="0" smtClean="0"/>
              <a:t>Threaded Computation </a:t>
            </a:r>
            <a:endParaRPr lang="en-US" sz="3200" dirty="0"/>
          </a:p>
        </p:txBody>
      </p:sp>
      <p:sp>
        <p:nvSpPr>
          <p:cNvPr id="3" name="Slide Number Placeholder 2"/>
          <p:cNvSpPr>
            <a:spLocks noGrp="1"/>
          </p:cNvSpPr>
          <p:nvPr>
            <p:ph type="sldNum" sz="quarter" idx="4294967295"/>
          </p:nvPr>
        </p:nvSpPr>
        <p:spPr>
          <a:xfrm>
            <a:off x="6553200" y="5902325"/>
            <a:ext cx="2133600" cy="365125"/>
          </a:xfrm>
          <a:prstGeom prst="rect">
            <a:avLst/>
          </a:prstGeom>
        </p:spPr>
        <p:txBody>
          <a:bodyPr/>
          <a:lstStyle/>
          <a:p>
            <a:fld id="{B0B46202-F907-480A-B981-82422C405229}" type="slidenum">
              <a:rPr lang="en-US" smtClean="0"/>
              <a:pPr/>
              <a:t>37</a:t>
            </a:fld>
            <a:endParaRPr lang="en-US"/>
          </a:p>
        </p:txBody>
      </p:sp>
      <p:sp>
        <p:nvSpPr>
          <p:cNvPr id="4" name="Title 3"/>
          <p:cNvSpPr>
            <a:spLocks noGrp="1"/>
          </p:cNvSpPr>
          <p:nvPr>
            <p:ph type="title"/>
          </p:nvPr>
        </p:nvSpPr>
        <p:spPr/>
        <p:txBody>
          <a:bodyPr/>
          <a:lstStyle/>
          <a:p>
            <a:r>
              <a:rPr lang="en-US" dirty="0" smtClean="0"/>
              <a:t>Initial Use Cases Targeted</a:t>
            </a:r>
            <a:endParaRPr lang="en-US" dirty="0"/>
          </a:p>
        </p:txBody>
      </p:sp>
      <p:pic>
        <p:nvPicPr>
          <p:cNvPr id="5" name="Picture 4"/>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02192" y="3697792"/>
            <a:ext cx="7076834" cy="2568842"/>
          </a:xfrm>
          <a:prstGeom prst="rect">
            <a:avLst/>
          </a:prstGeom>
          <a:noFill/>
          <a:ln w="9525">
            <a:noFill/>
            <a:miter lim="800000"/>
            <a:headEnd/>
            <a:tailEnd/>
          </a:ln>
        </p:spPr>
      </p:pic>
    </p:spTree>
    <p:extLst>
      <p:ext uri="{BB962C8B-B14F-4D97-AF65-F5344CB8AC3E}">
        <p14:creationId xmlns:p14="http://schemas.microsoft.com/office/powerpoint/2010/main" val="4214464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7800" y="1337744"/>
            <a:ext cx="8813800" cy="5242953"/>
          </a:xfrm>
        </p:spPr>
        <p:txBody>
          <a:bodyPr>
            <a:normAutofit/>
          </a:bodyPr>
          <a:lstStyle/>
          <a:p>
            <a:r>
              <a:rPr lang="en-US" sz="2000" dirty="0" smtClean="0"/>
              <a:t>Non-premixed DNS </a:t>
            </a:r>
            <a:br>
              <a:rPr lang="en-US" sz="2000" dirty="0" smtClean="0"/>
            </a:br>
            <a:r>
              <a:rPr lang="en-US" sz="2000" dirty="0" smtClean="0"/>
              <a:t>combustion (J. Chen, SNL): </a:t>
            </a:r>
            <a:r>
              <a:rPr lang="en-US" sz="2000" dirty="0"/>
              <a:t> </a:t>
            </a:r>
            <a:br>
              <a:rPr lang="en-US" sz="2000" dirty="0"/>
            </a:br>
            <a:r>
              <a:rPr lang="en-US" sz="2000" dirty="0" smtClean="0"/>
              <a:t>Analysis of the time evolution </a:t>
            </a:r>
            <a:br>
              <a:rPr lang="en-US" sz="2000" dirty="0" smtClean="0"/>
            </a:br>
            <a:r>
              <a:rPr lang="en-US" sz="2000" dirty="0" smtClean="0"/>
              <a:t>of extinction and </a:t>
            </a:r>
            <a:r>
              <a:rPr lang="en-US" sz="2000" dirty="0" err="1" smtClean="0"/>
              <a:t>reignition</a:t>
            </a:r>
            <a:r>
              <a:rPr lang="en-US" sz="2000" dirty="0" smtClean="0"/>
              <a:t> </a:t>
            </a:r>
            <a:br>
              <a:rPr lang="en-US" sz="2000" dirty="0" smtClean="0"/>
            </a:br>
            <a:r>
              <a:rPr lang="en-US" sz="2000" dirty="0" smtClean="0"/>
              <a:t>regions for the design</a:t>
            </a:r>
            <a:br>
              <a:rPr lang="en-US" sz="2000" dirty="0" smtClean="0"/>
            </a:br>
            <a:r>
              <a:rPr lang="en-US" sz="2000" dirty="0" smtClean="0"/>
              <a:t>of better fuels</a:t>
            </a:r>
          </a:p>
          <a:p>
            <a:pPr marL="119062" indent="0">
              <a:buNone/>
            </a:pPr>
            <a:endParaRPr lang="en-US" sz="2000" dirty="0" smtClean="0"/>
          </a:p>
          <a:p>
            <a:endParaRPr lang="en-US" sz="2000" dirty="0"/>
          </a:p>
          <a:p>
            <a:endParaRPr lang="en-US" sz="2000" dirty="0" smtClean="0"/>
          </a:p>
          <a:p>
            <a:endParaRPr lang="en-US" sz="2000" dirty="0"/>
          </a:p>
        </p:txBody>
      </p:sp>
      <p:sp>
        <p:nvSpPr>
          <p:cNvPr id="3" name="Slide Number Placeholder 2"/>
          <p:cNvSpPr>
            <a:spLocks noGrp="1"/>
          </p:cNvSpPr>
          <p:nvPr>
            <p:ph type="sldNum" sz="quarter" idx="4294967295"/>
          </p:nvPr>
        </p:nvSpPr>
        <p:spPr>
          <a:xfrm>
            <a:off x="7010400" y="6583680"/>
            <a:ext cx="533400" cy="274320"/>
          </a:xfrm>
          <a:prstGeom prst="rect">
            <a:avLst/>
          </a:prstGeom>
        </p:spPr>
        <p:txBody>
          <a:bodyPr/>
          <a:lstStyle/>
          <a:p>
            <a:fld id="{B0B46202-F907-480A-B981-82422C405229}" type="slidenum">
              <a:rPr lang="en-US" smtClean="0"/>
              <a:pPr/>
              <a:t>38</a:t>
            </a:fld>
            <a:endParaRPr lang="en-US"/>
          </a:p>
        </p:txBody>
      </p:sp>
      <p:sp>
        <p:nvSpPr>
          <p:cNvPr id="4" name="Title 3"/>
          <p:cNvSpPr>
            <a:spLocks noGrp="1"/>
          </p:cNvSpPr>
          <p:nvPr>
            <p:ph type="title"/>
          </p:nvPr>
        </p:nvSpPr>
        <p:spPr>
          <a:xfrm>
            <a:off x="177800" y="98082"/>
            <a:ext cx="8509000" cy="778931"/>
          </a:xfrm>
        </p:spPr>
        <p:txBody>
          <a:bodyPr/>
          <a:lstStyle/>
          <a:p>
            <a:r>
              <a:rPr lang="en-US" dirty="0" smtClean="0"/>
              <a:t>Topological Analysis of Massive Combustion Simulations</a:t>
            </a:r>
            <a:endParaRPr lang="en-US" dirty="0"/>
          </a:p>
        </p:txBody>
      </p:sp>
      <p:pic>
        <p:nvPicPr>
          <p:cNvPr id="7" name="Picture 2" descr="C:\pascucci\images\combustion_3D\combustion3D.png"/>
          <p:cNvPicPr>
            <a:picLocks noChangeAspect="1" noChangeArrowheads="1"/>
          </p:cNvPicPr>
          <p:nvPr/>
        </p:nvPicPr>
        <p:blipFill rotWithShape="1">
          <a:blip r:embed="rId2" cstate="print">
            <a:clrChange>
              <a:clrFrom>
                <a:srgbClr val="1A334D"/>
              </a:clrFrom>
              <a:clrTo>
                <a:srgbClr val="1A334D">
                  <a:alpha val="0"/>
                </a:srgbClr>
              </a:clrTo>
            </a:clrChange>
            <a:extLst>
              <a:ext uri="{28A0092B-C50C-407E-A947-70E740481C1C}">
                <a14:useLocalDpi xmlns:a14="http://schemas.microsoft.com/office/drawing/2010/main" val="0"/>
              </a:ext>
            </a:extLst>
          </a:blip>
          <a:srcRect l="5045" t="5048" r="5385" b="3575"/>
          <a:stretch/>
        </p:blipFill>
        <p:spPr bwMode="auto">
          <a:xfrm>
            <a:off x="358637" y="3547533"/>
            <a:ext cx="37645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C:\repositories\repository_dar\papers\LDAV12_tracking_graphs\Paper\additionalDocuments\Compare3-optima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2300" y="1032933"/>
            <a:ext cx="5580674"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945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1153" y="4745421"/>
            <a:ext cx="2369447" cy="22229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3"/>
          <p:cNvSpPr/>
          <p:nvPr/>
        </p:nvSpPr>
        <p:spPr bwMode="auto">
          <a:xfrm>
            <a:off x="-204951" y="496614"/>
            <a:ext cx="9490842" cy="104840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3" name="Rectangle 3"/>
          <p:cNvSpPr txBox="1">
            <a:spLocks noChangeArrowheads="1"/>
          </p:cNvSpPr>
          <p:nvPr/>
        </p:nvSpPr>
        <p:spPr>
          <a:xfrm>
            <a:off x="525517" y="1710569"/>
            <a:ext cx="5119688" cy="5105400"/>
          </a:xfrm>
          <a:prstGeom prst="rect">
            <a:avLst/>
          </a:prstGeom>
        </p:spPr>
        <p:txBody>
          <a:bodyPr/>
          <a:lstStyle>
            <a:lvl1pPr marL="342900" indent="-342900" algn="l" rtl="0" eaLnBrk="0" fontAlgn="base" hangingPunct="0">
              <a:spcBef>
                <a:spcPct val="20000"/>
              </a:spcBef>
              <a:spcAft>
                <a:spcPct val="0"/>
              </a:spcAft>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tx1"/>
                </a:solidFill>
                <a:latin typeface="+mn-lt"/>
              </a:defRPr>
            </a:lvl2pPr>
            <a:lvl3pPr marL="1143000" indent="-228600" algn="l" rtl="0" eaLnBrk="0" fontAlgn="base" hangingPunct="0">
              <a:spcBef>
                <a:spcPct val="20000"/>
              </a:spcBef>
              <a:spcAft>
                <a:spcPct val="0"/>
              </a:spcAft>
              <a:buChar char="•"/>
              <a:defRPr b="1">
                <a:solidFill>
                  <a:schemeClr val="tx1"/>
                </a:solidFill>
                <a:latin typeface="+mn-lt"/>
              </a:defRPr>
            </a:lvl3pPr>
            <a:lvl4pPr marL="1600200" indent="-228600" algn="l" rtl="0" eaLnBrk="0" fontAlgn="base" hangingPunct="0">
              <a:spcBef>
                <a:spcPct val="20000"/>
              </a:spcBef>
              <a:spcAft>
                <a:spcPct val="0"/>
              </a:spcAft>
              <a:buChar char="–"/>
              <a:defRPr sz="1600" b="1">
                <a:solidFill>
                  <a:schemeClr val="tx1"/>
                </a:solidFill>
                <a:latin typeface="+mn-lt"/>
              </a:defRPr>
            </a:lvl4pPr>
            <a:lvl5pPr marL="2057400" indent="-228600" algn="l" rtl="0" eaLnBrk="0" fontAlgn="base" hangingPunct="0">
              <a:spcBef>
                <a:spcPct val="20000"/>
              </a:spcBef>
              <a:spcAft>
                <a:spcPct val="0"/>
              </a:spcAft>
              <a:buFont typeface="Times" pitchFamily="18" charset="0"/>
              <a:buChar char="•"/>
              <a:defRPr sz="1600" b="1">
                <a:solidFill>
                  <a:schemeClr val="tx1"/>
                </a:solidFill>
                <a:latin typeface="+mn-lt"/>
              </a:defRPr>
            </a:lvl5pPr>
            <a:lvl6pPr marL="2514600" indent="-228600" algn="l" rtl="0" fontAlgn="base">
              <a:spcBef>
                <a:spcPct val="20000"/>
              </a:spcBef>
              <a:spcAft>
                <a:spcPct val="0"/>
              </a:spcAft>
              <a:buFont typeface="Times" pitchFamily="18" charset="0"/>
              <a:buChar char="•"/>
              <a:defRPr sz="1600" b="1">
                <a:solidFill>
                  <a:schemeClr val="tx1"/>
                </a:solidFill>
                <a:latin typeface="+mn-lt"/>
              </a:defRPr>
            </a:lvl6pPr>
            <a:lvl7pPr marL="2971800" indent="-228600" algn="l" rtl="0" fontAlgn="base">
              <a:spcBef>
                <a:spcPct val="20000"/>
              </a:spcBef>
              <a:spcAft>
                <a:spcPct val="0"/>
              </a:spcAft>
              <a:buFont typeface="Times" pitchFamily="18" charset="0"/>
              <a:buChar char="•"/>
              <a:defRPr sz="1600" b="1">
                <a:solidFill>
                  <a:schemeClr val="tx1"/>
                </a:solidFill>
                <a:latin typeface="+mn-lt"/>
              </a:defRPr>
            </a:lvl7pPr>
            <a:lvl8pPr marL="3429000" indent="-228600" algn="l" rtl="0" fontAlgn="base">
              <a:spcBef>
                <a:spcPct val="20000"/>
              </a:spcBef>
              <a:spcAft>
                <a:spcPct val="0"/>
              </a:spcAft>
              <a:buFont typeface="Times" pitchFamily="18" charset="0"/>
              <a:buChar char="•"/>
              <a:defRPr sz="1600" b="1">
                <a:solidFill>
                  <a:schemeClr val="tx1"/>
                </a:solidFill>
                <a:latin typeface="+mn-lt"/>
              </a:defRPr>
            </a:lvl8pPr>
            <a:lvl9pPr marL="3886200" indent="-228600" algn="l" rtl="0" fontAlgn="base">
              <a:spcBef>
                <a:spcPct val="20000"/>
              </a:spcBef>
              <a:spcAft>
                <a:spcPct val="0"/>
              </a:spcAft>
              <a:buFont typeface="Times" pitchFamily="18" charset="0"/>
              <a:buChar char="•"/>
              <a:defRPr sz="1600" b="1">
                <a:solidFill>
                  <a:schemeClr val="tx1"/>
                </a:solidFill>
                <a:latin typeface="+mn-lt"/>
              </a:defRPr>
            </a:lvl9pPr>
          </a:lstStyle>
          <a:p>
            <a:pPr eaLnBrk="1" hangingPunct="1">
              <a:lnSpc>
                <a:spcPct val="90000"/>
              </a:lnSpc>
            </a:pPr>
            <a:r>
              <a:rPr lang="en-US" sz="1800" dirty="0" smtClean="0"/>
              <a:t>Tight cycle of :</a:t>
            </a:r>
          </a:p>
          <a:p>
            <a:pPr lvl="1" eaLnBrk="1" hangingPunct="1">
              <a:lnSpc>
                <a:spcPct val="90000"/>
              </a:lnSpc>
            </a:pPr>
            <a:r>
              <a:rPr lang="en-US" sz="1600" dirty="0" smtClean="0"/>
              <a:t>basic research, </a:t>
            </a:r>
          </a:p>
          <a:p>
            <a:pPr lvl="1" eaLnBrk="1" hangingPunct="1">
              <a:lnSpc>
                <a:spcPct val="90000"/>
              </a:lnSpc>
            </a:pPr>
            <a:r>
              <a:rPr lang="en-US" sz="1600" dirty="0" smtClean="0"/>
              <a:t>software deployment</a:t>
            </a:r>
          </a:p>
          <a:p>
            <a:pPr lvl="1" eaLnBrk="1" hangingPunct="1">
              <a:lnSpc>
                <a:spcPct val="90000"/>
              </a:lnSpc>
            </a:pPr>
            <a:r>
              <a:rPr lang="en-US" sz="1600" dirty="0" smtClean="0"/>
              <a:t>user support</a:t>
            </a:r>
          </a:p>
          <a:p>
            <a:pPr eaLnBrk="1" hangingPunct="1">
              <a:lnSpc>
                <a:spcPct val="90000"/>
              </a:lnSpc>
            </a:pPr>
            <a:r>
              <a:rPr lang="en-US" sz="1800" dirty="0" smtClean="0"/>
              <a:t>Coordination among eight projects:</a:t>
            </a:r>
          </a:p>
          <a:p>
            <a:pPr lvl="1" eaLnBrk="1" hangingPunct="1">
              <a:lnSpc>
                <a:spcPct val="90000"/>
              </a:lnSpc>
            </a:pPr>
            <a:r>
              <a:rPr lang="en-US" sz="1600" dirty="0" smtClean="0"/>
              <a:t>unified techniques for several applications </a:t>
            </a:r>
          </a:p>
          <a:p>
            <a:pPr eaLnBrk="1" hangingPunct="1">
              <a:lnSpc>
                <a:spcPct val="90000"/>
              </a:lnSpc>
            </a:pPr>
            <a:r>
              <a:rPr lang="en-US" sz="1800" dirty="0" smtClean="0"/>
              <a:t>Strong University-Lab-Industry collaboration</a:t>
            </a:r>
          </a:p>
          <a:p>
            <a:pPr eaLnBrk="1" hangingPunct="1">
              <a:lnSpc>
                <a:spcPct val="90000"/>
              </a:lnSpc>
            </a:pPr>
            <a:r>
              <a:rPr lang="en-US" sz="1800" dirty="0" smtClean="0"/>
              <a:t>Focused technical approach:</a:t>
            </a:r>
          </a:p>
          <a:p>
            <a:pPr lvl="1" eaLnBrk="1" hangingPunct="1">
              <a:lnSpc>
                <a:spcPct val="90000"/>
              </a:lnSpc>
            </a:pPr>
            <a:r>
              <a:rPr lang="en-US" sz="1600" dirty="0" smtClean="0"/>
              <a:t>performance tools for fast data access</a:t>
            </a:r>
          </a:p>
          <a:p>
            <a:pPr lvl="1" eaLnBrk="1" hangingPunct="1">
              <a:lnSpc>
                <a:spcPct val="90000"/>
              </a:lnSpc>
            </a:pPr>
            <a:r>
              <a:rPr lang="en-US" sz="1600" dirty="0" smtClean="0"/>
              <a:t>general purpose data exploration</a:t>
            </a:r>
          </a:p>
          <a:p>
            <a:pPr lvl="1" eaLnBrk="1" hangingPunct="1">
              <a:lnSpc>
                <a:spcPct val="90000"/>
              </a:lnSpc>
            </a:pPr>
            <a:r>
              <a:rPr lang="en-US" sz="1600" dirty="0" smtClean="0"/>
              <a:t>error bounded quantitative analysis </a:t>
            </a:r>
          </a:p>
          <a:p>
            <a:pPr lvl="1" eaLnBrk="1" hangingPunct="1">
              <a:lnSpc>
                <a:spcPct val="90000"/>
              </a:lnSpc>
            </a:pPr>
            <a:r>
              <a:rPr lang="en-US" sz="1600" dirty="0" smtClean="0"/>
              <a:t>feature extraction and tracking</a:t>
            </a:r>
          </a:p>
          <a:p>
            <a:pPr eaLnBrk="1" hangingPunct="1">
              <a:lnSpc>
                <a:spcPct val="90000"/>
              </a:lnSpc>
            </a:pPr>
            <a:r>
              <a:rPr lang="en-US" sz="1800" dirty="0" smtClean="0"/>
              <a:t>Interdisciplinary collaboration with domain scientists (from math to physics):</a:t>
            </a:r>
          </a:p>
          <a:p>
            <a:pPr lvl="1" eaLnBrk="1" hangingPunct="1">
              <a:lnSpc>
                <a:spcPct val="90000"/>
              </a:lnSpc>
            </a:pPr>
            <a:r>
              <a:rPr lang="en-US" sz="1600" dirty="0" smtClean="0"/>
              <a:t>motivating the work</a:t>
            </a:r>
          </a:p>
          <a:p>
            <a:pPr lvl="1" eaLnBrk="1" hangingPunct="1">
              <a:lnSpc>
                <a:spcPct val="90000"/>
              </a:lnSpc>
            </a:pPr>
            <a:r>
              <a:rPr lang="en-US" sz="1600" dirty="0" smtClean="0"/>
              <a:t>formal theoretical approaches</a:t>
            </a:r>
          </a:p>
          <a:p>
            <a:pPr lvl="1" eaLnBrk="1" hangingPunct="1">
              <a:lnSpc>
                <a:spcPct val="90000"/>
              </a:lnSpc>
            </a:pPr>
            <a:r>
              <a:rPr lang="en-US" sz="1600" dirty="0" smtClean="0"/>
              <a:t>feedback to specific disciplines</a:t>
            </a:r>
          </a:p>
        </p:txBody>
      </p:sp>
      <p:sp>
        <p:nvSpPr>
          <p:cNvPr id="7" name="Line 9"/>
          <p:cNvSpPr>
            <a:spLocks noChangeShapeType="1"/>
          </p:cNvSpPr>
          <p:nvPr/>
        </p:nvSpPr>
        <p:spPr bwMode="auto">
          <a:xfrm>
            <a:off x="533400" y="1571639"/>
            <a:ext cx="8077200" cy="0"/>
          </a:xfrm>
          <a:prstGeom prst="line">
            <a:avLst/>
          </a:prstGeom>
          <a:noFill/>
          <a:ln w="25400">
            <a:solidFill>
              <a:srgbClr val="3366FF"/>
            </a:solidFill>
            <a:round/>
            <a:headEnd/>
            <a:tailEnd/>
          </a:ln>
          <a:effectLst/>
        </p:spPr>
        <p:txBody>
          <a:bodyPr wrap="none" anchor="ctr"/>
          <a:lstStyle/>
          <a:p>
            <a:pPr>
              <a:defRPr/>
            </a:pPr>
            <a:endParaRPr lang="en-US"/>
          </a:p>
        </p:txBody>
      </p:sp>
      <p:sp>
        <p:nvSpPr>
          <p:cNvPr id="8" name="Line 10"/>
          <p:cNvSpPr>
            <a:spLocks noChangeShapeType="1"/>
          </p:cNvSpPr>
          <p:nvPr/>
        </p:nvSpPr>
        <p:spPr bwMode="auto">
          <a:xfrm>
            <a:off x="533400" y="1647839"/>
            <a:ext cx="8077200" cy="0"/>
          </a:xfrm>
          <a:prstGeom prst="line">
            <a:avLst/>
          </a:prstGeom>
          <a:noFill/>
          <a:ln w="38100">
            <a:solidFill>
              <a:srgbClr val="0A1B9E"/>
            </a:solidFill>
            <a:round/>
            <a:headEnd/>
            <a:tailEnd/>
          </a:ln>
          <a:effectLst/>
        </p:spPr>
        <p:txBody>
          <a:bodyPr wrap="none" anchor="ctr"/>
          <a:lstStyle/>
          <a:p>
            <a:pPr>
              <a:defRPr/>
            </a:pPr>
            <a:endParaRPr lang="en-US"/>
          </a:p>
        </p:txBody>
      </p:sp>
      <p:pic>
        <p:nvPicPr>
          <p:cNvPr id="9" name="Picture 15" descr="SCI_logo"/>
          <p:cNvPicPr>
            <a:picLocks noChangeAspect="1" noChangeArrowheads="1"/>
          </p:cNvPicPr>
          <p:nvPr/>
        </p:nvPicPr>
        <p:blipFill>
          <a:blip r:embed="rId6"/>
          <a:srcRect/>
          <a:stretch>
            <a:fillRect/>
          </a:stretch>
        </p:blipFill>
        <p:spPr bwMode="auto">
          <a:xfrm>
            <a:off x="-620" y="1155614"/>
            <a:ext cx="838820" cy="368400"/>
          </a:xfrm>
          <a:prstGeom prst="rect">
            <a:avLst/>
          </a:prstGeom>
          <a:noFill/>
          <a:ln w="9525">
            <a:solidFill>
              <a:schemeClr val="bg1"/>
            </a:solidFill>
            <a:miter lim="800000"/>
            <a:headEnd/>
            <a:tailEnd/>
          </a:ln>
        </p:spPr>
      </p:pic>
      <p:pic>
        <p:nvPicPr>
          <p:cNvPr id="10" name="Picture 8" descr="ViSUS-logo4"/>
          <p:cNvPicPr>
            <a:picLocks noChangeAspect="1" noChangeArrowheads="1"/>
          </p:cNvPicPr>
          <p:nvPr/>
        </p:nvPicPr>
        <p:blipFill>
          <a:blip r:embed="rId7" cstate="print"/>
          <a:srcRect/>
          <a:stretch>
            <a:fillRect/>
          </a:stretch>
        </p:blipFill>
        <p:spPr bwMode="auto">
          <a:xfrm>
            <a:off x="8505082" y="1155614"/>
            <a:ext cx="638918" cy="594325"/>
          </a:xfrm>
          <a:prstGeom prst="rect">
            <a:avLst/>
          </a:prstGeom>
          <a:noFill/>
          <a:ln w="9525">
            <a:noFill/>
            <a:miter lim="800000"/>
            <a:headEnd/>
            <a:tailEnd/>
          </a:ln>
        </p:spPr>
      </p:pic>
      <p:sp>
        <p:nvSpPr>
          <p:cNvPr id="2" name="Title 1"/>
          <p:cNvSpPr>
            <a:spLocks noGrp="1"/>
          </p:cNvSpPr>
          <p:nvPr>
            <p:ph type="title"/>
          </p:nvPr>
        </p:nvSpPr>
        <p:spPr>
          <a:xfrm>
            <a:off x="909147" y="270645"/>
            <a:ext cx="7785536" cy="914400"/>
          </a:xfrm>
        </p:spPr>
        <p:txBody>
          <a:bodyPr/>
          <a:lstStyle/>
          <a:p>
            <a:r>
              <a:rPr lang="en-US" dirty="0" smtClean="0"/>
              <a:t>A Data Analysis and Visualization Center Can be a Catalyst for a Virtuous Cycle of Collaborative Activities</a:t>
            </a:r>
            <a:endParaRPr lang="en-US" dirty="0"/>
          </a:p>
        </p:txBody>
      </p:sp>
      <p:pic>
        <p:nvPicPr>
          <p:cNvPr id="501762" name="Picture 2" descr="D:\pascucci_disk_backup\pascucci\eudora\attach\frontispiece-s1-vp.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541" t="30316" r="2922" b="5316"/>
          <a:stretch/>
        </p:blipFill>
        <p:spPr bwMode="auto">
          <a:xfrm>
            <a:off x="5519243" y="1710569"/>
            <a:ext cx="1983830" cy="17657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a:hlinkClick r:id="rId9" action="ppaction://program"/>
          </p:cNvPr>
          <p:cNvPicPr>
            <a:picLocks noChangeAspect="1" noChangeArrowheads="1"/>
          </p:cNvPicPr>
          <p:nvPr/>
        </p:nvPicPr>
        <p:blipFill>
          <a:blip r:embed="rId10">
            <a:clrChange>
              <a:clrFrom>
                <a:srgbClr val="FFFFFF"/>
              </a:clrFrom>
              <a:clrTo>
                <a:srgbClr val="FFFFFF">
                  <a:alpha val="0"/>
                </a:srgbClr>
              </a:clrTo>
            </a:clrChange>
          </a:blip>
          <a:srcRect l="49107"/>
          <a:stretch>
            <a:fillRect/>
          </a:stretch>
        </p:blipFill>
        <p:spPr bwMode="auto">
          <a:xfrm>
            <a:off x="7567448" y="1647839"/>
            <a:ext cx="1471888" cy="1637616"/>
          </a:xfrm>
          <a:prstGeom prst="rect">
            <a:avLst/>
          </a:prstGeom>
          <a:noFill/>
          <a:ln w="12700">
            <a:noFill/>
            <a:miter lim="800000"/>
            <a:headEnd type="none" w="sm" len="sm"/>
            <a:tailEnd type="none" w="sm" len="sm"/>
          </a:ln>
        </p:spPr>
      </p:pic>
      <p:pic>
        <p:nvPicPr>
          <p:cNvPr id="21" name="Temp+Cloud_0000_short.avi">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11"/>
          <a:srcRect/>
          <a:stretch>
            <a:fillRect/>
          </a:stretch>
        </p:blipFill>
        <p:spPr bwMode="auto">
          <a:xfrm>
            <a:off x="5178973" y="3476308"/>
            <a:ext cx="2025869" cy="1356025"/>
          </a:xfrm>
          <a:prstGeom prst="rect">
            <a:avLst/>
          </a:prstGeom>
          <a:noFill/>
          <a:ln w="9525">
            <a:noFill/>
            <a:miter lim="800000"/>
            <a:headEnd/>
            <a:tailEnd/>
          </a:ln>
        </p:spPr>
      </p:pic>
      <p:pic>
        <p:nvPicPr>
          <p:cNvPr id="12" name="Picture 7" descr="miranda-small"/>
          <p:cNvPicPr>
            <a:picLocks noChangeAspect="1" noChangeArrowheads="1"/>
          </p:cNvPicPr>
          <p:nvPr/>
        </p:nvPicPr>
        <p:blipFill>
          <a:blip r:embed="rId12"/>
          <a:srcRect/>
          <a:stretch>
            <a:fillRect/>
          </a:stretch>
        </p:blipFill>
        <p:spPr bwMode="auto">
          <a:xfrm>
            <a:off x="7070835" y="3236855"/>
            <a:ext cx="2136228" cy="2136228"/>
          </a:xfrm>
          <a:prstGeom prst="rect">
            <a:avLst/>
          </a:prstGeom>
          <a:noFill/>
          <a:ln w="9525">
            <a:noFill/>
            <a:miter lim="800000"/>
            <a:headEnd/>
            <a:tailEnd/>
          </a:ln>
        </p:spPr>
      </p:pic>
    </p:spTree>
    <p:extLst>
      <p:ext uri="{BB962C8B-B14F-4D97-AF65-F5344CB8AC3E}">
        <p14:creationId xmlns:p14="http://schemas.microsoft.com/office/powerpoint/2010/main" val="1767033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466"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1"/>
                                        </p:tgtEl>
                                      </p:cBhvr>
                                    </p:cmd>
                                  </p:childTnLst>
                                </p:cTn>
                              </p:par>
                            </p:childTnLst>
                          </p:cTn>
                        </p:par>
                      </p:childTnLst>
                    </p:cTn>
                  </p:par>
                </p:childTnLst>
              </p:cTn>
              <p:nextCondLst>
                <p:cond evt="onClick" delay="0">
                  <p:tgtEl>
                    <p:spTgt spid="21"/>
                  </p:tgtEl>
                </p:cond>
              </p:nextCondLst>
            </p:seq>
            <p:video>
              <p:cMediaNode>
                <p:cTn id="12" fill="hold" display="0">
                  <p:stCondLst>
                    <p:cond delay="indefinite"/>
                  </p:stCondLst>
                  <p:endCondLst>
                    <p:cond evt="onNext" delay="0">
                      <p:tgtEl>
                        <p:sldTgt/>
                      </p:tgtEl>
                    </p:cond>
                    <p:cond evt="onPrev" delay="0">
                      <p:tgtEl>
                        <p:sldTgt/>
                      </p:tgtEl>
                    </p:cond>
                  </p:endCondLst>
                </p:cTn>
                <p:tgtEl>
                  <p:spTgt spid="21"/>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514350" y="114300"/>
            <a:ext cx="8312150" cy="908050"/>
          </a:xfrm>
        </p:spPr>
        <p:txBody>
          <a:bodyPr/>
          <a:lstStyle/>
          <a:p>
            <a:r>
              <a:rPr lang="en-US" sz="2800" dirty="0" smtClean="0"/>
              <a:t>A Science </a:t>
            </a:r>
            <a:r>
              <a:rPr lang="en-US" sz="2800" dirty="0" err="1" smtClean="0"/>
              <a:t>Cyberinfrastructure</a:t>
            </a:r>
            <a:r>
              <a:rPr lang="en-US" sz="2800" dirty="0" smtClean="0"/>
              <a:t> </a:t>
            </a:r>
            <a:r>
              <a:rPr lang="en-US" sz="2800" dirty="0" smtClean="0"/>
              <a:t>Requires </a:t>
            </a:r>
            <a:r>
              <a:rPr lang="en-US" sz="2800" dirty="0" smtClean="0"/>
              <a:t/>
            </a:r>
            <a:br>
              <a:rPr lang="en-US" sz="2800" dirty="0" smtClean="0"/>
            </a:br>
            <a:r>
              <a:rPr lang="en-US" sz="2800" dirty="0" smtClean="0"/>
              <a:t>Efficient</a:t>
            </a:r>
            <a:r>
              <a:rPr lang="en-US" sz="2800" dirty="0"/>
              <a:t> </a:t>
            </a:r>
            <a:r>
              <a:rPr lang="en-US" sz="2800" dirty="0" smtClean="0"/>
              <a:t>Big Data </a:t>
            </a:r>
            <a:r>
              <a:rPr lang="en-US" sz="2800" dirty="0"/>
              <a:t>Management and </a:t>
            </a:r>
            <a:r>
              <a:rPr lang="en-US" sz="2800" dirty="0" smtClean="0"/>
              <a:t>Processing</a:t>
            </a:r>
            <a:endParaRPr lang="en-US" sz="2800" dirty="0"/>
          </a:p>
        </p:txBody>
      </p:sp>
      <p:sp>
        <p:nvSpPr>
          <p:cNvPr id="384003" name="Rectangle 3"/>
          <p:cNvSpPr>
            <a:spLocks noGrp="1" noChangeArrowheads="1"/>
          </p:cNvSpPr>
          <p:nvPr>
            <p:ph type="body" idx="1"/>
          </p:nvPr>
        </p:nvSpPr>
        <p:spPr>
          <a:xfrm>
            <a:off x="368300" y="1508125"/>
            <a:ext cx="8520113" cy="4957763"/>
          </a:xfrm>
        </p:spPr>
        <p:txBody>
          <a:bodyPr/>
          <a:lstStyle/>
          <a:p>
            <a:pPr>
              <a:spcAft>
                <a:spcPts val="700"/>
              </a:spcAft>
            </a:pPr>
            <a:r>
              <a:rPr lang="en-US" dirty="0"/>
              <a:t>Advanced data storage techniques:</a:t>
            </a:r>
          </a:p>
          <a:p>
            <a:pPr lvl="1">
              <a:spcAft>
                <a:spcPts val="700"/>
              </a:spcAft>
            </a:pPr>
            <a:r>
              <a:rPr lang="en-US" sz="1800" dirty="0"/>
              <a:t>Data re-organization.</a:t>
            </a:r>
            <a:endParaRPr lang="en-US" sz="500" dirty="0"/>
          </a:p>
          <a:p>
            <a:pPr lvl="1">
              <a:spcAft>
                <a:spcPts val="700"/>
              </a:spcAft>
            </a:pPr>
            <a:r>
              <a:rPr lang="en-US" sz="1800" dirty="0"/>
              <a:t>Compression.</a:t>
            </a:r>
          </a:p>
          <a:p>
            <a:pPr>
              <a:spcAft>
                <a:spcPts val="700"/>
              </a:spcAft>
            </a:pPr>
            <a:r>
              <a:rPr lang="en-US" dirty="0"/>
              <a:t>Advanced algorithmic techniques:</a:t>
            </a:r>
          </a:p>
          <a:p>
            <a:pPr lvl="1">
              <a:spcAft>
                <a:spcPts val="700"/>
              </a:spcAft>
            </a:pPr>
            <a:r>
              <a:rPr lang="en-US" dirty="0"/>
              <a:t> </a:t>
            </a:r>
            <a:r>
              <a:rPr lang="en-US" sz="1800" dirty="0"/>
              <a:t>Streaming.</a:t>
            </a:r>
          </a:p>
          <a:p>
            <a:pPr lvl="1">
              <a:spcAft>
                <a:spcPts val="700"/>
              </a:spcAft>
            </a:pPr>
            <a:r>
              <a:rPr lang="en-US" sz="1800" dirty="0"/>
              <a:t> Progressive multi-resolution.</a:t>
            </a:r>
          </a:p>
          <a:p>
            <a:pPr lvl="1">
              <a:spcAft>
                <a:spcPts val="700"/>
              </a:spcAft>
            </a:pPr>
            <a:r>
              <a:rPr lang="en-US" sz="1800" dirty="0"/>
              <a:t>Out of core computations.</a:t>
            </a:r>
          </a:p>
          <a:p>
            <a:pPr>
              <a:spcAft>
                <a:spcPts val="700"/>
              </a:spcAft>
            </a:pPr>
            <a:r>
              <a:rPr lang="en-US" dirty="0"/>
              <a:t>Scalability across a wide range of running conditions: </a:t>
            </a:r>
          </a:p>
          <a:p>
            <a:pPr lvl="1">
              <a:spcAft>
                <a:spcPts val="700"/>
              </a:spcAft>
            </a:pPr>
            <a:r>
              <a:rPr lang="en-US" dirty="0"/>
              <a:t> </a:t>
            </a:r>
            <a:r>
              <a:rPr lang="en-US" sz="1800" dirty="0"/>
              <a:t>From laptop, to office desktop, </a:t>
            </a:r>
            <a:br>
              <a:rPr lang="en-US" sz="1800" dirty="0"/>
            </a:br>
            <a:r>
              <a:rPr lang="en-US" sz="1800" dirty="0"/>
              <a:t> to cluster of PC, to BG/L.</a:t>
            </a:r>
          </a:p>
          <a:p>
            <a:pPr lvl="1">
              <a:spcAft>
                <a:spcPts val="700"/>
              </a:spcAft>
            </a:pPr>
            <a:r>
              <a:rPr lang="en-US" sz="1800" dirty="0"/>
              <a:t> Memory, to disk, to remote </a:t>
            </a:r>
            <a:br>
              <a:rPr lang="en-US" sz="1800" dirty="0"/>
            </a:br>
            <a:r>
              <a:rPr lang="en-US" sz="1800" dirty="0"/>
              <a:t> data access.</a:t>
            </a:r>
          </a:p>
          <a:p>
            <a:pPr lvl="1">
              <a:spcAft>
                <a:spcPts val="700"/>
              </a:spcAft>
            </a:pPr>
            <a:endParaRPr lang="en-US" sz="1800" dirty="0"/>
          </a:p>
          <a:p>
            <a:pPr lvl="1">
              <a:spcAft>
                <a:spcPts val="700"/>
              </a:spcAft>
            </a:pPr>
            <a:endParaRPr lang="en-US" sz="1800" dirty="0"/>
          </a:p>
        </p:txBody>
      </p:sp>
      <p:pic>
        <p:nvPicPr>
          <p:cNvPr id="384004" name="Picture 4"/>
          <p:cNvPicPr>
            <a:picLocks noChangeAspect="1" noChangeArrowheads="1"/>
          </p:cNvPicPr>
          <p:nvPr/>
        </p:nvPicPr>
        <p:blipFill>
          <a:blip r:embed="rId4" cstate="print">
            <a:clrChange>
              <a:clrFrom>
                <a:srgbClr val="000000"/>
              </a:clrFrom>
              <a:clrTo>
                <a:srgbClr val="000000">
                  <a:alpha val="0"/>
                </a:srgbClr>
              </a:clrTo>
            </a:clrChange>
          </a:blip>
          <a:srcRect l="5515" r="-7056" b="3276"/>
          <a:stretch>
            <a:fillRect/>
          </a:stretch>
        </p:blipFill>
        <p:spPr bwMode="auto">
          <a:xfrm>
            <a:off x="4918075" y="3348038"/>
            <a:ext cx="1987550" cy="1077912"/>
          </a:xfrm>
          <a:prstGeom prst="rect">
            <a:avLst/>
          </a:prstGeom>
          <a:noFill/>
          <a:ln w="12700">
            <a:noFill/>
            <a:miter lim="800000"/>
            <a:headEnd type="none" w="sm" len="sm"/>
            <a:tailEnd type="none" w="sm" len="sm"/>
          </a:ln>
          <a:effectLst/>
        </p:spPr>
      </p:pic>
      <p:pic>
        <p:nvPicPr>
          <p:cNvPr id="384005" name="Picture 5">
            <a:hlinkClick r:id="rId5" action="ppaction://program"/>
          </p:cNvPr>
          <p:cNvPicPr>
            <a:picLocks noChangeAspect="1" noChangeArrowheads="1"/>
          </p:cNvPicPr>
          <p:nvPr/>
        </p:nvPicPr>
        <p:blipFill>
          <a:blip r:embed="rId6" cstate="print">
            <a:clrChange>
              <a:clrFrom>
                <a:srgbClr val="000000"/>
              </a:clrFrom>
              <a:clrTo>
                <a:srgbClr val="000000">
                  <a:alpha val="0"/>
                </a:srgbClr>
              </a:clrTo>
            </a:clrChange>
          </a:blip>
          <a:srcRect l="5498" b="3745"/>
          <a:stretch>
            <a:fillRect/>
          </a:stretch>
        </p:blipFill>
        <p:spPr bwMode="auto">
          <a:xfrm>
            <a:off x="6918325" y="3332163"/>
            <a:ext cx="1855788" cy="1101725"/>
          </a:xfrm>
          <a:prstGeom prst="rect">
            <a:avLst/>
          </a:prstGeom>
          <a:noFill/>
          <a:ln w="12700">
            <a:noFill/>
            <a:miter lim="800000"/>
            <a:headEnd type="none" w="sm" len="sm"/>
            <a:tailEnd type="none" w="sm" len="sm"/>
          </a:ln>
          <a:effectLst/>
        </p:spPr>
      </p:pic>
      <p:sp>
        <p:nvSpPr>
          <p:cNvPr id="384006" name="Line 6"/>
          <p:cNvSpPr>
            <a:spLocks noChangeShapeType="1"/>
          </p:cNvSpPr>
          <p:nvPr/>
        </p:nvSpPr>
        <p:spPr bwMode="auto">
          <a:xfrm>
            <a:off x="6664325" y="3905250"/>
            <a:ext cx="246063" cy="0"/>
          </a:xfrm>
          <a:prstGeom prst="line">
            <a:avLst/>
          </a:prstGeom>
          <a:noFill/>
          <a:ln w="57150">
            <a:solidFill>
              <a:schemeClr val="tx1"/>
            </a:solidFill>
            <a:round/>
            <a:headEnd type="none" w="sm" len="sm"/>
            <a:tailEnd type="triangle" w="sm" len="sm"/>
          </a:ln>
          <a:effectLst/>
        </p:spPr>
        <p:txBody>
          <a:bodyPr/>
          <a:lstStyle/>
          <a:p>
            <a:endParaRPr lang="en-US"/>
          </a:p>
        </p:txBody>
      </p:sp>
      <p:grpSp>
        <p:nvGrpSpPr>
          <p:cNvPr id="2" name="Group 7"/>
          <p:cNvGrpSpPr>
            <a:grpSpLocks/>
          </p:cNvGrpSpPr>
          <p:nvPr/>
        </p:nvGrpSpPr>
        <p:grpSpPr bwMode="auto">
          <a:xfrm flipH="1">
            <a:off x="5038725" y="5570538"/>
            <a:ext cx="1001713" cy="398462"/>
            <a:chOff x="3871" y="3584"/>
            <a:chExt cx="631" cy="251"/>
          </a:xfrm>
        </p:grpSpPr>
        <p:sp>
          <p:nvSpPr>
            <p:cNvPr id="384008" name="Line 8"/>
            <p:cNvSpPr>
              <a:spLocks noChangeAspect="1" noChangeShapeType="1"/>
            </p:cNvSpPr>
            <p:nvPr/>
          </p:nvSpPr>
          <p:spPr bwMode="auto">
            <a:xfrm>
              <a:off x="3871" y="3584"/>
              <a:ext cx="631" cy="4"/>
            </a:xfrm>
            <a:prstGeom prst="line">
              <a:avLst/>
            </a:prstGeom>
            <a:noFill/>
            <a:ln w="12700">
              <a:solidFill>
                <a:schemeClr val="tx1"/>
              </a:solidFill>
              <a:round/>
              <a:headEnd/>
              <a:tailEnd/>
            </a:ln>
            <a:effectLst/>
          </p:spPr>
          <p:txBody>
            <a:bodyPr/>
            <a:lstStyle/>
            <a:p>
              <a:endParaRPr lang="en-US"/>
            </a:p>
          </p:txBody>
        </p:sp>
        <p:grpSp>
          <p:nvGrpSpPr>
            <p:cNvPr id="3" name="Group 9"/>
            <p:cNvGrpSpPr>
              <a:grpSpLocks noChangeAspect="1"/>
            </p:cNvGrpSpPr>
            <p:nvPr/>
          </p:nvGrpSpPr>
          <p:grpSpPr bwMode="auto">
            <a:xfrm flipH="1">
              <a:off x="3876" y="3673"/>
              <a:ext cx="626" cy="162"/>
              <a:chOff x="6201" y="10553"/>
              <a:chExt cx="1980" cy="661"/>
            </a:xfrm>
          </p:grpSpPr>
          <p:sp>
            <p:nvSpPr>
              <p:cNvPr id="384010" name="Freeform 10"/>
              <p:cNvSpPr>
                <a:spLocks noChangeAspect="1"/>
              </p:cNvSpPr>
              <p:nvPr/>
            </p:nvSpPr>
            <p:spPr bwMode="auto">
              <a:xfrm flipH="1">
                <a:off x="6201" y="10553"/>
                <a:ext cx="1980" cy="661"/>
              </a:xfrm>
              <a:custGeom>
                <a:avLst/>
                <a:gdLst/>
                <a:ahLst/>
                <a:cxnLst>
                  <a:cxn ang="0">
                    <a:pos x="0" y="0"/>
                  </a:cxn>
                  <a:cxn ang="0">
                    <a:pos x="846" y="138"/>
                  </a:cxn>
                  <a:cxn ang="0">
                    <a:pos x="1212" y="378"/>
                  </a:cxn>
                </a:cxnLst>
                <a:rect l="0" t="0" r="r" b="b"/>
                <a:pathLst>
                  <a:path w="1212" h="378">
                    <a:moveTo>
                      <a:pt x="0" y="0"/>
                    </a:moveTo>
                    <a:cubicBezTo>
                      <a:pt x="140" y="23"/>
                      <a:pt x="644" y="75"/>
                      <a:pt x="846" y="138"/>
                    </a:cubicBezTo>
                    <a:cubicBezTo>
                      <a:pt x="1039" y="206"/>
                      <a:pt x="1136" y="328"/>
                      <a:pt x="1212" y="378"/>
                    </a:cubicBezTo>
                  </a:path>
                </a:pathLst>
              </a:custGeom>
              <a:noFill/>
              <a:ln w="12700" cmpd="sng">
                <a:solidFill>
                  <a:srgbClr val="DDDDDD"/>
                </a:solidFill>
                <a:round/>
                <a:headEnd type="none" w="med" len="med"/>
                <a:tailEnd type="none" w="med" len="med"/>
              </a:ln>
              <a:effectLst/>
            </p:spPr>
            <p:txBody>
              <a:bodyPr/>
              <a:lstStyle/>
              <a:p>
                <a:endParaRPr lang="en-US"/>
              </a:p>
            </p:txBody>
          </p:sp>
          <p:sp>
            <p:nvSpPr>
              <p:cNvPr id="384011" name="Freeform 11"/>
              <p:cNvSpPr>
                <a:spLocks noChangeAspect="1"/>
              </p:cNvSpPr>
              <p:nvPr/>
            </p:nvSpPr>
            <p:spPr bwMode="auto">
              <a:xfrm flipH="1">
                <a:off x="6201" y="10553"/>
                <a:ext cx="1980" cy="661"/>
              </a:xfrm>
              <a:custGeom>
                <a:avLst/>
                <a:gdLst/>
                <a:ahLst/>
                <a:cxnLst>
                  <a:cxn ang="0">
                    <a:pos x="0" y="0"/>
                  </a:cxn>
                  <a:cxn ang="0">
                    <a:pos x="846" y="138"/>
                  </a:cxn>
                  <a:cxn ang="0">
                    <a:pos x="1212" y="378"/>
                  </a:cxn>
                </a:cxnLst>
                <a:rect l="0" t="0" r="r" b="b"/>
                <a:pathLst>
                  <a:path w="1212" h="378">
                    <a:moveTo>
                      <a:pt x="0" y="0"/>
                    </a:moveTo>
                    <a:cubicBezTo>
                      <a:pt x="140" y="23"/>
                      <a:pt x="644" y="75"/>
                      <a:pt x="846" y="138"/>
                    </a:cubicBezTo>
                    <a:cubicBezTo>
                      <a:pt x="1039" y="206"/>
                      <a:pt x="1136" y="328"/>
                      <a:pt x="1212" y="378"/>
                    </a:cubicBezTo>
                  </a:path>
                </a:pathLst>
              </a:custGeom>
              <a:noFill/>
              <a:ln w="12700" cmpd="sng">
                <a:solidFill>
                  <a:schemeClr val="tx1"/>
                </a:solidFill>
                <a:round/>
                <a:headEnd type="none" w="med" len="med"/>
                <a:tailEnd type="none" w="med" len="med"/>
              </a:ln>
              <a:effectLst/>
            </p:spPr>
            <p:txBody>
              <a:bodyPr/>
              <a:lstStyle/>
              <a:p>
                <a:endParaRPr lang="en-US"/>
              </a:p>
            </p:txBody>
          </p:sp>
        </p:grpSp>
        <p:grpSp>
          <p:nvGrpSpPr>
            <p:cNvPr id="4" name="Group 12"/>
            <p:cNvGrpSpPr>
              <a:grpSpLocks noChangeAspect="1"/>
            </p:cNvGrpSpPr>
            <p:nvPr/>
          </p:nvGrpSpPr>
          <p:grpSpPr bwMode="auto">
            <a:xfrm flipH="1">
              <a:off x="3957" y="3622"/>
              <a:ext cx="545" cy="95"/>
              <a:chOff x="6201" y="10466"/>
              <a:chExt cx="1966" cy="354"/>
            </a:xfrm>
          </p:grpSpPr>
          <p:sp>
            <p:nvSpPr>
              <p:cNvPr id="384013" name="Freeform 13"/>
              <p:cNvSpPr>
                <a:spLocks noChangeAspect="1"/>
              </p:cNvSpPr>
              <p:nvPr/>
            </p:nvSpPr>
            <p:spPr bwMode="auto">
              <a:xfrm>
                <a:off x="6201" y="10466"/>
                <a:ext cx="1966" cy="354"/>
              </a:xfrm>
              <a:custGeom>
                <a:avLst/>
                <a:gdLst/>
                <a:ahLst/>
                <a:cxnLst>
                  <a:cxn ang="0">
                    <a:pos x="1954" y="0"/>
                  </a:cxn>
                  <a:cxn ang="0">
                    <a:pos x="767" y="112"/>
                  </a:cxn>
                  <a:cxn ang="0">
                    <a:pos x="0" y="352"/>
                  </a:cxn>
                </a:cxnLst>
                <a:rect l="0" t="0" r="r" b="b"/>
                <a:pathLst>
                  <a:path w="1954" h="352">
                    <a:moveTo>
                      <a:pt x="1954" y="0"/>
                    </a:moveTo>
                    <a:cubicBezTo>
                      <a:pt x="1756" y="19"/>
                      <a:pt x="1111" y="68"/>
                      <a:pt x="767" y="112"/>
                    </a:cubicBezTo>
                    <a:cubicBezTo>
                      <a:pt x="423" y="156"/>
                      <a:pt x="160" y="302"/>
                      <a:pt x="0" y="352"/>
                    </a:cubicBezTo>
                  </a:path>
                </a:pathLst>
              </a:custGeom>
              <a:noFill/>
              <a:ln w="12700" cmpd="sng">
                <a:solidFill>
                  <a:srgbClr val="DDDDDD"/>
                </a:solidFill>
                <a:round/>
                <a:headEnd type="none" w="med" len="med"/>
                <a:tailEnd type="none" w="med" len="med"/>
              </a:ln>
              <a:effectLst/>
            </p:spPr>
            <p:txBody>
              <a:bodyPr/>
              <a:lstStyle/>
              <a:p>
                <a:endParaRPr lang="en-US"/>
              </a:p>
            </p:txBody>
          </p:sp>
          <p:sp>
            <p:nvSpPr>
              <p:cNvPr id="384014" name="Freeform 14"/>
              <p:cNvSpPr>
                <a:spLocks noChangeAspect="1"/>
              </p:cNvSpPr>
              <p:nvPr/>
            </p:nvSpPr>
            <p:spPr bwMode="auto">
              <a:xfrm>
                <a:off x="6201" y="10466"/>
                <a:ext cx="1966" cy="354"/>
              </a:xfrm>
              <a:custGeom>
                <a:avLst/>
                <a:gdLst/>
                <a:ahLst/>
                <a:cxnLst>
                  <a:cxn ang="0">
                    <a:pos x="1954" y="0"/>
                  </a:cxn>
                  <a:cxn ang="0">
                    <a:pos x="767" y="112"/>
                  </a:cxn>
                  <a:cxn ang="0">
                    <a:pos x="0" y="352"/>
                  </a:cxn>
                </a:cxnLst>
                <a:rect l="0" t="0" r="r" b="b"/>
                <a:pathLst>
                  <a:path w="1954" h="352">
                    <a:moveTo>
                      <a:pt x="1954" y="0"/>
                    </a:moveTo>
                    <a:cubicBezTo>
                      <a:pt x="1756" y="19"/>
                      <a:pt x="1111" y="68"/>
                      <a:pt x="767" y="112"/>
                    </a:cubicBezTo>
                    <a:cubicBezTo>
                      <a:pt x="423" y="156"/>
                      <a:pt x="160" y="302"/>
                      <a:pt x="0" y="352"/>
                    </a:cubicBezTo>
                  </a:path>
                </a:pathLst>
              </a:custGeom>
              <a:noFill/>
              <a:ln w="12700" cmpd="sng">
                <a:solidFill>
                  <a:schemeClr val="tx1"/>
                </a:solidFill>
                <a:round/>
                <a:headEnd type="none" w="med" len="med"/>
                <a:tailEnd type="none" w="med" len="med"/>
              </a:ln>
              <a:effectLst/>
            </p:spPr>
            <p:txBody>
              <a:bodyPr/>
              <a:lstStyle/>
              <a:p>
                <a:endParaRPr lang="en-US"/>
              </a:p>
            </p:txBody>
          </p:sp>
        </p:grpSp>
      </p:grpSp>
      <p:grpSp>
        <p:nvGrpSpPr>
          <p:cNvPr id="5" name="Group 15"/>
          <p:cNvGrpSpPr>
            <a:grpSpLocks/>
          </p:cNvGrpSpPr>
          <p:nvPr/>
        </p:nvGrpSpPr>
        <p:grpSpPr bwMode="auto">
          <a:xfrm>
            <a:off x="5638800" y="5238750"/>
            <a:ext cx="933450" cy="633413"/>
            <a:chOff x="4968" y="3073"/>
            <a:chExt cx="588" cy="399"/>
          </a:xfrm>
        </p:grpSpPr>
        <p:grpSp>
          <p:nvGrpSpPr>
            <p:cNvPr id="6" name="Group 16"/>
            <p:cNvGrpSpPr>
              <a:grpSpLocks/>
            </p:cNvGrpSpPr>
            <p:nvPr/>
          </p:nvGrpSpPr>
          <p:grpSpPr bwMode="auto">
            <a:xfrm>
              <a:off x="4968" y="3073"/>
              <a:ext cx="588" cy="399"/>
              <a:chOff x="6756" y="1048"/>
              <a:chExt cx="739" cy="500"/>
            </a:xfrm>
          </p:grpSpPr>
          <p:sp>
            <p:nvSpPr>
              <p:cNvPr id="384017" name="Oval 17"/>
              <p:cNvSpPr>
                <a:spLocks noChangeArrowheads="1"/>
              </p:cNvSpPr>
              <p:nvPr/>
            </p:nvSpPr>
            <p:spPr bwMode="auto">
              <a:xfrm>
                <a:off x="6756" y="1272"/>
                <a:ext cx="739" cy="276"/>
              </a:xfrm>
              <a:prstGeom prst="ellipse">
                <a:avLst/>
              </a:prstGeom>
              <a:solidFill>
                <a:srgbClr val="A8BCA2"/>
              </a:solidFill>
              <a:ln w="9525">
                <a:solidFill>
                  <a:schemeClr val="tx1"/>
                </a:solidFill>
                <a:round/>
                <a:headEnd/>
                <a:tailEnd/>
              </a:ln>
              <a:effectLst/>
            </p:spPr>
            <p:txBody>
              <a:bodyPr wrap="none" anchor="ctr"/>
              <a:lstStyle/>
              <a:p>
                <a:endParaRPr lang="en-US"/>
              </a:p>
            </p:txBody>
          </p:sp>
          <p:sp>
            <p:nvSpPr>
              <p:cNvPr id="384018" name="AutoShape 18"/>
              <p:cNvSpPr>
                <a:spLocks noChangeAspect="1" noChangeArrowheads="1" noTextEdit="1"/>
              </p:cNvSpPr>
              <p:nvPr/>
            </p:nvSpPr>
            <p:spPr bwMode="auto">
              <a:xfrm>
                <a:off x="6869" y="1048"/>
                <a:ext cx="522" cy="451"/>
              </a:xfrm>
              <a:prstGeom prst="rect">
                <a:avLst/>
              </a:prstGeom>
              <a:noFill/>
              <a:ln w="9525">
                <a:noFill/>
                <a:miter lim="800000"/>
                <a:headEnd/>
                <a:tailEnd/>
              </a:ln>
            </p:spPr>
            <p:txBody>
              <a:bodyPr/>
              <a:lstStyle/>
              <a:p>
                <a:endParaRPr lang="en-US"/>
              </a:p>
            </p:txBody>
          </p:sp>
          <p:sp>
            <p:nvSpPr>
              <p:cNvPr id="384019" name="Freeform 19"/>
              <p:cNvSpPr>
                <a:spLocks/>
              </p:cNvSpPr>
              <p:nvPr/>
            </p:nvSpPr>
            <p:spPr bwMode="auto">
              <a:xfrm>
                <a:off x="6869" y="1049"/>
                <a:ext cx="473" cy="450"/>
              </a:xfrm>
              <a:custGeom>
                <a:avLst/>
                <a:gdLst/>
                <a:ahLst/>
                <a:cxnLst>
                  <a:cxn ang="0">
                    <a:pos x="679" y="0"/>
                  </a:cxn>
                  <a:cxn ang="0">
                    <a:pos x="753" y="1"/>
                  </a:cxn>
                  <a:cxn ang="0">
                    <a:pos x="827" y="2"/>
                  </a:cxn>
                  <a:cxn ang="0">
                    <a:pos x="900" y="3"/>
                  </a:cxn>
                  <a:cxn ang="0">
                    <a:pos x="973" y="6"/>
                  </a:cxn>
                  <a:cxn ang="0">
                    <a:pos x="1047" y="9"/>
                  </a:cxn>
                  <a:cxn ang="0">
                    <a:pos x="1119" y="12"/>
                  </a:cxn>
                  <a:cxn ang="0">
                    <a:pos x="1191" y="16"/>
                  </a:cxn>
                  <a:cxn ang="0">
                    <a:pos x="1263" y="20"/>
                  </a:cxn>
                  <a:cxn ang="0">
                    <a:pos x="1335" y="25"/>
                  </a:cxn>
                  <a:cxn ang="0">
                    <a:pos x="1408" y="31"/>
                  </a:cxn>
                  <a:cxn ang="0">
                    <a:pos x="1481" y="36"/>
                  </a:cxn>
                  <a:cxn ang="0">
                    <a:pos x="1553" y="42"/>
                  </a:cxn>
                  <a:cxn ang="0">
                    <a:pos x="1626" y="48"/>
                  </a:cxn>
                  <a:cxn ang="0">
                    <a:pos x="1699" y="56"/>
                  </a:cxn>
                  <a:cxn ang="0">
                    <a:pos x="1773" y="63"/>
                  </a:cxn>
                  <a:cxn ang="0">
                    <a:pos x="1875" y="87"/>
                  </a:cxn>
                  <a:cxn ang="0">
                    <a:pos x="1888" y="220"/>
                  </a:cxn>
                  <a:cxn ang="0">
                    <a:pos x="1877" y="416"/>
                  </a:cxn>
                  <a:cxn ang="0">
                    <a:pos x="1856" y="666"/>
                  </a:cxn>
                  <a:cxn ang="0">
                    <a:pos x="1825" y="934"/>
                  </a:cxn>
                  <a:cxn ang="0">
                    <a:pos x="1779" y="1086"/>
                  </a:cxn>
                  <a:cxn ang="0">
                    <a:pos x="1575" y="1086"/>
                  </a:cxn>
                  <a:cxn ang="0">
                    <a:pos x="1760" y="1117"/>
                  </a:cxn>
                  <a:cxn ang="0">
                    <a:pos x="1782" y="1165"/>
                  </a:cxn>
                  <a:cxn ang="0">
                    <a:pos x="1774" y="1240"/>
                  </a:cxn>
                  <a:cxn ang="0">
                    <a:pos x="1620" y="1576"/>
                  </a:cxn>
                  <a:cxn ang="0">
                    <a:pos x="1436" y="1794"/>
                  </a:cxn>
                  <a:cxn ang="0">
                    <a:pos x="1343" y="1780"/>
                  </a:cxn>
                  <a:cxn ang="0">
                    <a:pos x="1256" y="1764"/>
                  </a:cxn>
                  <a:cxn ang="0">
                    <a:pos x="1174" y="1747"/>
                  </a:cxn>
                  <a:cxn ang="0">
                    <a:pos x="1096" y="1729"/>
                  </a:cxn>
                  <a:cxn ang="0">
                    <a:pos x="1019" y="1709"/>
                  </a:cxn>
                  <a:cxn ang="0">
                    <a:pos x="942" y="1690"/>
                  </a:cxn>
                  <a:cxn ang="0">
                    <a:pos x="864" y="1670"/>
                  </a:cxn>
                  <a:cxn ang="0">
                    <a:pos x="571" y="1631"/>
                  </a:cxn>
                  <a:cxn ang="0">
                    <a:pos x="503" y="1624"/>
                  </a:cxn>
                  <a:cxn ang="0">
                    <a:pos x="441" y="1617"/>
                  </a:cxn>
                  <a:cxn ang="0">
                    <a:pos x="384" y="1609"/>
                  </a:cxn>
                  <a:cxn ang="0">
                    <a:pos x="327" y="1600"/>
                  </a:cxn>
                  <a:cxn ang="0">
                    <a:pos x="269" y="1588"/>
                  </a:cxn>
                  <a:cxn ang="0">
                    <a:pos x="206" y="1575"/>
                  </a:cxn>
                  <a:cxn ang="0">
                    <a:pos x="137" y="1557"/>
                  </a:cxn>
                  <a:cxn ang="0">
                    <a:pos x="59" y="1534"/>
                  </a:cxn>
                  <a:cxn ang="0">
                    <a:pos x="0" y="1430"/>
                  </a:cxn>
                  <a:cxn ang="0">
                    <a:pos x="259" y="1193"/>
                  </a:cxn>
                  <a:cxn ang="0">
                    <a:pos x="524" y="1008"/>
                  </a:cxn>
                  <a:cxn ang="0">
                    <a:pos x="550" y="935"/>
                  </a:cxn>
                  <a:cxn ang="0">
                    <a:pos x="705" y="934"/>
                  </a:cxn>
                  <a:cxn ang="0">
                    <a:pos x="547" y="816"/>
                  </a:cxn>
                  <a:cxn ang="0">
                    <a:pos x="562" y="604"/>
                  </a:cxn>
                  <a:cxn ang="0">
                    <a:pos x="578" y="372"/>
                  </a:cxn>
                  <a:cxn ang="0">
                    <a:pos x="604" y="132"/>
                  </a:cxn>
                  <a:cxn ang="0">
                    <a:pos x="641" y="0"/>
                  </a:cxn>
                </a:cxnLst>
                <a:rect l="0" t="0" r="r" b="b"/>
                <a:pathLst>
                  <a:path w="1890" h="1800">
                    <a:moveTo>
                      <a:pt x="641" y="0"/>
                    </a:moveTo>
                    <a:lnTo>
                      <a:pt x="679" y="0"/>
                    </a:lnTo>
                    <a:lnTo>
                      <a:pt x="716" y="0"/>
                    </a:lnTo>
                    <a:lnTo>
                      <a:pt x="753" y="1"/>
                    </a:lnTo>
                    <a:lnTo>
                      <a:pt x="790" y="1"/>
                    </a:lnTo>
                    <a:lnTo>
                      <a:pt x="827" y="2"/>
                    </a:lnTo>
                    <a:lnTo>
                      <a:pt x="864" y="2"/>
                    </a:lnTo>
                    <a:lnTo>
                      <a:pt x="900" y="3"/>
                    </a:lnTo>
                    <a:lnTo>
                      <a:pt x="937" y="4"/>
                    </a:lnTo>
                    <a:lnTo>
                      <a:pt x="973" y="6"/>
                    </a:lnTo>
                    <a:lnTo>
                      <a:pt x="1010" y="7"/>
                    </a:lnTo>
                    <a:lnTo>
                      <a:pt x="1047" y="9"/>
                    </a:lnTo>
                    <a:lnTo>
                      <a:pt x="1083" y="11"/>
                    </a:lnTo>
                    <a:lnTo>
                      <a:pt x="1119" y="12"/>
                    </a:lnTo>
                    <a:lnTo>
                      <a:pt x="1155" y="14"/>
                    </a:lnTo>
                    <a:lnTo>
                      <a:pt x="1191" y="16"/>
                    </a:lnTo>
                    <a:lnTo>
                      <a:pt x="1228" y="18"/>
                    </a:lnTo>
                    <a:lnTo>
                      <a:pt x="1263" y="20"/>
                    </a:lnTo>
                    <a:lnTo>
                      <a:pt x="1300" y="22"/>
                    </a:lnTo>
                    <a:lnTo>
                      <a:pt x="1335" y="25"/>
                    </a:lnTo>
                    <a:lnTo>
                      <a:pt x="1372" y="27"/>
                    </a:lnTo>
                    <a:lnTo>
                      <a:pt x="1408" y="31"/>
                    </a:lnTo>
                    <a:lnTo>
                      <a:pt x="1444" y="33"/>
                    </a:lnTo>
                    <a:lnTo>
                      <a:pt x="1481" y="36"/>
                    </a:lnTo>
                    <a:lnTo>
                      <a:pt x="1516" y="39"/>
                    </a:lnTo>
                    <a:lnTo>
                      <a:pt x="1553" y="42"/>
                    </a:lnTo>
                    <a:lnTo>
                      <a:pt x="1589" y="45"/>
                    </a:lnTo>
                    <a:lnTo>
                      <a:pt x="1626" y="48"/>
                    </a:lnTo>
                    <a:lnTo>
                      <a:pt x="1662" y="52"/>
                    </a:lnTo>
                    <a:lnTo>
                      <a:pt x="1699" y="56"/>
                    </a:lnTo>
                    <a:lnTo>
                      <a:pt x="1736" y="60"/>
                    </a:lnTo>
                    <a:lnTo>
                      <a:pt x="1773" y="63"/>
                    </a:lnTo>
                    <a:lnTo>
                      <a:pt x="1810" y="67"/>
                    </a:lnTo>
                    <a:lnTo>
                      <a:pt x="1875" y="87"/>
                    </a:lnTo>
                    <a:lnTo>
                      <a:pt x="1890" y="155"/>
                    </a:lnTo>
                    <a:lnTo>
                      <a:pt x="1888" y="220"/>
                    </a:lnTo>
                    <a:lnTo>
                      <a:pt x="1883" y="309"/>
                    </a:lnTo>
                    <a:lnTo>
                      <a:pt x="1877" y="416"/>
                    </a:lnTo>
                    <a:lnTo>
                      <a:pt x="1867" y="536"/>
                    </a:lnTo>
                    <a:lnTo>
                      <a:pt x="1856" y="666"/>
                    </a:lnTo>
                    <a:lnTo>
                      <a:pt x="1841" y="800"/>
                    </a:lnTo>
                    <a:lnTo>
                      <a:pt x="1825" y="934"/>
                    </a:lnTo>
                    <a:lnTo>
                      <a:pt x="1806" y="1064"/>
                    </a:lnTo>
                    <a:lnTo>
                      <a:pt x="1779" y="1086"/>
                    </a:lnTo>
                    <a:lnTo>
                      <a:pt x="1587" y="1049"/>
                    </a:lnTo>
                    <a:lnTo>
                      <a:pt x="1575" y="1086"/>
                    </a:lnTo>
                    <a:lnTo>
                      <a:pt x="1741" y="1102"/>
                    </a:lnTo>
                    <a:lnTo>
                      <a:pt x="1760" y="1117"/>
                    </a:lnTo>
                    <a:lnTo>
                      <a:pt x="1760" y="1154"/>
                    </a:lnTo>
                    <a:lnTo>
                      <a:pt x="1782" y="1165"/>
                    </a:lnTo>
                    <a:lnTo>
                      <a:pt x="1786" y="1206"/>
                    </a:lnTo>
                    <a:lnTo>
                      <a:pt x="1774" y="1240"/>
                    </a:lnTo>
                    <a:lnTo>
                      <a:pt x="1767" y="1299"/>
                    </a:lnTo>
                    <a:lnTo>
                      <a:pt x="1620" y="1576"/>
                    </a:lnTo>
                    <a:lnTo>
                      <a:pt x="1485" y="1800"/>
                    </a:lnTo>
                    <a:lnTo>
                      <a:pt x="1436" y="1794"/>
                    </a:lnTo>
                    <a:lnTo>
                      <a:pt x="1388" y="1787"/>
                    </a:lnTo>
                    <a:lnTo>
                      <a:pt x="1343" y="1780"/>
                    </a:lnTo>
                    <a:lnTo>
                      <a:pt x="1299" y="1773"/>
                    </a:lnTo>
                    <a:lnTo>
                      <a:pt x="1256" y="1764"/>
                    </a:lnTo>
                    <a:lnTo>
                      <a:pt x="1215" y="1756"/>
                    </a:lnTo>
                    <a:lnTo>
                      <a:pt x="1174" y="1747"/>
                    </a:lnTo>
                    <a:lnTo>
                      <a:pt x="1136" y="1738"/>
                    </a:lnTo>
                    <a:lnTo>
                      <a:pt x="1096" y="1729"/>
                    </a:lnTo>
                    <a:lnTo>
                      <a:pt x="1058" y="1719"/>
                    </a:lnTo>
                    <a:lnTo>
                      <a:pt x="1019" y="1709"/>
                    </a:lnTo>
                    <a:lnTo>
                      <a:pt x="981" y="1699"/>
                    </a:lnTo>
                    <a:lnTo>
                      <a:pt x="942" y="1690"/>
                    </a:lnTo>
                    <a:lnTo>
                      <a:pt x="903" y="1680"/>
                    </a:lnTo>
                    <a:lnTo>
                      <a:pt x="864" y="1670"/>
                    </a:lnTo>
                    <a:lnTo>
                      <a:pt x="823" y="1661"/>
                    </a:lnTo>
                    <a:lnTo>
                      <a:pt x="571" y="1631"/>
                    </a:lnTo>
                    <a:lnTo>
                      <a:pt x="536" y="1627"/>
                    </a:lnTo>
                    <a:lnTo>
                      <a:pt x="503" y="1624"/>
                    </a:lnTo>
                    <a:lnTo>
                      <a:pt x="472" y="1620"/>
                    </a:lnTo>
                    <a:lnTo>
                      <a:pt x="441" y="1617"/>
                    </a:lnTo>
                    <a:lnTo>
                      <a:pt x="412" y="1613"/>
                    </a:lnTo>
                    <a:lnTo>
                      <a:pt x="384" y="1609"/>
                    </a:lnTo>
                    <a:lnTo>
                      <a:pt x="356" y="1605"/>
                    </a:lnTo>
                    <a:lnTo>
                      <a:pt x="327" y="1600"/>
                    </a:lnTo>
                    <a:lnTo>
                      <a:pt x="298" y="1595"/>
                    </a:lnTo>
                    <a:lnTo>
                      <a:pt x="269" y="1588"/>
                    </a:lnTo>
                    <a:lnTo>
                      <a:pt x="238" y="1582"/>
                    </a:lnTo>
                    <a:lnTo>
                      <a:pt x="206" y="1575"/>
                    </a:lnTo>
                    <a:lnTo>
                      <a:pt x="173" y="1566"/>
                    </a:lnTo>
                    <a:lnTo>
                      <a:pt x="137" y="1557"/>
                    </a:lnTo>
                    <a:lnTo>
                      <a:pt x="99" y="1546"/>
                    </a:lnTo>
                    <a:lnTo>
                      <a:pt x="59" y="1534"/>
                    </a:lnTo>
                    <a:lnTo>
                      <a:pt x="17" y="1511"/>
                    </a:lnTo>
                    <a:lnTo>
                      <a:pt x="0" y="1430"/>
                    </a:lnTo>
                    <a:lnTo>
                      <a:pt x="32" y="1390"/>
                    </a:lnTo>
                    <a:lnTo>
                      <a:pt x="259" y="1193"/>
                    </a:lnTo>
                    <a:lnTo>
                      <a:pt x="420" y="1080"/>
                    </a:lnTo>
                    <a:lnTo>
                      <a:pt x="524" y="1008"/>
                    </a:lnTo>
                    <a:lnTo>
                      <a:pt x="537" y="967"/>
                    </a:lnTo>
                    <a:lnTo>
                      <a:pt x="550" y="935"/>
                    </a:lnTo>
                    <a:lnTo>
                      <a:pt x="701" y="956"/>
                    </a:lnTo>
                    <a:lnTo>
                      <a:pt x="705" y="934"/>
                    </a:lnTo>
                    <a:lnTo>
                      <a:pt x="537" y="911"/>
                    </a:lnTo>
                    <a:lnTo>
                      <a:pt x="547" y="816"/>
                    </a:lnTo>
                    <a:lnTo>
                      <a:pt x="554" y="713"/>
                    </a:lnTo>
                    <a:lnTo>
                      <a:pt x="562" y="604"/>
                    </a:lnTo>
                    <a:lnTo>
                      <a:pt x="570" y="490"/>
                    </a:lnTo>
                    <a:lnTo>
                      <a:pt x="578" y="372"/>
                    </a:lnTo>
                    <a:lnTo>
                      <a:pt x="590" y="252"/>
                    </a:lnTo>
                    <a:lnTo>
                      <a:pt x="604" y="132"/>
                    </a:lnTo>
                    <a:lnTo>
                      <a:pt x="624" y="12"/>
                    </a:lnTo>
                    <a:lnTo>
                      <a:pt x="641" y="0"/>
                    </a:lnTo>
                    <a:close/>
                  </a:path>
                </a:pathLst>
              </a:custGeom>
              <a:solidFill>
                <a:srgbClr val="00335B"/>
              </a:solidFill>
              <a:ln w="9525">
                <a:noFill/>
                <a:round/>
                <a:headEnd/>
                <a:tailEnd/>
              </a:ln>
            </p:spPr>
            <p:txBody>
              <a:bodyPr/>
              <a:lstStyle/>
              <a:p>
                <a:endParaRPr lang="en-US"/>
              </a:p>
            </p:txBody>
          </p:sp>
          <p:sp>
            <p:nvSpPr>
              <p:cNvPr id="384020" name="Freeform 20"/>
              <p:cNvSpPr>
                <a:spLocks/>
              </p:cNvSpPr>
              <p:nvPr/>
            </p:nvSpPr>
            <p:spPr bwMode="auto">
              <a:xfrm>
                <a:off x="7003" y="1052"/>
                <a:ext cx="42" cy="225"/>
              </a:xfrm>
              <a:custGeom>
                <a:avLst/>
                <a:gdLst/>
                <a:ahLst/>
                <a:cxnLst>
                  <a:cxn ang="0">
                    <a:pos x="169" y="56"/>
                  </a:cxn>
                  <a:cxn ang="0">
                    <a:pos x="82" y="0"/>
                  </a:cxn>
                  <a:cxn ang="0">
                    <a:pos x="66" y="112"/>
                  </a:cxn>
                  <a:cxn ang="0">
                    <a:pos x="53" y="223"/>
                  </a:cxn>
                  <a:cxn ang="0">
                    <a:pos x="40" y="335"/>
                  </a:cxn>
                  <a:cxn ang="0">
                    <a:pos x="31" y="447"/>
                  </a:cxn>
                  <a:cxn ang="0">
                    <a:pos x="22" y="559"/>
                  </a:cxn>
                  <a:cxn ang="0">
                    <a:pos x="14" y="672"/>
                  </a:cxn>
                  <a:cxn ang="0">
                    <a:pos x="7" y="785"/>
                  </a:cxn>
                  <a:cxn ang="0">
                    <a:pos x="0" y="898"/>
                  </a:cxn>
                  <a:cxn ang="0">
                    <a:pos x="96" y="844"/>
                  </a:cxn>
                  <a:cxn ang="0">
                    <a:pos x="169" y="56"/>
                  </a:cxn>
                </a:cxnLst>
                <a:rect l="0" t="0" r="r" b="b"/>
                <a:pathLst>
                  <a:path w="169" h="898">
                    <a:moveTo>
                      <a:pt x="169" y="56"/>
                    </a:moveTo>
                    <a:lnTo>
                      <a:pt x="82" y="0"/>
                    </a:lnTo>
                    <a:lnTo>
                      <a:pt x="66" y="112"/>
                    </a:lnTo>
                    <a:lnTo>
                      <a:pt x="53" y="223"/>
                    </a:lnTo>
                    <a:lnTo>
                      <a:pt x="40" y="335"/>
                    </a:lnTo>
                    <a:lnTo>
                      <a:pt x="31" y="447"/>
                    </a:lnTo>
                    <a:lnTo>
                      <a:pt x="22" y="559"/>
                    </a:lnTo>
                    <a:lnTo>
                      <a:pt x="14" y="672"/>
                    </a:lnTo>
                    <a:lnTo>
                      <a:pt x="7" y="785"/>
                    </a:lnTo>
                    <a:lnTo>
                      <a:pt x="0" y="898"/>
                    </a:lnTo>
                    <a:lnTo>
                      <a:pt x="96" y="844"/>
                    </a:lnTo>
                    <a:lnTo>
                      <a:pt x="169" y="56"/>
                    </a:lnTo>
                    <a:close/>
                  </a:path>
                </a:pathLst>
              </a:custGeom>
              <a:solidFill>
                <a:srgbClr val="8C4400"/>
              </a:solidFill>
              <a:ln w="9525">
                <a:noFill/>
                <a:round/>
                <a:headEnd/>
                <a:tailEnd/>
              </a:ln>
            </p:spPr>
            <p:txBody>
              <a:bodyPr/>
              <a:lstStyle/>
              <a:p>
                <a:endParaRPr lang="en-US"/>
              </a:p>
            </p:txBody>
          </p:sp>
          <p:sp>
            <p:nvSpPr>
              <p:cNvPr id="384021" name="Freeform 21"/>
              <p:cNvSpPr>
                <a:spLocks/>
              </p:cNvSpPr>
              <p:nvPr/>
            </p:nvSpPr>
            <p:spPr bwMode="auto">
              <a:xfrm>
                <a:off x="7005" y="1053"/>
                <a:ext cx="40" cy="211"/>
              </a:xfrm>
              <a:custGeom>
                <a:avLst/>
                <a:gdLst/>
                <a:ahLst/>
                <a:cxnLst>
                  <a:cxn ang="0">
                    <a:pos x="162" y="54"/>
                  </a:cxn>
                  <a:cxn ang="0">
                    <a:pos x="151" y="48"/>
                  </a:cxn>
                  <a:cxn ang="0">
                    <a:pos x="141" y="41"/>
                  </a:cxn>
                  <a:cxn ang="0">
                    <a:pos x="130" y="34"/>
                  </a:cxn>
                  <a:cxn ang="0">
                    <a:pos x="120" y="27"/>
                  </a:cxn>
                  <a:cxn ang="0">
                    <a:pos x="109" y="20"/>
                  </a:cxn>
                  <a:cxn ang="0">
                    <a:pos x="99" y="13"/>
                  </a:cxn>
                  <a:cxn ang="0">
                    <a:pos x="89" y="6"/>
                  </a:cxn>
                  <a:cxn ang="0">
                    <a:pos x="78" y="0"/>
                  </a:cxn>
                  <a:cxn ang="0">
                    <a:pos x="62" y="105"/>
                  </a:cxn>
                  <a:cxn ang="0">
                    <a:pos x="49" y="209"/>
                  </a:cxn>
                  <a:cxn ang="0">
                    <a:pos x="38" y="315"/>
                  </a:cxn>
                  <a:cxn ang="0">
                    <a:pos x="28" y="421"/>
                  </a:cxn>
                  <a:cxn ang="0">
                    <a:pos x="20" y="526"/>
                  </a:cxn>
                  <a:cxn ang="0">
                    <a:pos x="12" y="632"/>
                  </a:cxn>
                  <a:cxn ang="0">
                    <a:pos x="6" y="739"/>
                  </a:cxn>
                  <a:cxn ang="0">
                    <a:pos x="0" y="846"/>
                  </a:cxn>
                  <a:cxn ang="0">
                    <a:pos x="11" y="840"/>
                  </a:cxn>
                  <a:cxn ang="0">
                    <a:pos x="23" y="832"/>
                  </a:cxn>
                  <a:cxn ang="0">
                    <a:pos x="34" y="826"/>
                  </a:cxn>
                  <a:cxn ang="0">
                    <a:pos x="46" y="820"/>
                  </a:cxn>
                  <a:cxn ang="0">
                    <a:pos x="57" y="813"/>
                  </a:cxn>
                  <a:cxn ang="0">
                    <a:pos x="69" y="807"/>
                  </a:cxn>
                  <a:cxn ang="0">
                    <a:pos x="80" y="801"/>
                  </a:cxn>
                  <a:cxn ang="0">
                    <a:pos x="92" y="795"/>
                  </a:cxn>
                  <a:cxn ang="0">
                    <a:pos x="101" y="702"/>
                  </a:cxn>
                  <a:cxn ang="0">
                    <a:pos x="109" y="609"/>
                  </a:cxn>
                  <a:cxn ang="0">
                    <a:pos x="119" y="517"/>
                  </a:cxn>
                  <a:cxn ang="0">
                    <a:pos x="127" y="424"/>
                  </a:cxn>
                  <a:cxn ang="0">
                    <a:pos x="136" y="332"/>
                  </a:cxn>
                  <a:cxn ang="0">
                    <a:pos x="144" y="240"/>
                  </a:cxn>
                  <a:cxn ang="0">
                    <a:pos x="153" y="146"/>
                  </a:cxn>
                  <a:cxn ang="0">
                    <a:pos x="162" y="54"/>
                  </a:cxn>
                </a:cxnLst>
                <a:rect l="0" t="0" r="r" b="b"/>
                <a:pathLst>
                  <a:path w="162" h="846">
                    <a:moveTo>
                      <a:pt x="162" y="54"/>
                    </a:moveTo>
                    <a:lnTo>
                      <a:pt x="151" y="48"/>
                    </a:lnTo>
                    <a:lnTo>
                      <a:pt x="141" y="41"/>
                    </a:lnTo>
                    <a:lnTo>
                      <a:pt x="130" y="34"/>
                    </a:lnTo>
                    <a:lnTo>
                      <a:pt x="120" y="27"/>
                    </a:lnTo>
                    <a:lnTo>
                      <a:pt x="109" y="20"/>
                    </a:lnTo>
                    <a:lnTo>
                      <a:pt x="99" y="13"/>
                    </a:lnTo>
                    <a:lnTo>
                      <a:pt x="89" y="6"/>
                    </a:lnTo>
                    <a:lnTo>
                      <a:pt x="78" y="0"/>
                    </a:lnTo>
                    <a:lnTo>
                      <a:pt x="62" y="105"/>
                    </a:lnTo>
                    <a:lnTo>
                      <a:pt x="49" y="209"/>
                    </a:lnTo>
                    <a:lnTo>
                      <a:pt x="38" y="315"/>
                    </a:lnTo>
                    <a:lnTo>
                      <a:pt x="28" y="421"/>
                    </a:lnTo>
                    <a:lnTo>
                      <a:pt x="20" y="526"/>
                    </a:lnTo>
                    <a:lnTo>
                      <a:pt x="12" y="632"/>
                    </a:lnTo>
                    <a:lnTo>
                      <a:pt x="6" y="739"/>
                    </a:lnTo>
                    <a:lnTo>
                      <a:pt x="0" y="846"/>
                    </a:lnTo>
                    <a:lnTo>
                      <a:pt x="11" y="840"/>
                    </a:lnTo>
                    <a:lnTo>
                      <a:pt x="23" y="832"/>
                    </a:lnTo>
                    <a:lnTo>
                      <a:pt x="34" y="826"/>
                    </a:lnTo>
                    <a:lnTo>
                      <a:pt x="46" y="820"/>
                    </a:lnTo>
                    <a:lnTo>
                      <a:pt x="57" y="813"/>
                    </a:lnTo>
                    <a:lnTo>
                      <a:pt x="69" y="807"/>
                    </a:lnTo>
                    <a:lnTo>
                      <a:pt x="80" y="801"/>
                    </a:lnTo>
                    <a:lnTo>
                      <a:pt x="92" y="795"/>
                    </a:lnTo>
                    <a:lnTo>
                      <a:pt x="101" y="702"/>
                    </a:lnTo>
                    <a:lnTo>
                      <a:pt x="109" y="609"/>
                    </a:lnTo>
                    <a:lnTo>
                      <a:pt x="119" y="517"/>
                    </a:lnTo>
                    <a:lnTo>
                      <a:pt x="127" y="424"/>
                    </a:lnTo>
                    <a:lnTo>
                      <a:pt x="136" y="332"/>
                    </a:lnTo>
                    <a:lnTo>
                      <a:pt x="144" y="240"/>
                    </a:lnTo>
                    <a:lnTo>
                      <a:pt x="153" y="146"/>
                    </a:lnTo>
                    <a:lnTo>
                      <a:pt x="162" y="54"/>
                    </a:lnTo>
                    <a:close/>
                  </a:path>
                </a:pathLst>
              </a:custGeom>
              <a:solidFill>
                <a:srgbClr val="8E4700"/>
              </a:solidFill>
              <a:ln w="9525">
                <a:noFill/>
                <a:round/>
                <a:headEnd/>
                <a:tailEnd/>
              </a:ln>
            </p:spPr>
            <p:txBody>
              <a:bodyPr/>
              <a:lstStyle/>
              <a:p>
                <a:endParaRPr lang="en-US"/>
              </a:p>
            </p:txBody>
          </p:sp>
          <p:sp>
            <p:nvSpPr>
              <p:cNvPr id="384022" name="Freeform 22"/>
              <p:cNvSpPr>
                <a:spLocks/>
              </p:cNvSpPr>
              <p:nvPr/>
            </p:nvSpPr>
            <p:spPr bwMode="auto">
              <a:xfrm>
                <a:off x="7006" y="1053"/>
                <a:ext cx="39" cy="198"/>
              </a:xfrm>
              <a:custGeom>
                <a:avLst/>
                <a:gdLst/>
                <a:ahLst/>
                <a:cxnLst>
                  <a:cxn ang="0">
                    <a:pos x="157" y="54"/>
                  </a:cxn>
                  <a:cxn ang="0">
                    <a:pos x="146" y="47"/>
                  </a:cxn>
                  <a:cxn ang="0">
                    <a:pos x="137" y="41"/>
                  </a:cxn>
                  <a:cxn ang="0">
                    <a:pos x="126" y="33"/>
                  </a:cxn>
                  <a:cxn ang="0">
                    <a:pos x="116" y="27"/>
                  </a:cxn>
                  <a:cxn ang="0">
                    <a:pos x="105" y="20"/>
                  </a:cxn>
                  <a:cxn ang="0">
                    <a:pos x="96" y="14"/>
                  </a:cxn>
                  <a:cxn ang="0">
                    <a:pos x="86" y="6"/>
                  </a:cxn>
                  <a:cxn ang="0">
                    <a:pos x="75" y="0"/>
                  </a:cxn>
                  <a:cxn ang="0">
                    <a:pos x="61" y="98"/>
                  </a:cxn>
                  <a:cxn ang="0">
                    <a:pos x="48" y="197"/>
                  </a:cxn>
                  <a:cxn ang="0">
                    <a:pos x="38" y="295"/>
                  </a:cxn>
                  <a:cxn ang="0">
                    <a:pos x="28" y="395"/>
                  </a:cxn>
                  <a:cxn ang="0">
                    <a:pos x="20" y="493"/>
                  </a:cxn>
                  <a:cxn ang="0">
                    <a:pos x="13" y="593"/>
                  </a:cxn>
                  <a:cxn ang="0">
                    <a:pos x="6" y="693"/>
                  </a:cxn>
                  <a:cxn ang="0">
                    <a:pos x="0" y="794"/>
                  </a:cxn>
                  <a:cxn ang="0">
                    <a:pos x="11" y="787"/>
                  </a:cxn>
                  <a:cxn ang="0">
                    <a:pos x="23" y="782"/>
                  </a:cxn>
                  <a:cxn ang="0">
                    <a:pos x="34" y="776"/>
                  </a:cxn>
                  <a:cxn ang="0">
                    <a:pos x="46" y="769"/>
                  </a:cxn>
                  <a:cxn ang="0">
                    <a:pos x="56" y="763"/>
                  </a:cxn>
                  <a:cxn ang="0">
                    <a:pos x="68" y="757"/>
                  </a:cxn>
                  <a:cxn ang="0">
                    <a:pos x="79" y="751"/>
                  </a:cxn>
                  <a:cxn ang="0">
                    <a:pos x="91" y="744"/>
                  </a:cxn>
                  <a:cxn ang="0">
                    <a:pos x="99" y="658"/>
                  </a:cxn>
                  <a:cxn ang="0">
                    <a:pos x="108" y="573"/>
                  </a:cxn>
                  <a:cxn ang="0">
                    <a:pos x="116" y="486"/>
                  </a:cxn>
                  <a:cxn ang="0">
                    <a:pos x="124" y="400"/>
                  </a:cxn>
                  <a:cxn ang="0">
                    <a:pos x="132" y="313"/>
                  </a:cxn>
                  <a:cxn ang="0">
                    <a:pos x="140" y="227"/>
                  </a:cxn>
                  <a:cxn ang="0">
                    <a:pos x="148" y="140"/>
                  </a:cxn>
                  <a:cxn ang="0">
                    <a:pos x="157" y="54"/>
                  </a:cxn>
                </a:cxnLst>
                <a:rect l="0" t="0" r="r" b="b"/>
                <a:pathLst>
                  <a:path w="157" h="794">
                    <a:moveTo>
                      <a:pt x="157" y="54"/>
                    </a:moveTo>
                    <a:lnTo>
                      <a:pt x="146" y="47"/>
                    </a:lnTo>
                    <a:lnTo>
                      <a:pt x="137" y="41"/>
                    </a:lnTo>
                    <a:lnTo>
                      <a:pt x="126" y="33"/>
                    </a:lnTo>
                    <a:lnTo>
                      <a:pt x="116" y="27"/>
                    </a:lnTo>
                    <a:lnTo>
                      <a:pt x="105" y="20"/>
                    </a:lnTo>
                    <a:lnTo>
                      <a:pt x="96" y="14"/>
                    </a:lnTo>
                    <a:lnTo>
                      <a:pt x="86" y="6"/>
                    </a:lnTo>
                    <a:lnTo>
                      <a:pt x="75" y="0"/>
                    </a:lnTo>
                    <a:lnTo>
                      <a:pt x="61" y="98"/>
                    </a:lnTo>
                    <a:lnTo>
                      <a:pt x="48" y="197"/>
                    </a:lnTo>
                    <a:lnTo>
                      <a:pt x="38" y="295"/>
                    </a:lnTo>
                    <a:lnTo>
                      <a:pt x="28" y="395"/>
                    </a:lnTo>
                    <a:lnTo>
                      <a:pt x="20" y="493"/>
                    </a:lnTo>
                    <a:lnTo>
                      <a:pt x="13" y="593"/>
                    </a:lnTo>
                    <a:lnTo>
                      <a:pt x="6" y="693"/>
                    </a:lnTo>
                    <a:lnTo>
                      <a:pt x="0" y="794"/>
                    </a:lnTo>
                    <a:lnTo>
                      <a:pt x="11" y="787"/>
                    </a:lnTo>
                    <a:lnTo>
                      <a:pt x="23" y="782"/>
                    </a:lnTo>
                    <a:lnTo>
                      <a:pt x="34" y="776"/>
                    </a:lnTo>
                    <a:lnTo>
                      <a:pt x="46" y="769"/>
                    </a:lnTo>
                    <a:lnTo>
                      <a:pt x="56" y="763"/>
                    </a:lnTo>
                    <a:lnTo>
                      <a:pt x="68" y="757"/>
                    </a:lnTo>
                    <a:lnTo>
                      <a:pt x="79" y="751"/>
                    </a:lnTo>
                    <a:lnTo>
                      <a:pt x="91" y="744"/>
                    </a:lnTo>
                    <a:lnTo>
                      <a:pt x="99" y="658"/>
                    </a:lnTo>
                    <a:lnTo>
                      <a:pt x="108" y="573"/>
                    </a:lnTo>
                    <a:lnTo>
                      <a:pt x="116" y="486"/>
                    </a:lnTo>
                    <a:lnTo>
                      <a:pt x="124" y="400"/>
                    </a:lnTo>
                    <a:lnTo>
                      <a:pt x="132" y="313"/>
                    </a:lnTo>
                    <a:lnTo>
                      <a:pt x="140" y="227"/>
                    </a:lnTo>
                    <a:lnTo>
                      <a:pt x="148" y="140"/>
                    </a:lnTo>
                    <a:lnTo>
                      <a:pt x="157" y="54"/>
                    </a:lnTo>
                    <a:close/>
                  </a:path>
                </a:pathLst>
              </a:custGeom>
              <a:solidFill>
                <a:srgbClr val="914900"/>
              </a:solidFill>
              <a:ln w="9525">
                <a:noFill/>
                <a:round/>
                <a:headEnd/>
                <a:tailEnd/>
              </a:ln>
            </p:spPr>
            <p:txBody>
              <a:bodyPr/>
              <a:lstStyle/>
              <a:p>
                <a:endParaRPr lang="en-US"/>
              </a:p>
            </p:txBody>
          </p:sp>
          <p:sp>
            <p:nvSpPr>
              <p:cNvPr id="384023" name="Freeform 23"/>
              <p:cNvSpPr>
                <a:spLocks/>
              </p:cNvSpPr>
              <p:nvPr/>
            </p:nvSpPr>
            <p:spPr bwMode="auto">
              <a:xfrm>
                <a:off x="7008" y="1053"/>
                <a:ext cx="37" cy="186"/>
              </a:xfrm>
              <a:custGeom>
                <a:avLst/>
                <a:gdLst/>
                <a:ahLst/>
                <a:cxnLst>
                  <a:cxn ang="0">
                    <a:pos x="150" y="53"/>
                  </a:cxn>
                  <a:cxn ang="0">
                    <a:pos x="140" y="47"/>
                  </a:cxn>
                  <a:cxn ang="0">
                    <a:pos x="131" y="40"/>
                  </a:cxn>
                  <a:cxn ang="0">
                    <a:pos x="121" y="33"/>
                  </a:cxn>
                  <a:cxn ang="0">
                    <a:pos x="111" y="27"/>
                  </a:cxn>
                  <a:cxn ang="0">
                    <a:pos x="102" y="21"/>
                  </a:cxn>
                  <a:cxn ang="0">
                    <a:pos x="92" y="14"/>
                  </a:cxn>
                  <a:cxn ang="0">
                    <a:pos x="82" y="7"/>
                  </a:cxn>
                  <a:cxn ang="0">
                    <a:pos x="72" y="0"/>
                  </a:cxn>
                  <a:cxn ang="0">
                    <a:pos x="58" y="93"/>
                  </a:cxn>
                  <a:cxn ang="0">
                    <a:pos x="46" y="185"/>
                  </a:cxn>
                  <a:cxn ang="0">
                    <a:pos x="36" y="277"/>
                  </a:cxn>
                  <a:cxn ang="0">
                    <a:pos x="27" y="370"/>
                  </a:cxn>
                  <a:cxn ang="0">
                    <a:pos x="19" y="463"/>
                  </a:cxn>
                  <a:cxn ang="0">
                    <a:pos x="13" y="555"/>
                  </a:cxn>
                  <a:cxn ang="0">
                    <a:pos x="6" y="648"/>
                  </a:cxn>
                  <a:cxn ang="0">
                    <a:pos x="0" y="742"/>
                  </a:cxn>
                  <a:cxn ang="0">
                    <a:pos x="12" y="736"/>
                  </a:cxn>
                  <a:cxn ang="0">
                    <a:pos x="22" y="731"/>
                  </a:cxn>
                  <a:cxn ang="0">
                    <a:pos x="34" y="724"/>
                  </a:cxn>
                  <a:cxn ang="0">
                    <a:pos x="45" y="719"/>
                  </a:cxn>
                  <a:cxn ang="0">
                    <a:pos x="56" y="714"/>
                  </a:cxn>
                  <a:cxn ang="0">
                    <a:pos x="67" y="709"/>
                  </a:cxn>
                  <a:cxn ang="0">
                    <a:pos x="78" y="702"/>
                  </a:cxn>
                  <a:cxn ang="0">
                    <a:pos x="89" y="697"/>
                  </a:cxn>
                  <a:cxn ang="0">
                    <a:pos x="96" y="617"/>
                  </a:cxn>
                  <a:cxn ang="0">
                    <a:pos x="104" y="536"/>
                  </a:cxn>
                  <a:cxn ang="0">
                    <a:pos x="112" y="455"/>
                  </a:cxn>
                  <a:cxn ang="0">
                    <a:pos x="119" y="375"/>
                  </a:cxn>
                  <a:cxn ang="0">
                    <a:pos x="127" y="294"/>
                  </a:cxn>
                  <a:cxn ang="0">
                    <a:pos x="135" y="215"/>
                  </a:cxn>
                  <a:cxn ang="0">
                    <a:pos x="142" y="134"/>
                  </a:cxn>
                  <a:cxn ang="0">
                    <a:pos x="150" y="53"/>
                  </a:cxn>
                </a:cxnLst>
                <a:rect l="0" t="0" r="r" b="b"/>
                <a:pathLst>
                  <a:path w="150" h="742">
                    <a:moveTo>
                      <a:pt x="150" y="53"/>
                    </a:moveTo>
                    <a:lnTo>
                      <a:pt x="140" y="47"/>
                    </a:lnTo>
                    <a:lnTo>
                      <a:pt x="131" y="40"/>
                    </a:lnTo>
                    <a:lnTo>
                      <a:pt x="121" y="33"/>
                    </a:lnTo>
                    <a:lnTo>
                      <a:pt x="111" y="27"/>
                    </a:lnTo>
                    <a:lnTo>
                      <a:pt x="102" y="21"/>
                    </a:lnTo>
                    <a:lnTo>
                      <a:pt x="92" y="14"/>
                    </a:lnTo>
                    <a:lnTo>
                      <a:pt x="82" y="7"/>
                    </a:lnTo>
                    <a:lnTo>
                      <a:pt x="72" y="0"/>
                    </a:lnTo>
                    <a:lnTo>
                      <a:pt x="58" y="93"/>
                    </a:lnTo>
                    <a:lnTo>
                      <a:pt x="46" y="185"/>
                    </a:lnTo>
                    <a:lnTo>
                      <a:pt x="36" y="277"/>
                    </a:lnTo>
                    <a:lnTo>
                      <a:pt x="27" y="370"/>
                    </a:lnTo>
                    <a:lnTo>
                      <a:pt x="19" y="463"/>
                    </a:lnTo>
                    <a:lnTo>
                      <a:pt x="13" y="555"/>
                    </a:lnTo>
                    <a:lnTo>
                      <a:pt x="6" y="648"/>
                    </a:lnTo>
                    <a:lnTo>
                      <a:pt x="0" y="742"/>
                    </a:lnTo>
                    <a:lnTo>
                      <a:pt x="12" y="736"/>
                    </a:lnTo>
                    <a:lnTo>
                      <a:pt x="22" y="731"/>
                    </a:lnTo>
                    <a:lnTo>
                      <a:pt x="34" y="724"/>
                    </a:lnTo>
                    <a:lnTo>
                      <a:pt x="45" y="719"/>
                    </a:lnTo>
                    <a:lnTo>
                      <a:pt x="56" y="714"/>
                    </a:lnTo>
                    <a:lnTo>
                      <a:pt x="67" y="709"/>
                    </a:lnTo>
                    <a:lnTo>
                      <a:pt x="78" y="702"/>
                    </a:lnTo>
                    <a:lnTo>
                      <a:pt x="89" y="697"/>
                    </a:lnTo>
                    <a:lnTo>
                      <a:pt x="96" y="617"/>
                    </a:lnTo>
                    <a:lnTo>
                      <a:pt x="104" y="536"/>
                    </a:lnTo>
                    <a:lnTo>
                      <a:pt x="112" y="455"/>
                    </a:lnTo>
                    <a:lnTo>
                      <a:pt x="119" y="375"/>
                    </a:lnTo>
                    <a:lnTo>
                      <a:pt x="127" y="294"/>
                    </a:lnTo>
                    <a:lnTo>
                      <a:pt x="135" y="215"/>
                    </a:lnTo>
                    <a:lnTo>
                      <a:pt x="142" y="134"/>
                    </a:lnTo>
                    <a:lnTo>
                      <a:pt x="150" y="53"/>
                    </a:lnTo>
                    <a:close/>
                  </a:path>
                </a:pathLst>
              </a:custGeom>
              <a:solidFill>
                <a:srgbClr val="964F00"/>
              </a:solidFill>
              <a:ln w="9525">
                <a:noFill/>
                <a:round/>
                <a:headEnd/>
                <a:tailEnd/>
              </a:ln>
            </p:spPr>
            <p:txBody>
              <a:bodyPr/>
              <a:lstStyle/>
              <a:p>
                <a:endParaRPr lang="en-US"/>
              </a:p>
            </p:txBody>
          </p:sp>
          <p:sp>
            <p:nvSpPr>
              <p:cNvPr id="384024" name="Freeform 24"/>
              <p:cNvSpPr>
                <a:spLocks/>
              </p:cNvSpPr>
              <p:nvPr/>
            </p:nvSpPr>
            <p:spPr bwMode="auto">
              <a:xfrm>
                <a:off x="7009" y="1054"/>
                <a:ext cx="36" cy="172"/>
              </a:xfrm>
              <a:custGeom>
                <a:avLst/>
                <a:gdLst/>
                <a:ahLst/>
                <a:cxnLst>
                  <a:cxn ang="0">
                    <a:pos x="144" y="51"/>
                  </a:cxn>
                  <a:cxn ang="0">
                    <a:pos x="134" y="45"/>
                  </a:cxn>
                  <a:cxn ang="0">
                    <a:pos x="125" y="39"/>
                  </a:cxn>
                  <a:cxn ang="0">
                    <a:pos x="115" y="32"/>
                  </a:cxn>
                  <a:cxn ang="0">
                    <a:pos x="106" y="26"/>
                  </a:cxn>
                  <a:cxn ang="0">
                    <a:pos x="97" y="20"/>
                  </a:cxn>
                  <a:cxn ang="0">
                    <a:pos x="87" y="14"/>
                  </a:cxn>
                  <a:cxn ang="0">
                    <a:pos x="79" y="6"/>
                  </a:cxn>
                  <a:cxn ang="0">
                    <a:pos x="69" y="0"/>
                  </a:cxn>
                  <a:cxn ang="0">
                    <a:pos x="56" y="87"/>
                  </a:cxn>
                  <a:cxn ang="0">
                    <a:pos x="44" y="173"/>
                  </a:cxn>
                  <a:cxn ang="0">
                    <a:pos x="34" y="258"/>
                  </a:cxn>
                  <a:cxn ang="0">
                    <a:pos x="26" y="343"/>
                  </a:cxn>
                  <a:cxn ang="0">
                    <a:pos x="18" y="429"/>
                  </a:cxn>
                  <a:cxn ang="0">
                    <a:pos x="12" y="515"/>
                  </a:cxn>
                  <a:cxn ang="0">
                    <a:pos x="7" y="601"/>
                  </a:cxn>
                  <a:cxn ang="0">
                    <a:pos x="0" y="689"/>
                  </a:cxn>
                  <a:cxn ang="0">
                    <a:pos x="11" y="684"/>
                  </a:cxn>
                  <a:cxn ang="0">
                    <a:pos x="22" y="678"/>
                  </a:cxn>
                  <a:cxn ang="0">
                    <a:pos x="33" y="673"/>
                  </a:cxn>
                  <a:cxn ang="0">
                    <a:pos x="43" y="668"/>
                  </a:cxn>
                  <a:cxn ang="0">
                    <a:pos x="55" y="663"/>
                  </a:cxn>
                  <a:cxn ang="0">
                    <a:pos x="65" y="658"/>
                  </a:cxn>
                  <a:cxn ang="0">
                    <a:pos x="76" y="652"/>
                  </a:cxn>
                  <a:cxn ang="0">
                    <a:pos x="86" y="647"/>
                  </a:cxn>
                  <a:cxn ang="0">
                    <a:pos x="93" y="573"/>
                  </a:cxn>
                  <a:cxn ang="0">
                    <a:pos x="101" y="498"/>
                  </a:cxn>
                  <a:cxn ang="0">
                    <a:pos x="108" y="424"/>
                  </a:cxn>
                  <a:cxn ang="0">
                    <a:pos x="115" y="350"/>
                  </a:cxn>
                  <a:cxn ang="0">
                    <a:pos x="123" y="275"/>
                  </a:cxn>
                  <a:cxn ang="0">
                    <a:pos x="129" y="200"/>
                  </a:cxn>
                  <a:cxn ang="0">
                    <a:pos x="136" y="126"/>
                  </a:cxn>
                  <a:cxn ang="0">
                    <a:pos x="144" y="51"/>
                  </a:cxn>
                </a:cxnLst>
                <a:rect l="0" t="0" r="r" b="b"/>
                <a:pathLst>
                  <a:path w="144" h="689">
                    <a:moveTo>
                      <a:pt x="144" y="51"/>
                    </a:moveTo>
                    <a:lnTo>
                      <a:pt x="134" y="45"/>
                    </a:lnTo>
                    <a:lnTo>
                      <a:pt x="125" y="39"/>
                    </a:lnTo>
                    <a:lnTo>
                      <a:pt x="115" y="32"/>
                    </a:lnTo>
                    <a:lnTo>
                      <a:pt x="106" y="26"/>
                    </a:lnTo>
                    <a:lnTo>
                      <a:pt x="97" y="20"/>
                    </a:lnTo>
                    <a:lnTo>
                      <a:pt x="87" y="14"/>
                    </a:lnTo>
                    <a:lnTo>
                      <a:pt x="79" y="6"/>
                    </a:lnTo>
                    <a:lnTo>
                      <a:pt x="69" y="0"/>
                    </a:lnTo>
                    <a:lnTo>
                      <a:pt x="56" y="87"/>
                    </a:lnTo>
                    <a:lnTo>
                      <a:pt x="44" y="173"/>
                    </a:lnTo>
                    <a:lnTo>
                      <a:pt x="34" y="258"/>
                    </a:lnTo>
                    <a:lnTo>
                      <a:pt x="26" y="343"/>
                    </a:lnTo>
                    <a:lnTo>
                      <a:pt x="18" y="429"/>
                    </a:lnTo>
                    <a:lnTo>
                      <a:pt x="12" y="515"/>
                    </a:lnTo>
                    <a:lnTo>
                      <a:pt x="7" y="601"/>
                    </a:lnTo>
                    <a:lnTo>
                      <a:pt x="0" y="689"/>
                    </a:lnTo>
                    <a:lnTo>
                      <a:pt x="11" y="684"/>
                    </a:lnTo>
                    <a:lnTo>
                      <a:pt x="22" y="678"/>
                    </a:lnTo>
                    <a:lnTo>
                      <a:pt x="33" y="673"/>
                    </a:lnTo>
                    <a:lnTo>
                      <a:pt x="43" y="668"/>
                    </a:lnTo>
                    <a:lnTo>
                      <a:pt x="55" y="663"/>
                    </a:lnTo>
                    <a:lnTo>
                      <a:pt x="65" y="658"/>
                    </a:lnTo>
                    <a:lnTo>
                      <a:pt x="76" y="652"/>
                    </a:lnTo>
                    <a:lnTo>
                      <a:pt x="86" y="647"/>
                    </a:lnTo>
                    <a:lnTo>
                      <a:pt x="93" y="573"/>
                    </a:lnTo>
                    <a:lnTo>
                      <a:pt x="101" y="498"/>
                    </a:lnTo>
                    <a:lnTo>
                      <a:pt x="108" y="424"/>
                    </a:lnTo>
                    <a:lnTo>
                      <a:pt x="115" y="350"/>
                    </a:lnTo>
                    <a:lnTo>
                      <a:pt x="123" y="275"/>
                    </a:lnTo>
                    <a:lnTo>
                      <a:pt x="129" y="200"/>
                    </a:lnTo>
                    <a:lnTo>
                      <a:pt x="136" y="126"/>
                    </a:lnTo>
                    <a:lnTo>
                      <a:pt x="144" y="51"/>
                    </a:lnTo>
                    <a:close/>
                  </a:path>
                </a:pathLst>
              </a:custGeom>
              <a:solidFill>
                <a:srgbClr val="994F00"/>
              </a:solidFill>
              <a:ln w="9525">
                <a:noFill/>
                <a:round/>
                <a:headEnd/>
                <a:tailEnd/>
              </a:ln>
            </p:spPr>
            <p:txBody>
              <a:bodyPr/>
              <a:lstStyle/>
              <a:p>
                <a:endParaRPr lang="en-US"/>
              </a:p>
            </p:txBody>
          </p:sp>
          <p:sp>
            <p:nvSpPr>
              <p:cNvPr id="384025" name="Freeform 25"/>
              <p:cNvSpPr>
                <a:spLocks/>
              </p:cNvSpPr>
              <p:nvPr/>
            </p:nvSpPr>
            <p:spPr bwMode="auto">
              <a:xfrm>
                <a:off x="7011" y="1055"/>
                <a:ext cx="34" cy="158"/>
              </a:xfrm>
              <a:custGeom>
                <a:avLst/>
                <a:gdLst/>
                <a:ahLst/>
                <a:cxnLst>
                  <a:cxn ang="0">
                    <a:pos x="137" y="48"/>
                  </a:cxn>
                  <a:cxn ang="0">
                    <a:pos x="127" y="42"/>
                  </a:cxn>
                  <a:cxn ang="0">
                    <a:pos x="119" y="37"/>
                  </a:cxn>
                  <a:cxn ang="0">
                    <a:pos x="109" y="31"/>
                  </a:cxn>
                  <a:cxn ang="0">
                    <a:pos x="101" y="24"/>
                  </a:cxn>
                  <a:cxn ang="0">
                    <a:pos x="92" y="18"/>
                  </a:cxn>
                  <a:cxn ang="0">
                    <a:pos x="82" y="12"/>
                  </a:cxn>
                  <a:cxn ang="0">
                    <a:pos x="74" y="6"/>
                  </a:cxn>
                  <a:cxn ang="0">
                    <a:pos x="65" y="0"/>
                  </a:cxn>
                  <a:cxn ang="0">
                    <a:pos x="52" y="80"/>
                  </a:cxn>
                  <a:cxn ang="0">
                    <a:pos x="40" y="159"/>
                  </a:cxn>
                  <a:cxn ang="0">
                    <a:pos x="31" y="238"/>
                  </a:cxn>
                  <a:cxn ang="0">
                    <a:pos x="24" y="316"/>
                  </a:cxn>
                  <a:cxn ang="0">
                    <a:pos x="16" y="395"/>
                  </a:cxn>
                  <a:cxn ang="0">
                    <a:pos x="11" y="474"/>
                  </a:cxn>
                  <a:cxn ang="0">
                    <a:pos x="5" y="555"/>
                  </a:cxn>
                  <a:cxn ang="0">
                    <a:pos x="0" y="636"/>
                  </a:cxn>
                  <a:cxn ang="0">
                    <a:pos x="10" y="630"/>
                  </a:cxn>
                  <a:cxn ang="0">
                    <a:pos x="21" y="626"/>
                  </a:cxn>
                  <a:cxn ang="0">
                    <a:pos x="31" y="621"/>
                  </a:cxn>
                  <a:cxn ang="0">
                    <a:pos x="42" y="616"/>
                  </a:cxn>
                  <a:cxn ang="0">
                    <a:pos x="52" y="612"/>
                  </a:cxn>
                  <a:cxn ang="0">
                    <a:pos x="62" y="606"/>
                  </a:cxn>
                  <a:cxn ang="0">
                    <a:pos x="73" y="602"/>
                  </a:cxn>
                  <a:cxn ang="0">
                    <a:pos x="83" y="597"/>
                  </a:cxn>
                  <a:cxn ang="0">
                    <a:pos x="90" y="528"/>
                  </a:cxn>
                  <a:cxn ang="0">
                    <a:pos x="97" y="460"/>
                  </a:cxn>
                  <a:cxn ang="0">
                    <a:pos x="103" y="391"/>
                  </a:cxn>
                  <a:cxn ang="0">
                    <a:pos x="111" y="323"/>
                  </a:cxn>
                  <a:cxn ang="0">
                    <a:pos x="117" y="255"/>
                  </a:cxn>
                  <a:cxn ang="0">
                    <a:pos x="123" y="185"/>
                  </a:cxn>
                  <a:cxn ang="0">
                    <a:pos x="130" y="117"/>
                  </a:cxn>
                  <a:cxn ang="0">
                    <a:pos x="137" y="48"/>
                  </a:cxn>
                </a:cxnLst>
                <a:rect l="0" t="0" r="r" b="b"/>
                <a:pathLst>
                  <a:path w="137" h="636">
                    <a:moveTo>
                      <a:pt x="137" y="48"/>
                    </a:moveTo>
                    <a:lnTo>
                      <a:pt x="127" y="42"/>
                    </a:lnTo>
                    <a:lnTo>
                      <a:pt x="119" y="37"/>
                    </a:lnTo>
                    <a:lnTo>
                      <a:pt x="109" y="31"/>
                    </a:lnTo>
                    <a:lnTo>
                      <a:pt x="101" y="24"/>
                    </a:lnTo>
                    <a:lnTo>
                      <a:pt x="92" y="18"/>
                    </a:lnTo>
                    <a:lnTo>
                      <a:pt x="82" y="12"/>
                    </a:lnTo>
                    <a:lnTo>
                      <a:pt x="74" y="6"/>
                    </a:lnTo>
                    <a:lnTo>
                      <a:pt x="65" y="0"/>
                    </a:lnTo>
                    <a:lnTo>
                      <a:pt x="52" y="80"/>
                    </a:lnTo>
                    <a:lnTo>
                      <a:pt x="40" y="159"/>
                    </a:lnTo>
                    <a:lnTo>
                      <a:pt x="31" y="238"/>
                    </a:lnTo>
                    <a:lnTo>
                      <a:pt x="24" y="316"/>
                    </a:lnTo>
                    <a:lnTo>
                      <a:pt x="16" y="395"/>
                    </a:lnTo>
                    <a:lnTo>
                      <a:pt x="11" y="474"/>
                    </a:lnTo>
                    <a:lnTo>
                      <a:pt x="5" y="555"/>
                    </a:lnTo>
                    <a:lnTo>
                      <a:pt x="0" y="636"/>
                    </a:lnTo>
                    <a:lnTo>
                      <a:pt x="10" y="630"/>
                    </a:lnTo>
                    <a:lnTo>
                      <a:pt x="21" y="626"/>
                    </a:lnTo>
                    <a:lnTo>
                      <a:pt x="31" y="621"/>
                    </a:lnTo>
                    <a:lnTo>
                      <a:pt x="42" y="616"/>
                    </a:lnTo>
                    <a:lnTo>
                      <a:pt x="52" y="612"/>
                    </a:lnTo>
                    <a:lnTo>
                      <a:pt x="62" y="606"/>
                    </a:lnTo>
                    <a:lnTo>
                      <a:pt x="73" y="602"/>
                    </a:lnTo>
                    <a:lnTo>
                      <a:pt x="83" y="597"/>
                    </a:lnTo>
                    <a:lnTo>
                      <a:pt x="90" y="528"/>
                    </a:lnTo>
                    <a:lnTo>
                      <a:pt x="97" y="460"/>
                    </a:lnTo>
                    <a:lnTo>
                      <a:pt x="103" y="391"/>
                    </a:lnTo>
                    <a:lnTo>
                      <a:pt x="111" y="323"/>
                    </a:lnTo>
                    <a:lnTo>
                      <a:pt x="117" y="255"/>
                    </a:lnTo>
                    <a:lnTo>
                      <a:pt x="123" y="185"/>
                    </a:lnTo>
                    <a:lnTo>
                      <a:pt x="130" y="117"/>
                    </a:lnTo>
                    <a:lnTo>
                      <a:pt x="137" y="48"/>
                    </a:lnTo>
                    <a:close/>
                  </a:path>
                </a:pathLst>
              </a:custGeom>
              <a:solidFill>
                <a:srgbClr val="9B5100"/>
              </a:solidFill>
              <a:ln w="9525">
                <a:noFill/>
                <a:round/>
                <a:headEnd/>
                <a:tailEnd/>
              </a:ln>
            </p:spPr>
            <p:txBody>
              <a:bodyPr/>
              <a:lstStyle/>
              <a:p>
                <a:endParaRPr lang="en-US"/>
              </a:p>
            </p:txBody>
          </p:sp>
          <p:sp>
            <p:nvSpPr>
              <p:cNvPr id="384026" name="Freeform 26"/>
              <p:cNvSpPr>
                <a:spLocks/>
              </p:cNvSpPr>
              <p:nvPr/>
            </p:nvSpPr>
            <p:spPr bwMode="auto">
              <a:xfrm>
                <a:off x="7012" y="1055"/>
                <a:ext cx="33" cy="146"/>
              </a:xfrm>
              <a:custGeom>
                <a:avLst/>
                <a:gdLst/>
                <a:ahLst/>
                <a:cxnLst>
                  <a:cxn ang="0">
                    <a:pos x="130" y="47"/>
                  </a:cxn>
                  <a:cxn ang="0">
                    <a:pos x="121" y="41"/>
                  </a:cxn>
                  <a:cxn ang="0">
                    <a:pos x="113" y="36"/>
                  </a:cxn>
                  <a:cxn ang="0">
                    <a:pos x="105" y="30"/>
                  </a:cxn>
                  <a:cxn ang="0">
                    <a:pos x="96" y="23"/>
                  </a:cxn>
                  <a:cxn ang="0">
                    <a:pos x="88" y="18"/>
                  </a:cxn>
                  <a:cxn ang="0">
                    <a:pos x="78" y="12"/>
                  </a:cxn>
                  <a:cxn ang="0">
                    <a:pos x="70" y="7"/>
                  </a:cxn>
                  <a:cxn ang="0">
                    <a:pos x="62" y="0"/>
                  </a:cxn>
                  <a:cxn ang="0">
                    <a:pos x="49" y="74"/>
                  </a:cxn>
                  <a:cxn ang="0">
                    <a:pos x="39" y="146"/>
                  </a:cxn>
                  <a:cxn ang="0">
                    <a:pos x="30" y="218"/>
                  </a:cxn>
                  <a:cxn ang="0">
                    <a:pos x="23" y="290"/>
                  </a:cxn>
                  <a:cxn ang="0">
                    <a:pos x="17" y="363"/>
                  </a:cxn>
                  <a:cxn ang="0">
                    <a:pos x="10" y="435"/>
                  </a:cxn>
                  <a:cxn ang="0">
                    <a:pos x="5" y="508"/>
                  </a:cxn>
                  <a:cxn ang="0">
                    <a:pos x="0" y="582"/>
                  </a:cxn>
                  <a:cxn ang="0">
                    <a:pos x="10" y="578"/>
                  </a:cxn>
                  <a:cxn ang="0">
                    <a:pos x="21" y="574"/>
                  </a:cxn>
                  <a:cxn ang="0">
                    <a:pos x="30" y="570"/>
                  </a:cxn>
                  <a:cxn ang="0">
                    <a:pos x="41" y="565"/>
                  </a:cxn>
                  <a:cxn ang="0">
                    <a:pos x="51" y="560"/>
                  </a:cxn>
                  <a:cxn ang="0">
                    <a:pos x="62" y="556"/>
                  </a:cxn>
                  <a:cxn ang="0">
                    <a:pos x="71" y="551"/>
                  </a:cxn>
                  <a:cxn ang="0">
                    <a:pos x="82" y="547"/>
                  </a:cxn>
                  <a:cxn ang="0">
                    <a:pos x="88" y="484"/>
                  </a:cxn>
                  <a:cxn ang="0">
                    <a:pos x="93" y="422"/>
                  </a:cxn>
                  <a:cxn ang="0">
                    <a:pos x="99" y="359"/>
                  </a:cxn>
                  <a:cxn ang="0">
                    <a:pos x="106" y="297"/>
                  </a:cxn>
                  <a:cxn ang="0">
                    <a:pos x="112" y="234"/>
                  </a:cxn>
                  <a:cxn ang="0">
                    <a:pos x="118" y="172"/>
                  </a:cxn>
                  <a:cxn ang="0">
                    <a:pos x="123" y="109"/>
                  </a:cxn>
                  <a:cxn ang="0">
                    <a:pos x="130" y="47"/>
                  </a:cxn>
                </a:cxnLst>
                <a:rect l="0" t="0" r="r" b="b"/>
                <a:pathLst>
                  <a:path w="130" h="582">
                    <a:moveTo>
                      <a:pt x="130" y="47"/>
                    </a:moveTo>
                    <a:lnTo>
                      <a:pt x="121" y="41"/>
                    </a:lnTo>
                    <a:lnTo>
                      <a:pt x="113" y="36"/>
                    </a:lnTo>
                    <a:lnTo>
                      <a:pt x="105" y="30"/>
                    </a:lnTo>
                    <a:lnTo>
                      <a:pt x="96" y="23"/>
                    </a:lnTo>
                    <a:lnTo>
                      <a:pt x="88" y="18"/>
                    </a:lnTo>
                    <a:lnTo>
                      <a:pt x="78" y="12"/>
                    </a:lnTo>
                    <a:lnTo>
                      <a:pt x="70" y="7"/>
                    </a:lnTo>
                    <a:lnTo>
                      <a:pt x="62" y="0"/>
                    </a:lnTo>
                    <a:lnTo>
                      <a:pt x="49" y="74"/>
                    </a:lnTo>
                    <a:lnTo>
                      <a:pt x="39" y="146"/>
                    </a:lnTo>
                    <a:lnTo>
                      <a:pt x="30" y="218"/>
                    </a:lnTo>
                    <a:lnTo>
                      <a:pt x="23" y="290"/>
                    </a:lnTo>
                    <a:lnTo>
                      <a:pt x="17" y="363"/>
                    </a:lnTo>
                    <a:lnTo>
                      <a:pt x="10" y="435"/>
                    </a:lnTo>
                    <a:lnTo>
                      <a:pt x="5" y="508"/>
                    </a:lnTo>
                    <a:lnTo>
                      <a:pt x="0" y="582"/>
                    </a:lnTo>
                    <a:lnTo>
                      <a:pt x="10" y="578"/>
                    </a:lnTo>
                    <a:lnTo>
                      <a:pt x="21" y="574"/>
                    </a:lnTo>
                    <a:lnTo>
                      <a:pt x="30" y="570"/>
                    </a:lnTo>
                    <a:lnTo>
                      <a:pt x="41" y="565"/>
                    </a:lnTo>
                    <a:lnTo>
                      <a:pt x="51" y="560"/>
                    </a:lnTo>
                    <a:lnTo>
                      <a:pt x="62" y="556"/>
                    </a:lnTo>
                    <a:lnTo>
                      <a:pt x="71" y="551"/>
                    </a:lnTo>
                    <a:lnTo>
                      <a:pt x="82" y="547"/>
                    </a:lnTo>
                    <a:lnTo>
                      <a:pt x="88" y="484"/>
                    </a:lnTo>
                    <a:lnTo>
                      <a:pt x="93" y="422"/>
                    </a:lnTo>
                    <a:lnTo>
                      <a:pt x="99" y="359"/>
                    </a:lnTo>
                    <a:lnTo>
                      <a:pt x="106" y="297"/>
                    </a:lnTo>
                    <a:lnTo>
                      <a:pt x="112" y="234"/>
                    </a:lnTo>
                    <a:lnTo>
                      <a:pt x="118" y="172"/>
                    </a:lnTo>
                    <a:lnTo>
                      <a:pt x="123" y="109"/>
                    </a:lnTo>
                    <a:lnTo>
                      <a:pt x="130" y="47"/>
                    </a:lnTo>
                    <a:close/>
                  </a:path>
                </a:pathLst>
              </a:custGeom>
              <a:solidFill>
                <a:srgbClr val="9E5400"/>
              </a:solidFill>
              <a:ln w="9525">
                <a:noFill/>
                <a:round/>
                <a:headEnd/>
                <a:tailEnd/>
              </a:ln>
            </p:spPr>
            <p:txBody>
              <a:bodyPr/>
              <a:lstStyle/>
              <a:p>
                <a:endParaRPr lang="en-US"/>
              </a:p>
            </p:txBody>
          </p:sp>
          <p:sp>
            <p:nvSpPr>
              <p:cNvPr id="384027" name="Freeform 27"/>
              <p:cNvSpPr>
                <a:spLocks/>
              </p:cNvSpPr>
              <p:nvPr/>
            </p:nvSpPr>
            <p:spPr bwMode="auto">
              <a:xfrm>
                <a:off x="7014" y="1055"/>
                <a:ext cx="31" cy="133"/>
              </a:xfrm>
              <a:custGeom>
                <a:avLst/>
                <a:gdLst/>
                <a:ahLst/>
                <a:cxnLst>
                  <a:cxn ang="0">
                    <a:pos x="124" y="46"/>
                  </a:cxn>
                  <a:cxn ang="0">
                    <a:pos x="115" y="40"/>
                  </a:cxn>
                  <a:cxn ang="0">
                    <a:pos x="107" y="35"/>
                  </a:cxn>
                  <a:cxn ang="0">
                    <a:pos x="99" y="29"/>
                  </a:cxn>
                  <a:cxn ang="0">
                    <a:pos x="91" y="23"/>
                  </a:cxn>
                  <a:cxn ang="0">
                    <a:pos x="83" y="18"/>
                  </a:cxn>
                  <a:cxn ang="0">
                    <a:pos x="74" y="12"/>
                  </a:cxn>
                  <a:cxn ang="0">
                    <a:pos x="66" y="7"/>
                  </a:cxn>
                  <a:cxn ang="0">
                    <a:pos x="58" y="0"/>
                  </a:cxn>
                  <a:cxn ang="0">
                    <a:pos x="46" y="67"/>
                  </a:cxn>
                  <a:cxn ang="0">
                    <a:pos x="36" y="134"/>
                  </a:cxn>
                  <a:cxn ang="0">
                    <a:pos x="28" y="199"/>
                  </a:cxn>
                  <a:cxn ang="0">
                    <a:pos x="21" y="265"/>
                  </a:cxn>
                  <a:cxn ang="0">
                    <a:pos x="15" y="330"/>
                  </a:cxn>
                  <a:cxn ang="0">
                    <a:pos x="10" y="396"/>
                  </a:cxn>
                  <a:cxn ang="0">
                    <a:pos x="5" y="463"/>
                  </a:cxn>
                  <a:cxn ang="0">
                    <a:pos x="0" y="531"/>
                  </a:cxn>
                  <a:cxn ang="0">
                    <a:pos x="10" y="527"/>
                  </a:cxn>
                  <a:cxn ang="0">
                    <a:pos x="20" y="523"/>
                  </a:cxn>
                  <a:cxn ang="0">
                    <a:pos x="30" y="519"/>
                  </a:cxn>
                  <a:cxn ang="0">
                    <a:pos x="40" y="514"/>
                  </a:cxn>
                  <a:cxn ang="0">
                    <a:pos x="49" y="511"/>
                  </a:cxn>
                  <a:cxn ang="0">
                    <a:pos x="59" y="507"/>
                  </a:cxn>
                  <a:cxn ang="0">
                    <a:pos x="69" y="503"/>
                  </a:cxn>
                  <a:cxn ang="0">
                    <a:pos x="79" y="499"/>
                  </a:cxn>
                  <a:cxn ang="0">
                    <a:pos x="84" y="442"/>
                  </a:cxn>
                  <a:cxn ang="0">
                    <a:pos x="90" y="386"/>
                  </a:cxn>
                  <a:cxn ang="0">
                    <a:pos x="95" y="329"/>
                  </a:cxn>
                  <a:cxn ang="0">
                    <a:pos x="102" y="273"/>
                  </a:cxn>
                  <a:cxn ang="0">
                    <a:pos x="107" y="216"/>
                  </a:cxn>
                  <a:cxn ang="0">
                    <a:pos x="112" y="159"/>
                  </a:cxn>
                  <a:cxn ang="0">
                    <a:pos x="118" y="103"/>
                  </a:cxn>
                  <a:cxn ang="0">
                    <a:pos x="124" y="46"/>
                  </a:cxn>
                </a:cxnLst>
                <a:rect l="0" t="0" r="r" b="b"/>
                <a:pathLst>
                  <a:path w="124" h="531">
                    <a:moveTo>
                      <a:pt x="124" y="46"/>
                    </a:moveTo>
                    <a:lnTo>
                      <a:pt x="115" y="40"/>
                    </a:lnTo>
                    <a:lnTo>
                      <a:pt x="107" y="35"/>
                    </a:lnTo>
                    <a:lnTo>
                      <a:pt x="99" y="29"/>
                    </a:lnTo>
                    <a:lnTo>
                      <a:pt x="91" y="23"/>
                    </a:lnTo>
                    <a:lnTo>
                      <a:pt x="83" y="18"/>
                    </a:lnTo>
                    <a:lnTo>
                      <a:pt x="74" y="12"/>
                    </a:lnTo>
                    <a:lnTo>
                      <a:pt x="66" y="7"/>
                    </a:lnTo>
                    <a:lnTo>
                      <a:pt x="58" y="0"/>
                    </a:lnTo>
                    <a:lnTo>
                      <a:pt x="46" y="67"/>
                    </a:lnTo>
                    <a:lnTo>
                      <a:pt x="36" y="134"/>
                    </a:lnTo>
                    <a:lnTo>
                      <a:pt x="28" y="199"/>
                    </a:lnTo>
                    <a:lnTo>
                      <a:pt x="21" y="265"/>
                    </a:lnTo>
                    <a:lnTo>
                      <a:pt x="15" y="330"/>
                    </a:lnTo>
                    <a:lnTo>
                      <a:pt x="10" y="396"/>
                    </a:lnTo>
                    <a:lnTo>
                      <a:pt x="5" y="463"/>
                    </a:lnTo>
                    <a:lnTo>
                      <a:pt x="0" y="531"/>
                    </a:lnTo>
                    <a:lnTo>
                      <a:pt x="10" y="527"/>
                    </a:lnTo>
                    <a:lnTo>
                      <a:pt x="20" y="523"/>
                    </a:lnTo>
                    <a:lnTo>
                      <a:pt x="30" y="519"/>
                    </a:lnTo>
                    <a:lnTo>
                      <a:pt x="40" y="514"/>
                    </a:lnTo>
                    <a:lnTo>
                      <a:pt x="49" y="511"/>
                    </a:lnTo>
                    <a:lnTo>
                      <a:pt x="59" y="507"/>
                    </a:lnTo>
                    <a:lnTo>
                      <a:pt x="69" y="503"/>
                    </a:lnTo>
                    <a:lnTo>
                      <a:pt x="79" y="499"/>
                    </a:lnTo>
                    <a:lnTo>
                      <a:pt x="84" y="442"/>
                    </a:lnTo>
                    <a:lnTo>
                      <a:pt x="90" y="386"/>
                    </a:lnTo>
                    <a:lnTo>
                      <a:pt x="95" y="329"/>
                    </a:lnTo>
                    <a:lnTo>
                      <a:pt x="102" y="273"/>
                    </a:lnTo>
                    <a:lnTo>
                      <a:pt x="107" y="216"/>
                    </a:lnTo>
                    <a:lnTo>
                      <a:pt x="112" y="159"/>
                    </a:lnTo>
                    <a:lnTo>
                      <a:pt x="118" y="103"/>
                    </a:lnTo>
                    <a:lnTo>
                      <a:pt x="124" y="46"/>
                    </a:lnTo>
                    <a:close/>
                  </a:path>
                </a:pathLst>
              </a:custGeom>
              <a:solidFill>
                <a:srgbClr val="A05600"/>
              </a:solidFill>
              <a:ln w="9525">
                <a:noFill/>
                <a:round/>
                <a:headEnd/>
                <a:tailEnd/>
              </a:ln>
            </p:spPr>
            <p:txBody>
              <a:bodyPr/>
              <a:lstStyle/>
              <a:p>
                <a:endParaRPr lang="en-US"/>
              </a:p>
            </p:txBody>
          </p:sp>
          <p:sp>
            <p:nvSpPr>
              <p:cNvPr id="384028" name="Freeform 28"/>
              <p:cNvSpPr>
                <a:spLocks/>
              </p:cNvSpPr>
              <p:nvPr/>
            </p:nvSpPr>
            <p:spPr bwMode="auto">
              <a:xfrm>
                <a:off x="7015" y="1056"/>
                <a:ext cx="30" cy="119"/>
              </a:xfrm>
              <a:custGeom>
                <a:avLst/>
                <a:gdLst/>
                <a:ahLst/>
                <a:cxnLst>
                  <a:cxn ang="0">
                    <a:pos x="117" y="44"/>
                  </a:cxn>
                  <a:cxn ang="0">
                    <a:pos x="109" y="39"/>
                  </a:cxn>
                  <a:cxn ang="0">
                    <a:pos x="101" y="33"/>
                  </a:cxn>
                  <a:cxn ang="0">
                    <a:pos x="94" y="28"/>
                  </a:cxn>
                  <a:cxn ang="0">
                    <a:pos x="85" y="22"/>
                  </a:cxn>
                  <a:cxn ang="0">
                    <a:pos x="78" y="17"/>
                  </a:cxn>
                  <a:cxn ang="0">
                    <a:pos x="70" y="11"/>
                  </a:cxn>
                  <a:cxn ang="0">
                    <a:pos x="62" y="6"/>
                  </a:cxn>
                  <a:cxn ang="0">
                    <a:pos x="54" y="0"/>
                  </a:cxn>
                  <a:cxn ang="0">
                    <a:pos x="42" y="61"/>
                  </a:cxn>
                  <a:cxn ang="0">
                    <a:pos x="33" y="121"/>
                  </a:cxn>
                  <a:cxn ang="0">
                    <a:pos x="26" y="179"/>
                  </a:cxn>
                  <a:cxn ang="0">
                    <a:pos x="19" y="238"/>
                  </a:cxn>
                  <a:cxn ang="0">
                    <a:pos x="13" y="297"/>
                  </a:cxn>
                  <a:cxn ang="0">
                    <a:pos x="9" y="356"/>
                  </a:cxn>
                  <a:cxn ang="0">
                    <a:pos x="4" y="417"/>
                  </a:cxn>
                  <a:cxn ang="0">
                    <a:pos x="0" y="479"/>
                  </a:cxn>
                  <a:cxn ang="0">
                    <a:pos x="9" y="475"/>
                  </a:cxn>
                  <a:cxn ang="0">
                    <a:pos x="18" y="472"/>
                  </a:cxn>
                  <a:cxn ang="0">
                    <a:pos x="28" y="467"/>
                  </a:cxn>
                  <a:cxn ang="0">
                    <a:pos x="38" y="463"/>
                  </a:cxn>
                  <a:cxn ang="0">
                    <a:pos x="48" y="460"/>
                  </a:cxn>
                  <a:cxn ang="0">
                    <a:pos x="57" y="456"/>
                  </a:cxn>
                  <a:cxn ang="0">
                    <a:pos x="66" y="453"/>
                  </a:cxn>
                  <a:cxn ang="0">
                    <a:pos x="76" y="449"/>
                  </a:cxn>
                  <a:cxn ang="0">
                    <a:pos x="81" y="398"/>
                  </a:cxn>
                  <a:cxn ang="0">
                    <a:pos x="86" y="348"/>
                  </a:cxn>
                  <a:cxn ang="0">
                    <a:pos x="92" y="298"/>
                  </a:cxn>
                  <a:cxn ang="0">
                    <a:pos x="97" y="246"/>
                  </a:cxn>
                  <a:cxn ang="0">
                    <a:pos x="101" y="196"/>
                  </a:cxn>
                  <a:cxn ang="0">
                    <a:pos x="106" y="146"/>
                  </a:cxn>
                  <a:cxn ang="0">
                    <a:pos x="111" y="95"/>
                  </a:cxn>
                  <a:cxn ang="0">
                    <a:pos x="117" y="44"/>
                  </a:cxn>
                </a:cxnLst>
                <a:rect l="0" t="0" r="r" b="b"/>
                <a:pathLst>
                  <a:path w="117" h="479">
                    <a:moveTo>
                      <a:pt x="117" y="44"/>
                    </a:moveTo>
                    <a:lnTo>
                      <a:pt x="109" y="39"/>
                    </a:lnTo>
                    <a:lnTo>
                      <a:pt x="101" y="33"/>
                    </a:lnTo>
                    <a:lnTo>
                      <a:pt x="94" y="28"/>
                    </a:lnTo>
                    <a:lnTo>
                      <a:pt x="85" y="22"/>
                    </a:lnTo>
                    <a:lnTo>
                      <a:pt x="78" y="17"/>
                    </a:lnTo>
                    <a:lnTo>
                      <a:pt x="70" y="11"/>
                    </a:lnTo>
                    <a:lnTo>
                      <a:pt x="62" y="6"/>
                    </a:lnTo>
                    <a:lnTo>
                      <a:pt x="54" y="0"/>
                    </a:lnTo>
                    <a:lnTo>
                      <a:pt x="42" y="61"/>
                    </a:lnTo>
                    <a:lnTo>
                      <a:pt x="33" y="121"/>
                    </a:lnTo>
                    <a:lnTo>
                      <a:pt x="26" y="179"/>
                    </a:lnTo>
                    <a:lnTo>
                      <a:pt x="19" y="238"/>
                    </a:lnTo>
                    <a:lnTo>
                      <a:pt x="13" y="297"/>
                    </a:lnTo>
                    <a:lnTo>
                      <a:pt x="9" y="356"/>
                    </a:lnTo>
                    <a:lnTo>
                      <a:pt x="4" y="417"/>
                    </a:lnTo>
                    <a:lnTo>
                      <a:pt x="0" y="479"/>
                    </a:lnTo>
                    <a:lnTo>
                      <a:pt x="9" y="475"/>
                    </a:lnTo>
                    <a:lnTo>
                      <a:pt x="18" y="472"/>
                    </a:lnTo>
                    <a:lnTo>
                      <a:pt x="28" y="467"/>
                    </a:lnTo>
                    <a:lnTo>
                      <a:pt x="38" y="463"/>
                    </a:lnTo>
                    <a:lnTo>
                      <a:pt x="48" y="460"/>
                    </a:lnTo>
                    <a:lnTo>
                      <a:pt x="57" y="456"/>
                    </a:lnTo>
                    <a:lnTo>
                      <a:pt x="66" y="453"/>
                    </a:lnTo>
                    <a:lnTo>
                      <a:pt x="76" y="449"/>
                    </a:lnTo>
                    <a:lnTo>
                      <a:pt x="81" y="398"/>
                    </a:lnTo>
                    <a:lnTo>
                      <a:pt x="86" y="348"/>
                    </a:lnTo>
                    <a:lnTo>
                      <a:pt x="92" y="298"/>
                    </a:lnTo>
                    <a:lnTo>
                      <a:pt x="97" y="246"/>
                    </a:lnTo>
                    <a:lnTo>
                      <a:pt x="101" y="196"/>
                    </a:lnTo>
                    <a:lnTo>
                      <a:pt x="106" y="146"/>
                    </a:lnTo>
                    <a:lnTo>
                      <a:pt x="111" y="95"/>
                    </a:lnTo>
                    <a:lnTo>
                      <a:pt x="117" y="44"/>
                    </a:lnTo>
                    <a:close/>
                  </a:path>
                </a:pathLst>
              </a:custGeom>
              <a:solidFill>
                <a:srgbClr val="A55B00"/>
              </a:solidFill>
              <a:ln w="9525">
                <a:noFill/>
                <a:round/>
                <a:headEnd/>
                <a:tailEnd/>
              </a:ln>
            </p:spPr>
            <p:txBody>
              <a:bodyPr/>
              <a:lstStyle/>
              <a:p>
                <a:endParaRPr lang="en-US"/>
              </a:p>
            </p:txBody>
          </p:sp>
          <p:sp>
            <p:nvSpPr>
              <p:cNvPr id="384029" name="Freeform 29"/>
              <p:cNvSpPr>
                <a:spLocks/>
              </p:cNvSpPr>
              <p:nvPr/>
            </p:nvSpPr>
            <p:spPr bwMode="auto">
              <a:xfrm>
                <a:off x="7017" y="1056"/>
                <a:ext cx="28" cy="106"/>
              </a:xfrm>
              <a:custGeom>
                <a:avLst/>
                <a:gdLst/>
                <a:ahLst/>
                <a:cxnLst>
                  <a:cxn ang="0">
                    <a:pos x="111" y="41"/>
                  </a:cxn>
                  <a:cxn ang="0">
                    <a:pos x="103" y="36"/>
                  </a:cxn>
                  <a:cxn ang="0">
                    <a:pos x="96" y="31"/>
                  </a:cxn>
                  <a:cxn ang="0">
                    <a:pos x="89" y="26"/>
                  </a:cxn>
                  <a:cxn ang="0">
                    <a:pos x="81" y="20"/>
                  </a:cxn>
                  <a:cxn ang="0">
                    <a:pos x="73" y="15"/>
                  </a:cxn>
                  <a:cxn ang="0">
                    <a:pos x="66" y="10"/>
                  </a:cxn>
                  <a:cxn ang="0">
                    <a:pos x="58" y="5"/>
                  </a:cxn>
                  <a:cxn ang="0">
                    <a:pos x="51" y="0"/>
                  </a:cxn>
                  <a:cxn ang="0">
                    <a:pos x="40" y="54"/>
                  </a:cxn>
                  <a:cxn ang="0">
                    <a:pos x="31" y="106"/>
                  </a:cxn>
                  <a:cxn ang="0">
                    <a:pos x="24" y="159"/>
                  </a:cxn>
                  <a:cxn ang="0">
                    <a:pos x="18" y="211"/>
                  </a:cxn>
                  <a:cxn ang="0">
                    <a:pos x="13" y="262"/>
                  </a:cxn>
                  <a:cxn ang="0">
                    <a:pos x="8" y="315"/>
                  </a:cxn>
                  <a:cxn ang="0">
                    <a:pos x="4" y="369"/>
                  </a:cxn>
                  <a:cxn ang="0">
                    <a:pos x="0" y="424"/>
                  </a:cxn>
                  <a:cxn ang="0">
                    <a:pos x="9" y="420"/>
                  </a:cxn>
                  <a:cxn ang="0">
                    <a:pos x="18" y="417"/>
                  </a:cxn>
                  <a:cxn ang="0">
                    <a:pos x="27" y="414"/>
                  </a:cxn>
                  <a:cxn ang="0">
                    <a:pos x="36" y="411"/>
                  </a:cxn>
                  <a:cxn ang="0">
                    <a:pos x="46" y="408"/>
                  </a:cxn>
                  <a:cxn ang="0">
                    <a:pos x="55" y="405"/>
                  </a:cxn>
                  <a:cxn ang="0">
                    <a:pos x="64" y="402"/>
                  </a:cxn>
                  <a:cxn ang="0">
                    <a:pos x="73" y="398"/>
                  </a:cxn>
                  <a:cxn ang="0">
                    <a:pos x="78" y="353"/>
                  </a:cxn>
                  <a:cxn ang="0">
                    <a:pos x="82" y="309"/>
                  </a:cxn>
                  <a:cxn ang="0">
                    <a:pos x="88" y="264"/>
                  </a:cxn>
                  <a:cxn ang="0">
                    <a:pos x="92" y="219"/>
                  </a:cxn>
                  <a:cxn ang="0">
                    <a:pos x="97" y="175"/>
                  </a:cxn>
                  <a:cxn ang="0">
                    <a:pos x="101" y="130"/>
                  </a:cxn>
                  <a:cxn ang="0">
                    <a:pos x="106" y="86"/>
                  </a:cxn>
                  <a:cxn ang="0">
                    <a:pos x="111" y="41"/>
                  </a:cxn>
                </a:cxnLst>
                <a:rect l="0" t="0" r="r" b="b"/>
                <a:pathLst>
                  <a:path w="111" h="424">
                    <a:moveTo>
                      <a:pt x="111" y="41"/>
                    </a:moveTo>
                    <a:lnTo>
                      <a:pt x="103" y="36"/>
                    </a:lnTo>
                    <a:lnTo>
                      <a:pt x="96" y="31"/>
                    </a:lnTo>
                    <a:lnTo>
                      <a:pt x="89" y="26"/>
                    </a:lnTo>
                    <a:lnTo>
                      <a:pt x="81" y="20"/>
                    </a:lnTo>
                    <a:lnTo>
                      <a:pt x="73" y="15"/>
                    </a:lnTo>
                    <a:lnTo>
                      <a:pt x="66" y="10"/>
                    </a:lnTo>
                    <a:lnTo>
                      <a:pt x="58" y="5"/>
                    </a:lnTo>
                    <a:lnTo>
                      <a:pt x="51" y="0"/>
                    </a:lnTo>
                    <a:lnTo>
                      <a:pt x="40" y="54"/>
                    </a:lnTo>
                    <a:lnTo>
                      <a:pt x="31" y="106"/>
                    </a:lnTo>
                    <a:lnTo>
                      <a:pt x="24" y="159"/>
                    </a:lnTo>
                    <a:lnTo>
                      <a:pt x="18" y="211"/>
                    </a:lnTo>
                    <a:lnTo>
                      <a:pt x="13" y="262"/>
                    </a:lnTo>
                    <a:lnTo>
                      <a:pt x="8" y="315"/>
                    </a:lnTo>
                    <a:lnTo>
                      <a:pt x="4" y="369"/>
                    </a:lnTo>
                    <a:lnTo>
                      <a:pt x="0" y="424"/>
                    </a:lnTo>
                    <a:lnTo>
                      <a:pt x="9" y="420"/>
                    </a:lnTo>
                    <a:lnTo>
                      <a:pt x="18" y="417"/>
                    </a:lnTo>
                    <a:lnTo>
                      <a:pt x="27" y="414"/>
                    </a:lnTo>
                    <a:lnTo>
                      <a:pt x="36" y="411"/>
                    </a:lnTo>
                    <a:lnTo>
                      <a:pt x="46" y="408"/>
                    </a:lnTo>
                    <a:lnTo>
                      <a:pt x="55" y="405"/>
                    </a:lnTo>
                    <a:lnTo>
                      <a:pt x="64" y="402"/>
                    </a:lnTo>
                    <a:lnTo>
                      <a:pt x="73" y="398"/>
                    </a:lnTo>
                    <a:lnTo>
                      <a:pt x="78" y="353"/>
                    </a:lnTo>
                    <a:lnTo>
                      <a:pt x="82" y="309"/>
                    </a:lnTo>
                    <a:lnTo>
                      <a:pt x="88" y="264"/>
                    </a:lnTo>
                    <a:lnTo>
                      <a:pt x="92" y="219"/>
                    </a:lnTo>
                    <a:lnTo>
                      <a:pt x="97" y="175"/>
                    </a:lnTo>
                    <a:lnTo>
                      <a:pt x="101" y="130"/>
                    </a:lnTo>
                    <a:lnTo>
                      <a:pt x="106" y="86"/>
                    </a:lnTo>
                    <a:lnTo>
                      <a:pt x="111" y="41"/>
                    </a:lnTo>
                    <a:close/>
                  </a:path>
                </a:pathLst>
              </a:custGeom>
              <a:solidFill>
                <a:srgbClr val="A85E00"/>
              </a:solidFill>
              <a:ln w="9525">
                <a:noFill/>
                <a:round/>
                <a:headEnd/>
                <a:tailEnd/>
              </a:ln>
            </p:spPr>
            <p:txBody>
              <a:bodyPr/>
              <a:lstStyle/>
              <a:p>
                <a:endParaRPr lang="en-US"/>
              </a:p>
            </p:txBody>
          </p:sp>
          <p:sp>
            <p:nvSpPr>
              <p:cNvPr id="384030" name="Freeform 30"/>
              <p:cNvSpPr>
                <a:spLocks/>
              </p:cNvSpPr>
              <p:nvPr/>
            </p:nvSpPr>
            <p:spPr bwMode="auto">
              <a:xfrm>
                <a:off x="7019" y="1057"/>
                <a:ext cx="25" cy="93"/>
              </a:xfrm>
              <a:custGeom>
                <a:avLst/>
                <a:gdLst/>
                <a:ahLst/>
                <a:cxnLst>
                  <a:cxn ang="0">
                    <a:pos x="104" y="39"/>
                  </a:cxn>
                  <a:cxn ang="0">
                    <a:pos x="96" y="34"/>
                  </a:cxn>
                  <a:cxn ang="0">
                    <a:pos x="90" y="30"/>
                  </a:cxn>
                  <a:cxn ang="0">
                    <a:pos x="83" y="25"/>
                  </a:cxn>
                  <a:cxn ang="0">
                    <a:pos x="75" y="19"/>
                  </a:cxn>
                  <a:cxn ang="0">
                    <a:pos x="68" y="15"/>
                  </a:cxn>
                  <a:cxn ang="0">
                    <a:pos x="62" y="10"/>
                  </a:cxn>
                  <a:cxn ang="0">
                    <a:pos x="54" y="5"/>
                  </a:cxn>
                  <a:cxn ang="0">
                    <a:pos x="47" y="0"/>
                  </a:cxn>
                  <a:cxn ang="0">
                    <a:pos x="37" y="48"/>
                  </a:cxn>
                  <a:cxn ang="0">
                    <a:pos x="28" y="94"/>
                  </a:cxn>
                  <a:cxn ang="0">
                    <a:pos x="22" y="140"/>
                  </a:cxn>
                  <a:cxn ang="0">
                    <a:pos x="17" y="185"/>
                  </a:cxn>
                  <a:cxn ang="0">
                    <a:pos x="12" y="230"/>
                  </a:cxn>
                  <a:cxn ang="0">
                    <a:pos x="8" y="276"/>
                  </a:cxn>
                  <a:cxn ang="0">
                    <a:pos x="4" y="323"/>
                  </a:cxn>
                  <a:cxn ang="0">
                    <a:pos x="0" y="372"/>
                  </a:cxn>
                  <a:cxn ang="0">
                    <a:pos x="9" y="369"/>
                  </a:cxn>
                  <a:cxn ang="0">
                    <a:pos x="18" y="366"/>
                  </a:cxn>
                  <a:cxn ang="0">
                    <a:pos x="27" y="363"/>
                  </a:cxn>
                  <a:cxn ang="0">
                    <a:pos x="36" y="360"/>
                  </a:cxn>
                  <a:cxn ang="0">
                    <a:pos x="44" y="358"/>
                  </a:cxn>
                  <a:cxn ang="0">
                    <a:pos x="53" y="355"/>
                  </a:cxn>
                  <a:cxn ang="0">
                    <a:pos x="62" y="351"/>
                  </a:cxn>
                  <a:cxn ang="0">
                    <a:pos x="71" y="348"/>
                  </a:cxn>
                  <a:cxn ang="0">
                    <a:pos x="75" y="310"/>
                  </a:cxn>
                  <a:cxn ang="0">
                    <a:pos x="80" y="271"/>
                  </a:cxn>
                  <a:cxn ang="0">
                    <a:pos x="84" y="233"/>
                  </a:cxn>
                  <a:cxn ang="0">
                    <a:pos x="88" y="194"/>
                  </a:cxn>
                  <a:cxn ang="0">
                    <a:pos x="91" y="156"/>
                  </a:cxn>
                  <a:cxn ang="0">
                    <a:pos x="95" y="117"/>
                  </a:cxn>
                  <a:cxn ang="0">
                    <a:pos x="99" y="78"/>
                  </a:cxn>
                  <a:cxn ang="0">
                    <a:pos x="104" y="39"/>
                  </a:cxn>
                </a:cxnLst>
                <a:rect l="0" t="0" r="r" b="b"/>
                <a:pathLst>
                  <a:path w="104" h="372">
                    <a:moveTo>
                      <a:pt x="104" y="39"/>
                    </a:moveTo>
                    <a:lnTo>
                      <a:pt x="96" y="34"/>
                    </a:lnTo>
                    <a:lnTo>
                      <a:pt x="90" y="30"/>
                    </a:lnTo>
                    <a:lnTo>
                      <a:pt x="83" y="25"/>
                    </a:lnTo>
                    <a:lnTo>
                      <a:pt x="75" y="19"/>
                    </a:lnTo>
                    <a:lnTo>
                      <a:pt x="68" y="15"/>
                    </a:lnTo>
                    <a:lnTo>
                      <a:pt x="62" y="10"/>
                    </a:lnTo>
                    <a:lnTo>
                      <a:pt x="54" y="5"/>
                    </a:lnTo>
                    <a:lnTo>
                      <a:pt x="47" y="0"/>
                    </a:lnTo>
                    <a:lnTo>
                      <a:pt x="37" y="48"/>
                    </a:lnTo>
                    <a:lnTo>
                      <a:pt x="28" y="94"/>
                    </a:lnTo>
                    <a:lnTo>
                      <a:pt x="22" y="140"/>
                    </a:lnTo>
                    <a:lnTo>
                      <a:pt x="17" y="185"/>
                    </a:lnTo>
                    <a:lnTo>
                      <a:pt x="12" y="230"/>
                    </a:lnTo>
                    <a:lnTo>
                      <a:pt x="8" y="276"/>
                    </a:lnTo>
                    <a:lnTo>
                      <a:pt x="4" y="323"/>
                    </a:lnTo>
                    <a:lnTo>
                      <a:pt x="0" y="372"/>
                    </a:lnTo>
                    <a:lnTo>
                      <a:pt x="9" y="369"/>
                    </a:lnTo>
                    <a:lnTo>
                      <a:pt x="18" y="366"/>
                    </a:lnTo>
                    <a:lnTo>
                      <a:pt x="27" y="363"/>
                    </a:lnTo>
                    <a:lnTo>
                      <a:pt x="36" y="360"/>
                    </a:lnTo>
                    <a:lnTo>
                      <a:pt x="44" y="358"/>
                    </a:lnTo>
                    <a:lnTo>
                      <a:pt x="53" y="355"/>
                    </a:lnTo>
                    <a:lnTo>
                      <a:pt x="62" y="351"/>
                    </a:lnTo>
                    <a:lnTo>
                      <a:pt x="71" y="348"/>
                    </a:lnTo>
                    <a:lnTo>
                      <a:pt x="75" y="310"/>
                    </a:lnTo>
                    <a:lnTo>
                      <a:pt x="80" y="271"/>
                    </a:lnTo>
                    <a:lnTo>
                      <a:pt x="84" y="233"/>
                    </a:lnTo>
                    <a:lnTo>
                      <a:pt x="88" y="194"/>
                    </a:lnTo>
                    <a:lnTo>
                      <a:pt x="91" y="156"/>
                    </a:lnTo>
                    <a:lnTo>
                      <a:pt x="95" y="117"/>
                    </a:lnTo>
                    <a:lnTo>
                      <a:pt x="99" y="78"/>
                    </a:lnTo>
                    <a:lnTo>
                      <a:pt x="104" y="39"/>
                    </a:lnTo>
                    <a:close/>
                  </a:path>
                </a:pathLst>
              </a:custGeom>
              <a:solidFill>
                <a:srgbClr val="AA6000"/>
              </a:solidFill>
              <a:ln w="9525">
                <a:noFill/>
                <a:round/>
                <a:headEnd/>
                <a:tailEnd/>
              </a:ln>
            </p:spPr>
            <p:txBody>
              <a:bodyPr/>
              <a:lstStyle/>
              <a:p>
                <a:endParaRPr lang="en-US"/>
              </a:p>
            </p:txBody>
          </p:sp>
          <p:sp>
            <p:nvSpPr>
              <p:cNvPr id="384031" name="Freeform 31"/>
              <p:cNvSpPr>
                <a:spLocks/>
              </p:cNvSpPr>
              <p:nvPr/>
            </p:nvSpPr>
            <p:spPr bwMode="auto">
              <a:xfrm>
                <a:off x="7020" y="1057"/>
                <a:ext cx="24" cy="80"/>
              </a:xfrm>
              <a:custGeom>
                <a:avLst/>
                <a:gdLst/>
                <a:ahLst/>
                <a:cxnLst>
                  <a:cxn ang="0">
                    <a:pos x="98" y="39"/>
                  </a:cxn>
                  <a:cxn ang="0">
                    <a:pos x="91" y="34"/>
                  </a:cxn>
                  <a:cxn ang="0">
                    <a:pos x="84" y="29"/>
                  </a:cxn>
                  <a:cxn ang="0">
                    <a:pos x="78" y="25"/>
                  </a:cxn>
                  <a:cxn ang="0">
                    <a:pos x="71" y="20"/>
                  </a:cxn>
                  <a:cxn ang="0">
                    <a:pos x="64" y="14"/>
                  </a:cxn>
                  <a:cxn ang="0">
                    <a:pos x="58" y="10"/>
                  </a:cxn>
                  <a:cxn ang="0">
                    <a:pos x="51" y="5"/>
                  </a:cxn>
                  <a:cxn ang="0">
                    <a:pos x="44" y="0"/>
                  </a:cxn>
                  <a:cxn ang="0">
                    <a:pos x="35" y="42"/>
                  </a:cxn>
                  <a:cxn ang="0">
                    <a:pos x="26" y="81"/>
                  </a:cxn>
                  <a:cxn ang="0">
                    <a:pos x="20" y="120"/>
                  </a:cxn>
                  <a:cxn ang="0">
                    <a:pos x="15" y="159"/>
                  </a:cxn>
                  <a:cxn ang="0">
                    <a:pos x="11" y="198"/>
                  </a:cxn>
                  <a:cxn ang="0">
                    <a:pos x="8" y="237"/>
                  </a:cxn>
                  <a:cxn ang="0">
                    <a:pos x="5" y="277"/>
                  </a:cxn>
                  <a:cxn ang="0">
                    <a:pos x="0" y="320"/>
                  </a:cxn>
                  <a:cxn ang="0">
                    <a:pos x="9" y="318"/>
                  </a:cxn>
                  <a:cxn ang="0">
                    <a:pos x="18" y="315"/>
                  </a:cxn>
                  <a:cxn ang="0">
                    <a:pos x="26" y="313"/>
                  </a:cxn>
                  <a:cxn ang="0">
                    <a:pos x="35" y="310"/>
                  </a:cxn>
                  <a:cxn ang="0">
                    <a:pos x="43" y="307"/>
                  </a:cxn>
                  <a:cxn ang="0">
                    <a:pos x="53" y="305"/>
                  </a:cxn>
                  <a:cxn ang="0">
                    <a:pos x="61" y="302"/>
                  </a:cxn>
                  <a:cxn ang="0">
                    <a:pos x="69" y="300"/>
                  </a:cxn>
                  <a:cxn ang="0">
                    <a:pos x="77" y="235"/>
                  </a:cxn>
                  <a:cxn ang="0">
                    <a:pos x="84" y="169"/>
                  </a:cxn>
                  <a:cxn ang="0">
                    <a:pos x="90" y="104"/>
                  </a:cxn>
                  <a:cxn ang="0">
                    <a:pos x="98" y="39"/>
                  </a:cxn>
                </a:cxnLst>
                <a:rect l="0" t="0" r="r" b="b"/>
                <a:pathLst>
                  <a:path w="98" h="320">
                    <a:moveTo>
                      <a:pt x="98" y="39"/>
                    </a:moveTo>
                    <a:lnTo>
                      <a:pt x="91" y="34"/>
                    </a:lnTo>
                    <a:lnTo>
                      <a:pt x="84" y="29"/>
                    </a:lnTo>
                    <a:lnTo>
                      <a:pt x="78" y="25"/>
                    </a:lnTo>
                    <a:lnTo>
                      <a:pt x="71" y="20"/>
                    </a:lnTo>
                    <a:lnTo>
                      <a:pt x="64" y="14"/>
                    </a:lnTo>
                    <a:lnTo>
                      <a:pt x="58" y="10"/>
                    </a:lnTo>
                    <a:lnTo>
                      <a:pt x="51" y="5"/>
                    </a:lnTo>
                    <a:lnTo>
                      <a:pt x="44" y="0"/>
                    </a:lnTo>
                    <a:lnTo>
                      <a:pt x="35" y="42"/>
                    </a:lnTo>
                    <a:lnTo>
                      <a:pt x="26" y="81"/>
                    </a:lnTo>
                    <a:lnTo>
                      <a:pt x="20" y="120"/>
                    </a:lnTo>
                    <a:lnTo>
                      <a:pt x="15" y="159"/>
                    </a:lnTo>
                    <a:lnTo>
                      <a:pt x="11" y="198"/>
                    </a:lnTo>
                    <a:lnTo>
                      <a:pt x="8" y="237"/>
                    </a:lnTo>
                    <a:lnTo>
                      <a:pt x="5" y="277"/>
                    </a:lnTo>
                    <a:lnTo>
                      <a:pt x="0" y="320"/>
                    </a:lnTo>
                    <a:lnTo>
                      <a:pt x="9" y="318"/>
                    </a:lnTo>
                    <a:lnTo>
                      <a:pt x="18" y="315"/>
                    </a:lnTo>
                    <a:lnTo>
                      <a:pt x="26" y="313"/>
                    </a:lnTo>
                    <a:lnTo>
                      <a:pt x="35" y="310"/>
                    </a:lnTo>
                    <a:lnTo>
                      <a:pt x="43" y="307"/>
                    </a:lnTo>
                    <a:lnTo>
                      <a:pt x="53" y="305"/>
                    </a:lnTo>
                    <a:lnTo>
                      <a:pt x="61" y="302"/>
                    </a:lnTo>
                    <a:lnTo>
                      <a:pt x="69" y="300"/>
                    </a:lnTo>
                    <a:lnTo>
                      <a:pt x="77" y="235"/>
                    </a:lnTo>
                    <a:lnTo>
                      <a:pt x="84" y="169"/>
                    </a:lnTo>
                    <a:lnTo>
                      <a:pt x="90" y="104"/>
                    </a:lnTo>
                    <a:lnTo>
                      <a:pt x="98" y="39"/>
                    </a:lnTo>
                    <a:close/>
                  </a:path>
                </a:pathLst>
              </a:custGeom>
              <a:solidFill>
                <a:srgbClr val="AD6000"/>
              </a:solidFill>
              <a:ln w="9525">
                <a:noFill/>
                <a:round/>
                <a:headEnd/>
                <a:tailEnd/>
              </a:ln>
            </p:spPr>
            <p:txBody>
              <a:bodyPr/>
              <a:lstStyle/>
              <a:p>
                <a:endParaRPr lang="en-US"/>
              </a:p>
            </p:txBody>
          </p:sp>
          <p:sp>
            <p:nvSpPr>
              <p:cNvPr id="384032" name="Freeform 32"/>
              <p:cNvSpPr>
                <a:spLocks/>
              </p:cNvSpPr>
              <p:nvPr/>
            </p:nvSpPr>
            <p:spPr bwMode="auto">
              <a:xfrm>
                <a:off x="7022" y="1058"/>
                <a:ext cx="22" cy="67"/>
              </a:xfrm>
              <a:custGeom>
                <a:avLst/>
                <a:gdLst/>
                <a:ahLst/>
                <a:cxnLst>
                  <a:cxn ang="0">
                    <a:pos x="91" y="37"/>
                  </a:cxn>
                  <a:cxn ang="0">
                    <a:pos x="84" y="32"/>
                  </a:cxn>
                  <a:cxn ang="0">
                    <a:pos x="78" y="28"/>
                  </a:cxn>
                  <a:cxn ang="0">
                    <a:pos x="72" y="23"/>
                  </a:cxn>
                  <a:cxn ang="0">
                    <a:pos x="65" y="19"/>
                  </a:cxn>
                  <a:cxn ang="0">
                    <a:pos x="58" y="13"/>
                  </a:cxn>
                  <a:cxn ang="0">
                    <a:pos x="52" y="9"/>
                  </a:cxn>
                  <a:cxn ang="0">
                    <a:pos x="46" y="4"/>
                  </a:cxn>
                  <a:cxn ang="0">
                    <a:pos x="39" y="0"/>
                  </a:cxn>
                  <a:cxn ang="0">
                    <a:pos x="31" y="35"/>
                  </a:cxn>
                  <a:cxn ang="0">
                    <a:pos x="24" y="69"/>
                  </a:cxn>
                  <a:cxn ang="0">
                    <a:pos x="18" y="101"/>
                  </a:cxn>
                  <a:cxn ang="0">
                    <a:pos x="13" y="133"/>
                  </a:cxn>
                  <a:cxn ang="0">
                    <a:pos x="10" y="165"/>
                  </a:cxn>
                  <a:cxn ang="0">
                    <a:pos x="7" y="198"/>
                  </a:cxn>
                  <a:cxn ang="0">
                    <a:pos x="3" y="232"/>
                  </a:cxn>
                  <a:cxn ang="0">
                    <a:pos x="0" y="268"/>
                  </a:cxn>
                  <a:cxn ang="0">
                    <a:pos x="8" y="266"/>
                  </a:cxn>
                  <a:cxn ang="0">
                    <a:pos x="16" y="264"/>
                  </a:cxn>
                  <a:cxn ang="0">
                    <a:pos x="25" y="261"/>
                  </a:cxn>
                  <a:cxn ang="0">
                    <a:pos x="33" y="258"/>
                  </a:cxn>
                  <a:cxn ang="0">
                    <a:pos x="40" y="256"/>
                  </a:cxn>
                  <a:cxn ang="0">
                    <a:pos x="49" y="254"/>
                  </a:cxn>
                  <a:cxn ang="0">
                    <a:pos x="57" y="252"/>
                  </a:cxn>
                  <a:cxn ang="0">
                    <a:pos x="65" y="250"/>
                  </a:cxn>
                  <a:cxn ang="0">
                    <a:pos x="72" y="197"/>
                  </a:cxn>
                  <a:cxn ang="0">
                    <a:pos x="78" y="143"/>
                  </a:cxn>
                  <a:cxn ang="0">
                    <a:pos x="84" y="91"/>
                  </a:cxn>
                  <a:cxn ang="0">
                    <a:pos x="91" y="37"/>
                  </a:cxn>
                </a:cxnLst>
                <a:rect l="0" t="0" r="r" b="b"/>
                <a:pathLst>
                  <a:path w="91" h="268">
                    <a:moveTo>
                      <a:pt x="91" y="37"/>
                    </a:moveTo>
                    <a:lnTo>
                      <a:pt x="84" y="32"/>
                    </a:lnTo>
                    <a:lnTo>
                      <a:pt x="78" y="28"/>
                    </a:lnTo>
                    <a:lnTo>
                      <a:pt x="72" y="23"/>
                    </a:lnTo>
                    <a:lnTo>
                      <a:pt x="65" y="19"/>
                    </a:lnTo>
                    <a:lnTo>
                      <a:pt x="58" y="13"/>
                    </a:lnTo>
                    <a:lnTo>
                      <a:pt x="52" y="9"/>
                    </a:lnTo>
                    <a:lnTo>
                      <a:pt x="46" y="4"/>
                    </a:lnTo>
                    <a:lnTo>
                      <a:pt x="39" y="0"/>
                    </a:lnTo>
                    <a:lnTo>
                      <a:pt x="31" y="35"/>
                    </a:lnTo>
                    <a:lnTo>
                      <a:pt x="24" y="69"/>
                    </a:lnTo>
                    <a:lnTo>
                      <a:pt x="18" y="101"/>
                    </a:lnTo>
                    <a:lnTo>
                      <a:pt x="13" y="133"/>
                    </a:lnTo>
                    <a:lnTo>
                      <a:pt x="10" y="165"/>
                    </a:lnTo>
                    <a:lnTo>
                      <a:pt x="7" y="198"/>
                    </a:lnTo>
                    <a:lnTo>
                      <a:pt x="3" y="232"/>
                    </a:lnTo>
                    <a:lnTo>
                      <a:pt x="0" y="268"/>
                    </a:lnTo>
                    <a:lnTo>
                      <a:pt x="8" y="266"/>
                    </a:lnTo>
                    <a:lnTo>
                      <a:pt x="16" y="264"/>
                    </a:lnTo>
                    <a:lnTo>
                      <a:pt x="25" y="261"/>
                    </a:lnTo>
                    <a:lnTo>
                      <a:pt x="33" y="258"/>
                    </a:lnTo>
                    <a:lnTo>
                      <a:pt x="40" y="256"/>
                    </a:lnTo>
                    <a:lnTo>
                      <a:pt x="49" y="254"/>
                    </a:lnTo>
                    <a:lnTo>
                      <a:pt x="57" y="252"/>
                    </a:lnTo>
                    <a:lnTo>
                      <a:pt x="65" y="250"/>
                    </a:lnTo>
                    <a:lnTo>
                      <a:pt x="72" y="197"/>
                    </a:lnTo>
                    <a:lnTo>
                      <a:pt x="78" y="143"/>
                    </a:lnTo>
                    <a:lnTo>
                      <a:pt x="84" y="91"/>
                    </a:lnTo>
                    <a:lnTo>
                      <a:pt x="91" y="37"/>
                    </a:lnTo>
                    <a:close/>
                  </a:path>
                </a:pathLst>
              </a:custGeom>
              <a:solidFill>
                <a:srgbClr val="B26600"/>
              </a:solidFill>
              <a:ln w="9525">
                <a:noFill/>
                <a:round/>
                <a:headEnd/>
                <a:tailEnd/>
              </a:ln>
            </p:spPr>
            <p:txBody>
              <a:bodyPr/>
              <a:lstStyle/>
              <a:p>
                <a:endParaRPr lang="en-US"/>
              </a:p>
            </p:txBody>
          </p:sp>
          <p:sp>
            <p:nvSpPr>
              <p:cNvPr id="384033" name="Freeform 33"/>
              <p:cNvSpPr>
                <a:spLocks/>
              </p:cNvSpPr>
              <p:nvPr/>
            </p:nvSpPr>
            <p:spPr bwMode="auto">
              <a:xfrm>
                <a:off x="7023" y="1058"/>
                <a:ext cx="21" cy="54"/>
              </a:xfrm>
              <a:custGeom>
                <a:avLst/>
                <a:gdLst/>
                <a:ahLst/>
                <a:cxnLst>
                  <a:cxn ang="0">
                    <a:pos x="84" y="35"/>
                  </a:cxn>
                  <a:cxn ang="0">
                    <a:pos x="77" y="31"/>
                  </a:cxn>
                  <a:cxn ang="0">
                    <a:pos x="72" y="27"/>
                  </a:cxn>
                  <a:cxn ang="0">
                    <a:pos x="66" y="22"/>
                  </a:cxn>
                  <a:cxn ang="0">
                    <a:pos x="61" y="18"/>
                  </a:cxn>
                  <a:cxn ang="0">
                    <a:pos x="54" y="13"/>
                  </a:cxn>
                  <a:cxn ang="0">
                    <a:pos x="48" y="8"/>
                  </a:cxn>
                  <a:cxn ang="0">
                    <a:pos x="43" y="4"/>
                  </a:cxn>
                  <a:cxn ang="0">
                    <a:pos x="36" y="0"/>
                  </a:cxn>
                  <a:cxn ang="0">
                    <a:pos x="28" y="29"/>
                  </a:cxn>
                  <a:cxn ang="0">
                    <a:pos x="22" y="56"/>
                  </a:cxn>
                  <a:cxn ang="0">
                    <a:pos x="17" y="82"/>
                  </a:cxn>
                  <a:cxn ang="0">
                    <a:pos x="12" y="107"/>
                  </a:cxn>
                  <a:cxn ang="0">
                    <a:pos x="9" y="132"/>
                  </a:cxn>
                  <a:cxn ang="0">
                    <a:pos x="6" y="158"/>
                  </a:cxn>
                  <a:cxn ang="0">
                    <a:pos x="3" y="185"/>
                  </a:cxn>
                  <a:cxn ang="0">
                    <a:pos x="0" y="214"/>
                  </a:cxn>
                  <a:cxn ang="0">
                    <a:pos x="8" y="212"/>
                  </a:cxn>
                  <a:cxn ang="0">
                    <a:pos x="16" y="211"/>
                  </a:cxn>
                  <a:cxn ang="0">
                    <a:pos x="24" y="209"/>
                  </a:cxn>
                  <a:cxn ang="0">
                    <a:pos x="32" y="207"/>
                  </a:cxn>
                  <a:cxn ang="0">
                    <a:pos x="40" y="206"/>
                  </a:cxn>
                  <a:cxn ang="0">
                    <a:pos x="48" y="204"/>
                  </a:cxn>
                  <a:cxn ang="0">
                    <a:pos x="55" y="202"/>
                  </a:cxn>
                  <a:cxn ang="0">
                    <a:pos x="64" y="200"/>
                  </a:cxn>
                  <a:cxn ang="0">
                    <a:pos x="69" y="159"/>
                  </a:cxn>
                  <a:cxn ang="0">
                    <a:pos x="74" y="118"/>
                  </a:cxn>
                  <a:cxn ang="0">
                    <a:pos x="78" y="77"/>
                  </a:cxn>
                  <a:cxn ang="0">
                    <a:pos x="84" y="35"/>
                  </a:cxn>
                </a:cxnLst>
                <a:rect l="0" t="0" r="r" b="b"/>
                <a:pathLst>
                  <a:path w="84" h="214">
                    <a:moveTo>
                      <a:pt x="84" y="35"/>
                    </a:moveTo>
                    <a:lnTo>
                      <a:pt x="77" y="31"/>
                    </a:lnTo>
                    <a:lnTo>
                      <a:pt x="72" y="27"/>
                    </a:lnTo>
                    <a:lnTo>
                      <a:pt x="66" y="22"/>
                    </a:lnTo>
                    <a:lnTo>
                      <a:pt x="61" y="18"/>
                    </a:lnTo>
                    <a:lnTo>
                      <a:pt x="54" y="13"/>
                    </a:lnTo>
                    <a:lnTo>
                      <a:pt x="48" y="8"/>
                    </a:lnTo>
                    <a:lnTo>
                      <a:pt x="43" y="4"/>
                    </a:lnTo>
                    <a:lnTo>
                      <a:pt x="36" y="0"/>
                    </a:lnTo>
                    <a:lnTo>
                      <a:pt x="28" y="29"/>
                    </a:lnTo>
                    <a:lnTo>
                      <a:pt x="22" y="56"/>
                    </a:lnTo>
                    <a:lnTo>
                      <a:pt x="17" y="82"/>
                    </a:lnTo>
                    <a:lnTo>
                      <a:pt x="12" y="107"/>
                    </a:lnTo>
                    <a:lnTo>
                      <a:pt x="9" y="132"/>
                    </a:lnTo>
                    <a:lnTo>
                      <a:pt x="6" y="158"/>
                    </a:lnTo>
                    <a:lnTo>
                      <a:pt x="3" y="185"/>
                    </a:lnTo>
                    <a:lnTo>
                      <a:pt x="0" y="214"/>
                    </a:lnTo>
                    <a:lnTo>
                      <a:pt x="8" y="212"/>
                    </a:lnTo>
                    <a:lnTo>
                      <a:pt x="16" y="211"/>
                    </a:lnTo>
                    <a:lnTo>
                      <a:pt x="24" y="209"/>
                    </a:lnTo>
                    <a:lnTo>
                      <a:pt x="32" y="207"/>
                    </a:lnTo>
                    <a:lnTo>
                      <a:pt x="40" y="206"/>
                    </a:lnTo>
                    <a:lnTo>
                      <a:pt x="48" y="204"/>
                    </a:lnTo>
                    <a:lnTo>
                      <a:pt x="55" y="202"/>
                    </a:lnTo>
                    <a:lnTo>
                      <a:pt x="64" y="200"/>
                    </a:lnTo>
                    <a:lnTo>
                      <a:pt x="69" y="159"/>
                    </a:lnTo>
                    <a:lnTo>
                      <a:pt x="74" y="118"/>
                    </a:lnTo>
                    <a:lnTo>
                      <a:pt x="78" y="77"/>
                    </a:lnTo>
                    <a:lnTo>
                      <a:pt x="84" y="35"/>
                    </a:lnTo>
                    <a:close/>
                  </a:path>
                </a:pathLst>
              </a:custGeom>
              <a:solidFill>
                <a:srgbClr val="B56802"/>
              </a:solidFill>
              <a:ln w="9525">
                <a:noFill/>
                <a:round/>
                <a:headEnd/>
                <a:tailEnd/>
              </a:ln>
            </p:spPr>
            <p:txBody>
              <a:bodyPr/>
              <a:lstStyle/>
              <a:p>
                <a:endParaRPr lang="en-US"/>
              </a:p>
            </p:txBody>
          </p:sp>
          <p:sp>
            <p:nvSpPr>
              <p:cNvPr id="384034" name="Freeform 34"/>
              <p:cNvSpPr>
                <a:spLocks/>
              </p:cNvSpPr>
              <p:nvPr/>
            </p:nvSpPr>
            <p:spPr bwMode="auto">
              <a:xfrm>
                <a:off x="7025" y="1059"/>
                <a:ext cx="19" cy="40"/>
              </a:xfrm>
              <a:custGeom>
                <a:avLst/>
                <a:gdLst/>
                <a:ahLst/>
                <a:cxnLst>
                  <a:cxn ang="0">
                    <a:pos x="79" y="33"/>
                  </a:cxn>
                  <a:cxn ang="0">
                    <a:pos x="35" y="0"/>
                  </a:cxn>
                  <a:cxn ang="0">
                    <a:pos x="26" y="23"/>
                  </a:cxn>
                  <a:cxn ang="0">
                    <a:pos x="20" y="43"/>
                  </a:cxn>
                  <a:cxn ang="0">
                    <a:pos x="16" y="63"/>
                  </a:cxn>
                  <a:cxn ang="0">
                    <a:pos x="12" y="81"/>
                  </a:cxn>
                  <a:cxn ang="0">
                    <a:pos x="8" y="99"/>
                  </a:cxn>
                  <a:cxn ang="0">
                    <a:pos x="6" y="118"/>
                  </a:cxn>
                  <a:cxn ang="0">
                    <a:pos x="3" y="139"/>
                  </a:cxn>
                  <a:cxn ang="0">
                    <a:pos x="0" y="162"/>
                  </a:cxn>
                  <a:cxn ang="0">
                    <a:pos x="63" y="151"/>
                  </a:cxn>
                  <a:cxn ang="0">
                    <a:pos x="79" y="33"/>
                  </a:cxn>
                </a:cxnLst>
                <a:rect l="0" t="0" r="r" b="b"/>
                <a:pathLst>
                  <a:path w="79" h="162">
                    <a:moveTo>
                      <a:pt x="79" y="33"/>
                    </a:moveTo>
                    <a:lnTo>
                      <a:pt x="35" y="0"/>
                    </a:lnTo>
                    <a:lnTo>
                      <a:pt x="26" y="23"/>
                    </a:lnTo>
                    <a:lnTo>
                      <a:pt x="20" y="43"/>
                    </a:lnTo>
                    <a:lnTo>
                      <a:pt x="16" y="63"/>
                    </a:lnTo>
                    <a:lnTo>
                      <a:pt x="12" y="81"/>
                    </a:lnTo>
                    <a:lnTo>
                      <a:pt x="8" y="99"/>
                    </a:lnTo>
                    <a:lnTo>
                      <a:pt x="6" y="118"/>
                    </a:lnTo>
                    <a:lnTo>
                      <a:pt x="3" y="139"/>
                    </a:lnTo>
                    <a:lnTo>
                      <a:pt x="0" y="162"/>
                    </a:lnTo>
                    <a:lnTo>
                      <a:pt x="63" y="151"/>
                    </a:lnTo>
                    <a:lnTo>
                      <a:pt x="79" y="33"/>
                    </a:lnTo>
                    <a:close/>
                  </a:path>
                </a:pathLst>
              </a:custGeom>
              <a:solidFill>
                <a:srgbClr val="B76B05"/>
              </a:solidFill>
              <a:ln w="9525">
                <a:noFill/>
                <a:round/>
                <a:headEnd/>
                <a:tailEnd/>
              </a:ln>
            </p:spPr>
            <p:txBody>
              <a:bodyPr/>
              <a:lstStyle/>
              <a:p>
                <a:endParaRPr lang="en-US"/>
              </a:p>
            </p:txBody>
          </p:sp>
          <p:sp>
            <p:nvSpPr>
              <p:cNvPr id="384035" name="Freeform 35"/>
              <p:cNvSpPr>
                <a:spLocks/>
              </p:cNvSpPr>
              <p:nvPr/>
            </p:nvSpPr>
            <p:spPr bwMode="auto">
              <a:xfrm>
                <a:off x="7003" y="1263"/>
                <a:ext cx="305" cy="55"/>
              </a:xfrm>
              <a:custGeom>
                <a:avLst/>
                <a:gdLst/>
                <a:ahLst/>
                <a:cxnLst>
                  <a:cxn ang="0">
                    <a:pos x="1123" y="141"/>
                  </a:cxn>
                  <a:cxn ang="0">
                    <a:pos x="99" y="0"/>
                  </a:cxn>
                  <a:cxn ang="0">
                    <a:pos x="0" y="54"/>
                  </a:cxn>
                  <a:cxn ang="0">
                    <a:pos x="172" y="79"/>
                  </a:cxn>
                  <a:cxn ang="0">
                    <a:pos x="1135" y="214"/>
                  </a:cxn>
                  <a:cxn ang="0">
                    <a:pos x="1220" y="220"/>
                  </a:cxn>
                  <a:cxn ang="0">
                    <a:pos x="1123" y="141"/>
                  </a:cxn>
                </a:cxnLst>
                <a:rect l="0" t="0" r="r" b="b"/>
                <a:pathLst>
                  <a:path w="1220" h="220">
                    <a:moveTo>
                      <a:pt x="1123" y="141"/>
                    </a:moveTo>
                    <a:lnTo>
                      <a:pt x="99" y="0"/>
                    </a:lnTo>
                    <a:lnTo>
                      <a:pt x="0" y="54"/>
                    </a:lnTo>
                    <a:lnTo>
                      <a:pt x="172" y="79"/>
                    </a:lnTo>
                    <a:lnTo>
                      <a:pt x="1135" y="214"/>
                    </a:lnTo>
                    <a:lnTo>
                      <a:pt x="1220" y="220"/>
                    </a:lnTo>
                    <a:lnTo>
                      <a:pt x="1123" y="141"/>
                    </a:lnTo>
                    <a:close/>
                  </a:path>
                </a:pathLst>
              </a:custGeom>
              <a:solidFill>
                <a:srgbClr val="8C4400"/>
              </a:solidFill>
              <a:ln w="9525">
                <a:noFill/>
                <a:round/>
                <a:headEnd/>
                <a:tailEnd/>
              </a:ln>
            </p:spPr>
            <p:txBody>
              <a:bodyPr/>
              <a:lstStyle/>
              <a:p>
                <a:endParaRPr lang="en-US"/>
              </a:p>
            </p:txBody>
          </p:sp>
          <p:sp>
            <p:nvSpPr>
              <p:cNvPr id="384036" name="Freeform 36"/>
              <p:cNvSpPr>
                <a:spLocks/>
              </p:cNvSpPr>
              <p:nvPr/>
            </p:nvSpPr>
            <p:spPr bwMode="auto">
              <a:xfrm>
                <a:off x="7003" y="1263"/>
                <a:ext cx="288" cy="53"/>
              </a:xfrm>
              <a:custGeom>
                <a:avLst/>
                <a:gdLst/>
                <a:ahLst/>
                <a:cxnLst>
                  <a:cxn ang="0">
                    <a:pos x="1026" y="127"/>
                  </a:cxn>
                  <a:cxn ang="0">
                    <a:pos x="966" y="119"/>
                  </a:cxn>
                  <a:cxn ang="0">
                    <a:pos x="907" y="111"/>
                  </a:cxn>
                  <a:cxn ang="0">
                    <a:pos x="847" y="102"/>
                  </a:cxn>
                  <a:cxn ang="0">
                    <a:pos x="788" y="95"/>
                  </a:cxn>
                  <a:cxn ang="0">
                    <a:pos x="728" y="87"/>
                  </a:cxn>
                  <a:cxn ang="0">
                    <a:pos x="667" y="78"/>
                  </a:cxn>
                  <a:cxn ang="0">
                    <a:pos x="608" y="70"/>
                  </a:cxn>
                  <a:cxn ang="0">
                    <a:pos x="548" y="61"/>
                  </a:cxn>
                  <a:cxn ang="0">
                    <a:pos x="489" y="53"/>
                  </a:cxn>
                  <a:cxn ang="0">
                    <a:pos x="428" y="45"/>
                  </a:cxn>
                  <a:cxn ang="0">
                    <a:pos x="368" y="36"/>
                  </a:cxn>
                  <a:cxn ang="0">
                    <a:pos x="309" y="29"/>
                  </a:cxn>
                  <a:cxn ang="0">
                    <a:pos x="248" y="21"/>
                  </a:cxn>
                  <a:cxn ang="0">
                    <a:pos x="189" y="12"/>
                  </a:cxn>
                  <a:cxn ang="0">
                    <a:pos x="129" y="4"/>
                  </a:cxn>
                  <a:cxn ang="0">
                    <a:pos x="86" y="7"/>
                  </a:cxn>
                  <a:cxn ang="0">
                    <a:pos x="62" y="21"/>
                  </a:cxn>
                  <a:cxn ang="0">
                    <a:pos x="38" y="34"/>
                  </a:cxn>
                  <a:cxn ang="0">
                    <a:pos x="13" y="48"/>
                  </a:cxn>
                  <a:cxn ang="0">
                    <a:pos x="21" y="57"/>
                  </a:cxn>
                  <a:cxn ang="0">
                    <a:pos x="63" y="64"/>
                  </a:cxn>
                  <a:cxn ang="0">
                    <a:pos x="104" y="69"/>
                  </a:cxn>
                  <a:cxn ang="0">
                    <a:pos x="146" y="75"/>
                  </a:cxn>
                  <a:cxn ang="0">
                    <a:pos x="195" y="82"/>
                  </a:cxn>
                  <a:cxn ang="0">
                    <a:pos x="251" y="90"/>
                  </a:cxn>
                  <a:cxn ang="0">
                    <a:pos x="308" y="98"/>
                  </a:cxn>
                  <a:cxn ang="0">
                    <a:pos x="364" y="105"/>
                  </a:cxn>
                  <a:cxn ang="0">
                    <a:pos x="421" y="114"/>
                  </a:cxn>
                  <a:cxn ang="0">
                    <a:pos x="477" y="121"/>
                  </a:cxn>
                  <a:cxn ang="0">
                    <a:pos x="533" y="129"/>
                  </a:cxn>
                  <a:cxn ang="0">
                    <a:pos x="589" y="137"/>
                  </a:cxn>
                  <a:cxn ang="0">
                    <a:pos x="645" y="145"/>
                  </a:cxn>
                  <a:cxn ang="0">
                    <a:pos x="702" y="153"/>
                  </a:cxn>
                  <a:cxn ang="0">
                    <a:pos x="757" y="161"/>
                  </a:cxn>
                  <a:cxn ang="0">
                    <a:pos x="814" y="168"/>
                  </a:cxn>
                  <a:cxn ang="0">
                    <a:pos x="870" y="177"/>
                  </a:cxn>
                  <a:cxn ang="0">
                    <a:pos x="926" y="184"/>
                  </a:cxn>
                  <a:cxn ang="0">
                    <a:pos x="982" y="192"/>
                  </a:cxn>
                  <a:cxn ang="0">
                    <a:pos x="1038" y="200"/>
                  </a:cxn>
                  <a:cxn ang="0">
                    <a:pos x="1076" y="205"/>
                  </a:cxn>
                  <a:cxn ang="0">
                    <a:pos x="1098" y="206"/>
                  </a:cxn>
                  <a:cxn ang="0">
                    <a:pos x="1120" y="208"/>
                  </a:cxn>
                  <a:cxn ang="0">
                    <a:pos x="1142" y="209"/>
                  </a:cxn>
                  <a:cxn ang="0">
                    <a:pos x="1140" y="201"/>
                  </a:cxn>
                  <a:cxn ang="0">
                    <a:pos x="1116" y="181"/>
                  </a:cxn>
                  <a:cxn ang="0">
                    <a:pos x="1092" y="161"/>
                  </a:cxn>
                  <a:cxn ang="0">
                    <a:pos x="1068" y="141"/>
                  </a:cxn>
                </a:cxnLst>
                <a:rect l="0" t="0" r="r" b="b"/>
                <a:pathLst>
                  <a:path w="1153" h="210">
                    <a:moveTo>
                      <a:pt x="1055" y="132"/>
                    </a:moveTo>
                    <a:lnTo>
                      <a:pt x="1026" y="127"/>
                    </a:lnTo>
                    <a:lnTo>
                      <a:pt x="996" y="123"/>
                    </a:lnTo>
                    <a:lnTo>
                      <a:pt x="966" y="119"/>
                    </a:lnTo>
                    <a:lnTo>
                      <a:pt x="936" y="115"/>
                    </a:lnTo>
                    <a:lnTo>
                      <a:pt x="907" y="111"/>
                    </a:lnTo>
                    <a:lnTo>
                      <a:pt x="877" y="106"/>
                    </a:lnTo>
                    <a:lnTo>
                      <a:pt x="847" y="102"/>
                    </a:lnTo>
                    <a:lnTo>
                      <a:pt x="817" y="98"/>
                    </a:lnTo>
                    <a:lnTo>
                      <a:pt x="788" y="95"/>
                    </a:lnTo>
                    <a:lnTo>
                      <a:pt x="757" y="91"/>
                    </a:lnTo>
                    <a:lnTo>
                      <a:pt x="728" y="87"/>
                    </a:lnTo>
                    <a:lnTo>
                      <a:pt x="698" y="82"/>
                    </a:lnTo>
                    <a:lnTo>
                      <a:pt x="667" y="78"/>
                    </a:lnTo>
                    <a:lnTo>
                      <a:pt x="638" y="74"/>
                    </a:lnTo>
                    <a:lnTo>
                      <a:pt x="608" y="70"/>
                    </a:lnTo>
                    <a:lnTo>
                      <a:pt x="579" y="66"/>
                    </a:lnTo>
                    <a:lnTo>
                      <a:pt x="548" y="61"/>
                    </a:lnTo>
                    <a:lnTo>
                      <a:pt x="518" y="57"/>
                    </a:lnTo>
                    <a:lnTo>
                      <a:pt x="489" y="53"/>
                    </a:lnTo>
                    <a:lnTo>
                      <a:pt x="458" y="49"/>
                    </a:lnTo>
                    <a:lnTo>
                      <a:pt x="428" y="45"/>
                    </a:lnTo>
                    <a:lnTo>
                      <a:pt x="399" y="40"/>
                    </a:lnTo>
                    <a:lnTo>
                      <a:pt x="368" y="36"/>
                    </a:lnTo>
                    <a:lnTo>
                      <a:pt x="338" y="32"/>
                    </a:lnTo>
                    <a:lnTo>
                      <a:pt x="309" y="29"/>
                    </a:lnTo>
                    <a:lnTo>
                      <a:pt x="278" y="25"/>
                    </a:lnTo>
                    <a:lnTo>
                      <a:pt x="248" y="21"/>
                    </a:lnTo>
                    <a:lnTo>
                      <a:pt x="219" y="16"/>
                    </a:lnTo>
                    <a:lnTo>
                      <a:pt x="189" y="12"/>
                    </a:lnTo>
                    <a:lnTo>
                      <a:pt x="158" y="8"/>
                    </a:lnTo>
                    <a:lnTo>
                      <a:pt x="129" y="4"/>
                    </a:lnTo>
                    <a:lnTo>
                      <a:pt x="99" y="0"/>
                    </a:lnTo>
                    <a:lnTo>
                      <a:pt x="86" y="7"/>
                    </a:lnTo>
                    <a:lnTo>
                      <a:pt x="75" y="13"/>
                    </a:lnTo>
                    <a:lnTo>
                      <a:pt x="62" y="21"/>
                    </a:lnTo>
                    <a:lnTo>
                      <a:pt x="50" y="27"/>
                    </a:lnTo>
                    <a:lnTo>
                      <a:pt x="38" y="34"/>
                    </a:lnTo>
                    <a:lnTo>
                      <a:pt x="25" y="40"/>
                    </a:lnTo>
                    <a:lnTo>
                      <a:pt x="13" y="48"/>
                    </a:lnTo>
                    <a:lnTo>
                      <a:pt x="0" y="54"/>
                    </a:lnTo>
                    <a:lnTo>
                      <a:pt x="21" y="57"/>
                    </a:lnTo>
                    <a:lnTo>
                      <a:pt x="42" y="60"/>
                    </a:lnTo>
                    <a:lnTo>
                      <a:pt x="63" y="64"/>
                    </a:lnTo>
                    <a:lnTo>
                      <a:pt x="84" y="66"/>
                    </a:lnTo>
                    <a:lnTo>
                      <a:pt x="104" y="69"/>
                    </a:lnTo>
                    <a:lnTo>
                      <a:pt x="125" y="72"/>
                    </a:lnTo>
                    <a:lnTo>
                      <a:pt x="146" y="75"/>
                    </a:lnTo>
                    <a:lnTo>
                      <a:pt x="167" y="78"/>
                    </a:lnTo>
                    <a:lnTo>
                      <a:pt x="195" y="82"/>
                    </a:lnTo>
                    <a:lnTo>
                      <a:pt x="223" y="85"/>
                    </a:lnTo>
                    <a:lnTo>
                      <a:pt x="251" y="90"/>
                    </a:lnTo>
                    <a:lnTo>
                      <a:pt x="280" y="94"/>
                    </a:lnTo>
                    <a:lnTo>
                      <a:pt x="308" y="98"/>
                    </a:lnTo>
                    <a:lnTo>
                      <a:pt x="336" y="101"/>
                    </a:lnTo>
                    <a:lnTo>
                      <a:pt x="364" y="105"/>
                    </a:lnTo>
                    <a:lnTo>
                      <a:pt x="392" y="110"/>
                    </a:lnTo>
                    <a:lnTo>
                      <a:pt x="421" y="114"/>
                    </a:lnTo>
                    <a:lnTo>
                      <a:pt x="449" y="117"/>
                    </a:lnTo>
                    <a:lnTo>
                      <a:pt x="477" y="121"/>
                    </a:lnTo>
                    <a:lnTo>
                      <a:pt x="505" y="125"/>
                    </a:lnTo>
                    <a:lnTo>
                      <a:pt x="533" y="129"/>
                    </a:lnTo>
                    <a:lnTo>
                      <a:pt x="561" y="133"/>
                    </a:lnTo>
                    <a:lnTo>
                      <a:pt x="589" y="137"/>
                    </a:lnTo>
                    <a:lnTo>
                      <a:pt x="617" y="141"/>
                    </a:lnTo>
                    <a:lnTo>
                      <a:pt x="645" y="145"/>
                    </a:lnTo>
                    <a:lnTo>
                      <a:pt x="674" y="148"/>
                    </a:lnTo>
                    <a:lnTo>
                      <a:pt x="702" y="153"/>
                    </a:lnTo>
                    <a:lnTo>
                      <a:pt x="730" y="157"/>
                    </a:lnTo>
                    <a:lnTo>
                      <a:pt x="757" y="161"/>
                    </a:lnTo>
                    <a:lnTo>
                      <a:pt x="786" y="164"/>
                    </a:lnTo>
                    <a:lnTo>
                      <a:pt x="814" y="168"/>
                    </a:lnTo>
                    <a:lnTo>
                      <a:pt x="842" y="172"/>
                    </a:lnTo>
                    <a:lnTo>
                      <a:pt x="870" y="177"/>
                    </a:lnTo>
                    <a:lnTo>
                      <a:pt x="897" y="180"/>
                    </a:lnTo>
                    <a:lnTo>
                      <a:pt x="926" y="184"/>
                    </a:lnTo>
                    <a:lnTo>
                      <a:pt x="954" y="188"/>
                    </a:lnTo>
                    <a:lnTo>
                      <a:pt x="982" y="192"/>
                    </a:lnTo>
                    <a:lnTo>
                      <a:pt x="1010" y="195"/>
                    </a:lnTo>
                    <a:lnTo>
                      <a:pt x="1038" y="200"/>
                    </a:lnTo>
                    <a:lnTo>
                      <a:pt x="1066" y="204"/>
                    </a:lnTo>
                    <a:lnTo>
                      <a:pt x="1076" y="205"/>
                    </a:lnTo>
                    <a:lnTo>
                      <a:pt x="1088" y="205"/>
                    </a:lnTo>
                    <a:lnTo>
                      <a:pt x="1098" y="206"/>
                    </a:lnTo>
                    <a:lnTo>
                      <a:pt x="1110" y="207"/>
                    </a:lnTo>
                    <a:lnTo>
                      <a:pt x="1120" y="208"/>
                    </a:lnTo>
                    <a:lnTo>
                      <a:pt x="1132" y="208"/>
                    </a:lnTo>
                    <a:lnTo>
                      <a:pt x="1142" y="209"/>
                    </a:lnTo>
                    <a:lnTo>
                      <a:pt x="1153" y="210"/>
                    </a:lnTo>
                    <a:lnTo>
                      <a:pt x="1140" y="201"/>
                    </a:lnTo>
                    <a:lnTo>
                      <a:pt x="1129" y="190"/>
                    </a:lnTo>
                    <a:lnTo>
                      <a:pt x="1116" y="181"/>
                    </a:lnTo>
                    <a:lnTo>
                      <a:pt x="1104" y="170"/>
                    </a:lnTo>
                    <a:lnTo>
                      <a:pt x="1092" y="161"/>
                    </a:lnTo>
                    <a:lnTo>
                      <a:pt x="1079" y="151"/>
                    </a:lnTo>
                    <a:lnTo>
                      <a:pt x="1068" y="141"/>
                    </a:lnTo>
                    <a:lnTo>
                      <a:pt x="1055" y="132"/>
                    </a:lnTo>
                    <a:close/>
                  </a:path>
                </a:pathLst>
              </a:custGeom>
              <a:solidFill>
                <a:srgbClr val="8E4700"/>
              </a:solidFill>
              <a:ln w="9525">
                <a:noFill/>
                <a:round/>
                <a:headEnd/>
                <a:tailEnd/>
              </a:ln>
            </p:spPr>
            <p:txBody>
              <a:bodyPr/>
              <a:lstStyle/>
              <a:p>
                <a:endParaRPr lang="en-US"/>
              </a:p>
            </p:txBody>
          </p:sp>
          <p:sp>
            <p:nvSpPr>
              <p:cNvPr id="384037" name="Freeform 37"/>
              <p:cNvSpPr>
                <a:spLocks/>
              </p:cNvSpPr>
              <p:nvPr/>
            </p:nvSpPr>
            <p:spPr bwMode="auto">
              <a:xfrm>
                <a:off x="7003" y="1263"/>
                <a:ext cx="272" cy="50"/>
              </a:xfrm>
              <a:custGeom>
                <a:avLst/>
                <a:gdLst/>
                <a:ahLst/>
                <a:cxnLst>
                  <a:cxn ang="0">
                    <a:pos x="961" y="118"/>
                  </a:cxn>
                  <a:cxn ang="0">
                    <a:pos x="906" y="111"/>
                  </a:cxn>
                  <a:cxn ang="0">
                    <a:pos x="850" y="103"/>
                  </a:cxn>
                  <a:cxn ang="0">
                    <a:pos x="795" y="95"/>
                  </a:cxn>
                  <a:cxn ang="0">
                    <a:pos x="740" y="88"/>
                  </a:cxn>
                  <a:cxn ang="0">
                    <a:pos x="683" y="80"/>
                  </a:cxn>
                  <a:cxn ang="0">
                    <a:pos x="628" y="72"/>
                  </a:cxn>
                  <a:cxn ang="0">
                    <a:pos x="572" y="65"/>
                  </a:cxn>
                  <a:cxn ang="0">
                    <a:pos x="517" y="57"/>
                  </a:cxn>
                  <a:cxn ang="0">
                    <a:pos x="461" y="50"/>
                  </a:cxn>
                  <a:cxn ang="0">
                    <a:pos x="405" y="42"/>
                  </a:cxn>
                  <a:cxn ang="0">
                    <a:pos x="350" y="34"/>
                  </a:cxn>
                  <a:cxn ang="0">
                    <a:pos x="294" y="27"/>
                  </a:cxn>
                  <a:cxn ang="0">
                    <a:pos x="238" y="18"/>
                  </a:cxn>
                  <a:cxn ang="0">
                    <a:pos x="182" y="11"/>
                  </a:cxn>
                  <a:cxn ang="0">
                    <a:pos x="127" y="4"/>
                  </a:cxn>
                  <a:cxn ang="0">
                    <a:pos x="86" y="7"/>
                  </a:cxn>
                  <a:cxn ang="0">
                    <a:pos x="62" y="21"/>
                  </a:cxn>
                  <a:cxn ang="0">
                    <a:pos x="38" y="34"/>
                  </a:cxn>
                  <a:cxn ang="0">
                    <a:pos x="13" y="48"/>
                  </a:cxn>
                  <a:cxn ang="0">
                    <a:pos x="20" y="57"/>
                  </a:cxn>
                  <a:cxn ang="0">
                    <a:pos x="61" y="62"/>
                  </a:cxn>
                  <a:cxn ang="0">
                    <a:pos x="102" y="68"/>
                  </a:cxn>
                  <a:cxn ang="0">
                    <a:pos x="142" y="73"/>
                  </a:cxn>
                  <a:cxn ang="0">
                    <a:pos x="188" y="79"/>
                  </a:cxn>
                  <a:cxn ang="0">
                    <a:pos x="240" y="87"/>
                  </a:cxn>
                  <a:cxn ang="0">
                    <a:pos x="292" y="94"/>
                  </a:cxn>
                  <a:cxn ang="0">
                    <a:pos x="344" y="101"/>
                  </a:cxn>
                  <a:cxn ang="0">
                    <a:pos x="397" y="109"/>
                  </a:cxn>
                  <a:cxn ang="0">
                    <a:pos x="449" y="116"/>
                  </a:cxn>
                  <a:cxn ang="0">
                    <a:pos x="501" y="123"/>
                  </a:cxn>
                  <a:cxn ang="0">
                    <a:pos x="553" y="131"/>
                  </a:cxn>
                  <a:cxn ang="0">
                    <a:pos x="607" y="139"/>
                  </a:cxn>
                  <a:cxn ang="0">
                    <a:pos x="659" y="146"/>
                  </a:cxn>
                  <a:cxn ang="0">
                    <a:pos x="711" y="154"/>
                  </a:cxn>
                  <a:cxn ang="0">
                    <a:pos x="764" y="161"/>
                  </a:cxn>
                  <a:cxn ang="0">
                    <a:pos x="816" y="168"/>
                  </a:cxn>
                  <a:cxn ang="0">
                    <a:pos x="868" y="176"/>
                  </a:cxn>
                  <a:cxn ang="0">
                    <a:pos x="920" y="183"/>
                  </a:cxn>
                  <a:cxn ang="0">
                    <a:pos x="973" y="190"/>
                  </a:cxn>
                  <a:cxn ang="0">
                    <a:pos x="1009" y="194"/>
                  </a:cxn>
                  <a:cxn ang="0">
                    <a:pos x="1031" y="196"/>
                  </a:cxn>
                  <a:cxn ang="0">
                    <a:pos x="1053" y="198"/>
                  </a:cxn>
                  <a:cxn ang="0">
                    <a:pos x="1075" y="200"/>
                  </a:cxn>
                  <a:cxn ang="0">
                    <a:pos x="1074" y="191"/>
                  </a:cxn>
                  <a:cxn ang="0">
                    <a:pos x="1050" y="171"/>
                  </a:cxn>
                  <a:cxn ang="0">
                    <a:pos x="1026" y="151"/>
                  </a:cxn>
                  <a:cxn ang="0">
                    <a:pos x="1002" y="132"/>
                  </a:cxn>
                </a:cxnLst>
                <a:rect l="0" t="0" r="r" b="b"/>
                <a:pathLst>
                  <a:path w="1087" h="201">
                    <a:moveTo>
                      <a:pt x="989" y="122"/>
                    </a:moveTo>
                    <a:lnTo>
                      <a:pt x="961" y="118"/>
                    </a:lnTo>
                    <a:lnTo>
                      <a:pt x="934" y="115"/>
                    </a:lnTo>
                    <a:lnTo>
                      <a:pt x="906" y="111"/>
                    </a:lnTo>
                    <a:lnTo>
                      <a:pt x="879" y="106"/>
                    </a:lnTo>
                    <a:lnTo>
                      <a:pt x="850" y="103"/>
                    </a:lnTo>
                    <a:lnTo>
                      <a:pt x="822" y="99"/>
                    </a:lnTo>
                    <a:lnTo>
                      <a:pt x="795" y="95"/>
                    </a:lnTo>
                    <a:lnTo>
                      <a:pt x="767" y="92"/>
                    </a:lnTo>
                    <a:lnTo>
                      <a:pt x="740" y="88"/>
                    </a:lnTo>
                    <a:lnTo>
                      <a:pt x="711" y="83"/>
                    </a:lnTo>
                    <a:lnTo>
                      <a:pt x="683" y="80"/>
                    </a:lnTo>
                    <a:lnTo>
                      <a:pt x="656" y="76"/>
                    </a:lnTo>
                    <a:lnTo>
                      <a:pt x="628" y="72"/>
                    </a:lnTo>
                    <a:lnTo>
                      <a:pt x="601" y="69"/>
                    </a:lnTo>
                    <a:lnTo>
                      <a:pt x="572" y="65"/>
                    </a:lnTo>
                    <a:lnTo>
                      <a:pt x="544" y="60"/>
                    </a:lnTo>
                    <a:lnTo>
                      <a:pt x="517" y="57"/>
                    </a:lnTo>
                    <a:lnTo>
                      <a:pt x="489" y="53"/>
                    </a:lnTo>
                    <a:lnTo>
                      <a:pt x="461" y="50"/>
                    </a:lnTo>
                    <a:lnTo>
                      <a:pt x="433" y="46"/>
                    </a:lnTo>
                    <a:lnTo>
                      <a:pt x="405" y="42"/>
                    </a:lnTo>
                    <a:lnTo>
                      <a:pt x="378" y="38"/>
                    </a:lnTo>
                    <a:lnTo>
                      <a:pt x="350" y="34"/>
                    </a:lnTo>
                    <a:lnTo>
                      <a:pt x="321" y="30"/>
                    </a:lnTo>
                    <a:lnTo>
                      <a:pt x="294" y="27"/>
                    </a:lnTo>
                    <a:lnTo>
                      <a:pt x="266" y="23"/>
                    </a:lnTo>
                    <a:lnTo>
                      <a:pt x="238" y="18"/>
                    </a:lnTo>
                    <a:lnTo>
                      <a:pt x="211" y="15"/>
                    </a:lnTo>
                    <a:lnTo>
                      <a:pt x="182" y="11"/>
                    </a:lnTo>
                    <a:lnTo>
                      <a:pt x="154" y="7"/>
                    </a:lnTo>
                    <a:lnTo>
                      <a:pt x="127" y="4"/>
                    </a:lnTo>
                    <a:lnTo>
                      <a:pt x="99" y="0"/>
                    </a:lnTo>
                    <a:lnTo>
                      <a:pt x="86" y="7"/>
                    </a:lnTo>
                    <a:lnTo>
                      <a:pt x="75" y="13"/>
                    </a:lnTo>
                    <a:lnTo>
                      <a:pt x="62" y="21"/>
                    </a:lnTo>
                    <a:lnTo>
                      <a:pt x="50" y="27"/>
                    </a:lnTo>
                    <a:lnTo>
                      <a:pt x="38" y="34"/>
                    </a:lnTo>
                    <a:lnTo>
                      <a:pt x="25" y="40"/>
                    </a:lnTo>
                    <a:lnTo>
                      <a:pt x="13" y="48"/>
                    </a:lnTo>
                    <a:lnTo>
                      <a:pt x="0" y="54"/>
                    </a:lnTo>
                    <a:lnTo>
                      <a:pt x="20" y="57"/>
                    </a:lnTo>
                    <a:lnTo>
                      <a:pt x="41" y="59"/>
                    </a:lnTo>
                    <a:lnTo>
                      <a:pt x="61" y="62"/>
                    </a:lnTo>
                    <a:lnTo>
                      <a:pt x="81" y="65"/>
                    </a:lnTo>
                    <a:lnTo>
                      <a:pt x="102" y="68"/>
                    </a:lnTo>
                    <a:lnTo>
                      <a:pt x="122" y="71"/>
                    </a:lnTo>
                    <a:lnTo>
                      <a:pt x="142" y="73"/>
                    </a:lnTo>
                    <a:lnTo>
                      <a:pt x="161" y="76"/>
                    </a:lnTo>
                    <a:lnTo>
                      <a:pt x="188" y="79"/>
                    </a:lnTo>
                    <a:lnTo>
                      <a:pt x="214" y="83"/>
                    </a:lnTo>
                    <a:lnTo>
                      <a:pt x="240" y="87"/>
                    </a:lnTo>
                    <a:lnTo>
                      <a:pt x="266" y="91"/>
                    </a:lnTo>
                    <a:lnTo>
                      <a:pt x="292" y="94"/>
                    </a:lnTo>
                    <a:lnTo>
                      <a:pt x="318" y="98"/>
                    </a:lnTo>
                    <a:lnTo>
                      <a:pt x="344" y="101"/>
                    </a:lnTo>
                    <a:lnTo>
                      <a:pt x="371" y="105"/>
                    </a:lnTo>
                    <a:lnTo>
                      <a:pt x="397" y="109"/>
                    </a:lnTo>
                    <a:lnTo>
                      <a:pt x="423" y="113"/>
                    </a:lnTo>
                    <a:lnTo>
                      <a:pt x="449" y="116"/>
                    </a:lnTo>
                    <a:lnTo>
                      <a:pt x="475" y="120"/>
                    </a:lnTo>
                    <a:lnTo>
                      <a:pt x="501" y="123"/>
                    </a:lnTo>
                    <a:lnTo>
                      <a:pt x="527" y="127"/>
                    </a:lnTo>
                    <a:lnTo>
                      <a:pt x="553" y="131"/>
                    </a:lnTo>
                    <a:lnTo>
                      <a:pt x="581" y="135"/>
                    </a:lnTo>
                    <a:lnTo>
                      <a:pt x="607" y="139"/>
                    </a:lnTo>
                    <a:lnTo>
                      <a:pt x="633" y="142"/>
                    </a:lnTo>
                    <a:lnTo>
                      <a:pt x="659" y="146"/>
                    </a:lnTo>
                    <a:lnTo>
                      <a:pt x="685" y="149"/>
                    </a:lnTo>
                    <a:lnTo>
                      <a:pt x="711" y="154"/>
                    </a:lnTo>
                    <a:lnTo>
                      <a:pt x="738" y="157"/>
                    </a:lnTo>
                    <a:lnTo>
                      <a:pt x="764" y="161"/>
                    </a:lnTo>
                    <a:lnTo>
                      <a:pt x="790" y="164"/>
                    </a:lnTo>
                    <a:lnTo>
                      <a:pt x="816" y="168"/>
                    </a:lnTo>
                    <a:lnTo>
                      <a:pt x="842" y="171"/>
                    </a:lnTo>
                    <a:lnTo>
                      <a:pt x="868" y="176"/>
                    </a:lnTo>
                    <a:lnTo>
                      <a:pt x="894" y="179"/>
                    </a:lnTo>
                    <a:lnTo>
                      <a:pt x="920" y="183"/>
                    </a:lnTo>
                    <a:lnTo>
                      <a:pt x="947" y="186"/>
                    </a:lnTo>
                    <a:lnTo>
                      <a:pt x="973" y="190"/>
                    </a:lnTo>
                    <a:lnTo>
                      <a:pt x="999" y="193"/>
                    </a:lnTo>
                    <a:lnTo>
                      <a:pt x="1009" y="194"/>
                    </a:lnTo>
                    <a:lnTo>
                      <a:pt x="1020" y="195"/>
                    </a:lnTo>
                    <a:lnTo>
                      <a:pt x="1031" y="196"/>
                    </a:lnTo>
                    <a:lnTo>
                      <a:pt x="1042" y="196"/>
                    </a:lnTo>
                    <a:lnTo>
                      <a:pt x="1053" y="198"/>
                    </a:lnTo>
                    <a:lnTo>
                      <a:pt x="1064" y="199"/>
                    </a:lnTo>
                    <a:lnTo>
                      <a:pt x="1075" y="200"/>
                    </a:lnTo>
                    <a:lnTo>
                      <a:pt x="1087" y="201"/>
                    </a:lnTo>
                    <a:lnTo>
                      <a:pt x="1074" y="191"/>
                    </a:lnTo>
                    <a:lnTo>
                      <a:pt x="1062" y="181"/>
                    </a:lnTo>
                    <a:lnTo>
                      <a:pt x="1050" y="171"/>
                    </a:lnTo>
                    <a:lnTo>
                      <a:pt x="1039" y="161"/>
                    </a:lnTo>
                    <a:lnTo>
                      <a:pt x="1026" y="151"/>
                    </a:lnTo>
                    <a:lnTo>
                      <a:pt x="1015" y="142"/>
                    </a:lnTo>
                    <a:lnTo>
                      <a:pt x="1002" y="132"/>
                    </a:lnTo>
                    <a:lnTo>
                      <a:pt x="989" y="122"/>
                    </a:lnTo>
                    <a:close/>
                  </a:path>
                </a:pathLst>
              </a:custGeom>
              <a:solidFill>
                <a:srgbClr val="914900"/>
              </a:solidFill>
              <a:ln w="9525">
                <a:noFill/>
                <a:round/>
                <a:headEnd/>
                <a:tailEnd/>
              </a:ln>
            </p:spPr>
            <p:txBody>
              <a:bodyPr/>
              <a:lstStyle/>
              <a:p>
                <a:endParaRPr lang="en-US"/>
              </a:p>
            </p:txBody>
          </p:sp>
          <p:sp>
            <p:nvSpPr>
              <p:cNvPr id="384038" name="Freeform 38"/>
              <p:cNvSpPr>
                <a:spLocks/>
              </p:cNvSpPr>
              <p:nvPr/>
            </p:nvSpPr>
            <p:spPr bwMode="auto">
              <a:xfrm>
                <a:off x="7003" y="1263"/>
                <a:ext cx="255" cy="48"/>
              </a:xfrm>
              <a:custGeom>
                <a:avLst/>
                <a:gdLst/>
                <a:ahLst/>
                <a:cxnLst>
                  <a:cxn ang="0">
                    <a:pos x="894" y="111"/>
                  </a:cxn>
                  <a:cxn ang="0">
                    <a:pos x="843" y="103"/>
                  </a:cxn>
                  <a:cxn ang="0">
                    <a:pos x="792" y="96"/>
                  </a:cxn>
                  <a:cxn ang="0">
                    <a:pos x="741" y="89"/>
                  </a:cxn>
                  <a:cxn ang="0">
                    <a:pos x="689" y="81"/>
                  </a:cxn>
                  <a:cxn ang="0">
                    <a:pos x="638" y="75"/>
                  </a:cxn>
                  <a:cxn ang="0">
                    <a:pos x="587" y="68"/>
                  </a:cxn>
                  <a:cxn ang="0">
                    <a:pos x="536" y="60"/>
                  </a:cxn>
                  <a:cxn ang="0">
                    <a:pos x="485" y="53"/>
                  </a:cxn>
                  <a:cxn ang="0">
                    <a:pos x="433" y="46"/>
                  </a:cxn>
                  <a:cxn ang="0">
                    <a:pos x="381" y="38"/>
                  </a:cxn>
                  <a:cxn ang="0">
                    <a:pos x="330" y="32"/>
                  </a:cxn>
                  <a:cxn ang="0">
                    <a:pos x="279" y="25"/>
                  </a:cxn>
                  <a:cxn ang="0">
                    <a:pos x="227" y="17"/>
                  </a:cxn>
                  <a:cxn ang="0">
                    <a:pos x="175" y="10"/>
                  </a:cxn>
                  <a:cxn ang="0">
                    <a:pos x="124" y="3"/>
                  </a:cxn>
                  <a:cxn ang="0">
                    <a:pos x="85" y="6"/>
                  </a:cxn>
                  <a:cxn ang="0">
                    <a:pos x="61" y="20"/>
                  </a:cxn>
                  <a:cxn ang="0">
                    <a:pos x="37" y="34"/>
                  </a:cxn>
                  <a:cxn ang="0">
                    <a:pos x="13" y="48"/>
                  </a:cxn>
                  <a:cxn ang="0">
                    <a:pos x="19" y="57"/>
                  </a:cxn>
                  <a:cxn ang="0">
                    <a:pos x="58" y="62"/>
                  </a:cxn>
                  <a:cxn ang="0">
                    <a:pos x="97" y="67"/>
                  </a:cxn>
                  <a:cxn ang="0">
                    <a:pos x="135" y="72"/>
                  </a:cxn>
                  <a:cxn ang="0">
                    <a:pos x="179" y="78"/>
                  </a:cxn>
                  <a:cxn ang="0">
                    <a:pos x="227" y="85"/>
                  </a:cxn>
                  <a:cxn ang="0">
                    <a:pos x="275" y="92"/>
                  </a:cxn>
                  <a:cxn ang="0">
                    <a:pos x="325" y="98"/>
                  </a:cxn>
                  <a:cxn ang="0">
                    <a:pos x="373" y="105"/>
                  </a:cxn>
                  <a:cxn ang="0">
                    <a:pos x="421" y="112"/>
                  </a:cxn>
                  <a:cxn ang="0">
                    <a:pos x="469" y="119"/>
                  </a:cxn>
                  <a:cxn ang="0">
                    <a:pos x="517" y="125"/>
                  </a:cxn>
                  <a:cxn ang="0">
                    <a:pos x="566" y="133"/>
                  </a:cxn>
                  <a:cxn ang="0">
                    <a:pos x="614" y="139"/>
                  </a:cxn>
                  <a:cxn ang="0">
                    <a:pos x="662" y="146"/>
                  </a:cxn>
                  <a:cxn ang="0">
                    <a:pos x="711" y="153"/>
                  </a:cxn>
                  <a:cxn ang="0">
                    <a:pos x="760" y="160"/>
                  </a:cxn>
                  <a:cxn ang="0">
                    <a:pos x="808" y="166"/>
                  </a:cxn>
                  <a:cxn ang="0">
                    <a:pos x="857" y="172"/>
                  </a:cxn>
                  <a:cxn ang="0">
                    <a:pos x="905" y="180"/>
                  </a:cxn>
                  <a:cxn ang="0">
                    <a:pos x="940" y="184"/>
                  </a:cxn>
                  <a:cxn ang="0">
                    <a:pos x="963" y="186"/>
                  </a:cxn>
                  <a:cxn ang="0">
                    <a:pos x="986" y="188"/>
                  </a:cxn>
                  <a:cxn ang="0">
                    <a:pos x="1009" y="190"/>
                  </a:cxn>
                  <a:cxn ang="0">
                    <a:pos x="1008" y="182"/>
                  </a:cxn>
                  <a:cxn ang="0">
                    <a:pos x="983" y="162"/>
                  </a:cxn>
                  <a:cxn ang="0">
                    <a:pos x="958" y="143"/>
                  </a:cxn>
                  <a:cxn ang="0">
                    <a:pos x="933" y="123"/>
                  </a:cxn>
                </a:cxnLst>
                <a:rect l="0" t="0" r="r" b="b"/>
                <a:pathLst>
                  <a:path w="1021" h="191">
                    <a:moveTo>
                      <a:pt x="921" y="114"/>
                    </a:moveTo>
                    <a:lnTo>
                      <a:pt x="894" y="111"/>
                    </a:lnTo>
                    <a:lnTo>
                      <a:pt x="869" y="106"/>
                    </a:lnTo>
                    <a:lnTo>
                      <a:pt x="843" y="103"/>
                    </a:lnTo>
                    <a:lnTo>
                      <a:pt x="818" y="99"/>
                    </a:lnTo>
                    <a:lnTo>
                      <a:pt x="792" y="96"/>
                    </a:lnTo>
                    <a:lnTo>
                      <a:pt x="767" y="93"/>
                    </a:lnTo>
                    <a:lnTo>
                      <a:pt x="741" y="89"/>
                    </a:lnTo>
                    <a:lnTo>
                      <a:pt x="716" y="85"/>
                    </a:lnTo>
                    <a:lnTo>
                      <a:pt x="689" y="81"/>
                    </a:lnTo>
                    <a:lnTo>
                      <a:pt x="664" y="78"/>
                    </a:lnTo>
                    <a:lnTo>
                      <a:pt x="638" y="75"/>
                    </a:lnTo>
                    <a:lnTo>
                      <a:pt x="612" y="71"/>
                    </a:lnTo>
                    <a:lnTo>
                      <a:pt x="587" y="68"/>
                    </a:lnTo>
                    <a:lnTo>
                      <a:pt x="561" y="64"/>
                    </a:lnTo>
                    <a:lnTo>
                      <a:pt x="536" y="60"/>
                    </a:lnTo>
                    <a:lnTo>
                      <a:pt x="510" y="56"/>
                    </a:lnTo>
                    <a:lnTo>
                      <a:pt x="485" y="53"/>
                    </a:lnTo>
                    <a:lnTo>
                      <a:pt x="458" y="50"/>
                    </a:lnTo>
                    <a:lnTo>
                      <a:pt x="433" y="46"/>
                    </a:lnTo>
                    <a:lnTo>
                      <a:pt x="407" y="43"/>
                    </a:lnTo>
                    <a:lnTo>
                      <a:pt x="381" y="38"/>
                    </a:lnTo>
                    <a:lnTo>
                      <a:pt x="356" y="35"/>
                    </a:lnTo>
                    <a:lnTo>
                      <a:pt x="330" y="32"/>
                    </a:lnTo>
                    <a:lnTo>
                      <a:pt x="305" y="28"/>
                    </a:lnTo>
                    <a:lnTo>
                      <a:pt x="279" y="25"/>
                    </a:lnTo>
                    <a:lnTo>
                      <a:pt x="252" y="21"/>
                    </a:lnTo>
                    <a:lnTo>
                      <a:pt x="227" y="17"/>
                    </a:lnTo>
                    <a:lnTo>
                      <a:pt x="201" y="14"/>
                    </a:lnTo>
                    <a:lnTo>
                      <a:pt x="175" y="10"/>
                    </a:lnTo>
                    <a:lnTo>
                      <a:pt x="149" y="7"/>
                    </a:lnTo>
                    <a:lnTo>
                      <a:pt x="124" y="3"/>
                    </a:lnTo>
                    <a:lnTo>
                      <a:pt x="98" y="0"/>
                    </a:lnTo>
                    <a:lnTo>
                      <a:pt x="85" y="6"/>
                    </a:lnTo>
                    <a:lnTo>
                      <a:pt x="74" y="13"/>
                    </a:lnTo>
                    <a:lnTo>
                      <a:pt x="61" y="20"/>
                    </a:lnTo>
                    <a:lnTo>
                      <a:pt x="50" y="27"/>
                    </a:lnTo>
                    <a:lnTo>
                      <a:pt x="37" y="34"/>
                    </a:lnTo>
                    <a:lnTo>
                      <a:pt x="24" y="40"/>
                    </a:lnTo>
                    <a:lnTo>
                      <a:pt x="13" y="48"/>
                    </a:lnTo>
                    <a:lnTo>
                      <a:pt x="0" y="54"/>
                    </a:lnTo>
                    <a:lnTo>
                      <a:pt x="19" y="57"/>
                    </a:lnTo>
                    <a:lnTo>
                      <a:pt x="39" y="59"/>
                    </a:lnTo>
                    <a:lnTo>
                      <a:pt x="58" y="62"/>
                    </a:lnTo>
                    <a:lnTo>
                      <a:pt x="78" y="65"/>
                    </a:lnTo>
                    <a:lnTo>
                      <a:pt x="97" y="67"/>
                    </a:lnTo>
                    <a:lnTo>
                      <a:pt x="116" y="70"/>
                    </a:lnTo>
                    <a:lnTo>
                      <a:pt x="135" y="72"/>
                    </a:lnTo>
                    <a:lnTo>
                      <a:pt x="155" y="75"/>
                    </a:lnTo>
                    <a:lnTo>
                      <a:pt x="179" y="78"/>
                    </a:lnTo>
                    <a:lnTo>
                      <a:pt x="203" y="81"/>
                    </a:lnTo>
                    <a:lnTo>
                      <a:pt x="227" y="85"/>
                    </a:lnTo>
                    <a:lnTo>
                      <a:pt x="251" y="89"/>
                    </a:lnTo>
                    <a:lnTo>
                      <a:pt x="275" y="92"/>
                    </a:lnTo>
                    <a:lnTo>
                      <a:pt x="299" y="95"/>
                    </a:lnTo>
                    <a:lnTo>
                      <a:pt x="325" y="98"/>
                    </a:lnTo>
                    <a:lnTo>
                      <a:pt x="349" y="102"/>
                    </a:lnTo>
                    <a:lnTo>
                      <a:pt x="373" y="105"/>
                    </a:lnTo>
                    <a:lnTo>
                      <a:pt x="397" y="109"/>
                    </a:lnTo>
                    <a:lnTo>
                      <a:pt x="421" y="112"/>
                    </a:lnTo>
                    <a:lnTo>
                      <a:pt x="445" y="116"/>
                    </a:lnTo>
                    <a:lnTo>
                      <a:pt x="469" y="119"/>
                    </a:lnTo>
                    <a:lnTo>
                      <a:pt x="493" y="122"/>
                    </a:lnTo>
                    <a:lnTo>
                      <a:pt x="517" y="125"/>
                    </a:lnTo>
                    <a:lnTo>
                      <a:pt x="542" y="128"/>
                    </a:lnTo>
                    <a:lnTo>
                      <a:pt x="566" y="133"/>
                    </a:lnTo>
                    <a:lnTo>
                      <a:pt x="590" y="136"/>
                    </a:lnTo>
                    <a:lnTo>
                      <a:pt x="614" y="139"/>
                    </a:lnTo>
                    <a:lnTo>
                      <a:pt x="638" y="142"/>
                    </a:lnTo>
                    <a:lnTo>
                      <a:pt x="662" y="146"/>
                    </a:lnTo>
                    <a:lnTo>
                      <a:pt x="686" y="149"/>
                    </a:lnTo>
                    <a:lnTo>
                      <a:pt x="711" y="153"/>
                    </a:lnTo>
                    <a:lnTo>
                      <a:pt x="735" y="156"/>
                    </a:lnTo>
                    <a:lnTo>
                      <a:pt x="760" y="160"/>
                    </a:lnTo>
                    <a:lnTo>
                      <a:pt x="784" y="163"/>
                    </a:lnTo>
                    <a:lnTo>
                      <a:pt x="808" y="166"/>
                    </a:lnTo>
                    <a:lnTo>
                      <a:pt x="832" y="169"/>
                    </a:lnTo>
                    <a:lnTo>
                      <a:pt x="857" y="172"/>
                    </a:lnTo>
                    <a:lnTo>
                      <a:pt x="881" y="177"/>
                    </a:lnTo>
                    <a:lnTo>
                      <a:pt x="905" y="180"/>
                    </a:lnTo>
                    <a:lnTo>
                      <a:pt x="929" y="183"/>
                    </a:lnTo>
                    <a:lnTo>
                      <a:pt x="940" y="184"/>
                    </a:lnTo>
                    <a:lnTo>
                      <a:pt x="952" y="185"/>
                    </a:lnTo>
                    <a:lnTo>
                      <a:pt x="963" y="186"/>
                    </a:lnTo>
                    <a:lnTo>
                      <a:pt x="975" y="187"/>
                    </a:lnTo>
                    <a:lnTo>
                      <a:pt x="986" y="188"/>
                    </a:lnTo>
                    <a:lnTo>
                      <a:pt x="998" y="189"/>
                    </a:lnTo>
                    <a:lnTo>
                      <a:pt x="1009" y="190"/>
                    </a:lnTo>
                    <a:lnTo>
                      <a:pt x="1021" y="191"/>
                    </a:lnTo>
                    <a:lnTo>
                      <a:pt x="1008" y="182"/>
                    </a:lnTo>
                    <a:lnTo>
                      <a:pt x="996" y="171"/>
                    </a:lnTo>
                    <a:lnTo>
                      <a:pt x="983" y="162"/>
                    </a:lnTo>
                    <a:lnTo>
                      <a:pt x="971" y="153"/>
                    </a:lnTo>
                    <a:lnTo>
                      <a:pt x="958" y="143"/>
                    </a:lnTo>
                    <a:lnTo>
                      <a:pt x="946" y="134"/>
                    </a:lnTo>
                    <a:lnTo>
                      <a:pt x="933" y="123"/>
                    </a:lnTo>
                    <a:lnTo>
                      <a:pt x="921" y="114"/>
                    </a:lnTo>
                    <a:close/>
                  </a:path>
                </a:pathLst>
              </a:custGeom>
              <a:solidFill>
                <a:srgbClr val="964F00"/>
              </a:solidFill>
              <a:ln w="9525">
                <a:noFill/>
                <a:round/>
                <a:headEnd/>
                <a:tailEnd/>
              </a:ln>
            </p:spPr>
            <p:txBody>
              <a:bodyPr/>
              <a:lstStyle/>
              <a:p>
                <a:endParaRPr lang="en-US"/>
              </a:p>
            </p:txBody>
          </p:sp>
          <p:sp>
            <p:nvSpPr>
              <p:cNvPr id="384039" name="Freeform 39"/>
              <p:cNvSpPr>
                <a:spLocks/>
              </p:cNvSpPr>
              <p:nvPr/>
            </p:nvSpPr>
            <p:spPr bwMode="auto">
              <a:xfrm>
                <a:off x="7003" y="1263"/>
                <a:ext cx="239" cy="46"/>
              </a:xfrm>
              <a:custGeom>
                <a:avLst/>
                <a:gdLst/>
                <a:ahLst/>
                <a:cxnLst>
                  <a:cxn ang="0">
                    <a:pos x="829" y="101"/>
                  </a:cxn>
                  <a:cxn ang="0">
                    <a:pos x="781" y="95"/>
                  </a:cxn>
                  <a:cxn ang="0">
                    <a:pos x="734" y="88"/>
                  </a:cxn>
                  <a:cxn ang="0">
                    <a:pos x="687" y="81"/>
                  </a:cxn>
                  <a:cxn ang="0">
                    <a:pos x="640" y="75"/>
                  </a:cxn>
                  <a:cxn ang="0">
                    <a:pos x="593" y="69"/>
                  </a:cxn>
                  <a:cxn ang="0">
                    <a:pos x="546" y="61"/>
                  </a:cxn>
                  <a:cxn ang="0">
                    <a:pos x="499" y="55"/>
                  </a:cxn>
                  <a:cxn ang="0">
                    <a:pos x="452" y="49"/>
                  </a:cxn>
                  <a:cxn ang="0">
                    <a:pos x="405" y="43"/>
                  </a:cxn>
                  <a:cxn ang="0">
                    <a:pos x="357" y="35"/>
                  </a:cxn>
                  <a:cxn ang="0">
                    <a:pos x="310" y="29"/>
                  </a:cxn>
                  <a:cxn ang="0">
                    <a:pos x="263" y="23"/>
                  </a:cxn>
                  <a:cxn ang="0">
                    <a:pos x="216" y="16"/>
                  </a:cxn>
                  <a:cxn ang="0">
                    <a:pos x="169" y="9"/>
                  </a:cxn>
                  <a:cxn ang="0">
                    <a:pos x="122" y="3"/>
                  </a:cxn>
                  <a:cxn ang="0">
                    <a:pos x="85" y="6"/>
                  </a:cxn>
                  <a:cxn ang="0">
                    <a:pos x="61" y="20"/>
                  </a:cxn>
                  <a:cxn ang="0">
                    <a:pos x="37" y="34"/>
                  </a:cxn>
                  <a:cxn ang="0">
                    <a:pos x="13" y="48"/>
                  </a:cxn>
                  <a:cxn ang="0">
                    <a:pos x="19" y="56"/>
                  </a:cxn>
                  <a:cxn ang="0">
                    <a:pos x="57" y="61"/>
                  </a:cxn>
                  <a:cxn ang="0">
                    <a:pos x="93" y="66"/>
                  </a:cxn>
                  <a:cxn ang="0">
                    <a:pos x="131" y="71"/>
                  </a:cxn>
                  <a:cxn ang="0">
                    <a:pos x="172" y="76"/>
                  </a:cxn>
                  <a:cxn ang="0">
                    <a:pos x="217" y="82"/>
                  </a:cxn>
                  <a:cxn ang="0">
                    <a:pos x="261" y="89"/>
                  </a:cxn>
                  <a:cxn ang="0">
                    <a:pos x="305" y="95"/>
                  </a:cxn>
                  <a:cxn ang="0">
                    <a:pos x="350" y="101"/>
                  </a:cxn>
                  <a:cxn ang="0">
                    <a:pos x="394" y="107"/>
                  </a:cxn>
                  <a:cxn ang="0">
                    <a:pos x="439" y="114"/>
                  </a:cxn>
                  <a:cxn ang="0">
                    <a:pos x="482" y="120"/>
                  </a:cxn>
                  <a:cxn ang="0">
                    <a:pos x="526" y="125"/>
                  </a:cxn>
                  <a:cxn ang="0">
                    <a:pos x="571" y="132"/>
                  </a:cxn>
                  <a:cxn ang="0">
                    <a:pos x="615" y="138"/>
                  </a:cxn>
                  <a:cxn ang="0">
                    <a:pos x="660" y="144"/>
                  </a:cxn>
                  <a:cxn ang="0">
                    <a:pos x="704" y="150"/>
                  </a:cxn>
                  <a:cxn ang="0">
                    <a:pos x="749" y="157"/>
                  </a:cxn>
                  <a:cxn ang="0">
                    <a:pos x="793" y="163"/>
                  </a:cxn>
                  <a:cxn ang="0">
                    <a:pos x="838" y="169"/>
                  </a:cxn>
                  <a:cxn ang="0">
                    <a:pos x="871" y="173"/>
                  </a:cxn>
                  <a:cxn ang="0">
                    <a:pos x="895" y="176"/>
                  </a:cxn>
                  <a:cxn ang="0">
                    <a:pos x="918" y="179"/>
                  </a:cxn>
                  <a:cxn ang="0">
                    <a:pos x="942" y="181"/>
                  </a:cxn>
                  <a:cxn ang="0">
                    <a:pos x="941" y="172"/>
                  </a:cxn>
                  <a:cxn ang="0">
                    <a:pos x="916" y="154"/>
                  </a:cxn>
                  <a:cxn ang="0">
                    <a:pos x="891" y="134"/>
                  </a:cxn>
                  <a:cxn ang="0">
                    <a:pos x="865" y="114"/>
                  </a:cxn>
                </a:cxnLst>
                <a:rect l="0" t="0" r="r" b="b"/>
                <a:pathLst>
                  <a:path w="954" h="182">
                    <a:moveTo>
                      <a:pt x="853" y="104"/>
                    </a:moveTo>
                    <a:lnTo>
                      <a:pt x="829" y="101"/>
                    </a:lnTo>
                    <a:lnTo>
                      <a:pt x="806" y="98"/>
                    </a:lnTo>
                    <a:lnTo>
                      <a:pt x="781" y="95"/>
                    </a:lnTo>
                    <a:lnTo>
                      <a:pt x="758" y="92"/>
                    </a:lnTo>
                    <a:lnTo>
                      <a:pt x="734" y="88"/>
                    </a:lnTo>
                    <a:lnTo>
                      <a:pt x="711" y="84"/>
                    </a:lnTo>
                    <a:lnTo>
                      <a:pt x="687" y="81"/>
                    </a:lnTo>
                    <a:lnTo>
                      <a:pt x="664" y="78"/>
                    </a:lnTo>
                    <a:lnTo>
                      <a:pt x="640" y="75"/>
                    </a:lnTo>
                    <a:lnTo>
                      <a:pt x="617" y="72"/>
                    </a:lnTo>
                    <a:lnTo>
                      <a:pt x="593" y="69"/>
                    </a:lnTo>
                    <a:lnTo>
                      <a:pt x="570" y="66"/>
                    </a:lnTo>
                    <a:lnTo>
                      <a:pt x="546" y="61"/>
                    </a:lnTo>
                    <a:lnTo>
                      <a:pt x="523" y="58"/>
                    </a:lnTo>
                    <a:lnTo>
                      <a:pt x="499" y="55"/>
                    </a:lnTo>
                    <a:lnTo>
                      <a:pt x="475" y="52"/>
                    </a:lnTo>
                    <a:lnTo>
                      <a:pt x="452" y="49"/>
                    </a:lnTo>
                    <a:lnTo>
                      <a:pt x="428" y="46"/>
                    </a:lnTo>
                    <a:lnTo>
                      <a:pt x="405" y="43"/>
                    </a:lnTo>
                    <a:lnTo>
                      <a:pt x="381" y="38"/>
                    </a:lnTo>
                    <a:lnTo>
                      <a:pt x="357" y="35"/>
                    </a:lnTo>
                    <a:lnTo>
                      <a:pt x="334" y="32"/>
                    </a:lnTo>
                    <a:lnTo>
                      <a:pt x="310" y="29"/>
                    </a:lnTo>
                    <a:lnTo>
                      <a:pt x="287" y="26"/>
                    </a:lnTo>
                    <a:lnTo>
                      <a:pt x="263" y="23"/>
                    </a:lnTo>
                    <a:lnTo>
                      <a:pt x="240" y="20"/>
                    </a:lnTo>
                    <a:lnTo>
                      <a:pt x="216" y="16"/>
                    </a:lnTo>
                    <a:lnTo>
                      <a:pt x="192" y="12"/>
                    </a:lnTo>
                    <a:lnTo>
                      <a:pt x="169" y="9"/>
                    </a:lnTo>
                    <a:lnTo>
                      <a:pt x="145" y="6"/>
                    </a:lnTo>
                    <a:lnTo>
                      <a:pt x="122" y="3"/>
                    </a:lnTo>
                    <a:lnTo>
                      <a:pt x="98" y="0"/>
                    </a:lnTo>
                    <a:lnTo>
                      <a:pt x="85" y="6"/>
                    </a:lnTo>
                    <a:lnTo>
                      <a:pt x="74" y="13"/>
                    </a:lnTo>
                    <a:lnTo>
                      <a:pt x="61" y="20"/>
                    </a:lnTo>
                    <a:lnTo>
                      <a:pt x="50" y="27"/>
                    </a:lnTo>
                    <a:lnTo>
                      <a:pt x="37" y="34"/>
                    </a:lnTo>
                    <a:lnTo>
                      <a:pt x="24" y="40"/>
                    </a:lnTo>
                    <a:lnTo>
                      <a:pt x="13" y="48"/>
                    </a:lnTo>
                    <a:lnTo>
                      <a:pt x="0" y="54"/>
                    </a:lnTo>
                    <a:lnTo>
                      <a:pt x="19" y="56"/>
                    </a:lnTo>
                    <a:lnTo>
                      <a:pt x="38" y="58"/>
                    </a:lnTo>
                    <a:lnTo>
                      <a:pt x="57" y="61"/>
                    </a:lnTo>
                    <a:lnTo>
                      <a:pt x="76" y="64"/>
                    </a:lnTo>
                    <a:lnTo>
                      <a:pt x="93" y="66"/>
                    </a:lnTo>
                    <a:lnTo>
                      <a:pt x="112" y="68"/>
                    </a:lnTo>
                    <a:lnTo>
                      <a:pt x="131" y="71"/>
                    </a:lnTo>
                    <a:lnTo>
                      <a:pt x="150" y="73"/>
                    </a:lnTo>
                    <a:lnTo>
                      <a:pt x="172" y="76"/>
                    </a:lnTo>
                    <a:lnTo>
                      <a:pt x="194" y="79"/>
                    </a:lnTo>
                    <a:lnTo>
                      <a:pt x="217" y="82"/>
                    </a:lnTo>
                    <a:lnTo>
                      <a:pt x="239" y="85"/>
                    </a:lnTo>
                    <a:lnTo>
                      <a:pt x="261" y="89"/>
                    </a:lnTo>
                    <a:lnTo>
                      <a:pt x="283" y="92"/>
                    </a:lnTo>
                    <a:lnTo>
                      <a:pt x="305" y="95"/>
                    </a:lnTo>
                    <a:lnTo>
                      <a:pt x="328" y="98"/>
                    </a:lnTo>
                    <a:lnTo>
                      <a:pt x="350" y="101"/>
                    </a:lnTo>
                    <a:lnTo>
                      <a:pt x="372" y="104"/>
                    </a:lnTo>
                    <a:lnTo>
                      <a:pt x="394" y="107"/>
                    </a:lnTo>
                    <a:lnTo>
                      <a:pt x="416" y="111"/>
                    </a:lnTo>
                    <a:lnTo>
                      <a:pt x="439" y="114"/>
                    </a:lnTo>
                    <a:lnTo>
                      <a:pt x="460" y="117"/>
                    </a:lnTo>
                    <a:lnTo>
                      <a:pt x="482" y="120"/>
                    </a:lnTo>
                    <a:lnTo>
                      <a:pt x="504" y="122"/>
                    </a:lnTo>
                    <a:lnTo>
                      <a:pt x="526" y="125"/>
                    </a:lnTo>
                    <a:lnTo>
                      <a:pt x="549" y="128"/>
                    </a:lnTo>
                    <a:lnTo>
                      <a:pt x="571" y="132"/>
                    </a:lnTo>
                    <a:lnTo>
                      <a:pt x="593" y="135"/>
                    </a:lnTo>
                    <a:lnTo>
                      <a:pt x="615" y="138"/>
                    </a:lnTo>
                    <a:lnTo>
                      <a:pt x="637" y="141"/>
                    </a:lnTo>
                    <a:lnTo>
                      <a:pt x="660" y="144"/>
                    </a:lnTo>
                    <a:lnTo>
                      <a:pt x="682" y="147"/>
                    </a:lnTo>
                    <a:lnTo>
                      <a:pt x="704" y="150"/>
                    </a:lnTo>
                    <a:lnTo>
                      <a:pt x="726" y="154"/>
                    </a:lnTo>
                    <a:lnTo>
                      <a:pt x="749" y="157"/>
                    </a:lnTo>
                    <a:lnTo>
                      <a:pt x="771" y="160"/>
                    </a:lnTo>
                    <a:lnTo>
                      <a:pt x="793" y="163"/>
                    </a:lnTo>
                    <a:lnTo>
                      <a:pt x="815" y="166"/>
                    </a:lnTo>
                    <a:lnTo>
                      <a:pt x="838" y="169"/>
                    </a:lnTo>
                    <a:lnTo>
                      <a:pt x="860" y="172"/>
                    </a:lnTo>
                    <a:lnTo>
                      <a:pt x="871" y="173"/>
                    </a:lnTo>
                    <a:lnTo>
                      <a:pt x="884" y="174"/>
                    </a:lnTo>
                    <a:lnTo>
                      <a:pt x="895" y="176"/>
                    </a:lnTo>
                    <a:lnTo>
                      <a:pt x="907" y="177"/>
                    </a:lnTo>
                    <a:lnTo>
                      <a:pt x="918" y="179"/>
                    </a:lnTo>
                    <a:lnTo>
                      <a:pt x="931" y="180"/>
                    </a:lnTo>
                    <a:lnTo>
                      <a:pt x="942" y="181"/>
                    </a:lnTo>
                    <a:lnTo>
                      <a:pt x="954" y="182"/>
                    </a:lnTo>
                    <a:lnTo>
                      <a:pt x="941" y="172"/>
                    </a:lnTo>
                    <a:lnTo>
                      <a:pt x="929" y="163"/>
                    </a:lnTo>
                    <a:lnTo>
                      <a:pt x="916" y="154"/>
                    </a:lnTo>
                    <a:lnTo>
                      <a:pt x="904" y="143"/>
                    </a:lnTo>
                    <a:lnTo>
                      <a:pt x="891" y="134"/>
                    </a:lnTo>
                    <a:lnTo>
                      <a:pt x="879" y="124"/>
                    </a:lnTo>
                    <a:lnTo>
                      <a:pt x="865" y="114"/>
                    </a:lnTo>
                    <a:lnTo>
                      <a:pt x="853" y="104"/>
                    </a:lnTo>
                    <a:close/>
                  </a:path>
                </a:pathLst>
              </a:custGeom>
              <a:solidFill>
                <a:srgbClr val="994F00"/>
              </a:solidFill>
              <a:ln w="9525">
                <a:noFill/>
                <a:round/>
                <a:headEnd/>
                <a:tailEnd/>
              </a:ln>
            </p:spPr>
            <p:txBody>
              <a:bodyPr/>
              <a:lstStyle/>
              <a:p>
                <a:endParaRPr lang="en-US"/>
              </a:p>
            </p:txBody>
          </p:sp>
          <p:sp>
            <p:nvSpPr>
              <p:cNvPr id="384040" name="Freeform 40"/>
              <p:cNvSpPr>
                <a:spLocks/>
              </p:cNvSpPr>
              <p:nvPr/>
            </p:nvSpPr>
            <p:spPr bwMode="auto">
              <a:xfrm>
                <a:off x="7003" y="1263"/>
                <a:ext cx="222" cy="43"/>
              </a:xfrm>
              <a:custGeom>
                <a:avLst/>
                <a:gdLst/>
                <a:ahLst/>
                <a:cxnLst>
                  <a:cxn ang="0">
                    <a:pos x="763" y="92"/>
                  </a:cxn>
                  <a:cxn ang="0">
                    <a:pos x="720" y="87"/>
                  </a:cxn>
                  <a:cxn ang="0">
                    <a:pos x="677" y="80"/>
                  </a:cxn>
                  <a:cxn ang="0">
                    <a:pos x="634" y="74"/>
                  </a:cxn>
                  <a:cxn ang="0">
                    <a:pos x="591" y="69"/>
                  </a:cxn>
                  <a:cxn ang="0">
                    <a:pos x="548" y="62"/>
                  </a:cxn>
                  <a:cxn ang="0">
                    <a:pos x="505" y="56"/>
                  </a:cxn>
                  <a:cxn ang="0">
                    <a:pos x="463" y="51"/>
                  </a:cxn>
                  <a:cxn ang="0">
                    <a:pos x="420" y="45"/>
                  </a:cxn>
                  <a:cxn ang="0">
                    <a:pos x="377" y="38"/>
                  </a:cxn>
                  <a:cxn ang="0">
                    <a:pos x="334" y="33"/>
                  </a:cxn>
                  <a:cxn ang="0">
                    <a:pos x="291" y="27"/>
                  </a:cxn>
                  <a:cxn ang="0">
                    <a:pos x="248" y="21"/>
                  </a:cxn>
                  <a:cxn ang="0">
                    <a:pos x="205" y="14"/>
                  </a:cxn>
                  <a:cxn ang="0">
                    <a:pos x="162" y="9"/>
                  </a:cxn>
                  <a:cxn ang="0">
                    <a:pos x="120" y="3"/>
                  </a:cxn>
                  <a:cxn ang="0">
                    <a:pos x="85" y="6"/>
                  </a:cxn>
                  <a:cxn ang="0">
                    <a:pos x="61" y="20"/>
                  </a:cxn>
                  <a:cxn ang="0">
                    <a:pos x="37" y="34"/>
                  </a:cxn>
                  <a:cxn ang="0">
                    <a:pos x="13" y="48"/>
                  </a:cxn>
                  <a:cxn ang="0">
                    <a:pos x="18" y="56"/>
                  </a:cxn>
                  <a:cxn ang="0">
                    <a:pos x="55" y="60"/>
                  </a:cxn>
                  <a:cxn ang="0">
                    <a:pos x="90" y="66"/>
                  </a:cxn>
                  <a:cxn ang="0">
                    <a:pos x="126" y="70"/>
                  </a:cxn>
                  <a:cxn ang="0">
                    <a:pos x="184" y="77"/>
                  </a:cxn>
                  <a:cxn ang="0">
                    <a:pos x="265" y="89"/>
                  </a:cxn>
                  <a:cxn ang="0">
                    <a:pos x="345" y="100"/>
                  </a:cxn>
                  <a:cxn ang="0">
                    <a:pos x="427" y="112"/>
                  </a:cxn>
                  <a:cxn ang="0">
                    <a:pos x="508" y="122"/>
                  </a:cxn>
                  <a:cxn ang="0">
                    <a:pos x="589" y="134"/>
                  </a:cxn>
                  <a:cxn ang="0">
                    <a:pos x="670" y="145"/>
                  </a:cxn>
                  <a:cxn ang="0">
                    <a:pos x="750" y="157"/>
                  </a:cxn>
                  <a:cxn ang="0">
                    <a:pos x="803" y="163"/>
                  </a:cxn>
                  <a:cxn ang="0">
                    <a:pos x="827" y="166"/>
                  </a:cxn>
                  <a:cxn ang="0">
                    <a:pos x="852" y="169"/>
                  </a:cxn>
                  <a:cxn ang="0">
                    <a:pos x="876" y="171"/>
                  </a:cxn>
                  <a:cxn ang="0">
                    <a:pos x="876" y="163"/>
                  </a:cxn>
                  <a:cxn ang="0">
                    <a:pos x="849" y="144"/>
                  </a:cxn>
                  <a:cxn ang="0">
                    <a:pos x="823" y="124"/>
                  </a:cxn>
                  <a:cxn ang="0">
                    <a:pos x="797" y="104"/>
                  </a:cxn>
                </a:cxnLst>
                <a:rect l="0" t="0" r="r" b="b"/>
                <a:pathLst>
                  <a:path w="888" h="172">
                    <a:moveTo>
                      <a:pt x="785" y="95"/>
                    </a:moveTo>
                    <a:lnTo>
                      <a:pt x="763" y="92"/>
                    </a:lnTo>
                    <a:lnTo>
                      <a:pt x="742" y="89"/>
                    </a:lnTo>
                    <a:lnTo>
                      <a:pt x="720" y="87"/>
                    </a:lnTo>
                    <a:lnTo>
                      <a:pt x="699" y="83"/>
                    </a:lnTo>
                    <a:lnTo>
                      <a:pt x="677" y="80"/>
                    </a:lnTo>
                    <a:lnTo>
                      <a:pt x="656" y="77"/>
                    </a:lnTo>
                    <a:lnTo>
                      <a:pt x="634" y="74"/>
                    </a:lnTo>
                    <a:lnTo>
                      <a:pt x="613" y="71"/>
                    </a:lnTo>
                    <a:lnTo>
                      <a:pt x="591" y="69"/>
                    </a:lnTo>
                    <a:lnTo>
                      <a:pt x="570" y="66"/>
                    </a:lnTo>
                    <a:lnTo>
                      <a:pt x="548" y="62"/>
                    </a:lnTo>
                    <a:lnTo>
                      <a:pt x="527" y="59"/>
                    </a:lnTo>
                    <a:lnTo>
                      <a:pt x="505" y="56"/>
                    </a:lnTo>
                    <a:lnTo>
                      <a:pt x="485" y="54"/>
                    </a:lnTo>
                    <a:lnTo>
                      <a:pt x="463" y="51"/>
                    </a:lnTo>
                    <a:lnTo>
                      <a:pt x="442" y="48"/>
                    </a:lnTo>
                    <a:lnTo>
                      <a:pt x="420" y="45"/>
                    </a:lnTo>
                    <a:lnTo>
                      <a:pt x="398" y="42"/>
                    </a:lnTo>
                    <a:lnTo>
                      <a:pt x="377" y="38"/>
                    </a:lnTo>
                    <a:lnTo>
                      <a:pt x="355" y="36"/>
                    </a:lnTo>
                    <a:lnTo>
                      <a:pt x="334" y="33"/>
                    </a:lnTo>
                    <a:lnTo>
                      <a:pt x="312" y="30"/>
                    </a:lnTo>
                    <a:lnTo>
                      <a:pt x="291" y="27"/>
                    </a:lnTo>
                    <a:lnTo>
                      <a:pt x="269" y="24"/>
                    </a:lnTo>
                    <a:lnTo>
                      <a:pt x="248" y="21"/>
                    </a:lnTo>
                    <a:lnTo>
                      <a:pt x="226" y="17"/>
                    </a:lnTo>
                    <a:lnTo>
                      <a:pt x="205" y="14"/>
                    </a:lnTo>
                    <a:lnTo>
                      <a:pt x="183" y="12"/>
                    </a:lnTo>
                    <a:lnTo>
                      <a:pt x="162" y="9"/>
                    </a:lnTo>
                    <a:lnTo>
                      <a:pt x="141" y="6"/>
                    </a:lnTo>
                    <a:lnTo>
                      <a:pt x="120" y="3"/>
                    </a:lnTo>
                    <a:lnTo>
                      <a:pt x="98" y="0"/>
                    </a:lnTo>
                    <a:lnTo>
                      <a:pt x="85" y="6"/>
                    </a:lnTo>
                    <a:lnTo>
                      <a:pt x="74" y="13"/>
                    </a:lnTo>
                    <a:lnTo>
                      <a:pt x="61" y="20"/>
                    </a:lnTo>
                    <a:lnTo>
                      <a:pt x="50" y="27"/>
                    </a:lnTo>
                    <a:lnTo>
                      <a:pt x="37" y="34"/>
                    </a:lnTo>
                    <a:lnTo>
                      <a:pt x="24" y="40"/>
                    </a:lnTo>
                    <a:lnTo>
                      <a:pt x="13" y="48"/>
                    </a:lnTo>
                    <a:lnTo>
                      <a:pt x="0" y="54"/>
                    </a:lnTo>
                    <a:lnTo>
                      <a:pt x="18" y="56"/>
                    </a:lnTo>
                    <a:lnTo>
                      <a:pt x="36" y="58"/>
                    </a:lnTo>
                    <a:lnTo>
                      <a:pt x="55" y="60"/>
                    </a:lnTo>
                    <a:lnTo>
                      <a:pt x="73" y="62"/>
                    </a:lnTo>
                    <a:lnTo>
                      <a:pt x="90" y="66"/>
                    </a:lnTo>
                    <a:lnTo>
                      <a:pt x="108" y="68"/>
                    </a:lnTo>
                    <a:lnTo>
                      <a:pt x="126" y="70"/>
                    </a:lnTo>
                    <a:lnTo>
                      <a:pt x="144" y="72"/>
                    </a:lnTo>
                    <a:lnTo>
                      <a:pt x="184" y="77"/>
                    </a:lnTo>
                    <a:lnTo>
                      <a:pt x="224" y="83"/>
                    </a:lnTo>
                    <a:lnTo>
                      <a:pt x="265" y="89"/>
                    </a:lnTo>
                    <a:lnTo>
                      <a:pt x="306" y="95"/>
                    </a:lnTo>
                    <a:lnTo>
                      <a:pt x="345" y="100"/>
                    </a:lnTo>
                    <a:lnTo>
                      <a:pt x="386" y="105"/>
                    </a:lnTo>
                    <a:lnTo>
                      <a:pt x="427" y="112"/>
                    </a:lnTo>
                    <a:lnTo>
                      <a:pt x="468" y="117"/>
                    </a:lnTo>
                    <a:lnTo>
                      <a:pt x="508" y="122"/>
                    </a:lnTo>
                    <a:lnTo>
                      <a:pt x="548" y="128"/>
                    </a:lnTo>
                    <a:lnTo>
                      <a:pt x="589" y="134"/>
                    </a:lnTo>
                    <a:lnTo>
                      <a:pt x="629" y="139"/>
                    </a:lnTo>
                    <a:lnTo>
                      <a:pt x="670" y="145"/>
                    </a:lnTo>
                    <a:lnTo>
                      <a:pt x="710" y="150"/>
                    </a:lnTo>
                    <a:lnTo>
                      <a:pt x="750" y="157"/>
                    </a:lnTo>
                    <a:lnTo>
                      <a:pt x="791" y="162"/>
                    </a:lnTo>
                    <a:lnTo>
                      <a:pt x="803" y="163"/>
                    </a:lnTo>
                    <a:lnTo>
                      <a:pt x="815" y="165"/>
                    </a:lnTo>
                    <a:lnTo>
                      <a:pt x="827" y="166"/>
                    </a:lnTo>
                    <a:lnTo>
                      <a:pt x="840" y="167"/>
                    </a:lnTo>
                    <a:lnTo>
                      <a:pt x="852" y="169"/>
                    </a:lnTo>
                    <a:lnTo>
                      <a:pt x="864" y="170"/>
                    </a:lnTo>
                    <a:lnTo>
                      <a:pt x="876" y="171"/>
                    </a:lnTo>
                    <a:lnTo>
                      <a:pt x="888" y="172"/>
                    </a:lnTo>
                    <a:lnTo>
                      <a:pt x="876" y="163"/>
                    </a:lnTo>
                    <a:lnTo>
                      <a:pt x="862" y="154"/>
                    </a:lnTo>
                    <a:lnTo>
                      <a:pt x="849" y="144"/>
                    </a:lnTo>
                    <a:lnTo>
                      <a:pt x="837" y="134"/>
                    </a:lnTo>
                    <a:lnTo>
                      <a:pt x="823" y="124"/>
                    </a:lnTo>
                    <a:lnTo>
                      <a:pt x="811" y="115"/>
                    </a:lnTo>
                    <a:lnTo>
                      <a:pt x="797" y="104"/>
                    </a:lnTo>
                    <a:lnTo>
                      <a:pt x="785" y="95"/>
                    </a:lnTo>
                    <a:close/>
                  </a:path>
                </a:pathLst>
              </a:custGeom>
              <a:solidFill>
                <a:srgbClr val="9B5100"/>
              </a:solidFill>
              <a:ln w="9525">
                <a:noFill/>
                <a:round/>
                <a:headEnd/>
                <a:tailEnd/>
              </a:ln>
            </p:spPr>
            <p:txBody>
              <a:bodyPr/>
              <a:lstStyle/>
              <a:p>
                <a:endParaRPr lang="en-US"/>
              </a:p>
            </p:txBody>
          </p:sp>
          <p:sp>
            <p:nvSpPr>
              <p:cNvPr id="384041" name="Freeform 41"/>
              <p:cNvSpPr>
                <a:spLocks/>
              </p:cNvSpPr>
              <p:nvPr/>
            </p:nvSpPr>
            <p:spPr bwMode="auto">
              <a:xfrm>
                <a:off x="7004" y="1263"/>
                <a:ext cx="205" cy="41"/>
              </a:xfrm>
              <a:custGeom>
                <a:avLst/>
                <a:gdLst/>
                <a:ahLst/>
                <a:cxnLst>
                  <a:cxn ang="0">
                    <a:pos x="677" y="81"/>
                  </a:cxn>
                  <a:cxn ang="0">
                    <a:pos x="600" y="70"/>
                  </a:cxn>
                  <a:cxn ang="0">
                    <a:pos x="522" y="59"/>
                  </a:cxn>
                  <a:cxn ang="0">
                    <a:pos x="445" y="49"/>
                  </a:cxn>
                  <a:cxn ang="0">
                    <a:pos x="367" y="37"/>
                  </a:cxn>
                  <a:cxn ang="0">
                    <a:pos x="290" y="27"/>
                  </a:cxn>
                  <a:cxn ang="0">
                    <a:pos x="213" y="16"/>
                  </a:cxn>
                  <a:cxn ang="0">
                    <a:pos x="135" y="5"/>
                  </a:cxn>
                  <a:cxn ang="0">
                    <a:pos x="84" y="6"/>
                  </a:cxn>
                  <a:cxn ang="0">
                    <a:pos x="60" y="20"/>
                  </a:cxn>
                  <a:cxn ang="0">
                    <a:pos x="37" y="34"/>
                  </a:cxn>
                  <a:cxn ang="0">
                    <a:pos x="13" y="48"/>
                  </a:cxn>
                  <a:cxn ang="0">
                    <a:pos x="17" y="56"/>
                  </a:cxn>
                  <a:cxn ang="0">
                    <a:pos x="52" y="60"/>
                  </a:cxn>
                  <a:cxn ang="0">
                    <a:pos x="86" y="64"/>
                  </a:cxn>
                  <a:cxn ang="0">
                    <a:pos x="121" y="68"/>
                  </a:cxn>
                  <a:cxn ang="0">
                    <a:pos x="174" y="75"/>
                  </a:cxn>
                  <a:cxn ang="0">
                    <a:pos x="247" y="85"/>
                  </a:cxn>
                  <a:cxn ang="0">
                    <a:pos x="319" y="95"/>
                  </a:cxn>
                  <a:cxn ang="0">
                    <a:pos x="393" y="105"/>
                  </a:cxn>
                  <a:cxn ang="0">
                    <a:pos x="466" y="116"/>
                  </a:cxn>
                  <a:cxn ang="0">
                    <a:pos x="538" y="126"/>
                  </a:cxn>
                  <a:cxn ang="0">
                    <a:pos x="611" y="136"/>
                  </a:cxn>
                  <a:cxn ang="0">
                    <a:pos x="683" y="146"/>
                  </a:cxn>
                  <a:cxn ang="0">
                    <a:pos x="732" y="153"/>
                  </a:cxn>
                  <a:cxn ang="0">
                    <a:pos x="757" y="156"/>
                  </a:cxn>
                  <a:cxn ang="0">
                    <a:pos x="783" y="159"/>
                  </a:cxn>
                  <a:cxn ang="0">
                    <a:pos x="808" y="162"/>
                  </a:cxn>
                  <a:cxn ang="0">
                    <a:pos x="808" y="155"/>
                  </a:cxn>
                  <a:cxn ang="0">
                    <a:pos x="782" y="135"/>
                  </a:cxn>
                  <a:cxn ang="0">
                    <a:pos x="755" y="115"/>
                  </a:cxn>
                  <a:cxn ang="0">
                    <a:pos x="728" y="96"/>
                  </a:cxn>
                </a:cxnLst>
                <a:rect l="0" t="0" r="r" b="b"/>
                <a:pathLst>
                  <a:path w="820" h="164">
                    <a:moveTo>
                      <a:pt x="716" y="87"/>
                    </a:moveTo>
                    <a:lnTo>
                      <a:pt x="677" y="81"/>
                    </a:lnTo>
                    <a:lnTo>
                      <a:pt x="638" y="76"/>
                    </a:lnTo>
                    <a:lnTo>
                      <a:pt x="600" y="70"/>
                    </a:lnTo>
                    <a:lnTo>
                      <a:pt x="561" y="65"/>
                    </a:lnTo>
                    <a:lnTo>
                      <a:pt x="522" y="59"/>
                    </a:lnTo>
                    <a:lnTo>
                      <a:pt x="484" y="54"/>
                    </a:lnTo>
                    <a:lnTo>
                      <a:pt x="445" y="49"/>
                    </a:lnTo>
                    <a:lnTo>
                      <a:pt x="406" y="43"/>
                    </a:lnTo>
                    <a:lnTo>
                      <a:pt x="367" y="37"/>
                    </a:lnTo>
                    <a:lnTo>
                      <a:pt x="329" y="32"/>
                    </a:lnTo>
                    <a:lnTo>
                      <a:pt x="290" y="27"/>
                    </a:lnTo>
                    <a:lnTo>
                      <a:pt x="251" y="22"/>
                    </a:lnTo>
                    <a:lnTo>
                      <a:pt x="213" y="16"/>
                    </a:lnTo>
                    <a:lnTo>
                      <a:pt x="174" y="10"/>
                    </a:lnTo>
                    <a:lnTo>
                      <a:pt x="135" y="5"/>
                    </a:lnTo>
                    <a:lnTo>
                      <a:pt x="97" y="0"/>
                    </a:lnTo>
                    <a:lnTo>
                      <a:pt x="84" y="6"/>
                    </a:lnTo>
                    <a:lnTo>
                      <a:pt x="73" y="13"/>
                    </a:lnTo>
                    <a:lnTo>
                      <a:pt x="60" y="20"/>
                    </a:lnTo>
                    <a:lnTo>
                      <a:pt x="49" y="27"/>
                    </a:lnTo>
                    <a:lnTo>
                      <a:pt x="37" y="34"/>
                    </a:lnTo>
                    <a:lnTo>
                      <a:pt x="25" y="40"/>
                    </a:lnTo>
                    <a:lnTo>
                      <a:pt x="13" y="48"/>
                    </a:lnTo>
                    <a:lnTo>
                      <a:pt x="0" y="54"/>
                    </a:lnTo>
                    <a:lnTo>
                      <a:pt x="17" y="56"/>
                    </a:lnTo>
                    <a:lnTo>
                      <a:pt x="35" y="58"/>
                    </a:lnTo>
                    <a:lnTo>
                      <a:pt x="52" y="60"/>
                    </a:lnTo>
                    <a:lnTo>
                      <a:pt x="69" y="61"/>
                    </a:lnTo>
                    <a:lnTo>
                      <a:pt x="86" y="64"/>
                    </a:lnTo>
                    <a:lnTo>
                      <a:pt x="103" y="66"/>
                    </a:lnTo>
                    <a:lnTo>
                      <a:pt x="121" y="68"/>
                    </a:lnTo>
                    <a:lnTo>
                      <a:pt x="137" y="70"/>
                    </a:lnTo>
                    <a:lnTo>
                      <a:pt x="174" y="75"/>
                    </a:lnTo>
                    <a:lnTo>
                      <a:pt x="211" y="80"/>
                    </a:lnTo>
                    <a:lnTo>
                      <a:pt x="247" y="85"/>
                    </a:lnTo>
                    <a:lnTo>
                      <a:pt x="283" y="90"/>
                    </a:lnTo>
                    <a:lnTo>
                      <a:pt x="319" y="95"/>
                    </a:lnTo>
                    <a:lnTo>
                      <a:pt x="356" y="100"/>
                    </a:lnTo>
                    <a:lnTo>
                      <a:pt x="393" y="105"/>
                    </a:lnTo>
                    <a:lnTo>
                      <a:pt x="429" y="111"/>
                    </a:lnTo>
                    <a:lnTo>
                      <a:pt x="466" y="116"/>
                    </a:lnTo>
                    <a:lnTo>
                      <a:pt x="502" y="121"/>
                    </a:lnTo>
                    <a:lnTo>
                      <a:pt x="538" y="126"/>
                    </a:lnTo>
                    <a:lnTo>
                      <a:pt x="574" y="131"/>
                    </a:lnTo>
                    <a:lnTo>
                      <a:pt x="611" y="136"/>
                    </a:lnTo>
                    <a:lnTo>
                      <a:pt x="648" y="141"/>
                    </a:lnTo>
                    <a:lnTo>
                      <a:pt x="683" y="146"/>
                    </a:lnTo>
                    <a:lnTo>
                      <a:pt x="720" y="151"/>
                    </a:lnTo>
                    <a:lnTo>
                      <a:pt x="732" y="153"/>
                    </a:lnTo>
                    <a:lnTo>
                      <a:pt x="745" y="155"/>
                    </a:lnTo>
                    <a:lnTo>
                      <a:pt x="757" y="156"/>
                    </a:lnTo>
                    <a:lnTo>
                      <a:pt x="770" y="158"/>
                    </a:lnTo>
                    <a:lnTo>
                      <a:pt x="783" y="159"/>
                    </a:lnTo>
                    <a:lnTo>
                      <a:pt x="795" y="161"/>
                    </a:lnTo>
                    <a:lnTo>
                      <a:pt x="808" y="162"/>
                    </a:lnTo>
                    <a:lnTo>
                      <a:pt x="820" y="164"/>
                    </a:lnTo>
                    <a:lnTo>
                      <a:pt x="808" y="155"/>
                    </a:lnTo>
                    <a:lnTo>
                      <a:pt x="795" y="144"/>
                    </a:lnTo>
                    <a:lnTo>
                      <a:pt x="782" y="135"/>
                    </a:lnTo>
                    <a:lnTo>
                      <a:pt x="768" y="125"/>
                    </a:lnTo>
                    <a:lnTo>
                      <a:pt x="755" y="115"/>
                    </a:lnTo>
                    <a:lnTo>
                      <a:pt x="742" y="105"/>
                    </a:lnTo>
                    <a:lnTo>
                      <a:pt x="728" y="96"/>
                    </a:lnTo>
                    <a:lnTo>
                      <a:pt x="716" y="87"/>
                    </a:lnTo>
                    <a:close/>
                  </a:path>
                </a:pathLst>
              </a:custGeom>
              <a:solidFill>
                <a:srgbClr val="9E5400"/>
              </a:solidFill>
              <a:ln w="9525">
                <a:noFill/>
                <a:round/>
                <a:headEnd/>
                <a:tailEnd/>
              </a:ln>
            </p:spPr>
            <p:txBody>
              <a:bodyPr/>
              <a:lstStyle/>
              <a:p>
                <a:endParaRPr lang="en-US"/>
              </a:p>
            </p:txBody>
          </p:sp>
          <p:sp>
            <p:nvSpPr>
              <p:cNvPr id="384042" name="Freeform 42"/>
              <p:cNvSpPr>
                <a:spLocks/>
              </p:cNvSpPr>
              <p:nvPr/>
            </p:nvSpPr>
            <p:spPr bwMode="auto">
              <a:xfrm>
                <a:off x="7004" y="1263"/>
                <a:ext cx="188" cy="39"/>
              </a:xfrm>
              <a:custGeom>
                <a:avLst/>
                <a:gdLst/>
                <a:ahLst/>
                <a:cxnLst>
                  <a:cxn ang="0">
                    <a:pos x="613" y="72"/>
                  </a:cxn>
                  <a:cxn ang="0">
                    <a:pos x="544" y="62"/>
                  </a:cxn>
                  <a:cxn ang="0">
                    <a:pos x="475" y="53"/>
                  </a:cxn>
                  <a:cxn ang="0">
                    <a:pos x="406" y="44"/>
                  </a:cxn>
                  <a:cxn ang="0">
                    <a:pos x="338" y="33"/>
                  </a:cxn>
                  <a:cxn ang="0">
                    <a:pos x="269" y="24"/>
                  </a:cxn>
                  <a:cxn ang="0">
                    <a:pos x="200" y="14"/>
                  </a:cxn>
                  <a:cxn ang="0">
                    <a:pos x="131" y="5"/>
                  </a:cxn>
                  <a:cxn ang="0">
                    <a:pos x="84" y="6"/>
                  </a:cxn>
                  <a:cxn ang="0">
                    <a:pos x="60" y="20"/>
                  </a:cxn>
                  <a:cxn ang="0">
                    <a:pos x="37" y="34"/>
                  </a:cxn>
                  <a:cxn ang="0">
                    <a:pos x="13" y="48"/>
                  </a:cxn>
                  <a:cxn ang="0">
                    <a:pos x="17" y="56"/>
                  </a:cxn>
                  <a:cxn ang="0">
                    <a:pos x="50" y="59"/>
                  </a:cxn>
                  <a:cxn ang="0">
                    <a:pos x="83" y="62"/>
                  </a:cxn>
                  <a:cxn ang="0">
                    <a:pos x="115" y="67"/>
                  </a:cxn>
                  <a:cxn ang="0">
                    <a:pos x="165" y="73"/>
                  </a:cxn>
                  <a:cxn ang="0">
                    <a:pos x="229" y="82"/>
                  </a:cxn>
                  <a:cxn ang="0">
                    <a:pos x="294" y="92"/>
                  </a:cxn>
                  <a:cxn ang="0">
                    <a:pos x="359" y="100"/>
                  </a:cxn>
                  <a:cxn ang="0">
                    <a:pos x="424" y="110"/>
                  </a:cxn>
                  <a:cxn ang="0">
                    <a:pos x="489" y="118"/>
                  </a:cxn>
                  <a:cxn ang="0">
                    <a:pos x="554" y="127"/>
                  </a:cxn>
                  <a:cxn ang="0">
                    <a:pos x="618" y="137"/>
                  </a:cxn>
                  <a:cxn ang="0">
                    <a:pos x="663" y="143"/>
                  </a:cxn>
                  <a:cxn ang="0">
                    <a:pos x="689" y="146"/>
                  </a:cxn>
                  <a:cxn ang="0">
                    <a:pos x="716" y="149"/>
                  </a:cxn>
                  <a:cxn ang="0">
                    <a:pos x="741" y="153"/>
                  </a:cxn>
                  <a:cxn ang="0">
                    <a:pos x="741" y="145"/>
                  </a:cxn>
                  <a:cxn ang="0">
                    <a:pos x="715" y="125"/>
                  </a:cxn>
                  <a:cxn ang="0">
                    <a:pos x="687" y="106"/>
                  </a:cxn>
                  <a:cxn ang="0">
                    <a:pos x="661" y="87"/>
                  </a:cxn>
                </a:cxnLst>
                <a:rect l="0" t="0" r="r" b="b"/>
                <a:pathLst>
                  <a:path w="753" h="155">
                    <a:moveTo>
                      <a:pt x="648" y="77"/>
                    </a:moveTo>
                    <a:lnTo>
                      <a:pt x="613" y="72"/>
                    </a:lnTo>
                    <a:lnTo>
                      <a:pt x="579" y="68"/>
                    </a:lnTo>
                    <a:lnTo>
                      <a:pt x="544" y="62"/>
                    </a:lnTo>
                    <a:lnTo>
                      <a:pt x="510" y="57"/>
                    </a:lnTo>
                    <a:lnTo>
                      <a:pt x="475" y="53"/>
                    </a:lnTo>
                    <a:lnTo>
                      <a:pt x="441" y="48"/>
                    </a:lnTo>
                    <a:lnTo>
                      <a:pt x="406" y="44"/>
                    </a:lnTo>
                    <a:lnTo>
                      <a:pt x="373" y="38"/>
                    </a:lnTo>
                    <a:lnTo>
                      <a:pt x="338" y="33"/>
                    </a:lnTo>
                    <a:lnTo>
                      <a:pt x="304" y="29"/>
                    </a:lnTo>
                    <a:lnTo>
                      <a:pt x="269" y="24"/>
                    </a:lnTo>
                    <a:lnTo>
                      <a:pt x="235" y="20"/>
                    </a:lnTo>
                    <a:lnTo>
                      <a:pt x="200" y="14"/>
                    </a:lnTo>
                    <a:lnTo>
                      <a:pt x="166" y="9"/>
                    </a:lnTo>
                    <a:lnTo>
                      <a:pt x="131" y="5"/>
                    </a:lnTo>
                    <a:lnTo>
                      <a:pt x="97" y="0"/>
                    </a:lnTo>
                    <a:lnTo>
                      <a:pt x="84" y="6"/>
                    </a:lnTo>
                    <a:lnTo>
                      <a:pt x="73" y="13"/>
                    </a:lnTo>
                    <a:lnTo>
                      <a:pt x="60" y="20"/>
                    </a:lnTo>
                    <a:lnTo>
                      <a:pt x="49" y="27"/>
                    </a:lnTo>
                    <a:lnTo>
                      <a:pt x="37" y="34"/>
                    </a:lnTo>
                    <a:lnTo>
                      <a:pt x="25" y="40"/>
                    </a:lnTo>
                    <a:lnTo>
                      <a:pt x="13" y="48"/>
                    </a:lnTo>
                    <a:lnTo>
                      <a:pt x="0" y="54"/>
                    </a:lnTo>
                    <a:lnTo>
                      <a:pt x="17" y="56"/>
                    </a:lnTo>
                    <a:lnTo>
                      <a:pt x="34" y="57"/>
                    </a:lnTo>
                    <a:lnTo>
                      <a:pt x="50" y="59"/>
                    </a:lnTo>
                    <a:lnTo>
                      <a:pt x="66" y="61"/>
                    </a:lnTo>
                    <a:lnTo>
                      <a:pt x="83" y="62"/>
                    </a:lnTo>
                    <a:lnTo>
                      <a:pt x="100" y="65"/>
                    </a:lnTo>
                    <a:lnTo>
                      <a:pt x="115" y="67"/>
                    </a:lnTo>
                    <a:lnTo>
                      <a:pt x="132" y="69"/>
                    </a:lnTo>
                    <a:lnTo>
                      <a:pt x="165" y="73"/>
                    </a:lnTo>
                    <a:lnTo>
                      <a:pt x="197" y="78"/>
                    </a:lnTo>
                    <a:lnTo>
                      <a:pt x="229" y="82"/>
                    </a:lnTo>
                    <a:lnTo>
                      <a:pt x="262" y="87"/>
                    </a:lnTo>
                    <a:lnTo>
                      <a:pt x="294" y="92"/>
                    </a:lnTo>
                    <a:lnTo>
                      <a:pt x="327" y="96"/>
                    </a:lnTo>
                    <a:lnTo>
                      <a:pt x="359" y="100"/>
                    </a:lnTo>
                    <a:lnTo>
                      <a:pt x="392" y="104"/>
                    </a:lnTo>
                    <a:lnTo>
                      <a:pt x="424" y="110"/>
                    </a:lnTo>
                    <a:lnTo>
                      <a:pt x="456" y="114"/>
                    </a:lnTo>
                    <a:lnTo>
                      <a:pt x="489" y="118"/>
                    </a:lnTo>
                    <a:lnTo>
                      <a:pt x="521" y="123"/>
                    </a:lnTo>
                    <a:lnTo>
                      <a:pt x="554" y="127"/>
                    </a:lnTo>
                    <a:lnTo>
                      <a:pt x="586" y="132"/>
                    </a:lnTo>
                    <a:lnTo>
                      <a:pt x="618" y="137"/>
                    </a:lnTo>
                    <a:lnTo>
                      <a:pt x="651" y="141"/>
                    </a:lnTo>
                    <a:lnTo>
                      <a:pt x="663" y="143"/>
                    </a:lnTo>
                    <a:lnTo>
                      <a:pt x="677" y="144"/>
                    </a:lnTo>
                    <a:lnTo>
                      <a:pt x="689" y="146"/>
                    </a:lnTo>
                    <a:lnTo>
                      <a:pt x="702" y="147"/>
                    </a:lnTo>
                    <a:lnTo>
                      <a:pt x="716" y="149"/>
                    </a:lnTo>
                    <a:lnTo>
                      <a:pt x="728" y="150"/>
                    </a:lnTo>
                    <a:lnTo>
                      <a:pt x="741" y="153"/>
                    </a:lnTo>
                    <a:lnTo>
                      <a:pt x="753" y="155"/>
                    </a:lnTo>
                    <a:lnTo>
                      <a:pt x="741" y="145"/>
                    </a:lnTo>
                    <a:lnTo>
                      <a:pt x="728" y="135"/>
                    </a:lnTo>
                    <a:lnTo>
                      <a:pt x="715" y="125"/>
                    </a:lnTo>
                    <a:lnTo>
                      <a:pt x="701" y="116"/>
                    </a:lnTo>
                    <a:lnTo>
                      <a:pt x="687" y="106"/>
                    </a:lnTo>
                    <a:lnTo>
                      <a:pt x="675" y="97"/>
                    </a:lnTo>
                    <a:lnTo>
                      <a:pt x="661" y="87"/>
                    </a:lnTo>
                    <a:lnTo>
                      <a:pt x="648" y="77"/>
                    </a:lnTo>
                    <a:close/>
                  </a:path>
                </a:pathLst>
              </a:custGeom>
              <a:solidFill>
                <a:srgbClr val="A05600"/>
              </a:solidFill>
              <a:ln w="9525">
                <a:noFill/>
                <a:round/>
                <a:headEnd/>
                <a:tailEnd/>
              </a:ln>
            </p:spPr>
            <p:txBody>
              <a:bodyPr/>
              <a:lstStyle/>
              <a:p>
                <a:endParaRPr lang="en-US"/>
              </a:p>
            </p:txBody>
          </p:sp>
          <p:sp>
            <p:nvSpPr>
              <p:cNvPr id="384043" name="Freeform 43"/>
              <p:cNvSpPr>
                <a:spLocks/>
              </p:cNvSpPr>
              <p:nvPr/>
            </p:nvSpPr>
            <p:spPr bwMode="auto">
              <a:xfrm>
                <a:off x="7004" y="1263"/>
                <a:ext cx="171" cy="37"/>
              </a:xfrm>
              <a:custGeom>
                <a:avLst/>
                <a:gdLst/>
                <a:ahLst/>
                <a:cxnLst>
                  <a:cxn ang="0">
                    <a:pos x="549" y="64"/>
                  </a:cxn>
                  <a:cxn ang="0">
                    <a:pos x="489" y="55"/>
                  </a:cxn>
                  <a:cxn ang="0">
                    <a:pos x="429" y="47"/>
                  </a:cxn>
                  <a:cxn ang="0">
                    <a:pos x="369" y="38"/>
                  </a:cxn>
                  <a:cxn ang="0">
                    <a:pos x="308" y="30"/>
                  </a:cxn>
                  <a:cxn ang="0">
                    <a:pos x="247" y="22"/>
                  </a:cxn>
                  <a:cxn ang="0">
                    <a:pos x="188" y="12"/>
                  </a:cxn>
                  <a:cxn ang="0">
                    <a:pos x="127" y="4"/>
                  </a:cxn>
                  <a:cxn ang="0">
                    <a:pos x="85" y="6"/>
                  </a:cxn>
                  <a:cxn ang="0">
                    <a:pos x="61" y="20"/>
                  </a:cxn>
                  <a:cxn ang="0">
                    <a:pos x="37" y="33"/>
                  </a:cxn>
                  <a:cxn ang="0">
                    <a:pos x="13" y="47"/>
                  </a:cxn>
                  <a:cxn ang="0">
                    <a:pos x="16" y="55"/>
                  </a:cxn>
                  <a:cxn ang="0">
                    <a:pos x="48" y="58"/>
                  </a:cxn>
                  <a:cxn ang="0">
                    <a:pos x="80" y="61"/>
                  </a:cxn>
                  <a:cxn ang="0">
                    <a:pos x="111" y="65"/>
                  </a:cxn>
                  <a:cxn ang="0">
                    <a:pos x="155" y="71"/>
                  </a:cxn>
                  <a:cxn ang="0">
                    <a:pos x="213" y="79"/>
                  </a:cxn>
                  <a:cxn ang="0">
                    <a:pos x="269" y="87"/>
                  </a:cxn>
                  <a:cxn ang="0">
                    <a:pos x="326" y="95"/>
                  </a:cxn>
                  <a:cxn ang="0">
                    <a:pos x="383" y="103"/>
                  </a:cxn>
                  <a:cxn ang="0">
                    <a:pos x="440" y="111"/>
                  </a:cxn>
                  <a:cxn ang="0">
                    <a:pos x="496" y="119"/>
                  </a:cxn>
                  <a:cxn ang="0">
                    <a:pos x="554" y="126"/>
                  </a:cxn>
                  <a:cxn ang="0">
                    <a:pos x="595" y="133"/>
                  </a:cxn>
                  <a:cxn ang="0">
                    <a:pos x="622" y="136"/>
                  </a:cxn>
                  <a:cxn ang="0">
                    <a:pos x="648" y="140"/>
                  </a:cxn>
                  <a:cxn ang="0">
                    <a:pos x="674" y="143"/>
                  </a:cxn>
                  <a:cxn ang="0">
                    <a:pos x="674" y="136"/>
                  </a:cxn>
                  <a:cxn ang="0">
                    <a:pos x="647" y="116"/>
                  </a:cxn>
                  <a:cxn ang="0">
                    <a:pos x="619" y="97"/>
                  </a:cxn>
                  <a:cxn ang="0">
                    <a:pos x="593" y="77"/>
                  </a:cxn>
                </a:cxnLst>
                <a:rect l="0" t="0" r="r" b="b"/>
                <a:pathLst>
                  <a:path w="687" h="145">
                    <a:moveTo>
                      <a:pt x="580" y="68"/>
                    </a:moveTo>
                    <a:lnTo>
                      <a:pt x="549" y="64"/>
                    </a:lnTo>
                    <a:lnTo>
                      <a:pt x="519" y="59"/>
                    </a:lnTo>
                    <a:lnTo>
                      <a:pt x="489" y="55"/>
                    </a:lnTo>
                    <a:lnTo>
                      <a:pt x="459" y="51"/>
                    </a:lnTo>
                    <a:lnTo>
                      <a:pt x="429" y="47"/>
                    </a:lnTo>
                    <a:lnTo>
                      <a:pt x="399" y="43"/>
                    </a:lnTo>
                    <a:lnTo>
                      <a:pt x="369" y="38"/>
                    </a:lnTo>
                    <a:lnTo>
                      <a:pt x="338" y="34"/>
                    </a:lnTo>
                    <a:lnTo>
                      <a:pt x="308" y="30"/>
                    </a:lnTo>
                    <a:lnTo>
                      <a:pt x="278" y="26"/>
                    </a:lnTo>
                    <a:lnTo>
                      <a:pt x="247" y="22"/>
                    </a:lnTo>
                    <a:lnTo>
                      <a:pt x="218" y="16"/>
                    </a:lnTo>
                    <a:lnTo>
                      <a:pt x="188" y="12"/>
                    </a:lnTo>
                    <a:lnTo>
                      <a:pt x="157" y="8"/>
                    </a:lnTo>
                    <a:lnTo>
                      <a:pt x="127" y="4"/>
                    </a:lnTo>
                    <a:lnTo>
                      <a:pt x="97" y="0"/>
                    </a:lnTo>
                    <a:lnTo>
                      <a:pt x="85" y="6"/>
                    </a:lnTo>
                    <a:lnTo>
                      <a:pt x="73" y="13"/>
                    </a:lnTo>
                    <a:lnTo>
                      <a:pt x="61" y="20"/>
                    </a:lnTo>
                    <a:lnTo>
                      <a:pt x="49" y="27"/>
                    </a:lnTo>
                    <a:lnTo>
                      <a:pt x="37" y="33"/>
                    </a:lnTo>
                    <a:lnTo>
                      <a:pt x="25" y="40"/>
                    </a:lnTo>
                    <a:lnTo>
                      <a:pt x="13" y="47"/>
                    </a:lnTo>
                    <a:lnTo>
                      <a:pt x="0" y="54"/>
                    </a:lnTo>
                    <a:lnTo>
                      <a:pt x="16" y="55"/>
                    </a:lnTo>
                    <a:lnTo>
                      <a:pt x="32" y="57"/>
                    </a:lnTo>
                    <a:lnTo>
                      <a:pt x="48" y="58"/>
                    </a:lnTo>
                    <a:lnTo>
                      <a:pt x="64" y="60"/>
                    </a:lnTo>
                    <a:lnTo>
                      <a:pt x="80" y="61"/>
                    </a:lnTo>
                    <a:lnTo>
                      <a:pt x="96" y="64"/>
                    </a:lnTo>
                    <a:lnTo>
                      <a:pt x="111" y="65"/>
                    </a:lnTo>
                    <a:lnTo>
                      <a:pt x="127" y="67"/>
                    </a:lnTo>
                    <a:lnTo>
                      <a:pt x="155" y="71"/>
                    </a:lnTo>
                    <a:lnTo>
                      <a:pt x="183" y="75"/>
                    </a:lnTo>
                    <a:lnTo>
                      <a:pt x="213" y="79"/>
                    </a:lnTo>
                    <a:lnTo>
                      <a:pt x="241" y="83"/>
                    </a:lnTo>
                    <a:lnTo>
                      <a:pt x="269" y="87"/>
                    </a:lnTo>
                    <a:lnTo>
                      <a:pt x="297" y="91"/>
                    </a:lnTo>
                    <a:lnTo>
                      <a:pt x="326" y="95"/>
                    </a:lnTo>
                    <a:lnTo>
                      <a:pt x="355" y="99"/>
                    </a:lnTo>
                    <a:lnTo>
                      <a:pt x="383" y="103"/>
                    </a:lnTo>
                    <a:lnTo>
                      <a:pt x="411" y="106"/>
                    </a:lnTo>
                    <a:lnTo>
                      <a:pt x="440" y="111"/>
                    </a:lnTo>
                    <a:lnTo>
                      <a:pt x="468" y="115"/>
                    </a:lnTo>
                    <a:lnTo>
                      <a:pt x="496" y="119"/>
                    </a:lnTo>
                    <a:lnTo>
                      <a:pt x="525" y="122"/>
                    </a:lnTo>
                    <a:lnTo>
                      <a:pt x="554" y="126"/>
                    </a:lnTo>
                    <a:lnTo>
                      <a:pt x="582" y="131"/>
                    </a:lnTo>
                    <a:lnTo>
                      <a:pt x="595" y="133"/>
                    </a:lnTo>
                    <a:lnTo>
                      <a:pt x="608" y="135"/>
                    </a:lnTo>
                    <a:lnTo>
                      <a:pt x="622" y="136"/>
                    </a:lnTo>
                    <a:lnTo>
                      <a:pt x="635" y="138"/>
                    </a:lnTo>
                    <a:lnTo>
                      <a:pt x="648" y="140"/>
                    </a:lnTo>
                    <a:lnTo>
                      <a:pt x="661" y="141"/>
                    </a:lnTo>
                    <a:lnTo>
                      <a:pt x="674" y="143"/>
                    </a:lnTo>
                    <a:lnTo>
                      <a:pt x="687" y="145"/>
                    </a:lnTo>
                    <a:lnTo>
                      <a:pt x="674" y="136"/>
                    </a:lnTo>
                    <a:lnTo>
                      <a:pt x="660" y="125"/>
                    </a:lnTo>
                    <a:lnTo>
                      <a:pt x="647" y="116"/>
                    </a:lnTo>
                    <a:lnTo>
                      <a:pt x="633" y="106"/>
                    </a:lnTo>
                    <a:lnTo>
                      <a:pt x="619" y="97"/>
                    </a:lnTo>
                    <a:lnTo>
                      <a:pt x="607" y="88"/>
                    </a:lnTo>
                    <a:lnTo>
                      <a:pt x="593" y="77"/>
                    </a:lnTo>
                    <a:lnTo>
                      <a:pt x="580" y="68"/>
                    </a:lnTo>
                    <a:close/>
                  </a:path>
                </a:pathLst>
              </a:custGeom>
              <a:solidFill>
                <a:srgbClr val="A55B00"/>
              </a:solidFill>
              <a:ln w="9525">
                <a:noFill/>
                <a:round/>
                <a:headEnd/>
                <a:tailEnd/>
              </a:ln>
            </p:spPr>
            <p:txBody>
              <a:bodyPr/>
              <a:lstStyle/>
              <a:p>
                <a:endParaRPr lang="en-US"/>
              </a:p>
            </p:txBody>
          </p:sp>
          <p:sp>
            <p:nvSpPr>
              <p:cNvPr id="384044" name="Freeform 44"/>
              <p:cNvSpPr>
                <a:spLocks/>
              </p:cNvSpPr>
              <p:nvPr/>
            </p:nvSpPr>
            <p:spPr bwMode="auto">
              <a:xfrm>
                <a:off x="7004" y="1263"/>
                <a:ext cx="155" cy="34"/>
              </a:xfrm>
              <a:custGeom>
                <a:avLst/>
                <a:gdLst/>
                <a:ahLst/>
                <a:cxnLst>
                  <a:cxn ang="0">
                    <a:pos x="484" y="55"/>
                  </a:cxn>
                  <a:cxn ang="0">
                    <a:pos x="432" y="48"/>
                  </a:cxn>
                  <a:cxn ang="0">
                    <a:pos x="380" y="40"/>
                  </a:cxn>
                  <a:cxn ang="0">
                    <a:pos x="329" y="33"/>
                  </a:cxn>
                  <a:cxn ang="0">
                    <a:pos x="277" y="26"/>
                  </a:cxn>
                  <a:cxn ang="0">
                    <a:pos x="224" y="18"/>
                  </a:cxn>
                  <a:cxn ang="0">
                    <a:pos x="173" y="11"/>
                  </a:cxn>
                  <a:cxn ang="0">
                    <a:pos x="121" y="4"/>
                  </a:cxn>
                  <a:cxn ang="0">
                    <a:pos x="83" y="6"/>
                  </a:cxn>
                  <a:cxn ang="0">
                    <a:pos x="59" y="20"/>
                  </a:cxn>
                  <a:cxn ang="0">
                    <a:pos x="35" y="33"/>
                  </a:cxn>
                  <a:cxn ang="0">
                    <a:pos x="11" y="47"/>
                  </a:cxn>
                  <a:cxn ang="0">
                    <a:pos x="14" y="55"/>
                  </a:cxn>
                  <a:cxn ang="0">
                    <a:pos x="44" y="58"/>
                  </a:cxn>
                  <a:cxn ang="0">
                    <a:pos x="74" y="61"/>
                  </a:cxn>
                  <a:cxn ang="0">
                    <a:pos x="104" y="65"/>
                  </a:cxn>
                  <a:cxn ang="0">
                    <a:pos x="144" y="69"/>
                  </a:cxn>
                  <a:cxn ang="0">
                    <a:pos x="193" y="76"/>
                  </a:cxn>
                  <a:cxn ang="0">
                    <a:pos x="242" y="82"/>
                  </a:cxn>
                  <a:cxn ang="0">
                    <a:pos x="290" y="90"/>
                  </a:cxn>
                  <a:cxn ang="0">
                    <a:pos x="339" y="96"/>
                  </a:cxn>
                  <a:cxn ang="0">
                    <a:pos x="388" y="103"/>
                  </a:cxn>
                  <a:cxn ang="0">
                    <a:pos x="438" y="110"/>
                  </a:cxn>
                  <a:cxn ang="0">
                    <a:pos x="487" y="117"/>
                  </a:cxn>
                  <a:cxn ang="0">
                    <a:pos x="524" y="122"/>
                  </a:cxn>
                  <a:cxn ang="0">
                    <a:pos x="552" y="126"/>
                  </a:cxn>
                  <a:cxn ang="0">
                    <a:pos x="578" y="129"/>
                  </a:cxn>
                  <a:cxn ang="0">
                    <a:pos x="605" y="134"/>
                  </a:cxn>
                  <a:cxn ang="0">
                    <a:pos x="605" y="126"/>
                  </a:cxn>
                  <a:cxn ang="0">
                    <a:pos x="578" y="106"/>
                  </a:cxn>
                  <a:cxn ang="0">
                    <a:pos x="551" y="88"/>
                  </a:cxn>
                  <a:cxn ang="0">
                    <a:pos x="523" y="69"/>
                  </a:cxn>
                </a:cxnLst>
                <a:rect l="0" t="0" r="r" b="b"/>
                <a:pathLst>
                  <a:path w="618" h="136">
                    <a:moveTo>
                      <a:pt x="510" y="59"/>
                    </a:moveTo>
                    <a:lnTo>
                      <a:pt x="484" y="55"/>
                    </a:lnTo>
                    <a:lnTo>
                      <a:pt x="457" y="52"/>
                    </a:lnTo>
                    <a:lnTo>
                      <a:pt x="432" y="48"/>
                    </a:lnTo>
                    <a:lnTo>
                      <a:pt x="406" y="45"/>
                    </a:lnTo>
                    <a:lnTo>
                      <a:pt x="380" y="40"/>
                    </a:lnTo>
                    <a:lnTo>
                      <a:pt x="354" y="37"/>
                    </a:lnTo>
                    <a:lnTo>
                      <a:pt x="329" y="33"/>
                    </a:lnTo>
                    <a:lnTo>
                      <a:pt x="303" y="29"/>
                    </a:lnTo>
                    <a:lnTo>
                      <a:pt x="277" y="26"/>
                    </a:lnTo>
                    <a:lnTo>
                      <a:pt x="250" y="22"/>
                    </a:lnTo>
                    <a:lnTo>
                      <a:pt x="224" y="18"/>
                    </a:lnTo>
                    <a:lnTo>
                      <a:pt x="199" y="14"/>
                    </a:lnTo>
                    <a:lnTo>
                      <a:pt x="173" y="11"/>
                    </a:lnTo>
                    <a:lnTo>
                      <a:pt x="147" y="7"/>
                    </a:lnTo>
                    <a:lnTo>
                      <a:pt x="121" y="4"/>
                    </a:lnTo>
                    <a:lnTo>
                      <a:pt x="95" y="0"/>
                    </a:lnTo>
                    <a:lnTo>
                      <a:pt x="83" y="6"/>
                    </a:lnTo>
                    <a:lnTo>
                      <a:pt x="71" y="13"/>
                    </a:lnTo>
                    <a:lnTo>
                      <a:pt x="59" y="20"/>
                    </a:lnTo>
                    <a:lnTo>
                      <a:pt x="48" y="27"/>
                    </a:lnTo>
                    <a:lnTo>
                      <a:pt x="35" y="33"/>
                    </a:lnTo>
                    <a:lnTo>
                      <a:pt x="24" y="40"/>
                    </a:lnTo>
                    <a:lnTo>
                      <a:pt x="11" y="47"/>
                    </a:lnTo>
                    <a:lnTo>
                      <a:pt x="0" y="54"/>
                    </a:lnTo>
                    <a:lnTo>
                      <a:pt x="14" y="55"/>
                    </a:lnTo>
                    <a:lnTo>
                      <a:pt x="30" y="56"/>
                    </a:lnTo>
                    <a:lnTo>
                      <a:pt x="44" y="58"/>
                    </a:lnTo>
                    <a:lnTo>
                      <a:pt x="59" y="59"/>
                    </a:lnTo>
                    <a:lnTo>
                      <a:pt x="74" y="61"/>
                    </a:lnTo>
                    <a:lnTo>
                      <a:pt x="89" y="62"/>
                    </a:lnTo>
                    <a:lnTo>
                      <a:pt x="104" y="65"/>
                    </a:lnTo>
                    <a:lnTo>
                      <a:pt x="120" y="66"/>
                    </a:lnTo>
                    <a:lnTo>
                      <a:pt x="144" y="69"/>
                    </a:lnTo>
                    <a:lnTo>
                      <a:pt x="169" y="72"/>
                    </a:lnTo>
                    <a:lnTo>
                      <a:pt x="193" y="76"/>
                    </a:lnTo>
                    <a:lnTo>
                      <a:pt x="217" y="79"/>
                    </a:lnTo>
                    <a:lnTo>
                      <a:pt x="242" y="82"/>
                    </a:lnTo>
                    <a:lnTo>
                      <a:pt x="266" y="85"/>
                    </a:lnTo>
                    <a:lnTo>
                      <a:pt x="290" y="90"/>
                    </a:lnTo>
                    <a:lnTo>
                      <a:pt x="315" y="93"/>
                    </a:lnTo>
                    <a:lnTo>
                      <a:pt x="339" y="96"/>
                    </a:lnTo>
                    <a:lnTo>
                      <a:pt x="363" y="100"/>
                    </a:lnTo>
                    <a:lnTo>
                      <a:pt x="388" y="103"/>
                    </a:lnTo>
                    <a:lnTo>
                      <a:pt x="413" y="106"/>
                    </a:lnTo>
                    <a:lnTo>
                      <a:pt x="438" y="110"/>
                    </a:lnTo>
                    <a:lnTo>
                      <a:pt x="462" y="114"/>
                    </a:lnTo>
                    <a:lnTo>
                      <a:pt x="487" y="117"/>
                    </a:lnTo>
                    <a:lnTo>
                      <a:pt x="511" y="120"/>
                    </a:lnTo>
                    <a:lnTo>
                      <a:pt x="524" y="122"/>
                    </a:lnTo>
                    <a:lnTo>
                      <a:pt x="538" y="124"/>
                    </a:lnTo>
                    <a:lnTo>
                      <a:pt x="552" y="126"/>
                    </a:lnTo>
                    <a:lnTo>
                      <a:pt x="565" y="127"/>
                    </a:lnTo>
                    <a:lnTo>
                      <a:pt x="578" y="129"/>
                    </a:lnTo>
                    <a:lnTo>
                      <a:pt x="591" y="132"/>
                    </a:lnTo>
                    <a:lnTo>
                      <a:pt x="605" y="134"/>
                    </a:lnTo>
                    <a:lnTo>
                      <a:pt x="618" y="136"/>
                    </a:lnTo>
                    <a:lnTo>
                      <a:pt x="605" y="126"/>
                    </a:lnTo>
                    <a:lnTo>
                      <a:pt x="591" y="116"/>
                    </a:lnTo>
                    <a:lnTo>
                      <a:pt x="578" y="106"/>
                    </a:lnTo>
                    <a:lnTo>
                      <a:pt x="564" y="97"/>
                    </a:lnTo>
                    <a:lnTo>
                      <a:pt x="551" y="88"/>
                    </a:lnTo>
                    <a:lnTo>
                      <a:pt x="537" y="78"/>
                    </a:lnTo>
                    <a:lnTo>
                      <a:pt x="523" y="69"/>
                    </a:lnTo>
                    <a:lnTo>
                      <a:pt x="510" y="59"/>
                    </a:lnTo>
                    <a:close/>
                  </a:path>
                </a:pathLst>
              </a:custGeom>
              <a:solidFill>
                <a:srgbClr val="A85E00"/>
              </a:solidFill>
              <a:ln w="9525">
                <a:noFill/>
                <a:round/>
                <a:headEnd/>
                <a:tailEnd/>
              </a:ln>
            </p:spPr>
            <p:txBody>
              <a:bodyPr/>
              <a:lstStyle/>
              <a:p>
                <a:endParaRPr lang="en-US"/>
              </a:p>
            </p:txBody>
          </p:sp>
          <p:sp>
            <p:nvSpPr>
              <p:cNvPr id="384045" name="Freeform 45"/>
              <p:cNvSpPr>
                <a:spLocks/>
              </p:cNvSpPr>
              <p:nvPr/>
            </p:nvSpPr>
            <p:spPr bwMode="auto">
              <a:xfrm>
                <a:off x="7004" y="1263"/>
                <a:ext cx="138" cy="32"/>
              </a:xfrm>
              <a:custGeom>
                <a:avLst/>
                <a:gdLst/>
                <a:ahLst/>
                <a:cxnLst>
                  <a:cxn ang="0">
                    <a:pos x="420" y="47"/>
                  </a:cxn>
                  <a:cxn ang="0">
                    <a:pos x="377" y="40"/>
                  </a:cxn>
                  <a:cxn ang="0">
                    <a:pos x="333" y="34"/>
                  </a:cxn>
                  <a:cxn ang="0">
                    <a:pos x="290" y="28"/>
                  </a:cxn>
                  <a:cxn ang="0">
                    <a:pos x="246" y="22"/>
                  </a:cxn>
                  <a:cxn ang="0">
                    <a:pos x="203" y="15"/>
                  </a:cxn>
                  <a:cxn ang="0">
                    <a:pos x="159" y="9"/>
                  </a:cxn>
                  <a:cxn ang="0">
                    <a:pos x="117" y="3"/>
                  </a:cxn>
                  <a:cxn ang="0">
                    <a:pos x="83" y="6"/>
                  </a:cxn>
                  <a:cxn ang="0">
                    <a:pos x="59" y="20"/>
                  </a:cxn>
                  <a:cxn ang="0">
                    <a:pos x="35" y="33"/>
                  </a:cxn>
                  <a:cxn ang="0">
                    <a:pos x="11" y="47"/>
                  </a:cxn>
                  <a:cxn ang="0">
                    <a:pos x="14" y="54"/>
                  </a:cxn>
                  <a:cxn ang="0">
                    <a:pos x="42" y="57"/>
                  </a:cxn>
                  <a:cxn ang="0">
                    <a:pos x="71" y="60"/>
                  </a:cxn>
                  <a:cxn ang="0">
                    <a:pos x="100" y="62"/>
                  </a:cxn>
                  <a:cxn ang="0">
                    <a:pos x="135" y="67"/>
                  </a:cxn>
                  <a:cxn ang="0">
                    <a:pos x="176" y="72"/>
                  </a:cxn>
                  <a:cxn ang="0">
                    <a:pos x="217" y="78"/>
                  </a:cxn>
                  <a:cxn ang="0">
                    <a:pos x="258" y="84"/>
                  </a:cxn>
                  <a:cxn ang="0">
                    <a:pos x="299" y="90"/>
                  </a:cxn>
                  <a:cxn ang="0">
                    <a:pos x="339" y="96"/>
                  </a:cxn>
                  <a:cxn ang="0">
                    <a:pos x="380" y="101"/>
                  </a:cxn>
                  <a:cxn ang="0">
                    <a:pos x="421" y="106"/>
                  </a:cxn>
                  <a:cxn ang="0">
                    <a:pos x="455" y="112"/>
                  </a:cxn>
                  <a:cxn ang="0">
                    <a:pos x="483" y="116"/>
                  </a:cxn>
                  <a:cxn ang="0">
                    <a:pos x="511" y="120"/>
                  </a:cxn>
                  <a:cxn ang="0">
                    <a:pos x="538" y="124"/>
                  </a:cxn>
                  <a:cxn ang="0">
                    <a:pos x="538" y="117"/>
                  </a:cxn>
                  <a:cxn ang="0">
                    <a:pos x="511" y="98"/>
                  </a:cxn>
                  <a:cxn ang="0">
                    <a:pos x="483" y="78"/>
                  </a:cxn>
                  <a:cxn ang="0">
                    <a:pos x="455" y="59"/>
                  </a:cxn>
                </a:cxnLst>
                <a:rect l="0" t="0" r="r" b="b"/>
                <a:pathLst>
                  <a:path w="552" h="126">
                    <a:moveTo>
                      <a:pt x="442" y="50"/>
                    </a:moveTo>
                    <a:lnTo>
                      <a:pt x="420" y="47"/>
                    </a:lnTo>
                    <a:lnTo>
                      <a:pt x="398" y="44"/>
                    </a:lnTo>
                    <a:lnTo>
                      <a:pt x="377" y="40"/>
                    </a:lnTo>
                    <a:lnTo>
                      <a:pt x="355" y="37"/>
                    </a:lnTo>
                    <a:lnTo>
                      <a:pt x="333" y="34"/>
                    </a:lnTo>
                    <a:lnTo>
                      <a:pt x="311" y="31"/>
                    </a:lnTo>
                    <a:lnTo>
                      <a:pt x="290" y="28"/>
                    </a:lnTo>
                    <a:lnTo>
                      <a:pt x="268" y="25"/>
                    </a:lnTo>
                    <a:lnTo>
                      <a:pt x="246" y="22"/>
                    </a:lnTo>
                    <a:lnTo>
                      <a:pt x="225" y="18"/>
                    </a:lnTo>
                    <a:lnTo>
                      <a:pt x="203" y="15"/>
                    </a:lnTo>
                    <a:lnTo>
                      <a:pt x="181" y="12"/>
                    </a:lnTo>
                    <a:lnTo>
                      <a:pt x="159" y="9"/>
                    </a:lnTo>
                    <a:lnTo>
                      <a:pt x="139" y="6"/>
                    </a:lnTo>
                    <a:lnTo>
                      <a:pt x="117" y="3"/>
                    </a:lnTo>
                    <a:lnTo>
                      <a:pt x="95" y="0"/>
                    </a:lnTo>
                    <a:lnTo>
                      <a:pt x="83" y="6"/>
                    </a:lnTo>
                    <a:lnTo>
                      <a:pt x="71" y="13"/>
                    </a:lnTo>
                    <a:lnTo>
                      <a:pt x="59" y="20"/>
                    </a:lnTo>
                    <a:lnTo>
                      <a:pt x="48" y="26"/>
                    </a:lnTo>
                    <a:lnTo>
                      <a:pt x="35" y="33"/>
                    </a:lnTo>
                    <a:lnTo>
                      <a:pt x="24" y="39"/>
                    </a:lnTo>
                    <a:lnTo>
                      <a:pt x="11" y="47"/>
                    </a:lnTo>
                    <a:lnTo>
                      <a:pt x="0" y="53"/>
                    </a:lnTo>
                    <a:lnTo>
                      <a:pt x="14" y="54"/>
                    </a:lnTo>
                    <a:lnTo>
                      <a:pt x="28" y="56"/>
                    </a:lnTo>
                    <a:lnTo>
                      <a:pt x="42" y="57"/>
                    </a:lnTo>
                    <a:lnTo>
                      <a:pt x="57" y="58"/>
                    </a:lnTo>
                    <a:lnTo>
                      <a:pt x="71" y="60"/>
                    </a:lnTo>
                    <a:lnTo>
                      <a:pt x="85" y="61"/>
                    </a:lnTo>
                    <a:lnTo>
                      <a:pt x="100" y="62"/>
                    </a:lnTo>
                    <a:lnTo>
                      <a:pt x="115" y="64"/>
                    </a:lnTo>
                    <a:lnTo>
                      <a:pt x="135" y="67"/>
                    </a:lnTo>
                    <a:lnTo>
                      <a:pt x="155" y="70"/>
                    </a:lnTo>
                    <a:lnTo>
                      <a:pt x="176" y="72"/>
                    </a:lnTo>
                    <a:lnTo>
                      <a:pt x="196" y="75"/>
                    </a:lnTo>
                    <a:lnTo>
                      <a:pt x="217" y="78"/>
                    </a:lnTo>
                    <a:lnTo>
                      <a:pt x="237" y="81"/>
                    </a:lnTo>
                    <a:lnTo>
                      <a:pt x="258" y="84"/>
                    </a:lnTo>
                    <a:lnTo>
                      <a:pt x="278" y="87"/>
                    </a:lnTo>
                    <a:lnTo>
                      <a:pt x="299" y="90"/>
                    </a:lnTo>
                    <a:lnTo>
                      <a:pt x="318" y="93"/>
                    </a:lnTo>
                    <a:lnTo>
                      <a:pt x="339" y="96"/>
                    </a:lnTo>
                    <a:lnTo>
                      <a:pt x="359" y="98"/>
                    </a:lnTo>
                    <a:lnTo>
                      <a:pt x="380" y="101"/>
                    </a:lnTo>
                    <a:lnTo>
                      <a:pt x="401" y="104"/>
                    </a:lnTo>
                    <a:lnTo>
                      <a:pt x="421" y="106"/>
                    </a:lnTo>
                    <a:lnTo>
                      <a:pt x="442" y="110"/>
                    </a:lnTo>
                    <a:lnTo>
                      <a:pt x="455" y="112"/>
                    </a:lnTo>
                    <a:lnTo>
                      <a:pt x="469" y="114"/>
                    </a:lnTo>
                    <a:lnTo>
                      <a:pt x="483" y="116"/>
                    </a:lnTo>
                    <a:lnTo>
                      <a:pt x="497" y="118"/>
                    </a:lnTo>
                    <a:lnTo>
                      <a:pt x="511" y="120"/>
                    </a:lnTo>
                    <a:lnTo>
                      <a:pt x="524" y="122"/>
                    </a:lnTo>
                    <a:lnTo>
                      <a:pt x="538" y="124"/>
                    </a:lnTo>
                    <a:lnTo>
                      <a:pt x="552" y="126"/>
                    </a:lnTo>
                    <a:lnTo>
                      <a:pt x="538" y="117"/>
                    </a:lnTo>
                    <a:lnTo>
                      <a:pt x="524" y="107"/>
                    </a:lnTo>
                    <a:lnTo>
                      <a:pt x="511" y="98"/>
                    </a:lnTo>
                    <a:lnTo>
                      <a:pt x="497" y="88"/>
                    </a:lnTo>
                    <a:lnTo>
                      <a:pt x="483" y="78"/>
                    </a:lnTo>
                    <a:lnTo>
                      <a:pt x="469" y="69"/>
                    </a:lnTo>
                    <a:lnTo>
                      <a:pt x="455" y="59"/>
                    </a:lnTo>
                    <a:lnTo>
                      <a:pt x="442" y="50"/>
                    </a:lnTo>
                    <a:close/>
                  </a:path>
                </a:pathLst>
              </a:custGeom>
              <a:solidFill>
                <a:srgbClr val="AA6000"/>
              </a:solidFill>
              <a:ln w="9525">
                <a:noFill/>
                <a:round/>
                <a:headEnd/>
                <a:tailEnd/>
              </a:ln>
            </p:spPr>
            <p:txBody>
              <a:bodyPr/>
              <a:lstStyle/>
              <a:p>
                <a:endParaRPr lang="en-US"/>
              </a:p>
            </p:txBody>
          </p:sp>
          <p:sp>
            <p:nvSpPr>
              <p:cNvPr id="384046" name="Freeform 46"/>
              <p:cNvSpPr>
                <a:spLocks/>
              </p:cNvSpPr>
              <p:nvPr/>
            </p:nvSpPr>
            <p:spPr bwMode="auto">
              <a:xfrm>
                <a:off x="7004" y="1263"/>
                <a:ext cx="121" cy="29"/>
              </a:xfrm>
              <a:custGeom>
                <a:avLst/>
                <a:gdLst/>
                <a:ahLst/>
                <a:cxnLst>
                  <a:cxn ang="0">
                    <a:pos x="356" y="38"/>
                  </a:cxn>
                  <a:cxn ang="0">
                    <a:pos x="322" y="33"/>
                  </a:cxn>
                  <a:cxn ang="0">
                    <a:pos x="287" y="28"/>
                  </a:cxn>
                  <a:cxn ang="0">
                    <a:pos x="251" y="23"/>
                  </a:cxn>
                  <a:cxn ang="0">
                    <a:pos x="217" y="17"/>
                  </a:cxn>
                  <a:cxn ang="0">
                    <a:pos x="181" y="12"/>
                  </a:cxn>
                  <a:cxn ang="0">
                    <a:pos x="147" y="7"/>
                  </a:cxn>
                  <a:cxn ang="0">
                    <a:pos x="112" y="2"/>
                  </a:cxn>
                  <a:cxn ang="0">
                    <a:pos x="83" y="6"/>
                  </a:cxn>
                  <a:cxn ang="0">
                    <a:pos x="59" y="20"/>
                  </a:cxn>
                  <a:cxn ang="0">
                    <a:pos x="36" y="33"/>
                  </a:cxn>
                  <a:cxn ang="0">
                    <a:pos x="12" y="47"/>
                  </a:cxn>
                  <a:cxn ang="0">
                    <a:pos x="13" y="54"/>
                  </a:cxn>
                  <a:cxn ang="0">
                    <a:pos x="40" y="56"/>
                  </a:cxn>
                  <a:cxn ang="0">
                    <a:pos x="67" y="59"/>
                  </a:cxn>
                  <a:cxn ang="0">
                    <a:pos x="95" y="61"/>
                  </a:cxn>
                  <a:cxn ang="0">
                    <a:pos x="125" y="65"/>
                  </a:cxn>
                  <a:cxn ang="0">
                    <a:pos x="157" y="70"/>
                  </a:cxn>
                  <a:cxn ang="0">
                    <a:pos x="191" y="74"/>
                  </a:cxn>
                  <a:cxn ang="0">
                    <a:pos x="223" y="78"/>
                  </a:cxn>
                  <a:cxn ang="0">
                    <a:pos x="257" y="83"/>
                  </a:cxn>
                  <a:cxn ang="0">
                    <a:pos x="290" y="88"/>
                  </a:cxn>
                  <a:cxn ang="0">
                    <a:pos x="323" y="92"/>
                  </a:cxn>
                  <a:cxn ang="0">
                    <a:pos x="356" y="97"/>
                  </a:cxn>
                  <a:cxn ang="0">
                    <a:pos x="386" y="101"/>
                  </a:cxn>
                  <a:cxn ang="0">
                    <a:pos x="415" y="105"/>
                  </a:cxn>
                  <a:cxn ang="0">
                    <a:pos x="443" y="111"/>
                  </a:cxn>
                  <a:cxn ang="0">
                    <a:pos x="471" y="115"/>
                  </a:cxn>
                  <a:cxn ang="0">
                    <a:pos x="471" y="107"/>
                  </a:cxn>
                  <a:cxn ang="0">
                    <a:pos x="443" y="89"/>
                  </a:cxn>
                  <a:cxn ang="0">
                    <a:pos x="416" y="70"/>
                  </a:cxn>
                  <a:cxn ang="0">
                    <a:pos x="387" y="50"/>
                  </a:cxn>
                </a:cxnLst>
                <a:rect l="0" t="0" r="r" b="b"/>
                <a:pathLst>
                  <a:path w="485" h="117">
                    <a:moveTo>
                      <a:pt x="374" y="40"/>
                    </a:moveTo>
                    <a:lnTo>
                      <a:pt x="356" y="38"/>
                    </a:lnTo>
                    <a:lnTo>
                      <a:pt x="339" y="35"/>
                    </a:lnTo>
                    <a:lnTo>
                      <a:pt x="322" y="33"/>
                    </a:lnTo>
                    <a:lnTo>
                      <a:pt x="304" y="30"/>
                    </a:lnTo>
                    <a:lnTo>
                      <a:pt x="287" y="28"/>
                    </a:lnTo>
                    <a:lnTo>
                      <a:pt x="269" y="25"/>
                    </a:lnTo>
                    <a:lnTo>
                      <a:pt x="251" y="23"/>
                    </a:lnTo>
                    <a:lnTo>
                      <a:pt x="235" y="20"/>
                    </a:lnTo>
                    <a:lnTo>
                      <a:pt x="217" y="17"/>
                    </a:lnTo>
                    <a:lnTo>
                      <a:pt x="199" y="15"/>
                    </a:lnTo>
                    <a:lnTo>
                      <a:pt x="181" y="12"/>
                    </a:lnTo>
                    <a:lnTo>
                      <a:pt x="165" y="10"/>
                    </a:lnTo>
                    <a:lnTo>
                      <a:pt x="147" y="7"/>
                    </a:lnTo>
                    <a:lnTo>
                      <a:pt x="129" y="5"/>
                    </a:lnTo>
                    <a:lnTo>
                      <a:pt x="112" y="2"/>
                    </a:lnTo>
                    <a:lnTo>
                      <a:pt x="95" y="0"/>
                    </a:lnTo>
                    <a:lnTo>
                      <a:pt x="83" y="6"/>
                    </a:lnTo>
                    <a:lnTo>
                      <a:pt x="71" y="13"/>
                    </a:lnTo>
                    <a:lnTo>
                      <a:pt x="59" y="20"/>
                    </a:lnTo>
                    <a:lnTo>
                      <a:pt x="48" y="26"/>
                    </a:lnTo>
                    <a:lnTo>
                      <a:pt x="36" y="33"/>
                    </a:lnTo>
                    <a:lnTo>
                      <a:pt x="24" y="39"/>
                    </a:lnTo>
                    <a:lnTo>
                      <a:pt x="12" y="47"/>
                    </a:lnTo>
                    <a:lnTo>
                      <a:pt x="0" y="53"/>
                    </a:lnTo>
                    <a:lnTo>
                      <a:pt x="13" y="54"/>
                    </a:lnTo>
                    <a:lnTo>
                      <a:pt x="27" y="55"/>
                    </a:lnTo>
                    <a:lnTo>
                      <a:pt x="40" y="56"/>
                    </a:lnTo>
                    <a:lnTo>
                      <a:pt x="54" y="57"/>
                    </a:lnTo>
                    <a:lnTo>
                      <a:pt x="67" y="59"/>
                    </a:lnTo>
                    <a:lnTo>
                      <a:pt x="81" y="60"/>
                    </a:lnTo>
                    <a:lnTo>
                      <a:pt x="95" y="61"/>
                    </a:lnTo>
                    <a:lnTo>
                      <a:pt x="108" y="62"/>
                    </a:lnTo>
                    <a:lnTo>
                      <a:pt x="125" y="65"/>
                    </a:lnTo>
                    <a:lnTo>
                      <a:pt x="142" y="67"/>
                    </a:lnTo>
                    <a:lnTo>
                      <a:pt x="157" y="70"/>
                    </a:lnTo>
                    <a:lnTo>
                      <a:pt x="174" y="72"/>
                    </a:lnTo>
                    <a:lnTo>
                      <a:pt x="191" y="74"/>
                    </a:lnTo>
                    <a:lnTo>
                      <a:pt x="208" y="76"/>
                    </a:lnTo>
                    <a:lnTo>
                      <a:pt x="223" y="78"/>
                    </a:lnTo>
                    <a:lnTo>
                      <a:pt x="240" y="80"/>
                    </a:lnTo>
                    <a:lnTo>
                      <a:pt x="257" y="83"/>
                    </a:lnTo>
                    <a:lnTo>
                      <a:pt x="273" y="85"/>
                    </a:lnTo>
                    <a:lnTo>
                      <a:pt x="290" y="88"/>
                    </a:lnTo>
                    <a:lnTo>
                      <a:pt x="306" y="90"/>
                    </a:lnTo>
                    <a:lnTo>
                      <a:pt x="323" y="92"/>
                    </a:lnTo>
                    <a:lnTo>
                      <a:pt x="339" y="95"/>
                    </a:lnTo>
                    <a:lnTo>
                      <a:pt x="356" y="97"/>
                    </a:lnTo>
                    <a:lnTo>
                      <a:pt x="373" y="99"/>
                    </a:lnTo>
                    <a:lnTo>
                      <a:pt x="386" y="101"/>
                    </a:lnTo>
                    <a:lnTo>
                      <a:pt x="401" y="103"/>
                    </a:lnTo>
                    <a:lnTo>
                      <a:pt x="415" y="105"/>
                    </a:lnTo>
                    <a:lnTo>
                      <a:pt x="429" y="107"/>
                    </a:lnTo>
                    <a:lnTo>
                      <a:pt x="443" y="111"/>
                    </a:lnTo>
                    <a:lnTo>
                      <a:pt x="456" y="113"/>
                    </a:lnTo>
                    <a:lnTo>
                      <a:pt x="471" y="115"/>
                    </a:lnTo>
                    <a:lnTo>
                      <a:pt x="485" y="117"/>
                    </a:lnTo>
                    <a:lnTo>
                      <a:pt x="471" y="107"/>
                    </a:lnTo>
                    <a:lnTo>
                      <a:pt x="457" y="98"/>
                    </a:lnTo>
                    <a:lnTo>
                      <a:pt x="443" y="89"/>
                    </a:lnTo>
                    <a:lnTo>
                      <a:pt x="429" y="79"/>
                    </a:lnTo>
                    <a:lnTo>
                      <a:pt x="416" y="70"/>
                    </a:lnTo>
                    <a:lnTo>
                      <a:pt x="401" y="60"/>
                    </a:lnTo>
                    <a:lnTo>
                      <a:pt x="387" y="50"/>
                    </a:lnTo>
                    <a:lnTo>
                      <a:pt x="374" y="40"/>
                    </a:lnTo>
                    <a:close/>
                  </a:path>
                </a:pathLst>
              </a:custGeom>
              <a:solidFill>
                <a:srgbClr val="AD6000"/>
              </a:solidFill>
              <a:ln w="9525">
                <a:noFill/>
                <a:round/>
                <a:headEnd/>
                <a:tailEnd/>
              </a:ln>
            </p:spPr>
            <p:txBody>
              <a:bodyPr/>
              <a:lstStyle/>
              <a:p>
                <a:endParaRPr lang="en-US"/>
              </a:p>
            </p:txBody>
          </p:sp>
          <p:sp>
            <p:nvSpPr>
              <p:cNvPr id="384047" name="Freeform 47"/>
              <p:cNvSpPr>
                <a:spLocks/>
              </p:cNvSpPr>
              <p:nvPr/>
            </p:nvSpPr>
            <p:spPr bwMode="auto">
              <a:xfrm>
                <a:off x="7004" y="1263"/>
                <a:ext cx="105" cy="27"/>
              </a:xfrm>
              <a:custGeom>
                <a:avLst/>
                <a:gdLst/>
                <a:ahLst/>
                <a:cxnLst>
                  <a:cxn ang="0">
                    <a:pos x="292" y="30"/>
                  </a:cxn>
                  <a:cxn ang="0">
                    <a:pos x="266" y="26"/>
                  </a:cxn>
                  <a:cxn ang="0">
                    <a:pos x="240" y="22"/>
                  </a:cxn>
                  <a:cxn ang="0">
                    <a:pos x="214" y="17"/>
                  </a:cxn>
                  <a:cxn ang="0">
                    <a:pos x="187" y="14"/>
                  </a:cxn>
                  <a:cxn ang="0">
                    <a:pos x="161" y="10"/>
                  </a:cxn>
                  <a:cxn ang="0">
                    <a:pos x="134" y="6"/>
                  </a:cxn>
                  <a:cxn ang="0">
                    <a:pos x="108" y="2"/>
                  </a:cxn>
                  <a:cxn ang="0">
                    <a:pos x="83" y="6"/>
                  </a:cxn>
                  <a:cxn ang="0">
                    <a:pos x="59" y="20"/>
                  </a:cxn>
                  <a:cxn ang="0">
                    <a:pos x="36" y="33"/>
                  </a:cxn>
                  <a:cxn ang="0">
                    <a:pos x="12" y="47"/>
                  </a:cxn>
                  <a:cxn ang="0">
                    <a:pos x="12" y="54"/>
                  </a:cxn>
                  <a:cxn ang="0">
                    <a:pos x="38" y="56"/>
                  </a:cxn>
                  <a:cxn ang="0">
                    <a:pos x="64" y="58"/>
                  </a:cxn>
                  <a:cxn ang="0">
                    <a:pos x="90" y="59"/>
                  </a:cxn>
                  <a:cxn ang="0">
                    <a:pos x="116" y="62"/>
                  </a:cxn>
                  <a:cxn ang="0">
                    <a:pos x="141" y="66"/>
                  </a:cxn>
                  <a:cxn ang="0">
                    <a:pos x="166" y="69"/>
                  </a:cxn>
                  <a:cxn ang="0">
                    <a:pos x="191" y="73"/>
                  </a:cxn>
                  <a:cxn ang="0">
                    <a:pos x="216" y="76"/>
                  </a:cxn>
                  <a:cxn ang="0">
                    <a:pos x="241" y="80"/>
                  </a:cxn>
                  <a:cxn ang="0">
                    <a:pos x="266" y="83"/>
                  </a:cxn>
                  <a:cxn ang="0">
                    <a:pos x="291" y="87"/>
                  </a:cxn>
                  <a:cxn ang="0">
                    <a:pos x="318" y="91"/>
                  </a:cxn>
                  <a:cxn ang="0">
                    <a:pos x="347" y="96"/>
                  </a:cxn>
                  <a:cxn ang="0">
                    <a:pos x="375" y="100"/>
                  </a:cxn>
                  <a:cxn ang="0">
                    <a:pos x="404" y="105"/>
                  </a:cxn>
                  <a:cxn ang="0">
                    <a:pos x="405" y="98"/>
                  </a:cxn>
                  <a:cxn ang="0">
                    <a:pos x="377" y="79"/>
                  </a:cxn>
                  <a:cxn ang="0">
                    <a:pos x="349" y="60"/>
                  </a:cxn>
                  <a:cxn ang="0">
                    <a:pos x="321" y="42"/>
                  </a:cxn>
                </a:cxnLst>
                <a:rect l="0" t="0" r="r" b="b"/>
                <a:pathLst>
                  <a:path w="419" h="107">
                    <a:moveTo>
                      <a:pt x="306" y="32"/>
                    </a:moveTo>
                    <a:lnTo>
                      <a:pt x="292" y="30"/>
                    </a:lnTo>
                    <a:lnTo>
                      <a:pt x="280" y="28"/>
                    </a:lnTo>
                    <a:lnTo>
                      <a:pt x="266" y="26"/>
                    </a:lnTo>
                    <a:lnTo>
                      <a:pt x="254" y="24"/>
                    </a:lnTo>
                    <a:lnTo>
                      <a:pt x="240" y="22"/>
                    </a:lnTo>
                    <a:lnTo>
                      <a:pt x="226" y="20"/>
                    </a:lnTo>
                    <a:lnTo>
                      <a:pt x="214" y="17"/>
                    </a:lnTo>
                    <a:lnTo>
                      <a:pt x="200" y="15"/>
                    </a:lnTo>
                    <a:lnTo>
                      <a:pt x="187" y="14"/>
                    </a:lnTo>
                    <a:lnTo>
                      <a:pt x="174" y="12"/>
                    </a:lnTo>
                    <a:lnTo>
                      <a:pt x="161" y="10"/>
                    </a:lnTo>
                    <a:lnTo>
                      <a:pt x="147" y="8"/>
                    </a:lnTo>
                    <a:lnTo>
                      <a:pt x="134" y="6"/>
                    </a:lnTo>
                    <a:lnTo>
                      <a:pt x="121" y="4"/>
                    </a:lnTo>
                    <a:lnTo>
                      <a:pt x="108" y="2"/>
                    </a:lnTo>
                    <a:lnTo>
                      <a:pt x="95" y="0"/>
                    </a:lnTo>
                    <a:lnTo>
                      <a:pt x="83" y="6"/>
                    </a:lnTo>
                    <a:lnTo>
                      <a:pt x="71" y="13"/>
                    </a:lnTo>
                    <a:lnTo>
                      <a:pt x="59" y="20"/>
                    </a:lnTo>
                    <a:lnTo>
                      <a:pt x="48" y="26"/>
                    </a:lnTo>
                    <a:lnTo>
                      <a:pt x="36" y="33"/>
                    </a:lnTo>
                    <a:lnTo>
                      <a:pt x="24" y="39"/>
                    </a:lnTo>
                    <a:lnTo>
                      <a:pt x="12" y="47"/>
                    </a:lnTo>
                    <a:lnTo>
                      <a:pt x="0" y="53"/>
                    </a:lnTo>
                    <a:lnTo>
                      <a:pt x="12" y="54"/>
                    </a:lnTo>
                    <a:lnTo>
                      <a:pt x="26" y="55"/>
                    </a:lnTo>
                    <a:lnTo>
                      <a:pt x="38" y="56"/>
                    </a:lnTo>
                    <a:lnTo>
                      <a:pt x="52" y="57"/>
                    </a:lnTo>
                    <a:lnTo>
                      <a:pt x="64" y="58"/>
                    </a:lnTo>
                    <a:lnTo>
                      <a:pt x="77" y="58"/>
                    </a:lnTo>
                    <a:lnTo>
                      <a:pt x="90" y="59"/>
                    </a:lnTo>
                    <a:lnTo>
                      <a:pt x="103" y="60"/>
                    </a:lnTo>
                    <a:lnTo>
                      <a:pt x="116" y="62"/>
                    </a:lnTo>
                    <a:lnTo>
                      <a:pt x="128" y="64"/>
                    </a:lnTo>
                    <a:lnTo>
                      <a:pt x="141" y="66"/>
                    </a:lnTo>
                    <a:lnTo>
                      <a:pt x="153" y="68"/>
                    </a:lnTo>
                    <a:lnTo>
                      <a:pt x="166" y="69"/>
                    </a:lnTo>
                    <a:lnTo>
                      <a:pt x="178" y="71"/>
                    </a:lnTo>
                    <a:lnTo>
                      <a:pt x="191" y="73"/>
                    </a:lnTo>
                    <a:lnTo>
                      <a:pt x="203" y="74"/>
                    </a:lnTo>
                    <a:lnTo>
                      <a:pt x="216" y="76"/>
                    </a:lnTo>
                    <a:lnTo>
                      <a:pt x="228" y="78"/>
                    </a:lnTo>
                    <a:lnTo>
                      <a:pt x="241" y="80"/>
                    </a:lnTo>
                    <a:lnTo>
                      <a:pt x="254" y="81"/>
                    </a:lnTo>
                    <a:lnTo>
                      <a:pt x="266" y="83"/>
                    </a:lnTo>
                    <a:lnTo>
                      <a:pt x="279" y="85"/>
                    </a:lnTo>
                    <a:lnTo>
                      <a:pt x="291" y="87"/>
                    </a:lnTo>
                    <a:lnTo>
                      <a:pt x="304" y="89"/>
                    </a:lnTo>
                    <a:lnTo>
                      <a:pt x="318" y="91"/>
                    </a:lnTo>
                    <a:lnTo>
                      <a:pt x="332" y="93"/>
                    </a:lnTo>
                    <a:lnTo>
                      <a:pt x="347" y="96"/>
                    </a:lnTo>
                    <a:lnTo>
                      <a:pt x="361" y="98"/>
                    </a:lnTo>
                    <a:lnTo>
                      <a:pt x="375" y="100"/>
                    </a:lnTo>
                    <a:lnTo>
                      <a:pt x="390" y="102"/>
                    </a:lnTo>
                    <a:lnTo>
                      <a:pt x="404" y="105"/>
                    </a:lnTo>
                    <a:lnTo>
                      <a:pt x="419" y="107"/>
                    </a:lnTo>
                    <a:lnTo>
                      <a:pt x="405" y="98"/>
                    </a:lnTo>
                    <a:lnTo>
                      <a:pt x="391" y="89"/>
                    </a:lnTo>
                    <a:lnTo>
                      <a:pt x="377" y="79"/>
                    </a:lnTo>
                    <a:lnTo>
                      <a:pt x="362" y="70"/>
                    </a:lnTo>
                    <a:lnTo>
                      <a:pt x="349" y="60"/>
                    </a:lnTo>
                    <a:lnTo>
                      <a:pt x="334" y="51"/>
                    </a:lnTo>
                    <a:lnTo>
                      <a:pt x="321" y="42"/>
                    </a:lnTo>
                    <a:lnTo>
                      <a:pt x="306" y="32"/>
                    </a:lnTo>
                    <a:close/>
                  </a:path>
                </a:pathLst>
              </a:custGeom>
              <a:solidFill>
                <a:srgbClr val="B26600"/>
              </a:solidFill>
              <a:ln w="9525">
                <a:noFill/>
                <a:round/>
                <a:headEnd/>
                <a:tailEnd/>
              </a:ln>
            </p:spPr>
            <p:txBody>
              <a:bodyPr/>
              <a:lstStyle/>
              <a:p>
                <a:endParaRPr lang="en-US"/>
              </a:p>
            </p:txBody>
          </p:sp>
          <p:sp>
            <p:nvSpPr>
              <p:cNvPr id="384048" name="Freeform 48"/>
              <p:cNvSpPr>
                <a:spLocks/>
              </p:cNvSpPr>
              <p:nvPr/>
            </p:nvSpPr>
            <p:spPr bwMode="auto">
              <a:xfrm>
                <a:off x="7004" y="1263"/>
                <a:ext cx="88" cy="25"/>
              </a:xfrm>
              <a:custGeom>
                <a:avLst/>
                <a:gdLst/>
                <a:ahLst/>
                <a:cxnLst>
                  <a:cxn ang="0">
                    <a:pos x="237" y="23"/>
                  </a:cxn>
                  <a:cxn ang="0">
                    <a:pos x="219" y="20"/>
                  </a:cxn>
                  <a:cxn ang="0">
                    <a:pos x="201" y="17"/>
                  </a:cxn>
                  <a:cxn ang="0">
                    <a:pos x="184" y="14"/>
                  </a:cxn>
                  <a:cxn ang="0">
                    <a:pos x="166" y="11"/>
                  </a:cxn>
                  <a:cxn ang="0">
                    <a:pos x="147" y="8"/>
                  </a:cxn>
                  <a:cxn ang="0">
                    <a:pos x="129" y="5"/>
                  </a:cxn>
                  <a:cxn ang="0">
                    <a:pos x="111" y="3"/>
                  </a:cxn>
                  <a:cxn ang="0">
                    <a:pos x="94" y="0"/>
                  </a:cxn>
                  <a:cxn ang="0">
                    <a:pos x="82" y="6"/>
                  </a:cxn>
                  <a:cxn ang="0">
                    <a:pos x="71" y="13"/>
                  </a:cxn>
                  <a:cxn ang="0">
                    <a:pos x="58" y="20"/>
                  </a:cxn>
                  <a:cxn ang="0">
                    <a:pos x="47" y="26"/>
                  </a:cxn>
                  <a:cxn ang="0">
                    <a:pos x="35" y="33"/>
                  </a:cxn>
                  <a:cxn ang="0">
                    <a:pos x="24" y="39"/>
                  </a:cxn>
                  <a:cxn ang="0">
                    <a:pos x="11" y="47"/>
                  </a:cxn>
                  <a:cxn ang="0">
                    <a:pos x="0" y="53"/>
                  </a:cxn>
                  <a:cxn ang="0">
                    <a:pos x="12" y="54"/>
                  </a:cxn>
                  <a:cxn ang="0">
                    <a:pos x="24" y="54"/>
                  </a:cxn>
                  <a:cxn ang="0">
                    <a:pos x="36" y="55"/>
                  </a:cxn>
                  <a:cxn ang="0">
                    <a:pos x="49" y="56"/>
                  </a:cxn>
                  <a:cxn ang="0">
                    <a:pos x="60" y="57"/>
                  </a:cxn>
                  <a:cxn ang="0">
                    <a:pos x="73" y="57"/>
                  </a:cxn>
                  <a:cxn ang="0">
                    <a:pos x="84" y="58"/>
                  </a:cxn>
                  <a:cxn ang="0">
                    <a:pos x="97" y="59"/>
                  </a:cxn>
                  <a:cxn ang="0">
                    <a:pos x="114" y="61"/>
                  </a:cxn>
                  <a:cxn ang="0">
                    <a:pos x="130" y="64"/>
                  </a:cxn>
                  <a:cxn ang="0">
                    <a:pos x="148" y="67"/>
                  </a:cxn>
                  <a:cxn ang="0">
                    <a:pos x="165" y="69"/>
                  </a:cxn>
                  <a:cxn ang="0">
                    <a:pos x="181" y="71"/>
                  </a:cxn>
                  <a:cxn ang="0">
                    <a:pos x="199" y="73"/>
                  </a:cxn>
                  <a:cxn ang="0">
                    <a:pos x="216" y="76"/>
                  </a:cxn>
                  <a:cxn ang="0">
                    <a:pos x="233" y="78"/>
                  </a:cxn>
                  <a:cxn ang="0">
                    <a:pos x="247" y="81"/>
                  </a:cxn>
                  <a:cxn ang="0">
                    <a:pos x="262" y="83"/>
                  </a:cxn>
                  <a:cxn ang="0">
                    <a:pos x="277" y="87"/>
                  </a:cxn>
                  <a:cxn ang="0">
                    <a:pos x="292" y="89"/>
                  </a:cxn>
                  <a:cxn ang="0">
                    <a:pos x="307" y="91"/>
                  </a:cxn>
                  <a:cxn ang="0">
                    <a:pos x="322" y="93"/>
                  </a:cxn>
                  <a:cxn ang="0">
                    <a:pos x="336" y="96"/>
                  </a:cxn>
                  <a:cxn ang="0">
                    <a:pos x="351" y="98"/>
                  </a:cxn>
                  <a:cxn ang="0">
                    <a:pos x="336" y="89"/>
                  </a:cxn>
                  <a:cxn ang="0">
                    <a:pos x="323" y="79"/>
                  </a:cxn>
                  <a:cxn ang="0">
                    <a:pos x="308" y="70"/>
                  </a:cxn>
                  <a:cxn ang="0">
                    <a:pos x="294" y="60"/>
                  </a:cxn>
                  <a:cxn ang="0">
                    <a:pos x="280" y="51"/>
                  </a:cxn>
                  <a:cxn ang="0">
                    <a:pos x="265" y="42"/>
                  </a:cxn>
                  <a:cxn ang="0">
                    <a:pos x="252" y="32"/>
                  </a:cxn>
                  <a:cxn ang="0">
                    <a:pos x="237" y="23"/>
                  </a:cxn>
                </a:cxnLst>
                <a:rect l="0" t="0" r="r" b="b"/>
                <a:pathLst>
                  <a:path w="351" h="98">
                    <a:moveTo>
                      <a:pt x="237" y="23"/>
                    </a:moveTo>
                    <a:lnTo>
                      <a:pt x="219" y="20"/>
                    </a:lnTo>
                    <a:lnTo>
                      <a:pt x="201" y="17"/>
                    </a:lnTo>
                    <a:lnTo>
                      <a:pt x="184" y="14"/>
                    </a:lnTo>
                    <a:lnTo>
                      <a:pt x="166" y="11"/>
                    </a:lnTo>
                    <a:lnTo>
                      <a:pt x="147" y="8"/>
                    </a:lnTo>
                    <a:lnTo>
                      <a:pt x="129" y="5"/>
                    </a:lnTo>
                    <a:lnTo>
                      <a:pt x="111" y="3"/>
                    </a:lnTo>
                    <a:lnTo>
                      <a:pt x="94" y="0"/>
                    </a:lnTo>
                    <a:lnTo>
                      <a:pt x="82" y="6"/>
                    </a:lnTo>
                    <a:lnTo>
                      <a:pt x="71" y="13"/>
                    </a:lnTo>
                    <a:lnTo>
                      <a:pt x="58" y="20"/>
                    </a:lnTo>
                    <a:lnTo>
                      <a:pt x="47" y="26"/>
                    </a:lnTo>
                    <a:lnTo>
                      <a:pt x="35" y="33"/>
                    </a:lnTo>
                    <a:lnTo>
                      <a:pt x="24" y="39"/>
                    </a:lnTo>
                    <a:lnTo>
                      <a:pt x="11" y="47"/>
                    </a:lnTo>
                    <a:lnTo>
                      <a:pt x="0" y="53"/>
                    </a:lnTo>
                    <a:lnTo>
                      <a:pt x="12" y="54"/>
                    </a:lnTo>
                    <a:lnTo>
                      <a:pt x="24" y="54"/>
                    </a:lnTo>
                    <a:lnTo>
                      <a:pt x="36" y="55"/>
                    </a:lnTo>
                    <a:lnTo>
                      <a:pt x="49" y="56"/>
                    </a:lnTo>
                    <a:lnTo>
                      <a:pt x="60" y="57"/>
                    </a:lnTo>
                    <a:lnTo>
                      <a:pt x="73" y="57"/>
                    </a:lnTo>
                    <a:lnTo>
                      <a:pt x="84" y="58"/>
                    </a:lnTo>
                    <a:lnTo>
                      <a:pt x="97" y="59"/>
                    </a:lnTo>
                    <a:lnTo>
                      <a:pt x="114" y="61"/>
                    </a:lnTo>
                    <a:lnTo>
                      <a:pt x="130" y="64"/>
                    </a:lnTo>
                    <a:lnTo>
                      <a:pt x="148" y="67"/>
                    </a:lnTo>
                    <a:lnTo>
                      <a:pt x="165" y="69"/>
                    </a:lnTo>
                    <a:lnTo>
                      <a:pt x="181" y="71"/>
                    </a:lnTo>
                    <a:lnTo>
                      <a:pt x="199" y="73"/>
                    </a:lnTo>
                    <a:lnTo>
                      <a:pt x="216" y="76"/>
                    </a:lnTo>
                    <a:lnTo>
                      <a:pt x="233" y="78"/>
                    </a:lnTo>
                    <a:lnTo>
                      <a:pt x="247" y="81"/>
                    </a:lnTo>
                    <a:lnTo>
                      <a:pt x="262" y="83"/>
                    </a:lnTo>
                    <a:lnTo>
                      <a:pt x="277" y="87"/>
                    </a:lnTo>
                    <a:lnTo>
                      <a:pt x="292" y="89"/>
                    </a:lnTo>
                    <a:lnTo>
                      <a:pt x="307" y="91"/>
                    </a:lnTo>
                    <a:lnTo>
                      <a:pt x="322" y="93"/>
                    </a:lnTo>
                    <a:lnTo>
                      <a:pt x="336" y="96"/>
                    </a:lnTo>
                    <a:lnTo>
                      <a:pt x="351" y="98"/>
                    </a:lnTo>
                    <a:lnTo>
                      <a:pt x="336" y="89"/>
                    </a:lnTo>
                    <a:lnTo>
                      <a:pt x="323" y="79"/>
                    </a:lnTo>
                    <a:lnTo>
                      <a:pt x="308" y="70"/>
                    </a:lnTo>
                    <a:lnTo>
                      <a:pt x="294" y="60"/>
                    </a:lnTo>
                    <a:lnTo>
                      <a:pt x="280" y="51"/>
                    </a:lnTo>
                    <a:lnTo>
                      <a:pt x="265" y="42"/>
                    </a:lnTo>
                    <a:lnTo>
                      <a:pt x="252" y="32"/>
                    </a:lnTo>
                    <a:lnTo>
                      <a:pt x="237" y="23"/>
                    </a:lnTo>
                    <a:close/>
                  </a:path>
                </a:pathLst>
              </a:custGeom>
              <a:solidFill>
                <a:srgbClr val="B56802"/>
              </a:solidFill>
              <a:ln w="9525">
                <a:noFill/>
                <a:round/>
                <a:headEnd/>
                <a:tailEnd/>
              </a:ln>
            </p:spPr>
            <p:txBody>
              <a:bodyPr/>
              <a:lstStyle/>
              <a:p>
                <a:endParaRPr lang="en-US"/>
              </a:p>
            </p:txBody>
          </p:sp>
          <p:sp>
            <p:nvSpPr>
              <p:cNvPr id="384049" name="Freeform 49"/>
              <p:cNvSpPr>
                <a:spLocks/>
              </p:cNvSpPr>
              <p:nvPr/>
            </p:nvSpPr>
            <p:spPr bwMode="auto">
              <a:xfrm>
                <a:off x="7004" y="1263"/>
                <a:ext cx="71" cy="22"/>
              </a:xfrm>
              <a:custGeom>
                <a:avLst/>
                <a:gdLst/>
                <a:ahLst/>
                <a:cxnLst>
                  <a:cxn ang="0">
                    <a:pos x="169" y="13"/>
                  </a:cxn>
                  <a:cxn ang="0">
                    <a:pos x="94" y="0"/>
                  </a:cxn>
                  <a:cxn ang="0">
                    <a:pos x="0" y="53"/>
                  </a:cxn>
                  <a:cxn ang="0">
                    <a:pos x="92" y="57"/>
                  </a:cxn>
                  <a:cxn ang="0">
                    <a:pos x="164" y="68"/>
                  </a:cxn>
                  <a:cxn ang="0">
                    <a:pos x="284" y="89"/>
                  </a:cxn>
                  <a:cxn ang="0">
                    <a:pos x="169" y="13"/>
                  </a:cxn>
                </a:cxnLst>
                <a:rect l="0" t="0" r="r" b="b"/>
                <a:pathLst>
                  <a:path w="284" h="89">
                    <a:moveTo>
                      <a:pt x="169" y="13"/>
                    </a:moveTo>
                    <a:lnTo>
                      <a:pt x="94" y="0"/>
                    </a:lnTo>
                    <a:lnTo>
                      <a:pt x="0" y="53"/>
                    </a:lnTo>
                    <a:lnTo>
                      <a:pt x="92" y="57"/>
                    </a:lnTo>
                    <a:lnTo>
                      <a:pt x="164" y="68"/>
                    </a:lnTo>
                    <a:lnTo>
                      <a:pt x="284" y="89"/>
                    </a:lnTo>
                    <a:lnTo>
                      <a:pt x="169" y="13"/>
                    </a:lnTo>
                    <a:close/>
                  </a:path>
                </a:pathLst>
              </a:custGeom>
              <a:solidFill>
                <a:srgbClr val="B76B05"/>
              </a:solidFill>
              <a:ln w="9525">
                <a:noFill/>
                <a:round/>
                <a:headEnd/>
                <a:tailEnd/>
              </a:ln>
            </p:spPr>
            <p:txBody>
              <a:bodyPr/>
              <a:lstStyle/>
              <a:p>
                <a:endParaRPr lang="en-US"/>
              </a:p>
            </p:txBody>
          </p:sp>
          <p:sp>
            <p:nvSpPr>
              <p:cNvPr id="384050" name="Freeform 50"/>
              <p:cNvSpPr>
                <a:spLocks/>
              </p:cNvSpPr>
              <p:nvPr/>
            </p:nvSpPr>
            <p:spPr bwMode="auto">
              <a:xfrm>
                <a:off x="7284" y="1072"/>
                <a:ext cx="46" cy="246"/>
              </a:xfrm>
              <a:custGeom>
                <a:avLst/>
                <a:gdLst/>
                <a:ahLst/>
                <a:cxnLst>
                  <a:cxn ang="0">
                    <a:pos x="0" y="893"/>
                  </a:cxn>
                  <a:cxn ang="0">
                    <a:pos x="87" y="54"/>
                  </a:cxn>
                  <a:cxn ang="0">
                    <a:pos x="185" y="0"/>
                  </a:cxn>
                  <a:cxn ang="0">
                    <a:pos x="179" y="126"/>
                  </a:cxn>
                  <a:cxn ang="0">
                    <a:pos x="170" y="258"/>
                  </a:cxn>
                  <a:cxn ang="0">
                    <a:pos x="158" y="393"/>
                  </a:cxn>
                  <a:cxn ang="0">
                    <a:pos x="146" y="527"/>
                  </a:cxn>
                  <a:cxn ang="0">
                    <a:pos x="131" y="657"/>
                  </a:cxn>
                  <a:cxn ang="0">
                    <a:pos x="116" y="778"/>
                  </a:cxn>
                  <a:cxn ang="0">
                    <a:pos x="102" y="887"/>
                  </a:cxn>
                  <a:cxn ang="0">
                    <a:pos x="87" y="981"/>
                  </a:cxn>
                  <a:cxn ang="0">
                    <a:pos x="0" y="893"/>
                  </a:cxn>
                </a:cxnLst>
                <a:rect l="0" t="0" r="r" b="b"/>
                <a:pathLst>
                  <a:path w="185" h="981">
                    <a:moveTo>
                      <a:pt x="0" y="893"/>
                    </a:moveTo>
                    <a:lnTo>
                      <a:pt x="87" y="54"/>
                    </a:lnTo>
                    <a:lnTo>
                      <a:pt x="185" y="0"/>
                    </a:lnTo>
                    <a:lnTo>
                      <a:pt x="179" y="126"/>
                    </a:lnTo>
                    <a:lnTo>
                      <a:pt x="170" y="258"/>
                    </a:lnTo>
                    <a:lnTo>
                      <a:pt x="158" y="393"/>
                    </a:lnTo>
                    <a:lnTo>
                      <a:pt x="146" y="527"/>
                    </a:lnTo>
                    <a:lnTo>
                      <a:pt x="131" y="657"/>
                    </a:lnTo>
                    <a:lnTo>
                      <a:pt x="116" y="778"/>
                    </a:lnTo>
                    <a:lnTo>
                      <a:pt x="102" y="887"/>
                    </a:lnTo>
                    <a:lnTo>
                      <a:pt x="87" y="981"/>
                    </a:lnTo>
                    <a:lnTo>
                      <a:pt x="0" y="893"/>
                    </a:lnTo>
                    <a:close/>
                  </a:path>
                </a:pathLst>
              </a:custGeom>
              <a:solidFill>
                <a:srgbClr val="8C4400"/>
              </a:solidFill>
              <a:ln w="9525">
                <a:noFill/>
                <a:round/>
                <a:headEnd/>
                <a:tailEnd/>
              </a:ln>
            </p:spPr>
            <p:txBody>
              <a:bodyPr/>
              <a:lstStyle/>
              <a:p>
                <a:endParaRPr lang="en-US"/>
              </a:p>
            </p:txBody>
          </p:sp>
          <p:sp>
            <p:nvSpPr>
              <p:cNvPr id="384051" name="Freeform 51"/>
              <p:cNvSpPr>
                <a:spLocks/>
              </p:cNvSpPr>
              <p:nvPr/>
            </p:nvSpPr>
            <p:spPr bwMode="auto">
              <a:xfrm>
                <a:off x="7284" y="1086"/>
                <a:ext cx="45" cy="232"/>
              </a:xfrm>
              <a:custGeom>
                <a:avLst/>
                <a:gdLst/>
                <a:ahLst/>
                <a:cxnLst>
                  <a:cxn ang="0">
                    <a:pos x="0" y="836"/>
                  </a:cxn>
                  <a:cxn ang="0">
                    <a:pos x="11" y="739"/>
                  </a:cxn>
                  <a:cxn ang="0">
                    <a:pos x="21" y="641"/>
                  </a:cxn>
                  <a:cxn ang="0">
                    <a:pos x="31" y="543"/>
                  </a:cxn>
                  <a:cxn ang="0">
                    <a:pos x="41" y="445"/>
                  </a:cxn>
                  <a:cxn ang="0">
                    <a:pos x="52" y="348"/>
                  </a:cxn>
                  <a:cxn ang="0">
                    <a:pos x="62" y="250"/>
                  </a:cxn>
                  <a:cxn ang="0">
                    <a:pos x="71" y="152"/>
                  </a:cxn>
                  <a:cxn ang="0">
                    <a:pos x="82" y="54"/>
                  </a:cxn>
                  <a:cxn ang="0">
                    <a:pos x="94" y="47"/>
                  </a:cxn>
                  <a:cxn ang="0">
                    <a:pos x="106" y="41"/>
                  </a:cxn>
                  <a:cxn ang="0">
                    <a:pos x="119" y="33"/>
                  </a:cxn>
                  <a:cxn ang="0">
                    <a:pos x="131" y="27"/>
                  </a:cxn>
                  <a:cxn ang="0">
                    <a:pos x="143" y="20"/>
                  </a:cxn>
                  <a:cxn ang="0">
                    <a:pos x="155" y="14"/>
                  </a:cxn>
                  <a:cxn ang="0">
                    <a:pos x="167" y="6"/>
                  </a:cxn>
                  <a:cxn ang="0">
                    <a:pos x="179" y="0"/>
                  </a:cxn>
                  <a:cxn ang="0">
                    <a:pos x="173" y="123"/>
                  </a:cxn>
                  <a:cxn ang="0">
                    <a:pos x="163" y="249"/>
                  </a:cxn>
                  <a:cxn ang="0">
                    <a:pos x="153" y="375"/>
                  </a:cxn>
                  <a:cxn ang="0">
                    <a:pos x="142" y="498"/>
                  </a:cxn>
                  <a:cxn ang="0">
                    <a:pos x="129" y="618"/>
                  </a:cxn>
                  <a:cxn ang="0">
                    <a:pos x="115" y="730"/>
                  </a:cxn>
                  <a:cxn ang="0">
                    <a:pos x="102" y="833"/>
                  </a:cxn>
                  <a:cxn ang="0">
                    <a:pos x="87" y="924"/>
                  </a:cxn>
                  <a:cxn ang="0">
                    <a:pos x="77" y="913"/>
                  </a:cxn>
                  <a:cxn ang="0">
                    <a:pos x="65" y="902"/>
                  </a:cxn>
                  <a:cxn ang="0">
                    <a:pos x="55" y="891"/>
                  </a:cxn>
                  <a:cxn ang="0">
                    <a:pos x="43" y="880"/>
                  </a:cxn>
                  <a:cxn ang="0">
                    <a:pos x="33" y="869"/>
                  </a:cxn>
                  <a:cxn ang="0">
                    <a:pos x="21" y="858"/>
                  </a:cxn>
                  <a:cxn ang="0">
                    <a:pos x="11" y="847"/>
                  </a:cxn>
                  <a:cxn ang="0">
                    <a:pos x="0" y="836"/>
                  </a:cxn>
                </a:cxnLst>
                <a:rect l="0" t="0" r="r" b="b"/>
                <a:pathLst>
                  <a:path w="179" h="924">
                    <a:moveTo>
                      <a:pt x="0" y="836"/>
                    </a:moveTo>
                    <a:lnTo>
                      <a:pt x="11" y="739"/>
                    </a:lnTo>
                    <a:lnTo>
                      <a:pt x="21" y="641"/>
                    </a:lnTo>
                    <a:lnTo>
                      <a:pt x="31" y="543"/>
                    </a:lnTo>
                    <a:lnTo>
                      <a:pt x="41" y="445"/>
                    </a:lnTo>
                    <a:lnTo>
                      <a:pt x="52" y="348"/>
                    </a:lnTo>
                    <a:lnTo>
                      <a:pt x="62" y="250"/>
                    </a:lnTo>
                    <a:lnTo>
                      <a:pt x="71" y="152"/>
                    </a:lnTo>
                    <a:lnTo>
                      <a:pt x="82" y="54"/>
                    </a:lnTo>
                    <a:lnTo>
                      <a:pt x="94" y="47"/>
                    </a:lnTo>
                    <a:lnTo>
                      <a:pt x="106" y="41"/>
                    </a:lnTo>
                    <a:lnTo>
                      <a:pt x="119" y="33"/>
                    </a:lnTo>
                    <a:lnTo>
                      <a:pt x="131" y="27"/>
                    </a:lnTo>
                    <a:lnTo>
                      <a:pt x="143" y="20"/>
                    </a:lnTo>
                    <a:lnTo>
                      <a:pt x="155" y="14"/>
                    </a:lnTo>
                    <a:lnTo>
                      <a:pt x="167" y="6"/>
                    </a:lnTo>
                    <a:lnTo>
                      <a:pt x="179" y="0"/>
                    </a:lnTo>
                    <a:lnTo>
                      <a:pt x="173" y="123"/>
                    </a:lnTo>
                    <a:lnTo>
                      <a:pt x="163" y="249"/>
                    </a:lnTo>
                    <a:lnTo>
                      <a:pt x="153" y="375"/>
                    </a:lnTo>
                    <a:lnTo>
                      <a:pt x="142" y="498"/>
                    </a:lnTo>
                    <a:lnTo>
                      <a:pt x="129" y="618"/>
                    </a:lnTo>
                    <a:lnTo>
                      <a:pt x="115" y="730"/>
                    </a:lnTo>
                    <a:lnTo>
                      <a:pt x="102" y="833"/>
                    </a:lnTo>
                    <a:lnTo>
                      <a:pt x="87" y="924"/>
                    </a:lnTo>
                    <a:lnTo>
                      <a:pt x="77" y="913"/>
                    </a:lnTo>
                    <a:lnTo>
                      <a:pt x="65" y="902"/>
                    </a:lnTo>
                    <a:lnTo>
                      <a:pt x="55" y="891"/>
                    </a:lnTo>
                    <a:lnTo>
                      <a:pt x="43" y="880"/>
                    </a:lnTo>
                    <a:lnTo>
                      <a:pt x="33" y="869"/>
                    </a:lnTo>
                    <a:lnTo>
                      <a:pt x="21" y="858"/>
                    </a:lnTo>
                    <a:lnTo>
                      <a:pt x="11" y="847"/>
                    </a:lnTo>
                    <a:lnTo>
                      <a:pt x="0" y="836"/>
                    </a:lnTo>
                    <a:close/>
                  </a:path>
                </a:pathLst>
              </a:custGeom>
              <a:solidFill>
                <a:srgbClr val="8E4700"/>
              </a:solidFill>
              <a:ln w="9525">
                <a:noFill/>
                <a:round/>
                <a:headEnd/>
                <a:tailEnd/>
              </a:ln>
            </p:spPr>
            <p:txBody>
              <a:bodyPr/>
              <a:lstStyle/>
              <a:p>
                <a:endParaRPr lang="en-US"/>
              </a:p>
            </p:txBody>
          </p:sp>
          <p:sp>
            <p:nvSpPr>
              <p:cNvPr id="384052" name="Freeform 52"/>
              <p:cNvSpPr>
                <a:spLocks/>
              </p:cNvSpPr>
              <p:nvPr/>
            </p:nvSpPr>
            <p:spPr bwMode="auto">
              <a:xfrm>
                <a:off x="7284" y="1101"/>
                <a:ext cx="43" cy="217"/>
              </a:xfrm>
              <a:custGeom>
                <a:avLst/>
                <a:gdLst/>
                <a:ahLst/>
                <a:cxnLst>
                  <a:cxn ang="0">
                    <a:pos x="0" y="779"/>
                  </a:cxn>
                  <a:cxn ang="0">
                    <a:pos x="10" y="688"/>
                  </a:cxn>
                  <a:cxn ang="0">
                    <a:pos x="19" y="598"/>
                  </a:cxn>
                  <a:cxn ang="0">
                    <a:pos x="29" y="507"/>
                  </a:cxn>
                  <a:cxn ang="0">
                    <a:pos x="38" y="416"/>
                  </a:cxn>
                  <a:cxn ang="0">
                    <a:pos x="47" y="325"/>
                  </a:cxn>
                  <a:cxn ang="0">
                    <a:pos x="57" y="234"/>
                  </a:cxn>
                  <a:cxn ang="0">
                    <a:pos x="67" y="144"/>
                  </a:cxn>
                  <a:cxn ang="0">
                    <a:pos x="77" y="53"/>
                  </a:cxn>
                  <a:cxn ang="0">
                    <a:pos x="89" y="47"/>
                  </a:cxn>
                  <a:cxn ang="0">
                    <a:pos x="101" y="39"/>
                  </a:cxn>
                  <a:cxn ang="0">
                    <a:pos x="113" y="33"/>
                  </a:cxn>
                  <a:cxn ang="0">
                    <a:pos x="126" y="27"/>
                  </a:cxn>
                  <a:cxn ang="0">
                    <a:pos x="137" y="19"/>
                  </a:cxn>
                  <a:cxn ang="0">
                    <a:pos x="150" y="13"/>
                  </a:cxn>
                  <a:cxn ang="0">
                    <a:pos x="161" y="7"/>
                  </a:cxn>
                  <a:cxn ang="0">
                    <a:pos x="174" y="0"/>
                  </a:cxn>
                  <a:cxn ang="0">
                    <a:pos x="167" y="121"/>
                  </a:cxn>
                  <a:cxn ang="0">
                    <a:pos x="157" y="240"/>
                  </a:cxn>
                  <a:cxn ang="0">
                    <a:pos x="148" y="358"/>
                  </a:cxn>
                  <a:cxn ang="0">
                    <a:pos x="137" y="471"/>
                  </a:cxn>
                  <a:cxn ang="0">
                    <a:pos x="126" y="579"/>
                  </a:cxn>
                  <a:cxn ang="0">
                    <a:pos x="113" y="682"/>
                  </a:cxn>
                  <a:cxn ang="0">
                    <a:pos x="101" y="778"/>
                  </a:cxn>
                  <a:cxn ang="0">
                    <a:pos x="87" y="867"/>
                  </a:cxn>
                  <a:cxn ang="0">
                    <a:pos x="77" y="856"/>
                  </a:cxn>
                  <a:cxn ang="0">
                    <a:pos x="65" y="845"/>
                  </a:cxn>
                  <a:cxn ang="0">
                    <a:pos x="55" y="834"/>
                  </a:cxn>
                  <a:cxn ang="0">
                    <a:pos x="43" y="823"/>
                  </a:cxn>
                  <a:cxn ang="0">
                    <a:pos x="33" y="812"/>
                  </a:cxn>
                  <a:cxn ang="0">
                    <a:pos x="21" y="801"/>
                  </a:cxn>
                  <a:cxn ang="0">
                    <a:pos x="11" y="790"/>
                  </a:cxn>
                  <a:cxn ang="0">
                    <a:pos x="0" y="779"/>
                  </a:cxn>
                </a:cxnLst>
                <a:rect l="0" t="0" r="r" b="b"/>
                <a:pathLst>
                  <a:path w="174" h="867">
                    <a:moveTo>
                      <a:pt x="0" y="779"/>
                    </a:moveTo>
                    <a:lnTo>
                      <a:pt x="10" y="688"/>
                    </a:lnTo>
                    <a:lnTo>
                      <a:pt x="19" y="598"/>
                    </a:lnTo>
                    <a:lnTo>
                      <a:pt x="29" y="507"/>
                    </a:lnTo>
                    <a:lnTo>
                      <a:pt x="38" y="416"/>
                    </a:lnTo>
                    <a:lnTo>
                      <a:pt x="47" y="325"/>
                    </a:lnTo>
                    <a:lnTo>
                      <a:pt x="57" y="234"/>
                    </a:lnTo>
                    <a:lnTo>
                      <a:pt x="67" y="144"/>
                    </a:lnTo>
                    <a:lnTo>
                      <a:pt x="77" y="53"/>
                    </a:lnTo>
                    <a:lnTo>
                      <a:pt x="89" y="47"/>
                    </a:lnTo>
                    <a:lnTo>
                      <a:pt x="101" y="39"/>
                    </a:lnTo>
                    <a:lnTo>
                      <a:pt x="113" y="33"/>
                    </a:lnTo>
                    <a:lnTo>
                      <a:pt x="126" y="27"/>
                    </a:lnTo>
                    <a:lnTo>
                      <a:pt x="137" y="19"/>
                    </a:lnTo>
                    <a:lnTo>
                      <a:pt x="150" y="13"/>
                    </a:lnTo>
                    <a:lnTo>
                      <a:pt x="161" y="7"/>
                    </a:lnTo>
                    <a:lnTo>
                      <a:pt x="174" y="0"/>
                    </a:lnTo>
                    <a:lnTo>
                      <a:pt x="167" y="121"/>
                    </a:lnTo>
                    <a:lnTo>
                      <a:pt x="157" y="240"/>
                    </a:lnTo>
                    <a:lnTo>
                      <a:pt x="148" y="358"/>
                    </a:lnTo>
                    <a:lnTo>
                      <a:pt x="137" y="471"/>
                    </a:lnTo>
                    <a:lnTo>
                      <a:pt x="126" y="579"/>
                    </a:lnTo>
                    <a:lnTo>
                      <a:pt x="113" y="682"/>
                    </a:lnTo>
                    <a:lnTo>
                      <a:pt x="101" y="778"/>
                    </a:lnTo>
                    <a:lnTo>
                      <a:pt x="87" y="867"/>
                    </a:lnTo>
                    <a:lnTo>
                      <a:pt x="77" y="856"/>
                    </a:lnTo>
                    <a:lnTo>
                      <a:pt x="65" y="845"/>
                    </a:lnTo>
                    <a:lnTo>
                      <a:pt x="55" y="834"/>
                    </a:lnTo>
                    <a:lnTo>
                      <a:pt x="43" y="823"/>
                    </a:lnTo>
                    <a:lnTo>
                      <a:pt x="33" y="812"/>
                    </a:lnTo>
                    <a:lnTo>
                      <a:pt x="21" y="801"/>
                    </a:lnTo>
                    <a:lnTo>
                      <a:pt x="11" y="790"/>
                    </a:lnTo>
                    <a:lnTo>
                      <a:pt x="0" y="779"/>
                    </a:lnTo>
                    <a:close/>
                  </a:path>
                </a:pathLst>
              </a:custGeom>
              <a:solidFill>
                <a:srgbClr val="914900"/>
              </a:solidFill>
              <a:ln w="9525">
                <a:noFill/>
                <a:round/>
                <a:headEnd/>
                <a:tailEnd/>
              </a:ln>
            </p:spPr>
            <p:txBody>
              <a:bodyPr/>
              <a:lstStyle/>
              <a:p>
                <a:endParaRPr lang="en-US"/>
              </a:p>
            </p:txBody>
          </p:sp>
          <p:sp>
            <p:nvSpPr>
              <p:cNvPr id="384053" name="Freeform 53"/>
              <p:cNvSpPr>
                <a:spLocks/>
              </p:cNvSpPr>
              <p:nvPr/>
            </p:nvSpPr>
            <p:spPr bwMode="auto">
              <a:xfrm>
                <a:off x="7284" y="1115"/>
                <a:ext cx="42" cy="203"/>
              </a:xfrm>
              <a:custGeom>
                <a:avLst/>
                <a:gdLst/>
                <a:ahLst/>
                <a:cxnLst>
                  <a:cxn ang="0">
                    <a:pos x="0" y="722"/>
                  </a:cxn>
                  <a:cxn ang="0">
                    <a:pos x="9" y="639"/>
                  </a:cxn>
                  <a:cxn ang="0">
                    <a:pos x="18" y="555"/>
                  </a:cxn>
                  <a:cxn ang="0">
                    <a:pos x="27" y="471"/>
                  </a:cxn>
                  <a:cxn ang="0">
                    <a:pos x="36" y="387"/>
                  </a:cxn>
                  <a:cxn ang="0">
                    <a:pos x="44" y="304"/>
                  </a:cxn>
                  <a:cxn ang="0">
                    <a:pos x="54" y="219"/>
                  </a:cxn>
                  <a:cxn ang="0">
                    <a:pos x="62" y="135"/>
                  </a:cxn>
                  <a:cxn ang="0">
                    <a:pos x="71" y="51"/>
                  </a:cxn>
                  <a:cxn ang="0">
                    <a:pos x="84" y="45"/>
                  </a:cxn>
                  <a:cxn ang="0">
                    <a:pos x="96" y="39"/>
                  </a:cxn>
                  <a:cxn ang="0">
                    <a:pos x="108" y="32"/>
                  </a:cxn>
                  <a:cxn ang="0">
                    <a:pos x="121" y="25"/>
                  </a:cxn>
                  <a:cxn ang="0">
                    <a:pos x="132" y="19"/>
                  </a:cxn>
                  <a:cxn ang="0">
                    <a:pos x="145" y="13"/>
                  </a:cxn>
                  <a:cxn ang="0">
                    <a:pos x="156" y="6"/>
                  </a:cxn>
                  <a:cxn ang="0">
                    <a:pos x="169" y="0"/>
                  </a:cxn>
                  <a:cxn ang="0">
                    <a:pos x="160" y="118"/>
                  </a:cxn>
                  <a:cxn ang="0">
                    <a:pos x="152" y="231"/>
                  </a:cxn>
                  <a:cxn ang="0">
                    <a:pos x="143" y="339"/>
                  </a:cxn>
                  <a:cxn ang="0">
                    <a:pos x="133" y="442"/>
                  </a:cxn>
                  <a:cxn ang="0">
                    <a:pos x="124" y="540"/>
                  </a:cxn>
                  <a:cxn ang="0">
                    <a:pos x="112" y="633"/>
                  </a:cxn>
                  <a:cxn ang="0">
                    <a:pos x="101" y="724"/>
                  </a:cxn>
                  <a:cxn ang="0">
                    <a:pos x="87" y="810"/>
                  </a:cxn>
                  <a:cxn ang="0">
                    <a:pos x="77" y="799"/>
                  </a:cxn>
                  <a:cxn ang="0">
                    <a:pos x="65" y="788"/>
                  </a:cxn>
                  <a:cxn ang="0">
                    <a:pos x="55" y="777"/>
                  </a:cxn>
                  <a:cxn ang="0">
                    <a:pos x="43" y="766"/>
                  </a:cxn>
                  <a:cxn ang="0">
                    <a:pos x="33" y="755"/>
                  </a:cxn>
                  <a:cxn ang="0">
                    <a:pos x="21" y="744"/>
                  </a:cxn>
                  <a:cxn ang="0">
                    <a:pos x="11" y="733"/>
                  </a:cxn>
                  <a:cxn ang="0">
                    <a:pos x="0" y="722"/>
                  </a:cxn>
                </a:cxnLst>
                <a:rect l="0" t="0" r="r" b="b"/>
                <a:pathLst>
                  <a:path w="169" h="810">
                    <a:moveTo>
                      <a:pt x="0" y="722"/>
                    </a:moveTo>
                    <a:lnTo>
                      <a:pt x="9" y="639"/>
                    </a:lnTo>
                    <a:lnTo>
                      <a:pt x="18" y="555"/>
                    </a:lnTo>
                    <a:lnTo>
                      <a:pt x="27" y="471"/>
                    </a:lnTo>
                    <a:lnTo>
                      <a:pt x="36" y="387"/>
                    </a:lnTo>
                    <a:lnTo>
                      <a:pt x="44" y="304"/>
                    </a:lnTo>
                    <a:lnTo>
                      <a:pt x="54" y="219"/>
                    </a:lnTo>
                    <a:lnTo>
                      <a:pt x="62" y="135"/>
                    </a:lnTo>
                    <a:lnTo>
                      <a:pt x="71" y="51"/>
                    </a:lnTo>
                    <a:lnTo>
                      <a:pt x="84" y="45"/>
                    </a:lnTo>
                    <a:lnTo>
                      <a:pt x="96" y="39"/>
                    </a:lnTo>
                    <a:lnTo>
                      <a:pt x="108" y="32"/>
                    </a:lnTo>
                    <a:lnTo>
                      <a:pt x="121" y="25"/>
                    </a:lnTo>
                    <a:lnTo>
                      <a:pt x="132" y="19"/>
                    </a:lnTo>
                    <a:lnTo>
                      <a:pt x="145" y="13"/>
                    </a:lnTo>
                    <a:lnTo>
                      <a:pt x="156" y="6"/>
                    </a:lnTo>
                    <a:lnTo>
                      <a:pt x="169" y="0"/>
                    </a:lnTo>
                    <a:lnTo>
                      <a:pt x="160" y="118"/>
                    </a:lnTo>
                    <a:lnTo>
                      <a:pt x="152" y="231"/>
                    </a:lnTo>
                    <a:lnTo>
                      <a:pt x="143" y="339"/>
                    </a:lnTo>
                    <a:lnTo>
                      <a:pt x="133" y="442"/>
                    </a:lnTo>
                    <a:lnTo>
                      <a:pt x="124" y="540"/>
                    </a:lnTo>
                    <a:lnTo>
                      <a:pt x="112" y="633"/>
                    </a:lnTo>
                    <a:lnTo>
                      <a:pt x="101" y="724"/>
                    </a:lnTo>
                    <a:lnTo>
                      <a:pt x="87" y="810"/>
                    </a:lnTo>
                    <a:lnTo>
                      <a:pt x="77" y="799"/>
                    </a:lnTo>
                    <a:lnTo>
                      <a:pt x="65" y="788"/>
                    </a:lnTo>
                    <a:lnTo>
                      <a:pt x="55" y="777"/>
                    </a:lnTo>
                    <a:lnTo>
                      <a:pt x="43" y="766"/>
                    </a:lnTo>
                    <a:lnTo>
                      <a:pt x="33" y="755"/>
                    </a:lnTo>
                    <a:lnTo>
                      <a:pt x="21" y="744"/>
                    </a:lnTo>
                    <a:lnTo>
                      <a:pt x="11" y="733"/>
                    </a:lnTo>
                    <a:lnTo>
                      <a:pt x="0" y="722"/>
                    </a:lnTo>
                    <a:close/>
                  </a:path>
                </a:pathLst>
              </a:custGeom>
              <a:solidFill>
                <a:srgbClr val="964F00"/>
              </a:solidFill>
              <a:ln w="9525">
                <a:noFill/>
                <a:round/>
                <a:headEnd/>
                <a:tailEnd/>
              </a:ln>
            </p:spPr>
            <p:txBody>
              <a:bodyPr/>
              <a:lstStyle/>
              <a:p>
                <a:endParaRPr lang="en-US"/>
              </a:p>
            </p:txBody>
          </p:sp>
          <p:sp>
            <p:nvSpPr>
              <p:cNvPr id="384054" name="Freeform 54"/>
              <p:cNvSpPr>
                <a:spLocks/>
              </p:cNvSpPr>
              <p:nvPr/>
            </p:nvSpPr>
            <p:spPr bwMode="auto">
              <a:xfrm>
                <a:off x="7284" y="1129"/>
                <a:ext cx="41" cy="189"/>
              </a:xfrm>
              <a:custGeom>
                <a:avLst/>
                <a:gdLst/>
                <a:ahLst/>
                <a:cxnLst>
                  <a:cxn ang="0">
                    <a:pos x="0" y="664"/>
                  </a:cxn>
                  <a:cxn ang="0">
                    <a:pos x="9" y="587"/>
                  </a:cxn>
                  <a:cxn ang="0">
                    <a:pos x="17" y="511"/>
                  </a:cxn>
                  <a:cxn ang="0">
                    <a:pos x="25" y="433"/>
                  </a:cxn>
                  <a:cxn ang="0">
                    <a:pos x="34" y="357"/>
                  </a:cxn>
                  <a:cxn ang="0">
                    <a:pos x="41" y="279"/>
                  </a:cxn>
                  <a:cxn ang="0">
                    <a:pos x="50" y="203"/>
                  </a:cxn>
                  <a:cxn ang="0">
                    <a:pos x="58" y="125"/>
                  </a:cxn>
                  <a:cxn ang="0">
                    <a:pos x="66" y="49"/>
                  </a:cxn>
                  <a:cxn ang="0">
                    <a:pos x="79" y="43"/>
                  </a:cxn>
                  <a:cxn ang="0">
                    <a:pos x="90" y="36"/>
                  </a:cxn>
                  <a:cxn ang="0">
                    <a:pos x="103" y="30"/>
                  </a:cxn>
                  <a:cxn ang="0">
                    <a:pos x="114" y="24"/>
                  </a:cxn>
                  <a:cxn ang="0">
                    <a:pos x="127" y="18"/>
                  </a:cxn>
                  <a:cxn ang="0">
                    <a:pos x="138" y="12"/>
                  </a:cxn>
                  <a:cxn ang="0">
                    <a:pos x="151" y="6"/>
                  </a:cxn>
                  <a:cxn ang="0">
                    <a:pos x="162" y="0"/>
                  </a:cxn>
                  <a:cxn ang="0">
                    <a:pos x="153" y="116"/>
                  </a:cxn>
                  <a:cxn ang="0">
                    <a:pos x="145" y="222"/>
                  </a:cxn>
                  <a:cxn ang="0">
                    <a:pos x="137" y="320"/>
                  </a:cxn>
                  <a:cxn ang="0">
                    <a:pos x="129" y="412"/>
                  </a:cxn>
                  <a:cxn ang="0">
                    <a:pos x="120" y="500"/>
                  </a:cxn>
                  <a:cxn ang="0">
                    <a:pos x="110" y="585"/>
                  </a:cxn>
                  <a:cxn ang="0">
                    <a:pos x="100" y="669"/>
                  </a:cxn>
                  <a:cxn ang="0">
                    <a:pos x="87" y="752"/>
                  </a:cxn>
                  <a:cxn ang="0">
                    <a:pos x="77" y="741"/>
                  </a:cxn>
                  <a:cxn ang="0">
                    <a:pos x="65" y="730"/>
                  </a:cxn>
                  <a:cxn ang="0">
                    <a:pos x="55" y="719"/>
                  </a:cxn>
                  <a:cxn ang="0">
                    <a:pos x="43" y="708"/>
                  </a:cxn>
                  <a:cxn ang="0">
                    <a:pos x="33" y="697"/>
                  </a:cxn>
                  <a:cxn ang="0">
                    <a:pos x="21" y="686"/>
                  </a:cxn>
                  <a:cxn ang="0">
                    <a:pos x="11" y="675"/>
                  </a:cxn>
                  <a:cxn ang="0">
                    <a:pos x="0" y="664"/>
                  </a:cxn>
                </a:cxnLst>
                <a:rect l="0" t="0" r="r" b="b"/>
                <a:pathLst>
                  <a:path w="162" h="752">
                    <a:moveTo>
                      <a:pt x="0" y="664"/>
                    </a:moveTo>
                    <a:lnTo>
                      <a:pt x="9" y="587"/>
                    </a:lnTo>
                    <a:lnTo>
                      <a:pt x="17" y="511"/>
                    </a:lnTo>
                    <a:lnTo>
                      <a:pt x="25" y="433"/>
                    </a:lnTo>
                    <a:lnTo>
                      <a:pt x="34" y="357"/>
                    </a:lnTo>
                    <a:lnTo>
                      <a:pt x="41" y="279"/>
                    </a:lnTo>
                    <a:lnTo>
                      <a:pt x="50" y="203"/>
                    </a:lnTo>
                    <a:lnTo>
                      <a:pt x="58" y="125"/>
                    </a:lnTo>
                    <a:lnTo>
                      <a:pt x="66" y="49"/>
                    </a:lnTo>
                    <a:lnTo>
                      <a:pt x="79" y="43"/>
                    </a:lnTo>
                    <a:lnTo>
                      <a:pt x="90" y="36"/>
                    </a:lnTo>
                    <a:lnTo>
                      <a:pt x="103" y="30"/>
                    </a:lnTo>
                    <a:lnTo>
                      <a:pt x="114" y="24"/>
                    </a:lnTo>
                    <a:lnTo>
                      <a:pt x="127" y="18"/>
                    </a:lnTo>
                    <a:lnTo>
                      <a:pt x="138" y="12"/>
                    </a:lnTo>
                    <a:lnTo>
                      <a:pt x="151" y="6"/>
                    </a:lnTo>
                    <a:lnTo>
                      <a:pt x="162" y="0"/>
                    </a:lnTo>
                    <a:lnTo>
                      <a:pt x="153" y="116"/>
                    </a:lnTo>
                    <a:lnTo>
                      <a:pt x="145" y="222"/>
                    </a:lnTo>
                    <a:lnTo>
                      <a:pt x="137" y="320"/>
                    </a:lnTo>
                    <a:lnTo>
                      <a:pt x="129" y="412"/>
                    </a:lnTo>
                    <a:lnTo>
                      <a:pt x="120" y="500"/>
                    </a:lnTo>
                    <a:lnTo>
                      <a:pt x="110" y="585"/>
                    </a:lnTo>
                    <a:lnTo>
                      <a:pt x="100" y="669"/>
                    </a:lnTo>
                    <a:lnTo>
                      <a:pt x="87" y="752"/>
                    </a:lnTo>
                    <a:lnTo>
                      <a:pt x="77" y="741"/>
                    </a:lnTo>
                    <a:lnTo>
                      <a:pt x="65" y="730"/>
                    </a:lnTo>
                    <a:lnTo>
                      <a:pt x="55" y="719"/>
                    </a:lnTo>
                    <a:lnTo>
                      <a:pt x="43" y="708"/>
                    </a:lnTo>
                    <a:lnTo>
                      <a:pt x="33" y="697"/>
                    </a:lnTo>
                    <a:lnTo>
                      <a:pt x="21" y="686"/>
                    </a:lnTo>
                    <a:lnTo>
                      <a:pt x="11" y="675"/>
                    </a:lnTo>
                    <a:lnTo>
                      <a:pt x="0" y="664"/>
                    </a:lnTo>
                    <a:close/>
                  </a:path>
                </a:pathLst>
              </a:custGeom>
              <a:solidFill>
                <a:srgbClr val="994F00"/>
              </a:solidFill>
              <a:ln w="9525">
                <a:noFill/>
                <a:round/>
                <a:headEnd/>
                <a:tailEnd/>
              </a:ln>
            </p:spPr>
            <p:txBody>
              <a:bodyPr/>
              <a:lstStyle/>
              <a:p>
                <a:endParaRPr lang="en-US"/>
              </a:p>
            </p:txBody>
          </p:sp>
          <p:sp>
            <p:nvSpPr>
              <p:cNvPr id="384055" name="Freeform 55"/>
              <p:cNvSpPr>
                <a:spLocks/>
              </p:cNvSpPr>
              <p:nvPr/>
            </p:nvSpPr>
            <p:spPr bwMode="auto">
              <a:xfrm>
                <a:off x="7284" y="1144"/>
                <a:ext cx="39" cy="174"/>
              </a:xfrm>
              <a:custGeom>
                <a:avLst/>
                <a:gdLst/>
                <a:ahLst/>
                <a:cxnLst>
                  <a:cxn ang="0">
                    <a:pos x="0" y="608"/>
                  </a:cxn>
                  <a:cxn ang="0">
                    <a:pos x="8" y="538"/>
                  </a:cxn>
                  <a:cxn ang="0">
                    <a:pos x="15" y="468"/>
                  </a:cxn>
                  <a:cxn ang="0">
                    <a:pos x="23" y="398"/>
                  </a:cxn>
                  <a:cxn ang="0">
                    <a:pos x="31" y="329"/>
                  </a:cxn>
                  <a:cxn ang="0">
                    <a:pos x="38" y="259"/>
                  </a:cxn>
                  <a:cxn ang="0">
                    <a:pos x="46" y="189"/>
                  </a:cxn>
                  <a:cxn ang="0">
                    <a:pos x="54" y="120"/>
                  </a:cxn>
                  <a:cxn ang="0">
                    <a:pos x="61" y="49"/>
                  </a:cxn>
                  <a:cxn ang="0">
                    <a:pos x="74" y="43"/>
                  </a:cxn>
                  <a:cxn ang="0">
                    <a:pos x="85" y="37"/>
                  </a:cxn>
                  <a:cxn ang="0">
                    <a:pos x="98" y="31"/>
                  </a:cxn>
                  <a:cxn ang="0">
                    <a:pos x="109" y="24"/>
                  </a:cxn>
                  <a:cxn ang="0">
                    <a:pos x="121" y="18"/>
                  </a:cxn>
                  <a:cxn ang="0">
                    <a:pos x="133" y="13"/>
                  </a:cxn>
                  <a:cxn ang="0">
                    <a:pos x="145" y="6"/>
                  </a:cxn>
                  <a:cxn ang="0">
                    <a:pos x="157" y="0"/>
                  </a:cxn>
                  <a:cxn ang="0">
                    <a:pos x="147" y="113"/>
                  </a:cxn>
                  <a:cxn ang="0">
                    <a:pos x="139" y="214"/>
                  </a:cxn>
                  <a:cxn ang="0">
                    <a:pos x="131" y="303"/>
                  </a:cxn>
                  <a:cxn ang="0">
                    <a:pos x="125" y="384"/>
                  </a:cxn>
                  <a:cxn ang="0">
                    <a:pos x="117" y="462"/>
                  </a:cxn>
                  <a:cxn ang="0">
                    <a:pos x="109" y="537"/>
                  </a:cxn>
                  <a:cxn ang="0">
                    <a:pos x="99" y="615"/>
                  </a:cxn>
                  <a:cxn ang="0">
                    <a:pos x="87" y="696"/>
                  </a:cxn>
                  <a:cxn ang="0">
                    <a:pos x="77" y="685"/>
                  </a:cxn>
                  <a:cxn ang="0">
                    <a:pos x="65" y="674"/>
                  </a:cxn>
                  <a:cxn ang="0">
                    <a:pos x="55" y="663"/>
                  </a:cxn>
                  <a:cxn ang="0">
                    <a:pos x="43" y="652"/>
                  </a:cxn>
                  <a:cxn ang="0">
                    <a:pos x="33" y="641"/>
                  </a:cxn>
                  <a:cxn ang="0">
                    <a:pos x="21" y="630"/>
                  </a:cxn>
                  <a:cxn ang="0">
                    <a:pos x="11" y="619"/>
                  </a:cxn>
                  <a:cxn ang="0">
                    <a:pos x="0" y="608"/>
                  </a:cxn>
                </a:cxnLst>
                <a:rect l="0" t="0" r="r" b="b"/>
                <a:pathLst>
                  <a:path w="157" h="696">
                    <a:moveTo>
                      <a:pt x="0" y="608"/>
                    </a:moveTo>
                    <a:lnTo>
                      <a:pt x="8" y="538"/>
                    </a:lnTo>
                    <a:lnTo>
                      <a:pt x="15" y="468"/>
                    </a:lnTo>
                    <a:lnTo>
                      <a:pt x="23" y="398"/>
                    </a:lnTo>
                    <a:lnTo>
                      <a:pt x="31" y="329"/>
                    </a:lnTo>
                    <a:lnTo>
                      <a:pt x="38" y="259"/>
                    </a:lnTo>
                    <a:lnTo>
                      <a:pt x="46" y="189"/>
                    </a:lnTo>
                    <a:lnTo>
                      <a:pt x="54" y="120"/>
                    </a:lnTo>
                    <a:lnTo>
                      <a:pt x="61" y="49"/>
                    </a:lnTo>
                    <a:lnTo>
                      <a:pt x="74" y="43"/>
                    </a:lnTo>
                    <a:lnTo>
                      <a:pt x="85" y="37"/>
                    </a:lnTo>
                    <a:lnTo>
                      <a:pt x="98" y="31"/>
                    </a:lnTo>
                    <a:lnTo>
                      <a:pt x="109" y="24"/>
                    </a:lnTo>
                    <a:lnTo>
                      <a:pt x="121" y="18"/>
                    </a:lnTo>
                    <a:lnTo>
                      <a:pt x="133" y="13"/>
                    </a:lnTo>
                    <a:lnTo>
                      <a:pt x="145" y="6"/>
                    </a:lnTo>
                    <a:lnTo>
                      <a:pt x="157" y="0"/>
                    </a:lnTo>
                    <a:lnTo>
                      <a:pt x="147" y="113"/>
                    </a:lnTo>
                    <a:lnTo>
                      <a:pt x="139" y="214"/>
                    </a:lnTo>
                    <a:lnTo>
                      <a:pt x="131" y="303"/>
                    </a:lnTo>
                    <a:lnTo>
                      <a:pt x="125" y="384"/>
                    </a:lnTo>
                    <a:lnTo>
                      <a:pt x="117" y="462"/>
                    </a:lnTo>
                    <a:lnTo>
                      <a:pt x="109" y="537"/>
                    </a:lnTo>
                    <a:lnTo>
                      <a:pt x="99" y="615"/>
                    </a:lnTo>
                    <a:lnTo>
                      <a:pt x="87" y="696"/>
                    </a:lnTo>
                    <a:lnTo>
                      <a:pt x="77" y="685"/>
                    </a:lnTo>
                    <a:lnTo>
                      <a:pt x="65" y="674"/>
                    </a:lnTo>
                    <a:lnTo>
                      <a:pt x="55" y="663"/>
                    </a:lnTo>
                    <a:lnTo>
                      <a:pt x="43" y="652"/>
                    </a:lnTo>
                    <a:lnTo>
                      <a:pt x="33" y="641"/>
                    </a:lnTo>
                    <a:lnTo>
                      <a:pt x="21" y="630"/>
                    </a:lnTo>
                    <a:lnTo>
                      <a:pt x="11" y="619"/>
                    </a:lnTo>
                    <a:lnTo>
                      <a:pt x="0" y="608"/>
                    </a:lnTo>
                    <a:close/>
                  </a:path>
                </a:pathLst>
              </a:custGeom>
              <a:solidFill>
                <a:srgbClr val="9B5100"/>
              </a:solidFill>
              <a:ln w="9525">
                <a:noFill/>
                <a:round/>
                <a:headEnd/>
                <a:tailEnd/>
              </a:ln>
            </p:spPr>
            <p:txBody>
              <a:bodyPr/>
              <a:lstStyle/>
              <a:p>
                <a:endParaRPr lang="en-US"/>
              </a:p>
            </p:txBody>
          </p:sp>
          <p:sp>
            <p:nvSpPr>
              <p:cNvPr id="384056" name="Freeform 56"/>
              <p:cNvSpPr>
                <a:spLocks/>
              </p:cNvSpPr>
              <p:nvPr/>
            </p:nvSpPr>
            <p:spPr bwMode="auto">
              <a:xfrm>
                <a:off x="7284" y="1158"/>
                <a:ext cx="38" cy="160"/>
              </a:xfrm>
              <a:custGeom>
                <a:avLst/>
                <a:gdLst/>
                <a:ahLst/>
                <a:cxnLst>
                  <a:cxn ang="0">
                    <a:pos x="0" y="550"/>
                  </a:cxn>
                  <a:cxn ang="0">
                    <a:pos x="7" y="488"/>
                  </a:cxn>
                  <a:cxn ang="0">
                    <a:pos x="14" y="425"/>
                  </a:cxn>
                  <a:cxn ang="0">
                    <a:pos x="20" y="362"/>
                  </a:cxn>
                  <a:cxn ang="0">
                    <a:pos x="28" y="298"/>
                  </a:cxn>
                  <a:cxn ang="0">
                    <a:pos x="35" y="235"/>
                  </a:cxn>
                  <a:cxn ang="0">
                    <a:pos x="42" y="173"/>
                  </a:cxn>
                  <a:cxn ang="0">
                    <a:pos x="48" y="110"/>
                  </a:cxn>
                  <a:cxn ang="0">
                    <a:pos x="56" y="47"/>
                  </a:cxn>
                  <a:cxn ang="0">
                    <a:pos x="68" y="41"/>
                  </a:cxn>
                  <a:cxn ang="0">
                    <a:pos x="80" y="35"/>
                  </a:cxn>
                  <a:cxn ang="0">
                    <a:pos x="92" y="29"/>
                  </a:cxn>
                  <a:cxn ang="0">
                    <a:pos x="104" y="23"/>
                  </a:cxn>
                  <a:cxn ang="0">
                    <a:pos x="115" y="16"/>
                  </a:cxn>
                  <a:cxn ang="0">
                    <a:pos x="128" y="11"/>
                  </a:cxn>
                  <a:cxn ang="0">
                    <a:pos x="139" y="5"/>
                  </a:cxn>
                  <a:cxn ang="0">
                    <a:pos x="152" y="0"/>
                  </a:cxn>
                  <a:cxn ang="0">
                    <a:pos x="142" y="111"/>
                  </a:cxn>
                  <a:cxn ang="0">
                    <a:pos x="133" y="204"/>
                  </a:cxn>
                  <a:cxn ang="0">
                    <a:pos x="126" y="285"/>
                  </a:cxn>
                  <a:cxn ang="0">
                    <a:pos x="121" y="356"/>
                  </a:cxn>
                  <a:cxn ang="0">
                    <a:pos x="114" y="423"/>
                  </a:cxn>
                  <a:cxn ang="0">
                    <a:pos x="107" y="489"/>
                  </a:cxn>
                  <a:cxn ang="0">
                    <a:pos x="99" y="559"/>
                  </a:cxn>
                  <a:cxn ang="0">
                    <a:pos x="87" y="638"/>
                  </a:cxn>
                  <a:cxn ang="0">
                    <a:pos x="77" y="627"/>
                  </a:cxn>
                  <a:cxn ang="0">
                    <a:pos x="65" y="616"/>
                  </a:cxn>
                  <a:cxn ang="0">
                    <a:pos x="55" y="605"/>
                  </a:cxn>
                  <a:cxn ang="0">
                    <a:pos x="43" y="594"/>
                  </a:cxn>
                  <a:cxn ang="0">
                    <a:pos x="33" y="583"/>
                  </a:cxn>
                  <a:cxn ang="0">
                    <a:pos x="21" y="572"/>
                  </a:cxn>
                  <a:cxn ang="0">
                    <a:pos x="11" y="561"/>
                  </a:cxn>
                  <a:cxn ang="0">
                    <a:pos x="0" y="550"/>
                  </a:cxn>
                </a:cxnLst>
                <a:rect l="0" t="0" r="r" b="b"/>
                <a:pathLst>
                  <a:path w="152" h="638">
                    <a:moveTo>
                      <a:pt x="0" y="550"/>
                    </a:moveTo>
                    <a:lnTo>
                      <a:pt x="7" y="488"/>
                    </a:lnTo>
                    <a:lnTo>
                      <a:pt x="14" y="425"/>
                    </a:lnTo>
                    <a:lnTo>
                      <a:pt x="20" y="362"/>
                    </a:lnTo>
                    <a:lnTo>
                      <a:pt x="28" y="298"/>
                    </a:lnTo>
                    <a:lnTo>
                      <a:pt x="35" y="235"/>
                    </a:lnTo>
                    <a:lnTo>
                      <a:pt x="42" y="173"/>
                    </a:lnTo>
                    <a:lnTo>
                      <a:pt x="48" y="110"/>
                    </a:lnTo>
                    <a:lnTo>
                      <a:pt x="56" y="47"/>
                    </a:lnTo>
                    <a:lnTo>
                      <a:pt x="68" y="41"/>
                    </a:lnTo>
                    <a:lnTo>
                      <a:pt x="80" y="35"/>
                    </a:lnTo>
                    <a:lnTo>
                      <a:pt x="92" y="29"/>
                    </a:lnTo>
                    <a:lnTo>
                      <a:pt x="104" y="23"/>
                    </a:lnTo>
                    <a:lnTo>
                      <a:pt x="115" y="16"/>
                    </a:lnTo>
                    <a:lnTo>
                      <a:pt x="128" y="11"/>
                    </a:lnTo>
                    <a:lnTo>
                      <a:pt x="139" y="5"/>
                    </a:lnTo>
                    <a:lnTo>
                      <a:pt x="152" y="0"/>
                    </a:lnTo>
                    <a:lnTo>
                      <a:pt x="142" y="111"/>
                    </a:lnTo>
                    <a:lnTo>
                      <a:pt x="133" y="204"/>
                    </a:lnTo>
                    <a:lnTo>
                      <a:pt x="126" y="285"/>
                    </a:lnTo>
                    <a:lnTo>
                      <a:pt x="121" y="356"/>
                    </a:lnTo>
                    <a:lnTo>
                      <a:pt x="114" y="423"/>
                    </a:lnTo>
                    <a:lnTo>
                      <a:pt x="107" y="489"/>
                    </a:lnTo>
                    <a:lnTo>
                      <a:pt x="99" y="559"/>
                    </a:lnTo>
                    <a:lnTo>
                      <a:pt x="87" y="638"/>
                    </a:lnTo>
                    <a:lnTo>
                      <a:pt x="77" y="627"/>
                    </a:lnTo>
                    <a:lnTo>
                      <a:pt x="65" y="616"/>
                    </a:lnTo>
                    <a:lnTo>
                      <a:pt x="55" y="605"/>
                    </a:lnTo>
                    <a:lnTo>
                      <a:pt x="43" y="594"/>
                    </a:lnTo>
                    <a:lnTo>
                      <a:pt x="33" y="583"/>
                    </a:lnTo>
                    <a:lnTo>
                      <a:pt x="21" y="572"/>
                    </a:lnTo>
                    <a:lnTo>
                      <a:pt x="11" y="561"/>
                    </a:lnTo>
                    <a:lnTo>
                      <a:pt x="0" y="550"/>
                    </a:lnTo>
                    <a:close/>
                  </a:path>
                </a:pathLst>
              </a:custGeom>
              <a:solidFill>
                <a:srgbClr val="9E5400"/>
              </a:solidFill>
              <a:ln w="9525">
                <a:noFill/>
                <a:round/>
                <a:headEnd/>
                <a:tailEnd/>
              </a:ln>
            </p:spPr>
            <p:txBody>
              <a:bodyPr/>
              <a:lstStyle/>
              <a:p>
                <a:endParaRPr lang="en-US"/>
              </a:p>
            </p:txBody>
          </p:sp>
          <p:sp>
            <p:nvSpPr>
              <p:cNvPr id="384057" name="Freeform 57"/>
              <p:cNvSpPr>
                <a:spLocks/>
              </p:cNvSpPr>
              <p:nvPr/>
            </p:nvSpPr>
            <p:spPr bwMode="auto">
              <a:xfrm>
                <a:off x="7284" y="1172"/>
                <a:ext cx="37" cy="146"/>
              </a:xfrm>
              <a:custGeom>
                <a:avLst/>
                <a:gdLst/>
                <a:ahLst/>
                <a:cxnLst>
                  <a:cxn ang="0">
                    <a:pos x="0" y="494"/>
                  </a:cxn>
                  <a:cxn ang="0">
                    <a:pos x="7" y="439"/>
                  </a:cxn>
                  <a:cxn ang="0">
                    <a:pos x="13" y="382"/>
                  </a:cxn>
                  <a:cxn ang="0">
                    <a:pos x="19" y="327"/>
                  </a:cxn>
                  <a:cxn ang="0">
                    <a:pos x="25" y="270"/>
                  </a:cxn>
                  <a:cxn ang="0">
                    <a:pos x="32" y="215"/>
                  </a:cxn>
                  <a:cxn ang="0">
                    <a:pos x="38" y="158"/>
                  </a:cxn>
                  <a:cxn ang="0">
                    <a:pos x="44" y="102"/>
                  </a:cxn>
                  <a:cxn ang="0">
                    <a:pos x="51" y="45"/>
                  </a:cxn>
                  <a:cxn ang="0">
                    <a:pos x="63" y="40"/>
                  </a:cxn>
                  <a:cxn ang="0">
                    <a:pos x="75" y="34"/>
                  </a:cxn>
                  <a:cxn ang="0">
                    <a:pos x="87" y="29"/>
                  </a:cxn>
                  <a:cxn ang="0">
                    <a:pos x="99" y="23"/>
                  </a:cxn>
                  <a:cxn ang="0">
                    <a:pos x="110" y="18"/>
                  </a:cxn>
                  <a:cxn ang="0">
                    <a:pos x="123" y="12"/>
                  </a:cxn>
                  <a:cxn ang="0">
                    <a:pos x="134" y="7"/>
                  </a:cxn>
                  <a:cxn ang="0">
                    <a:pos x="147" y="0"/>
                  </a:cxn>
                  <a:cxn ang="0">
                    <a:pos x="135" y="109"/>
                  </a:cxn>
                  <a:cxn ang="0">
                    <a:pos x="127" y="196"/>
                  </a:cxn>
                  <a:cxn ang="0">
                    <a:pos x="121" y="267"/>
                  </a:cxn>
                  <a:cxn ang="0">
                    <a:pos x="116" y="328"/>
                  </a:cxn>
                  <a:cxn ang="0">
                    <a:pos x="111" y="385"/>
                  </a:cxn>
                  <a:cxn ang="0">
                    <a:pos x="106" y="441"/>
                  </a:cxn>
                  <a:cxn ang="0">
                    <a:pos x="98" y="506"/>
                  </a:cxn>
                  <a:cxn ang="0">
                    <a:pos x="87" y="582"/>
                  </a:cxn>
                  <a:cxn ang="0">
                    <a:pos x="77" y="571"/>
                  </a:cxn>
                  <a:cxn ang="0">
                    <a:pos x="65" y="560"/>
                  </a:cxn>
                  <a:cxn ang="0">
                    <a:pos x="55" y="549"/>
                  </a:cxn>
                  <a:cxn ang="0">
                    <a:pos x="43" y="538"/>
                  </a:cxn>
                  <a:cxn ang="0">
                    <a:pos x="33" y="527"/>
                  </a:cxn>
                  <a:cxn ang="0">
                    <a:pos x="21" y="516"/>
                  </a:cxn>
                  <a:cxn ang="0">
                    <a:pos x="11" y="505"/>
                  </a:cxn>
                  <a:cxn ang="0">
                    <a:pos x="0" y="494"/>
                  </a:cxn>
                </a:cxnLst>
                <a:rect l="0" t="0" r="r" b="b"/>
                <a:pathLst>
                  <a:path w="147" h="582">
                    <a:moveTo>
                      <a:pt x="0" y="494"/>
                    </a:moveTo>
                    <a:lnTo>
                      <a:pt x="7" y="439"/>
                    </a:lnTo>
                    <a:lnTo>
                      <a:pt x="13" y="382"/>
                    </a:lnTo>
                    <a:lnTo>
                      <a:pt x="19" y="327"/>
                    </a:lnTo>
                    <a:lnTo>
                      <a:pt x="25" y="270"/>
                    </a:lnTo>
                    <a:lnTo>
                      <a:pt x="32" y="215"/>
                    </a:lnTo>
                    <a:lnTo>
                      <a:pt x="38" y="158"/>
                    </a:lnTo>
                    <a:lnTo>
                      <a:pt x="44" y="102"/>
                    </a:lnTo>
                    <a:lnTo>
                      <a:pt x="51" y="45"/>
                    </a:lnTo>
                    <a:lnTo>
                      <a:pt x="63" y="40"/>
                    </a:lnTo>
                    <a:lnTo>
                      <a:pt x="75" y="34"/>
                    </a:lnTo>
                    <a:lnTo>
                      <a:pt x="87" y="29"/>
                    </a:lnTo>
                    <a:lnTo>
                      <a:pt x="99" y="23"/>
                    </a:lnTo>
                    <a:lnTo>
                      <a:pt x="110" y="18"/>
                    </a:lnTo>
                    <a:lnTo>
                      <a:pt x="123" y="12"/>
                    </a:lnTo>
                    <a:lnTo>
                      <a:pt x="134" y="7"/>
                    </a:lnTo>
                    <a:lnTo>
                      <a:pt x="147" y="0"/>
                    </a:lnTo>
                    <a:lnTo>
                      <a:pt x="135" y="109"/>
                    </a:lnTo>
                    <a:lnTo>
                      <a:pt x="127" y="196"/>
                    </a:lnTo>
                    <a:lnTo>
                      <a:pt x="121" y="267"/>
                    </a:lnTo>
                    <a:lnTo>
                      <a:pt x="116" y="328"/>
                    </a:lnTo>
                    <a:lnTo>
                      <a:pt x="111" y="385"/>
                    </a:lnTo>
                    <a:lnTo>
                      <a:pt x="106" y="441"/>
                    </a:lnTo>
                    <a:lnTo>
                      <a:pt x="98" y="506"/>
                    </a:lnTo>
                    <a:lnTo>
                      <a:pt x="87" y="582"/>
                    </a:lnTo>
                    <a:lnTo>
                      <a:pt x="77" y="571"/>
                    </a:lnTo>
                    <a:lnTo>
                      <a:pt x="65" y="560"/>
                    </a:lnTo>
                    <a:lnTo>
                      <a:pt x="55" y="549"/>
                    </a:lnTo>
                    <a:lnTo>
                      <a:pt x="43" y="538"/>
                    </a:lnTo>
                    <a:lnTo>
                      <a:pt x="33" y="527"/>
                    </a:lnTo>
                    <a:lnTo>
                      <a:pt x="21" y="516"/>
                    </a:lnTo>
                    <a:lnTo>
                      <a:pt x="11" y="505"/>
                    </a:lnTo>
                    <a:lnTo>
                      <a:pt x="0" y="494"/>
                    </a:lnTo>
                    <a:close/>
                  </a:path>
                </a:pathLst>
              </a:custGeom>
              <a:solidFill>
                <a:srgbClr val="A05600"/>
              </a:solidFill>
              <a:ln w="9525">
                <a:noFill/>
                <a:round/>
                <a:headEnd/>
                <a:tailEnd/>
              </a:ln>
            </p:spPr>
            <p:txBody>
              <a:bodyPr/>
              <a:lstStyle/>
              <a:p>
                <a:endParaRPr lang="en-US"/>
              </a:p>
            </p:txBody>
          </p:sp>
          <p:sp>
            <p:nvSpPr>
              <p:cNvPr id="384058" name="Freeform 58"/>
              <p:cNvSpPr>
                <a:spLocks/>
              </p:cNvSpPr>
              <p:nvPr/>
            </p:nvSpPr>
            <p:spPr bwMode="auto">
              <a:xfrm>
                <a:off x="7284" y="1186"/>
                <a:ext cx="35" cy="132"/>
              </a:xfrm>
              <a:custGeom>
                <a:avLst/>
                <a:gdLst/>
                <a:ahLst/>
                <a:cxnLst>
                  <a:cxn ang="0">
                    <a:pos x="0" y="436"/>
                  </a:cxn>
                  <a:cxn ang="0">
                    <a:pos x="6" y="387"/>
                  </a:cxn>
                  <a:cxn ang="0">
                    <a:pos x="12" y="338"/>
                  </a:cxn>
                  <a:cxn ang="0">
                    <a:pos x="17" y="289"/>
                  </a:cxn>
                  <a:cxn ang="0">
                    <a:pos x="23" y="240"/>
                  </a:cxn>
                  <a:cxn ang="0">
                    <a:pos x="29" y="191"/>
                  </a:cxn>
                  <a:cxn ang="0">
                    <a:pos x="35" y="142"/>
                  </a:cxn>
                  <a:cxn ang="0">
                    <a:pos x="40" y="93"/>
                  </a:cxn>
                  <a:cxn ang="0">
                    <a:pos x="45" y="44"/>
                  </a:cxn>
                  <a:cxn ang="0">
                    <a:pos x="58" y="39"/>
                  </a:cxn>
                  <a:cxn ang="0">
                    <a:pos x="69" y="32"/>
                  </a:cxn>
                  <a:cxn ang="0">
                    <a:pos x="82" y="27"/>
                  </a:cxn>
                  <a:cxn ang="0">
                    <a:pos x="93" y="22"/>
                  </a:cxn>
                  <a:cxn ang="0">
                    <a:pos x="105" y="17"/>
                  </a:cxn>
                  <a:cxn ang="0">
                    <a:pos x="117" y="10"/>
                  </a:cxn>
                  <a:cxn ang="0">
                    <a:pos x="129" y="5"/>
                  </a:cxn>
                  <a:cxn ang="0">
                    <a:pos x="142" y="0"/>
                  </a:cxn>
                  <a:cxn ang="0">
                    <a:pos x="129" y="106"/>
                  </a:cxn>
                  <a:cxn ang="0">
                    <a:pos x="121" y="186"/>
                  </a:cxn>
                  <a:cxn ang="0">
                    <a:pos x="115" y="248"/>
                  </a:cxn>
                  <a:cxn ang="0">
                    <a:pos x="112" y="298"/>
                  </a:cxn>
                  <a:cxn ang="0">
                    <a:pos x="108" y="344"/>
                  </a:cxn>
                  <a:cxn ang="0">
                    <a:pos x="104" y="392"/>
                  </a:cxn>
                  <a:cxn ang="0">
                    <a:pos x="98" y="450"/>
                  </a:cxn>
                  <a:cxn ang="0">
                    <a:pos x="87" y="524"/>
                  </a:cxn>
                  <a:cxn ang="0">
                    <a:pos x="77" y="513"/>
                  </a:cxn>
                  <a:cxn ang="0">
                    <a:pos x="65" y="502"/>
                  </a:cxn>
                  <a:cxn ang="0">
                    <a:pos x="55" y="491"/>
                  </a:cxn>
                  <a:cxn ang="0">
                    <a:pos x="43" y="480"/>
                  </a:cxn>
                  <a:cxn ang="0">
                    <a:pos x="33" y="469"/>
                  </a:cxn>
                  <a:cxn ang="0">
                    <a:pos x="21" y="458"/>
                  </a:cxn>
                  <a:cxn ang="0">
                    <a:pos x="11" y="447"/>
                  </a:cxn>
                  <a:cxn ang="0">
                    <a:pos x="0" y="436"/>
                  </a:cxn>
                </a:cxnLst>
                <a:rect l="0" t="0" r="r" b="b"/>
                <a:pathLst>
                  <a:path w="142" h="524">
                    <a:moveTo>
                      <a:pt x="0" y="436"/>
                    </a:moveTo>
                    <a:lnTo>
                      <a:pt x="6" y="387"/>
                    </a:lnTo>
                    <a:lnTo>
                      <a:pt x="12" y="338"/>
                    </a:lnTo>
                    <a:lnTo>
                      <a:pt x="17" y="289"/>
                    </a:lnTo>
                    <a:lnTo>
                      <a:pt x="23" y="240"/>
                    </a:lnTo>
                    <a:lnTo>
                      <a:pt x="29" y="191"/>
                    </a:lnTo>
                    <a:lnTo>
                      <a:pt x="35" y="142"/>
                    </a:lnTo>
                    <a:lnTo>
                      <a:pt x="40" y="93"/>
                    </a:lnTo>
                    <a:lnTo>
                      <a:pt x="45" y="44"/>
                    </a:lnTo>
                    <a:lnTo>
                      <a:pt x="58" y="39"/>
                    </a:lnTo>
                    <a:lnTo>
                      <a:pt x="69" y="32"/>
                    </a:lnTo>
                    <a:lnTo>
                      <a:pt x="82" y="27"/>
                    </a:lnTo>
                    <a:lnTo>
                      <a:pt x="93" y="22"/>
                    </a:lnTo>
                    <a:lnTo>
                      <a:pt x="105" y="17"/>
                    </a:lnTo>
                    <a:lnTo>
                      <a:pt x="117" y="10"/>
                    </a:lnTo>
                    <a:lnTo>
                      <a:pt x="129" y="5"/>
                    </a:lnTo>
                    <a:lnTo>
                      <a:pt x="142" y="0"/>
                    </a:lnTo>
                    <a:lnTo>
                      <a:pt x="129" y="106"/>
                    </a:lnTo>
                    <a:lnTo>
                      <a:pt x="121" y="186"/>
                    </a:lnTo>
                    <a:lnTo>
                      <a:pt x="115" y="248"/>
                    </a:lnTo>
                    <a:lnTo>
                      <a:pt x="112" y="298"/>
                    </a:lnTo>
                    <a:lnTo>
                      <a:pt x="108" y="344"/>
                    </a:lnTo>
                    <a:lnTo>
                      <a:pt x="104" y="392"/>
                    </a:lnTo>
                    <a:lnTo>
                      <a:pt x="98" y="450"/>
                    </a:lnTo>
                    <a:lnTo>
                      <a:pt x="87" y="524"/>
                    </a:lnTo>
                    <a:lnTo>
                      <a:pt x="77" y="513"/>
                    </a:lnTo>
                    <a:lnTo>
                      <a:pt x="65" y="502"/>
                    </a:lnTo>
                    <a:lnTo>
                      <a:pt x="55" y="491"/>
                    </a:lnTo>
                    <a:lnTo>
                      <a:pt x="43" y="480"/>
                    </a:lnTo>
                    <a:lnTo>
                      <a:pt x="33" y="469"/>
                    </a:lnTo>
                    <a:lnTo>
                      <a:pt x="21" y="458"/>
                    </a:lnTo>
                    <a:lnTo>
                      <a:pt x="11" y="447"/>
                    </a:lnTo>
                    <a:lnTo>
                      <a:pt x="0" y="436"/>
                    </a:lnTo>
                    <a:close/>
                  </a:path>
                </a:pathLst>
              </a:custGeom>
              <a:solidFill>
                <a:srgbClr val="A55B00"/>
              </a:solidFill>
              <a:ln w="9525">
                <a:noFill/>
                <a:round/>
                <a:headEnd/>
                <a:tailEnd/>
              </a:ln>
            </p:spPr>
            <p:txBody>
              <a:bodyPr/>
              <a:lstStyle/>
              <a:p>
                <a:endParaRPr lang="en-US"/>
              </a:p>
            </p:txBody>
          </p:sp>
          <p:sp>
            <p:nvSpPr>
              <p:cNvPr id="384059" name="Freeform 59"/>
              <p:cNvSpPr>
                <a:spLocks/>
              </p:cNvSpPr>
              <p:nvPr/>
            </p:nvSpPr>
            <p:spPr bwMode="auto">
              <a:xfrm>
                <a:off x="7284" y="1201"/>
                <a:ext cx="34" cy="117"/>
              </a:xfrm>
              <a:custGeom>
                <a:avLst/>
                <a:gdLst/>
                <a:ahLst/>
                <a:cxnLst>
                  <a:cxn ang="0">
                    <a:pos x="0" y="380"/>
                  </a:cxn>
                  <a:cxn ang="0">
                    <a:pos x="6" y="339"/>
                  </a:cxn>
                  <a:cxn ang="0">
                    <a:pos x="11" y="297"/>
                  </a:cxn>
                  <a:cxn ang="0">
                    <a:pos x="15" y="255"/>
                  </a:cxn>
                  <a:cxn ang="0">
                    <a:pos x="20" y="212"/>
                  </a:cxn>
                  <a:cxn ang="0">
                    <a:pos x="25" y="170"/>
                  </a:cxn>
                  <a:cxn ang="0">
                    <a:pos x="30" y="128"/>
                  </a:cxn>
                  <a:cxn ang="0">
                    <a:pos x="35" y="86"/>
                  </a:cxn>
                  <a:cxn ang="0">
                    <a:pos x="40" y="44"/>
                  </a:cxn>
                  <a:cxn ang="0">
                    <a:pos x="53" y="39"/>
                  </a:cxn>
                  <a:cxn ang="0">
                    <a:pos x="64" y="33"/>
                  </a:cxn>
                  <a:cxn ang="0">
                    <a:pos x="77" y="28"/>
                  </a:cxn>
                  <a:cxn ang="0">
                    <a:pos x="88" y="22"/>
                  </a:cxn>
                  <a:cxn ang="0">
                    <a:pos x="100" y="17"/>
                  </a:cxn>
                  <a:cxn ang="0">
                    <a:pos x="111" y="11"/>
                  </a:cxn>
                  <a:cxn ang="0">
                    <a:pos x="124" y="6"/>
                  </a:cxn>
                  <a:cxn ang="0">
                    <a:pos x="135" y="0"/>
                  </a:cxn>
                  <a:cxn ang="0">
                    <a:pos x="123" y="104"/>
                  </a:cxn>
                  <a:cxn ang="0">
                    <a:pos x="114" y="178"/>
                  </a:cxn>
                  <a:cxn ang="0">
                    <a:pos x="110" y="231"/>
                  </a:cxn>
                  <a:cxn ang="0">
                    <a:pos x="108" y="271"/>
                  </a:cxn>
                  <a:cxn ang="0">
                    <a:pos x="106" y="306"/>
                  </a:cxn>
                  <a:cxn ang="0">
                    <a:pos x="103" y="345"/>
                  </a:cxn>
                  <a:cxn ang="0">
                    <a:pos x="97" y="396"/>
                  </a:cxn>
                  <a:cxn ang="0">
                    <a:pos x="87" y="468"/>
                  </a:cxn>
                  <a:cxn ang="0">
                    <a:pos x="77" y="457"/>
                  </a:cxn>
                  <a:cxn ang="0">
                    <a:pos x="65" y="446"/>
                  </a:cxn>
                  <a:cxn ang="0">
                    <a:pos x="55" y="435"/>
                  </a:cxn>
                  <a:cxn ang="0">
                    <a:pos x="43" y="424"/>
                  </a:cxn>
                  <a:cxn ang="0">
                    <a:pos x="33" y="413"/>
                  </a:cxn>
                  <a:cxn ang="0">
                    <a:pos x="21" y="402"/>
                  </a:cxn>
                  <a:cxn ang="0">
                    <a:pos x="11" y="391"/>
                  </a:cxn>
                  <a:cxn ang="0">
                    <a:pos x="0" y="380"/>
                  </a:cxn>
                </a:cxnLst>
                <a:rect l="0" t="0" r="r" b="b"/>
                <a:pathLst>
                  <a:path w="135" h="468">
                    <a:moveTo>
                      <a:pt x="0" y="380"/>
                    </a:moveTo>
                    <a:lnTo>
                      <a:pt x="6" y="339"/>
                    </a:lnTo>
                    <a:lnTo>
                      <a:pt x="11" y="297"/>
                    </a:lnTo>
                    <a:lnTo>
                      <a:pt x="15" y="255"/>
                    </a:lnTo>
                    <a:lnTo>
                      <a:pt x="20" y="212"/>
                    </a:lnTo>
                    <a:lnTo>
                      <a:pt x="25" y="170"/>
                    </a:lnTo>
                    <a:lnTo>
                      <a:pt x="30" y="128"/>
                    </a:lnTo>
                    <a:lnTo>
                      <a:pt x="35" y="86"/>
                    </a:lnTo>
                    <a:lnTo>
                      <a:pt x="40" y="44"/>
                    </a:lnTo>
                    <a:lnTo>
                      <a:pt x="53" y="39"/>
                    </a:lnTo>
                    <a:lnTo>
                      <a:pt x="64" y="33"/>
                    </a:lnTo>
                    <a:lnTo>
                      <a:pt x="77" y="28"/>
                    </a:lnTo>
                    <a:lnTo>
                      <a:pt x="88" y="22"/>
                    </a:lnTo>
                    <a:lnTo>
                      <a:pt x="100" y="17"/>
                    </a:lnTo>
                    <a:lnTo>
                      <a:pt x="111" y="11"/>
                    </a:lnTo>
                    <a:lnTo>
                      <a:pt x="124" y="6"/>
                    </a:lnTo>
                    <a:lnTo>
                      <a:pt x="135" y="0"/>
                    </a:lnTo>
                    <a:lnTo>
                      <a:pt x="123" y="104"/>
                    </a:lnTo>
                    <a:lnTo>
                      <a:pt x="114" y="178"/>
                    </a:lnTo>
                    <a:lnTo>
                      <a:pt x="110" y="231"/>
                    </a:lnTo>
                    <a:lnTo>
                      <a:pt x="108" y="271"/>
                    </a:lnTo>
                    <a:lnTo>
                      <a:pt x="106" y="306"/>
                    </a:lnTo>
                    <a:lnTo>
                      <a:pt x="103" y="345"/>
                    </a:lnTo>
                    <a:lnTo>
                      <a:pt x="97" y="396"/>
                    </a:lnTo>
                    <a:lnTo>
                      <a:pt x="87" y="468"/>
                    </a:lnTo>
                    <a:lnTo>
                      <a:pt x="77" y="457"/>
                    </a:lnTo>
                    <a:lnTo>
                      <a:pt x="65" y="446"/>
                    </a:lnTo>
                    <a:lnTo>
                      <a:pt x="55" y="435"/>
                    </a:lnTo>
                    <a:lnTo>
                      <a:pt x="43" y="424"/>
                    </a:lnTo>
                    <a:lnTo>
                      <a:pt x="33" y="413"/>
                    </a:lnTo>
                    <a:lnTo>
                      <a:pt x="21" y="402"/>
                    </a:lnTo>
                    <a:lnTo>
                      <a:pt x="11" y="391"/>
                    </a:lnTo>
                    <a:lnTo>
                      <a:pt x="0" y="380"/>
                    </a:lnTo>
                    <a:close/>
                  </a:path>
                </a:pathLst>
              </a:custGeom>
              <a:solidFill>
                <a:srgbClr val="A85E00"/>
              </a:solidFill>
              <a:ln w="9525">
                <a:noFill/>
                <a:round/>
                <a:headEnd/>
                <a:tailEnd/>
              </a:ln>
            </p:spPr>
            <p:txBody>
              <a:bodyPr/>
              <a:lstStyle/>
              <a:p>
                <a:endParaRPr lang="en-US"/>
              </a:p>
            </p:txBody>
          </p:sp>
          <p:sp>
            <p:nvSpPr>
              <p:cNvPr id="384060" name="Freeform 60"/>
              <p:cNvSpPr>
                <a:spLocks/>
              </p:cNvSpPr>
              <p:nvPr/>
            </p:nvSpPr>
            <p:spPr bwMode="auto">
              <a:xfrm>
                <a:off x="7284" y="1215"/>
                <a:ext cx="33" cy="103"/>
              </a:xfrm>
              <a:custGeom>
                <a:avLst/>
                <a:gdLst/>
                <a:ahLst/>
                <a:cxnLst>
                  <a:cxn ang="0">
                    <a:pos x="0" y="322"/>
                  </a:cxn>
                  <a:cxn ang="0">
                    <a:pos x="5" y="288"/>
                  </a:cxn>
                  <a:cxn ang="0">
                    <a:pos x="9" y="252"/>
                  </a:cxn>
                  <a:cxn ang="0">
                    <a:pos x="13" y="218"/>
                  </a:cxn>
                  <a:cxn ang="0">
                    <a:pos x="18" y="182"/>
                  </a:cxn>
                  <a:cxn ang="0">
                    <a:pos x="22" y="147"/>
                  </a:cxn>
                  <a:cxn ang="0">
                    <a:pos x="27" y="112"/>
                  </a:cxn>
                  <a:cxn ang="0">
                    <a:pos x="31" y="76"/>
                  </a:cxn>
                  <a:cxn ang="0">
                    <a:pos x="35" y="42"/>
                  </a:cxn>
                  <a:cxn ang="0">
                    <a:pos x="47" y="37"/>
                  </a:cxn>
                  <a:cxn ang="0">
                    <a:pos x="59" y="31"/>
                  </a:cxn>
                  <a:cxn ang="0">
                    <a:pos x="71" y="26"/>
                  </a:cxn>
                  <a:cxn ang="0">
                    <a:pos x="83" y="21"/>
                  </a:cxn>
                  <a:cxn ang="0">
                    <a:pos x="94" y="16"/>
                  </a:cxn>
                  <a:cxn ang="0">
                    <a:pos x="106" y="10"/>
                  </a:cxn>
                  <a:cxn ang="0">
                    <a:pos x="119" y="5"/>
                  </a:cxn>
                  <a:cxn ang="0">
                    <a:pos x="130" y="0"/>
                  </a:cxn>
                  <a:cxn ang="0">
                    <a:pos x="116" y="102"/>
                  </a:cxn>
                  <a:cxn ang="0">
                    <a:pos x="108" y="169"/>
                  </a:cxn>
                  <a:cxn ang="0">
                    <a:pos x="105" y="213"/>
                  </a:cxn>
                  <a:cxn ang="0">
                    <a:pos x="104" y="242"/>
                  </a:cxn>
                  <a:cxn ang="0">
                    <a:pos x="103" y="267"/>
                  </a:cxn>
                  <a:cxn ang="0">
                    <a:pos x="101" y="296"/>
                  </a:cxn>
                  <a:cxn ang="0">
                    <a:pos x="97" y="341"/>
                  </a:cxn>
                  <a:cxn ang="0">
                    <a:pos x="87" y="410"/>
                  </a:cxn>
                  <a:cxn ang="0">
                    <a:pos x="77" y="399"/>
                  </a:cxn>
                  <a:cxn ang="0">
                    <a:pos x="65" y="388"/>
                  </a:cxn>
                  <a:cxn ang="0">
                    <a:pos x="55" y="377"/>
                  </a:cxn>
                  <a:cxn ang="0">
                    <a:pos x="43" y="366"/>
                  </a:cxn>
                  <a:cxn ang="0">
                    <a:pos x="33" y="355"/>
                  </a:cxn>
                  <a:cxn ang="0">
                    <a:pos x="21" y="344"/>
                  </a:cxn>
                  <a:cxn ang="0">
                    <a:pos x="11" y="333"/>
                  </a:cxn>
                  <a:cxn ang="0">
                    <a:pos x="0" y="322"/>
                  </a:cxn>
                </a:cxnLst>
                <a:rect l="0" t="0" r="r" b="b"/>
                <a:pathLst>
                  <a:path w="130" h="410">
                    <a:moveTo>
                      <a:pt x="0" y="322"/>
                    </a:moveTo>
                    <a:lnTo>
                      <a:pt x="5" y="288"/>
                    </a:lnTo>
                    <a:lnTo>
                      <a:pt x="9" y="252"/>
                    </a:lnTo>
                    <a:lnTo>
                      <a:pt x="13" y="218"/>
                    </a:lnTo>
                    <a:lnTo>
                      <a:pt x="18" y="182"/>
                    </a:lnTo>
                    <a:lnTo>
                      <a:pt x="22" y="147"/>
                    </a:lnTo>
                    <a:lnTo>
                      <a:pt x="27" y="112"/>
                    </a:lnTo>
                    <a:lnTo>
                      <a:pt x="31" y="76"/>
                    </a:lnTo>
                    <a:lnTo>
                      <a:pt x="35" y="42"/>
                    </a:lnTo>
                    <a:lnTo>
                      <a:pt x="47" y="37"/>
                    </a:lnTo>
                    <a:lnTo>
                      <a:pt x="59" y="31"/>
                    </a:lnTo>
                    <a:lnTo>
                      <a:pt x="71" y="26"/>
                    </a:lnTo>
                    <a:lnTo>
                      <a:pt x="83" y="21"/>
                    </a:lnTo>
                    <a:lnTo>
                      <a:pt x="94" y="16"/>
                    </a:lnTo>
                    <a:lnTo>
                      <a:pt x="106" y="10"/>
                    </a:lnTo>
                    <a:lnTo>
                      <a:pt x="119" y="5"/>
                    </a:lnTo>
                    <a:lnTo>
                      <a:pt x="130" y="0"/>
                    </a:lnTo>
                    <a:lnTo>
                      <a:pt x="116" y="102"/>
                    </a:lnTo>
                    <a:lnTo>
                      <a:pt x="108" y="169"/>
                    </a:lnTo>
                    <a:lnTo>
                      <a:pt x="105" y="213"/>
                    </a:lnTo>
                    <a:lnTo>
                      <a:pt x="104" y="242"/>
                    </a:lnTo>
                    <a:lnTo>
                      <a:pt x="103" y="267"/>
                    </a:lnTo>
                    <a:lnTo>
                      <a:pt x="101" y="296"/>
                    </a:lnTo>
                    <a:lnTo>
                      <a:pt x="97" y="341"/>
                    </a:lnTo>
                    <a:lnTo>
                      <a:pt x="87" y="410"/>
                    </a:lnTo>
                    <a:lnTo>
                      <a:pt x="77" y="399"/>
                    </a:lnTo>
                    <a:lnTo>
                      <a:pt x="65" y="388"/>
                    </a:lnTo>
                    <a:lnTo>
                      <a:pt x="55" y="377"/>
                    </a:lnTo>
                    <a:lnTo>
                      <a:pt x="43" y="366"/>
                    </a:lnTo>
                    <a:lnTo>
                      <a:pt x="33" y="355"/>
                    </a:lnTo>
                    <a:lnTo>
                      <a:pt x="21" y="344"/>
                    </a:lnTo>
                    <a:lnTo>
                      <a:pt x="11" y="333"/>
                    </a:lnTo>
                    <a:lnTo>
                      <a:pt x="0" y="322"/>
                    </a:lnTo>
                    <a:close/>
                  </a:path>
                </a:pathLst>
              </a:custGeom>
              <a:solidFill>
                <a:srgbClr val="AA6000"/>
              </a:solidFill>
              <a:ln w="9525">
                <a:noFill/>
                <a:round/>
                <a:headEnd/>
                <a:tailEnd/>
              </a:ln>
            </p:spPr>
            <p:txBody>
              <a:bodyPr/>
              <a:lstStyle/>
              <a:p>
                <a:endParaRPr lang="en-US"/>
              </a:p>
            </p:txBody>
          </p:sp>
          <p:sp>
            <p:nvSpPr>
              <p:cNvPr id="384061" name="Freeform 61"/>
              <p:cNvSpPr>
                <a:spLocks/>
              </p:cNvSpPr>
              <p:nvPr/>
            </p:nvSpPr>
            <p:spPr bwMode="auto">
              <a:xfrm>
                <a:off x="7284" y="1229"/>
                <a:ext cx="31" cy="89"/>
              </a:xfrm>
              <a:custGeom>
                <a:avLst/>
                <a:gdLst/>
                <a:ahLst/>
                <a:cxnLst>
                  <a:cxn ang="0">
                    <a:pos x="0" y="265"/>
                  </a:cxn>
                  <a:cxn ang="0">
                    <a:pos x="8" y="210"/>
                  </a:cxn>
                  <a:cxn ang="0">
                    <a:pos x="15" y="153"/>
                  </a:cxn>
                  <a:cxn ang="0">
                    <a:pos x="22" y="97"/>
                  </a:cxn>
                  <a:cxn ang="0">
                    <a:pos x="30" y="39"/>
                  </a:cxn>
                  <a:cxn ang="0">
                    <a:pos x="42" y="34"/>
                  </a:cxn>
                  <a:cxn ang="0">
                    <a:pos x="54" y="30"/>
                  </a:cxn>
                  <a:cxn ang="0">
                    <a:pos x="66" y="25"/>
                  </a:cxn>
                  <a:cxn ang="0">
                    <a:pos x="78" y="19"/>
                  </a:cxn>
                  <a:cxn ang="0">
                    <a:pos x="89" y="15"/>
                  </a:cxn>
                  <a:cxn ang="0">
                    <a:pos x="101" y="10"/>
                  </a:cxn>
                  <a:cxn ang="0">
                    <a:pos x="113" y="5"/>
                  </a:cxn>
                  <a:cxn ang="0">
                    <a:pos x="125" y="0"/>
                  </a:cxn>
                  <a:cxn ang="0">
                    <a:pos x="110" y="98"/>
                  </a:cxn>
                  <a:cxn ang="0">
                    <a:pos x="102" y="160"/>
                  </a:cxn>
                  <a:cxn ang="0">
                    <a:pos x="100" y="194"/>
                  </a:cxn>
                  <a:cxn ang="0">
                    <a:pos x="100" y="213"/>
                  </a:cxn>
                  <a:cxn ang="0">
                    <a:pos x="100" y="228"/>
                  </a:cxn>
                  <a:cxn ang="0">
                    <a:pos x="100" y="249"/>
                  </a:cxn>
                  <a:cxn ang="0">
                    <a:pos x="96" y="286"/>
                  </a:cxn>
                  <a:cxn ang="0">
                    <a:pos x="87" y="353"/>
                  </a:cxn>
                  <a:cxn ang="0">
                    <a:pos x="77" y="342"/>
                  </a:cxn>
                  <a:cxn ang="0">
                    <a:pos x="65" y="331"/>
                  </a:cxn>
                  <a:cxn ang="0">
                    <a:pos x="55" y="320"/>
                  </a:cxn>
                  <a:cxn ang="0">
                    <a:pos x="43" y="309"/>
                  </a:cxn>
                  <a:cxn ang="0">
                    <a:pos x="33" y="298"/>
                  </a:cxn>
                  <a:cxn ang="0">
                    <a:pos x="21" y="287"/>
                  </a:cxn>
                  <a:cxn ang="0">
                    <a:pos x="11" y="276"/>
                  </a:cxn>
                  <a:cxn ang="0">
                    <a:pos x="0" y="265"/>
                  </a:cxn>
                </a:cxnLst>
                <a:rect l="0" t="0" r="r" b="b"/>
                <a:pathLst>
                  <a:path w="125" h="353">
                    <a:moveTo>
                      <a:pt x="0" y="265"/>
                    </a:moveTo>
                    <a:lnTo>
                      <a:pt x="8" y="210"/>
                    </a:lnTo>
                    <a:lnTo>
                      <a:pt x="15" y="153"/>
                    </a:lnTo>
                    <a:lnTo>
                      <a:pt x="22" y="97"/>
                    </a:lnTo>
                    <a:lnTo>
                      <a:pt x="30" y="39"/>
                    </a:lnTo>
                    <a:lnTo>
                      <a:pt x="42" y="34"/>
                    </a:lnTo>
                    <a:lnTo>
                      <a:pt x="54" y="30"/>
                    </a:lnTo>
                    <a:lnTo>
                      <a:pt x="66" y="25"/>
                    </a:lnTo>
                    <a:lnTo>
                      <a:pt x="78" y="19"/>
                    </a:lnTo>
                    <a:lnTo>
                      <a:pt x="89" y="15"/>
                    </a:lnTo>
                    <a:lnTo>
                      <a:pt x="101" y="10"/>
                    </a:lnTo>
                    <a:lnTo>
                      <a:pt x="113" y="5"/>
                    </a:lnTo>
                    <a:lnTo>
                      <a:pt x="125" y="0"/>
                    </a:lnTo>
                    <a:lnTo>
                      <a:pt x="110" y="98"/>
                    </a:lnTo>
                    <a:lnTo>
                      <a:pt x="102" y="160"/>
                    </a:lnTo>
                    <a:lnTo>
                      <a:pt x="100" y="194"/>
                    </a:lnTo>
                    <a:lnTo>
                      <a:pt x="100" y="213"/>
                    </a:lnTo>
                    <a:lnTo>
                      <a:pt x="100" y="228"/>
                    </a:lnTo>
                    <a:lnTo>
                      <a:pt x="100" y="249"/>
                    </a:lnTo>
                    <a:lnTo>
                      <a:pt x="96" y="286"/>
                    </a:lnTo>
                    <a:lnTo>
                      <a:pt x="87" y="353"/>
                    </a:lnTo>
                    <a:lnTo>
                      <a:pt x="77" y="342"/>
                    </a:lnTo>
                    <a:lnTo>
                      <a:pt x="65" y="331"/>
                    </a:lnTo>
                    <a:lnTo>
                      <a:pt x="55" y="320"/>
                    </a:lnTo>
                    <a:lnTo>
                      <a:pt x="43" y="309"/>
                    </a:lnTo>
                    <a:lnTo>
                      <a:pt x="33" y="298"/>
                    </a:lnTo>
                    <a:lnTo>
                      <a:pt x="21" y="287"/>
                    </a:lnTo>
                    <a:lnTo>
                      <a:pt x="11" y="276"/>
                    </a:lnTo>
                    <a:lnTo>
                      <a:pt x="0" y="265"/>
                    </a:lnTo>
                    <a:close/>
                  </a:path>
                </a:pathLst>
              </a:custGeom>
              <a:solidFill>
                <a:srgbClr val="AD6000"/>
              </a:solidFill>
              <a:ln w="9525">
                <a:noFill/>
                <a:round/>
                <a:headEnd/>
                <a:tailEnd/>
              </a:ln>
            </p:spPr>
            <p:txBody>
              <a:bodyPr/>
              <a:lstStyle/>
              <a:p>
                <a:endParaRPr lang="en-US"/>
              </a:p>
            </p:txBody>
          </p:sp>
          <p:sp>
            <p:nvSpPr>
              <p:cNvPr id="384062" name="Freeform 62"/>
              <p:cNvSpPr>
                <a:spLocks/>
              </p:cNvSpPr>
              <p:nvPr/>
            </p:nvSpPr>
            <p:spPr bwMode="auto">
              <a:xfrm>
                <a:off x="7284" y="1244"/>
                <a:ext cx="30" cy="74"/>
              </a:xfrm>
              <a:custGeom>
                <a:avLst/>
                <a:gdLst/>
                <a:ahLst/>
                <a:cxnLst>
                  <a:cxn ang="0">
                    <a:pos x="0" y="208"/>
                  </a:cxn>
                  <a:cxn ang="0">
                    <a:pos x="7" y="166"/>
                  </a:cxn>
                  <a:cxn ang="0">
                    <a:pos x="13" y="124"/>
                  </a:cxn>
                  <a:cxn ang="0">
                    <a:pos x="19" y="81"/>
                  </a:cxn>
                  <a:cxn ang="0">
                    <a:pos x="24" y="39"/>
                  </a:cxn>
                  <a:cxn ang="0">
                    <a:pos x="37" y="34"/>
                  </a:cxn>
                  <a:cxn ang="0">
                    <a:pos x="48" y="29"/>
                  </a:cxn>
                  <a:cxn ang="0">
                    <a:pos x="61" y="24"/>
                  </a:cxn>
                  <a:cxn ang="0">
                    <a:pos x="73" y="19"/>
                  </a:cxn>
                  <a:cxn ang="0">
                    <a:pos x="84" y="15"/>
                  </a:cxn>
                  <a:cxn ang="0">
                    <a:pos x="96" y="10"/>
                  </a:cxn>
                  <a:cxn ang="0">
                    <a:pos x="108" y="5"/>
                  </a:cxn>
                  <a:cxn ang="0">
                    <a:pos x="120" y="0"/>
                  </a:cxn>
                  <a:cxn ang="0">
                    <a:pos x="104" y="96"/>
                  </a:cxn>
                  <a:cxn ang="0">
                    <a:pos x="97" y="151"/>
                  </a:cxn>
                  <a:cxn ang="0">
                    <a:pos x="94" y="176"/>
                  </a:cxn>
                  <a:cxn ang="0">
                    <a:pos x="96" y="184"/>
                  </a:cxn>
                  <a:cxn ang="0">
                    <a:pos x="98" y="189"/>
                  </a:cxn>
                  <a:cxn ang="0">
                    <a:pos x="99" y="200"/>
                  </a:cxn>
                  <a:cxn ang="0">
                    <a:pos x="96" y="232"/>
                  </a:cxn>
                  <a:cxn ang="0">
                    <a:pos x="87" y="296"/>
                  </a:cxn>
                  <a:cxn ang="0">
                    <a:pos x="77" y="285"/>
                  </a:cxn>
                  <a:cxn ang="0">
                    <a:pos x="65" y="274"/>
                  </a:cxn>
                  <a:cxn ang="0">
                    <a:pos x="55" y="263"/>
                  </a:cxn>
                  <a:cxn ang="0">
                    <a:pos x="43" y="252"/>
                  </a:cxn>
                  <a:cxn ang="0">
                    <a:pos x="33" y="241"/>
                  </a:cxn>
                  <a:cxn ang="0">
                    <a:pos x="21" y="230"/>
                  </a:cxn>
                  <a:cxn ang="0">
                    <a:pos x="11" y="219"/>
                  </a:cxn>
                  <a:cxn ang="0">
                    <a:pos x="0" y="208"/>
                  </a:cxn>
                </a:cxnLst>
                <a:rect l="0" t="0" r="r" b="b"/>
                <a:pathLst>
                  <a:path w="120" h="296">
                    <a:moveTo>
                      <a:pt x="0" y="208"/>
                    </a:moveTo>
                    <a:lnTo>
                      <a:pt x="7" y="166"/>
                    </a:lnTo>
                    <a:lnTo>
                      <a:pt x="13" y="124"/>
                    </a:lnTo>
                    <a:lnTo>
                      <a:pt x="19" y="81"/>
                    </a:lnTo>
                    <a:lnTo>
                      <a:pt x="24" y="39"/>
                    </a:lnTo>
                    <a:lnTo>
                      <a:pt x="37" y="34"/>
                    </a:lnTo>
                    <a:lnTo>
                      <a:pt x="48" y="29"/>
                    </a:lnTo>
                    <a:lnTo>
                      <a:pt x="61" y="24"/>
                    </a:lnTo>
                    <a:lnTo>
                      <a:pt x="73" y="19"/>
                    </a:lnTo>
                    <a:lnTo>
                      <a:pt x="84" y="15"/>
                    </a:lnTo>
                    <a:lnTo>
                      <a:pt x="96" y="10"/>
                    </a:lnTo>
                    <a:lnTo>
                      <a:pt x="108" y="5"/>
                    </a:lnTo>
                    <a:lnTo>
                      <a:pt x="120" y="0"/>
                    </a:lnTo>
                    <a:lnTo>
                      <a:pt x="104" y="96"/>
                    </a:lnTo>
                    <a:lnTo>
                      <a:pt x="97" y="151"/>
                    </a:lnTo>
                    <a:lnTo>
                      <a:pt x="94" y="176"/>
                    </a:lnTo>
                    <a:lnTo>
                      <a:pt x="96" y="184"/>
                    </a:lnTo>
                    <a:lnTo>
                      <a:pt x="98" y="189"/>
                    </a:lnTo>
                    <a:lnTo>
                      <a:pt x="99" y="200"/>
                    </a:lnTo>
                    <a:lnTo>
                      <a:pt x="96" y="232"/>
                    </a:lnTo>
                    <a:lnTo>
                      <a:pt x="87" y="296"/>
                    </a:lnTo>
                    <a:lnTo>
                      <a:pt x="77" y="285"/>
                    </a:lnTo>
                    <a:lnTo>
                      <a:pt x="65" y="274"/>
                    </a:lnTo>
                    <a:lnTo>
                      <a:pt x="55" y="263"/>
                    </a:lnTo>
                    <a:lnTo>
                      <a:pt x="43" y="252"/>
                    </a:lnTo>
                    <a:lnTo>
                      <a:pt x="33" y="241"/>
                    </a:lnTo>
                    <a:lnTo>
                      <a:pt x="21" y="230"/>
                    </a:lnTo>
                    <a:lnTo>
                      <a:pt x="11" y="219"/>
                    </a:lnTo>
                    <a:lnTo>
                      <a:pt x="0" y="208"/>
                    </a:lnTo>
                    <a:close/>
                  </a:path>
                </a:pathLst>
              </a:custGeom>
              <a:solidFill>
                <a:srgbClr val="B26600"/>
              </a:solidFill>
              <a:ln w="9525">
                <a:noFill/>
                <a:round/>
                <a:headEnd/>
                <a:tailEnd/>
              </a:ln>
            </p:spPr>
            <p:txBody>
              <a:bodyPr/>
              <a:lstStyle/>
              <a:p>
                <a:endParaRPr lang="en-US"/>
              </a:p>
            </p:txBody>
          </p:sp>
          <p:sp>
            <p:nvSpPr>
              <p:cNvPr id="384063" name="Freeform 63"/>
              <p:cNvSpPr>
                <a:spLocks/>
              </p:cNvSpPr>
              <p:nvPr/>
            </p:nvSpPr>
            <p:spPr bwMode="auto">
              <a:xfrm>
                <a:off x="7284" y="1258"/>
                <a:ext cx="29" cy="60"/>
              </a:xfrm>
              <a:custGeom>
                <a:avLst/>
                <a:gdLst/>
                <a:ahLst/>
                <a:cxnLst>
                  <a:cxn ang="0">
                    <a:pos x="0" y="151"/>
                  </a:cxn>
                  <a:cxn ang="0">
                    <a:pos x="6" y="123"/>
                  </a:cxn>
                  <a:cxn ang="0">
                    <a:pos x="10" y="95"/>
                  </a:cxn>
                  <a:cxn ang="0">
                    <a:pos x="15" y="67"/>
                  </a:cxn>
                  <a:cxn ang="0">
                    <a:pos x="19" y="37"/>
                  </a:cxn>
                  <a:cxn ang="0">
                    <a:pos x="31" y="32"/>
                  </a:cxn>
                  <a:cxn ang="0">
                    <a:pos x="43" y="28"/>
                  </a:cxn>
                  <a:cxn ang="0">
                    <a:pos x="55" y="23"/>
                  </a:cxn>
                  <a:cxn ang="0">
                    <a:pos x="67" y="19"/>
                  </a:cxn>
                  <a:cxn ang="0">
                    <a:pos x="79" y="13"/>
                  </a:cxn>
                  <a:cxn ang="0">
                    <a:pos x="90" y="9"/>
                  </a:cxn>
                  <a:cxn ang="0">
                    <a:pos x="103" y="4"/>
                  </a:cxn>
                  <a:cxn ang="0">
                    <a:pos x="114" y="0"/>
                  </a:cxn>
                  <a:cxn ang="0">
                    <a:pos x="98" y="94"/>
                  </a:cxn>
                  <a:cxn ang="0">
                    <a:pos x="90" y="142"/>
                  </a:cxn>
                  <a:cxn ang="0">
                    <a:pos x="89" y="158"/>
                  </a:cxn>
                  <a:cxn ang="0">
                    <a:pos x="91" y="156"/>
                  </a:cxn>
                  <a:cxn ang="0">
                    <a:pos x="94" y="149"/>
                  </a:cxn>
                  <a:cxn ang="0">
                    <a:pos x="97" y="153"/>
                  </a:cxn>
                  <a:cxn ang="0">
                    <a:pos x="96" y="178"/>
                  </a:cxn>
                  <a:cxn ang="0">
                    <a:pos x="87" y="239"/>
                  </a:cxn>
                  <a:cxn ang="0">
                    <a:pos x="77" y="228"/>
                  </a:cxn>
                  <a:cxn ang="0">
                    <a:pos x="65" y="217"/>
                  </a:cxn>
                  <a:cxn ang="0">
                    <a:pos x="55" y="206"/>
                  </a:cxn>
                  <a:cxn ang="0">
                    <a:pos x="43" y="195"/>
                  </a:cxn>
                  <a:cxn ang="0">
                    <a:pos x="33" y="184"/>
                  </a:cxn>
                  <a:cxn ang="0">
                    <a:pos x="21" y="173"/>
                  </a:cxn>
                  <a:cxn ang="0">
                    <a:pos x="11" y="162"/>
                  </a:cxn>
                  <a:cxn ang="0">
                    <a:pos x="0" y="151"/>
                  </a:cxn>
                </a:cxnLst>
                <a:rect l="0" t="0" r="r" b="b"/>
                <a:pathLst>
                  <a:path w="114" h="239">
                    <a:moveTo>
                      <a:pt x="0" y="151"/>
                    </a:moveTo>
                    <a:lnTo>
                      <a:pt x="6" y="123"/>
                    </a:lnTo>
                    <a:lnTo>
                      <a:pt x="10" y="95"/>
                    </a:lnTo>
                    <a:lnTo>
                      <a:pt x="15" y="67"/>
                    </a:lnTo>
                    <a:lnTo>
                      <a:pt x="19" y="37"/>
                    </a:lnTo>
                    <a:lnTo>
                      <a:pt x="31" y="32"/>
                    </a:lnTo>
                    <a:lnTo>
                      <a:pt x="43" y="28"/>
                    </a:lnTo>
                    <a:lnTo>
                      <a:pt x="55" y="23"/>
                    </a:lnTo>
                    <a:lnTo>
                      <a:pt x="67" y="19"/>
                    </a:lnTo>
                    <a:lnTo>
                      <a:pt x="79" y="13"/>
                    </a:lnTo>
                    <a:lnTo>
                      <a:pt x="90" y="9"/>
                    </a:lnTo>
                    <a:lnTo>
                      <a:pt x="103" y="4"/>
                    </a:lnTo>
                    <a:lnTo>
                      <a:pt x="114" y="0"/>
                    </a:lnTo>
                    <a:lnTo>
                      <a:pt x="98" y="94"/>
                    </a:lnTo>
                    <a:lnTo>
                      <a:pt x="90" y="142"/>
                    </a:lnTo>
                    <a:lnTo>
                      <a:pt x="89" y="158"/>
                    </a:lnTo>
                    <a:lnTo>
                      <a:pt x="91" y="156"/>
                    </a:lnTo>
                    <a:lnTo>
                      <a:pt x="94" y="149"/>
                    </a:lnTo>
                    <a:lnTo>
                      <a:pt x="97" y="153"/>
                    </a:lnTo>
                    <a:lnTo>
                      <a:pt x="96" y="178"/>
                    </a:lnTo>
                    <a:lnTo>
                      <a:pt x="87" y="239"/>
                    </a:lnTo>
                    <a:lnTo>
                      <a:pt x="77" y="228"/>
                    </a:lnTo>
                    <a:lnTo>
                      <a:pt x="65" y="217"/>
                    </a:lnTo>
                    <a:lnTo>
                      <a:pt x="55" y="206"/>
                    </a:lnTo>
                    <a:lnTo>
                      <a:pt x="43" y="195"/>
                    </a:lnTo>
                    <a:lnTo>
                      <a:pt x="33" y="184"/>
                    </a:lnTo>
                    <a:lnTo>
                      <a:pt x="21" y="173"/>
                    </a:lnTo>
                    <a:lnTo>
                      <a:pt x="11" y="162"/>
                    </a:lnTo>
                    <a:lnTo>
                      <a:pt x="0" y="151"/>
                    </a:lnTo>
                    <a:close/>
                  </a:path>
                </a:pathLst>
              </a:custGeom>
              <a:solidFill>
                <a:srgbClr val="B56802"/>
              </a:solidFill>
              <a:ln w="9525">
                <a:noFill/>
                <a:round/>
                <a:headEnd/>
                <a:tailEnd/>
              </a:ln>
            </p:spPr>
            <p:txBody>
              <a:bodyPr/>
              <a:lstStyle/>
              <a:p>
                <a:endParaRPr lang="en-US"/>
              </a:p>
            </p:txBody>
          </p:sp>
          <p:sp>
            <p:nvSpPr>
              <p:cNvPr id="384064" name="Freeform 64"/>
              <p:cNvSpPr>
                <a:spLocks/>
              </p:cNvSpPr>
              <p:nvPr/>
            </p:nvSpPr>
            <p:spPr bwMode="auto">
              <a:xfrm>
                <a:off x="7284" y="1272"/>
                <a:ext cx="27" cy="46"/>
              </a:xfrm>
              <a:custGeom>
                <a:avLst/>
                <a:gdLst/>
                <a:ahLst/>
                <a:cxnLst>
                  <a:cxn ang="0">
                    <a:pos x="0" y="94"/>
                  </a:cxn>
                  <a:cxn ang="0">
                    <a:pos x="15" y="37"/>
                  </a:cxn>
                  <a:cxn ang="0">
                    <a:pos x="108" y="0"/>
                  </a:cxn>
                  <a:cxn ang="0">
                    <a:pos x="91" y="91"/>
                  </a:cxn>
                  <a:cxn ang="0">
                    <a:pos x="83" y="133"/>
                  </a:cxn>
                  <a:cxn ang="0">
                    <a:pos x="83" y="141"/>
                  </a:cxn>
                  <a:cxn ang="0">
                    <a:pos x="86" y="128"/>
                  </a:cxn>
                  <a:cxn ang="0">
                    <a:pos x="91" y="110"/>
                  </a:cxn>
                  <a:cxn ang="0">
                    <a:pos x="94" y="104"/>
                  </a:cxn>
                  <a:cxn ang="0">
                    <a:pos x="94" y="123"/>
                  </a:cxn>
                  <a:cxn ang="0">
                    <a:pos x="87" y="182"/>
                  </a:cxn>
                  <a:cxn ang="0">
                    <a:pos x="0" y="94"/>
                  </a:cxn>
                </a:cxnLst>
                <a:rect l="0" t="0" r="r" b="b"/>
                <a:pathLst>
                  <a:path w="108" h="182">
                    <a:moveTo>
                      <a:pt x="0" y="94"/>
                    </a:moveTo>
                    <a:lnTo>
                      <a:pt x="15" y="37"/>
                    </a:lnTo>
                    <a:lnTo>
                      <a:pt x="108" y="0"/>
                    </a:lnTo>
                    <a:lnTo>
                      <a:pt x="91" y="91"/>
                    </a:lnTo>
                    <a:lnTo>
                      <a:pt x="83" y="133"/>
                    </a:lnTo>
                    <a:lnTo>
                      <a:pt x="83" y="141"/>
                    </a:lnTo>
                    <a:lnTo>
                      <a:pt x="86" y="128"/>
                    </a:lnTo>
                    <a:lnTo>
                      <a:pt x="91" y="110"/>
                    </a:lnTo>
                    <a:lnTo>
                      <a:pt x="94" y="104"/>
                    </a:lnTo>
                    <a:lnTo>
                      <a:pt x="94" y="123"/>
                    </a:lnTo>
                    <a:lnTo>
                      <a:pt x="87" y="182"/>
                    </a:lnTo>
                    <a:lnTo>
                      <a:pt x="0" y="94"/>
                    </a:lnTo>
                    <a:close/>
                  </a:path>
                </a:pathLst>
              </a:custGeom>
              <a:solidFill>
                <a:srgbClr val="B76B05"/>
              </a:solidFill>
              <a:ln w="9525">
                <a:noFill/>
                <a:round/>
                <a:headEnd/>
                <a:tailEnd/>
              </a:ln>
            </p:spPr>
            <p:txBody>
              <a:bodyPr/>
              <a:lstStyle/>
              <a:p>
                <a:endParaRPr lang="en-US"/>
              </a:p>
            </p:txBody>
          </p:sp>
          <p:sp>
            <p:nvSpPr>
              <p:cNvPr id="384065" name="Freeform 65"/>
              <p:cNvSpPr>
                <a:spLocks/>
              </p:cNvSpPr>
              <p:nvPr/>
            </p:nvSpPr>
            <p:spPr bwMode="auto">
              <a:xfrm>
                <a:off x="7049" y="1279"/>
                <a:ext cx="209" cy="43"/>
              </a:xfrm>
              <a:custGeom>
                <a:avLst/>
                <a:gdLst/>
                <a:ahLst/>
                <a:cxnLst>
                  <a:cxn ang="0">
                    <a:pos x="837" y="117"/>
                  </a:cxn>
                  <a:cxn ang="0">
                    <a:pos x="812" y="114"/>
                  </a:cxn>
                  <a:cxn ang="0">
                    <a:pos x="789" y="109"/>
                  </a:cxn>
                  <a:cxn ang="0">
                    <a:pos x="766" y="107"/>
                  </a:cxn>
                  <a:cxn ang="0">
                    <a:pos x="743" y="104"/>
                  </a:cxn>
                  <a:cxn ang="0">
                    <a:pos x="721" y="102"/>
                  </a:cxn>
                  <a:cxn ang="0">
                    <a:pos x="700" y="100"/>
                  </a:cxn>
                  <a:cxn ang="0">
                    <a:pos x="678" y="98"/>
                  </a:cxn>
                  <a:cxn ang="0">
                    <a:pos x="657" y="96"/>
                  </a:cxn>
                  <a:cxn ang="0">
                    <a:pos x="636" y="95"/>
                  </a:cxn>
                  <a:cxn ang="0">
                    <a:pos x="614" y="94"/>
                  </a:cxn>
                  <a:cxn ang="0">
                    <a:pos x="593" y="93"/>
                  </a:cxn>
                  <a:cxn ang="0">
                    <a:pos x="571" y="92"/>
                  </a:cxn>
                  <a:cxn ang="0">
                    <a:pos x="548" y="92"/>
                  </a:cxn>
                  <a:cxn ang="0">
                    <a:pos x="525" y="91"/>
                  </a:cxn>
                  <a:cxn ang="0">
                    <a:pos x="502" y="91"/>
                  </a:cxn>
                  <a:cxn ang="0">
                    <a:pos x="477" y="91"/>
                  </a:cxn>
                  <a:cxn ang="0">
                    <a:pos x="470" y="80"/>
                  </a:cxn>
                  <a:cxn ang="0">
                    <a:pos x="460" y="72"/>
                  </a:cxn>
                  <a:cxn ang="0">
                    <a:pos x="450" y="64"/>
                  </a:cxn>
                  <a:cxn ang="0">
                    <a:pos x="438" y="58"/>
                  </a:cxn>
                  <a:cxn ang="0">
                    <a:pos x="427" y="53"/>
                  </a:cxn>
                  <a:cxn ang="0">
                    <a:pos x="414" y="49"/>
                  </a:cxn>
                  <a:cxn ang="0">
                    <a:pos x="402" y="45"/>
                  </a:cxn>
                  <a:cxn ang="0">
                    <a:pos x="388" y="43"/>
                  </a:cxn>
                  <a:cxn ang="0">
                    <a:pos x="376" y="42"/>
                  </a:cxn>
                  <a:cxn ang="0">
                    <a:pos x="363" y="42"/>
                  </a:cxn>
                  <a:cxn ang="0">
                    <a:pos x="352" y="43"/>
                  </a:cxn>
                  <a:cxn ang="0">
                    <a:pos x="340" y="44"/>
                  </a:cxn>
                  <a:cxn ang="0">
                    <a:pos x="331" y="48"/>
                  </a:cxn>
                  <a:cxn ang="0">
                    <a:pos x="321" y="50"/>
                  </a:cxn>
                  <a:cxn ang="0">
                    <a:pos x="314" y="54"/>
                  </a:cxn>
                  <a:cxn ang="0">
                    <a:pos x="309" y="58"/>
                  </a:cxn>
                  <a:cxn ang="0">
                    <a:pos x="291" y="55"/>
                  </a:cxn>
                  <a:cxn ang="0">
                    <a:pos x="273" y="51"/>
                  </a:cxn>
                  <a:cxn ang="0">
                    <a:pos x="254" y="48"/>
                  </a:cxn>
                  <a:cxn ang="0">
                    <a:pos x="236" y="43"/>
                  </a:cxn>
                  <a:cxn ang="0">
                    <a:pos x="216" y="39"/>
                  </a:cxn>
                  <a:cxn ang="0">
                    <a:pos x="197" y="36"/>
                  </a:cxn>
                  <a:cxn ang="0">
                    <a:pos x="177" y="32"/>
                  </a:cxn>
                  <a:cxn ang="0">
                    <a:pos x="158" y="28"/>
                  </a:cxn>
                  <a:cxn ang="0">
                    <a:pos x="138" y="23"/>
                  </a:cxn>
                  <a:cxn ang="0">
                    <a:pos x="119" y="20"/>
                  </a:cxn>
                  <a:cxn ang="0">
                    <a:pos x="99" y="16"/>
                  </a:cxn>
                  <a:cxn ang="0">
                    <a:pos x="80" y="13"/>
                  </a:cxn>
                  <a:cxn ang="0">
                    <a:pos x="60" y="9"/>
                  </a:cxn>
                  <a:cxn ang="0">
                    <a:pos x="40" y="6"/>
                  </a:cxn>
                  <a:cxn ang="0">
                    <a:pos x="21" y="4"/>
                  </a:cxn>
                  <a:cxn ang="0">
                    <a:pos x="2" y="0"/>
                  </a:cxn>
                  <a:cxn ang="0">
                    <a:pos x="0" y="53"/>
                  </a:cxn>
                  <a:cxn ang="0">
                    <a:pos x="821" y="174"/>
                  </a:cxn>
                  <a:cxn ang="0">
                    <a:pos x="837" y="117"/>
                  </a:cxn>
                </a:cxnLst>
                <a:rect l="0" t="0" r="r" b="b"/>
                <a:pathLst>
                  <a:path w="837" h="174">
                    <a:moveTo>
                      <a:pt x="837" y="117"/>
                    </a:moveTo>
                    <a:lnTo>
                      <a:pt x="812" y="114"/>
                    </a:lnTo>
                    <a:lnTo>
                      <a:pt x="789" y="109"/>
                    </a:lnTo>
                    <a:lnTo>
                      <a:pt x="766" y="107"/>
                    </a:lnTo>
                    <a:lnTo>
                      <a:pt x="743" y="104"/>
                    </a:lnTo>
                    <a:lnTo>
                      <a:pt x="721" y="102"/>
                    </a:lnTo>
                    <a:lnTo>
                      <a:pt x="700" y="100"/>
                    </a:lnTo>
                    <a:lnTo>
                      <a:pt x="678" y="98"/>
                    </a:lnTo>
                    <a:lnTo>
                      <a:pt x="657" y="96"/>
                    </a:lnTo>
                    <a:lnTo>
                      <a:pt x="636" y="95"/>
                    </a:lnTo>
                    <a:lnTo>
                      <a:pt x="614" y="94"/>
                    </a:lnTo>
                    <a:lnTo>
                      <a:pt x="593" y="93"/>
                    </a:lnTo>
                    <a:lnTo>
                      <a:pt x="571" y="92"/>
                    </a:lnTo>
                    <a:lnTo>
                      <a:pt x="548" y="92"/>
                    </a:lnTo>
                    <a:lnTo>
                      <a:pt x="525" y="91"/>
                    </a:lnTo>
                    <a:lnTo>
                      <a:pt x="502" y="91"/>
                    </a:lnTo>
                    <a:lnTo>
                      <a:pt x="477" y="91"/>
                    </a:lnTo>
                    <a:lnTo>
                      <a:pt x="470" y="80"/>
                    </a:lnTo>
                    <a:lnTo>
                      <a:pt x="460" y="72"/>
                    </a:lnTo>
                    <a:lnTo>
                      <a:pt x="450" y="64"/>
                    </a:lnTo>
                    <a:lnTo>
                      <a:pt x="438" y="58"/>
                    </a:lnTo>
                    <a:lnTo>
                      <a:pt x="427" y="53"/>
                    </a:lnTo>
                    <a:lnTo>
                      <a:pt x="414" y="49"/>
                    </a:lnTo>
                    <a:lnTo>
                      <a:pt x="402" y="45"/>
                    </a:lnTo>
                    <a:lnTo>
                      <a:pt x="388" y="43"/>
                    </a:lnTo>
                    <a:lnTo>
                      <a:pt x="376" y="42"/>
                    </a:lnTo>
                    <a:lnTo>
                      <a:pt x="363" y="42"/>
                    </a:lnTo>
                    <a:lnTo>
                      <a:pt x="352" y="43"/>
                    </a:lnTo>
                    <a:lnTo>
                      <a:pt x="340" y="44"/>
                    </a:lnTo>
                    <a:lnTo>
                      <a:pt x="331" y="48"/>
                    </a:lnTo>
                    <a:lnTo>
                      <a:pt x="321" y="50"/>
                    </a:lnTo>
                    <a:lnTo>
                      <a:pt x="314" y="54"/>
                    </a:lnTo>
                    <a:lnTo>
                      <a:pt x="309" y="58"/>
                    </a:lnTo>
                    <a:lnTo>
                      <a:pt x="291" y="55"/>
                    </a:lnTo>
                    <a:lnTo>
                      <a:pt x="273" y="51"/>
                    </a:lnTo>
                    <a:lnTo>
                      <a:pt x="254" y="48"/>
                    </a:lnTo>
                    <a:lnTo>
                      <a:pt x="236" y="43"/>
                    </a:lnTo>
                    <a:lnTo>
                      <a:pt x="216" y="39"/>
                    </a:lnTo>
                    <a:lnTo>
                      <a:pt x="197" y="36"/>
                    </a:lnTo>
                    <a:lnTo>
                      <a:pt x="177" y="32"/>
                    </a:lnTo>
                    <a:lnTo>
                      <a:pt x="158" y="28"/>
                    </a:lnTo>
                    <a:lnTo>
                      <a:pt x="138" y="23"/>
                    </a:lnTo>
                    <a:lnTo>
                      <a:pt x="119" y="20"/>
                    </a:lnTo>
                    <a:lnTo>
                      <a:pt x="99" y="16"/>
                    </a:lnTo>
                    <a:lnTo>
                      <a:pt x="80" y="13"/>
                    </a:lnTo>
                    <a:lnTo>
                      <a:pt x="60" y="9"/>
                    </a:lnTo>
                    <a:lnTo>
                      <a:pt x="40" y="6"/>
                    </a:lnTo>
                    <a:lnTo>
                      <a:pt x="21" y="4"/>
                    </a:lnTo>
                    <a:lnTo>
                      <a:pt x="2" y="0"/>
                    </a:lnTo>
                    <a:lnTo>
                      <a:pt x="0" y="53"/>
                    </a:lnTo>
                    <a:lnTo>
                      <a:pt x="821" y="174"/>
                    </a:lnTo>
                    <a:lnTo>
                      <a:pt x="837" y="117"/>
                    </a:lnTo>
                    <a:close/>
                  </a:path>
                </a:pathLst>
              </a:custGeom>
              <a:solidFill>
                <a:srgbClr val="00335B"/>
              </a:solidFill>
              <a:ln w="9525">
                <a:noFill/>
                <a:round/>
                <a:headEnd/>
                <a:tailEnd/>
              </a:ln>
            </p:spPr>
            <p:txBody>
              <a:bodyPr/>
              <a:lstStyle/>
              <a:p>
                <a:endParaRPr lang="en-US"/>
              </a:p>
            </p:txBody>
          </p:sp>
          <p:sp>
            <p:nvSpPr>
              <p:cNvPr id="384066" name="Freeform 66"/>
              <p:cNvSpPr>
                <a:spLocks/>
              </p:cNvSpPr>
              <p:nvPr/>
            </p:nvSpPr>
            <p:spPr bwMode="auto">
              <a:xfrm>
                <a:off x="7048" y="1281"/>
                <a:ext cx="207" cy="46"/>
              </a:xfrm>
              <a:custGeom>
                <a:avLst/>
                <a:gdLst/>
                <a:ahLst/>
                <a:cxnLst>
                  <a:cxn ang="0">
                    <a:pos x="830" y="115"/>
                  </a:cxn>
                  <a:cxn ang="0">
                    <a:pos x="830" y="137"/>
                  </a:cxn>
                  <a:cxn ang="0">
                    <a:pos x="819" y="181"/>
                  </a:cxn>
                  <a:cxn ang="0">
                    <a:pos x="746" y="170"/>
                  </a:cxn>
                  <a:cxn ang="0">
                    <a:pos x="749" y="142"/>
                  </a:cxn>
                  <a:cxn ang="0">
                    <a:pos x="643" y="129"/>
                  </a:cxn>
                  <a:cxn ang="0">
                    <a:pos x="635" y="154"/>
                  </a:cxn>
                  <a:cxn ang="0">
                    <a:pos x="464" y="134"/>
                  </a:cxn>
                  <a:cxn ang="0">
                    <a:pos x="441" y="123"/>
                  </a:cxn>
                  <a:cxn ang="0">
                    <a:pos x="420" y="116"/>
                  </a:cxn>
                  <a:cxn ang="0">
                    <a:pos x="403" y="111"/>
                  </a:cxn>
                  <a:cxn ang="0">
                    <a:pos x="387" y="108"/>
                  </a:cxn>
                  <a:cxn ang="0">
                    <a:pos x="371" y="107"/>
                  </a:cxn>
                  <a:cxn ang="0">
                    <a:pos x="357" y="108"/>
                  </a:cxn>
                  <a:cxn ang="0">
                    <a:pos x="343" y="111"/>
                  </a:cxn>
                  <a:cxn ang="0">
                    <a:pos x="328" y="115"/>
                  </a:cxn>
                  <a:cxn ang="0">
                    <a:pos x="163" y="90"/>
                  </a:cxn>
                  <a:cxn ang="0">
                    <a:pos x="172" y="66"/>
                  </a:cxn>
                  <a:cxn ang="0">
                    <a:pos x="73" y="52"/>
                  </a:cxn>
                  <a:cxn ang="0">
                    <a:pos x="71" y="71"/>
                  </a:cxn>
                  <a:cxn ang="0">
                    <a:pos x="0" y="61"/>
                  </a:cxn>
                  <a:cxn ang="0">
                    <a:pos x="17" y="0"/>
                  </a:cxn>
                  <a:cxn ang="0">
                    <a:pos x="36" y="3"/>
                  </a:cxn>
                  <a:cxn ang="0">
                    <a:pos x="56" y="6"/>
                  </a:cxn>
                  <a:cxn ang="0">
                    <a:pos x="74" y="9"/>
                  </a:cxn>
                  <a:cxn ang="0">
                    <a:pos x="93" y="12"/>
                  </a:cxn>
                  <a:cxn ang="0">
                    <a:pos x="112" y="17"/>
                  </a:cxn>
                  <a:cxn ang="0">
                    <a:pos x="132" y="20"/>
                  </a:cxn>
                  <a:cxn ang="0">
                    <a:pos x="151" y="23"/>
                  </a:cxn>
                  <a:cxn ang="0">
                    <a:pos x="170" y="27"/>
                  </a:cxn>
                  <a:cxn ang="0">
                    <a:pos x="188" y="31"/>
                  </a:cxn>
                  <a:cxn ang="0">
                    <a:pos x="207" y="34"/>
                  </a:cxn>
                  <a:cxn ang="0">
                    <a:pos x="226" y="39"/>
                  </a:cxn>
                  <a:cxn ang="0">
                    <a:pos x="245" y="43"/>
                  </a:cxn>
                  <a:cxn ang="0">
                    <a:pos x="264" y="47"/>
                  </a:cxn>
                  <a:cxn ang="0">
                    <a:pos x="282" y="51"/>
                  </a:cxn>
                  <a:cxn ang="0">
                    <a:pos x="301" y="56"/>
                  </a:cxn>
                  <a:cxn ang="0">
                    <a:pos x="320" y="61"/>
                  </a:cxn>
                  <a:cxn ang="0">
                    <a:pos x="348" y="50"/>
                  </a:cxn>
                  <a:cxn ang="0">
                    <a:pos x="374" y="45"/>
                  </a:cxn>
                  <a:cxn ang="0">
                    <a:pos x="397" y="45"/>
                  </a:cxn>
                  <a:cxn ang="0">
                    <a:pos x="418" y="48"/>
                  </a:cxn>
                  <a:cxn ang="0">
                    <a:pos x="437" y="55"/>
                  </a:cxn>
                  <a:cxn ang="0">
                    <a:pos x="453" y="65"/>
                  </a:cxn>
                  <a:cxn ang="0">
                    <a:pos x="465" y="75"/>
                  </a:cxn>
                  <a:cxn ang="0">
                    <a:pos x="475" y="88"/>
                  </a:cxn>
                  <a:cxn ang="0">
                    <a:pos x="498" y="88"/>
                  </a:cxn>
                  <a:cxn ang="0">
                    <a:pos x="520" y="88"/>
                  </a:cxn>
                  <a:cxn ang="0">
                    <a:pos x="543" y="89"/>
                  </a:cxn>
                  <a:cxn ang="0">
                    <a:pos x="565" y="89"/>
                  </a:cxn>
                  <a:cxn ang="0">
                    <a:pos x="587" y="90"/>
                  </a:cxn>
                  <a:cxn ang="0">
                    <a:pos x="609" y="90"/>
                  </a:cxn>
                  <a:cxn ang="0">
                    <a:pos x="631" y="91"/>
                  </a:cxn>
                  <a:cxn ang="0">
                    <a:pos x="653" y="93"/>
                  </a:cxn>
                  <a:cxn ang="0">
                    <a:pos x="675" y="94"/>
                  </a:cxn>
                  <a:cxn ang="0">
                    <a:pos x="696" y="96"/>
                  </a:cxn>
                  <a:cxn ang="0">
                    <a:pos x="718" y="98"/>
                  </a:cxn>
                  <a:cxn ang="0">
                    <a:pos x="740" y="101"/>
                  </a:cxn>
                  <a:cxn ang="0">
                    <a:pos x="763" y="104"/>
                  </a:cxn>
                  <a:cxn ang="0">
                    <a:pos x="785" y="108"/>
                  </a:cxn>
                  <a:cxn ang="0">
                    <a:pos x="807" y="111"/>
                  </a:cxn>
                  <a:cxn ang="0">
                    <a:pos x="830" y="115"/>
                  </a:cxn>
                </a:cxnLst>
                <a:rect l="0" t="0" r="r" b="b"/>
                <a:pathLst>
                  <a:path w="830" h="181">
                    <a:moveTo>
                      <a:pt x="830" y="115"/>
                    </a:moveTo>
                    <a:lnTo>
                      <a:pt x="830" y="137"/>
                    </a:lnTo>
                    <a:lnTo>
                      <a:pt x="819" y="181"/>
                    </a:lnTo>
                    <a:lnTo>
                      <a:pt x="746" y="170"/>
                    </a:lnTo>
                    <a:lnTo>
                      <a:pt x="749" y="142"/>
                    </a:lnTo>
                    <a:lnTo>
                      <a:pt x="643" y="129"/>
                    </a:lnTo>
                    <a:lnTo>
                      <a:pt x="635" y="154"/>
                    </a:lnTo>
                    <a:lnTo>
                      <a:pt x="464" y="134"/>
                    </a:lnTo>
                    <a:lnTo>
                      <a:pt x="441" y="123"/>
                    </a:lnTo>
                    <a:lnTo>
                      <a:pt x="420" y="116"/>
                    </a:lnTo>
                    <a:lnTo>
                      <a:pt x="403" y="111"/>
                    </a:lnTo>
                    <a:lnTo>
                      <a:pt x="387" y="108"/>
                    </a:lnTo>
                    <a:lnTo>
                      <a:pt x="371" y="107"/>
                    </a:lnTo>
                    <a:lnTo>
                      <a:pt x="357" y="108"/>
                    </a:lnTo>
                    <a:lnTo>
                      <a:pt x="343" y="111"/>
                    </a:lnTo>
                    <a:lnTo>
                      <a:pt x="328" y="115"/>
                    </a:lnTo>
                    <a:lnTo>
                      <a:pt x="163" y="90"/>
                    </a:lnTo>
                    <a:lnTo>
                      <a:pt x="172" y="66"/>
                    </a:lnTo>
                    <a:lnTo>
                      <a:pt x="73" y="52"/>
                    </a:lnTo>
                    <a:lnTo>
                      <a:pt x="71" y="71"/>
                    </a:lnTo>
                    <a:lnTo>
                      <a:pt x="0" y="61"/>
                    </a:lnTo>
                    <a:lnTo>
                      <a:pt x="17" y="0"/>
                    </a:lnTo>
                    <a:lnTo>
                      <a:pt x="36" y="3"/>
                    </a:lnTo>
                    <a:lnTo>
                      <a:pt x="56" y="6"/>
                    </a:lnTo>
                    <a:lnTo>
                      <a:pt x="74" y="9"/>
                    </a:lnTo>
                    <a:lnTo>
                      <a:pt x="93" y="12"/>
                    </a:lnTo>
                    <a:lnTo>
                      <a:pt x="112" y="17"/>
                    </a:lnTo>
                    <a:lnTo>
                      <a:pt x="132" y="20"/>
                    </a:lnTo>
                    <a:lnTo>
                      <a:pt x="151" y="23"/>
                    </a:lnTo>
                    <a:lnTo>
                      <a:pt x="170" y="27"/>
                    </a:lnTo>
                    <a:lnTo>
                      <a:pt x="188" y="31"/>
                    </a:lnTo>
                    <a:lnTo>
                      <a:pt x="207" y="34"/>
                    </a:lnTo>
                    <a:lnTo>
                      <a:pt x="226" y="39"/>
                    </a:lnTo>
                    <a:lnTo>
                      <a:pt x="245" y="43"/>
                    </a:lnTo>
                    <a:lnTo>
                      <a:pt x="264" y="47"/>
                    </a:lnTo>
                    <a:lnTo>
                      <a:pt x="282" y="51"/>
                    </a:lnTo>
                    <a:lnTo>
                      <a:pt x="301" y="56"/>
                    </a:lnTo>
                    <a:lnTo>
                      <a:pt x="320" y="61"/>
                    </a:lnTo>
                    <a:lnTo>
                      <a:pt x="348" y="50"/>
                    </a:lnTo>
                    <a:lnTo>
                      <a:pt x="374" y="45"/>
                    </a:lnTo>
                    <a:lnTo>
                      <a:pt x="397" y="45"/>
                    </a:lnTo>
                    <a:lnTo>
                      <a:pt x="418" y="48"/>
                    </a:lnTo>
                    <a:lnTo>
                      <a:pt x="437" y="55"/>
                    </a:lnTo>
                    <a:lnTo>
                      <a:pt x="453" y="65"/>
                    </a:lnTo>
                    <a:lnTo>
                      <a:pt x="465" y="75"/>
                    </a:lnTo>
                    <a:lnTo>
                      <a:pt x="475" y="88"/>
                    </a:lnTo>
                    <a:lnTo>
                      <a:pt x="498" y="88"/>
                    </a:lnTo>
                    <a:lnTo>
                      <a:pt x="520" y="88"/>
                    </a:lnTo>
                    <a:lnTo>
                      <a:pt x="543" y="89"/>
                    </a:lnTo>
                    <a:lnTo>
                      <a:pt x="565" y="89"/>
                    </a:lnTo>
                    <a:lnTo>
                      <a:pt x="587" y="90"/>
                    </a:lnTo>
                    <a:lnTo>
                      <a:pt x="609" y="90"/>
                    </a:lnTo>
                    <a:lnTo>
                      <a:pt x="631" y="91"/>
                    </a:lnTo>
                    <a:lnTo>
                      <a:pt x="653" y="93"/>
                    </a:lnTo>
                    <a:lnTo>
                      <a:pt x="675" y="94"/>
                    </a:lnTo>
                    <a:lnTo>
                      <a:pt x="696" y="96"/>
                    </a:lnTo>
                    <a:lnTo>
                      <a:pt x="718" y="98"/>
                    </a:lnTo>
                    <a:lnTo>
                      <a:pt x="740" y="101"/>
                    </a:lnTo>
                    <a:lnTo>
                      <a:pt x="763" y="104"/>
                    </a:lnTo>
                    <a:lnTo>
                      <a:pt x="785" y="108"/>
                    </a:lnTo>
                    <a:lnTo>
                      <a:pt x="807" y="111"/>
                    </a:lnTo>
                    <a:lnTo>
                      <a:pt x="830" y="115"/>
                    </a:lnTo>
                    <a:close/>
                  </a:path>
                </a:pathLst>
              </a:custGeom>
              <a:solidFill>
                <a:srgbClr val="8C4400"/>
              </a:solidFill>
              <a:ln w="9525">
                <a:noFill/>
                <a:round/>
                <a:headEnd/>
                <a:tailEnd/>
              </a:ln>
            </p:spPr>
            <p:txBody>
              <a:bodyPr/>
              <a:lstStyle/>
              <a:p>
                <a:endParaRPr lang="en-US"/>
              </a:p>
            </p:txBody>
          </p:sp>
          <p:sp>
            <p:nvSpPr>
              <p:cNvPr id="384067" name="Freeform 67"/>
              <p:cNvSpPr>
                <a:spLocks/>
              </p:cNvSpPr>
              <p:nvPr/>
            </p:nvSpPr>
            <p:spPr bwMode="auto">
              <a:xfrm>
                <a:off x="7033" y="1073"/>
                <a:ext cx="267" cy="216"/>
              </a:xfrm>
              <a:custGeom>
                <a:avLst/>
                <a:gdLst/>
                <a:ahLst/>
                <a:cxnLst>
                  <a:cxn ang="0">
                    <a:pos x="1068" y="64"/>
                  </a:cxn>
                  <a:cxn ang="0">
                    <a:pos x="989" y="860"/>
                  </a:cxn>
                  <a:cxn ang="0">
                    <a:pos x="0" y="734"/>
                  </a:cxn>
                  <a:cxn ang="0">
                    <a:pos x="74" y="0"/>
                  </a:cxn>
                  <a:cxn ang="0">
                    <a:pos x="1068" y="64"/>
                  </a:cxn>
                </a:cxnLst>
                <a:rect l="0" t="0" r="r" b="b"/>
                <a:pathLst>
                  <a:path w="1068" h="860">
                    <a:moveTo>
                      <a:pt x="1068" y="64"/>
                    </a:moveTo>
                    <a:lnTo>
                      <a:pt x="989" y="860"/>
                    </a:lnTo>
                    <a:lnTo>
                      <a:pt x="0" y="734"/>
                    </a:lnTo>
                    <a:lnTo>
                      <a:pt x="74" y="0"/>
                    </a:lnTo>
                    <a:lnTo>
                      <a:pt x="1068" y="64"/>
                    </a:lnTo>
                    <a:close/>
                  </a:path>
                </a:pathLst>
              </a:custGeom>
              <a:solidFill>
                <a:srgbClr val="057AD1"/>
              </a:solidFill>
              <a:ln w="9525">
                <a:noFill/>
                <a:round/>
                <a:headEnd/>
                <a:tailEnd/>
              </a:ln>
            </p:spPr>
            <p:txBody>
              <a:bodyPr/>
              <a:lstStyle/>
              <a:p>
                <a:endParaRPr lang="en-US"/>
              </a:p>
            </p:txBody>
          </p:sp>
          <p:sp>
            <p:nvSpPr>
              <p:cNvPr id="384068" name="Freeform 68"/>
              <p:cNvSpPr>
                <a:spLocks/>
              </p:cNvSpPr>
              <p:nvPr/>
            </p:nvSpPr>
            <p:spPr bwMode="auto">
              <a:xfrm>
                <a:off x="7256" y="1320"/>
                <a:ext cx="51" cy="13"/>
              </a:xfrm>
              <a:custGeom>
                <a:avLst/>
                <a:gdLst/>
                <a:ahLst/>
                <a:cxnLst>
                  <a:cxn ang="0">
                    <a:pos x="202" y="24"/>
                  </a:cxn>
                  <a:cxn ang="0">
                    <a:pos x="196" y="51"/>
                  </a:cxn>
                  <a:cxn ang="0">
                    <a:pos x="0" y="26"/>
                  </a:cxn>
                  <a:cxn ang="0">
                    <a:pos x="5" y="0"/>
                  </a:cxn>
                  <a:cxn ang="0">
                    <a:pos x="202" y="24"/>
                  </a:cxn>
                </a:cxnLst>
                <a:rect l="0" t="0" r="r" b="b"/>
                <a:pathLst>
                  <a:path w="202" h="51">
                    <a:moveTo>
                      <a:pt x="202" y="24"/>
                    </a:moveTo>
                    <a:lnTo>
                      <a:pt x="196" y="51"/>
                    </a:lnTo>
                    <a:lnTo>
                      <a:pt x="0" y="26"/>
                    </a:lnTo>
                    <a:lnTo>
                      <a:pt x="5" y="0"/>
                    </a:lnTo>
                    <a:lnTo>
                      <a:pt x="202" y="24"/>
                    </a:lnTo>
                    <a:close/>
                  </a:path>
                </a:pathLst>
              </a:custGeom>
              <a:solidFill>
                <a:srgbClr val="8C4400"/>
              </a:solidFill>
              <a:ln w="9525">
                <a:noFill/>
                <a:round/>
                <a:headEnd/>
                <a:tailEnd/>
              </a:ln>
            </p:spPr>
            <p:txBody>
              <a:bodyPr/>
              <a:lstStyle/>
              <a:p>
                <a:endParaRPr lang="en-US"/>
              </a:p>
            </p:txBody>
          </p:sp>
          <p:sp>
            <p:nvSpPr>
              <p:cNvPr id="384069" name="Freeform 69"/>
              <p:cNvSpPr>
                <a:spLocks/>
              </p:cNvSpPr>
              <p:nvPr/>
            </p:nvSpPr>
            <p:spPr bwMode="auto">
              <a:xfrm>
                <a:off x="7256" y="1320"/>
                <a:ext cx="50" cy="12"/>
              </a:xfrm>
              <a:custGeom>
                <a:avLst/>
                <a:gdLst/>
                <a:ahLst/>
                <a:cxnLst>
                  <a:cxn ang="0">
                    <a:pos x="201" y="24"/>
                  </a:cxn>
                  <a:cxn ang="0">
                    <a:pos x="200" y="30"/>
                  </a:cxn>
                  <a:cxn ang="0">
                    <a:pos x="199" y="36"/>
                  </a:cxn>
                  <a:cxn ang="0">
                    <a:pos x="197" y="43"/>
                  </a:cxn>
                  <a:cxn ang="0">
                    <a:pos x="196" y="49"/>
                  </a:cxn>
                  <a:cxn ang="0">
                    <a:pos x="183" y="48"/>
                  </a:cxn>
                  <a:cxn ang="0">
                    <a:pos x="171" y="46"/>
                  </a:cxn>
                  <a:cxn ang="0">
                    <a:pos x="159" y="45"/>
                  </a:cxn>
                  <a:cxn ang="0">
                    <a:pos x="147" y="43"/>
                  </a:cxn>
                  <a:cxn ang="0">
                    <a:pos x="134" y="42"/>
                  </a:cxn>
                  <a:cxn ang="0">
                    <a:pos x="122" y="40"/>
                  </a:cxn>
                  <a:cxn ang="0">
                    <a:pos x="109" y="39"/>
                  </a:cxn>
                  <a:cxn ang="0">
                    <a:pos x="98" y="36"/>
                  </a:cxn>
                  <a:cxn ang="0">
                    <a:pos x="85" y="35"/>
                  </a:cxn>
                  <a:cxn ang="0">
                    <a:pos x="73" y="34"/>
                  </a:cxn>
                  <a:cxn ang="0">
                    <a:pos x="61" y="32"/>
                  </a:cxn>
                  <a:cxn ang="0">
                    <a:pos x="49" y="31"/>
                  </a:cxn>
                  <a:cxn ang="0">
                    <a:pos x="37" y="29"/>
                  </a:cxn>
                  <a:cxn ang="0">
                    <a:pos x="25" y="28"/>
                  </a:cxn>
                  <a:cxn ang="0">
                    <a:pos x="12" y="26"/>
                  </a:cxn>
                  <a:cxn ang="0">
                    <a:pos x="0" y="25"/>
                  </a:cxn>
                  <a:cxn ang="0">
                    <a:pos x="2" y="19"/>
                  </a:cxn>
                  <a:cxn ang="0">
                    <a:pos x="3" y="12"/>
                  </a:cxn>
                  <a:cxn ang="0">
                    <a:pos x="4" y="6"/>
                  </a:cxn>
                  <a:cxn ang="0">
                    <a:pos x="5" y="0"/>
                  </a:cxn>
                  <a:cxn ang="0">
                    <a:pos x="16" y="1"/>
                  </a:cxn>
                  <a:cxn ang="0">
                    <a:pos x="29" y="3"/>
                  </a:cxn>
                  <a:cxn ang="0">
                    <a:pos x="41" y="4"/>
                  </a:cxn>
                  <a:cxn ang="0">
                    <a:pos x="53" y="6"/>
                  </a:cxn>
                  <a:cxn ang="0">
                    <a:pos x="65" y="7"/>
                  </a:cxn>
                  <a:cxn ang="0">
                    <a:pos x="78" y="9"/>
                  </a:cxn>
                  <a:cxn ang="0">
                    <a:pos x="89" y="10"/>
                  </a:cxn>
                  <a:cxn ang="0">
                    <a:pos x="102" y="11"/>
                  </a:cxn>
                  <a:cxn ang="0">
                    <a:pos x="114" y="13"/>
                  </a:cxn>
                  <a:cxn ang="0">
                    <a:pos x="127" y="15"/>
                  </a:cxn>
                  <a:cxn ang="0">
                    <a:pos x="140" y="17"/>
                  </a:cxn>
                  <a:cxn ang="0">
                    <a:pos x="152" y="18"/>
                  </a:cxn>
                  <a:cxn ang="0">
                    <a:pos x="164" y="20"/>
                  </a:cxn>
                  <a:cxn ang="0">
                    <a:pos x="176" y="21"/>
                  </a:cxn>
                  <a:cxn ang="0">
                    <a:pos x="189" y="23"/>
                  </a:cxn>
                  <a:cxn ang="0">
                    <a:pos x="201" y="24"/>
                  </a:cxn>
                </a:cxnLst>
                <a:rect l="0" t="0" r="r" b="b"/>
                <a:pathLst>
                  <a:path w="201" h="49">
                    <a:moveTo>
                      <a:pt x="201" y="24"/>
                    </a:moveTo>
                    <a:lnTo>
                      <a:pt x="200" y="30"/>
                    </a:lnTo>
                    <a:lnTo>
                      <a:pt x="199" y="36"/>
                    </a:lnTo>
                    <a:lnTo>
                      <a:pt x="197" y="43"/>
                    </a:lnTo>
                    <a:lnTo>
                      <a:pt x="196" y="49"/>
                    </a:lnTo>
                    <a:lnTo>
                      <a:pt x="183" y="48"/>
                    </a:lnTo>
                    <a:lnTo>
                      <a:pt x="171" y="46"/>
                    </a:lnTo>
                    <a:lnTo>
                      <a:pt x="159" y="45"/>
                    </a:lnTo>
                    <a:lnTo>
                      <a:pt x="147" y="43"/>
                    </a:lnTo>
                    <a:lnTo>
                      <a:pt x="134" y="42"/>
                    </a:lnTo>
                    <a:lnTo>
                      <a:pt x="122" y="40"/>
                    </a:lnTo>
                    <a:lnTo>
                      <a:pt x="109" y="39"/>
                    </a:lnTo>
                    <a:lnTo>
                      <a:pt x="98" y="36"/>
                    </a:lnTo>
                    <a:lnTo>
                      <a:pt x="85" y="35"/>
                    </a:lnTo>
                    <a:lnTo>
                      <a:pt x="73" y="34"/>
                    </a:lnTo>
                    <a:lnTo>
                      <a:pt x="61" y="32"/>
                    </a:lnTo>
                    <a:lnTo>
                      <a:pt x="49" y="31"/>
                    </a:lnTo>
                    <a:lnTo>
                      <a:pt x="37" y="29"/>
                    </a:lnTo>
                    <a:lnTo>
                      <a:pt x="25" y="28"/>
                    </a:lnTo>
                    <a:lnTo>
                      <a:pt x="12" y="26"/>
                    </a:lnTo>
                    <a:lnTo>
                      <a:pt x="0" y="25"/>
                    </a:lnTo>
                    <a:lnTo>
                      <a:pt x="2" y="19"/>
                    </a:lnTo>
                    <a:lnTo>
                      <a:pt x="3" y="12"/>
                    </a:lnTo>
                    <a:lnTo>
                      <a:pt x="4" y="6"/>
                    </a:lnTo>
                    <a:lnTo>
                      <a:pt x="5" y="0"/>
                    </a:lnTo>
                    <a:lnTo>
                      <a:pt x="16" y="1"/>
                    </a:lnTo>
                    <a:lnTo>
                      <a:pt x="29" y="3"/>
                    </a:lnTo>
                    <a:lnTo>
                      <a:pt x="41" y="4"/>
                    </a:lnTo>
                    <a:lnTo>
                      <a:pt x="53" y="6"/>
                    </a:lnTo>
                    <a:lnTo>
                      <a:pt x="65" y="7"/>
                    </a:lnTo>
                    <a:lnTo>
                      <a:pt x="78" y="9"/>
                    </a:lnTo>
                    <a:lnTo>
                      <a:pt x="89" y="10"/>
                    </a:lnTo>
                    <a:lnTo>
                      <a:pt x="102" y="11"/>
                    </a:lnTo>
                    <a:lnTo>
                      <a:pt x="114" y="13"/>
                    </a:lnTo>
                    <a:lnTo>
                      <a:pt x="127" y="15"/>
                    </a:lnTo>
                    <a:lnTo>
                      <a:pt x="140" y="17"/>
                    </a:lnTo>
                    <a:lnTo>
                      <a:pt x="152" y="18"/>
                    </a:lnTo>
                    <a:lnTo>
                      <a:pt x="164" y="20"/>
                    </a:lnTo>
                    <a:lnTo>
                      <a:pt x="176" y="21"/>
                    </a:lnTo>
                    <a:lnTo>
                      <a:pt x="189" y="23"/>
                    </a:lnTo>
                    <a:lnTo>
                      <a:pt x="201" y="24"/>
                    </a:lnTo>
                    <a:close/>
                  </a:path>
                </a:pathLst>
              </a:custGeom>
              <a:solidFill>
                <a:srgbClr val="934C00"/>
              </a:solidFill>
              <a:ln w="9525">
                <a:noFill/>
                <a:round/>
                <a:headEnd/>
                <a:tailEnd/>
              </a:ln>
            </p:spPr>
            <p:txBody>
              <a:bodyPr/>
              <a:lstStyle/>
              <a:p>
                <a:endParaRPr lang="en-US"/>
              </a:p>
            </p:txBody>
          </p:sp>
          <p:sp>
            <p:nvSpPr>
              <p:cNvPr id="384070" name="Freeform 70"/>
              <p:cNvSpPr>
                <a:spLocks/>
              </p:cNvSpPr>
              <p:nvPr/>
            </p:nvSpPr>
            <p:spPr bwMode="auto">
              <a:xfrm>
                <a:off x="7256" y="1320"/>
                <a:ext cx="50" cy="12"/>
              </a:xfrm>
              <a:custGeom>
                <a:avLst/>
                <a:gdLst/>
                <a:ahLst/>
                <a:cxnLst>
                  <a:cxn ang="0">
                    <a:pos x="201" y="24"/>
                  </a:cxn>
                  <a:cxn ang="0">
                    <a:pos x="200" y="29"/>
                  </a:cxn>
                  <a:cxn ang="0">
                    <a:pos x="199" y="35"/>
                  </a:cxn>
                  <a:cxn ang="0">
                    <a:pos x="197" y="42"/>
                  </a:cxn>
                  <a:cxn ang="0">
                    <a:pos x="196" y="47"/>
                  </a:cxn>
                  <a:cxn ang="0">
                    <a:pos x="183" y="46"/>
                  </a:cxn>
                  <a:cxn ang="0">
                    <a:pos x="171" y="44"/>
                  </a:cxn>
                  <a:cxn ang="0">
                    <a:pos x="159" y="43"/>
                  </a:cxn>
                  <a:cxn ang="0">
                    <a:pos x="147" y="41"/>
                  </a:cxn>
                  <a:cxn ang="0">
                    <a:pos x="134" y="40"/>
                  </a:cxn>
                  <a:cxn ang="0">
                    <a:pos x="122" y="38"/>
                  </a:cxn>
                  <a:cxn ang="0">
                    <a:pos x="109" y="37"/>
                  </a:cxn>
                  <a:cxn ang="0">
                    <a:pos x="98" y="34"/>
                  </a:cxn>
                  <a:cxn ang="0">
                    <a:pos x="85" y="33"/>
                  </a:cxn>
                  <a:cxn ang="0">
                    <a:pos x="73" y="32"/>
                  </a:cxn>
                  <a:cxn ang="0">
                    <a:pos x="61" y="30"/>
                  </a:cxn>
                  <a:cxn ang="0">
                    <a:pos x="49" y="29"/>
                  </a:cxn>
                  <a:cxn ang="0">
                    <a:pos x="37" y="27"/>
                  </a:cxn>
                  <a:cxn ang="0">
                    <a:pos x="25" y="26"/>
                  </a:cxn>
                  <a:cxn ang="0">
                    <a:pos x="12" y="24"/>
                  </a:cxn>
                  <a:cxn ang="0">
                    <a:pos x="0" y="23"/>
                  </a:cxn>
                  <a:cxn ang="0">
                    <a:pos x="2" y="18"/>
                  </a:cxn>
                  <a:cxn ang="0">
                    <a:pos x="3" y="11"/>
                  </a:cxn>
                  <a:cxn ang="0">
                    <a:pos x="4" y="6"/>
                  </a:cxn>
                  <a:cxn ang="0">
                    <a:pos x="5" y="0"/>
                  </a:cxn>
                  <a:cxn ang="0">
                    <a:pos x="16" y="1"/>
                  </a:cxn>
                  <a:cxn ang="0">
                    <a:pos x="29" y="3"/>
                  </a:cxn>
                  <a:cxn ang="0">
                    <a:pos x="41" y="4"/>
                  </a:cxn>
                  <a:cxn ang="0">
                    <a:pos x="53" y="6"/>
                  </a:cxn>
                  <a:cxn ang="0">
                    <a:pos x="65" y="7"/>
                  </a:cxn>
                  <a:cxn ang="0">
                    <a:pos x="78" y="9"/>
                  </a:cxn>
                  <a:cxn ang="0">
                    <a:pos x="89" y="10"/>
                  </a:cxn>
                  <a:cxn ang="0">
                    <a:pos x="102" y="11"/>
                  </a:cxn>
                  <a:cxn ang="0">
                    <a:pos x="114" y="14"/>
                  </a:cxn>
                  <a:cxn ang="0">
                    <a:pos x="127" y="15"/>
                  </a:cxn>
                  <a:cxn ang="0">
                    <a:pos x="140" y="17"/>
                  </a:cxn>
                  <a:cxn ang="0">
                    <a:pos x="152" y="18"/>
                  </a:cxn>
                  <a:cxn ang="0">
                    <a:pos x="164" y="20"/>
                  </a:cxn>
                  <a:cxn ang="0">
                    <a:pos x="176" y="21"/>
                  </a:cxn>
                  <a:cxn ang="0">
                    <a:pos x="189" y="23"/>
                  </a:cxn>
                  <a:cxn ang="0">
                    <a:pos x="201" y="24"/>
                  </a:cxn>
                </a:cxnLst>
                <a:rect l="0" t="0" r="r" b="b"/>
                <a:pathLst>
                  <a:path w="201" h="47">
                    <a:moveTo>
                      <a:pt x="201" y="24"/>
                    </a:moveTo>
                    <a:lnTo>
                      <a:pt x="200" y="29"/>
                    </a:lnTo>
                    <a:lnTo>
                      <a:pt x="199" y="35"/>
                    </a:lnTo>
                    <a:lnTo>
                      <a:pt x="197" y="42"/>
                    </a:lnTo>
                    <a:lnTo>
                      <a:pt x="196" y="47"/>
                    </a:lnTo>
                    <a:lnTo>
                      <a:pt x="183" y="46"/>
                    </a:lnTo>
                    <a:lnTo>
                      <a:pt x="171" y="44"/>
                    </a:lnTo>
                    <a:lnTo>
                      <a:pt x="159" y="43"/>
                    </a:lnTo>
                    <a:lnTo>
                      <a:pt x="147" y="41"/>
                    </a:lnTo>
                    <a:lnTo>
                      <a:pt x="134" y="40"/>
                    </a:lnTo>
                    <a:lnTo>
                      <a:pt x="122" y="38"/>
                    </a:lnTo>
                    <a:lnTo>
                      <a:pt x="109" y="37"/>
                    </a:lnTo>
                    <a:lnTo>
                      <a:pt x="98" y="34"/>
                    </a:lnTo>
                    <a:lnTo>
                      <a:pt x="85" y="33"/>
                    </a:lnTo>
                    <a:lnTo>
                      <a:pt x="73" y="32"/>
                    </a:lnTo>
                    <a:lnTo>
                      <a:pt x="61" y="30"/>
                    </a:lnTo>
                    <a:lnTo>
                      <a:pt x="49" y="29"/>
                    </a:lnTo>
                    <a:lnTo>
                      <a:pt x="37" y="27"/>
                    </a:lnTo>
                    <a:lnTo>
                      <a:pt x="25" y="26"/>
                    </a:lnTo>
                    <a:lnTo>
                      <a:pt x="12" y="24"/>
                    </a:lnTo>
                    <a:lnTo>
                      <a:pt x="0" y="23"/>
                    </a:lnTo>
                    <a:lnTo>
                      <a:pt x="2" y="18"/>
                    </a:lnTo>
                    <a:lnTo>
                      <a:pt x="3" y="11"/>
                    </a:lnTo>
                    <a:lnTo>
                      <a:pt x="4" y="6"/>
                    </a:lnTo>
                    <a:lnTo>
                      <a:pt x="5" y="0"/>
                    </a:lnTo>
                    <a:lnTo>
                      <a:pt x="16" y="1"/>
                    </a:lnTo>
                    <a:lnTo>
                      <a:pt x="29" y="3"/>
                    </a:lnTo>
                    <a:lnTo>
                      <a:pt x="41" y="4"/>
                    </a:lnTo>
                    <a:lnTo>
                      <a:pt x="53" y="6"/>
                    </a:lnTo>
                    <a:lnTo>
                      <a:pt x="65" y="7"/>
                    </a:lnTo>
                    <a:lnTo>
                      <a:pt x="78" y="9"/>
                    </a:lnTo>
                    <a:lnTo>
                      <a:pt x="89" y="10"/>
                    </a:lnTo>
                    <a:lnTo>
                      <a:pt x="102" y="11"/>
                    </a:lnTo>
                    <a:lnTo>
                      <a:pt x="114" y="14"/>
                    </a:lnTo>
                    <a:lnTo>
                      <a:pt x="127" y="15"/>
                    </a:lnTo>
                    <a:lnTo>
                      <a:pt x="140" y="17"/>
                    </a:lnTo>
                    <a:lnTo>
                      <a:pt x="152" y="18"/>
                    </a:lnTo>
                    <a:lnTo>
                      <a:pt x="164" y="20"/>
                    </a:lnTo>
                    <a:lnTo>
                      <a:pt x="176" y="21"/>
                    </a:lnTo>
                    <a:lnTo>
                      <a:pt x="189" y="23"/>
                    </a:lnTo>
                    <a:lnTo>
                      <a:pt x="201" y="24"/>
                    </a:lnTo>
                    <a:close/>
                  </a:path>
                </a:pathLst>
              </a:custGeom>
              <a:solidFill>
                <a:srgbClr val="995100"/>
              </a:solidFill>
              <a:ln w="9525">
                <a:noFill/>
                <a:round/>
                <a:headEnd/>
                <a:tailEnd/>
              </a:ln>
            </p:spPr>
            <p:txBody>
              <a:bodyPr/>
              <a:lstStyle/>
              <a:p>
                <a:endParaRPr lang="en-US"/>
              </a:p>
            </p:txBody>
          </p:sp>
          <p:sp>
            <p:nvSpPr>
              <p:cNvPr id="384071" name="Freeform 71"/>
              <p:cNvSpPr>
                <a:spLocks/>
              </p:cNvSpPr>
              <p:nvPr/>
            </p:nvSpPr>
            <p:spPr bwMode="auto">
              <a:xfrm>
                <a:off x="7256" y="1320"/>
                <a:ext cx="50" cy="12"/>
              </a:xfrm>
              <a:custGeom>
                <a:avLst/>
                <a:gdLst/>
                <a:ahLst/>
                <a:cxnLst>
                  <a:cxn ang="0">
                    <a:pos x="201" y="24"/>
                  </a:cxn>
                  <a:cxn ang="0">
                    <a:pos x="200" y="29"/>
                  </a:cxn>
                  <a:cxn ang="0">
                    <a:pos x="199" y="34"/>
                  </a:cxn>
                  <a:cxn ang="0">
                    <a:pos x="197" y="40"/>
                  </a:cxn>
                  <a:cxn ang="0">
                    <a:pos x="196" y="45"/>
                  </a:cxn>
                  <a:cxn ang="0">
                    <a:pos x="183" y="44"/>
                  </a:cxn>
                  <a:cxn ang="0">
                    <a:pos x="171" y="42"/>
                  </a:cxn>
                  <a:cxn ang="0">
                    <a:pos x="159" y="41"/>
                  </a:cxn>
                  <a:cxn ang="0">
                    <a:pos x="147" y="40"/>
                  </a:cxn>
                  <a:cxn ang="0">
                    <a:pos x="134" y="38"/>
                  </a:cxn>
                  <a:cxn ang="0">
                    <a:pos x="122" y="37"/>
                  </a:cxn>
                  <a:cxn ang="0">
                    <a:pos x="109" y="34"/>
                  </a:cxn>
                  <a:cxn ang="0">
                    <a:pos x="98" y="33"/>
                  </a:cxn>
                  <a:cxn ang="0">
                    <a:pos x="85" y="31"/>
                  </a:cxn>
                  <a:cxn ang="0">
                    <a:pos x="73" y="30"/>
                  </a:cxn>
                  <a:cxn ang="0">
                    <a:pos x="61" y="28"/>
                  </a:cxn>
                  <a:cxn ang="0">
                    <a:pos x="49" y="27"/>
                  </a:cxn>
                  <a:cxn ang="0">
                    <a:pos x="37" y="25"/>
                  </a:cxn>
                  <a:cxn ang="0">
                    <a:pos x="25" y="24"/>
                  </a:cxn>
                  <a:cxn ang="0">
                    <a:pos x="12" y="22"/>
                  </a:cxn>
                  <a:cxn ang="0">
                    <a:pos x="0" y="21"/>
                  </a:cxn>
                  <a:cxn ang="0">
                    <a:pos x="2" y="16"/>
                  </a:cxn>
                  <a:cxn ang="0">
                    <a:pos x="3" y="10"/>
                  </a:cxn>
                  <a:cxn ang="0">
                    <a:pos x="3" y="5"/>
                  </a:cxn>
                  <a:cxn ang="0">
                    <a:pos x="4" y="0"/>
                  </a:cxn>
                  <a:cxn ang="0">
                    <a:pos x="16" y="1"/>
                  </a:cxn>
                  <a:cxn ang="0">
                    <a:pos x="28" y="3"/>
                  </a:cxn>
                  <a:cxn ang="0">
                    <a:pos x="40" y="4"/>
                  </a:cxn>
                  <a:cxn ang="0">
                    <a:pos x="53" y="6"/>
                  </a:cxn>
                  <a:cxn ang="0">
                    <a:pos x="65" y="7"/>
                  </a:cxn>
                  <a:cxn ang="0">
                    <a:pos x="77" y="9"/>
                  </a:cxn>
                  <a:cxn ang="0">
                    <a:pos x="89" y="10"/>
                  </a:cxn>
                  <a:cxn ang="0">
                    <a:pos x="102" y="11"/>
                  </a:cxn>
                  <a:cxn ang="0">
                    <a:pos x="114" y="14"/>
                  </a:cxn>
                  <a:cxn ang="0">
                    <a:pos x="127" y="15"/>
                  </a:cxn>
                  <a:cxn ang="0">
                    <a:pos x="140" y="17"/>
                  </a:cxn>
                  <a:cxn ang="0">
                    <a:pos x="152" y="18"/>
                  </a:cxn>
                  <a:cxn ang="0">
                    <a:pos x="164" y="20"/>
                  </a:cxn>
                  <a:cxn ang="0">
                    <a:pos x="176" y="21"/>
                  </a:cxn>
                  <a:cxn ang="0">
                    <a:pos x="189" y="23"/>
                  </a:cxn>
                  <a:cxn ang="0">
                    <a:pos x="201" y="24"/>
                  </a:cxn>
                </a:cxnLst>
                <a:rect l="0" t="0" r="r" b="b"/>
                <a:pathLst>
                  <a:path w="201" h="45">
                    <a:moveTo>
                      <a:pt x="201" y="24"/>
                    </a:moveTo>
                    <a:lnTo>
                      <a:pt x="200" y="29"/>
                    </a:lnTo>
                    <a:lnTo>
                      <a:pt x="199" y="34"/>
                    </a:lnTo>
                    <a:lnTo>
                      <a:pt x="197" y="40"/>
                    </a:lnTo>
                    <a:lnTo>
                      <a:pt x="196" y="45"/>
                    </a:lnTo>
                    <a:lnTo>
                      <a:pt x="183" y="44"/>
                    </a:lnTo>
                    <a:lnTo>
                      <a:pt x="171" y="42"/>
                    </a:lnTo>
                    <a:lnTo>
                      <a:pt x="159" y="41"/>
                    </a:lnTo>
                    <a:lnTo>
                      <a:pt x="147" y="40"/>
                    </a:lnTo>
                    <a:lnTo>
                      <a:pt x="134" y="38"/>
                    </a:lnTo>
                    <a:lnTo>
                      <a:pt x="122" y="37"/>
                    </a:lnTo>
                    <a:lnTo>
                      <a:pt x="109" y="34"/>
                    </a:lnTo>
                    <a:lnTo>
                      <a:pt x="98" y="33"/>
                    </a:lnTo>
                    <a:lnTo>
                      <a:pt x="85" y="31"/>
                    </a:lnTo>
                    <a:lnTo>
                      <a:pt x="73" y="30"/>
                    </a:lnTo>
                    <a:lnTo>
                      <a:pt x="61" y="28"/>
                    </a:lnTo>
                    <a:lnTo>
                      <a:pt x="49" y="27"/>
                    </a:lnTo>
                    <a:lnTo>
                      <a:pt x="37" y="25"/>
                    </a:lnTo>
                    <a:lnTo>
                      <a:pt x="25" y="24"/>
                    </a:lnTo>
                    <a:lnTo>
                      <a:pt x="12" y="22"/>
                    </a:lnTo>
                    <a:lnTo>
                      <a:pt x="0" y="21"/>
                    </a:lnTo>
                    <a:lnTo>
                      <a:pt x="2" y="16"/>
                    </a:lnTo>
                    <a:lnTo>
                      <a:pt x="3" y="10"/>
                    </a:lnTo>
                    <a:lnTo>
                      <a:pt x="3" y="5"/>
                    </a:lnTo>
                    <a:lnTo>
                      <a:pt x="4" y="0"/>
                    </a:lnTo>
                    <a:lnTo>
                      <a:pt x="16" y="1"/>
                    </a:lnTo>
                    <a:lnTo>
                      <a:pt x="28" y="3"/>
                    </a:lnTo>
                    <a:lnTo>
                      <a:pt x="40" y="4"/>
                    </a:lnTo>
                    <a:lnTo>
                      <a:pt x="53" y="6"/>
                    </a:lnTo>
                    <a:lnTo>
                      <a:pt x="65" y="7"/>
                    </a:lnTo>
                    <a:lnTo>
                      <a:pt x="77" y="9"/>
                    </a:lnTo>
                    <a:lnTo>
                      <a:pt x="89" y="10"/>
                    </a:lnTo>
                    <a:lnTo>
                      <a:pt x="102" y="11"/>
                    </a:lnTo>
                    <a:lnTo>
                      <a:pt x="114" y="14"/>
                    </a:lnTo>
                    <a:lnTo>
                      <a:pt x="127" y="15"/>
                    </a:lnTo>
                    <a:lnTo>
                      <a:pt x="140" y="17"/>
                    </a:lnTo>
                    <a:lnTo>
                      <a:pt x="152" y="18"/>
                    </a:lnTo>
                    <a:lnTo>
                      <a:pt x="164" y="20"/>
                    </a:lnTo>
                    <a:lnTo>
                      <a:pt x="176" y="21"/>
                    </a:lnTo>
                    <a:lnTo>
                      <a:pt x="189" y="23"/>
                    </a:lnTo>
                    <a:lnTo>
                      <a:pt x="201" y="24"/>
                    </a:lnTo>
                    <a:close/>
                  </a:path>
                </a:pathLst>
              </a:custGeom>
              <a:solidFill>
                <a:srgbClr val="A05B00"/>
              </a:solidFill>
              <a:ln w="9525">
                <a:noFill/>
                <a:round/>
                <a:headEnd/>
                <a:tailEnd/>
              </a:ln>
            </p:spPr>
            <p:txBody>
              <a:bodyPr/>
              <a:lstStyle/>
              <a:p>
                <a:endParaRPr lang="en-US"/>
              </a:p>
            </p:txBody>
          </p:sp>
          <p:sp>
            <p:nvSpPr>
              <p:cNvPr id="384072" name="Freeform 72"/>
              <p:cNvSpPr>
                <a:spLocks/>
              </p:cNvSpPr>
              <p:nvPr/>
            </p:nvSpPr>
            <p:spPr bwMode="auto">
              <a:xfrm>
                <a:off x="7256" y="1321"/>
                <a:ext cx="50" cy="10"/>
              </a:xfrm>
              <a:custGeom>
                <a:avLst/>
                <a:gdLst/>
                <a:ahLst/>
                <a:cxnLst>
                  <a:cxn ang="0">
                    <a:pos x="201" y="24"/>
                  </a:cxn>
                  <a:cxn ang="0">
                    <a:pos x="200" y="28"/>
                  </a:cxn>
                  <a:cxn ang="0">
                    <a:pos x="199" y="33"/>
                  </a:cxn>
                  <a:cxn ang="0">
                    <a:pos x="197" y="38"/>
                  </a:cxn>
                  <a:cxn ang="0">
                    <a:pos x="196" y="43"/>
                  </a:cxn>
                  <a:cxn ang="0">
                    <a:pos x="183" y="42"/>
                  </a:cxn>
                  <a:cxn ang="0">
                    <a:pos x="171" y="40"/>
                  </a:cxn>
                  <a:cxn ang="0">
                    <a:pos x="159" y="39"/>
                  </a:cxn>
                  <a:cxn ang="0">
                    <a:pos x="147" y="38"/>
                  </a:cxn>
                  <a:cxn ang="0">
                    <a:pos x="134" y="36"/>
                  </a:cxn>
                  <a:cxn ang="0">
                    <a:pos x="122" y="35"/>
                  </a:cxn>
                  <a:cxn ang="0">
                    <a:pos x="109" y="32"/>
                  </a:cxn>
                  <a:cxn ang="0">
                    <a:pos x="98" y="31"/>
                  </a:cxn>
                  <a:cxn ang="0">
                    <a:pos x="85" y="29"/>
                  </a:cxn>
                  <a:cxn ang="0">
                    <a:pos x="73" y="28"/>
                  </a:cxn>
                  <a:cxn ang="0">
                    <a:pos x="61" y="26"/>
                  </a:cxn>
                  <a:cxn ang="0">
                    <a:pos x="49" y="25"/>
                  </a:cxn>
                  <a:cxn ang="0">
                    <a:pos x="37" y="23"/>
                  </a:cxn>
                  <a:cxn ang="0">
                    <a:pos x="25" y="22"/>
                  </a:cxn>
                  <a:cxn ang="0">
                    <a:pos x="12" y="20"/>
                  </a:cxn>
                  <a:cxn ang="0">
                    <a:pos x="0" y="19"/>
                  </a:cxn>
                  <a:cxn ang="0">
                    <a:pos x="2" y="14"/>
                  </a:cxn>
                  <a:cxn ang="0">
                    <a:pos x="3" y="9"/>
                  </a:cxn>
                  <a:cxn ang="0">
                    <a:pos x="3" y="4"/>
                  </a:cxn>
                  <a:cxn ang="0">
                    <a:pos x="4" y="0"/>
                  </a:cxn>
                  <a:cxn ang="0">
                    <a:pos x="16" y="1"/>
                  </a:cxn>
                  <a:cxn ang="0">
                    <a:pos x="28" y="3"/>
                  </a:cxn>
                  <a:cxn ang="0">
                    <a:pos x="40" y="4"/>
                  </a:cxn>
                  <a:cxn ang="0">
                    <a:pos x="53" y="6"/>
                  </a:cxn>
                  <a:cxn ang="0">
                    <a:pos x="64" y="7"/>
                  </a:cxn>
                  <a:cxn ang="0">
                    <a:pos x="77" y="9"/>
                  </a:cxn>
                  <a:cxn ang="0">
                    <a:pos x="89" y="10"/>
                  </a:cxn>
                  <a:cxn ang="0">
                    <a:pos x="102" y="12"/>
                  </a:cxn>
                  <a:cxn ang="0">
                    <a:pos x="114" y="14"/>
                  </a:cxn>
                  <a:cxn ang="0">
                    <a:pos x="126" y="15"/>
                  </a:cxn>
                  <a:cxn ang="0">
                    <a:pos x="139" y="17"/>
                  </a:cxn>
                  <a:cxn ang="0">
                    <a:pos x="151" y="18"/>
                  </a:cxn>
                  <a:cxn ang="0">
                    <a:pos x="164" y="20"/>
                  </a:cxn>
                  <a:cxn ang="0">
                    <a:pos x="176" y="21"/>
                  </a:cxn>
                  <a:cxn ang="0">
                    <a:pos x="189" y="23"/>
                  </a:cxn>
                  <a:cxn ang="0">
                    <a:pos x="201" y="24"/>
                  </a:cxn>
                </a:cxnLst>
                <a:rect l="0" t="0" r="r" b="b"/>
                <a:pathLst>
                  <a:path w="201" h="43">
                    <a:moveTo>
                      <a:pt x="201" y="24"/>
                    </a:moveTo>
                    <a:lnTo>
                      <a:pt x="200" y="28"/>
                    </a:lnTo>
                    <a:lnTo>
                      <a:pt x="199" y="33"/>
                    </a:lnTo>
                    <a:lnTo>
                      <a:pt x="197" y="38"/>
                    </a:lnTo>
                    <a:lnTo>
                      <a:pt x="196" y="43"/>
                    </a:lnTo>
                    <a:lnTo>
                      <a:pt x="183" y="42"/>
                    </a:lnTo>
                    <a:lnTo>
                      <a:pt x="171" y="40"/>
                    </a:lnTo>
                    <a:lnTo>
                      <a:pt x="159" y="39"/>
                    </a:lnTo>
                    <a:lnTo>
                      <a:pt x="147" y="38"/>
                    </a:lnTo>
                    <a:lnTo>
                      <a:pt x="134" y="36"/>
                    </a:lnTo>
                    <a:lnTo>
                      <a:pt x="122" y="35"/>
                    </a:lnTo>
                    <a:lnTo>
                      <a:pt x="109" y="32"/>
                    </a:lnTo>
                    <a:lnTo>
                      <a:pt x="98" y="31"/>
                    </a:lnTo>
                    <a:lnTo>
                      <a:pt x="85" y="29"/>
                    </a:lnTo>
                    <a:lnTo>
                      <a:pt x="73" y="28"/>
                    </a:lnTo>
                    <a:lnTo>
                      <a:pt x="61" y="26"/>
                    </a:lnTo>
                    <a:lnTo>
                      <a:pt x="49" y="25"/>
                    </a:lnTo>
                    <a:lnTo>
                      <a:pt x="37" y="23"/>
                    </a:lnTo>
                    <a:lnTo>
                      <a:pt x="25" y="22"/>
                    </a:lnTo>
                    <a:lnTo>
                      <a:pt x="12" y="20"/>
                    </a:lnTo>
                    <a:lnTo>
                      <a:pt x="0" y="19"/>
                    </a:lnTo>
                    <a:lnTo>
                      <a:pt x="2" y="14"/>
                    </a:lnTo>
                    <a:lnTo>
                      <a:pt x="3" y="9"/>
                    </a:lnTo>
                    <a:lnTo>
                      <a:pt x="3" y="4"/>
                    </a:lnTo>
                    <a:lnTo>
                      <a:pt x="4" y="0"/>
                    </a:lnTo>
                    <a:lnTo>
                      <a:pt x="16" y="1"/>
                    </a:lnTo>
                    <a:lnTo>
                      <a:pt x="28" y="3"/>
                    </a:lnTo>
                    <a:lnTo>
                      <a:pt x="40" y="4"/>
                    </a:lnTo>
                    <a:lnTo>
                      <a:pt x="53" y="6"/>
                    </a:lnTo>
                    <a:lnTo>
                      <a:pt x="64" y="7"/>
                    </a:lnTo>
                    <a:lnTo>
                      <a:pt x="77" y="9"/>
                    </a:lnTo>
                    <a:lnTo>
                      <a:pt x="89" y="10"/>
                    </a:lnTo>
                    <a:lnTo>
                      <a:pt x="102" y="12"/>
                    </a:lnTo>
                    <a:lnTo>
                      <a:pt x="114" y="14"/>
                    </a:lnTo>
                    <a:lnTo>
                      <a:pt x="126" y="15"/>
                    </a:lnTo>
                    <a:lnTo>
                      <a:pt x="139" y="17"/>
                    </a:lnTo>
                    <a:lnTo>
                      <a:pt x="151" y="18"/>
                    </a:lnTo>
                    <a:lnTo>
                      <a:pt x="164" y="20"/>
                    </a:lnTo>
                    <a:lnTo>
                      <a:pt x="176" y="21"/>
                    </a:lnTo>
                    <a:lnTo>
                      <a:pt x="189" y="23"/>
                    </a:lnTo>
                    <a:lnTo>
                      <a:pt x="201" y="24"/>
                    </a:lnTo>
                    <a:close/>
                  </a:path>
                </a:pathLst>
              </a:custGeom>
              <a:solidFill>
                <a:srgbClr val="A86300"/>
              </a:solidFill>
              <a:ln w="9525">
                <a:noFill/>
                <a:round/>
                <a:headEnd/>
                <a:tailEnd/>
              </a:ln>
            </p:spPr>
            <p:txBody>
              <a:bodyPr/>
              <a:lstStyle/>
              <a:p>
                <a:endParaRPr lang="en-US"/>
              </a:p>
            </p:txBody>
          </p:sp>
          <p:sp>
            <p:nvSpPr>
              <p:cNvPr id="384073" name="Freeform 73"/>
              <p:cNvSpPr>
                <a:spLocks/>
              </p:cNvSpPr>
              <p:nvPr/>
            </p:nvSpPr>
            <p:spPr bwMode="auto">
              <a:xfrm>
                <a:off x="7256" y="1321"/>
                <a:ext cx="50" cy="10"/>
              </a:xfrm>
              <a:custGeom>
                <a:avLst/>
                <a:gdLst/>
                <a:ahLst/>
                <a:cxnLst>
                  <a:cxn ang="0">
                    <a:pos x="201" y="24"/>
                  </a:cxn>
                  <a:cxn ang="0">
                    <a:pos x="200" y="28"/>
                  </a:cxn>
                  <a:cxn ang="0">
                    <a:pos x="199" y="32"/>
                  </a:cxn>
                  <a:cxn ang="0">
                    <a:pos x="197" y="38"/>
                  </a:cxn>
                  <a:cxn ang="0">
                    <a:pos x="196" y="42"/>
                  </a:cxn>
                  <a:cxn ang="0">
                    <a:pos x="183" y="40"/>
                  </a:cxn>
                  <a:cxn ang="0">
                    <a:pos x="171" y="39"/>
                  </a:cxn>
                  <a:cxn ang="0">
                    <a:pos x="159" y="37"/>
                  </a:cxn>
                  <a:cxn ang="0">
                    <a:pos x="147" y="36"/>
                  </a:cxn>
                  <a:cxn ang="0">
                    <a:pos x="134" y="34"/>
                  </a:cxn>
                  <a:cxn ang="0">
                    <a:pos x="122" y="32"/>
                  </a:cxn>
                  <a:cxn ang="0">
                    <a:pos x="109" y="30"/>
                  </a:cxn>
                  <a:cxn ang="0">
                    <a:pos x="98" y="29"/>
                  </a:cxn>
                  <a:cxn ang="0">
                    <a:pos x="85" y="27"/>
                  </a:cxn>
                  <a:cxn ang="0">
                    <a:pos x="73" y="26"/>
                  </a:cxn>
                  <a:cxn ang="0">
                    <a:pos x="61" y="24"/>
                  </a:cxn>
                  <a:cxn ang="0">
                    <a:pos x="49" y="23"/>
                  </a:cxn>
                  <a:cxn ang="0">
                    <a:pos x="37" y="21"/>
                  </a:cxn>
                  <a:cxn ang="0">
                    <a:pos x="25" y="20"/>
                  </a:cxn>
                  <a:cxn ang="0">
                    <a:pos x="12" y="18"/>
                  </a:cxn>
                  <a:cxn ang="0">
                    <a:pos x="0" y="17"/>
                  </a:cxn>
                  <a:cxn ang="0">
                    <a:pos x="2" y="13"/>
                  </a:cxn>
                  <a:cxn ang="0">
                    <a:pos x="3" y="8"/>
                  </a:cxn>
                  <a:cxn ang="0">
                    <a:pos x="3" y="4"/>
                  </a:cxn>
                  <a:cxn ang="0">
                    <a:pos x="4" y="0"/>
                  </a:cxn>
                  <a:cxn ang="0">
                    <a:pos x="16" y="1"/>
                  </a:cxn>
                  <a:cxn ang="0">
                    <a:pos x="28" y="3"/>
                  </a:cxn>
                  <a:cxn ang="0">
                    <a:pos x="40" y="4"/>
                  </a:cxn>
                  <a:cxn ang="0">
                    <a:pos x="53" y="6"/>
                  </a:cxn>
                  <a:cxn ang="0">
                    <a:pos x="64" y="7"/>
                  </a:cxn>
                  <a:cxn ang="0">
                    <a:pos x="77" y="9"/>
                  </a:cxn>
                  <a:cxn ang="0">
                    <a:pos x="89" y="11"/>
                  </a:cxn>
                  <a:cxn ang="0">
                    <a:pos x="102" y="12"/>
                  </a:cxn>
                  <a:cxn ang="0">
                    <a:pos x="114" y="14"/>
                  </a:cxn>
                  <a:cxn ang="0">
                    <a:pos x="126" y="15"/>
                  </a:cxn>
                  <a:cxn ang="0">
                    <a:pos x="139" y="17"/>
                  </a:cxn>
                  <a:cxn ang="0">
                    <a:pos x="151" y="18"/>
                  </a:cxn>
                  <a:cxn ang="0">
                    <a:pos x="164" y="20"/>
                  </a:cxn>
                  <a:cxn ang="0">
                    <a:pos x="176" y="21"/>
                  </a:cxn>
                  <a:cxn ang="0">
                    <a:pos x="189" y="23"/>
                  </a:cxn>
                  <a:cxn ang="0">
                    <a:pos x="201" y="24"/>
                  </a:cxn>
                </a:cxnLst>
                <a:rect l="0" t="0" r="r" b="b"/>
                <a:pathLst>
                  <a:path w="201" h="42">
                    <a:moveTo>
                      <a:pt x="201" y="24"/>
                    </a:moveTo>
                    <a:lnTo>
                      <a:pt x="200" y="28"/>
                    </a:lnTo>
                    <a:lnTo>
                      <a:pt x="199" y="32"/>
                    </a:lnTo>
                    <a:lnTo>
                      <a:pt x="197" y="38"/>
                    </a:lnTo>
                    <a:lnTo>
                      <a:pt x="196" y="42"/>
                    </a:lnTo>
                    <a:lnTo>
                      <a:pt x="183" y="40"/>
                    </a:lnTo>
                    <a:lnTo>
                      <a:pt x="171" y="39"/>
                    </a:lnTo>
                    <a:lnTo>
                      <a:pt x="159" y="37"/>
                    </a:lnTo>
                    <a:lnTo>
                      <a:pt x="147" y="36"/>
                    </a:lnTo>
                    <a:lnTo>
                      <a:pt x="134" y="34"/>
                    </a:lnTo>
                    <a:lnTo>
                      <a:pt x="122" y="32"/>
                    </a:lnTo>
                    <a:lnTo>
                      <a:pt x="109" y="30"/>
                    </a:lnTo>
                    <a:lnTo>
                      <a:pt x="98" y="29"/>
                    </a:lnTo>
                    <a:lnTo>
                      <a:pt x="85" y="27"/>
                    </a:lnTo>
                    <a:lnTo>
                      <a:pt x="73" y="26"/>
                    </a:lnTo>
                    <a:lnTo>
                      <a:pt x="61" y="24"/>
                    </a:lnTo>
                    <a:lnTo>
                      <a:pt x="49" y="23"/>
                    </a:lnTo>
                    <a:lnTo>
                      <a:pt x="37" y="21"/>
                    </a:lnTo>
                    <a:lnTo>
                      <a:pt x="25" y="20"/>
                    </a:lnTo>
                    <a:lnTo>
                      <a:pt x="12" y="18"/>
                    </a:lnTo>
                    <a:lnTo>
                      <a:pt x="0" y="17"/>
                    </a:lnTo>
                    <a:lnTo>
                      <a:pt x="2" y="13"/>
                    </a:lnTo>
                    <a:lnTo>
                      <a:pt x="3" y="8"/>
                    </a:lnTo>
                    <a:lnTo>
                      <a:pt x="3" y="4"/>
                    </a:lnTo>
                    <a:lnTo>
                      <a:pt x="4" y="0"/>
                    </a:lnTo>
                    <a:lnTo>
                      <a:pt x="16" y="1"/>
                    </a:lnTo>
                    <a:lnTo>
                      <a:pt x="28" y="3"/>
                    </a:lnTo>
                    <a:lnTo>
                      <a:pt x="40" y="4"/>
                    </a:lnTo>
                    <a:lnTo>
                      <a:pt x="53" y="6"/>
                    </a:lnTo>
                    <a:lnTo>
                      <a:pt x="64" y="7"/>
                    </a:lnTo>
                    <a:lnTo>
                      <a:pt x="77" y="9"/>
                    </a:lnTo>
                    <a:lnTo>
                      <a:pt x="89" y="11"/>
                    </a:lnTo>
                    <a:lnTo>
                      <a:pt x="102" y="12"/>
                    </a:lnTo>
                    <a:lnTo>
                      <a:pt x="114" y="14"/>
                    </a:lnTo>
                    <a:lnTo>
                      <a:pt x="126" y="15"/>
                    </a:lnTo>
                    <a:lnTo>
                      <a:pt x="139" y="17"/>
                    </a:lnTo>
                    <a:lnTo>
                      <a:pt x="151" y="18"/>
                    </a:lnTo>
                    <a:lnTo>
                      <a:pt x="164" y="20"/>
                    </a:lnTo>
                    <a:lnTo>
                      <a:pt x="176" y="21"/>
                    </a:lnTo>
                    <a:lnTo>
                      <a:pt x="189" y="23"/>
                    </a:lnTo>
                    <a:lnTo>
                      <a:pt x="201" y="24"/>
                    </a:lnTo>
                    <a:close/>
                  </a:path>
                </a:pathLst>
              </a:custGeom>
              <a:solidFill>
                <a:srgbClr val="AD6800"/>
              </a:solidFill>
              <a:ln w="9525">
                <a:noFill/>
                <a:round/>
                <a:headEnd/>
                <a:tailEnd/>
              </a:ln>
            </p:spPr>
            <p:txBody>
              <a:bodyPr/>
              <a:lstStyle/>
              <a:p>
                <a:endParaRPr lang="en-US"/>
              </a:p>
            </p:txBody>
          </p:sp>
          <p:sp>
            <p:nvSpPr>
              <p:cNvPr id="384074" name="Freeform 74"/>
              <p:cNvSpPr>
                <a:spLocks/>
              </p:cNvSpPr>
              <p:nvPr/>
            </p:nvSpPr>
            <p:spPr bwMode="auto">
              <a:xfrm>
                <a:off x="7256" y="1321"/>
                <a:ext cx="50" cy="10"/>
              </a:xfrm>
              <a:custGeom>
                <a:avLst/>
                <a:gdLst/>
                <a:ahLst/>
                <a:cxnLst>
                  <a:cxn ang="0">
                    <a:pos x="200" y="24"/>
                  </a:cxn>
                  <a:cxn ang="0">
                    <a:pos x="199" y="28"/>
                  </a:cxn>
                  <a:cxn ang="0">
                    <a:pos x="198" y="31"/>
                  </a:cxn>
                  <a:cxn ang="0">
                    <a:pos x="197" y="36"/>
                  </a:cxn>
                  <a:cxn ang="0">
                    <a:pos x="196" y="40"/>
                  </a:cxn>
                  <a:cxn ang="0">
                    <a:pos x="183" y="39"/>
                  </a:cxn>
                  <a:cxn ang="0">
                    <a:pos x="171" y="37"/>
                  </a:cxn>
                  <a:cxn ang="0">
                    <a:pos x="159" y="36"/>
                  </a:cxn>
                  <a:cxn ang="0">
                    <a:pos x="147" y="34"/>
                  </a:cxn>
                  <a:cxn ang="0">
                    <a:pos x="134" y="33"/>
                  </a:cxn>
                  <a:cxn ang="0">
                    <a:pos x="122" y="30"/>
                  </a:cxn>
                  <a:cxn ang="0">
                    <a:pos x="109" y="29"/>
                  </a:cxn>
                  <a:cxn ang="0">
                    <a:pos x="98" y="27"/>
                  </a:cxn>
                  <a:cxn ang="0">
                    <a:pos x="85" y="26"/>
                  </a:cxn>
                  <a:cxn ang="0">
                    <a:pos x="73" y="24"/>
                  </a:cxn>
                  <a:cxn ang="0">
                    <a:pos x="61" y="23"/>
                  </a:cxn>
                  <a:cxn ang="0">
                    <a:pos x="49" y="21"/>
                  </a:cxn>
                  <a:cxn ang="0">
                    <a:pos x="37" y="20"/>
                  </a:cxn>
                  <a:cxn ang="0">
                    <a:pos x="25" y="19"/>
                  </a:cxn>
                  <a:cxn ang="0">
                    <a:pos x="12" y="17"/>
                  </a:cxn>
                  <a:cxn ang="0">
                    <a:pos x="0" y="16"/>
                  </a:cxn>
                  <a:cxn ang="0">
                    <a:pos x="2" y="12"/>
                  </a:cxn>
                  <a:cxn ang="0">
                    <a:pos x="3" y="7"/>
                  </a:cxn>
                  <a:cxn ang="0">
                    <a:pos x="3" y="4"/>
                  </a:cxn>
                  <a:cxn ang="0">
                    <a:pos x="4" y="0"/>
                  </a:cxn>
                  <a:cxn ang="0">
                    <a:pos x="16" y="1"/>
                  </a:cxn>
                  <a:cxn ang="0">
                    <a:pos x="28" y="3"/>
                  </a:cxn>
                  <a:cxn ang="0">
                    <a:pos x="40" y="4"/>
                  </a:cxn>
                  <a:cxn ang="0">
                    <a:pos x="53" y="6"/>
                  </a:cxn>
                  <a:cxn ang="0">
                    <a:pos x="64" y="7"/>
                  </a:cxn>
                  <a:cxn ang="0">
                    <a:pos x="77" y="10"/>
                  </a:cxn>
                  <a:cxn ang="0">
                    <a:pos x="89" y="11"/>
                  </a:cxn>
                  <a:cxn ang="0">
                    <a:pos x="102" y="12"/>
                  </a:cxn>
                  <a:cxn ang="0">
                    <a:pos x="113" y="14"/>
                  </a:cxn>
                  <a:cxn ang="0">
                    <a:pos x="126" y="15"/>
                  </a:cxn>
                  <a:cxn ang="0">
                    <a:pos x="139" y="17"/>
                  </a:cxn>
                  <a:cxn ang="0">
                    <a:pos x="151" y="18"/>
                  </a:cxn>
                  <a:cxn ang="0">
                    <a:pos x="164" y="20"/>
                  </a:cxn>
                  <a:cxn ang="0">
                    <a:pos x="175" y="21"/>
                  </a:cxn>
                  <a:cxn ang="0">
                    <a:pos x="188" y="23"/>
                  </a:cxn>
                  <a:cxn ang="0">
                    <a:pos x="200" y="24"/>
                  </a:cxn>
                </a:cxnLst>
                <a:rect l="0" t="0" r="r" b="b"/>
                <a:pathLst>
                  <a:path w="200" h="40">
                    <a:moveTo>
                      <a:pt x="200" y="24"/>
                    </a:moveTo>
                    <a:lnTo>
                      <a:pt x="199" y="28"/>
                    </a:lnTo>
                    <a:lnTo>
                      <a:pt x="198" y="31"/>
                    </a:lnTo>
                    <a:lnTo>
                      <a:pt x="197" y="36"/>
                    </a:lnTo>
                    <a:lnTo>
                      <a:pt x="196" y="40"/>
                    </a:lnTo>
                    <a:lnTo>
                      <a:pt x="183" y="39"/>
                    </a:lnTo>
                    <a:lnTo>
                      <a:pt x="171" y="37"/>
                    </a:lnTo>
                    <a:lnTo>
                      <a:pt x="159" y="36"/>
                    </a:lnTo>
                    <a:lnTo>
                      <a:pt x="147" y="34"/>
                    </a:lnTo>
                    <a:lnTo>
                      <a:pt x="134" y="33"/>
                    </a:lnTo>
                    <a:lnTo>
                      <a:pt x="122" y="30"/>
                    </a:lnTo>
                    <a:lnTo>
                      <a:pt x="109" y="29"/>
                    </a:lnTo>
                    <a:lnTo>
                      <a:pt x="98" y="27"/>
                    </a:lnTo>
                    <a:lnTo>
                      <a:pt x="85" y="26"/>
                    </a:lnTo>
                    <a:lnTo>
                      <a:pt x="73" y="24"/>
                    </a:lnTo>
                    <a:lnTo>
                      <a:pt x="61" y="23"/>
                    </a:lnTo>
                    <a:lnTo>
                      <a:pt x="49" y="21"/>
                    </a:lnTo>
                    <a:lnTo>
                      <a:pt x="37" y="20"/>
                    </a:lnTo>
                    <a:lnTo>
                      <a:pt x="25" y="19"/>
                    </a:lnTo>
                    <a:lnTo>
                      <a:pt x="12" y="17"/>
                    </a:lnTo>
                    <a:lnTo>
                      <a:pt x="0" y="16"/>
                    </a:lnTo>
                    <a:lnTo>
                      <a:pt x="2" y="12"/>
                    </a:lnTo>
                    <a:lnTo>
                      <a:pt x="3" y="7"/>
                    </a:lnTo>
                    <a:lnTo>
                      <a:pt x="3" y="4"/>
                    </a:lnTo>
                    <a:lnTo>
                      <a:pt x="4" y="0"/>
                    </a:lnTo>
                    <a:lnTo>
                      <a:pt x="16" y="1"/>
                    </a:lnTo>
                    <a:lnTo>
                      <a:pt x="28" y="3"/>
                    </a:lnTo>
                    <a:lnTo>
                      <a:pt x="40" y="4"/>
                    </a:lnTo>
                    <a:lnTo>
                      <a:pt x="53" y="6"/>
                    </a:lnTo>
                    <a:lnTo>
                      <a:pt x="64" y="7"/>
                    </a:lnTo>
                    <a:lnTo>
                      <a:pt x="77" y="10"/>
                    </a:lnTo>
                    <a:lnTo>
                      <a:pt x="89" y="11"/>
                    </a:lnTo>
                    <a:lnTo>
                      <a:pt x="102" y="12"/>
                    </a:lnTo>
                    <a:lnTo>
                      <a:pt x="113" y="14"/>
                    </a:lnTo>
                    <a:lnTo>
                      <a:pt x="126" y="15"/>
                    </a:lnTo>
                    <a:lnTo>
                      <a:pt x="139" y="17"/>
                    </a:lnTo>
                    <a:lnTo>
                      <a:pt x="151" y="18"/>
                    </a:lnTo>
                    <a:lnTo>
                      <a:pt x="164" y="20"/>
                    </a:lnTo>
                    <a:lnTo>
                      <a:pt x="175" y="21"/>
                    </a:lnTo>
                    <a:lnTo>
                      <a:pt x="188" y="23"/>
                    </a:lnTo>
                    <a:lnTo>
                      <a:pt x="200" y="24"/>
                    </a:lnTo>
                    <a:close/>
                  </a:path>
                </a:pathLst>
              </a:custGeom>
              <a:solidFill>
                <a:srgbClr val="B57000"/>
              </a:solidFill>
              <a:ln w="9525">
                <a:noFill/>
                <a:round/>
                <a:headEnd/>
                <a:tailEnd/>
              </a:ln>
            </p:spPr>
            <p:txBody>
              <a:bodyPr/>
              <a:lstStyle/>
              <a:p>
                <a:endParaRPr lang="en-US"/>
              </a:p>
            </p:txBody>
          </p:sp>
          <p:sp>
            <p:nvSpPr>
              <p:cNvPr id="384075" name="Freeform 75"/>
              <p:cNvSpPr>
                <a:spLocks/>
              </p:cNvSpPr>
              <p:nvPr/>
            </p:nvSpPr>
            <p:spPr bwMode="auto">
              <a:xfrm>
                <a:off x="7256" y="1322"/>
                <a:ext cx="50" cy="9"/>
              </a:xfrm>
              <a:custGeom>
                <a:avLst/>
                <a:gdLst/>
                <a:ahLst/>
                <a:cxnLst>
                  <a:cxn ang="0">
                    <a:pos x="200" y="24"/>
                  </a:cxn>
                  <a:cxn ang="0">
                    <a:pos x="199" y="27"/>
                  </a:cxn>
                  <a:cxn ang="0">
                    <a:pos x="198" y="30"/>
                  </a:cxn>
                  <a:cxn ang="0">
                    <a:pos x="197" y="34"/>
                  </a:cxn>
                  <a:cxn ang="0">
                    <a:pos x="196" y="38"/>
                  </a:cxn>
                  <a:cxn ang="0">
                    <a:pos x="183" y="37"/>
                  </a:cxn>
                  <a:cxn ang="0">
                    <a:pos x="171" y="35"/>
                  </a:cxn>
                  <a:cxn ang="0">
                    <a:pos x="159" y="34"/>
                  </a:cxn>
                  <a:cxn ang="0">
                    <a:pos x="147" y="32"/>
                  </a:cxn>
                  <a:cxn ang="0">
                    <a:pos x="134" y="30"/>
                  </a:cxn>
                  <a:cxn ang="0">
                    <a:pos x="122" y="28"/>
                  </a:cxn>
                  <a:cxn ang="0">
                    <a:pos x="109" y="27"/>
                  </a:cxn>
                  <a:cxn ang="0">
                    <a:pos x="98" y="25"/>
                  </a:cxn>
                  <a:cxn ang="0">
                    <a:pos x="85" y="24"/>
                  </a:cxn>
                  <a:cxn ang="0">
                    <a:pos x="73" y="23"/>
                  </a:cxn>
                  <a:cxn ang="0">
                    <a:pos x="61" y="21"/>
                  </a:cxn>
                  <a:cxn ang="0">
                    <a:pos x="49" y="20"/>
                  </a:cxn>
                  <a:cxn ang="0">
                    <a:pos x="37" y="18"/>
                  </a:cxn>
                  <a:cxn ang="0">
                    <a:pos x="25" y="17"/>
                  </a:cxn>
                  <a:cxn ang="0">
                    <a:pos x="12" y="15"/>
                  </a:cxn>
                  <a:cxn ang="0">
                    <a:pos x="0" y="14"/>
                  </a:cxn>
                  <a:cxn ang="0">
                    <a:pos x="2" y="11"/>
                  </a:cxn>
                  <a:cxn ang="0">
                    <a:pos x="3" y="7"/>
                  </a:cxn>
                  <a:cxn ang="0">
                    <a:pos x="3" y="4"/>
                  </a:cxn>
                  <a:cxn ang="0">
                    <a:pos x="4" y="0"/>
                  </a:cxn>
                  <a:cxn ang="0">
                    <a:pos x="15" y="1"/>
                  </a:cxn>
                  <a:cxn ang="0">
                    <a:pos x="28" y="3"/>
                  </a:cxn>
                  <a:cxn ang="0">
                    <a:pos x="40" y="4"/>
                  </a:cxn>
                  <a:cxn ang="0">
                    <a:pos x="52" y="6"/>
                  </a:cxn>
                  <a:cxn ang="0">
                    <a:pos x="64" y="7"/>
                  </a:cxn>
                  <a:cxn ang="0">
                    <a:pos x="77" y="10"/>
                  </a:cxn>
                  <a:cxn ang="0">
                    <a:pos x="88" y="11"/>
                  </a:cxn>
                  <a:cxn ang="0">
                    <a:pos x="101" y="12"/>
                  </a:cxn>
                  <a:cxn ang="0">
                    <a:pos x="113" y="14"/>
                  </a:cxn>
                  <a:cxn ang="0">
                    <a:pos x="126" y="15"/>
                  </a:cxn>
                  <a:cxn ang="0">
                    <a:pos x="139" y="17"/>
                  </a:cxn>
                  <a:cxn ang="0">
                    <a:pos x="151" y="18"/>
                  </a:cxn>
                  <a:cxn ang="0">
                    <a:pos x="163" y="20"/>
                  </a:cxn>
                  <a:cxn ang="0">
                    <a:pos x="175" y="21"/>
                  </a:cxn>
                  <a:cxn ang="0">
                    <a:pos x="188" y="23"/>
                  </a:cxn>
                  <a:cxn ang="0">
                    <a:pos x="200" y="24"/>
                  </a:cxn>
                </a:cxnLst>
                <a:rect l="0" t="0" r="r" b="b"/>
                <a:pathLst>
                  <a:path w="200" h="38">
                    <a:moveTo>
                      <a:pt x="200" y="24"/>
                    </a:moveTo>
                    <a:lnTo>
                      <a:pt x="199" y="27"/>
                    </a:lnTo>
                    <a:lnTo>
                      <a:pt x="198" y="30"/>
                    </a:lnTo>
                    <a:lnTo>
                      <a:pt x="197" y="34"/>
                    </a:lnTo>
                    <a:lnTo>
                      <a:pt x="196" y="38"/>
                    </a:lnTo>
                    <a:lnTo>
                      <a:pt x="183" y="37"/>
                    </a:lnTo>
                    <a:lnTo>
                      <a:pt x="171" y="35"/>
                    </a:lnTo>
                    <a:lnTo>
                      <a:pt x="159" y="34"/>
                    </a:lnTo>
                    <a:lnTo>
                      <a:pt x="147" y="32"/>
                    </a:lnTo>
                    <a:lnTo>
                      <a:pt x="134" y="30"/>
                    </a:lnTo>
                    <a:lnTo>
                      <a:pt x="122" y="28"/>
                    </a:lnTo>
                    <a:lnTo>
                      <a:pt x="109" y="27"/>
                    </a:lnTo>
                    <a:lnTo>
                      <a:pt x="98" y="25"/>
                    </a:lnTo>
                    <a:lnTo>
                      <a:pt x="85" y="24"/>
                    </a:lnTo>
                    <a:lnTo>
                      <a:pt x="73" y="23"/>
                    </a:lnTo>
                    <a:lnTo>
                      <a:pt x="61" y="21"/>
                    </a:lnTo>
                    <a:lnTo>
                      <a:pt x="49" y="20"/>
                    </a:lnTo>
                    <a:lnTo>
                      <a:pt x="37" y="18"/>
                    </a:lnTo>
                    <a:lnTo>
                      <a:pt x="25" y="17"/>
                    </a:lnTo>
                    <a:lnTo>
                      <a:pt x="12" y="15"/>
                    </a:lnTo>
                    <a:lnTo>
                      <a:pt x="0" y="14"/>
                    </a:lnTo>
                    <a:lnTo>
                      <a:pt x="2" y="11"/>
                    </a:lnTo>
                    <a:lnTo>
                      <a:pt x="3" y="7"/>
                    </a:lnTo>
                    <a:lnTo>
                      <a:pt x="3" y="4"/>
                    </a:lnTo>
                    <a:lnTo>
                      <a:pt x="4" y="0"/>
                    </a:lnTo>
                    <a:lnTo>
                      <a:pt x="15" y="1"/>
                    </a:lnTo>
                    <a:lnTo>
                      <a:pt x="28" y="3"/>
                    </a:lnTo>
                    <a:lnTo>
                      <a:pt x="40" y="4"/>
                    </a:lnTo>
                    <a:lnTo>
                      <a:pt x="52" y="6"/>
                    </a:lnTo>
                    <a:lnTo>
                      <a:pt x="64" y="7"/>
                    </a:lnTo>
                    <a:lnTo>
                      <a:pt x="77" y="10"/>
                    </a:lnTo>
                    <a:lnTo>
                      <a:pt x="88" y="11"/>
                    </a:lnTo>
                    <a:lnTo>
                      <a:pt x="101" y="12"/>
                    </a:lnTo>
                    <a:lnTo>
                      <a:pt x="113" y="14"/>
                    </a:lnTo>
                    <a:lnTo>
                      <a:pt x="126" y="15"/>
                    </a:lnTo>
                    <a:lnTo>
                      <a:pt x="139" y="17"/>
                    </a:lnTo>
                    <a:lnTo>
                      <a:pt x="151" y="18"/>
                    </a:lnTo>
                    <a:lnTo>
                      <a:pt x="163" y="20"/>
                    </a:lnTo>
                    <a:lnTo>
                      <a:pt x="175" y="21"/>
                    </a:lnTo>
                    <a:lnTo>
                      <a:pt x="188" y="23"/>
                    </a:lnTo>
                    <a:lnTo>
                      <a:pt x="200" y="24"/>
                    </a:lnTo>
                    <a:close/>
                  </a:path>
                </a:pathLst>
              </a:custGeom>
              <a:solidFill>
                <a:srgbClr val="BC7700"/>
              </a:solidFill>
              <a:ln w="9525">
                <a:noFill/>
                <a:round/>
                <a:headEnd/>
                <a:tailEnd/>
              </a:ln>
            </p:spPr>
            <p:txBody>
              <a:bodyPr/>
              <a:lstStyle/>
              <a:p>
                <a:endParaRPr lang="en-US"/>
              </a:p>
            </p:txBody>
          </p:sp>
          <p:sp>
            <p:nvSpPr>
              <p:cNvPr id="384076" name="Freeform 76"/>
              <p:cNvSpPr>
                <a:spLocks/>
              </p:cNvSpPr>
              <p:nvPr/>
            </p:nvSpPr>
            <p:spPr bwMode="auto">
              <a:xfrm>
                <a:off x="7256" y="1322"/>
                <a:ext cx="50" cy="9"/>
              </a:xfrm>
              <a:custGeom>
                <a:avLst/>
                <a:gdLst/>
                <a:ahLst/>
                <a:cxnLst>
                  <a:cxn ang="0">
                    <a:pos x="200" y="24"/>
                  </a:cxn>
                  <a:cxn ang="0">
                    <a:pos x="199" y="27"/>
                  </a:cxn>
                  <a:cxn ang="0">
                    <a:pos x="198" y="29"/>
                  </a:cxn>
                  <a:cxn ang="0">
                    <a:pos x="197" y="33"/>
                  </a:cxn>
                  <a:cxn ang="0">
                    <a:pos x="196" y="36"/>
                  </a:cxn>
                  <a:cxn ang="0">
                    <a:pos x="183" y="35"/>
                  </a:cxn>
                  <a:cxn ang="0">
                    <a:pos x="171" y="33"/>
                  </a:cxn>
                  <a:cxn ang="0">
                    <a:pos x="159" y="32"/>
                  </a:cxn>
                  <a:cxn ang="0">
                    <a:pos x="147" y="29"/>
                  </a:cxn>
                  <a:cxn ang="0">
                    <a:pos x="134" y="28"/>
                  </a:cxn>
                  <a:cxn ang="0">
                    <a:pos x="122" y="26"/>
                  </a:cxn>
                  <a:cxn ang="0">
                    <a:pos x="109" y="25"/>
                  </a:cxn>
                  <a:cxn ang="0">
                    <a:pos x="98" y="23"/>
                  </a:cxn>
                  <a:cxn ang="0">
                    <a:pos x="85" y="22"/>
                  </a:cxn>
                  <a:cxn ang="0">
                    <a:pos x="73" y="21"/>
                  </a:cxn>
                  <a:cxn ang="0">
                    <a:pos x="61" y="19"/>
                  </a:cxn>
                  <a:cxn ang="0">
                    <a:pos x="49" y="18"/>
                  </a:cxn>
                  <a:cxn ang="0">
                    <a:pos x="37" y="16"/>
                  </a:cxn>
                  <a:cxn ang="0">
                    <a:pos x="25" y="15"/>
                  </a:cxn>
                  <a:cxn ang="0">
                    <a:pos x="12" y="13"/>
                  </a:cxn>
                  <a:cxn ang="0">
                    <a:pos x="0" y="12"/>
                  </a:cxn>
                  <a:cxn ang="0">
                    <a:pos x="2" y="9"/>
                  </a:cxn>
                  <a:cxn ang="0">
                    <a:pos x="3" y="5"/>
                  </a:cxn>
                  <a:cxn ang="0">
                    <a:pos x="3" y="3"/>
                  </a:cxn>
                  <a:cxn ang="0">
                    <a:pos x="4" y="0"/>
                  </a:cxn>
                  <a:cxn ang="0">
                    <a:pos x="15" y="1"/>
                  </a:cxn>
                  <a:cxn ang="0">
                    <a:pos x="28" y="3"/>
                  </a:cxn>
                  <a:cxn ang="0">
                    <a:pos x="40" y="4"/>
                  </a:cxn>
                  <a:cxn ang="0">
                    <a:pos x="52" y="6"/>
                  </a:cxn>
                  <a:cxn ang="0">
                    <a:pos x="64" y="8"/>
                  </a:cxn>
                  <a:cxn ang="0">
                    <a:pos x="77" y="10"/>
                  </a:cxn>
                  <a:cxn ang="0">
                    <a:pos x="88" y="11"/>
                  </a:cxn>
                  <a:cxn ang="0">
                    <a:pos x="101" y="12"/>
                  </a:cxn>
                  <a:cxn ang="0">
                    <a:pos x="113" y="14"/>
                  </a:cxn>
                  <a:cxn ang="0">
                    <a:pos x="126" y="15"/>
                  </a:cxn>
                  <a:cxn ang="0">
                    <a:pos x="139" y="17"/>
                  </a:cxn>
                  <a:cxn ang="0">
                    <a:pos x="151" y="18"/>
                  </a:cxn>
                  <a:cxn ang="0">
                    <a:pos x="163" y="20"/>
                  </a:cxn>
                  <a:cxn ang="0">
                    <a:pos x="175" y="21"/>
                  </a:cxn>
                  <a:cxn ang="0">
                    <a:pos x="188" y="23"/>
                  </a:cxn>
                  <a:cxn ang="0">
                    <a:pos x="200" y="24"/>
                  </a:cxn>
                </a:cxnLst>
                <a:rect l="0" t="0" r="r" b="b"/>
                <a:pathLst>
                  <a:path w="200" h="36">
                    <a:moveTo>
                      <a:pt x="200" y="24"/>
                    </a:moveTo>
                    <a:lnTo>
                      <a:pt x="199" y="27"/>
                    </a:lnTo>
                    <a:lnTo>
                      <a:pt x="198" y="29"/>
                    </a:lnTo>
                    <a:lnTo>
                      <a:pt x="197" y="33"/>
                    </a:lnTo>
                    <a:lnTo>
                      <a:pt x="196" y="36"/>
                    </a:lnTo>
                    <a:lnTo>
                      <a:pt x="183" y="35"/>
                    </a:lnTo>
                    <a:lnTo>
                      <a:pt x="171" y="33"/>
                    </a:lnTo>
                    <a:lnTo>
                      <a:pt x="159" y="32"/>
                    </a:lnTo>
                    <a:lnTo>
                      <a:pt x="147" y="29"/>
                    </a:lnTo>
                    <a:lnTo>
                      <a:pt x="134" y="28"/>
                    </a:lnTo>
                    <a:lnTo>
                      <a:pt x="122" y="26"/>
                    </a:lnTo>
                    <a:lnTo>
                      <a:pt x="109" y="25"/>
                    </a:lnTo>
                    <a:lnTo>
                      <a:pt x="98" y="23"/>
                    </a:lnTo>
                    <a:lnTo>
                      <a:pt x="85" y="22"/>
                    </a:lnTo>
                    <a:lnTo>
                      <a:pt x="73" y="21"/>
                    </a:lnTo>
                    <a:lnTo>
                      <a:pt x="61" y="19"/>
                    </a:lnTo>
                    <a:lnTo>
                      <a:pt x="49" y="18"/>
                    </a:lnTo>
                    <a:lnTo>
                      <a:pt x="37" y="16"/>
                    </a:lnTo>
                    <a:lnTo>
                      <a:pt x="25" y="15"/>
                    </a:lnTo>
                    <a:lnTo>
                      <a:pt x="12" y="13"/>
                    </a:lnTo>
                    <a:lnTo>
                      <a:pt x="0" y="12"/>
                    </a:lnTo>
                    <a:lnTo>
                      <a:pt x="2" y="9"/>
                    </a:lnTo>
                    <a:lnTo>
                      <a:pt x="3" y="5"/>
                    </a:lnTo>
                    <a:lnTo>
                      <a:pt x="3" y="3"/>
                    </a:lnTo>
                    <a:lnTo>
                      <a:pt x="4" y="0"/>
                    </a:lnTo>
                    <a:lnTo>
                      <a:pt x="15" y="1"/>
                    </a:lnTo>
                    <a:lnTo>
                      <a:pt x="28" y="3"/>
                    </a:lnTo>
                    <a:lnTo>
                      <a:pt x="40" y="4"/>
                    </a:lnTo>
                    <a:lnTo>
                      <a:pt x="52" y="6"/>
                    </a:lnTo>
                    <a:lnTo>
                      <a:pt x="64" y="8"/>
                    </a:lnTo>
                    <a:lnTo>
                      <a:pt x="77" y="10"/>
                    </a:lnTo>
                    <a:lnTo>
                      <a:pt x="88" y="11"/>
                    </a:lnTo>
                    <a:lnTo>
                      <a:pt x="101" y="12"/>
                    </a:lnTo>
                    <a:lnTo>
                      <a:pt x="113" y="14"/>
                    </a:lnTo>
                    <a:lnTo>
                      <a:pt x="126" y="15"/>
                    </a:lnTo>
                    <a:lnTo>
                      <a:pt x="139" y="17"/>
                    </a:lnTo>
                    <a:lnTo>
                      <a:pt x="151" y="18"/>
                    </a:lnTo>
                    <a:lnTo>
                      <a:pt x="163" y="20"/>
                    </a:lnTo>
                    <a:lnTo>
                      <a:pt x="175" y="21"/>
                    </a:lnTo>
                    <a:lnTo>
                      <a:pt x="188" y="23"/>
                    </a:lnTo>
                    <a:lnTo>
                      <a:pt x="200" y="24"/>
                    </a:lnTo>
                    <a:close/>
                  </a:path>
                </a:pathLst>
              </a:custGeom>
              <a:solidFill>
                <a:srgbClr val="C48200"/>
              </a:solidFill>
              <a:ln w="9525">
                <a:noFill/>
                <a:round/>
                <a:headEnd/>
                <a:tailEnd/>
              </a:ln>
            </p:spPr>
            <p:txBody>
              <a:bodyPr/>
              <a:lstStyle/>
              <a:p>
                <a:endParaRPr lang="en-US"/>
              </a:p>
            </p:txBody>
          </p:sp>
          <p:sp>
            <p:nvSpPr>
              <p:cNvPr id="384077" name="Freeform 77"/>
              <p:cNvSpPr>
                <a:spLocks/>
              </p:cNvSpPr>
              <p:nvPr/>
            </p:nvSpPr>
            <p:spPr bwMode="auto">
              <a:xfrm>
                <a:off x="7256" y="1322"/>
                <a:ext cx="50" cy="8"/>
              </a:xfrm>
              <a:custGeom>
                <a:avLst/>
                <a:gdLst/>
                <a:ahLst/>
                <a:cxnLst>
                  <a:cxn ang="0">
                    <a:pos x="200" y="24"/>
                  </a:cxn>
                  <a:cxn ang="0">
                    <a:pos x="199" y="26"/>
                  </a:cxn>
                  <a:cxn ang="0">
                    <a:pos x="198" y="28"/>
                  </a:cxn>
                  <a:cxn ang="0">
                    <a:pos x="197" y="32"/>
                  </a:cxn>
                  <a:cxn ang="0">
                    <a:pos x="196" y="34"/>
                  </a:cxn>
                  <a:cxn ang="0">
                    <a:pos x="183" y="33"/>
                  </a:cxn>
                  <a:cxn ang="0">
                    <a:pos x="171" y="31"/>
                  </a:cxn>
                  <a:cxn ang="0">
                    <a:pos x="159" y="30"/>
                  </a:cxn>
                  <a:cxn ang="0">
                    <a:pos x="147" y="27"/>
                  </a:cxn>
                  <a:cxn ang="0">
                    <a:pos x="134" y="26"/>
                  </a:cxn>
                  <a:cxn ang="0">
                    <a:pos x="122" y="24"/>
                  </a:cxn>
                  <a:cxn ang="0">
                    <a:pos x="109" y="23"/>
                  </a:cxn>
                  <a:cxn ang="0">
                    <a:pos x="98" y="21"/>
                  </a:cxn>
                  <a:cxn ang="0">
                    <a:pos x="85" y="20"/>
                  </a:cxn>
                  <a:cxn ang="0">
                    <a:pos x="73" y="19"/>
                  </a:cxn>
                  <a:cxn ang="0">
                    <a:pos x="61" y="17"/>
                  </a:cxn>
                  <a:cxn ang="0">
                    <a:pos x="49" y="16"/>
                  </a:cxn>
                  <a:cxn ang="0">
                    <a:pos x="37" y="14"/>
                  </a:cxn>
                  <a:cxn ang="0">
                    <a:pos x="25" y="13"/>
                  </a:cxn>
                  <a:cxn ang="0">
                    <a:pos x="12" y="11"/>
                  </a:cxn>
                  <a:cxn ang="0">
                    <a:pos x="0" y="10"/>
                  </a:cxn>
                  <a:cxn ang="0">
                    <a:pos x="2" y="8"/>
                  </a:cxn>
                  <a:cxn ang="0">
                    <a:pos x="3" y="4"/>
                  </a:cxn>
                  <a:cxn ang="0">
                    <a:pos x="3" y="2"/>
                  </a:cxn>
                  <a:cxn ang="0">
                    <a:pos x="4" y="0"/>
                  </a:cxn>
                  <a:cxn ang="0">
                    <a:pos x="15" y="1"/>
                  </a:cxn>
                  <a:cxn ang="0">
                    <a:pos x="28" y="3"/>
                  </a:cxn>
                  <a:cxn ang="0">
                    <a:pos x="40" y="4"/>
                  </a:cxn>
                  <a:cxn ang="0">
                    <a:pos x="52" y="7"/>
                  </a:cxn>
                  <a:cxn ang="0">
                    <a:pos x="64" y="8"/>
                  </a:cxn>
                  <a:cxn ang="0">
                    <a:pos x="77" y="10"/>
                  </a:cxn>
                  <a:cxn ang="0">
                    <a:pos x="88" y="11"/>
                  </a:cxn>
                  <a:cxn ang="0">
                    <a:pos x="101" y="12"/>
                  </a:cxn>
                  <a:cxn ang="0">
                    <a:pos x="113" y="14"/>
                  </a:cxn>
                  <a:cxn ang="0">
                    <a:pos x="126" y="15"/>
                  </a:cxn>
                  <a:cxn ang="0">
                    <a:pos x="139" y="17"/>
                  </a:cxn>
                  <a:cxn ang="0">
                    <a:pos x="151" y="18"/>
                  </a:cxn>
                  <a:cxn ang="0">
                    <a:pos x="163" y="20"/>
                  </a:cxn>
                  <a:cxn ang="0">
                    <a:pos x="175" y="21"/>
                  </a:cxn>
                  <a:cxn ang="0">
                    <a:pos x="188" y="23"/>
                  </a:cxn>
                  <a:cxn ang="0">
                    <a:pos x="200" y="24"/>
                  </a:cxn>
                </a:cxnLst>
                <a:rect l="0" t="0" r="r" b="b"/>
                <a:pathLst>
                  <a:path w="200" h="34">
                    <a:moveTo>
                      <a:pt x="200" y="24"/>
                    </a:moveTo>
                    <a:lnTo>
                      <a:pt x="199" y="26"/>
                    </a:lnTo>
                    <a:lnTo>
                      <a:pt x="198" y="28"/>
                    </a:lnTo>
                    <a:lnTo>
                      <a:pt x="197" y="32"/>
                    </a:lnTo>
                    <a:lnTo>
                      <a:pt x="196" y="34"/>
                    </a:lnTo>
                    <a:lnTo>
                      <a:pt x="183" y="33"/>
                    </a:lnTo>
                    <a:lnTo>
                      <a:pt x="171" y="31"/>
                    </a:lnTo>
                    <a:lnTo>
                      <a:pt x="159" y="30"/>
                    </a:lnTo>
                    <a:lnTo>
                      <a:pt x="147" y="27"/>
                    </a:lnTo>
                    <a:lnTo>
                      <a:pt x="134" y="26"/>
                    </a:lnTo>
                    <a:lnTo>
                      <a:pt x="122" y="24"/>
                    </a:lnTo>
                    <a:lnTo>
                      <a:pt x="109" y="23"/>
                    </a:lnTo>
                    <a:lnTo>
                      <a:pt x="98" y="21"/>
                    </a:lnTo>
                    <a:lnTo>
                      <a:pt x="85" y="20"/>
                    </a:lnTo>
                    <a:lnTo>
                      <a:pt x="73" y="19"/>
                    </a:lnTo>
                    <a:lnTo>
                      <a:pt x="61" y="17"/>
                    </a:lnTo>
                    <a:lnTo>
                      <a:pt x="49" y="16"/>
                    </a:lnTo>
                    <a:lnTo>
                      <a:pt x="37" y="14"/>
                    </a:lnTo>
                    <a:lnTo>
                      <a:pt x="25" y="13"/>
                    </a:lnTo>
                    <a:lnTo>
                      <a:pt x="12" y="11"/>
                    </a:lnTo>
                    <a:lnTo>
                      <a:pt x="0" y="10"/>
                    </a:lnTo>
                    <a:lnTo>
                      <a:pt x="2" y="8"/>
                    </a:lnTo>
                    <a:lnTo>
                      <a:pt x="3" y="4"/>
                    </a:lnTo>
                    <a:lnTo>
                      <a:pt x="3" y="2"/>
                    </a:lnTo>
                    <a:lnTo>
                      <a:pt x="4" y="0"/>
                    </a:lnTo>
                    <a:lnTo>
                      <a:pt x="15" y="1"/>
                    </a:lnTo>
                    <a:lnTo>
                      <a:pt x="28" y="3"/>
                    </a:lnTo>
                    <a:lnTo>
                      <a:pt x="40" y="4"/>
                    </a:lnTo>
                    <a:lnTo>
                      <a:pt x="52" y="7"/>
                    </a:lnTo>
                    <a:lnTo>
                      <a:pt x="64" y="8"/>
                    </a:lnTo>
                    <a:lnTo>
                      <a:pt x="77" y="10"/>
                    </a:lnTo>
                    <a:lnTo>
                      <a:pt x="88" y="11"/>
                    </a:lnTo>
                    <a:lnTo>
                      <a:pt x="101" y="12"/>
                    </a:lnTo>
                    <a:lnTo>
                      <a:pt x="113" y="14"/>
                    </a:lnTo>
                    <a:lnTo>
                      <a:pt x="126" y="15"/>
                    </a:lnTo>
                    <a:lnTo>
                      <a:pt x="139" y="17"/>
                    </a:lnTo>
                    <a:lnTo>
                      <a:pt x="151" y="18"/>
                    </a:lnTo>
                    <a:lnTo>
                      <a:pt x="163" y="20"/>
                    </a:lnTo>
                    <a:lnTo>
                      <a:pt x="175" y="21"/>
                    </a:lnTo>
                    <a:lnTo>
                      <a:pt x="188" y="23"/>
                    </a:lnTo>
                    <a:lnTo>
                      <a:pt x="200" y="24"/>
                    </a:lnTo>
                    <a:close/>
                  </a:path>
                </a:pathLst>
              </a:custGeom>
              <a:solidFill>
                <a:srgbClr val="C98700"/>
              </a:solidFill>
              <a:ln w="9525">
                <a:noFill/>
                <a:round/>
                <a:headEnd/>
                <a:tailEnd/>
              </a:ln>
            </p:spPr>
            <p:txBody>
              <a:bodyPr/>
              <a:lstStyle/>
              <a:p>
                <a:endParaRPr lang="en-US"/>
              </a:p>
            </p:txBody>
          </p:sp>
          <p:sp>
            <p:nvSpPr>
              <p:cNvPr id="384078" name="Freeform 78"/>
              <p:cNvSpPr>
                <a:spLocks/>
              </p:cNvSpPr>
              <p:nvPr/>
            </p:nvSpPr>
            <p:spPr bwMode="auto">
              <a:xfrm>
                <a:off x="7256" y="1322"/>
                <a:ext cx="50" cy="8"/>
              </a:xfrm>
              <a:custGeom>
                <a:avLst/>
                <a:gdLst/>
                <a:ahLst/>
                <a:cxnLst>
                  <a:cxn ang="0">
                    <a:pos x="200" y="24"/>
                  </a:cxn>
                  <a:cxn ang="0">
                    <a:pos x="196" y="32"/>
                  </a:cxn>
                  <a:cxn ang="0">
                    <a:pos x="0" y="8"/>
                  </a:cxn>
                  <a:cxn ang="0">
                    <a:pos x="4" y="0"/>
                  </a:cxn>
                  <a:cxn ang="0">
                    <a:pos x="200" y="24"/>
                  </a:cxn>
                </a:cxnLst>
                <a:rect l="0" t="0" r="r" b="b"/>
                <a:pathLst>
                  <a:path w="200" h="32">
                    <a:moveTo>
                      <a:pt x="200" y="24"/>
                    </a:moveTo>
                    <a:lnTo>
                      <a:pt x="196" y="32"/>
                    </a:lnTo>
                    <a:lnTo>
                      <a:pt x="0" y="8"/>
                    </a:lnTo>
                    <a:lnTo>
                      <a:pt x="4" y="0"/>
                    </a:lnTo>
                    <a:lnTo>
                      <a:pt x="200" y="24"/>
                    </a:lnTo>
                    <a:close/>
                  </a:path>
                </a:pathLst>
              </a:custGeom>
              <a:solidFill>
                <a:srgbClr val="D18E00"/>
              </a:solidFill>
              <a:ln w="9525">
                <a:noFill/>
                <a:round/>
                <a:headEnd/>
                <a:tailEnd/>
              </a:ln>
            </p:spPr>
            <p:txBody>
              <a:bodyPr/>
              <a:lstStyle/>
              <a:p>
                <a:endParaRPr lang="en-US"/>
              </a:p>
            </p:txBody>
          </p:sp>
          <p:sp>
            <p:nvSpPr>
              <p:cNvPr id="384079" name="Freeform 79"/>
              <p:cNvSpPr>
                <a:spLocks/>
              </p:cNvSpPr>
              <p:nvPr/>
            </p:nvSpPr>
            <p:spPr bwMode="auto">
              <a:xfrm>
                <a:off x="7211" y="1316"/>
                <a:ext cx="19" cy="4"/>
              </a:xfrm>
              <a:custGeom>
                <a:avLst/>
                <a:gdLst/>
                <a:ahLst/>
                <a:cxnLst>
                  <a:cxn ang="0">
                    <a:pos x="76" y="8"/>
                  </a:cxn>
                  <a:cxn ang="0">
                    <a:pos x="74" y="19"/>
                  </a:cxn>
                  <a:cxn ang="0">
                    <a:pos x="0" y="9"/>
                  </a:cxn>
                  <a:cxn ang="0">
                    <a:pos x="1" y="0"/>
                  </a:cxn>
                  <a:cxn ang="0">
                    <a:pos x="76" y="8"/>
                  </a:cxn>
                </a:cxnLst>
                <a:rect l="0" t="0" r="r" b="b"/>
                <a:pathLst>
                  <a:path w="76" h="19">
                    <a:moveTo>
                      <a:pt x="76" y="8"/>
                    </a:moveTo>
                    <a:lnTo>
                      <a:pt x="74" y="19"/>
                    </a:lnTo>
                    <a:lnTo>
                      <a:pt x="0" y="9"/>
                    </a:lnTo>
                    <a:lnTo>
                      <a:pt x="1" y="0"/>
                    </a:lnTo>
                    <a:lnTo>
                      <a:pt x="76" y="8"/>
                    </a:lnTo>
                    <a:close/>
                  </a:path>
                </a:pathLst>
              </a:custGeom>
              <a:solidFill>
                <a:srgbClr val="8C4400"/>
              </a:solidFill>
              <a:ln w="9525">
                <a:noFill/>
                <a:round/>
                <a:headEnd/>
                <a:tailEnd/>
              </a:ln>
            </p:spPr>
            <p:txBody>
              <a:bodyPr/>
              <a:lstStyle/>
              <a:p>
                <a:endParaRPr lang="en-US"/>
              </a:p>
            </p:txBody>
          </p:sp>
          <p:sp>
            <p:nvSpPr>
              <p:cNvPr id="384080" name="Freeform 80"/>
              <p:cNvSpPr>
                <a:spLocks/>
              </p:cNvSpPr>
              <p:nvPr/>
            </p:nvSpPr>
            <p:spPr bwMode="auto">
              <a:xfrm>
                <a:off x="7211" y="1316"/>
                <a:ext cx="19" cy="4"/>
              </a:xfrm>
              <a:custGeom>
                <a:avLst/>
                <a:gdLst/>
                <a:ahLst/>
                <a:cxnLst>
                  <a:cxn ang="0">
                    <a:pos x="76" y="9"/>
                  </a:cxn>
                  <a:cxn ang="0">
                    <a:pos x="75" y="12"/>
                  </a:cxn>
                  <a:cxn ang="0">
                    <a:pos x="75" y="14"/>
                  </a:cxn>
                  <a:cxn ang="0">
                    <a:pos x="75" y="17"/>
                  </a:cxn>
                  <a:cxn ang="0">
                    <a:pos x="74" y="19"/>
                  </a:cxn>
                  <a:cxn ang="0">
                    <a:pos x="64" y="18"/>
                  </a:cxn>
                  <a:cxn ang="0">
                    <a:pos x="55" y="17"/>
                  </a:cxn>
                  <a:cxn ang="0">
                    <a:pos x="46" y="16"/>
                  </a:cxn>
                  <a:cxn ang="0">
                    <a:pos x="36" y="14"/>
                  </a:cxn>
                  <a:cxn ang="0">
                    <a:pos x="27" y="13"/>
                  </a:cxn>
                  <a:cxn ang="0">
                    <a:pos x="17" y="12"/>
                  </a:cxn>
                  <a:cxn ang="0">
                    <a:pos x="9" y="11"/>
                  </a:cxn>
                  <a:cxn ang="0">
                    <a:pos x="0" y="9"/>
                  </a:cxn>
                  <a:cxn ang="0">
                    <a:pos x="1" y="7"/>
                  </a:cxn>
                  <a:cxn ang="0">
                    <a:pos x="1" y="4"/>
                  </a:cxn>
                  <a:cxn ang="0">
                    <a:pos x="1" y="2"/>
                  </a:cxn>
                  <a:cxn ang="0">
                    <a:pos x="1" y="0"/>
                  </a:cxn>
                  <a:cxn ang="0">
                    <a:pos x="10" y="1"/>
                  </a:cxn>
                  <a:cxn ang="0">
                    <a:pos x="19" y="2"/>
                  </a:cxn>
                  <a:cxn ang="0">
                    <a:pos x="29" y="3"/>
                  </a:cxn>
                  <a:cxn ang="0">
                    <a:pos x="38" y="4"/>
                  </a:cxn>
                  <a:cxn ang="0">
                    <a:pos x="48" y="6"/>
                  </a:cxn>
                  <a:cxn ang="0">
                    <a:pos x="57" y="7"/>
                  </a:cxn>
                  <a:cxn ang="0">
                    <a:pos x="66" y="8"/>
                  </a:cxn>
                  <a:cxn ang="0">
                    <a:pos x="76" y="9"/>
                  </a:cxn>
                </a:cxnLst>
                <a:rect l="0" t="0" r="r" b="b"/>
                <a:pathLst>
                  <a:path w="76" h="19">
                    <a:moveTo>
                      <a:pt x="76" y="9"/>
                    </a:moveTo>
                    <a:lnTo>
                      <a:pt x="75" y="12"/>
                    </a:lnTo>
                    <a:lnTo>
                      <a:pt x="75" y="14"/>
                    </a:lnTo>
                    <a:lnTo>
                      <a:pt x="75" y="17"/>
                    </a:lnTo>
                    <a:lnTo>
                      <a:pt x="74" y="19"/>
                    </a:lnTo>
                    <a:lnTo>
                      <a:pt x="64" y="18"/>
                    </a:lnTo>
                    <a:lnTo>
                      <a:pt x="55" y="17"/>
                    </a:lnTo>
                    <a:lnTo>
                      <a:pt x="46" y="16"/>
                    </a:lnTo>
                    <a:lnTo>
                      <a:pt x="36" y="14"/>
                    </a:lnTo>
                    <a:lnTo>
                      <a:pt x="27" y="13"/>
                    </a:lnTo>
                    <a:lnTo>
                      <a:pt x="17" y="12"/>
                    </a:lnTo>
                    <a:lnTo>
                      <a:pt x="9" y="11"/>
                    </a:lnTo>
                    <a:lnTo>
                      <a:pt x="0" y="9"/>
                    </a:lnTo>
                    <a:lnTo>
                      <a:pt x="1" y="7"/>
                    </a:lnTo>
                    <a:lnTo>
                      <a:pt x="1" y="4"/>
                    </a:lnTo>
                    <a:lnTo>
                      <a:pt x="1" y="2"/>
                    </a:lnTo>
                    <a:lnTo>
                      <a:pt x="1" y="0"/>
                    </a:lnTo>
                    <a:lnTo>
                      <a:pt x="10" y="1"/>
                    </a:lnTo>
                    <a:lnTo>
                      <a:pt x="19" y="2"/>
                    </a:lnTo>
                    <a:lnTo>
                      <a:pt x="29" y="3"/>
                    </a:lnTo>
                    <a:lnTo>
                      <a:pt x="38" y="4"/>
                    </a:lnTo>
                    <a:lnTo>
                      <a:pt x="48" y="6"/>
                    </a:lnTo>
                    <a:lnTo>
                      <a:pt x="57" y="7"/>
                    </a:lnTo>
                    <a:lnTo>
                      <a:pt x="66" y="8"/>
                    </a:lnTo>
                    <a:lnTo>
                      <a:pt x="76" y="9"/>
                    </a:lnTo>
                    <a:close/>
                  </a:path>
                </a:pathLst>
              </a:custGeom>
              <a:solidFill>
                <a:srgbClr val="934C00"/>
              </a:solidFill>
              <a:ln w="9525">
                <a:noFill/>
                <a:round/>
                <a:headEnd/>
                <a:tailEnd/>
              </a:ln>
            </p:spPr>
            <p:txBody>
              <a:bodyPr/>
              <a:lstStyle/>
              <a:p>
                <a:endParaRPr lang="en-US"/>
              </a:p>
            </p:txBody>
          </p:sp>
          <p:sp>
            <p:nvSpPr>
              <p:cNvPr id="384081" name="Freeform 81"/>
              <p:cNvSpPr>
                <a:spLocks/>
              </p:cNvSpPr>
              <p:nvPr/>
            </p:nvSpPr>
            <p:spPr bwMode="auto">
              <a:xfrm>
                <a:off x="7211" y="1316"/>
                <a:ext cx="19" cy="4"/>
              </a:xfrm>
              <a:custGeom>
                <a:avLst/>
                <a:gdLst/>
                <a:ahLst/>
                <a:cxnLst>
                  <a:cxn ang="0">
                    <a:pos x="76" y="9"/>
                  </a:cxn>
                  <a:cxn ang="0">
                    <a:pos x="75" y="12"/>
                  </a:cxn>
                  <a:cxn ang="0">
                    <a:pos x="75" y="14"/>
                  </a:cxn>
                  <a:cxn ang="0">
                    <a:pos x="75" y="17"/>
                  </a:cxn>
                  <a:cxn ang="0">
                    <a:pos x="74" y="19"/>
                  </a:cxn>
                  <a:cxn ang="0">
                    <a:pos x="64" y="18"/>
                  </a:cxn>
                  <a:cxn ang="0">
                    <a:pos x="55" y="17"/>
                  </a:cxn>
                  <a:cxn ang="0">
                    <a:pos x="46" y="16"/>
                  </a:cxn>
                  <a:cxn ang="0">
                    <a:pos x="36" y="14"/>
                  </a:cxn>
                  <a:cxn ang="0">
                    <a:pos x="27" y="13"/>
                  </a:cxn>
                  <a:cxn ang="0">
                    <a:pos x="17" y="12"/>
                  </a:cxn>
                  <a:cxn ang="0">
                    <a:pos x="9" y="11"/>
                  </a:cxn>
                  <a:cxn ang="0">
                    <a:pos x="0" y="9"/>
                  </a:cxn>
                  <a:cxn ang="0">
                    <a:pos x="1" y="7"/>
                  </a:cxn>
                  <a:cxn ang="0">
                    <a:pos x="1" y="4"/>
                  </a:cxn>
                  <a:cxn ang="0">
                    <a:pos x="1" y="2"/>
                  </a:cxn>
                  <a:cxn ang="0">
                    <a:pos x="1" y="0"/>
                  </a:cxn>
                  <a:cxn ang="0">
                    <a:pos x="10" y="1"/>
                  </a:cxn>
                  <a:cxn ang="0">
                    <a:pos x="19" y="2"/>
                  </a:cxn>
                  <a:cxn ang="0">
                    <a:pos x="29" y="3"/>
                  </a:cxn>
                  <a:cxn ang="0">
                    <a:pos x="38" y="4"/>
                  </a:cxn>
                  <a:cxn ang="0">
                    <a:pos x="48" y="6"/>
                  </a:cxn>
                  <a:cxn ang="0">
                    <a:pos x="57" y="7"/>
                  </a:cxn>
                  <a:cxn ang="0">
                    <a:pos x="66" y="8"/>
                  </a:cxn>
                  <a:cxn ang="0">
                    <a:pos x="76" y="9"/>
                  </a:cxn>
                </a:cxnLst>
                <a:rect l="0" t="0" r="r" b="b"/>
                <a:pathLst>
                  <a:path w="76" h="19">
                    <a:moveTo>
                      <a:pt x="76" y="9"/>
                    </a:moveTo>
                    <a:lnTo>
                      <a:pt x="75" y="12"/>
                    </a:lnTo>
                    <a:lnTo>
                      <a:pt x="75" y="14"/>
                    </a:lnTo>
                    <a:lnTo>
                      <a:pt x="75" y="17"/>
                    </a:lnTo>
                    <a:lnTo>
                      <a:pt x="74" y="19"/>
                    </a:lnTo>
                    <a:lnTo>
                      <a:pt x="64" y="18"/>
                    </a:lnTo>
                    <a:lnTo>
                      <a:pt x="55" y="17"/>
                    </a:lnTo>
                    <a:lnTo>
                      <a:pt x="46" y="16"/>
                    </a:lnTo>
                    <a:lnTo>
                      <a:pt x="36" y="14"/>
                    </a:lnTo>
                    <a:lnTo>
                      <a:pt x="27" y="13"/>
                    </a:lnTo>
                    <a:lnTo>
                      <a:pt x="17" y="12"/>
                    </a:lnTo>
                    <a:lnTo>
                      <a:pt x="9" y="11"/>
                    </a:lnTo>
                    <a:lnTo>
                      <a:pt x="0" y="9"/>
                    </a:lnTo>
                    <a:lnTo>
                      <a:pt x="1" y="7"/>
                    </a:lnTo>
                    <a:lnTo>
                      <a:pt x="1" y="4"/>
                    </a:lnTo>
                    <a:lnTo>
                      <a:pt x="1" y="2"/>
                    </a:lnTo>
                    <a:lnTo>
                      <a:pt x="1" y="0"/>
                    </a:lnTo>
                    <a:lnTo>
                      <a:pt x="10" y="1"/>
                    </a:lnTo>
                    <a:lnTo>
                      <a:pt x="19" y="2"/>
                    </a:lnTo>
                    <a:lnTo>
                      <a:pt x="29" y="3"/>
                    </a:lnTo>
                    <a:lnTo>
                      <a:pt x="38" y="4"/>
                    </a:lnTo>
                    <a:lnTo>
                      <a:pt x="48" y="6"/>
                    </a:lnTo>
                    <a:lnTo>
                      <a:pt x="57" y="7"/>
                    </a:lnTo>
                    <a:lnTo>
                      <a:pt x="66" y="8"/>
                    </a:lnTo>
                    <a:lnTo>
                      <a:pt x="76" y="9"/>
                    </a:lnTo>
                    <a:close/>
                  </a:path>
                </a:pathLst>
              </a:custGeom>
              <a:solidFill>
                <a:srgbClr val="995100"/>
              </a:solidFill>
              <a:ln w="9525">
                <a:noFill/>
                <a:round/>
                <a:headEnd/>
                <a:tailEnd/>
              </a:ln>
            </p:spPr>
            <p:txBody>
              <a:bodyPr/>
              <a:lstStyle/>
              <a:p>
                <a:endParaRPr lang="en-US"/>
              </a:p>
            </p:txBody>
          </p:sp>
          <p:sp>
            <p:nvSpPr>
              <p:cNvPr id="384082" name="Freeform 82"/>
              <p:cNvSpPr>
                <a:spLocks/>
              </p:cNvSpPr>
              <p:nvPr/>
            </p:nvSpPr>
            <p:spPr bwMode="auto">
              <a:xfrm>
                <a:off x="7211" y="1316"/>
                <a:ext cx="19" cy="4"/>
              </a:xfrm>
              <a:custGeom>
                <a:avLst/>
                <a:gdLst/>
                <a:ahLst/>
                <a:cxnLst>
                  <a:cxn ang="0">
                    <a:pos x="76" y="8"/>
                  </a:cxn>
                  <a:cxn ang="0">
                    <a:pos x="75" y="11"/>
                  </a:cxn>
                  <a:cxn ang="0">
                    <a:pos x="75" y="13"/>
                  </a:cxn>
                  <a:cxn ang="0">
                    <a:pos x="75" y="15"/>
                  </a:cxn>
                  <a:cxn ang="0">
                    <a:pos x="74" y="17"/>
                  </a:cxn>
                  <a:cxn ang="0">
                    <a:pos x="64" y="16"/>
                  </a:cxn>
                  <a:cxn ang="0">
                    <a:pos x="55" y="15"/>
                  </a:cxn>
                  <a:cxn ang="0">
                    <a:pos x="46" y="14"/>
                  </a:cxn>
                  <a:cxn ang="0">
                    <a:pos x="36" y="12"/>
                  </a:cxn>
                  <a:cxn ang="0">
                    <a:pos x="27" y="11"/>
                  </a:cxn>
                  <a:cxn ang="0">
                    <a:pos x="17" y="10"/>
                  </a:cxn>
                  <a:cxn ang="0">
                    <a:pos x="9" y="8"/>
                  </a:cxn>
                  <a:cxn ang="0">
                    <a:pos x="0" y="7"/>
                  </a:cxn>
                  <a:cxn ang="0">
                    <a:pos x="1" y="5"/>
                  </a:cxn>
                  <a:cxn ang="0">
                    <a:pos x="1" y="3"/>
                  </a:cxn>
                  <a:cxn ang="0">
                    <a:pos x="1" y="2"/>
                  </a:cxn>
                  <a:cxn ang="0">
                    <a:pos x="1" y="0"/>
                  </a:cxn>
                  <a:cxn ang="0">
                    <a:pos x="10" y="1"/>
                  </a:cxn>
                  <a:cxn ang="0">
                    <a:pos x="19" y="2"/>
                  </a:cxn>
                  <a:cxn ang="0">
                    <a:pos x="29" y="3"/>
                  </a:cxn>
                  <a:cxn ang="0">
                    <a:pos x="38" y="4"/>
                  </a:cxn>
                  <a:cxn ang="0">
                    <a:pos x="48" y="5"/>
                  </a:cxn>
                  <a:cxn ang="0">
                    <a:pos x="57" y="6"/>
                  </a:cxn>
                  <a:cxn ang="0">
                    <a:pos x="66" y="7"/>
                  </a:cxn>
                  <a:cxn ang="0">
                    <a:pos x="76" y="8"/>
                  </a:cxn>
                </a:cxnLst>
                <a:rect l="0" t="0" r="r" b="b"/>
                <a:pathLst>
                  <a:path w="76" h="17">
                    <a:moveTo>
                      <a:pt x="76" y="8"/>
                    </a:moveTo>
                    <a:lnTo>
                      <a:pt x="75" y="11"/>
                    </a:lnTo>
                    <a:lnTo>
                      <a:pt x="75" y="13"/>
                    </a:lnTo>
                    <a:lnTo>
                      <a:pt x="75" y="15"/>
                    </a:lnTo>
                    <a:lnTo>
                      <a:pt x="74" y="17"/>
                    </a:lnTo>
                    <a:lnTo>
                      <a:pt x="64" y="16"/>
                    </a:lnTo>
                    <a:lnTo>
                      <a:pt x="55" y="15"/>
                    </a:lnTo>
                    <a:lnTo>
                      <a:pt x="46" y="14"/>
                    </a:lnTo>
                    <a:lnTo>
                      <a:pt x="36" y="12"/>
                    </a:lnTo>
                    <a:lnTo>
                      <a:pt x="27" y="11"/>
                    </a:lnTo>
                    <a:lnTo>
                      <a:pt x="17" y="10"/>
                    </a:lnTo>
                    <a:lnTo>
                      <a:pt x="9" y="8"/>
                    </a:lnTo>
                    <a:lnTo>
                      <a:pt x="0" y="7"/>
                    </a:lnTo>
                    <a:lnTo>
                      <a:pt x="1" y="5"/>
                    </a:lnTo>
                    <a:lnTo>
                      <a:pt x="1" y="3"/>
                    </a:lnTo>
                    <a:lnTo>
                      <a:pt x="1" y="2"/>
                    </a:lnTo>
                    <a:lnTo>
                      <a:pt x="1" y="0"/>
                    </a:lnTo>
                    <a:lnTo>
                      <a:pt x="10" y="1"/>
                    </a:lnTo>
                    <a:lnTo>
                      <a:pt x="19" y="2"/>
                    </a:lnTo>
                    <a:lnTo>
                      <a:pt x="29" y="3"/>
                    </a:lnTo>
                    <a:lnTo>
                      <a:pt x="38" y="4"/>
                    </a:lnTo>
                    <a:lnTo>
                      <a:pt x="48" y="5"/>
                    </a:lnTo>
                    <a:lnTo>
                      <a:pt x="57" y="6"/>
                    </a:lnTo>
                    <a:lnTo>
                      <a:pt x="66" y="7"/>
                    </a:lnTo>
                    <a:lnTo>
                      <a:pt x="76" y="8"/>
                    </a:lnTo>
                    <a:close/>
                  </a:path>
                </a:pathLst>
              </a:custGeom>
              <a:solidFill>
                <a:srgbClr val="A05B00"/>
              </a:solidFill>
              <a:ln w="9525">
                <a:noFill/>
                <a:round/>
                <a:headEnd/>
                <a:tailEnd/>
              </a:ln>
            </p:spPr>
            <p:txBody>
              <a:bodyPr/>
              <a:lstStyle/>
              <a:p>
                <a:endParaRPr lang="en-US"/>
              </a:p>
            </p:txBody>
          </p:sp>
          <p:sp>
            <p:nvSpPr>
              <p:cNvPr id="384083" name="Freeform 83"/>
              <p:cNvSpPr>
                <a:spLocks/>
              </p:cNvSpPr>
              <p:nvPr/>
            </p:nvSpPr>
            <p:spPr bwMode="auto">
              <a:xfrm>
                <a:off x="7211" y="1316"/>
                <a:ext cx="19" cy="4"/>
              </a:xfrm>
              <a:custGeom>
                <a:avLst/>
                <a:gdLst/>
                <a:ahLst/>
                <a:cxnLst>
                  <a:cxn ang="0">
                    <a:pos x="76" y="10"/>
                  </a:cxn>
                  <a:cxn ang="0">
                    <a:pos x="75" y="12"/>
                  </a:cxn>
                  <a:cxn ang="0">
                    <a:pos x="75" y="13"/>
                  </a:cxn>
                  <a:cxn ang="0">
                    <a:pos x="75" y="15"/>
                  </a:cxn>
                  <a:cxn ang="0">
                    <a:pos x="74" y="17"/>
                  </a:cxn>
                  <a:cxn ang="0">
                    <a:pos x="64" y="16"/>
                  </a:cxn>
                  <a:cxn ang="0">
                    <a:pos x="55" y="15"/>
                  </a:cxn>
                  <a:cxn ang="0">
                    <a:pos x="46" y="14"/>
                  </a:cxn>
                  <a:cxn ang="0">
                    <a:pos x="36" y="12"/>
                  </a:cxn>
                  <a:cxn ang="0">
                    <a:pos x="27" y="11"/>
                  </a:cxn>
                  <a:cxn ang="0">
                    <a:pos x="17" y="10"/>
                  </a:cxn>
                  <a:cxn ang="0">
                    <a:pos x="9" y="8"/>
                  </a:cxn>
                  <a:cxn ang="0">
                    <a:pos x="0" y="7"/>
                  </a:cxn>
                  <a:cxn ang="0">
                    <a:pos x="1" y="5"/>
                  </a:cxn>
                  <a:cxn ang="0">
                    <a:pos x="1" y="3"/>
                  </a:cxn>
                  <a:cxn ang="0">
                    <a:pos x="1" y="2"/>
                  </a:cxn>
                  <a:cxn ang="0">
                    <a:pos x="1" y="0"/>
                  </a:cxn>
                  <a:cxn ang="0">
                    <a:pos x="10" y="1"/>
                  </a:cxn>
                  <a:cxn ang="0">
                    <a:pos x="19" y="2"/>
                  </a:cxn>
                  <a:cxn ang="0">
                    <a:pos x="29" y="3"/>
                  </a:cxn>
                  <a:cxn ang="0">
                    <a:pos x="38" y="4"/>
                  </a:cxn>
                  <a:cxn ang="0">
                    <a:pos x="48" y="6"/>
                  </a:cxn>
                  <a:cxn ang="0">
                    <a:pos x="57" y="7"/>
                  </a:cxn>
                  <a:cxn ang="0">
                    <a:pos x="66" y="8"/>
                  </a:cxn>
                  <a:cxn ang="0">
                    <a:pos x="76" y="10"/>
                  </a:cxn>
                </a:cxnLst>
                <a:rect l="0" t="0" r="r" b="b"/>
                <a:pathLst>
                  <a:path w="76" h="17">
                    <a:moveTo>
                      <a:pt x="76" y="10"/>
                    </a:moveTo>
                    <a:lnTo>
                      <a:pt x="75" y="12"/>
                    </a:lnTo>
                    <a:lnTo>
                      <a:pt x="75" y="13"/>
                    </a:lnTo>
                    <a:lnTo>
                      <a:pt x="75" y="15"/>
                    </a:lnTo>
                    <a:lnTo>
                      <a:pt x="74" y="17"/>
                    </a:lnTo>
                    <a:lnTo>
                      <a:pt x="64" y="16"/>
                    </a:lnTo>
                    <a:lnTo>
                      <a:pt x="55" y="15"/>
                    </a:lnTo>
                    <a:lnTo>
                      <a:pt x="46" y="14"/>
                    </a:lnTo>
                    <a:lnTo>
                      <a:pt x="36" y="12"/>
                    </a:lnTo>
                    <a:lnTo>
                      <a:pt x="27" y="11"/>
                    </a:lnTo>
                    <a:lnTo>
                      <a:pt x="17" y="10"/>
                    </a:lnTo>
                    <a:lnTo>
                      <a:pt x="9" y="8"/>
                    </a:lnTo>
                    <a:lnTo>
                      <a:pt x="0" y="7"/>
                    </a:lnTo>
                    <a:lnTo>
                      <a:pt x="1" y="5"/>
                    </a:lnTo>
                    <a:lnTo>
                      <a:pt x="1" y="3"/>
                    </a:lnTo>
                    <a:lnTo>
                      <a:pt x="1" y="2"/>
                    </a:lnTo>
                    <a:lnTo>
                      <a:pt x="1" y="0"/>
                    </a:lnTo>
                    <a:lnTo>
                      <a:pt x="10" y="1"/>
                    </a:lnTo>
                    <a:lnTo>
                      <a:pt x="19" y="2"/>
                    </a:lnTo>
                    <a:lnTo>
                      <a:pt x="29" y="3"/>
                    </a:lnTo>
                    <a:lnTo>
                      <a:pt x="38" y="4"/>
                    </a:lnTo>
                    <a:lnTo>
                      <a:pt x="48" y="6"/>
                    </a:lnTo>
                    <a:lnTo>
                      <a:pt x="57" y="7"/>
                    </a:lnTo>
                    <a:lnTo>
                      <a:pt x="66" y="8"/>
                    </a:lnTo>
                    <a:lnTo>
                      <a:pt x="76" y="10"/>
                    </a:lnTo>
                    <a:close/>
                  </a:path>
                </a:pathLst>
              </a:custGeom>
              <a:solidFill>
                <a:srgbClr val="A86300"/>
              </a:solidFill>
              <a:ln w="9525">
                <a:noFill/>
                <a:round/>
                <a:headEnd/>
                <a:tailEnd/>
              </a:ln>
            </p:spPr>
            <p:txBody>
              <a:bodyPr/>
              <a:lstStyle/>
              <a:p>
                <a:endParaRPr lang="en-US"/>
              </a:p>
            </p:txBody>
          </p:sp>
          <p:sp>
            <p:nvSpPr>
              <p:cNvPr id="384084" name="Freeform 84"/>
              <p:cNvSpPr>
                <a:spLocks/>
              </p:cNvSpPr>
              <p:nvPr/>
            </p:nvSpPr>
            <p:spPr bwMode="auto">
              <a:xfrm>
                <a:off x="7211" y="1316"/>
                <a:ext cx="19" cy="4"/>
              </a:xfrm>
              <a:custGeom>
                <a:avLst/>
                <a:gdLst/>
                <a:ahLst/>
                <a:cxnLst>
                  <a:cxn ang="0">
                    <a:pos x="76" y="9"/>
                  </a:cxn>
                  <a:cxn ang="0">
                    <a:pos x="75" y="10"/>
                  </a:cxn>
                  <a:cxn ang="0">
                    <a:pos x="75" y="12"/>
                  </a:cxn>
                  <a:cxn ang="0">
                    <a:pos x="75" y="13"/>
                  </a:cxn>
                  <a:cxn ang="0">
                    <a:pos x="74" y="15"/>
                  </a:cxn>
                  <a:cxn ang="0">
                    <a:pos x="64" y="14"/>
                  </a:cxn>
                  <a:cxn ang="0">
                    <a:pos x="55" y="13"/>
                  </a:cxn>
                  <a:cxn ang="0">
                    <a:pos x="46" y="12"/>
                  </a:cxn>
                  <a:cxn ang="0">
                    <a:pos x="36" y="11"/>
                  </a:cxn>
                  <a:cxn ang="0">
                    <a:pos x="27" y="10"/>
                  </a:cxn>
                  <a:cxn ang="0">
                    <a:pos x="17" y="9"/>
                  </a:cxn>
                  <a:cxn ang="0">
                    <a:pos x="9" y="7"/>
                  </a:cxn>
                  <a:cxn ang="0">
                    <a:pos x="0" y="6"/>
                  </a:cxn>
                  <a:cxn ang="0">
                    <a:pos x="1" y="4"/>
                  </a:cxn>
                  <a:cxn ang="0">
                    <a:pos x="1" y="3"/>
                  </a:cxn>
                  <a:cxn ang="0">
                    <a:pos x="1" y="1"/>
                  </a:cxn>
                  <a:cxn ang="0">
                    <a:pos x="1" y="0"/>
                  </a:cxn>
                  <a:cxn ang="0">
                    <a:pos x="10" y="1"/>
                  </a:cxn>
                  <a:cxn ang="0">
                    <a:pos x="19" y="2"/>
                  </a:cxn>
                  <a:cxn ang="0">
                    <a:pos x="29" y="3"/>
                  </a:cxn>
                  <a:cxn ang="0">
                    <a:pos x="38" y="4"/>
                  </a:cxn>
                  <a:cxn ang="0">
                    <a:pos x="48" y="5"/>
                  </a:cxn>
                  <a:cxn ang="0">
                    <a:pos x="57" y="6"/>
                  </a:cxn>
                  <a:cxn ang="0">
                    <a:pos x="66" y="7"/>
                  </a:cxn>
                  <a:cxn ang="0">
                    <a:pos x="76" y="9"/>
                  </a:cxn>
                </a:cxnLst>
                <a:rect l="0" t="0" r="r" b="b"/>
                <a:pathLst>
                  <a:path w="76" h="15">
                    <a:moveTo>
                      <a:pt x="76" y="9"/>
                    </a:moveTo>
                    <a:lnTo>
                      <a:pt x="75" y="10"/>
                    </a:lnTo>
                    <a:lnTo>
                      <a:pt x="75" y="12"/>
                    </a:lnTo>
                    <a:lnTo>
                      <a:pt x="75" y="13"/>
                    </a:lnTo>
                    <a:lnTo>
                      <a:pt x="74" y="15"/>
                    </a:lnTo>
                    <a:lnTo>
                      <a:pt x="64" y="14"/>
                    </a:lnTo>
                    <a:lnTo>
                      <a:pt x="55" y="13"/>
                    </a:lnTo>
                    <a:lnTo>
                      <a:pt x="46" y="12"/>
                    </a:lnTo>
                    <a:lnTo>
                      <a:pt x="36" y="11"/>
                    </a:lnTo>
                    <a:lnTo>
                      <a:pt x="27" y="10"/>
                    </a:lnTo>
                    <a:lnTo>
                      <a:pt x="17" y="9"/>
                    </a:lnTo>
                    <a:lnTo>
                      <a:pt x="9" y="7"/>
                    </a:lnTo>
                    <a:lnTo>
                      <a:pt x="0" y="6"/>
                    </a:lnTo>
                    <a:lnTo>
                      <a:pt x="1" y="4"/>
                    </a:lnTo>
                    <a:lnTo>
                      <a:pt x="1" y="3"/>
                    </a:lnTo>
                    <a:lnTo>
                      <a:pt x="1" y="1"/>
                    </a:lnTo>
                    <a:lnTo>
                      <a:pt x="1" y="0"/>
                    </a:lnTo>
                    <a:lnTo>
                      <a:pt x="10" y="1"/>
                    </a:lnTo>
                    <a:lnTo>
                      <a:pt x="19" y="2"/>
                    </a:lnTo>
                    <a:lnTo>
                      <a:pt x="29" y="3"/>
                    </a:lnTo>
                    <a:lnTo>
                      <a:pt x="38" y="4"/>
                    </a:lnTo>
                    <a:lnTo>
                      <a:pt x="48" y="5"/>
                    </a:lnTo>
                    <a:lnTo>
                      <a:pt x="57" y="6"/>
                    </a:lnTo>
                    <a:lnTo>
                      <a:pt x="66" y="7"/>
                    </a:lnTo>
                    <a:lnTo>
                      <a:pt x="76" y="9"/>
                    </a:lnTo>
                    <a:close/>
                  </a:path>
                </a:pathLst>
              </a:custGeom>
              <a:solidFill>
                <a:srgbClr val="AD6800"/>
              </a:solidFill>
              <a:ln w="9525">
                <a:noFill/>
                <a:round/>
                <a:headEnd/>
                <a:tailEnd/>
              </a:ln>
            </p:spPr>
            <p:txBody>
              <a:bodyPr/>
              <a:lstStyle/>
              <a:p>
                <a:endParaRPr lang="en-US"/>
              </a:p>
            </p:txBody>
          </p:sp>
          <p:sp>
            <p:nvSpPr>
              <p:cNvPr id="384085" name="Freeform 85"/>
              <p:cNvSpPr>
                <a:spLocks/>
              </p:cNvSpPr>
              <p:nvPr/>
            </p:nvSpPr>
            <p:spPr bwMode="auto">
              <a:xfrm>
                <a:off x="7211" y="1316"/>
                <a:ext cx="19" cy="4"/>
              </a:xfrm>
              <a:custGeom>
                <a:avLst/>
                <a:gdLst/>
                <a:ahLst/>
                <a:cxnLst>
                  <a:cxn ang="0">
                    <a:pos x="76" y="10"/>
                  </a:cxn>
                  <a:cxn ang="0">
                    <a:pos x="75" y="11"/>
                  </a:cxn>
                  <a:cxn ang="0">
                    <a:pos x="75" y="12"/>
                  </a:cxn>
                  <a:cxn ang="0">
                    <a:pos x="75" y="14"/>
                  </a:cxn>
                  <a:cxn ang="0">
                    <a:pos x="74" y="15"/>
                  </a:cxn>
                  <a:cxn ang="0">
                    <a:pos x="64" y="14"/>
                  </a:cxn>
                  <a:cxn ang="0">
                    <a:pos x="55" y="13"/>
                  </a:cxn>
                  <a:cxn ang="0">
                    <a:pos x="46" y="12"/>
                  </a:cxn>
                  <a:cxn ang="0">
                    <a:pos x="36" y="10"/>
                  </a:cxn>
                  <a:cxn ang="0">
                    <a:pos x="27" y="9"/>
                  </a:cxn>
                  <a:cxn ang="0">
                    <a:pos x="17" y="7"/>
                  </a:cxn>
                  <a:cxn ang="0">
                    <a:pos x="9" y="6"/>
                  </a:cxn>
                  <a:cxn ang="0">
                    <a:pos x="0" y="5"/>
                  </a:cxn>
                  <a:cxn ang="0">
                    <a:pos x="0" y="4"/>
                  </a:cxn>
                  <a:cxn ang="0">
                    <a:pos x="1" y="3"/>
                  </a:cxn>
                  <a:cxn ang="0">
                    <a:pos x="1" y="1"/>
                  </a:cxn>
                  <a:cxn ang="0">
                    <a:pos x="1" y="0"/>
                  </a:cxn>
                  <a:cxn ang="0">
                    <a:pos x="10" y="1"/>
                  </a:cxn>
                  <a:cxn ang="0">
                    <a:pos x="19" y="2"/>
                  </a:cxn>
                  <a:cxn ang="0">
                    <a:pos x="29" y="3"/>
                  </a:cxn>
                  <a:cxn ang="0">
                    <a:pos x="38" y="4"/>
                  </a:cxn>
                  <a:cxn ang="0">
                    <a:pos x="48" y="6"/>
                  </a:cxn>
                  <a:cxn ang="0">
                    <a:pos x="57" y="7"/>
                  </a:cxn>
                  <a:cxn ang="0">
                    <a:pos x="66" y="9"/>
                  </a:cxn>
                  <a:cxn ang="0">
                    <a:pos x="76" y="10"/>
                  </a:cxn>
                </a:cxnLst>
                <a:rect l="0" t="0" r="r" b="b"/>
                <a:pathLst>
                  <a:path w="76" h="15">
                    <a:moveTo>
                      <a:pt x="76" y="10"/>
                    </a:moveTo>
                    <a:lnTo>
                      <a:pt x="75" y="11"/>
                    </a:lnTo>
                    <a:lnTo>
                      <a:pt x="75" y="12"/>
                    </a:lnTo>
                    <a:lnTo>
                      <a:pt x="75" y="14"/>
                    </a:lnTo>
                    <a:lnTo>
                      <a:pt x="74" y="15"/>
                    </a:lnTo>
                    <a:lnTo>
                      <a:pt x="64" y="14"/>
                    </a:lnTo>
                    <a:lnTo>
                      <a:pt x="55" y="13"/>
                    </a:lnTo>
                    <a:lnTo>
                      <a:pt x="46" y="12"/>
                    </a:lnTo>
                    <a:lnTo>
                      <a:pt x="36" y="10"/>
                    </a:lnTo>
                    <a:lnTo>
                      <a:pt x="27" y="9"/>
                    </a:lnTo>
                    <a:lnTo>
                      <a:pt x="17" y="7"/>
                    </a:lnTo>
                    <a:lnTo>
                      <a:pt x="9" y="6"/>
                    </a:lnTo>
                    <a:lnTo>
                      <a:pt x="0" y="5"/>
                    </a:lnTo>
                    <a:lnTo>
                      <a:pt x="0" y="4"/>
                    </a:lnTo>
                    <a:lnTo>
                      <a:pt x="1" y="3"/>
                    </a:lnTo>
                    <a:lnTo>
                      <a:pt x="1" y="1"/>
                    </a:lnTo>
                    <a:lnTo>
                      <a:pt x="1" y="0"/>
                    </a:lnTo>
                    <a:lnTo>
                      <a:pt x="10" y="1"/>
                    </a:lnTo>
                    <a:lnTo>
                      <a:pt x="19" y="2"/>
                    </a:lnTo>
                    <a:lnTo>
                      <a:pt x="29" y="3"/>
                    </a:lnTo>
                    <a:lnTo>
                      <a:pt x="38" y="4"/>
                    </a:lnTo>
                    <a:lnTo>
                      <a:pt x="48" y="6"/>
                    </a:lnTo>
                    <a:lnTo>
                      <a:pt x="57" y="7"/>
                    </a:lnTo>
                    <a:lnTo>
                      <a:pt x="66" y="9"/>
                    </a:lnTo>
                    <a:lnTo>
                      <a:pt x="76" y="10"/>
                    </a:lnTo>
                    <a:close/>
                  </a:path>
                </a:pathLst>
              </a:custGeom>
              <a:solidFill>
                <a:srgbClr val="B57000"/>
              </a:solidFill>
              <a:ln w="9525">
                <a:noFill/>
                <a:round/>
                <a:headEnd/>
                <a:tailEnd/>
              </a:ln>
            </p:spPr>
            <p:txBody>
              <a:bodyPr/>
              <a:lstStyle/>
              <a:p>
                <a:endParaRPr lang="en-US"/>
              </a:p>
            </p:txBody>
          </p:sp>
          <p:sp>
            <p:nvSpPr>
              <p:cNvPr id="384086" name="Freeform 86"/>
              <p:cNvSpPr>
                <a:spLocks/>
              </p:cNvSpPr>
              <p:nvPr/>
            </p:nvSpPr>
            <p:spPr bwMode="auto">
              <a:xfrm>
                <a:off x="7211" y="1316"/>
                <a:ext cx="19" cy="4"/>
              </a:xfrm>
              <a:custGeom>
                <a:avLst/>
                <a:gdLst/>
                <a:ahLst/>
                <a:cxnLst>
                  <a:cxn ang="0">
                    <a:pos x="76" y="10"/>
                  </a:cxn>
                  <a:cxn ang="0">
                    <a:pos x="75" y="11"/>
                  </a:cxn>
                  <a:cxn ang="0">
                    <a:pos x="75" y="12"/>
                  </a:cxn>
                  <a:cxn ang="0">
                    <a:pos x="75" y="14"/>
                  </a:cxn>
                  <a:cxn ang="0">
                    <a:pos x="74" y="15"/>
                  </a:cxn>
                  <a:cxn ang="0">
                    <a:pos x="64" y="14"/>
                  </a:cxn>
                  <a:cxn ang="0">
                    <a:pos x="55" y="13"/>
                  </a:cxn>
                  <a:cxn ang="0">
                    <a:pos x="46" y="12"/>
                  </a:cxn>
                  <a:cxn ang="0">
                    <a:pos x="36" y="10"/>
                  </a:cxn>
                  <a:cxn ang="0">
                    <a:pos x="27" y="9"/>
                  </a:cxn>
                  <a:cxn ang="0">
                    <a:pos x="17" y="7"/>
                  </a:cxn>
                  <a:cxn ang="0">
                    <a:pos x="9" y="6"/>
                  </a:cxn>
                  <a:cxn ang="0">
                    <a:pos x="0" y="5"/>
                  </a:cxn>
                  <a:cxn ang="0">
                    <a:pos x="0" y="4"/>
                  </a:cxn>
                  <a:cxn ang="0">
                    <a:pos x="1" y="2"/>
                  </a:cxn>
                  <a:cxn ang="0">
                    <a:pos x="1" y="1"/>
                  </a:cxn>
                  <a:cxn ang="0">
                    <a:pos x="1" y="0"/>
                  </a:cxn>
                  <a:cxn ang="0">
                    <a:pos x="10" y="1"/>
                  </a:cxn>
                  <a:cxn ang="0">
                    <a:pos x="18" y="2"/>
                  </a:cxn>
                  <a:cxn ang="0">
                    <a:pos x="28" y="3"/>
                  </a:cxn>
                  <a:cxn ang="0">
                    <a:pos x="37" y="4"/>
                  </a:cxn>
                  <a:cxn ang="0">
                    <a:pos x="47" y="6"/>
                  </a:cxn>
                  <a:cxn ang="0">
                    <a:pos x="56" y="7"/>
                  </a:cxn>
                  <a:cxn ang="0">
                    <a:pos x="66" y="9"/>
                  </a:cxn>
                  <a:cxn ang="0">
                    <a:pos x="76" y="10"/>
                  </a:cxn>
                </a:cxnLst>
                <a:rect l="0" t="0" r="r" b="b"/>
                <a:pathLst>
                  <a:path w="76" h="15">
                    <a:moveTo>
                      <a:pt x="76" y="10"/>
                    </a:moveTo>
                    <a:lnTo>
                      <a:pt x="75" y="11"/>
                    </a:lnTo>
                    <a:lnTo>
                      <a:pt x="75" y="12"/>
                    </a:lnTo>
                    <a:lnTo>
                      <a:pt x="75" y="14"/>
                    </a:lnTo>
                    <a:lnTo>
                      <a:pt x="74" y="15"/>
                    </a:lnTo>
                    <a:lnTo>
                      <a:pt x="64" y="14"/>
                    </a:lnTo>
                    <a:lnTo>
                      <a:pt x="55" y="13"/>
                    </a:lnTo>
                    <a:lnTo>
                      <a:pt x="46" y="12"/>
                    </a:lnTo>
                    <a:lnTo>
                      <a:pt x="36" y="10"/>
                    </a:lnTo>
                    <a:lnTo>
                      <a:pt x="27" y="9"/>
                    </a:lnTo>
                    <a:lnTo>
                      <a:pt x="17" y="7"/>
                    </a:lnTo>
                    <a:lnTo>
                      <a:pt x="9" y="6"/>
                    </a:lnTo>
                    <a:lnTo>
                      <a:pt x="0" y="5"/>
                    </a:lnTo>
                    <a:lnTo>
                      <a:pt x="0" y="4"/>
                    </a:lnTo>
                    <a:lnTo>
                      <a:pt x="1" y="2"/>
                    </a:lnTo>
                    <a:lnTo>
                      <a:pt x="1" y="1"/>
                    </a:lnTo>
                    <a:lnTo>
                      <a:pt x="1" y="0"/>
                    </a:lnTo>
                    <a:lnTo>
                      <a:pt x="10" y="1"/>
                    </a:lnTo>
                    <a:lnTo>
                      <a:pt x="18" y="2"/>
                    </a:lnTo>
                    <a:lnTo>
                      <a:pt x="28" y="3"/>
                    </a:lnTo>
                    <a:lnTo>
                      <a:pt x="37" y="4"/>
                    </a:lnTo>
                    <a:lnTo>
                      <a:pt x="47" y="6"/>
                    </a:lnTo>
                    <a:lnTo>
                      <a:pt x="56" y="7"/>
                    </a:lnTo>
                    <a:lnTo>
                      <a:pt x="66" y="9"/>
                    </a:lnTo>
                    <a:lnTo>
                      <a:pt x="76" y="10"/>
                    </a:lnTo>
                    <a:close/>
                  </a:path>
                </a:pathLst>
              </a:custGeom>
              <a:solidFill>
                <a:srgbClr val="BC7700"/>
              </a:solidFill>
              <a:ln w="9525">
                <a:noFill/>
                <a:round/>
                <a:headEnd/>
                <a:tailEnd/>
              </a:ln>
            </p:spPr>
            <p:txBody>
              <a:bodyPr/>
              <a:lstStyle/>
              <a:p>
                <a:endParaRPr lang="en-US"/>
              </a:p>
            </p:txBody>
          </p:sp>
          <p:sp>
            <p:nvSpPr>
              <p:cNvPr id="384087" name="Freeform 87"/>
              <p:cNvSpPr>
                <a:spLocks/>
              </p:cNvSpPr>
              <p:nvPr/>
            </p:nvSpPr>
            <p:spPr bwMode="auto">
              <a:xfrm>
                <a:off x="7211" y="1316"/>
                <a:ext cx="19" cy="3"/>
              </a:xfrm>
              <a:custGeom>
                <a:avLst/>
                <a:gdLst/>
                <a:ahLst/>
                <a:cxnLst>
                  <a:cxn ang="0">
                    <a:pos x="76" y="9"/>
                  </a:cxn>
                  <a:cxn ang="0">
                    <a:pos x="75" y="10"/>
                  </a:cxn>
                  <a:cxn ang="0">
                    <a:pos x="75" y="11"/>
                  </a:cxn>
                  <a:cxn ang="0">
                    <a:pos x="75" y="12"/>
                  </a:cxn>
                  <a:cxn ang="0">
                    <a:pos x="74" y="13"/>
                  </a:cxn>
                  <a:cxn ang="0">
                    <a:pos x="64" y="12"/>
                  </a:cxn>
                  <a:cxn ang="0">
                    <a:pos x="55" y="11"/>
                  </a:cxn>
                  <a:cxn ang="0">
                    <a:pos x="46" y="10"/>
                  </a:cxn>
                  <a:cxn ang="0">
                    <a:pos x="36" y="9"/>
                  </a:cxn>
                  <a:cxn ang="0">
                    <a:pos x="27" y="8"/>
                  </a:cxn>
                  <a:cxn ang="0">
                    <a:pos x="17" y="6"/>
                  </a:cxn>
                  <a:cxn ang="0">
                    <a:pos x="9" y="5"/>
                  </a:cxn>
                  <a:cxn ang="0">
                    <a:pos x="0" y="4"/>
                  </a:cxn>
                  <a:cxn ang="0">
                    <a:pos x="0" y="3"/>
                  </a:cxn>
                  <a:cxn ang="0">
                    <a:pos x="1" y="2"/>
                  </a:cxn>
                  <a:cxn ang="0">
                    <a:pos x="1" y="1"/>
                  </a:cxn>
                  <a:cxn ang="0">
                    <a:pos x="1" y="0"/>
                  </a:cxn>
                  <a:cxn ang="0">
                    <a:pos x="10" y="1"/>
                  </a:cxn>
                  <a:cxn ang="0">
                    <a:pos x="18" y="2"/>
                  </a:cxn>
                  <a:cxn ang="0">
                    <a:pos x="28" y="3"/>
                  </a:cxn>
                  <a:cxn ang="0">
                    <a:pos x="37" y="4"/>
                  </a:cxn>
                  <a:cxn ang="0">
                    <a:pos x="47" y="5"/>
                  </a:cxn>
                  <a:cxn ang="0">
                    <a:pos x="56" y="6"/>
                  </a:cxn>
                  <a:cxn ang="0">
                    <a:pos x="66" y="8"/>
                  </a:cxn>
                  <a:cxn ang="0">
                    <a:pos x="76" y="9"/>
                  </a:cxn>
                </a:cxnLst>
                <a:rect l="0" t="0" r="r" b="b"/>
                <a:pathLst>
                  <a:path w="76" h="13">
                    <a:moveTo>
                      <a:pt x="76" y="9"/>
                    </a:moveTo>
                    <a:lnTo>
                      <a:pt x="75" y="10"/>
                    </a:lnTo>
                    <a:lnTo>
                      <a:pt x="75" y="11"/>
                    </a:lnTo>
                    <a:lnTo>
                      <a:pt x="75" y="12"/>
                    </a:lnTo>
                    <a:lnTo>
                      <a:pt x="74" y="13"/>
                    </a:lnTo>
                    <a:lnTo>
                      <a:pt x="64" y="12"/>
                    </a:lnTo>
                    <a:lnTo>
                      <a:pt x="55" y="11"/>
                    </a:lnTo>
                    <a:lnTo>
                      <a:pt x="46" y="10"/>
                    </a:lnTo>
                    <a:lnTo>
                      <a:pt x="36" y="9"/>
                    </a:lnTo>
                    <a:lnTo>
                      <a:pt x="27" y="8"/>
                    </a:lnTo>
                    <a:lnTo>
                      <a:pt x="17" y="6"/>
                    </a:lnTo>
                    <a:lnTo>
                      <a:pt x="9" y="5"/>
                    </a:lnTo>
                    <a:lnTo>
                      <a:pt x="0" y="4"/>
                    </a:lnTo>
                    <a:lnTo>
                      <a:pt x="0" y="3"/>
                    </a:lnTo>
                    <a:lnTo>
                      <a:pt x="1" y="2"/>
                    </a:lnTo>
                    <a:lnTo>
                      <a:pt x="1" y="1"/>
                    </a:lnTo>
                    <a:lnTo>
                      <a:pt x="1" y="0"/>
                    </a:lnTo>
                    <a:lnTo>
                      <a:pt x="10" y="1"/>
                    </a:lnTo>
                    <a:lnTo>
                      <a:pt x="18" y="2"/>
                    </a:lnTo>
                    <a:lnTo>
                      <a:pt x="28" y="3"/>
                    </a:lnTo>
                    <a:lnTo>
                      <a:pt x="37" y="4"/>
                    </a:lnTo>
                    <a:lnTo>
                      <a:pt x="47" y="5"/>
                    </a:lnTo>
                    <a:lnTo>
                      <a:pt x="56" y="6"/>
                    </a:lnTo>
                    <a:lnTo>
                      <a:pt x="66" y="8"/>
                    </a:lnTo>
                    <a:lnTo>
                      <a:pt x="76" y="9"/>
                    </a:lnTo>
                    <a:close/>
                  </a:path>
                </a:pathLst>
              </a:custGeom>
              <a:solidFill>
                <a:srgbClr val="C48200"/>
              </a:solidFill>
              <a:ln w="9525">
                <a:noFill/>
                <a:round/>
                <a:headEnd/>
                <a:tailEnd/>
              </a:ln>
            </p:spPr>
            <p:txBody>
              <a:bodyPr/>
              <a:lstStyle/>
              <a:p>
                <a:endParaRPr lang="en-US"/>
              </a:p>
            </p:txBody>
          </p:sp>
          <p:sp>
            <p:nvSpPr>
              <p:cNvPr id="384088" name="Freeform 88"/>
              <p:cNvSpPr>
                <a:spLocks/>
              </p:cNvSpPr>
              <p:nvPr/>
            </p:nvSpPr>
            <p:spPr bwMode="auto">
              <a:xfrm>
                <a:off x="7211" y="1316"/>
                <a:ext cx="18" cy="3"/>
              </a:xfrm>
              <a:custGeom>
                <a:avLst/>
                <a:gdLst/>
                <a:ahLst/>
                <a:cxnLst>
                  <a:cxn ang="0">
                    <a:pos x="75" y="10"/>
                  </a:cxn>
                  <a:cxn ang="0">
                    <a:pos x="75" y="11"/>
                  </a:cxn>
                  <a:cxn ang="0">
                    <a:pos x="75" y="11"/>
                  </a:cxn>
                  <a:cxn ang="0">
                    <a:pos x="74" y="12"/>
                  </a:cxn>
                  <a:cxn ang="0">
                    <a:pos x="74" y="13"/>
                  </a:cxn>
                  <a:cxn ang="0">
                    <a:pos x="64" y="12"/>
                  </a:cxn>
                  <a:cxn ang="0">
                    <a:pos x="55" y="11"/>
                  </a:cxn>
                  <a:cxn ang="0">
                    <a:pos x="46" y="10"/>
                  </a:cxn>
                  <a:cxn ang="0">
                    <a:pos x="36" y="8"/>
                  </a:cxn>
                  <a:cxn ang="0">
                    <a:pos x="27" y="6"/>
                  </a:cxn>
                  <a:cxn ang="0">
                    <a:pos x="17" y="5"/>
                  </a:cxn>
                  <a:cxn ang="0">
                    <a:pos x="9" y="4"/>
                  </a:cxn>
                  <a:cxn ang="0">
                    <a:pos x="0" y="3"/>
                  </a:cxn>
                  <a:cxn ang="0">
                    <a:pos x="0" y="2"/>
                  </a:cxn>
                  <a:cxn ang="0">
                    <a:pos x="1" y="1"/>
                  </a:cxn>
                  <a:cxn ang="0">
                    <a:pos x="1" y="1"/>
                  </a:cxn>
                  <a:cxn ang="0">
                    <a:pos x="1" y="0"/>
                  </a:cxn>
                  <a:cxn ang="0">
                    <a:pos x="10" y="1"/>
                  </a:cxn>
                  <a:cxn ang="0">
                    <a:pos x="18" y="2"/>
                  </a:cxn>
                  <a:cxn ang="0">
                    <a:pos x="28" y="3"/>
                  </a:cxn>
                  <a:cxn ang="0">
                    <a:pos x="37" y="4"/>
                  </a:cxn>
                  <a:cxn ang="0">
                    <a:pos x="47" y="6"/>
                  </a:cxn>
                  <a:cxn ang="0">
                    <a:pos x="56" y="8"/>
                  </a:cxn>
                  <a:cxn ang="0">
                    <a:pos x="65" y="9"/>
                  </a:cxn>
                  <a:cxn ang="0">
                    <a:pos x="75" y="10"/>
                  </a:cxn>
                </a:cxnLst>
                <a:rect l="0" t="0" r="r" b="b"/>
                <a:pathLst>
                  <a:path w="75" h="13">
                    <a:moveTo>
                      <a:pt x="75" y="10"/>
                    </a:moveTo>
                    <a:lnTo>
                      <a:pt x="75" y="11"/>
                    </a:lnTo>
                    <a:lnTo>
                      <a:pt x="75" y="11"/>
                    </a:lnTo>
                    <a:lnTo>
                      <a:pt x="74" y="12"/>
                    </a:lnTo>
                    <a:lnTo>
                      <a:pt x="74" y="13"/>
                    </a:lnTo>
                    <a:lnTo>
                      <a:pt x="64" y="12"/>
                    </a:lnTo>
                    <a:lnTo>
                      <a:pt x="55" y="11"/>
                    </a:lnTo>
                    <a:lnTo>
                      <a:pt x="46" y="10"/>
                    </a:lnTo>
                    <a:lnTo>
                      <a:pt x="36" y="8"/>
                    </a:lnTo>
                    <a:lnTo>
                      <a:pt x="27" y="6"/>
                    </a:lnTo>
                    <a:lnTo>
                      <a:pt x="17" y="5"/>
                    </a:lnTo>
                    <a:lnTo>
                      <a:pt x="9" y="4"/>
                    </a:lnTo>
                    <a:lnTo>
                      <a:pt x="0" y="3"/>
                    </a:lnTo>
                    <a:lnTo>
                      <a:pt x="0" y="2"/>
                    </a:lnTo>
                    <a:lnTo>
                      <a:pt x="1" y="1"/>
                    </a:lnTo>
                    <a:lnTo>
                      <a:pt x="1" y="1"/>
                    </a:lnTo>
                    <a:lnTo>
                      <a:pt x="1" y="0"/>
                    </a:lnTo>
                    <a:lnTo>
                      <a:pt x="10" y="1"/>
                    </a:lnTo>
                    <a:lnTo>
                      <a:pt x="18" y="2"/>
                    </a:lnTo>
                    <a:lnTo>
                      <a:pt x="28" y="3"/>
                    </a:lnTo>
                    <a:lnTo>
                      <a:pt x="37" y="4"/>
                    </a:lnTo>
                    <a:lnTo>
                      <a:pt x="47" y="6"/>
                    </a:lnTo>
                    <a:lnTo>
                      <a:pt x="56" y="8"/>
                    </a:lnTo>
                    <a:lnTo>
                      <a:pt x="65" y="9"/>
                    </a:lnTo>
                    <a:lnTo>
                      <a:pt x="75" y="10"/>
                    </a:lnTo>
                    <a:close/>
                  </a:path>
                </a:pathLst>
              </a:custGeom>
              <a:solidFill>
                <a:srgbClr val="C98700"/>
              </a:solidFill>
              <a:ln w="9525">
                <a:noFill/>
                <a:round/>
                <a:headEnd/>
                <a:tailEnd/>
              </a:ln>
            </p:spPr>
            <p:txBody>
              <a:bodyPr/>
              <a:lstStyle/>
              <a:p>
                <a:endParaRPr lang="en-US"/>
              </a:p>
            </p:txBody>
          </p:sp>
          <p:sp>
            <p:nvSpPr>
              <p:cNvPr id="384089" name="Freeform 89"/>
              <p:cNvSpPr>
                <a:spLocks/>
              </p:cNvSpPr>
              <p:nvPr/>
            </p:nvSpPr>
            <p:spPr bwMode="auto">
              <a:xfrm>
                <a:off x="7211" y="1316"/>
                <a:ext cx="18" cy="3"/>
              </a:xfrm>
              <a:custGeom>
                <a:avLst/>
                <a:gdLst/>
                <a:ahLst/>
                <a:cxnLst>
                  <a:cxn ang="0">
                    <a:pos x="75" y="10"/>
                  </a:cxn>
                  <a:cxn ang="0">
                    <a:pos x="74" y="13"/>
                  </a:cxn>
                  <a:cxn ang="0">
                    <a:pos x="0" y="3"/>
                  </a:cxn>
                  <a:cxn ang="0">
                    <a:pos x="1" y="0"/>
                  </a:cxn>
                  <a:cxn ang="0">
                    <a:pos x="75" y="10"/>
                  </a:cxn>
                </a:cxnLst>
                <a:rect l="0" t="0" r="r" b="b"/>
                <a:pathLst>
                  <a:path w="75" h="13">
                    <a:moveTo>
                      <a:pt x="75" y="10"/>
                    </a:moveTo>
                    <a:lnTo>
                      <a:pt x="74" y="13"/>
                    </a:lnTo>
                    <a:lnTo>
                      <a:pt x="0" y="3"/>
                    </a:lnTo>
                    <a:lnTo>
                      <a:pt x="1" y="0"/>
                    </a:lnTo>
                    <a:lnTo>
                      <a:pt x="75" y="10"/>
                    </a:lnTo>
                    <a:close/>
                  </a:path>
                </a:pathLst>
              </a:custGeom>
              <a:solidFill>
                <a:srgbClr val="D18E00"/>
              </a:solidFill>
              <a:ln w="9525">
                <a:noFill/>
                <a:round/>
                <a:headEnd/>
                <a:tailEnd/>
              </a:ln>
            </p:spPr>
            <p:txBody>
              <a:bodyPr/>
              <a:lstStyle/>
              <a:p>
                <a:endParaRPr lang="en-US"/>
              </a:p>
            </p:txBody>
          </p:sp>
          <p:sp>
            <p:nvSpPr>
              <p:cNvPr id="384090" name="Freeform 90"/>
              <p:cNvSpPr>
                <a:spLocks/>
              </p:cNvSpPr>
              <p:nvPr/>
            </p:nvSpPr>
            <p:spPr bwMode="auto">
              <a:xfrm>
                <a:off x="7068" y="1297"/>
                <a:ext cx="19" cy="5"/>
              </a:xfrm>
              <a:custGeom>
                <a:avLst/>
                <a:gdLst/>
                <a:ahLst/>
                <a:cxnLst>
                  <a:cxn ang="0">
                    <a:pos x="77" y="8"/>
                  </a:cxn>
                  <a:cxn ang="0">
                    <a:pos x="75" y="19"/>
                  </a:cxn>
                  <a:cxn ang="0">
                    <a:pos x="0" y="9"/>
                  </a:cxn>
                  <a:cxn ang="0">
                    <a:pos x="2" y="0"/>
                  </a:cxn>
                  <a:cxn ang="0">
                    <a:pos x="77" y="8"/>
                  </a:cxn>
                </a:cxnLst>
                <a:rect l="0" t="0" r="r" b="b"/>
                <a:pathLst>
                  <a:path w="77" h="19">
                    <a:moveTo>
                      <a:pt x="77" y="8"/>
                    </a:moveTo>
                    <a:lnTo>
                      <a:pt x="75" y="19"/>
                    </a:lnTo>
                    <a:lnTo>
                      <a:pt x="0" y="9"/>
                    </a:lnTo>
                    <a:lnTo>
                      <a:pt x="2" y="0"/>
                    </a:lnTo>
                    <a:lnTo>
                      <a:pt x="77" y="8"/>
                    </a:lnTo>
                    <a:close/>
                  </a:path>
                </a:pathLst>
              </a:custGeom>
              <a:solidFill>
                <a:srgbClr val="8C4400"/>
              </a:solidFill>
              <a:ln w="9525">
                <a:noFill/>
                <a:round/>
                <a:headEnd/>
                <a:tailEnd/>
              </a:ln>
            </p:spPr>
            <p:txBody>
              <a:bodyPr/>
              <a:lstStyle/>
              <a:p>
                <a:endParaRPr lang="en-US"/>
              </a:p>
            </p:txBody>
          </p:sp>
          <p:sp>
            <p:nvSpPr>
              <p:cNvPr id="384091" name="Freeform 91"/>
              <p:cNvSpPr>
                <a:spLocks/>
              </p:cNvSpPr>
              <p:nvPr/>
            </p:nvSpPr>
            <p:spPr bwMode="auto">
              <a:xfrm>
                <a:off x="7068" y="1297"/>
                <a:ext cx="19" cy="5"/>
              </a:xfrm>
              <a:custGeom>
                <a:avLst/>
                <a:gdLst/>
                <a:ahLst/>
                <a:cxnLst>
                  <a:cxn ang="0">
                    <a:pos x="77" y="9"/>
                  </a:cxn>
                  <a:cxn ang="0">
                    <a:pos x="77" y="11"/>
                  </a:cxn>
                  <a:cxn ang="0">
                    <a:pos x="76" y="13"/>
                  </a:cxn>
                  <a:cxn ang="0">
                    <a:pos x="76" y="17"/>
                  </a:cxn>
                  <a:cxn ang="0">
                    <a:pos x="75" y="19"/>
                  </a:cxn>
                  <a:cxn ang="0">
                    <a:pos x="66" y="18"/>
                  </a:cxn>
                  <a:cxn ang="0">
                    <a:pos x="56" y="17"/>
                  </a:cxn>
                  <a:cxn ang="0">
                    <a:pos x="47" y="15"/>
                  </a:cxn>
                  <a:cxn ang="0">
                    <a:pos x="37" y="13"/>
                  </a:cxn>
                  <a:cxn ang="0">
                    <a:pos x="28" y="12"/>
                  </a:cxn>
                  <a:cxn ang="0">
                    <a:pos x="18" y="11"/>
                  </a:cxn>
                  <a:cxn ang="0">
                    <a:pos x="9" y="10"/>
                  </a:cxn>
                  <a:cxn ang="0">
                    <a:pos x="0" y="9"/>
                  </a:cxn>
                  <a:cxn ang="0">
                    <a:pos x="1" y="7"/>
                  </a:cxn>
                  <a:cxn ang="0">
                    <a:pos x="1" y="4"/>
                  </a:cxn>
                  <a:cxn ang="0">
                    <a:pos x="1" y="2"/>
                  </a:cxn>
                  <a:cxn ang="0">
                    <a:pos x="2" y="0"/>
                  </a:cxn>
                  <a:cxn ang="0">
                    <a:pos x="11" y="1"/>
                  </a:cxn>
                  <a:cxn ang="0">
                    <a:pos x="21" y="2"/>
                  </a:cxn>
                  <a:cxn ang="0">
                    <a:pos x="30" y="3"/>
                  </a:cxn>
                  <a:cxn ang="0">
                    <a:pos x="39" y="4"/>
                  </a:cxn>
                  <a:cxn ang="0">
                    <a:pos x="49" y="6"/>
                  </a:cxn>
                  <a:cxn ang="0">
                    <a:pos x="58" y="7"/>
                  </a:cxn>
                  <a:cxn ang="0">
                    <a:pos x="68" y="8"/>
                  </a:cxn>
                  <a:cxn ang="0">
                    <a:pos x="77" y="9"/>
                  </a:cxn>
                </a:cxnLst>
                <a:rect l="0" t="0" r="r" b="b"/>
                <a:pathLst>
                  <a:path w="77" h="19">
                    <a:moveTo>
                      <a:pt x="77" y="9"/>
                    </a:moveTo>
                    <a:lnTo>
                      <a:pt x="77" y="11"/>
                    </a:lnTo>
                    <a:lnTo>
                      <a:pt x="76" y="13"/>
                    </a:lnTo>
                    <a:lnTo>
                      <a:pt x="76" y="17"/>
                    </a:lnTo>
                    <a:lnTo>
                      <a:pt x="75" y="19"/>
                    </a:lnTo>
                    <a:lnTo>
                      <a:pt x="66" y="18"/>
                    </a:lnTo>
                    <a:lnTo>
                      <a:pt x="56" y="17"/>
                    </a:lnTo>
                    <a:lnTo>
                      <a:pt x="47" y="15"/>
                    </a:lnTo>
                    <a:lnTo>
                      <a:pt x="37" y="13"/>
                    </a:lnTo>
                    <a:lnTo>
                      <a:pt x="28" y="12"/>
                    </a:lnTo>
                    <a:lnTo>
                      <a:pt x="18" y="11"/>
                    </a:lnTo>
                    <a:lnTo>
                      <a:pt x="9" y="10"/>
                    </a:lnTo>
                    <a:lnTo>
                      <a:pt x="0" y="9"/>
                    </a:lnTo>
                    <a:lnTo>
                      <a:pt x="1" y="7"/>
                    </a:lnTo>
                    <a:lnTo>
                      <a:pt x="1" y="4"/>
                    </a:lnTo>
                    <a:lnTo>
                      <a:pt x="1" y="2"/>
                    </a:lnTo>
                    <a:lnTo>
                      <a:pt x="2" y="0"/>
                    </a:lnTo>
                    <a:lnTo>
                      <a:pt x="11" y="1"/>
                    </a:lnTo>
                    <a:lnTo>
                      <a:pt x="21" y="2"/>
                    </a:lnTo>
                    <a:lnTo>
                      <a:pt x="30" y="3"/>
                    </a:lnTo>
                    <a:lnTo>
                      <a:pt x="39" y="4"/>
                    </a:lnTo>
                    <a:lnTo>
                      <a:pt x="49" y="6"/>
                    </a:lnTo>
                    <a:lnTo>
                      <a:pt x="58" y="7"/>
                    </a:lnTo>
                    <a:lnTo>
                      <a:pt x="68" y="8"/>
                    </a:lnTo>
                    <a:lnTo>
                      <a:pt x="77" y="9"/>
                    </a:lnTo>
                    <a:close/>
                  </a:path>
                </a:pathLst>
              </a:custGeom>
              <a:solidFill>
                <a:srgbClr val="934C00"/>
              </a:solidFill>
              <a:ln w="9525">
                <a:noFill/>
                <a:round/>
                <a:headEnd/>
                <a:tailEnd/>
              </a:ln>
            </p:spPr>
            <p:txBody>
              <a:bodyPr/>
              <a:lstStyle/>
              <a:p>
                <a:endParaRPr lang="en-US"/>
              </a:p>
            </p:txBody>
          </p:sp>
          <p:sp>
            <p:nvSpPr>
              <p:cNvPr id="384092" name="Freeform 92"/>
              <p:cNvSpPr>
                <a:spLocks/>
              </p:cNvSpPr>
              <p:nvPr/>
            </p:nvSpPr>
            <p:spPr bwMode="auto">
              <a:xfrm>
                <a:off x="7068" y="1297"/>
                <a:ext cx="19" cy="5"/>
              </a:xfrm>
              <a:custGeom>
                <a:avLst/>
                <a:gdLst/>
                <a:ahLst/>
                <a:cxnLst>
                  <a:cxn ang="0">
                    <a:pos x="77" y="9"/>
                  </a:cxn>
                  <a:cxn ang="0">
                    <a:pos x="77" y="11"/>
                  </a:cxn>
                  <a:cxn ang="0">
                    <a:pos x="76" y="13"/>
                  </a:cxn>
                  <a:cxn ang="0">
                    <a:pos x="76" y="15"/>
                  </a:cxn>
                  <a:cxn ang="0">
                    <a:pos x="75" y="18"/>
                  </a:cxn>
                  <a:cxn ang="0">
                    <a:pos x="66" y="17"/>
                  </a:cxn>
                  <a:cxn ang="0">
                    <a:pos x="56" y="15"/>
                  </a:cxn>
                  <a:cxn ang="0">
                    <a:pos x="47" y="14"/>
                  </a:cxn>
                  <a:cxn ang="0">
                    <a:pos x="37" y="13"/>
                  </a:cxn>
                  <a:cxn ang="0">
                    <a:pos x="28" y="12"/>
                  </a:cxn>
                  <a:cxn ang="0">
                    <a:pos x="18" y="11"/>
                  </a:cxn>
                  <a:cxn ang="0">
                    <a:pos x="9" y="10"/>
                  </a:cxn>
                  <a:cxn ang="0">
                    <a:pos x="0" y="9"/>
                  </a:cxn>
                  <a:cxn ang="0">
                    <a:pos x="1" y="7"/>
                  </a:cxn>
                  <a:cxn ang="0">
                    <a:pos x="1" y="4"/>
                  </a:cxn>
                  <a:cxn ang="0">
                    <a:pos x="1" y="2"/>
                  </a:cxn>
                  <a:cxn ang="0">
                    <a:pos x="2" y="0"/>
                  </a:cxn>
                  <a:cxn ang="0">
                    <a:pos x="11" y="1"/>
                  </a:cxn>
                  <a:cxn ang="0">
                    <a:pos x="21" y="2"/>
                  </a:cxn>
                  <a:cxn ang="0">
                    <a:pos x="30" y="3"/>
                  </a:cxn>
                  <a:cxn ang="0">
                    <a:pos x="39" y="4"/>
                  </a:cxn>
                  <a:cxn ang="0">
                    <a:pos x="49" y="6"/>
                  </a:cxn>
                  <a:cxn ang="0">
                    <a:pos x="58" y="7"/>
                  </a:cxn>
                  <a:cxn ang="0">
                    <a:pos x="68" y="8"/>
                  </a:cxn>
                  <a:cxn ang="0">
                    <a:pos x="77" y="9"/>
                  </a:cxn>
                </a:cxnLst>
                <a:rect l="0" t="0" r="r" b="b"/>
                <a:pathLst>
                  <a:path w="77" h="18">
                    <a:moveTo>
                      <a:pt x="77" y="9"/>
                    </a:moveTo>
                    <a:lnTo>
                      <a:pt x="77" y="11"/>
                    </a:lnTo>
                    <a:lnTo>
                      <a:pt x="76" y="13"/>
                    </a:lnTo>
                    <a:lnTo>
                      <a:pt x="76" y="15"/>
                    </a:lnTo>
                    <a:lnTo>
                      <a:pt x="75" y="18"/>
                    </a:lnTo>
                    <a:lnTo>
                      <a:pt x="66" y="17"/>
                    </a:lnTo>
                    <a:lnTo>
                      <a:pt x="56" y="15"/>
                    </a:lnTo>
                    <a:lnTo>
                      <a:pt x="47" y="14"/>
                    </a:lnTo>
                    <a:lnTo>
                      <a:pt x="37" y="13"/>
                    </a:lnTo>
                    <a:lnTo>
                      <a:pt x="28" y="12"/>
                    </a:lnTo>
                    <a:lnTo>
                      <a:pt x="18" y="11"/>
                    </a:lnTo>
                    <a:lnTo>
                      <a:pt x="9" y="10"/>
                    </a:lnTo>
                    <a:lnTo>
                      <a:pt x="0" y="9"/>
                    </a:lnTo>
                    <a:lnTo>
                      <a:pt x="1" y="7"/>
                    </a:lnTo>
                    <a:lnTo>
                      <a:pt x="1" y="4"/>
                    </a:lnTo>
                    <a:lnTo>
                      <a:pt x="1" y="2"/>
                    </a:lnTo>
                    <a:lnTo>
                      <a:pt x="2" y="0"/>
                    </a:lnTo>
                    <a:lnTo>
                      <a:pt x="11" y="1"/>
                    </a:lnTo>
                    <a:lnTo>
                      <a:pt x="21" y="2"/>
                    </a:lnTo>
                    <a:lnTo>
                      <a:pt x="30" y="3"/>
                    </a:lnTo>
                    <a:lnTo>
                      <a:pt x="39" y="4"/>
                    </a:lnTo>
                    <a:lnTo>
                      <a:pt x="49" y="6"/>
                    </a:lnTo>
                    <a:lnTo>
                      <a:pt x="58" y="7"/>
                    </a:lnTo>
                    <a:lnTo>
                      <a:pt x="68" y="8"/>
                    </a:lnTo>
                    <a:lnTo>
                      <a:pt x="77" y="9"/>
                    </a:lnTo>
                    <a:close/>
                  </a:path>
                </a:pathLst>
              </a:custGeom>
              <a:solidFill>
                <a:srgbClr val="995100"/>
              </a:solidFill>
              <a:ln w="9525">
                <a:noFill/>
                <a:round/>
                <a:headEnd/>
                <a:tailEnd/>
              </a:ln>
            </p:spPr>
            <p:txBody>
              <a:bodyPr/>
              <a:lstStyle/>
              <a:p>
                <a:endParaRPr lang="en-US"/>
              </a:p>
            </p:txBody>
          </p:sp>
          <p:sp>
            <p:nvSpPr>
              <p:cNvPr id="384093" name="Freeform 93"/>
              <p:cNvSpPr>
                <a:spLocks/>
              </p:cNvSpPr>
              <p:nvPr/>
            </p:nvSpPr>
            <p:spPr bwMode="auto">
              <a:xfrm>
                <a:off x="7068" y="1297"/>
                <a:ext cx="19" cy="5"/>
              </a:xfrm>
              <a:custGeom>
                <a:avLst/>
                <a:gdLst/>
                <a:ahLst/>
                <a:cxnLst>
                  <a:cxn ang="0">
                    <a:pos x="77" y="8"/>
                  </a:cxn>
                  <a:cxn ang="0">
                    <a:pos x="77" y="10"/>
                  </a:cxn>
                  <a:cxn ang="0">
                    <a:pos x="76" y="12"/>
                  </a:cxn>
                  <a:cxn ang="0">
                    <a:pos x="76" y="14"/>
                  </a:cxn>
                  <a:cxn ang="0">
                    <a:pos x="75" y="17"/>
                  </a:cxn>
                  <a:cxn ang="0">
                    <a:pos x="66" y="16"/>
                  </a:cxn>
                  <a:cxn ang="0">
                    <a:pos x="56" y="14"/>
                  </a:cxn>
                  <a:cxn ang="0">
                    <a:pos x="47" y="13"/>
                  </a:cxn>
                  <a:cxn ang="0">
                    <a:pos x="37" y="11"/>
                  </a:cxn>
                  <a:cxn ang="0">
                    <a:pos x="28" y="10"/>
                  </a:cxn>
                  <a:cxn ang="0">
                    <a:pos x="18" y="9"/>
                  </a:cxn>
                  <a:cxn ang="0">
                    <a:pos x="9" y="8"/>
                  </a:cxn>
                  <a:cxn ang="0">
                    <a:pos x="0" y="7"/>
                  </a:cxn>
                  <a:cxn ang="0">
                    <a:pos x="1" y="5"/>
                  </a:cxn>
                  <a:cxn ang="0">
                    <a:pos x="1" y="3"/>
                  </a:cxn>
                  <a:cxn ang="0">
                    <a:pos x="1" y="2"/>
                  </a:cxn>
                  <a:cxn ang="0">
                    <a:pos x="2" y="0"/>
                  </a:cxn>
                  <a:cxn ang="0">
                    <a:pos x="11" y="1"/>
                  </a:cxn>
                  <a:cxn ang="0">
                    <a:pos x="21" y="2"/>
                  </a:cxn>
                  <a:cxn ang="0">
                    <a:pos x="30" y="3"/>
                  </a:cxn>
                  <a:cxn ang="0">
                    <a:pos x="39" y="4"/>
                  </a:cxn>
                  <a:cxn ang="0">
                    <a:pos x="49" y="5"/>
                  </a:cxn>
                  <a:cxn ang="0">
                    <a:pos x="58" y="6"/>
                  </a:cxn>
                  <a:cxn ang="0">
                    <a:pos x="68" y="7"/>
                  </a:cxn>
                  <a:cxn ang="0">
                    <a:pos x="77" y="8"/>
                  </a:cxn>
                </a:cxnLst>
                <a:rect l="0" t="0" r="r" b="b"/>
                <a:pathLst>
                  <a:path w="77" h="17">
                    <a:moveTo>
                      <a:pt x="77" y="8"/>
                    </a:moveTo>
                    <a:lnTo>
                      <a:pt x="77" y="10"/>
                    </a:lnTo>
                    <a:lnTo>
                      <a:pt x="76" y="12"/>
                    </a:lnTo>
                    <a:lnTo>
                      <a:pt x="76" y="14"/>
                    </a:lnTo>
                    <a:lnTo>
                      <a:pt x="75" y="17"/>
                    </a:lnTo>
                    <a:lnTo>
                      <a:pt x="66" y="16"/>
                    </a:lnTo>
                    <a:lnTo>
                      <a:pt x="56" y="14"/>
                    </a:lnTo>
                    <a:lnTo>
                      <a:pt x="47" y="13"/>
                    </a:lnTo>
                    <a:lnTo>
                      <a:pt x="37" y="11"/>
                    </a:lnTo>
                    <a:lnTo>
                      <a:pt x="28" y="10"/>
                    </a:lnTo>
                    <a:lnTo>
                      <a:pt x="18" y="9"/>
                    </a:lnTo>
                    <a:lnTo>
                      <a:pt x="9" y="8"/>
                    </a:lnTo>
                    <a:lnTo>
                      <a:pt x="0" y="7"/>
                    </a:lnTo>
                    <a:lnTo>
                      <a:pt x="1" y="5"/>
                    </a:lnTo>
                    <a:lnTo>
                      <a:pt x="1" y="3"/>
                    </a:lnTo>
                    <a:lnTo>
                      <a:pt x="1" y="2"/>
                    </a:lnTo>
                    <a:lnTo>
                      <a:pt x="2" y="0"/>
                    </a:lnTo>
                    <a:lnTo>
                      <a:pt x="11" y="1"/>
                    </a:lnTo>
                    <a:lnTo>
                      <a:pt x="21" y="2"/>
                    </a:lnTo>
                    <a:lnTo>
                      <a:pt x="30" y="3"/>
                    </a:lnTo>
                    <a:lnTo>
                      <a:pt x="39" y="4"/>
                    </a:lnTo>
                    <a:lnTo>
                      <a:pt x="49" y="5"/>
                    </a:lnTo>
                    <a:lnTo>
                      <a:pt x="58" y="6"/>
                    </a:lnTo>
                    <a:lnTo>
                      <a:pt x="68" y="7"/>
                    </a:lnTo>
                    <a:lnTo>
                      <a:pt x="77" y="8"/>
                    </a:lnTo>
                    <a:close/>
                  </a:path>
                </a:pathLst>
              </a:custGeom>
              <a:solidFill>
                <a:srgbClr val="A05B00"/>
              </a:solidFill>
              <a:ln w="9525">
                <a:noFill/>
                <a:round/>
                <a:headEnd/>
                <a:tailEnd/>
              </a:ln>
            </p:spPr>
            <p:txBody>
              <a:bodyPr/>
              <a:lstStyle/>
              <a:p>
                <a:endParaRPr lang="en-US"/>
              </a:p>
            </p:txBody>
          </p:sp>
          <p:sp>
            <p:nvSpPr>
              <p:cNvPr id="384094" name="Freeform 94"/>
              <p:cNvSpPr>
                <a:spLocks/>
              </p:cNvSpPr>
              <p:nvPr/>
            </p:nvSpPr>
            <p:spPr bwMode="auto">
              <a:xfrm>
                <a:off x="7068" y="1297"/>
                <a:ext cx="19" cy="5"/>
              </a:xfrm>
              <a:custGeom>
                <a:avLst/>
                <a:gdLst/>
                <a:ahLst/>
                <a:cxnLst>
                  <a:cxn ang="0">
                    <a:pos x="77" y="9"/>
                  </a:cxn>
                  <a:cxn ang="0">
                    <a:pos x="77" y="11"/>
                  </a:cxn>
                  <a:cxn ang="0">
                    <a:pos x="76" y="12"/>
                  </a:cxn>
                  <a:cxn ang="0">
                    <a:pos x="76" y="14"/>
                  </a:cxn>
                  <a:cxn ang="0">
                    <a:pos x="75" y="17"/>
                  </a:cxn>
                  <a:cxn ang="0">
                    <a:pos x="66" y="16"/>
                  </a:cxn>
                  <a:cxn ang="0">
                    <a:pos x="56" y="14"/>
                  </a:cxn>
                  <a:cxn ang="0">
                    <a:pos x="47" y="13"/>
                  </a:cxn>
                  <a:cxn ang="0">
                    <a:pos x="37" y="11"/>
                  </a:cxn>
                  <a:cxn ang="0">
                    <a:pos x="28" y="10"/>
                  </a:cxn>
                  <a:cxn ang="0">
                    <a:pos x="18" y="9"/>
                  </a:cxn>
                  <a:cxn ang="0">
                    <a:pos x="9" y="8"/>
                  </a:cxn>
                  <a:cxn ang="0">
                    <a:pos x="0" y="7"/>
                  </a:cxn>
                  <a:cxn ang="0">
                    <a:pos x="1" y="5"/>
                  </a:cxn>
                  <a:cxn ang="0">
                    <a:pos x="1" y="3"/>
                  </a:cxn>
                  <a:cxn ang="0">
                    <a:pos x="1" y="2"/>
                  </a:cxn>
                  <a:cxn ang="0">
                    <a:pos x="2" y="0"/>
                  </a:cxn>
                  <a:cxn ang="0">
                    <a:pos x="11" y="1"/>
                  </a:cxn>
                  <a:cxn ang="0">
                    <a:pos x="21" y="2"/>
                  </a:cxn>
                  <a:cxn ang="0">
                    <a:pos x="30" y="3"/>
                  </a:cxn>
                  <a:cxn ang="0">
                    <a:pos x="39" y="4"/>
                  </a:cxn>
                  <a:cxn ang="0">
                    <a:pos x="49" y="6"/>
                  </a:cxn>
                  <a:cxn ang="0">
                    <a:pos x="58" y="7"/>
                  </a:cxn>
                  <a:cxn ang="0">
                    <a:pos x="68" y="8"/>
                  </a:cxn>
                  <a:cxn ang="0">
                    <a:pos x="77" y="9"/>
                  </a:cxn>
                </a:cxnLst>
                <a:rect l="0" t="0" r="r" b="b"/>
                <a:pathLst>
                  <a:path w="77" h="17">
                    <a:moveTo>
                      <a:pt x="77" y="9"/>
                    </a:moveTo>
                    <a:lnTo>
                      <a:pt x="77" y="11"/>
                    </a:lnTo>
                    <a:lnTo>
                      <a:pt x="76" y="12"/>
                    </a:lnTo>
                    <a:lnTo>
                      <a:pt x="76" y="14"/>
                    </a:lnTo>
                    <a:lnTo>
                      <a:pt x="75" y="17"/>
                    </a:lnTo>
                    <a:lnTo>
                      <a:pt x="66" y="16"/>
                    </a:lnTo>
                    <a:lnTo>
                      <a:pt x="56" y="14"/>
                    </a:lnTo>
                    <a:lnTo>
                      <a:pt x="47" y="13"/>
                    </a:lnTo>
                    <a:lnTo>
                      <a:pt x="37" y="11"/>
                    </a:lnTo>
                    <a:lnTo>
                      <a:pt x="28" y="10"/>
                    </a:lnTo>
                    <a:lnTo>
                      <a:pt x="18" y="9"/>
                    </a:lnTo>
                    <a:lnTo>
                      <a:pt x="9" y="8"/>
                    </a:lnTo>
                    <a:lnTo>
                      <a:pt x="0" y="7"/>
                    </a:lnTo>
                    <a:lnTo>
                      <a:pt x="1" y="5"/>
                    </a:lnTo>
                    <a:lnTo>
                      <a:pt x="1" y="3"/>
                    </a:lnTo>
                    <a:lnTo>
                      <a:pt x="1" y="2"/>
                    </a:lnTo>
                    <a:lnTo>
                      <a:pt x="2" y="0"/>
                    </a:lnTo>
                    <a:lnTo>
                      <a:pt x="11" y="1"/>
                    </a:lnTo>
                    <a:lnTo>
                      <a:pt x="21" y="2"/>
                    </a:lnTo>
                    <a:lnTo>
                      <a:pt x="30" y="3"/>
                    </a:lnTo>
                    <a:lnTo>
                      <a:pt x="39" y="4"/>
                    </a:lnTo>
                    <a:lnTo>
                      <a:pt x="49" y="6"/>
                    </a:lnTo>
                    <a:lnTo>
                      <a:pt x="58" y="7"/>
                    </a:lnTo>
                    <a:lnTo>
                      <a:pt x="68" y="8"/>
                    </a:lnTo>
                    <a:lnTo>
                      <a:pt x="77" y="9"/>
                    </a:lnTo>
                    <a:close/>
                  </a:path>
                </a:pathLst>
              </a:custGeom>
              <a:solidFill>
                <a:srgbClr val="A86300"/>
              </a:solidFill>
              <a:ln w="9525">
                <a:noFill/>
                <a:round/>
                <a:headEnd/>
                <a:tailEnd/>
              </a:ln>
            </p:spPr>
            <p:txBody>
              <a:bodyPr/>
              <a:lstStyle/>
              <a:p>
                <a:endParaRPr lang="en-US"/>
              </a:p>
            </p:txBody>
          </p:sp>
          <p:sp>
            <p:nvSpPr>
              <p:cNvPr id="384095" name="Freeform 95"/>
              <p:cNvSpPr>
                <a:spLocks/>
              </p:cNvSpPr>
              <p:nvPr/>
            </p:nvSpPr>
            <p:spPr bwMode="auto">
              <a:xfrm>
                <a:off x="7068" y="1298"/>
                <a:ext cx="19" cy="3"/>
              </a:xfrm>
              <a:custGeom>
                <a:avLst/>
                <a:gdLst/>
                <a:ahLst/>
                <a:cxnLst>
                  <a:cxn ang="0">
                    <a:pos x="77" y="8"/>
                  </a:cxn>
                  <a:cxn ang="0">
                    <a:pos x="77" y="9"/>
                  </a:cxn>
                  <a:cxn ang="0">
                    <a:pos x="76" y="11"/>
                  </a:cxn>
                  <a:cxn ang="0">
                    <a:pos x="76" y="12"/>
                  </a:cxn>
                  <a:cxn ang="0">
                    <a:pos x="75" y="15"/>
                  </a:cxn>
                  <a:cxn ang="0">
                    <a:pos x="66" y="13"/>
                  </a:cxn>
                  <a:cxn ang="0">
                    <a:pos x="56" y="12"/>
                  </a:cxn>
                  <a:cxn ang="0">
                    <a:pos x="47" y="11"/>
                  </a:cxn>
                  <a:cxn ang="0">
                    <a:pos x="37" y="10"/>
                  </a:cxn>
                  <a:cxn ang="0">
                    <a:pos x="28" y="9"/>
                  </a:cxn>
                  <a:cxn ang="0">
                    <a:pos x="18" y="8"/>
                  </a:cxn>
                  <a:cxn ang="0">
                    <a:pos x="9" y="7"/>
                  </a:cxn>
                  <a:cxn ang="0">
                    <a:pos x="0" y="6"/>
                  </a:cxn>
                  <a:cxn ang="0">
                    <a:pos x="1" y="4"/>
                  </a:cxn>
                  <a:cxn ang="0">
                    <a:pos x="1" y="3"/>
                  </a:cxn>
                  <a:cxn ang="0">
                    <a:pos x="1" y="1"/>
                  </a:cxn>
                  <a:cxn ang="0">
                    <a:pos x="2" y="0"/>
                  </a:cxn>
                  <a:cxn ang="0">
                    <a:pos x="11" y="1"/>
                  </a:cxn>
                  <a:cxn ang="0">
                    <a:pos x="21" y="2"/>
                  </a:cxn>
                  <a:cxn ang="0">
                    <a:pos x="30" y="3"/>
                  </a:cxn>
                  <a:cxn ang="0">
                    <a:pos x="39" y="4"/>
                  </a:cxn>
                  <a:cxn ang="0">
                    <a:pos x="49" y="5"/>
                  </a:cxn>
                  <a:cxn ang="0">
                    <a:pos x="58" y="6"/>
                  </a:cxn>
                  <a:cxn ang="0">
                    <a:pos x="68" y="7"/>
                  </a:cxn>
                  <a:cxn ang="0">
                    <a:pos x="77" y="8"/>
                  </a:cxn>
                </a:cxnLst>
                <a:rect l="0" t="0" r="r" b="b"/>
                <a:pathLst>
                  <a:path w="77" h="15">
                    <a:moveTo>
                      <a:pt x="77" y="8"/>
                    </a:moveTo>
                    <a:lnTo>
                      <a:pt x="77" y="9"/>
                    </a:lnTo>
                    <a:lnTo>
                      <a:pt x="76" y="11"/>
                    </a:lnTo>
                    <a:lnTo>
                      <a:pt x="76" y="12"/>
                    </a:lnTo>
                    <a:lnTo>
                      <a:pt x="75" y="15"/>
                    </a:lnTo>
                    <a:lnTo>
                      <a:pt x="66" y="13"/>
                    </a:lnTo>
                    <a:lnTo>
                      <a:pt x="56" y="12"/>
                    </a:lnTo>
                    <a:lnTo>
                      <a:pt x="47" y="11"/>
                    </a:lnTo>
                    <a:lnTo>
                      <a:pt x="37" y="10"/>
                    </a:lnTo>
                    <a:lnTo>
                      <a:pt x="28" y="9"/>
                    </a:lnTo>
                    <a:lnTo>
                      <a:pt x="18" y="8"/>
                    </a:lnTo>
                    <a:lnTo>
                      <a:pt x="9" y="7"/>
                    </a:lnTo>
                    <a:lnTo>
                      <a:pt x="0" y="6"/>
                    </a:lnTo>
                    <a:lnTo>
                      <a:pt x="1" y="4"/>
                    </a:lnTo>
                    <a:lnTo>
                      <a:pt x="1" y="3"/>
                    </a:lnTo>
                    <a:lnTo>
                      <a:pt x="1" y="1"/>
                    </a:lnTo>
                    <a:lnTo>
                      <a:pt x="2" y="0"/>
                    </a:lnTo>
                    <a:lnTo>
                      <a:pt x="11" y="1"/>
                    </a:lnTo>
                    <a:lnTo>
                      <a:pt x="21" y="2"/>
                    </a:lnTo>
                    <a:lnTo>
                      <a:pt x="30" y="3"/>
                    </a:lnTo>
                    <a:lnTo>
                      <a:pt x="39" y="4"/>
                    </a:lnTo>
                    <a:lnTo>
                      <a:pt x="49" y="5"/>
                    </a:lnTo>
                    <a:lnTo>
                      <a:pt x="58" y="6"/>
                    </a:lnTo>
                    <a:lnTo>
                      <a:pt x="68" y="7"/>
                    </a:lnTo>
                    <a:lnTo>
                      <a:pt x="77" y="8"/>
                    </a:lnTo>
                    <a:close/>
                  </a:path>
                </a:pathLst>
              </a:custGeom>
              <a:solidFill>
                <a:srgbClr val="AD6800"/>
              </a:solidFill>
              <a:ln w="9525">
                <a:noFill/>
                <a:round/>
                <a:headEnd/>
                <a:tailEnd/>
              </a:ln>
            </p:spPr>
            <p:txBody>
              <a:bodyPr/>
              <a:lstStyle/>
              <a:p>
                <a:endParaRPr lang="en-US"/>
              </a:p>
            </p:txBody>
          </p:sp>
          <p:sp>
            <p:nvSpPr>
              <p:cNvPr id="384096" name="Freeform 96"/>
              <p:cNvSpPr>
                <a:spLocks/>
              </p:cNvSpPr>
              <p:nvPr/>
            </p:nvSpPr>
            <p:spPr bwMode="auto">
              <a:xfrm>
                <a:off x="7068" y="1298"/>
                <a:ext cx="19" cy="3"/>
              </a:xfrm>
              <a:custGeom>
                <a:avLst/>
                <a:gdLst/>
                <a:ahLst/>
                <a:cxnLst>
                  <a:cxn ang="0">
                    <a:pos x="77" y="8"/>
                  </a:cxn>
                  <a:cxn ang="0">
                    <a:pos x="76" y="9"/>
                  </a:cxn>
                  <a:cxn ang="0">
                    <a:pos x="76" y="11"/>
                  </a:cxn>
                  <a:cxn ang="0">
                    <a:pos x="76" y="12"/>
                  </a:cxn>
                  <a:cxn ang="0">
                    <a:pos x="75" y="15"/>
                  </a:cxn>
                  <a:cxn ang="0">
                    <a:pos x="66" y="13"/>
                  </a:cxn>
                  <a:cxn ang="0">
                    <a:pos x="56" y="12"/>
                  </a:cxn>
                  <a:cxn ang="0">
                    <a:pos x="47" y="11"/>
                  </a:cxn>
                  <a:cxn ang="0">
                    <a:pos x="37" y="9"/>
                  </a:cxn>
                  <a:cxn ang="0">
                    <a:pos x="28" y="8"/>
                  </a:cxn>
                  <a:cxn ang="0">
                    <a:pos x="18" y="7"/>
                  </a:cxn>
                  <a:cxn ang="0">
                    <a:pos x="9" y="6"/>
                  </a:cxn>
                  <a:cxn ang="0">
                    <a:pos x="0" y="5"/>
                  </a:cxn>
                  <a:cxn ang="0">
                    <a:pos x="1" y="4"/>
                  </a:cxn>
                  <a:cxn ang="0">
                    <a:pos x="1" y="3"/>
                  </a:cxn>
                  <a:cxn ang="0">
                    <a:pos x="1" y="1"/>
                  </a:cxn>
                  <a:cxn ang="0">
                    <a:pos x="2" y="0"/>
                  </a:cxn>
                  <a:cxn ang="0">
                    <a:pos x="11" y="1"/>
                  </a:cxn>
                  <a:cxn ang="0">
                    <a:pos x="21" y="2"/>
                  </a:cxn>
                  <a:cxn ang="0">
                    <a:pos x="30" y="3"/>
                  </a:cxn>
                  <a:cxn ang="0">
                    <a:pos x="39" y="4"/>
                  </a:cxn>
                  <a:cxn ang="0">
                    <a:pos x="49" y="5"/>
                  </a:cxn>
                  <a:cxn ang="0">
                    <a:pos x="58" y="6"/>
                  </a:cxn>
                  <a:cxn ang="0">
                    <a:pos x="68" y="7"/>
                  </a:cxn>
                  <a:cxn ang="0">
                    <a:pos x="77" y="8"/>
                  </a:cxn>
                </a:cxnLst>
                <a:rect l="0" t="0" r="r" b="b"/>
                <a:pathLst>
                  <a:path w="77" h="15">
                    <a:moveTo>
                      <a:pt x="77" y="8"/>
                    </a:moveTo>
                    <a:lnTo>
                      <a:pt x="76" y="9"/>
                    </a:lnTo>
                    <a:lnTo>
                      <a:pt x="76" y="11"/>
                    </a:lnTo>
                    <a:lnTo>
                      <a:pt x="76" y="12"/>
                    </a:lnTo>
                    <a:lnTo>
                      <a:pt x="75" y="15"/>
                    </a:lnTo>
                    <a:lnTo>
                      <a:pt x="66" y="13"/>
                    </a:lnTo>
                    <a:lnTo>
                      <a:pt x="56" y="12"/>
                    </a:lnTo>
                    <a:lnTo>
                      <a:pt x="47" y="11"/>
                    </a:lnTo>
                    <a:lnTo>
                      <a:pt x="37" y="9"/>
                    </a:lnTo>
                    <a:lnTo>
                      <a:pt x="28" y="8"/>
                    </a:lnTo>
                    <a:lnTo>
                      <a:pt x="18" y="7"/>
                    </a:lnTo>
                    <a:lnTo>
                      <a:pt x="9" y="6"/>
                    </a:lnTo>
                    <a:lnTo>
                      <a:pt x="0" y="5"/>
                    </a:lnTo>
                    <a:lnTo>
                      <a:pt x="1" y="4"/>
                    </a:lnTo>
                    <a:lnTo>
                      <a:pt x="1" y="3"/>
                    </a:lnTo>
                    <a:lnTo>
                      <a:pt x="1" y="1"/>
                    </a:lnTo>
                    <a:lnTo>
                      <a:pt x="2" y="0"/>
                    </a:lnTo>
                    <a:lnTo>
                      <a:pt x="11" y="1"/>
                    </a:lnTo>
                    <a:lnTo>
                      <a:pt x="21" y="2"/>
                    </a:lnTo>
                    <a:lnTo>
                      <a:pt x="30" y="3"/>
                    </a:lnTo>
                    <a:lnTo>
                      <a:pt x="39" y="4"/>
                    </a:lnTo>
                    <a:lnTo>
                      <a:pt x="49" y="5"/>
                    </a:lnTo>
                    <a:lnTo>
                      <a:pt x="58" y="6"/>
                    </a:lnTo>
                    <a:lnTo>
                      <a:pt x="68" y="7"/>
                    </a:lnTo>
                    <a:lnTo>
                      <a:pt x="77" y="8"/>
                    </a:lnTo>
                    <a:close/>
                  </a:path>
                </a:pathLst>
              </a:custGeom>
              <a:solidFill>
                <a:srgbClr val="B57000"/>
              </a:solidFill>
              <a:ln w="9525">
                <a:noFill/>
                <a:round/>
                <a:headEnd/>
                <a:tailEnd/>
              </a:ln>
            </p:spPr>
            <p:txBody>
              <a:bodyPr/>
              <a:lstStyle/>
              <a:p>
                <a:endParaRPr lang="en-US"/>
              </a:p>
            </p:txBody>
          </p:sp>
          <p:sp>
            <p:nvSpPr>
              <p:cNvPr id="384097" name="Freeform 97"/>
              <p:cNvSpPr>
                <a:spLocks/>
              </p:cNvSpPr>
              <p:nvPr/>
            </p:nvSpPr>
            <p:spPr bwMode="auto">
              <a:xfrm>
                <a:off x="7068" y="1298"/>
                <a:ext cx="19" cy="3"/>
              </a:xfrm>
              <a:custGeom>
                <a:avLst/>
                <a:gdLst/>
                <a:ahLst/>
                <a:cxnLst>
                  <a:cxn ang="0">
                    <a:pos x="77" y="9"/>
                  </a:cxn>
                  <a:cxn ang="0">
                    <a:pos x="76" y="10"/>
                  </a:cxn>
                  <a:cxn ang="0">
                    <a:pos x="76" y="11"/>
                  </a:cxn>
                  <a:cxn ang="0">
                    <a:pos x="76" y="13"/>
                  </a:cxn>
                  <a:cxn ang="0">
                    <a:pos x="75" y="15"/>
                  </a:cxn>
                  <a:cxn ang="0">
                    <a:pos x="66" y="13"/>
                  </a:cxn>
                  <a:cxn ang="0">
                    <a:pos x="56" y="12"/>
                  </a:cxn>
                  <a:cxn ang="0">
                    <a:pos x="47" y="11"/>
                  </a:cxn>
                  <a:cxn ang="0">
                    <a:pos x="37" y="9"/>
                  </a:cxn>
                  <a:cxn ang="0">
                    <a:pos x="28" y="8"/>
                  </a:cxn>
                  <a:cxn ang="0">
                    <a:pos x="18" y="7"/>
                  </a:cxn>
                  <a:cxn ang="0">
                    <a:pos x="9" y="6"/>
                  </a:cxn>
                  <a:cxn ang="0">
                    <a:pos x="0" y="5"/>
                  </a:cxn>
                  <a:cxn ang="0">
                    <a:pos x="1" y="4"/>
                  </a:cxn>
                  <a:cxn ang="0">
                    <a:pos x="1" y="2"/>
                  </a:cxn>
                  <a:cxn ang="0">
                    <a:pos x="1" y="1"/>
                  </a:cxn>
                  <a:cxn ang="0">
                    <a:pos x="1" y="0"/>
                  </a:cxn>
                  <a:cxn ang="0">
                    <a:pos x="10" y="1"/>
                  </a:cxn>
                  <a:cxn ang="0">
                    <a:pos x="21" y="2"/>
                  </a:cxn>
                  <a:cxn ang="0">
                    <a:pos x="30" y="3"/>
                  </a:cxn>
                  <a:cxn ang="0">
                    <a:pos x="39" y="4"/>
                  </a:cxn>
                  <a:cxn ang="0">
                    <a:pos x="49" y="6"/>
                  </a:cxn>
                  <a:cxn ang="0">
                    <a:pos x="58" y="7"/>
                  </a:cxn>
                  <a:cxn ang="0">
                    <a:pos x="68" y="8"/>
                  </a:cxn>
                  <a:cxn ang="0">
                    <a:pos x="77" y="9"/>
                  </a:cxn>
                </a:cxnLst>
                <a:rect l="0" t="0" r="r" b="b"/>
                <a:pathLst>
                  <a:path w="77" h="15">
                    <a:moveTo>
                      <a:pt x="77" y="9"/>
                    </a:moveTo>
                    <a:lnTo>
                      <a:pt x="76" y="10"/>
                    </a:lnTo>
                    <a:lnTo>
                      <a:pt x="76" y="11"/>
                    </a:lnTo>
                    <a:lnTo>
                      <a:pt x="76" y="13"/>
                    </a:lnTo>
                    <a:lnTo>
                      <a:pt x="75" y="15"/>
                    </a:lnTo>
                    <a:lnTo>
                      <a:pt x="66" y="13"/>
                    </a:lnTo>
                    <a:lnTo>
                      <a:pt x="56" y="12"/>
                    </a:lnTo>
                    <a:lnTo>
                      <a:pt x="47" y="11"/>
                    </a:lnTo>
                    <a:lnTo>
                      <a:pt x="37" y="9"/>
                    </a:lnTo>
                    <a:lnTo>
                      <a:pt x="28" y="8"/>
                    </a:lnTo>
                    <a:lnTo>
                      <a:pt x="18" y="7"/>
                    </a:lnTo>
                    <a:lnTo>
                      <a:pt x="9" y="6"/>
                    </a:lnTo>
                    <a:lnTo>
                      <a:pt x="0" y="5"/>
                    </a:lnTo>
                    <a:lnTo>
                      <a:pt x="1" y="4"/>
                    </a:lnTo>
                    <a:lnTo>
                      <a:pt x="1" y="2"/>
                    </a:lnTo>
                    <a:lnTo>
                      <a:pt x="1" y="1"/>
                    </a:lnTo>
                    <a:lnTo>
                      <a:pt x="1" y="0"/>
                    </a:lnTo>
                    <a:lnTo>
                      <a:pt x="10" y="1"/>
                    </a:lnTo>
                    <a:lnTo>
                      <a:pt x="21" y="2"/>
                    </a:lnTo>
                    <a:lnTo>
                      <a:pt x="30" y="3"/>
                    </a:lnTo>
                    <a:lnTo>
                      <a:pt x="39" y="4"/>
                    </a:lnTo>
                    <a:lnTo>
                      <a:pt x="49" y="6"/>
                    </a:lnTo>
                    <a:lnTo>
                      <a:pt x="58" y="7"/>
                    </a:lnTo>
                    <a:lnTo>
                      <a:pt x="68" y="8"/>
                    </a:lnTo>
                    <a:lnTo>
                      <a:pt x="77" y="9"/>
                    </a:lnTo>
                    <a:close/>
                  </a:path>
                </a:pathLst>
              </a:custGeom>
              <a:solidFill>
                <a:srgbClr val="BC7700"/>
              </a:solidFill>
              <a:ln w="9525">
                <a:noFill/>
                <a:round/>
                <a:headEnd/>
                <a:tailEnd/>
              </a:ln>
            </p:spPr>
            <p:txBody>
              <a:bodyPr/>
              <a:lstStyle/>
              <a:p>
                <a:endParaRPr lang="en-US"/>
              </a:p>
            </p:txBody>
          </p:sp>
          <p:sp>
            <p:nvSpPr>
              <p:cNvPr id="384098" name="Freeform 98"/>
              <p:cNvSpPr>
                <a:spLocks/>
              </p:cNvSpPr>
              <p:nvPr/>
            </p:nvSpPr>
            <p:spPr bwMode="auto">
              <a:xfrm>
                <a:off x="7068" y="1298"/>
                <a:ext cx="19" cy="3"/>
              </a:xfrm>
              <a:custGeom>
                <a:avLst/>
                <a:gdLst/>
                <a:ahLst/>
                <a:cxnLst>
                  <a:cxn ang="0">
                    <a:pos x="77" y="8"/>
                  </a:cxn>
                  <a:cxn ang="0">
                    <a:pos x="76" y="9"/>
                  </a:cxn>
                  <a:cxn ang="0">
                    <a:pos x="76" y="10"/>
                  </a:cxn>
                  <a:cxn ang="0">
                    <a:pos x="76" y="11"/>
                  </a:cxn>
                  <a:cxn ang="0">
                    <a:pos x="75" y="12"/>
                  </a:cxn>
                  <a:cxn ang="0">
                    <a:pos x="66" y="11"/>
                  </a:cxn>
                  <a:cxn ang="0">
                    <a:pos x="56" y="10"/>
                  </a:cxn>
                  <a:cxn ang="0">
                    <a:pos x="47" y="9"/>
                  </a:cxn>
                  <a:cxn ang="0">
                    <a:pos x="37" y="8"/>
                  </a:cxn>
                  <a:cxn ang="0">
                    <a:pos x="28" y="7"/>
                  </a:cxn>
                  <a:cxn ang="0">
                    <a:pos x="18" y="6"/>
                  </a:cxn>
                  <a:cxn ang="0">
                    <a:pos x="9" y="5"/>
                  </a:cxn>
                  <a:cxn ang="0">
                    <a:pos x="0" y="4"/>
                  </a:cxn>
                  <a:cxn ang="0">
                    <a:pos x="1" y="3"/>
                  </a:cxn>
                  <a:cxn ang="0">
                    <a:pos x="1" y="2"/>
                  </a:cxn>
                  <a:cxn ang="0">
                    <a:pos x="1" y="1"/>
                  </a:cxn>
                  <a:cxn ang="0">
                    <a:pos x="1" y="0"/>
                  </a:cxn>
                  <a:cxn ang="0">
                    <a:pos x="10" y="1"/>
                  </a:cxn>
                  <a:cxn ang="0">
                    <a:pos x="21" y="2"/>
                  </a:cxn>
                  <a:cxn ang="0">
                    <a:pos x="30" y="3"/>
                  </a:cxn>
                  <a:cxn ang="0">
                    <a:pos x="39" y="4"/>
                  </a:cxn>
                  <a:cxn ang="0">
                    <a:pos x="49" y="5"/>
                  </a:cxn>
                  <a:cxn ang="0">
                    <a:pos x="58" y="6"/>
                  </a:cxn>
                  <a:cxn ang="0">
                    <a:pos x="68" y="7"/>
                  </a:cxn>
                  <a:cxn ang="0">
                    <a:pos x="77" y="8"/>
                  </a:cxn>
                </a:cxnLst>
                <a:rect l="0" t="0" r="r" b="b"/>
                <a:pathLst>
                  <a:path w="77" h="12">
                    <a:moveTo>
                      <a:pt x="77" y="8"/>
                    </a:moveTo>
                    <a:lnTo>
                      <a:pt x="76" y="9"/>
                    </a:lnTo>
                    <a:lnTo>
                      <a:pt x="76" y="10"/>
                    </a:lnTo>
                    <a:lnTo>
                      <a:pt x="76" y="11"/>
                    </a:lnTo>
                    <a:lnTo>
                      <a:pt x="75" y="12"/>
                    </a:lnTo>
                    <a:lnTo>
                      <a:pt x="66" y="11"/>
                    </a:lnTo>
                    <a:lnTo>
                      <a:pt x="56" y="10"/>
                    </a:lnTo>
                    <a:lnTo>
                      <a:pt x="47" y="9"/>
                    </a:lnTo>
                    <a:lnTo>
                      <a:pt x="37" y="8"/>
                    </a:lnTo>
                    <a:lnTo>
                      <a:pt x="28" y="7"/>
                    </a:lnTo>
                    <a:lnTo>
                      <a:pt x="18" y="6"/>
                    </a:lnTo>
                    <a:lnTo>
                      <a:pt x="9" y="5"/>
                    </a:lnTo>
                    <a:lnTo>
                      <a:pt x="0" y="4"/>
                    </a:lnTo>
                    <a:lnTo>
                      <a:pt x="1" y="3"/>
                    </a:lnTo>
                    <a:lnTo>
                      <a:pt x="1" y="2"/>
                    </a:lnTo>
                    <a:lnTo>
                      <a:pt x="1" y="1"/>
                    </a:lnTo>
                    <a:lnTo>
                      <a:pt x="1" y="0"/>
                    </a:lnTo>
                    <a:lnTo>
                      <a:pt x="10" y="1"/>
                    </a:lnTo>
                    <a:lnTo>
                      <a:pt x="21" y="2"/>
                    </a:lnTo>
                    <a:lnTo>
                      <a:pt x="30" y="3"/>
                    </a:lnTo>
                    <a:lnTo>
                      <a:pt x="39" y="4"/>
                    </a:lnTo>
                    <a:lnTo>
                      <a:pt x="49" y="5"/>
                    </a:lnTo>
                    <a:lnTo>
                      <a:pt x="58" y="6"/>
                    </a:lnTo>
                    <a:lnTo>
                      <a:pt x="68" y="7"/>
                    </a:lnTo>
                    <a:lnTo>
                      <a:pt x="77" y="8"/>
                    </a:lnTo>
                    <a:close/>
                  </a:path>
                </a:pathLst>
              </a:custGeom>
              <a:solidFill>
                <a:srgbClr val="C48200"/>
              </a:solidFill>
              <a:ln w="9525">
                <a:noFill/>
                <a:round/>
                <a:headEnd/>
                <a:tailEnd/>
              </a:ln>
            </p:spPr>
            <p:txBody>
              <a:bodyPr/>
              <a:lstStyle/>
              <a:p>
                <a:endParaRPr lang="en-US"/>
              </a:p>
            </p:txBody>
          </p:sp>
          <p:sp>
            <p:nvSpPr>
              <p:cNvPr id="384099" name="Freeform 99"/>
              <p:cNvSpPr>
                <a:spLocks/>
              </p:cNvSpPr>
              <p:nvPr/>
            </p:nvSpPr>
            <p:spPr bwMode="auto">
              <a:xfrm>
                <a:off x="7068" y="1298"/>
                <a:ext cx="19" cy="3"/>
              </a:xfrm>
              <a:custGeom>
                <a:avLst/>
                <a:gdLst/>
                <a:ahLst/>
                <a:cxnLst>
                  <a:cxn ang="0">
                    <a:pos x="77" y="9"/>
                  </a:cxn>
                  <a:cxn ang="0">
                    <a:pos x="76" y="10"/>
                  </a:cxn>
                  <a:cxn ang="0">
                    <a:pos x="76" y="10"/>
                  </a:cxn>
                  <a:cxn ang="0">
                    <a:pos x="76" y="11"/>
                  </a:cxn>
                  <a:cxn ang="0">
                    <a:pos x="75" y="12"/>
                  </a:cxn>
                  <a:cxn ang="0">
                    <a:pos x="66" y="11"/>
                  </a:cxn>
                  <a:cxn ang="0">
                    <a:pos x="56" y="10"/>
                  </a:cxn>
                  <a:cxn ang="0">
                    <a:pos x="47" y="9"/>
                  </a:cxn>
                  <a:cxn ang="0">
                    <a:pos x="37" y="7"/>
                  </a:cxn>
                  <a:cxn ang="0">
                    <a:pos x="28" y="6"/>
                  </a:cxn>
                  <a:cxn ang="0">
                    <a:pos x="18" y="5"/>
                  </a:cxn>
                  <a:cxn ang="0">
                    <a:pos x="9" y="4"/>
                  </a:cxn>
                  <a:cxn ang="0">
                    <a:pos x="0" y="3"/>
                  </a:cxn>
                  <a:cxn ang="0">
                    <a:pos x="1" y="2"/>
                  </a:cxn>
                  <a:cxn ang="0">
                    <a:pos x="1" y="1"/>
                  </a:cxn>
                  <a:cxn ang="0">
                    <a:pos x="1" y="1"/>
                  </a:cxn>
                  <a:cxn ang="0">
                    <a:pos x="1" y="0"/>
                  </a:cxn>
                  <a:cxn ang="0">
                    <a:pos x="10" y="1"/>
                  </a:cxn>
                  <a:cxn ang="0">
                    <a:pos x="21" y="2"/>
                  </a:cxn>
                  <a:cxn ang="0">
                    <a:pos x="30" y="3"/>
                  </a:cxn>
                  <a:cxn ang="0">
                    <a:pos x="39" y="4"/>
                  </a:cxn>
                  <a:cxn ang="0">
                    <a:pos x="49" y="6"/>
                  </a:cxn>
                  <a:cxn ang="0">
                    <a:pos x="58" y="7"/>
                  </a:cxn>
                  <a:cxn ang="0">
                    <a:pos x="68" y="8"/>
                  </a:cxn>
                  <a:cxn ang="0">
                    <a:pos x="77" y="9"/>
                  </a:cxn>
                </a:cxnLst>
                <a:rect l="0" t="0" r="r" b="b"/>
                <a:pathLst>
                  <a:path w="77" h="12">
                    <a:moveTo>
                      <a:pt x="77" y="9"/>
                    </a:moveTo>
                    <a:lnTo>
                      <a:pt x="76" y="10"/>
                    </a:lnTo>
                    <a:lnTo>
                      <a:pt x="76" y="10"/>
                    </a:lnTo>
                    <a:lnTo>
                      <a:pt x="76" y="11"/>
                    </a:lnTo>
                    <a:lnTo>
                      <a:pt x="75" y="12"/>
                    </a:lnTo>
                    <a:lnTo>
                      <a:pt x="66" y="11"/>
                    </a:lnTo>
                    <a:lnTo>
                      <a:pt x="56" y="10"/>
                    </a:lnTo>
                    <a:lnTo>
                      <a:pt x="47" y="9"/>
                    </a:lnTo>
                    <a:lnTo>
                      <a:pt x="37" y="7"/>
                    </a:lnTo>
                    <a:lnTo>
                      <a:pt x="28" y="6"/>
                    </a:lnTo>
                    <a:lnTo>
                      <a:pt x="18" y="5"/>
                    </a:lnTo>
                    <a:lnTo>
                      <a:pt x="9" y="4"/>
                    </a:lnTo>
                    <a:lnTo>
                      <a:pt x="0" y="3"/>
                    </a:lnTo>
                    <a:lnTo>
                      <a:pt x="1" y="2"/>
                    </a:lnTo>
                    <a:lnTo>
                      <a:pt x="1" y="1"/>
                    </a:lnTo>
                    <a:lnTo>
                      <a:pt x="1" y="1"/>
                    </a:lnTo>
                    <a:lnTo>
                      <a:pt x="1" y="0"/>
                    </a:lnTo>
                    <a:lnTo>
                      <a:pt x="10" y="1"/>
                    </a:lnTo>
                    <a:lnTo>
                      <a:pt x="21" y="2"/>
                    </a:lnTo>
                    <a:lnTo>
                      <a:pt x="30" y="3"/>
                    </a:lnTo>
                    <a:lnTo>
                      <a:pt x="39" y="4"/>
                    </a:lnTo>
                    <a:lnTo>
                      <a:pt x="49" y="6"/>
                    </a:lnTo>
                    <a:lnTo>
                      <a:pt x="58" y="7"/>
                    </a:lnTo>
                    <a:lnTo>
                      <a:pt x="68" y="8"/>
                    </a:lnTo>
                    <a:lnTo>
                      <a:pt x="77" y="9"/>
                    </a:lnTo>
                    <a:close/>
                  </a:path>
                </a:pathLst>
              </a:custGeom>
              <a:solidFill>
                <a:srgbClr val="C98700"/>
              </a:solidFill>
              <a:ln w="9525">
                <a:noFill/>
                <a:round/>
                <a:headEnd/>
                <a:tailEnd/>
              </a:ln>
            </p:spPr>
            <p:txBody>
              <a:bodyPr/>
              <a:lstStyle/>
              <a:p>
                <a:endParaRPr lang="en-US"/>
              </a:p>
            </p:txBody>
          </p:sp>
          <p:sp>
            <p:nvSpPr>
              <p:cNvPr id="384100" name="Freeform 100"/>
              <p:cNvSpPr>
                <a:spLocks/>
              </p:cNvSpPr>
              <p:nvPr/>
            </p:nvSpPr>
            <p:spPr bwMode="auto">
              <a:xfrm>
                <a:off x="7068" y="1298"/>
                <a:ext cx="19" cy="3"/>
              </a:xfrm>
              <a:custGeom>
                <a:avLst/>
                <a:gdLst/>
                <a:ahLst/>
                <a:cxnLst>
                  <a:cxn ang="0">
                    <a:pos x="77" y="9"/>
                  </a:cxn>
                  <a:cxn ang="0">
                    <a:pos x="75" y="12"/>
                  </a:cxn>
                  <a:cxn ang="0">
                    <a:pos x="0" y="3"/>
                  </a:cxn>
                  <a:cxn ang="0">
                    <a:pos x="1" y="0"/>
                  </a:cxn>
                  <a:cxn ang="0">
                    <a:pos x="77" y="9"/>
                  </a:cxn>
                </a:cxnLst>
                <a:rect l="0" t="0" r="r" b="b"/>
                <a:pathLst>
                  <a:path w="77" h="12">
                    <a:moveTo>
                      <a:pt x="77" y="9"/>
                    </a:moveTo>
                    <a:lnTo>
                      <a:pt x="75" y="12"/>
                    </a:lnTo>
                    <a:lnTo>
                      <a:pt x="0" y="3"/>
                    </a:lnTo>
                    <a:lnTo>
                      <a:pt x="1" y="0"/>
                    </a:lnTo>
                    <a:lnTo>
                      <a:pt x="77" y="9"/>
                    </a:lnTo>
                    <a:close/>
                  </a:path>
                </a:pathLst>
              </a:custGeom>
              <a:solidFill>
                <a:srgbClr val="D18E00"/>
              </a:solidFill>
              <a:ln w="9525">
                <a:noFill/>
                <a:round/>
                <a:headEnd/>
                <a:tailEnd/>
              </a:ln>
            </p:spPr>
            <p:txBody>
              <a:bodyPr/>
              <a:lstStyle/>
              <a:p>
                <a:endParaRPr lang="en-US"/>
              </a:p>
            </p:txBody>
          </p:sp>
          <p:sp>
            <p:nvSpPr>
              <p:cNvPr id="384101" name="Freeform 101"/>
              <p:cNvSpPr>
                <a:spLocks/>
              </p:cNvSpPr>
              <p:nvPr/>
            </p:nvSpPr>
            <p:spPr bwMode="auto">
              <a:xfrm>
                <a:off x="7004" y="1286"/>
                <a:ext cx="42" cy="11"/>
              </a:xfrm>
              <a:custGeom>
                <a:avLst/>
                <a:gdLst/>
                <a:ahLst/>
                <a:cxnLst>
                  <a:cxn ang="0">
                    <a:pos x="167" y="22"/>
                  </a:cxn>
                  <a:cxn ang="0">
                    <a:pos x="162" y="45"/>
                  </a:cxn>
                  <a:cxn ang="0">
                    <a:pos x="0" y="21"/>
                  </a:cxn>
                  <a:cxn ang="0">
                    <a:pos x="3" y="0"/>
                  </a:cxn>
                  <a:cxn ang="0">
                    <a:pos x="167" y="22"/>
                  </a:cxn>
                </a:cxnLst>
                <a:rect l="0" t="0" r="r" b="b"/>
                <a:pathLst>
                  <a:path w="167" h="45">
                    <a:moveTo>
                      <a:pt x="167" y="22"/>
                    </a:moveTo>
                    <a:lnTo>
                      <a:pt x="162" y="45"/>
                    </a:lnTo>
                    <a:lnTo>
                      <a:pt x="0" y="21"/>
                    </a:lnTo>
                    <a:lnTo>
                      <a:pt x="3" y="0"/>
                    </a:lnTo>
                    <a:lnTo>
                      <a:pt x="167" y="22"/>
                    </a:lnTo>
                    <a:close/>
                  </a:path>
                </a:pathLst>
              </a:custGeom>
              <a:solidFill>
                <a:srgbClr val="8C4400"/>
              </a:solidFill>
              <a:ln w="9525">
                <a:noFill/>
                <a:round/>
                <a:headEnd/>
                <a:tailEnd/>
              </a:ln>
            </p:spPr>
            <p:txBody>
              <a:bodyPr/>
              <a:lstStyle/>
              <a:p>
                <a:endParaRPr lang="en-US"/>
              </a:p>
            </p:txBody>
          </p:sp>
          <p:sp>
            <p:nvSpPr>
              <p:cNvPr id="384102" name="Freeform 102"/>
              <p:cNvSpPr>
                <a:spLocks/>
              </p:cNvSpPr>
              <p:nvPr/>
            </p:nvSpPr>
            <p:spPr bwMode="auto">
              <a:xfrm>
                <a:off x="7004" y="1286"/>
                <a:ext cx="42" cy="11"/>
              </a:xfrm>
              <a:custGeom>
                <a:avLst/>
                <a:gdLst/>
                <a:ahLst/>
                <a:cxnLst>
                  <a:cxn ang="0">
                    <a:pos x="167" y="23"/>
                  </a:cxn>
                  <a:cxn ang="0">
                    <a:pos x="166" y="28"/>
                  </a:cxn>
                  <a:cxn ang="0">
                    <a:pos x="165" y="33"/>
                  </a:cxn>
                  <a:cxn ang="0">
                    <a:pos x="163" y="38"/>
                  </a:cxn>
                  <a:cxn ang="0">
                    <a:pos x="162" y="44"/>
                  </a:cxn>
                  <a:cxn ang="0">
                    <a:pos x="142" y="41"/>
                  </a:cxn>
                  <a:cxn ang="0">
                    <a:pos x="122" y="37"/>
                  </a:cxn>
                  <a:cxn ang="0">
                    <a:pos x="101" y="34"/>
                  </a:cxn>
                  <a:cxn ang="0">
                    <a:pos x="81" y="32"/>
                  </a:cxn>
                  <a:cxn ang="0">
                    <a:pos x="60" y="29"/>
                  </a:cxn>
                  <a:cxn ang="0">
                    <a:pos x="40" y="26"/>
                  </a:cxn>
                  <a:cxn ang="0">
                    <a:pos x="19" y="24"/>
                  </a:cxn>
                  <a:cxn ang="0">
                    <a:pos x="0" y="21"/>
                  </a:cxn>
                  <a:cxn ang="0">
                    <a:pos x="1" y="15"/>
                  </a:cxn>
                  <a:cxn ang="0">
                    <a:pos x="2" y="10"/>
                  </a:cxn>
                  <a:cxn ang="0">
                    <a:pos x="2" y="5"/>
                  </a:cxn>
                  <a:cxn ang="0">
                    <a:pos x="3" y="0"/>
                  </a:cxn>
                  <a:cxn ang="0">
                    <a:pos x="24" y="3"/>
                  </a:cxn>
                  <a:cxn ang="0">
                    <a:pos x="45" y="6"/>
                  </a:cxn>
                  <a:cxn ang="0">
                    <a:pos x="64" y="9"/>
                  </a:cxn>
                  <a:cxn ang="0">
                    <a:pos x="85" y="11"/>
                  </a:cxn>
                  <a:cxn ang="0">
                    <a:pos x="105" y="14"/>
                  </a:cxn>
                  <a:cxn ang="0">
                    <a:pos x="126" y="18"/>
                  </a:cxn>
                  <a:cxn ang="0">
                    <a:pos x="146" y="20"/>
                  </a:cxn>
                  <a:cxn ang="0">
                    <a:pos x="167" y="23"/>
                  </a:cxn>
                </a:cxnLst>
                <a:rect l="0" t="0" r="r" b="b"/>
                <a:pathLst>
                  <a:path w="167" h="44">
                    <a:moveTo>
                      <a:pt x="167" y="23"/>
                    </a:moveTo>
                    <a:lnTo>
                      <a:pt x="166" y="28"/>
                    </a:lnTo>
                    <a:lnTo>
                      <a:pt x="165" y="33"/>
                    </a:lnTo>
                    <a:lnTo>
                      <a:pt x="163" y="38"/>
                    </a:lnTo>
                    <a:lnTo>
                      <a:pt x="162" y="44"/>
                    </a:lnTo>
                    <a:lnTo>
                      <a:pt x="142" y="41"/>
                    </a:lnTo>
                    <a:lnTo>
                      <a:pt x="122" y="37"/>
                    </a:lnTo>
                    <a:lnTo>
                      <a:pt x="101" y="34"/>
                    </a:lnTo>
                    <a:lnTo>
                      <a:pt x="81" y="32"/>
                    </a:lnTo>
                    <a:lnTo>
                      <a:pt x="60" y="29"/>
                    </a:lnTo>
                    <a:lnTo>
                      <a:pt x="40" y="26"/>
                    </a:lnTo>
                    <a:lnTo>
                      <a:pt x="19" y="24"/>
                    </a:lnTo>
                    <a:lnTo>
                      <a:pt x="0" y="21"/>
                    </a:lnTo>
                    <a:lnTo>
                      <a:pt x="1" y="15"/>
                    </a:lnTo>
                    <a:lnTo>
                      <a:pt x="2" y="10"/>
                    </a:lnTo>
                    <a:lnTo>
                      <a:pt x="2" y="5"/>
                    </a:lnTo>
                    <a:lnTo>
                      <a:pt x="3" y="0"/>
                    </a:lnTo>
                    <a:lnTo>
                      <a:pt x="24" y="3"/>
                    </a:lnTo>
                    <a:lnTo>
                      <a:pt x="45" y="6"/>
                    </a:lnTo>
                    <a:lnTo>
                      <a:pt x="64" y="9"/>
                    </a:lnTo>
                    <a:lnTo>
                      <a:pt x="85" y="11"/>
                    </a:lnTo>
                    <a:lnTo>
                      <a:pt x="105" y="14"/>
                    </a:lnTo>
                    <a:lnTo>
                      <a:pt x="126" y="18"/>
                    </a:lnTo>
                    <a:lnTo>
                      <a:pt x="146" y="20"/>
                    </a:lnTo>
                    <a:lnTo>
                      <a:pt x="167" y="23"/>
                    </a:lnTo>
                    <a:close/>
                  </a:path>
                </a:pathLst>
              </a:custGeom>
              <a:solidFill>
                <a:srgbClr val="934C00"/>
              </a:solidFill>
              <a:ln w="9525">
                <a:noFill/>
                <a:round/>
                <a:headEnd/>
                <a:tailEnd/>
              </a:ln>
            </p:spPr>
            <p:txBody>
              <a:bodyPr/>
              <a:lstStyle/>
              <a:p>
                <a:endParaRPr lang="en-US"/>
              </a:p>
            </p:txBody>
          </p:sp>
          <p:sp>
            <p:nvSpPr>
              <p:cNvPr id="384103" name="Freeform 103"/>
              <p:cNvSpPr>
                <a:spLocks/>
              </p:cNvSpPr>
              <p:nvPr/>
            </p:nvSpPr>
            <p:spPr bwMode="auto">
              <a:xfrm>
                <a:off x="7004" y="1286"/>
                <a:ext cx="42" cy="11"/>
              </a:xfrm>
              <a:custGeom>
                <a:avLst/>
                <a:gdLst/>
                <a:ahLst/>
                <a:cxnLst>
                  <a:cxn ang="0">
                    <a:pos x="167" y="23"/>
                  </a:cxn>
                  <a:cxn ang="0">
                    <a:pos x="166" y="27"/>
                  </a:cxn>
                  <a:cxn ang="0">
                    <a:pos x="165" y="32"/>
                  </a:cxn>
                  <a:cxn ang="0">
                    <a:pos x="163" y="36"/>
                  </a:cxn>
                  <a:cxn ang="0">
                    <a:pos x="162" y="42"/>
                  </a:cxn>
                  <a:cxn ang="0">
                    <a:pos x="142" y="39"/>
                  </a:cxn>
                  <a:cxn ang="0">
                    <a:pos x="122" y="36"/>
                  </a:cxn>
                  <a:cxn ang="0">
                    <a:pos x="101" y="33"/>
                  </a:cxn>
                  <a:cxn ang="0">
                    <a:pos x="81" y="30"/>
                  </a:cxn>
                  <a:cxn ang="0">
                    <a:pos x="60" y="27"/>
                  </a:cxn>
                  <a:cxn ang="0">
                    <a:pos x="40" y="24"/>
                  </a:cxn>
                  <a:cxn ang="0">
                    <a:pos x="19" y="22"/>
                  </a:cxn>
                  <a:cxn ang="0">
                    <a:pos x="0" y="19"/>
                  </a:cxn>
                  <a:cxn ang="0">
                    <a:pos x="1" y="13"/>
                  </a:cxn>
                  <a:cxn ang="0">
                    <a:pos x="2" y="9"/>
                  </a:cxn>
                  <a:cxn ang="0">
                    <a:pos x="2" y="4"/>
                  </a:cxn>
                  <a:cxn ang="0">
                    <a:pos x="3" y="0"/>
                  </a:cxn>
                  <a:cxn ang="0">
                    <a:pos x="24" y="3"/>
                  </a:cxn>
                  <a:cxn ang="0">
                    <a:pos x="44" y="5"/>
                  </a:cxn>
                  <a:cxn ang="0">
                    <a:pos x="64" y="8"/>
                  </a:cxn>
                  <a:cxn ang="0">
                    <a:pos x="85" y="11"/>
                  </a:cxn>
                  <a:cxn ang="0">
                    <a:pos x="105" y="14"/>
                  </a:cxn>
                  <a:cxn ang="0">
                    <a:pos x="126" y="18"/>
                  </a:cxn>
                  <a:cxn ang="0">
                    <a:pos x="146" y="20"/>
                  </a:cxn>
                  <a:cxn ang="0">
                    <a:pos x="167" y="23"/>
                  </a:cxn>
                </a:cxnLst>
                <a:rect l="0" t="0" r="r" b="b"/>
                <a:pathLst>
                  <a:path w="167" h="42">
                    <a:moveTo>
                      <a:pt x="167" y="23"/>
                    </a:moveTo>
                    <a:lnTo>
                      <a:pt x="166" y="27"/>
                    </a:lnTo>
                    <a:lnTo>
                      <a:pt x="165" y="32"/>
                    </a:lnTo>
                    <a:lnTo>
                      <a:pt x="163" y="36"/>
                    </a:lnTo>
                    <a:lnTo>
                      <a:pt x="162" y="42"/>
                    </a:lnTo>
                    <a:lnTo>
                      <a:pt x="142" y="39"/>
                    </a:lnTo>
                    <a:lnTo>
                      <a:pt x="122" y="36"/>
                    </a:lnTo>
                    <a:lnTo>
                      <a:pt x="101" y="33"/>
                    </a:lnTo>
                    <a:lnTo>
                      <a:pt x="81" y="30"/>
                    </a:lnTo>
                    <a:lnTo>
                      <a:pt x="60" y="27"/>
                    </a:lnTo>
                    <a:lnTo>
                      <a:pt x="40" y="24"/>
                    </a:lnTo>
                    <a:lnTo>
                      <a:pt x="19" y="22"/>
                    </a:lnTo>
                    <a:lnTo>
                      <a:pt x="0" y="19"/>
                    </a:lnTo>
                    <a:lnTo>
                      <a:pt x="1" y="13"/>
                    </a:lnTo>
                    <a:lnTo>
                      <a:pt x="2" y="9"/>
                    </a:lnTo>
                    <a:lnTo>
                      <a:pt x="2" y="4"/>
                    </a:lnTo>
                    <a:lnTo>
                      <a:pt x="3" y="0"/>
                    </a:lnTo>
                    <a:lnTo>
                      <a:pt x="24" y="3"/>
                    </a:lnTo>
                    <a:lnTo>
                      <a:pt x="44" y="5"/>
                    </a:lnTo>
                    <a:lnTo>
                      <a:pt x="64" y="8"/>
                    </a:lnTo>
                    <a:lnTo>
                      <a:pt x="85" y="11"/>
                    </a:lnTo>
                    <a:lnTo>
                      <a:pt x="105" y="14"/>
                    </a:lnTo>
                    <a:lnTo>
                      <a:pt x="126" y="18"/>
                    </a:lnTo>
                    <a:lnTo>
                      <a:pt x="146" y="20"/>
                    </a:lnTo>
                    <a:lnTo>
                      <a:pt x="167" y="23"/>
                    </a:lnTo>
                    <a:close/>
                  </a:path>
                </a:pathLst>
              </a:custGeom>
              <a:solidFill>
                <a:srgbClr val="995100"/>
              </a:solidFill>
              <a:ln w="9525">
                <a:noFill/>
                <a:round/>
                <a:headEnd/>
                <a:tailEnd/>
              </a:ln>
            </p:spPr>
            <p:txBody>
              <a:bodyPr/>
              <a:lstStyle/>
              <a:p>
                <a:endParaRPr lang="en-US"/>
              </a:p>
            </p:txBody>
          </p:sp>
          <p:sp>
            <p:nvSpPr>
              <p:cNvPr id="384104" name="Freeform 104"/>
              <p:cNvSpPr>
                <a:spLocks/>
              </p:cNvSpPr>
              <p:nvPr/>
            </p:nvSpPr>
            <p:spPr bwMode="auto">
              <a:xfrm>
                <a:off x="7004" y="1286"/>
                <a:ext cx="42" cy="10"/>
              </a:xfrm>
              <a:custGeom>
                <a:avLst/>
                <a:gdLst/>
                <a:ahLst/>
                <a:cxnLst>
                  <a:cxn ang="0">
                    <a:pos x="167" y="23"/>
                  </a:cxn>
                  <a:cxn ang="0">
                    <a:pos x="166" y="27"/>
                  </a:cxn>
                  <a:cxn ang="0">
                    <a:pos x="165" y="31"/>
                  </a:cxn>
                  <a:cxn ang="0">
                    <a:pos x="163" y="35"/>
                  </a:cxn>
                  <a:cxn ang="0">
                    <a:pos x="162" y="40"/>
                  </a:cxn>
                  <a:cxn ang="0">
                    <a:pos x="142" y="36"/>
                  </a:cxn>
                  <a:cxn ang="0">
                    <a:pos x="122" y="34"/>
                  </a:cxn>
                  <a:cxn ang="0">
                    <a:pos x="101" y="31"/>
                  </a:cxn>
                  <a:cxn ang="0">
                    <a:pos x="81" y="28"/>
                  </a:cxn>
                  <a:cxn ang="0">
                    <a:pos x="60" y="26"/>
                  </a:cxn>
                  <a:cxn ang="0">
                    <a:pos x="40" y="23"/>
                  </a:cxn>
                  <a:cxn ang="0">
                    <a:pos x="19" y="20"/>
                  </a:cxn>
                  <a:cxn ang="0">
                    <a:pos x="0" y="17"/>
                  </a:cxn>
                  <a:cxn ang="0">
                    <a:pos x="1" y="12"/>
                  </a:cxn>
                  <a:cxn ang="0">
                    <a:pos x="2" y="8"/>
                  </a:cxn>
                  <a:cxn ang="0">
                    <a:pos x="2" y="4"/>
                  </a:cxn>
                  <a:cxn ang="0">
                    <a:pos x="3" y="0"/>
                  </a:cxn>
                  <a:cxn ang="0">
                    <a:pos x="24" y="3"/>
                  </a:cxn>
                  <a:cxn ang="0">
                    <a:pos x="44" y="5"/>
                  </a:cxn>
                  <a:cxn ang="0">
                    <a:pos x="64" y="8"/>
                  </a:cxn>
                  <a:cxn ang="0">
                    <a:pos x="85" y="11"/>
                  </a:cxn>
                  <a:cxn ang="0">
                    <a:pos x="105" y="13"/>
                  </a:cxn>
                  <a:cxn ang="0">
                    <a:pos x="126" y="17"/>
                  </a:cxn>
                  <a:cxn ang="0">
                    <a:pos x="146" y="20"/>
                  </a:cxn>
                  <a:cxn ang="0">
                    <a:pos x="167" y="23"/>
                  </a:cxn>
                </a:cxnLst>
                <a:rect l="0" t="0" r="r" b="b"/>
                <a:pathLst>
                  <a:path w="167" h="40">
                    <a:moveTo>
                      <a:pt x="167" y="23"/>
                    </a:moveTo>
                    <a:lnTo>
                      <a:pt x="166" y="27"/>
                    </a:lnTo>
                    <a:lnTo>
                      <a:pt x="165" y="31"/>
                    </a:lnTo>
                    <a:lnTo>
                      <a:pt x="163" y="35"/>
                    </a:lnTo>
                    <a:lnTo>
                      <a:pt x="162" y="40"/>
                    </a:lnTo>
                    <a:lnTo>
                      <a:pt x="142" y="36"/>
                    </a:lnTo>
                    <a:lnTo>
                      <a:pt x="122" y="34"/>
                    </a:lnTo>
                    <a:lnTo>
                      <a:pt x="101" y="31"/>
                    </a:lnTo>
                    <a:lnTo>
                      <a:pt x="81" y="28"/>
                    </a:lnTo>
                    <a:lnTo>
                      <a:pt x="60" y="26"/>
                    </a:lnTo>
                    <a:lnTo>
                      <a:pt x="40" y="23"/>
                    </a:lnTo>
                    <a:lnTo>
                      <a:pt x="19" y="20"/>
                    </a:lnTo>
                    <a:lnTo>
                      <a:pt x="0" y="17"/>
                    </a:lnTo>
                    <a:lnTo>
                      <a:pt x="1" y="12"/>
                    </a:lnTo>
                    <a:lnTo>
                      <a:pt x="2" y="8"/>
                    </a:lnTo>
                    <a:lnTo>
                      <a:pt x="2" y="4"/>
                    </a:lnTo>
                    <a:lnTo>
                      <a:pt x="3" y="0"/>
                    </a:lnTo>
                    <a:lnTo>
                      <a:pt x="24" y="3"/>
                    </a:lnTo>
                    <a:lnTo>
                      <a:pt x="44" y="5"/>
                    </a:lnTo>
                    <a:lnTo>
                      <a:pt x="64" y="8"/>
                    </a:lnTo>
                    <a:lnTo>
                      <a:pt x="85" y="11"/>
                    </a:lnTo>
                    <a:lnTo>
                      <a:pt x="105" y="13"/>
                    </a:lnTo>
                    <a:lnTo>
                      <a:pt x="126" y="17"/>
                    </a:lnTo>
                    <a:lnTo>
                      <a:pt x="146" y="20"/>
                    </a:lnTo>
                    <a:lnTo>
                      <a:pt x="167" y="23"/>
                    </a:lnTo>
                    <a:close/>
                  </a:path>
                </a:pathLst>
              </a:custGeom>
              <a:solidFill>
                <a:srgbClr val="A05B00"/>
              </a:solidFill>
              <a:ln w="9525">
                <a:noFill/>
                <a:round/>
                <a:headEnd/>
                <a:tailEnd/>
              </a:ln>
            </p:spPr>
            <p:txBody>
              <a:bodyPr/>
              <a:lstStyle/>
              <a:p>
                <a:endParaRPr lang="en-US"/>
              </a:p>
            </p:txBody>
          </p:sp>
          <p:sp>
            <p:nvSpPr>
              <p:cNvPr id="384105" name="Freeform 105"/>
              <p:cNvSpPr>
                <a:spLocks/>
              </p:cNvSpPr>
              <p:nvPr/>
            </p:nvSpPr>
            <p:spPr bwMode="auto">
              <a:xfrm>
                <a:off x="7004" y="1287"/>
                <a:ext cx="42" cy="9"/>
              </a:xfrm>
              <a:custGeom>
                <a:avLst/>
                <a:gdLst/>
                <a:ahLst/>
                <a:cxnLst>
                  <a:cxn ang="0">
                    <a:pos x="167" y="22"/>
                  </a:cxn>
                  <a:cxn ang="0">
                    <a:pos x="166" y="26"/>
                  </a:cxn>
                  <a:cxn ang="0">
                    <a:pos x="165" y="30"/>
                  </a:cxn>
                  <a:cxn ang="0">
                    <a:pos x="163" y="34"/>
                  </a:cxn>
                  <a:cxn ang="0">
                    <a:pos x="162" y="39"/>
                  </a:cxn>
                  <a:cxn ang="0">
                    <a:pos x="142" y="35"/>
                  </a:cxn>
                  <a:cxn ang="0">
                    <a:pos x="122" y="32"/>
                  </a:cxn>
                  <a:cxn ang="0">
                    <a:pos x="101" y="29"/>
                  </a:cxn>
                  <a:cxn ang="0">
                    <a:pos x="81" y="27"/>
                  </a:cxn>
                  <a:cxn ang="0">
                    <a:pos x="60" y="24"/>
                  </a:cxn>
                  <a:cxn ang="0">
                    <a:pos x="40" y="21"/>
                  </a:cxn>
                  <a:cxn ang="0">
                    <a:pos x="19" y="19"/>
                  </a:cxn>
                  <a:cxn ang="0">
                    <a:pos x="0" y="16"/>
                  </a:cxn>
                  <a:cxn ang="0">
                    <a:pos x="1" y="11"/>
                  </a:cxn>
                  <a:cxn ang="0">
                    <a:pos x="2" y="7"/>
                  </a:cxn>
                  <a:cxn ang="0">
                    <a:pos x="2" y="4"/>
                  </a:cxn>
                  <a:cxn ang="0">
                    <a:pos x="3" y="0"/>
                  </a:cxn>
                  <a:cxn ang="0">
                    <a:pos x="24" y="3"/>
                  </a:cxn>
                  <a:cxn ang="0">
                    <a:pos x="44" y="5"/>
                  </a:cxn>
                  <a:cxn ang="0">
                    <a:pos x="64" y="8"/>
                  </a:cxn>
                  <a:cxn ang="0">
                    <a:pos x="84" y="10"/>
                  </a:cxn>
                  <a:cxn ang="0">
                    <a:pos x="105" y="13"/>
                  </a:cxn>
                  <a:cxn ang="0">
                    <a:pos x="125" y="17"/>
                  </a:cxn>
                  <a:cxn ang="0">
                    <a:pos x="146" y="19"/>
                  </a:cxn>
                  <a:cxn ang="0">
                    <a:pos x="167" y="22"/>
                  </a:cxn>
                </a:cxnLst>
                <a:rect l="0" t="0" r="r" b="b"/>
                <a:pathLst>
                  <a:path w="167" h="39">
                    <a:moveTo>
                      <a:pt x="167" y="22"/>
                    </a:moveTo>
                    <a:lnTo>
                      <a:pt x="166" y="26"/>
                    </a:lnTo>
                    <a:lnTo>
                      <a:pt x="165" y="30"/>
                    </a:lnTo>
                    <a:lnTo>
                      <a:pt x="163" y="34"/>
                    </a:lnTo>
                    <a:lnTo>
                      <a:pt x="162" y="39"/>
                    </a:lnTo>
                    <a:lnTo>
                      <a:pt x="142" y="35"/>
                    </a:lnTo>
                    <a:lnTo>
                      <a:pt x="122" y="32"/>
                    </a:lnTo>
                    <a:lnTo>
                      <a:pt x="101" y="29"/>
                    </a:lnTo>
                    <a:lnTo>
                      <a:pt x="81" y="27"/>
                    </a:lnTo>
                    <a:lnTo>
                      <a:pt x="60" y="24"/>
                    </a:lnTo>
                    <a:lnTo>
                      <a:pt x="40" y="21"/>
                    </a:lnTo>
                    <a:lnTo>
                      <a:pt x="19" y="19"/>
                    </a:lnTo>
                    <a:lnTo>
                      <a:pt x="0" y="16"/>
                    </a:lnTo>
                    <a:lnTo>
                      <a:pt x="1" y="11"/>
                    </a:lnTo>
                    <a:lnTo>
                      <a:pt x="2" y="7"/>
                    </a:lnTo>
                    <a:lnTo>
                      <a:pt x="2" y="4"/>
                    </a:lnTo>
                    <a:lnTo>
                      <a:pt x="3" y="0"/>
                    </a:lnTo>
                    <a:lnTo>
                      <a:pt x="24" y="3"/>
                    </a:lnTo>
                    <a:lnTo>
                      <a:pt x="44" y="5"/>
                    </a:lnTo>
                    <a:lnTo>
                      <a:pt x="64" y="8"/>
                    </a:lnTo>
                    <a:lnTo>
                      <a:pt x="84" y="10"/>
                    </a:lnTo>
                    <a:lnTo>
                      <a:pt x="105" y="13"/>
                    </a:lnTo>
                    <a:lnTo>
                      <a:pt x="125" y="17"/>
                    </a:lnTo>
                    <a:lnTo>
                      <a:pt x="146" y="19"/>
                    </a:lnTo>
                    <a:lnTo>
                      <a:pt x="167" y="22"/>
                    </a:lnTo>
                    <a:close/>
                  </a:path>
                </a:pathLst>
              </a:custGeom>
              <a:solidFill>
                <a:srgbClr val="A86300"/>
              </a:solidFill>
              <a:ln w="9525">
                <a:noFill/>
                <a:round/>
                <a:headEnd/>
                <a:tailEnd/>
              </a:ln>
            </p:spPr>
            <p:txBody>
              <a:bodyPr/>
              <a:lstStyle/>
              <a:p>
                <a:endParaRPr lang="en-US"/>
              </a:p>
            </p:txBody>
          </p:sp>
          <p:sp>
            <p:nvSpPr>
              <p:cNvPr id="384106" name="Freeform 106"/>
              <p:cNvSpPr>
                <a:spLocks/>
              </p:cNvSpPr>
              <p:nvPr/>
            </p:nvSpPr>
            <p:spPr bwMode="auto">
              <a:xfrm>
                <a:off x="7004" y="1287"/>
                <a:ext cx="42" cy="9"/>
              </a:xfrm>
              <a:custGeom>
                <a:avLst/>
                <a:gdLst/>
                <a:ahLst/>
                <a:cxnLst>
                  <a:cxn ang="0">
                    <a:pos x="167" y="22"/>
                  </a:cxn>
                  <a:cxn ang="0">
                    <a:pos x="166" y="26"/>
                  </a:cxn>
                  <a:cxn ang="0">
                    <a:pos x="165" y="29"/>
                  </a:cxn>
                  <a:cxn ang="0">
                    <a:pos x="163" y="32"/>
                  </a:cxn>
                  <a:cxn ang="0">
                    <a:pos x="162" y="37"/>
                  </a:cxn>
                  <a:cxn ang="0">
                    <a:pos x="142" y="33"/>
                  </a:cxn>
                  <a:cxn ang="0">
                    <a:pos x="122" y="31"/>
                  </a:cxn>
                  <a:cxn ang="0">
                    <a:pos x="101" y="28"/>
                  </a:cxn>
                  <a:cxn ang="0">
                    <a:pos x="81" y="25"/>
                  </a:cxn>
                  <a:cxn ang="0">
                    <a:pos x="60" y="22"/>
                  </a:cxn>
                  <a:cxn ang="0">
                    <a:pos x="40" y="19"/>
                  </a:cxn>
                  <a:cxn ang="0">
                    <a:pos x="19" y="17"/>
                  </a:cxn>
                  <a:cxn ang="0">
                    <a:pos x="0" y="14"/>
                  </a:cxn>
                  <a:cxn ang="0">
                    <a:pos x="1" y="10"/>
                  </a:cxn>
                  <a:cxn ang="0">
                    <a:pos x="2" y="6"/>
                  </a:cxn>
                  <a:cxn ang="0">
                    <a:pos x="2" y="3"/>
                  </a:cxn>
                  <a:cxn ang="0">
                    <a:pos x="3" y="0"/>
                  </a:cxn>
                  <a:cxn ang="0">
                    <a:pos x="24" y="3"/>
                  </a:cxn>
                  <a:cxn ang="0">
                    <a:pos x="44" y="5"/>
                  </a:cxn>
                  <a:cxn ang="0">
                    <a:pos x="64" y="8"/>
                  </a:cxn>
                  <a:cxn ang="0">
                    <a:pos x="84" y="10"/>
                  </a:cxn>
                  <a:cxn ang="0">
                    <a:pos x="105" y="14"/>
                  </a:cxn>
                  <a:cxn ang="0">
                    <a:pos x="125" y="17"/>
                  </a:cxn>
                  <a:cxn ang="0">
                    <a:pos x="146" y="19"/>
                  </a:cxn>
                  <a:cxn ang="0">
                    <a:pos x="167" y="22"/>
                  </a:cxn>
                </a:cxnLst>
                <a:rect l="0" t="0" r="r" b="b"/>
                <a:pathLst>
                  <a:path w="167" h="37">
                    <a:moveTo>
                      <a:pt x="167" y="22"/>
                    </a:moveTo>
                    <a:lnTo>
                      <a:pt x="166" y="26"/>
                    </a:lnTo>
                    <a:lnTo>
                      <a:pt x="165" y="29"/>
                    </a:lnTo>
                    <a:lnTo>
                      <a:pt x="163" y="32"/>
                    </a:lnTo>
                    <a:lnTo>
                      <a:pt x="162" y="37"/>
                    </a:lnTo>
                    <a:lnTo>
                      <a:pt x="142" y="33"/>
                    </a:lnTo>
                    <a:lnTo>
                      <a:pt x="122" y="31"/>
                    </a:lnTo>
                    <a:lnTo>
                      <a:pt x="101" y="28"/>
                    </a:lnTo>
                    <a:lnTo>
                      <a:pt x="81" y="25"/>
                    </a:lnTo>
                    <a:lnTo>
                      <a:pt x="60" y="22"/>
                    </a:lnTo>
                    <a:lnTo>
                      <a:pt x="40" y="19"/>
                    </a:lnTo>
                    <a:lnTo>
                      <a:pt x="19" y="17"/>
                    </a:lnTo>
                    <a:lnTo>
                      <a:pt x="0" y="14"/>
                    </a:lnTo>
                    <a:lnTo>
                      <a:pt x="1" y="10"/>
                    </a:lnTo>
                    <a:lnTo>
                      <a:pt x="2" y="6"/>
                    </a:lnTo>
                    <a:lnTo>
                      <a:pt x="2" y="3"/>
                    </a:lnTo>
                    <a:lnTo>
                      <a:pt x="3" y="0"/>
                    </a:lnTo>
                    <a:lnTo>
                      <a:pt x="24" y="3"/>
                    </a:lnTo>
                    <a:lnTo>
                      <a:pt x="44" y="5"/>
                    </a:lnTo>
                    <a:lnTo>
                      <a:pt x="64" y="8"/>
                    </a:lnTo>
                    <a:lnTo>
                      <a:pt x="84" y="10"/>
                    </a:lnTo>
                    <a:lnTo>
                      <a:pt x="105" y="14"/>
                    </a:lnTo>
                    <a:lnTo>
                      <a:pt x="125" y="17"/>
                    </a:lnTo>
                    <a:lnTo>
                      <a:pt x="146" y="19"/>
                    </a:lnTo>
                    <a:lnTo>
                      <a:pt x="167" y="22"/>
                    </a:lnTo>
                    <a:close/>
                  </a:path>
                </a:pathLst>
              </a:custGeom>
              <a:solidFill>
                <a:srgbClr val="AD6800"/>
              </a:solidFill>
              <a:ln w="9525">
                <a:noFill/>
                <a:round/>
                <a:headEnd/>
                <a:tailEnd/>
              </a:ln>
            </p:spPr>
            <p:txBody>
              <a:bodyPr/>
              <a:lstStyle/>
              <a:p>
                <a:endParaRPr lang="en-US"/>
              </a:p>
            </p:txBody>
          </p:sp>
          <p:sp>
            <p:nvSpPr>
              <p:cNvPr id="384107" name="Freeform 107"/>
              <p:cNvSpPr>
                <a:spLocks/>
              </p:cNvSpPr>
              <p:nvPr/>
            </p:nvSpPr>
            <p:spPr bwMode="auto">
              <a:xfrm>
                <a:off x="7004" y="1287"/>
                <a:ext cx="42" cy="9"/>
              </a:xfrm>
              <a:custGeom>
                <a:avLst/>
                <a:gdLst/>
                <a:ahLst/>
                <a:cxnLst>
                  <a:cxn ang="0">
                    <a:pos x="166" y="22"/>
                  </a:cxn>
                  <a:cxn ang="0">
                    <a:pos x="165" y="25"/>
                  </a:cxn>
                  <a:cxn ang="0">
                    <a:pos x="164" y="28"/>
                  </a:cxn>
                  <a:cxn ang="0">
                    <a:pos x="163" y="31"/>
                  </a:cxn>
                  <a:cxn ang="0">
                    <a:pos x="162" y="35"/>
                  </a:cxn>
                  <a:cxn ang="0">
                    <a:pos x="142" y="31"/>
                  </a:cxn>
                  <a:cxn ang="0">
                    <a:pos x="122" y="29"/>
                  </a:cxn>
                  <a:cxn ang="0">
                    <a:pos x="101" y="26"/>
                  </a:cxn>
                  <a:cxn ang="0">
                    <a:pos x="81" y="23"/>
                  </a:cxn>
                  <a:cxn ang="0">
                    <a:pos x="60" y="21"/>
                  </a:cxn>
                  <a:cxn ang="0">
                    <a:pos x="40" y="18"/>
                  </a:cxn>
                  <a:cxn ang="0">
                    <a:pos x="19" y="15"/>
                  </a:cxn>
                  <a:cxn ang="0">
                    <a:pos x="0" y="11"/>
                  </a:cxn>
                  <a:cxn ang="0">
                    <a:pos x="1" y="8"/>
                  </a:cxn>
                  <a:cxn ang="0">
                    <a:pos x="2" y="5"/>
                  </a:cxn>
                  <a:cxn ang="0">
                    <a:pos x="2" y="3"/>
                  </a:cxn>
                  <a:cxn ang="0">
                    <a:pos x="3" y="0"/>
                  </a:cxn>
                  <a:cxn ang="0">
                    <a:pos x="24" y="3"/>
                  </a:cxn>
                  <a:cxn ang="0">
                    <a:pos x="44" y="5"/>
                  </a:cxn>
                  <a:cxn ang="0">
                    <a:pos x="64" y="8"/>
                  </a:cxn>
                  <a:cxn ang="0">
                    <a:pos x="84" y="10"/>
                  </a:cxn>
                  <a:cxn ang="0">
                    <a:pos x="105" y="14"/>
                  </a:cxn>
                  <a:cxn ang="0">
                    <a:pos x="125" y="17"/>
                  </a:cxn>
                  <a:cxn ang="0">
                    <a:pos x="146" y="19"/>
                  </a:cxn>
                  <a:cxn ang="0">
                    <a:pos x="166" y="22"/>
                  </a:cxn>
                </a:cxnLst>
                <a:rect l="0" t="0" r="r" b="b"/>
                <a:pathLst>
                  <a:path w="166" h="35">
                    <a:moveTo>
                      <a:pt x="166" y="22"/>
                    </a:moveTo>
                    <a:lnTo>
                      <a:pt x="165" y="25"/>
                    </a:lnTo>
                    <a:lnTo>
                      <a:pt x="164" y="28"/>
                    </a:lnTo>
                    <a:lnTo>
                      <a:pt x="163" y="31"/>
                    </a:lnTo>
                    <a:lnTo>
                      <a:pt x="162" y="35"/>
                    </a:lnTo>
                    <a:lnTo>
                      <a:pt x="142" y="31"/>
                    </a:lnTo>
                    <a:lnTo>
                      <a:pt x="122" y="29"/>
                    </a:lnTo>
                    <a:lnTo>
                      <a:pt x="101" y="26"/>
                    </a:lnTo>
                    <a:lnTo>
                      <a:pt x="81" y="23"/>
                    </a:lnTo>
                    <a:lnTo>
                      <a:pt x="60" y="21"/>
                    </a:lnTo>
                    <a:lnTo>
                      <a:pt x="40" y="18"/>
                    </a:lnTo>
                    <a:lnTo>
                      <a:pt x="19" y="15"/>
                    </a:lnTo>
                    <a:lnTo>
                      <a:pt x="0" y="11"/>
                    </a:lnTo>
                    <a:lnTo>
                      <a:pt x="1" y="8"/>
                    </a:lnTo>
                    <a:lnTo>
                      <a:pt x="2" y="5"/>
                    </a:lnTo>
                    <a:lnTo>
                      <a:pt x="2" y="3"/>
                    </a:lnTo>
                    <a:lnTo>
                      <a:pt x="3" y="0"/>
                    </a:lnTo>
                    <a:lnTo>
                      <a:pt x="24" y="3"/>
                    </a:lnTo>
                    <a:lnTo>
                      <a:pt x="44" y="5"/>
                    </a:lnTo>
                    <a:lnTo>
                      <a:pt x="64" y="8"/>
                    </a:lnTo>
                    <a:lnTo>
                      <a:pt x="84" y="10"/>
                    </a:lnTo>
                    <a:lnTo>
                      <a:pt x="105" y="14"/>
                    </a:lnTo>
                    <a:lnTo>
                      <a:pt x="125" y="17"/>
                    </a:lnTo>
                    <a:lnTo>
                      <a:pt x="146" y="19"/>
                    </a:lnTo>
                    <a:lnTo>
                      <a:pt x="166" y="22"/>
                    </a:lnTo>
                    <a:close/>
                  </a:path>
                </a:pathLst>
              </a:custGeom>
              <a:solidFill>
                <a:srgbClr val="B57000"/>
              </a:solidFill>
              <a:ln w="9525">
                <a:noFill/>
                <a:round/>
                <a:headEnd/>
                <a:tailEnd/>
              </a:ln>
            </p:spPr>
            <p:txBody>
              <a:bodyPr/>
              <a:lstStyle/>
              <a:p>
                <a:endParaRPr lang="en-US"/>
              </a:p>
            </p:txBody>
          </p:sp>
          <p:sp>
            <p:nvSpPr>
              <p:cNvPr id="384108" name="Freeform 108"/>
              <p:cNvSpPr>
                <a:spLocks/>
              </p:cNvSpPr>
              <p:nvPr/>
            </p:nvSpPr>
            <p:spPr bwMode="auto">
              <a:xfrm>
                <a:off x="7004" y="1287"/>
                <a:ext cx="42" cy="9"/>
              </a:xfrm>
              <a:custGeom>
                <a:avLst/>
                <a:gdLst/>
                <a:ahLst/>
                <a:cxnLst>
                  <a:cxn ang="0">
                    <a:pos x="166" y="23"/>
                  </a:cxn>
                  <a:cxn ang="0">
                    <a:pos x="165" y="25"/>
                  </a:cxn>
                  <a:cxn ang="0">
                    <a:pos x="164" y="28"/>
                  </a:cxn>
                  <a:cxn ang="0">
                    <a:pos x="163" y="31"/>
                  </a:cxn>
                  <a:cxn ang="0">
                    <a:pos x="162" y="33"/>
                  </a:cxn>
                  <a:cxn ang="0">
                    <a:pos x="142" y="30"/>
                  </a:cxn>
                  <a:cxn ang="0">
                    <a:pos x="122" y="28"/>
                  </a:cxn>
                  <a:cxn ang="0">
                    <a:pos x="101" y="25"/>
                  </a:cxn>
                  <a:cxn ang="0">
                    <a:pos x="81" y="22"/>
                  </a:cxn>
                  <a:cxn ang="0">
                    <a:pos x="60" y="20"/>
                  </a:cxn>
                  <a:cxn ang="0">
                    <a:pos x="40" y="17"/>
                  </a:cxn>
                  <a:cxn ang="0">
                    <a:pos x="19" y="15"/>
                  </a:cxn>
                  <a:cxn ang="0">
                    <a:pos x="0" y="11"/>
                  </a:cxn>
                  <a:cxn ang="0">
                    <a:pos x="1" y="8"/>
                  </a:cxn>
                  <a:cxn ang="0">
                    <a:pos x="2" y="5"/>
                  </a:cxn>
                  <a:cxn ang="0">
                    <a:pos x="2" y="3"/>
                  </a:cxn>
                  <a:cxn ang="0">
                    <a:pos x="3" y="0"/>
                  </a:cxn>
                  <a:cxn ang="0">
                    <a:pos x="24" y="3"/>
                  </a:cxn>
                  <a:cxn ang="0">
                    <a:pos x="44" y="6"/>
                  </a:cxn>
                  <a:cxn ang="0">
                    <a:pos x="64" y="9"/>
                  </a:cxn>
                  <a:cxn ang="0">
                    <a:pos x="84" y="11"/>
                  </a:cxn>
                  <a:cxn ang="0">
                    <a:pos x="105" y="15"/>
                  </a:cxn>
                  <a:cxn ang="0">
                    <a:pos x="125" y="18"/>
                  </a:cxn>
                  <a:cxn ang="0">
                    <a:pos x="146" y="20"/>
                  </a:cxn>
                  <a:cxn ang="0">
                    <a:pos x="166" y="23"/>
                  </a:cxn>
                </a:cxnLst>
                <a:rect l="0" t="0" r="r" b="b"/>
                <a:pathLst>
                  <a:path w="166" h="33">
                    <a:moveTo>
                      <a:pt x="166" y="23"/>
                    </a:moveTo>
                    <a:lnTo>
                      <a:pt x="165" y="25"/>
                    </a:lnTo>
                    <a:lnTo>
                      <a:pt x="164" y="28"/>
                    </a:lnTo>
                    <a:lnTo>
                      <a:pt x="163" y="31"/>
                    </a:lnTo>
                    <a:lnTo>
                      <a:pt x="162" y="33"/>
                    </a:lnTo>
                    <a:lnTo>
                      <a:pt x="142" y="30"/>
                    </a:lnTo>
                    <a:lnTo>
                      <a:pt x="122" y="28"/>
                    </a:lnTo>
                    <a:lnTo>
                      <a:pt x="101" y="25"/>
                    </a:lnTo>
                    <a:lnTo>
                      <a:pt x="81" y="22"/>
                    </a:lnTo>
                    <a:lnTo>
                      <a:pt x="60" y="20"/>
                    </a:lnTo>
                    <a:lnTo>
                      <a:pt x="40" y="17"/>
                    </a:lnTo>
                    <a:lnTo>
                      <a:pt x="19" y="15"/>
                    </a:lnTo>
                    <a:lnTo>
                      <a:pt x="0" y="11"/>
                    </a:lnTo>
                    <a:lnTo>
                      <a:pt x="1" y="8"/>
                    </a:lnTo>
                    <a:lnTo>
                      <a:pt x="2" y="5"/>
                    </a:lnTo>
                    <a:lnTo>
                      <a:pt x="2" y="3"/>
                    </a:lnTo>
                    <a:lnTo>
                      <a:pt x="3" y="0"/>
                    </a:lnTo>
                    <a:lnTo>
                      <a:pt x="24" y="3"/>
                    </a:lnTo>
                    <a:lnTo>
                      <a:pt x="44" y="6"/>
                    </a:lnTo>
                    <a:lnTo>
                      <a:pt x="64" y="9"/>
                    </a:lnTo>
                    <a:lnTo>
                      <a:pt x="84" y="11"/>
                    </a:lnTo>
                    <a:lnTo>
                      <a:pt x="105" y="15"/>
                    </a:lnTo>
                    <a:lnTo>
                      <a:pt x="125" y="18"/>
                    </a:lnTo>
                    <a:lnTo>
                      <a:pt x="146" y="20"/>
                    </a:lnTo>
                    <a:lnTo>
                      <a:pt x="166" y="23"/>
                    </a:lnTo>
                    <a:close/>
                  </a:path>
                </a:pathLst>
              </a:custGeom>
              <a:solidFill>
                <a:srgbClr val="BC7700"/>
              </a:solidFill>
              <a:ln w="9525">
                <a:noFill/>
                <a:round/>
                <a:headEnd/>
                <a:tailEnd/>
              </a:ln>
            </p:spPr>
            <p:txBody>
              <a:bodyPr/>
              <a:lstStyle/>
              <a:p>
                <a:endParaRPr lang="en-US"/>
              </a:p>
            </p:txBody>
          </p:sp>
          <p:sp>
            <p:nvSpPr>
              <p:cNvPr id="384109" name="Freeform 109"/>
              <p:cNvSpPr>
                <a:spLocks/>
              </p:cNvSpPr>
              <p:nvPr/>
            </p:nvSpPr>
            <p:spPr bwMode="auto">
              <a:xfrm>
                <a:off x="7004" y="1288"/>
                <a:ext cx="42" cy="8"/>
              </a:xfrm>
              <a:custGeom>
                <a:avLst/>
                <a:gdLst/>
                <a:ahLst/>
                <a:cxnLst>
                  <a:cxn ang="0">
                    <a:pos x="166" y="23"/>
                  </a:cxn>
                  <a:cxn ang="0">
                    <a:pos x="165" y="25"/>
                  </a:cxn>
                  <a:cxn ang="0">
                    <a:pos x="164" y="27"/>
                  </a:cxn>
                  <a:cxn ang="0">
                    <a:pos x="163" y="30"/>
                  </a:cxn>
                  <a:cxn ang="0">
                    <a:pos x="162" y="32"/>
                  </a:cxn>
                  <a:cxn ang="0">
                    <a:pos x="142" y="29"/>
                  </a:cxn>
                  <a:cxn ang="0">
                    <a:pos x="122" y="26"/>
                  </a:cxn>
                  <a:cxn ang="0">
                    <a:pos x="101" y="23"/>
                  </a:cxn>
                  <a:cxn ang="0">
                    <a:pos x="81" y="21"/>
                  </a:cxn>
                  <a:cxn ang="0">
                    <a:pos x="60" y="18"/>
                  </a:cxn>
                  <a:cxn ang="0">
                    <a:pos x="40" y="15"/>
                  </a:cxn>
                  <a:cxn ang="0">
                    <a:pos x="19" y="13"/>
                  </a:cxn>
                  <a:cxn ang="0">
                    <a:pos x="0" y="9"/>
                  </a:cxn>
                  <a:cxn ang="0">
                    <a:pos x="1" y="7"/>
                  </a:cxn>
                  <a:cxn ang="0">
                    <a:pos x="2" y="4"/>
                  </a:cxn>
                  <a:cxn ang="0">
                    <a:pos x="2" y="2"/>
                  </a:cxn>
                  <a:cxn ang="0">
                    <a:pos x="3" y="0"/>
                  </a:cxn>
                  <a:cxn ang="0">
                    <a:pos x="24" y="3"/>
                  </a:cxn>
                  <a:cxn ang="0">
                    <a:pos x="44" y="5"/>
                  </a:cxn>
                  <a:cxn ang="0">
                    <a:pos x="64" y="8"/>
                  </a:cxn>
                  <a:cxn ang="0">
                    <a:pos x="84" y="12"/>
                  </a:cxn>
                  <a:cxn ang="0">
                    <a:pos x="105" y="15"/>
                  </a:cxn>
                  <a:cxn ang="0">
                    <a:pos x="125" y="18"/>
                  </a:cxn>
                  <a:cxn ang="0">
                    <a:pos x="146" y="20"/>
                  </a:cxn>
                  <a:cxn ang="0">
                    <a:pos x="166" y="23"/>
                  </a:cxn>
                </a:cxnLst>
                <a:rect l="0" t="0" r="r" b="b"/>
                <a:pathLst>
                  <a:path w="166" h="32">
                    <a:moveTo>
                      <a:pt x="166" y="23"/>
                    </a:moveTo>
                    <a:lnTo>
                      <a:pt x="165" y="25"/>
                    </a:lnTo>
                    <a:lnTo>
                      <a:pt x="164" y="27"/>
                    </a:lnTo>
                    <a:lnTo>
                      <a:pt x="163" y="30"/>
                    </a:lnTo>
                    <a:lnTo>
                      <a:pt x="162" y="32"/>
                    </a:lnTo>
                    <a:lnTo>
                      <a:pt x="142" y="29"/>
                    </a:lnTo>
                    <a:lnTo>
                      <a:pt x="122" y="26"/>
                    </a:lnTo>
                    <a:lnTo>
                      <a:pt x="101" y="23"/>
                    </a:lnTo>
                    <a:lnTo>
                      <a:pt x="81" y="21"/>
                    </a:lnTo>
                    <a:lnTo>
                      <a:pt x="60" y="18"/>
                    </a:lnTo>
                    <a:lnTo>
                      <a:pt x="40" y="15"/>
                    </a:lnTo>
                    <a:lnTo>
                      <a:pt x="19" y="13"/>
                    </a:lnTo>
                    <a:lnTo>
                      <a:pt x="0" y="9"/>
                    </a:lnTo>
                    <a:lnTo>
                      <a:pt x="1" y="7"/>
                    </a:lnTo>
                    <a:lnTo>
                      <a:pt x="2" y="4"/>
                    </a:lnTo>
                    <a:lnTo>
                      <a:pt x="2" y="2"/>
                    </a:lnTo>
                    <a:lnTo>
                      <a:pt x="3" y="0"/>
                    </a:lnTo>
                    <a:lnTo>
                      <a:pt x="24" y="3"/>
                    </a:lnTo>
                    <a:lnTo>
                      <a:pt x="44" y="5"/>
                    </a:lnTo>
                    <a:lnTo>
                      <a:pt x="64" y="8"/>
                    </a:lnTo>
                    <a:lnTo>
                      <a:pt x="84" y="12"/>
                    </a:lnTo>
                    <a:lnTo>
                      <a:pt x="105" y="15"/>
                    </a:lnTo>
                    <a:lnTo>
                      <a:pt x="125" y="18"/>
                    </a:lnTo>
                    <a:lnTo>
                      <a:pt x="146" y="20"/>
                    </a:lnTo>
                    <a:lnTo>
                      <a:pt x="166" y="23"/>
                    </a:lnTo>
                    <a:close/>
                  </a:path>
                </a:pathLst>
              </a:custGeom>
              <a:solidFill>
                <a:srgbClr val="C48200"/>
              </a:solidFill>
              <a:ln w="9525">
                <a:noFill/>
                <a:round/>
                <a:headEnd/>
                <a:tailEnd/>
              </a:ln>
            </p:spPr>
            <p:txBody>
              <a:bodyPr/>
              <a:lstStyle/>
              <a:p>
                <a:endParaRPr lang="en-US"/>
              </a:p>
            </p:txBody>
          </p:sp>
          <p:sp>
            <p:nvSpPr>
              <p:cNvPr id="384110" name="Freeform 110"/>
              <p:cNvSpPr>
                <a:spLocks/>
              </p:cNvSpPr>
              <p:nvPr/>
            </p:nvSpPr>
            <p:spPr bwMode="auto">
              <a:xfrm>
                <a:off x="7004" y="1288"/>
                <a:ext cx="42" cy="7"/>
              </a:xfrm>
              <a:custGeom>
                <a:avLst/>
                <a:gdLst/>
                <a:ahLst/>
                <a:cxnLst>
                  <a:cxn ang="0">
                    <a:pos x="166" y="22"/>
                  </a:cxn>
                  <a:cxn ang="0">
                    <a:pos x="165" y="24"/>
                  </a:cxn>
                  <a:cxn ang="0">
                    <a:pos x="165" y="26"/>
                  </a:cxn>
                  <a:cxn ang="0">
                    <a:pos x="164" y="28"/>
                  </a:cxn>
                  <a:cxn ang="0">
                    <a:pos x="163" y="30"/>
                  </a:cxn>
                  <a:cxn ang="0">
                    <a:pos x="143" y="27"/>
                  </a:cxn>
                  <a:cxn ang="0">
                    <a:pos x="122" y="25"/>
                  </a:cxn>
                  <a:cxn ang="0">
                    <a:pos x="102" y="22"/>
                  </a:cxn>
                  <a:cxn ang="0">
                    <a:pos x="81" y="19"/>
                  </a:cxn>
                  <a:cxn ang="0">
                    <a:pos x="61" y="17"/>
                  </a:cxn>
                  <a:cxn ang="0">
                    <a:pos x="40" y="14"/>
                  </a:cxn>
                  <a:cxn ang="0">
                    <a:pos x="21" y="11"/>
                  </a:cxn>
                  <a:cxn ang="0">
                    <a:pos x="0" y="7"/>
                  </a:cxn>
                  <a:cxn ang="0">
                    <a:pos x="1" y="5"/>
                  </a:cxn>
                  <a:cxn ang="0">
                    <a:pos x="1" y="4"/>
                  </a:cxn>
                  <a:cxn ang="0">
                    <a:pos x="2" y="2"/>
                  </a:cxn>
                  <a:cxn ang="0">
                    <a:pos x="2" y="0"/>
                  </a:cxn>
                  <a:cxn ang="0">
                    <a:pos x="23" y="3"/>
                  </a:cxn>
                  <a:cxn ang="0">
                    <a:pos x="44" y="5"/>
                  </a:cxn>
                  <a:cxn ang="0">
                    <a:pos x="63" y="8"/>
                  </a:cxn>
                  <a:cxn ang="0">
                    <a:pos x="84" y="11"/>
                  </a:cxn>
                  <a:cxn ang="0">
                    <a:pos x="104" y="14"/>
                  </a:cxn>
                  <a:cxn ang="0">
                    <a:pos x="125" y="17"/>
                  </a:cxn>
                  <a:cxn ang="0">
                    <a:pos x="145" y="19"/>
                  </a:cxn>
                  <a:cxn ang="0">
                    <a:pos x="166" y="22"/>
                  </a:cxn>
                </a:cxnLst>
                <a:rect l="0" t="0" r="r" b="b"/>
                <a:pathLst>
                  <a:path w="166" h="30">
                    <a:moveTo>
                      <a:pt x="166" y="22"/>
                    </a:moveTo>
                    <a:lnTo>
                      <a:pt x="165" y="24"/>
                    </a:lnTo>
                    <a:lnTo>
                      <a:pt x="165" y="26"/>
                    </a:lnTo>
                    <a:lnTo>
                      <a:pt x="164" y="28"/>
                    </a:lnTo>
                    <a:lnTo>
                      <a:pt x="163" y="30"/>
                    </a:lnTo>
                    <a:lnTo>
                      <a:pt x="143" y="27"/>
                    </a:lnTo>
                    <a:lnTo>
                      <a:pt x="122" y="25"/>
                    </a:lnTo>
                    <a:lnTo>
                      <a:pt x="102" y="22"/>
                    </a:lnTo>
                    <a:lnTo>
                      <a:pt x="81" y="19"/>
                    </a:lnTo>
                    <a:lnTo>
                      <a:pt x="61" y="17"/>
                    </a:lnTo>
                    <a:lnTo>
                      <a:pt x="40" y="14"/>
                    </a:lnTo>
                    <a:lnTo>
                      <a:pt x="21" y="11"/>
                    </a:lnTo>
                    <a:lnTo>
                      <a:pt x="0" y="7"/>
                    </a:lnTo>
                    <a:lnTo>
                      <a:pt x="1" y="5"/>
                    </a:lnTo>
                    <a:lnTo>
                      <a:pt x="1" y="4"/>
                    </a:lnTo>
                    <a:lnTo>
                      <a:pt x="2" y="2"/>
                    </a:lnTo>
                    <a:lnTo>
                      <a:pt x="2" y="0"/>
                    </a:lnTo>
                    <a:lnTo>
                      <a:pt x="23" y="3"/>
                    </a:lnTo>
                    <a:lnTo>
                      <a:pt x="44" y="5"/>
                    </a:lnTo>
                    <a:lnTo>
                      <a:pt x="63" y="8"/>
                    </a:lnTo>
                    <a:lnTo>
                      <a:pt x="84" y="11"/>
                    </a:lnTo>
                    <a:lnTo>
                      <a:pt x="104" y="14"/>
                    </a:lnTo>
                    <a:lnTo>
                      <a:pt x="125" y="17"/>
                    </a:lnTo>
                    <a:lnTo>
                      <a:pt x="145" y="19"/>
                    </a:lnTo>
                    <a:lnTo>
                      <a:pt x="166" y="22"/>
                    </a:lnTo>
                    <a:close/>
                  </a:path>
                </a:pathLst>
              </a:custGeom>
              <a:solidFill>
                <a:srgbClr val="C98700"/>
              </a:solidFill>
              <a:ln w="9525">
                <a:noFill/>
                <a:round/>
                <a:headEnd/>
                <a:tailEnd/>
              </a:ln>
            </p:spPr>
            <p:txBody>
              <a:bodyPr/>
              <a:lstStyle/>
              <a:p>
                <a:endParaRPr lang="en-US"/>
              </a:p>
            </p:txBody>
          </p:sp>
          <p:sp>
            <p:nvSpPr>
              <p:cNvPr id="384111" name="Freeform 111"/>
              <p:cNvSpPr>
                <a:spLocks/>
              </p:cNvSpPr>
              <p:nvPr/>
            </p:nvSpPr>
            <p:spPr bwMode="auto">
              <a:xfrm>
                <a:off x="7004" y="1288"/>
                <a:ext cx="42" cy="7"/>
              </a:xfrm>
              <a:custGeom>
                <a:avLst/>
                <a:gdLst/>
                <a:ahLst/>
                <a:cxnLst>
                  <a:cxn ang="0">
                    <a:pos x="166" y="22"/>
                  </a:cxn>
                  <a:cxn ang="0">
                    <a:pos x="163" y="28"/>
                  </a:cxn>
                  <a:cxn ang="0">
                    <a:pos x="0" y="6"/>
                  </a:cxn>
                  <a:cxn ang="0">
                    <a:pos x="2" y="0"/>
                  </a:cxn>
                  <a:cxn ang="0">
                    <a:pos x="166" y="22"/>
                  </a:cxn>
                </a:cxnLst>
                <a:rect l="0" t="0" r="r" b="b"/>
                <a:pathLst>
                  <a:path w="166" h="28">
                    <a:moveTo>
                      <a:pt x="166" y="22"/>
                    </a:moveTo>
                    <a:lnTo>
                      <a:pt x="163" y="28"/>
                    </a:lnTo>
                    <a:lnTo>
                      <a:pt x="0" y="6"/>
                    </a:lnTo>
                    <a:lnTo>
                      <a:pt x="2" y="0"/>
                    </a:lnTo>
                    <a:lnTo>
                      <a:pt x="166" y="22"/>
                    </a:lnTo>
                    <a:close/>
                  </a:path>
                </a:pathLst>
              </a:custGeom>
              <a:solidFill>
                <a:srgbClr val="D18E00"/>
              </a:solidFill>
              <a:ln w="9525">
                <a:noFill/>
                <a:round/>
                <a:headEnd/>
                <a:tailEnd/>
              </a:ln>
            </p:spPr>
            <p:txBody>
              <a:bodyPr/>
              <a:lstStyle/>
              <a:p>
                <a:endParaRPr lang="en-US"/>
              </a:p>
            </p:txBody>
          </p:sp>
          <p:sp>
            <p:nvSpPr>
              <p:cNvPr id="384112" name="Freeform 112"/>
              <p:cNvSpPr>
                <a:spLocks/>
              </p:cNvSpPr>
              <p:nvPr/>
            </p:nvSpPr>
            <p:spPr bwMode="auto">
              <a:xfrm>
                <a:off x="7254" y="1329"/>
                <a:ext cx="50" cy="12"/>
              </a:xfrm>
              <a:custGeom>
                <a:avLst/>
                <a:gdLst/>
                <a:ahLst/>
                <a:cxnLst>
                  <a:cxn ang="0">
                    <a:pos x="202" y="24"/>
                  </a:cxn>
                  <a:cxn ang="0">
                    <a:pos x="196" y="52"/>
                  </a:cxn>
                  <a:cxn ang="0">
                    <a:pos x="0" y="28"/>
                  </a:cxn>
                  <a:cxn ang="0">
                    <a:pos x="4" y="0"/>
                  </a:cxn>
                  <a:cxn ang="0">
                    <a:pos x="202" y="24"/>
                  </a:cxn>
                </a:cxnLst>
                <a:rect l="0" t="0" r="r" b="b"/>
                <a:pathLst>
                  <a:path w="202" h="52">
                    <a:moveTo>
                      <a:pt x="202" y="24"/>
                    </a:moveTo>
                    <a:lnTo>
                      <a:pt x="196" y="52"/>
                    </a:lnTo>
                    <a:lnTo>
                      <a:pt x="0" y="28"/>
                    </a:lnTo>
                    <a:lnTo>
                      <a:pt x="4" y="0"/>
                    </a:lnTo>
                    <a:lnTo>
                      <a:pt x="202" y="24"/>
                    </a:lnTo>
                    <a:close/>
                  </a:path>
                </a:pathLst>
              </a:custGeom>
              <a:solidFill>
                <a:srgbClr val="8C4400"/>
              </a:solidFill>
              <a:ln w="9525">
                <a:noFill/>
                <a:round/>
                <a:headEnd/>
                <a:tailEnd/>
              </a:ln>
            </p:spPr>
            <p:txBody>
              <a:bodyPr/>
              <a:lstStyle/>
              <a:p>
                <a:endParaRPr lang="en-US"/>
              </a:p>
            </p:txBody>
          </p:sp>
          <p:sp>
            <p:nvSpPr>
              <p:cNvPr id="384113" name="Freeform 113"/>
              <p:cNvSpPr>
                <a:spLocks/>
              </p:cNvSpPr>
              <p:nvPr/>
            </p:nvSpPr>
            <p:spPr bwMode="auto">
              <a:xfrm>
                <a:off x="7254" y="1329"/>
                <a:ext cx="50" cy="12"/>
              </a:xfrm>
              <a:custGeom>
                <a:avLst/>
                <a:gdLst/>
                <a:ahLst/>
                <a:cxnLst>
                  <a:cxn ang="0">
                    <a:pos x="202" y="25"/>
                  </a:cxn>
                  <a:cxn ang="0">
                    <a:pos x="201" y="31"/>
                  </a:cxn>
                  <a:cxn ang="0">
                    <a:pos x="199" y="37"/>
                  </a:cxn>
                  <a:cxn ang="0">
                    <a:pos x="198" y="43"/>
                  </a:cxn>
                  <a:cxn ang="0">
                    <a:pos x="196" y="50"/>
                  </a:cxn>
                  <a:cxn ang="0">
                    <a:pos x="183" y="49"/>
                  </a:cxn>
                  <a:cxn ang="0">
                    <a:pos x="171" y="47"/>
                  </a:cxn>
                  <a:cxn ang="0">
                    <a:pos x="159" y="45"/>
                  </a:cxn>
                  <a:cxn ang="0">
                    <a:pos x="146" y="44"/>
                  </a:cxn>
                  <a:cxn ang="0">
                    <a:pos x="134" y="42"/>
                  </a:cxn>
                  <a:cxn ang="0">
                    <a:pos x="121" y="41"/>
                  </a:cxn>
                  <a:cxn ang="0">
                    <a:pos x="109" y="39"/>
                  </a:cxn>
                  <a:cxn ang="0">
                    <a:pos x="97" y="38"/>
                  </a:cxn>
                  <a:cxn ang="0">
                    <a:pos x="85" y="36"/>
                  </a:cxn>
                  <a:cxn ang="0">
                    <a:pos x="72" y="35"/>
                  </a:cxn>
                  <a:cxn ang="0">
                    <a:pos x="61" y="33"/>
                  </a:cxn>
                  <a:cxn ang="0">
                    <a:pos x="48" y="32"/>
                  </a:cxn>
                  <a:cxn ang="0">
                    <a:pos x="37" y="30"/>
                  </a:cxn>
                  <a:cxn ang="0">
                    <a:pos x="24" y="29"/>
                  </a:cxn>
                  <a:cxn ang="0">
                    <a:pos x="12" y="27"/>
                  </a:cxn>
                  <a:cxn ang="0">
                    <a:pos x="0" y="26"/>
                  </a:cxn>
                  <a:cxn ang="0">
                    <a:pos x="1" y="19"/>
                  </a:cxn>
                  <a:cxn ang="0">
                    <a:pos x="2" y="13"/>
                  </a:cxn>
                  <a:cxn ang="0">
                    <a:pos x="3" y="7"/>
                  </a:cxn>
                  <a:cxn ang="0">
                    <a:pos x="4" y="0"/>
                  </a:cxn>
                  <a:cxn ang="0">
                    <a:pos x="16" y="1"/>
                  </a:cxn>
                  <a:cxn ang="0">
                    <a:pos x="28" y="4"/>
                  </a:cxn>
                  <a:cxn ang="0">
                    <a:pos x="41" y="5"/>
                  </a:cxn>
                  <a:cxn ang="0">
                    <a:pos x="52" y="7"/>
                  </a:cxn>
                  <a:cxn ang="0">
                    <a:pos x="65" y="8"/>
                  </a:cxn>
                  <a:cxn ang="0">
                    <a:pos x="77" y="10"/>
                  </a:cxn>
                  <a:cxn ang="0">
                    <a:pos x="90" y="11"/>
                  </a:cxn>
                  <a:cxn ang="0">
                    <a:pos x="101" y="12"/>
                  </a:cxn>
                  <a:cxn ang="0">
                    <a:pos x="114" y="14"/>
                  </a:cxn>
                  <a:cxn ang="0">
                    <a:pos x="127" y="15"/>
                  </a:cxn>
                  <a:cxn ang="0">
                    <a:pos x="139" y="17"/>
                  </a:cxn>
                  <a:cxn ang="0">
                    <a:pos x="152" y="18"/>
                  </a:cxn>
                  <a:cxn ang="0">
                    <a:pos x="164" y="20"/>
                  </a:cxn>
                  <a:cxn ang="0">
                    <a:pos x="177" y="21"/>
                  </a:cxn>
                  <a:cxn ang="0">
                    <a:pos x="189" y="23"/>
                  </a:cxn>
                  <a:cxn ang="0">
                    <a:pos x="202" y="25"/>
                  </a:cxn>
                </a:cxnLst>
                <a:rect l="0" t="0" r="r" b="b"/>
                <a:pathLst>
                  <a:path w="202" h="50">
                    <a:moveTo>
                      <a:pt x="202" y="25"/>
                    </a:moveTo>
                    <a:lnTo>
                      <a:pt x="201" y="31"/>
                    </a:lnTo>
                    <a:lnTo>
                      <a:pt x="199" y="37"/>
                    </a:lnTo>
                    <a:lnTo>
                      <a:pt x="198" y="43"/>
                    </a:lnTo>
                    <a:lnTo>
                      <a:pt x="196" y="50"/>
                    </a:lnTo>
                    <a:lnTo>
                      <a:pt x="183" y="49"/>
                    </a:lnTo>
                    <a:lnTo>
                      <a:pt x="171" y="47"/>
                    </a:lnTo>
                    <a:lnTo>
                      <a:pt x="159" y="45"/>
                    </a:lnTo>
                    <a:lnTo>
                      <a:pt x="146" y="44"/>
                    </a:lnTo>
                    <a:lnTo>
                      <a:pt x="134" y="42"/>
                    </a:lnTo>
                    <a:lnTo>
                      <a:pt x="121" y="41"/>
                    </a:lnTo>
                    <a:lnTo>
                      <a:pt x="109" y="39"/>
                    </a:lnTo>
                    <a:lnTo>
                      <a:pt x="97" y="38"/>
                    </a:lnTo>
                    <a:lnTo>
                      <a:pt x="85" y="36"/>
                    </a:lnTo>
                    <a:lnTo>
                      <a:pt x="72" y="35"/>
                    </a:lnTo>
                    <a:lnTo>
                      <a:pt x="61" y="33"/>
                    </a:lnTo>
                    <a:lnTo>
                      <a:pt x="48" y="32"/>
                    </a:lnTo>
                    <a:lnTo>
                      <a:pt x="37" y="30"/>
                    </a:lnTo>
                    <a:lnTo>
                      <a:pt x="24" y="29"/>
                    </a:lnTo>
                    <a:lnTo>
                      <a:pt x="12" y="27"/>
                    </a:lnTo>
                    <a:lnTo>
                      <a:pt x="0" y="26"/>
                    </a:lnTo>
                    <a:lnTo>
                      <a:pt x="1" y="19"/>
                    </a:lnTo>
                    <a:lnTo>
                      <a:pt x="2" y="13"/>
                    </a:lnTo>
                    <a:lnTo>
                      <a:pt x="3" y="7"/>
                    </a:lnTo>
                    <a:lnTo>
                      <a:pt x="4" y="0"/>
                    </a:lnTo>
                    <a:lnTo>
                      <a:pt x="16" y="1"/>
                    </a:lnTo>
                    <a:lnTo>
                      <a:pt x="28" y="4"/>
                    </a:lnTo>
                    <a:lnTo>
                      <a:pt x="41" y="5"/>
                    </a:lnTo>
                    <a:lnTo>
                      <a:pt x="52" y="7"/>
                    </a:lnTo>
                    <a:lnTo>
                      <a:pt x="65" y="8"/>
                    </a:lnTo>
                    <a:lnTo>
                      <a:pt x="77" y="10"/>
                    </a:lnTo>
                    <a:lnTo>
                      <a:pt x="90" y="11"/>
                    </a:lnTo>
                    <a:lnTo>
                      <a:pt x="101" y="12"/>
                    </a:lnTo>
                    <a:lnTo>
                      <a:pt x="114" y="14"/>
                    </a:lnTo>
                    <a:lnTo>
                      <a:pt x="127" y="15"/>
                    </a:lnTo>
                    <a:lnTo>
                      <a:pt x="139" y="17"/>
                    </a:lnTo>
                    <a:lnTo>
                      <a:pt x="152" y="18"/>
                    </a:lnTo>
                    <a:lnTo>
                      <a:pt x="164" y="20"/>
                    </a:lnTo>
                    <a:lnTo>
                      <a:pt x="177" y="21"/>
                    </a:lnTo>
                    <a:lnTo>
                      <a:pt x="189" y="23"/>
                    </a:lnTo>
                    <a:lnTo>
                      <a:pt x="202" y="25"/>
                    </a:lnTo>
                    <a:close/>
                  </a:path>
                </a:pathLst>
              </a:custGeom>
              <a:solidFill>
                <a:srgbClr val="934C00"/>
              </a:solidFill>
              <a:ln w="9525">
                <a:noFill/>
                <a:round/>
                <a:headEnd/>
                <a:tailEnd/>
              </a:ln>
            </p:spPr>
            <p:txBody>
              <a:bodyPr/>
              <a:lstStyle/>
              <a:p>
                <a:endParaRPr lang="en-US"/>
              </a:p>
            </p:txBody>
          </p:sp>
          <p:sp>
            <p:nvSpPr>
              <p:cNvPr id="384114" name="Freeform 114"/>
              <p:cNvSpPr>
                <a:spLocks/>
              </p:cNvSpPr>
              <p:nvPr/>
            </p:nvSpPr>
            <p:spPr bwMode="auto">
              <a:xfrm>
                <a:off x="7254" y="1329"/>
                <a:ext cx="50" cy="12"/>
              </a:xfrm>
              <a:custGeom>
                <a:avLst/>
                <a:gdLst/>
                <a:ahLst/>
                <a:cxnLst>
                  <a:cxn ang="0">
                    <a:pos x="201" y="25"/>
                  </a:cxn>
                  <a:cxn ang="0">
                    <a:pos x="200" y="30"/>
                  </a:cxn>
                  <a:cxn ang="0">
                    <a:pos x="199" y="36"/>
                  </a:cxn>
                  <a:cxn ang="0">
                    <a:pos x="197" y="42"/>
                  </a:cxn>
                  <a:cxn ang="0">
                    <a:pos x="196" y="48"/>
                  </a:cxn>
                  <a:cxn ang="0">
                    <a:pos x="183" y="47"/>
                  </a:cxn>
                  <a:cxn ang="0">
                    <a:pos x="171" y="44"/>
                  </a:cxn>
                  <a:cxn ang="0">
                    <a:pos x="159" y="43"/>
                  </a:cxn>
                  <a:cxn ang="0">
                    <a:pos x="146" y="42"/>
                  </a:cxn>
                  <a:cxn ang="0">
                    <a:pos x="134" y="40"/>
                  </a:cxn>
                  <a:cxn ang="0">
                    <a:pos x="121" y="39"/>
                  </a:cxn>
                  <a:cxn ang="0">
                    <a:pos x="109" y="37"/>
                  </a:cxn>
                  <a:cxn ang="0">
                    <a:pos x="97" y="36"/>
                  </a:cxn>
                  <a:cxn ang="0">
                    <a:pos x="85" y="34"/>
                  </a:cxn>
                  <a:cxn ang="0">
                    <a:pos x="72" y="33"/>
                  </a:cxn>
                  <a:cxn ang="0">
                    <a:pos x="61" y="31"/>
                  </a:cxn>
                  <a:cxn ang="0">
                    <a:pos x="48" y="30"/>
                  </a:cxn>
                  <a:cxn ang="0">
                    <a:pos x="37" y="28"/>
                  </a:cxn>
                  <a:cxn ang="0">
                    <a:pos x="24" y="27"/>
                  </a:cxn>
                  <a:cxn ang="0">
                    <a:pos x="12" y="25"/>
                  </a:cxn>
                  <a:cxn ang="0">
                    <a:pos x="0" y="24"/>
                  </a:cxn>
                  <a:cxn ang="0">
                    <a:pos x="1" y="18"/>
                  </a:cxn>
                  <a:cxn ang="0">
                    <a:pos x="2" y="12"/>
                  </a:cxn>
                  <a:cxn ang="0">
                    <a:pos x="3" y="7"/>
                  </a:cxn>
                  <a:cxn ang="0">
                    <a:pos x="4" y="0"/>
                  </a:cxn>
                  <a:cxn ang="0">
                    <a:pos x="16" y="2"/>
                  </a:cxn>
                  <a:cxn ang="0">
                    <a:pos x="28" y="4"/>
                  </a:cxn>
                  <a:cxn ang="0">
                    <a:pos x="41" y="5"/>
                  </a:cxn>
                  <a:cxn ang="0">
                    <a:pos x="52" y="7"/>
                  </a:cxn>
                  <a:cxn ang="0">
                    <a:pos x="65" y="8"/>
                  </a:cxn>
                  <a:cxn ang="0">
                    <a:pos x="77" y="10"/>
                  </a:cxn>
                  <a:cxn ang="0">
                    <a:pos x="89" y="11"/>
                  </a:cxn>
                  <a:cxn ang="0">
                    <a:pos x="101" y="12"/>
                  </a:cxn>
                  <a:cxn ang="0">
                    <a:pos x="114" y="14"/>
                  </a:cxn>
                  <a:cxn ang="0">
                    <a:pos x="127" y="15"/>
                  </a:cxn>
                  <a:cxn ang="0">
                    <a:pos x="139" y="17"/>
                  </a:cxn>
                  <a:cxn ang="0">
                    <a:pos x="152" y="18"/>
                  </a:cxn>
                  <a:cxn ang="0">
                    <a:pos x="163" y="20"/>
                  </a:cxn>
                  <a:cxn ang="0">
                    <a:pos x="176" y="21"/>
                  </a:cxn>
                  <a:cxn ang="0">
                    <a:pos x="188" y="24"/>
                  </a:cxn>
                  <a:cxn ang="0">
                    <a:pos x="201" y="25"/>
                  </a:cxn>
                </a:cxnLst>
                <a:rect l="0" t="0" r="r" b="b"/>
                <a:pathLst>
                  <a:path w="201" h="48">
                    <a:moveTo>
                      <a:pt x="201" y="25"/>
                    </a:moveTo>
                    <a:lnTo>
                      <a:pt x="200" y="30"/>
                    </a:lnTo>
                    <a:lnTo>
                      <a:pt x="199" y="36"/>
                    </a:lnTo>
                    <a:lnTo>
                      <a:pt x="197" y="42"/>
                    </a:lnTo>
                    <a:lnTo>
                      <a:pt x="196" y="48"/>
                    </a:lnTo>
                    <a:lnTo>
                      <a:pt x="183" y="47"/>
                    </a:lnTo>
                    <a:lnTo>
                      <a:pt x="171" y="44"/>
                    </a:lnTo>
                    <a:lnTo>
                      <a:pt x="159" y="43"/>
                    </a:lnTo>
                    <a:lnTo>
                      <a:pt x="146" y="42"/>
                    </a:lnTo>
                    <a:lnTo>
                      <a:pt x="134" y="40"/>
                    </a:lnTo>
                    <a:lnTo>
                      <a:pt x="121" y="39"/>
                    </a:lnTo>
                    <a:lnTo>
                      <a:pt x="109" y="37"/>
                    </a:lnTo>
                    <a:lnTo>
                      <a:pt x="97" y="36"/>
                    </a:lnTo>
                    <a:lnTo>
                      <a:pt x="85" y="34"/>
                    </a:lnTo>
                    <a:lnTo>
                      <a:pt x="72" y="33"/>
                    </a:lnTo>
                    <a:lnTo>
                      <a:pt x="61" y="31"/>
                    </a:lnTo>
                    <a:lnTo>
                      <a:pt x="48" y="30"/>
                    </a:lnTo>
                    <a:lnTo>
                      <a:pt x="37" y="28"/>
                    </a:lnTo>
                    <a:lnTo>
                      <a:pt x="24" y="27"/>
                    </a:lnTo>
                    <a:lnTo>
                      <a:pt x="12" y="25"/>
                    </a:lnTo>
                    <a:lnTo>
                      <a:pt x="0" y="24"/>
                    </a:lnTo>
                    <a:lnTo>
                      <a:pt x="1" y="18"/>
                    </a:lnTo>
                    <a:lnTo>
                      <a:pt x="2" y="12"/>
                    </a:lnTo>
                    <a:lnTo>
                      <a:pt x="3" y="7"/>
                    </a:lnTo>
                    <a:lnTo>
                      <a:pt x="4" y="0"/>
                    </a:lnTo>
                    <a:lnTo>
                      <a:pt x="16" y="2"/>
                    </a:lnTo>
                    <a:lnTo>
                      <a:pt x="28" y="4"/>
                    </a:lnTo>
                    <a:lnTo>
                      <a:pt x="41" y="5"/>
                    </a:lnTo>
                    <a:lnTo>
                      <a:pt x="52" y="7"/>
                    </a:lnTo>
                    <a:lnTo>
                      <a:pt x="65" y="8"/>
                    </a:lnTo>
                    <a:lnTo>
                      <a:pt x="77" y="10"/>
                    </a:lnTo>
                    <a:lnTo>
                      <a:pt x="89" y="11"/>
                    </a:lnTo>
                    <a:lnTo>
                      <a:pt x="101" y="12"/>
                    </a:lnTo>
                    <a:lnTo>
                      <a:pt x="114" y="14"/>
                    </a:lnTo>
                    <a:lnTo>
                      <a:pt x="127" y="15"/>
                    </a:lnTo>
                    <a:lnTo>
                      <a:pt x="139" y="17"/>
                    </a:lnTo>
                    <a:lnTo>
                      <a:pt x="152" y="18"/>
                    </a:lnTo>
                    <a:lnTo>
                      <a:pt x="163" y="20"/>
                    </a:lnTo>
                    <a:lnTo>
                      <a:pt x="176" y="21"/>
                    </a:lnTo>
                    <a:lnTo>
                      <a:pt x="188" y="24"/>
                    </a:lnTo>
                    <a:lnTo>
                      <a:pt x="201" y="25"/>
                    </a:lnTo>
                    <a:close/>
                  </a:path>
                </a:pathLst>
              </a:custGeom>
              <a:solidFill>
                <a:srgbClr val="995100"/>
              </a:solidFill>
              <a:ln w="9525">
                <a:noFill/>
                <a:round/>
                <a:headEnd/>
                <a:tailEnd/>
              </a:ln>
            </p:spPr>
            <p:txBody>
              <a:bodyPr/>
              <a:lstStyle/>
              <a:p>
                <a:endParaRPr lang="en-US"/>
              </a:p>
            </p:txBody>
          </p:sp>
          <p:sp>
            <p:nvSpPr>
              <p:cNvPr id="384115" name="Freeform 115"/>
              <p:cNvSpPr>
                <a:spLocks/>
              </p:cNvSpPr>
              <p:nvPr/>
            </p:nvSpPr>
            <p:spPr bwMode="auto">
              <a:xfrm>
                <a:off x="7254" y="1329"/>
                <a:ext cx="50" cy="12"/>
              </a:xfrm>
              <a:custGeom>
                <a:avLst/>
                <a:gdLst/>
                <a:ahLst/>
                <a:cxnLst>
                  <a:cxn ang="0">
                    <a:pos x="201" y="24"/>
                  </a:cxn>
                  <a:cxn ang="0">
                    <a:pos x="200" y="29"/>
                  </a:cxn>
                  <a:cxn ang="0">
                    <a:pos x="199" y="34"/>
                  </a:cxn>
                  <a:cxn ang="0">
                    <a:pos x="197" y="40"/>
                  </a:cxn>
                  <a:cxn ang="0">
                    <a:pos x="196" y="46"/>
                  </a:cxn>
                  <a:cxn ang="0">
                    <a:pos x="183" y="44"/>
                  </a:cxn>
                  <a:cxn ang="0">
                    <a:pos x="171" y="42"/>
                  </a:cxn>
                  <a:cxn ang="0">
                    <a:pos x="159" y="40"/>
                  </a:cxn>
                  <a:cxn ang="0">
                    <a:pos x="146" y="39"/>
                  </a:cxn>
                  <a:cxn ang="0">
                    <a:pos x="134" y="37"/>
                  </a:cxn>
                  <a:cxn ang="0">
                    <a:pos x="121" y="36"/>
                  </a:cxn>
                  <a:cxn ang="0">
                    <a:pos x="109" y="34"/>
                  </a:cxn>
                  <a:cxn ang="0">
                    <a:pos x="97" y="33"/>
                  </a:cxn>
                  <a:cxn ang="0">
                    <a:pos x="85" y="31"/>
                  </a:cxn>
                  <a:cxn ang="0">
                    <a:pos x="72" y="30"/>
                  </a:cxn>
                  <a:cxn ang="0">
                    <a:pos x="61" y="28"/>
                  </a:cxn>
                  <a:cxn ang="0">
                    <a:pos x="48" y="27"/>
                  </a:cxn>
                  <a:cxn ang="0">
                    <a:pos x="37" y="25"/>
                  </a:cxn>
                  <a:cxn ang="0">
                    <a:pos x="24" y="24"/>
                  </a:cxn>
                  <a:cxn ang="0">
                    <a:pos x="12" y="22"/>
                  </a:cxn>
                  <a:cxn ang="0">
                    <a:pos x="0" y="20"/>
                  </a:cxn>
                  <a:cxn ang="0">
                    <a:pos x="1" y="15"/>
                  </a:cxn>
                  <a:cxn ang="0">
                    <a:pos x="2" y="10"/>
                  </a:cxn>
                  <a:cxn ang="0">
                    <a:pos x="2" y="5"/>
                  </a:cxn>
                  <a:cxn ang="0">
                    <a:pos x="3" y="0"/>
                  </a:cxn>
                  <a:cxn ang="0">
                    <a:pos x="16" y="1"/>
                  </a:cxn>
                  <a:cxn ang="0">
                    <a:pos x="27" y="3"/>
                  </a:cxn>
                  <a:cxn ang="0">
                    <a:pos x="40" y="4"/>
                  </a:cxn>
                  <a:cxn ang="0">
                    <a:pos x="52" y="6"/>
                  </a:cxn>
                  <a:cxn ang="0">
                    <a:pos x="65" y="7"/>
                  </a:cxn>
                  <a:cxn ang="0">
                    <a:pos x="76" y="9"/>
                  </a:cxn>
                  <a:cxn ang="0">
                    <a:pos x="89" y="10"/>
                  </a:cxn>
                  <a:cxn ang="0">
                    <a:pos x="101" y="12"/>
                  </a:cxn>
                  <a:cxn ang="0">
                    <a:pos x="114" y="13"/>
                  </a:cxn>
                  <a:cxn ang="0">
                    <a:pos x="127" y="15"/>
                  </a:cxn>
                  <a:cxn ang="0">
                    <a:pos x="139" y="16"/>
                  </a:cxn>
                  <a:cxn ang="0">
                    <a:pos x="152" y="18"/>
                  </a:cxn>
                  <a:cxn ang="0">
                    <a:pos x="163" y="19"/>
                  </a:cxn>
                  <a:cxn ang="0">
                    <a:pos x="176" y="20"/>
                  </a:cxn>
                  <a:cxn ang="0">
                    <a:pos x="188" y="23"/>
                  </a:cxn>
                  <a:cxn ang="0">
                    <a:pos x="201" y="24"/>
                  </a:cxn>
                </a:cxnLst>
                <a:rect l="0" t="0" r="r" b="b"/>
                <a:pathLst>
                  <a:path w="201" h="46">
                    <a:moveTo>
                      <a:pt x="201" y="24"/>
                    </a:moveTo>
                    <a:lnTo>
                      <a:pt x="200" y="29"/>
                    </a:lnTo>
                    <a:lnTo>
                      <a:pt x="199" y="34"/>
                    </a:lnTo>
                    <a:lnTo>
                      <a:pt x="197" y="40"/>
                    </a:lnTo>
                    <a:lnTo>
                      <a:pt x="196" y="46"/>
                    </a:lnTo>
                    <a:lnTo>
                      <a:pt x="183" y="44"/>
                    </a:lnTo>
                    <a:lnTo>
                      <a:pt x="171" y="42"/>
                    </a:lnTo>
                    <a:lnTo>
                      <a:pt x="159" y="40"/>
                    </a:lnTo>
                    <a:lnTo>
                      <a:pt x="146" y="39"/>
                    </a:lnTo>
                    <a:lnTo>
                      <a:pt x="134" y="37"/>
                    </a:lnTo>
                    <a:lnTo>
                      <a:pt x="121" y="36"/>
                    </a:lnTo>
                    <a:lnTo>
                      <a:pt x="109" y="34"/>
                    </a:lnTo>
                    <a:lnTo>
                      <a:pt x="97" y="33"/>
                    </a:lnTo>
                    <a:lnTo>
                      <a:pt x="85" y="31"/>
                    </a:lnTo>
                    <a:lnTo>
                      <a:pt x="72" y="30"/>
                    </a:lnTo>
                    <a:lnTo>
                      <a:pt x="61" y="28"/>
                    </a:lnTo>
                    <a:lnTo>
                      <a:pt x="48" y="27"/>
                    </a:lnTo>
                    <a:lnTo>
                      <a:pt x="37" y="25"/>
                    </a:lnTo>
                    <a:lnTo>
                      <a:pt x="24" y="24"/>
                    </a:lnTo>
                    <a:lnTo>
                      <a:pt x="12" y="22"/>
                    </a:lnTo>
                    <a:lnTo>
                      <a:pt x="0" y="20"/>
                    </a:lnTo>
                    <a:lnTo>
                      <a:pt x="1" y="15"/>
                    </a:lnTo>
                    <a:lnTo>
                      <a:pt x="2" y="10"/>
                    </a:lnTo>
                    <a:lnTo>
                      <a:pt x="2" y="5"/>
                    </a:lnTo>
                    <a:lnTo>
                      <a:pt x="3" y="0"/>
                    </a:lnTo>
                    <a:lnTo>
                      <a:pt x="16" y="1"/>
                    </a:lnTo>
                    <a:lnTo>
                      <a:pt x="27" y="3"/>
                    </a:lnTo>
                    <a:lnTo>
                      <a:pt x="40" y="4"/>
                    </a:lnTo>
                    <a:lnTo>
                      <a:pt x="52" y="6"/>
                    </a:lnTo>
                    <a:lnTo>
                      <a:pt x="65" y="7"/>
                    </a:lnTo>
                    <a:lnTo>
                      <a:pt x="76" y="9"/>
                    </a:lnTo>
                    <a:lnTo>
                      <a:pt x="89" y="10"/>
                    </a:lnTo>
                    <a:lnTo>
                      <a:pt x="101" y="12"/>
                    </a:lnTo>
                    <a:lnTo>
                      <a:pt x="114" y="13"/>
                    </a:lnTo>
                    <a:lnTo>
                      <a:pt x="127" y="15"/>
                    </a:lnTo>
                    <a:lnTo>
                      <a:pt x="139" y="16"/>
                    </a:lnTo>
                    <a:lnTo>
                      <a:pt x="152" y="18"/>
                    </a:lnTo>
                    <a:lnTo>
                      <a:pt x="163" y="19"/>
                    </a:lnTo>
                    <a:lnTo>
                      <a:pt x="176" y="20"/>
                    </a:lnTo>
                    <a:lnTo>
                      <a:pt x="188" y="23"/>
                    </a:lnTo>
                    <a:lnTo>
                      <a:pt x="201" y="24"/>
                    </a:lnTo>
                    <a:close/>
                  </a:path>
                </a:pathLst>
              </a:custGeom>
              <a:solidFill>
                <a:srgbClr val="A05B00"/>
              </a:solidFill>
              <a:ln w="9525">
                <a:noFill/>
                <a:round/>
                <a:headEnd/>
                <a:tailEnd/>
              </a:ln>
            </p:spPr>
            <p:txBody>
              <a:bodyPr/>
              <a:lstStyle/>
              <a:p>
                <a:endParaRPr lang="en-US"/>
              </a:p>
            </p:txBody>
          </p:sp>
          <p:sp>
            <p:nvSpPr>
              <p:cNvPr id="384116" name="Freeform 116"/>
              <p:cNvSpPr>
                <a:spLocks/>
              </p:cNvSpPr>
              <p:nvPr/>
            </p:nvSpPr>
            <p:spPr bwMode="auto">
              <a:xfrm>
                <a:off x="7254" y="1330"/>
                <a:ext cx="50" cy="11"/>
              </a:xfrm>
              <a:custGeom>
                <a:avLst/>
                <a:gdLst/>
                <a:ahLst/>
                <a:cxnLst>
                  <a:cxn ang="0">
                    <a:pos x="201" y="24"/>
                  </a:cxn>
                  <a:cxn ang="0">
                    <a:pos x="200" y="29"/>
                  </a:cxn>
                  <a:cxn ang="0">
                    <a:pos x="199" y="33"/>
                  </a:cxn>
                  <a:cxn ang="0">
                    <a:pos x="197" y="38"/>
                  </a:cxn>
                  <a:cxn ang="0">
                    <a:pos x="196" y="44"/>
                  </a:cxn>
                  <a:cxn ang="0">
                    <a:pos x="183" y="41"/>
                  </a:cxn>
                  <a:cxn ang="0">
                    <a:pos x="171" y="40"/>
                  </a:cxn>
                  <a:cxn ang="0">
                    <a:pos x="159" y="38"/>
                  </a:cxn>
                  <a:cxn ang="0">
                    <a:pos x="146" y="37"/>
                  </a:cxn>
                  <a:cxn ang="0">
                    <a:pos x="134" y="35"/>
                  </a:cxn>
                  <a:cxn ang="0">
                    <a:pos x="121" y="34"/>
                  </a:cxn>
                  <a:cxn ang="0">
                    <a:pos x="109" y="32"/>
                  </a:cxn>
                  <a:cxn ang="0">
                    <a:pos x="97" y="31"/>
                  </a:cxn>
                  <a:cxn ang="0">
                    <a:pos x="85" y="29"/>
                  </a:cxn>
                  <a:cxn ang="0">
                    <a:pos x="72" y="28"/>
                  </a:cxn>
                  <a:cxn ang="0">
                    <a:pos x="61" y="26"/>
                  </a:cxn>
                  <a:cxn ang="0">
                    <a:pos x="48" y="25"/>
                  </a:cxn>
                  <a:cxn ang="0">
                    <a:pos x="37" y="23"/>
                  </a:cxn>
                  <a:cxn ang="0">
                    <a:pos x="24" y="22"/>
                  </a:cxn>
                  <a:cxn ang="0">
                    <a:pos x="12" y="19"/>
                  </a:cxn>
                  <a:cxn ang="0">
                    <a:pos x="0" y="18"/>
                  </a:cxn>
                  <a:cxn ang="0">
                    <a:pos x="1" y="13"/>
                  </a:cxn>
                  <a:cxn ang="0">
                    <a:pos x="2" y="9"/>
                  </a:cxn>
                  <a:cxn ang="0">
                    <a:pos x="2" y="4"/>
                  </a:cxn>
                  <a:cxn ang="0">
                    <a:pos x="3" y="0"/>
                  </a:cxn>
                  <a:cxn ang="0">
                    <a:pos x="16" y="1"/>
                  </a:cxn>
                  <a:cxn ang="0">
                    <a:pos x="27" y="3"/>
                  </a:cxn>
                  <a:cxn ang="0">
                    <a:pos x="40" y="4"/>
                  </a:cxn>
                  <a:cxn ang="0">
                    <a:pos x="52" y="6"/>
                  </a:cxn>
                  <a:cxn ang="0">
                    <a:pos x="64" y="7"/>
                  </a:cxn>
                  <a:cxn ang="0">
                    <a:pos x="76" y="9"/>
                  </a:cxn>
                  <a:cxn ang="0">
                    <a:pos x="89" y="10"/>
                  </a:cxn>
                  <a:cxn ang="0">
                    <a:pos x="101" y="12"/>
                  </a:cxn>
                  <a:cxn ang="0">
                    <a:pos x="114" y="13"/>
                  </a:cxn>
                  <a:cxn ang="0">
                    <a:pos x="126" y="15"/>
                  </a:cxn>
                  <a:cxn ang="0">
                    <a:pos x="138" y="16"/>
                  </a:cxn>
                  <a:cxn ang="0">
                    <a:pos x="151" y="18"/>
                  </a:cxn>
                  <a:cxn ang="0">
                    <a:pos x="163" y="19"/>
                  </a:cxn>
                  <a:cxn ang="0">
                    <a:pos x="176" y="21"/>
                  </a:cxn>
                  <a:cxn ang="0">
                    <a:pos x="188" y="23"/>
                  </a:cxn>
                  <a:cxn ang="0">
                    <a:pos x="201" y="24"/>
                  </a:cxn>
                </a:cxnLst>
                <a:rect l="0" t="0" r="r" b="b"/>
                <a:pathLst>
                  <a:path w="201" h="44">
                    <a:moveTo>
                      <a:pt x="201" y="24"/>
                    </a:moveTo>
                    <a:lnTo>
                      <a:pt x="200" y="29"/>
                    </a:lnTo>
                    <a:lnTo>
                      <a:pt x="199" y="33"/>
                    </a:lnTo>
                    <a:lnTo>
                      <a:pt x="197" y="38"/>
                    </a:lnTo>
                    <a:lnTo>
                      <a:pt x="196" y="44"/>
                    </a:lnTo>
                    <a:lnTo>
                      <a:pt x="183" y="41"/>
                    </a:lnTo>
                    <a:lnTo>
                      <a:pt x="171" y="40"/>
                    </a:lnTo>
                    <a:lnTo>
                      <a:pt x="159" y="38"/>
                    </a:lnTo>
                    <a:lnTo>
                      <a:pt x="146" y="37"/>
                    </a:lnTo>
                    <a:lnTo>
                      <a:pt x="134" y="35"/>
                    </a:lnTo>
                    <a:lnTo>
                      <a:pt x="121" y="34"/>
                    </a:lnTo>
                    <a:lnTo>
                      <a:pt x="109" y="32"/>
                    </a:lnTo>
                    <a:lnTo>
                      <a:pt x="97" y="31"/>
                    </a:lnTo>
                    <a:lnTo>
                      <a:pt x="85" y="29"/>
                    </a:lnTo>
                    <a:lnTo>
                      <a:pt x="72" y="28"/>
                    </a:lnTo>
                    <a:lnTo>
                      <a:pt x="61" y="26"/>
                    </a:lnTo>
                    <a:lnTo>
                      <a:pt x="48" y="25"/>
                    </a:lnTo>
                    <a:lnTo>
                      <a:pt x="37" y="23"/>
                    </a:lnTo>
                    <a:lnTo>
                      <a:pt x="24" y="22"/>
                    </a:lnTo>
                    <a:lnTo>
                      <a:pt x="12" y="19"/>
                    </a:lnTo>
                    <a:lnTo>
                      <a:pt x="0" y="18"/>
                    </a:lnTo>
                    <a:lnTo>
                      <a:pt x="1" y="13"/>
                    </a:lnTo>
                    <a:lnTo>
                      <a:pt x="2" y="9"/>
                    </a:lnTo>
                    <a:lnTo>
                      <a:pt x="2" y="4"/>
                    </a:lnTo>
                    <a:lnTo>
                      <a:pt x="3" y="0"/>
                    </a:lnTo>
                    <a:lnTo>
                      <a:pt x="16" y="1"/>
                    </a:lnTo>
                    <a:lnTo>
                      <a:pt x="27" y="3"/>
                    </a:lnTo>
                    <a:lnTo>
                      <a:pt x="40" y="4"/>
                    </a:lnTo>
                    <a:lnTo>
                      <a:pt x="52" y="6"/>
                    </a:lnTo>
                    <a:lnTo>
                      <a:pt x="64" y="7"/>
                    </a:lnTo>
                    <a:lnTo>
                      <a:pt x="76" y="9"/>
                    </a:lnTo>
                    <a:lnTo>
                      <a:pt x="89" y="10"/>
                    </a:lnTo>
                    <a:lnTo>
                      <a:pt x="101" y="12"/>
                    </a:lnTo>
                    <a:lnTo>
                      <a:pt x="114" y="13"/>
                    </a:lnTo>
                    <a:lnTo>
                      <a:pt x="126" y="15"/>
                    </a:lnTo>
                    <a:lnTo>
                      <a:pt x="138" y="16"/>
                    </a:lnTo>
                    <a:lnTo>
                      <a:pt x="151" y="18"/>
                    </a:lnTo>
                    <a:lnTo>
                      <a:pt x="163" y="19"/>
                    </a:lnTo>
                    <a:lnTo>
                      <a:pt x="176" y="21"/>
                    </a:lnTo>
                    <a:lnTo>
                      <a:pt x="188" y="23"/>
                    </a:lnTo>
                    <a:lnTo>
                      <a:pt x="201" y="24"/>
                    </a:lnTo>
                    <a:close/>
                  </a:path>
                </a:pathLst>
              </a:custGeom>
              <a:solidFill>
                <a:srgbClr val="A86300"/>
              </a:solidFill>
              <a:ln w="9525">
                <a:noFill/>
                <a:round/>
                <a:headEnd/>
                <a:tailEnd/>
              </a:ln>
            </p:spPr>
            <p:txBody>
              <a:bodyPr/>
              <a:lstStyle/>
              <a:p>
                <a:endParaRPr lang="en-US"/>
              </a:p>
            </p:txBody>
          </p:sp>
          <p:sp>
            <p:nvSpPr>
              <p:cNvPr id="384117" name="Freeform 117"/>
              <p:cNvSpPr>
                <a:spLocks/>
              </p:cNvSpPr>
              <p:nvPr/>
            </p:nvSpPr>
            <p:spPr bwMode="auto">
              <a:xfrm>
                <a:off x="7254" y="1330"/>
                <a:ext cx="50" cy="10"/>
              </a:xfrm>
              <a:custGeom>
                <a:avLst/>
                <a:gdLst/>
                <a:ahLst/>
                <a:cxnLst>
                  <a:cxn ang="0">
                    <a:pos x="201" y="24"/>
                  </a:cxn>
                  <a:cxn ang="0">
                    <a:pos x="200" y="28"/>
                  </a:cxn>
                  <a:cxn ang="0">
                    <a:pos x="199" y="32"/>
                  </a:cxn>
                  <a:cxn ang="0">
                    <a:pos x="197" y="37"/>
                  </a:cxn>
                  <a:cxn ang="0">
                    <a:pos x="196" y="42"/>
                  </a:cxn>
                  <a:cxn ang="0">
                    <a:pos x="183" y="40"/>
                  </a:cxn>
                  <a:cxn ang="0">
                    <a:pos x="171" y="38"/>
                  </a:cxn>
                  <a:cxn ang="0">
                    <a:pos x="159" y="37"/>
                  </a:cxn>
                  <a:cxn ang="0">
                    <a:pos x="146" y="35"/>
                  </a:cxn>
                  <a:cxn ang="0">
                    <a:pos x="134" y="34"/>
                  </a:cxn>
                  <a:cxn ang="0">
                    <a:pos x="121" y="32"/>
                  </a:cxn>
                  <a:cxn ang="0">
                    <a:pos x="109" y="31"/>
                  </a:cxn>
                  <a:cxn ang="0">
                    <a:pos x="97" y="29"/>
                  </a:cxn>
                  <a:cxn ang="0">
                    <a:pos x="85" y="28"/>
                  </a:cxn>
                  <a:cxn ang="0">
                    <a:pos x="72" y="26"/>
                  </a:cxn>
                  <a:cxn ang="0">
                    <a:pos x="61" y="25"/>
                  </a:cxn>
                  <a:cxn ang="0">
                    <a:pos x="48" y="23"/>
                  </a:cxn>
                  <a:cxn ang="0">
                    <a:pos x="37" y="22"/>
                  </a:cxn>
                  <a:cxn ang="0">
                    <a:pos x="24" y="21"/>
                  </a:cxn>
                  <a:cxn ang="0">
                    <a:pos x="12" y="18"/>
                  </a:cxn>
                  <a:cxn ang="0">
                    <a:pos x="0" y="17"/>
                  </a:cxn>
                  <a:cxn ang="0">
                    <a:pos x="1" y="13"/>
                  </a:cxn>
                  <a:cxn ang="0">
                    <a:pos x="2" y="8"/>
                  </a:cxn>
                  <a:cxn ang="0">
                    <a:pos x="2" y="4"/>
                  </a:cxn>
                  <a:cxn ang="0">
                    <a:pos x="3" y="0"/>
                  </a:cxn>
                  <a:cxn ang="0">
                    <a:pos x="16" y="1"/>
                  </a:cxn>
                  <a:cxn ang="0">
                    <a:pos x="27" y="3"/>
                  </a:cxn>
                  <a:cxn ang="0">
                    <a:pos x="40" y="4"/>
                  </a:cxn>
                  <a:cxn ang="0">
                    <a:pos x="52" y="6"/>
                  </a:cxn>
                  <a:cxn ang="0">
                    <a:pos x="64" y="7"/>
                  </a:cxn>
                  <a:cxn ang="0">
                    <a:pos x="76" y="9"/>
                  </a:cxn>
                  <a:cxn ang="0">
                    <a:pos x="89" y="10"/>
                  </a:cxn>
                  <a:cxn ang="0">
                    <a:pos x="101" y="12"/>
                  </a:cxn>
                  <a:cxn ang="0">
                    <a:pos x="114" y="13"/>
                  </a:cxn>
                  <a:cxn ang="0">
                    <a:pos x="126" y="15"/>
                  </a:cxn>
                  <a:cxn ang="0">
                    <a:pos x="138" y="16"/>
                  </a:cxn>
                  <a:cxn ang="0">
                    <a:pos x="151" y="18"/>
                  </a:cxn>
                  <a:cxn ang="0">
                    <a:pos x="163" y="20"/>
                  </a:cxn>
                  <a:cxn ang="0">
                    <a:pos x="176" y="21"/>
                  </a:cxn>
                  <a:cxn ang="0">
                    <a:pos x="188" y="23"/>
                  </a:cxn>
                  <a:cxn ang="0">
                    <a:pos x="201" y="24"/>
                  </a:cxn>
                </a:cxnLst>
                <a:rect l="0" t="0" r="r" b="b"/>
                <a:pathLst>
                  <a:path w="201" h="42">
                    <a:moveTo>
                      <a:pt x="201" y="24"/>
                    </a:moveTo>
                    <a:lnTo>
                      <a:pt x="200" y="28"/>
                    </a:lnTo>
                    <a:lnTo>
                      <a:pt x="199" y="32"/>
                    </a:lnTo>
                    <a:lnTo>
                      <a:pt x="197" y="37"/>
                    </a:lnTo>
                    <a:lnTo>
                      <a:pt x="196" y="42"/>
                    </a:lnTo>
                    <a:lnTo>
                      <a:pt x="183" y="40"/>
                    </a:lnTo>
                    <a:lnTo>
                      <a:pt x="171" y="38"/>
                    </a:lnTo>
                    <a:lnTo>
                      <a:pt x="159" y="37"/>
                    </a:lnTo>
                    <a:lnTo>
                      <a:pt x="146" y="35"/>
                    </a:lnTo>
                    <a:lnTo>
                      <a:pt x="134" y="34"/>
                    </a:lnTo>
                    <a:lnTo>
                      <a:pt x="121" y="32"/>
                    </a:lnTo>
                    <a:lnTo>
                      <a:pt x="109" y="31"/>
                    </a:lnTo>
                    <a:lnTo>
                      <a:pt x="97" y="29"/>
                    </a:lnTo>
                    <a:lnTo>
                      <a:pt x="85" y="28"/>
                    </a:lnTo>
                    <a:lnTo>
                      <a:pt x="72" y="26"/>
                    </a:lnTo>
                    <a:lnTo>
                      <a:pt x="61" y="25"/>
                    </a:lnTo>
                    <a:lnTo>
                      <a:pt x="48" y="23"/>
                    </a:lnTo>
                    <a:lnTo>
                      <a:pt x="37" y="22"/>
                    </a:lnTo>
                    <a:lnTo>
                      <a:pt x="24" y="21"/>
                    </a:lnTo>
                    <a:lnTo>
                      <a:pt x="12" y="18"/>
                    </a:lnTo>
                    <a:lnTo>
                      <a:pt x="0" y="17"/>
                    </a:lnTo>
                    <a:lnTo>
                      <a:pt x="1" y="13"/>
                    </a:lnTo>
                    <a:lnTo>
                      <a:pt x="2" y="8"/>
                    </a:lnTo>
                    <a:lnTo>
                      <a:pt x="2" y="4"/>
                    </a:lnTo>
                    <a:lnTo>
                      <a:pt x="3" y="0"/>
                    </a:lnTo>
                    <a:lnTo>
                      <a:pt x="16" y="1"/>
                    </a:lnTo>
                    <a:lnTo>
                      <a:pt x="27" y="3"/>
                    </a:lnTo>
                    <a:lnTo>
                      <a:pt x="40" y="4"/>
                    </a:lnTo>
                    <a:lnTo>
                      <a:pt x="52" y="6"/>
                    </a:lnTo>
                    <a:lnTo>
                      <a:pt x="64" y="7"/>
                    </a:lnTo>
                    <a:lnTo>
                      <a:pt x="76" y="9"/>
                    </a:lnTo>
                    <a:lnTo>
                      <a:pt x="89" y="10"/>
                    </a:lnTo>
                    <a:lnTo>
                      <a:pt x="101" y="12"/>
                    </a:lnTo>
                    <a:lnTo>
                      <a:pt x="114" y="13"/>
                    </a:lnTo>
                    <a:lnTo>
                      <a:pt x="126" y="15"/>
                    </a:lnTo>
                    <a:lnTo>
                      <a:pt x="138" y="16"/>
                    </a:lnTo>
                    <a:lnTo>
                      <a:pt x="151" y="18"/>
                    </a:lnTo>
                    <a:lnTo>
                      <a:pt x="163" y="20"/>
                    </a:lnTo>
                    <a:lnTo>
                      <a:pt x="176" y="21"/>
                    </a:lnTo>
                    <a:lnTo>
                      <a:pt x="188" y="23"/>
                    </a:lnTo>
                    <a:lnTo>
                      <a:pt x="201" y="24"/>
                    </a:lnTo>
                    <a:close/>
                  </a:path>
                </a:pathLst>
              </a:custGeom>
              <a:solidFill>
                <a:srgbClr val="AD6800"/>
              </a:solidFill>
              <a:ln w="9525">
                <a:noFill/>
                <a:round/>
                <a:headEnd/>
                <a:tailEnd/>
              </a:ln>
            </p:spPr>
            <p:txBody>
              <a:bodyPr/>
              <a:lstStyle/>
              <a:p>
                <a:endParaRPr lang="en-US"/>
              </a:p>
            </p:txBody>
          </p:sp>
          <p:sp>
            <p:nvSpPr>
              <p:cNvPr id="384118" name="Freeform 118"/>
              <p:cNvSpPr>
                <a:spLocks/>
              </p:cNvSpPr>
              <p:nvPr/>
            </p:nvSpPr>
            <p:spPr bwMode="auto">
              <a:xfrm>
                <a:off x="7254" y="1330"/>
                <a:ext cx="50" cy="10"/>
              </a:xfrm>
              <a:custGeom>
                <a:avLst/>
                <a:gdLst/>
                <a:ahLst/>
                <a:cxnLst>
                  <a:cxn ang="0">
                    <a:pos x="201" y="24"/>
                  </a:cxn>
                  <a:cxn ang="0">
                    <a:pos x="200" y="28"/>
                  </a:cxn>
                  <a:cxn ang="0">
                    <a:pos x="199" y="31"/>
                  </a:cxn>
                  <a:cxn ang="0">
                    <a:pos x="197" y="35"/>
                  </a:cxn>
                  <a:cxn ang="0">
                    <a:pos x="196" y="39"/>
                  </a:cxn>
                  <a:cxn ang="0">
                    <a:pos x="183" y="38"/>
                  </a:cxn>
                  <a:cxn ang="0">
                    <a:pos x="171" y="36"/>
                  </a:cxn>
                  <a:cxn ang="0">
                    <a:pos x="159" y="35"/>
                  </a:cxn>
                  <a:cxn ang="0">
                    <a:pos x="146" y="33"/>
                  </a:cxn>
                  <a:cxn ang="0">
                    <a:pos x="134" y="32"/>
                  </a:cxn>
                  <a:cxn ang="0">
                    <a:pos x="121" y="30"/>
                  </a:cxn>
                  <a:cxn ang="0">
                    <a:pos x="109" y="29"/>
                  </a:cxn>
                  <a:cxn ang="0">
                    <a:pos x="97" y="27"/>
                  </a:cxn>
                  <a:cxn ang="0">
                    <a:pos x="85" y="26"/>
                  </a:cxn>
                  <a:cxn ang="0">
                    <a:pos x="72" y="24"/>
                  </a:cxn>
                  <a:cxn ang="0">
                    <a:pos x="61" y="23"/>
                  </a:cxn>
                  <a:cxn ang="0">
                    <a:pos x="48" y="21"/>
                  </a:cxn>
                  <a:cxn ang="0">
                    <a:pos x="37" y="20"/>
                  </a:cxn>
                  <a:cxn ang="0">
                    <a:pos x="24" y="19"/>
                  </a:cxn>
                  <a:cxn ang="0">
                    <a:pos x="12" y="16"/>
                  </a:cxn>
                  <a:cxn ang="0">
                    <a:pos x="0" y="15"/>
                  </a:cxn>
                  <a:cxn ang="0">
                    <a:pos x="1" y="11"/>
                  </a:cxn>
                  <a:cxn ang="0">
                    <a:pos x="2" y="7"/>
                  </a:cxn>
                  <a:cxn ang="0">
                    <a:pos x="2" y="4"/>
                  </a:cxn>
                  <a:cxn ang="0">
                    <a:pos x="3" y="0"/>
                  </a:cxn>
                  <a:cxn ang="0">
                    <a:pos x="16" y="1"/>
                  </a:cxn>
                  <a:cxn ang="0">
                    <a:pos x="27" y="3"/>
                  </a:cxn>
                  <a:cxn ang="0">
                    <a:pos x="40" y="4"/>
                  </a:cxn>
                  <a:cxn ang="0">
                    <a:pos x="52" y="6"/>
                  </a:cxn>
                  <a:cxn ang="0">
                    <a:pos x="64" y="7"/>
                  </a:cxn>
                  <a:cxn ang="0">
                    <a:pos x="76" y="9"/>
                  </a:cxn>
                  <a:cxn ang="0">
                    <a:pos x="89" y="10"/>
                  </a:cxn>
                  <a:cxn ang="0">
                    <a:pos x="101" y="12"/>
                  </a:cxn>
                  <a:cxn ang="0">
                    <a:pos x="114" y="13"/>
                  </a:cxn>
                  <a:cxn ang="0">
                    <a:pos x="126" y="15"/>
                  </a:cxn>
                  <a:cxn ang="0">
                    <a:pos x="138" y="16"/>
                  </a:cxn>
                  <a:cxn ang="0">
                    <a:pos x="151" y="19"/>
                  </a:cxn>
                  <a:cxn ang="0">
                    <a:pos x="163" y="20"/>
                  </a:cxn>
                  <a:cxn ang="0">
                    <a:pos x="176" y="21"/>
                  </a:cxn>
                  <a:cxn ang="0">
                    <a:pos x="188" y="23"/>
                  </a:cxn>
                  <a:cxn ang="0">
                    <a:pos x="201" y="24"/>
                  </a:cxn>
                </a:cxnLst>
                <a:rect l="0" t="0" r="r" b="b"/>
                <a:pathLst>
                  <a:path w="201" h="39">
                    <a:moveTo>
                      <a:pt x="201" y="24"/>
                    </a:moveTo>
                    <a:lnTo>
                      <a:pt x="200" y="28"/>
                    </a:lnTo>
                    <a:lnTo>
                      <a:pt x="199" y="31"/>
                    </a:lnTo>
                    <a:lnTo>
                      <a:pt x="197" y="35"/>
                    </a:lnTo>
                    <a:lnTo>
                      <a:pt x="196" y="39"/>
                    </a:lnTo>
                    <a:lnTo>
                      <a:pt x="183" y="38"/>
                    </a:lnTo>
                    <a:lnTo>
                      <a:pt x="171" y="36"/>
                    </a:lnTo>
                    <a:lnTo>
                      <a:pt x="159" y="35"/>
                    </a:lnTo>
                    <a:lnTo>
                      <a:pt x="146" y="33"/>
                    </a:lnTo>
                    <a:lnTo>
                      <a:pt x="134" y="32"/>
                    </a:lnTo>
                    <a:lnTo>
                      <a:pt x="121" y="30"/>
                    </a:lnTo>
                    <a:lnTo>
                      <a:pt x="109" y="29"/>
                    </a:lnTo>
                    <a:lnTo>
                      <a:pt x="97" y="27"/>
                    </a:lnTo>
                    <a:lnTo>
                      <a:pt x="85" y="26"/>
                    </a:lnTo>
                    <a:lnTo>
                      <a:pt x="72" y="24"/>
                    </a:lnTo>
                    <a:lnTo>
                      <a:pt x="61" y="23"/>
                    </a:lnTo>
                    <a:lnTo>
                      <a:pt x="48" y="21"/>
                    </a:lnTo>
                    <a:lnTo>
                      <a:pt x="37" y="20"/>
                    </a:lnTo>
                    <a:lnTo>
                      <a:pt x="24" y="19"/>
                    </a:lnTo>
                    <a:lnTo>
                      <a:pt x="12" y="16"/>
                    </a:lnTo>
                    <a:lnTo>
                      <a:pt x="0" y="15"/>
                    </a:lnTo>
                    <a:lnTo>
                      <a:pt x="1" y="11"/>
                    </a:lnTo>
                    <a:lnTo>
                      <a:pt x="2" y="7"/>
                    </a:lnTo>
                    <a:lnTo>
                      <a:pt x="2" y="4"/>
                    </a:lnTo>
                    <a:lnTo>
                      <a:pt x="3" y="0"/>
                    </a:lnTo>
                    <a:lnTo>
                      <a:pt x="16" y="1"/>
                    </a:lnTo>
                    <a:lnTo>
                      <a:pt x="27" y="3"/>
                    </a:lnTo>
                    <a:lnTo>
                      <a:pt x="40" y="4"/>
                    </a:lnTo>
                    <a:lnTo>
                      <a:pt x="52" y="6"/>
                    </a:lnTo>
                    <a:lnTo>
                      <a:pt x="64" y="7"/>
                    </a:lnTo>
                    <a:lnTo>
                      <a:pt x="76" y="9"/>
                    </a:lnTo>
                    <a:lnTo>
                      <a:pt x="89" y="10"/>
                    </a:lnTo>
                    <a:lnTo>
                      <a:pt x="101" y="12"/>
                    </a:lnTo>
                    <a:lnTo>
                      <a:pt x="114" y="13"/>
                    </a:lnTo>
                    <a:lnTo>
                      <a:pt x="126" y="15"/>
                    </a:lnTo>
                    <a:lnTo>
                      <a:pt x="138" y="16"/>
                    </a:lnTo>
                    <a:lnTo>
                      <a:pt x="151" y="19"/>
                    </a:lnTo>
                    <a:lnTo>
                      <a:pt x="163" y="20"/>
                    </a:lnTo>
                    <a:lnTo>
                      <a:pt x="176" y="21"/>
                    </a:lnTo>
                    <a:lnTo>
                      <a:pt x="188" y="23"/>
                    </a:lnTo>
                    <a:lnTo>
                      <a:pt x="201" y="24"/>
                    </a:lnTo>
                    <a:close/>
                  </a:path>
                </a:pathLst>
              </a:custGeom>
              <a:solidFill>
                <a:srgbClr val="B57000"/>
              </a:solidFill>
              <a:ln w="9525">
                <a:noFill/>
                <a:round/>
                <a:headEnd/>
                <a:tailEnd/>
              </a:ln>
            </p:spPr>
            <p:txBody>
              <a:bodyPr/>
              <a:lstStyle/>
              <a:p>
                <a:endParaRPr lang="en-US"/>
              </a:p>
            </p:txBody>
          </p:sp>
          <p:sp>
            <p:nvSpPr>
              <p:cNvPr id="384119" name="Freeform 119"/>
              <p:cNvSpPr>
                <a:spLocks/>
              </p:cNvSpPr>
              <p:nvPr/>
            </p:nvSpPr>
            <p:spPr bwMode="auto">
              <a:xfrm>
                <a:off x="7254" y="1331"/>
                <a:ext cx="50" cy="9"/>
              </a:xfrm>
              <a:custGeom>
                <a:avLst/>
                <a:gdLst/>
                <a:ahLst/>
                <a:cxnLst>
                  <a:cxn ang="0">
                    <a:pos x="200" y="23"/>
                  </a:cxn>
                  <a:cxn ang="0">
                    <a:pos x="199" y="26"/>
                  </a:cxn>
                  <a:cxn ang="0">
                    <a:pos x="198" y="29"/>
                  </a:cxn>
                  <a:cxn ang="0">
                    <a:pos x="197" y="33"/>
                  </a:cxn>
                  <a:cxn ang="0">
                    <a:pos x="196" y="36"/>
                  </a:cxn>
                  <a:cxn ang="0">
                    <a:pos x="183" y="35"/>
                  </a:cxn>
                  <a:cxn ang="0">
                    <a:pos x="171" y="33"/>
                  </a:cxn>
                  <a:cxn ang="0">
                    <a:pos x="159" y="32"/>
                  </a:cxn>
                  <a:cxn ang="0">
                    <a:pos x="146" y="30"/>
                  </a:cxn>
                  <a:cxn ang="0">
                    <a:pos x="134" y="29"/>
                  </a:cxn>
                  <a:cxn ang="0">
                    <a:pos x="121" y="27"/>
                  </a:cxn>
                  <a:cxn ang="0">
                    <a:pos x="109" y="26"/>
                  </a:cxn>
                  <a:cxn ang="0">
                    <a:pos x="97" y="24"/>
                  </a:cxn>
                  <a:cxn ang="0">
                    <a:pos x="85" y="23"/>
                  </a:cxn>
                  <a:cxn ang="0">
                    <a:pos x="72" y="22"/>
                  </a:cxn>
                  <a:cxn ang="0">
                    <a:pos x="61" y="20"/>
                  </a:cxn>
                  <a:cxn ang="0">
                    <a:pos x="48" y="19"/>
                  </a:cxn>
                  <a:cxn ang="0">
                    <a:pos x="37" y="17"/>
                  </a:cxn>
                  <a:cxn ang="0">
                    <a:pos x="24" y="15"/>
                  </a:cxn>
                  <a:cxn ang="0">
                    <a:pos x="12" y="13"/>
                  </a:cxn>
                  <a:cxn ang="0">
                    <a:pos x="0" y="12"/>
                  </a:cxn>
                  <a:cxn ang="0">
                    <a:pos x="1" y="9"/>
                  </a:cxn>
                  <a:cxn ang="0">
                    <a:pos x="2" y="6"/>
                  </a:cxn>
                  <a:cxn ang="0">
                    <a:pos x="2" y="3"/>
                  </a:cxn>
                  <a:cxn ang="0">
                    <a:pos x="3" y="0"/>
                  </a:cxn>
                  <a:cxn ang="0">
                    <a:pos x="15" y="1"/>
                  </a:cxn>
                  <a:cxn ang="0">
                    <a:pos x="27" y="3"/>
                  </a:cxn>
                  <a:cxn ang="0">
                    <a:pos x="40" y="4"/>
                  </a:cxn>
                  <a:cxn ang="0">
                    <a:pos x="51" y="5"/>
                  </a:cxn>
                  <a:cxn ang="0">
                    <a:pos x="64" y="7"/>
                  </a:cxn>
                  <a:cxn ang="0">
                    <a:pos x="76" y="8"/>
                  </a:cxn>
                  <a:cxn ang="0">
                    <a:pos x="88" y="10"/>
                  </a:cxn>
                  <a:cxn ang="0">
                    <a:pos x="100" y="11"/>
                  </a:cxn>
                  <a:cxn ang="0">
                    <a:pos x="113" y="12"/>
                  </a:cxn>
                  <a:cxn ang="0">
                    <a:pos x="126" y="14"/>
                  </a:cxn>
                  <a:cxn ang="0">
                    <a:pos x="138" y="15"/>
                  </a:cxn>
                  <a:cxn ang="0">
                    <a:pos x="151" y="18"/>
                  </a:cxn>
                  <a:cxn ang="0">
                    <a:pos x="162" y="19"/>
                  </a:cxn>
                  <a:cxn ang="0">
                    <a:pos x="175" y="20"/>
                  </a:cxn>
                  <a:cxn ang="0">
                    <a:pos x="187" y="22"/>
                  </a:cxn>
                  <a:cxn ang="0">
                    <a:pos x="200" y="23"/>
                  </a:cxn>
                </a:cxnLst>
                <a:rect l="0" t="0" r="r" b="b"/>
                <a:pathLst>
                  <a:path w="200" h="36">
                    <a:moveTo>
                      <a:pt x="200" y="23"/>
                    </a:moveTo>
                    <a:lnTo>
                      <a:pt x="199" y="26"/>
                    </a:lnTo>
                    <a:lnTo>
                      <a:pt x="198" y="29"/>
                    </a:lnTo>
                    <a:lnTo>
                      <a:pt x="197" y="33"/>
                    </a:lnTo>
                    <a:lnTo>
                      <a:pt x="196" y="36"/>
                    </a:lnTo>
                    <a:lnTo>
                      <a:pt x="183" y="35"/>
                    </a:lnTo>
                    <a:lnTo>
                      <a:pt x="171" y="33"/>
                    </a:lnTo>
                    <a:lnTo>
                      <a:pt x="159" y="32"/>
                    </a:lnTo>
                    <a:lnTo>
                      <a:pt x="146" y="30"/>
                    </a:lnTo>
                    <a:lnTo>
                      <a:pt x="134" y="29"/>
                    </a:lnTo>
                    <a:lnTo>
                      <a:pt x="121" y="27"/>
                    </a:lnTo>
                    <a:lnTo>
                      <a:pt x="109" y="26"/>
                    </a:lnTo>
                    <a:lnTo>
                      <a:pt x="97" y="24"/>
                    </a:lnTo>
                    <a:lnTo>
                      <a:pt x="85" y="23"/>
                    </a:lnTo>
                    <a:lnTo>
                      <a:pt x="72" y="22"/>
                    </a:lnTo>
                    <a:lnTo>
                      <a:pt x="61" y="20"/>
                    </a:lnTo>
                    <a:lnTo>
                      <a:pt x="48" y="19"/>
                    </a:lnTo>
                    <a:lnTo>
                      <a:pt x="37" y="17"/>
                    </a:lnTo>
                    <a:lnTo>
                      <a:pt x="24" y="15"/>
                    </a:lnTo>
                    <a:lnTo>
                      <a:pt x="12" y="13"/>
                    </a:lnTo>
                    <a:lnTo>
                      <a:pt x="0" y="12"/>
                    </a:lnTo>
                    <a:lnTo>
                      <a:pt x="1" y="9"/>
                    </a:lnTo>
                    <a:lnTo>
                      <a:pt x="2" y="6"/>
                    </a:lnTo>
                    <a:lnTo>
                      <a:pt x="2" y="3"/>
                    </a:lnTo>
                    <a:lnTo>
                      <a:pt x="3" y="0"/>
                    </a:lnTo>
                    <a:lnTo>
                      <a:pt x="15" y="1"/>
                    </a:lnTo>
                    <a:lnTo>
                      <a:pt x="27" y="3"/>
                    </a:lnTo>
                    <a:lnTo>
                      <a:pt x="40" y="4"/>
                    </a:lnTo>
                    <a:lnTo>
                      <a:pt x="51" y="5"/>
                    </a:lnTo>
                    <a:lnTo>
                      <a:pt x="64" y="7"/>
                    </a:lnTo>
                    <a:lnTo>
                      <a:pt x="76" y="8"/>
                    </a:lnTo>
                    <a:lnTo>
                      <a:pt x="88" y="10"/>
                    </a:lnTo>
                    <a:lnTo>
                      <a:pt x="100" y="11"/>
                    </a:lnTo>
                    <a:lnTo>
                      <a:pt x="113" y="12"/>
                    </a:lnTo>
                    <a:lnTo>
                      <a:pt x="126" y="14"/>
                    </a:lnTo>
                    <a:lnTo>
                      <a:pt x="138" y="15"/>
                    </a:lnTo>
                    <a:lnTo>
                      <a:pt x="151" y="18"/>
                    </a:lnTo>
                    <a:lnTo>
                      <a:pt x="162" y="19"/>
                    </a:lnTo>
                    <a:lnTo>
                      <a:pt x="175" y="20"/>
                    </a:lnTo>
                    <a:lnTo>
                      <a:pt x="187" y="22"/>
                    </a:lnTo>
                    <a:lnTo>
                      <a:pt x="200" y="23"/>
                    </a:lnTo>
                    <a:close/>
                  </a:path>
                </a:pathLst>
              </a:custGeom>
              <a:solidFill>
                <a:srgbClr val="BC7700"/>
              </a:solidFill>
              <a:ln w="9525">
                <a:noFill/>
                <a:round/>
                <a:headEnd/>
                <a:tailEnd/>
              </a:ln>
            </p:spPr>
            <p:txBody>
              <a:bodyPr/>
              <a:lstStyle/>
              <a:p>
                <a:endParaRPr lang="en-US"/>
              </a:p>
            </p:txBody>
          </p:sp>
          <p:sp>
            <p:nvSpPr>
              <p:cNvPr id="384120" name="Freeform 120"/>
              <p:cNvSpPr>
                <a:spLocks/>
              </p:cNvSpPr>
              <p:nvPr/>
            </p:nvSpPr>
            <p:spPr bwMode="auto">
              <a:xfrm>
                <a:off x="7254" y="1331"/>
                <a:ext cx="50" cy="9"/>
              </a:xfrm>
              <a:custGeom>
                <a:avLst/>
                <a:gdLst/>
                <a:ahLst/>
                <a:cxnLst>
                  <a:cxn ang="0">
                    <a:pos x="200" y="23"/>
                  </a:cxn>
                  <a:cxn ang="0">
                    <a:pos x="199" y="26"/>
                  </a:cxn>
                  <a:cxn ang="0">
                    <a:pos x="198" y="28"/>
                  </a:cxn>
                  <a:cxn ang="0">
                    <a:pos x="197" y="31"/>
                  </a:cxn>
                  <a:cxn ang="0">
                    <a:pos x="196" y="34"/>
                  </a:cxn>
                  <a:cxn ang="0">
                    <a:pos x="183" y="33"/>
                  </a:cxn>
                  <a:cxn ang="0">
                    <a:pos x="171" y="31"/>
                  </a:cxn>
                  <a:cxn ang="0">
                    <a:pos x="159" y="30"/>
                  </a:cxn>
                  <a:cxn ang="0">
                    <a:pos x="146" y="28"/>
                  </a:cxn>
                  <a:cxn ang="0">
                    <a:pos x="134" y="27"/>
                  </a:cxn>
                  <a:cxn ang="0">
                    <a:pos x="121" y="25"/>
                  </a:cxn>
                  <a:cxn ang="0">
                    <a:pos x="109" y="24"/>
                  </a:cxn>
                  <a:cxn ang="0">
                    <a:pos x="97" y="22"/>
                  </a:cxn>
                  <a:cxn ang="0">
                    <a:pos x="85" y="21"/>
                  </a:cxn>
                  <a:cxn ang="0">
                    <a:pos x="72" y="20"/>
                  </a:cxn>
                  <a:cxn ang="0">
                    <a:pos x="61" y="18"/>
                  </a:cxn>
                  <a:cxn ang="0">
                    <a:pos x="48" y="17"/>
                  </a:cxn>
                  <a:cxn ang="0">
                    <a:pos x="37" y="14"/>
                  </a:cxn>
                  <a:cxn ang="0">
                    <a:pos x="24" y="13"/>
                  </a:cxn>
                  <a:cxn ang="0">
                    <a:pos x="12" y="11"/>
                  </a:cxn>
                  <a:cxn ang="0">
                    <a:pos x="0" y="10"/>
                  </a:cxn>
                  <a:cxn ang="0">
                    <a:pos x="1" y="8"/>
                  </a:cxn>
                  <a:cxn ang="0">
                    <a:pos x="2" y="5"/>
                  </a:cxn>
                  <a:cxn ang="0">
                    <a:pos x="2" y="2"/>
                  </a:cxn>
                  <a:cxn ang="0">
                    <a:pos x="3" y="0"/>
                  </a:cxn>
                  <a:cxn ang="0">
                    <a:pos x="15" y="1"/>
                  </a:cxn>
                  <a:cxn ang="0">
                    <a:pos x="27" y="3"/>
                  </a:cxn>
                  <a:cxn ang="0">
                    <a:pos x="40" y="4"/>
                  </a:cxn>
                  <a:cxn ang="0">
                    <a:pos x="51" y="5"/>
                  </a:cxn>
                  <a:cxn ang="0">
                    <a:pos x="64" y="7"/>
                  </a:cxn>
                  <a:cxn ang="0">
                    <a:pos x="76" y="8"/>
                  </a:cxn>
                  <a:cxn ang="0">
                    <a:pos x="88" y="10"/>
                  </a:cxn>
                  <a:cxn ang="0">
                    <a:pos x="100" y="11"/>
                  </a:cxn>
                  <a:cxn ang="0">
                    <a:pos x="113" y="12"/>
                  </a:cxn>
                  <a:cxn ang="0">
                    <a:pos x="126" y="14"/>
                  </a:cxn>
                  <a:cxn ang="0">
                    <a:pos x="138" y="16"/>
                  </a:cxn>
                  <a:cxn ang="0">
                    <a:pos x="151" y="18"/>
                  </a:cxn>
                  <a:cxn ang="0">
                    <a:pos x="162" y="19"/>
                  </a:cxn>
                  <a:cxn ang="0">
                    <a:pos x="175" y="20"/>
                  </a:cxn>
                  <a:cxn ang="0">
                    <a:pos x="187" y="22"/>
                  </a:cxn>
                  <a:cxn ang="0">
                    <a:pos x="200" y="23"/>
                  </a:cxn>
                </a:cxnLst>
                <a:rect l="0" t="0" r="r" b="b"/>
                <a:pathLst>
                  <a:path w="200" h="34">
                    <a:moveTo>
                      <a:pt x="200" y="23"/>
                    </a:moveTo>
                    <a:lnTo>
                      <a:pt x="199" y="26"/>
                    </a:lnTo>
                    <a:lnTo>
                      <a:pt x="198" y="28"/>
                    </a:lnTo>
                    <a:lnTo>
                      <a:pt x="197" y="31"/>
                    </a:lnTo>
                    <a:lnTo>
                      <a:pt x="196" y="34"/>
                    </a:lnTo>
                    <a:lnTo>
                      <a:pt x="183" y="33"/>
                    </a:lnTo>
                    <a:lnTo>
                      <a:pt x="171" y="31"/>
                    </a:lnTo>
                    <a:lnTo>
                      <a:pt x="159" y="30"/>
                    </a:lnTo>
                    <a:lnTo>
                      <a:pt x="146" y="28"/>
                    </a:lnTo>
                    <a:lnTo>
                      <a:pt x="134" y="27"/>
                    </a:lnTo>
                    <a:lnTo>
                      <a:pt x="121" y="25"/>
                    </a:lnTo>
                    <a:lnTo>
                      <a:pt x="109" y="24"/>
                    </a:lnTo>
                    <a:lnTo>
                      <a:pt x="97" y="22"/>
                    </a:lnTo>
                    <a:lnTo>
                      <a:pt x="85" y="21"/>
                    </a:lnTo>
                    <a:lnTo>
                      <a:pt x="72" y="20"/>
                    </a:lnTo>
                    <a:lnTo>
                      <a:pt x="61" y="18"/>
                    </a:lnTo>
                    <a:lnTo>
                      <a:pt x="48" y="17"/>
                    </a:lnTo>
                    <a:lnTo>
                      <a:pt x="37" y="14"/>
                    </a:lnTo>
                    <a:lnTo>
                      <a:pt x="24" y="13"/>
                    </a:lnTo>
                    <a:lnTo>
                      <a:pt x="12" y="11"/>
                    </a:lnTo>
                    <a:lnTo>
                      <a:pt x="0" y="10"/>
                    </a:lnTo>
                    <a:lnTo>
                      <a:pt x="1" y="8"/>
                    </a:lnTo>
                    <a:lnTo>
                      <a:pt x="2" y="5"/>
                    </a:lnTo>
                    <a:lnTo>
                      <a:pt x="2" y="2"/>
                    </a:lnTo>
                    <a:lnTo>
                      <a:pt x="3" y="0"/>
                    </a:lnTo>
                    <a:lnTo>
                      <a:pt x="15" y="1"/>
                    </a:lnTo>
                    <a:lnTo>
                      <a:pt x="27" y="3"/>
                    </a:lnTo>
                    <a:lnTo>
                      <a:pt x="40" y="4"/>
                    </a:lnTo>
                    <a:lnTo>
                      <a:pt x="51" y="5"/>
                    </a:lnTo>
                    <a:lnTo>
                      <a:pt x="64" y="7"/>
                    </a:lnTo>
                    <a:lnTo>
                      <a:pt x="76" y="8"/>
                    </a:lnTo>
                    <a:lnTo>
                      <a:pt x="88" y="10"/>
                    </a:lnTo>
                    <a:lnTo>
                      <a:pt x="100" y="11"/>
                    </a:lnTo>
                    <a:lnTo>
                      <a:pt x="113" y="12"/>
                    </a:lnTo>
                    <a:lnTo>
                      <a:pt x="126" y="14"/>
                    </a:lnTo>
                    <a:lnTo>
                      <a:pt x="138" y="16"/>
                    </a:lnTo>
                    <a:lnTo>
                      <a:pt x="151" y="18"/>
                    </a:lnTo>
                    <a:lnTo>
                      <a:pt x="162" y="19"/>
                    </a:lnTo>
                    <a:lnTo>
                      <a:pt x="175" y="20"/>
                    </a:lnTo>
                    <a:lnTo>
                      <a:pt x="187" y="22"/>
                    </a:lnTo>
                    <a:lnTo>
                      <a:pt x="200" y="23"/>
                    </a:lnTo>
                    <a:close/>
                  </a:path>
                </a:pathLst>
              </a:custGeom>
              <a:solidFill>
                <a:srgbClr val="C48200"/>
              </a:solidFill>
              <a:ln w="9525">
                <a:noFill/>
                <a:round/>
                <a:headEnd/>
                <a:tailEnd/>
              </a:ln>
            </p:spPr>
            <p:txBody>
              <a:bodyPr/>
              <a:lstStyle/>
              <a:p>
                <a:endParaRPr lang="en-US"/>
              </a:p>
            </p:txBody>
          </p:sp>
          <p:sp>
            <p:nvSpPr>
              <p:cNvPr id="384121" name="Freeform 121"/>
              <p:cNvSpPr>
                <a:spLocks/>
              </p:cNvSpPr>
              <p:nvPr/>
            </p:nvSpPr>
            <p:spPr bwMode="auto">
              <a:xfrm>
                <a:off x="7254" y="1331"/>
                <a:ext cx="50" cy="8"/>
              </a:xfrm>
              <a:custGeom>
                <a:avLst/>
                <a:gdLst/>
                <a:ahLst/>
                <a:cxnLst>
                  <a:cxn ang="0">
                    <a:pos x="200" y="23"/>
                  </a:cxn>
                  <a:cxn ang="0">
                    <a:pos x="199" y="25"/>
                  </a:cxn>
                  <a:cxn ang="0">
                    <a:pos x="198" y="27"/>
                  </a:cxn>
                  <a:cxn ang="0">
                    <a:pos x="197" y="30"/>
                  </a:cxn>
                  <a:cxn ang="0">
                    <a:pos x="196" y="32"/>
                  </a:cxn>
                  <a:cxn ang="0">
                    <a:pos x="183" y="31"/>
                  </a:cxn>
                  <a:cxn ang="0">
                    <a:pos x="171" y="29"/>
                  </a:cxn>
                  <a:cxn ang="0">
                    <a:pos x="159" y="28"/>
                  </a:cxn>
                  <a:cxn ang="0">
                    <a:pos x="146" y="27"/>
                  </a:cxn>
                  <a:cxn ang="0">
                    <a:pos x="134" y="25"/>
                  </a:cxn>
                  <a:cxn ang="0">
                    <a:pos x="121" y="24"/>
                  </a:cxn>
                  <a:cxn ang="0">
                    <a:pos x="109" y="22"/>
                  </a:cxn>
                  <a:cxn ang="0">
                    <a:pos x="97" y="21"/>
                  </a:cxn>
                  <a:cxn ang="0">
                    <a:pos x="85" y="19"/>
                  </a:cxn>
                  <a:cxn ang="0">
                    <a:pos x="72" y="18"/>
                  </a:cxn>
                  <a:cxn ang="0">
                    <a:pos x="61" y="16"/>
                  </a:cxn>
                  <a:cxn ang="0">
                    <a:pos x="48" y="15"/>
                  </a:cxn>
                  <a:cxn ang="0">
                    <a:pos x="37" y="12"/>
                  </a:cxn>
                  <a:cxn ang="0">
                    <a:pos x="24" y="11"/>
                  </a:cxn>
                  <a:cxn ang="0">
                    <a:pos x="12" y="9"/>
                  </a:cxn>
                  <a:cxn ang="0">
                    <a:pos x="0" y="8"/>
                  </a:cxn>
                  <a:cxn ang="0">
                    <a:pos x="1" y="6"/>
                  </a:cxn>
                  <a:cxn ang="0">
                    <a:pos x="2" y="4"/>
                  </a:cxn>
                  <a:cxn ang="0">
                    <a:pos x="2" y="2"/>
                  </a:cxn>
                  <a:cxn ang="0">
                    <a:pos x="3" y="0"/>
                  </a:cxn>
                  <a:cxn ang="0">
                    <a:pos x="15" y="1"/>
                  </a:cxn>
                  <a:cxn ang="0">
                    <a:pos x="27" y="3"/>
                  </a:cxn>
                  <a:cxn ang="0">
                    <a:pos x="40" y="4"/>
                  </a:cxn>
                  <a:cxn ang="0">
                    <a:pos x="51" y="5"/>
                  </a:cxn>
                  <a:cxn ang="0">
                    <a:pos x="64" y="7"/>
                  </a:cxn>
                  <a:cxn ang="0">
                    <a:pos x="76" y="8"/>
                  </a:cxn>
                  <a:cxn ang="0">
                    <a:pos x="88" y="10"/>
                  </a:cxn>
                  <a:cxn ang="0">
                    <a:pos x="100" y="11"/>
                  </a:cxn>
                  <a:cxn ang="0">
                    <a:pos x="113" y="12"/>
                  </a:cxn>
                  <a:cxn ang="0">
                    <a:pos x="126" y="15"/>
                  </a:cxn>
                  <a:cxn ang="0">
                    <a:pos x="138" y="16"/>
                  </a:cxn>
                  <a:cxn ang="0">
                    <a:pos x="151" y="18"/>
                  </a:cxn>
                  <a:cxn ang="0">
                    <a:pos x="162" y="19"/>
                  </a:cxn>
                  <a:cxn ang="0">
                    <a:pos x="175" y="20"/>
                  </a:cxn>
                  <a:cxn ang="0">
                    <a:pos x="187" y="22"/>
                  </a:cxn>
                  <a:cxn ang="0">
                    <a:pos x="200" y="23"/>
                  </a:cxn>
                </a:cxnLst>
                <a:rect l="0" t="0" r="r" b="b"/>
                <a:pathLst>
                  <a:path w="200" h="32">
                    <a:moveTo>
                      <a:pt x="200" y="23"/>
                    </a:moveTo>
                    <a:lnTo>
                      <a:pt x="199" y="25"/>
                    </a:lnTo>
                    <a:lnTo>
                      <a:pt x="198" y="27"/>
                    </a:lnTo>
                    <a:lnTo>
                      <a:pt x="197" y="30"/>
                    </a:lnTo>
                    <a:lnTo>
                      <a:pt x="196" y="32"/>
                    </a:lnTo>
                    <a:lnTo>
                      <a:pt x="183" y="31"/>
                    </a:lnTo>
                    <a:lnTo>
                      <a:pt x="171" y="29"/>
                    </a:lnTo>
                    <a:lnTo>
                      <a:pt x="159" y="28"/>
                    </a:lnTo>
                    <a:lnTo>
                      <a:pt x="146" y="27"/>
                    </a:lnTo>
                    <a:lnTo>
                      <a:pt x="134" y="25"/>
                    </a:lnTo>
                    <a:lnTo>
                      <a:pt x="121" y="24"/>
                    </a:lnTo>
                    <a:lnTo>
                      <a:pt x="109" y="22"/>
                    </a:lnTo>
                    <a:lnTo>
                      <a:pt x="97" y="21"/>
                    </a:lnTo>
                    <a:lnTo>
                      <a:pt x="85" y="19"/>
                    </a:lnTo>
                    <a:lnTo>
                      <a:pt x="72" y="18"/>
                    </a:lnTo>
                    <a:lnTo>
                      <a:pt x="61" y="16"/>
                    </a:lnTo>
                    <a:lnTo>
                      <a:pt x="48" y="15"/>
                    </a:lnTo>
                    <a:lnTo>
                      <a:pt x="37" y="12"/>
                    </a:lnTo>
                    <a:lnTo>
                      <a:pt x="24" y="11"/>
                    </a:lnTo>
                    <a:lnTo>
                      <a:pt x="12" y="9"/>
                    </a:lnTo>
                    <a:lnTo>
                      <a:pt x="0" y="8"/>
                    </a:lnTo>
                    <a:lnTo>
                      <a:pt x="1" y="6"/>
                    </a:lnTo>
                    <a:lnTo>
                      <a:pt x="2" y="4"/>
                    </a:lnTo>
                    <a:lnTo>
                      <a:pt x="2" y="2"/>
                    </a:lnTo>
                    <a:lnTo>
                      <a:pt x="3" y="0"/>
                    </a:lnTo>
                    <a:lnTo>
                      <a:pt x="15" y="1"/>
                    </a:lnTo>
                    <a:lnTo>
                      <a:pt x="27" y="3"/>
                    </a:lnTo>
                    <a:lnTo>
                      <a:pt x="40" y="4"/>
                    </a:lnTo>
                    <a:lnTo>
                      <a:pt x="51" y="5"/>
                    </a:lnTo>
                    <a:lnTo>
                      <a:pt x="64" y="7"/>
                    </a:lnTo>
                    <a:lnTo>
                      <a:pt x="76" y="8"/>
                    </a:lnTo>
                    <a:lnTo>
                      <a:pt x="88" y="10"/>
                    </a:lnTo>
                    <a:lnTo>
                      <a:pt x="100" y="11"/>
                    </a:lnTo>
                    <a:lnTo>
                      <a:pt x="113" y="12"/>
                    </a:lnTo>
                    <a:lnTo>
                      <a:pt x="126" y="15"/>
                    </a:lnTo>
                    <a:lnTo>
                      <a:pt x="138" y="16"/>
                    </a:lnTo>
                    <a:lnTo>
                      <a:pt x="151" y="18"/>
                    </a:lnTo>
                    <a:lnTo>
                      <a:pt x="162" y="19"/>
                    </a:lnTo>
                    <a:lnTo>
                      <a:pt x="175" y="20"/>
                    </a:lnTo>
                    <a:lnTo>
                      <a:pt x="187" y="22"/>
                    </a:lnTo>
                    <a:lnTo>
                      <a:pt x="200" y="23"/>
                    </a:lnTo>
                    <a:close/>
                  </a:path>
                </a:pathLst>
              </a:custGeom>
              <a:solidFill>
                <a:srgbClr val="C98700"/>
              </a:solidFill>
              <a:ln w="9525">
                <a:noFill/>
                <a:round/>
                <a:headEnd/>
                <a:tailEnd/>
              </a:ln>
            </p:spPr>
            <p:txBody>
              <a:bodyPr/>
              <a:lstStyle/>
              <a:p>
                <a:endParaRPr lang="en-US"/>
              </a:p>
            </p:txBody>
          </p:sp>
          <p:sp>
            <p:nvSpPr>
              <p:cNvPr id="384122" name="Freeform 122"/>
              <p:cNvSpPr>
                <a:spLocks/>
              </p:cNvSpPr>
              <p:nvPr/>
            </p:nvSpPr>
            <p:spPr bwMode="auto">
              <a:xfrm>
                <a:off x="7254" y="1331"/>
                <a:ext cx="50" cy="8"/>
              </a:xfrm>
              <a:custGeom>
                <a:avLst/>
                <a:gdLst/>
                <a:ahLst/>
                <a:cxnLst>
                  <a:cxn ang="0">
                    <a:pos x="200" y="23"/>
                  </a:cxn>
                  <a:cxn ang="0">
                    <a:pos x="196" y="30"/>
                  </a:cxn>
                  <a:cxn ang="0">
                    <a:pos x="0" y="7"/>
                  </a:cxn>
                  <a:cxn ang="0">
                    <a:pos x="3" y="0"/>
                  </a:cxn>
                  <a:cxn ang="0">
                    <a:pos x="200" y="23"/>
                  </a:cxn>
                </a:cxnLst>
                <a:rect l="0" t="0" r="r" b="b"/>
                <a:pathLst>
                  <a:path w="200" h="30">
                    <a:moveTo>
                      <a:pt x="200" y="23"/>
                    </a:moveTo>
                    <a:lnTo>
                      <a:pt x="196" y="30"/>
                    </a:lnTo>
                    <a:lnTo>
                      <a:pt x="0" y="7"/>
                    </a:lnTo>
                    <a:lnTo>
                      <a:pt x="3" y="0"/>
                    </a:lnTo>
                    <a:lnTo>
                      <a:pt x="200" y="23"/>
                    </a:lnTo>
                    <a:close/>
                  </a:path>
                </a:pathLst>
              </a:custGeom>
              <a:solidFill>
                <a:srgbClr val="D18E00"/>
              </a:solidFill>
              <a:ln w="9525">
                <a:noFill/>
                <a:round/>
                <a:headEnd/>
                <a:tailEnd/>
              </a:ln>
            </p:spPr>
            <p:txBody>
              <a:bodyPr/>
              <a:lstStyle/>
              <a:p>
                <a:endParaRPr lang="en-US"/>
              </a:p>
            </p:txBody>
          </p:sp>
          <p:sp>
            <p:nvSpPr>
              <p:cNvPr id="384123" name="Freeform 123"/>
              <p:cNvSpPr>
                <a:spLocks/>
              </p:cNvSpPr>
              <p:nvPr/>
            </p:nvSpPr>
            <p:spPr bwMode="auto">
              <a:xfrm>
                <a:off x="7002" y="1293"/>
                <a:ext cx="42" cy="12"/>
              </a:xfrm>
              <a:custGeom>
                <a:avLst/>
                <a:gdLst/>
                <a:ahLst/>
                <a:cxnLst>
                  <a:cxn ang="0">
                    <a:pos x="169" y="22"/>
                  </a:cxn>
                  <a:cxn ang="0">
                    <a:pos x="162" y="45"/>
                  </a:cxn>
                  <a:cxn ang="0">
                    <a:pos x="0" y="21"/>
                  </a:cxn>
                  <a:cxn ang="0">
                    <a:pos x="3" y="0"/>
                  </a:cxn>
                  <a:cxn ang="0">
                    <a:pos x="169" y="22"/>
                  </a:cxn>
                </a:cxnLst>
                <a:rect l="0" t="0" r="r" b="b"/>
                <a:pathLst>
                  <a:path w="169" h="45">
                    <a:moveTo>
                      <a:pt x="169" y="22"/>
                    </a:moveTo>
                    <a:lnTo>
                      <a:pt x="162" y="45"/>
                    </a:lnTo>
                    <a:lnTo>
                      <a:pt x="0" y="21"/>
                    </a:lnTo>
                    <a:lnTo>
                      <a:pt x="3" y="0"/>
                    </a:lnTo>
                    <a:lnTo>
                      <a:pt x="169" y="22"/>
                    </a:lnTo>
                    <a:close/>
                  </a:path>
                </a:pathLst>
              </a:custGeom>
              <a:solidFill>
                <a:srgbClr val="8C4400"/>
              </a:solidFill>
              <a:ln w="9525">
                <a:noFill/>
                <a:round/>
                <a:headEnd/>
                <a:tailEnd/>
              </a:ln>
            </p:spPr>
            <p:txBody>
              <a:bodyPr/>
              <a:lstStyle/>
              <a:p>
                <a:endParaRPr lang="en-US"/>
              </a:p>
            </p:txBody>
          </p:sp>
          <p:sp>
            <p:nvSpPr>
              <p:cNvPr id="384124" name="Freeform 124"/>
              <p:cNvSpPr>
                <a:spLocks/>
              </p:cNvSpPr>
              <p:nvPr/>
            </p:nvSpPr>
            <p:spPr bwMode="auto">
              <a:xfrm>
                <a:off x="7002" y="1294"/>
                <a:ext cx="42" cy="10"/>
              </a:xfrm>
              <a:custGeom>
                <a:avLst/>
                <a:gdLst/>
                <a:ahLst/>
                <a:cxnLst>
                  <a:cxn ang="0">
                    <a:pos x="168" y="22"/>
                  </a:cxn>
                  <a:cxn ang="0">
                    <a:pos x="166" y="27"/>
                  </a:cxn>
                  <a:cxn ang="0">
                    <a:pos x="165" y="33"/>
                  </a:cxn>
                  <a:cxn ang="0">
                    <a:pos x="164" y="38"/>
                  </a:cxn>
                  <a:cxn ang="0">
                    <a:pos x="163" y="43"/>
                  </a:cxn>
                  <a:cxn ang="0">
                    <a:pos x="143" y="40"/>
                  </a:cxn>
                  <a:cxn ang="0">
                    <a:pos x="123" y="38"/>
                  </a:cxn>
                  <a:cxn ang="0">
                    <a:pos x="103" y="35"/>
                  </a:cxn>
                  <a:cxn ang="0">
                    <a:pos x="82" y="32"/>
                  </a:cxn>
                  <a:cxn ang="0">
                    <a:pos x="62" y="28"/>
                  </a:cxn>
                  <a:cxn ang="0">
                    <a:pos x="41" y="25"/>
                  </a:cxn>
                  <a:cxn ang="0">
                    <a:pos x="21" y="23"/>
                  </a:cxn>
                  <a:cxn ang="0">
                    <a:pos x="0" y="20"/>
                  </a:cxn>
                  <a:cxn ang="0">
                    <a:pos x="1" y="15"/>
                  </a:cxn>
                  <a:cxn ang="0">
                    <a:pos x="2" y="10"/>
                  </a:cxn>
                  <a:cxn ang="0">
                    <a:pos x="2" y="5"/>
                  </a:cxn>
                  <a:cxn ang="0">
                    <a:pos x="3" y="0"/>
                  </a:cxn>
                  <a:cxn ang="0">
                    <a:pos x="24" y="3"/>
                  </a:cxn>
                  <a:cxn ang="0">
                    <a:pos x="45" y="5"/>
                  </a:cxn>
                  <a:cxn ang="0">
                    <a:pos x="65" y="8"/>
                  </a:cxn>
                  <a:cxn ang="0">
                    <a:pos x="86" y="11"/>
                  </a:cxn>
                  <a:cxn ang="0">
                    <a:pos x="106" y="14"/>
                  </a:cxn>
                  <a:cxn ang="0">
                    <a:pos x="127" y="17"/>
                  </a:cxn>
                  <a:cxn ang="0">
                    <a:pos x="147" y="19"/>
                  </a:cxn>
                  <a:cxn ang="0">
                    <a:pos x="168" y="22"/>
                  </a:cxn>
                </a:cxnLst>
                <a:rect l="0" t="0" r="r" b="b"/>
                <a:pathLst>
                  <a:path w="168" h="43">
                    <a:moveTo>
                      <a:pt x="168" y="22"/>
                    </a:moveTo>
                    <a:lnTo>
                      <a:pt x="166" y="27"/>
                    </a:lnTo>
                    <a:lnTo>
                      <a:pt x="165" y="33"/>
                    </a:lnTo>
                    <a:lnTo>
                      <a:pt x="164" y="38"/>
                    </a:lnTo>
                    <a:lnTo>
                      <a:pt x="163" y="43"/>
                    </a:lnTo>
                    <a:lnTo>
                      <a:pt x="143" y="40"/>
                    </a:lnTo>
                    <a:lnTo>
                      <a:pt x="123" y="38"/>
                    </a:lnTo>
                    <a:lnTo>
                      <a:pt x="103" y="35"/>
                    </a:lnTo>
                    <a:lnTo>
                      <a:pt x="82" y="32"/>
                    </a:lnTo>
                    <a:lnTo>
                      <a:pt x="62" y="28"/>
                    </a:lnTo>
                    <a:lnTo>
                      <a:pt x="41" y="25"/>
                    </a:lnTo>
                    <a:lnTo>
                      <a:pt x="21" y="23"/>
                    </a:lnTo>
                    <a:lnTo>
                      <a:pt x="0" y="20"/>
                    </a:lnTo>
                    <a:lnTo>
                      <a:pt x="1" y="15"/>
                    </a:lnTo>
                    <a:lnTo>
                      <a:pt x="2" y="10"/>
                    </a:lnTo>
                    <a:lnTo>
                      <a:pt x="2" y="5"/>
                    </a:lnTo>
                    <a:lnTo>
                      <a:pt x="3" y="0"/>
                    </a:lnTo>
                    <a:lnTo>
                      <a:pt x="24" y="3"/>
                    </a:lnTo>
                    <a:lnTo>
                      <a:pt x="45" y="5"/>
                    </a:lnTo>
                    <a:lnTo>
                      <a:pt x="65" y="8"/>
                    </a:lnTo>
                    <a:lnTo>
                      <a:pt x="86" y="11"/>
                    </a:lnTo>
                    <a:lnTo>
                      <a:pt x="106" y="14"/>
                    </a:lnTo>
                    <a:lnTo>
                      <a:pt x="127" y="17"/>
                    </a:lnTo>
                    <a:lnTo>
                      <a:pt x="147" y="19"/>
                    </a:lnTo>
                    <a:lnTo>
                      <a:pt x="168" y="22"/>
                    </a:lnTo>
                    <a:close/>
                  </a:path>
                </a:pathLst>
              </a:custGeom>
              <a:solidFill>
                <a:srgbClr val="934C00"/>
              </a:solidFill>
              <a:ln w="9525">
                <a:noFill/>
                <a:round/>
                <a:headEnd/>
                <a:tailEnd/>
              </a:ln>
            </p:spPr>
            <p:txBody>
              <a:bodyPr/>
              <a:lstStyle/>
              <a:p>
                <a:endParaRPr lang="en-US"/>
              </a:p>
            </p:txBody>
          </p:sp>
          <p:sp>
            <p:nvSpPr>
              <p:cNvPr id="384125" name="Freeform 125"/>
              <p:cNvSpPr>
                <a:spLocks/>
              </p:cNvSpPr>
              <p:nvPr/>
            </p:nvSpPr>
            <p:spPr bwMode="auto">
              <a:xfrm>
                <a:off x="7002" y="1294"/>
                <a:ext cx="42" cy="10"/>
              </a:xfrm>
              <a:custGeom>
                <a:avLst/>
                <a:gdLst/>
                <a:ahLst/>
                <a:cxnLst>
                  <a:cxn ang="0">
                    <a:pos x="168" y="23"/>
                  </a:cxn>
                  <a:cxn ang="0">
                    <a:pos x="166" y="27"/>
                  </a:cxn>
                  <a:cxn ang="0">
                    <a:pos x="165" y="33"/>
                  </a:cxn>
                  <a:cxn ang="0">
                    <a:pos x="164" y="37"/>
                  </a:cxn>
                  <a:cxn ang="0">
                    <a:pos x="163" y="42"/>
                  </a:cxn>
                  <a:cxn ang="0">
                    <a:pos x="143" y="39"/>
                  </a:cxn>
                  <a:cxn ang="0">
                    <a:pos x="123" y="37"/>
                  </a:cxn>
                  <a:cxn ang="0">
                    <a:pos x="103" y="34"/>
                  </a:cxn>
                  <a:cxn ang="0">
                    <a:pos x="82" y="30"/>
                  </a:cxn>
                  <a:cxn ang="0">
                    <a:pos x="62" y="27"/>
                  </a:cxn>
                  <a:cxn ang="0">
                    <a:pos x="41" y="24"/>
                  </a:cxn>
                  <a:cxn ang="0">
                    <a:pos x="21" y="22"/>
                  </a:cxn>
                  <a:cxn ang="0">
                    <a:pos x="0" y="19"/>
                  </a:cxn>
                  <a:cxn ang="0">
                    <a:pos x="1" y="14"/>
                  </a:cxn>
                  <a:cxn ang="0">
                    <a:pos x="2" y="10"/>
                  </a:cxn>
                  <a:cxn ang="0">
                    <a:pos x="2" y="4"/>
                  </a:cxn>
                  <a:cxn ang="0">
                    <a:pos x="3" y="0"/>
                  </a:cxn>
                  <a:cxn ang="0">
                    <a:pos x="24" y="3"/>
                  </a:cxn>
                  <a:cxn ang="0">
                    <a:pos x="45" y="5"/>
                  </a:cxn>
                  <a:cxn ang="0">
                    <a:pos x="65" y="8"/>
                  </a:cxn>
                  <a:cxn ang="0">
                    <a:pos x="86" y="12"/>
                  </a:cxn>
                  <a:cxn ang="0">
                    <a:pos x="106" y="15"/>
                  </a:cxn>
                  <a:cxn ang="0">
                    <a:pos x="127" y="18"/>
                  </a:cxn>
                  <a:cxn ang="0">
                    <a:pos x="147" y="20"/>
                  </a:cxn>
                  <a:cxn ang="0">
                    <a:pos x="168" y="23"/>
                  </a:cxn>
                </a:cxnLst>
                <a:rect l="0" t="0" r="r" b="b"/>
                <a:pathLst>
                  <a:path w="168" h="42">
                    <a:moveTo>
                      <a:pt x="168" y="23"/>
                    </a:moveTo>
                    <a:lnTo>
                      <a:pt x="166" y="27"/>
                    </a:lnTo>
                    <a:lnTo>
                      <a:pt x="165" y="33"/>
                    </a:lnTo>
                    <a:lnTo>
                      <a:pt x="164" y="37"/>
                    </a:lnTo>
                    <a:lnTo>
                      <a:pt x="163" y="42"/>
                    </a:lnTo>
                    <a:lnTo>
                      <a:pt x="143" y="39"/>
                    </a:lnTo>
                    <a:lnTo>
                      <a:pt x="123" y="37"/>
                    </a:lnTo>
                    <a:lnTo>
                      <a:pt x="103" y="34"/>
                    </a:lnTo>
                    <a:lnTo>
                      <a:pt x="82" y="30"/>
                    </a:lnTo>
                    <a:lnTo>
                      <a:pt x="62" y="27"/>
                    </a:lnTo>
                    <a:lnTo>
                      <a:pt x="41" y="24"/>
                    </a:lnTo>
                    <a:lnTo>
                      <a:pt x="21" y="22"/>
                    </a:lnTo>
                    <a:lnTo>
                      <a:pt x="0" y="19"/>
                    </a:lnTo>
                    <a:lnTo>
                      <a:pt x="1" y="14"/>
                    </a:lnTo>
                    <a:lnTo>
                      <a:pt x="2" y="10"/>
                    </a:lnTo>
                    <a:lnTo>
                      <a:pt x="2" y="4"/>
                    </a:lnTo>
                    <a:lnTo>
                      <a:pt x="3" y="0"/>
                    </a:lnTo>
                    <a:lnTo>
                      <a:pt x="24" y="3"/>
                    </a:lnTo>
                    <a:lnTo>
                      <a:pt x="45" y="5"/>
                    </a:lnTo>
                    <a:lnTo>
                      <a:pt x="65" y="8"/>
                    </a:lnTo>
                    <a:lnTo>
                      <a:pt x="86" y="12"/>
                    </a:lnTo>
                    <a:lnTo>
                      <a:pt x="106" y="15"/>
                    </a:lnTo>
                    <a:lnTo>
                      <a:pt x="127" y="18"/>
                    </a:lnTo>
                    <a:lnTo>
                      <a:pt x="147" y="20"/>
                    </a:lnTo>
                    <a:lnTo>
                      <a:pt x="168" y="23"/>
                    </a:lnTo>
                    <a:close/>
                  </a:path>
                </a:pathLst>
              </a:custGeom>
              <a:solidFill>
                <a:srgbClr val="995100"/>
              </a:solidFill>
              <a:ln w="9525">
                <a:noFill/>
                <a:round/>
                <a:headEnd/>
                <a:tailEnd/>
              </a:ln>
            </p:spPr>
            <p:txBody>
              <a:bodyPr/>
              <a:lstStyle/>
              <a:p>
                <a:endParaRPr lang="en-US"/>
              </a:p>
            </p:txBody>
          </p:sp>
          <p:sp>
            <p:nvSpPr>
              <p:cNvPr id="384126" name="Freeform 126"/>
              <p:cNvSpPr>
                <a:spLocks/>
              </p:cNvSpPr>
              <p:nvPr/>
            </p:nvSpPr>
            <p:spPr bwMode="auto">
              <a:xfrm>
                <a:off x="7002" y="1294"/>
                <a:ext cx="42" cy="10"/>
              </a:xfrm>
              <a:custGeom>
                <a:avLst/>
                <a:gdLst/>
                <a:ahLst/>
                <a:cxnLst>
                  <a:cxn ang="0">
                    <a:pos x="168" y="23"/>
                  </a:cxn>
                  <a:cxn ang="0">
                    <a:pos x="166" y="27"/>
                  </a:cxn>
                  <a:cxn ang="0">
                    <a:pos x="165" y="32"/>
                  </a:cxn>
                  <a:cxn ang="0">
                    <a:pos x="164" y="36"/>
                  </a:cxn>
                  <a:cxn ang="0">
                    <a:pos x="163" y="40"/>
                  </a:cxn>
                  <a:cxn ang="0">
                    <a:pos x="143" y="37"/>
                  </a:cxn>
                  <a:cxn ang="0">
                    <a:pos x="123" y="35"/>
                  </a:cxn>
                  <a:cxn ang="0">
                    <a:pos x="103" y="32"/>
                  </a:cxn>
                  <a:cxn ang="0">
                    <a:pos x="82" y="28"/>
                  </a:cxn>
                  <a:cxn ang="0">
                    <a:pos x="62" y="26"/>
                  </a:cxn>
                  <a:cxn ang="0">
                    <a:pos x="41" y="23"/>
                  </a:cxn>
                  <a:cxn ang="0">
                    <a:pos x="21" y="20"/>
                  </a:cxn>
                  <a:cxn ang="0">
                    <a:pos x="0" y="17"/>
                  </a:cxn>
                  <a:cxn ang="0">
                    <a:pos x="1" y="13"/>
                  </a:cxn>
                  <a:cxn ang="0">
                    <a:pos x="2" y="9"/>
                  </a:cxn>
                  <a:cxn ang="0">
                    <a:pos x="2" y="4"/>
                  </a:cxn>
                  <a:cxn ang="0">
                    <a:pos x="3" y="0"/>
                  </a:cxn>
                  <a:cxn ang="0">
                    <a:pos x="24" y="3"/>
                  </a:cxn>
                  <a:cxn ang="0">
                    <a:pos x="44" y="5"/>
                  </a:cxn>
                  <a:cxn ang="0">
                    <a:pos x="65" y="9"/>
                  </a:cxn>
                  <a:cxn ang="0">
                    <a:pos x="86" y="12"/>
                  </a:cxn>
                  <a:cxn ang="0">
                    <a:pos x="106" y="14"/>
                  </a:cxn>
                  <a:cxn ang="0">
                    <a:pos x="127" y="17"/>
                  </a:cxn>
                  <a:cxn ang="0">
                    <a:pos x="147" y="20"/>
                  </a:cxn>
                  <a:cxn ang="0">
                    <a:pos x="168" y="23"/>
                  </a:cxn>
                </a:cxnLst>
                <a:rect l="0" t="0" r="r" b="b"/>
                <a:pathLst>
                  <a:path w="168" h="40">
                    <a:moveTo>
                      <a:pt x="168" y="23"/>
                    </a:moveTo>
                    <a:lnTo>
                      <a:pt x="166" y="27"/>
                    </a:lnTo>
                    <a:lnTo>
                      <a:pt x="165" y="32"/>
                    </a:lnTo>
                    <a:lnTo>
                      <a:pt x="164" y="36"/>
                    </a:lnTo>
                    <a:lnTo>
                      <a:pt x="163" y="40"/>
                    </a:lnTo>
                    <a:lnTo>
                      <a:pt x="143" y="37"/>
                    </a:lnTo>
                    <a:lnTo>
                      <a:pt x="123" y="35"/>
                    </a:lnTo>
                    <a:lnTo>
                      <a:pt x="103" y="32"/>
                    </a:lnTo>
                    <a:lnTo>
                      <a:pt x="82" y="28"/>
                    </a:lnTo>
                    <a:lnTo>
                      <a:pt x="62" y="26"/>
                    </a:lnTo>
                    <a:lnTo>
                      <a:pt x="41" y="23"/>
                    </a:lnTo>
                    <a:lnTo>
                      <a:pt x="21" y="20"/>
                    </a:lnTo>
                    <a:lnTo>
                      <a:pt x="0" y="17"/>
                    </a:lnTo>
                    <a:lnTo>
                      <a:pt x="1" y="13"/>
                    </a:lnTo>
                    <a:lnTo>
                      <a:pt x="2" y="9"/>
                    </a:lnTo>
                    <a:lnTo>
                      <a:pt x="2" y="4"/>
                    </a:lnTo>
                    <a:lnTo>
                      <a:pt x="3" y="0"/>
                    </a:lnTo>
                    <a:lnTo>
                      <a:pt x="24" y="3"/>
                    </a:lnTo>
                    <a:lnTo>
                      <a:pt x="44" y="5"/>
                    </a:lnTo>
                    <a:lnTo>
                      <a:pt x="65" y="9"/>
                    </a:lnTo>
                    <a:lnTo>
                      <a:pt x="86" y="12"/>
                    </a:lnTo>
                    <a:lnTo>
                      <a:pt x="106" y="14"/>
                    </a:lnTo>
                    <a:lnTo>
                      <a:pt x="127" y="17"/>
                    </a:lnTo>
                    <a:lnTo>
                      <a:pt x="147" y="20"/>
                    </a:lnTo>
                    <a:lnTo>
                      <a:pt x="168" y="23"/>
                    </a:lnTo>
                    <a:close/>
                  </a:path>
                </a:pathLst>
              </a:custGeom>
              <a:solidFill>
                <a:srgbClr val="A05B00"/>
              </a:solidFill>
              <a:ln w="9525">
                <a:noFill/>
                <a:round/>
                <a:headEnd/>
                <a:tailEnd/>
              </a:ln>
            </p:spPr>
            <p:txBody>
              <a:bodyPr/>
              <a:lstStyle/>
              <a:p>
                <a:endParaRPr lang="en-US"/>
              </a:p>
            </p:txBody>
          </p:sp>
          <p:sp>
            <p:nvSpPr>
              <p:cNvPr id="384127" name="Freeform 127"/>
              <p:cNvSpPr>
                <a:spLocks/>
              </p:cNvSpPr>
              <p:nvPr/>
            </p:nvSpPr>
            <p:spPr bwMode="auto">
              <a:xfrm>
                <a:off x="7002" y="1294"/>
                <a:ext cx="42" cy="10"/>
              </a:xfrm>
              <a:custGeom>
                <a:avLst/>
                <a:gdLst/>
                <a:ahLst/>
                <a:cxnLst>
                  <a:cxn ang="0">
                    <a:pos x="168" y="22"/>
                  </a:cxn>
                  <a:cxn ang="0">
                    <a:pos x="166" y="26"/>
                  </a:cxn>
                  <a:cxn ang="0">
                    <a:pos x="165" y="31"/>
                  </a:cxn>
                  <a:cxn ang="0">
                    <a:pos x="164" y="35"/>
                  </a:cxn>
                  <a:cxn ang="0">
                    <a:pos x="163" y="39"/>
                  </a:cxn>
                  <a:cxn ang="0">
                    <a:pos x="143" y="36"/>
                  </a:cxn>
                  <a:cxn ang="0">
                    <a:pos x="123" y="33"/>
                  </a:cxn>
                  <a:cxn ang="0">
                    <a:pos x="103" y="30"/>
                  </a:cxn>
                  <a:cxn ang="0">
                    <a:pos x="82" y="27"/>
                  </a:cxn>
                  <a:cxn ang="0">
                    <a:pos x="62" y="24"/>
                  </a:cxn>
                  <a:cxn ang="0">
                    <a:pos x="41" y="21"/>
                  </a:cxn>
                  <a:cxn ang="0">
                    <a:pos x="21" y="19"/>
                  </a:cxn>
                  <a:cxn ang="0">
                    <a:pos x="0" y="16"/>
                  </a:cxn>
                  <a:cxn ang="0">
                    <a:pos x="1" y="12"/>
                  </a:cxn>
                  <a:cxn ang="0">
                    <a:pos x="2" y="8"/>
                  </a:cxn>
                  <a:cxn ang="0">
                    <a:pos x="2" y="4"/>
                  </a:cxn>
                  <a:cxn ang="0">
                    <a:pos x="3" y="0"/>
                  </a:cxn>
                  <a:cxn ang="0">
                    <a:pos x="24" y="3"/>
                  </a:cxn>
                  <a:cxn ang="0">
                    <a:pos x="44" y="5"/>
                  </a:cxn>
                  <a:cxn ang="0">
                    <a:pos x="65" y="9"/>
                  </a:cxn>
                  <a:cxn ang="0">
                    <a:pos x="86" y="11"/>
                  </a:cxn>
                  <a:cxn ang="0">
                    <a:pos x="106" y="14"/>
                  </a:cxn>
                  <a:cxn ang="0">
                    <a:pos x="127" y="17"/>
                  </a:cxn>
                  <a:cxn ang="0">
                    <a:pos x="147" y="19"/>
                  </a:cxn>
                  <a:cxn ang="0">
                    <a:pos x="168" y="22"/>
                  </a:cxn>
                </a:cxnLst>
                <a:rect l="0" t="0" r="r" b="b"/>
                <a:pathLst>
                  <a:path w="168" h="39">
                    <a:moveTo>
                      <a:pt x="168" y="22"/>
                    </a:moveTo>
                    <a:lnTo>
                      <a:pt x="166" y="26"/>
                    </a:lnTo>
                    <a:lnTo>
                      <a:pt x="165" y="31"/>
                    </a:lnTo>
                    <a:lnTo>
                      <a:pt x="164" y="35"/>
                    </a:lnTo>
                    <a:lnTo>
                      <a:pt x="163" y="39"/>
                    </a:lnTo>
                    <a:lnTo>
                      <a:pt x="143" y="36"/>
                    </a:lnTo>
                    <a:lnTo>
                      <a:pt x="123" y="33"/>
                    </a:lnTo>
                    <a:lnTo>
                      <a:pt x="103" y="30"/>
                    </a:lnTo>
                    <a:lnTo>
                      <a:pt x="82" y="27"/>
                    </a:lnTo>
                    <a:lnTo>
                      <a:pt x="62" y="24"/>
                    </a:lnTo>
                    <a:lnTo>
                      <a:pt x="41" y="21"/>
                    </a:lnTo>
                    <a:lnTo>
                      <a:pt x="21" y="19"/>
                    </a:lnTo>
                    <a:lnTo>
                      <a:pt x="0" y="16"/>
                    </a:lnTo>
                    <a:lnTo>
                      <a:pt x="1" y="12"/>
                    </a:lnTo>
                    <a:lnTo>
                      <a:pt x="2" y="8"/>
                    </a:lnTo>
                    <a:lnTo>
                      <a:pt x="2" y="4"/>
                    </a:lnTo>
                    <a:lnTo>
                      <a:pt x="3" y="0"/>
                    </a:lnTo>
                    <a:lnTo>
                      <a:pt x="24" y="3"/>
                    </a:lnTo>
                    <a:lnTo>
                      <a:pt x="44" y="5"/>
                    </a:lnTo>
                    <a:lnTo>
                      <a:pt x="65" y="9"/>
                    </a:lnTo>
                    <a:lnTo>
                      <a:pt x="86" y="11"/>
                    </a:lnTo>
                    <a:lnTo>
                      <a:pt x="106" y="14"/>
                    </a:lnTo>
                    <a:lnTo>
                      <a:pt x="127" y="17"/>
                    </a:lnTo>
                    <a:lnTo>
                      <a:pt x="147" y="19"/>
                    </a:lnTo>
                    <a:lnTo>
                      <a:pt x="168" y="22"/>
                    </a:lnTo>
                    <a:close/>
                  </a:path>
                </a:pathLst>
              </a:custGeom>
              <a:solidFill>
                <a:srgbClr val="A86300"/>
              </a:solidFill>
              <a:ln w="9525">
                <a:noFill/>
                <a:round/>
                <a:headEnd/>
                <a:tailEnd/>
              </a:ln>
            </p:spPr>
            <p:txBody>
              <a:bodyPr/>
              <a:lstStyle/>
              <a:p>
                <a:endParaRPr lang="en-US"/>
              </a:p>
            </p:txBody>
          </p:sp>
          <p:sp>
            <p:nvSpPr>
              <p:cNvPr id="384128" name="Freeform 128"/>
              <p:cNvSpPr>
                <a:spLocks/>
              </p:cNvSpPr>
              <p:nvPr/>
            </p:nvSpPr>
            <p:spPr bwMode="auto">
              <a:xfrm>
                <a:off x="7002" y="1294"/>
                <a:ext cx="42" cy="9"/>
              </a:xfrm>
              <a:custGeom>
                <a:avLst/>
                <a:gdLst/>
                <a:ahLst/>
                <a:cxnLst>
                  <a:cxn ang="0">
                    <a:pos x="168" y="22"/>
                  </a:cxn>
                  <a:cxn ang="0">
                    <a:pos x="166" y="26"/>
                  </a:cxn>
                  <a:cxn ang="0">
                    <a:pos x="165" y="30"/>
                  </a:cxn>
                  <a:cxn ang="0">
                    <a:pos x="164" y="33"/>
                  </a:cxn>
                  <a:cxn ang="0">
                    <a:pos x="163" y="37"/>
                  </a:cxn>
                  <a:cxn ang="0">
                    <a:pos x="143" y="34"/>
                  </a:cxn>
                  <a:cxn ang="0">
                    <a:pos x="123" y="32"/>
                  </a:cxn>
                  <a:cxn ang="0">
                    <a:pos x="103" y="29"/>
                  </a:cxn>
                  <a:cxn ang="0">
                    <a:pos x="82" y="25"/>
                  </a:cxn>
                  <a:cxn ang="0">
                    <a:pos x="62" y="22"/>
                  </a:cxn>
                  <a:cxn ang="0">
                    <a:pos x="41" y="19"/>
                  </a:cxn>
                  <a:cxn ang="0">
                    <a:pos x="21" y="17"/>
                  </a:cxn>
                  <a:cxn ang="0">
                    <a:pos x="0" y="14"/>
                  </a:cxn>
                  <a:cxn ang="0">
                    <a:pos x="1" y="11"/>
                  </a:cxn>
                  <a:cxn ang="0">
                    <a:pos x="2" y="7"/>
                  </a:cxn>
                  <a:cxn ang="0">
                    <a:pos x="2" y="3"/>
                  </a:cxn>
                  <a:cxn ang="0">
                    <a:pos x="3" y="0"/>
                  </a:cxn>
                  <a:cxn ang="0">
                    <a:pos x="24" y="3"/>
                  </a:cxn>
                  <a:cxn ang="0">
                    <a:pos x="44" y="5"/>
                  </a:cxn>
                  <a:cxn ang="0">
                    <a:pos x="65" y="9"/>
                  </a:cxn>
                  <a:cxn ang="0">
                    <a:pos x="85" y="11"/>
                  </a:cxn>
                  <a:cxn ang="0">
                    <a:pos x="106" y="14"/>
                  </a:cxn>
                  <a:cxn ang="0">
                    <a:pos x="126" y="17"/>
                  </a:cxn>
                  <a:cxn ang="0">
                    <a:pos x="147" y="19"/>
                  </a:cxn>
                  <a:cxn ang="0">
                    <a:pos x="168" y="22"/>
                  </a:cxn>
                </a:cxnLst>
                <a:rect l="0" t="0" r="r" b="b"/>
                <a:pathLst>
                  <a:path w="168" h="37">
                    <a:moveTo>
                      <a:pt x="168" y="22"/>
                    </a:moveTo>
                    <a:lnTo>
                      <a:pt x="166" y="26"/>
                    </a:lnTo>
                    <a:lnTo>
                      <a:pt x="165" y="30"/>
                    </a:lnTo>
                    <a:lnTo>
                      <a:pt x="164" y="33"/>
                    </a:lnTo>
                    <a:lnTo>
                      <a:pt x="163" y="37"/>
                    </a:lnTo>
                    <a:lnTo>
                      <a:pt x="143" y="34"/>
                    </a:lnTo>
                    <a:lnTo>
                      <a:pt x="123" y="32"/>
                    </a:lnTo>
                    <a:lnTo>
                      <a:pt x="103" y="29"/>
                    </a:lnTo>
                    <a:lnTo>
                      <a:pt x="82" y="25"/>
                    </a:lnTo>
                    <a:lnTo>
                      <a:pt x="62" y="22"/>
                    </a:lnTo>
                    <a:lnTo>
                      <a:pt x="41" y="19"/>
                    </a:lnTo>
                    <a:lnTo>
                      <a:pt x="21" y="17"/>
                    </a:lnTo>
                    <a:lnTo>
                      <a:pt x="0" y="14"/>
                    </a:lnTo>
                    <a:lnTo>
                      <a:pt x="1" y="11"/>
                    </a:lnTo>
                    <a:lnTo>
                      <a:pt x="2" y="7"/>
                    </a:lnTo>
                    <a:lnTo>
                      <a:pt x="2" y="3"/>
                    </a:lnTo>
                    <a:lnTo>
                      <a:pt x="3" y="0"/>
                    </a:lnTo>
                    <a:lnTo>
                      <a:pt x="24" y="3"/>
                    </a:lnTo>
                    <a:lnTo>
                      <a:pt x="44" y="5"/>
                    </a:lnTo>
                    <a:lnTo>
                      <a:pt x="65" y="9"/>
                    </a:lnTo>
                    <a:lnTo>
                      <a:pt x="85" y="11"/>
                    </a:lnTo>
                    <a:lnTo>
                      <a:pt x="106" y="14"/>
                    </a:lnTo>
                    <a:lnTo>
                      <a:pt x="126" y="17"/>
                    </a:lnTo>
                    <a:lnTo>
                      <a:pt x="147" y="19"/>
                    </a:lnTo>
                    <a:lnTo>
                      <a:pt x="168" y="22"/>
                    </a:lnTo>
                    <a:close/>
                  </a:path>
                </a:pathLst>
              </a:custGeom>
              <a:solidFill>
                <a:srgbClr val="AD6800"/>
              </a:solidFill>
              <a:ln w="9525">
                <a:noFill/>
                <a:round/>
                <a:headEnd/>
                <a:tailEnd/>
              </a:ln>
            </p:spPr>
            <p:txBody>
              <a:bodyPr/>
              <a:lstStyle/>
              <a:p>
                <a:endParaRPr lang="en-US"/>
              </a:p>
            </p:txBody>
          </p:sp>
          <p:sp>
            <p:nvSpPr>
              <p:cNvPr id="384129" name="Freeform 129"/>
              <p:cNvSpPr>
                <a:spLocks/>
              </p:cNvSpPr>
              <p:nvPr/>
            </p:nvSpPr>
            <p:spPr bwMode="auto">
              <a:xfrm>
                <a:off x="7002" y="1295"/>
                <a:ext cx="42" cy="8"/>
              </a:xfrm>
              <a:custGeom>
                <a:avLst/>
                <a:gdLst/>
                <a:ahLst/>
                <a:cxnLst>
                  <a:cxn ang="0">
                    <a:pos x="166" y="22"/>
                  </a:cxn>
                  <a:cxn ang="0">
                    <a:pos x="165" y="25"/>
                  </a:cxn>
                  <a:cxn ang="0">
                    <a:pos x="165" y="29"/>
                  </a:cxn>
                  <a:cxn ang="0">
                    <a:pos x="164" y="32"/>
                  </a:cxn>
                  <a:cxn ang="0">
                    <a:pos x="163" y="35"/>
                  </a:cxn>
                  <a:cxn ang="0">
                    <a:pos x="143" y="32"/>
                  </a:cxn>
                  <a:cxn ang="0">
                    <a:pos x="123" y="30"/>
                  </a:cxn>
                  <a:cxn ang="0">
                    <a:pos x="103" y="26"/>
                  </a:cxn>
                  <a:cxn ang="0">
                    <a:pos x="82" y="23"/>
                  </a:cxn>
                  <a:cxn ang="0">
                    <a:pos x="62" y="21"/>
                  </a:cxn>
                  <a:cxn ang="0">
                    <a:pos x="41" y="18"/>
                  </a:cxn>
                  <a:cxn ang="0">
                    <a:pos x="21" y="15"/>
                  </a:cxn>
                  <a:cxn ang="0">
                    <a:pos x="0" y="12"/>
                  </a:cxn>
                  <a:cxn ang="0">
                    <a:pos x="1" y="9"/>
                  </a:cxn>
                  <a:cxn ang="0">
                    <a:pos x="2" y="6"/>
                  </a:cxn>
                  <a:cxn ang="0">
                    <a:pos x="2" y="3"/>
                  </a:cxn>
                  <a:cxn ang="0">
                    <a:pos x="3" y="0"/>
                  </a:cxn>
                  <a:cxn ang="0">
                    <a:pos x="24" y="3"/>
                  </a:cxn>
                  <a:cxn ang="0">
                    <a:pos x="44" y="6"/>
                  </a:cxn>
                  <a:cxn ang="0">
                    <a:pos x="65" y="9"/>
                  </a:cxn>
                  <a:cxn ang="0">
                    <a:pos x="85" y="11"/>
                  </a:cxn>
                  <a:cxn ang="0">
                    <a:pos x="106" y="14"/>
                  </a:cxn>
                  <a:cxn ang="0">
                    <a:pos x="126" y="17"/>
                  </a:cxn>
                  <a:cxn ang="0">
                    <a:pos x="147" y="19"/>
                  </a:cxn>
                  <a:cxn ang="0">
                    <a:pos x="166" y="22"/>
                  </a:cxn>
                </a:cxnLst>
                <a:rect l="0" t="0" r="r" b="b"/>
                <a:pathLst>
                  <a:path w="166" h="35">
                    <a:moveTo>
                      <a:pt x="166" y="22"/>
                    </a:moveTo>
                    <a:lnTo>
                      <a:pt x="165" y="25"/>
                    </a:lnTo>
                    <a:lnTo>
                      <a:pt x="165" y="29"/>
                    </a:lnTo>
                    <a:lnTo>
                      <a:pt x="164" y="32"/>
                    </a:lnTo>
                    <a:lnTo>
                      <a:pt x="163" y="35"/>
                    </a:lnTo>
                    <a:lnTo>
                      <a:pt x="143" y="32"/>
                    </a:lnTo>
                    <a:lnTo>
                      <a:pt x="123" y="30"/>
                    </a:lnTo>
                    <a:lnTo>
                      <a:pt x="103" y="26"/>
                    </a:lnTo>
                    <a:lnTo>
                      <a:pt x="82" y="23"/>
                    </a:lnTo>
                    <a:lnTo>
                      <a:pt x="62" y="21"/>
                    </a:lnTo>
                    <a:lnTo>
                      <a:pt x="41" y="18"/>
                    </a:lnTo>
                    <a:lnTo>
                      <a:pt x="21" y="15"/>
                    </a:lnTo>
                    <a:lnTo>
                      <a:pt x="0" y="12"/>
                    </a:lnTo>
                    <a:lnTo>
                      <a:pt x="1" y="9"/>
                    </a:lnTo>
                    <a:lnTo>
                      <a:pt x="2" y="6"/>
                    </a:lnTo>
                    <a:lnTo>
                      <a:pt x="2" y="3"/>
                    </a:lnTo>
                    <a:lnTo>
                      <a:pt x="3" y="0"/>
                    </a:lnTo>
                    <a:lnTo>
                      <a:pt x="24" y="3"/>
                    </a:lnTo>
                    <a:lnTo>
                      <a:pt x="44" y="6"/>
                    </a:lnTo>
                    <a:lnTo>
                      <a:pt x="65" y="9"/>
                    </a:lnTo>
                    <a:lnTo>
                      <a:pt x="85" y="11"/>
                    </a:lnTo>
                    <a:lnTo>
                      <a:pt x="106" y="14"/>
                    </a:lnTo>
                    <a:lnTo>
                      <a:pt x="126" y="17"/>
                    </a:lnTo>
                    <a:lnTo>
                      <a:pt x="147" y="19"/>
                    </a:lnTo>
                    <a:lnTo>
                      <a:pt x="166" y="22"/>
                    </a:lnTo>
                    <a:close/>
                  </a:path>
                </a:pathLst>
              </a:custGeom>
              <a:solidFill>
                <a:srgbClr val="B57000"/>
              </a:solidFill>
              <a:ln w="9525">
                <a:noFill/>
                <a:round/>
                <a:headEnd/>
                <a:tailEnd/>
              </a:ln>
            </p:spPr>
            <p:txBody>
              <a:bodyPr/>
              <a:lstStyle/>
              <a:p>
                <a:endParaRPr lang="en-US"/>
              </a:p>
            </p:txBody>
          </p:sp>
          <p:sp>
            <p:nvSpPr>
              <p:cNvPr id="384130" name="Freeform 130"/>
              <p:cNvSpPr>
                <a:spLocks/>
              </p:cNvSpPr>
              <p:nvPr/>
            </p:nvSpPr>
            <p:spPr bwMode="auto">
              <a:xfrm>
                <a:off x="7002" y="1295"/>
                <a:ext cx="42" cy="8"/>
              </a:xfrm>
              <a:custGeom>
                <a:avLst/>
                <a:gdLst/>
                <a:ahLst/>
                <a:cxnLst>
                  <a:cxn ang="0">
                    <a:pos x="166" y="23"/>
                  </a:cxn>
                  <a:cxn ang="0">
                    <a:pos x="165" y="25"/>
                  </a:cxn>
                  <a:cxn ang="0">
                    <a:pos x="165" y="29"/>
                  </a:cxn>
                  <a:cxn ang="0">
                    <a:pos x="164" y="32"/>
                  </a:cxn>
                  <a:cxn ang="0">
                    <a:pos x="163" y="34"/>
                  </a:cxn>
                  <a:cxn ang="0">
                    <a:pos x="143" y="31"/>
                  </a:cxn>
                  <a:cxn ang="0">
                    <a:pos x="123" y="29"/>
                  </a:cxn>
                  <a:cxn ang="0">
                    <a:pos x="103" y="25"/>
                  </a:cxn>
                  <a:cxn ang="0">
                    <a:pos x="82" y="22"/>
                  </a:cxn>
                  <a:cxn ang="0">
                    <a:pos x="62" y="20"/>
                  </a:cxn>
                  <a:cxn ang="0">
                    <a:pos x="41" y="17"/>
                  </a:cxn>
                  <a:cxn ang="0">
                    <a:pos x="21" y="15"/>
                  </a:cxn>
                  <a:cxn ang="0">
                    <a:pos x="0" y="12"/>
                  </a:cxn>
                  <a:cxn ang="0">
                    <a:pos x="1" y="9"/>
                  </a:cxn>
                  <a:cxn ang="0">
                    <a:pos x="2" y="6"/>
                  </a:cxn>
                  <a:cxn ang="0">
                    <a:pos x="2" y="3"/>
                  </a:cxn>
                  <a:cxn ang="0">
                    <a:pos x="3" y="0"/>
                  </a:cxn>
                  <a:cxn ang="0">
                    <a:pos x="24" y="3"/>
                  </a:cxn>
                  <a:cxn ang="0">
                    <a:pos x="44" y="7"/>
                  </a:cxn>
                  <a:cxn ang="0">
                    <a:pos x="65" y="10"/>
                  </a:cxn>
                  <a:cxn ang="0">
                    <a:pos x="85" y="12"/>
                  </a:cxn>
                  <a:cxn ang="0">
                    <a:pos x="106" y="15"/>
                  </a:cxn>
                  <a:cxn ang="0">
                    <a:pos x="126" y="18"/>
                  </a:cxn>
                  <a:cxn ang="0">
                    <a:pos x="147" y="20"/>
                  </a:cxn>
                  <a:cxn ang="0">
                    <a:pos x="166" y="23"/>
                  </a:cxn>
                </a:cxnLst>
                <a:rect l="0" t="0" r="r" b="b"/>
                <a:pathLst>
                  <a:path w="166" h="34">
                    <a:moveTo>
                      <a:pt x="166" y="23"/>
                    </a:moveTo>
                    <a:lnTo>
                      <a:pt x="165" y="25"/>
                    </a:lnTo>
                    <a:lnTo>
                      <a:pt x="165" y="29"/>
                    </a:lnTo>
                    <a:lnTo>
                      <a:pt x="164" y="32"/>
                    </a:lnTo>
                    <a:lnTo>
                      <a:pt x="163" y="34"/>
                    </a:lnTo>
                    <a:lnTo>
                      <a:pt x="143" y="31"/>
                    </a:lnTo>
                    <a:lnTo>
                      <a:pt x="123" y="29"/>
                    </a:lnTo>
                    <a:lnTo>
                      <a:pt x="103" y="25"/>
                    </a:lnTo>
                    <a:lnTo>
                      <a:pt x="82" y="22"/>
                    </a:lnTo>
                    <a:lnTo>
                      <a:pt x="62" y="20"/>
                    </a:lnTo>
                    <a:lnTo>
                      <a:pt x="41" y="17"/>
                    </a:lnTo>
                    <a:lnTo>
                      <a:pt x="21" y="15"/>
                    </a:lnTo>
                    <a:lnTo>
                      <a:pt x="0" y="12"/>
                    </a:lnTo>
                    <a:lnTo>
                      <a:pt x="1" y="9"/>
                    </a:lnTo>
                    <a:lnTo>
                      <a:pt x="2" y="6"/>
                    </a:lnTo>
                    <a:lnTo>
                      <a:pt x="2" y="3"/>
                    </a:lnTo>
                    <a:lnTo>
                      <a:pt x="3" y="0"/>
                    </a:lnTo>
                    <a:lnTo>
                      <a:pt x="24" y="3"/>
                    </a:lnTo>
                    <a:lnTo>
                      <a:pt x="44" y="7"/>
                    </a:lnTo>
                    <a:lnTo>
                      <a:pt x="65" y="10"/>
                    </a:lnTo>
                    <a:lnTo>
                      <a:pt x="85" y="12"/>
                    </a:lnTo>
                    <a:lnTo>
                      <a:pt x="106" y="15"/>
                    </a:lnTo>
                    <a:lnTo>
                      <a:pt x="126" y="18"/>
                    </a:lnTo>
                    <a:lnTo>
                      <a:pt x="147" y="20"/>
                    </a:lnTo>
                    <a:lnTo>
                      <a:pt x="166" y="23"/>
                    </a:lnTo>
                    <a:close/>
                  </a:path>
                </a:pathLst>
              </a:custGeom>
              <a:solidFill>
                <a:srgbClr val="BC7700"/>
              </a:solidFill>
              <a:ln w="9525">
                <a:noFill/>
                <a:round/>
                <a:headEnd/>
                <a:tailEnd/>
              </a:ln>
            </p:spPr>
            <p:txBody>
              <a:bodyPr/>
              <a:lstStyle/>
              <a:p>
                <a:endParaRPr lang="en-US"/>
              </a:p>
            </p:txBody>
          </p:sp>
          <p:sp>
            <p:nvSpPr>
              <p:cNvPr id="384131" name="Freeform 131"/>
              <p:cNvSpPr>
                <a:spLocks/>
              </p:cNvSpPr>
              <p:nvPr/>
            </p:nvSpPr>
            <p:spPr bwMode="auto">
              <a:xfrm>
                <a:off x="7002" y="1295"/>
                <a:ext cx="42" cy="8"/>
              </a:xfrm>
              <a:custGeom>
                <a:avLst/>
                <a:gdLst/>
                <a:ahLst/>
                <a:cxnLst>
                  <a:cxn ang="0">
                    <a:pos x="166" y="23"/>
                  </a:cxn>
                  <a:cxn ang="0">
                    <a:pos x="165" y="25"/>
                  </a:cxn>
                  <a:cxn ang="0">
                    <a:pos x="165" y="28"/>
                  </a:cxn>
                  <a:cxn ang="0">
                    <a:pos x="164" y="31"/>
                  </a:cxn>
                  <a:cxn ang="0">
                    <a:pos x="163" y="33"/>
                  </a:cxn>
                  <a:cxn ang="0">
                    <a:pos x="143" y="30"/>
                  </a:cxn>
                  <a:cxn ang="0">
                    <a:pos x="123" y="27"/>
                  </a:cxn>
                  <a:cxn ang="0">
                    <a:pos x="103" y="23"/>
                  </a:cxn>
                  <a:cxn ang="0">
                    <a:pos x="82" y="21"/>
                  </a:cxn>
                  <a:cxn ang="0">
                    <a:pos x="62" y="18"/>
                  </a:cxn>
                  <a:cxn ang="0">
                    <a:pos x="41" y="15"/>
                  </a:cxn>
                  <a:cxn ang="0">
                    <a:pos x="21" y="13"/>
                  </a:cxn>
                  <a:cxn ang="0">
                    <a:pos x="0" y="10"/>
                  </a:cxn>
                  <a:cxn ang="0">
                    <a:pos x="1" y="8"/>
                  </a:cxn>
                  <a:cxn ang="0">
                    <a:pos x="2" y="5"/>
                  </a:cxn>
                  <a:cxn ang="0">
                    <a:pos x="2" y="2"/>
                  </a:cxn>
                  <a:cxn ang="0">
                    <a:pos x="3" y="0"/>
                  </a:cxn>
                  <a:cxn ang="0">
                    <a:pos x="24" y="3"/>
                  </a:cxn>
                  <a:cxn ang="0">
                    <a:pos x="44" y="6"/>
                  </a:cxn>
                  <a:cxn ang="0">
                    <a:pos x="65" y="9"/>
                  </a:cxn>
                  <a:cxn ang="0">
                    <a:pos x="85" y="12"/>
                  </a:cxn>
                  <a:cxn ang="0">
                    <a:pos x="106" y="15"/>
                  </a:cxn>
                  <a:cxn ang="0">
                    <a:pos x="126" y="18"/>
                  </a:cxn>
                  <a:cxn ang="0">
                    <a:pos x="147" y="20"/>
                  </a:cxn>
                  <a:cxn ang="0">
                    <a:pos x="166" y="23"/>
                  </a:cxn>
                </a:cxnLst>
                <a:rect l="0" t="0" r="r" b="b"/>
                <a:pathLst>
                  <a:path w="166" h="33">
                    <a:moveTo>
                      <a:pt x="166" y="23"/>
                    </a:moveTo>
                    <a:lnTo>
                      <a:pt x="165" y="25"/>
                    </a:lnTo>
                    <a:lnTo>
                      <a:pt x="165" y="28"/>
                    </a:lnTo>
                    <a:lnTo>
                      <a:pt x="164" y="31"/>
                    </a:lnTo>
                    <a:lnTo>
                      <a:pt x="163" y="33"/>
                    </a:lnTo>
                    <a:lnTo>
                      <a:pt x="143" y="30"/>
                    </a:lnTo>
                    <a:lnTo>
                      <a:pt x="123" y="27"/>
                    </a:lnTo>
                    <a:lnTo>
                      <a:pt x="103" y="23"/>
                    </a:lnTo>
                    <a:lnTo>
                      <a:pt x="82" y="21"/>
                    </a:lnTo>
                    <a:lnTo>
                      <a:pt x="62" y="18"/>
                    </a:lnTo>
                    <a:lnTo>
                      <a:pt x="41" y="15"/>
                    </a:lnTo>
                    <a:lnTo>
                      <a:pt x="21" y="13"/>
                    </a:lnTo>
                    <a:lnTo>
                      <a:pt x="0" y="10"/>
                    </a:lnTo>
                    <a:lnTo>
                      <a:pt x="1" y="8"/>
                    </a:lnTo>
                    <a:lnTo>
                      <a:pt x="2" y="5"/>
                    </a:lnTo>
                    <a:lnTo>
                      <a:pt x="2" y="2"/>
                    </a:lnTo>
                    <a:lnTo>
                      <a:pt x="3" y="0"/>
                    </a:lnTo>
                    <a:lnTo>
                      <a:pt x="24" y="3"/>
                    </a:lnTo>
                    <a:lnTo>
                      <a:pt x="44" y="6"/>
                    </a:lnTo>
                    <a:lnTo>
                      <a:pt x="65" y="9"/>
                    </a:lnTo>
                    <a:lnTo>
                      <a:pt x="85" y="12"/>
                    </a:lnTo>
                    <a:lnTo>
                      <a:pt x="106" y="15"/>
                    </a:lnTo>
                    <a:lnTo>
                      <a:pt x="126" y="18"/>
                    </a:lnTo>
                    <a:lnTo>
                      <a:pt x="147" y="20"/>
                    </a:lnTo>
                    <a:lnTo>
                      <a:pt x="166" y="23"/>
                    </a:lnTo>
                    <a:close/>
                  </a:path>
                </a:pathLst>
              </a:custGeom>
              <a:solidFill>
                <a:srgbClr val="C48200"/>
              </a:solidFill>
              <a:ln w="9525">
                <a:noFill/>
                <a:round/>
                <a:headEnd/>
                <a:tailEnd/>
              </a:ln>
            </p:spPr>
            <p:txBody>
              <a:bodyPr/>
              <a:lstStyle/>
              <a:p>
                <a:endParaRPr lang="en-US"/>
              </a:p>
            </p:txBody>
          </p:sp>
          <p:sp>
            <p:nvSpPr>
              <p:cNvPr id="384132" name="Freeform 132"/>
              <p:cNvSpPr>
                <a:spLocks/>
              </p:cNvSpPr>
              <p:nvPr/>
            </p:nvSpPr>
            <p:spPr bwMode="auto">
              <a:xfrm>
                <a:off x="7002" y="1295"/>
                <a:ext cx="42" cy="8"/>
              </a:xfrm>
              <a:custGeom>
                <a:avLst/>
                <a:gdLst/>
                <a:ahLst/>
                <a:cxnLst>
                  <a:cxn ang="0">
                    <a:pos x="166" y="23"/>
                  </a:cxn>
                  <a:cxn ang="0">
                    <a:pos x="165" y="26"/>
                  </a:cxn>
                  <a:cxn ang="0">
                    <a:pos x="165" y="27"/>
                  </a:cxn>
                  <a:cxn ang="0">
                    <a:pos x="164" y="29"/>
                  </a:cxn>
                  <a:cxn ang="0">
                    <a:pos x="163" y="31"/>
                  </a:cxn>
                  <a:cxn ang="0">
                    <a:pos x="143" y="28"/>
                  </a:cxn>
                  <a:cxn ang="0">
                    <a:pos x="123" y="26"/>
                  </a:cxn>
                  <a:cxn ang="0">
                    <a:pos x="103" y="22"/>
                  </a:cxn>
                  <a:cxn ang="0">
                    <a:pos x="82" y="19"/>
                  </a:cxn>
                  <a:cxn ang="0">
                    <a:pos x="62" y="17"/>
                  </a:cxn>
                  <a:cxn ang="0">
                    <a:pos x="41" y="14"/>
                  </a:cxn>
                  <a:cxn ang="0">
                    <a:pos x="21" y="11"/>
                  </a:cxn>
                  <a:cxn ang="0">
                    <a:pos x="0" y="8"/>
                  </a:cxn>
                  <a:cxn ang="0">
                    <a:pos x="1" y="6"/>
                  </a:cxn>
                  <a:cxn ang="0">
                    <a:pos x="2" y="5"/>
                  </a:cxn>
                  <a:cxn ang="0">
                    <a:pos x="2" y="2"/>
                  </a:cxn>
                  <a:cxn ang="0">
                    <a:pos x="3" y="0"/>
                  </a:cxn>
                  <a:cxn ang="0">
                    <a:pos x="24" y="4"/>
                  </a:cxn>
                  <a:cxn ang="0">
                    <a:pos x="44" y="6"/>
                  </a:cxn>
                  <a:cxn ang="0">
                    <a:pos x="65" y="9"/>
                  </a:cxn>
                  <a:cxn ang="0">
                    <a:pos x="85" y="12"/>
                  </a:cxn>
                  <a:cxn ang="0">
                    <a:pos x="106" y="14"/>
                  </a:cxn>
                  <a:cxn ang="0">
                    <a:pos x="126" y="17"/>
                  </a:cxn>
                  <a:cxn ang="0">
                    <a:pos x="147" y="20"/>
                  </a:cxn>
                  <a:cxn ang="0">
                    <a:pos x="166" y="23"/>
                  </a:cxn>
                </a:cxnLst>
                <a:rect l="0" t="0" r="r" b="b"/>
                <a:pathLst>
                  <a:path w="166" h="31">
                    <a:moveTo>
                      <a:pt x="166" y="23"/>
                    </a:moveTo>
                    <a:lnTo>
                      <a:pt x="165" y="26"/>
                    </a:lnTo>
                    <a:lnTo>
                      <a:pt x="165" y="27"/>
                    </a:lnTo>
                    <a:lnTo>
                      <a:pt x="164" y="29"/>
                    </a:lnTo>
                    <a:lnTo>
                      <a:pt x="163" y="31"/>
                    </a:lnTo>
                    <a:lnTo>
                      <a:pt x="143" y="28"/>
                    </a:lnTo>
                    <a:lnTo>
                      <a:pt x="123" y="26"/>
                    </a:lnTo>
                    <a:lnTo>
                      <a:pt x="103" y="22"/>
                    </a:lnTo>
                    <a:lnTo>
                      <a:pt x="82" y="19"/>
                    </a:lnTo>
                    <a:lnTo>
                      <a:pt x="62" y="17"/>
                    </a:lnTo>
                    <a:lnTo>
                      <a:pt x="41" y="14"/>
                    </a:lnTo>
                    <a:lnTo>
                      <a:pt x="21" y="11"/>
                    </a:lnTo>
                    <a:lnTo>
                      <a:pt x="0" y="8"/>
                    </a:lnTo>
                    <a:lnTo>
                      <a:pt x="1" y="6"/>
                    </a:lnTo>
                    <a:lnTo>
                      <a:pt x="2" y="5"/>
                    </a:lnTo>
                    <a:lnTo>
                      <a:pt x="2" y="2"/>
                    </a:lnTo>
                    <a:lnTo>
                      <a:pt x="3" y="0"/>
                    </a:lnTo>
                    <a:lnTo>
                      <a:pt x="24" y="4"/>
                    </a:lnTo>
                    <a:lnTo>
                      <a:pt x="44" y="6"/>
                    </a:lnTo>
                    <a:lnTo>
                      <a:pt x="65" y="9"/>
                    </a:lnTo>
                    <a:lnTo>
                      <a:pt x="85" y="12"/>
                    </a:lnTo>
                    <a:lnTo>
                      <a:pt x="106" y="14"/>
                    </a:lnTo>
                    <a:lnTo>
                      <a:pt x="126" y="17"/>
                    </a:lnTo>
                    <a:lnTo>
                      <a:pt x="147" y="20"/>
                    </a:lnTo>
                    <a:lnTo>
                      <a:pt x="166" y="23"/>
                    </a:lnTo>
                    <a:close/>
                  </a:path>
                </a:pathLst>
              </a:custGeom>
              <a:solidFill>
                <a:srgbClr val="C98700"/>
              </a:solidFill>
              <a:ln w="9525">
                <a:noFill/>
                <a:round/>
                <a:headEnd/>
                <a:tailEnd/>
              </a:ln>
            </p:spPr>
            <p:txBody>
              <a:bodyPr/>
              <a:lstStyle/>
              <a:p>
                <a:endParaRPr lang="en-US"/>
              </a:p>
            </p:txBody>
          </p:sp>
          <p:sp>
            <p:nvSpPr>
              <p:cNvPr id="384133" name="Freeform 133"/>
              <p:cNvSpPr>
                <a:spLocks/>
              </p:cNvSpPr>
              <p:nvPr/>
            </p:nvSpPr>
            <p:spPr bwMode="auto">
              <a:xfrm>
                <a:off x="7002" y="1295"/>
                <a:ext cx="42" cy="7"/>
              </a:xfrm>
              <a:custGeom>
                <a:avLst/>
                <a:gdLst/>
                <a:ahLst/>
                <a:cxnLst>
                  <a:cxn ang="0">
                    <a:pos x="166" y="22"/>
                  </a:cxn>
                  <a:cxn ang="0">
                    <a:pos x="163" y="29"/>
                  </a:cxn>
                  <a:cxn ang="0">
                    <a:pos x="0" y="7"/>
                  </a:cxn>
                  <a:cxn ang="0">
                    <a:pos x="2" y="0"/>
                  </a:cxn>
                  <a:cxn ang="0">
                    <a:pos x="166" y="22"/>
                  </a:cxn>
                </a:cxnLst>
                <a:rect l="0" t="0" r="r" b="b"/>
                <a:pathLst>
                  <a:path w="166" h="29">
                    <a:moveTo>
                      <a:pt x="166" y="22"/>
                    </a:moveTo>
                    <a:lnTo>
                      <a:pt x="163" y="29"/>
                    </a:lnTo>
                    <a:lnTo>
                      <a:pt x="0" y="7"/>
                    </a:lnTo>
                    <a:lnTo>
                      <a:pt x="2" y="0"/>
                    </a:lnTo>
                    <a:lnTo>
                      <a:pt x="166" y="22"/>
                    </a:lnTo>
                    <a:close/>
                  </a:path>
                </a:pathLst>
              </a:custGeom>
              <a:solidFill>
                <a:srgbClr val="D18E00"/>
              </a:solidFill>
              <a:ln w="9525">
                <a:noFill/>
                <a:round/>
                <a:headEnd/>
                <a:tailEnd/>
              </a:ln>
            </p:spPr>
            <p:txBody>
              <a:bodyPr/>
              <a:lstStyle/>
              <a:p>
                <a:endParaRPr lang="en-US"/>
              </a:p>
            </p:txBody>
          </p:sp>
          <p:sp>
            <p:nvSpPr>
              <p:cNvPr id="384134" name="Freeform 134"/>
              <p:cNvSpPr>
                <a:spLocks/>
              </p:cNvSpPr>
              <p:nvPr/>
            </p:nvSpPr>
            <p:spPr bwMode="auto">
              <a:xfrm>
                <a:off x="6870" y="1407"/>
                <a:ext cx="369" cy="92"/>
              </a:xfrm>
              <a:custGeom>
                <a:avLst/>
                <a:gdLst/>
                <a:ahLst/>
                <a:cxnLst>
                  <a:cxn ang="0">
                    <a:pos x="1437" y="263"/>
                  </a:cxn>
                  <a:cxn ang="0">
                    <a:pos x="1355" y="253"/>
                  </a:cxn>
                  <a:cxn ang="0">
                    <a:pos x="1276" y="241"/>
                  </a:cxn>
                  <a:cxn ang="0">
                    <a:pos x="1195" y="229"/>
                  </a:cxn>
                  <a:cxn ang="0">
                    <a:pos x="1117" y="215"/>
                  </a:cxn>
                  <a:cxn ang="0">
                    <a:pos x="1037" y="201"/>
                  </a:cxn>
                  <a:cxn ang="0">
                    <a:pos x="958" y="185"/>
                  </a:cxn>
                  <a:cxn ang="0">
                    <a:pos x="878" y="168"/>
                  </a:cxn>
                  <a:cxn ang="0">
                    <a:pos x="559" y="109"/>
                  </a:cxn>
                  <a:cxn ang="0">
                    <a:pos x="486" y="101"/>
                  </a:cxn>
                  <a:cxn ang="0">
                    <a:pos x="415" y="93"/>
                  </a:cxn>
                  <a:cxn ang="0">
                    <a:pos x="345" y="83"/>
                  </a:cxn>
                  <a:cxn ang="0">
                    <a:pos x="276" y="72"/>
                  </a:cxn>
                  <a:cxn ang="0">
                    <a:pos x="208" y="58"/>
                  </a:cxn>
                  <a:cxn ang="0">
                    <a:pos x="139" y="41"/>
                  </a:cxn>
                  <a:cxn ang="0">
                    <a:pos x="70" y="23"/>
                  </a:cxn>
                  <a:cxn ang="0">
                    <a:pos x="0" y="0"/>
                  </a:cxn>
                  <a:cxn ang="0">
                    <a:pos x="51" y="105"/>
                  </a:cxn>
                  <a:cxn ang="0">
                    <a:pos x="114" y="125"/>
                  </a:cxn>
                  <a:cxn ang="0">
                    <a:pos x="176" y="141"/>
                  </a:cxn>
                  <a:cxn ang="0">
                    <a:pos x="236" y="153"/>
                  </a:cxn>
                  <a:cxn ang="0">
                    <a:pos x="297" y="165"/>
                  </a:cxn>
                  <a:cxn ang="0">
                    <a:pos x="359" y="173"/>
                  </a:cxn>
                  <a:cxn ang="0">
                    <a:pos x="423" y="182"/>
                  </a:cxn>
                  <a:cxn ang="0">
                    <a:pos x="488" y="191"/>
                  </a:cxn>
                  <a:cxn ang="0">
                    <a:pos x="740" y="232"/>
                  </a:cxn>
                  <a:cxn ang="0">
                    <a:pos x="974" y="277"/>
                  </a:cxn>
                  <a:cxn ang="0">
                    <a:pos x="1040" y="294"/>
                  </a:cxn>
                  <a:cxn ang="0">
                    <a:pos x="1106" y="309"/>
                  </a:cxn>
                  <a:cxn ang="0">
                    <a:pos x="1171" y="324"/>
                  </a:cxn>
                  <a:cxn ang="0">
                    <a:pos x="1236" y="337"/>
                  </a:cxn>
                  <a:cxn ang="0">
                    <a:pos x="1302" y="348"/>
                  </a:cxn>
                  <a:cxn ang="0">
                    <a:pos x="1369" y="357"/>
                  </a:cxn>
                  <a:cxn ang="0">
                    <a:pos x="1438" y="364"/>
                  </a:cxn>
                  <a:cxn ang="0">
                    <a:pos x="1479" y="269"/>
                  </a:cxn>
                </a:cxnLst>
                <a:rect l="0" t="0" r="r" b="b"/>
                <a:pathLst>
                  <a:path w="1479" h="366">
                    <a:moveTo>
                      <a:pt x="1479" y="269"/>
                    </a:moveTo>
                    <a:lnTo>
                      <a:pt x="1437" y="263"/>
                    </a:lnTo>
                    <a:lnTo>
                      <a:pt x="1396" y="258"/>
                    </a:lnTo>
                    <a:lnTo>
                      <a:pt x="1355" y="253"/>
                    </a:lnTo>
                    <a:lnTo>
                      <a:pt x="1315" y="247"/>
                    </a:lnTo>
                    <a:lnTo>
                      <a:pt x="1276" y="241"/>
                    </a:lnTo>
                    <a:lnTo>
                      <a:pt x="1235" y="235"/>
                    </a:lnTo>
                    <a:lnTo>
                      <a:pt x="1195" y="229"/>
                    </a:lnTo>
                    <a:lnTo>
                      <a:pt x="1156" y="222"/>
                    </a:lnTo>
                    <a:lnTo>
                      <a:pt x="1117" y="215"/>
                    </a:lnTo>
                    <a:lnTo>
                      <a:pt x="1077" y="208"/>
                    </a:lnTo>
                    <a:lnTo>
                      <a:pt x="1037" y="201"/>
                    </a:lnTo>
                    <a:lnTo>
                      <a:pt x="998" y="193"/>
                    </a:lnTo>
                    <a:lnTo>
                      <a:pt x="958" y="185"/>
                    </a:lnTo>
                    <a:lnTo>
                      <a:pt x="918" y="176"/>
                    </a:lnTo>
                    <a:lnTo>
                      <a:pt x="878" y="168"/>
                    </a:lnTo>
                    <a:lnTo>
                      <a:pt x="838" y="159"/>
                    </a:lnTo>
                    <a:lnTo>
                      <a:pt x="559" y="109"/>
                    </a:lnTo>
                    <a:lnTo>
                      <a:pt x="523" y="105"/>
                    </a:lnTo>
                    <a:lnTo>
                      <a:pt x="486" y="101"/>
                    </a:lnTo>
                    <a:lnTo>
                      <a:pt x="451" y="97"/>
                    </a:lnTo>
                    <a:lnTo>
                      <a:pt x="415" y="93"/>
                    </a:lnTo>
                    <a:lnTo>
                      <a:pt x="380" y="87"/>
                    </a:lnTo>
                    <a:lnTo>
                      <a:pt x="345" y="83"/>
                    </a:lnTo>
                    <a:lnTo>
                      <a:pt x="311" y="77"/>
                    </a:lnTo>
                    <a:lnTo>
                      <a:pt x="276" y="72"/>
                    </a:lnTo>
                    <a:lnTo>
                      <a:pt x="242" y="64"/>
                    </a:lnTo>
                    <a:lnTo>
                      <a:pt x="208" y="58"/>
                    </a:lnTo>
                    <a:lnTo>
                      <a:pt x="174" y="50"/>
                    </a:lnTo>
                    <a:lnTo>
                      <a:pt x="139" y="41"/>
                    </a:lnTo>
                    <a:lnTo>
                      <a:pt x="105" y="32"/>
                    </a:lnTo>
                    <a:lnTo>
                      <a:pt x="70" y="23"/>
                    </a:lnTo>
                    <a:lnTo>
                      <a:pt x="36" y="11"/>
                    </a:lnTo>
                    <a:lnTo>
                      <a:pt x="0" y="0"/>
                    </a:lnTo>
                    <a:lnTo>
                      <a:pt x="19" y="94"/>
                    </a:lnTo>
                    <a:lnTo>
                      <a:pt x="51" y="105"/>
                    </a:lnTo>
                    <a:lnTo>
                      <a:pt x="83" y="116"/>
                    </a:lnTo>
                    <a:lnTo>
                      <a:pt x="114" y="125"/>
                    </a:lnTo>
                    <a:lnTo>
                      <a:pt x="145" y="134"/>
                    </a:lnTo>
                    <a:lnTo>
                      <a:pt x="176" y="141"/>
                    </a:lnTo>
                    <a:lnTo>
                      <a:pt x="206" y="148"/>
                    </a:lnTo>
                    <a:lnTo>
                      <a:pt x="236" y="153"/>
                    </a:lnTo>
                    <a:lnTo>
                      <a:pt x="267" y="160"/>
                    </a:lnTo>
                    <a:lnTo>
                      <a:pt x="297" y="165"/>
                    </a:lnTo>
                    <a:lnTo>
                      <a:pt x="328" y="169"/>
                    </a:lnTo>
                    <a:lnTo>
                      <a:pt x="359" y="173"/>
                    </a:lnTo>
                    <a:lnTo>
                      <a:pt x="391" y="178"/>
                    </a:lnTo>
                    <a:lnTo>
                      <a:pt x="423" y="182"/>
                    </a:lnTo>
                    <a:lnTo>
                      <a:pt x="455" y="186"/>
                    </a:lnTo>
                    <a:lnTo>
                      <a:pt x="488" y="191"/>
                    </a:lnTo>
                    <a:lnTo>
                      <a:pt x="523" y="195"/>
                    </a:lnTo>
                    <a:lnTo>
                      <a:pt x="740" y="232"/>
                    </a:lnTo>
                    <a:lnTo>
                      <a:pt x="940" y="269"/>
                    </a:lnTo>
                    <a:lnTo>
                      <a:pt x="974" y="277"/>
                    </a:lnTo>
                    <a:lnTo>
                      <a:pt x="1007" y="285"/>
                    </a:lnTo>
                    <a:lnTo>
                      <a:pt x="1040" y="294"/>
                    </a:lnTo>
                    <a:lnTo>
                      <a:pt x="1074" y="302"/>
                    </a:lnTo>
                    <a:lnTo>
                      <a:pt x="1106" y="309"/>
                    </a:lnTo>
                    <a:lnTo>
                      <a:pt x="1139" y="317"/>
                    </a:lnTo>
                    <a:lnTo>
                      <a:pt x="1171" y="324"/>
                    </a:lnTo>
                    <a:lnTo>
                      <a:pt x="1204" y="330"/>
                    </a:lnTo>
                    <a:lnTo>
                      <a:pt x="1236" y="337"/>
                    </a:lnTo>
                    <a:lnTo>
                      <a:pt x="1269" y="343"/>
                    </a:lnTo>
                    <a:lnTo>
                      <a:pt x="1302" y="348"/>
                    </a:lnTo>
                    <a:lnTo>
                      <a:pt x="1335" y="352"/>
                    </a:lnTo>
                    <a:lnTo>
                      <a:pt x="1369" y="357"/>
                    </a:lnTo>
                    <a:lnTo>
                      <a:pt x="1403" y="361"/>
                    </a:lnTo>
                    <a:lnTo>
                      <a:pt x="1438" y="364"/>
                    </a:lnTo>
                    <a:lnTo>
                      <a:pt x="1472" y="366"/>
                    </a:lnTo>
                    <a:lnTo>
                      <a:pt x="1479" y="269"/>
                    </a:lnTo>
                    <a:close/>
                  </a:path>
                </a:pathLst>
              </a:custGeom>
              <a:solidFill>
                <a:srgbClr val="B76B05"/>
              </a:solidFill>
              <a:ln w="9525">
                <a:noFill/>
                <a:round/>
                <a:headEnd/>
                <a:tailEnd/>
              </a:ln>
            </p:spPr>
            <p:txBody>
              <a:bodyPr/>
              <a:lstStyle/>
              <a:p>
                <a:endParaRPr lang="en-US"/>
              </a:p>
            </p:txBody>
          </p:sp>
          <p:sp>
            <p:nvSpPr>
              <p:cNvPr id="384135" name="Freeform 135"/>
              <p:cNvSpPr>
                <a:spLocks/>
              </p:cNvSpPr>
              <p:nvPr/>
            </p:nvSpPr>
            <p:spPr bwMode="auto">
              <a:xfrm>
                <a:off x="6869" y="1401"/>
                <a:ext cx="375" cy="82"/>
              </a:xfrm>
              <a:custGeom>
                <a:avLst/>
                <a:gdLst/>
                <a:ahLst/>
                <a:cxnLst>
                  <a:cxn ang="0">
                    <a:pos x="1498" y="273"/>
                  </a:cxn>
                  <a:cxn ang="0">
                    <a:pos x="1419" y="263"/>
                  </a:cxn>
                  <a:cxn ang="0">
                    <a:pos x="1339" y="253"/>
                  </a:cxn>
                  <a:cxn ang="0">
                    <a:pos x="1260" y="241"/>
                  </a:cxn>
                  <a:cxn ang="0">
                    <a:pos x="1181" y="229"/>
                  </a:cxn>
                  <a:cxn ang="0">
                    <a:pos x="1103" y="216"/>
                  </a:cxn>
                  <a:cxn ang="0">
                    <a:pos x="1025" y="201"/>
                  </a:cxn>
                  <a:cxn ang="0">
                    <a:pos x="947" y="187"/>
                  </a:cxn>
                  <a:cxn ang="0">
                    <a:pos x="869" y="171"/>
                  </a:cxn>
                  <a:cxn ang="0">
                    <a:pos x="797" y="156"/>
                  </a:cxn>
                  <a:cxn ang="0">
                    <a:pos x="725" y="143"/>
                  </a:cxn>
                  <a:cxn ang="0">
                    <a:pos x="653" y="131"/>
                  </a:cxn>
                  <a:cxn ang="0">
                    <a:pos x="582" y="119"/>
                  </a:cxn>
                  <a:cxn ang="0">
                    <a:pos x="511" y="108"/>
                  </a:cxn>
                  <a:cxn ang="0">
                    <a:pos x="440" y="98"/>
                  </a:cxn>
                  <a:cxn ang="0">
                    <a:pos x="368" y="87"/>
                  </a:cxn>
                  <a:cxn ang="0">
                    <a:pos x="295" y="77"/>
                  </a:cxn>
                  <a:cxn ang="0">
                    <a:pos x="21" y="0"/>
                  </a:cxn>
                  <a:cxn ang="0">
                    <a:pos x="33" y="52"/>
                  </a:cxn>
                  <a:cxn ang="0">
                    <a:pos x="288" y="117"/>
                  </a:cxn>
                  <a:cxn ang="0">
                    <a:pos x="365" y="127"/>
                  </a:cxn>
                  <a:cxn ang="0">
                    <a:pos x="442" y="139"/>
                  </a:cxn>
                  <a:cxn ang="0">
                    <a:pos x="519" y="151"/>
                  </a:cxn>
                  <a:cxn ang="0">
                    <a:pos x="596" y="163"/>
                  </a:cxn>
                  <a:cxn ang="0">
                    <a:pos x="672" y="176"/>
                  </a:cxn>
                  <a:cxn ang="0">
                    <a:pos x="750" y="189"/>
                  </a:cxn>
                  <a:cxn ang="0">
                    <a:pos x="827" y="202"/>
                  </a:cxn>
                  <a:cxn ang="0">
                    <a:pos x="903" y="217"/>
                  </a:cxn>
                  <a:cxn ang="0">
                    <a:pos x="980" y="234"/>
                  </a:cxn>
                  <a:cxn ang="0">
                    <a:pos x="1056" y="250"/>
                  </a:cxn>
                  <a:cxn ang="0">
                    <a:pos x="1131" y="265"/>
                  </a:cxn>
                  <a:cxn ang="0">
                    <a:pos x="1208" y="279"/>
                  </a:cxn>
                  <a:cxn ang="0">
                    <a:pos x="1284" y="292"/>
                  </a:cxn>
                  <a:cxn ang="0">
                    <a:pos x="1361" y="307"/>
                  </a:cxn>
                  <a:cxn ang="0">
                    <a:pos x="1438" y="321"/>
                  </a:cxn>
                  <a:cxn ang="0">
                    <a:pos x="1485" y="299"/>
                  </a:cxn>
                </a:cxnLst>
                <a:rect l="0" t="0" r="r" b="b"/>
                <a:pathLst>
                  <a:path w="1498" h="328">
                    <a:moveTo>
                      <a:pt x="1485" y="299"/>
                    </a:moveTo>
                    <a:lnTo>
                      <a:pt x="1498" y="273"/>
                    </a:lnTo>
                    <a:lnTo>
                      <a:pt x="1459" y="267"/>
                    </a:lnTo>
                    <a:lnTo>
                      <a:pt x="1419" y="263"/>
                    </a:lnTo>
                    <a:lnTo>
                      <a:pt x="1379" y="258"/>
                    </a:lnTo>
                    <a:lnTo>
                      <a:pt x="1339" y="253"/>
                    </a:lnTo>
                    <a:lnTo>
                      <a:pt x="1300" y="246"/>
                    </a:lnTo>
                    <a:lnTo>
                      <a:pt x="1260" y="241"/>
                    </a:lnTo>
                    <a:lnTo>
                      <a:pt x="1221" y="235"/>
                    </a:lnTo>
                    <a:lnTo>
                      <a:pt x="1181" y="229"/>
                    </a:lnTo>
                    <a:lnTo>
                      <a:pt x="1143" y="222"/>
                    </a:lnTo>
                    <a:lnTo>
                      <a:pt x="1103" y="216"/>
                    </a:lnTo>
                    <a:lnTo>
                      <a:pt x="1064" y="209"/>
                    </a:lnTo>
                    <a:lnTo>
                      <a:pt x="1025" y="201"/>
                    </a:lnTo>
                    <a:lnTo>
                      <a:pt x="986" y="194"/>
                    </a:lnTo>
                    <a:lnTo>
                      <a:pt x="947" y="187"/>
                    </a:lnTo>
                    <a:lnTo>
                      <a:pt x="908" y="179"/>
                    </a:lnTo>
                    <a:lnTo>
                      <a:pt x="869" y="171"/>
                    </a:lnTo>
                    <a:lnTo>
                      <a:pt x="832" y="164"/>
                    </a:lnTo>
                    <a:lnTo>
                      <a:pt x="797" y="156"/>
                    </a:lnTo>
                    <a:lnTo>
                      <a:pt x="761" y="150"/>
                    </a:lnTo>
                    <a:lnTo>
                      <a:pt x="725" y="143"/>
                    </a:lnTo>
                    <a:lnTo>
                      <a:pt x="689" y="136"/>
                    </a:lnTo>
                    <a:lnTo>
                      <a:pt x="653" y="131"/>
                    </a:lnTo>
                    <a:lnTo>
                      <a:pt x="618" y="125"/>
                    </a:lnTo>
                    <a:lnTo>
                      <a:pt x="582" y="119"/>
                    </a:lnTo>
                    <a:lnTo>
                      <a:pt x="547" y="113"/>
                    </a:lnTo>
                    <a:lnTo>
                      <a:pt x="511" y="108"/>
                    </a:lnTo>
                    <a:lnTo>
                      <a:pt x="476" y="103"/>
                    </a:lnTo>
                    <a:lnTo>
                      <a:pt x="440" y="98"/>
                    </a:lnTo>
                    <a:lnTo>
                      <a:pt x="404" y="93"/>
                    </a:lnTo>
                    <a:lnTo>
                      <a:pt x="368" y="87"/>
                    </a:lnTo>
                    <a:lnTo>
                      <a:pt x="331" y="82"/>
                    </a:lnTo>
                    <a:lnTo>
                      <a:pt x="295" y="77"/>
                    </a:lnTo>
                    <a:lnTo>
                      <a:pt x="122" y="35"/>
                    </a:lnTo>
                    <a:lnTo>
                      <a:pt x="21" y="0"/>
                    </a:lnTo>
                    <a:lnTo>
                      <a:pt x="0" y="25"/>
                    </a:lnTo>
                    <a:lnTo>
                      <a:pt x="33" y="52"/>
                    </a:lnTo>
                    <a:lnTo>
                      <a:pt x="249" y="111"/>
                    </a:lnTo>
                    <a:lnTo>
                      <a:pt x="288" y="117"/>
                    </a:lnTo>
                    <a:lnTo>
                      <a:pt x="326" y="122"/>
                    </a:lnTo>
                    <a:lnTo>
                      <a:pt x="365" y="127"/>
                    </a:lnTo>
                    <a:lnTo>
                      <a:pt x="404" y="133"/>
                    </a:lnTo>
                    <a:lnTo>
                      <a:pt x="442" y="139"/>
                    </a:lnTo>
                    <a:lnTo>
                      <a:pt x="480" y="145"/>
                    </a:lnTo>
                    <a:lnTo>
                      <a:pt x="519" y="151"/>
                    </a:lnTo>
                    <a:lnTo>
                      <a:pt x="557" y="156"/>
                    </a:lnTo>
                    <a:lnTo>
                      <a:pt x="596" y="163"/>
                    </a:lnTo>
                    <a:lnTo>
                      <a:pt x="635" y="169"/>
                    </a:lnTo>
                    <a:lnTo>
                      <a:pt x="672" y="176"/>
                    </a:lnTo>
                    <a:lnTo>
                      <a:pt x="711" y="183"/>
                    </a:lnTo>
                    <a:lnTo>
                      <a:pt x="750" y="189"/>
                    </a:lnTo>
                    <a:lnTo>
                      <a:pt x="788" y="195"/>
                    </a:lnTo>
                    <a:lnTo>
                      <a:pt x="827" y="202"/>
                    </a:lnTo>
                    <a:lnTo>
                      <a:pt x="866" y="209"/>
                    </a:lnTo>
                    <a:lnTo>
                      <a:pt x="903" y="217"/>
                    </a:lnTo>
                    <a:lnTo>
                      <a:pt x="942" y="227"/>
                    </a:lnTo>
                    <a:lnTo>
                      <a:pt x="980" y="234"/>
                    </a:lnTo>
                    <a:lnTo>
                      <a:pt x="1017" y="242"/>
                    </a:lnTo>
                    <a:lnTo>
                      <a:pt x="1056" y="250"/>
                    </a:lnTo>
                    <a:lnTo>
                      <a:pt x="1094" y="258"/>
                    </a:lnTo>
                    <a:lnTo>
                      <a:pt x="1131" y="265"/>
                    </a:lnTo>
                    <a:lnTo>
                      <a:pt x="1170" y="272"/>
                    </a:lnTo>
                    <a:lnTo>
                      <a:pt x="1208" y="279"/>
                    </a:lnTo>
                    <a:lnTo>
                      <a:pt x="1246" y="286"/>
                    </a:lnTo>
                    <a:lnTo>
                      <a:pt x="1284" y="292"/>
                    </a:lnTo>
                    <a:lnTo>
                      <a:pt x="1323" y="300"/>
                    </a:lnTo>
                    <a:lnTo>
                      <a:pt x="1361" y="307"/>
                    </a:lnTo>
                    <a:lnTo>
                      <a:pt x="1399" y="313"/>
                    </a:lnTo>
                    <a:lnTo>
                      <a:pt x="1438" y="321"/>
                    </a:lnTo>
                    <a:lnTo>
                      <a:pt x="1476" y="328"/>
                    </a:lnTo>
                    <a:lnTo>
                      <a:pt x="1485" y="299"/>
                    </a:lnTo>
                    <a:close/>
                  </a:path>
                </a:pathLst>
              </a:custGeom>
              <a:solidFill>
                <a:srgbClr val="B76B05"/>
              </a:solidFill>
              <a:ln w="9525">
                <a:noFill/>
                <a:round/>
                <a:headEnd/>
                <a:tailEnd/>
              </a:ln>
            </p:spPr>
            <p:txBody>
              <a:bodyPr/>
              <a:lstStyle/>
              <a:p>
                <a:endParaRPr lang="en-US"/>
              </a:p>
            </p:txBody>
          </p:sp>
          <p:sp>
            <p:nvSpPr>
              <p:cNvPr id="384136" name="Freeform 136"/>
              <p:cNvSpPr>
                <a:spLocks/>
              </p:cNvSpPr>
              <p:nvPr/>
            </p:nvSpPr>
            <p:spPr bwMode="auto">
              <a:xfrm>
                <a:off x="6869" y="1401"/>
                <a:ext cx="374" cy="82"/>
              </a:xfrm>
              <a:custGeom>
                <a:avLst/>
                <a:gdLst/>
                <a:ahLst/>
                <a:cxnLst>
                  <a:cxn ang="0">
                    <a:pos x="1485" y="293"/>
                  </a:cxn>
                  <a:cxn ang="0">
                    <a:pos x="1491" y="280"/>
                  </a:cxn>
                  <a:cxn ang="0">
                    <a:pos x="1454" y="268"/>
                  </a:cxn>
                  <a:cxn ang="0">
                    <a:pos x="1375" y="259"/>
                  </a:cxn>
                  <a:cxn ang="0">
                    <a:pos x="1297" y="248"/>
                  </a:cxn>
                  <a:cxn ang="0">
                    <a:pos x="1218" y="236"/>
                  </a:cxn>
                  <a:cxn ang="0">
                    <a:pos x="1140" y="223"/>
                  </a:cxn>
                  <a:cxn ang="0">
                    <a:pos x="1061" y="210"/>
                  </a:cxn>
                  <a:cxn ang="0">
                    <a:pos x="984" y="195"/>
                  </a:cxn>
                  <a:cxn ang="0">
                    <a:pos x="906" y="181"/>
                  </a:cxn>
                  <a:cxn ang="0">
                    <a:pos x="830" y="165"/>
                  </a:cxn>
                  <a:cxn ang="0">
                    <a:pos x="758" y="151"/>
                  </a:cxn>
                  <a:cxn ang="0">
                    <a:pos x="687" y="138"/>
                  </a:cxn>
                  <a:cxn ang="0">
                    <a:pos x="616" y="126"/>
                  </a:cxn>
                  <a:cxn ang="0">
                    <a:pos x="545" y="115"/>
                  </a:cxn>
                  <a:cxn ang="0">
                    <a:pos x="474" y="103"/>
                  </a:cxn>
                  <a:cxn ang="0">
                    <a:pos x="403" y="93"/>
                  </a:cxn>
                  <a:cxn ang="0">
                    <a:pos x="330" y="82"/>
                  </a:cxn>
                  <a:cxn ang="0">
                    <a:pos x="283" y="74"/>
                  </a:cxn>
                  <a:cxn ang="0">
                    <a:pos x="261" y="68"/>
                  </a:cxn>
                  <a:cxn ang="0">
                    <a:pos x="239" y="63"/>
                  </a:cxn>
                  <a:cxn ang="0">
                    <a:pos x="219" y="58"/>
                  </a:cxn>
                  <a:cxn ang="0">
                    <a:pos x="197" y="53"/>
                  </a:cxn>
                  <a:cxn ang="0">
                    <a:pos x="175" y="48"/>
                  </a:cxn>
                  <a:cxn ang="0">
                    <a:pos x="153" y="42"/>
                  </a:cxn>
                  <a:cxn ang="0">
                    <a:pos x="131" y="37"/>
                  </a:cxn>
                  <a:cxn ang="0">
                    <a:pos x="108" y="30"/>
                  </a:cxn>
                  <a:cxn ang="0">
                    <a:pos x="83" y="21"/>
                  </a:cxn>
                  <a:cxn ang="0">
                    <a:pos x="58" y="13"/>
                  </a:cxn>
                  <a:cxn ang="0">
                    <a:pos x="32" y="5"/>
                  </a:cxn>
                  <a:cxn ang="0">
                    <a:pos x="15" y="7"/>
                  </a:cxn>
                  <a:cxn ang="0">
                    <a:pos x="5" y="19"/>
                  </a:cxn>
                  <a:cxn ang="0">
                    <a:pos x="4" y="28"/>
                  </a:cxn>
                  <a:cxn ang="0">
                    <a:pos x="13" y="34"/>
                  </a:cxn>
                  <a:cxn ang="0">
                    <a:pos x="22" y="40"/>
                  </a:cxn>
                  <a:cxn ang="0">
                    <a:pos x="30" y="45"/>
                  </a:cxn>
                  <a:cxn ang="0">
                    <a:pos x="48" y="53"/>
                  </a:cxn>
                  <a:cxn ang="0">
                    <a:pos x="75" y="60"/>
                  </a:cxn>
                  <a:cxn ang="0">
                    <a:pos x="103" y="67"/>
                  </a:cxn>
                  <a:cxn ang="0">
                    <a:pos x="130" y="75"/>
                  </a:cxn>
                  <a:cxn ang="0">
                    <a:pos x="158" y="82"/>
                  </a:cxn>
                  <a:cxn ang="0">
                    <a:pos x="185" y="90"/>
                  </a:cxn>
                  <a:cxn ang="0">
                    <a:pos x="212" y="98"/>
                  </a:cxn>
                  <a:cxn ang="0">
                    <a:pos x="239" y="105"/>
                  </a:cxn>
                  <a:cxn ang="0">
                    <a:pos x="292" y="115"/>
                  </a:cxn>
                  <a:cxn ang="0">
                    <a:pos x="368" y="125"/>
                  </a:cxn>
                  <a:cxn ang="0">
                    <a:pos x="444" y="137"/>
                  </a:cxn>
                  <a:cxn ang="0">
                    <a:pos x="521" y="149"/>
                  </a:cxn>
                  <a:cxn ang="0">
                    <a:pos x="596" y="162"/>
                  </a:cxn>
                  <a:cxn ang="0">
                    <a:pos x="672" y="174"/>
                  </a:cxn>
                  <a:cxn ang="0">
                    <a:pos x="749" y="188"/>
                  </a:cxn>
                  <a:cxn ang="0">
                    <a:pos x="826" y="200"/>
                  </a:cxn>
                  <a:cxn ang="0">
                    <a:pos x="902" y="216"/>
                  </a:cxn>
                  <a:cxn ang="0">
                    <a:pos x="979" y="233"/>
                  </a:cxn>
                  <a:cxn ang="0">
                    <a:pos x="1055" y="248"/>
                  </a:cxn>
                  <a:cxn ang="0">
                    <a:pos x="1130" y="262"/>
                  </a:cxn>
                  <a:cxn ang="0">
                    <a:pos x="1207" y="277"/>
                  </a:cxn>
                  <a:cxn ang="0">
                    <a:pos x="1283" y="290"/>
                  </a:cxn>
                  <a:cxn ang="0">
                    <a:pos x="1360" y="305"/>
                  </a:cxn>
                  <a:cxn ang="0">
                    <a:pos x="1437" y="319"/>
                  </a:cxn>
                  <a:cxn ang="0">
                    <a:pos x="1477" y="319"/>
                  </a:cxn>
                  <a:cxn ang="0">
                    <a:pos x="1481" y="305"/>
                  </a:cxn>
                </a:cxnLst>
                <a:rect l="0" t="0" r="r" b="b"/>
                <a:pathLst>
                  <a:path w="1494" h="326">
                    <a:moveTo>
                      <a:pt x="1483" y="298"/>
                    </a:moveTo>
                    <a:lnTo>
                      <a:pt x="1485" y="293"/>
                    </a:lnTo>
                    <a:lnTo>
                      <a:pt x="1488" y="286"/>
                    </a:lnTo>
                    <a:lnTo>
                      <a:pt x="1491" y="280"/>
                    </a:lnTo>
                    <a:lnTo>
                      <a:pt x="1494" y="274"/>
                    </a:lnTo>
                    <a:lnTo>
                      <a:pt x="1454" y="268"/>
                    </a:lnTo>
                    <a:lnTo>
                      <a:pt x="1415" y="264"/>
                    </a:lnTo>
                    <a:lnTo>
                      <a:pt x="1375" y="259"/>
                    </a:lnTo>
                    <a:lnTo>
                      <a:pt x="1336" y="254"/>
                    </a:lnTo>
                    <a:lnTo>
                      <a:pt x="1297" y="248"/>
                    </a:lnTo>
                    <a:lnTo>
                      <a:pt x="1257" y="242"/>
                    </a:lnTo>
                    <a:lnTo>
                      <a:pt x="1218" y="236"/>
                    </a:lnTo>
                    <a:lnTo>
                      <a:pt x="1179" y="230"/>
                    </a:lnTo>
                    <a:lnTo>
                      <a:pt x="1140" y="223"/>
                    </a:lnTo>
                    <a:lnTo>
                      <a:pt x="1101" y="217"/>
                    </a:lnTo>
                    <a:lnTo>
                      <a:pt x="1061" y="210"/>
                    </a:lnTo>
                    <a:lnTo>
                      <a:pt x="1023" y="202"/>
                    </a:lnTo>
                    <a:lnTo>
                      <a:pt x="984" y="195"/>
                    </a:lnTo>
                    <a:lnTo>
                      <a:pt x="945" y="188"/>
                    </a:lnTo>
                    <a:lnTo>
                      <a:pt x="906" y="181"/>
                    </a:lnTo>
                    <a:lnTo>
                      <a:pt x="867" y="172"/>
                    </a:lnTo>
                    <a:lnTo>
                      <a:pt x="830" y="165"/>
                    </a:lnTo>
                    <a:lnTo>
                      <a:pt x="795" y="157"/>
                    </a:lnTo>
                    <a:lnTo>
                      <a:pt x="758" y="151"/>
                    </a:lnTo>
                    <a:lnTo>
                      <a:pt x="723" y="145"/>
                    </a:lnTo>
                    <a:lnTo>
                      <a:pt x="687" y="138"/>
                    </a:lnTo>
                    <a:lnTo>
                      <a:pt x="651" y="132"/>
                    </a:lnTo>
                    <a:lnTo>
                      <a:pt x="616" y="126"/>
                    </a:lnTo>
                    <a:lnTo>
                      <a:pt x="580" y="120"/>
                    </a:lnTo>
                    <a:lnTo>
                      <a:pt x="545" y="115"/>
                    </a:lnTo>
                    <a:lnTo>
                      <a:pt x="510" y="109"/>
                    </a:lnTo>
                    <a:lnTo>
                      <a:pt x="474" y="103"/>
                    </a:lnTo>
                    <a:lnTo>
                      <a:pt x="438" y="98"/>
                    </a:lnTo>
                    <a:lnTo>
                      <a:pt x="403" y="93"/>
                    </a:lnTo>
                    <a:lnTo>
                      <a:pt x="367" y="87"/>
                    </a:lnTo>
                    <a:lnTo>
                      <a:pt x="330" y="82"/>
                    </a:lnTo>
                    <a:lnTo>
                      <a:pt x="294" y="77"/>
                    </a:lnTo>
                    <a:lnTo>
                      <a:pt x="283" y="74"/>
                    </a:lnTo>
                    <a:lnTo>
                      <a:pt x="272" y="72"/>
                    </a:lnTo>
                    <a:lnTo>
                      <a:pt x="261" y="68"/>
                    </a:lnTo>
                    <a:lnTo>
                      <a:pt x="251" y="66"/>
                    </a:lnTo>
                    <a:lnTo>
                      <a:pt x="239" y="63"/>
                    </a:lnTo>
                    <a:lnTo>
                      <a:pt x="229" y="61"/>
                    </a:lnTo>
                    <a:lnTo>
                      <a:pt x="219" y="58"/>
                    </a:lnTo>
                    <a:lnTo>
                      <a:pt x="207" y="55"/>
                    </a:lnTo>
                    <a:lnTo>
                      <a:pt x="197" y="53"/>
                    </a:lnTo>
                    <a:lnTo>
                      <a:pt x="186" y="50"/>
                    </a:lnTo>
                    <a:lnTo>
                      <a:pt x="175" y="48"/>
                    </a:lnTo>
                    <a:lnTo>
                      <a:pt x="164" y="44"/>
                    </a:lnTo>
                    <a:lnTo>
                      <a:pt x="153" y="42"/>
                    </a:lnTo>
                    <a:lnTo>
                      <a:pt x="142" y="39"/>
                    </a:lnTo>
                    <a:lnTo>
                      <a:pt x="131" y="37"/>
                    </a:lnTo>
                    <a:lnTo>
                      <a:pt x="120" y="34"/>
                    </a:lnTo>
                    <a:lnTo>
                      <a:pt x="108" y="30"/>
                    </a:lnTo>
                    <a:lnTo>
                      <a:pt x="95" y="26"/>
                    </a:lnTo>
                    <a:lnTo>
                      <a:pt x="83" y="21"/>
                    </a:lnTo>
                    <a:lnTo>
                      <a:pt x="70" y="17"/>
                    </a:lnTo>
                    <a:lnTo>
                      <a:pt x="58" y="13"/>
                    </a:lnTo>
                    <a:lnTo>
                      <a:pt x="45" y="9"/>
                    </a:lnTo>
                    <a:lnTo>
                      <a:pt x="32" y="5"/>
                    </a:lnTo>
                    <a:lnTo>
                      <a:pt x="20" y="0"/>
                    </a:lnTo>
                    <a:lnTo>
                      <a:pt x="15" y="7"/>
                    </a:lnTo>
                    <a:lnTo>
                      <a:pt x="9" y="13"/>
                    </a:lnTo>
                    <a:lnTo>
                      <a:pt x="5" y="19"/>
                    </a:lnTo>
                    <a:lnTo>
                      <a:pt x="0" y="24"/>
                    </a:lnTo>
                    <a:lnTo>
                      <a:pt x="4" y="28"/>
                    </a:lnTo>
                    <a:lnTo>
                      <a:pt x="8" y="31"/>
                    </a:lnTo>
                    <a:lnTo>
                      <a:pt x="13" y="34"/>
                    </a:lnTo>
                    <a:lnTo>
                      <a:pt x="18" y="37"/>
                    </a:lnTo>
                    <a:lnTo>
                      <a:pt x="22" y="40"/>
                    </a:lnTo>
                    <a:lnTo>
                      <a:pt x="26" y="43"/>
                    </a:lnTo>
                    <a:lnTo>
                      <a:pt x="30" y="45"/>
                    </a:lnTo>
                    <a:lnTo>
                      <a:pt x="35" y="49"/>
                    </a:lnTo>
                    <a:lnTo>
                      <a:pt x="48" y="53"/>
                    </a:lnTo>
                    <a:lnTo>
                      <a:pt x="62" y="56"/>
                    </a:lnTo>
                    <a:lnTo>
                      <a:pt x="75" y="60"/>
                    </a:lnTo>
                    <a:lnTo>
                      <a:pt x="89" y="63"/>
                    </a:lnTo>
                    <a:lnTo>
                      <a:pt x="103" y="67"/>
                    </a:lnTo>
                    <a:lnTo>
                      <a:pt x="116" y="71"/>
                    </a:lnTo>
                    <a:lnTo>
                      <a:pt x="130" y="75"/>
                    </a:lnTo>
                    <a:lnTo>
                      <a:pt x="144" y="79"/>
                    </a:lnTo>
                    <a:lnTo>
                      <a:pt x="158" y="82"/>
                    </a:lnTo>
                    <a:lnTo>
                      <a:pt x="172" y="86"/>
                    </a:lnTo>
                    <a:lnTo>
                      <a:pt x="185" y="90"/>
                    </a:lnTo>
                    <a:lnTo>
                      <a:pt x="199" y="94"/>
                    </a:lnTo>
                    <a:lnTo>
                      <a:pt x="212" y="98"/>
                    </a:lnTo>
                    <a:lnTo>
                      <a:pt x="226" y="102"/>
                    </a:lnTo>
                    <a:lnTo>
                      <a:pt x="239" y="105"/>
                    </a:lnTo>
                    <a:lnTo>
                      <a:pt x="253" y="109"/>
                    </a:lnTo>
                    <a:lnTo>
                      <a:pt x="292" y="115"/>
                    </a:lnTo>
                    <a:lnTo>
                      <a:pt x="330" y="120"/>
                    </a:lnTo>
                    <a:lnTo>
                      <a:pt x="368" y="125"/>
                    </a:lnTo>
                    <a:lnTo>
                      <a:pt x="407" y="131"/>
                    </a:lnTo>
                    <a:lnTo>
                      <a:pt x="444" y="137"/>
                    </a:lnTo>
                    <a:lnTo>
                      <a:pt x="482" y="143"/>
                    </a:lnTo>
                    <a:lnTo>
                      <a:pt x="521" y="149"/>
                    </a:lnTo>
                    <a:lnTo>
                      <a:pt x="558" y="155"/>
                    </a:lnTo>
                    <a:lnTo>
                      <a:pt x="596" y="162"/>
                    </a:lnTo>
                    <a:lnTo>
                      <a:pt x="635" y="168"/>
                    </a:lnTo>
                    <a:lnTo>
                      <a:pt x="672" y="174"/>
                    </a:lnTo>
                    <a:lnTo>
                      <a:pt x="711" y="181"/>
                    </a:lnTo>
                    <a:lnTo>
                      <a:pt x="749" y="188"/>
                    </a:lnTo>
                    <a:lnTo>
                      <a:pt x="787" y="194"/>
                    </a:lnTo>
                    <a:lnTo>
                      <a:pt x="826" y="200"/>
                    </a:lnTo>
                    <a:lnTo>
                      <a:pt x="865" y="208"/>
                    </a:lnTo>
                    <a:lnTo>
                      <a:pt x="902" y="216"/>
                    </a:lnTo>
                    <a:lnTo>
                      <a:pt x="941" y="224"/>
                    </a:lnTo>
                    <a:lnTo>
                      <a:pt x="979" y="233"/>
                    </a:lnTo>
                    <a:lnTo>
                      <a:pt x="1016" y="240"/>
                    </a:lnTo>
                    <a:lnTo>
                      <a:pt x="1055" y="248"/>
                    </a:lnTo>
                    <a:lnTo>
                      <a:pt x="1093" y="255"/>
                    </a:lnTo>
                    <a:lnTo>
                      <a:pt x="1130" y="262"/>
                    </a:lnTo>
                    <a:lnTo>
                      <a:pt x="1169" y="269"/>
                    </a:lnTo>
                    <a:lnTo>
                      <a:pt x="1207" y="277"/>
                    </a:lnTo>
                    <a:lnTo>
                      <a:pt x="1245" y="284"/>
                    </a:lnTo>
                    <a:lnTo>
                      <a:pt x="1283" y="290"/>
                    </a:lnTo>
                    <a:lnTo>
                      <a:pt x="1322" y="298"/>
                    </a:lnTo>
                    <a:lnTo>
                      <a:pt x="1360" y="305"/>
                    </a:lnTo>
                    <a:lnTo>
                      <a:pt x="1398" y="311"/>
                    </a:lnTo>
                    <a:lnTo>
                      <a:pt x="1437" y="319"/>
                    </a:lnTo>
                    <a:lnTo>
                      <a:pt x="1475" y="326"/>
                    </a:lnTo>
                    <a:lnTo>
                      <a:pt x="1477" y="319"/>
                    </a:lnTo>
                    <a:lnTo>
                      <a:pt x="1478" y="311"/>
                    </a:lnTo>
                    <a:lnTo>
                      <a:pt x="1481" y="305"/>
                    </a:lnTo>
                    <a:lnTo>
                      <a:pt x="1483" y="298"/>
                    </a:lnTo>
                    <a:close/>
                  </a:path>
                </a:pathLst>
              </a:custGeom>
              <a:solidFill>
                <a:srgbClr val="BA6D00"/>
              </a:solidFill>
              <a:ln w="9525">
                <a:noFill/>
                <a:round/>
                <a:headEnd/>
                <a:tailEnd/>
              </a:ln>
            </p:spPr>
            <p:txBody>
              <a:bodyPr/>
              <a:lstStyle/>
              <a:p>
                <a:endParaRPr lang="en-US"/>
              </a:p>
            </p:txBody>
          </p:sp>
          <p:sp>
            <p:nvSpPr>
              <p:cNvPr id="384137" name="Freeform 137"/>
              <p:cNvSpPr>
                <a:spLocks/>
              </p:cNvSpPr>
              <p:nvPr/>
            </p:nvSpPr>
            <p:spPr bwMode="auto">
              <a:xfrm>
                <a:off x="6870" y="1401"/>
                <a:ext cx="372" cy="81"/>
              </a:xfrm>
              <a:custGeom>
                <a:avLst/>
                <a:gdLst/>
                <a:ahLst/>
                <a:cxnLst>
                  <a:cxn ang="0">
                    <a:pos x="1483" y="293"/>
                  </a:cxn>
                  <a:cxn ang="0">
                    <a:pos x="1489" y="281"/>
                  </a:cxn>
                  <a:cxn ang="0">
                    <a:pos x="1451" y="270"/>
                  </a:cxn>
                  <a:cxn ang="0">
                    <a:pos x="1372" y="260"/>
                  </a:cxn>
                  <a:cxn ang="0">
                    <a:pos x="1293" y="249"/>
                  </a:cxn>
                  <a:cxn ang="0">
                    <a:pos x="1215" y="237"/>
                  </a:cxn>
                  <a:cxn ang="0">
                    <a:pos x="1138" y="225"/>
                  </a:cxn>
                  <a:cxn ang="0">
                    <a:pos x="1059" y="211"/>
                  </a:cxn>
                  <a:cxn ang="0">
                    <a:pos x="981" y="196"/>
                  </a:cxn>
                  <a:cxn ang="0">
                    <a:pos x="902" y="182"/>
                  </a:cxn>
                  <a:cxn ang="0">
                    <a:pos x="827" y="166"/>
                  </a:cxn>
                  <a:cxn ang="0">
                    <a:pos x="756" y="152"/>
                  </a:cxn>
                  <a:cxn ang="0">
                    <a:pos x="685" y="139"/>
                  </a:cxn>
                  <a:cxn ang="0">
                    <a:pos x="614" y="127"/>
                  </a:cxn>
                  <a:cxn ang="0">
                    <a:pos x="544" y="116"/>
                  </a:cxn>
                  <a:cxn ang="0">
                    <a:pos x="473" y="104"/>
                  </a:cxn>
                  <a:cxn ang="0">
                    <a:pos x="402" y="94"/>
                  </a:cxn>
                  <a:cxn ang="0">
                    <a:pos x="329" y="82"/>
                  </a:cxn>
                  <a:cxn ang="0">
                    <a:pos x="282" y="74"/>
                  </a:cxn>
                  <a:cxn ang="0">
                    <a:pos x="260" y="69"/>
                  </a:cxn>
                  <a:cxn ang="0">
                    <a:pos x="238" y="63"/>
                  </a:cxn>
                  <a:cxn ang="0">
                    <a:pos x="217" y="58"/>
                  </a:cxn>
                  <a:cxn ang="0">
                    <a:pos x="195" y="52"/>
                  </a:cxn>
                  <a:cxn ang="0">
                    <a:pos x="173" y="47"/>
                  </a:cxn>
                  <a:cxn ang="0">
                    <a:pos x="151" y="41"/>
                  </a:cxn>
                  <a:cxn ang="0">
                    <a:pos x="129" y="36"/>
                  </a:cxn>
                  <a:cxn ang="0">
                    <a:pos x="106" y="29"/>
                  </a:cxn>
                  <a:cxn ang="0">
                    <a:pos x="81" y="21"/>
                  </a:cxn>
                  <a:cxn ang="0">
                    <a:pos x="56" y="13"/>
                  </a:cxn>
                  <a:cxn ang="0">
                    <a:pos x="30" y="5"/>
                  </a:cxn>
                  <a:cxn ang="0">
                    <a:pos x="14" y="7"/>
                  </a:cxn>
                  <a:cxn ang="0">
                    <a:pos x="4" y="18"/>
                  </a:cxn>
                  <a:cxn ang="0">
                    <a:pos x="4" y="27"/>
                  </a:cxn>
                  <a:cxn ang="0">
                    <a:pos x="14" y="32"/>
                  </a:cxn>
                  <a:cxn ang="0">
                    <a:pos x="22" y="38"/>
                  </a:cxn>
                  <a:cxn ang="0">
                    <a:pos x="31" y="43"/>
                  </a:cxn>
                  <a:cxn ang="0">
                    <a:pos x="49" y="51"/>
                  </a:cxn>
                  <a:cxn ang="0">
                    <a:pos x="77" y="58"/>
                  </a:cxn>
                  <a:cxn ang="0">
                    <a:pos x="105" y="65"/>
                  </a:cxn>
                  <a:cxn ang="0">
                    <a:pos x="133" y="73"/>
                  </a:cxn>
                  <a:cxn ang="0">
                    <a:pos x="160" y="80"/>
                  </a:cxn>
                  <a:cxn ang="0">
                    <a:pos x="188" y="87"/>
                  </a:cxn>
                  <a:cxn ang="0">
                    <a:pos x="215" y="95"/>
                  </a:cxn>
                  <a:cxn ang="0">
                    <a:pos x="244" y="102"/>
                  </a:cxn>
                  <a:cxn ang="0">
                    <a:pos x="296" y="111"/>
                  </a:cxn>
                  <a:cxn ang="0">
                    <a:pos x="372" y="123"/>
                  </a:cxn>
                  <a:cxn ang="0">
                    <a:pos x="448" y="134"/>
                  </a:cxn>
                  <a:cxn ang="0">
                    <a:pos x="523" y="147"/>
                  </a:cxn>
                  <a:cxn ang="0">
                    <a:pos x="597" y="160"/>
                  </a:cxn>
                  <a:cxn ang="0">
                    <a:pos x="672" y="173"/>
                  </a:cxn>
                  <a:cxn ang="0">
                    <a:pos x="749" y="186"/>
                  </a:cxn>
                  <a:cxn ang="0">
                    <a:pos x="825" y="199"/>
                  </a:cxn>
                  <a:cxn ang="0">
                    <a:pos x="901" y="215"/>
                  </a:cxn>
                  <a:cxn ang="0">
                    <a:pos x="978" y="231"/>
                  </a:cxn>
                  <a:cxn ang="0">
                    <a:pos x="1054" y="245"/>
                  </a:cxn>
                  <a:cxn ang="0">
                    <a:pos x="1129" y="260"/>
                  </a:cxn>
                  <a:cxn ang="0">
                    <a:pos x="1206" y="274"/>
                  </a:cxn>
                  <a:cxn ang="0">
                    <a:pos x="1282" y="288"/>
                  </a:cxn>
                  <a:cxn ang="0">
                    <a:pos x="1359" y="302"/>
                  </a:cxn>
                  <a:cxn ang="0">
                    <a:pos x="1436" y="317"/>
                  </a:cxn>
                  <a:cxn ang="0">
                    <a:pos x="1476" y="317"/>
                  </a:cxn>
                  <a:cxn ang="0">
                    <a:pos x="1480" y="304"/>
                  </a:cxn>
                </a:cxnLst>
                <a:rect l="0" t="0" r="r" b="b"/>
                <a:pathLst>
                  <a:path w="1491" h="324">
                    <a:moveTo>
                      <a:pt x="1481" y="298"/>
                    </a:moveTo>
                    <a:lnTo>
                      <a:pt x="1483" y="293"/>
                    </a:lnTo>
                    <a:lnTo>
                      <a:pt x="1486" y="286"/>
                    </a:lnTo>
                    <a:lnTo>
                      <a:pt x="1489" y="281"/>
                    </a:lnTo>
                    <a:lnTo>
                      <a:pt x="1491" y="275"/>
                    </a:lnTo>
                    <a:lnTo>
                      <a:pt x="1451" y="270"/>
                    </a:lnTo>
                    <a:lnTo>
                      <a:pt x="1412" y="265"/>
                    </a:lnTo>
                    <a:lnTo>
                      <a:pt x="1372" y="260"/>
                    </a:lnTo>
                    <a:lnTo>
                      <a:pt x="1333" y="255"/>
                    </a:lnTo>
                    <a:lnTo>
                      <a:pt x="1293" y="249"/>
                    </a:lnTo>
                    <a:lnTo>
                      <a:pt x="1255" y="243"/>
                    </a:lnTo>
                    <a:lnTo>
                      <a:pt x="1215" y="237"/>
                    </a:lnTo>
                    <a:lnTo>
                      <a:pt x="1176" y="231"/>
                    </a:lnTo>
                    <a:lnTo>
                      <a:pt x="1138" y="225"/>
                    </a:lnTo>
                    <a:lnTo>
                      <a:pt x="1098" y="218"/>
                    </a:lnTo>
                    <a:lnTo>
                      <a:pt x="1059" y="211"/>
                    </a:lnTo>
                    <a:lnTo>
                      <a:pt x="1021" y="204"/>
                    </a:lnTo>
                    <a:lnTo>
                      <a:pt x="981" y="196"/>
                    </a:lnTo>
                    <a:lnTo>
                      <a:pt x="942" y="189"/>
                    </a:lnTo>
                    <a:lnTo>
                      <a:pt x="902" y="182"/>
                    </a:lnTo>
                    <a:lnTo>
                      <a:pt x="864" y="173"/>
                    </a:lnTo>
                    <a:lnTo>
                      <a:pt x="827" y="166"/>
                    </a:lnTo>
                    <a:lnTo>
                      <a:pt x="792" y="159"/>
                    </a:lnTo>
                    <a:lnTo>
                      <a:pt x="756" y="152"/>
                    </a:lnTo>
                    <a:lnTo>
                      <a:pt x="720" y="146"/>
                    </a:lnTo>
                    <a:lnTo>
                      <a:pt x="685" y="139"/>
                    </a:lnTo>
                    <a:lnTo>
                      <a:pt x="649" y="133"/>
                    </a:lnTo>
                    <a:lnTo>
                      <a:pt x="614" y="127"/>
                    </a:lnTo>
                    <a:lnTo>
                      <a:pt x="579" y="121"/>
                    </a:lnTo>
                    <a:lnTo>
                      <a:pt x="544" y="116"/>
                    </a:lnTo>
                    <a:lnTo>
                      <a:pt x="508" y="109"/>
                    </a:lnTo>
                    <a:lnTo>
                      <a:pt x="473" y="104"/>
                    </a:lnTo>
                    <a:lnTo>
                      <a:pt x="437" y="99"/>
                    </a:lnTo>
                    <a:lnTo>
                      <a:pt x="402" y="94"/>
                    </a:lnTo>
                    <a:lnTo>
                      <a:pt x="366" y="87"/>
                    </a:lnTo>
                    <a:lnTo>
                      <a:pt x="329" y="82"/>
                    </a:lnTo>
                    <a:lnTo>
                      <a:pt x="293" y="77"/>
                    </a:lnTo>
                    <a:lnTo>
                      <a:pt x="282" y="74"/>
                    </a:lnTo>
                    <a:lnTo>
                      <a:pt x="271" y="72"/>
                    </a:lnTo>
                    <a:lnTo>
                      <a:pt x="260" y="69"/>
                    </a:lnTo>
                    <a:lnTo>
                      <a:pt x="250" y="65"/>
                    </a:lnTo>
                    <a:lnTo>
                      <a:pt x="238" y="63"/>
                    </a:lnTo>
                    <a:lnTo>
                      <a:pt x="228" y="60"/>
                    </a:lnTo>
                    <a:lnTo>
                      <a:pt x="217" y="58"/>
                    </a:lnTo>
                    <a:lnTo>
                      <a:pt x="206" y="55"/>
                    </a:lnTo>
                    <a:lnTo>
                      <a:pt x="195" y="52"/>
                    </a:lnTo>
                    <a:lnTo>
                      <a:pt x="184" y="50"/>
                    </a:lnTo>
                    <a:lnTo>
                      <a:pt x="173" y="47"/>
                    </a:lnTo>
                    <a:lnTo>
                      <a:pt x="162" y="43"/>
                    </a:lnTo>
                    <a:lnTo>
                      <a:pt x="151" y="41"/>
                    </a:lnTo>
                    <a:lnTo>
                      <a:pt x="140" y="38"/>
                    </a:lnTo>
                    <a:lnTo>
                      <a:pt x="129" y="36"/>
                    </a:lnTo>
                    <a:lnTo>
                      <a:pt x="118" y="33"/>
                    </a:lnTo>
                    <a:lnTo>
                      <a:pt x="106" y="29"/>
                    </a:lnTo>
                    <a:lnTo>
                      <a:pt x="93" y="25"/>
                    </a:lnTo>
                    <a:lnTo>
                      <a:pt x="81" y="21"/>
                    </a:lnTo>
                    <a:lnTo>
                      <a:pt x="68" y="17"/>
                    </a:lnTo>
                    <a:lnTo>
                      <a:pt x="56" y="13"/>
                    </a:lnTo>
                    <a:lnTo>
                      <a:pt x="43" y="9"/>
                    </a:lnTo>
                    <a:lnTo>
                      <a:pt x="30" y="5"/>
                    </a:lnTo>
                    <a:lnTo>
                      <a:pt x="18" y="0"/>
                    </a:lnTo>
                    <a:lnTo>
                      <a:pt x="14" y="7"/>
                    </a:lnTo>
                    <a:lnTo>
                      <a:pt x="10" y="12"/>
                    </a:lnTo>
                    <a:lnTo>
                      <a:pt x="4" y="18"/>
                    </a:lnTo>
                    <a:lnTo>
                      <a:pt x="0" y="23"/>
                    </a:lnTo>
                    <a:lnTo>
                      <a:pt x="4" y="27"/>
                    </a:lnTo>
                    <a:lnTo>
                      <a:pt x="8" y="29"/>
                    </a:lnTo>
                    <a:lnTo>
                      <a:pt x="14" y="32"/>
                    </a:lnTo>
                    <a:lnTo>
                      <a:pt x="18" y="35"/>
                    </a:lnTo>
                    <a:lnTo>
                      <a:pt x="22" y="38"/>
                    </a:lnTo>
                    <a:lnTo>
                      <a:pt x="27" y="41"/>
                    </a:lnTo>
                    <a:lnTo>
                      <a:pt x="31" y="43"/>
                    </a:lnTo>
                    <a:lnTo>
                      <a:pt x="36" y="47"/>
                    </a:lnTo>
                    <a:lnTo>
                      <a:pt x="49" y="51"/>
                    </a:lnTo>
                    <a:lnTo>
                      <a:pt x="64" y="54"/>
                    </a:lnTo>
                    <a:lnTo>
                      <a:pt x="77" y="58"/>
                    </a:lnTo>
                    <a:lnTo>
                      <a:pt x="91" y="61"/>
                    </a:lnTo>
                    <a:lnTo>
                      <a:pt x="105" y="65"/>
                    </a:lnTo>
                    <a:lnTo>
                      <a:pt x="119" y="69"/>
                    </a:lnTo>
                    <a:lnTo>
                      <a:pt x="133" y="73"/>
                    </a:lnTo>
                    <a:lnTo>
                      <a:pt x="146" y="76"/>
                    </a:lnTo>
                    <a:lnTo>
                      <a:pt x="160" y="80"/>
                    </a:lnTo>
                    <a:lnTo>
                      <a:pt x="174" y="84"/>
                    </a:lnTo>
                    <a:lnTo>
                      <a:pt x="188" y="87"/>
                    </a:lnTo>
                    <a:lnTo>
                      <a:pt x="202" y="92"/>
                    </a:lnTo>
                    <a:lnTo>
                      <a:pt x="215" y="95"/>
                    </a:lnTo>
                    <a:lnTo>
                      <a:pt x="229" y="99"/>
                    </a:lnTo>
                    <a:lnTo>
                      <a:pt x="244" y="102"/>
                    </a:lnTo>
                    <a:lnTo>
                      <a:pt x="257" y="106"/>
                    </a:lnTo>
                    <a:lnTo>
                      <a:pt x="296" y="111"/>
                    </a:lnTo>
                    <a:lnTo>
                      <a:pt x="334" y="117"/>
                    </a:lnTo>
                    <a:lnTo>
                      <a:pt x="372" y="123"/>
                    </a:lnTo>
                    <a:lnTo>
                      <a:pt x="410" y="128"/>
                    </a:lnTo>
                    <a:lnTo>
                      <a:pt x="448" y="134"/>
                    </a:lnTo>
                    <a:lnTo>
                      <a:pt x="485" y="141"/>
                    </a:lnTo>
                    <a:lnTo>
                      <a:pt x="523" y="147"/>
                    </a:lnTo>
                    <a:lnTo>
                      <a:pt x="561" y="153"/>
                    </a:lnTo>
                    <a:lnTo>
                      <a:pt x="597" y="160"/>
                    </a:lnTo>
                    <a:lnTo>
                      <a:pt x="635" y="166"/>
                    </a:lnTo>
                    <a:lnTo>
                      <a:pt x="672" y="173"/>
                    </a:lnTo>
                    <a:lnTo>
                      <a:pt x="711" y="180"/>
                    </a:lnTo>
                    <a:lnTo>
                      <a:pt x="749" y="186"/>
                    </a:lnTo>
                    <a:lnTo>
                      <a:pt x="786" y="193"/>
                    </a:lnTo>
                    <a:lnTo>
                      <a:pt x="825" y="199"/>
                    </a:lnTo>
                    <a:lnTo>
                      <a:pt x="864" y="207"/>
                    </a:lnTo>
                    <a:lnTo>
                      <a:pt x="901" y="215"/>
                    </a:lnTo>
                    <a:lnTo>
                      <a:pt x="940" y="222"/>
                    </a:lnTo>
                    <a:lnTo>
                      <a:pt x="978" y="231"/>
                    </a:lnTo>
                    <a:lnTo>
                      <a:pt x="1015" y="238"/>
                    </a:lnTo>
                    <a:lnTo>
                      <a:pt x="1054" y="245"/>
                    </a:lnTo>
                    <a:lnTo>
                      <a:pt x="1092" y="253"/>
                    </a:lnTo>
                    <a:lnTo>
                      <a:pt x="1129" y="260"/>
                    </a:lnTo>
                    <a:lnTo>
                      <a:pt x="1168" y="266"/>
                    </a:lnTo>
                    <a:lnTo>
                      <a:pt x="1206" y="274"/>
                    </a:lnTo>
                    <a:lnTo>
                      <a:pt x="1244" y="281"/>
                    </a:lnTo>
                    <a:lnTo>
                      <a:pt x="1282" y="288"/>
                    </a:lnTo>
                    <a:lnTo>
                      <a:pt x="1321" y="295"/>
                    </a:lnTo>
                    <a:lnTo>
                      <a:pt x="1359" y="302"/>
                    </a:lnTo>
                    <a:lnTo>
                      <a:pt x="1397" y="309"/>
                    </a:lnTo>
                    <a:lnTo>
                      <a:pt x="1436" y="317"/>
                    </a:lnTo>
                    <a:lnTo>
                      <a:pt x="1474" y="324"/>
                    </a:lnTo>
                    <a:lnTo>
                      <a:pt x="1476" y="317"/>
                    </a:lnTo>
                    <a:lnTo>
                      <a:pt x="1477" y="310"/>
                    </a:lnTo>
                    <a:lnTo>
                      <a:pt x="1480" y="304"/>
                    </a:lnTo>
                    <a:lnTo>
                      <a:pt x="1481" y="298"/>
                    </a:lnTo>
                    <a:close/>
                  </a:path>
                </a:pathLst>
              </a:custGeom>
              <a:solidFill>
                <a:srgbClr val="BC7200"/>
              </a:solidFill>
              <a:ln w="9525">
                <a:noFill/>
                <a:round/>
                <a:headEnd/>
                <a:tailEnd/>
              </a:ln>
            </p:spPr>
            <p:txBody>
              <a:bodyPr/>
              <a:lstStyle/>
              <a:p>
                <a:endParaRPr lang="en-US"/>
              </a:p>
            </p:txBody>
          </p:sp>
          <p:sp>
            <p:nvSpPr>
              <p:cNvPr id="384138" name="Freeform 138"/>
              <p:cNvSpPr>
                <a:spLocks/>
              </p:cNvSpPr>
              <p:nvPr/>
            </p:nvSpPr>
            <p:spPr bwMode="auto">
              <a:xfrm>
                <a:off x="6870" y="1402"/>
                <a:ext cx="372" cy="80"/>
              </a:xfrm>
              <a:custGeom>
                <a:avLst/>
                <a:gdLst/>
                <a:ahLst/>
                <a:cxnLst>
                  <a:cxn ang="0">
                    <a:pos x="1482" y="290"/>
                  </a:cxn>
                  <a:cxn ang="0">
                    <a:pos x="1487" y="280"/>
                  </a:cxn>
                  <a:cxn ang="0">
                    <a:pos x="1449" y="270"/>
                  </a:cxn>
                  <a:cxn ang="0">
                    <a:pos x="1370" y="259"/>
                  </a:cxn>
                  <a:cxn ang="0">
                    <a:pos x="1291" y="249"/>
                  </a:cxn>
                  <a:cxn ang="0">
                    <a:pos x="1214" y="236"/>
                  </a:cxn>
                  <a:cxn ang="0">
                    <a:pos x="1136" y="224"/>
                  </a:cxn>
                  <a:cxn ang="0">
                    <a:pos x="1058" y="210"/>
                  </a:cxn>
                  <a:cxn ang="0">
                    <a:pos x="981" y="195"/>
                  </a:cxn>
                  <a:cxn ang="0">
                    <a:pos x="902" y="181"/>
                  </a:cxn>
                  <a:cxn ang="0">
                    <a:pos x="827" y="165"/>
                  </a:cxn>
                  <a:cxn ang="0">
                    <a:pos x="756" y="151"/>
                  </a:cxn>
                  <a:cxn ang="0">
                    <a:pos x="685" y="139"/>
                  </a:cxn>
                  <a:cxn ang="0">
                    <a:pos x="614" y="126"/>
                  </a:cxn>
                  <a:cxn ang="0">
                    <a:pos x="544" y="115"/>
                  </a:cxn>
                  <a:cxn ang="0">
                    <a:pos x="473" y="103"/>
                  </a:cxn>
                  <a:cxn ang="0">
                    <a:pos x="402" y="92"/>
                  </a:cxn>
                  <a:cxn ang="0">
                    <a:pos x="329" y="80"/>
                  </a:cxn>
                  <a:cxn ang="0">
                    <a:pos x="282" y="72"/>
                  </a:cxn>
                  <a:cxn ang="0">
                    <a:pos x="260" y="67"/>
                  </a:cxn>
                  <a:cxn ang="0">
                    <a:pos x="238" y="61"/>
                  </a:cxn>
                  <a:cxn ang="0">
                    <a:pos x="217" y="56"/>
                  </a:cxn>
                  <a:cxn ang="0">
                    <a:pos x="195" y="50"/>
                  </a:cxn>
                  <a:cxn ang="0">
                    <a:pos x="173" y="45"/>
                  </a:cxn>
                  <a:cxn ang="0">
                    <a:pos x="151" y="39"/>
                  </a:cxn>
                  <a:cxn ang="0">
                    <a:pos x="129" y="34"/>
                  </a:cxn>
                  <a:cxn ang="0">
                    <a:pos x="106" y="27"/>
                  </a:cxn>
                  <a:cxn ang="0">
                    <a:pos x="81" y="19"/>
                  </a:cxn>
                  <a:cxn ang="0">
                    <a:pos x="56" y="11"/>
                  </a:cxn>
                  <a:cxn ang="0">
                    <a:pos x="30" y="4"/>
                  </a:cxn>
                  <a:cxn ang="0">
                    <a:pos x="14" y="5"/>
                  </a:cxn>
                  <a:cxn ang="0">
                    <a:pos x="4" y="15"/>
                  </a:cxn>
                  <a:cxn ang="0">
                    <a:pos x="5" y="24"/>
                  </a:cxn>
                  <a:cxn ang="0">
                    <a:pos x="15" y="29"/>
                  </a:cxn>
                  <a:cxn ang="0">
                    <a:pos x="24" y="33"/>
                  </a:cxn>
                  <a:cxn ang="0">
                    <a:pos x="34" y="38"/>
                  </a:cxn>
                  <a:cxn ang="0">
                    <a:pos x="51" y="46"/>
                  </a:cxn>
                  <a:cxn ang="0">
                    <a:pos x="80" y="53"/>
                  </a:cxn>
                  <a:cxn ang="0">
                    <a:pos x="108" y="60"/>
                  </a:cxn>
                  <a:cxn ang="0">
                    <a:pos x="136" y="68"/>
                  </a:cxn>
                  <a:cxn ang="0">
                    <a:pos x="164" y="76"/>
                  </a:cxn>
                  <a:cxn ang="0">
                    <a:pos x="191" y="83"/>
                  </a:cxn>
                  <a:cxn ang="0">
                    <a:pos x="220" y="91"/>
                  </a:cxn>
                  <a:cxn ang="0">
                    <a:pos x="248" y="98"/>
                  </a:cxn>
                  <a:cxn ang="0">
                    <a:pos x="300" y="107"/>
                  </a:cxn>
                  <a:cxn ang="0">
                    <a:pos x="376" y="119"/>
                  </a:cxn>
                  <a:cxn ang="0">
                    <a:pos x="451" y="130"/>
                  </a:cxn>
                  <a:cxn ang="0">
                    <a:pos x="526" y="143"/>
                  </a:cxn>
                  <a:cxn ang="0">
                    <a:pos x="599" y="156"/>
                  </a:cxn>
                  <a:cxn ang="0">
                    <a:pos x="674" y="169"/>
                  </a:cxn>
                  <a:cxn ang="0">
                    <a:pos x="749" y="182"/>
                  </a:cxn>
                  <a:cxn ang="0">
                    <a:pos x="825" y="195"/>
                  </a:cxn>
                  <a:cxn ang="0">
                    <a:pos x="901" y="211"/>
                  </a:cxn>
                  <a:cxn ang="0">
                    <a:pos x="978" y="226"/>
                  </a:cxn>
                  <a:cxn ang="0">
                    <a:pos x="1054" y="240"/>
                  </a:cxn>
                  <a:cxn ang="0">
                    <a:pos x="1129" y="255"/>
                  </a:cxn>
                  <a:cxn ang="0">
                    <a:pos x="1206" y="270"/>
                  </a:cxn>
                  <a:cxn ang="0">
                    <a:pos x="1282" y="283"/>
                  </a:cxn>
                  <a:cxn ang="0">
                    <a:pos x="1359" y="298"/>
                  </a:cxn>
                  <a:cxn ang="0">
                    <a:pos x="1436" y="313"/>
                  </a:cxn>
                  <a:cxn ang="0">
                    <a:pos x="1475" y="314"/>
                  </a:cxn>
                  <a:cxn ang="0">
                    <a:pos x="1479" y="301"/>
                  </a:cxn>
                </a:cxnLst>
                <a:rect l="0" t="0" r="r" b="b"/>
                <a:pathLst>
                  <a:path w="1489" h="320">
                    <a:moveTo>
                      <a:pt x="1480" y="295"/>
                    </a:moveTo>
                    <a:lnTo>
                      <a:pt x="1482" y="290"/>
                    </a:lnTo>
                    <a:lnTo>
                      <a:pt x="1485" y="284"/>
                    </a:lnTo>
                    <a:lnTo>
                      <a:pt x="1487" y="280"/>
                    </a:lnTo>
                    <a:lnTo>
                      <a:pt x="1489" y="275"/>
                    </a:lnTo>
                    <a:lnTo>
                      <a:pt x="1449" y="270"/>
                    </a:lnTo>
                    <a:lnTo>
                      <a:pt x="1410" y="264"/>
                    </a:lnTo>
                    <a:lnTo>
                      <a:pt x="1370" y="259"/>
                    </a:lnTo>
                    <a:lnTo>
                      <a:pt x="1331" y="254"/>
                    </a:lnTo>
                    <a:lnTo>
                      <a:pt x="1291" y="249"/>
                    </a:lnTo>
                    <a:lnTo>
                      <a:pt x="1253" y="242"/>
                    </a:lnTo>
                    <a:lnTo>
                      <a:pt x="1214" y="236"/>
                    </a:lnTo>
                    <a:lnTo>
                      <a:pt x="1175" y="230"/>
                    </a:lnTo>
                    <a:lnTo>
                      <a:pt x="1136" y="224"/>
                    </a:lnTo>
                    <a:lnTo>
                      <a:pt x="1097" y="217"/>
                    </a:lnTo>
                    <a:lnTo>
                      <a:pt x="1058" y="210"/>
                    </a:lnTo>
                    <a:lnTo>
                      <a:pt x="1020" y="204"/>
                    </a:lnTo>
                    <a:lnTo>
                      <a:pt x="981" y="195"/>
                    </a:lnTo>
                    <a:lnTo>
                      <a:pt x="942" y="188"/>
                    </a:lnTo>
                    <a:lnTo>
                      <a:pt x="902" y="181"/>
                    </a:lnTo>
                    <a:lnTo>
                      <a:pt x="864" y="172"/>
                    </a:lnTo>
                    <a:lnTo>
                      <a:pt x="827" y="165"/>
                    </a:lnTo>
                    <a:lnTo>
                      <a:pt x="792" y="159"/>
                    </a:lnTo>
                    <a:lnTo>
                      <a:pt x="756" y="151"/>
                    </a:lnTo>
                    <a:lnTo>
                      <a:pt x="720" y="145"/>
                    </a:lnTo>
                    <a:lnTo>
                      <a:pt x="685" y="139"/>
                    </a:lnTo>
                    <a:lnTo>
                      <a:pt x="649" y="133"/>
                    </a:lnTo>
                    <a:lnTo>
                      <a:pt x="614" y="126"/>
                    </a:lnTo>
                    <a:lnTo>
                      <a:pt x="578" y="120"/>
                    </a:lnTo>
                    <a:lnTo>
                      <a:pt x="544" y="115"/>
                    </a:lnTo>
                    <a:lnTo>
                      <a:pt x="508" y="108"/>
                    </a:lnTo>
                    <a:lnTo>
                      <a:pt x="473" y="103"/>
                    </a:lnTo>
                    <a:lnTo>
                      <a:pt x="437" y="97"/>
                    </a:lnTo>
                    <a:lnTo>
                      <a:pt x="402" y="92"/>
                    </a:lnTo>
                    <a:lnTo>
                      <a:pt x="366" y="86"/>
                    </a:lnTo>
                    <a:lnTo>
                      <a:pt x="329" y="80"/>
                    </a:lnTo>
                    <a:lnTo>
                      <a:pt x="293" y="75"/>
                    </a:lnTo>
                    <a:lnTo>
                      <a:pt x="282" y="72"/>
                    </a:lnTo>
                    <a:lnTo>
                      <a:pt x="271" y="70"/>
                    </a:lnTo>
                    <a:lnTo>
                      <a:pt x="260" y="67"/>
                    </a:lnTo>
                    <a:lnTo>
                      <a:pt x="249" y="63"/>
                    </a:lnTo>
                    <a:lnTo>
                      <a:pt x="238" y="61"/>
                    </a:lnTo>
                    <a:lnTo>
                      <a:pt x="227" y="58"/>
                    </a:lnTo>
                    <a:lnTo>
                      <a:pt x="217" y="56"/>
                    </a:lnTo>
                    <a:lnTo>
                      <a:pt x="205" y="53"/>
                    </a:lnTo>
                    <a:lnTo>
                      <a:pt x="195" y="50"/>
                    </a:lnTo>
                    <a:lnTo>
                      <a:pt x="183" y="48"/>
                    </a:lnTo>
                    <a:lnTo>
                      <a:pt x="173" y="45"/>
                    </a:lnTo>
                    <a:lnTo>
                      <a:pt x="161" y="41"/>
                    </a:lnTo>
                    <a:lnTo>
                      <a:pt x="151" y="39"/>
                    </a:lnTo>
                    <a:lnTo>
                      <a:pt x="140" y="36"/>
                    </a:lnTo>
                    <a:lnTo>
                      <a:pt x="129" y="34"/>
                    </a:lnTo>
                    <a:lnTo>
                      <a:pt x="118" y="31"/>
                    </a:lnTo>
                    <a:lnTo>
                      <a:pt x="106" y="27"/>
                    </a:lnTo>
                    <a:lnTo>
                      <a:pt x="93" y="23"/>
                    </a:lnTo>
                    <a:lnTo>
                      <a:pt x="81" y="19"/>
                    </a:lnTo>
                    <a:lnTo>
                      <a:pt x="68" y="15"/>
                    </a:lnTo>
                    <a:lnTo>
                      <a:pt x="56" y="11"/>
                    </a:lnTo>
                    <a:lnTo>
                      <a:pt x="43" y="7"/>
                    </a:lnTo>
                    <a:lnTo>
                      <a:pt x="30" y="4"/>
                    </a:lnTo>
                    <a:lnTo>
                      <a:pt x="18" y="0"/>
                    </a:lnTo>
                    <a:lnTo>
                      <a:pt x="14" y="5"/>
                    </a:lnTo>
                    <a:lnTo>
                      <a:pt x="10" y="10"/>
                    </a:lnTo>
                    <a:lnTo>
                      <a:pt x="4" y="15"/>
                    </a:lnTo>
                    <a:lnTo>
                      <a:pt x="0" y="20"/>
                    </a:lnTo>
                    <a:lnTo>
                      <a:pt x="5" y="24"/>
                    </a:lnTo>
                    <a:lnTo>
                      <a:pt x="10" y="26"/>
                    </a:lnTo>
                    <a:lnTo>
                      <a:pt x="15" y="29"/>
                    </a:lnTo>
                    <a:lnTo>
                      <a:pt x="19" y="31"/>
                    </a:lnTo>
                    <a:lnTo>
                      <a:pt x="24" y="33"/>
                    </a:lnTo>
                    <a:lnTo>
                      <a:pt x="28" y="36"/>
                    </a:lnTo>
                    <a:lnTo>
                      <a:pt x="34" y="38"/>
                    </a:lnTo>
                    <a:lnTo>
                      <a:pt x="38" y="41"/>
                    </a:lnTo>
                    <a:lnTo>
                      <a:pt x="51" y="46"/>
                    </a:lnTo>
                    <a:lnTo>
                      <a:pt x="66" y="49"/>
                    </a:lnTo>
                    <a:lnTo>
                      <a:pt x="80" y="53"/>
                    </a:lnTo>
                    <a:lnTo>
                      <a:pt x="94" y="56"/>
                    </a:lnTo>
                    <a:lnTo>
                      <a:pt x="108" y="60"/>
                    </a:lnTo>
                    <a:lnTo>
                      <a:pt x="122" y="64"/>
                    </a:lnTo>
                    <a:lnTo>
                      <a:pt x="136" y="68"/>
                    </a:lnTo>
                    <a:lnTo>
                      <a:pt x="150" y="72"/>
                    </a:lnTo>
                    <a:lnTo>
                      <a:pt x="164" y="76"/>
                    </a:lnTo>
                    <a:lnTo>
                      <a:pt x="178" y="79"/>
                    </a:lnTo>
                    <a:lnTo>
                      <a:pt x="191" y="83"/>
                    </a:lnTo>
                    <a:lnTo>
                      <a:pt x="206" y="88"/>
                    </a:lnTo>
                    <a:lnTo>
                      <a:pt x="220" y="91"/>
                    </a:lnTo>
                    <a:lnTo>
                      <a:pt x="233" y="95"/>
                    </a:lnTo>
                    <a:lnTo>
                      <a:pt x="248" y="98"/>
                    </a:lnTo>
                    <a:lnTo>
                      <a:pt x="261" y="102"/>
                    </a:lnTo>
                    <a:lnTo>
                      <a:pt x="300" y="107"/>
                    </a:lnTo>
                    <a:lnTo>
                      <a:pt x="338" y="113"/>
                    </a:lnTo>
                    <a:lnTo>
                      <a:pt x="376" y="119"/>
                    </a:lnTo>
                    <a:lnTo>
                      <a:pt x="414" y="124"/>
                    </a:lnTo>
                    <a:lnTo>
                      <a:pt x="451" y="130"/>
                    </a:lnTo>
                    <a:lnTo>
                      <a:pt x="488" y="137"/>
                    </a:lnTo>
                    <a:lnTo>
                      <a:pt x="526" y="143"/>
                    </a:lnTo>
                    <a:lnTo>
                      <a:pt x="563" y="149"/>
                    </a:lnTo>
                    <a:lnTo>
                      <a:pt x="599" y="156"/>
                    </a:lnTo>
                    <a:lnTo>
                      <a:pt x="637" y="162"/>
                    </a:lnTo>
                    <a:lnTo>
                      <a:pt x="674" y="169"/>
                    </a:lnTo>
                    <a:lnTo>
                      <a:pt x="711" y="175"/>
                    </a:lnTo>
                    <a:lnTo>
                      <a:pt x="749" y="182"/>
                    </a:lnTo>
                    <a:lnTo>
                      <a:pt x="787" y="189"/>
                    </a:lnTo>
                    <a:lnTo>
                      <a:pt x="825" y="195"/>
                    </a:lnTo>
                    <a:lnTo>
                      <a:pt x="864" y="203"/>
                    </a:lnTo>
                    <a:lnTo>
                      <a:pt x="901" y="211"/>
                    </a:lnTo>
                    <a:lnTo>
                      <a:pt x="940" y="218"/>
                    </a:lnTo>
                    <a:lnTo>
                      <a:pt x="978" y="226"/>
                    </a:lnTo>
                    <a:lnTo>
                      <a:pt x="1015" y="233"/>
                    </a:lnTo>
                    <a:lnTo>
                      <a:pt x="1054" y="240"/>
                    </a:lnTo>
                    <a:lnTo>
                      <a:pt x="1092" y="248"/>
                    </a:lnTo>
                    <a:lnTo>
                      <a:pt x="1129" y="255"/>
                    </a:lnTo>
                    <a:lnTo>
                      <a:pt x="1168" y="262"/>
                    </a:lnTo>
                    <a:lnTo>
                      <a:pt x="1206" y="270"/>
                    </a:lnTo>
                    <a:lnTo>
                      <a:pt x="1244" y="277"/>
                    </a:lnTo>
                    <a:lnTo>
                      <a:pt x="1282" y="283"/>
                    </a:lnTo>
                    <a:lnTo>
                      <a:pt x="1321" y="291"/>
                    </a:lnTo>
                    <a:lnTo>
                      <a:pt x="1359" y="298"/>
                    </a:lnTo>
                    <a:lnTo>
                      <a:pt x="1397" y="305"/>
                    </a:lnTo>
                    <a:lnTo>
                      <a:pt x="1436" y="313"/>
                    </a:lnTo>
                    <a:lnTo>
                      <a:pt x="1474" y="320"/>
                    </a:lnTo>
                    <a:lnTo>
                      <a:pt x="1475" y="314"/>
                    </a:lnTo>
                    <a:lnTo>
                      <a:pt x="1476" y="307"/>
                    </a:lnTo>
                    <a:lnTo>
                      <a:pt x="1479" y="301"/>
                    </a:lnTo>
                    <a:lnTo>
                      <a:pt x="1480" y="295"/>
                    </a:lnTo>
                    <a:close/>
                  </a:path>
                </a:pathLst>
              </a:custGeom>
              <a:solidFill>
                <a:srgbClr val="BF7500"/>
              </a:solidFill>
              <a:ln w="9525">
                <a:noFill/>
                <a:round/>
                <a:headEnd/>
                <a:tailEnd/>
              </a:ln>
            </p:spPr>
            <p:txBody>
              <a:bodyPr/>
              <a:lstStyle/>
              <a:p>
                <a:endParaRPr lang="en-US"/>
              </a:p>
            </p:txBody>
          </p:sp>
          <p:sp>
            <p:nvSpPr>
              <p:cNvPr id="384139" name="Freeform 139"/>
              <p:cNvSpPr>
                <a:spLocks/>
              </p:cNvSpPr>
              <p:nvPr/>
            </p:nvSpPr>
            <p:spPr bwMode="auto">
              <a:xfrm>
                <a:off x="6870" y="1402"/>
                <a:ext cx="371" cy="79"/>
              </a:xfrm>
              <a:custGeom>
                <a:avLst/>
                <a:gdLst/>
                <a:ahLst/>
                <a:cxnLst>
                  <a:cxn ang="0">
                    <a:pos x="1480" y="290"/>
                  </a:cxn>
                  <a:cxn ang="0">
                    <a:pos x="1484" y="280"/>
                  </a:cxn>
                  <a:cxn ang="0">
                    <a:pos x="1446" y="271"/>
                  </a:cxn>
                  <a:cxn ang="0">
                    <a:pos x="1368" y="261"/>
                  </a:cxn>
                  <a:cxn ang="0">
                    <a:pos x="1289" y="250"/>
                  </a:cxn>
                  <a:cxn ang="0">
                    <a:pos x="1211" y="238"/>
                  </a:cxn>
                  <a:cxn ang="0">
                    <a:pos x="1134" y="226"/>
                  </a:cxn>
                  <a:cxn ang="0">
                    <a:pos x="1055" y="212"/>
                  </a:cxn>
                  <a:cxn ang="0">
                    <a:pos x="978" y="197"/>
                  </a:cxn>
                  <a:cxn ang="0">
                    <a:pos x="899" y="182"/>
                  </a:cxn>
                  <a:cxn ang="0">
                    <a:pos x="824" y="166"/>
                  </a:cxn>
                  <a:cxn ang="0">
                    <a:pos x="753" y="152"/>
                  </a:cxn>
                  <a:cxn ang="0">
                    <a:pos x="683" y="140"/>
                  </a:cxn>
                  <a:cxn ang="0">
                    <a:pos x="612" y="127"/>
                  </a:cxn>
                  <a:cxn ang="0">
                    <a:pos x="542" y="115"/>
                  </a:cxn>
                  <a:cxn ang="0">
                    <a:pos x="472" y="103"/>
                  </a:cxn>
                  <a:cxn ang="0">
                    <a:pos x="401" y="91"/>
                  </a:cxn>
                  <a:cxn ang="0">
                    <a:pos x="328" y="79"/>
                  </a:cxn>
                  <a:cxn ang="0">
                    <a:pos x="281" y="71"/>
                  </a:cxn>
                  <a:cxn ang="0">
                    <a:pos x="259" y="66"/>
                  </a:cxn>
                  <a:cxn ang="0">
                    <a:pos x="237" y="60"/>
                  </a:cxn>
                  <a:cxn ang="0">
                    <a:pos x="216" y="55"/>
                  </a:cxn>
                  <a:cxn ang="0">
                    <a:pos x="194" y="49"/>
                  </a:cxn>
                  <a:cxn ang="0">
                    <a:pos x="172" y="44"/>
                  </a:cxn>
                  <a:cxn ang="0">
                    <a:pos x="150" y="38"/>
                  </a:cxn>
                  <a:cxn ang="0">
                    <a:pos x="128" y="33"/>
                  </a:cxn>
                  <a:cxn ang="0">
                    <a:pos x="104" y="26"/>
                  </a:cxn>
                  <a:cxn ang="0">
                    <a:pos x="79" y="18"/>
                  </a:cxn>
                  <a:cxn ang="0">
                    <a:pos x="53" y="11"/>
                  </a:cxn>
                  <a:cxn ang="0">
                    <a:pos x="29" y="4"/>
                  </a:cxn>
                  <a:cxn ang="0">
                    <a:pos x="13" y="5"/>
                  </a:cxn>
                  <a:cxn ang="0">
                    <a:pos x="4" y="14"/>
                  </a:cxn>
                  <a:cxn ang="0">
                    <a:pos x="5" y="22"/>
                  </a:cxn>
                  <a:cxn ang="0">
                    <a:pos x="15" y="27"/>
                  </a:cxn>
                  <a:cxn ang="0">
                    <a:pos x="24" y="31"/>
                  </a:cxn>
                  <a:cxn ang="0">
                    <a:pos x="34" y="36"/>
                  </a:cxn>
                  <a:cxn ang="0">
                    <a:pos x="53" y="43"/>
                  </a:cxn>
                  <a:cxn ang="0">
                    <a:pos x="82" y="50"/>
                  </a:cxn>
                  <a:cxn ang="0">
                    <a:pos x="110" y="58"/>
                  </a:cxn>
                  <a:cxn ang="0">
                    <a:pos x="138" y="66"/>
                  </a:cxn>
                  <a:cxn ang="0">
                    <a:pos x="166" y="73"/>
                  </a:cxn>
                  <a:cxn ang="0">
                    <a:pos x="195" y="80"/>
                  </a:cxn>
                  <a:cxn ang="0">
                    <a:pos x="223" y="89"/>
                  </a:cxn>
                  <a:cxn ang="0">
                    <a:pos x="251" y="96"/>
                  </a:cxn>
                  <a:cxn ang="0">
                    <a:pos x="304" y="105"/>
                  </a:cxn>
                  <a:cxn ang="0">
                    <a:pos x="380" y="117"/>
                  </a:cxn>
                  <a:cxn ang="0">
                    <a:pos x="454" y="128"/>
                  </a:cxn>
                  <a:cxn ang="0">
                    <a:pos x="528" y="141"/>
                  </a:cxn>
                  <a:cxn ang="0">
                    <a:pos x="600" y="154"/>
                  </a:cxn>
                  <a:cxn ang="0">
                    <a:pos x="675" y="167"/>
                  </a:cxn>
                  <a:cxn ang="0">
                    <a:pos x="749" y="181"/>
                  </a:cxn>
                  <a:cxn ang="0">
                    <a:pos x="824" y="194"/>
                  </a:cxn>
                  <a:cxn ang="0">
                    <a:pos x="900" y="209"/>
                  </a:cxn>
                  <a:cxn ang="0">
                    <a:pos x="977" y="224"/>
                  </a:cxn>
                  <a:cxn ang="0">
                    <a:pos x="1053" y="238"/>
                  </a:cxn>
                  <a:cxn ang="0">
                    <a:pos x="1128" y="253"/>
                  </a:cxn>
                  <a:cxn ang="0">
                    <a:pos x="1205" y="267"/>
                  </a:cxn>
                  <a:cxn ang="0">
                    <a:pos x="1281" y="281"/>
                  </a:cxn>
                  <a:cxn ang="0">
                    <a:pos x="1358" y="295"/>
                  </a:cxn>
                  <a:cxn ang="0">
                    <a:pos x="1435" y="310"/>
                  </a:cxn>
                  <a:cxn ang="0">
                    <a:pos x="1474" y="312"/>
                  </a:cxn>
                  <a:cxn ang="0">
                    <a:pos x="1476" y="300"/>
                  </a:cxn>
                </a:cxnLst>
                <a:rect l="0" t="0" r="r" b="b"/>
                <a:pathLst>
                  <a:path w="1486" h="317">
                    <a:moveTo>
                      <a:pt x="1478" y="294"/>
                    </a:moveTo>
                    <a:lnTo>
                      <a:pt x="1480" y="290"/>
                    </a:lnTo>
                    <a:lnTo>
                      <a:pt x="1482" y="284"/>
                    </a:lnTo>
                    <a:lnTo>
                      <a:pt x="1484" y="280"/>
                    </a:lnTo>
                    <a:lnTo>
                      <a:pt x="1486" y="276"/>
                    </a:lnTo>
                    <a:lnTo>
                      <a:pt x="1446" y="271"/>
                    </a:lnTo>
                    <a:lnTo>
                      <a:pt x="1406" y="267"/>
                    </a:lnTo>
                    <a:lnTo>
                      <a:pt x="1368" y="261"/>
                    </a:lnTo>
                    <a:lnTo>
                      <a:pt x="1328" y="255"/>
                    </a:lnTo>
                    <a:lnTo>
                      <a:pt x="1289" y="250"/>
                    </a:lnTo>
                    <a:lnTo>
                      <a:pt x="1250" y="245"/>
                    </a:lnTo>
                    <a:lnTo>
                      <a:pt x="1211" y="238"/>
                    </a:lnTo>
                    <a:lnTo>
                      <a:pt x="1172" y="232"/>
                    </a:lnTo>
                    <a:lnTo>
                      <a:pt x="1134" y="226"/>
                    </a:lnTo>
                    <a:lnTo>
                      <a:pt x="1095" y="218"/>
                    </a:lnTo>
                    <a:lnTo>
                      <a:pt x="1055" y="212"/>
                    </a:lnTo>
                    <a:lnTo>
                      <a:pt x="1016" y="205"/>
                    </a:lnTo>
                    <a:lnTo>
                      <a:pt x="978" y="197"/>
                    </a:lnTo>
                    <a:lnTo>
                      <a:pt x="939" y="189"/>
                    </a:lnTo>
                    <a:lnTo>
                      <a:pt x="899" y="182"/>
                    </a:lnTo>
                    <a:lnTo>
                      <a:pt x="861" y="173"/>
                    </a:lnTo>
                    <a:lnTo>
                      <a:pt x="824" y="166"/>
                    </a:lnTo>
                    <a:lnTo>
                      <a:pt x="788" y="160"/>
                    </a:lnTo>
                    <a:lnTo>
                      <a:pt x="753" y="152"/>
                    </a:lnTo>
                    <a:lnTo>
                      <a:pt x="717" y="146"/>
                    </a:lnTo>
                    <a:lnTo>
                      <a:pt x="683" y="140"/>
                    </a:lnTo>
                    <a:lnTo>
                      <a:pt x="647" y="134"/>
                    </a:lnTo>
                    <a:lnTo>
                      <a:pt x="612" y="127"/>
                    </a:lnTo>
                    <a:lnTo>
                      <a:pt x="577" y="121"/>
                    </a:lnTo>
                    <a:lnTo>
                      <a:pt x="542" y="115"/>
                    </a:lnTo>
                    <a:lnTo>
                      <a:pt x="507" y="108"/>
                    </a:lnTo>
                    <a:lnTo>
                      <a:pt x="472" y="103"/>
                    </a:lnTo>
                    <a:lnTo>
                      <a:pt x="436" y="97"/>
                    </a:lnTo>
                    <a:lnTo>
                      <a:pt x="401" y="91"/>
                    </a:lnTo>
                    <a:lnTo>
                      <a:pt x="364" y="85"/>
                    </a:lnTo>
                    <a:lnTo>
                      <a:pt x="328" y="79"/>
                    </a:lnTo>
                    <a:lnTo>
                      <a:pt x="292" y="74"/>
                    </a:lnTo>
                    <a:lnTo>
                      <a:pt x="281" y="71"/>
                    </a:lnTo>
                    <a:lnTo>
                      <a:pt x="270" y="69"/>
                    </a:lnTo>
                    <a:lnTo>
                      <a:pt x="259" y="66"/>
                    </a:lnTo>
                    <a:lnTo>
                      <a:pt x="248" y="62"/>
                    </a:lnTo>
                    <a:lnTo>
                      <a:pt x="237" y="60"/>
                    </a:lnTo>
                    <a:lnTo>
                      <a:pt x="226" y="57"/>
                    </a:lnTo>
                    <a:lnTo>
                      <a:pt x="216" y="55"/>
                    </a:lnTo>
                    <a:lnTo>
                      <a:pt x="204" y="52"/>
                    </a:lnTo>
                    <a:lnTo>
                      <a:pt x="194" y="49"/>
                    </a:lnTo>
                    <a:lnTo>
                      <a:pt x="182" y="47"/>
                    </a:lnTo>
                    <a:lnTo>
                      <a:pt x="172" y="44"/>
                    </a:lnTo>
                    <a:lnTo>
                      <a:pt x="160" y="40"/>
                    </a:lnTo>
                    <a:lnTo>
                      <a:pt x="150" y="38"/>
                    </a:lnTo>
                    <a:lnTo>
                      <a:pt x="138" y="35"/>
                    </a:lnTo>
                    <a:lnTo>
                      <a:pt x="128" y="33"/>
                    </a:lnTo>
                    <a:lnTo>
                      <a:pt x="116" y="30"/>
                    </a:lnTo>
                    <a:lnTo>
                      <a:pt x="104" y="26"/>
                    </a:lnTo>
                    <a:lnTo>
                      <a:pt x="91" y="23"/>
                    </a:lnTo>
                    <a:lnTo>
                      <a:pt x="79" y="18"/>
                    </a:lnTo>
                    <a:lnTo>
                      <a:pt x="66" y="14"/>
                    </a:lnTo>
                    <a:lnTo>
                      <a:pt x="53" y="11"/>
                    </a:lnTo>
                    <a:lnTo>
                      <a:pt x="41" y="7"/>
                    </a:lnTo>
                    <a:lnTo>
                      <a:pt x="29" y="4"/>
                    </a:lnTo>
                    <a:lnTo>
                      <a:pt x="17" y="0"/>
                    </a:lnTo>
                    <a:lnTo>
                      <a:pt x="13" y="5"/>
                    </a:lnTo>
                    <a:lnTo>
                      <a:pt x="9" y="9"/>
                    </a:lnTo>
                    <a:lnTo>
                      <a:pt x="4" y="14"/>
                    </a:lnTo>
                    <a:lnTo>
                      <a:pt x="0" y="19"/>
                    </a:lnTo>
                    <a:lnTo>
                      <a:pt x="5" y="22"/>
                    </a:lnTo>
                    <a:lnTo>
                      <a:pt x="11" y="24"/>
                    </a:lnTo>
                    <a:lnTo>
                      <a:pt x="15" y="27"/>
                    </a:lnTo>
                    <a:lnTo>
                      <a:pt x="20" y="29"/>
                    </a:lnTo>
                    <a:lnTo>
                      <a:pt x="24" y="31"/>
                    </a:lnTo>
                    <a:lnTo>
                      <a:pt x="29" y="33"/>
                    </a:lnTo>
                    <a:lnTo>
                      <a:pt x="34" y="36"/>
                    </a:lnTo>
                    <a:lnTo>
                      <a:pt x="39" y="38"/>
                    </a:lnTo>
                    <a:lnTo>
                      <a:pt x="53" y="43"/>
                    </a:lnTo>
                    <a:lnTo>
                      <a:pt x="67" y="46"/>
                    </a:lnTo>
                    <a:lnTo>
                      <a:pt x="82" y="50"/>
                    </a:lnTo>
                    <a:lnTo>
                      <a:pt x="96" y="54"/>
                    </a:lnTo>
                    <a:lnTo>
                      <a:pt x="110" y="58"/>
                    </a:lnTo>
                    <a:lnTo>
                      <a:pt x="125" y="61"/>
                    </a:lnTo>
                    <a:lnTo>
                      <a:pt x="138" y="66"/>
                    </a:lnTo>
                    <a:lnTo>
                      <a:pt x="153" y="69"/>
                    </a:lnTo>
                    <a:lnTo>
                      <a:pt x="166" y="73"/>
                    </a:lnTo>
                    <a:lnTo>
                      <a:pt x="181" y="77"/>
                    </a:lnTo>
                    <a:lnTo>
                      <a:pt x="195" y="80"/>
                    </a:lnTo>
                    <a:lnTo>
                      <a:pt x="209" y="84"/>
                    </a:lnTo>
                    <a:lnTo>
                      <a:pt x="223" y="89"/>
                    </a:lnTo>
                    <a:lnTo>
                      <a:pt x="237" y="93"/>
                    </a:lnTo>
                    <a:lnTo>
                      <a:pt x="251" y="96"/>
                    </a:lnTo>
                    <a:lnTo>
                      <a:pt x="266" y="100"/>
                    </a:lnTo>
                    <a:lnTo>
                      <a:pt x="304" y="105"/>
                    </a:lnTo>
                    <a:lnTo>
                      <a:pt x="342" y="111"/>
                    </a:lnTo>
                    <a:lnTo>
                      <a:pt x="380" y="117"/>
                    </a:lnTo>
                    <a:lnTo>
                      <a:pt x="417" y="122"/>
                    </a:lnTo>
                    <a:lnTo>
                      <a:pt x="454" y="128"/>
                    </a:lnTo>
                    <a:lnTo>
                      <a:pt x="491" y="135"/>
                    </a:lnTo>
                    <a:lnTo>
                      <a:pt x="528" y="141"/>
                    </a:lnTo>
                    <a:lnTo>
                      <a:pt x="565" y="147"/>
                    </a:lnTo>
                    <a:lnTo>
                      <a:pt x="600" y="154"/>
                    </a:lnTo>
                    <a:lnTo>
                      <a:pt x="638" y="161"/>
                    </a:lnTo>
                    <a:lnTo>
                      <a:pt x="675" y="167"/>
                    </a:lnTo>
                    <a:lnTo>
                      <a:pt x="711" y="174"/>
                    </a:lnTo>
                    <a:lnTo>
                      <a:pt x="749" y="181"/>
                    </a:lnTo>
                    <a:lnTo>
                      <a:pt x="786" y="188"/>
                    </a:lnTo>
                    <a:lnTo>
                      <a:pt x="824" y="194"/>
                    </a:lnTo>
                    <a:lnTo>
                      <a:pt x="863" y="202"/>
                    </a:lnTo>
                    <a:lnTo>
                      <a:pt x="900" y="209"/>
                    </a:lnTo>
                    <a:lnTo>
                      <a:pt x="939" y="216"/>
                    </a:lnTo>
                    <a:lnTo>
                      <a:pt x="977" y="224"/>
                    </a:lnTo>
                    <a:lnTo>
                      <a:pt x="1014" y="231"/>
                    </a:lnTo>
                    <a:lnTo>
                      <a:pt x="1053" y="238"/>
                    </a:lnTo>
                    <a:lnTo>
                      <a:pt x="1091" y="246"/>
                    </a:lnTo>
                    <a:lnTo>
                      <a:pt x="1128" y="253"/>
                    </a:lnTo>
                    <a:lnTo>
                      <a:pt x="1167" y="260"/>
                    </a:lnTo>
                    <a:lnTo>
                      <a:pt x="1205" y="267"/>
                    </a:lnTo>
                    <a:lnTo>
                      <a:pt x="1243" y="274"/>
                    </a:lnTo>
                    <a:lnTo>
                      <a:pt x="1281" y="281"/>
                    </a:lnTo>
                    <a:lnTo>
                      <a:pt x="1320" y="289"/>
                    </a:lnTo>
                    <a:lnTo>
                      <a:pt x="1358" y="295"/>
                    </a:lnTo>
                    <a:lnTo>
                      <a:pt x="1396" y="302"/>
                    </a:lnTo>
                    <a:lnTo>
                      <a:pt x="1435" y="310"/>
                    </a:lnTo>
                    <a:lnTo>
                      <a:pt x="1473" y="317"/>
                    </a:lnTo>
                    <a:lnTo>
                      <a:pt x="1474" y="312"/>
                    </a:lnTo>
                    <a:lnTo>
                      <a:pt x="1475" y="305"/>
                    </a:lnTo>
                    <a:lnTo>
                      <a:pt x="1476" y="300"/>
                    </a:lnTo>
                    <a:lnTo>
                      <a:pt x="1478" y="294"/>
                    </a:lnTo>
                    <a:close/>
                  </a:path>
                </a:pathLst>
              </a:custGeom>
              <a:solidFill>
                <a:srgbClr val="C17A00"/>
              </a:solidFill>
              <a:ln w="9525">
                <a:noFill/>
                <a:round/>
                <a:headEnd/>
                <a:tailEnd/>
              </a:ln>
            </p:spPr>
            <p:txBody>
              <a:bodyPr/>
              <a:lstStyle/>
              <a:p>
                <a:endParaRPr lang="en-US"/>
              </a:p>
            </p:txBody>
          </p:sp>
          <p:sp>
            <p:nvSpPr>
              <p:cNvPr id="384140" name="Freeform 140"/>
              <p:cNvSpPr>
                <a:spLocks/>
              </p:cNvSpPr>
              <p:nvPr/>
            </p:nvSpPr>
            <p:spPr bwMode="auto">
              <a:xfrm>
                <a:off x="6870" y="1402"/>
                <a:ext cx="371" cy="79"/>
              </a:xfrm>
              <a:custGeom>
                <a:avLst/>
                <a:gdLst/>
                <a:ahLst/>
                <a:cxnLst>
                  <a:cxn ang="0">
                    <a:pos x="1479" y="290"/>
                  </a:cxn>
                  <a:cxn ang="0">
                    <a:pos x="1482" y="281"/>
                  </a:cxn>
                  <a:cxn ang="0">
                    <a:pos x="1443" y="272"/>
                  </a:cxn>
                  <a:cxn ang="0">
                    <a:pos x="1365" y="262"/>
                  </a:cxn>
                  <a:cxn ang="0">
                    <a:pos x="1286" y="251"/>
                  </a:cxn>
                  <a:cxn ang="0">
                    <a:pos x="1208" y="239"/>
                  </a:cxn>
                  <a:cxn ang="0">
                    <a:pos x="1130" y="227"/>
                  </a:cxn>
                  <a:cxn ang="0">
                    <a:pos x="1053" y="213"/>
                  </a:cxn>
                  <a:cxn ang="0">
                    <a:pos x="976" y="199"/>
                  </a:cxn>
                  <a:cxn ang="0">
                    <a:pos x="897" y="183"/>
                  </a:cxn>
                  <a:cxn ang="0">
                    <a:pos x="822" y="167"/>
                  </a:cxn>
                  <a:cxn ang="0">
                    <a:pos x="751" y="154"/>
                  </a:cxn>
                  <a:cxn ang="0">
                    <a:pos x="681" y="141"/>
                  </a:cxn>
                  <a:cxn ang="0">
                    <a:pos x="611" y="128"/>
                  </a:cxn>
                  <a:cxn ang="0">
                    <a:pos x="541" y="116"/>
                  </a:cxn>
                  <a:cxn ang="0">
                    <a:pos x="471" y="103"/>
                  </a:cxn>
                  <a:cxn ang="0">
                    <a:pos x="400" y="92"/>
                  </a:cxn>
                  <a:cxn ang="0">
                    <a:pos x="327" y="80"/>
                  </a:cxn>
                  <a:cxn ang="0">
                    <a:pos x="279" y="71"/>
                  </a:cxn>
                  <a:cxn ang="0">
                    <a:pos x="257" y="66"/>
                  </a:cxn>
                  <a:cxn ang="0">
                    <a:pos x="235" y="60"/>
                  </a:cxn>
                  <a:cxn ang="0">
                    <a:pos x="213" y="55"/>
                  </a:cxn>
                  <a:cxn ang="0">
                    <a:pos x="192" y="49"/>
                  </a:cxn>
                  <a:cxn ang="0">
                    <a:pos x="170" y="44"/>
                  </a:cxn>
                  <a:cxn ang="0">
                    <a:pos x="148" y="38"/>
                  </a:cxn>
                  <a:cxn ang="0">
                    <a:pos x="126" y="33"/>
                  </a:cxn>
                  <a:cxn ang="0">
                    <a:pos x="102" y="26"/>
                  </a:cxn>
                  <a:cxn ang="0">
                    <a:pos x="77" y="18"/>
                  </a:cxn>
                  <a:cxn ang="0">
                    <a:pos x="52" y="11"/>
                  </a:cxn>
                  <a:cxn ang="0">
                    <a:pos x="27" y="4"/>
                  </a:cxn>
                  <a:cxn ang="0">
                    <a:pos x="11" y="4"/>
                  </a:cxn>
                  <a:cxn ang="0">
                    <a:pos x="4" y="13"/>
                  </a:cxn>
                  <a:cxn ang="0">
                    <a:pos x="5" y="21"/>
                  </a:cxn>
                  <a:cxn ang="0">
                    <a:pos x="16" y="25"/>
                  </a:cxn>
                  <a:cxn ang="0">
                    <a:pos x="25" y="30"/>
                  </a:cxn>
                  <a:cxn ang="0">
                    <a:pos x="35" y="34"/>
                  </a:cxn>
                  <a:cxn ang="0">
                    <a:pos x="55" y="40"/>
                  </a:cxn>
                  <a:cxn ang="0">
                    <a:pos x="84" y="48"/>
                  </a:cxn>
                  <a:cxn ang="0">
                    <a:pos x="112" y="55"/>
                  </a:cxn>
                  <a:cxn ang="0">
                    <a:pos x="141" y="62"/>
                  </a:cxn>
                  <a:cxn ang="0">
                    <a:pos x="170" y="71"/>
                  </a:cxn>
                  <a:cxn ang="0">
                    <a:pos x="199" y="78"/>
                  </a:cxn>
                  <a:cxn ang="0">
                    <a:pos x="227" y="87"/>
                  </a:cxn>
                  <a:cxn ang="0">
                    <a:pos x="255" y="94"/>
                  </a:cxn>
                  <a:cxn ang="0">
                    <a:pos x="309" y="103"/>
                  </a:cxn>
                  <a:cxn ang="0">
                    <a:pos x="384" y="115"/>
                  </a:cxn>
                  <a:cxn ang="0">
                    <a:pos x="457" y="126"/>
                  </a:cxn>
                  <a:cxn ang="0">
                    <a:pos x="529" y="139"/>
                  </a:cxn>
                  <a:cxn ang="0">
                    <a:pos x="602" y="153"/>
                  </a:cxn>
                  <a:cxn ang="0">
                    <a:pos x="675" y="166"/>
                  </a:cxn>
                  <a:cxn ang="0">
                    <a:pos x="748" y="180"/>
                  </a:cxn>
                  <a:cxn ang="0">
                    <a:pos x="823" y="193"/>
                  </a:cxn>
                  <a:cxn ang="0">
                    <a:pos x="899" y="207"/>
                  </a:cxn>
                  <a:cxn ang="0">
                    <a:pos x="976" y="222"/>
                  </a:cxn>
                  <a:cxn ang="0">
                    <a:pos x="1052" y="236"/>
                  </a:cxn>
                  <a:cxn ang="0">
                    <a:pos x="1127" y="251"/>
                  </a:cxn>
                  <a:cxn ang="0">
                    <a:pos x="1204" y="265"/>
                  </a:cxn>
                  <a:cxn ang="0">
                    <a:pos x="1280" y="279"/>
                  </a:cxn>
                  <a:cxn ang="0">
                    <a:pos x="1357" y="293"/>
                  </a:cxn>
                  <a:cxn ang="0">
                    <a:pos x="1434" y="307"/>
                  </a:cxn>
                  <a:cxn ang="0">
                    <a:pos x="1473" y="310"/>
                  </a:cxn>
                  <a:cxn ang="0">
                    <a:pos x="1475" y="299"/>
                  </a:cxn>
                </a:cxnLst>
                <a:rect l="0" t="0" r="r" b="b"/>
                <a:pathLst>
                  <a:path w="1483" h="315">
                    <a:moveTo>
                      <a:pt x="1477" y="294"/>
                    </a:moveTo>
                    <a:lnTo>
                      <a:pt x="1479" y="290"/>
                    </a:lnTo>
                    <a:lnTo>
                      <a:pt x="1480" y="285"/>
                    </a:lnTo>
                    <a:lnTo>
                      <a:pt x="1482" y="281"/>
                    </a:lnTo>
                    <a:lnTo>
                      <a:pt x="1483" y="277"/>
                    </a:lnTo>
                    <a:lnTo>
                      <a:pt x="1443" y="272"/>
                    </a:lnTo>
                    <a:lnTo>
                      <a:pt x="1403" y="268"/>
                    </a:lnTo>
                    <a:lnTo>
                      <a:pt x="1365" y="262"/>
                    </a:lnTo>
                    <a:lnTo>
                      <a:pt x="1325" y="256"/>
                    </a:lnTo>
                    <a:lnTo>
                      <a:pt x="1286" y="251"/>
                    </a:lnTo>
                    <a:lnTo>
                      <a:pt x="1246" y="246"/>
                    </a:lnTo>
                    <a:lnTo>
                      <a:pt x="1208" y="239"/>
                    </a:lnTo>
                    <a:lnTo>
                      <a:pt x="1169" y="233"/>
                    </a:lnTo>
                    <a:lnTo>
                      <a:pt x="1130" y="227"/>
                    </a:lnTo>
                    <a:lnTo>
                      <a:pt x="1092" y="220"/>
                    </a:lnTo>
                    <a:lnTo>
                      <a:pt x="1053" y="213"/>
                    </a:lnTo>
                    <a:lnTo>
                      <a:pt x="1014" y="206"/>
                    </a:lnTo>
                    <a:lnTo>
                      <a:pt x="976" y="199"/>
                    </a:lnTo>
                    <a:lnTo>
                      <a:pt x="936" y="190"/>
                    </a:lnTo>
                    <a:lnTo>
                      <a:pt x="897" y="183"/>
                    </a:lnTo>
                    <a:lnTo>
                      <a:pt x="859" y="175"/>
                    </a:lnTo>
                    <a:lnTo>
                      <a:pt x="822" y="167"/>
                    </a:lnTo>
                    <a:lnTo>
                      <a:pt x="786" y="161"/>
                    </a:lnTo>
                    <a:lnTo>
                      <a:pt x="751" y="154"/>
                    </a:lnTo>
                    <a:lnTo>
                      <a:pt x="715" y="147"/>
                    </a:lnTo>
                    <a:lnTo>
                      <a:pt x="681" y="141"/>
                    </a:lnTo>
                    <a:lnTo>
                      <a:pt x="645" y="135"/>
                    </a:lnTo>
                    <a:lnTo>
                      <a:pt x="611" y="128"/>
                    </a:lnTo>
                    <a:lnTo>
                      <a:pt x="575" y="122"/>
                    </a:lnTo>
                    <a:lnTo>
                      <a:pt x="541" y="116"/>
                    </a:lnTo>
                    <a:lnTo>
                      <a:pt x="505" y="110"/>
                    </a:lnTo>
                    <a:lnTo>
                      <a:pt x="471" y="103"/>
                    </a:lnTo>
                    <a:lnTo>
                      <a:pt x="435" y="98"/>
                    </a:lnTo>
                    <a:lnTo>
                      <a:pt x="400" y="92"/>
                    </a:lnTo>
                    <a:lnTo>
                      <a:pt x="363" y="86"/>
                    </a:lnTo>
                    <a:lnTo>
                      <a:pt x="327" y="80"/>
                    </a:lnTo>
                    <a:lnTo>
                      <a:pt x="291" y="74"/>
                    </a:lnTo>
                    <a:lnTo>
                      <a:pt x="279" y="71"/>
                    </a:lnTo>
                    <a:lnTo>
                      <a:pt x="269" y="69"/>
                    </a:lnTo>
                    <a:lnTo>
                      <a:pt x="257" y="66"/>
                    </a:lnTo>
                    <a:lnTo>
                      <a:pt x="247" y="62"/>
                    </a:lnTo>
                    <a:lnTo>
                      <a:pt x="235" y="60"/>
                    </a:lnTo>
                    <a:lnTo>
                      <a:pt x="225" y="57"/>
                    </a:lnTo>
                    <a:lnTo>
                      <a:pt x="213" y="55"/>
                    </a:lnTo>
                    <a:lnTo>
                      <a:pt x="203" y="52"/>
                    </a:lnTo>
                    <a:lnTo>
                      <a:pt x="192" y="49"/>
                    </a:lnTo>
                    <a:lnTo>
                      <a:pt x="180" y="47"/>
                    </a:lnTo>
                    <a:lnTo>
                      <a:pt x="170" y="44"/>
                    </a:lnTo>
                    <a:lnTo>
                      <a:pt x="158" y="40"/>
                    </a:lnTo>
                    <a:lnTo>
                      <a:pt x="148" y="38"/>
                    </a:lnTo>
                    <a:lnTo>
                      <a:pt x="136" y="35"/>
                    </a:lnTo>
                    <a:lnTo>
                      <a:pt x="126" y="33"/>
                    </a:lnTo>
                    <a:lnTo>
                      <a:pt x="114" y="30"/>
                    </a:lnTo>
                    <a:lnTo>
                      <a:pt x="102" y="26"/>
                    </a:lnTo>
                    <a:lnTo>
                      <a:pt x="89" y="23"/>
                    </a:lnTo>
                    <a:lnTo>
                      <a:pt x="77" y="18"/>
                    </a:lnTo>
                    <a:lnTo>
                      <a:pt x="65" y="14"/>
                    </a:lnTo>
                    <a:lnTo>
                      <a:pt x="52" y="11"/>
                    </a:lnTo>
                    <a:lnTo>
                      <a:pt x="40" y="7"/>
                    </a:lnTo>
                    <a:lnTo>
                      <a:pt x="27" y="4"/>
                    </a:lnTo>
                    <a:lnTo>
                      <a:pt x="15" y="0"/>
                    </a:lnTo>
                    <a:lnTo>
                      <a:pt x="11" y="4"/>
                    </a:lnTo>
                    <a:lnTo>
                      <a:pt x="8" y="9"/>
                    </a:lnTo>
                    <a:lnTo>
                      <a:pt x="4" y="13"/>
                    </a:lnTo>
                    <a:lnTo>
                      <a:pt x="0" y="18"/>
                    </a:lnTo>
                    <a:lnTo>
                      <a:pt x="5" y="21"/>
                    </a:lnTo>
                    <a:lnTo>
                      <a:pt x="11" y="23"/>
                    </a:lnTo>
                    <a:lnTo>
                      <a:pt x="16" y="25"/>
                    </a:lnTo>
                    <a:lnTo>
                      <a:pt x="20" y="27"/>
                    </a:lnTo>
                    <a:lnTo>
                      <a:pt x="25" y="30"/>
                    </a:lnTo>
                    <a:lnTo>
                      <a:pt x="31" y="32"/>
                    </a:lnTo>
                    <a:lnTo>
                      <a:pt x="35" y="34"/>
                    </a:lnTo>
                    <a:lnTo>
                      <a:pt x="40" y="36"/>
                    </a:lnTo>
                    <a:lnTo>
                      <a:pt x="55" y="40"/>
                    </a:lnTo>
                    <a:lnTo>
                      <a:pt x="69" y="44"/>
                    </a:lnTo>
                    <a:lnTo>
                      <a:pt x="84" y="48"/>
                    </a:lnTo>
                    <a:lnTo>
                      <a:pt x="97" y="51"/>
                    </a:lnTo>
                    <a:lnTo>
                      <a:pt x="112" y="55"/>
                    </a:lnTo>
                    <a:lnTo>
                      <a:pt x="127" y="59"/>
                    </a:lnTo>
                    <a:lnTo>
                      <a:pt x="141" y="62"/>
                    </a:lnTo>
                    <a:lnTo>
                      <a:pt x="155" y="67"/>
                    </a:lnTo>
                    <a:lnTo>
                      <a:pt x="170" y="71"/>
                    </a:lnTo>
                    <a:lnTo>
                      <a:pt x="184" y="75"/>
                    </a:lnTo>
                    <a:lnTo>
                      <a:pt x="199" y="78"/>
                    </a:lnTo>
                    <a:lnTo>
                      <a:pt x="212" y="82"/>
                    </a:lnTo>
                    <a:lnTo>
                      <a:pt x="227" y="87"/>
                    </a:lnTo>
                    <a:lnTo>
                      <a:pt x="242" y="91"/>
                    </a:lnTo>
                    <a:lnTo>
                      <a:pt x="255" y="94"/>
                    </a:lnTo>
                    <a:lnTo>
                      <a:pt x="270" y="98"/>
                    </a:lnTo>
                    <a:lnTo>
                      <a:pt x="309" y="103"/>
                    </a:lnTo>
                    <a:lnTo>
                      <a:pt x="346" y="109"/>
                    </a:lnTo>
                    <a:lnTo>
                      <a:pt x="384" y="115"/>
                    </a:lnTo>
                    <a:lnTo>
                      <a:pt x="421" y="120"/>
                    </a:lnTo>
                    <a:lnTo>
                      <a:pt x="457" y="126"/>
                    </a:lnTo>
                    <a:lnTo>
                      <a:pt x="494" y="133"/>
                    </a:lnTo>
                    <a:lnTo>
                      <a:pt x="529" y="139"/>
                    </a:lnTo>
                    <a:lnTo>
                      <a:pt x="566" y="145"/>
                    </a:lnTo>
                    <a:lnTo>
                      <a:pt x="602" y="153"/>
                    </a:lnTo>
                    <a:lnTo>
                      <a:pt x="638" y="159"/>
                    </a:lnTo>
                    <a:lnTo>
                      <a:pt x="675" y="166"/>
                    </a:lnTo>
                    <a:lnTo>
                      <a:pt x="711" y="172"/>
                    </a:lnTo>
                    <a:lnTo>
                      <a:pt x="748" y="180"/>
                    </a:lnTo>
                    <a:lnTo>
                      <a:pt x="785" y="186"/>
                    </a:lnTo>
                    <a:lnTo>
                      <a:pt x="823" y="193"/>
                    </a:lnTo>
                    <a:lnTo>
                      <a:pt x="862" y="200"/>
                    </a:lnTo>
                    <a:lnTo>
                      <a:pt x="899" y="207"/>
                    </a:lnTo>
                    <a:lnTo>
                      <a:pt x="938" y="214"/>
                    </a:lnTo>
                    <a:lnTo>
                      <a:pt x="976" y="222"/>
                    </a:lnTo>
                    <a:lnTo>
                      <a:pt x="1013" y="229"/>
                    </a:lnTo>
                    <a:lnTo>
                      <a:pt x="1052" y="236"/>
                    </a:lnTo>
                    <a:lnTo>
                      <a:pt x="1090" y="244"/>
                    </a:lnTo>
                    <a:lnTo>
                      <a:pt x="1127" y="251"/>
                    </a:lnTo>
                    <a:lnTo>
                      <a:pt x="1166" y="257"/>
                    </a:lnTo>
                    <a:lnTo>
                      <a:pt x="1204" y="265"/>
                    </a:lnTo>
                    <a:lnTo>
                      <a:pt x="1242" y="272"/>
                    </a:lnTo>
                    <a:lnTo>
                      <a:pt x="1280" y="279"/>
                    </a:lnTo>
                    <a:lnTo>
                      <a:pt x="1319" y="287"/>
                    </a:lnTo>
                    <a:lnTo>
                      <a:pt x="1357" y="293"/>
                    </a:lnTo>
                    <a:lnTo>
                      <a:pt x="1395" y="300"/>
                    </a:lnTo>
                    <a:lnTo>
                      <a:pt x="1434" y="307"/>
                    </a:lnTo>
                    <a:lnTo>
                      <a:pt x="1472" y="315"/>
                    </a:lnTo>
                    <a:lnTo>
                      <a:pt x="1473" y="310"/>
                    </a:lnTo>
                    <a:lnTo>
                      <a:pt x="1474" y="304"/>
                    </a:lnTo>
                    <a:lnTo>
                      <a:pt x="1475" y="299"/>
                    </a:lnTo>
                    <a:lnTo>
                      <a:pt x="1477" y="294"/>
                    </a:lnTo>
                    <a:close/>
                  </a:path>
                </a:pathLst>
              </a:custGeom>
              <a:solidFill>
                <a:srgbClr val="C47C00"/>
              </a:solidFill>
              <a:ln w="9525">
                <a:noFill/>
                <a:round/>
                <a:headEnd/>
                <a:tailEnd/>
              </a:ln>
            </p:spPr>
            <p:txBody>
              <a:bodyPr/>
              <a:lstStyle/>
              <a:p>
                <a:endParaRPr lang="en-US"/>
              </a:p>
            </p:txBody>
          </p:sp>
          <p:sp>
            <p:nvSpPr>
              <p:cNvPr id="384141" name="Freeform 141"/>
              <p:cNvSpPr>
                <a:spLocks/>
              </p:cNvSpPr>
              <p:nvPr/>
            </p:nvSpPr>
            <p:spPr bwMode="auto">
              <a:xfrm>
                <a:off x="6870" y="1403"/>
                <a:ext cx="370" cy="78"/>
              </a:xfrm>
              <a:custGeom>
                <a:avLst/>
                <a:gdLst/>
                <a:ahLst/>
                <a:cxnLst>
                  <a:cxn ang="0">
                    <a:pos x="1476" y="289"/>
                  </a:cxn>
                  <a:cxn ang="0">
                    <a:pos x="1479" y="282"/>
                  </a:cxn>
                  <a:cxn ang="0">
                    <a:pos x="1440" y="273"/>
                  </a:cxn>
                  <a:cxn ang="0">
                    <a:pos x="1362" y="264"/>
                  </a:cxn>
                  <a:cxn ang="0">
                    <a:pos x="1283" y="252"/>
                  </a:cxn>
                  <a:cxn ang="0">
                    <a:pos x="1206" y="241"/>
                  </a:cxn>
                  <a:cxn ang="0">
                    <a:pos x="1127" y="228"/>
                  </a:cxn>
                  <a:cxn ang="0">
                    <a:pos x="1051" y="214"/>
                  </a:cxn>
                  <a:cxn ang="0">
                    <a:pos x="974" y="200"/>
                  </a:cxn>
                  <a:cxn ang="0">
                    <a:pos x="895" y="184"/>
                  </a:cxn>
                  <a:cxn ang="0">
                    <a:pos x="820" y="168"/>
                  </a:cxn>
                  <a:cxn ang="0">
                    <a:pos x="749" y="156"/>
                  </a:cxn>
                  <a:cxn ang="0">
                    <a:pos x="679" y="142"/>
                  </a:cxn>
                  <a:cxn ang="0">
                    <a:pos x="609" y="130"/>
                  </a:cxn>
                  <a:cxn ang="0">
                    <a:pos x="539" y="117"/>
                  </a:cxn>
                  <a:cxn ang="0">
                    <a:pos x="469" y="104"/>
                  </a:cxn>
                  <a:cxn ang="0">
                    <a:pos x="399" y="92"/>
                  </a:cxn>
                  <a:cxn ang="0">
                    <a:pos x="326" y="80"/>
                  </a:cxn>
                  <a:cxn ang="0">
                    <a:pos x="278" y="71"/>
                  </a:cxn>
                  <a:cxn ang="0">
                    <a:pos x="256" y="66"/>
                  </a:cxn>
                  <a:cxn ang="0">
                    <a:pos x="234" y="60"/>
                  </a:cxn>
                  <a:cxn ang="0">
                    <a:pos x="212" y="54"/>
                  </a:cxn>
                  <a:cxn ang="0">
                    <a:pos x="191" y="49"/>
                  </a:cxn>
                  <a:cxn ang="0">
                    <a:pos x="168" y="43"/>
                  </a:cxn>
                  <a:cxn ang="0">
                    <a:pos x="146" y="37"/>
                  </a:cxn>
                  <a:cxn ang="0">
                    <a:pos x="124" y="32"/>
                  </a:cxn>
                  <a:cxn ang="0">
                    <a:pos x="100" y="26"/>
                  </a:cxn>
                  <a:cxn ang="0">
                    <a:pos x="76" y="19"/>
                  </a:cxn>
                  <a:cxn ang="0">
                    <a:pos x="50" y="11"/>
                  </a:cxn>
                  <a:cxn ang="0">
                    <a:pos x="26" y="4"/>
                  </a:cxn>
                  <a:cxn ang="0">
                    <a:pos x="10" y="4"/>
                  </a:cxn>
                  <a:cxn ang="0">
                    <a:pos x="3" y="13"/>
                  </a:cxn>
                  <a:cxn ang="0">
                    <a:pos x="5" y="20"/>
                  </a:cxn>
                  <a:cxn ang="0">
                    <a:pos x="16" y="24"/>
                  </a:cxn>
                  <a:cxn ang="0">
                    <a:pos x="25" y="27"/>
                  </a:cxn>
                  <a:cxn ang="0">
                    <a:pos x="36" y="31"/>
                  </a:cxn>
                  <a:cxn ang="0">
                    <a:pos x="56" y="37"/>
                  </a:cxn>
                  <a:cxn ang="0">
                    <a:pos x="85" y="45"/>
                  </a:cxn>
                  <a:cxn ang="0">
                    <a:pos x="114" y="53"/>
                  </a:cxn>
                  <a:cxn ang="0">
                    <a:pos x="143" y="60"/>
                  </a:cxn>
                  <a:cxn ang="0">
                    <a:pos x="173" y="69"/>
                  </a:cxn>
                  <a:cxn ang="0">
                    <a:pos x="202" y="76"/>
                  </a:cxn>
                  <a:cxn ang="0">
                    <a:pos x="230" y="83"/>
                  </a:cxn>
                  <a:cxn ang="0">
                    <a:pos x="260" y="91"/>
                  </a:cxn>
                  <a:cxn ang="0">
                    <a:pos x="313" y="100"/>
                  </a:cxn>
                  <a:cxn ang="0">
                    <a:pos x="387" y="112"/>
                  </a:cxn>
                  <a:cxn ang="0">
                    <a:pos x="460" y="124"/>
                  </a:cxn>
                  <a:cxn ang="0">
                    <a:pos x="531" y="137"/>
                  </a:cxn>
                  <a:cxn ang="0">
                    <a:pos x="604" y="150"/>
                  </a:cxn>
                  <a:cxn ang="0">
                    <a:pos x="675" y="164"/>
                  </a:cxn>
                  <a:cxn ang="0">
                    <a:pos x="748" y="178"/>
                  </a:cxn>
                  <a:cxn ang="0">
                    <a:pos x="822" y="191"/>
                  </a:cxn>
                  <a:cxn ang="0">
                    <a:pos x="898" y="206"/>
                  </a:cxn>
                  <a:cxn ang="0">
                    <a:pos x="975" y="220"/>
                  </a:cxn>
                  <a:cxn ang="0">
                    <a:pos x="1051" y="234"/>
                  </a:cxn>
                  <a:cxn ang="0">
                    <a:pos x="1126" y="248"/>
                  </a:cxn>
                  <a:cxn ang="0">
                    <a:pos x="1203" y="262"/>
                  </a:cxn>
                  <a:cxn ang="0">
                    <a:pos x="1279" y="277"/>
                  </a:cxn>
                  <a:cxn ang="0">
                    <a:pos x="1356" y="291"/>
                  </a:cxn>
                  <a:cxn ang="0">
                    <a:pos x="1433" y="305"/>
                  </a:cxn>
                  <a:cxn ang="0">
                    <a:pos x="1472" y="308"/>
                  </a:cxn>
                  <a:cxn ang="0">
                    <a:pos x="1473" y="298"/>
                  </a:cxn>
                </a:cxnLst>
                <a:rect l="0" t="0" r="r" b="b"/>
                <a:pathLst>
                  <a:path w="1480" h="313">
                    <a:moveTo>
                      <a:pt x="1474" y="293"/>
                    </a:moveTo>
                    <a:lnTo>
                      <a:pt x="1476" y="289"/>
                    </a:lnTo>
                    <a:lnTo>
                      <a:pt x="1477" y="286"/>
                    </a:lnTo>
                    <a:lnTo>
                      <a:pt x="1479" y="282"/>
                    </a:lnTo>
                    <a:lnTo>
                      <a:pt x="1480" y="278"/>
                    </a:lnTo>
                    <a:lnTo>
                      <a:pt x="1440" y="273"/>
                    </a:lnTo>
                    <a:lnTo>
                      <a:pt x="1400" y="269"/>
                    </a:lnTo>
                    <a:lnTo>
                      <a:pt x="1362" y="264"/>
                    </a:lnTo>
                    <a:lnTo>
                      <a:pt x="1322" y="257"/>
                    </a:lnTo>
                    <a:lnTo>
                      <a:pt x="1283" y="252"/>
                    </a:lnTo>
                    <a:lnTo>
                      <a:pt x="1244" y="247"/>
                    </a:lnTo>
                    <a:lnTo>
                      <a:pt x="1206" y="241"/>
                    </a:lnTo>
                    <a:lnTo>
                      <a:pt x="1167" y="234"/>
                    </a:lnTo>
                    <a:lnTo>
                      <a:pt x="1127" y="228"/>
                    </a:lnTo>
                    <a:lnTo>
                      <a:pt x="1090" y="221"/>
                    </a:lnTo>
                    <a:lnTo>
                      <a:pt x="1051" y="214"/>
                    </a:lnTo>
                    <a:lnTo>
                      <a:pt x="1012" y="207"/>
                    </a:lnTo>
                    <a:lnTo>
                      <a:pt x="974" y="200"/>
                    </a:lnTo>
                    <a:lnTo>
                      <a:pt x="934" y="191"/>
                    </a:lnTo>
                    <a:lnTo>
                      <a:pt x="895" y="184"/>
                    </a:lnTo>
                    <a:lnTo>
                      <a:pt x="857" y="176"/>
                    </a:lnTo>
                    <a:lnTo>
                      <a:pt x="820" y="168"/>
                    </a:lnTo>
                    <a:lnTo>
                      <a:pt x="784" y="162"/>
                    </a:lnTo>
                    <a:lnTo>
                      <a:pt x="749" y="156"/>
                    </a:lnTo>
                    <a:lnTo>
                      <a:pt x="713" y="148"/>
                    </a:lnTo>
                    <a:lnTo>
                      <a:pt x="679" y="142"/>
                    </a:lnTo>
                    <a:lnTo>
                      <a:pt x="643" y="136"/>
                    </a:lnTo>
                    <a:lnTo>
                      <a:pt x="609" y="130"/>
                    </a:lnTo>
                    <a:lnTo>
                      <a:pt x="573" y="123"/>
                    </a:lnTo>
                    <a:lnTo>
                      <a:pt x="539" y="117"/>
                    </a:lnTo>
                    <a:lnTo>
                      <a:pt x="504" y="111"/>
                    </a:lnTo>
                    <a:lnTo>
                      <a:pt x="469" y="104"/>
                    </a:lnTo>
                    <a:lnTo>
                      <a:pt x="433" y="98"/>
                    </a:lnTo>
                    <a:lnTo>
                      <a:pt x="399" y="92"/>
                    </a:lnTo>
                    <a:lnTo>
                      <a:pt x="362" y="86"/>
                    </a:lnTo>
                    <a:lnTo>
                      <a:pt x="326" y="80"/>
                    </a:lnTo>
                    <a:lnTo>
                      <a:pt x="290" y="74"/>
                    </a:lnTo>
                    <a:lnTo>
                      <a:pt x="278" y="71"/>
                    </a:lnTo>
                    <a:lnTo>
                      <a:pt x="268" y="69"/>
                    </a:lnTo>
                    <a:lnTo>
                      <a:pt x="256" y="66"/>
                    </a:lnTo>
                    <a:lnTo>
                      <a:pt x="246" y="63"/>
                    </a:lnTo>
                    <a:lnTo>
                      <a:pt x="234" y="60"/>
                    </a:lnTo>
                    <a:lnTo>
                      <a:pt x="224" y="57"/>
                    </a:lnTo>
                    <a:lnTo>
                      <a:pt x="212" y="54"/>
                    </a:lnTo>
                    <a:lnTo>
                      <a:pt x="201" y="51"/>
                    </a:lnTo>
                    <a:lnTo>
                      <a:pt x="191" y="49"/>
                    </a:lnTo>
                    <a:lnTo>
                      <a:pt x="179" y="46"/>
                    </a:lnTo>
                    <a:lnTo>
                      <a:pt x="168" y="43"/>
                    </a:lnTo>
                    <a:lnTo>
                      <a:pt x="157" y="41"/>
                    </a:lnTo>
                    <a:lnTo>
                      <a:pt x="146" y="37"/>
                    </a:lnTo>
                    <a:lnTo>
                      <a:pt x="134" y="34"/>
                    </a:lnTo>
                    <a:lnTo>
                      <a:pt x="124" y="32"/>
                    </a:lnTo>
                    <a:lnTo>
                      <a:pt x="112" y="29"/>
                    </a:lnTo>
                    <a:lnTo>
                      <a:pt x="100" y="26"/>
                    </a:lnTo>
                    <a:lnTo>
                      <a:pt x="88" y="22"/>
                    </a:lnTo>
                    <a:lnTo>
                      <a:pt x="76" y="19"/>
                    </a:lnTo>
                    <a:lnTo>
                      <a:pt x="63" y="14"/>
                    </a:lnTo>
                    <a:lnTo>
                      <a:pt x="50" y="11"/>
                    </a:lnTo>
                    <a:lnTo>
                      <a:pt x="38" y="7"/>
                    </a:lnTo>
                    <a:lnTo>
                      <a:pt x="26" y="4"/>
                    </a:lnTo>
                    <a:lnTo>
                      <a:pt x="14" y="0"/>
                    </a:lnTo>
                    <a:lnTo>
                      <a:pt x="10" y="4"/>
                    </a:lnTo>
                    <a:lnTo>
                      <a:pt x="7" y="9"/>
                    </a:lnTo>
                    <a:lnTo>
                      <a:pt x="3" y="13"/>
                    </a:lnTo>
                    <a:lnTo>
                      <a:pt x="0" y="17"/>
                    </a:lnTo>
                    <a:lnTo>
                      <a:pt x="5" y="20"/>
                    </a:lnTo>
                    <a:lnTo>
                      <a:pt x="11" y="22"/>
                    </a:lnTo>
                    <a:lnTo>
                      <a:pt x="16" y="24"/>
                    </a:lnTo>
                    <a:lnTo>
                      <a:pt x="21" y="25"/>
                    </a:lnTo>
                    <a:lnTo>
                      <a:pt x="25" y="27"/>
                    </a:lnTo>
                    <a:lnTo>
                      <a:pt x="31" y="29"/>
                    </a:lnTo>
                    <a:lnTo>
                      <a:pt x="36" y="31"/>
                    </a:lnTo>
                    <a:lnTo>
                      <a:pt x="41" y="33"/>
                    </a:lnTo>
                    <a:lnTo>
                      <a:pt x="56" y="37"/>
                    </a:lnTo>
                    <a:lnTo>
                      <a:pt x="70" y="41"/>
                    </a:lnTo>
                    <a:lnTo>
                      <a:pt x="85" y="45"/>
                    </a:lnTo>
                    <a:lnTo>
                      <a:pt x="100" y="49"/>
                    </a:lnTo>
                    <a:lnTo>
                      <a:pt x="114" y="53"/>
                    </a:lnTo>
                    <a:lnTo>
                      <a:pt x="129" y="56"/>
                    </a:lnTo>
                    <a:lnTo>
                      <a:pt x="143" y="60"/>
                    </a:lnTo>
                    <a:lnTo>
                      <a:pt x="158" y="65"/>
                    </a:lnTo>
                    <a:lnTo>
                      <a:pt x="173" y="69"/>
                    </a:lnTo>
                    <a:lnTo>
                      <a:pt x="187" y="72"/>
                    </a:lnTo>
                    <a:lnTo>
                      <a:pt x="202" y="76"/>
                    </a:lnTo>
                    <a:lnTo>
                      <a:pt x="216" y="80"/>
                    </a:lnTo>
                    <a:lnTo>
                      <a:pt x="230" y="83"/>
                    </a:lnTo>
                    <a:lnTo>
                      <a:pt x="245" y="88"/>
                    </a:lnTo>
                    <a:lnTo>
                      <a:pt x="260" y="91"/>
                    </a:lnTo>
                    <a:lnTo>
                      <a:pt x="274" y="95"/>
                    </a:lnTo>
                    <a:lnTo>
                      <a:pt x="313" y="100"/>
                    </a:lnTo>
                    <a:lnTo>
                      <a:pt x="350" y="106"/>
                    </a:lnTo>
                    <a:lnTo>
                      <a:pt x="387" y="112"/>
                    </a:lnTo>
                    <a:lnTo>
                      <a:pt x="424" y="118"/>
                    </a:lnTo>
                    <a:lnTo>
                      <a:pt x="460" y="124"/>
                    </a:lnTo>
                    <a:lnTo>
                      <a:pt x="496" y="131"/>
                    </a:lnTo>
                    <a:lnTo>
                      <a:pt x="531" y="137"/>
                    </a:lnTo>
                    <a:lnTo>
                      <a:pt x="568" y="143"/>
                    </a:lnTo>
                    <a:lnTo>
                      <a:pt x="604" y="150"/>
                    </a:lnTo>
                    <a:lnTo>
                      <a:pt x="639" y="157"/>
                    </a:lnTo>
                    <a:lnTo>
                      <a:pt x="675" y="164"/>
                    </a:lnTo>
                    <a:lnTo>
                      <a:pt x="711" y="171"/>
                    </a:lnTo>
                    <a:lnTo>
                      <a:pt x="748" y="178"/>
                    </a:lnTo>
                    <a:lnTo>
                      <a:pt x="784" y="185"/>
                    </a:lnTo>
                    <a:lnTo>
                      <a:pt x="822" y="191"/>
                    </a:lnTo>
                    <a:lnTo>
                      <a:pt x="861" y="199"/>
                    </a:lnTo>
                    <a:lnTo>
                      <a:pt x="898" y="206"/>
                    </a:lnTo>
                    <a:lnTo>
                      <a:pt x="937" y="213"/>
                    </a:lnTo>
                    <a:lnTo>
                      <a:pt x="975" y="220"/>
                    </a:lnTo>
                    <a:lnTo>
                      <a:pt x="1012" y="227"/>
                    </a:lnTo>
                    <a:lnTo>
                      <a:pt x="1051" y="234"/>
                    </a:lnTo>
                    <a:lnTo>
                      <a:pt x="1089" y="242"/>
                    </a:lnTo>
                    <a:lnTo>
                      <a:pt x="1126" y="248"/>
                    </a:lnTo>
                    <a:lnTo>
                      <a:pt x="1165" y="255"/>
                    </a:lnTo>
                    <a:lnTo>
                      <a:pt x="1203" y="262"/>
                    </a:lnTo>
                    <a:lnTo>
                      <a:pt x="1241" y="270"/>
                    </a:lnTo>
                    <a:lnTo>
                      <a:pt x="1279" y="277"/>
                    </a:lnTo>
                    <a:lnTo>
                      <a:pt x="1318" y="283"/>
                    </a:lnTo>
                    <a:lnTo>
                      <a:pt x="1356" y="291"/>
                    </a:lnTo>
                    <a:lnTo>
                      <a:pt x="1394" y="298"/>
                    </a:lnTo>
                    <a:lnTo>
                      <a:pt x="1433" y="305"/>
                    </a:lnTo>
                    <a:lnTo>
                      <a:pt x="1471" y="313"/>
                    </a:lnTo>
                    <a:lnTo>
                      <a:pt x="1472" y="308"/>
                    </a:lnTo>
                    <a:lnTo>
                      <a:pt x="1473" y="303"/>
                    </a:lnTo>
                    <a:lnTo>
                      <a:pt x="1473" y="298"/>
                    </a:lnTo>
                    <a:lnTo>
                      <a:pt x="1474" y="293"/>
                    </a:lnTo>
                    <a:close/>
                  </a:path>
                </a:pathLst>
              </a:custGeom>
              <a:solidFill>
                <a:srgbClr val="C67F00"/>
              </a:solidFill>
              <a:ln w="9525">
                <a:noFill/>
                <a:round/>
                <a:headEnd/>
                <a:tailEnd/>
              </a:ln>
            </p:spPr>
            <p:txBody>
              <a:bodyPr/>
              <a:lstStyle/>
              <a:p>
                <a:endParaRPr lang="en-US"/>
              </a:p>
            </p:txBody>
          </p:sp>
          <p:sp>
            <p:nvSpPr>
              <p:cNvPr id="384142" name="Freeform 142"/>
              <p:cNvSpPr>
                <a:spLocks/>
              </p:cNvSpPr>
              <p:nvPr/>
            </p:nvSpPr>
            <p:spPr bwMode="auto">
              <a:xfrm>
                <a:off x="6871" y="1403"/>
                <a:ext cx="369" cy="78"/>
              </a:xfrm>
              <a:custGeom>
                <a:avLst/>
                <a:gdLst/>
                <a:ahLst/>
                <a:cxnLst>
                  <a:cxn ang="0">
                    <a:pos x="1473" y="288"/>
                  </a:cxn>
                  <a:cxn ang="0">
                    <a:pos x="1476" y="281"/>
                  </a:cxn>
                  <a:cxn ang="0">
                    <a:pos x="1437" y="273"/>
                  </a:cxn>
                  <a:cxn ang="0">
                    <a:pos x="1358" y="264"/>
                  </a:cxn>
                  <a:cxn ang="0">
                    <a:pos x="1280" y="252"/>
                  </a:cxn>
                  <a:cxn ang="0">
                    <a:pos x="1203" y="241"/>
                  </a:cxn>
                  <a:cxn ang="0">
                    <a:pos x="1125" y="228"/>
                  </a:cxn>
                  <a:cxn ang="0">
                    <a:pos x="1048" y="214"/>
                  </a:cxn>
                  <a:cxn ang="0">
                    <a:pos x="971" y="200"/>
                  </a:cxn>
                  <a:cxn ang="0">
                    <a:pos x="892" y="184"/>
                  </a:cxn>
                  <a:cxn ang="0">
                    <a:pos x="818" y="169"/>
                  </a:cxn>
                  <a:cxn ang="0">
                    <a:pos x="746" y="156"/>
                  </a:cxn>
                  <a:cxn ang="0">
                    <a:pos x="676" y="142"/>
                  </a:cxn>
                  <a:cxn ang="0">
                    <a:pos x="607" y="130"/>
                  </a:cxn>
                  <a:cxn ang="0">
                    <a:pos x="538" y="116"/>
                  </a:cxn>
                  <a:cxn ang="0">
                    <a:pos x="468" y="103"/>
                  </a:cxn>
                  <a:cxn ang="0">
                    <a:pos x="397" y="91"/>
                  </a:cxn>
                  <a:cxn ang="0">
                    <a:pos x="325" y="79"/>
                  </a:cxn>
                  <a:cxn ang="0">
                    <a:pos x="277" y="70"/>
                  </a:cxn>
                  <a:cxn ang="0">
                    <a:pos x="255" y="65"/>
                  </a:cxn>
                  <a:cxn ang="0">
                    <a:pos x="233" y="58"/>
                  </a:cxn>
                  <a:cxn ang="0">
                    <a:pos x="210" y="53"/>
                  </a:cxn>
                  <a:cxn ang="0">
                    <a:pos x="188" y="47"/>
                  </a:cxn>
                  <a:cxn ang="0">
                    <a:pos x="165" y="42"/>
                  </a:cxn>
                  <a:cxn ang="0">
                    <a:pos x="144" y="35"/>
                  </a:cxn>
                  <a:cxn ang="0">
                    <a:pos x="122" y="30"/>
                  </a:cxn>
                  <a:cxn ang="0">
                    <a:pos x="98" y="24"/>
                  </a:cxn>
                  <a:cxn ang="0">
                    <a:pos x="73" y="17"/>
                  </a:cxn>
                  <a:cxn ang="0">
                    <a:pos x="49" y="9"/>
                  </a:cxn>
                  <a:cxn ang="0">
                    <a:pos x="24" y="3"/>
                  </a:cxn>
                  <a:cxn ang="0">
                    <a:pos x="9" y="4"/>
                  </a:cxn>
                  <a:cxn ang="0">
                    <a:pos x="3" y="11"/>
                  </a:cxn>
                  <a:cxn ang="0">
                    <a:pos x="6" y="18"/>
                  </a:cxn>
                  <a:cxn ang="0">
                    <a:pos x="16" y="21"/>
                  </a:cxn>
                  <a:cxn ang="0">
                    <a:pos x="26" y="24"/>
                  </a:cxn>
                  <a:cxn ang="0">
                    <a:pos x="37" y="27"/>
                  </a:cxn>
                  <a:cxn ang="0">
                    <a:pos x="57" y="33"/>
                  </a:cxn>
                  <a:cxn ang="0">
                    <a:pos x="87" y="41"/>
                  </a:cxn>
                  <a:cxn ang="0">
                    <a:pos x="116" y="49"/>
                  </a:cxn>
                  <a:cxn ang="0">
                    <a:pos x="146" y="56"/>
                  </a:cxn>
                  <a:cxn ang="0">
                    <a:pos x="175" y="65"/>
                  </a:cxn>
                  <a:cxn ang="0">
                    <a:pos x="205" y="72"/>
                  </a:cxn>
                  <a:cxn ang="0">
                    <a:pos x="234" y="80"/>
                  </a:cxn>
                  <a:cxn ang="0">
                    <a:pos x="264" y="88"/>
                  </a:cxn>
                  <a:cxn ang="0">
                    <a:pos x="317" y="97"/>
                  </a:cxn>
                  <a:cxn ang="0">
                    <a:pos x="390" y="109"/>
                  </a:cxn>
                  <a:cxn ang="0">
                    <a:pos x="462" y="121"/>
                  </a:cxn>
                  <a:cxn ang="0">
                    <a:pos x="534" y="135"/>
                  </a:cxn>
                  <a:cxn ang="0">
                    <a:pos x="604" y="148"/>
                  </a:cxn>
                  <a:cxn ang="0">
                    <a:pos x="675" y="162"/>
                  </a:cxn>
                  <a:cxn ang="0">
                    <a:pos x="747" y="176"/>
                  </a:cxn>
                  <a:cxn ang="0">
                    <a:pos x="821" y="189"/>
                  </a:cxn>
                  <a:cxn ang="0">
                    <a:pos x="897" y="203"/>
                  </a:cxn>
                  <a:cxn ang="0">
                    <a:pos x="974" y="217"/>
                  </a:cxn>
                  <a:cxn ang="0">
                    <a:pos x="1050" y="230"/>
                  </a:cxn>
                  <a:cxn ang="0">
                    <a:pos x="1125" y="245"/>
                  </a:cxn>
                  <a:cxn ang="0">
                    <a:pos x="1202" y="258"/>
                  </a:cxn>
                  <a:cxn ang="0">
                    <a:pos x="1278" y="273"/>
                  </a:cxn>
                  <a:cxn ang="0">
                    <a:pos x="1355" y="288"/>
                  </a:cxn>
                  <a:cxn ang="0">
                    <a:pos x="1432" y="302"/>
                  </a:cxn>
                  <a:cxn ang="0">
                    <a:pos x="1470" y="306"/>
                  </a:cxn>
                  <a:cxn ang="0">
                    <a:pos x="1471" y="296"/>
                  </a:cxn>
                </a:cxnLst>
                <a:rect l="0" t="0" r="r" b="b"/>
                <a:pathLst>
                  <a:path w="1477" h="310">
                    <a:moveTo>
                      <a:pt x="1472" y="292"/>
                    </a:moveTo>
                    <a:lnTo>
                      <a:pt x="1473" y="288"/>
                    </a:lnTo>
                    <a:lnTo>
                      <a:pt x="1475" y="285"/>
                    </a:lnTo>
                    <a:lnTo>
                      <a:pt x="1476" y="281"/>
                    </a:lnTo>
                    <a:lnTo>
                      <a:pt x="1477" y="278"/>
                    </a:lnTo>
                    <a:lnTo>
                      <a:pt x="1437" y="273"/>
                    </a:lnTo>
                    <a:lnTo>
                      <a:pt x="1397" y="269"/>
                    </a:lnTo>
                    <a:lnTo>
                      <a:pt x="1358" y="264"/>
                    </a:lnTo>
                    <a:lnTo>
                      <a:pt x="1319" y="257"/>
                    </a:lnTo>
                    <a:lnTo>
                      <a:pt x="1280" y="252"/>
                    </a:lnTo>
                    <a:lnTo>
                      <a:pt x="1241" y="247"/>
                    </a:lnTo>
                    <a:lnTo>
                      <a:pt x="1203" y="241"/>
                    </a:lnTo>
                    <a:lnTo>
                      <a:pt x="1164" y="234"/>
                    </a:lnTo>
                    <a:lnTo>
                      <a:pt x="1125" y="228"/>
                    </a:lnTo>
                    <a:lnTo>
                      <a:pt x="1087" y="221"/>
                    </a:lnTo>
                    <a:lnTo>
                      <a:pt x="1048" y="214"/>
                    </a:lnTo>
                    <a:lnTo>
                      <a:pt x="1009" y="207"/>
                    </a:lnTo>
                    <a:lnTo>
                      <a:pt x="971" y="200"/>
                    </a:lnTo>
                    <a:lnTo>
                      <a:pt x="932" y="191"/>
                    </a:lnTo>
                    <a:lnTo>
                      <a:pt x="892" y="184"/>
                    </a:lnTo>
                    <a:lnTo>
                      <a:pt x="853" y="176"/>
                    </a:lnTo>
                    <a:lnTo>
                      <a:pt x="818" y="169"/>
                    </a:lnTo>
                    <a:lnTo>
                      <a:pt x="781" y="162"/>
                    </a:lnTo>
                    <a:lnTo>
                      <a:pt x="746" y="156"/>
                    </a:lnTo>
                    <a:lnTo>
                      <a:pt x="711" y="150"/>
                    </a:lnTo>
                    <a:lnTo>
                      <a:pt x="676" y="142"/>
                    </a:lnTo>
                    <a:lnTo>
                      <a:pt x="641" y="136"/>
                    </a:lnTo>
                    <a:lnTo>
                      <a:pt x="607" y="130"/>
                    </a:lnTo>
                    <a:lnTo>
                      <a:pt x="572" y="122"/>
                    </a:lnTo>
                    <a:lnTo>
                      <a:pt x="538" y="116"/>
                    </a:lnTo>
                    <a:lnTo>
                      <a:pt x="502" y="110"/>
                    </a:lnTo>
                    <a:lnTo>
                      <a:pt x="468" y="103"/>
                    </a:lnTo>
                    <a:lnTo>
                      <a:pt x="432" y="97"/>
                    </a:lnTo>
                    <a:lnTo>
                      <a:pt x="397" y="91"/>
                    </a:lnTo>
                    <a:lnTo>
                      <a:pt x="361" y="85"/>
                    </a:lnTo>
                    <a:lnTo>
                      <a:pt x="325" y="79"/>
                    </a:lnTo>
                    <a:lnTo>
                      <a:pt x="289" y="73"/>
                    </a:lnTo>
                    <a:lnTo>
                      <a:pt x="277" y="70"/>
                    </a:lnTo>
                    <a:lnTo>
                      <a:pt x="267" y="67"/>
                    </a:lnTo>
                    <a:lnTo>
                      <a:pt x="255" y="65"/>
                    </a:lnTo>
                    <a:lnTo>
                      <a:pt x="244" y="62"/>
                    </a:lnTo>
                    <a:lnTo>
                      <a:pt x="233" y="58"/>
                    </a:lnTo>
                    <a:lnTo>
                      <a:pt x="222" y="55"/>
                    </a:lnTo>
                    <a:lnTo>
                      <a:pt x="210" y="53"/>
                    </a:lnTo>
                    <a:lnTo>
                      <a:pt x="200" y="50"/>
                    </a:lnTo>
                    <a:lnTo>
                      <a:pt x="188" y="47"/>
                    </a:lnTo>
                    <a:lnTo>
                      <a:pt x="177" y="45"/>
                    </a:lnTo>
                    <a:lnTo>
                      <a:pt x="165" y="42"/>
                    </a:lnTo>
                    <a:lnTo>
                      <a:pt x="155" y="39"/>
                    </a:lnTo>
                    <a:lnTo>
                      <a:pt x="144" y="35"/>
                    </a:lnTo>
                    <a:lnTo>
                      <a:pt x="132" y="33"/>
                    </a:lnTo>
                    <a:lnTo>
                      <a:pt x="122" y="30"/>
                    </a:lnTo>
                    <a:lnTo>
                      <a:pt x="110" y="27"/>
                    </a:lnTo>
                    <a:lnTo>
                      <a:pt x="98" y="24"/>
                    </a:lnTo>
                    <a:lnTo>
                      <a:pt x="86" y="20"/>
                    </a:lnTo>
                    <a:lnTo>
                      <a:pt x="73" y="17"/>
                    </a:lnTo>
                    <a:lnTo>
                      <a:pt x="61" y="13"/>
                    </a:lnTo>
                    <a:lnTo>
                      <a:pt x="49" y="9"/>
                    </a:lnTo>
                    <a:lnTo>
                      <a:pt x="37" y="6"/>
                    </a:lnTo>
                    <a:lnTo>
                      <a:pt x="24" y="3"/>
                    </a:lnTo>
                    <a:lnTo>
                      <a:pt x="12" y="0"/>
                    </a:lnTo>
                    <a:lnTo>
                      <a:pt x="9" y="4"/>
                    </a:lnTo>
                    <a:lnTo>
                      <a:pt x="7" y="7"/>
                    </a:lnTo>
                    <a:lnTo>
                      <a:pt x="3" y="11"/>
                    </a:lnTo>
                    <a:lnTo>
                      <a:pt x="0" y="15"/>
                    </a:lnTo>
                    <a:lnTo>
                      <a:pt x="6" y="18"/>
                    </a:lnTo>
                    <a:lnTo>
                      <a:pt x="11" y="20"/>
                    </a:lnTo>
                    <a:lnTo>
                      <a:pt x="16" y="21"/>
                    </a:lnTo>
                    <a:lnTo>
                      <a:pt x="21" y="23"/>
                    </a:lnTo>
                    <a:lnTo>
                      <a:pt x="26" y="24"/>
                    </a:lnTo>
                    <a:lnTo>
                      <a:pt x="32" y="26"/>
                    </a:lnTo>
                    <a:lnTo>
                      <a:pt x="37" y="27"/>
                    </a:lnTo>
                    <a:lnTo>
                      <a:pt x="42" y="29"/>
                    </a:lnTo>
                    <a:lnTo>
                      <a:pt x="57" y="33"/>
                    </a:lnTo>
                    <a:lnTo>
                      <a:pt x="71" y="36"/>
                    </a:lnTo>
                    <a:lnTo>
                      <a:pt x="87" y="41"/>
                    </a:lnTo>
                    <a:lnTo>
                      <a:pt x="102" y="45"/>
                    </a:lnTo>
                    <a:lnTo>
                      <a:pt x="116" y="49"/>
                    </a:lnTo>
                    <a:lnTo>
                      <a:pt x="131" y="52"/>
                    </a:lnTo>
                    <a:lnTo>
                      <a:pt x="146" y="56"/>
                    </a:lnTo>
                    <a:lnTo>
                      <a:pt x="160" y="61"/>
                    </a:lnTo>
                    <a:lnTo>
                      <a:pt x="175" y="65"/>
                    </a:lnTo>
                    <a:lnTo>
                      <a:pt x="191" y="68"/>
                    </a:lnTo>
                    <a:lnTo>
                      <a:pt x="205" y="72"/>
                    </a:lnTo>
                    <a:lnTo>
                      <a:pt x="220" y="76"/>
                    </a:lnTo>
                    <a:lnTo>
                      <a:pt x="234" y="80"/>
                    </a:lnTo>
                    <a:lnTo>
                      <a:pt x="249" y="84"/>
                    </a:lnTo>
                    <a:lnTo>
                      <a:pt x="264" y="88"/>
                    </a:lnTo>
                    <a:lnTo>
                      <a:pt x="278" y="92"/>
                    </a:lnTo>
                    <a:lnTo>
                      <a:pt x="317" y="97"/>
                    </a:lnTo>
                    <a:lnTo>
                      <a:pt x="354" y="103"/>
                    </a:lnTo>
                    <a:lnTo>
                      <a:pt x="390" y="109"/>
                    </a:lnTo>
                    <a:lnTo>
                      <a:pt x="427" y="115"/>
                    </a:lnTo>
                    <a:lnTo>
                      <a:pt x="462" y="121"/>
                    </a:lnTo>
                    <a:lnTo>
                      <a:pt x="498" y="128"/>
                    </a:lnTo>
                    <a:lnTo>
                      <a:pt x="534" y="135"/>
                    </a:lnTo>
                    <a:lnTo>
                      <a:pt x="569" y="141"/>
                    </a:lnTo>
                    <a:lnTo>
                      <a:pt x="604" y="148"/>
                    </a:lnTo>
                    <a:lnTo>
                      <a:pt x="639" y="155"/>
                    </a:lnTo>
                    <a:lnTo>
                      <a:pt x="675" y="162"/>
                    </a:lnTo>
                    <a:lnTo>
                      <a:pt x="710" y="168"/>
                    </a:lnTo>
                    <a:lnTo>
                      <a:pt x="747" y="176"/>
                    </a:lnTo>
                    <a:lnTo>
                      <a:pt x="783" y="183"/>
                    </a:lnTo>
                    <a:lnTo>
                      <a:pt x="821" y="189"/>
                    </a:lnTo>
                    <a:lnTo>
                      <a:pt x="860" y="197"/>
                    </a:lnTo>
                    <a:lnTo>
                      <a:pt x="897" y="203"/>
                    </a:lnTo>
                    <a:lnTo>
                      <a:pt x="936" y="210"/>
                    </a:lnTo>
                    <a:lnTo>
                      <a:pt x="974" y="217"/>
                    </a:lnTo>
                    <a:lnTo>
                      <a:pt x="1011" y="224"/>
                    </a:lnTo>
                    <a:lnTo>
                      <a:pt x="1050" y="230"/>
                    </a:lnTo>
                    <a:lnTo>
                      <a:pt x="1088" y="237"/>
                    </a:lnTo>
                    <a:lnTo>
                      <a:pt x="1125" y="245"/>
                    </a:lnTo>
                    <a:lnTo>
                      <a:pt x="1164" y="251"/>
                    </a:lnTo>
                    <a:lnTo>
                      <a:pt x="1202" y="258"/>
                    </a:lnTo>
                    <a:lnTo>
                      <a:pt x="1240" y="266"/>
                    </a:lnTo>
                    <a:lnTo>
                      <a:pt x="1278" y="273"/>
                    </a:lnTo>
                    <a:lnTo>
                      <a:pt x="1317" y="280"/>
                    </a:lnTo>
                    <a:lnTo>
                      <a:pt x="1355" y="288"/>
                    </a:lnTo>
                    <a:lnTo>
                      <a:pt x="1393" y="295"/>
                    </a:lnTo>
                    <a:lnTo>
                      <a:pt x="1432" y="302"/>
                    </a:lnTo>
                    <a:lnTo>
                      <a:pt x="1470" y="310"/>
                    </a:lnTo>
                    <a:lnTo>
                      <a:pt x="1470" y="306"/>
                    </a:lnTo>
                    <a:lnTo>
                      <a:pt x="1471" y="300"/>
                    </a:lnTo>
                    <a:lnTo>
                      <a:pt x="1471" y="296"/>
                    </a:lnTo>
                    <a:lnTo>
                      <a:pt x="1472" y="292"/>
                    </a:lnTo>
                    <a:close/>
                  </a:path>
                </a:pathLst>
              </a:custGeom>
              <a:solidFill>
                <a:srgbClr val="C98400"/>
              </a:solidFill>
              <a:ln w="9525">
                <a:noFill/>
                <a:round/>
                <a:headEnd/>
                <a:tailEnd/>
              </a:ln>
            </p:spPr>
            <p:txBody>
              <a:bodyPr/>
              <a:lstStyle/>
              <a:p>
                <a:endParaRPr lang="en-US"/>
              </a:p>
            </p:txBody>
          </p:sp>
          <p:sp>
            <p:nvSpPr>
              <p:cNvPr id="384143" name="Freeform 143"/>
              <p:cNvSpPr>
                <a:spLocks/>
              </p:cNvSpPr>
              <p:nvPr/>
            </p:nvSpPr>
            <p:spPr bwMode="auto">
              <a:xfrm>
                <a:off x="6871" y="1403"/>
                <a:ext cx="368" cy="77"/>
              </a:xfrm>
              <a:custGeom>
                <a:avLst/>
                <a:gdLst/>
                <a:ahLst/>
                <a:cxnLst>
                  <a:cxn ang="0">
                    <a:pos x="1472" y="288"/>
                  </a:cxn>
                  <a:cxn ang="0">
                    <a:pos x="1473" y="281"/>
                  </a:cxn>
                  <a:cxn ang="0">
                    <a:pos x="1435" y="274"/>
                  </a:cxn>
                  <a:cxn ang="0">
                    <a:pos x="1356" y="265"/>
                  </a:cxn>
                  <a:cxn ang="0">
                    <a:pos x="1278" y="253"/>
                  </a:cxn>
                  <a:cxn ang="0">
                    <a:pos x="1201" y="242"/>
                  </a:cxn>
                  <a:cxn ang="0">
                    <a:pos x="1123" y="229"/>
                  </a:cxn>
                  <a:cxn ang="0">
                    <a:pos x="1047" y="216"/>
                  </a:cxn>
                  <a:cxn ang="0">
                    <a:pos x="970" y="201"/>
                  </a:cxn>
                  <a:cxn ang="0">
                    <a:pos x="891" y="185"/>
                  </a:cxn>
                  <a:cxn ang="0">
                    <a:pos x="817" y="171"/>
                  </a:cxn>
                  <a:cxn ang="0">
                    <a:pos x="746" y="157"/>
                  </a:cxn>
                  <a:cxn ang="0">
                    <a:pos x="676" y="143"/>
                  </a:cxn>
                  <a:cxn ang="0">
                    <a:pos x="606" y="131"/>
                  </a:cxn>
                  <a:cxn ang="0">
                    <a:pos x="537" y="117"/>
                  </a:cxn>
                  <a:cxn ang="0">
                    <a:pos x="468" y="105"/>
                  </a:cxn>
                  <a:cxn ang="0">
                    <a:pos x="397" y="92"/>
                  </a:cxn>
                  <a:cxn ang="0">
                    <a:pos x="325" y="79"/>
                  </a:cxn>
                  <a:cxn ang="0">
                    <a:pos x="277" y="70"/>
                  </a:cxn>
                  <a:cxn ang="0">
                    <a:pos x="255" y="65"/>
                  </a:cxn>
                  <a:cxn ang="0">
                    <a:pos x="233" y="58"/>
                  </a:cxn>
                  <a:cxn ang="0">
                    <a:pos x="210" y="52"/>
                  </a:cxn>
                  <a:cxn ang="0">
                    <a:pos x="188" y="47"/>
                  </a:cxn>
                  <a:cxn ang="0">
                    <a:pos x="165" y="41"/>
                  </a:cxn>
                  <a:cxn ang="0">
                    <a:pos x="144" y="35"/>
                  </a:cxn>
                  <a:cxn ang="0">
                    <a:pos x="122" y="30"/>
                  </a:cxn>
                  <a:cxn ang="0">
                    <a:pos x="98" y="24"/>
                  </a:cxn>
                  <a:cxn ang="0">
                    <a:pos x="72" y="17"/>
                  </a:cxn>
                  <a:cxn ang="0">
                    <a:pos x="48" y="9"/>
                  </a:cxn>
                  <a:cxn ang="0">
                    <a:pos x="24" y="3"/>
                  </a:cxn>
                  <a:cxn ang="0">
                    <a:pos x="9" y="4"/>
                  </a:cxn>
                  <a:cxn ang="0">
                    <a:pos x="3" y="11"/>
                  </a:cxn>
                  <a:cxn ang="0">
                    <a:pos x="6" y="16"/>
                  </a:cxn>
                  <a:cxn ang="0">
                    <a:pos x="17" y="19"/>
                  </a:cxn>
                  <a:cxn ang="0">
                    <a:pos x="27" y="22"/>
                  </a:cxn>
                  <a:cxn ang="0">
                    <a:pos x="39" y="25"/>
                  </a:cxn>
                  <a:cxn ang="0">
                    <a:pos x="59" y="31"/>
                  </a:cxn>
                  <a:cxn ang="0">
                    <a:pos x="89" y="39"/>
                  </a:cxn>
                  <a:cxn ang="0">
                    <a:pos x="118" y="47"/>
                  </a:cxn>
                  <a:cxn ang="0">
                    <a:pos x="149" y="54"/>
                  </a:cxn>
                  <a:cxn ang="0">
                    <a:pos x="179" y="63"/>
                  </a:cxn>
                  <a:cxn ang="0">
                    <a:pos x="209" y="70"/>
                  </a:cxn>
                  <a:cxn ang="0">
                    <a:pos x="239" y="78"/>
                  </a:cxn>
                  <a:cxn ang="0">
                    <a:pos x="269" y="86"/>
                  </a:cxn>
                  <a:cxn ang="0">
                    <a:pos x="321" y="95"/>
                  </a:cxn>
                  <a:cxn ang="0">
                    <a:pos x="395" y="107"/>
                  </a:cxn>
                  <a:cxn ang="0">
                    <a:pos x="467" y="119"/>
                  </a:cxn>
                  <a:cxn ang="0">
                    <a:pos x="537" y="133"/>
                  </a:cxn>
                  <a:cxn ang="0">
                    <a:pos x="606" y="146"/>
                  </a:cxn>
                  <a:cxn ang="0">
                    <a:pos x="676" y="160"/>
                  </a:cxn>
                  <a:cxn ang="0">
                    <a:pos x="748" y="174"/>
                  </a:cxn>
                  <a:cxn ang="0">
                    <a:pos x="821" y="187"/>
                  </a:cxn>
                  <a:cxn ang="0">
                    <a:pos x="897" y="201"/>
                  </a:cxn>
                  <a:cxn ang="0">
                    <a:pos x="974" y="214"/>
                  </a:cxn>
                  <a:cxn ang="0">
                    <a:pos x="1050" y="228"/>
                  </a:cxn>
                  <a:cxn ang="0">
                    <a:pos x="1125" y="242"/>
                  </a:cxn>
                  <a:cxn ang="0">
                    <a:pos x="1202" y="256"/>
                  </a:cxn>
                  <a:cxn ang="0">
                    <a:pos x="1278" y="271"/>
                  </a:cxn>
                  <a:cxn ang="0">
                    <a:pos x="1355" y="286"/>
                  </a:cxn>
                  <a:cxn ang="0">
                    <a:pos x="1432" y="300"/>
                  </a:cxn>
                  <a:cxn ang="0">
                    <a:pos x="1470" y="303"/>
                  </a:cxn>
                  <a:cxn ang="0">
                    <a:pos x="1471" y="295"/>
                  </a:cxn>
                </a:cxnLst>
                <a:rect l="0" t="0" r="r" b="b"/>
                <a:pathLst>
                  <a:path w="1475" h="308">
                    <a:moveTo>
                      <a:pt x="1471" y="291"/>
                    </a:moveTo>
                    <a:lnTo>
                      <a:pt x="1472" y="288"/>
                    </a:lnTo>
                    <a:lnTo>
                      <a:pt x="1473" y="285"/>
                    </a:lnTo>
                    <a:lnTo>
                      <a:pt x="1473" y="281"/>
                    </a:lnTo>
                    <a:lnTo>
                      <a:pt x="1475" y="279"/>
                    </a:lnTo>
                    <a:lnTo>
                      <a:pt x="1435" y="274"/>
                    </a:lnTo>
                    <a:lnTo>
                      <a:pt x="1395" y="270"/>
                    </a:lnTo>
                    <a:lnTo>
                      <a:pt x="1356" y="265"/>
                    </a:lnTo>
                    <a:lnTo>
                      <a:pt x="1318" y="258"/>
                    </a:lnTo>
                    <a:lnTo>
                      <a:pt x="1278" y="253"/>
                    </a:lnTo>
                    <a:lnTo>
                      <a:pt x="1239" y="248"/>
                    </a:lnTo>
                    <a:lnTo>
                      <a:pt x="1201" y="242"/>
                    </a:lnTo>
                    <a:lnTo>
                      <a:pt x="1162" y="235"/>
                    </a:lnTo>
                    <a:lnTo>
                      <a:pt x="1123" y="229"/>
                    </a:lnTo>
                    <a:lnTo>
                      <a:pt x="1086" y="222"/>
                    </a:lnTo>
                    <a:lnTo>
                      <a:pt x="1047" y="216"/>
                    </a:lnTo>
                    <a:lnTo>
                      <a:pt x="1008" y="208"/>
                    </a:lnTo>
                    <a:lnTo>
                      <a:pt x="970" y="201"/>
                    </a:lnTo>
                    <a:lnTo>
                      <a:pt x="931" y="192"/>
                    </a:lnTo>
                    <a:lnTo>
                      <a:pt x="891" y="185"/>
                    </a:lnTo>
                    <a:lnTo>
                      <a:pt x="852" y="177"/>
                    </a:lnTo>
                    <a:lnTo>
                      <a:pt x="817" y="171"/>
                    </a:lnTo>
                    <a:lnTo>
                      <a:pt x="780" y="163"/>
                    </a:lnTo>
                    <a:lnTo>
                      <a:pt x="746" y="157"/>
                    </a:lnTo>
                    <a:lnTo>
                      <a:pt x="710" y="151"/>
                    </a:lnTo>
                    <a:lnTo>
                      <a:pt x="676" y="143"/>
                    </a:lnTo>
                    <a:lnTo>
                      <a:pt x="640" y="137"/>
                    </a:lnTo>
                    <a:lnTo>
                      <a:pt x="606" y="131"/>
                    </a:lnTo>
                    <a:lnTo>
                      <a:pt x="571" y="123"/>
                    </a:lnTo>
                    <a:lnTo>
                      <a:pt x="537" y="117"/>
                    </a:lnTo>
                    <a:lnTo>
                      <a:pt x="502" y="111"/>
                    </a:lnTo>
                    <a:lnTo>
                      <a:pt x="468" y="105"/>
                    </a:lnTo>
                    <a:lnTo>
                      <a:pt x="432" y="98"/>
                    </a:lnTo>
                    <a:lnTo>
                      <a:pt x="397" y="92"/>
                    </a:lnTo>
                    <a:lnTo>
                      <a:pt x="361" y="86"/>
                    </a:lnTo>
                    <a:lnTo>
                      <a:pt x="325" y="79"/>
                    </a:lnTo>
                    <a:lnTo>
                      <a:pt x="289" y="73"/>
                    </a:lnTo>
                    <a:lnTo>
                      <a:pt x="277" y="70"/>
                    </a:lnTo>
                    <a:lnTo>
                      <a:pt x="267" y="67"/>
                    </a:lnTo>
                    <a:lnTo>
                      <a:pt x="255" y="65"/>
                    </a:lnTo>
                    <a:lnTo>
                      <a:pt x="244" y="62"/>
                    </a:lnTo>
                    <a:lnTo>
                      <a:pt x="233" y="58"/>
                    </a:lnTo>
                    <a:lnTo>
                      <a:pt x="222" y="55"/>
                    </a:lnTo>
                    <a:lnTo>
                      <a:pt x="210" y="52"/>
                    </a:lnTo>
                    <a:lnTo>
                      <a:pt x="200" y="50"/>
                    </a:lnTo>
                    <a:lnTo>
                      <a:pt x="188" y="47"/>
                    </a:lnTo>
                    <a:lnTo>
                      <a:pt x="177" y="44"/>
                    </a:lnTo>
                    <a:lnTo>
                      <a:pt x="165" y="41"/>
                    </a:lnTo>
                    <a:lnTo>
                      <a:pt x="155" y="39"/>
                    </a:lnTo>
                    <a:lnTo>
                      <a:pt x="144" y="35"/>
                    </a:lnTo>
                    <a:lnTo>
                      <a:pt x="132" y="32"/>
                    </a:lnTo>
                    <a:lnTo>
                      <a:pt x="122" y="30"/>
                    </a:lnTo>
                    <a:lnTo>
                      <a:pt x="110" y="27"/>
                    </a:lnTo>
                    <a:lnTo>
                      <a:pt x="98" y="24"/>
                    </a:lnTo>
                    <a:lnTo>
                      <a:pt x="85" y="20"/>
                    </a:lnTo>
                    <a:lnTo>
                      <a:pt x="72" y="17"/>
                    </a:lnTo>
                    <a:lnTo>
                      <a:pt x="61" y="13"/>
                    </a:lnTo>
                    <a:lnTo>
                      <a:pt x="48" y="9"/>
                    </a:lnTo>
                    <a:lnTo>
                      <a:pt x="36" y="6"/>
                    </a:lnTo>
                    <a:lnTo>
                      <a:pt x="24" y="3"/>
                    </a:lnTo>
                    <a:lnTo>
                      <a:pt x="12" y="0"/>
                    </a:lnTo>
                    <a:lnTo>
                      <a:pt x="9" y="4"/>
                    </a:lnTo>
                    <a:lnTo>
                      <a:pt x="7" y="7"/>
                    </a:lnTo>
                    <a:lnTo>
                      <a:pt x="3" y="11"/>
                    </a:lnTo>
                    <a:lnTo>
                      <a:pt x="0" y="14"/>
                    </a:lnTo>
                    <a:lnTo>
                      <a:pt x="6" y="16"/>
                    </a:lnTo>
                    <a:lnTo>
                      <a:pt x="12" y="18"/>
                    </a:lnTo>
                    <a:lnTo>
                      <a:pt x="17" y="19"/>
                    </a:lnTo>
                    <a:lnTo>
                      <a:pt x="22" y="21"/>
                    </a:lnTo>
                    <a:lnTo>
                      <a:pt x="27" y="22"/>
                    </a:lnTo>
                    <a:lnTo>
                      <a:pt x="34" y="24"/>
                    </a:lnTo>
                    <a:lnTo>
                      <a:pt x="39" y="25"/>
                    </a:lnTo>
                    <a:lnTo>
                      <a:pt x="44" y="27"/>
                    </a:lnTo>
                    <a:lnTo>
                      <a:pt x="59" y="31"/>
                    </a:lnTo>
                    <a:lnTo>
                      <a:pt x="75" y="34"/>
                    </a:lnTo>
                    <a:lnTo>
                      <a:pt x="89" y="39"/>
                    </a:lnTo>
                    <a:lnTo>
                      <a:pt x="104" y="43"/>
                    </a:lnTo>
                    <a:lnTo>
                      <a:pt x="118" y="47"/>
                    </a:lnTo>
                    <a:lnTo>
                      <a:pt x="134" y="50"/>
                    </a:lnTo>
                    <a:lnTo>
                      <a:pt x="149" y="54"/>
                    </a:lnTo>
                    <a:lnTo>
                      <a:pt x="164" y="58"/>
                    </a:lnTo>
                    <a:lnTo>
                      <a:pt x="179" y="63"/>
                    </a:lnTo>
                    <a:lnTo>
                      <a:pt x="194" y="66"/>
                    </a:lnTo>
                    <a:lnTo>
                      <a:pt x="209" y="70"/>
                    </a:lnTo>
                    <a:lnTo>
                      <a:pt x="224" y="74"/>
                    </a:lnTo>
                    <a:lnTo>
                      <a:pt x="239" y="78"/>
                    </a:lnTo>
                    <a:lnTo>
                      <a:pt x="253" y="82"/>
                    </a:lnTo>
                    <a:lnTo>
                      <a:pt x="269" y="86"/>
                    </a:lnTo>
                    <a:lnTo>
                      <a:pt x="284" y="90"/>
                    </a:lnTo>
                    <a:lnTo>
                      <a:pt x="321" y="95"/>
                    </a:lnTo>
                    <a:lnTo>
                      <a:pt x="359" y="101"/>
                    </a:lnTo>
                    <a:lnTo>
                      <a:pt x="395" y="107"/>
                    </a:lnTo>
                    <a:lnTo>
                      <a:pt x="431" y="113"/>
                    </a:lnTo>
                    <a:lnTo>
                      <a:pt x="467" y="119"/>
                    </a:lnTo>
                    <a:lnTo>
                      <a:pt x="502" y="125"/>
                    </a:lnTo>
                    <a:lnTo>
                      <a:pt x="537" y="133"/>
                    </a:lnTo>
                    <a:lnTo>
                      <a:pt x="571" y="139"/>
                    </a:lnTo>
                    <a:lnTo>
                      <a:pt x="606" y="146"/>
                    </a:lnTo>
                    <a:lnTo>
                      <a:pt x="641" y="153"/>
                    </a:lnTo>
                    <a:lnTo>
                      <a:pt x="676" y="160"/>
                    </a:lnTo>
                    <a:lnTo>
                      <a:pt x="711" y="166"/>
                    </a:lnTo>
                    <a:lnTo>
                      <a:pt x="748" y="174"/>
                    </a:lnTo>
                    <a:lnTo>
                      <a:pt x="784" y="181"/>
                    </a:lnTo>
                    <a:lnTo>
                      <a:pt x="821" y="187"/>
                    </a:lnTo>
                    <a:lnTo>
                      <a:pt x="860" y="195"/>
                    </a:lnTo>
                    <a:lnTo>
                      <a:pt x="897" y="201"/>
                    </a:lnTo>
                    <a:lnTo>
                      <a:pt x="936" y="208"/>
                    </a:lnTo>
                    <a:lnTo>
                      <a:pt x="974" y="214"/>
                    </a:lnTo>
                    <a:lnTo>
                      <a:pt x="1011" y="221"/>
                    </a:lnTo>
                    <a:lnTo>
                      <a:pt x="1050" y="228"/>
                    </a:lnTo>
                    <a:lnTo>
                      <a:pt x="1088" y="235"/>
                    </a:lnTo>
                    <a:lnTo>
                      <a:pt x="1125" y="242"/>
                    </a:lnTo>
                    <a:lnTo>
                      <a:pt x="1164" y="249"/>
                    </a:lnTo>
                    <a:lnTo>
                      <a:pt x="1202" y="256"/>
                    </a:lnTo>
                    <a:lnTo>
                      <a:pt x="1240" y="264"/>
                    </a:lnTo>
                    <a:lnTo>
                      <a:pt x="1278" y="271"/>
                    </a:lnTo>
                    <a:lnTo>
                      <a:pt x="1317" y="278"/>
                    </a:lnTo>
                    <a:lnTo>
                      <a:pt x="1355" y="286"/>
                    </a:lnTo>
                    <a:lnTo>
                      <a:pt x="1393" y="293"/>
                    </a:lnTo>
                    <a:lnTo>
                      <a:pt x="1432" y="300"/>
                    </a:lnTo>
                    <a:lnTo>
                      <a:pt x="1470" y="308"/>
                    </a:lnTo>
                    <a:lnTo>
                      <a:pt x="1470" y="303"/>
                    </a:lnTo>
                    <a:lnTo>
                      <a:pt x="1471" y="299"/>
                    </a:lnTo>
                    <a:lnTo>
                      <a:pt x="1471" y="295"/>
                    </a:lnTo>
                    <a:lnTo>
                      <a:pt x="1471" y="291"/>
                    </a:lnTo>
                    <a:close/>
                  </a:path>
                </a:pathLst>
              </a:custGeom>
              <a:solidFill>
                <a:srgbClr val="CC8700"/>
              </a:solidFill>
              <a:ln w="9525">
                <a:noFill/>
                <a:round/>
                <a:headEnd/>
                <a:tailEnd/>
              </a:ln>
            </p:spPr>
            <p:txBody>
              <a:bodyPr/>
              <a:lstStyle/>
              <a:p>
                <a:endParaRPr lang="en-US"/>
              </a:p>
            </p:txBody>
          </p:sp>
          <p:sp>
            <p:nvSpPr>
              <p:cNvPr id="384144" name="Freeform 144"/>
              <p:cNvSpPr>
                <a:spLocks/>
              </p:cNvSpPr>
              <p:nvPr/>
            </p:nvSpPr>
            <p:spPr bwMode="auto">
              <a:xfrm>
                <a:off x="6871" y="1404"/>
                <a:ext cx="368" cy="76"/>
              </a:xfrm>
              <a:custGeom>
                <a:avLst/>
                <a:gdLst/>
                <a:ahLst/>
                <a:cxnLst>
                  <a:cxn ang="0">
                    <a:pos x="1470" y="288"/>
                  </a:cxn>
                  <a:cxn ang="0">
                    <a:pos x="1470" y="283"/>
                  </a:cxn>
                  <a:cxn ang="0">
                    <a:pos x="1432" y="275"/>
                  </a:cxn>
                  <a:cxn ang="0">
                    <a:pos x="1353" y="266"/>
                  </a:cxn>
                  <a:cxn ang="0">
                    <a:pos x="1275" y="254"/>
                  </a:cxn>
                  <a:cxn ang="0">
                    <a:pos x="1197" y="243"/>
                  </a:cxn>
                  <a:cxn ang="0">
                    <a:pos x="1121" y="230"/>
                  </a:cxn>
                  <a:cxn ang="0">
                    <a:pos x="1044" y="217"/>
                  </a:cxn>
                  <a:cxn ang="0">
                    <a:pos x="966" y="202"/>
                  </a:cxn>
                  <a:cxn ang="0">
                    <a:pos x="889" y="186"/>
                  </a:cxn>
                  <a:cxn ang="0">
                    <a:pos x="815" y="172"/>
                  </a:cxn>
                  <a:cxn ang="0">
                    <a:pos x="744" y="158"/>
                  </a:cxn>
                  <a:cxn ang="0">
                    <a:pos x="674" y="144"/>
                  </a:cxn>
                  <a:cxn ang="0">
                    <a:pos x="605" y="132"/>
                  </a:cxn>
                  <a:cxn ang="0">
                    <a:pos x="536" y="118"/>
                  </a:cxn>
                  <a:cxn ang="0">
                    <a:pos x="466" y="105"/>
                  </a:cxn>
                  <a:cxn ang="0">
                    <a:pos x="396" y="92"/>
                  </a:cxn>
                  <a:cxn ang="0">
                    <a:pos x="324" y="79"/>
                  </a:cxn>
                  <a:cxn ang="0">
                    <a:pos x="276" y="70"/>
                  </a:cxn>
                  <a:cxn ang="0">
                    <a:pos x="254" y="65"/>
                  </a:cxn>
                  <a:cxn ang="0">
                    <a:pos x="231" y="59"/>
                  </a:cxn>
                  <a:cxn ang="0">
                    <a:pos x="209" y="52"/>
                  </a:cxn>
                  <a:cxn ang="0">
                    <a:pos x="186" y="47"/>
                  </a:cxn>
                  <a:cxn ang="0">
                    <a:pos x="164" y="41"/>
                  </a:cxn>
                  <a:cxn ang="0">
                    <a:pos x="141" y="34"/>
                  </a:cxn>
                  <a:cxn ang="0">
                    <a:pos x="120" y="29"/>
                  </a:cxn>
                  <a:cxn ang="0">
                    <a:pos x="95" y="23"/>
                  </a:cxn>
                  <a:cxn ang="0">
                    <a:pos x="71" y="17"/>
                  </a:cxn>
                  <a:cxn ang="0">
                    <a:pos x="47" y="9"/>
                  </a:cxn>
                  <a:cxn ang="0">
                    <a:pos x="23" y="3"/>
                  </a:cxn>
                  <a:cxn ang="0">
                    <a:pos x="8" y="3"/>
                  </a:cxn>
                  <a:cxn ang="0">
                    <a:pos x="2" y="10"/>
                  </a:cxn>
                  <a:cxn ang="0">
                    <a:pos x="7" y="15"/>
                  </a:cxn>
                  <a:cxn ang="0">
                    <a:pos x="18" y="18"/>
                  </a:cxn>
                  <a:cxn ang="0">
                    <a:pos x="29" y="21"/>
                  </a:cxn>
                  <a:cxn ang="0">
                    <a:pos x="40" y="23"/>
                  </a:cxn>
                  <a:cxn ang="0">
                    <a:pos x="60" y="28"/>
                  </a:cxn>
                  <a:cxn ang="0">
                    <a:pos x="90" y="35"/>
                  </a:cxn>
                  <a:cxn ang="0">
                    <a:pos x="121" y="44"/>
                  </a:cxn>
                  <a:cxn ang="0">
                    <a:pos x="151" y="52"/>
                  </a:cxn>
                  <a:cxn ang="0">
                    <a:pos x="181" y="60"/>
                  </a:cxn>
                  <a:cxn ang="0">
                    <a:pos x="212" y="68"/>
                  </a:cxn>
                  <a:cxn ang="0">
                    <a:pos x="242" y="76"/>
                  </a:cxn>
                  <a:cxn ang="0">
                    <a:pos x="272" y="84"/>
                  </a:cxn>
                  <a:cxn ang="0">
                    <a:pos x="325" y="93"/>
                  </a:cxn>
                  <a:cxn ang="0">
                    <a:pos x="400" y="105"/>
                  </a:cxn>
                  <a:cxn ang="0">
                    <a:pos x="470" y="117"/>
                  </a:cxn>
                  <a:cxn ang="0">
                    <a:pos x="539" y="131"/>
                  </a:cxn>
                  <a:cxn ang="0">
                    <a:pos x="607" y="144"/>
                  </a:cxn>
                  <a:cxn ang="0">
                    <a:pos x="676" y="158"/>
                  </a:cxn>
                  <a:cxn ang="0">
                    <a:pos x="747" y="173"/>
                  </a:cxn>
                  <a:cxn ang="0">
                    <a:pos x="820" y="186"/>
                  </a:cxn>
                  <a:cxn ang="0">
                    <a:pos x="896" y="200"/>
                  </a:cxn>
                  <a:cxn ang="0">
                    <a:pos x="973" y="212"/>
                  </a:cxn>
                  <a:cxn ang="0">
                    <a:pos x="1049" y="226"/>
                  </a:cxn>
                  <a:cxn ang="0">
                    <a:pos x="1124" y="240"/>
                  </a:cxn>
                  <a:cxn ang="0">
                    <a:pos x="1201" y="254"/>
                  </a:cxn>
                  <a:cxn ang="0">
                    <a:pos x="1277" y="268"/>
                  </a:cxn>
                  <a:cxn ang="0">
                    <a:pos x="1354" y="283"/>
                  </a:cxn>
                  <a:cxn ang="0">
                    <a:pos x="1431" y="297"/>
                  </a:cxn>
                  <a:cxn ang="0">
                    <a:pos x="1469" y="301"/>
                  </a:cxn>
                  <a:cxn ang="0">
                    <a:pos x="1469" y="294"/>
                  </a:cxn>
                </a:cxnLst>
                <a:rect l="0" t="0" r="r" b="b"/>
                <a:pathLst>
                  <a:path w="1471" h="305">
                    <a:moveTo>
                      <a:pt x="1469" y="290"/>
                    </a:moveTo>
                    <a:lnTo>
                      <a:pt x="1470" y="288"/>
                    </a:lnTo>
                    <a:lnTo>
                      <a:pt x="1470" y="285"/>
                    </a:lnTo>
                    <a:lnTo>
                      <a:pt x="1470" y="283"/>
                    </a:lnTo>
                    <a:lnTo>
                      <a:pt x="1471" y="280"/>
                    </a:lnTo>
                    <a:lnTo>
                      <a:pt x="1432" y="275"/>
                    </a:lnTo>
                    <a:lnTo>
                      <a:pt x="1392" y="271"/>
                    </a:lnTo>
                    <a:lnTo>
                      <a:pt x="1353" y="266"/>
                    </a:lnTo>
                    <a:lnTo>
                      <a:pt x="1315" y="260"/>
                    </a:lnTo>
                    <a:lnTo>
                      <a:pt x="1275" y="254"/>
                    </a:lnTo>
                    <a:lnTo>
                      <a:pt x="1236" y="249"/>
                    </a:lnTo>
                    <a:lnTo>
                      <a:pt x="1197" y="243"/>
                    </a:lnTo>
                    <a:lnTo>
                      <a:pt x="1160" y="237"/>
                    </a:lnTo>
                    <a:lnTo>
                      <a:pt x="1121" y="230"/>
                    </a:lnTo>
                    <a:lnTo>
                      <a:pt x="1082" y="223"/>
                    </a:lnTo>
                    <a:lnTo>
                      <a:pt x="1044" y="217"/>
                    </a:lnTo>
                    <a:lnTo>
                      <a:pt x="1005" y="209"/>
                    </a:lnTo>
                    <a:lnTo>
                      <a:pt x="966" y="202"/>
                    </a:lnTo>
                    <a:lnTo>
                      <a:pt x="928" y="194"/>
                    </a:lnTo>
                    <a:lnTo>
                      <a:pt x="889" y="186"/>
                    </a:lnTo>
                    <a:lnTo>
                      <a:pt x="850" y="178"/>
                    </a:lnTo>
                    <a:lnTo>
                      <a:pt x="815" y="172"/>
                    </a:lnTo>
                    <a:lnTo>
                      <a:pt x="778" y="164"/>
                    </a:lnTo>
                    <a:lnTo>
                      <a:pt x="744" y="158"/>
                    </a:lnTo>
                    <a:lnTo>
                      <a:pt x="708" y="152"/>
                    </a:lnTo>
                    <a:lnTo>
                      <a:pt x="674" y="144"/>
                    </a:lnTo>
                    <a:lnTo>
                      <a:pt x="639" y="138"/>
                    </a:lnTo>
                    <a:lnTo>
                      <a:pt x="605" y="132"/>
                    </a:lnTo>
                    <a:lnTo>
                      <a:pt x="570" y="124"/>
                    </a:lnTo>
                    <a:lnTo>
                      <a:pt x="536" y="118"/>
                    </a:lnTo>
                    <a:lnTo>
                      <a:pt x="501" y="112"/>
                    </a:lnTo>
                    <a:lnTo>
                      <a:pt x="466" y="105"/>
                    </a:lnTo>
                    <a:lnTo>
                      <a:pt x="431" y="98"/>
                    </a:lnTo>
                    <a:lnTo>
                      <a:pt x="396" y="92"/>
                    </a:lnTo>
                    <a:lnTo>
                      <a:pt x="360" y="86"/>
                    </a:lnTo>
                    <a:lnTo>
                      <a:pt x="324" y="79"/>
                    </a:lnTo>
                    <a:lnTo>
                      <a:pt x="288" y="73"/>
                    </a:lnTo>
                    <a:lnTo>
                      <a:pt x="276" y="70"/>
                    </a:lnTo>
                    <a:lnTo>
                      <a:pt x="266" y="67"/>
                    </a:lnTo>
                    <a:lnTo>
                      <a:pt x="254" y="65"/>
                    </a:lnTo>
                    <a:lnTo>
                      <a:pt x="243" y="62"/>
                    </a:lnTo>
                    <a:lnTo>
                      <a:pt x="231" y="59"/>
                    </a:lnTo>
                    <a:lnTo>
                      <a:pt x="221" y="55"/>
                    </a:lnTo>
                    <a:lnTo>
                      <a:pt x="209" y="52"/>
                    </a:lnTo>
                    <a:lnTo>
                      <a:pt x="198" y="49"/>
                    </a:lnTo>
                    <a:lnTo>
                      <a:pt x="186" y="47"/>
                    </a:lnTo>
                    <a:lnTo>
                      <a:pt x="175" y="44"/>
                    </a:lnTo>
                    <a:lnTo>
                      <a:pt x="164" y="41"/>
                    </a:lnTo>
                    <a:lnTo>
                      <a:pt x="153" y="38"/>
                    </a:lnTo>
                    <a:lnTo>
                      <a:pt x="141" y="34"/>
                    </a:lnTo>
                    <a:lnTo>
                      <a:pt x="130" y="32"/>
                    </a:lnTo>
                    <a:lnTo>
                      <a:pt x="120" y="29"/>
                    </a:lnTo>
                    <a:lnTo>
                      <a:pt x="108" y="26"/>
                    </a:lnTo>
                    <a:lnTo>
                      <a:pt x="95" y="23"/>
                    </a:lnTo>
                    <a:lnTo>
                      <a:pt x="84" y="20"/>
                    </a:lnTo>
                    <a:lnTo>
                      <a:pt x="71" y="17"/>
                    </a:lnTo>
                    <a:lnTo>
                      <a:pt x="60" y="12"/>
                    </a:lnTo>
                    <a:lnTo>
                      <a:pt x="47" y="9"/>
                    </a:lnTo>
                    <a:lnTo>
                      <a:pt x="35" y="6"/>
                    </a:lnTo>
                    <a:lnTo>
                      <a:pt x="23" y="3"/>
                    </a:lnTo>
                    <a:lnTo>
                      <a:pt x="11" y="0"/>
                    </a:lnTo>
                    <a:lnTo>
                      <a:pt x="8" y="3"/>
                    </a:lnTo>
                    <a:lnTo>
                      <a:pt x="6" y="6"/>
                    </a:lnTo>
                    <a:lnTo>
                      <a:pt x="2" y="10"/>
                    </a:lnTo>
                    <a:lnTo>
                      <a:pt x="0" y="13"/>
                    </a:lnTo>
                    <a:lnTo>
                      <a:pt x="7" y="15"/>
                    </a:lnTo>
                    <a:lnTo>
                      <a:pt x="12" y="17"/>
                    </a:lnTo>
                    <a:lnTo>
                      <a:pt x="18" y="18"/>
                    </a:lnTo>
                    <a:lnTo>
                      <a:pt x="23" y="19"/>
                    </a:lnTo>
                    <a:lnTo>
                      <a:pt x="29" y="21"/>
                    </a:lnTo>
                    <a:lnTo>
                      <a:pt x="34" y="22"/>
                    </a:lnTo>
                    <a:lnTo>
                      <a:pt x="40" y="23"/>
                    </a:lnTo>
                    <a:lnTo>
                      <a:pt x="45" y="24"/>
                    </a:lnTo>
                    <a:lnTo>
                      <a:pt x="60" y="28"/>
                    </a:lnTo>
                    <a:lnTo>
                      <a:pt x="76" y="32"/>
                    </a:lnTo>
                    <a:lnTo>
                      <a:pt x="90" y="35"/>
                    </a:lnTo>
                    <a:lnTo>
                      <a:pt x="106" y="40"/>
                    </a:lnTo>
                    <a:lnTo>
                      <a:pt x="121" y="44"/>
                    </a:lnTo>
                    <a:lnTo>
                      <a:pt x="136" y="48"/>
                    </a:lnTo>
                    <a:lnTo>
                      <a:pt x="151" y="52"/>
                    </a:lnTo>
                    <a:lnTo>
                      <a:pt x="167" y="55"/>
                    </a:lnTo>
                    <a:lnTo>
                      <a:pt x="181" y="60"/>
                    </a:lnTo>
                    <a:lnTo>
                      <a:pt x="197" y="64"/>
                    </a:lnTo>
                    <a:lnTo>
                      <a:pt x="212" y="68"/>
                    </a:lnTo>
                    <a:lnTo>
                      <a:pt x="227" y="72"/>
                    </a:lnTo>
                    <a:lnTo>
                      <a:pt x="242" y="76"/>
                    </a:lnTo>
                    <a:lnTo>
                      <a:pt x="258" y="79"/>
                    </a:lnTo>
                    <a:lnTo>
                      <a:pt x="272" y="84"/>
                    </a:lnTo>
                    <a:lnTo>
                      <a:pt x="288" y="88"/>
                    </a:lnTo>
                    <a:lnTo>
                      <a:pt x="325" y="93"/>
                    </a:lnTo>
                    <a:lnTo>
                      <a:pt x="363" y="98"/>
                    </a:lnTo>
                    <a:lnTo>
                      <a:pt x="400" y="105"/>
                    </a:lnTo>
                    <a:lnTo>
                      <a:pt x="435" y="111"/>
                    </a:lnTo>
                    <a:lnTo>
                      <a:pt x="470" y="117"/>
                    </a:lnTo>
                    <a:lnTo>
                      <a:pt x="504" y="123"/>
                    </a:lnTo>
                    <a:lnTo>
                      <a:pt x="539" y="131"/>
                    </a:lnTo>
                    <a:lnTo>
                      <a:pt x="573" y="137"/>
                    </a:lnTo>
                    <a:lnTo>
                      <a:pt x="607" y="144"/>
                    </a:lnTo>
                    <a:lnTo>
                      <a:pt x="641" y="152"/>
                    </a:lnTo>
                    <a:lnTo>
                      <a:pt x="676" y="158"/>
                    </a:lnTo>
                    <a:lnTo>
                      <a:pt x="711" y="165"/>
                    </a:lnTo>
                    <a:lnTo>
                      <a:pt x="747" y="173"/>
                    </a:lnTo>
                    <a:lnTo>
                      <a:pt x="783" y="180"/>
                    </a:lnTo>
                    <a:lnTo>
                      <a:pt x="820" y="186"/>
                    </a:lnTo>
                    <a:lnTo>
                      <a:pt x="859" y="194"/>
                    </a:lnTo>
                    <a:lnTo>
                      <a:pt x="896" y="200"/>
                    </a:lnTo>
                    <a:lnTo>
                      <a:pt x="935" y="206"/>
                    </a:lnTo>
                    <a:lnTo>
                      <a:pt x="973" y="212"/>
                    </a:lnTo>
                    <a:lnTo>
                      <a:pt x="1010" y="219"/>
                    </a:lnTo>
                    <a:lnTo>
                      <a:pt x="1049" y="226"/>
                    </a:lnTo>
                    <a:lnTo>
                      <a:pt x="1087" y="232"/>
                    </a:lnTo>
                    <a:lnTo>
                      <a:pt x="1124" y="240"/>
                    </a:lnTo>
                    <a:lnTo>
                      <a:pt x="1163" y="247"/>
                    </a:lnTo>
                    <a:lnTo>
                      <a:pt x="1201" y="254"/>
                    </a:lnTo>
                    <a:lnTo>
                      <a:pt x="1239" y="261"/>
                    </a:lnTo>
                    <a:lnTo>
                      <a:pt x="1277" y="268"/>
                    </a:lnTo>
                    <a:lnTo>
                      <a:pt x="1316" y="275"/>
                    </a:lnTo>
                    <a:lnTo>
                      <a:pt x="1354" y="283"/>
                    </a:lnTo>
                    <a:lnTo>
                      <a:pt x="1392" y="290"/>
                    </a:lnTo>
                    <a:lnTo>
                      <a:pt x="1431" y="297"/>
                    </a:lnTo>
                    <a:lnTo>
                      <a:pt x="1469" y="305"/>
                    </a:lnTo>
                    <a:lnTo>
                      <a:pt x="1469" y="301"/>
                    </a:lnTo>
                    <a:lnTo>
                      <a:pt x="1469" y="297"/>
                    </a:lnTo>
                    <a:lnTo>
                      <a:pt x="1469" y="294"/>
                    </a:lnTo>
                    <a:lnTo>
                      <a:pt x="1469" y="290"/>
                    </a:lnTo>
                    <a:close/>
                  </a:path>
                </a:pathLst>
              </a:custGeom>
              <a:solidFill>
                <a:srgbClr val="CE8C00"/>
              </a:solidFill>
              <a:ln w="9525">
                <a:noFill/>
                <a:round/>
                <a:headEnd/>
                <a:tailEnd/>
              </a:ln>
            </p:spPr>
            <p:txBody>
              <a:bodyPr/>
              <a:lstStyle/>
              <a:p>
                <a:endParaRPr lang="en-US"/>
              </a:p>
            </p:txBody>
          </p:sp>
          <p:sp>
            <p:nvSpPr>
              <p:cNvPr id="384145" name="Freeform 145"/>
              <p:cNvSpPr>
                <a:spLocks/>
              </p:cNvSpPr>
              <p:nvPr/>
            </p:nvSpPr>
            <p:spPr bwMode="auto">
              <a:xfrm>
                <a:off x="6871" y="1404"/>
                <a:ext cx="367" cy="76"/>
              </a:xfrm>
              <a:custGeom>
                <a:avLst/>
                <a:gdLst/>
                <a:ahLst/>
                <a:cxnLst>
                  <a:cxn ang="0">
                    <a:pos x="1468" y="282"/>
                  </a:cxn>
                  <a:cxn ang="0">
                    <a:pos x="1389" y="272"/>
                  </a:cxn>
                  <a:cxn ang="0">
                    <a:pos x="1312" y="261"/>
                  </a:cxn>
                  <a:cxn ang="0">
                    <a:pos x="1234" y="250"/>
                  </a:cxn>
                  <a:cxn ang="0">
                    <a:pos x="1157" y="238"/>
                  </a:cxn>
                  <a:cxn ang="0">
                    <a:pos x="1080" y="224"/>
                  </a:cxn>
                  <a:cxn ang="0">
                    <a:pos x="1003" y="210"/>
                  </a:cxn>
                  <a:cxn ang="0">
                    <a:pos x="926" y="195"/>
                  </a:cxn>
                  <a:cxn ang="0">
                    <a:pos x="848" y="179"/>
                  </a:cxn>
                  <a:cxn ang="0">
                    <a:pos x="776" y="165"/>
                  </a:cxn>
                  <a:cxn ang="0">
                    <a:pos x="706" y="153"/>
                  </a:cxn>
                  <a:cxn ang="0">
                    <a:pos x="637" y="139"/>
                  </a:cxn>
                  <a:cxn ang="0">
                    <a:pos x="568" y="126"/>
                  </a:cxn>
                  <a:cxn ang="0">
                    <a:pos x="499" y="112"/>
                  </a:cxn>
                  <a:cxn ang="0">
                    <a:pos x="430" y="98"/>
                  </a:cxn>
                  <a:cxn ang="0">
                    <a:pos x="359" y="85"/>
                  </a:cxn>
                  <a:cxn ang="0">
                    <a:pos x="287" y="72"/>
                  </a:cxn>
                  <a:cxn ang="0">
                    <a:pos x="9" y="0"/>
                  </a:cxn>
                  <a:cxn ang="0">
                    <a:pos x="46" y="22"/>
                  </a:cxn>
                  <a:cxn ang="0">
                    <a:pos x="330" y="91"/>
                  </a:cxn>
                  <a:cxn ang="0">
                    <a:pos x="403" y="103"/>
                  </a:cxn>
                  <a:cxn ang="0">
                    <a:pos x="473" y="115"/>
                  </a:cxn>
                  <a:cxn ang="0">
                    <a:pos x="541" y="129"/>
                  </a:cxn>
                  <a:cxn ang="0">
                    <a:pos x="608" y="142"/>
                  </a:cxn>
                  <a:cxn ang="0">
                    <a:pos x="676" y="157"/>
                  </a:cxn>
                  <a:cxn ang="0">
                    <a:pos x="746" y="171"/>
                  </a:cxn>
                  <a:cxn ang="0">
                    <a:pos x="819" y="185"/>
                  </a:cxn>
                  <a:cxn ang="0">
                    <a:pos x="895" y="198"/>
                  </a:cxn>
                  <a:cxn ang="0">
                    <a:pos x="972" y="210"/>
                  </a:cxn>
                  <a:cxn ang="0">
                    <a:pos x="1048" y="223"/>
                  </a:cxn>
                  <a:cxn ang="0">
                    <a:pos x="1123" y="238"/>
                  </a:cxn>
                  <a:cxn ang="0">
                    <a:pos x="1200" y="251"/>
                  </a:cxn>
                  <a:cxn ang="0">
                    <a:pos x="1276" y="266"/>
                  </a:cxn>
                  <a:cxn ang="0">
                    <a:pos x="1353" y="281"/>
                  </a:cxn>
                  <a:cxn ang="0">
                    <a:pos x="1430" y="295"/>
                  </a:cxn>
                  <a:cxn ang="0">
                    <a:pos x="1468" y="290"/>
                  </a:cxn>
                </a:cxnLst>
                <a:rect l="0" t="0" r="r" b="b"/>
                <a:pathLst>
                  <a:path w="1468" h="303">
                    <a:moveTo>
                      <a:pt x="1468" y="290"/>
                    </a:moveTo>
                    <a:lnTo>
                      <a:pt x="1468" y="282"/>
                    </a:lnTo>
                    <a:lnTo>
                      <a:pt x="1429" y="276"/>
                    </a:lnTo>
                    <a:lnTo>
                      <a:pt x="1389" y="272"/>
                    </a:lnTo>
                    <a:lnTo>
                      <a:pt x="1350" y="267"/>
                    </a:lnTo>
                    <a:lnTo>
                      <a:pt x="1312" y="261"/>
                    </a:lnTo>
                    <a:lnTo>
                      <a:pt x="1273" y="255"/>
                    </a:lnTo>
                    <a:lnTo>
                      <a:pt x="1234" y="250"/>
                    </a:lnTo>
                    <a:lnTo>
                      <a:pt x="1195" y="244"/>
                    </a:lnTo>
                    <a:lnTo>
                      <a:pt x="1157" y="238"/>
                    </a:lnTo>
                    <a:lnTo>
                      <a:pt x="1118" y="231"/>
                    </a:lnTo>
                    <a:lnTo>
                      <a:pt x="1080" y="224"/>
                    </a:lnTo>
                    <a:lnTo>
                      <a:pt x="1042" y="218"/>
                    </a:lnTo>
                    <a:lnTo>
                      <a:pt x="1003" y="210"/>
                    </a:lnTo>
                    <a:lnTo>
                      <a:pt x="964" y="203"/>
                    </a:lnTo>
                    <a:lnTo>
                      <a:pt x="926" y="195"/>
                    </a:lnTo>
                    <a:lnTo>
                      <a:pt x="887" y="187"/>
                    </a:lnTo>
                    <a:lnTo>
                      <a:pt x="848" y="179"/>
                    </a:lnTo>
                    <a:lnTo>
                      <a:pt x="812" y="173"/>
                    </a:lnTo>
                    <a:lnTo>
                      <a:pt x="776" y="165"/>
                    </a:lnTo>
                    <a:lnTo>
                      <a:pt x="741" y="159"/>
                    </a:lnTo>
                    <a:lnTo>
                      <a:pt x="706" y="153"/>
                    </a:lnTo>
                    <a:lnTo>
                      <a:pt x="672" y="145"/>
                    </a:lnTo>
                    <a:lnTo>
                      <a:pt x="637" y="139"/>
                    </a:lnTo>
                    <a:lnTo>
                      <a:pt x="603" y="132"/>
                    </a:lnTo>
                    <a:lnTo>
                      <a:pt x="568" y="126"/>
                    </a:lnTo>
                    <a:lnTo>
                      <a:pt x="534" y="118"/>
                    </a:lnTo>
                    <a:lnTo>
                      <a:pt x="499" y="112"/>
                    </a:lnTo>
                    <a:lnTo>
                      <a:pt x="465" y="105"/>
                    </a:lnTo>
                    <a:lnTo>
                      <a:pt x="430" y="98"/>
                    </a:lnTo>
                    <a:lnTo>
                      <a:pt x="395" y="91"/>
                    </a:lnTo>
                    <a:lnTo>
                      <a:pt x="359" y="85"/>
                    </a:lnTo>
                    <a:lnTo>
                      <a:pt x="323" y="78"/>
                    </a:lnTo>
                    <a:lnTo>
                      <a:pt x="287" y="72"/>
                    </a:lnTo>
                    <a:lnTo>
                      <a:pt x="106" y="26"/>
                    </a:lnTo>
                    <a:lnTo>
                      <a:pt x="9" y="0"/>
                    </a:lnTo>
                    <a:lnTo>
                      <a:pt x="0" y="12"/>
                    </a:lnTo>
                    <a:lnTo>
                      <a:pt x="46" y="22"/>
                    </a:lnTo>
                    <a:lnTo>
                      <a:pt x="291" y="86"/>
                    </a:lnTo>
                    <a:lnTo>
                      <a:pt x="330" y="91"/>
                    </a:lnTo>
                    <a:lnTo>
                      <a:pt x="366" y="96"/>
                    </a:lnTo>
                    <a:lnTo>
                      <a:pt x="403" y="103"/>
                    </a:lnTo>
                    <a:lnTo>
                      <a:pt x="437" y="109"/>
                    </a:lnTo>
                    <a:lnTo>
                      <a:pt x="473" y="115"/>
                    </a:lnTo>
                    <a:lnTo>
                      <a:pt x="506" y="121"/>
                    </a:lnTo>
                    <a:lnTo>
                      <a:pt x="541" y="129"/>
                    </a:lnTo>
                    <a:lnTo>
                      <a:pt x="574" y="135"/>
                    </a:lnTo>
                    <a:lnTo>
                      <a:pt x="608" y="142"/>
                    </a:lnTo>
                    <a:lnTo>
                      <a:pt x="642" y="150"/>
                    </a:lnTo>
                    <a:lnTo>
                      <a:pt x="676" y="157"/>
                    </a:lnTo>
                    <a:lnTo>
                      <a:pt x="711" y="164"/>
                    </a:lnTo>
                    <a:lnTo>
                      <a:pt x="746" y="171"/>
                    </a:lnTo>
                    <a:lnTo>
                      <a:pt x="782" y="178"/>
                    </a:lnTo>
                    <a:lnTo>
                      <a:pt x="819" y="185"/>
                    </a:lnTo>
                    <a:lnTo>
                      <a:pt x="858" y="192"/>
                    </a:lnTo>
                    <a:lnTo>
                      <a:pt x="895" y="198"/>
                    </a:lnTo>
                    <a:lnTo>
                      <a:pt x="934" y="204"/>
                    </a:lnTo>
                    <a:lnTo>
                      <a:pt x="972" y="210"/>
                    </a:lnTo>
                    <a:lnTo>
                      <a:pt x="1009" y="217"/>
                    </a:lnTo>
                    <a:lnTo>
                      <a:pt x="1048" y="223"/>
                    </a:lnTo>
                    <a:lnTo>
                      <a:pt x="1086" y="230"/>
                    </a:lnTo>
                    <a:lnTo>
                      <a:pt x="1123" y="238"/>
                    </a:lnTo>
                    <a:lnTo>
                      <a:pt x="1162" y="244"/>
                    </a:lnTo>
                    <a:lnTo>
                      <a:pt x="1200" y="251"/>
                    </a:lnTo>
                    <a:lnTo>
                      <a:pt x="1238" y="259"/>
                    </a:lnTo>
                    <a:lnTo>
                      <a:pt x="1276" y="266"/>
                    </a:lnTo>
                    <a:lnTo>
                      <a:pt x="1315" y="273"/>
                    </a:lnTo>
                    <a:lnTo>
                      <a:pt x="1353" y="281"/>
                    </a:lnTo>
                    <a:lnTo>
                      <a:pt x="1391" y="288"/>
                    </a:lnTo>
                    <a:lnTo>
                      <a:pt x="1430" y="295"/>
                    </a:lnTo>
                    <a:lnTo>
                      <a:pt x="1468" y="303"/>
                    </a:lnTo>
                    <a:lnTo>
                      <a:pt x="1468" y="290"/>
                    </a:lnTo>
                    <a:close/>
                  </a:path>
                </a:pathLst>
              </a:custGeom>
              <a:solidFill>
                <a:srgbClr val="D18E00"/>
              </a:solidFill>
              <a:ln w="9525">
                <a:noFill/>
                <a:round/>
                <a:headEnd/>
                <a:tailEnd/>
              </a:ln>
            </p:spPr>
            <p:txBody>
              <a:bodyPr/>
              <a:lstStyle/>
              <a:p>
                <a:endParaRPr lang="en-US"/>
              </a:p>
            </p:txBody>
          </p:sp>
          <p:sp>
            <p:nvSpPr>
              <p:cNvPr id="384146" name="Freeform 146"/>
              <p:cNvSpPr>
                <a:spLocks/>
              </p:cNvSpPr>
              <p:nvPr/>
            </p:nvSpPr>
            <p:spPr bwMode="auto">
              <a:xfrm>
                <a:off x="6990" y="1405"/>
                <a:ext cx="115" cy="43"/>
              </a:xfrm>
              <a:custGeom>
                <a:avLst/>
                <a:gdLst/>
                <a:ahLst/>
                <a:cxnLst>
                  <a:cxn ang="0">
                    <a:pos x="439" y="174"/>
                  </a:cxn>
                  <a:cxn ang="0">
                    <a:pos x="450" y="149"/>
                  </a:cxn>
                  <a:cxn ang="0">
                    <a:pos x="457" y="125"/>
                  </a:cxn>
                  <a:cxn ang="0">
                    <a:pos x="461" y="99"/>
                  </a:cxn>
                  <a:cxn ang="0">
                    <a:pos x="461" y="72"/>
                  </a:cxn>
                  <a:cxn ang="0">
                    <a:pos x="445" y="86"/>
                  </a:cxn>
                  <a:cxn ang="0">
                    <a:pos x="349" y="81"/>
                  </a:cxn>
                  <a:cxn ang="0">
                    <a:pos x="198" y="48"/>
                  </a:cxn>
                  <a:cxn ang="0">
                    <a:pos x="112" y="29"/>
                  </a:cxn>
                  <a:cxn ang="0">
                    <a:pos x="139" y="0"/>
                  </a:cxn>
                  <a:cxn ang="0">
                    <a:pos x="117" y="6"/>
                  </a:cxn>
                  <a:cxn ang="0">
                    <a:pos x="97" y="13"/>
                  </a:cxn>
                  <a:cxn ang="0">
                    <a:pos x="79" y="22"/>
                  </a:cxn>
                  <a:cxn ang="0">
                    <a:pos x="63" y="31"/>
                  </a:cxn>
                  <a:cxn ang="0">
                    <a:pos x="46" y="44"/>
                  </a:cxn>
                  <a:cxn ang="0">
                    <a:pos x="31" y="57"/>
                  </a:cxn>
                  <a:cxn ang="0">
                    <a:pos x="16" y="71"/>
                  </a:cxn>
                  <a:cxn ang="0">
                    <a:pos x="0" y="88"/>
                  </a:cxn>
                  <a:cxn ang="0">
                    <a:pos x="243" y="138"/>
                  </a:cxn>
                  <a:cxn ang="0">
                    <a:pos x="439" y="174"/>
                  </a:cxn>
                </a:cxnLst>
                <a:rect l="0" t="0" r="r" b="b"/>
                <a:pathLst>
                  <a:path w="461" h="174">
                    <a:moveTo>
                      <a:pt x="439" y="174"/>
                    </a:moveTo>
                    <a:lnTo>
                      <a:pt x="450" y="149"/>
                    </a:lnTo>
                    <a:lnTo>
                      <a:pt x="457" y="125"/>
                    </a:lnTo>
                    <a:lnTo>
                      <a:pt x="461" y="99"/>
                    </a:lnTo>
                    <a:lnTo>
                      <a:pt x="461" y="72"/>
                    </a:lnTo>
                    <a:lnTo>
                      <a:pt x="445" y="86"/>
                    </a:lnTo>
                    <a:lnTo>
                      <a:pt x="349" y="81"/>
                    </a:lnTo>
                    <a:lnTo>
                      <a:pt x="198" y="48"/>
                    </a:lnTo>
                    <a:lnTo>
                      <a:pt x="112" y="29"/>
                    </a:lnTo>
                    <a:lnTo>
                      <a:pt x="139" y="0"/>
                    </a:lnTo>
                    <a:lnTo>
                      <a:pt x="117" y="6"/>
                    </a:lnTo>
                    <a:lnTo>
                      <a:pt x="97" y="13"/>
                    </a:lnTo>
                    <a:lnTo>
                      <a:pt x="79" y="22"/>
                    </a:lnTo>
                    <a:lnTo>
                      <a:pt x="63" y="31"/>
                    </a:lnTo>
                    <a:lnTo>
                      <a:pt x="46" y="44"/>
                    </a:lnTo>
                    <a:lnTo>
                      <a:pt x="31" y="57"/>
                    </a:lnTo>
                    <a:lnTo>
                      <a:pt x="16" y="71"/>
                    </a:lnTo>
                    <a:lnTo>
                      <a:pt x="0" y="88"/>
                    </a:lnTo>
                    <a:lnTo>
                      <a:pt x="243" y="138"/>
                    </a:lnTo>
                    <a:lnTo>
                      <a:pt x="439" y="174"/>
                    </a:lnTo>
                    <a:close/>
                  </a:path>
                </a:pathLst>
              </a:custGeom>
              <a:solidFill>
                <a:srgbClr val="8C4400"/>
              </a:solidFill>
              <a:ln w="9525">
                <a:noFill/>
                <a:round/>
                <a:headEnd/>
                <a:tailEnd/>
              </a:ln>
            </p:spPr>
            <p:txBody>
              <a:bodyPr/>
              <a:lstStyle/>
              <a:p>
                <a:endParaRPr lang="en-US"/>
              </a:p>
            </p:txBody>
          </p:sp>
          <p:sp>
            <p:nvSpPr>
              <p:cNvPr id="384147" name="Freeform 147"/>
              <p:cNvSpPr>
                <a:spLocks/>
              </p:cNvSpPr>
              <p:nvPr/>
            </p:nvSpPr>
            <p:spPr bwMode="auto">
              <a:xfrm>
                <a:off x="7036" y="1419"/>
                <a:ext cx="29" cy="8"/>
              </a:xfrm>
              <a:custGeom>
                <a:avLst/>
                <a:gdLst/>
                <a:ahLst/>
                <a:cxnLst>
                  <a:cxn ang="0">
                    <a:pos x="61" y="5"/>
                  </a:cxn>
                  <a:cxn ang="0">
                    <a:pos x="49" y="3"/>
                  </a:cxn>
                  <a:cxn ang="0">
                    <a:pos x="38" y="1"/>
                  </a:cxn>
                  <a:cxn ang="0">
                    <a:pos x="27" y="0"/>
                  </a:cxn>
                  <a:cxn ang="0">
                    <a:pos x="19" y="0"/>
                  </a:cxn>
                  <a:cxn ang="0">
                    <a:pos x="12" y="0"/>
                  </a:cxn>
                  <a:cxn ang="0">
                    <a:pos x="5" y="0"/>
                  </a:cxn>
                  <a:cxn ang="0">
                    <a:pos x="2" y="1"/>
                  </a:cxn>
                  <a:cxn ang="0">
                    <a:pos x="0" y="3"/>
                  </a:cxn>
                  <a:cxn ang="0">
                    <a:pos x="1" y="5"/>
                  </a:cxn>
                  <a:cxn ang="0">
                    <a:pos x="4" y="7"/>
                  </a:cxn>
                  <a:cxn ang="0">
                    <a:pos x="9" y="9"/>
                  </a:cxn>
                  <a:cxn ang="0">
                    <a:pos x="17" y="12"/>
                  </a:cxn>
                  <a:cxn ang="0">
                    <a:pos x="25" y="14"/>
                  </a:cxn>
                  <a:cxn ang="0">
                    <a:pos x="35" y="18"/>
                  </a:cxn>
                  <a:cxn ang="0">
                    <a:pos x="46" y="21"/>
                  </a:cxn>
                  <a:cxn ang="0">
                    <a:pos x="58" y="23"/>
                  </a:cxn>
                  <a:cxn ang="0">
                    <a:pos x="69" y="25"/>
                  </a:cxn>
                  <a:cxn ang="0">
                    <a:pos x="81" y="27"/>
                  </a:cxn>
                  <a:cxn ang="0">
                    <a:pos x="91" y="28"/>
                  </a:cxn>
                  <a:cxn ang="0">
                    <a:pos x="99" y="29"/>
                  </a:cxn>
                  <a:cxn ang="0">
                    <a:pos x="107" y="29"/>
                  </a:cxn>
                  <a:cxn ang="0">
                    <a:pos x="113" y="29"/>
                  </a:cxn>
                  <a:cxn ang="0">
                    <a:pos x="116" y="28"/>
                  </a:cxn>
                  <a:cxn ang="0">
                    <a:pos x="118" y="26"/>
                  </a:cxn>
                  <a:cxn ang="0">
                    <a:pos x="117" y="24"/>
                  </a:cxn>
                  <a:cxn ang="0">
                    <a:pos x="114" y="22"/>
                  </a:cxn>
                  <a:cxn ang="0">
                    <a:pos x="109" y="19"/>
                  </a:cxn>
                  <a:cxn ang="0">
                    <a:pos x="103" y="15"/>
                  </a:cxn>
                  <a:cxn ang="0">
                    <a:pos x="93" y="13"/>
                  </a:cxn>
                  <a:cxn ang="0">
                    <a:pos x="84" y="10"/>
                  </a:cxn>
                  <a:cxn ang="0">
                    <a:pos x="72" y="7"/>
                  </a:cxn>
                  <a:cxn ang="0">
                    <a:pos x="61" y="5"/>
                  </a:cxn>
                </a:cxnLst>
                <a:rect l="0" t="0" r="r" b="b"/>
                <a:pathLst>
                  <a:path w="118" h="29">
                    <a:moveTo>
                      <a:pt x="61" y="5"/>
                    </a:moveTo>
                    <a:lnTo>
                      <a:pt x="49" y="3"/>
                    </a:lnTo>
                    <a:lnTo>
                      <a:pt x="38" y="1"/>
                    </a:lnTo>
                    <a:lnTo>
                      <a:pt x="27" y="0"/>
                    </a:lnTo>
                    <a:lnTo>
                      <a:pt x="19" y="0"/>
                    </a:lnTo>
                    <a:lnTo>
                      <a:pt x="12" y="0"/>
                    </a:lnTo>
                    <a:lnTo>
                      <a:pt x="5" y="0"/>
                    </a:lnTo>
                    <a:lnTo>
                      <a:pt x="2" y="1"/>
                    </a:lnTo>
                    <a:lnTo>
                      <a:pt x="0" y="3"/>
                    </a:lnTo>
                    <a:lnTo>
                      <a:pt x="1" y="5"/>
                    </a:lnTo>
                    <a:lnTo>
                      <a:pt x="4" y="7"/>
                    </a:lnTo>
                    <a:lnTo>
                      <a:pt x="9" y="9"/>
                    </a:lnTo>
                    <a:lnTo>
                      <a:pt x="17" y="12"/>
                    </a:lnTo>
                    <a:lnTo>
                      <a:pt x="25" y="14"/>
                    </a:lnTo>
                    <a:lnTo>
                      <a:pt x="35" y="18"/>
                    </a:lnTo>
                    <a:lnTo>
                      <a:pt x="46" y="21"/>
                    </a:lnTo>
                    <a:lnTo>
                      <a:pt x="58" y="23"/>
                    </a:lnTo>
                    <a:lnTo>
                      <a:pt x="69" y="25"/>
                    </a:lnTo>
                    <a:lnTo>
                      <a:pt x="81" y="27"/>
                    </a:lnTo>
                    <a:lnTo>
                      <a:pt x="91" y="28"/>
                    </a:lnTo>
                    <a:lnTo>
                      <a:pt x="99" y="29"/>
                    </a:lnTo>
                    <a:lnTo>
                      <a:pt x="107" y="29"/>
                    </a:lnTo>
                    <a:lnTo>
                      <a:pt x="113" y="29"/>
                    </a:lnTo>
                    <a:lnTo>
                      <a:pt x="116" y="28"/>
                    </a:lnTo>
                    <a:lnTo>
                      <a:pt x="118" y="26"/>
                    </a:lnTo>
                    <a:lnTo>
                      <a:pt x="117" y="24"/>
                    </a:lnTo>
                    <a:lnTo>
                      <a:pt x="114" y="22"/>
                    </a:lnTo>
                    <a:lnTo>
                      <a:pt x="109" y="19"/>
                    </a:lnTo>
                    <a:lnTo>
                      <a:pt x="103" y="15"/>
                    </a:lnTo>
                    <a:lnTo>
                      <a:pt x="93" y="13"/>
                    </a:lnTo>
                    <a:lnTo>
                      <a:pt x="84" y="10"/>
                    </a:lnTo>
                    <a:lnTo>
                      <a:pt x="72" y="7"/>
                    </a:lnTo>
                    <a:lnTo>
                      <a:pt x="61" y="5"/>
                    </a:lnTo>
                    <a:close/>
                  </a:path>
                </a:pathLst>
              </a:custGeom>
              <a:solidFill>
                <a:srgbClr val="00335B"/>
              </a:solidFill>
              <a:ln w="9525">
                <a:noFill/>
                <a:round/>
                <a:headEnd/>
                <a:tailEnd/>
              </a:ln>
            </p:spPr>
            <p:txBody>
              <a:bodyPr/>
              <a:lstStyle/>
              <a:p>
                <a:endParaRPr lang="en-US"/>
              </a:p>
            </p:txBody>
          </p:sp>
          <p:sp>
            <p:nvSpPr>
              <p:cNvPr id="384148" name="Freeform 148"/>
              <p:cNvSpPr>
                <a:spLocks/>
              </p:cNvSpPr>
              <p:nvPr/>
            </p:nvSpPr>
            <p:spPr bwMode="auto">
              <a:xfrm>
                <a:off x="7015" y="1416"/>
                <a:ext cx="21" cy="5"/>
              </a:xfrm>
              <a:custGeom>
                <a:avLst/>
                <a:gdLst/>
                <a:ahLst/>
                <a:cxnLst>
                  <a:cxn ang="0">
                    <a:pos x="42" y="4"/>
                  </a:cxn>
                  <a:cxn ang="0">
                    <a:pos x="34" y="3"/>
                  </a:cxn>
                  <a:cxn ang="0">
                    <a:pos x="26" y="2"/>
                  </a:cxn>
                  <a:cxn ang="0">
                    <a:pos x="19" y="1"/>
                  </a:cxn>
                  <a:cxn ang="0">
                    <a:pos x="13" y="0"/>
                  </a:cxn>
                  <a:cxn ang="0">
                    <a:pos x="8" y="0"/>
                  </a:cxn>
                  <a:cxn ang="0">
                    <a:pos x="4" y="0"/>
                  </a:cxn>
                  <a:cxn ang="0">
                    <a:pos x="2" y="1"/>
                  </a:cxn>
                  <a:cxn ang="0">
                    <a:pos x="0" y="2"/>
                  </a:cxn>
                  <a:cxn ang="0">
                    <a:pos x="0" y="4"/>
                  </a:cxn>
                  <a:cxn ang="0">
                    <a:pos x="3" y="5"/>
                  </a:cxn>
                  <a:cxn ang="0">
                    <a:pos x="7" y="7"/>
                  </a:cxn>
                  <a:cxn ang="0">
                    <a:pos x="11" y="9"/>
                  </a:cxn>
                  <a:cxn ang="0">
                    <a:pos x="17" y="12"/>
                  </a:cxn>
                  <a:cxn ang="0">
                    <a:pos x="23" y="14"/>
                  </a:cxn>
                  <a:cxn ang="0">
                    <a:pos x="31" y="15"/>
                  </a:cxn>
                  <a:cxn ang="0">
                    <a:pos x="39" y="17"/>
                  </a:cxn>
                  <a:cxn ang="0">
                    <a:pos x="48" y="18"/>
                  </a:cxn>
                  <a:cxn ang="0">
                    <a:pos x="56" y="19"/>
                  </a:cxn>
                  <a:cxn ang="0">
                    <a:pos x="62" y="20"/>
                  </a:cxn>
                  <a:cxn ang="0">
                    <a:pos x="68" y="21"/>
                  </a:cxn>
                  <a:cxn ang="0">
                    <a:pos x="74" y="21"/>
                  </a:cxn>
                  <a:cxn ang="0">
                    <a:pos x="78" y="21"/>
                  </a:cxn>
                  <a:cxn ang="0">
                    <a:pos x="81" y="20"/>
                  </a:cxn>
                  <a:cxn ang="0">
                    <a:pos x="82" y="19"/>
                  </a:cxn>
                  <a:cxn ang="0">
                    <a:pos x="81" y="17"/>
                  </a:cxn>
                  <a:cxn ang="0">
                    <a:pos x="79" y="16"/>
                  </a:cxn>
                  <a:cxn ang="0">
                    <a:pos x="76" y="14"/>
                  </a:cxn>
                  <a:cxn ang="0">
                    <a:pos x="71" y="12"/>
                  </a:cxn>
                  <a:cxn ang="0">
                    <a:pos x="64" y="9"/>
                  </a:cxn>
                  <a:cxn ang="0">
                    <a:pos x="58" y="7"/>
                  </a:cxn>
                  <a:cxn ang="0">
                    <a:pos x="51" y="6"/>
                  </a:cxn>
                  <a:cxn ang="0">
                    <a:pos x="42" y="4"/>
                  </a:cxn>
                </a:cxnLst>
                <a:rect l="0" t="0" r="r" b="b"/>
                <a:pathLst>
                  <a:path w="82" h="21">
                    <a:moveTo>
                      <a:pt x="42" y="4"/>
                    </a:moveTo>
                    <a:lnTo>
                      <a:pt x="34" y="3"/>
                    </a:lnTo>
                    <a:lnTo>
                      <a:pt x="26" y="2"/>
                    </a:lnTo>
                    <a:lnTo>
                      <a:pt x="19" y="1"/>
                    </a:lnTo>
                    <a:lnTo>
                      <a:pt x="13" y="0"/>
                    </a:lnTo>
                    <a:lnTo>
                      <a:pt x="8" y="0"/>
                    </a:lnTo>
                    <a:lnTo>
                      <a:pt x="4" y="0"/>
                    </a:lnTo>
                    <a:lnTo>
                      <a:pt x="2" y="1"/>
                    </a:lnTo>
                    <a:lnTo>
                      <a:pt x="0" y="2"/>
                    </a:lnTo>
                    <a:lnTo>
                      <a:pt x="0" y="4"/>
                    </a:lnTo>
                    <a:lnTo>
                      <a:pt x="3" y="5"/>
                    </a:lnTo>
                    <a:lnTo>
                      <a:pt x="7" y="7"/>
                    </a:lnTo>
                    <a:lnTo>
                      <a:pt x="11" y="9"/>
                    </a:lnTo>
                    <a:lnTo>
                      <a:pt x="17" y="12"/>
                    </a:lnTo>
                    <a:lnTo>
                      <a:pt x="23" y="14"/>
                    </a:lnTo>
                    <a:lnTo>
                      <a:pt x="31" y="15"/>
                    </a:lnTo>
                    <a:lnTo>
                      <a:pt x="39" y="17"/>
                    </a:lnTo>
                    <a:lnTo>
                      <a:pt x="48" y="18"/>
                    </a:lnTo>
                    <a:lnTo>
                      <a:pt x="56" y="19"/>
                    </a:lnTo>
                    <a:lnTo>
                      <a:pt x="62" y="20"/>
                    </a:lnTo>
                    <a:lnTo>
                      <a:pt x="68" y="21"/>
                    </a:lnTo>
                    <a:lnTo>
                      <a:pt x="74" y="21"/>
                    </a:lnTo>
                    <a:lnTo>
                      <a:pt x="78" y="21"/>
                    </a:lnTo>
                    <a:lnTo>
                      <a:pt x="81" y="20"/>
                    </a:lnTo>
                    <a:lnTo>
                      <a:pt x="82" y="19"/>
                    </a:lnTo>
                    <a:lnTo>
                      <a:pt x="81" y="17"/>
                    </a:lnTo>
                    <a:lnTo>
                      <a:pt x="79" y="16"/>
                    </a:lnTo>
                    <a:lnTo>
                      <a:pt x="76" y="14"/>
                    </a:lnTo>
                    <a:lnTo>
                      <a:pt x="71" y="12"/>
                    </a:lnTo>
                    <a:lnTo>
                      <a:pt x="64" y="9"/>
                    </a:lnTo>
                    <a:lnTo>
                      <a:pt x="58" y="7"/>
                    </a:lnTo>
                    <a:lnTo>
                      <a:pt x="51" y="6"/>
                    </a:lnTo>
                    <a:lnTo>
                      <a:pt x="42" y="4"/>
                    </a:lnTo>
                    <a:close/>
                  </a:path>
                </a:pathLst>
              </a:custGeom>
              <a:solidFill>
                <a:srgbClr val="00335B"/>
              </a:solidFill>
              <a:ln w="9525">
                <a:noFill/>
                <a:round/>
                <a:headEnd/>
                <a:tailEnd/>
              </a:ln>
            </p:spPr>
            <p:txBody>
              <a:bodyPr/>
              <a:lstStyle/>
              <a:p>
                <a:endParaRPr lang="en-US"/>
              </a:p>
            </p:txBody>
          </p:sp>
          <p:sp>
            <p:nvSpPr>
              <p:cNvPr id="384149" name="Freeform 149"/>
              <p:cNvSpPr>
                <a:spLocks/>
              </p:cNvSpPr>
              <p:nvPr/>
            </p:nvSpPr>
            <p:spPr bwMode="auto">
              <a:xfrm>
                <a:off x="7073" y="1426"/>
                <a:ext cx="20" cy="5"/>
              </a:xfrm>
              <a:custGeom>
                <a:avLst/>
                <a:gdLst/>
                <a:ahLst/>
                <a:cxnLst>
                  <a:cxn ang="0">
                    <a:pos x="41" y="4"/>
                  </a:cxn>
                  <a:cxn ang="0">
                    <a:pos x="33" y="3"/>
                  </a:cxn>
                  <a:cxn ang="0">
                    <a:pos x="26" y="2"/>
                  </a:cxn>
                  <a:cxn ang="0">
                    <a:pos x="18" y="1"/>
                  </a:cxn>
                  <a:cxn ang="0">
                    <a:pos x="13" y="0"/>
                  </a:cxn>
                  <a:cxn ang="0">
                    <a:pos x="8" y="1"/>
                  </a:cxn>
                  <a:cxn ang="0">
                    <a:pos x="4" y="1"/>
                  </a:cxn>
                  <a:cxn ang="0">
                    <a:pos x="1" y="2"/>
                  </a:cxn>
                  <a:cxn ang="0">
                    <a:pos x="0" y="3"/>
                  </a:cxn>
                  <a:cxn ang="0">
                    <a:pos x="1" y="4"/>
                  </a:cxn>
                  <a:cxn ang="0">
                    <a:pos x="3" y="6"/>
                  </a:cxn>
                  <a:cxn ang="0">
                    <a:pos x="6" y="7"/>
                  </a:cxn>
                  <a:cxn ang="0">
                    <a:pos x="11" y="9"/>
                  </a:cxn>
                  <a:cxn ang="0">
                    <a:pos x="17" y="11"/>
                  </a:cxn>
                  <a:cxn ang="0">
                    <a:pos x="24" y="13"/>
                  </a:cxn>
                  <a:cxn ang="0">
                    <a:pos x="31" y="16"/>
                  </a:cxn>
                  <a:cxn ang="0">
                    <a:pos x="39" y="18"/>
                  </a:cxn>
                  <a:cxn ang="0">
                    <a:pos x="48" y="19"/>
                  </a:cxn>
                  <a:cxn ang="0">
                    <a:pos x="56" y="20"/>
                  </a:cxn>
                  <a:cxn ang="0">
                    <a:pos x="62" y="21"/>
                  </a:cxn>
                  <a:cxn ang="0">
                    <a:pos x="69" y="21"/>
                  </a:cxn>
                  <a:cxn ang="0">
                    <a:pos x="74" y="21"/>
                  </a:cxn>
                  <a:cxn ang="0">
                    <a:pos x="78" y="21"/>
                  </a:cxn>
                  <a:cxn ang="0">
                    <a:pos x="80" y="20"/>
                  </a:cxn>
                  <a:cxn ang="0">
                    <a:pos x="81" y="19"/>
                  </a:cxn>
                  <a:cxn ang="0">
                    <a:pos x="81" y="18"/>
                  </a:cxn>
                  <a:cxn ang="0">
                    <a:pos x="79" y="16"/>
                  </a:cxn>
                  <a:cxn ang="0">
                    <a:pos x="75" y="14"/>
                  </a:cxn>
                  <a:cxn ang="0">
                    <a:pos x="71" y="12"/>
                  </a:cxn>
                  <a:cxn ang="0">
                    <a:pos x="64" y="10"/>
                  </a:cxn>
                  <a:cxn ang="0">
                    <a:pos x="57" y="8"/>
                  </a:cxn>
                  <a:cxn ang="0">
                    <a:pos x="50" y="6"/>
                  </a:cxn>
                  <a:cxn ang="0">
                    <a:pos x="41" y="4"/>
                  </a:cxn>
                </a:cxnLst>
                <a:rect l="0" t="0" r="r" b="b"/>
                <a:pathLst>
                  <a:path w="81" h="21">
                    <a:moveTo>
                      <a:pt x="41" y="4"/>
                    </a:moveTo>
                    <a:lnTo>
                      <a:pt x="33" y="3"/>
                    </a:lnTo>
                    <a:lnTo>
                      <a:pt x="26" y="2"/>
                    </a:lnTo>
                    <a:lnTo>
                      <a:pt x="18" y="1"/>
                    </a:lnTo>
                    <a:lnTo>
                      <a:pt x="13" y="0"/>
                    </a:lnTo>
                    <a:lnTo>
                      <a:pt x="8" y="1"/>
                    </a:lnTo>
                    <a:lnTo>
                      <a:pt x="4" y="1"/>
                    </a:lnTo>
                    <a:lnTo>
                      <a:pt x="1" y="2"/>
                    </a:lnTo>
                    <a:lnTo>
                      <a:pt x="0" y="3"/>
                    </a:lnTo>
                    <a:lnTo>
                      <a:pt x="1" y="4"/>
                    </a:lnTo>
                    <a:lnTo>
                      <a:pt x="3" y="6"/>
                    </a:lnTo>
                    <a:lnTo>
                      <a:pt x="6" y="7"/>
                    </a:lnTo>
                    <a:lnTo>
                      <a:pt x="11" y="9"/>
                    </a:lnTo>
                    <a:lnTo>
                      <a:pt x="17" y="11"/>
                    </a:lnTo>
                    <a:lnTo>
                      <a:pt x="24" y="13"/>
                    </a:lnTo>
                    <a:lnTo>
                      <a:pt x="31" y="16"/>
                    </a:lnTo>
                    <a:lnTo>
                      <a:pt x="39" y="18"/>
                    </a:lnTo>
                    <a:lnTo>
                      <a:pt x="48" y="19"/>
                    </a:lnTo>
                    <a:lnTo>
                      <a:pt x="56" y="20"/>
                    </a:lnTo>
                    <a:lnTo>
                      <a:pt x="62" y="21"/>
                    </a:lnTo>
                    <a:lnTo>
                      <a:pt x="69" y="21"/>
                    </a:lnTo>
                    <a:lnTo>
                      <a:pt x="74" y="21"/>
                    </a:lnTo>
                    <a:lnTo>
                      <a:pt x="78" y="21"/>
                    </a:lnTo>
                    <a:lnTo>
                      <a:pt x="80" y="20"/>
                    </a:lnTo>
                    <a:lnTo>
                      <a:pt x="81" y="19"/>
                    </a:lnTo>
                    <a:lnTo>
                      <a:pt x="81" y="18"/>
                    </a:lnTo>
                    <a:lnTo>
                      <a:pt x="79" y="16"/>
                    </a:lnTo>
                    <a:lnTo>
                      <a:pt x="75" y="14"/>
                    </a:lnTo>
                    <a:lnTo>
                      <a:pt x="71" y="12"/>
                    </a:lnTo>
                    <a:lnTo>
                      <a:pt x="64" y="10"/>
                    </a:lnTo>
                    <a:lnTo>
                      <a:pt x="57" y="8"/>
                    </a:lnTo>
                    <a:lnTo>
                      <a:pt x="50" y="6"/>
                    </a:lnTo>
                    <a:lnTo>
                      <a:pt x="41" y="4"/>
                    </a:lnTo>
                    <a:close/>
                  </a:path>
                </a:pathLst>
              </a:custGeom>
              <a:solidFill>
                <a:srgbClr val="00335B"/>
              </a:solidFill>
              <a:ln w="9525">
                <a:noFill/>
                <a:round/>
                <a:headEnd/>
                <a:tailEnd/>
              </a:ln>
            </p:spPr>
            <p:txBody>
              <a:bodyPr/>
              <a:lstStyle/>
              <a:p>
                <a:endParaRPr lang="en-US"/>
              </a:p>
            </p:txBody>
          </p:sp>
          <p:sp>
            <p:nvSpPr>
              <p:cNvPr id="384150" name="Freeform 150"/>
              <p:cNvSpPr>
                <a:spLocks/>
              </p:cNvSpPr>
              <p:nvPr/>
            </p:nvSpPr>
            <p:spPr bwMode="auto">
              <a:xfrm>
                <a:off x="7078" y="1436"/>
                <a:ext cx="6" cy="5"/>
              </a:xfrm>
              <a:custGeom>
                <a:avLst/>
                <a:gdLst/>
                <a:ahLst/>
                <a:cxnLst>
                  <a:cxn ang="0">
                    <a:pos x="8" y="0"/>
                  </a:cxn>
                  <a:cxn ang="0">
                    <a:pos x="4" y="1"/>
                  </a:cxn>
                  <a:cxn ang="0">
                    <a:pos x="2" y="3"/>
                  </a:cxn>
                  <a:cxn ang="0">
                    <a:pos x="0" y="7"/>
                  </a:cxn>
                  <a:cxn ang="0">
                    <a:pos x="1" y="11"/>
                  </a:cxn>
                  <a:cxn ang="0">
                    <a:pos x="3" y="14"/>
                  </a:cxn>
                  <a:cxn ang="0">
                    <a:pos x="6" y="17"/>
                  </a:cxn>
                  <a:cxn ang="0">
                    <a:pos x="9" y="19"/>
                  </a:cxn>
                  <a:cxn ang="0">
                    <a:pos x="13" y="20"/>
                  </a:cxn>
                  <a:cxn ang="0">
                    <a:pos x="17" y="19"/>
                  </a:cxn>
                  <a:cxn ang="0">
                    <a:pos x="20" y="15"/>
                  </a:cxn>
                  <a:cxn ang="0">
                    <a:pos x="21" y="12"/>
                  </a:cxn>
                  <a:cxn ang="0">
                    <a:pos x="20" y="8"/>
                  </a:cxn>
                  <a:cxn ang="0">
                    <a:pos x="18" y="4"/>
                  </a:cxn>
                  <a:cxn ang="0">
                    <a:pos x="16" y="2"/>
                  </a:cxn>
                  <a:cxn ang="0">
                    <a:pos x="12" y="0"/>
                  </a:cxn>
                  <a:cxn ang="0">
                    <a:pos x="8" y="0"/>
                  </a:cxn>
                </a:cxnLst>
                <a:rect l="0" t="0" r="r" b="b"/>
                <a:pathLst>
                  <a:path w="21" h="20">
                    <a:moveTo>
                      <a:pt x="8" y="0"/>
                    </a:moveTo>
                    <a:lnTo>
                      <a:pt x="4" y="1"/>
                    </a:lnTo>
                    <a:lnTo>
                      <a:pt x="2" y="3"/>
                    </a:lnTo>
                    <a:lnTo>
                      <a:pt x="0" y="7"/>
                    </a:lnTo>
                    <a:lnTo>
                      <a:pt x="1" y="11"/>
                    </a:lnTo>
                    <a:lnTo>
                      <a:pt x="3" y="14"/>
                    </a:lnTo>
                    <a:lnTo>
                      <a:pt x="6" y="17"/>
                    </a:lnTo>
                    <a:lnTo>
                      <a:pt x="9" y="19"/>
                    </a:lnTo>
                    <a:lnTo>
                      <a:pt x="13" y="20"/>
                    </a:lnTo>
                    <a:lnTo>
                      <a:pt x="17" y="19"/>
                    </a:lnTo>
                    <a:lnTo>
                      <a:pt x="20" y="15"/>
                    </a:lnTo>
                    <a:lnTo>
                      <a:pt x="21" y="12"/>
                    </a:lnTo>
                    <a:lnTo>
                      <a:pt x="20" y="8"/>
                    </a:lnTo>
                    <a:lnTo>
                      <a:pt x="18" y="4"/>
                    </a:lnTo>
                    <a:lnTo>
                      <a:pt x="16" y="2"/>
                    </a:lnTo>
                    <a:lnTo>
                      <a:pt x="12" y="0"/>
                    </a:lnTo>
                    <a:lnTo>
                      <a:pt x="8" y="0"/>
                    </a:lnTo>
                    <a:close/>
                  </a:path>
                </a:pathLst>
              </a:custGeom>
              <a:solidFill>
                <a:srgbClr val="00335B"/>
              </a:solidFill>
              <a:ln w="9525">
                <a:noFill/>
                <a:round/>
                <a:headEnd/>
                <a:tailEnd/>
              </a:ln>
            </p:spPr>
            <p:txBody>
              <a:bodyPr/>
              <a:lstStyle/>
              <a:p>
                <a:endParaRPr lang="en-US"/>
              </a:p>
            </p:txBody>
          </p:sp>
          <p:sp>
            <p:nvSpPr>
              <p:cNvPr id="384151" name="Freeform 151"/>
              <p:cNvSpPr>
                <a:spLocks/>
              </p:cNvSpPr>
              <p:nvPr/>
            </p:nvSpPr>
            <p:spPr bwMode="auto">
              <a:xfrm>
                <a:off x="7062" y="1431"/>
                <a:ext cx="9" cy="8"/>
              </a:xfrm>
              <a:custGeom>
                <a:avLst/>
                <a:gdLst/>
                <a:ahLst/>
                <a:cxnLst>
                  <a:cxn ang="0">
                    <a:pos x="13" y="0"/>
                  </a:cxn>
                  <a:cxn ang="0">
                    <a:pos x="7" y="2"/>
                  </a:cxn>
                  <a:cxn ang="0">
                    <a:pos x="3" y="6"/>
                  </a:cxn>
                  <a:cxn ang="0">
                    <a:pos x="0" y="12"/>
                  </a:cxn>
                  <a:cxn ang="0">
                    <a:pos x="1" y="19"/>
                  </a:cxn>
                  <a:cxn ang="0">
                    <a:pos x="4" y="25"/>
                  </a:cxn>
                  <a:cxn ang="0">
                    <a:pos x="9" y="30"/>
                  </a:cxn>
                  <a:cxn ang="0">
                    <a:pos x="15" y="32"/>
                  </a:cxn>
                  <a:cxn ang="0">
                    <a:pos x="23" y="33"/>
                  </a:cxn>
                  <a:cxn ang="0">
                    <a:pos x="29" y="31"/>
                  </a:cxn>
                  <a:cxn ang="0">
                    <a:pos x="33" y="26"/>
                  </a:cxn>
                  <a:cxn ang="0">
                    <a:pos x="35" y="21"/>
                  </a:cxn>
                  <a:cxn ang="0">
                    <a:pos x="35" y="13"/>
                  </a:cxn>
                  <a:cxn ang="0">
                    <a:pos x="32" y="7"/>
                  </a:cxn>
                  <a:cxn ang="0">
                    <a:pos x="27" y="3"/>
                  </a:cxn>
                  <a:cxn ang="0">
                    <a:pos x="21" y="0"/>
                  </a:cxn>
                  <a:cxn ang="0">
                    <a:pos x="13" y="0"/>
                  </a:cxn>
                </a:cxnLst>
                <a:rect l="0" t="0" r="r" b="b"/>
                <a:pathLst>
                  <a:path w="35" h="33">
                    <a:moveTo>
                      <a:pt x="13" y="0"/>
                    </a:moveTo>
                    <a:lnTo>
                      <a:pt x="7" y="2"/>
                    </a:lnTo>
                    <a:lnTo>
                      <a:pt x="3" y="6"/>
                    </a:lnTo>
                    <a:lnTo>
                      <a:pt x="0" y="12"/>
                    </a:lnTo>
                    <a:lnTo>
                      <a:pt x="1" y="19"/>
                    </a:lnTo>
                    <a:lnTo>
                      <a:pt x="4" y="25"/>
                    </a:lnTo>
                    <a:lnTo>
                      <a:pt x="9" y="30"/>
                    </a:lnTo>
                    <a:lnTo>
                      <a:pt x="15" y="32"/>
                    </a:lnTo>
                    <a:lnTo>
                      <a:pt x="23" y="33"/>
                    </a:lnTo>
                    <a:lnTo>
                      <a:pt x="29" y="31"/>
                    </a:lnTo>
                    <a:lnTo>
                      <a:pt x="33" y="26"/>
                    </a:lnTo>
                    <a:lnTo>
                      <a:pt x="35" y="21"/>
                    </a:lnTo>
                    <a:lnTo>
                      <a:pt x="35" y="13"/>
                    </a:lnTo>
                    <a:lnTo>
                      <a:pt x="32" y="7"/>
                    </a:lnTo>
                    <a:lnTo>
                      <a:pt x="27" y="3"/>
                    </a:lnTo>
                    <a:lnTo>
                      <a:pt x="21" y="0"/>
                    </a:lnTo>
                    <a:lnTo>
                      <a:pt x="13" y="0"/>
                    </a:lnTo>
                    <a:close/>
                  </a:path>
                </a:pathLst>
              </a:custGeom>
              <a:solidFill>
                <a:srgbClr val="00335B"/>
              </a:solidFill>
              <a:ln w="9525">
                <a:noFill/>
                <a:round/>
                <a:headEnd/>
                <a:tailEnd/>
              </a:ln>
            </p:spPr>
            <p:txBody>
              <a:bodyPr/>
              <a:lstStyle/>
              <a:p>
                <a:endParaRPr lang="en-US"/>
              </a:p>
            </p:txBody>
          </p:sp>
          <p:sp>
            <p:nvSpPr>
              <p:cNvPr id="384152" name="Freeform 152"/>
              <p:cNvSpPr>
                <a:spLocks/>
              </p:cNvSpPr>
              <p:nvPr/>
            </p:nvSpPr>
            <p:spPr bwMode="auto">
              <a:xfrm>
                <a:off x="7057" y="1453"/>
                <a:ext cx="9" cy="9"/>
              </a:xfrm>
              <a:custGeom>
                <a:avLst/>
                <a:gdLst/>
                <a:ahLst/>
                <a:cxnLst>
                  <a:cxn ang="0">
                    <a:pos x="12" y="0"/>
                  </a:cxn>
                  <a:cxn ang="0">
                    <a:pos x="6" y="2"/>
                  </a:cxn>
                  <a:cxn ang="0">
                    <a:pos x="2" y="6"/>
                  </a:cxn>
                  <a:cxn ang="0">
                    <a:pos x="0" y="12"/>
                  </a:cxn>
                  <a:cxn ang="0">
                    <a:pos x="1" y="19"/>
                  </a:cxn>
                  <a:cxn ang="0">
                    <a:pos x="4" y="25"/>
                  </a:cxn>
                  <a:cxn ang="0">
                    <a:pos x="9" y="30"/>
                  </a:cxn>
                  <a:cxn ang="0">
                    <a:pos x="15" y="32"/>
                  </a:cxn>
                  <a:cxn ang="0">
                    <a:pos x="23" y="33"/>
                  </a:cxn>
                  <a:cxn ang="0">
                    <a:pos x="29" y="31"/>
                  </a:cxn>
                  <a:cxn ang="0">
                    <a:pos x="33" y="27"/>
                  </a:cxn>
                  <a:cxn ang="0">
                    <a:pos x="35" y="21"/>
                  </a:cxn>
                  <a:cxn ang="0">
                    <a:pos x="35" y="14"/>
                  </a:cxn>
                  <a:cxn ang="0">
                    <a:pos x="32" y="8"/>
                  </a:cxn>
                  <a:cxn ang="0">
                    <a:pos x="26" y="3"/>
                  </a:cxn>
                  <a:cxn ang="0">
                    <a:pos x="20" y="0"/>
                  </a:cxn>
                  <a:cxn ang="0">
                    <a:pos x="12" y="0"/>
                  </a:cxn>
                </a:cxnLst>
                <a:rect l="0" t="0" r="r" b="b"/>
                <a:pathLst>
                  <a:path w="35" h="33">
                    <a:moveTo>
                      <a:pt x="12" y="0"/>
                    </a:moveTo>
                    <a:lnTo>
                      <a:pt x="6" y="2"/>
                    </a:lnTo>
                    <a:lnTo>
                      <a:pt x="2" y="6"/>
                    </a:lnTo>
                    <a:lnTo>
                      <a:pt x="0" y="12"/>
                    </a:lnTo>
                    <a:lnTo>
                      <a:pt x="1" y="19"/>
                    </a:lnTo>
                    <a:lnTo>
                      <a:pt x="4" y="25"/>
                    </a:lnTo>
                    <a:lnTo>
                      <a:pt x="9" y="30"/>
                    </a:lnTo>
                    <a:lnTo>
                      <a:pt x="15" y="32"/>
                    </a:lnTo>
                    <a:lnTo>
                      <a:pt x="23" y="33"/>
                    </a:lnTo>
                    <a:lnTo>
                      <a:pt x="29" y="31"/>
                    </a:lnTo>
                    <a:lnTo>
                      <a:pt x="33" y="27"/>
                    </a:lnTo>
                    <a:lnTo>
                      <a:pt x="35" y="21"/>
                    </a:lnTo>
                    <a:lnTo>
                      <a:pt x="35" y="14"/>
                    </a:lnTo>
                    <a:lnTo>
                      <a:pt x="32" y="8"/>
                    </a:lnTo>
                    <a:lnTo>
                      <a:pt x="26" y="3"/>
                    </a:lnTo>
                    <a:lnTo>
                      <a:pt x="20" y="0"/>
                    </a:lnTo>
                    <a:lnTo>
                      <a:pt x="12" y="0"/>
                    </a:lnTo>
                    <a:close/>
                  </a:path>
                </a:pathLst>
              </a:custGeom>
              <a:solidFill>
                <a:srgbClr val="00335B"/>
              </a:solidFill>
              <a:ln w="9525">
                <a:noFill/>
                <a:round/>
                <a:headEnd/>
                <a:tailEnd/>
              </a:ln>
            </p:spPr>
            <p:txBody>
              <a:bodyPr/>
              <a:lstStyle/>
              <a:p>
                <a:endParaRPr lang="en-US"/>
              </a:p>
            </p:txBody>
          </p:sp>
          <p:sp>
            <p:nvSpPr>
              <p:cNvPr id="384153" name="Freeform 153"/>
              <p:cNvSpPr>
                <a:spLocks/>
              </p:cNvSpPr>
              <p:nvPr/>
            </p:nvSpPr>
            <p:spPr bwMode="auto">
              <a:xfrm>
                <a:off x="7007" y="1445"/>
                <a:ext cx="9" cy="8"/>
              </a:xfrm>
              <a:custGeom>
                <a:avLst/>
                <a:gdLst/>
                <a:ahLst/>
                <a:cxnLst>
                  <a:cxn ang="0">
                    <a:pos x="14" y="0"/>
                  </a:cxn>
                  <a:cxn ang="0">
                    <a:pos x="7" y="2"/>
                  </a:cxn>
                  <a:cxn ang="0">
                    <a:pos x="3" y="7"/>
                  </a:cxn>
                  <a:cxn ang="0">
                    <a:pos x="0" y="13"/>
                  </a:cxn>
                  <a:cxn ang="0">
                    <a:pos x="1" y="19"/>
                  </a:cxn>
                  <a:cxn ang="0">
                    <a:pos x="4" y="25"/>
                  </a:cxn>
                  <a:cxn ang="0">
                    <a:pos x="9" y="31"/>
                  </a:cxn>
                  <a:cxn ang="0">
                    <a:pos x="16" y="33"/>
                  </a:cxn>
                  <a:cxn ang="0">
                    <a:pos x="23" y="34"/>
                  </a:cxn>
                  <a:cxn ang="0">
                    <a:pos x="29" y="31"/>
                  </a:cxn>
                  <a:cxn ang="0">
                    <a:pos x="33" y="26"/>
                  </a:cxn>
                  <a:cxn ang="0">
                    <a:pos x="36" y="20"/>
                  </a:cxn>
                  <a:cxn ang="0">
                    <a:pos x="36" y="14"/>
                  </a:cxn>
                  <a:cxn ang="0">
                    <a:pos x="32" y="8"/>
                  </a:cxn>
                  <a:cxn ang="0">
                    <a:pos x="27" y="2"/>
                  </a:cxn>
                  <a:cxn ang="0">
                    <a:pos x="21" y="0"/>
                  </a:cxn>
                  <a:cxn ang="0">
                    <a:pos x="14" y="0"/>
                  </a:cxn>
                </a:cxnLst>
                <a:rect l="0" t="0" r="r" b="b"/>
                <a:pathLst>
                  <a:path w="36" h="34">
                    <a:moveTo>
                      <a:pt x="14" y="0"/>
                    </a:moveTo>
                    <a:lnTo>
                      <a:pt x="7" y="2"/>
                    </a:lnTo>
                    <a:lnTo>
                      <a:pt x="3" y="7"/>
                    </a:lnTo>
                    <a:lnTo>
                      <a:pt x="0" y="13"/>
                    </a:lnTo>
                    <a:lnTo>
                      <a:pt x="1" y="19"/>
                    </a:lnTo>
                    <a:lnTo>
                      <a:pt x="4" y="25"/>
                    </a:lnTo>
                    <a:lnTo>
                      <a:pt x="9" y="31"/>
                    </a:lnTo>
                    <a:lnTo>
                      <a:pt x="16" y="33"/>
                    </a:lnTo>
                    <a:lnTo>
                      <a:pt x="23" y="34"/>
                    </a:lnTo>
                    <a:lnTo>
                      <a:pt x="29" y="31"/>
                    </a:lnTo>
                    <a:lnTo>
                      <a:pt x="33" y="26"/>
                    </a:lnTo>
                    <a:lnTo>
                      <a:pt x="36" y="20"/>
                    </a:lnTo>
                    <a:lnTo>
                      <a:pt x="36" y="14"/>
                    </a:lnTo>
                    <a:lnTo>
                      <a:pt x="32" y="8"/>
                    </a:lnTo>
                    <a:lnTo>
                      <a:pt x="27" y="2"/>
                    </a:lnTo>
                    <a:lnTo>
                      <a:pt x="21" y="0"/>
                    </a:lnTo>
                    <a:lnTo>
                      <a:pt x="14" y="0"/>
                    </a:lnTo>
                    <a:close/>
                  </a:path>
                </a:pathLst>
              </a:custGeom>
              <a:solidFill>
                <a:srgbClr val="00335B"/>
              </a:solidFill>
              <a:ln w="9525">
                <a:noFill/>
                <a:round/>
                <a:headEnd/>
                <a:tailEnd/>
              </a:ln>
            </p:spPr>
            <p:txBody>
              <a:bodyPr/>
              <a:lstStyle/>
              <a:p>
                <a:endParaRPr lang="en-US"/>
              </a:p>
            </p:txBody>
          </p:sp>
          <p:sp>
            <p:nvSpPr>
              <p:cNvPr id="384154" name="Freeform 154"/>
              <p:cNvSpPr>
                <a:spLocks/>
              </p:cNvSpPr>
              <p:nvPr/>
            </p:nvSpPr>
            <p:spPr bwMode="auto">
              <a:xfrm>
                <a:off x="7005" y="1421"/>
                <a:ext cx="9" cy="9"/>
              </a:xfrm>
              <a:custGeom>
                <a:avLst/>
                <a:gdLst/>
                <a:ahLst/>
                <a:cxnLst>
                  <a:cxn ang="0">
                    <a:pos x="12" y="0"/>
                  </a:cxn>
                  <a:cxn ang="0">
                    <a:pos x="6" y="2"/>
                  </a:cxn>
                  <a:cxn ang="0">
                    <a:pos x="2" y="6"/>
                  </a:cxn>
                  <a:cxn ang="0">
                    <a:pos x="0" y="13"/>
                  </a:cxn>
                  <a:cxn ang="0">
                    <a:pos x="0" y="19"/>
                  </a:cxn>
                  <a:cxn ang="0">
                    <a:pos x="3" y="25"/>
                  </a:cxn>
                  <a:cxn ang="0">
                    <a:pos x="9" y="30"/>
                  </a:cxn>
                  <a:cxn ang="0">
                    <a:pos x="15" y="32"/>
                  </a:cxn>
                  <a:cxn ang="0">
                    <a:pos x="23" y="34"/>
                  </a:cxn>
                  <a:cxn ang="0">
                    <a:pos x="29" y="31"/>
                  </a:cxn>
                  <a:cxn ang="0">
                    <a:pos x="33" y="26"/>
                  </a:cxn>
                  <a:cxn ang="0">
                    <a:pos x="35" y="21"/>
                  </a:cxn>
                  <a:cxn ang="0">
                    <a:pos x="34" y="14"/>
                  </a:cxn>
                  <a:cxn ang="0">
                    <a:pos x="31" y="7"/>
                  </a:cxn>
                  <a:cxn ang="0">
                    <a:pos x="26" y="3"/>
                  </a:cxn>
                  <a:cxn ang="0">
                    <a:pos x="20" y="0"/>
                  </a:cxn>
                  <a:cxn ang="0">
                    <a:pos x="12" y="0"/>
                  </a:cxn>
                </a:cxnLst>
                <a:rect l="0" t="0" r="r" b="b"/>
                <a:pathLst>
                  <a:path w="35" h="34">
                    <a:moveTo>
                      <a:pt x="12" y="0"/>
                    </a:moveTo>
                    <a:lnTo>
                      <a:pt x="6" y="2"/>
                    </a:lnTo>
                    <a:lnTo>
                      <a:pt x="2" y="6"/>
                    </a:lnTo>
                    <a:lnTo>
                      <a:pt x="0" y="13"/>
                    </a:lnTo>
                    <a:lnTo>
                      <a:pt x="0" y="19"/>
                    </a:lnTo>
                    <a:lnTo>
                      <a:pt x="3" y="25"/>
                    </a:lnTo>
                    <a:lnTo>
                      <a:pt x="9" y="30"/>
                    </a:lnTo>
                    <a:lnTo>
                      <a:pt x="15" y="32"/>
                    </a:lnTo>
                    <a:lnTo>
                      <a:pt x="23" y="34"/>
                    </a:lnTo>
                    <a:lnTo>
                      <a:pt x="29" y="31"/>
                    </a:lnTo>
                    <a:lnTo>
                      <a:pt x="33" y="26"/>
                    </a:lnTo>
                    <a:lnTo>
                      <a:pt x="35" y="21"/>
                    </a:lnTo>
                    <a:lnTo>
                      <a:pt x="34" y="14"/>
                    </a:lnTo>
                    <a:lnTo>
                      <a:pt x="31" y="7"/>
                    </a:lnTo>
                    <a:lnTo>
                      <a:pt x="26" y="3"/>
                    </a:lnTo>
                    <a:lnTo>
                      <a:pt x="20" y="0"/>
                    </a:lnTo>
                    <a:lnTo>
                      <a:pt x="12" y="0"/>
                    </a:lnTo>
                    <a:close/>
                  </a:path>
                </a:pathLst>
              </a:custGeom>
              <a:solidFill>
                <a:srgbClr val="00335B"/>
              </a:solidFill>
              <a:ln w="9525">
                <a:noFill/>
                <a:round/>
                <a:headEnd/>
                <a:tailEnd/>
              </a:ln>
            </p:spPr>
            <p:txBody>
              <a:bodyPr/>
              <a:lstStyle/>
              <a:p>
                <a:endParaRPr lang="en-US"/>
              </a:p>
            </p:txBody>
          </p:sp>
          <p:sp>
            <p:nvSpPr>
              <p:cNvPr id="384155" name="Freeform 155"/>
              <p:cNvSpPr>
                <a:spLocks/>
              </p:cNvSpPr>
              <p:nvPr/>
            </p:nvSpPr>
            <p:spPr bwMode="auto">
              <a:xfrm>
                <a:off x="7038" y="1420"/>
                <a:ext cx="24" cy="6"/>
              </a:xfrm>
              <a:custGeom>
                <a:avLst/>
                <a:gdLst/>
                <a:ahLst/>
                <a:cxnLst>
                  <a:cxn ang="0">
                    <a:pos x="51" y="5"/>
                  </a:cxn>
                  <a:cxn ang="0">
                    <a:pos x="41" y="3"/>
                  </a:cxn>
                  <a:cxn ang="0">
                    <a:pos x="32" y="2"/>
                  </a:cxn>
                  <a:cxn ang="0">
                    <a:pos x="23" y="1"/>
                  </a:cxn>
                  <a:cxn ang="0">
                    <a:pos x="16" y="0"/>
                  </a:cxn>
                  <a:cxn ang="0">
                    <a:pos x="10" y="0"/>
                  </a:cxn>
                  <a:cxn ang="0">
                    <a:pos x="5" y="0"/>
                  </a:cxn>
                  <a:cxn ang="0">
                    <a:pos x="1" y="1"/>
                  </a:cxn>
                  <a:cxn ang="0">
                    <a:pos x="0" y="2"/>
                  </a:cxn>
                  <a:cxn ang="0">
                    <a:pos x="1" y="4"/>
                  </a:cxn>
                  <a:cxn ang="0">
                    <a:pos x="4" y="5"/>
                  </a:cxn>
                  <a:cxn ang="0">
                    <a:pos x="8" y="8"/>
                  </a:cxn>
                  <a:cxn ang="0">
                    <a:pos x="14" y="10"/>
                  </a:cxn>
                  <a:cxn ang="0">
                    <a:pos x="21" y="12"/>
                  </a:cxn>
                  <a:cxn ang="0">
                    <a:pos x="30" y="14"/>
                  </a:cxn>
                  <a:cxn ang="0">
                    <a:pos x="39" y="17"/>
                  </a:cxn>
                  <a:cxn ang="0">
                    <a:pos x="49" y="19"/>
                  </a:cxn>
                  <a:cxn ang="0">
                    <a:pos x="59" y="21"/>
                  </a:cxn>
                  <a:cxn ang="0">
                    <a:pos x="67" y="22"/>
                  </a:cxn>
                  <a:cxn ang="0">
                    <a:pos x="77" y="23"/>
                  </a:cxn>
                  <a:cxn ang="0">
                    <a:pos x="84" y="24"/>
                  </a:cxn>
                  <a:cxn ang="0">
                    <a:pos x="90" y="24"/>
                  </a:cxn>
                  <a:cxn ang="0">
                    <a:pos x="95" y="24"/>
                  </a:cxn>
                  <a:cxn ang="0">
                    <a:pos x="98" y="23"/>
                  </a:cxn>
                  <a:cxn ang="0">
                    <a:pos x="99" y="22"/>
                  </a:cxn>
                  <a:cxn ang="0">
                    <a:pos x="98" y="20"/>
                  </a:cxn>
                  <a:cxn ang="0">
                    <a:pos x="96" y="19"/>
                  </a:cxn>
                  <a:cxn ang="0">
                    <a:pos x="91" y="15"/>
                  </a:cxn>
                  <a:cxn ang="0">
                    <a:pos x="85" y="13"/>
                  </a:cxn>
                  <a:cxn ang="0">
                    <a:pos x="78" y="11"/>
                  </a:cxn>
                  <a:cxn ang="0">
                    <a:pos x="69" y="9"/>
                  </a:cxn>
                  <a:cxn ang="0">
                    <a:pos x="60" y="7"/>
                  </a:cxn>
                  <a:cxn ang="0">
                    <a:pos x="51" y="5"/>
                  </a:cxn>
                </a:cxnLst>
                <a:rect l="0" t="0" r="r" b="b"/>
                <a:pathLst>
                  <a:path w="99" h="24">
                    <a:moveTo>
                      <a:pt x="51" y="5"/>
                    </a:moveTo>
                    <a:lnTo>
                      <a:pt x="41" y="3"/>
                    </a:lnTo>
                    <a:lnTo>
                      <a:pt x="32" y="2"/>
                    </a:lnTo>
                    <a:lnTo>
                      <a:pt x="23" y="1"/>
                    </a:lnTo>
                    <a:lnTo>
                      <a:pt x="16" y="0"/>
                    </a:lnTo>
                    <a:lnTo>
                      <a:pt x="10" y="0"/>
                    </a:lnTo>
                    <a:lnTo>
                      <a:pt x="5" y="0"/>
                    </a:lnTo>
                    <a:lnTo>
                      <a:pt x="1" y="1"/>
                    </a:lnTo>
                    <a:lnTo>
                      <a:pt x="0" y="2"/>
                    </a:lnTo>
                    <a:lnTo>
                      <a:pt x="1" y="4"/>
                    </a:lnTo>
                    <a:lnTo>
                      <a:pt x="4" y="5"/>
                    </a:lnTo>
                    <a:lnTo>
                      <a:pt x="8" y="8"/>
                    </a:lnTo>
                    <a:lnTo>
                      <a:pt x="14" y="10"/>
                    </a:lnTo>
                    <a:lnTo>
                      <a:pt x="21" y="12"/>
                    </a:lnTo>
                    <a:lnTo>
                      <a:pt x="30" y="14"/>
                    </a:lnTo>
                    <a:lnTo>
                      <a:pt x="39" y="17"/>
                    </a:lnTo>
                    <a:lnTo>
                      <a:pt x="49" y="19"/>
                    </a:lnTo>
                    <a:lnTo>
                      <a:pt x="59" y="21"/>
                    </a:lnTo>
                    <a:lnTo>
                      <a:pt x="67" y="22"/>
                    </a:lnTo>
                    <a:lnTo>
                      <a:pt x="77" y="23"/>
                    </a:lnTo>
                    <a:lnTo>
                      <a:pt x="84" y="24"/>
                    </a:lnTo>
                    <a:lnTo>
                      <a:pt x="90" y="24"/>
                    </a:lnTo>
                    <a:lnTo>
                      <a:pt x="95" y="24"/>
                    </a:lnTo>
                    <a:lnTo>
                      <a:pt x="98" y="23"/>
                    </a:lnTo>
                    <a:lnTo>
                      <a:pt x="99" y="22"/>
                    </a:lnTo>
                    <a:lnTo>
                      <a:pt x="98" y="20"/>
                    </a:lnTo>
                    <a:lnTo>
                      <a:pt x="96" y="19"/>
                    </a:lnTo>
                    <a:lnTo>
                      <a:pt x="91" y="15"/>
                    </a:lnTo>
                    <a:lnTo>
                      <a:pt x="85" y="13"/>
                    </a:lnTo>
                    <a:lnTo>
                      <a:pt x="78" y="11"/>
                    </a:lnTo>
                    <a:lnTo>
                      <a:pt x="69" y="9"/>
                    </a:lnTo>
                    <a:lnTo>
                      <a:pt x="60" y="7"/>
                    </a:lnTo>
                    <a:lnTo>
                      <a:pt x="51" y="5"/>
                    </a:lnTo>
                    <a:close/>
                  </a:path>
                </a:pathLst>
              </a:custGeom>
              <a:solidFill>
                <a:srgbClr val="8C4400"/>
              </a:solidFill>
              <a:ln w="9525">
                <a:noFill/>
                <a:round/>
                <a:headEnd/>
                <a:tailEnd/>
              </a:ln>
            </p:spPr>
            <p:txBody>
              <a:bodyPr/>
              <a:lstStyle/>
              <a:p>
                <a:endParaRPr lang="en-US"/>
              </a:p>
            </p:txBody>
          </p:sp>
          <p:sp>
            <p:nvSpPr>
              <p:cNvPr id="384156" name="Freeform 156"/>
              <p:cNvSpPr>
                <a:spLocks/>
              </p:cNvSpPr>
              <p:nvPr/>
            </p:nvSpPr>
            <p:spPr bwMode="auto">
              <a:xfrm>
                <a:off x="7016" y="1416"/>
                <a:ext cx="17" cy="4"/>
              </a:xfrm>
              <a:custGeom>
                <a:avLst/>
                <a:gdLst/>
                <a:ahLst/>
                <a:cxnLst>
                  <a:cxn ang="0">
                    <a:pos x="34" y="4"/>
                  </a:cxn>
                  <a:cxn ang="0">
                    <a:pos x="27" y="3"/>
                  </a:cxn>
                  <a:cxn ang="0">
                    <a:pos x="21" y="2"/>
                  </a:cxn>
                  <a:cxn ang="0">
                    <a:pos x="15" y="1"/>
                  </a:cxn>
                  <a:cxn ang="0">
                    <a:pos x="10" y="0"/>
                  </a:cxn>
                  <a:cxn ang="0">
                    <a:pos x="6" y="0"/>
                  </a:cxn>
                  <a:cxn ang="0">
                    <a:pos x="3" y="0"/>
                  </a:cxn>
                  <a:cxn ang="0">
                    <a:pos x="1" y="1"/>
                  </a:cxn>
                  <a:cxn ang="0">
                    <a:pos x="0" y="2"/>
                  </a:cxn>
                  <a:cxn ang="0">
                    <a:pos x="0" y="3"/>
                  </a:cxn>
                  <a:cxn ang="0">
                    <a:pos x="2" y="4"/>
                  </a:cxn>
                  <a:cxn ang="0">
                    <a:pos x="5" y="5"/>
                  </a:cxn>
                  <a:cxn ang="0">
                    <a:pos x="9" y="7"/>
                  </a:cxn>
                  <a:cxn ang="0">
                    <a:pos x="14" y="8"/>
                  </a:cxn>
                  <a:cxn ang="0">
                    <a:pos x="20" y="11"/>
                  </a:cxn>
                  <a:cxn ang="0">
                    <a:pos x="26" y="12"/>
                  </a:cxn>
                  <a:cxn ang="0">
                    <a:pos x="33" y="14"/>
                  </a:cxn>
                  <a:cxn ang="0">
                    <a:pos x="40" y="15"/>
                  </a:cxn>
                  <a:cxn ang="0">
                    <a:pos x="47" y="16"/>
                  </a:cxn>
                  <a:cxn ang="0">
                    <a:pos x="52" y="16"/>
                  </a:cxn>
                  <a:cxn ang="0">
                    <a:pos x="57" y="17"/>
                  </a:cxn>
                  <a:cxn ang="0">
                    <a:pos x="61" y="17"/>
                  </a:cxn>
                  <a:cxn ang="0">
                    <a:pos x="65" y="17"/>
                  </a:cxn>
                  <a:cxn ang="0">
                    <a:pos x="67" y="17"/>
                  </a:cxn>
                  <a:cxn ang="0">
                    <a:pos x="68" y="16"/>
                  </a:cxn>
                  <a:cxn ang="0">
                    <a:pos x="68" y="15"/>
                  </a:cxn>
                  <a:cxn ang="0">
                    <a:pos x="66" y="13"/>
                  </a:cxn>
                  <a:cxn ang="0">
                    <a:pos x="62" y="12"/>
                  </a:cxn>
                  <a:cxn ang="0">
                    <a:pos x="58" y="10"/>
                  </a:cxn>
                  <a:cxn ang="0">
                    <a:pos x="53" y="8"/>
                  </a:cxn>
                  <a:cxn ang="0">
                    <a:pos x="48" y="7"/>
                  </a:cxn>
                  <a:cxn ang="0">
                    <a:pos x="42" y="5"/>
                  </a:cxn>
                  <a:cxn ang="0">
                    <a:pos x="34" y="4"/>
                  </a:cxn>
                </a:cxnLst>
                <a:rect l="0" t="0" r="r" b="b"/>
                <a:pathLst>
                  <a:path w="68" h="17">
                    <a:moveTo>
                      <a:pt x="34" y="4"/>
                    </a:moveTo>
                    <a:lnTo>
                      <a:pt x="27" y="3"/>
                    </a:lnTo>
                    <a:lnTo>
                      <a:pt x="21" y="2"/>
                    </a:lnTo>
                    <a:lnTo>
                      <a:pt x="15" y="1"/>
                    </a:lnTo>
                    <a:lnTo>
                      <a:pt x="10" y="0"/>
                    </a:lnTo>
                    <a:lnTo>
                      <a:pt x="6" y="0"/>
                    </a:lnTo>
                    <a:lnTo>
                      <a:pt x="3" y="0"/>
                    </a:lnTo>
                    <a:lnTo>
                      <a:pt x="1" y="1"/>
                    </a:lnTo>
                    <a:lnTo>
                      <a:pt x="0" y="2"/>
                    </a:lnTo>
                    <a:lnTo>
                      <a:pt x="0" y="3"/>
                    </a:lnTo>
                    <a:lnTo>
                      <a:pt x="2" y="4"/>
                    </a:lnTo>
                    <a:lnTo>
                      <a:pt x="5" y="5"/>
                    </a:lnTo>
                    <a:lnTo>
                      <a:pt x="9" y="7"/>
                    </a:lnTo>
                    <a:lnTo>
                      <a:pt x="14" y="8"/>
                    </a:lnTo>
                    <a:lnTo>
                      <a:pt x="20" y="11"/>
                    </a:lnTo>
                    <a:lnTo>
                      <a:pt x="26" y="12"/>
                    </a:lnTo>
                    <a:lnTo>
                      <a:pt x="33" y="14"/>
                    </a:lnTo>
                    <a:lnTo>
                      <a:pt x="40" y="15"/>
                    </a:lnTo>
                    <a:lnTo>
                      <a:pt x="47" y="16"/>
                    </a:lnTo>
                    <a:lnTo>
                      <a:pt x="52" y="16"/>
                    </a:lnTo>
                    <a:lnTo>
                      <a:pt x="57" y="17"/>
                    </a:lnTo>
                    <a:lnTo>
                      <a:pt x="61" y="17"/>
                    </a:lnTo>
                    <a:lnTo>
                      <a:pt x="65" y="17"/>
                    </a:lnTo>
                    <a:lnTo>
                      <a:pt x="67" y="17"/>
                    </a:lnTo>
                    <a:lnTo>
                      <a:pt x="68" y="16"/>
                    </a:lnTo>
                    <a:lnTo>
                      <a:pt x="68" y="15"/>
                    </a:lnTo>
                    <a:lnTo>
                      <a:pt x="66" y="13"/>
                    </a:lnTo>
                    <a:lnTo>
                      <a:pt x="62" y="12"/>
                    </a:lnTo>
                    <a:lnTo>
                      <a:pt x="58" y="10"/>
                    </a:lnTo>
                    <a:lnTo>
                      <a:pt x="53" y="8"/>
                    </a:lnTo>
                    <a:lnTo>
                      <a:pt x="48" y="7"/>
                    </a:lnTo>
                    <a:lnTo>
                      <a:pt x="42" y="5"/>
                    </a:lnTo>
                    <a:lnTo>
                      <a:pt x="34" y="4"/>
                    </a:lnTo>
                    <a:close/>
                  </a:path>
                </a:pathLst>
              </a:custGeom>
              <a:solidFill>
                <a:srgbClr val="8C4400"/>
              </a:solidFill>
              <a:ln w="9525">
                <a:noFill/>
                <a:round/>
                <a:headEnd/>
                <a:tailEnd/>
              </a:ln>
            </p:spPr>
            <p:txBody>
              <a:bodyPr/>
              <a:lstStyle/>
              <a:p>
                <a:endParaRPr lang="en-US"/>
              </a:p>
            </p:txBody>
          </p:sp>
          <p:sp>
            <p:nvSpPr>
              <p:cNvPr id="384157" name="Freeform 157"/>
              <p:cNvSpPr>
                <a:spLocks/>
              </p:cNvSpPr>
              <p:nvPr/>
            </p:nvSpPr>
            <p:spPr bwMode="auto">
              <a:xfrm>
                <a:off x="7074" y="1426"/>
                <a:ext cx="17" cy="4"/>
              </a:xfrm>
              <a:custGeom>
                <a:avLst/>
                <a:gdLst/>
                <a:ahLst/>
                <a:cxnLst>
                  <a:cxn ang="0">
                    <a:pos x="35" y="3"/>
                  </a:cxn>
                  <a:cxn ang="0">
                    <a:pos x="28" y="2"/>
                  </a:cxn>
                  <a:cxn ang="0">
                    <a:pos x="22" y="1"/>
                  </a:cxn>
                  <a:cxn ang="0">
                    <a:pos x="17" y="1"/>
                  </a:cxn>
                  <a:cxn ang="0">
                    <a:pos x="11" y="0"/>
                  </a:cxn>
                  <a:cxn ang="0">
                    <a:pos x="6" y="0"/>
                  </a:cxn>
                  <a:cxn ang="0">
                    <a:pos x="3" y="0"/>
                  </a:cxn>
                  <a:cxn ang="0">
                    <a:pos x="1" y="0"/>
                  </a:cxn>
                  <a:cxn ang="0">
                    <a:pos x="0" y="1"/>
                  </a:cxn>
                  <a:cxn ang="0">
                    <a:pos x="1" y="2"/>
                  </a:cxn>
                  <a:cxn ang="0">
                    <a:pos x="2" y="4"/>
                  </a:cxn>
                  <a:cxn ang="0">
                    <a:pos x="5" y="5"/>
                  </a:cxn>
                  <a:cxn ang="0">
                    <a:pos x="9" y="6"/>
                  </a:cxn>
                  <a:cxn ang="0">
                    <a:pos x="14" y="8"/>
                  </a:cxn>
                  <a:cxn ang="0">
                    <a:pos x="20" y="9"/>
                  </a:cxn>
                  <a:cxn ang="0">
                    <a:pos x="26" y="11"/>
                  </a:cxn>
                  <a:cxn ang="0">
                    <a:pos x="33" y="12"/>
                  </a:cxn>
                  <a:cxn ang="0">
                    <a:pos x="41" y="14"/>
                  </a:cxn>
                  <a:cxn ang="0">
                    <a:pos x="47" y="15"/>
                  </a:cxn>
                  <a:cxn ang="0">
                    <a:pos x="53" y="16"/>
                  </a:cxn>
                  <a:cxn ang="0">
                    <a:pos x="58" y="17"/>
                  </a:cxn>
                  <a:cxn ang="0">
                    <a:pos x="63" y="17"/>
                  </a:cxn>
                  <a:cxn ang="0">
                    <a:pos x="66" y="17"/>
                  </a:cxn>
                  <a:cxn ang="0">
                    <a:pos x="68" y="16"/>
                  </a:cxn>
                  <a:cxn ang="0">
                    <a:pos x="69" y="15"/>
                  </a:cxn>
                  <a:cxn ang="0">
                    <a:pos x="68" y="14"/>
                  </a:cxn>
                  <a:cxn ang="0">
                    <a:pos x="67" y="12"/>
                  </a:cxn>
                  <a:cxn ang="0">
                    <a:pos x="64" y="11"/>
                  </a:cxn>
                  <a:cxn ang="0">
                    <a:pos x="59" y="9"/>
                  </a:cxn>
                  <a:cxn ang="0">
                    <a:pos x="54" y="8"/>
                  </a:cxn>
                  <a:cxn ang="0">
                    <a:pos x="49" y="6"/>
                  </a:cxn>
                  <a:cxn ang="0">
                    <a:pos x="43" y="5"/>
                  </a:cxn>
                  <a:cxn ang="0">
                    <a:pos x="35" y="3"/>
                  </a:cxn>
                </a:cxnLst>
                <a:rect l="0" t="0" r="r" b="b"/>
                <a:pathLst>
                  <a:path w="69" h="17">
                    <a:moveTo>
                      <a:pt x="35" y="3"/>
                    </a:moveTo>
                    <a:lnTo>
                      <a:pt x="28" y="2"/>
                    </a:lnTo>
                    <a:lnTo>
                      <a:pt x="22" y="1"/>
                    </a:lnTo>
                    <a:lnTo>
                      <a:pt x="17" y="1"/>
                    </a:lnTo>
                    <a:lnTo>
                      <a:pt x="11" y="0"/>
                    </a:lnTo>
                    <a:lnTo>
                      <a:pt x="6" y="0"/>
                    </a:lnTo>
                    <a:lnTo>
                      <a:pt x="3" y="0"/>
                    </a:lnTo>
                    <a:lnTo>
                      <a:pt x="1" y="0"/>
                    </a:lnTo>
                    <a:lnTo>
                      <a:pt x="0" y="1"/>
                    </a:lnTo>
                    <a:lnTo>
                      <a:pt x="1" y="2"/>
                    </a:lnTo>
                    <a:lnTo>
                      <a:pt x="2" y="4"/>
                    </a:lnTo>
                    <a:lnTo>
                      <a:pt x="5" y="5"/>
                    </a:lnTo>
                    <a:lnTo>
                      <a:pt x="9" y="6"/>
                    </a:lnTo>
                    <a:lnTo>
                      <a:pt x="14" y="8"/>
                    </a:lnTo>
                    <a:lnTo>
                      <a:pt x="20" y="9"/>
                    </a:lnTo>
                    <a:lnTo>
                      <a:pt x="26" y="11"/>
                    </a:lnTo>
                    <a:lnTo>
                      <a:pt x="33" y="12"/>
                    </a:lnTo>
                    <a:lnTo>
                      <a:pt x="41" y="14"/>
                    </a:lnTo>
                    <a:lnTo>
                      <a:pt x="47" y="15"/>
                    </a:lnTo>
                    <a:lnTo>
                      <a:pt x="53" y="16"/>
                    </a:lnTo>
                    <a:lnTo>
                      <a:pt x="58" y="17"/>
                    </a:lnTo>
                    <a:lnTo>
                      <a:pt x="63" y="17"/>
                    </a:lnTo>
                    <a:lnTo>
                      <a:pt x="66" y="17"/>
                    </a:lnTo>
                    <a:lnTo>
                      <a:pt x="68" y="16"/>
                    </a:lnTo>
                    <a:lnTo>
                      <a:pt x="69" y="15"/>
                    </a:lnTo>
                    <a:lnTo>
                      <a:pt x="68" y="14"/>
                    </a:lnTo>
                    <a:lnTo>
                      <a:pt x="67" y="12"/>
                    </a:lnTo>
                    <a:lnTo>
                      <a:pt x="64" y="11"/>
                    </a:lnTo>
                    <a:lnTo>
                      <a:pt x="59" y="9"/>
                    </a:lnTo>
                    <a:lnTo>
                      <a:pt x="54" y="8"/>
                    </a:lnTo>
                    <a:lnTo>
                      <a:pt x="49" y="6"/>
                    </a:lnTo>
                    <a:lnTo>
                      <a:pt x="43" y="5"/>
                    </a:lnTo>
                    <a:lnTo>
                      <a:pt x="35" y="3"/>
                    </a:lnTo>
                    <a:close/>
                  </a:path>
                </a:pathLst>
              </a:custGeom>
              <a:solidFill>
                <a:srgbClr val="8C4400"/>
              </a:solidFill>
              <a:ln w="9525">
                <a:noFill/>
                <a:round/>
                <a:headEnd/>
                <a:tailEnd/>
              </a:ln>
            </p:spPr>
            <p:txBody>
              <a:bodyPr/>
              <a:lstStyle/>
              <a:p>
                <a:endParaRPr lang="en-US"/>
              </a:p>
            </p:txBody>
          </p:sp>
          <p:sp>
            <p:nvSpPr>
              <p:cNvPr id="384158" name="Freeform 158"/>
              <p:cNvSpPr>
                <a:spLocks/>
              </p:cNvSpPr>
              <p:nvPr/>
            </p:nvSpPr>
            <p:spPr bwMode="auto">
              <a:xfrm>
                <a:off x="7079" y="1436"/>
                <a:ext cx="4" cy="4"/>
              </a:xfrm>
              <a:custGeom>
                <a:avLst/>
                <a:gdLst/>
                <a:ahLst/>
                <a:cxnLst>
                  <a:cxn ang="0">
                    <a:pos x="6" y="0"/>
                  </a:cxn>
                  <a:cxn ang="0">
                    <a:pos x="3" y="1"/>
                  </a:cxn>
                  <a:cxn ang="0">
                    <a:pos x="1" y="3"/>
                  </a:cxn>
                  <a:cxn ang="0">
                    <a:pos x="0" y="6"/>
                  </a:cxn>
                  <a:cxn ang="0">
                    <a:pos x="0" y="9"/>
                  </a:cxn>
                  <a:cxn ang="0">
                    <a:pos x="1" y="12"/>
                  </a:cxn>
                  <a:cxn ang="0">
                    <a:pos x="4" y="13"/>
                  </a:cxn>
                  <a:cxn ang="0">
                    <a:pos x="7" y="15"/>
                  </a:cxn>
                  <a:cxn ang="0">
                    <a:pos x="10" y="15"/>
                  </a:cxn>
                  <a:cxn ang="0">
                    <a:pos x="13" y="14"/>
                  </a:cxn>
                  <a:cxn ang="0">
                    <a:pos x="15" y="12"/>
                  </a:cxn>
                  <a:cxn ang="0">
                    <a:pos x="16" y="9"/>
                  </a:cxn>
                  <a:cxn ang="0">
                    <a:pos x="16" y="6"/>
                  </a:cxn>
                  <a:cxn ang="0">
                    <a:pos x="15" y="3"/>
                  </a:cxn>
                  <a:cxn ang="0">
                    <a:pos x="12" y="1"/>
                  </a:cxn>
                  <a:cxn ang="0">
                    <a:pos x="9" y="0"/>
                  </a:cxn>
                  <a:cxn ang="0">
                    <a:pos x="6" y="0"/>
                  </a:cxn>
                </a:cxnLst>
                <a:rect l="0" t="0" r="r" b="b"/>
                <a:pathLst>
                  <a:path w="16" h="15">
                    <a:moveTo>
                      <a:pt x="6" y="0"/>
                    </a:moveTo>
                    <a:lnTo>
                      <a:pt x="3" y="1"/>
                    </a:lnTo>
                    <a:lnTo>
                      <a:pt x="1" y="3"/>
                    </a:lnTo>
                    <a:lnTo>
                      <a:pt x="0" y="6"/>
                    </a:lnTo>
                    <a:lnTo>
                      <a:pt x="0" y="9"/>
                    </a:lnTo>
                    <a:lnTo>
                      <a:pt x="1" y="12"/>
                    </a:lnTo>
                    <a:lnTo>
                      <a:pt x="4" y="13"/>
                    </a:lnTo>
                    <a:lnTo>
                      <a:pt x="7" y="15"/>
                    </a:lnTo>
                    <a:lnTo>
                      <a:pt x="10" y="15"/>
                    </a:lnTo>
                    <a:lnTo>
                      <a:pt x="13" y="14"/>
                    </a:lnTo>
                    <a:lnTo>
                      <a:pt x="15" y="12"/>
                    </a:lnTo>
                    <a:lnTo>
                      <a:pt x="16" y="9"/>
                    </a:lnTo>
                    <a:lnTo>
                      <a:pt x="16" y="6"/>
                    </a:lnTo>
                    <a:lnTo>
                      <a:pt x="15" y="3"/>
                    </a:lnTo>
                    <a:lnTo>
                      <a:pt x="12" y="1"/>
                    </a:lnTo>
                    <a:lnTo>
                      <a:pt x="9" y="0"/>
                    </a:lnTo>
                    <a:lnTo>
                      <a:pt x="6" y="0"/>
                    </a:lnTo>
                    <a:close/>
                  </a:path>
                </a:pathLst>
              </a:custGeom>
              <a:solidFill>
                <a:srgbClr val="8C4400"/>
              </a:solidFill>
              <a:ln w="9525">
                <a:noFill/>
                <a:round/>
                <a:headEnd/>
                <a:tailEnd/>
              </a:ln>
            </p:spPr>
            <p:txBody>
              <a:bodyPr/>
              <a:lstStyle/>
              <a:p>
                <a:endParaRPr lang="en-US"/>
              </a:p>
            </p:txBody>
          </p:sp>
          <p:sp>
            <p:nvSpPr>
              <p:cNvPr id="384159" name="Freeform 159"/>
              <p:cNvSpPr>
                <a:spLocks/>
              </p:cNvSpPr>
              <p:nvPr/>
            </p:nvSpPr>
            <p:spPr bwMode="auto">
              <a:xfrm>
                <a:off x="7063" y="1431"/>
                <a:ext cx="7" cy="7"/>
              </a:xfrm>
              <a:custGeom>
                <a:avLst/>
                <a:gdLst/>
                <a:ahLst/>
                <a:cxnLst>
                  <a:cxn ang="0">
                    <a:pos x="10" y="0"/>
                  </a:cxn>
                  <a:cxn ang="0">
                    <a:pos x="5" y="2"/>
                  </a:cxn>
                  <a:cxn ang="0">
                    <a:pos x="1" y="5"/>
                  </a:cxn>
                  <a:cxn ang="0">
                    <a:pos x="0" y="9"/>
                  </a:cxn>
                  <a:cxn ang="0">
                    <a:pos x="0" y="15"/>
                  </a:cxn>
                  <a:cxn ang="0">
                    <a:pos x="2" y="19"/>
                  </a:cxn>
                  <a:cxn ang="0">
                    <a:pos x="6" y="23"/>
                  </a:cxn>
                  <a:cxn ang="0">
                    <a:pos x="11" y="25"/>
                  </a:cxn>
                  <a:cxn ang="0">
                    <a:pos x="18" y="25"/>
                  </a:cxn>
                  <a:cxn ang="0">
                    <a:pos x="23" y="23"/>
                  </a:cxn>
                  <a:cxn ang="0">
                    <a:pos x="27" y="20"/>
                  </a:cxn>
                  <a:cxn ang="0">
                    <a:pos x="28" y="16"/>
                  </a:cxn>
                  <a:cxn ang="0">
                    <a:pos x="28" y="10"/>
                  </a:cxn>
                  <a:cxn ang="0">
                    <a:pos x="26" y="5"/>
                  </a:cxn>
                  <a:cxn ang="0">
                    <a:pos x="22" y="2"/>
                  </a:cxn>
                  <a:cxn ang="0">
                    <a:pos x="16" y="0"/>
                  </a:cxn>
                  <a:cxn ang="0">
                    <a:pos x="10" y="0"/>
                  </a:cxn>
                </a:cxnLst>
                <a:rect l="0" t="0" r="r" b="b"/>
                <a:pathLst>
                  <a:path w="28" h="25">
                    <a:moveTo>
                      <a:pt x="10" y="0"/>
                    </a:moveTo>
                    <a:lnTo>
                      <a:pt x="5" y="2"/>
                    </a:lnTo>
                    <a:lnTo>
                      <a:pt x="1" y="5"/>
                    </a:lnTo>
                    <a:lnTo>
                      <a:pt x="0" y="9"/>
                    </a:lnTo>
                    <a:lnTo>
                      <a:pt x="0" y="15"/>
                    </a:lnTo>
                    <a:lnTo>
                      <a:pt x="2" y="19"/>
                    </a:lnTo>
                    <a:lnTo>
                      <a:pt x="6" y="23"/>
                    </a:lnTo>
                    <a:lnTo>
                      <a:pt x="11" y="25"/>
                    </a:lnTo>
                    <a:lnTo>
                      <a:pt x="18" y="25"/>
                    </a:lnTo>
                    <a:lnTo>
                      <a:pt x="23" y="23"/>
                    </a:lnTo>
                    <a:lnTo>
                      <a:pt x="27" y="20"/>
                    </a:lnTo>
                    <a:lnTo>
                      <a:pt x="28" y="16"/>
                    </a:lnTo>
                    <a:lnTo>
                      <a:pt x="28" y="10"/>
                    </a:lnTo>
                    <a:lnTo>
                      <a:pt x="26" y="5"/>
                    </a:lnTo>
                    <a:lnTo>
                      <a:pt x="22" y="2"/>
                    </a:lnTo>
                    <a:lnTo>
                      <a:pt x="16" y="0"/>
                    </a:lnTo>
                    <a:lnTo>
                      <a:pt x="10" y="0"/>
                    </a:lnTo>
                    <a:close/>
                  </a:path>
                </a:pathLst>
              </a:custGeom>
              <a:solidFill>
                <a:srgbClr val="8C4400"/>
              </a:solidFill>
              <a:ln w="9525">
                <a:noFill/>
                <a:round/>
                <a:headEnd/>
                <a:tailEnd/>
              </a:ln>
            </p:spPr>
            <p:txBody>
              <a:bodyPr/>
              <a:lstStyle/>
              <a:p>
                <a:endParaRPr lang="en-US"/>
              </a:p>
            </p:txBody>
          </p:sp>
          <p:sp>
            <p:nvSpPr>
              <p:cNvPr id="384160" name="Freeform 160"/>
              <p:cNvSpPr>
                <a:spLocks/>
              </p:cNvSpPr>
              <p:nvPr/>
            </p:nvSpPr>
            <p:spPr bwMode="auto">
              <a:xfrm>
                <a:off x="7058" y="1454"/>
                <a:ext cx="7" cy="7"/>
              </a:xfrm>
              <a:custGeom>
                <a:avLst/>
                <a:gdLst/>
                <a:ahLst/>
                <a:cxnLst>
                  <a:cxn ang="0">
                    <a:pos x="10" y="0"/>
                  </a:cxn>
                  <a:cxn ang="0">
                    <a:pos x="5" y="2"/>
                  </a:cxn>
                  <a:cxn ang="0">
                    <a:pos x="1" y="5"/>
                  </a:cxn>
                  <a:cxn ang="0">
                    <a:pos x="0" y="9"/>
                  </a:cxn>
                  <a:cxn ang="0">
                    <a:pos x="0" y="15"/>
                  </a:cxn>
                  <a:cxn ang="0">
                    <a:pos x="2" y="19"/>
                  </a:cxn>
                  <a:cxn ang="0">
                    <a:pos x="6" y="23"/>
                  </a:cxn>
                  <a:cxn ang="0">
                    <a:pos x="11" y="25"/>
                  </a:cxn>
                  <a:cxn ang="0">
                    <a:pos x="18" y="25"/>
                  </a:cxn>
                  <a:cxn ang="0">
                    <a:pos x="23" y="23"/>
                  </a:cxn>
                  <a:cxn ang="0">
                    <a:pos x="26" y="20"/>
                  </a:cxn>
                  <a:cxn ang="0">
                    <a:pos x="28" y="16"/>
                  </a:cxn>
                  <a:cxn ang="0">
                    <a:pos x="28" y="10"/>
                  </a:cxn>
                  <a:cxn ang="0">
                    <a:pos x="25" y="5"/>
                  </a:cxn>
                  <a:cxn ang="0">
                    <a:pos x="21" y="2"/>
                  </a:cxn>
                  <a:cxn ang="0">
                    <a:pos x="16" y="0"/>
                  </a:cxn>
                  <a:cxn ang="0">
                    <a:pos x="10" y="0"/>
                  </a:cxn>
                </a:cxnLst>
                <a:rect l="0" t="0" r="r" b="b"/>
                <a:pathLst>
                  <a:path w="28" h="25">
                    <a:moveTo>
                      <a:pt x="10" y="0"/>
                    </a:moveTo>
                    <a:lnTo>
                      <a:pt x="5" y="2"/>
                    </a:lnTo>
                    <a:lnTo>
                      <a:pt x="1" y="5"/>
                    </a:lnTo>
                    <a:lnTo>
                      <a:pt x="0" y="9"/>
                    </a:lnTo>
                    <a:lnTo>
                      <a:pt x="0" y="15"/>
                    </a:lnTo>
                    <a:lnTo>
                      <a:pt x="2" y="19"/>
                    </a:lnTo>
                    <a:lnTo>
                      <a:pt x="6" y="23"/>
                    </a:lnTo>
                    <a:lnTo>
                      <a:pt x="11" y="25"/>
                    </a:lnTo>
                    <a:lnTo>
                      <a:pt x="18" y="25"/>
                    </a:lnTo>
                    <a:lnTo>
                      <a:pt x="23" y="23"/>
                    </a:lnTo>
                    <a:lnTo>
                      <a:pt x="26" y="20"/>
                    </a:lnTo>
                    <a:lnTo>
                      <a:pt x="28" y="16"/>
                    </a:lnTo>
                    <a:lnTo>
                      <a:pt x="28" y="10"/>
                    </a:lnTo>
                    <a:lnTo>
                      <a:pt x="25" y="5"/>
                    </a:lnTo>
                    <a:lnTo>
                      <a:pt x="21" y="2"/>
                    </a:lnTo>
                    <a:lnTo>
                      <a:pt x="16" y="0"/>
                    </a:lnTo>
                    <a:lnTo>
                      <a:pt x="10" y="0"/>
                    </a:lnTo>
                    <a:close/>
                  </a:path>
                </a:pathLst>
              </a:custGeom>
              <a:solidFill>
                <a:srgbClr val="8C4400"/>
              </a:solidFill>
              <a:ln w="9525">
                <a:noFill/>
                <a:round/>
                <a:headEnd/>
                <a:tailEnd/>
              </a:ln>
            </p:spPr>
            <p:txBody>
              <a:bodyPr/>
              <a:lstStyle/>
              <a:p>
                <a:endParaRPr lang="en-US"/>
              </a:p>
            </p:txBody>
          </p:sp>
          <p:sp>
            <p:nvSpPr>
              <p:cNvPr id="384161" name="Freeform 161"/>
              <p:cNvSpPr>
                <a:spLocks/>
              </p:cNvSpPr>
              <p:nvPr/>
            </p:nvSpPr>
            <p:spPr bwMode="auto">
              <a:xfrm>
                <a:off x="7008" y="1446"/>
                <a:ext cx="7" cy="6"/>
              </a:xfrm>
              <a:custGeom>
                <a:avLst/>
                <a:gdLst/>
                <a:ahLst/>
                <a:cxnLst>
                  <a:cxn ang="0">
                    <a:pos x="11" y="0"/>
                  </a:cxn>
                  <a:cxn ang="0">
                    <a:pos x="5" y="3"/>
                  </a:cxn>
                  <a:cxn ang="0">
                    <a:pos x="1" y="6"/>
                  </a:cxn>
                  <a:cxn ang="0">
                    <a:pos x="0" y="10"/>
                  </a:cxn>
                  <a:cxn ang="0">
                    <a:pos x="0" y="15"/>
                  </a:cxn>
                  <a:cxn ang="0">
                    <a:pos x="2" y="20"/>
                  </a:cxn>
                  <a:cxn ang="0">
                    <a:pos x="6" y="23"/>
                  </a:cxn>
                  <a:cxn ang="0">
                    <a:pos x="12" y="27"/>
                  </a:cxn>
                  <a:cxn ang="0">
                    <a:pos x="18" y="27"/>
                  </a:cxn>
                  <a:cxn ang="0">
                    <a:pos x="23" y="24"/>
                  </a:cxn>
                  <a:cxn ang="0">
                    <a:pos x="27" y="21"/>
                  </a:cxn>
                  <a:cxn ang="0">
                    <a:pos x="28" y="17"/>
                  </a:cxn>
                  <a:cxn ang="0">
                    <a:pos x="28" y="12"/>
                  </a:cxn>
                  <a:cxn ang="0">
                    <a:pos x="26" y="7"/>
                  </a:cxn>
                  <a:cxn ang="0">
                    <a:pos x="22" y="3"/>
                  </a:cxn>
                  <a:cxn ang="0">
                    <a:pos x="17" y="0"/>
                  </a:cxn>
                  <a:cxn ang="0">
                    <a:pos x="11" y="0"/>
                  </a:cxn>
                </a:cxnLst>
                <a:rect l="0" t="0" r="r" b="b"/>
                <a:pathLst>
                  <a:path w="28" h="27">
                    <a:moveTo>
                      <a:pt x="11" y="0"/>
                    </a:moveTo>
                    <a:lnTo>
                      <a:pt x="5" y="3"/>
                    </a:lnTo>
                    <a:lnTo>
                      <a:pt x="1" y="6"/>
                    </a:lnTo>
                    <a:lnTo>
                      <a:pt x="0" y="10"/>
                    </a:lnTo>
                    <a:lnTo>
                      <a:pt x="0" y="15"/>
                    </a:lnTo>
                    <a:lnTo>
                      <a:pt x="2" y="20"/>
                    </a:lnTo>
                    <a:lnTo>
                      <a:pt x="6" y="23"/>
                    </a:lnTo>
                    <a:lnTo>
                      <a:pt x="12" y="27"/>
                    </a:lnTo>
                    <a:lnTo>
                      <a:pt x="18" y="27"/>
                    </a:lnTo>
                    <a:lnTo>
                      <a:pt x="23" y="24"/>
                    </a:lnTo>
                    <a:lnTo>
                      <a:pt x="27" y="21"/>
                    </a:lnTo>
                    <a:lnTo>
                      <a:pt x="28" y="17"/>
                    </a:lnTo>
                    <a:lnTo>
                      <a:pt x="28" y="12"/>
                    </a:lnTo>
                    <a:lnTo>
                      <a:pt x="26" y="7"/>
                    </a:lnTo>
                    <a:lnTo>
                      <a:pt x="22" y="3"/>
                    </a:lnTo>
                    <a:lnTo>
                      <a:pt x="17" y="0"/>
                    </a:lnTo>
                    <a:lnTo>
                      <a:pt x="11" y="0"/>
                    </a:lnTo>
                    <a:close/>
                  </a:path>
                </a:pathLst>
              </a:custGeom>
              <a:solidFill>
                <a:srgbClr val="8C4400"/>
              </a:solidFill>
              <a:ln w="9525">
                <a:noFill/>
                <a:round/>
                <a:headEnd/>
                <a:tailEnd/>
              </a:ln>
            </p:spPr>
            <p:txBody>
              <a:bodyPr/>
              <a:lstStyle/>
              <a:p>
                <a:endParaRPr lang="en-US"/>
              </a:p>
            </p:txBody>
          </p:sp>
          <p:sp>
            <p:nvSpPr>
              <p:cNvPr id="384162" name="Freeform 162"/>
              <p:cNvSpPr>
                <a:spLocks/>
              </p:cNvSpPr>
              <p:nvPr/>
            </p:nvSpPr>
            <p:spPr bwMode="auto">
              <a:xfrm>
                <a:off x="7006" y="1422"/>
                <a:ext cx="7" cy="6"/>
              </a:xfrm>
              <a:custGeom>
                <a:avLst/>
                <a:gdLst/>
                <a:ahLst/>
                <a:cxnLst>
                  <a:cxn ang="0">
                    <a:pos x="10" y="0"/>
                  </a:cxn>
                  <a:cxn ang="0">
                    <a:pos x="5" y="2"/>
                  </a:cxn>
                  <a:cxn ang="0">
                    <a:pos x="2" y="5"/>
                  </a:cxn>
                  <a:cxn ang="0">
                    <a:pos x="0" y="10"/>
                  </a:cxn>
                  <a:cxn ang="0">
                    <a:pos x="0" y="15"/>
                  </a:cxn>
                  <a:cxn ang="0">
                    <a:pos x="3" y="19"/>
                  </a:cxn>
                  <a:cxn ang="0">
                    <a:pos x="7" y="23"/>
                  </a:cxn>
                  <a:cxn ang="0">
                    <a:pos x="12" y="25"/>
                  </a:cxn>
                  <a:cxn ang="0">
                    <a:pos x="19" y="25"/>
                  </a:cxn>
                  <a:cxn ang="0">
                    <a:pos x="24" y="23"/>
                  </a:cxn>
                  <a:cxn ang="0">
                    <a:pos x="27" y="20"/>
                  </a:cxn>
                  <a:cxn ang="0">
                    <a:pos x="29" y="16"/>
                  </a:cxn>
                  <a:cxn ang="0">
                    <a:pos x="29" y="11"/>
                  </a:cxn>
                  <a:cxn ang="0">
                    <a:pos x="26" y="5"/>
                  </a:cxn>
                  <a:cxn ang="0">
                    <a:pos x="22" y="2"/>
                  </a:cxn>
                  <a:cxn ang="0">
                    <a:pos x="17" y="0"/>
                  </a:cxn>
                  <a:cxn ang="0">
                    <a:pos x="10" y="0"/>
                  </a:cxn>
                </a:cxnLst>
                <a:rect l="0" t="0" r="r" b="b"/>
                <a:pathLst>
                  <a:path w="29" h="25">
                    <a:moveTo>
                      <a:pt x="10" y="0"/>
                    </a:moveTo>
                    <a:lnTo>
                      <a:pt x="5" y="2"/>
                    </a:lnTo>
                    <a:lnTo>
                      <a:pt x="2" y="5"/>
                    </a:lnTo>
                    <a:lnTo>
                      <a:pt x="0" y="10"/>
                    </a:lnTo>
                    <a:lnTo>
                      <a:pt x="0" y="15"/>
                    </a:lnTo>
                    <a:lnTo>
                      <a:pt x="3" y="19"/>
                    </a:lnTo>
                    <a:lnTo>
                      <a:pt x="7" y="23"/>
                    </a:lnTo>
                    <a:lnTo>
                      <a:pt x="12" y="25"/>
                    </a:lnTo>
                    <a:lnTo>
                      <a:pt x="19" y="25"/>
                    </a:lnTo>
                    <a:lnTo>
                      <a:pt x="24" y="23"/>
                    </a:lnTo>
                    <a:lnTo>
                      <a:pt x="27" y="20"/>
                    </a:lnTo>
                    <a:lnTo>
                      <a:pt x="29" y="16"/>
                    </a:lnTo>
                    <a:lnTo>
                      <a:pt x="29" y="11"/>
                    </a:lnTo>
                    <a:lnTo>
                      <a:pt x="26" y="5"/>
                    </a:lnTo>
                    <a:lnTo>
                      <a:pt x="22" y="2"/>
                    </a:lnTo>
                    <a:lnTo>
                      <a:pt x="17" y="0"/>
                    </a:lnTo>
                    <a:lnTo>
                      <a:pt x="10" y="0"/>
                    </a:lnTo>
                    <a:close/>
                  </a:path>
                </a:pathLst>
              </a:custGeom>
              <a:solidFill>
                <a:srgbClr val="8C4400"/>
              </a:solidFill>
              <a:ln w="9525">
                <a:noFill/>
                <a:round/>
                <a:headEnd/>
                <a:tailEnd/>
              </a:ln>
            </p:spPr>
            <p:txBody>
              <a:bodyPr/>
              <a:lstStyle/>
              <a:p>
                <a:endParaRPr lang="en-US"/>
              </a:p>
            </p:txBody>
          </p:sp>
          <p:sp>
            <p:nvSpPr>
              <p:cNvPr id="384163" name="Freeform 163"/>
              <p:cNvSpPr>
                <a:spLocks/>
              </p:cNvSpPr>
              <p:nvPr/>
            </p:nvSpPr>
            <p:spPr bwMode="auto">
              <a:xfrm>
                <a:off x="7042" y="1420"/>
                <a:ext cx="18" cy="5"/>
              </a:xfrm>
              <a:custGeom>
                <a:avLst/>
                <a:gdLst/>
                <a:ahLst/>
                <a:cxnLst>
                  <a:cxn ang="0">
                    <a:pos x="38" y="4"/>
                  </a:cxn>
                  <a:cxn ang="0">
                    <a:pos x="30" y="3"/>
                  </a:cxn>
                  <a:cxn ang="0">
                    <a:pos x="23" y="2"/>
                  </a:cxn>
                  <a:cxn ang="0">
                    <a:pos x="17" y="1"/>
                  </a:cxn>
                  <a:cxn ang="0">
                    <a:pos x="12" y="0"/>
                  </a:cxn>
                  <a:cxn ang="0">
                    <a:pos x="6" y="0"/>
                  </a:cxn>
                  <a:cxn ang="0">
                    <a:pos x="3" y="0"/>
                  </a:cxn>
                  <a:cxn ang="0">
                    <a:pos x="1" y="1"/>
                  </a:cxn>
                  <a:cxn ang="0">
                    <a:pos x="0" y="2"/>
                  </a:cxn>
                  <a:cxn ang="0">
                    <a:pos x="0" y="3"/>
                  </a:cxn>
                  <a:cxn ang="0">
                    <a:pos x="2" y="4"/>
                  </a:cxn>
                  <a:cxn ang="0">
                    <a:pos x="5" y="6"/>
                  </a:cxn>
                  <a:cxn ang="0">
                    <a:pos x="11" y="7"/>
                  </a:cxn>
                  <a:cxn ang="0">
                    <a:pos x="16" y="9"/>
                  </a:cxn>
                  <a:cxn ang="0">
                    <a:pos x="22" y="11"/>
                  </a:cxn>
                  <a:cxn ang="0">
                    <a:pos x="28" y="12"/>
                  </a:cxn>
                  <a:cxn ang="0">
                    <a:pos x="36" y="15"/>
                  </a:cxn>
                  <a:cxn ang="0">
                    <a:pos x="43" y="16"/>
                  </a:cxn>
                  <a:cxn ang="0">
                    <a:pos x="50" y="17"/>
                  </a:cxn>
                  <a:cxn ang="0">
                    <a:pos x="57" y="17"/>
                  </a:cxn>
                  <a:cxn ang="0">
                    <a:pos x="62" y="18"/>
                  </a:cxn>
                  <a:cxn ang="0">
                    <a:pos x="67" y="18"/>
                  </a:cxn>
                  <a:cxn ang="0">
                    <a:pos x="70" y="18"/>
                  </a:cxn>
                  <a:cxn ang="0">
                    <a:pos x="72" y="18"/>
                  </a:cxn>
                  <a:cxn ang="0">
                    <a:pos x="73" y="17"/>
                  </a:cxn>
                  <a:cxn ang="0">
                    <a:pos x="73" y="16"/>
                  </a:cxn>
                  <a:cxn ang="0">
                    <a:pos x="71" y="13"/>
                  </a:cxn>
                  <a:cxn ang="0">
                    <a:pos x="68" y="12"/>
                  </a:cxn>
                  <a:cxn ang="0">
                    <a:pos x="64" y="10"/>
                  </a:cxn>
                  <a:cxn ang="0">
                    <a:pos x="58" y="9"/>
                  </a:cxn>
                  <a:cxn ang="0">
                    <a:pos x="51" y="7"/>
                  </a:cxn>
                  <a:cxn ang="0">
                    <a:pos x="45" y="6"/>
                  </a:cxn>
                  <a:cxn ang="0">
                    <a:pos x="38" y="4"/>
                  </a:cxn>
                </a:cxnLst>
                <a:rect l="0" t="0" r="r" b="b"/>
                <a:pathLst>
                  <a:path w="73" h="18">
                    <a:moveTo>
                      <a:pt x="38" y="4"/>
                    </a:moveTo>
                    <a:lnTo>
                      <a:pt x="30" y="3"/>
                    </a:lnTo>
                    <a:lnTo>
                      <a:pt x="23" y="2"/>
                    </a:lnTo>
                    <a:lnTo>
                      <a:pt x="17" y="1"/>
                    </a:lnTo>
                    <a:lnTo>
                      <a:pt x="12" y="0"/>
                    </a:lnTo>
                    <a:lnTo>
                      <a:pt x="6" y="0"/>
                    </a:lnTo>
                    <a:lnTo>
                      <a:pt x="3" y="0"/>
                    </a:lnTo>
                    <a:lnTo>
                      <a:pt x="1" y="1"/>
                    </a:lnTo>
                    <a:lnTo>
                      <a:pt x="0" y="2"/>
                    </a:lnTo>
                    <a:lnTo>
                      <a:pt x="0" y="3"/>
                    </a:lnTo>
                    <a:lnTo>
                      <a:pt x="2" y="4"/>
                    </a:lnTo>
                    <a:lnTo>
                      <a:pt x="5" y="6"/>
                    </a:lnTo>
                    <a:lnTo>
                      <a:pt x="11" y="7"/>
                    </a:lnTo>
                    <a:lnTo>
                      <a:pt x="16" y="9"/>
                    </a:lnTo>
                    <a:lnTo>
                      <a:pt x="22" y="11"/>
                    </a:lnTo>
                    <a:lnTo>
                      <a:pt x="28" y="12"/>
                    </a:lnTo>
                    <a:lnTo>
                      <a:pt x="36" y="15"/>
                    </a:lnTo>
                    <a:lnTo>
                      <a:pt x="43" y="16"/>
                    </a:lnTo>
                    <a:lnTo>
                      <a:pt x="50" y="17"/>
                    </a:lnTo>
                    <a:lnTo>
                      <a:pt x="57" y="17"/>
                    </a:lnTo>
                    <a:lnTo>
                      <a:pt x="62" y="18"/>
                    </a:lnTo>
                    <a:lnTo>
                      <a:pt x="67" y="18"/>
                    </a:lnTo>
                    <a:lnTo>
                      <a:pt x="70" y="18"/>
                    </a:lnTo>
                    <a:lnTo>
                      <a:pt x="72" y="18"/>
                    </a:lnTo>
                    <a:lnTo>
                      <a:pt x="73" y="17"/>
                    </a:lnTo>
                    <a:lnTo>
                      <a:pt x="73" y="16"/>
                    </a:lnTo>
                    <a:lnTo>
                      <a:pt x="71" y="13"/>
                    </a:lnTo>
                    <a:lnTo>
                      <a:pt x="68" y="12"/>
                    </a:lnTo>
                    <a:lnTo>
                      <a:pt x="64" y="10"/>
                    </a:lnTo>
                    <a:lnTo>
                      <a:pt x="58" y="9"/>
                    </a:lnTo>
                    <a:lnTo>
                      <a:pt x="51" y="7"/>
                    </a:lnTo>
                    <a:lnTo>
                      <a:pt x="45" y="6"/>
                    </a:lnTo>
                    <a:lnTo>
                      <a:pt x="38" y="4"/>
                    </a:lnTo>
                    <a:close/>
                  </a:path>
                </a:pathLst>
              </a:custGeom>
              <a:solidFill>
                <a:srgbClr val="B76B05"/>
              </a:solidFill>
              <a:ln w="9525">
                <a:noFill/>
                <a:round/>
                <a:headEnd/>
                <a:tailEnd/>
              </a:ln>
            </p:spPr>
            <p:txBody>
              <a:bodyPr/>
              <a:lstStyle/>
              <a:p>
                <a:endParaRPr lang="en-US"/>
              </a:p>
            </p:txBody>
          </p:sp>
          <p:sp>
            <p:nvSpPr>
              <p:cNvPr id="384164" name="Freeform 164"/>
              <p:cNvSpPr>
                <a:spLocks/>
              </p:cNvSpPr>
              <p:nvPr/>
            </p:nvSpPr>
            <p:spPr bwMode="auto">
              <a:xfrm>
                <a:off x="7019" y="1417"/>
                <a:ext cx="13" cy="2"/>
              </a:xfrm>
              <a:custGeom>
                <a:avLst/>
                <a:gdLst/>
                <a:ahLst/>
                <a:cxnLst>
                  <a:cxn ang="0">
                    <a:pos x="26" y="2"/>
                  </a:cxn>
                  <a:cxn ang="0">
                    <a:pos x="16" y="0"/>
                  </a:cxn>
                  <a:cxn ang="0">
                    <a:pos x="8" y="0"/>
                  </a:cxn>
                  <a:cxn ang="0">
                    <a:pos x="2" y="0"/>
                  </a:cxn>
                  <a:cxn ang="0">
                    <a:pos x="0" y="1"/>
                  </a:cxn>
                  <a:cxn ang="0">
                    <a:pos x="1" y="3"/>
                  </a:cxn>
                  <a:cxn ang="0">
                    <a:pos x="6" y="5"/>
                  </a:cxn>
                  <a:cxn ang="0">
                    <a:pos x="15" y="8"/>
                  </a:cxn>
                  <a:cxn ang="0">
                    <a:pos x="24" y="10"/>
                  </a:cxn>
                  <a:cxn ang="0">
                    <a:pos x="35" y="12"/>
                  </a:cxn>
                  <a:cxn ang="0">
                    <a:pos x="43" y="12"/>
                  </a:cxn>
                  <a:cxn ang="0">
                    <a:pos x="48" y="12"/>
                  </a:cxn>
                  <a:cxn ang="0">
                    <a:pos x="51" y="11"/>
                  </a:cxn>
                  <a:cxn ang="0">
                    <a:pos x="49" y="9"/>
                  </a:cxn>
                  <a:cxn ang="0">
                    <a:pos x="44" y="6"/>
                  </a:cxn>
                  <a:cxn ang="0">
                    <a:pos x="36" y="4"/>
                  </a:cxn>
                  <a:cxn ang="0">
                    <a:pos x="26" y="2"/>
                  </a:cxn>
                </a:cxnLst>
                <a:rect l="0" t="0" r="r" b="b"/>
                <a:pathLst>
                  <a:path w="51" h="12">
                    <a:moveTo>
                      <a:pt x="26" y="2"/>
                    </a:moveTo>
                    <a:lnTo>
                      <a:pt x="16" y="0"/>
                    </a:lnTo>
                    <a:lnTo>
                      <a:pt x="8" y="0"/>
                    </a:lnTo>
                    <a:lnTo>
                      <a:pt x="2" y="0"/>
                    </a:lnTo>
                    <a:lnTo>
                      <a:pt x="0" y="1"/>
                    </a:lnTo>
                    <a:lnTo>
                      <a:pt x="1" y="3"/>
                    </a:lnTo>
                    <a:lnTo>
                      <a:pt x="6" y="5"/>
                    </a:lnTo>
                    <a:lnTo>
                      <a:pt x="15" y="8"/>
                    </a:lnTo>
                    <a:lnTo>
                      <a:pt x="24" y="10"/>
                    </a:lnTo>
                    <a:lnTo>
                      <a:pt x="35" y="12"/>
                    </a:lnTo>
                    <a:lnTo>
                      <a:pt x="43" y="12"/>
                    </a:lnTo>
                    <a:lnTo>
                      <a:pt x="48" y="12"/>
                    </a:lnTo>
                    <a:lnTo>
                      <a:pt x="51" y="11"/>
                    </a:lnTo>
                    <a:lnTo>
                      <a:pt x="49" y="9"/>
                    </a:lnTo>
                    <a:lnTo>
                      <a:pt x="44" y="6"/>
                    </a:lnTo>
                    <a:lnTo>
                      <a:pt x="36" y="4"/>
                    </a:lnTo>
                    <a:lnTo>
                      <a:pt x="26" y="2"/>
                    </a:lnTo>
                    <a:close/>
                  </a:path>
                </a:pathLst>
              </a:custGeom>
              <a:solidFill>
                <a:srgbClr val="B76B05"/>
              </a:solidFill>
              <a:ln w="9525">
                <a:noFill/>
                <a:round/>
                <a:headEnd/>
                <a:tailEnd/>
              </a:ln>
            </p:spPr>
            <p:txBody>
              <a:bodyPr/>
              <a:lstStyle/>
              <a:p>
                <a:endParaRPr lang="en-US"/>
              </a:p>
            </p:txBody>
          </p:sp>
          <p:sp>
            <p:nvSpPr>
              <p:cNvPr id="384165" name="Freeform 165"/>
              <p:cNvSpPr>
                <a:spLocks/>
              </p:cNvSpPr>
              <p:nvPr/>
            </p:nvSpPr>
            <p:spPr bwMode="auto">
              <a:xfrm>
                <a:off x="7077" y="1426"/>
                <a:ext cx="13" cy="4"/>
              </a:xfrm>
              <a:custGeom>
                <a:avLst/>
                <a:gdLst/>
                <a:ahLst/>
                <a:cxnLst>
                  <a:cxn ang="0">
                    <a:pos x="26" y="3"/>
                  </a:cxn>
                  <a:cxn ang="0">
                    <a:pos x="17" y="1"/>
                  </a:cxn>
                  <a:cxn ang="0">
                    <a:pos x="9" y="0"/>
                  </a:cxn>
                  <a:cxn ang="0">
                    <a:pos x="3" y="0"/>
                  </a:cxn>
                  <a:cxn ang="0">
                    <a:pos x="0" y="1"/>
                  </a:cxn>
                  <a:cxn ang="0">
                    <a:pos x="2" y="3"/>
                  </a:cxn>
                  <a:cxn ang="0">
                    <a:pos x="9" y="5"/>
                  </a:cxn>
                  <a:cxn ang="0">
                    <a:pos x="16" y="7"/>
                  </a:cxn>
                  <a:cxn ang="0">
                    <a:pos x="25" y="9"/>
                  </a:cxn>
                  <a:cxn ang="0">
                    <a:pos x="36" y="11"/>
                  </a:cxn>
                  <a:cxn ang="0">
                    <a:pos x="44" y="13"/>
                  </a:cxn>
                  <a:cxn ang="0">
                    <a:pos x="49" y="13"/>
                  </a:cxn>
                  <a:cxn ang="0">
                    <a:pos x="52" y="11"/>
                  </a:cxn>
                  <a:cxn ang="0">
                    <a:pos x="50" y="9"/>
                  </a:cxn>
                  <a:cxn ang="0">
                    <a:pos x="45" y="7"/>
                  </a:cxn>
                  <a:cxn ang="0">
                    <a:pos x="37" y="5"/>
                  </a:cxn>
                  <a:cxn ang="0">
                    <a:pos x="26" y="3"/>
                  </a:cxn>
                </a:cxnLst>
                <a:rect l="0" t="0" r="r" b="b"/>
                <a:pathLst>
                  <a:path w="52" h="13">
                    <a:moveTo>
                      <a:pt x="26" y="3"/>
                    </a:moveTo>
                    <a:lnTo>
                      <a:pt x="17" y="1"/>
                    </a:lnTo>
                    <a:lnTo>
                      <a:pt x="9" y="0"/>
                    </a:lnTo>
                    <a:lnTo>
                      <a:pt x="3" y="0"/>
                    </a:lnTo>
                    <a:lnTo>
                      <a:pt x="0" y="1"/>
                    </a:lnTo>
                    <a:lnTo>
                      <a:pt x="2" y="3"/>
                    </a:lnTo>
                    <a:lnTo>
                      <a:pt x="9" y="5"/>
                    </a:lnTo>
                    <a:lnTo>
                      <a:pt x="16" y="7"/>
                    </a:lnTo>
                    <a:lnTo>
                      <a:pt x="25" y="9"/>
                    </a:lnTo>
                    <a:lnTo>
                      <a:pt x="36" y="11"/>
                    </a:lnTo>
                    <a:lnTo>
                      <a:pt x="44" y="13"/>
                    </a:lnTo>
                    <a:lnTo>
                      <a:pt x="49" y="13"/>
                    </a:lnTo>
                    <a:lnTo>
                      <a:pt x="52" y="11"/>
                    </a:lnTo>
                    <a:lnTo>
                      <a:pt x="50" y="9"/>
                    </a:lnTo>
                    <a:lnTo>
                      <a:pt x="45" y="7"/>
                    </a:lnTo>
                    <a:lnTo>
                      <a:pt x="37" y="5"/>
                    </a:lnTo>
                    <a:lnTo>
                      <a:pt x="26" y="3"/>
                    </a:lnTo>
                    <a:close/>
                  </a:path>
                </a:pathLst>
              </a:custGeom>
              <a:solidFill>
                <a:srgbClr val="B76B05"/>
              </a:solidFill>
              <a:ln w="9525">
                <a:noFill/>
                <a:round/>
                <a:headEnd/>
                <a:tailEnd/>
              </a:ln>
            </p:spPr>
            <p:txBody>
              <a:bodyPr/>
              <a:lstStyle/>
              <a:p>
                <a:endParaRPr lang="en-US"/>
              </a:p>
            </p:txBody>
          </p:sp>
          <p:sp>
            <p:nvSpPr>
              <p:cNvPr id="384166" name="Freeform 166"/>
              <p:cNvSpPr>
                <a:spLocks/>
              </p:cNvSpPr>
              <p:nvPr/>
            </p:nvSpPr>
            <p:spPr bwMode="auto">
              <a:xfrm>
                <a:off x="7079" y="1436"/>
                <a:ext cx="4" cy="3"/>
              </a:xfrm>
              <a:custGeom>
                <a:avLst/>
                <a:gdLst/>
                <a:ahLst/>
                <a:cxnLst>
                  <a:cxn ang="0">
                    <a:pos x="5" y="0"/>
                  </a:cxn>
                  <a:cxn ang="0">
                    <a:pos x="3" y="1"/>
                  </a:cxn>
                  <a:cxn ang="0">
                    <a:pos x="1" y="3"/>
                  </a:cxn>
                  <a:cxn ang="0">
                    <a:pos x="0" y="4"/>
                  </a:cxn>
                  <a:cxn ang="0">
                    <a:pos x="0" y="6"/>
                  </a:cxn>
                  <a:cxn ang="0">
                    <a:pos x="2" y="8"/>
                  </a:cxn>
                  <a:cxn ang="0">
                    <a:pos x="3" y="10"/>
                  </a:cxn>
                  <a:cxn ang="0">
                    <a:pos x="5" y="11"/>
                  </a:cxn>
                  <a:cxn ang="0">
                    <a:pos x="8" y="11"/>
                  </a:cxn>
                  <a:cxn ang="0">
                    <a:pos x="10" y="10"/>
                  </a:cxn>
                  <a:cxn ang="0">
                    <a:pos x="12" y="9"/>
                  </a:cxn>
                  <a:cxn ang="0">
                    <a:pos x="12" y="7"/>
                  </a:cxn>
                  <a:cxn ang="0">
                    <a:pos x="12" y="5"/>
                  </a:cxn>
                  <a:cxn ang="0">
                    <a:pos x="11" y="3"/>
                  </a:cxn>
                  <a:cxn ang="0">
                    <a:pos x="9" y="1"/>
                  </a:cxn>
                  <a:cxn ang="0">
                    <a:pos x="7" y="0"/>
                  </a:cxn>
                  <a:cxn ang="0">
                    <a:pos x="5" y="0"/>
                  </a:cxn>
                </a:cxnLst>
                <a:rect l="0" t="0" r="r" b="b"/>
                <a:pathLst>
                  <a:path w="12" h="11">
                    <a:moveTo>
                      <a:pt x="5" y="0"/>
                    </a:moveTo>
                    <a:lnTo>
                      <a:pt x="3" y="1"/>
                    </a:lnTo>
                    <a:lnTo>
                      <a:pt x="1" y="3"/>
                    </a:lnTo>
                    <a:lnTo>
                      <a:pt x="0" y="4"/>
                    </a:lnTo>
                    <a:lnTo>
                      <a:pt x="0" y="6"/>
                    </a:lnTo>
                    <a:lnTo>
                      <a:pt x="2" y="8"/>
                    </a:lnTo>
                    <a:lnTo>
                      <a:pt x="3" y="10"/>
                    </a:lnTo>
                    <a:lnTo>
                      <a:pt x="5" y="11"/>
                    </a:lnTo>
                    <a:lnTo>
                      <a:pt x="8" y="11"/>
                    </a:lnTo>
                    <a:lnTo>
                      <a:pt x="10" y="10"/>
                    </a:lnTo>
                    <a:lnTo>
                      <a:pt x="12" y="9"/>
                    </a:lnTo>
                    <a:lnTo>
                      <a:pt x="12" y="7"/>
                    </a:lnTo>
                    <a:lnTo>
                      <a:pt x="12" y="5"/>
                    </a:lnTo>
                    <a:lnTo>
                      <a:pt x="11" y="3"/>
                    </a:lnTo>
                    <a:lnTo>
                      <a:pt x="9" y="1"/>
                    </a:lnTo>
                    <a:lnTo>
                      <a:pt x="7" y="0"/>
                    </a:lnTo>
                    <a:lnTo>
                      <a:pt x="5" y="0"/>
                    </a:lnTo>
                    <a:close/>
                  </a:path>
                </a:pathLst>
              </a:custGeom>
              <a:solidFill>
                <a:srgbClr val="B76B05"/>
              </a:solidFill>
              <a:ln w="9525">
                <a:noFill/>
                <a:round/>
                <a:headEnd/>
                <a:tailEnd/>
              </a:ln>
            </p:spPr>
            <p:txBody>
              <a:bodyPr/>
              <a:lstStyle/>
              <a:p>
                <a:endParaRPr lang="en-US"/>
              </a:p>
            </p:txBody>
          </p:sp>
          <p:sp>
            <p:nvSpPr>
              <p:cNvPr id="384167" name="Freeform 167"/>
              <p:cNvSpPr>
                <a:spLocks/>
              </p:cNvSpPr>
              <p:nvPr/>
            </p:nvSpPr>
            <p:spPr bwMode="auto">
              <a:xfrm>
                <a:off x="7063" y="1431"/>
                <a:ext cx="6" cy="5"/>
              </a:xfrm>
              <a:custGeom>
                <a:avLst/>
                <a:gdLst/>
                <a:ahLst/>
                <a:cxnLst>
                  <a:cxn ang="0">
                    <a:pos x="8" y="0"/>
                  </a:cxn>
                  <a:cxn ang="0">
                    <a:pos x="4" y="1"/>
                  </a:cxn>
                  <a:cxn ang="0">
                    <a:pos x="1" y="4"/>
                  </a:cxn>
                  <a:cxn ang="0">
                    <a:pos x="0" y="7"/>
                  </a:cxn>
                  <a:cxn ang="0">
                    <a:pos x="0" y="11"/>
                  </a:cxn>
                  <a:cxn ang="0">
                    <a:pos x="2" y="14"/>
                  </a:cxn>
                  <a:cxn ang="0">
                    <a:pos x="5" y="18"/>
                  </a:cxn>
                  <a:cxn ang="0">
                    <a:pos x="9" y="19"/>
                  </a:cxn>
                  <a:cxn ang="0">
                    <a:pos x="13" y="19"/>
                  </a:cxn>
                  <a:cxn ang="0">
                    <a:pos x="18" y="18"/>
                  </a:cxn>
                  <a:cxn ang="0">
                    <a:pos x="21" y="16"/>
                  </a:cxn>
                  <a:cxn ang="0">
                    <a:pos x="22" y="12"/>
                  </a:cxn>
                  <a:cxn ang="0">
                    <a:pos x="22" y="8"/>
                  </a:cxn>
                  <a:cxn ang="0">
                    <a:pos x="20" y="5"/>
                  </a:cxn>
                  <a:cxn ang="0">
                    <a:pos x="17" y="2"/>
                  </a:cxn>
                  <a:cxn ang="0">
                    <a:pos x="12" y="1"/>
                  </a:cxn>
                  <a:cxn ang="0">
                    <a:pos x="8" y="0"/>
                  </a:cxn>
                </a:cxnLst>
                <a:rect l="0" t="0" r="r" b="b"/>
                <a:pathLst>
                  <a:path w="22" h="19">
                    <a:moveTo>
                      <a:pt x="8" y="0"/>
                    </a:moveTo>
                    <a:lnTo>
                      <a:pt x="4" y="1"/>
                    </a:lnTo>
                    <a:lnTo>
                      <a:pt x="1" y="4"/>
                    </a:lnTo>
                    <a:lnTo>
                      <a:pt x="0" y="7"/>
                    </a:lnTo>
                    <a:lnTo>
                      <a:pt x="0" y="11"/>
                    </a:lnTo>
                    <a:lnTo>
                      <a:pt x="2" y="14"/>
                    </a:lnTo>
                    <a:lnTo>
                      <a:pt x="5" y="18"/>
                    </a:lnTo>
                    <a:lnTo>
                      <a:pt x="9" y="19"/>
                    </a:lnTo>
                    <a:lnTo>
                      <a:pt x="13" y="19"/>
                    </a:lnTo>
                    <a:lnTo>
                      <a:pt x="18" y="18"/>
                    </a:lnTo>
                    <a:lnTo>
                      <a:pt x="21" y="16"/>
                    </a:lnTo>
                    <a:lnTo>
                      <a:pt x="22" y="12"/>
                    </a:lnTo>
                    <a:lnTo>
                      <a:pt x="22" y="8"/>
                    </a:lnTo>
                    <a:lnTo>
                      <a:pt x="20" y="5"/>
                    </a:lnTo>
                    <a:lnTo>
                      <a:pt x="17" y="2"/>
                    </a:lnTo>
                    <a:lnTo>
                      <a:pt x="12" y="1"/>
                    </a:lnTo>
                    <a:lnTo>
                      <a:pt x="8" y="0"/>
                    </a:lnTo>
                    <a:close/>
                  </a:path>
                </a:pathLst>
              </a:custGeom>
              <a:solidFill>
                <a:srgbClr val="B76B05"/>
              </a:solidFill>
              <a:ln w="9525">
                <a:noFill/>
                <a:round/>
                <a:headEnd/>
                <a:tailEnd/>
              </a:ln>
            </p:spPr>
            <p:txBody>
              <a:bodyPr/>
              <a:lstStyle/>
              <a:p>
                <a:endParaRPr lang="en-US"/>
              </a:p>
            </p:txBody>
          </p:sp>
          <p:sp>
            <p:nvSpPr>
              <p:cNvPr id="384168" name="Freeform 168"/>
              <p:cNvSpPr>
                <a:spLocks/>
              </p:cNvSpPr>
              <p:nvPr/>
            </p:nvSpPr>
            <p:spPr bwMode="auto">
              <a:xfrm>
                <a:off x="7059" y="1454"/>
                <a:ext cx="5" cy="5"/>
              </a:xfrm>
              <a:custGeom>
                <a:avLst/>
                <a:gdLst/>
                <a:ahLst/>
                <a:cxnLst>
                  <a:cxn ang="0">
                    <a:pos x="8" y="0"/>
                  </a:cxn>
                  <a:cxn ang="0">
                    <a:pos x="4" y="1"/>
                  </a:cxn>
                  <a:cxn ang="0">
                    <a:pos x="1" y="3"/>
                  </a:cxn>
                  <a:cxn ang="0">
                    <a:pos x="0" y="6"/>
                  </a:cxn>
                  <a:cxn ang="0">
                    <a:pos x="0" y="10"/>
                  </a:cxn>
                  <a:cxn ang="0">
                    <a:pos x="2" y="14"/>
                  </a:cxn>
                  <a:cxn ang="0">
                    <a:pos x="5" y="17"/>
                  </a:cxn>
                  <a:cxn ang="0">
                    <a:pos x="9" y="18"/>
                  </a:cxn>
                  <a:cxn ang="0">
                    <a:pos x="14" y="19"/>
                  </a:cxn>
                  <a:cxn ang="0">
                    <a:pos x="18" y="18"/>
                  </a:cxn>
                  <a:cxn ang="0">
                    <a:pos x="21" y="15"/>
                  </a:cxn>
                  <a:cxn ang="0">
                    <a:pos x="22" y="11"/>
                  </a:cxn>
                  <a:cxn ang="0">
                    <a:pos x="22" y="7"/>
                  </a:cxn>
                  <a:cxn ang="0">
                    <a:pos x="20" y="4"/>
                  </a:cxn>
                  <a:cxn ang="0">
                    <a:pos x="17" y="1"/>
                  </a:cxn>
                  <a:cxn ang="0">
                    <a:pos x="13" y="0"/>
                  </a:cxn>
                  <a:cxn ang="0">
                    <a:pos x="8" y="0"/>
                  </a:cxn>
                </a:cxnLst>
                <a:rect l="0" t="0" r="r" b="b"/>
                <a:pathLst>
                  <a:path w="22" h="19">
                    <a:moveTo>
                      <a:pt x="8" y="0"/>
                    </a:moveTo>
                    <a:lnTo>
                      <a:pt x="4" y="1"/>
                    </a:lnTo>
                    <a:lnTo>
                      <a:pt x="1" y="3"/>
                    </a:lnTo>
                    <a:lnTo>
                      <a:pt x="0" y="6"/>
                    </a:lnTo>
                    <a:lnTo>
                      <a:pt x="0" y="10"/>
                    </a:lnTo>
                    <a:lnTo>
                      <a:pt x="2" y="14"/>
                    </a:lnTo>
                    <a:lnTo>
                      <a:pt x="5" y="17"/>
                    </a:lnTo>
                    <a:lnTo>
                      <a:pt x="9" y="18"/>
                    </a:lnTo>
                    <a:lnTo>
                      <a:pt x="14" y="19"/>
                    </a:lnTo>
                    <a:lnTo>
                      <a:pt x="18" y="18"/>
                    </a:lnTo>
                    <a:lnTo>
                      <a:pt x="21" y="15"/>
                    </a:lnTo>
                    <a:lnTo>
                      <a:pt x="22" y="11"/>
                    </a:lnTo>
                    <a:lnTo>
                      <a:pt x="22" y="7"/>
                    </a:lnTo>
                    <a:lnTo>
                      <a:pt x="20" y="4"/>
                    </a:lnTo>
                    <a:lnTo>
                      <a:pt x="17" y="1"/>
                    </a:lnTo>
                    <a:lnTo>
                      <a:pt x="13" y="0"/>
                    </a:lnTo>
                    <a:lnTo>
                      <a:pt x="8" y="0"/>
                    </a:lnTo>
                    <a:close/>
                  </a:path>
                </a:pathLst>
              </a:custGeom>
              <a:solidFill>
                <a:srgbClr val="B76B05"/>
              </a:solidFill>
              <a:ln w="9525">
                <a:noFill/>
                <a:round/>
                <a:headEnd/>
                <a:tailEnd/>
              </a:ln>
            </p:spPr>
            <p:txBody>
              <a:bodyPr/>
              <a:lstStyle/>
              <a:p>
                <a:endParaRPr lang="en-US"/>
              </a:p>
            </p:txBody>
          </p:sp>
          <p:sp>
            <p:nvSpPr>
              <p:cNvPr id="384169" name="Freeform 169"/>
              <p:cNvSpPr>
                <a:spLocks/>
              </p:cNvSpPr>
              <p:nvPr/>
            </p:nvSpPr>
            <p:spPr bwMode="auto">
              <a:xfrm>
                <a:off x="7008" y="1446"/>
                <a:ext cx="6" cy="4"/>
              </a:xfrm>
              <a:custGeom>
                <a:avLst/>
                <a:gdLst/>
                <a:ahLst/>
                <a:cxnLst>
                  <a:cxn ang="0">
                    <a:pos x="9" y="0"/>
                  </a:cxn>
                  <a:cxn ang="0">
                    <a:pos x="4" y="1"/>
                  </a:cxn>
                  <a:cxn ang="0">
                    <a:pos x="1" y="5"/>
                  </a:cxn>
                  <a:cxn ang="0">
                    <a:pos x="0" y="8"/>
                  </a:cxn>
                  <a:cxn ang="0">
                    <a:pos x="0" y="12"/>
                  </a:cxn>
                  <a:cxn ang="0">
                    <a:pos x="2" y="15"/>
                  </a:cxn>
                  <a:cxn ang="0">
                    <a:pos x="6" y="18"/>
                  </a:cxn>
                  <a:cxn ang="0">
                    <a:pos x="10" y="19"/>
                  </a:cxn>
                  <a:cxn ang="0">
                    <a:pos x="14" y="19"/>
                  </a:cxn>
                  <a:cxn ang="0">
                    <a:pos x="18" y="18"/>
                  </a:cxn>
                  <a:cxn ang="0">
                    <a:pos x="21" y="16"/>
                  </a:cxn>
                  <a:cxn ang="0">
                    <a:pos x="22" y="13"/>
                  </a:cxn>
                  <a:cxn ang="0">
                    <a:pos x="22" y="9"/>
                  </a:cxn>
                  <a:cxn ang="0">
                    <a:pos x="20" y="5"/>
                  </a:cxn>
                  <a:cxn ang="0">
                    <a:pos x="17" y="3"/>
                  </a:cxn>
                  <a:cxn ang="0">
                    <a:pos x="13" y="0"/>
                  </a:cxn>
                  <a:cxn ang="0">
                    <a:pos x="9" y="0"/>
                  </a:cxn>
                </a:cxnLst>
                <a:rect l="0" t="0" r="r" b="b"/>
                <a:pathLst>
                  <a:path w="22" h="19">
                    <a:moveTo>
                      <a:pt x="9" y="0"/>
                    </a:moveTo>
                    <a:lnTo>
                      <a:pt x="4" y="1"/>
                    </a:lnTo>
                    <a:lnTo>
                      <a:pt x="1" y="5"/>
                    </a:lnTo>
                    <a:lnTo>
                      <a:pt x="0" y="8"/>
                    </a:lnTo>
                    <a:lnTo>
                      <a:pt x="0" y="12"/>
                    </a:lnTo>
                    <a:lnTo>
                      <a:pt x="2" y="15"/>
                    </a:lnTo>
                    <a:lnTo>
                      <a:pt x="6" y="18"/>
                    </a:lnTo>
                    <a:lnTo>
                      <a:pt x="10" y="19"/>
                    </a:lnTo>
                    <a:lnTo>
                      <a:pt x="14" y="19"/>
                    </a:lnTo>
                    <a:lnTo>
                      <a:pt x="18" y="18"/>
                    </a:lnTo>
                    <a:lnTo>
                      <a:pt x="21" y="16"/>
                    </a:lnTo>
                    <a:lnTo>
                      <a:pt x="22" y="13"/>
                    </a:lnTo>
                    <a:lnTo>
                      <a:pt x="22" y="9"/>
                    </a:lnTo>
                    <a:lnTo>
                      <a:pt x="20" y="5"/>
                    </a:lnTo>
                    <a:lnTo>
                      <a:pt x="17" y="3"/>
                    </a:lnTo>
                    <a:lnTo>
                      <a:pt x="13" y="0"/>
                    </a:lnTo>
                    <a:lnTo>
                      <a:pt x="9" y="0"/>
                    </a:lnTo>
                    <a:close/>
                  </a:path>
                </a:pathLst>
              </a:custGeom>
              <a:solidFill>
                <a:srgbClr val="B76B05"/>
              </a:solidFill>
              <a:ln w="9525">
                <a:noFill/>
                <a:round/>
                <a:headEnd/>
                <a:tailEnd/>
              </a:ln>
            </p:spPr>
            <p:txBody>
              <a:bodyPr/>
              <a:lstStyle/>
              <a:p>
                <a:endParaRPr lang="en-US"/>
              </a:p>
            </p:txBody>
          </p:sp>
          <p:sp>
            <p:nvSpPr>
              <p:cNvPr id="384170" name="Freeform 170"/>
              <p:cNvSpPr>
                <a:spLocks/>
              </p:cNvSpPr>
              <p:nvPr/>
            </p:nvSpPr>
            <p:spPr bwMode="auto">
              <a:xfrm>
                <a:off x="7007" y="1422"/>
                <a:ext cx="5" cy="4"/>
              </a:xfrm>
              <a:custGeom>
                <a:avLst/>
                <a:gdLst/>
                <a:ahLst/>
                <a:cxnLst>
                  <a:cxn ang="0">
                    <a:pos x="7" y="0"/>
                  </a:cxn>
                  <a:cxn ang="0">
                    <a:pos x="4" y="1"/>
                  </a:cxn>
                  <a:cxn ang="0">
                    <a:pos x="1" y="4"/>
                  </a:cxn>
                  <a:cxn ang="0">
                    <a:pos x="0" y="7"/>
                  </a:cxn>
                  <a:cxn ang="0">
                    <a:pos x="0" y="12"/>
                  </a:cxn>
                  <a:cxn ang="0">
                    <a:pos x="2" y="15"/>
                  </a:cxn>
                  <a:cxn ang="0">
                    <a:pos x="5" y="18"/>
                  </a:cxn>
                  <a:cxn ang="0">
                    <a:pos x="9" y="19"/>
                  </a:cxn>
                  <a:cxn ang="0">
                    <a:pos x="14" y="19"/>
                  </a:cxn>
                  <a:cxn ang="0">
                    <a:pos x="17" y="18"/>
                  </a:cxn>
                  <a:cxn ang="0">
                    <a:pos x="20" y="16"/>
                  </a:cxn>
                  <a:cxn ang="0">
                    <a:pos x="21" y="13"/>
                  </a:cxn>
                  <a:cxn ang="0">
                    <a:pos x="21" y="9"/>
                  </a:cxn>
                  <a:cxn ang="0">
                    <a:pos x="19" y="5"/>
                  </a:cxn>
                  <a:cxn ang="0">
                    <a:pos x="16" y="2"/>
                  </a:cxn>
                  <a:cxn ang="0">
                    <a:pos x="12" y="1"/>
                  </a:cxn>
                  <a:cxn ang="0">
                    <a:pos x="7" y="0"/>
                  </a:cxn>
                </a:cxnLst>
                <a:rect l="0" t="0" r="r" b="b"/>
                <a:pathLst>
                  <a:path w="21" h="19">
                    <a:moveTo>
                      <a:pt x="7" y="0"/>
                    </a:moveTo>
                    <a:lnTo>
                      <a:pt x="4" y="1"/>
                    </a:lnTo>
                    <a:lnTo>
                      <a:pt x="1" y="4"/>
                    </a:lnTo>
                    <a:lnTo>
                      <a:pt x="0" y="7"/>
                    </a:lnTo>
                    <a:lnTo>
                      <a:pt x="0" y="12"/>
                    </a:lnTo>
                    <a:lnTo>
                      <a:pt x="2" y="15"/>
                    </a:lnTo>
                    <a:lnTo>
                      <a:pt x="5" y="18"/>
                    </a:lnTo>
                    <a:lnTo>
                      <a:pt x="9" y="19"/>
                    </a:lnTo>
                    <a:lnTo>
                      <a:pt x="14" y="19"/>
                    </a:lnTo>
                    <a:lnTo>
                      <a:pt x="17" y="18"/>
                    </a:lnTo>
                    <a:lnTo>
                      <a:pt x="20" y="16"/>
                    </a:lnTo>
                    <a:lnTo>
                      <a:pt x="21" y="13"/>
                    </a:lnTo>
                    <a:lnTo>
                      <a:pt x="21" y="9"/>
                    </a:lnTo>
                    <a:lnTo>
                      <a:pt x="19" y="5"/>
                    </a:lnTo>
                    <a:lnTo>
                      <a:pt x="16" y="2"/>
                    </a:lnTo>
                    <a:lnTo>
                      <a:pt x="12" y="1"/>
                    </a:lnTo>
                    <a:lnTo>
                      <a:pt x="7" y="0"/>
                    </a:lnTo>
                    <a:close/>
                  </a:path>
                </a:pathLst>
              </a:custGeom>
              <a:solidFill>
                <a:srgbClr val="B76B05"/>
              </a:solidFill>
              <a:ln w="9525">
                <a:noFill/>
                <a:round/>
                <a:headEnd/>
                <a:tailEnd/>
              </a:ln>
            </p:spPr>
            <p:txBody>
              <a:bodyPr/>
              <a:lstStyle/>
              <a:p>
                <a:endParaRPr lang="en-US"/>
              </a:p>
            </p:txBody>
          </p:sp>
          <p:sp>
            <p:nvSpPr>
              <p:cNvPr id="384171" name="Freeform 171"/>
              <p:cNvSpPr>
                <a:spLocks/>
              </p:cNvSpPr>
              <p:nvPr/>
            </p:nvSpPr>
            <p:spPr bwMode="auto">
              <a:xfrm>
                <a:off x="7044" y="1420"/>
                <a:ext cx="15" cy="4"/>
              </a:xfrm>
              <a:custGeom>
                <a:avLst/>
                <a:gdLst/>
                <a:ahLst/>
                <a:cxnLst>
                  <a:cxn ang="0">
                    <a:pos x="31" y="3"/>
                  </a:cxn>
                  <a:cxn ang="0">
                    <a:pos x="25" y="2"/>
                  </a:cxn>
                  <a:cxn ang="0">
                    <a:pos x="19" y="1"/>
                  </a:cxn>
                  <a:cxn ang="0">
                    <a:pos x="14" y="1"/>
                  </a:cxn>
                  <a:cxn ang="0">
                    <a:pos x="9" y="0"/>
                  </a:cxn>
                  <a:cxn ang="0">
                    <a:pos x="6" y="0"/>
                  </a:cxn>
                  <a:cxn ang="0">
                    <a:pos x="3" y="0"/>
                  </a:cxn>
                  <a:cxn ang="0">
                    <a:pos x="1" y="0"/>
                  </a:cxn>
                  <a:cxn ang="0">
                    <a:pos x="0" y="1"/>
                  </a:cxn>
                  <a:cxn ang="0">
                    <a:pos x="2" y="3"/>
                  </a:cxn>
                  <a:cxn ang="0">
                    <a:pos x="8" y="6"/>
                  </a:cxn>
                  <a:cxn ang="0">
                    <a:pos x="17" y="9"/>
                  </a:cxn>
                  <a:cxn ang="0">
                    <a:pos x="29" y="11"/>
                  </a:cxn>
                  <a:cxn ang="0">
                    <a:pos x="35" y="12"/>
                  </a:cxn>
                  <a:cxn ang="0">
                    <a:pos x="40" y="14"/>
                  </a:cxn>
                  <a:cxn ang="0">
                    <a:pos x="46" y="14"/>
                  </a:cxn>
                  <a:cxn ang="0">
                    <a:pos x="51" y="15"/>
                  </a:cxn>
                  <a:cxn ang="0">
                    <a:pos x="54" y="15"/>
                  </a:cxn>
                  <a:cxn ang="0">
                    <a:pos x="57" y="15"/>
                  </a:cxn>
                  <a:cxn ang="0">
                    <a:pos x="59" y="15"/>
                  </a:cxn>
                  <a:cxn ang="0">
                    <a:pos x="60" y="14"/>
                  </a:cxn>
                  <a:cxn ang="0">
                    <a:pos x="58" y="11"/>
                  </a:cxn>
                  <a:cxn ang="0">
                    <a:pos x="52" y="8"/>
                  </a:cxn>
                  <a:cxn ang="0">
                    <a:pos x="42" y="6"/>
                  </a:cxn>
                  <a:cxn ang="0">
                    <a:pos x="31" y="3"/>
                  </a:cxn>
                </a:cxnLst>
                <a:rect l="0" t="0" r="r" b="b"/>
                <a:pathLst>
                  <a:path w="60" h="15">
                    <a:moveTo>
                      <a:pt x="31" y="3"/>
                    </a:moveTo>
                    <a:lnTo>
                      <a:pt x="25" y="2"/>
                    </a:lnTo>
                    <a:lnTo>
                      <a:pt x="19" y="1"/>
                    </a:lnTo>
                    <a:lnTo>
                      <a:pt x="14" y="1"/>
                    </a:lnTo>
                    <a:lnTo>
                      <a:pt x="9" y="0"/>
                    </a:lnTo>
                    <a:lnTo>
                      <a:pt x="6" y="0"/>
                    </a:lnTo>
                    <a:lnTo>
                      <a:pt x="3" y="0"/>
                    </a:lnTo>
                    <a:lnTo>
                      <a:pt x="1" y="0"/>
                    </a:lnTo>
                    <a:lnTo>
                      <a:pt x="0" y="1"/>
                    </a:lnTo>
                    <a:lnTo>
                      <a:pt x="2" y="3"/>
                    </a:lnTo>
                    <a:lnTo>
                      <a:pt x="8" y="6"/>
                    </a:lnTo>
                    <a:lnTo>
                      <a:pt x="17" y="9"/>
                    </a:lnTo>
                    <a:lnTo>
                      <a:pt x="29" y="11"/>
                    </a:lnTo>
                    <a:lnTo>
                      <a:pt x="35" y="12"/>
                    </a:lnTo>
                    <a:lnTo>
                      <a:pt x="40" y="14"/>
                    </a:lnTo>
                    <a:lnTo>
                      <a:pt x="46" y="14"/>
                    </a:lnTo>
                    <a:lnTo>
                      <a:pt x="51" y="15"/>
                    </a:lnTo>
                    <a:lnTo>
                      <a:pt x="54" y="15"/>
                    </a:lnTo>
                    <a:lnTo>
                      <a:pt x="57" y="15"/>
                    </a:lnTo>
                    <a:lnTo>
                      <a:pt x="59" y="15"/>
                    </a:lnTo>
                    <a:lnTo>
                      <a:pt x="60" y="14"/>
                    </a:lnTo>
                    <a:lnTo>
                      <a:pt x="58" y="11"/>
                    </a:lnTo>
                    <a:lnTo>
                      <a:pt x="52" y="8"/>
                    </a:lnTo>
                    <a:lnTo>
                      <a:pt x="42" y="6"/>
                    </a:lnTo>
                    <a:lnTo>
                      <a:pt x="31" y="3"/>
                    </a:lnTo>
                    <a:close/>
                  </a:path>
                </a:pathLst>
              </a:custGeom>
              <a:solidFill>
                <a:srgbClr val="D18E00"/>
              </a:solidFill>
              <a:ln w="9525">
                <a:noFill/>
                <a:round/>
                <a:headEnd/>
                <a:tailEnd/>
              </a:ln>
            </p:spPr>
            <p:txBody>
              <a:bodyPr/>
              <a:lstStyle/>
              <a:p>
                <a:endParaRPr lang="en-US"/>
              </a:p>
            </p:txBody>
          </p:sp>
          <p:sp>
            <p:nvSpPr>
              <p:cNvPr id="384172" name="Freeform 172"/>
              <p:cNvSpPr>
                <a:spLocks/>
              </p:cNvSpPr>
              <p:nvPr/>
            </p:nvSpPr>
            <p:spPr bwMode="auto">
              <a:xfrm>
                <a:off x="7021" y="1417"/>
                <a:ext cx="10" cy="2"/>
              </a:xfrm>
              <a:custGeom>
                <a:avLst/>
                <a:gdLst/>
                <a:ahLst/>
                <a:cxnLst>
                  <a:cxn ang="0">
                    <a:pos x="21" y="2"/>
                  </a:cxn>
                  <a:cxn ang="0">
                    <a:pos x="13" y="1"/>
                  </a:cxn>
                  <a:cxn ang="0">
                    <a:pos x="7" y="0"/>
                  </a:cxn>
                  <a:cxn ang="0">
                    <a:pos x="3" y="0"/>
                  </a:cxn>
                  <a:cxn ang="0">
                    <a:pos x="0" y="1"/>
                  </a:cxn>
                  <a:cxn ang="0">
                    <a:pos x="2" y="3"/>
                  </a:cxn>
                  <a:cxn ang="0">
                    <a:pos x="6" y="4"/>
                  </a:cxn>
                  <a:cxn ang="0">
                    <a:pos x="12" y="6"/>
                  </a:cxn>
                  <a:cxn ang="0">
                    <a:pos x="20" y="9"/>
                  </a:cxn>
                  <a:cxn ang="0">
                    <a:pos x="29" y="10"/>
                  </a:cxn>
                  <a:cxn ang="0">
                    <a:pos x="35" y="11"/>
                  </a:cxn>
                  <a:cxn ang="0">
                    <a:pos x="39" y="11"/>
                  </a:cxn>
                  <a:cxn ang="0">
                    <a:pos x="41" y="10"/>
                  </a:cxn>
                  <a:cxn ang="0">
                    <a:pos x="40" y="9"/>
                  </a:cxn>
                  <a:cxn ang="0">
                    <a:pos x="36" y="6"/>
                  </a:cxn>
                  <a:cxn ang="0">
                    <a:pos x="30" y="4"/>
                  </a:cxn>
                  <a:cxn ang="0">
                    <a:pos x="21" y="2"/>
                  </a:cxn>
                </a:cxnLst>
                <a:rect l="0" t="0" r="r" b="b"/>
                <a:pathLst>
                  <a:path w="41" h="11">
                    <a:moveTo>
                      <a:pt x="21" y="2"/>
                    </a:moveTo>
                    <a:lnTo>
                      <a:pt x="13" y="1"/>
                    </a:lnTo>
                    <a:lnTo>
                      <a:pt x="7" y="0"/>
                    </a:lnTo>
                    <a:lnTo>
                      <a:pt x="3" y="0"/>
                    </a:lnTo>
                    <a:lnTo>
                      <a:pt x="0" y="1"/>
                    </a:lnTo>
                    <a:lnTo>
                      <a:pt x="2" y="3"/>
                    </a:lnTo>
                    <a:lnTo>
                      <a:pt x="6" y="4"/>
                    </a:lnTo>
                    <a:lnTo>
                      <a:pt x="12" y="6"/>
                    </a:lnTo>
                    <a:lnTo>
                      <a:pt x="20" y="9"/>
                    </a:lnTo>
                    <a:lnTo>
                      <a:pt x="29" y="10"/>
                    </a:lnTo>
                    <a:lnTo>
                      <a:pt x="35" y="11"/>
                    </a:lnTo>
                    <a:lnTo>
                      <a:pt x="39" y="11"/>
                    </a:lnTo>
                    <a:lnTo>
                      <a:pt x="41" y="10"/>
                    </a:lnTo>
                    <a:lnTo>
                      <a:pt x="40" y="9"/>
                    </a:lnTo>
                    <a:lnTo>
                      <a:pt x="36" y="6"/>
                    </a:lnTo>
                    <a:lnTo>
                      <a:pt x="30" y="4"/>
                    </a:lnTo>
                    <a:lnTo>
                      <a:pt x="21" y="2"/>
                    </a:lnTo>
                    <a:close/>
                  </a:path>
                </a:pathLst>
              </a:custGeom>
              <a:solidFill>
                <a:srgbClr val="D18E00"/>
              </a:solidFill>
              <a:ln w="9525">
                <a:noFill/>
                <a:round/>
                <a:headEnd/>
                <a:tailEnd/>
              </a:ln>
            </p:spPr>
            <p:txBody>
              <a:bodyPr/>
              <a:lstStyle/>
              <a:p>
                <a:endParaRPr lang="en-US"/>
              </a:p>
            </p:txBody>
          </p:sp>
          <p:sp>
            <p:nvSpPr>
              <p:cNvPr id="384173" name="Freeform 173"/>
              <p:cNvSpPr>
                <a:spLocks/>
              </p:cNvSpPr>
              <p:nvPr/>
            </p:nvSpPr>
            <p:spPr bwMode="auto">
              <a:xfrm>
                <a:off x="7079" y="1427"/>
                <a:ext cx="10" cy="2"/>
              </a:xfrm>
              <a:custGeom>
                <a:avLst/>
                <a:gdLst/>
                <a:ahLst/>
                <a:cxnLst>
                  <a:cxn ang="0">
                    <a:pos x="22" y="2"/>
                  </a:cxn>
                  <a:cxn ang="0">
                    <a:pos x="13" y="1"/>
                  </a:cxn>
                  <a:cxn ang="0">
                    <a:pos x="7" y="0"/>
                  </a:cxn>
                  <a:cxn ang="0">
                    <a:pos x="2" y="0"/>
                  </a:cxn>
                  <a:cxn ang="0">
                    <a:pos x="0" y="1"/>
                  </a:cxn>
                  <a:cxn ang="0">
                    <a:pos x="2" y="2"/>
                  </a:cxn>
                  <a:cxn ang="0">
                    <a:pos x="6" y="4"/>
                  </a:cxn>
                  <a:cxn ang="0">
                    <a:pos x="12" y="5"/>
                  </a:cxn>
                  <a:cxn ang="0">
                    <a:pos x="20" y="7"/>
                  </a:cxn>
                  <a:cxn ang="0">
                    <a:pos x="29" y="9"/>
                  </a:cxn>
                  <a:cxn ang="0">
                    <a:pos x="35" y="9"/>
                  </a:cxn>
                  <a:cxn ang="0">
                    <a:pos x="39" y="10"/>
                  </a:cxn>
                  <a:cxn ang="0">
                    <a:pos x="41" y="9"/>
                  </a:cxn>
                  <a:cxn ang="0">
                    <a:pos x="40" y="7"/>
                  </a:cxn>
                  <a:cxn ang="0">
                    <a:pos x="36" y="5"/>
                  </a:cxn>
                  <a:cxn ang="0">
                    <a:pos x="30" y="4"/>
                  </a:cxn>
                  <a:cxn ang="0">
                    <a:pos x="22" y="2"/>
                  </a:cxn>
                </a:cxnLst>
                <a:rect l="0" t="0" r="r" b="b"/>
                <a:pathLst>
                  <a:path w="41" h="10">
                    <a:moveTo>
                      <a:pt x="22" y="2"/>
                    </a:moveTo>
                    <a:lnTo>
                      <a:pt x="13" y="1"/>
                    </a:lnTo>
                    <a:lnTo>
                      <a:pt x="7" y="0"/>
                    </a:lnTo>
                    <a:lnTo>
                      <a:pt x="2" y="0"/>
                    </a:lnTo>
                    <a:lnTo>
                      <a:pt x="0" y="1"/>
                    </a:lnTo>
                    <a:lnTo>
                      <a:pt x="2" y="2"/>
                    </a:lnTo>
                    <a:lnTo>
                      <a:pt x="6" y="4"/>
                    </a:lnTo>
                    <a:lnTo>
                      <a:pt x="12" y="5"/>
                    </a:lnTo>
                    <a:lnTo>
                      <a:pt x="20" y="7"/>
                    </a:lnTo>
                    <a:lnTo>
                      <a:pt x="29" y="9"/>
                    </a:lnTo>
                    <a:lnTo>
                      <a:pt x="35" y="9"/>
                    </a:lnTo>
                    <a:lnTo>
                      <a:pt x="39" y="10"/>
                    </a:lnTo>
                    <a:lnTo>
                      <a:pt x="41" y="9"/>
                    </a:lnTo>
                    <a:lnTo>
                      <a:pt x="40" y="7"/>
                    </a:lnTo>
                    <a:lnTo>
                      <a:pt x="36" y="5"/>
                    </a:lnTo>
                    <a:lnTo>
                      <a:pt x="30" y="4"/>
                    </a:lnTo>
                    <a:lnTo>
                      <a:pt x="22" y="2"/>
                    </a:lnTo>
                    <a:close/>
                  </a:path>
                </a:pathLst>
              </a:custGeom>
              <a:solidFill>
                <a:srgbClr val="D18E00"/>
              </a:solidFill>
              <a:ln w="9525">
                <a:noFill/>
                <a:round/>
                <a:headEnd/>
                <a:tailEnd/>
              </a:ln>
            </p:spPr>
            <p:txBody>
              <a:bodyPr/>
              <a:lstStyle/>
              <a:p>
                <a:endParaRPr lang="en-US"/>
              </a:p>
            </p:txBody>
          </p:sp>
          <p:sp>
            <p:nvSpPr>
              <p:cNvPr id="384174" name="Freeform 174"/>
              <p:cNvSpPr>
                <a:spLocks/>
              </p:cNvSpPr>
              <p:nvPr/>
            </p:nvSpPr>
            <p:spPr bwMode="auto">
              <a:xfrm>
                <a:off x="7080" y="1436"/>
                <a:ext cx="2" cy="3"/>
              </a:xfrm>
              <a:custGeom>
                <a:avLst/>
                <a:gdLst/>
                <a:ahLst/>
                <a:cxnLst>
                  <a:cxn ang="0">
                    <a:pos x="3" y="0"/>
                  </a:cxn>
                  <a:cxn ang="0">
                    <a:pos x="2" y="1"/>
                  </a:cxn>
                  <a:cxn ang="0">
                    <a:pos x="1" y="2"/>
                  </a:cxn>
                  <a:cxn ang="0">
                    <a:pos x="0" y="4"/>
                  </a:cxn>
                  <a:cxn ang="0">
                    <a:pos x="0" y="5"/>
                  </a:cxn>
                  <a:cxn ang="0">
                    <a:pos x="1" y="7"/>
                  </a:cxn>
                  <a:cxn ang="0">
                    <a:pos x="2" y="8"/>
                  </a:cxn>
                  <a:cxn ang="0">
                    <a:pos x="4" y="9"/>
                  </a:cxn>
                  <a:cxn ang="0">
                    <a:pos x="5" y="9"/>
                  </a:cxn>
                  <a:cxn ang="0">
                    <a:pos x="7" y="8"/>
                  </a:cxn>
                  <a:cxn ang="0">
                    <a:pos x="9" y="7"/>
                  </a:cxn>
                  <a:cxn ang="0">
                    <a:pos x="9" y="6"/>
                  </a:cxn>
                  <a:cxn ang="0">
                    <a:pos x="9" y="4"/>
                  </a:cxn>
                  <a:cxn ang="0">
                    <a:pos x="8" y="3"/>
                  </a:cxn>
                  <a:cxn ang="0">
                    <a:pos x="7" y="1"/>
                  </a:cxn>
                  <a:cxn ang="0">
                    <a:pos x="5" y="0"/>
                  </a:cxn>
                  <a:cxn ang="0">
                    <a:pos x="3" y="0"/>
                  </a:cxn>
                </a:cxnLst>
                <a:rect l="0" t="0" r="r" b="b"/>
                <a:pathLst>
                  <a:path w="9" h="9">
                    <a:moveTo>
                      <a:pt x="3" y="0"/>
                    </a:moveTo>
                    <a:lnTo>
                      <a:pt x="2" y="1"/>
                    </a:lnTo>
                    <a:lnTo>
                      <a:pt x="1" y="2"/>
                    </a:lnTo>
                    <a:lnTo>
                      <a:pt x="0" y="4"/>
                    </a:lnTo>
                    <a:lnTo>
                      <a:pt x="0" y="5"/>
                    </a:lnTo>
                    <a:lnTo>
                      <a:pt x="1" y="7"/>
                    </a:lnTo>
                    <a:lnTo>
                      <a:pt x="2" y="8"/>
                    </a:lnTo>
                    <a:lnTo>
                      <a:pt x="4" y="9"/>
                    </a:lnTo>
                    <a:lnTo>
                      <a:pt x="5" y="9"/>
                    </a:lnTo>
                    <a:lnTo>
                      <a:pt x="7" y="8"/>
                    </a:lnTo>
                    <a:lnTo>
                      <a:pt x="9" y="7"/>
                    </a:lnTo>
                    <a:lnTo>
                      <a:pt x="9" y="6"/>
                    </a:lnTo>
                    <a:lnTo>
                      <a:pt x="9" y="4"/>
                    </a:lnTo>
                    <a:lnTo>
                      <a:pt x="8" y="3"/>
                    </a:lnTo>
                    <a:lnTo>
                      <a:pt x="7" y="1"/>
                    </a:lnTo>
                    <a:lnTo>
                      <a:pt x="5" y="0"/>
                    </a:lnTo>
                    <a:lnTo>
                      <a:pt x="3" y="0"/>
                    </a:lnTo>
                    <a:close/>
                  </a:path>
                </a:pathLst>
              </a:custGeom>
              <a:solidFill>
                <a:srgbClr val="D18E00"/>
              </a:solidFill>
              <a:ln w="9525">
                <a:noFill/>
                <a:round/>
                <a:headEnd/>
                <a:tailEnd/>
              </a:ln>
            </p:spPr>
            <p:txBody>
              <a:bodyPr/>
              <a:lstStyle/>
              <a:p>
                <a:endParaRPr lang="en-US"/>
              </a:p>
            </p:txBody>
          </p:sp>
          <p:sp>
            <p:nvSpPr>
              <p:cNvPr id="384175" name="Freeform 175"/>
              <p:cNvSpPr>
                <a:spLocks/>
              </p:cNvSpPr>
              <p:nvPr/>
            </p:nvSpPr>
            <p:spPr bwMode="auto">
              <a:xfrm>
                <a:off x="7064" y="1431"/>
                <a:ext cx="4" cy="4"/>
              </a:xfrm>
              <a:custGeom>
                <a:avLst/>
                <a:gdLst/>
                <a:ahLst/>
                <a:cxnLst>
                  <a:cxn ang="0">
                    <a:pos x="7" y="0"/>
                  </a:cxn>
                  <a:cxn ang="0">
                    <a:pos x="4" y="1"/>
                  </a:cxn>
                  <a:cxn ang="0">
                    <a:pos x="1" y="3"/>
                  </a:cxn>
                  <a:cxn ang="0">
                    <a:pos x="0" y="6"/>
                  </a:cxn>
                  <a:cxn ang="0">
                    <a:pos x="0" y="9"/>
                  </a:cxn>
                  <a:cxn ang="0">
                    <a:pos x="2" y="12"/>
                  </a:cxn>
                  <a:cxn ang="0">
                    <a:pos x="4" y="14"/>
                  </a:cxn>
                  <a:cxn ang="0">
                    <a:pos x="7" y="16"/>
                  </a:cxn>
                  <a:cxn ang="0">
                    <a:pos x="11" y="16"/>
                  </a:cxn>
                  <a:cxn ang="0">
                    <a:pos x="15" y="14"/>
                  </a:cxn>
                  <a:cxn ang="0">
                    <a:pos x="17" y="12"/>
                  </a:cxn>
                  <a:cxn ang="0">
                    <a:pos x="18" y="10"/>
                  </a:cxn>
                  <a:cxn ang="0">
                    <a:pos x="18" y="7"/>
                  </a:cxn>
                  <a:cxn ang="0">
                    <a:pos x="17" y="4"/>
                  </a:cxn>
                  <a:cxn ang="0">
                    <a:pos x="14" y="2"/>
                  </a:cxn>
                  <a:cxn ang="0">
                    <a:pos x="10" y="0"/>
                  </a:cxn>
                  <a:cxn ang="0">
                    <a:pos x="7" y="0"/>
                  </a:cxn>
                </a:cxnLst>
                <a:rect l="0" t="0" r="r" b="b"/>
                <a:pathLst>
                  <a:path w="18" h="16">
                    <a:moveTo>
                      <a:pt x="7" y="0"/>
                    </a:moveTo>
                    <a:lnTo>
                      <a:pt x="4" y="1"/>
                    </a:lnTo>
                    <a:lnTo>
                      <a:pt x="1" y="3"/>
                    </a:lnTo>
                    <a:lnTo>
                      <a:pt x="0" y="6"/>
                    </a:lnTo>
                    <a:lnTo>
                      <a:pt x="0" y="9"/>
                    </a:lnTo>
                    <a:lnTo>
                      <a:pt x="2" y="12"/>
                    </a:lnTo>
                    <a:lnTo>
                      <a:pt x="4" y="14"/>
                    </a:lnTo>
                    <a:lnTo>
                      <a:pt x="7" y="16"/>
                    </a:lnTo>
                    <a:lnTo>
                      <a:pt x="11" y="16"/>
                    </a:lnTo>
                    <a:lnTo>
                      <a:pt x="15" y="14"/>
                    </a:lnTo>
                    <a:lnTo>
                      <a:pt x="17" y="12"/>
                    </a:lnTo>
                    <a:lnTo>
                      <a:pt x="18" y="10"/>
                    </a:lnTo>
                    <a:lnTo>
                      <a:pt x="18" y="7"/>
                    </a:lnTo>
                    <a:lnTo>
                      <a:pt x="17" y="4"/>
                    </a:lnTo>
                    <a:lnTo>
                      <a:pt x="14" y="2"/>
                    </a:lnTo>
                    <a:lnTo>
                      <a:pt x="10" y="0"/>
                    </a:lnTo>
                    <a:lnTo>
                      <a:pt x="7" y="0"/>
                    </a:lnTo>
                    <a:close/>
                  </a:path>
                </a:pathLst>
              </a:custGeom>
              <a:solidFill>
                <a:srgbClr val="D18E00"/>
              </a:solidFill>
              <a:ln w="9525">
                <a:noFill/>
                <a:round/>
                <a:headEnd/>
                <a:tailEnd/>
              </a:ln>
            </p:spPr>
            <p:txBody>
              <a:bodyPr/>
              <a:lstStyle/>
              <a:p>
                <a:endParaRPr lang="en-US"/>
              </a:p>
            </p:txBody>
          </p:sp>
          <p:sp>
            <p:nvSpPr>
              <p:cNvPr id="384176" name="Freeform 176"/>
              <p:cNvSpPr>
                <a:spLocks/>
              </p:cNvSpPr>
              <p:nvPr/>
            </p:nvSpPr>
            <p:spPr bwMode="auto">
              <a:xfrm>
                <a:off x="7059" y="1454"/>
                <a:ext cx="4" cy="4"/>
              </a:xfrm>
              <a:custGeom>
                <a:avLst/>
                <a:gdLst/>
                <a:ahLst/>
                <a:cxnLst>
                  <a:cxn ang="0">
                    <a:pos x="6" y="0"/>
                  </a:cxn>
                  <a:cxn ang="0">
                    <a:pos x="3" y="1"/>
                  </a:cxn>
                  <a:cxn ang="0">
                    <a:pos x="1" y="3"/>
                  </a:cxn>
                  <a:cxn ang="0">
                    <a:pos x="0" y="6"/>
                  </a:cxn>
                  <a:cxn ang="0">
                    <a:pos x="0" y="9"/>
                  </a:cxn>
                  <a:cxn ang="0">
                    <a:pos x="1" y="12"/>
                  </a:cxn>
                  <a:cxn ang="0">
                    <a:pos x="4" y="15"/>
                  </a:cxn>
                  <a:cxn ang="0">
                    <a:pos x="7" y="16"/>
                  </a:cxn>
                  <a:cxn ang="0">
                    <a:pos x="12" y="16"/>
                  </a:cxn>
                  <a:cxn ang="0">
                    <a:pos x="15" y="15"/>
                  </a:cxn>
                  <a:cxn ang="0">
                    <a:pos x="17" y="12"/>
                  </a:cxn>
                  <a:cxn ang="0">
                    <a:pos x="18" y="10"/>
                  </a:cxn>
                  <a:cxn ang="0">
                    <a:pos x="18" y="7"/>
                  </a:cxn>
                  <a:cxn ang="0">
                    <a:pos x="17" y="4"/>
                  </a:cxn>
                  <a:cxn ang="0">
                    <a:pos x="14" y="2"/>
                  </a:cxn>
                  <a:cxn ang="0">
                    <a:pos x="11" y="1"/>
                  </a:cxn>
                  <a:cxn ang="0">
                    <a:pos x="6" y="0"/>
                  </a:cxn>
                </a:cxnLst>
                <a:rect l="0" t="0" r="r" b="b"/>
                <a:pathLst>
                  <a:path w="18" h="16">
                    <a:moveTo>
                      <a:pt x="6" y="0"/>
                    </a:moveTo>
                    <a:lnTo>
                      <a:pt x="3" y="1"/>
                    </a:lnTo>
                    <a:lnTo>
                      <a:pt x="1" y="3"/>
                    </a:lnTo>
                    <a:lnTo>
                      <a:pt x="0" y="6"/>
                    </a:lnTo>
                    <a:lnTo>
                      <a:pt x="0" y="9"/>
                    </a:lnTo>
                    <a:lnTo>
                      <a:pt x="1" y="12"/>
                    </a:lnTo>
                    <a:lnTo>
                      <a:pt x="4" y="15"/>
                    </a:lnTo>
                    <a:lnTo>
                      <a:pt x="7" y="16"/>
                    </a:lnTo>
                    <a:lnTo>
                      <a:pt x="12" y="16"/>
                    </a:lnTo>
                    <a:lnTo>
                      <a:pt x="15" y="15"/>
                    </a:lnTo>
                    <a:lnTo>
                      <a:pt x="17" y="12"/>
                    </a:lnTo>
                    <a:lnTo>
                      <a:pt x="18" y="10"/>
                    </a:lnTo>
                    <a:lnTo>
                      <a:pt x="18" y="7"/>
                    </a:lnTo>
                    <a:lnTo>
                      <a:pt x="17" y="4"/>
                    </a:lnTo>
                    <a:lnTo>
                      <a:pt x="14" y="2"/>
                    </a:lnTo>
                    <a:lnTo>
                      <a:pt x="11" y="1"/>
                    </a:lnTo>
                    <a:lnTo>
                      <a:pt x="6" y="0"/>
                    </a:lnTo>
                    <a:close/>
                  </a:path>
                </a:pathLst>
              </a:custGeom>
              <a:solidFill>
                <a:srgbClr val="D18E00"/>
              </a:solidFill>
              <a:ln w="9525">
                <a:noFill/>
                <a:round/>
                <a:headEnd/>
                <a:tailEnd/>
              </a:ln>
            </p:spPr>
            <p:txBody>
              <a:bodyPr/>
              <a:lstStyle/>
              <a:p>
                <a:endParaRPr lang="en-US"/>
              </a:p>
            </p:txBody>
          </p:sp>
          <p:sp>
            <p:nvSpPr>
              <p:cNvPr id="384177" name="Freeform 177"/>
              <p:cNvSpPr>
                <a:spLocks/>
              </p:cNvSpPr>
              <p:nvPr/>
            </p:nvSpPr>
            <p:spPr bwMode="auto">
              <a:xfrm>
                <a:off x="7009" y="1446"/>
                <a:ext cx="4" cy="4"/>
              </a:xfrm>
              <a:custGeom>
                <a:avLst/>
                <a:gdLst/>
                <a:ahLst/>
                <a:cxnLst>
                  <a:cxn ang="0">
                    <a:pos x="8" y="0"/>
                  </a:cxn>
                  <a:cxn ang="0">
                    <a:pos x="5" y="1"/>
                  </a:cxn>
                  <a:cxn ang="0">
                    <a:pos x="1" y="4"/>
                  </a:cxn>
                  <a:cxn ang="0">
                    <a:pos x="0" y="7"/>
                  </a:cxn>
                  <a:cxn ang="0">
                    <a:pos x="0" y="10"/>
                  </a:cxn>
                  <a:cxn ang="0">
                    <a:pos x="2" y="13"/>
                  </a:cxn>
                  <a:cxn ang="0">
                    <a:pos x="5" y="14"/>
                  </a:cxn>
                  <a:cxn ang="0">
                    <a:pos x="8" y="16"/>
                  </a:cxn>
                  <a:cxn ang="0">
                    <a:pos x="12" y="16"/>
                  </a:cxn>
                  <a:cxn ang="0">
                    <a:pos x="15" y="15"/>
                  </a:cxn>
                  <a:cxn ang="0">
                    <a:pos x="17" y="13"/>
                  </a:cxn>
                  <a:cxn ang="0">
                    <a:pos x="18" y="10"/>
                  </a:cxn>
                  <a:cxn ang="0">
                    <a:pos x="18" y="7"/>
                  </a:cxn>
                  <a:cxn ang="0">
                    <a:pos x="17" y="4"/>
                  </a:cxn>
                  <a:cxn ang="0">
                    <a:pos x="14" y="1"/>
                  </a:cxn>
                  <a:cxn ang="0">
                    <a:pos x="11" y="0"/>
                  </a:cxn>
                  <a:cxn ang="0">
                    <a:pos x="8" y="0"/>
                  </a:cxn>
                </a:cxnLst>
                <a:rect l="0" t="0" r="r" b="b"/>
                <a:pathLst>
                  <a:path w="18" h="16">
                    <a:moveTo>
                      <a:pt x="8" y="0"/>
                    </a:moveTo>
                    <a:lnTo>
                      <a:pt x="5" y="1"/>
                    </a:lnTo>
                    <a:lnTo>
                      <a:pt x="1" y="4"/>
                    </a:lnTo>
                    <a:lnTo>
                      <a:pt x="0" y="7"/>
                    </a:lnTo>
                    <a:lnTo>
                      <a:pt x="0" y="10"/>
                    </a:lnTo>
                    <a:lnTo>
                      <a:pt x="2" y="13"/>
                    </a:lnTo>
                    <a:lnTo>
                      <a:pt x="5" y="14"/>
                    </a:lnTo>
                    <a:lnTo>
                      <a:pt x="8" y="16"/>
                    </a:lnTo>
                    <a:lnTo>
                      <a:pt x="12" y="16"/>
                    </a:lnTo>
                    <a:lnTo>
                      <a:pt x="15" y="15"/>
                    </a:lnTo>
                    <a:lnTo>
                      <a:pt x="17" y="13"/>
                    </a:lnTo>
                    <a:lnTo>
                      <a:pt x="18" y="10"/>
                    </a:lnTo>
                    <a:lnTo>
                      <a:pt x="18" y="7"/>
                    </a:lnTo>
                    <a:lnTo>
                      <a:pt x="17" y="4"/>
                    </a:lnTo>
                    <a:lnTo>
                      <a:pt x="14" y="1"/>
                    </a:lnTo>
                    <a:lnTo>
                      <a:pt x="11" y="0"/>
                    </a:lnTo>
                    <a:lnTo>
                      <a:pt x="8" y="0"/>
                    </a:lnTo>
                    <a:close/>
                  </a:path>
                </a:pathLst>
              </a:custGeom>
              <a:solidFill>
                <a:srgbClr val="D18E00"/>
              </a:solidFill>
              <a:ln w="9525">
                <a:noFill/>
                <a:round/>
                <a:headEnd/>
                <a:tailEnd/>
              </a:ln>
            </p:spPr>
            <p:txBody>
              <a:bodyPr/>
              <a:lstStyle/>
              <a:p>
                <a:endParaRPr lang="en-US"/>
              </a:p>
            </p:txBody>
          </p:sp>
          <p:sp>
            <p:nvSpPr>
              <p:cNvPr id="384178" name="Freeform 178"/>
              <p:cNvSpPr>
                <a:spLocks/>
              </p:cNvSpPr>
              <p:nvPr/>
            </p:nvSpPr>
            <p:spPr bwMode="auto">
              <a:xfrm>
                <a:off x="7008" y="1422"/>
                <a:ext cx="4" cy="4"/>
              </a:xfrm>
              <a:custGeom>
                <a:avLst/>
                <a:gdLst/>
                <a:ahLst/>
                <a:cxnLst>
                  <a:cxn ang="0">
                    <a:pos x="6" y="0"/>
                  </a:cxn>
                  <a:cxn ang="0">
                    <a:pos x="3" y="1"/>
                  </a:cxn>
                  <a:cxn ang="0">
                    <a:pos x="1" y="3"/>
                  </a:cxn>
                  <a:cxn ang="0">
                    <a:pos x="0" y="6"/>
                  </a:cxn>
                  <a:cxn ang="0">
                    <a:pos x="0" y="10"/>
                  </a:cxn>
                  <a:cxn ang="0">
                    <a:pos x="1" y="13"/>
                  </a:cxn>
                  <a:cxn ang="0">
                    <a:pos x="4" y="15"/>
                  </a:cxn>
                  <a:cxn ang="0">
                    <a:pos x="7" y="16"/>
                  </a:cxn>
                  <a:cxn ang="0">
                    <a:pos x="11" y="16"/>
                  </a:cxn>
                  <a:cxn ang="0">
                    <a:pos x="14" y="15"/>
                  </a:cxn>
                  <a:cxn ang="0">
                    <a:pos x="17" y="13"/>
                  </a:cxn>
                  <a:cxn ang="0">
                    <a:pos x="18" y="11"/>
                  </a:cxn>
                  <a:cxn ang="0">
                    <a:pos x="17" y="7"/>
                  </a:cxn>
                  <a:cxn ang="0">
                    <a:pos x="16" y="4"/>
                  </a:cxn>
                  <a:cxn ang="0">
                    <a:pos x="14" y="2"/>
                  </a:cxn>
                  <a:cxn ang="0">
                    <a:pos x="11" y="0"/>
                  </a:cxn>
                  <a:cxn ang="0">
                    <a:pos x="6" y="0"/>
                  </a:cxn>
                </a:cxnLst>
                <a:rect l="0" t="0" r="r" b="b"/>
                <a:pathLst>
                  <a:path w="18" h="16">
                    <a:moveTo>
                      <a:pt x="6" y="0"/>
                    </a:moveTo>
                    <a:lnTo>
                      <a:pt x="3" y="1"/>
                    </a:lnTo>
                    <a:lnTo>
                      <a:pt x="1" y="3"/>
                    </a:lnTo>
                    <a:lnTo>
                      <a:pt x="0" y="6"/>
                    </a:lnTo>
                    <a:lnTo>
                      <a:pt x="0" y="10"/>
                    </a:lnTo>
                    <a:lnTo>
                      <a:pt x="1" y="13"/>
                    </a:lnTo>
                    <a:lnTo>
                      <a:pt x="4" y="15"/>
                    </a:lnTo>
                    <a:lnTo>
                      <a:pt x="7" y="16"/>
                    </a:lnTo>
                    <a:lnTo>
                      <a:pt x="11" y="16"/>
                    </a:lnTo>
                    <a:lnTo>
                      <a:pt x="14" y="15"/>
                    </a:lnTo>
                    <a:lnTo>
                      <a:pt x="17" y="13"/>
                    </a:lnTo>
                    <a:lnTo>
                      <a:pt x="18" y="11"/>
                    </a:lnTo>
                    <a:lnTo>
                      <a:pt x="17" y="7"/>
                    </a:lnTo>
                    <a:lnTo>
                      <a:pt x="16" y="4"/>
                    </a:lnTo>
                    <a:lnTo>
                      <a:pt x="14" y="2"/>
                    </a:lnTo>
                    <a:lnTo>
                      <a:pt x="11" y="0"/>
                    </a:lnTo>
                    <a:lnTo>
                      <a:pt x="6" y="0"/>
                    </a:lnTo>
                    <a:close/>
                  </a:path>
                </a:pathLst>
              </a:custGeom>
              <a:solidFill>
                <a:srgbClr val="D18E00"/>
              </a:solidFill>
              <a:ln w="9525">
                <a:noFill/>
                <a:round/>
                <a:headEnd/>
                <a:tailEnd/>
              </a:ln>
            </p:spPr>
            <p:txBody>
              <a:bodyPr/>
              <a:lstStyle/>
              <a:p>
                <a:endParaRPr lang="en-US"/>
              </a:p>
            </p:txBody>
          </p:sp>
          <p:sp>
            <p:nvSpPr>
              <p:cNvPr id="384179" name="Freeform 179"/>
              <p:cNvSpPr>
                <a:spLocks/>
              </p:cNvSpPr>
              <p:nvPr/>
            </p:nvSpPr>
            <p:spPr bwMode="auto">
              <a:xfrm>
                <a:off x="7044" y="1420"/>
                <a:ext cx="15" cy="3"/>
              </a:xfrm>
              <a:custGeom>
                <a:avLst/>
                <a:gdLst/>
                <a:ahLst/>
                <a:cxnLst>
                  <a:cxn ang="0">
                    <a:pos x="30" y="4"/>
                  </a:cxn>
                  <a:cxn ang="0">
                    <a:pos x="18" y="2"/>
                  </a:cxn>
                  <a:cxn ang="0">
                    <a:pos x="9" y="1"/>
                  </a:cxn>
                  <a:cxn ang="0">
                    <a:pos x="2" y="0"/>
                  </a:cxn>
                  <a:cxn ang="0">
                    <a:pos x="0" y="1"/>
                  </a:cxn>
                  <a:cxn ang="0">
                    <a:pos x="2" y="2"/>
                  </a:cxn>
                  <a:cxn ang="0">
                    <a:pos x="8" y="4"/>
                  </a:cxn>
                  <a:cxn ang="0">
                    <a:pos x="17" y="7"/>
                  </a:cxn>
                  <a:cxn ang="0">
                    <a:pos x="29" y="9"/>
                  </a:cxn>
                  <a:cxn ang="0">
                    <a:pos x="40" y="11"/>
                  </a:cxn>
                  <a:cxn ang="0">
                    <a:pos x="51" y="12"/>
                  </a:cxn>
                  <a:cxn ang="0">
                    <a:pos x="57" y="12"/>
                  </a:cxn>
                  <a:cxn ang="0">
                    <a:pos x="59" y="12"/>
                  </a:cxn>
                  <a:cxn ang="0">
                    <a:pos x="57" y="11"/>
                  </a:cxn>
                  <a:cxn ang="0">
                    <a:pos x="51" y="9"/>
                  </a:cxn>
                  <a:cxn ang="0">
                    <a:pos x="41" y="6"/>
                  </a:cxn>
                  <a:cxn ang="0">
                    <a:pos x="30" y="4"/>
                  </a:cxn>
                </a:cxnLst>
                <a:rect l="0" t="0" r="r" b="b"/>
                <a:pathLst>
                  <a:path w="59" h="12">
                    <a:moveTo>
                      <a:pt x="30" y="4"/>
                    </a:moveTo>
                    <a:lnTo>
                      <a:pt x="18" y="2"/>
                    </a:lnTo>
                    <a:lnTo>
                      <a:pt x="9" y="1"/>
                    </a:lnTo>
                    <a:lnTo>
                      <a:pt x="2" y="0"/>
                    </a:lnTo>
                    <a:lnTo>
                      <a:pt x="0" y="1"/>
                    </a:lnTo>
                    <a:lnTo>
                      <a:pt x="2" y="2"/>
                    </a:lnTo>
                    <a:lnTo>
                      <a:pt x="8" y="4"/>
                    </a:lnTo>
                    <a:lnTo>
                      <a:pt x="17" y="7"/>
                    </a:lnTo>
                    <a:lnTo>
                      <a:pt x="29" y="9"/>
                    </a:lnTo>
                    <a:lnTo>
                      <a:pt x="40" y="11"/>
                    </a:lnTo>
                    <a:lnTo>
                      <a:pt x="51" y="12"/>
                    </a:lnTo>
                    <a:lnTo>
                      <a:pt x="57" y="12"/>
                    </a:lnTo>
                    <a:lnTo>
                      <a:pt x="59" y="12"/>
                    </a:lnTo>
                    <a:lnTo>
                      <a:pt x="57" y="11"/>
                    </a:lnTo>
                    <a:lnTo>
                      <a:pt x="51" y="9"/>
                    </a:lnTo>
                    <a:lnTo>
                      <a:pt x="41" y="6"/>
                    </a:lnTo>
                    <a:lnTo>
                      <a:pt x="30" y="4"/>
                    </a:lnTo>
                    <a:close/>
                  </a:path>
                </a:pathLst>
              </a:custGeom>
              <a:solidFill>
                <a:srgbClr val="FFC900"/>
              </a:solidFill>
              <a:ln w="9525">
                <a:noFill/>
                <a:round/>
                <a:headEnd/>
                <a:tailEnd/>
              </a:ln>
            </p:spPr>
            <p:txBody>
              <a:bodyPr/>
              <a:lstStyle/>
              <a:p>
                <a:endParaRPr lang="en-US"/>
              </a:p>
            </p:txBody>
          </p:sp>
          <p:sp>
            <p:nvSpPr>
              <p:cNvPr id="384180" name="Freeform 180"/>
              <p:cNvSpPr>
                <a:spLocks/>
              </p:cNvSpPr>
              <p:nvPr/>
            </p:nvSpPr>
            <p:spPr bwMode="auto">
              <a:xfrm>
                <a:off x="7021" y="1417"/>
                <a:ext cx="10" cy="2"/>
              </a:xfrm>
              <a:custGeom>
                <a:avLst/>
                <a:gdLst/>
                <a:ahLst/>
                <a:cxnLst>
                  <a:cxn ang="0">
                    <a:pos x="21" y="2"/>
                  </a:cxn>
                  <a:cxn ang="0">
                    <a:pos x="13" y="1"/>
                  </a:cxn>
                  <a:cxn ang="0">
                    <a:pos x="7" y="0"/>
                  </a:cxn>
                  <a:cxn ang="0">
                    <a:pos x="3" y="0"/>
                  </a:cxn>
                  <a:cxn ang="0">
                    <a:pos x="0" y="0"/>
                  </a:cxn>
                  <a:cxn ang="0">
                    <a:pos x="3" y="1"/>
                  </a:cxn>
                  <a:cxn ang="0">
                    <a:pos x="7" y="2"/>
                  </a:cxn>
                  <a:cxn ang="0">
                    <a:pos x="13" y="4"/>
                  </a:cxn>
                  <a:cxn ang="0">
                    <a:pos x="21" y="6"/>
                  </a:cxn>
                  <a:cxn ang="0">
                    <a:pos x="29" y="8"/>
                  </a:cxn>
                  <a:cxn ang="0">
                    <a:pos x="35" y="9"/>
                  </a:cxn>
                  <a:cxn ang="0">
                    <a:pos x="40" y="9"/>
                  </a:cxn>
                  <a:cxn ang="0">
                    <a:pos x="42" y="9"/>
                  </a:cxn>
                  <a:cxn ang="0">
                    <a:pos x="40" y="8"/>
                  </a:cxn>
                  <a:cxn ang="0">
                    <a:pos x="36" y="6"/>
                  </a:cxn>
                  <a:cxn ang="0">
                    <a:pos x="30" y="4"/>
                  </a:cxn>
                  <a:cxn ang="0">
                    <a:pos x="21" y="2"/>
                  </a:cxn>
                </a:cxnLst>
                <a:rect l="0" t="0" r="r" b="b"/>
                <a:pathLst>
                  <a:path w="42" h="9">
                    <a:moveTo>
                      <a:pt x="21" y="2"/>
                    </a:moveTo>
                    <a:lnTo>
                      <a:pt x="13" y="1"/>
                    </a:lnTo>
                    <a:lnTo>
                      <a:pt x="7" y="0"/>
                    </a:lnTo>
                    <a:lnTo>
                      <a:pt x="3" y="0"/>
                    </a:lnTo>
                    <a:lnTo>
                      <a:pt x="0" y="0"/>
                    </a:lnTo>
                    <a:lnTo>
                      <a:pt x="3" y="1"/>
                    </a:lnTo>
                    <a:lnTo>
                      <a:pt x="7" y="2"/>
                    </a:lnTo>
                    <a:lnTo>
                      <a:pt x="13" y="4"/>
                    </a:lnTo>
                    <a:lnTo>
                      <a:pt x="21" y="6"/>
                    </a:lnTo>
                    <a:lnTo>
                      <a:pt x="29" y="8"/>
                    </a:lnTo>
                    <a:lnTo>
                      <a:pt x="35" y="9"/>
                    </a:lnTo>
                    <a:lnTo>
                      <a:pt x="40" y="9"/>
                    </a:lnTo>
                    <a:lnTo>
                      <a:pt x="42" y="9"/>
                    </a:lnTo>
                    <a:lnTo>
                      <a:pt x="40" y="8"/>
                    </a:lnTo>
                    <a:lnTo>
                      <a:pt x="36" y="6"/>
                    </a:lnTo>
                    <a:lnTo>
                      <a:pt x="30" y="4"/>
                    </a:lnTo>
                    <a:lnTo>
                      <a:pt x="21" y="2"/>
                    </a:lnTo>
                    <a:close/>
                  </a:path>
                </a:pathLst>
              </a:custGeom>
              <a:solidFill>
                <a:srgbClr val="FFC900"/>
              </a:solidFill>
              <a:ln w="9525">
                <a:noFill/>
                <a:round/>
                <a:headEnd/>
                <a:tailEnd/>
              </a:ln>
            </p:spPr>
            <p:txBody>
              <a:bodyPr/>
              <a:lstStyle/>
              <a:p>
                <a:endParaRPr lang="en-US"/>
              </a:p>
            </p:txBody>
          </p:sp>
          <p:sp>
            <p:nvSpPr>
              <p:cNvPr id="384181" name="Freeform 181"/>
              <p:cNvSpPr>
                <a:spLocks/>
              </p:cNvSpPr>
              <p:nvPr/>
            </p:nvSpPr>
            <p:spPr bwMode="auto">
              <a:xfrm>
                <a:off x="7079" y="1427"/>
                <a:ext cx="10" cy="2"/>
              </a:xfrm>
              <a:custGeom>
                <a:avLst/>
                <a:gdLst/>
                <a:ahLst/>
                <a:cxnLst>
                  <a:cxn ang="0">
                    <a:pos x="21" y="2"/>
                  </a:cxn>
                  <a:cxn ang="0">
                    <a:pos x="12" y="1"/>
                  </a:cxn>
                  <a:cxn ang="0">
                    <a:pos x="6" y="0"/>
                  </a:cxn>
                  <a:cxn ang="0">
                    <a:pos x="2" y="0"/>
                  </a:cxn>
                  <a:cxn ang="0">
                    <a:pos x="0" y="0"/>
                  </a:cxn>
                  <a:cxn ang="0">
                    <a:pos x="1" y="1"/>
                  </a:cxn>
                  <a:cxn ang="0">
                    <a:pos x="5" y="2"/>
                  </a:cxn>
                  <a:cxn ang="0">
                    <a:pos x="11" y="4"/>
                  </a:cxn>
                  <a:cxn ang="0">
                    <a:pos x="19" y="5"/>
                  </a:cxn>
                  <a:cxn ang="0">
                    <a:pos x="28" y="6"/>
                  </a:cxn>
                  <a:cxn ang="0">
                    <a:pos x="34" y="7"/>
                  </a:cxn>
                  <a:cxn ang="0">
                    <a:pos x="38" y="7"/>
                  </a:cxn>
                  <a:cxn ang="0">
                    <a:pos x="40" y="7"/>
                  </a:cxn>
                  <a:cxn ang="0">
                    <a:pos x="39" y="6"/>
                  </a:cxn>
                  <a:cxn ang="0">
                    <a:pos x="35" y="5"/>
                  </a:cxn>
                  <a:cxn ang="0">
                    <a:pos x="29" y="4"/>
                  </a:cxn>
                  <a:cxn ang="0">
                    <a:pos x="21" y="2"/>
                  </a:cxn>
                </a:cxnLst>
                <a:rect l="0" t="0" r="r" b="b"/>
                <a:pathLst>
                  <a:path w="40" h="7">
                    <a:moveTo>
                      <a:pt x="21" y="2"/>
                    </a:moveTo>
                    <a:lnTo>
                      <a:pt x="12" y="1"/>
                    </a:lnTo>
                    <a:lnTo>
                      <a:pt x="6" y="0"/>
                    </a:lnTo>
                    <a:lnTo>
                      <a:pt x="2" y="0"/>
                    </a:lnTo>
                    <a:lnTo>
                      <a:pt x="0" y="0"/>
                    </a:lnTo>
                    <a:lnTo>
                      <a:pt x="1" y="1"/>
                    </a:lnTo>
                    <a:lnTo>
                      <a:pt x="5" y="2"/>
                    </a:lnTo>
                    <a:lnTo>
                      <a:pt x="11" y="4"/>
                    </a:lnTo>
                    <a:lnTo>
                      <a:pt x="19" y="5"/>
                    </a:lnTo>
                    <a:lnTo>
                      <a:pt x="28" y="6"/>
                    </a:lnTo>
                    <a:lnTo>
                      <a:pt x="34" y="7"/>
                    </a:lnTo>
                    <a:lnTo>
                      <a:pt x="38" y="7"/>
                    </a:lnTo>
                    <a:lnTo>
                      <a:pt x="40" y="7"/>
                    </a:lnTo>
                    <a:lnTo>
                      <a:pt x="39" y="6"/>
                    </a:lnTo>
                    <a:lnTo>
                      <a:pt x="35" y="5"/>
                    </a:lnTo>
                    <a:lnTo>
                      <a:pt x="29" y="4"/>
                    </a:lnTo>
                    <a:lnTo>
                      <a:pt x="21" y="2"/>
                    </a:lnTo>
                    <a:close/>
                  </a:path>
                </a:pathLst>
              </a:custGeom>
              <a:solidFill>
                <a:srgbClr val="FFC900"/>
              </a:solidFill>
              <a:ln w="9525">
                <a:noFill/>
                <a:round/>
                <a:headEnd/>
                <a:tailEnd/>
              </a:ln>
            </p:spPr>
            <p:txBody>
              <a:bodyPr/>
              <a:lstStyle/>
              <a:p>
                <a:endParaRPr lang="en-US"/>
              </a:p>
            </p:txBody>
          </p:sp>
          <p:sp>
            <p:nvSpPr>
              <p:cNvPr id="384182" name="Freeform 182"/>
              <p:cNvSpPr>
                <a:spLocks/>
              </p:cNvSpPr>
              <p:nvPr/>
            </p:nvSpPr>
            <p:spPr bwMode="auto">
              <a:xfrm>
                <a:off x="7080" y="1436"/>
                <a:ext cx="2" cy="1"/>
              </a:xfrm>
              <a:custGeom>
                <a:avLst/>
                <a:gdLst/>
                <a:ahLst/>
                <a:cxnLst>
                  <a:cxn ang="0">
                    <a:pos x="4" y="0"/>
                  </a:cxn>
                  <a:cxn ang="0">
                    <a:pos x="2" y="1"/>
                  </a:cxn>
                  <a:cxn ang="0">
                    <a:pos x="1" y="1"/>
                  </a:cxn>
                  <a:cxn ang="0">
                    <a:pos x="0" y="2"/>
                  </a:cxn>
                  <a:cxn ang="0">
                    <a:pos x="1" y="3"/>
                  </a:cxn>
                  <a:cxn ang="0">
                    <a:pos x="1" y="4"/>
                  </a:cxn>
                  <a:cxn ang="0">
                    <a:pos x="2" y="5"/>
                  </a:cxn>
                  <a:cxn ang="0">
                    <a:pos x="4" y="5"/>
                  </a:cxn>
                  <a:cxn ang="0">
                    <a:pos x="5" y="5"/>
                  </a:cxn>
                  <a:cxn ang="0">
                    <a:pos x="7" y="5"/>
                  </a:cxn>
                  <a:cxn ang="0">
                    <a:pos x="9" y="4"/>
                  </a:cxn>
                  <a:cxn ang="0">
                    <a:pos x="10" y="3"/>
                  </a:cxn>
                  <a:cxn ang="0">
                    <a:pos x="10" y="2"/>
                  </a:cxn>
                  <a:cxn ang="0">
                    <a:pos x="9" y="1"/>
                  </a:cxn>
                  <a:cxn ang="0">
                    <a:pos x="8" y="1"/>
                  </a:cxn>
                  <a:cxn ang="0">
                    <a:pos x="6" y="0"/>
                  </a:cxn>
                  <a:cxn ang="0">
                    <a:pos x="4" y="0"/>
                  </a:cxn>
                </a:cxnLst>
                <a:rect l="0" t="0" r="r" b="b"/>
                <a:pathLst>
                  <a:path w="10" h="5">
                    <a:moveTo>
                      <a:pt x="4" y="0"/>
                    </a:moveTo>
                    <a:lnTo>
                      <a:pt x="2" y="1"/>
                    </a:lnTo>
                    <a:lnTo>
                      <a:pt x="1" y="1"/>
                    </a:lnTo>
                    <a:lnTo>
                      <a:pt x="0" y="2"/>
                    </a:lnTo>
                    <a:lnTo>
                      <a:pt x="1" y="3"/>
                    </a:lnTo>
                    <a:lnTo>
                      <a:pt x="1" y="4"/>
                    </a:lnTo>
                    <a:lnTo>
                      <a:pt x="2" y="5"/>
                    </a:lnTo>
                    <a:lnTo>
                      <a:pt x="4" y="5"/>
                    </a:lnTo>
                    <a:lnTo>
                      <a:pt x="5" y="5"/>
                    </a:lnTo>
                    <a:lnTo>
                      <a:pt x="7" y="5"/>
                    </a:lnTo>
                    <a:lnTo>
                      <a:pt x="9" y="4"/>
                    </a:lnTo>
                    <a:lnTo>
                      <a:pt x="10" y="3"/>
                    </a:lnTo>
                    <a:lnTo>
                      <a:pt x="10" y="2"/>
                    </a:lnTo>
                    <a:lnTo>
                      <a:pt x="9" y="1"/>
                    </a:lnTo>
                    <a:lnTo>
                      <a:pt x="8" y="1"/>
                    </a:lnTo>
                    <a:lnTo>
                      <a:pt x="6" y="0"/>
                    </a:lnTo>
                    <a:lnTo>
                      <a:pt x="4" y="0"/>
                    </a:lnTo>
                    <a:close/>
                  </a:path>
                </a:pathLst>
              </a:custGeom>
              <a:solidFill>
                <a:srgbClr val="FFC900"/>
              </a:solidFill>
              <a:ln w="9525">
                <a:noFill/>
                <a:round/>
                <a:headEnd/>
                <a:tailEnd/>
              </a:ln>
            </p:spPr>
            <p:txBody>
              <a:bodyPr/>
              <a:lstStyle/>
              <a:p>
                <a:endParaRPr lang="en-US"/>
              </a:p>
            </p:txBody>
          </p:sp>
          <p:sp>
            <p:nvSpPr>
              <p:cNvPr id="384183" name="Freeform 183"/>
              <p:cNvSpPr>
                <a:spLocks/>
              </p:cNvSpPr>
              <p:nvPr/>
            </p:nvSpPr>
            <p:spPr bwMode="auto">
              <a:xfrm>
                <a:off x="7064" y="1431"/>
                <a:ext cx="4" cy="3"/>
              </a:xfrm>
              <a:custGeom>
                <a:avLst/>
                <a:gdLst/>
                <a:ahLst/>
                <a:cxnLst>
                  <a:cxn ang="0">
                    <a:pos x="8" y="0"/>
                  </a:cxn>
                  <a:cxn ang="0">
                    <a:pos x="5" y="1"/>
                  </a:cxn>
                  <a:cxn ang="0">
                    <a:pos x="2" y="2"/>
                  </a:cxn>
                  <a:cxn ang="0">
                    <a:pos x="1" y="4"/>
                  </a:cxn>
                  <a:cxn ang="0">
                    <a:pos x="0" y="6"/>
                  </a:cxn>
                  <a:cxn ang="0">
                    <a:pos x="1" y="7"/>
                  </a:cxn>
                  <a:cxn ang="0">
                    <a:pos x="4" y="9"/>
                  </a:cxn>
                  <a:cxn ang="0">
                    <a:pos x="6" y="9"/>
                  </a:cxn>
                  <a:cxn ang="0">
                    <a:pos x="10" y="9"/>
                  </a:cxn>
                  <a:cxn ang="0">
                    <a:pos x="14" y="8"/>
                  </a:cxn>
                  <a:cxn ang="0">
                    <a:pos x="17" y="7"/>
                  </a:cxn>
                  <a:cxn ang="0">
                    <a:pos x="18" y="5"/>
                  </a:cxn>
                  <a:cxn ang="0">
                    <a:pos x="18" y="3"/>
                  </a:cxn>
                  <a:cxn ang="0">
                    <a:pos x="17" y="2"/>
                  </a:cxn>
                  <a:cxn ang="0">
                    <a:pos x="15" y="1"/>
                  </a:cxn>
                  <a:cxn ang="0">
                    <a:pos x="11" y="0"/>
                  </a:cxn>
                  <a:cxn ang="0">
                    <a:pos x="8" y="0"/>
                  </a:cxn>
                </a:cxnLst>
                <a:rect l="0" t="0" r="r" b="b"/>
                <a:pathLst>
                  <a:path w="18" h="9">
                    <a:moveTo>
                      <a:pt x="8" y="0"/>
                    </a:moveTo>
                    <a:lnTo>
                      <a:pt x="5" y="1"/>
                    </a:lnTo>
                    <a:lnTo>
                      <a:pt x="2" y="2"/>
                    </a:lnTo>
                    <a:lnTo>
                      <a:pt x="1" y="4"/>
                    </a:lnTo>
                    <a:lnTo>
                      <a:pt x="0" y="6"/>
                    </a:lnTo>
                    <a:lnTo>
                      <a:pt x="1" y="7"/>
                    </a:lnTo>
                    <a:lnTo>
                      <a:pt x="4" y="9"/>
                    </a:lnTo>
                    <a:lnTo>
                      <a:pt x="6" y="9"/>
                    </a:lnTo>
                    <a:lnTo>
                      <a:pt x="10" y="9"/>
                    </a:lnTo>
                    <a:lnTo>
                      <a:pt x="14" y="8"/>
                    </a:lnTo>
                    <a:lnTo>
                      <a:pt x="17" y="7"/>
                    </a:lnTo>
                    <a:lnTo>
                      <a:pt x="18" y="5"/>
                    </a:lnTo>
                    <a:lnTo>
                      <a:pt x="18" y="3"/>
                    </a:lnTo>
                    <a:lnTo>
                      <a:pt x="17" y="2"/>
                    </a:lnTo>
                    <a:lnTo>
                      <a:pt x="15" y="1"/>
                    </a:lnTo>
                    <a:lnTo>
                      <a:pt x="11" y="0"/>
                    </a:lnTo>
                    <a:lnTo>
                      <a:pt x="8" y="0"/>
                    </a:lnTo>
                    <a:close/>
                  </a:path>
                </a:pathLst>
              </a:custGeom>
              <a:solidFill>
                <a:srgbClr val="FFC900"/>
              </a:solidFill>
              <a:ln w="9525">
                <a:noFill/>
                <a:round/>
                <a:headEnd/>
                <a:tailEnd/>
              </a:ln>
            </p:spPr>
            <p:txBody>
              <a:bodyPr/>
              <a:lstStyle/>
              <a:p>
                <a:endParaRPr lang="en-US"/>
              </a:p>
            </p:txBody>
          </p:sp>
          <p:sp>
            <p:nvSpPr>
              <p:cNvPr id="384184" name="Freeform 184"/>
              <p:cNvSpPr>
                <a:spLocks/>
              </p:cNvSpPr>
              <p:nvPr/>
            </p:nvSpPr>
            <p:spPr bwMode="auto">
              <a:xfrm>
                <a:off x="7059" y="1454"/>
                <a:ext cx="4" cy="2"/>
              </a:xfrm>
              <a:custGeom>
                <a:avLst/>
                <a:gdLst/>
                <a:ahLst/>
                <a:cxnLst>
                  <a:cxn ang="0">
                    <a:pos x="7" y="0"/>
                  </a:cxn>
                  <a:cxn ang="0">
                    <a:pos x="4" y="1"/>
                  </a:cxn>
                  <a:cxn ang="0">
                    <a:pos x="2" y="3"/>
                  </a:cxn>
                  <a:cxn ang="0">
                    <a:pos x="1" y="4"/>
                  </a:cxn>
                  <a:cxn ang="0">
                    <a:pos x="0" y="6"/>
                  </a:cxn>
                  <a:cxn ang="0">
                    <a:pos x="1" y="7"/>
                  </a:cxn>
                  <a:cxn ang="0">
                    <a:pos x="4" y="9"/>
                  </a:cxn>
                  <a:cxn ang="0">
                    <a:pos x="6" y="9"/>
                  </a:cxn>
                  <a:cxn ang="0">
                    <a:pos x="11" y="9"/>
                  </a:cxn>
                  <a:cxn ang="0">
                    <a:pos x="14" y="8"/>
                  </a:cxn>
                  <a:cxn ang="0">
                    <a:pos x="16" y="7"/>
                  </a:cxn>
                  <a:cxn ang="0">
                    <a:pos x="18" y="5"/>
                  </a:cxn>
                  <a:cxn ang="0">
                    <a:pos x="18" y="4"/>
                  </a:cxn>
                  <a:cxn ang="0">
                    <a:pos x="17" y="2"/>
                  </a:cxn>
                  <a:cxn ang="0">
                    <a:pos x="15" y="1"/>
                  </a:cxn>
                  <a:cxn ang="0">
                    <a:pos x="12" y="0"/>
                  </a:cxn>
                  <a:cxn ang="0">
                    <a:pos x="7" y="0"/>
                  </a:cxn>
                </a:cxnLst>
                <a:rect l="0" t="0" r="r" b="b"/>
                <a:pathLst>
                  <a:path w="18" h="9">
                    <a:moveTo>
                      <a:pt x="7" y="0"/>
                    </a:moveTo>
                    <a:lnTo>
                      <a:pt x="4" y="1"/>
                    </a:lnTo>
                    <a:lnTo>
                      <a:pt x="2" y="3"/>
                    </a:lnTo>
                    <a:lnTo>
                      <a:pt x="1" y="4"/>
                    </a:lnTo>
                    <a:lnTo>
                      <a:pt x="0" y="6"/>
                    </a:lnTo>
                    <a:lnTo>
                      <a:pt x="1" y="7"/>
                    </a:lnTo>
                    <a:lnTo>
                      <a:pt x="4" y="9"/>
                    </a:lnTo>
                    <a:lnTo>
                      <a:pt x="6" y="9"/>
                    </a:lnTo>
                    <a:lnTo>
                      <a:pt x="11" y="9"/>
                    </a:lnTo>
                    <a:lnTo>
                      <a:pt x="14" y="8"/>
                    </a:lnTo>
                    <a:lnTo>
                      <a:pt x="16" y="7"/>
                    </a:lnTo>
                    <a:lnTo>
                      <a:pt x="18" y="5"/>
                    </a:lnTo>
                    <a:lnTo>
                      <a:pt x="18" y="4"/>
                    </a:lnTo>
                    <a:lnTo>
                      <a:pt x="17" y="2"/>
                    </a:lnTo>
                    <a:lnTo>
                      <a:pt x="15" y="1"/>
                    </a:lnTo>
                    <a:lnTo>
                      <a:pt x="12" y="0"/>
                    </a:lnTo>
                    <a:lnTo>
                      <a:pt x="7" y="0"/>
                    </a:lnTo>
                    <a:close/>
                  </a:path>
                </a:pathLst>
              </a:custGeom>
              <a:solidFill>
                <a:srgbClr val="FFC900"/>
              </a:solidFill>
              <a:ln w="9525">
                <a:noFill/>
                <a:round/>
                <a:headEnd/>
                <a:tailEnd/>
              </a:ln>
            </p:spPr>
            <p:txBody>
              <a:bodyPr/>
              <a:lstStyle/>
              <a:p>
                <a:endParaRPr lang="en-US"/>
              </a:p>
            </p:txBody>
          </p:sp>
          <p:sp>
            <p:nvSpPr>
              <p:cNvPr id="384185" name="Freeform 185"/>
              <p:cNvSpPr>
                <a:spLocks/>
              </p:cNvSpPr>
              <p:nvPr/>
            </p:nvSpPr>
            <p:spPr bwMode="auto">
              <a:xfrm>
                <a:off x="7009" y="1446"/>
                <a:ext cx="4" cy="2"/>
              </a:xfrm>
              <a:custGeom>
                <a:avLst/>
                <a:gdLst/>
                <a:ahLst/>
                <a:cxnLst>
                  <a:cxn ang="0">
                    <a:pos x="9" y="0"/>
                  </a:cxn>
                  <a:cxn ang="0">
                    <a:pos x="6" y="1"/>
                  </a:cxn>
                  <a:cxn ang="0">
                    <a:pos x="2" y="3"/>
                  </a:cxn>
                  <a:cxn ang="0">
                    <a:pos x="1" y="5"/>
                  </a:cxn>
                  <a:cxn ang="0">
                    <a:pos x="0" y="7"/>
                  </a:cxn>
                  <a:cxn ang="0">
                    <a:pos x="1" y="8"/>
                  </a:cxn>
                  <a:cxn ang="0">
                    <a:pos x="5" y="9"/>
                  </a:cxn>
                  <a:cxn ang="0">
                    <a:pos x="7" y="10"/>
                  </a:cxn>
                  <a:cxn ang="0">
                    <a:pos x="11" y="10"/>
                  </a:cxn>
                  <a:cxn ang="0">
                    <a:pos x="14" y="9"/>
                  </a:cxn>
                  <a:cxn ang="0">
                    <a:pos x="17" y="8"/>
                  </a:cxn>
                  <a:cxn ang="0">
                    <a:pos x="18" y="6"/>
                  </a:cxn>
                  <a:cxn ang="0">
                    <a:pos x="18" y="4"/>
                  </a:cxn>
                  <a:cxn ang="0">
                    <a:pos x="17" y="3"/>
                  </a:cxn>
                  <a:cxn ang="0">
                    <a:pos x="15" y="1"/>
                  </a:cxn>
                  <a:cxn ang="0">
                    <a:pos x="12" y="0"/>
                  </a:cxn>
                  <a:cxn ang="0">
                    <a:pos x="9" y="0"/>
                  </a:cxn>
                </a:cxnLst>
                <a:rect l="0" t="0" r="r" b="b"/>
                <a:pathLst>
                  <a:path w="18" h="10">
                    <a:moveTo>
                      <a:pt x="9" y="0"/>
                    </a:moveTo>
                    <a:lnTo>
                      <a:pt x="6" y="1"/>
                    </a:lnTo>
                    <a:lnTo>
                      <a:pt x="2" y="3"/>
                    </a:lnTo>
                    <a:lnTo>
                      <a:pt x="1" y="5"/>
                    </a:lnTo>
                    <a:lnTo>
                      <a:pt x="0" y="7"/>
                    </a:lnTo>
                    <a:lnTo>
                      <a:pt x="1" y="8"/>
                    </a:lnTo>
                    <a:lnTo>
                      <a:pt x="5" y="9"/>
                    </a:lnTo>
                    <a:lnTo>
                      <a:pt x="7" y="10"/>
                    </a:lnTo>
                    <a:lnTo>
                      <a:pt x="11" y="10"/>
                    </a:lnTo>
                    <a:lnTo>
                      <a:pt x="14" y="9"/>
                    </a:lnTo>
                    <a:lnTo>
                      <a:pt x="17" y="8"/>
                    </a:lnTo>
                    <a:lnTo>
                      <a:pt x="18" y="6"/>
                    </a:lnTo>
                    <a:lnTo>
                      <a:pt x="18" y="4"/>
                    </a:lnTo>
                    <a:lnTo>
                      <a:pt x="17" y="3"/>
                    </a:lnTo>
                    <a:lnTo>
                      <a:pt x="15" y="1"/>
                    </a:lnTo>
                    <a:lnTo>
                      <a:pt x="12" y="0"/>
                    </a:lnTo>
                    <a:lnTo>
                      <a:pt x="9" y="0"/>
                    </a:lnTo>
                    <a:close/>
                  </a:path>
                </a:pathLst>
              </a:custGeom>
              <a:solidFill>
                <a:srgbClr val="FFC900"/>
              </a:solidFill>
              <a:ln w="9525">
                <a:noFill/>
                <a:round/>
                <a:headEnd/>
                <a:tailEnd/>
              </a:ln>
            </p:spPr>
            <p:txBody>
              <a:bodyPr/>
              <a:lstStyle/>
              <a:p>
                <a:endParaRPr lang="en-US"/>
              </a:p>
            </p:txBody>
          </p:sp>
          <p:sp>
            <p:nvSpPr>
              <p:cNvPr id="384186" name="Freeform 186"/>
              <p:cNvSpPr>
                <a:spLocks/>
              </p:cNvSpPr>
              <p:nvPr/>
            </p:nvSpPr>
            <p:spPr bwMode="auto">
              <a:xfrm>
                <a:off x="7007" y="1422"/>
                <a:ext cx="5" cy="2"/>
              </a:xfrm>
              <a:custGeom>
                <a:avLst/>
                <a:gdLst/>
                <a:ahLst/>
                <a:cxnLst>
                  <a:cxn ang="0">
                    <a:pos x="7" y="0"/>
                  </a:cxn>
                  <a:cxn ang="0">
                    <a:pos x="4" y="1"/>
                  </a:cxn>
                  <a:cxn ang="0">
                    <a:pos x="1" y="2"/>
                  </a:cxn>
                  <a:cxn ang="0">
                    <a:pos x="0" y="4"/>
                  </a:cxn>
                  <a:cxn ang="0">
                    <a:pos x="0" y="6"/>
                  </a:cxn>
                  <a:cxn ang="0">
                    <a:pos x="1" y="7"/>
                  </a:cxn>
                  <a:cxn ang="0">
                    <a:pos x="4" y="10"/>
                  </a:cxn>
                  <a:cxn ang="0">
                    <a:pos x="6" y="10"/>
                  </a:cxn>
                  <a:cxn ang="0">
                    <a:pos x="11" y="10"/>
                  </a:cxn>
                  <a:cxn ang="0">
                    <a:pos x="14" y="9"/>
                  </a:cxn>
                  <a:cxn ang="0">
                    <a:pos x="16" y="7"/>
                  </a:cxn>
                  <a:cxn ang="0">
                    <a:pos x="17" y="5"/>
                  </a:cxn>
                  <a:cxn ang="0">
                    <a:pos x="18" y="3"/>
                  </a:cxn>
                  <a:cxn ang="0">
                    <a:pos x="17" y="2"/>
                  </a:cxn>
                  <a:cxn ang="0">
                    <a:pos x="15" y="1"/>
                  </a:cxn>
                  <a:cxn ang="0">
                    <a:pos x="12" y="0"/>
                  </a:cxn>
                  <a:cxn ang="0">
                    <a:pos x="7" y="0"/>
                  </a:cxn>
                </a:cxnLst>
                <a:rect l="0" t="0" r="r" b="b"/>
                <a:pathLst>
                  <a:path w="18" h="10">
                    <a:moveTo>
                      <a:pt x="7" y="0"/>
                    </a:moveTo>
                    <a:lnTo>
                      <a:pt x="4" y="1"/>
                    </a:lnTo>
                    <a:lnTo>
                      <a:pt x="1" y="2"/>
                    </a:lnTo>
                    <a:lnTo>
                      <a:pt x="0" y="4"/>
                    </a:lnTo>
                    <a:lnTo>
                      <a:pt x="0" y="6"/>
                    </a:lnTo>
                    <a:lnTo>
                      <a:pt x="1" y="7"/>
                    </a:lnTo>
                    <a:lnTo>
                      <a:pt x="4" y="10"/>
                    </a:lnTo>
                    <a:lnTo>
                      <a:pt x="6" y="10"/>
                    </a:lnTo>
                    <a:lnTo>
                      <a:pt x="11" y="10"/>
                    </a:lnTo>
                    <a:lnTo>
                      <a:pt x="14" y="9"/>
                    </a:lnTo>
                    <a:lnTo>
                      <a:pt x="16" y="7"/>
                    </a:lnTo>
                    <a:lnTo>
                      <a:pt x="17" y="5"/>
                    </a:lnTo>
                    <a:lnTo>
                      <a:pt x="18" y="3"/>
                    </a:lnTo>
                    <a:lnTo>
                      <a:pt x="17" y="2"/>
                    </a:lnTo>
                    <a:lnTo>
                      <a:pt x="15" y="1"/>
                    </a:lnTo>
                    <a:lnTo>
                      <a:pt x="12" y="0"/>
                    </a:lnTo>
                    <a:lnTo>
                      <a:pt x="7" y="0"/>
                    </a:lnTo>
                    <a:close/>
                  </a:path>
                </a:pathLst>
              </a:custGeom>
              <a:solidFill>
                <a:srgbClr val="FFC900"/>
              </a:solidFill>
              <a:ln w="9525">
                <a:noFill/>
                <a:round/>
                <a:headEnd/>
                <a:tailEnd/>
              </a:ln>
            </p:spPr>
            <p:txBody>
              <a:bodyPr/>
              <a:lstStyle/>
              <a:p>
                <a:endParaRPr lang="en-US"/>
              </a:p>
            </p:txBody>
          </p:sp>
          <p:sp>
            <p:nvSpPr>
              <p:cNvPr id="384187" name="Freeform 187"/>
              <p:cNvSpPr>
                <a:spLocks/>
              </p:cNvSpPr>
              <p:nvPr/>
            </p:nvSpPr>
            <p:spPr bwMode="auto">
              <a:xfrm>
                <a:off x="7041" y="1405"/>
                <a:ext cx="62" cy="18"/>
              </a:xfrm>
              <a:custGeom>
                <a:avLst/>
                <a:gdLst/>
                <a:ahLst/>
                <a:cxnLst>
                  <a:cxn ang="0">
                    <a:pos x="242" y="34"/>
                  </a:cxn>
                  <a:cxn ang="0">
                    <a:pos x="249" y="57"/>
                  </a:cxn>
                  <a:cxn ang="0">
                    <a:pos x="247" y="72"/>
                  </a:cxn>
                  <a:cxn ang="0">
                    <a:pos x="169" y="67"/>
                  </a:cxn>
                  <a:cxn ang="0">
                    <a:pos x="51" y="46"/>
                  </a:cxn>
                  <a:cxn ang="0">
                    <a:pos x="0" y="36"/>
                  </a:cxn>
                  <a:cxn ang="0">
                    <a:pos x="25" y="11"/>
                  </a:cxn>
                  <a:cxn ang="0">
                    <a:pos x="46" y="0"/>
                  </a:cxn>
                  <a:cxn ang="0">
                    <a:pos x="154" y="20"/>
                  </a:cxn>
                  <a:cxn ang="0">
                    <a:pos x="242" y="34"/>
                  </a:cxn>
                </a:cxnLst>
                <a:rect l="0" t="0" r="r" b="b"/>
                <a:pathLst>
                  <a:path w="249" h="72">
                    <a:moveTo>
                      <a:pt x="242" y="34"/>
                    </a:moveTo>
                    <a:lnTo>
                      <a:pt x="249" y="57"/>
                    </a:lnTo>
                    <a:lnTo>
                      <a:pt x="247" y="72"/>
                    </a:lnTo>
                    <a:lnTo>
                      <a:pt x="169" y="67"/>
                    </a:lnTo>
                    <a:lnTo>
                      <a:pt x="51" y="46"/>
                    </a:lnTo>
                    <a:lnTo>
                      <a:pt x="0" y="36"/>
                    </a:lnTo>
                    <a:lnTo>
                      <a:pt x="25" y="11"/>
                    </a:lnTo>
                    <a:lnTo>
                      <a:pt x="46" y="0"/>
                    </a:lnTo>
                    <a:lnTo>
                      <a:pt x="154" y="20"/>
                    </a:lnTo>
                    <a:lnTo>
                      <a:pt x="242" y="34"/>
                    </a:lnTo>
                    <a:close/>
                  </a:path>
                </a:pathLst>
              </a:custGeom>
              <a:solidFill>
                <a:srgbClr val="8C4400"/>
              </a:solidFill>
              <a:ln w="9525">
                <a:noFill/>
                <a:round/>
                <a:headEnd/>
                <a:tailEnd/>
              </a:ln>
            </p:spPr>
            <p:txBody>
              <a:bodyPr/>
              <a:lstStyle/>
              <a:p>
                <a:endParaRPr lang="en-US"/>
              </a:p>
            </p:txBody>
          </p:sp>
          <p:sp>
            <p:nvSpPr>
              <p:cNvPr id="384188" name="Freeform 188"/>
              <p:cNvSpPr>
                <a:spLocks/>
              </p:cNvSpPr>
              <p:nvPr/>
            </p:nvSpPr>
            <p:spPr bwMode="auto">
              <a:xfrm>
                <a:off x="7023" y="1401"/>
                <a:ext cx="25" cy="13"/>
              </a:xfrm>
              <a:custGeom>
                <a:avLst/>
                <a:gdLst/>
                <a:ahLst/>
                <a:cxnLst>
                  <a:cxn ang="0">
                    <a:pos x="98" y="13"/>
                  </a:cxn>
                  <a:cxn ang="0">
                    <a:pos x="72" y="29"/>
                  </a:cxn>
                  <a:cxn ang="0">
                    <a:pos x="56" y="52"/>
                  </a:cxn>
                  <a:cxn ang="0">
                    <a:pos x="0" y="39"/>
                  </a:cxn>
                  <a:cxn ang="0">
                    <a:pos x="16" y="11"/>
                  </a:cxn>
                  <a:cxn ang="0">
                    <a:pos x="44" y="0"/>
                  </a:cxn>
                  <a:cxn ang="0">
                    <a:pos x="98" y="13"/>
                  </a:cxn>
                </a:cxnLst>
                <a:rect l="0" t="0" r="r" b="b"/>
                <a:pathLst>
                  <a:path w="98" h="52">
                    <a:moveTo>
                      <a:pt x="98" y="13"/>
                    </a:moveTo>
                    <a:lnTo>
                      <a:pt x="72" y="29"/>
                    </a:lnTo>
                    <a:lnTo>
                      <a:pt x="56" y="52"/>
                    </a:lnTo>
                    <a:lnTo>
                      <a:pt x="0" y="39"/>
                    </a:lnTo>
                    <a:lnTo>
                      <a:pt x="16" y="11"/>
                    </a:lnTo>
                    <a:lnTo>
                      <a:pt x="44" y="0"/>
                    </a:lnTo>
                    <a:lnTo>
                      <a:pt x="98" y="13"/>
                    </a:lnTo>
                    <a:close/>
                  </a:path>
                </a:pathLst>
              </a:custGeom>
              <a:solidFill>
                <a:srgbClr val="8C4400"/>
              </a:solidFill>
              <a:ln w="9525">
                <a:noFill/>
                <a:round/>
                <a:headEnd/>
                <a:tailEnd/>
              </a:ln>
            </p:spPr>
            <p:txBody>
              <a:bodyPr/>
              <a:lstStyle/>
              <a:p>
                <a:endParaRPr lang="en-US"/>
              </a:p>
            </p:txBody>
          </p:sp>
          <p:sp>
            <p:nvSpPr>
              <p:cNvPr id="384189" name="Freeform 189"/>
              <p:cNvSpPr>
                <a:spLocks/>
              </p:cNvSpPr>
              <p:nvPr/>
            </p:nvSpPr>
            <p:spPr bwMode="auto">
              <a:xfrm>
                <a:off x="7042" y="1410"/>
                <a:ext cx="61" cy="13"/>
              </a:xfrm>
              <a:custGeom>
                <a:avLst/>
                <a:gdLst/>
                <a:ahLst/>
                <a:cxnLst>
                  <a:cxn ang="0">
                    <a:pos x="243" y="40"/>
                  </a:cxn>
                  <a:cxn ang="0">
                    <a:pos x="227" y="39"/>
                  </a:cxn>
                  <a:cxn ang="0">
                    <a:pos x="211" y="37"/>
                  </a:cxn>
                  <a:cxn ang="0">
                    <a:pos x="197" y="36"/>
                  </a:cxn>
                  <a:cxn ang="0">
                    <a:pos x="182" y="34"/>
                  </a:cxn>
                  <a:cxn ang="0">
                    <a:pos x="167" y="31"/>
                  </a:cxn>
                  <a:cxn ang="0">
                    <a:pos x="154" y="29"/>
                  </a:cxn>
                  <a:cxn ang="0">
                    <a:pos x="139" y="27"/>
                  </a:cxn>
                  <a:cxn ang="0">
                    <a:pos x="126" y="25"/>
                  </a:cxn>
                  <a:cxn ang="0">
                    <a:pos x="112" y="23"/>
                  </a:cxn>
                  <a:cxn ang="0">
                    <a:pos x="97" y="20"/>
                  </a:cxn>
                  <a:cxn ang="0">
                    <a:pos x="84" y="18"/>
                  </a:cxn>
                  <a:cxn ang="0">
                    <a:pos x="69" y="15"/>
                  </a:cxn>
                  <a:cxn ang="0">
                    <a:pos x="56" y="12"/>
                  </a:cxn>
                  <a:cxn ang="0">
                    <a:pos x="41" y="7"/>
                  </a:cxn>
                  <a:cxn ang="0">
                    <a:pos x="25" y="4"/>
                  </a:cxn>
                  <a:cxn ang="0">
                    <a:pos x="11" y="0"/>
                  </a:cxn>
                  <a:cxn ang="0">
                    <a:pos x="0" y="21"/>
                  </a:cxn>
                  <a:cxn ang="0">
                    <a:pos x="15" y="23"/>
                  </a:cxn>
                  <a:cxn ang="0">
                    <a:pos x="29" y="25"/>
                  </a:cxn>
                  <a:cxn ang="0">
                    <a:pos x="44" y="28"/>
                  </a:cxn>
                  <a:cxn ang="0">
                    <a:pos x="59" y="30"/>
                  </a:cxn>
                  <a:cxn ang="0">
                    <a:pos x="73" y="32"/>
                  </a:cxn>
                  <a:cxn ang="0">
                    <a:pos x="87" y="35"/>
                  </a:cxn>
                  <a:cxn ang="0">
                    <a:pos x="102" y="37"/>
                  </a:cxn>
                  <a:cxn ang="0">
                    <a:pos x="116" y="39"/>
                  </a:cxn>
                  <a:cxn ang="0">
                    <a:pos x="131" y="41"/>
                  </a:cxn>
                  <a:cxn ang="0">
                    <a:pos x="146" y="43"/>
                  </a:cxn>
                  <a:cxn ang="0">
                    <a:pos x="159" y="44"/>
                  </a:cxn>
                  <a:cxn ang="0">
                    <a:pos x="174" y="46"/>
                  </a:cxn>
                  <a:cxn ang="0">
                    <a:pos x="188" y="48"/>
                  </a:cxn>
                  <a:cxn ang="0">
                    <a:pos x="203" y="49"/>
                  </a:cxn>
                  <a:cxn ang="0">
                    <a:pos x="218" y="51"/>
                  </a:cxn>
                  <a:cxn ang="0">
                    <a:pos x="232" y="52"/>
                  </a:cxn>
                  <a:cxn ang="0">
                    <a:pos x="243" y="40"/>
                  </a:cxn>
                </a:cxnLst>
                <a:rect l="0" t="0" r="r" b="b"/>
                <a:pathLst>
                  <a:path w="243" h="52">
                    <a:moveTo>
                      <a:pt x="243" y="40"/>
                    </a:moveTo>
                    <a:lnTo>
                      <a:pt x="227" y="39"/>
                    </a:lnTo>
                    <a:lnTo>
                      <a:pt x="211" y="37"/>
                    </a:lnTo>
                    <a:lnTo>
                      <a:pt x="197" y="36"/>
                    </a:lnTo>
                    <a:lnTo>
                      <a:pt x="182" y="34"/>
                    </a:lnTo>
                    <a:lnTo>
                      <a:pt x="167" y="31"/>
                    </a:lnTo>
                    <a:lnTo>
                      <a:pt x="154" y="29"/>
                    </a:lnTo>
                    <a:lnTo>
                      <a:pt x="139" y="27"/>
                    </a:lnTo>
                    <a:lnTo>
                      <a:pt x="126" y="25"/>
                    </a:lnTo>
                    <a:lnTo>
                      <a:pt x="112" y="23"/>
                    </a:lnTo>
                    <a:lnTo>
                      <a:pt x="97" y="20"/>
                    </a:lnTo>
                    <a:lnTo>
                      <a:pt x="84" y="18"/>
                    </a:lnTo>
                    <a:lnTo>
                      <a:pt x="69" y="15"/>
                    </a:lnTo>
                    <a:lnTo>
                      <a:pt x="56" y="12"/>
                    </a:lnTo>
                    <a:lnTo>
                      <a:pt x="41" y="7"/>
                    </a:lnTo>
                    <a:lnTo>
                      <a:pt x="25" y="4"/>
                    </a:lnTo>
                    <a:lnTo>
                      <a:pt x="11" y="0"/>
                    </a:lnTo>
                    <a:lnTo>
                      <a:pt x="0" y="21"/>
                    </a:lnTo>
                    <a:lnTo>
                      <a:pt x="15" y="23"/>
                    </a:lnTo>
                    <a:lnTo>
                      <a:pt x="29" y="25"/>
                    </a:lnTo>
                    <a:lnTo>
                      <a:pt x="44" y="28"/>
                    </a:lnTo>
                    <a:lnTo>
                      <a:pt x="59" y="30"/>
                    </a:lnTo>
                    <a:lnTo>
                      <a:pt x="73" y="32"/>
                    </a:lnTo>
                    <a:lnTo>
                      <a:pt x="87" y="35"/>
                    </a:lnTo>
                    <a:lnTo>
                      <a:pt x="102" y="37"/>
                    </a:lnTo>
                    <a:lnTo>
                      <a:pt x="116" y="39"/>
                    </a:lnTo>
                    <a:lnTo>
                      <a:pt x="131" y="41"/>
                    </a:lnTo>
                    <a:lnTo>
                      <a:pt x="146" y="43"/>
                    </a:lnTo>
                    <a:lnTo>
                      <a:pt x="159" y="44"/>
                    </a:lnTo>
                    <a:lnTo>
                      <a:pt x="174" y="46"/>
                    </a:lnTo>
                    <a:lnTo>
                      <a:pt x="188" y="48"/>
                    </a:lnTo>
                    <a:lnTo>
                      <a:pt x="203" y="49"/>
                    </a:lnTo>
                    <a:lnTo>
                      <a:pt x="218" y="51"/>
                    </a:lnTo>
                    <a:lnTo>
                      <a:pt x="232" y="52"/>
                    </a:lnTo>
                    <a:lnTo>
                      <a:pt x="243" y="40"/>
                    </a:lnTo>
                    <a:close/>
                  </a:path>
                </a:pathLst>
              </a:custGeom>
              <a:solidFill>
                <a:srgbClr val="B76B05"/>
              </a:solidFill>
              <a:ln w="9525">
                <a:noFill/>
                <a:round/>
                <a:headEnd/>
                <a:tailEnd/>
              </a:ln>
            </p:spPr>
            <p:txBody>
              <a:bodyPr/>
              <a:lstStyle/>
              <a:p>
                <a:endParaRPr lang="en-US"/>
              </a:p>
            </p:txBody>
          </p:sp>
          <p:sp>
            <p:nvSpPr>
              <p:cNvPr id="384190" name="Freeform 190"/>
              <p:cNvSpPr>
                <a:spLocks/>
              </p:cNvSpPr>
              <p:nvPr/>
            </p:nvSpPr>
            <p:spPr bwMode="auto">
              <a:xfrm>
                <a:off x="7024" y="1406"/>
                <a:ext cx="15" cy="8"/>
              </a:xfrm>
              <a:custGeom>
                <a:avLst/>
                <a:gdLst/>
                <a:ahLst/>
                <a:cxnLst>
                  <a:cxn ang="0">
                    <a:pos x="59" y="15"/>
                  </a:cxn>
                  <a:cxn ang="0">
                    <a:pos x="7" y="0"/>
                  </a:cxn>
                  <a:cxn ang="0">
                    <a:pos x="0" y="15"/>
                  </a:cxn>
                  <a:cxn ang="0">
                    <a:pos x="53" y="31"/>
                  </a:cxn>
                  <a:cxn ang="0">
                    <a:pos x="54" y="29"/>
                  </a:cxn>
                  <a:cxn ang="0">
                    <a:pos x="58" y="24"/>
                  </a:cxn>
                  <a:cxn ang="0">
                    <a:pos x="60" y="19"/>
                  </a:cxn>
                  <a:cxn ang="0">
                    <a:pos x="59" y="15"/>
                  </a:cxn>
                </a:cxnLst>
                <a:rect l="0" t="0" r="r" b="b"/>
                <a:pathLst>
                  <a:path w="60" h="31">
                    <a:moveTo>
                      <a:pt x="59" y="15"/>
                    </a:moveTo>
                    <a:lnTo>
                      <a:pt x="7" y="0"/>
                    </a:lnTo>
                    <a:lnTo>
                      <a:pt x="0" y="15"/>
                    </a:lnTo>
                    <a:lnTo>
                      <a:pt x="53" y="31"/>
                    </a:lnTo>
                    <a:lnTo>
                      <a:pt x="54" y="29"/>
                    </a:lnTo>
                    <a:lnTo>
                      <a:pt x="58" y="24"/>
                    </a:lnTo>
                    <a:lnTo>
                      <a:pt x="60" y="19"/>
                    </a:lnTo>
                    <a:lnTo>
                      <a:pt x="59" y="15"/>
                    </a:lnTo>
                    <a:close/>
                  </a:path>
                </a:pathLst>
              </a:custGeom>
              <a:solidFill>
                <a:srgbClr val="B76B05"/>
              </a:solidFill>
              <a:ln w="9525">
                <a:noFill/>
                <a:round/>
                <a:headEnd/>
                <a:tailEnd/>
              </a:ln>
            </p:spPr>
            <p:txBody>
              <a:bodyPr/>
              <a:lstStyle/>
              <a:p>
                <a:endParaRPr lang="en-US"/>
              </a:p>
            </p:txBody>
          </p:sp>
          <p:sp>
            <p:nvSpPr>
              <p:cNvPr id="384191" name="Freeform 191"/>
              <p:cNvSpPr>
                <a:spLocks/>
              </p:cNvSpPr>
              <p:nvPr/>
            </p:nvSpPr>
            <p:spPr bwMode="auto">
              <a:xfrm>
                <a:off x="7037" y="1377"/>
                <a:ext cx="81" cy="33"/>
              </a:xfrm>
              <a:custGeom>
                <a:avLst/>
                <a:gdLst/>
                <a:ahLst/>
                <a:cxnLst>
                  <a:cxn ang="0">
                    <a:pos x="325" y="42"/>
                  </a:cxn>
                  <a:cxn ang="0">
                    <a:pos x="270" y="132"/>
                  </a:cxn>
                  <a:cxn ang="0">
                    <a:pos x="175" y="120"/>
                  </a:cxn>
                  <a:cxn ang="0">
                    <a:pos x="95" y="102"/>
                  </a:cxn>
                  <a:cxn ang="0">
                    <a:pos x="0" y="81"/>
                  </a:cxn>
                  <a:cxn ang="0">
                    <a:pos x="70" y="0"/>
                  </a:cxn>
                  <a:cxn ang="0">
                    <a:pos x="325" y="42"/>
                  </a:cxn>
                </a:cxnLst>
                <a:rect l="0" t="0" r="r" b="b"/>
                <a:pathLst>
                  <a:path w="325" h="132">
                    <a:moveTo>
                      <a:pt x="325" y="42"/>
                    </a:moveTo>
                    <a:lnTo>
                      <a:pt x="270" y="132"/>
                    </a:lnTo>
                    <a:lnTo>
                      <a:pt x="175" y="120"/>
                    </a:lnTo>
                    <a:lnTo>
                      <a:pt x="95" y="102"/>
                    </a:lnTo>
                    <a:lnTo>
                      <a:pt x="0" y="81"/>
                    </a:lnTo>
                    <a:lnTo>
                      <a:pt x="70" y="0"/>
                    </a:lnTo>
                    <a:lnTo>
                      <a:pt x="325" y="42"/>
                    </a:lnTo>
                    <a:close/>
                  </a:path>
                </a:pathLst>
              </a:custGeom>
              <a:solidFill>
                <a:srgbClr val="B76B05"/>
              </a:solidFill>
              <a:ln w="9525">
                <a:noFill/>
                <a:round/>
                <a:headEnd/>
                <a:tailEnd/>
              </a:ln>
            </p:spPr>
            <p:txBody>
              <a:bodyPr/>
              <a:lstStyle/>
              <a:p>
                <a:endParaRPr lang="en-US"/>
              </a:p>
            </p:txBody>
          </p:sp>
          <p:sp>
            <p:nvSpPr>
              <p:cNvPr id="384192" name="Freeform 192"/>
              <p:cNvSpPr>
                <a:spLocks/>
              </p:cNvSpPr>
              <p:nvPr/>
            </p:nvSpPr>
            <p:spPr bwMode="auto">
              <a:xfrm>
                <a:off x="7072" y="1361"/>
                <a:ext cx="81" cy="16"/>
              </a:xfrm>
              <a:custGeom>
                <a:avLst/>
                <a:gdLst/>
                <a:ahLst/>
                <a:cxnLst>
                  <a:cxn ang="0">
                    <a:pos x="321" y="47"/>
                  </a:cxn>
                  <a:cxn ang="0">
                    <a:pos x="31" y="0"/>
                  </a:cxn>
                  <a:cxn ang="0">
                    <a:pos x="0" y="20"/>
                  </a:cxn>
                  <a:cxn ang="0">
                    <a:pos x="321" y="67"/>
                  </a:cxn>
                  <a:cxn ang="0">
                    <a:pos x="321" y="47"/>
                  </a:cxn>
                </a:cxnLst>
                <a:rect l="0" t="0" r="r" b="b"/>
                <a:pathLst>
                  <a:path w="321" h="67">
                    <a:moveTo>
                      <a:pt x="321" y="47"/>
                    </a:moveTo>
                    <a:lnTo>
                      <a:pt x="31" y="0"/>
                    </a:lnTo>
                    <a:lnTo>
                      <a:pt x="0" y="20"/>
                    </a:lnTo>
                    <a:lnTo>
                      <a:pt x="321" y="67"/>
                    </a:lnTo>
                    <a:lnTo>
                      <a:pt x="321" y="47"/>
                    </a:lnTo>
                    <a:close/>
                  </a:path>
                </a:pathLst>
              </a:custGeom>
              <a:solidFill>
                <a:srgbClr val="8C4400"/>
              </a:solidFill>
              <a:ln w="9525">
                <a:noFill/>
                <a:round/>
                <a:headEnd/>
                <a:tailEnd/>
              </a:ln>
            </p:spPr>
            <p:txBody>
              <a:bodyPr/>
              <a:lstStyle/>
              <a:p>
                <a:endParaRPr lang="en-US"/>
              </a:p>
            </p:txBody>
          </p:sp>
          <p:sp>
            <p:nvSpPr>
              <p:cNvPr id="384193" name="Freeform 193"/>
              <p:cNvSpPr>
                <a:spLocks/>
              </p:cNvSpPr>
              <p:nvPr/>
            </p:nvSpPr>
            <p:spPr bwMode="auto">
              <a:xfrm>
                <a:off x="7177" y="1379"/>
                <a:ext cx="18" cy="7"/>
              </a:xfrm>
              <a:custGeom>
                <a:avLst/>
                <a:gdLst/>
                <a:ahLst/>
                <a:cxnLst>
                  <a:cxn ang="0">
                    <a:pos x="65" y="7"/>
                  </a:cxn>
                  <a:cxn ang="0">
                    <a:pos x="72" y="30"/>
                  </a:cxn>
                  <a:cxn ang="0">
                    <a:pos x="0" y="20"/>
                  </a:cxn>
                  <a:cxn ang="0">
                    <a:pos x="20" y="0"/>
                  </a:cxn>
                  <a:cxn ang="0">
                    <a:pos x="65" y="7"/>
                  </a:cxn>
                </a:cxnLst>
                <a:rect l="0" t="0" r="r" b="b"/>
                <a:pathLst>
                  <a:path w="72" h="30">
                    <a:moveTo>
                      <a:pt x="65" y="7"/>
                    </a:moveTo>
                    <a:lnTo>
                      <a:pt x="72" y="30"/>
                    </a:lnTo>
                    <a:lnTo>
                      <a:pt x="0" y="20"/>
                    </a:lnTo>
                    <a:lnTo>
                      <a:pt x="20" y="0"/>
                    </a:lnTo>
                    <a:lnTo>
                      <a:pt x="65" y="7"/>
                    </a:lnTo>
                    <a:close/>
                  </a:path>
                </a:pathLst>
              </a:custGeom>
              <a:solidFill>
                <a:srgbClr val="8C4400"/>
              </a:solidFill>
              <a:ln w="9525">
                <a:noFill/>
                <a:round/>
                <a:headEnd/>
                <a:tailEnd/>
              </a:ln>
            </p:spPr>
            <p:txBody>
              <a:bodyPr/>
              <a:lstStyle/>
              <a:p>
                <a:endParaRPr lang="en-US"/>
              </a:p>
            </p:txBody>
          </p:sp>
          <p:sp>
            <p:nvSpPr>
              <p:cNvPr id="384194" name="Freeform 194"/>
              <p:cNvSpPr>
                <a:spLocks/>
              </p:cNvSpPr>
              <p:nvPr/>
            </p:nvSpPr>
            <p:spPr bwMode="auto">
              <a:xfrm>
                <a:off x="7200" y="1384"/>
                <a:ext cx="16" cy="7"/>
              </a:xfrm>
              <a:custGeom>
                <a:avLst/>
                <a:gdLst/>
                <a:ahLst/>
                <a:cxnLst>
                  <a:cxn ang="0">
                    <a:pos x="52" y="3"/>
                  </a:cxn>
                  <a:cxn ang="0">
                    <a:pos x="65" y="30"/>
                  </a:cxn>
                  <a:cxn ang="0">
                    <a:pos x="0" y="17"/>
                  </a:cxn>
                  <a:cxn ang="0">
                    <a:pos x="15" y="0"/>
                  </a:cxn>
                  <a:cxn ang="0">
                    <a:pos x="52" y="3"/>
                  </a:cxn>
                </a:cxnLst>
                <a:rect l="0" t="0" r="r" b="b"/>
                <a:pathLst>
                  <a:path w="65" h="30">
                    <a:moveTo>
                      <a:pt x="52" y="3"/>
                    </a:moveTo>
                    <a:lnTo>
                      <a:pt x="65" y="30"/>
                    </a:lnTo>
                    <a:lnTo>
                      <a:pt x="0" y="17"/>
                    </a:lnTo>
                    <a:lnTo>
                      <a:pt x="15" y="0"/>
                    </a:lnTo>
                    <a:lnTo>
                      <a:pt x="52" y="3"/>
                    </a:lnTo>
                    <a:close/>
                  </a:path>
                </a:pathLst>
              </a:custGeom>
              <a:solidFill>
                <a:srgbClr val="8C4400"/>
              </a:solidFill>
              <a:ln w="9525">
                <a:noFill/>
                <a:round/>
                <a:headEnd/>
                <a:tailEnd/>
              </a:ln>
            </p:spPr>
            <p:txBody>
              <a:bodyPr/>
              <a:lstStyle/>
              <a:p>
                <a:endParaRPr lang="en-US"/>
              </a:p>
            </p:txBody>
          </p:sp>
          <p:sp>
            <p:nvSpPr>
              <p:cNvPr id="384195" name="Freeform 195"/>
              <p:cNvSpPr>
                <a:spLocks/>
              </p:cNvSpPr>
              <p:nvPr/>
            </p:nvSpPr>
            <p:spPr bwMode="auto">
              <a:xfrm>
                <a:off x="7247" y="1390"/>
                <a:ext cx="17" cy="8"/>
              </a:xfrm>
              <a:custGeom>
                <a:avLst/>
                <a:gdLst/>
                <a:ahLst/>
                <a:cxnLst>
                  <a:cxn ang="0">
                    <a:pos x="60" y="11"/>
                  </a:cxn>
                  <a:cxn ang="0">
                    <a:pos x="70" y="34"/>
                  </a:cxn>
                  <a:cxn ang="0">
                    <a:pos x="0" y="17"/>
                  </a:cxn>
                  <a:cxn ang="0">
                    <a:pos x="17" y="0"/>
                  </a:cxn>
                  <a:cxn ang="0">
                    <a:pos x="60" y="11"/>
                  </a:cxn>
                </a:cxnLst>
                <a:rect l="0" t="0" r="r" b="b"/>
                <a:pathLst>
                  <a:path w="70" h="34">
                    <a:moveTo>
                      <a:pt x="60" y="11"/>
                    </a:moveTo>
                    <a:lnTo>
                      <a:pt x="70" y="34"/>
                    </a:lnTo>
                    <a:lnTo>
                      <a:pt x="0" y="17"/>
                    </a:lnTo>
                    <a:lnTo>
                      <a:pt x="17" y="0"/>
                    </a:lnTo>
                    <a:lnTo>
                      <a:pt x="60" y="11"/>
                    </a:lnTo>
                    <a:close/>
                  </a:path>
                </a:pathLst>
              </a:custGeom>
              <a:solidFill>
                <a:srgbClr val="8C4400"/>
              </a:solidFill>
              <a:ln w="9525">
                <a:noFill/>
                <a:round/>
                <a:headEnd/>
                <a:tailEnd/>
              </a:ln>
            </p:spPr>
            <p:txBody>
              <a:bodyPr/>
              <a:lstStyle/>
              <a:p>
                <a:endParaRPr lang="en-US"/>
              </a:p>
            </p:txBody>
          </p:sp>
          <p:sp>
            <p:nvSpPr>
              <p:cNvPr id="384196" name="Freeform 196"/>
              <p:cNvSpPr>
                <a:spLocks/>
              </p:cNvSpPr>
              <p:nvPr/>
            </p:nvSpPr>
            <p:spPr bwMode="auto">
              <a:xfrm>
                <a:off x="7224" y="1385"/>
                <a:ext cx="15" cy="9"/>
              </a:xfrm>
              <a:custGeom>
                <a:avLst/>
                <a:gdLst/>
                <a:ahLst/>
                <a:cxnLst>
                  <a:cxn ang="0">
                    <a:pos x="57" y="10"/>
                  </a:cxn>
                  <a:cxn ang="0">
                    <a:pos x="63" y="33"/>
                  </a:cxn>
                  <a:cxn ang="0">
                    <a:pos x="0" y="23"/>
                  </a:cxn>
                  <a:cxn ang="0">
                    <a:pos x="14" y="0"/>
                  </a:cxn>
                  <a:cxn ang="0">
                    <a:pos x="57" y="10"/>
                  </a:cxn>
                </a:cxnLst>
                <a:rect l="0" t="0" r="r" b="b"/>
                <a:pathLst>
                  <a:path w="63" h="33">
                    <a:moveTo>
                      <a:pt x="57" y="10"/>
                    </a:moveTo>
                    <a:lnTo>
                      <a:pt x="63" y="33"/>
                    </a:lnTo>
                    <a:lnTo>
                      <a:pt x="0" y="23"/>
                    </a:lnTo>
                    <a:lnTo>
                      <a:pt x="14" y="0"/>
                    </a:lnTo>
                    <a:lnTo>
                      <a:pt x="57" y="10"/>
                    </a:lnTo>
                    <a:close/>
                  </a:path>
                </a:pathLst>
              </a:custGeom>
              <a:solidFill>
                <a:srgbClr val="8C4400"/>
              </a:solidFill>
              <a:ln w="9525">
                <a:noFill/>
                <a:round/>
                <a:headEnd/>
                <a:tailEnd/>
              </a:ln>
            </p:spPr>
            <p:txBody>
              <a:bodyPr/>
              <a:lstStyle/>
              <a:p>
                <a:endParaRPr lang="en-US"/>
              </a:p>
            </p:txBody>
          </p:sp>
          <p:sp>
            <p:nvSpPr>
              <p:cNvPr id="384197" name="Freeform 197"/>
              <p:cNvSpPr>
                <a:spLocks/>
              </p:cNvSpPr>
              <p:nvPr/>
            </p:nvSpPr>
            <p:spPr bwMode="auto">
              <a:xfrm>
                <a:off x="7159" y="1376"/>
                <a:ext cx="14" cy="8"/>
              </a:xfrm>
              <a:custGeom>
                <a:avLst/>
                <a:gdLst/>
                <a:ahLst/>
                <a:cxnLst>
                  <a:cxn ang="0">
                    <a:pos x="52" y="7"/>
                  </a:cxn>
                  <a:cxn ang="0">
                    <a:pos x="55" y="30"/>
                  </a:cxn>
                  <a:cxn ang="0">
                    <a:pos x="0" y="20"/>
                  </a:cxn>
                  <a:cxn ang="0">
                    <a:pos x="9" y="0"/>
                  </a:cxn>
                  <a:cxn ang="0">
                    <a:pos x="52" y="7"/>
                  </a:cxn>
                </a:cxnLst>
                <a:rect l="0" t="0" r="r" b="b"/>
                <a:pathLst>
                  <a:path w="55" h="30">
                    <a:moveTo>
                      <a:pt x="52" y="7"/>
                    </a:moveTo>
                    <a:lnTo>
                      <a:pt x="55" y="30"/>
                    </a:lnTo>
                    <a:lnTo>
                      <a:pt x="0" y="20"/>
                    </a:lnTo>
                    <a:lnTo>
                      <a:pt x="9" y="0"/>
                    </a:lnTo>
                    <a:lnTo>
                      <a:pt x="52" y="7"/>
                    </a:lnTo>
                    <a:close/>
                  </a:path>
                </a:pathLst>
              </a:custGeom>
              <a:solidFill>
                <a:srgbClr val="8C4400"/>
              </a:solidFill>
              <a:ln w="9525">
                <a:noFill/>
                <a:round/>
                <a:headEnd/>
                <a:tailEnd/>
              </a:ln>
            </p:spPr>
            <p:txBody>
              <a:bodyPr/>
              <a:lstStyle/>
              <a:p>
                <a:endParaRPr lang="en-US"/>
              </a:p>
            </p:txBody>
          </p:sp>
          <p:sp>
            <p:nvSpPr>
              <p:cNvPr id="384198" name="Freeform 198"/>
              <p:cNvSpPr>
                <a:spLocks/>
              </p:cNvSpPr>
              <p:nvPr/>
            </p:nvSpPr>
            <p:spPr bwMode="auto">
              <a:xfrm>
                <a:off x="7052" y="1359"/>
                <a:ext cx="16" cy="7"/>
              </a:xfrm>
              <a:custGeom>
                <a:avLst/>
                <a:gdLst/>
                <a:ahLst/>
                <a:cxnLst>
                  <a:cxn ang="0">
                    <a:pos x="56" y="12"/>
                  </a:cxn>
                  <a:cxn ang="0">
                    <a:pos x="63" y="26"/>
                  </a:cxn>
                  <a:cxn ang="0">
                    <a:pos x="0" y="17"/>
                  </a:cxn>
                  <a:cxn ang="0">
                    <a:pos x="6" y="0"/>
                  </a:cxn>
                  <a:cxn ang="0">
                    <a:pos x="8" y="0"/>
                  </a:cxn>
                  <a:cxn ang="0">
                    <a:pos x="15" y="1"/>
                  </a:cxn>
                  <a:cxn ang="0">
                    <a:pos x="22" y="2"/>
                  </a:cxn>
                  <a:cxn ang="0">
                    <a:pos x="31" y="4"/>
                  </a:cxn>
                  <a:cxn ang="0">
                    <a:pos x="41" y="6"/>
                  </a:cxn>
                  <a:cxn ang="0">
                    <a:pos x="49" y="8"/>
                  </a:cxn>
                  <a:cxn ang="0">
                    <a:pos x="54" y="10"/>
                  </a:cxn>
                  <a:cxn ang="0">
                    <a:pos x="56" y="12"/>
                  </a:cxn>
                </a:cxnLst>
                <a:rect l="0" t="0" r="r" b="b"/>
                <a:pathLst>
                  <a:path w="63" h="26">
                    <a:moveTo>
                      <a:pt x="56" y="12"/>
                    </a:moveTo>
                    <a:lnTo>
                      <a:pt x="63" y="26"/>
                    </a:lnTo>
                    <a:lnTo>
                      <a:pt x="0" y="17"/>
                    </a:lnTo>
                    <a:lnTo>
                      <a:pt x="6" y="0"/>
                    </a:lnTo>
                    <a:lnTo>
                      <a:pt x="8" y="0"/>
                    </a:lnTo>
                    <a:lnTo>
                      <a:pt x="15" y="1"/>
                    </a:lnTo>
                    <a:lnTo>
                      <a:pt x="22" y="2"/>
                    </a:lnTo>
                    <a:lnTo>
                      <a:pt x="31" y="4"/>
                    </a:lnTo>
                    <a:lnTo>
                      <a:pt x="41" y="6"/>
                    </a:lnTo>
                    <a:lnTo>
                      <a:pt x="49" y="8"/>
                    </a:lnTo>
                    <a:lnTo>
                      <a:pt x="54" y="10"/>
                    </a:lnTo>
                    <a:lnTo>
                      <a:pt x="56" y="12"/>
                    </a:lnTo>
                    <a:close/>
                  </a:path>
                </a:pathLst>
              </a:custGeom>
              <a:solidFill>
                <a:srgbClr val="8C4400"/>
              </a:solidFill>
              <a:ln w="9525">
                <a:noFill/>
                <a:round/>
                <a:headEnd/>
                <a:tailEnd/>
              </a:ln>
            </p:spPr>
            <p:txBody>
              <a:bodyPr/>
              <a:lstStyle/>
              <a:p>
                <a:endParaRPr lang="en-US"/>
              </a:p>
            </p:txBody>
          </p:sp>
          <p:sp>
            <p:nvSpPr>
              <p:cNvPr id="384199" name="Freeform 199"/>
              <p:cNvSpPr>
                <a:spLocks/>
              </p:cNvSpPr>
              <p:nvPr/>
            </p:nvSpPr>
            <p:spPr bwMode="auto">
              <a:xfrm>
                <a:off x="7031" y="1356"/>
                <a:ext cx="16" cy="7"/>
              </a:xfrm>
              <a:custGeom>
                <a:avLst/>
                <a:gdLst/>
                <a:ahLst/>
                <a:cxnLst>
                  <a:cxn ang="0">
                    <a:pos x="60" y="5"/>
                  </a:cxn>
                  <a:cxn ang="0">
                    <a:pos x="63" y="29"/>
                  </a:cxn>
                  <a:cxn ang="0">
                    <a:pos x="0" y="19"/>
                  </a:cxn>
                  <a:cxn ang="0">
                    <a:pos x="19" y="0"/>
                  </a:cxn>
                  <a:cxn ang="0">
                    <a:pos x="60" y="5"/>
                  </a:cxn>
                </a:cxnLst>
                <a:rect l="0" t="0" r="r" b="b"/>
                <a:pathLst>
                  <a:path w="63" h="29">
                    <a:moveTo>
                      <a:pt x="60" y="5"/>
                    </a:moveTo>
                    <a:lnTo>
                      <a:pt x="63" y="29"/>
                    </a:lnTo>
                    <a:lnTo>
                      <a:pt x="0" y="19"/>
                    </a:lnTo>
                    <a:lnTo>
                      <a:pt x="19" y="0"/>
                    </a:lnTo>
                    <a:lnTo>
                      <a:pt x="60" y="5"/>
                    </a:lnTo>
                    <a:close/>
                  </a:path>
                </a:pathLst>
              </a:custGeom>
              <a:solidFill>
                <a:srgbClr val="8C4400"/>
              </a:solidFill>
              <a:ln w="9525">
                <a:noFill/>
                <a:round/>
                <a:headEnd/>
                <a:tailEnd/>
              </a:ln>
            </p:spPr>
            <p:txBody>
              <a:bodyPr/>
              <a:lstStyle/>
              <a:p>
                <a:endParaRPr lang="en-US"/>
              </a:p>
            </p:txBody>
          </p:sp>
          <p:sp>
            <p:nvSpPr>
              <p:cNvPr id="384200" name="Freeform 200"/>
              <p:cNvSpPr>
                <a:spLocks/>
              </p:cNvSpPr>
              <p:nvPr/>
            </p:nvSpPr>
            <p:spPr bwMode="auto">
              <a:xfrm>
                <a:off x="7015" y="1354"/>
                <a:ext cx="13" cy="6"/>
              </a:xfrm>
              <a:custGeom>
                <a:avLst/>
                <a:gdLst/>
                <a:ahLst/>
                <a:cxnLst>
                  <a:cxn ang="0">
                    <a:pos x="50" y="7"/>
                  </a:cxn>
                  <a:cxn ang="0">
                    <a:pos x="53" y="25"/>
                  </a:cxn>
                  <a:cxn ang="0">
                    <a:pos x="0" y="18"/>
                  </a:cxn>
                  <a:cxn ang="0">
                    <a:pos x="14" y="0"/>
                  </a:cxn>
                  <a:cxn ang="0">
                    <a:pos x="50" y="7"/>
                  </a:cxn>
                </a:cxnLst>
                <a:rect l="0" t="0" r="r" b="b"/>
                <a:pathLst>
                  <a:path w="53" h="25">
                    <a:moveTo>
                      <a:pt x="50" y="7"/>
                    </a:moveTo>
                    <a:lnTo>
                      <a:pt x="53" y="25"/>
                    </a:lnTo>
                    <a:lnTo>
                      <a:pt x="0" y="18"/>
                    </a:lnTo>
                    <a:lnTo>
                      <a:pt x="14" y="0"/>
                    </a:lnTo>
                    <a:lnTo>
                      <a:pt x="50" y="7"/>
                    </a:lnTo>
                    <a:close/>
                  </a:path>
                </a:pathLst>
              </a:custGeom>
              <a:solidFill>
                <a:srgbClr val="8C4400"/>
              </a:solidFill>
              <a:ln w="9525">
                <a:noFill/>
                <a:round/>
                <a:headEnd/>
                <a:tailEnd/>
              </a:ln>
            </p:spPr>
            <p:txBody>
              <a:bodyPr/>
              <a:lstStyle/>
              <a:p>
                <a:endParaRPr lang="en-US"/>
              </a:p>
            </p:txBody>
          </p:sp>
          <p:sp>
            <p:nvSpPr>
              <p:cNvPr id="384201" name="Freeform 201"/>
              <p:cNvSpPr>
                <a:spLocks/>
              </p:cNvSpPr>
              <p:nvPr/>
            </p:nvSpPr>
            <p:spPr bwMode="auto">
              <a:xfrm>
                <a:off x="6999" y="1351"/>
                <a:ext cx="13" cy="6"/>
              </a:xfrm>
              <a:custGeom>
                <a:avLst/>
                <a:gdLst/>
                <a:ahLst/>
                <a:cxnLst>
                  <a:cxn ang="0">
                    <a:pos x="52" y="7"/>
                  </a:cxn>
                  <a:cxn ang="0">
                    <a:pos x="54" y="24"/>
                  </a:cxn>
                  <a:cxn ang="0">
                    <a:pos x="0" y="18"/>
                  </a:cxn>
                  <a:cxn ang="0">
                    <a:pos x="10" y="0"/>
                  </a:cxn>
                  <a:cxn ang="0">
                    <a:pos x="52" y="7"/>
                  </a:cxn>
                </a:cxnLst>
                <a:rect l="0" t="0" r="r" b="b"/>
                <a:pathLst>
                  <a:path w="54" h="24">
                    <a:moveTo>
                      <a:pt x="52" y="7"/>
                    </a:moveTo>
                    <a:lnTo>
                      <a:pt x="54" y="24"/>
                    </a:lnTo>
                    <a:lnTo>
                      <a:pt x="0" y="18"/>
                    </a:lnTo>
                    <a:lnTo>
                      <a:pt x="10" y="0"/>
                    </a:lnTo>
                    <a:lnTo>
                      <a:pt x="52" y="7"/>
                    </a:lnTo>
                    <a:close/>
                  </a:path>
                </a:pathLst>
              </a:custGeom>
              <a:solidFill>
                <a:srgbClr val="8C4400"/>
              </a:solidFill>
              <a:ln w="9525">
                <a:noFill/>
                <a:round/>
                <a:headEnd/>
                <a:tailEnd/>
              </a:ln>
            </p:spPr>
            <p:txBody>
              <a:bodyPr/>
              <a:lstStyle/>
              <a:p>
                <a:endParaRPr lang="en-US"/>
              </a:p>
            </p:txBody>
          </p:sp>
          <p:sp>
            <p:nvSpPr>
              <p:cNvPr id="384202" name="Freeform 202"/>
              <p:cNvSpPr>
                <a:spLocks/>
              </p:cNvSpPr>
              <p:nvPr/>
            </p:nvSpPr>
            <p:spPr bwMode="auto">
              <a:xfrm>
                <a:off x="6978" y="1352"/>
                <a:ext cx="12" cy="6"/>
              </a:xfrm>
              <a:custGeom>
                <a:avLst/>
                <a:gdLst/>
                <a:ahLst/>
                <a:cxnLst>
                  <a:cxn ang="0">
                    <a:pos x="48" y="7"/>
                  </a:cxn>
                  <a:cxn ang="0">
                    <a:pos x="49" y="25"/>
                  </a:cxn>
                  <a:cxn ang="0">
                    <a:pos x="0" y="19"/>
                  </a:cxn>
                  <a:cxn ang="0">
                    <a:pos x="5" y="0"/>
                  </a:cxn>
                  <a:cxn ang="0">
                    <a:pos x="48" y="7"/>
                  </a:cxn>
                </a:cxnLst>
                <a:rect l="0" t="0" r="r" b="b"/>
                <a:pathLst>
                  <a:path w="49" h="25">
                    <a:moveTo>
                      <a:pt x="48" y="7"/>
                    </a:moveTo>
                    <a:lnTo>
                      <a:pt x="49" y="25"/>
                    </a:lnTo>
                    <a:lnTo>
                      <a:pt x="0" y="19"/>
                    </a:lnTo>
                    <a:lnTo>
                      <a:pt x="5" y="0"/>
                    </a:lnTo>
                    <a:lnTo>
                      <a:pt x="48" y="7"/>
                    </a:lnTo>
                    <a:close/>
                  </a:path>
                </a:pathLst>
              </a:custGeom>
              <a:solidFill>
                <a:srgbClr val="8C4400"/>
              </a:solidFill>
              <a:ln w="9525">
                <a:noFill/>
                <a:round/>
                <a:headEnd/>
                <a:tailEnd/>
              </a:ln>
            </p:spPr>
            <p:txBody>
              <a:bodyPr/>
              <a:lstStyle/>
              <a:p>
                <a:endParaRPr lang="en-US"/>
              </a:p>
            </p:txBody>
          </p:sp>
          <p:sp>
            <p:nvSpPr>
              <p:cNvPr id="384203" name="Freeform 203"/>
              <p:cNvSpPr>
                <a:spLocks/>
              </p:cNvSpPr>
              <p:nvPr/>
            </p:nvSpPr>
            <p:spPr bwMode="auto">
              <a:xfrm>
                <a:off x="6960" y="1350"/>
                <a:ext cx="13" cy="6"/>
              </a:xfrm>
              <a:custGeom>
                <a:avLst/>
                <a:gdLst/>
                <a:ahLst/>
                <a:cxnLst>
                  <a:cxn ang="0">
                    <a:pos x="51" y="6"/>
                  </a:cxn>
                  <a:cxn ang="0">
                    <a:pos x="51" y="23"/>
                  </a:cxn>
                  <a:cxn ang="0">
                    <a:pos x="0" y="16"/>
                  </a:cxn>
                  <a:cxn ang="0">
                    <a:pos x="10" y="0"/>
                  </a:cxn>
                  <a:cxn ang="0">
                    <a:pos x="51" y="6"/>
                  </a:cxn>
                </a:cxnLst>
                <a:rect l="0" t="0" r="r" b="b"/>
                <a:pathLst>
                  <a:path w="51" h="23">
                    <a:moveTo>
                      <a:pt x="51" y="6"/>
                    </a:moveTo>
                    <a:lnTo>
                      <a:pt x="51" y="23"/>
                    </a:lnTo>
                    <a:lnTo>
                      <a:pt x="0" y="16"/>
                    </a:lnTo>
                    <a:lnTo>
                      <a:pt x="10" y="0"/>
                    </a:lnTo>
                    <a:lnTo>
                      <a:pt x="51" y="6"/>
                    </a:lnTo>
                    <a:close/>
                  </a:path>
                </a:pathLst>
              </a:custGeom>
              <a:solidFill>
                <a:srgbClr val="8C4400"/>
              </a:solidFill>
              <a:ln w="9525">
                <a:noFill/>
                <a:round/>
                <a:headEnd/>
                <a:tailEnd/>
              </a:ln>
            </p:spPr>
            <p:txBody>
              <a:bodyPr/>
              <a:lstStyle/>
              <a:p>
                <a:endParaRPr lang="en-US"/>
              </a:p>
            </p:txBody>
          </p:sp>
          <p:sp>
            <p:nvSpPr>
              <p:cNvPr id="384204" name="Freeform 204"/>
              <p:cNvSpPr>
                <a:spLocks/>
              </p:cNvSpPr>
              <p:nvPr/>
            </p:nvSpPr>
            <p:spPr bwMode="auto">
              <a:xfrm>
                <a:off x="6947" y="1347"/>
                <a:ext cx="11" cy="5"/>
              </a:xfrm>
              <a:custGeom>
                <a:avLst/>
                <a:gdLst/>
                <a:ahLst/>
                <a:cxnLst>
                  <a:cxn ang="0">
                    <a:pos x="44" y="3"/>
                  </a:cxn>
                  <a:cxn ang="0">
                    <a:pos x="44" y="19"/>
                  </a:cxn>
                  <a:cxn ang="0">
                    <a:pos x="0" y="11"/>
                  </a:cxn>
                  <a:cxn ang="0">
                    <a:pos x="0" y="0"/>
                  </a:cxn>
                  <a:cxn ang="0">
                    <a:pos x="44" y="3"/>
                  </a:cxn>
                </a:cxnLst>
                <a:rect l="0" t="0" r="r" b="b"/>
                <a:pathLst>
                  <a:path w="44" h="19">
                    <a:moveTo>
                      <a:pt x="44" y="3"/>
                    </a:moveTo>
                    <a:lnTo>
                      <a:pt x="44" y="19"/>
                    </a:lnTo>
                    <a:lnTo>
                      <a:pt x="0" y="11"/>
                    </a:lnTo>
                    <a:lnTo>
                      <a:pt x="0" y="0"/>
                    </a:lnTo>
                    <a:lnTo>
                      <a:pt x="44" y="3"/>
                    </a:lnTo>
                    <a:close/>
                  </a:path>
                </a:pathLst>
              </a:custGeom>
              <a:solidFill>
                <a:srgbClr val="8C4400"/>
              </a:solidFill>
              <a:ln w="9525">
                <a:noFill/>
                <a:round/>
                <a:headEnd/>
                <a:tailEnd/>
              </a:ln>
            </p:spPr>
            <p:txBody>
              <a:bodyPr/>
              <a:lstStyle/>
              <a:p>
                <a:endParaRPr lang="en-US"/>
              </a:p>
            </p:txBody>
          </p:sp>
          <p:sp>
            <p:nvSpPr>
              <p:cNvPr id="384205" name="Freeform 205"/>
              <p:cNvSpPr>
                <a:spLocks/>
              </p:cNvSpPr>
              <p:nvPr/>
            </p:nvSpPr>
            <p:spPr bwMode="auto">
              <a:xfrm>
                <a:off x="6961" y="1336"/>
                <a:ext cx="13" cy="5"/>
              </a:xfrm>
              <a:custGeom>
                <a:avLst/>
                <a:gdLst/>
                <a:ahLst/>
                <a:cxnLst>
                  <a:cxn ang="0">
                    <a:pos x="51" y="6"/>
                  </a:cxn>
                  <a:cxn ang="0">
                    <a:pos x="52" y="23"/>
                  </a:cxn>
                  <a:cxn ang="0">
                    <a:pos x="0" y="13"/>
                  </a:cxn>
                  <a:cxn ang="0">
                    <a:pos x="9" y="0"/>
                  </a:cxn>
                  <a:cxn ang="0">
                    <a:pos x="51" y="6"/>
                  </a:cxn>
                </a:cxnLst>
                <a:rect l="0" t="0" r="r" b="b"/>
                <a:pathLst>
                  <a:path w="52" h="23">
                    <a:moveTo>
                      <a:pt x="51" y="6"/>
                    </a:moveTo>
                    <a:lnTo>
                      <a:pt x="52" y="23"/>
                    </a:lnTo>
                    <a:lnTo>
                      <a:pt x="0" y="13"/>
                    </a:lnTo>
                    <a:lnTo>
                      <a:pt x="9" y="0"/>
                    </a:lnTo>
                    <a:lnTo>
                      <a:pt x="51" y="6"/>
                    </a:lnTo>
                    <a:close/>
                  </a:path>
                </a:pathLst>
              </a:custGeom>
              <a:solidFill>
                <a:srgbClr val="8C4400"/>
              </a:solidFill>
              <a:ln w="9525">
                <a:noFill/>
                <a:round/>
                <a:headEnd/>
                <a:tailEnd/>
              </a:ln>
            </p:spPr>
            <p:txBody>
              <a:bodyPr/>
              <a:lstStyle/>
              <a:p>
                <a:endParaRPr lang="en-US"/>
              </a:p>
            </p:txBody>
          </p:sp>
          <p:sp>
            <p:nvSpPr>
              <p:cNvPr id="384206" name="Freeform 206"/>
              <p:cNvSpPr>
                <a:spLocks/>
              </p:cNvSpPr>
              <p:nvPr/>
            </p:nvSpPr>
            <p:spPr bwMode="auto">
              <a:xfrm>
                <a:off x="6974" y="1324"/>
                <a:ext cx="14" cy="6"/>
              </a:xfrm>
              <a:custGeom>
                <a:avLst/>
                <a:gdLst/>
                <a:ahLst/>
                <a:cxnLst>
                  <a:cxn ang="0">
                    <a:pos x="54" y="8"/>
                  </a:cxn>
                  <a:cxn ang="0">
                    <a:pos x="57" y="22"/>
                  </a:cxn>
                  <a:cxn ang="0">
                    <a:pos x="0" y="12"/>
                  </a:cxn>
                  <a:cxn ang="0">
                    <a:pos x="12" y="0"/>
                  </a:cxn>
                  <a:cxn ang="0">
                    <a:pos x="54" y="8"/>
                  </a:cxn>
                </a:cxnLst>
                <a:rect l="0" t="0" r="r" b="b"/>
                <a:pathLst>
                  <a:path w="57" h="22">
                    <a:moveTo>
                      <a:pt x="54" y="8"/>
                    </a:moveTo>
                    <a:lnTo>
                      <a:pt x="57" y="22"/>
                    </a:lnTo>
                    <a:lnTo>
                      <a:pt x="0" y="12"/>
                    </a:lnTo>
                    <a:lnTo>
                      <a:pt x="12" y="0"/>
                    </a:lnTo>
                    <a:lnTo>
                      <a:pt x="54" y="8"/>
                    </a:lnTo>
                    <a:close/>
                  </a:path>
                </a:pathLst>
              </a:custGeom>
              <a:solidFill>
                <a:srgbClr val="8C4400"/>
              </a:solidFill>
              <a:ln w="9525">
                <a:noFill/>
                <a:round/>
                <a:headEnd/>
                <a:tailEnd/>
              </a:ln>
            </p:spPr>
            <p:txBody>
              <a:bodyPr/>
              <a:lstStyle/>
              <a:p>
                <a:endParaRPr lang="en-US"/>
              </a:p>
            </p:txBody>
          </p:sp>
          <p:sp>
            <p:nvSpPr>
              <p:cNvPr id="384207" name="Freeform 207"/>
              <p:cNvSpPr>
                <a:spLocks/>
              </p:cNvSpPr>
              <p:nvPr/>
            </p:nvSpPr>
            <p:spPr bwMode="auto">
              <a:xfrm>
                <a:off x="6985" y="1317"/>
                <a:ext cx="12" cy="5"/>
              </a:xfrm>
              <a:custGeom>
                <a:avLst/>
                <a:gdLst/>
                <a:ahLst/>
                <a:cxnLst>
                  <a:cxn ang="0">
                    <a:pos x="48" y="7"/>
                  </a:cxn>
                  <a:cxn ang="0">
                    <a:pos x="48" y="20"/>
                  </a:cxn>
                  <a:cxn ang="0">
                    <a:pos x="0" y="13"/>
                  </a:cxn>
                  <a:cxn ang="0">
                    <a:pos x="8" y="0"/>
                  </a:cxn>
                  <a:cxn ang="0">
                    <a:pos x="48" y="7"/>
                  </a:cxn>
                </a:cxnLst>
                <a:rect l="0" t="0" r="r" b="b"/>
                <a:pathLst>
                  <a:path w="48" h="20">
                    <a:moveTo>
                      <a:pt x="48" y="7"/>
                    </a:moveTo>
                    <a:lnTo>
                      <a:pt x="48" y="20"/>
                    </a:lnTo>
                    <a:lnTo>
                      <a:pt x="0" y="13"/>
                    </a:lnTo>
                    <a:lnTo>
                      <a:pt x="8" y="0"/>
                    </a:lnTo>
                    <a:lnTo>
                      <a:pt x="48" y="7"/>
                    </a:lnTo>
                    <a:close/>
                  </a:path>
                </a:pathLst>
              </a:custGeom>
              <a:solidFill>
                <a:srgbClr val="8C4400"/>
              </a:solidFill>
              <a:ln w="9525">
                <a:noFill/>
                <a:round/>
                <a:headEnd/>
                <a:tailEnd/>
              </a:ln>
            </p:spPr>
            <p:txBody>
              <a:bodyPr/>
              <a:lstStyle/>
              <a:p>
                <a:endParaRPr lang="en-US"/>
              </a:p>
            </p:txBody>
          </p:sp>
          <p:sp>
            <p:nvSpPr>
              <p:cNvPr id="384208" name="Freeform 208"/>
              <p:cNvSpPr>
                <a:spLocks/>
              </p:cNvSpPr>
              <p:nvPr/>
            </p:nvSpPr>
            <p:spPr bwMode="auto">
              <a:xfrm>
                <a:off x="6995" y="1309"/>
                <a:ext cx="12" cy="5"/>
              </a:xfrm>
              <a:custGeom>
                <a:avLst/>
                <a:gdLst/>
                <a:ahLst/>
                <a:cxnLst>
                  <a:cxn ang="0">
                    <a:pos x="48" y="6"/>
                  </a:cxn>
                  <a:cxn ang="0">
                    <a:pos x="48" y="20"/>
                  </a:cxn>
                  <a:cxn ang="0">
                    <a:pos x="0" y="11"/>
                  </a:cxn>
                  <a:cxn ang="0">
                    <a:pos x="7" y="0"/>
                  </a:cxn>
                  <a:cxn ang="0">
                    <a:pos x="48" y="6"/>
                  </a:cxn>
                </a:cxnLst>
                <a:rect l="0" t="0" r="r" b="b"/>
                <a:pathLst>
                  <a:path w="48" h="20">
                    <a:moveTo>
                      <a:pt x="48" y="6"/>
                    </a:moveTo>
                    <a:lnTo>
                      <a:pt x="48" y="20"/>
                    </a:lnTo>
                    <a:lnTo>
                      <a:pt x="0" y="11"/>
                    </a:lnTo>
                    <a:lnTo>
                      <a:pt x="7" y="0"/>
                    </a:lnTo>
                    <a:lnTo>
                      <a:pt x="48" y="6"/>
                    </a:lnTo>
                    <a:close/>
                  </a:path>
                </a:pathLst>
              </a:custGeom>
              <a:solidFill>
                <a:srgbClr val="8C4400"/>
              </a:solidFill>
              <a:ln w="9525">
                <a:noFill/>
                <a:round/>
                <a:headEnd/>
                <a:tailEnd/>
              </a:ln>
            </p:spPr>
            <p:txBody>
              <a:bodyPr/>
              <a:lstStyle/>
              <a:p>
                <a:endParaRPr lang="en-US"/>
              </a:p>
            </p:txBody>
          </p:sp>
          <p:sp>
            <p:nvSpPr>
              <p:cNvPr id="384209" name="Freeform 209"/>
              <p:cNvSpPr>
                <a:spLocks/>
              </p:cNvSpPr>
              <p:nvPr/>
            </p:nvSpPr>
            <p:spPr bwMode="auto">
              <a:xfrm>
                <a:off x="6990" y="1340"/>
                <a:ext cx="24" cy="7"/>
              </a:xfrm>
              <a:custGeom>
                <a:avLst/>
                <a:gdLst/>
                <a:ahLst/>
                <a:cxnLst>
                  <a:cxn ang="0">
                    <a:pos x="84" y="9"/>
                  </a:cxn>
                  <a:cxn ang="0">
                    <a:pos x="0" y="0"/>
                  </a:cxn>
                  <a:cxn ang="0">
                    <a:pos x="0" y="14"/>
                  </a:cxn>
                  <a:cxn ang="0">
                    <a:pos x="58" y="23"/>
                  </a:cxn>
                  <a:cxn ang="0">
                    <a:pos x="94" y="25"/>
                  </a:cxn>
                  <a:cxn ang="0">
                    <a:pos x="84" y="9"/>
                  </a:cxn>
                </a:cxnLst>
                <a:rect l="0" t="0" r="r" b="b"/>
                <a:pathLst>
                  <a:path w="94" h="25">
                    <a:moveTo>
                      <a:pt x="84" y="9"/>
                    </a:moveTo>
                    <a:lnTo>
                      <a:pt x="0" y="0"/>
                    </a:lnTo>
                    <a:lnTo>
                      <a:pt x="0" y="14"/>
                    </a:lnTo>
                    <a:lnTo>
                      <a:pt x="58" y="23"/>
                    </a:lnTo>
                    <a:lnTo>
                      <a:pt x="94" y="25"/>
                    </a:lnTo>
                    <a:lnTo>
                      <a:pt x="84" y="9"/>
                    </a:lnTo>
                    <a:close/>
                  </a:path>
                </a:pathLst>
              </a:custGeom>
              <a:solidFill>
                <a:srgbClr val="8C4400"/>
              </a:solidFill>
              <a:ln w="9525">
                <a:noFill/>
                <a:round/>
                <a:headEnd/>
                <a:tailEnd/>
              </a:ln>
            </p:spPr>
            <p:txBody>
              <a:bodyPr/>
              <a:lstStyle/>
              <a:p>
                <a:endParaRPr lang="en-US"/>
              </a:p>
            </p:txBody>
          </p:sp>
          <p:sp>
            <p:nvSpPr>
              <p:cNvPr id="384210" name="Freeform 210"/>
              <p:cNvSpPr>
                <a:spLocks/>
              </p:cNvSpPr>
              <p:nvPr/>
            </p:nvSpPr>
            <p:spPr bwMode="auto">
              <a:xfrm>
                <a:off x="6982" y="1331"/>
                <a:ext cx="24" cy="6"/>
              </a:xfrm>
              <a:custGeom>
                <a:avLst/>
                <a:gdLst/>
                <a:ahLst/>
                <a:cxnLst>
                  <a:cxn ang="0">
                    <a:pos x="83" y="9"/>
                  </a:cxn>
                  <a:cxn ang="0">
                    <a:pos x="0" y="0"/>
                  </a:cxn>
                  <a:cxn ang="0">
                    <a:pos x="0" y="14"/>
                  </a:cxn>
                  <a:cxn ang="0">
                    <a:pos x="58" y="23"/>
                  </a:cxn>
                  <a:cxn ang="0">
                    <a:pos x="94" y="24"/>
                  </a:cxn>
                  <a:cxn ang="0">
                    <a:pos x="83" y="9"/>
                  </a:cxn>
                </a:cxnLst>
                <a:rect l="0" t="0" r="r" b="b"/>
                <a:pathLst>
                  <a:path w="94" h="24">
                    <a:moveTo>
                      <a:pt x="83" y="9"/>
                    </a:moveTo>
                    <a:lnTo>
                      <a:pt x="0" y="0"/>
                    </a:lnTo>
                    <a:lnTo>
                      <a:pt x="0" y="14"/>
                    </a:lnTo>
                    <a:lnTo>
                      <a:pt x="58" y="23"/>
                    </a:lnTo>
                    <a:lnTo>
                      <a:pt x="94" y="24"/>
                    </a:lnTo>
                    <a:lnTo>
                      <a:pt x="83" y="9"/>
                    </a:lnTo>
                    <a:close/>
                  </a:path>
                </a:pathLst>
              </a:custGeom>
              <a:solidFill>
                <a:srgbClr val="8C4400"/>
              </a:solidFill>
              <a:ln w="9525">
                <a:noFill/>
                <a:round/>
                <a:headEnd/>
                <a:tailEnd/>
              </a:ln>
            </p:spPr>
            <p:txBody>
              <a:bodyPr/>
              <a:lstStyle/>
              <a:p>
                <a:endParaRPr lang="en-US"/>
              </a:p>
            </p:txBody>
          </p:sp>
          <p:sp>
            <p:nvSpPr>
              <p:cNvPr id="384211" name="Freeform 211"/>
              <p:cNvSpPr>
                <a:spLocks/>
              </p:cNvSpPr>
              <p:nvPr/>
            </p:nvSpPr>
            <p:spPr bwMode="auto">
              <a:xfrm>
                <a:off x="6996" y="1324"/>
                <a:ext cx="24" cy="6"/>
              </a:xfrm>
              <a:custGeom>
                <a:avLst/>
                <a:gdLst/>
                <a:ahLst/>
                <a:cxnLst>
                  <a:cxn ang="0">
                    <a:pos x="83" y="9"/>
                  </a:cxn>
                  <a:cxn ang="0">
                    <a:pos x="0" y="0"/>
                  </a:cxn>
                  <a:cxn ang="0">
                    <a:pos x="0" y="14"/>
                  </a:cxn>
                  <a:cxn ang="0">
                    <a:pos x="58" y="23"/>
                  </a:cxn>
                  <a:cxn ang="0">
                    <a:pos x="94" y="25"/>
                  </a:cxn>
                  <a:cxn ang="0">
                    <a:pos x="83" y="9"/>
                  </a:cxn>
                </a:cxnLst>
                <a:rect l="0" t="0" r="r" b="b"/>
                <a:pathLst>
                  <a:path w="94" h="25">
                    <a:moveTo>
                      <a:pt x="83" y="9"/>
                    </a:moveTo>
                    <a:lnTo>
                      <a:pt x="0" y="0"/>
                    </a:lnTo>
                    <a:lnTo>
                      <a:pt x="0" y="14"/>
                    </a:lnTo>
                    <a:lnTo>
                      <a:pt x="58" y="23"/>
                    </a:lnTo>
                    <a:lnTo>
                      <a:pt x="94" y="25"/>
                    </a:lnTo>
                    <a:lnTo>
                      <a:pt x="83" y="9"/>
                    </a:lnTo>
                    <a:close/>
                  </a:path>
                </a:pathLst>
              </a:custGeom>
              <a:solidFill>
                <a:srgbClr val="8C4400"/>
              </a:solidFill>
              <a:ln w="9525">
                <a:noFill/>
                <a:round/>
                <a:headEnd/>
                <a:tailEnd/>
              </a:ln>
            </p:spPr>
            <p:txBody>
              <a:bodyPr/>
              <a:lstStyle/>
              <a:p>
                <a:endParaRPr lang="en-US"/>
              </a:p>
            </p:txBody>
          </p:sp>
          <p:sp>
            <p:nvSpPr>
              <p:cNvPr id="384212" name="Freeform 212"/>
              <p:cNvSpPr>
                <a:spLocks/>
              </p:cNvSpPr>
              <p:nvPr/>
            </p:nvSpPr>
            <p:spPr bwMode="auto">
              <a:xfrm>
                <a:off x="7235" y="1354"/>
                <a:ext cx="23" cy="6"/>
              </a:xfrm>
              <a:custGeom>
                <a:avLst/>
                <a:gdLst/>
                <a:ahLst/>
                <a:cxnLst>
                  <a:cxn ang="0">
                    <a:pos x="83" y="9"/>
                  </a:cxn>
                  <a:cxn ang="0">
                    <a:pos x="0" y="0"/>
                  </a:cxn>
                  <a:cxn ang="0">
                    <a:pos x="0" y="15"/>
                  </a:cxn>
                  <a:cxn ang="0">
                    <a:pos x="57" y="23"/>
                  </a:cxn>
                  <a:cxn ang="0">
                    <a:pos x="94" y="24"/>
                  </a:cxn>
                  <a:cxn ang="0">
                    <a:pos x="83" y="9"/>
                  </a:cxn>
                </a:cxnLst>
                <a:rect l="0" t="0" r="r" b="b"/>
                <a:pathLst>
                  <a:path w="94" h="24">
                    <a:moveTo>
                      <a:pt x="83" y="9"/>
                    </a:moveTo>
                    <a:lnTo>
                      <a:pt x="0" y="0"/>
                    </a:lnTo>
                    <a:lnTo>
                      <a:pt x="0" y="15"/>
                    </a:lnTo>
                    <a:lnTo>
                      <a:pt x="57" y="23"/>
                    </a:lnTo>
                    <a:lnTo>
                      <a:pt x="94" y="24"/>
                    </a:lnTo>
                    <a:lnTo>
                      <a:pt x="83" y="9"/>
                    </a:lnTo>
                    <a:close/>
                  </a:path>
                </a:pathLst>
              </a:custGeom>
              <a:solidFill>
                <a:srgbClr val="8C4400"/>
              </a:solidFill>
              <a:ln w="9525">
                <a:noFill/>
                <a:round/>
                <a:headEnd/>
                <a:tailEnd/>
              </a:ln>
            </p:spPr>
            <p:txBody>
              <a:bodyPr/>
              <a:lstStyle/>
              <a:p>
                <a:endParaRPr lang="en-US"/>
              </a:p>
            </p:txBody>
          </p:sp>
          <p:sp>
            <p:nvSpPr>
              <p:cNvPr id="384213" name="Freeform 213"/>
              <p:cNvSpPr>
                <a:spLocks/>
              </p:cNvSpPr>
              <p:nvPr/>
            </p:nvSpPr>
            <p:spPr bwMode="auto">
              <a:xfrm>
                <a:off x="7266" y="1347"/>
                <a:ext cx="23" cy="6"/>
              </a:xfrm>
              <a:custGeom>
                <a:avLst/>
                <a:gdLst/>
                <a:ahLst/>
                <a:cxnLst>
                  <a:cxn ang="0">
                    <a:pos x="84" y="10"/>
                  </a:cxn>
                  <a:cxn ang="0">
                    <a:pos x="0" y="0"/>
                  </a:cxn>
                  <a:cxn ang="0">
                    <a:pos x="0" y="15"/>
                  </a:cxn>
                  <a:cxn ang="0">
                    <a:pos x="58" y="23"/>
                  </a:cxn>
                  <a:cxn ang="0">
                    <a:pos x="94" y="25"/>
                  </a:cxn>
                  <a:cxn ang="0">
                    <a:pos x="84" y="10"/>
                  </a:cxn>
                </a:cxnLst>
                <a:rect l="0" t="0" r="r" b="b"/>
                <a:pathLst>
                  <a:path w="94" h="25">
                    <a:moveTo>
                      <a:pt x="84" y="10"/>
                    </a:moveTo>
                    <a:lnTo>
                      <a:pt x="0" y="0"/>
                    </a:lnTo>
                    <a:lnTo>
                      <a:pt x="0" y="15"/>
                    </a:lnTo>
                    <a:lnTo>
                      <a:pt x="58" y="23"/>
                    </a:lnTo>
                    <a:lnTo>
                      <a:pt x="94" y="25"/>
                    </a:lnTo>
                    <a:lnTo>
                      <a:pt x="84" y="10"/>
                    </a:lnTo>
                    <a:close/>
                  </a:path>
                </a:pathLst>
              </a:custGeom>
              <a:solidFill>
                <a:srgbClr val="8C4400"/>
              </a:solidFill>
              <a:ln w="9525">
                <a:noFill/>
                <a:round/>
                <a:headEnd/>
                <a:tailEnd/>
              </a:ln>
            </p:spPr>
            <p:txBody>
              <a:bodyPr/>
              <a:lstStyle/>
              <a:p>
                <a:endParaRPr lang="en-US"/>
              </a:p>
            </p:txBody>
          </p:sp>
          <p:sp>
            <p:nvSpPr>
              <p:cNvPr id="384214" name="Freeform 214"/>
              <p:cNvSpPr>
                <a:spLocks/>
              </p:cNvSpPr>
              <p:nvPr/>
            </p:nvSpPr>
            <p:spPr bwMode="auto">
              <a:xfrm>
                <a:off x="7258" y="1359"/>
                <a:ext cx="23" cy="7"/>
              </a:xfrm>
              <a:custGeom>
                <a:avLst/>
                <a:gdLst/>
                <a:ahLst/>
                <a:cxnLst>
                  <a:cxn ang="0">
                    <a:pos x="81" y="9"/>
                  </a:cxn>
                  <a:cxn ang="0">
                    <a:pos x="0" y="0"/>
                  </a:cxn>
                  <a:cxn ang="0">
                    <a:pos x="0" y="15"/>
                  </a:cxn>
                  <a:cxn ang="0">
                    <a:pos x="55" y="23"/>
                  </a:cxn>
                  <a:cxn ang="0">
                    <a:pos x="92" y="24"/>
                  </a:cxn>
                  <a:cxn ang="0">
                    <a:pos x="81" y="9"/>
                  </a:cxn>
                </a:cxnLst>
                <a:rect l="0" t="0" r="r" b="b"/>
                <a:pathLst>
                  <a:path w="92" h="24">
                    <a:moveTo>
                      <a:pt x="81" y="9"/>
                    </a:moveTo>
                    <a:lnTo>
                      <a:pt x="0" y="0"/>
                    </a:lnTo>
                    <a:lnTo>
                      <a:pt x="0" y="15"/>
                    </a:lnTo>
                    <a:lnTo>
                      <a:pt x="55" y="23"/>
                    </a:lnTo>
                    <a:lnTo>
                      <a:pt x="92" y="24"/>
                    </a:lnTo>
                    <a:lnTo>
                      <a:pt x="81" y="9"/>
                    </a:lnTo>
                    <a:close/>
                  </a:path>
                </a:pathLst>
              </a:custGeom>
              <a:solidFill>
                <a:srgbClr val="8C4400"/>
              </a:solidFill>
              <a:ln w="9525">
                <a:noFill/>
                <a:round/>
                <a:headEnd/>
                <a:tailEnd/>
              </a:ln>
            </p:spPr>
            <p:txBody>
              <a:bodyPr/>
              <a:lstStyle/>
              <a:p>
                <a:endParaRPr lang="en-US"/>
              </a:p>
            </p:txBody>
          </p:sp>
          <p:sp>
            <p:nvSpPr>
              <p:cNvPr id="384215" name="Freeform 215"/>
              <p:cNvSpPr>
                <a:spLocks/>
              </p:cNvSpPr>
              <p:nvPr/>
            </p:nvSpPr>
            <p:spPr bwMode="auto">
              <a:xfrm>
                <a:off x="7015" y="1312"/>
                <a:ext cx="23" cy="6"/>
              </a:xfrm>
              <a:custGeom>
                <a:avLst/>
                <a:gdLst/>
                <a:ahLst/>
                <a:cxnLst>
                  <a:cxn ang="0">
                    <a:pos x="84" y="10"/>
                  </a:cxn>
                  <a:cxn ang="0">
                    <a:pos x="0" y="0"/>
                  </a:cxn>
                  <a:cxn ang="0">
                    <a:pos x="0" y="15"/>
                  </a:cxn>
                  <a:cxn ang="0">
                    <a:pos x="58" y="23"/>
                  </a:cxn>
                  <a:cxn ang="0">
                    <a:pos x="94" y="26"/>
                  </a:cxn>
                  <a:cxn ang="0">
                    <a:pos x="84" y="10"/>
                  </a:cxn>
                </a:cxnLst>
                <a:rect l="0" t="0" r="r" b="b"/>
                <a:pathLst>
                  <a:path w="94" h="26">
                    <a:moveTo>
                      <a:pt x="84" y="10"/>
                    </a:moveTo>
                    <a:lnTo>
                      <a:pt x="0" y="0"/>
                    </a:lnTo>
                    <a:lnTo>
                      <a:pt x="0" y="15"/>
                    </a:lnTo>
                    <a:lnTo>
                      <a:pt x="58" y="23"/>
                    </a:lnTo>
                    <a:lnTo>
                      <a:pt x="94" y="26"/>
                    </a:lnTo>
                    <a:lnTo>
                      <a:pt x="84" y="10"/>
                    </a:lnTo>
                    <a:close/>
                  </a:path>
                </a:pathLst>
              </a:custGeom>
              <a:solidFill>
                <a:srgbClr val="8C4400"/>
              </a:solidFill>
              <a:ln w="9525">
                <a:noFill/>
                <a:round/>
                <a:headEnd/>
                <a:tailEnd/>
              </a:ln>
            </p:spPr>
            <p:txBody>
              <a:bodyPr/>
              <a:lstStyle/>
              <a:p>
                <a:endParaRPr lang="en-US"/>
              </a:p>
            </p:txBody>
          </p:sp>
          <p:sp>
            <p:nvSpPr>
              <p:cNvPr id="384216" name="Freeform 216"/>
              <p:cNvSpPr>
                <a:spLocks/>
              </p:cNvSpPr>
              <p:nvPr/>
            </p:nvSpPr>
            <p:spPr bwMode="auto">
              <a:xfrm>
                <a:off x="7038" y="1347"/>
                <a:ext cx="16" cy="8"/>
              </a:xfrm>
              <a:custGeom>
                <a:avLst/>
                <a:gdLst/>
                <a:ahLst/>
                <a:cxnLst>
                  <a:cxn ang="0">
                    <a:pos x="53" y="7"/>
                  </a:cxn>
                  <a:cxn ang="0">
                    <a:pos x="9" y="0"/>
                  </a:cxn>
                  <a:cxn ang="0">
                    <a:pos x="0" y="14"/>
                  </a:cxn>
                  <a:cxn ang="0">
                    <a:pos x="16" y="10"/>
                  </a:cxn>
                  <a:cxn ang="0">
                    <a:pos x="42" y="14"/>
                  </a:cxn>
                  <a:cxn ang="0">
                    <a:pos x="51" y="28"/>
                  </a:cxn>
                  <a:cxn ang="0">
                    <a:pos x="61" y="28"/>
                  </a:cxn>
                  <a:cxn ang="0">
                    <a:pos x="53" y="7"/>
                  </a:cxn>
                </a:cxnLst>
                <a:rect l="0" t="0" r="r" b="b"/>
                <a:pathLst>
                  <a:path w="61" h="28">
                    <a:moveTo>
                      <a:pt x="53" y="7"/>
                    </a:moveTo>
                    <a:lnTo>
                      <a:pt x="9" y="0"/>
                    </a:lnTo>
                    <a:lnTo>
                      <a:pt x="0" y="14"/>
                    </a:lnTo>
                    <a:lnTo>
                      <a:pt x="16" y="10"/>
                    </a:lnTo>
                    <a:lnTo>
                      <a:pt x="42" y="14"/>
                    </a:lnTo>
                    <a:lnTo>
                      <a:pt x="51" y="28"/>
                    </a:lnTo>
                    <a:lnTo>
                      <a:pt x="61" y="28"/>
                    </a:lnTo>
                    <a:lnTo>
                      <a:pt x="53" y="7"/>
                    </a:lnTo>
                    <a:close/>
                  </a:path>
                </a:pathLst>
              </a:custGeom>
              <a:solidFill>
                <a:srgbClr val="8C4400"/>
              </a:solidFill>
              <a:ln w="9525">
                <a:noFill/>
                <a:round/>
                <a:headEnd/>
                <a:tailEnd/>
              </a:ln>
            </p:spPr>
            <p:txBody>
              <a:bodyPr/>
              <a:lstStyle/>
              <a:p>
                <a:endParaRPr lang="en-US"/>
              </a:p>
            </p:txBody>
          </p:sp>
          <p:sp>
            <p:nvSpPr>
              <p:cNvPr id="384217" name="Freeform 217"/>
              <p:cNvSpPr>
                <a:spLocks/>
              </p:cNvSpPr>
              <p:nvPr/>
            </p:nvSpPr>
            <p:spPr bwMode="auto">
              <a:xfrm>
                <a:off x="7031" y="1338"/>
                <a:ext cx="15" cy="7"/>
              </a:xfrm>
              <a:custGeom>
                <a:avLst/>
                <a:gdLst/>
                <a:ahLst/>
                <a:cxnLst>
                  <a:cxn ang="0">
                    <a:pos x="52" y="7"/>
                  </a:cxn>
                  <a:cxn ang="0">
                    <a:pos x="9" y="0"/>
                  </a:cxn>
                  <a:cxn ang="0">
                    <a:pos x="0" y="14"/>
                  </a:cxn>
                  <a:cxn ang="0">
                    <a:pos x="16" y="11"/>
                  </a:cxn>
                  <a:cxn ang="0">
                    <a:pos x="42" y="14"/>
                  </a:cxn>
                  <a:cxn ang="0">
                    <a:pos x="50" y="28"/>
                  </a:cxn>
                  <a:cxn ang="0">
                    <a:pos x="61" y="28"/>
                  </a:cxn>
                  <a:cxn ang="0">
                    <a:pos x="52" y="7"/>
                  </a:cxn>
                </a:cxnLst>
                <a:rect l="0" t="0" r="r" b="b"/>
                <a:pathLst>
                  <a:path w="61" h="28">
                    <a:moveTo>
                      <a:pt x="52" y="7"/>
                    </a:moveTo>
                    <a:lnTo>
                      <a:pt x="9" y="0"/>
                    </a:lnTo>
                    <a:lnTo>
                      <a:pt x="0" y="14"/>
                    </a:lnTo>
                    <a:lnTo>
                      <a:pt x="16" y="11"/>
                    </a:lnTo>
                    <a:lnTo>
                      <a:pt x="42" y="14"/>
                    </a:lnTo>
                    <a:lnTo>
                      <a:pt x="50" y="28"/>
                    </a:lnTo>
                    <a:lnTo>
                      <a:pt x="61" y="28"/>
                    </a:lnTo>
                    <a:lnTo>
                      <a:pt x="52" y="7"/>
                    </a:lnTo>
                    <a:close/>
                  </a:path>
                </a:pathLst>
              </a:custGeom>
              <a:solidFill>
                <a:srgbClr val="8C4400"/>
              </a:solidFill>
              <a:ln w="9525">
                <a:noFill/>
                <a:round/>
                <a:headEnd/>
                <a:tailEnd/>
              </a:ln>
            </p:spPr>
            <p:txBody>
              <a:bodyPr/>
              <a:lstStyle/>
              <a:p>
                <a:endParaRPr lang="en-US"/>
              </a:p>
            </p:txBody>
          </p:sp>
          <p:sp>
            <p:nvSpPr>
              <p:cNvPr id="384218" name="Freeform 218"/>
              <p:cNvSpPr>
                <a:spLocks/>
              </p:cNvSpPr>
              <p:nvPr/>
            </p:nvSpPr>
            <p:spPr bwMode="auto">
              <a:xfrm>
                <a:off x="7044" y="1331"/>
                <a:ext cx="16" cy="7"/>
              </a:xfrm>
              <a:custGeom>
                <a:avLst/>
                <a:gdLst/>
                <a:ahLst/>
                <a:cxnLst>
                  <a:cxn ang="0">
                    <a:pos x="52" y="7"/>
                  </a:cxn>
                  <a:cxn ang="0">
                    <a:pos x="9" y="0"/>
                  </a:cxn>
                  <a:cxn ang="0">
                    <a:pos x="0" y="13"/>
                  </a:cxn>
                  <a:cxn ang="0">
                    <a:pos x="15" y="10"/>
                  </a:cxn>
                  <a:cxn ang="0">
                    <a:pos x="41" y="13"/>
                  </a:cxn>
                  <a:cxn ang="0">
                    <a:pos x="51" y="28"/>
                  </a:cxn>
                  <a:cxn ang="0">
                    <a:pos x="61" y="28"/>
                  </a:cxn>
                  <a:cxn ang="0">
                    <a:pos x="52" y="7"/>
                  </a:cxn>
                </a:cxnLst>
                <a:rect l="0" t="0" r="r" b="b"/>
                <a:pathLst>
                  <a:path w="61" h="28">
                    <a:moveTo>
                      <a:pt x="52" y="7"/>
                    </a:moveTo>
                    <a:lnTo>
                      <a:pt x="9" y="0"/>
                    </a:lnTo>
                    <a:lnTo>
                      <a:pt x="0" y="13"/>
                    </a:lnTo>
                    <a:lnTo>
                      <a:pt x="15" y="10"/>
                    </a:lnTo>
                    <a:lnTo>
                      <a:pt x="41" y="13"/>
                    </a:lnTo>
                    <a:lnTo>
                      <a:pt x="51" y="28"/>
                    </a:lnTo>
                    <a:lnTo>
                      <a:pt x="61" y="28"/>
                    </a:lnTo>
                    <a:lnTo>
                      <a:pt x="52" y="7"/>
                    </a:lnTo>
                    <a:close/>
                  </a:path>
                </a:pathLst>
              </a:custGeom>
              <a:solidFill>
                <a:srgbClr val="8C4400"/>
              </a:solidFill>
              <a:ln w="9525">
                <a:noFill/>
                <a:round/>
                <a:headEnd/>
                <a:tailEnd/>
              </a:ln>
            </p:spPr>
            <p:txBody>
              <a:bodyPr/>
              <a:lstStyle/>
              <a:p>
                <a:endParaRPr lang="en-US"/>
              </a:p>
            </p:txBody>
          </p:sp>
          <p:sp>
            <p:nvSpPr>
              <p:cNvPr id="384219" name="Freeform 219"/>
              <p:cNvSpPr>
                <a:spLocks/>
              </p:cNvSpPr>
              <p:nvPr/>
            </p:nvSpPr>
            <p:spPr bwMode="auto">
              <a:xfrm>
                <a:off x="7038" y="1322"/>
                <a:ext cx="16" cy="7"/>
              </a:xfrm>
              <a:custGeom>
                <a:avLst/>
                <a:gdLst/>
                <a:ahLst/>
                <a:cxnLst>
                  <a:cxn ang="0">
                    <a:pos x="53" y="7"/>
                  </a:cxn>
                  <a:cxn ang="0">
                    <a:pos x="9" y="0"/>
                  </a:cxn>
                  <a:cxn ang="0">
                    <a:pos x="0" y="14"/>
                  </a:cxn>
                  <a:cxn ang="0">
                    <a:pos x="16" y="11"/>
                  </a:cxn>
                  <a:cxn ang="0">
                    <a:pos x="42" y="14"/>
                  </a:cxn>
                  <a:cxn ang="0">
                    <a:pos x="51" y="29"/>
                  </a:cxn>
                  <a:cxn ang="0">
                    <a:pos x="61" y="29"/>
                  </a:cxn>
                  <a:cxn ang="0">
                    <a:pos x="53" y="7"/>
                  </a:cxn>
                </a:cxnLst>
                <a:rect l="0" t="0" r="r" b="b"/>
                <a:pathLst>
                  <a:path w="61" h="29">
                    <a:moveTo>
                      <a:pt x="53" y="7"/>
                    </a:moveTo>
                    <a:lnTo>
                      <a:pt x="9" y="0"/>
                    </a:lnTo>
                    <a:lnTo>
                      <a:pt x="0" y="14"/>
                    </a:lnTo>
                    <a:lnTo>
                      <a:pt x="16" y="11"/>
                    </a:lnTo>
                    <a:lnTo>
                      <a:pt x="42" y="14"/>
                    </a:lnTo>
                    <a:lnTo>
                      <a:pt x="51" y="29"/>
                    </a:lnTo>
                    <a:lnTo>
                      <a:pt x="61" y="29"/>
                    </a:lnTo>
                    <a:lnTo>
                      <a:pt x="53" y="7"/>
                    </a:lnTo>
                    <a:close/>
                  </a:path>
                </a:pathLst>
              </a:custGeom>
              <a:solidFill>
                <a:srgbClr val="8C4400"/>
              </a:solidFill>
              <a:ln w="9525">
                <a:noFill/>
                <a:round/>
                <a:headEnd/>
                <a:tailEnd/>
              </a:ln>
            </p:spPr>
            <p:txBody>
              <a:bodyPr/>
              <a:lstStyle/>
              <a:p>
                <a:endParaRPr lang="en-US"/>
              </a:p>
            </p:txBody>
          </p:sp>
          <p:sp>
            <p:nvSpPr>
              <p:cNvPr id="384220" name="Freeform 220"/>
              <p:cNvSpPr>
                <a:spLocks/>
              </p:cNvSpPr>
              <p:nvPr/>
            </p:nvSpPr>
            <p:spPr bwMode="auto">
              <a:xfrm>
                <a:off x="7063" y="1319"/>
                <a:ext cx="15" cy="7"/>
              </a:xfrm>
              <a:custGeom>
                <a:avLst/>
                <a:gdLst/>
                <a:ahLst/>
                <a:cxnLst>
                  <a:cxn ang="0">
                    <a:pos x="52" y="7"/>
                  </a:cxn>
                  <a:cxn ang="0">
                    <a:pos x="9" y="0"/>
                  </a:cxn>
                  <a:cxn ang="0">
                    <a:pos x="0" y="14"/>
                  </a:cxn>
                  <a:cxn ang="0">
                    <a:pos x="15" y="10"/>
                  </a:cxn>
                  <a:cxn ang="0">
                    <a:pos x="42" y="14"/>
                  </a:cxn>
                  <a:cxn ang="0">
                    <a:pos x="51" y="28"/>
                  </a:cxn>
                  <a:cxn ang="0">
                    <a:pos x="61" y="28"/>
                  </a:cxn>
                  <a:cxn ang="0">
                    <a:pos x="52" y="7"/>
                  </a:cxn>
                </a:cxnLst>
                <a:rect l="0" t="0" r="r" b="b"/>
                <a:pathLst>
                  <a:path w="61" h="28">
                    <a:moveTo>
                      <a:pt x="52" y="7"/>
                    </a:moveTo>
                    <a:lnTo>
                      <a:pt x="9" y="0"/>
                    </a:lnTo>
                    <a:lnTo>
                      <a:pt x="0" y="14"/>
                    </a:lnTo>
                    <a:lnTo>
                      <a:pt x="15" y="10"/>
                    </a:lnTo>
                    <a:lnTo>
                      <a:pt x="42" y="14"/>
                    </a:lnTo>
                    <a:lnTo>
                      <a:pt x="51" y="28"/>
                    </a:lnTo>
                    <a:lnTo>
                      <a:pt x="61" y="28"/>
                    </a:lnTo>
                    <a:lnTo>
                      <a:pt x="52" y="7"/>
                    </a:lnTo>
                    <a:close/>
                  </a:path>
                </a:pathLst>
              </a:custGeom>
              <a:solidFill>
                <a:srgbClr val="8C4400"/>
              </a:solidFill>
              <a:ln w="9525">
                <a:noFill/>
                <a:round/>
                <a:headEnd/>
                <a:tailEnd/>
              </a:ln>
            </p:spPr>
            <p:txBody>
              <a:bodyPr/>
              <a:lstStyle/>
              <a:p>
                <a:endParaRPr lang="en-US"/>
              </a:p>
            </p:txBody>
          </p:sp>
          <p:sp>
            <p:nvSpPr>
              <p:cNvPr id="384221" name="Freeform 221"/>
              <p:cNvSpPr>
                <a:spLocks/>
              </p:cNvSpPr>
              <p:nvPr/>
            </p:nvSpPr>
            <p:spPr bwMode="auto">
              <a:xfrm>
                <a:off x="6874" y="1350"/>
                <a:ext cx="403" cy="119"/>
              </a:xfrm>
              <a:custGeom>
                <a:avLst/>
                <a:gdLst/>
                <a:ahLst/>
                <a:cxnLst>
                  <a:cxn ang="0">
                    <a:pos x="931" y="254"/>
                  </a:cxn>
                  <a:cxn ang="0">
                    <a:pos x="932" y="335"/>
                  </a:cxn>
                  <a:cxn ang="0">
                    <a:pos x="908" y="395"/>
                  </a:cxn>
                  <a:cxn ang="0">
                    <a:pos x="1498" y="316"/>
                  </a:cxn>
                  <a:cxn ang="0">
                    <a:pos x="1424" y="468"/>
                  </a:cxn>
                  <a:cxn ang="0">
                    <a:pos x="1611" y="260"/>
                  </a:cxn>
                  <a:cxn ang="0">
                    <a:pos x="1555" y="216"/>
                  </a:cxn>
                  <a:cxn ang="0">
                    <a:pos x="460" y="48"/>
                  </a:cxn>
                  <a:cxn ang="0">
                    <a:pos x="208" y="12"/>
                  </a:cxn>
                  <a:cxn ang="0">
                    <a:pos x="178" y="36"/>
                  </a:cxn>
                  <a:cxn ang="0">
                    <a:pos x="148" y="60"/>
                  </a:cxn>
                  <a:cxn ang="0">
                    <a:pos x="121" y="84"/>
                  </a:cxn>
                  <a:cxn ang="0">
                    <a:pos x="94" y="109"/>
                  </a:cxn>
                  <a:cxn ang="0">
                    <a:pos x="68" y="135"/>
                  </a:cxn>
                  <a:cxn ang="0">
                    <a:pos x="42" y="162"/>
                  </a:cxn>
                  <a:cxn ang="0">
                    <a:pos x="14" y="190"/>
                  </a:cxn>
                  <a:cxn ang="0">
                    <a:pos x="27" y="212"/>
                  </a:cxn>
                  <a:cxn ang="0">
                    <a:pos x="179" y="73"/>
                  </a:cxn>
                  <a:cxn ang="0">
                    <a:pos x="50" y="220"/>
                  </a:cxn>
                  <a:cxn ang="0">
                    <a:pos x="74" y="235"/>
                  </a:cxn>
                  <a:cxn ang="0">
                    <a:pos x="108" y="248"/>
                  </a:cxn>
                  <a:cxn ang="0">
                    <a:pos x="149" y="260"/>
                  </a:cxn>
                  <a:cxn ang="0">
                    <a:pos x="201" y="271"/>
                  </a:cxn>
                  <a:cxn ang="0">
                    <a:pos x="260" y="282"/>
                  </a:cxn>
                  <a:cxn ang="0">
                    <a:pos x="330" y="291"/>
                  </a:cxn>
                  <a:cxn ang="0">
                    <a:pos x="409" y="301"/>
                  </a:cxn>
                  <a:cxn ang="0">
                    <a:pos x="468" y="287"/>
                  </a:cxn>
                  <a:cxn ang="0">
                    <a:pos x="498" y="256"/>
                  </a:cxn>
                  <a:cxn ang="0">
                    <a:pos x="527" y="232"/>
                  </a:cxn>
                  <a:cxn ang="0">
                    <a:pos x="564" y="214"/>
                  </a:cxn>
                  <a:cxn ang="0">
                    <a:pos x="625" y="194"/>
                  </a:cxn>
                  <a:cxn ang="0">
                    <a:pos x="999" y="140"/>
                  </a:cxn>
                </a:cxnLst>
                <a:rect l="0" t="0" r="r" b="b"/>
                <a:pathLst>
                  <a:path w="1611" h="477">
                    <a:moveTo>
                      <a:pt x="999" y="140"/>
                    </a:moveTo>
                    <a:lnTo>
                      <a:pt x="931" y="254"/>
                    </a:lnTo>
                    <a:lnTo>
                      <a:pt x="934" y="303"/>
                    </a:lnTo>
                    <a:lnTo>
                      <a:pt x="932" y="335"/>
                    </a:lnTo>
                    <a:lnTo>
                      <a:pt x="925" y="362"/>
                    </a:lnTo>
                    <a:lnTo>
                      <a:pt x="908" y="395"/>
                    </a:lnTo>
                    <a:lnTo>
                      <a:pt x="1402" y="476"/>
                    </a:lnTo>
                    <a:lnTo>
                      <a:pt x="1498" y="316"/>
                    </a:lnTo>
                    <a:lnTo>
                      <a:pt x="1517" y="319"/>
                    </a:lnTo>
                    <a:lnTo>
                      <a:pt x="1424" y="468"/>
                    </a:lnTo>
                    <a:lnTo>
                      <a:pt x="1474" y="477"/>
                    </a:lnTo>
                    <a:lnTo>
                      <a:pt x="1611" y="260"/>
                    </a:lnTo>
                    <a:lnTo>
                      <a:pt x="1589" y="239"/>
                    </a:lnTo>
                    <a:lnTo>
                      <a:pt x="1555" y="216"/>
                    </a:lnTo>
                    <a:lnTo>
                      <a:pt x="491" y="30"/>
                    </a:lnTo>
                    <a:lnTo>
                      <a:pt x="460" y="48"/>
                    </a:lnTo>
                    <a:lnTo>
                      <a:pt x="225" y="0"/>
                    </a:lnTo>
                    <a:lnTo>
                      <a:pt x="208" y="12"/>
                    </a:lnTo>
                    <a:lnTo>
                      <a:pt x="192" y="24"/>
                    </a:lnTo>
                    <a:lnTo>
                      <a:pt x="178" y="36"/>
                    </a:lnTo>
                    <a:lnTo>
                      <a:pt x="163" y="48"/>
                    </a:lnTo>
                    <a:lnTo>
                      <a:pt x="148" y="60"/>
                    </a:lnTo>
                    <a:lnTo>
                      <a:pt x="135" y="73"/>
                    </a:lnTo>
                    <a:lnTo>
                      <a:pt x="121" y="84"/>
                    </a:lnTo>
                    <a:lnTo>
                      <a:pt x="108" y="97"/>
                    </a:lnTo>
                    <a:lnTo>
                      <a:pt x="94" y="109"/>
                    </a:lnTo>
                    <a:lnTo>
                      <a:pt x="81" y="122"/>
                    </a:lnTo>
                    <a:lnTo>
                      <a:pt x="68" y="135"/>
                    </a:lnTo>
                    <a:lnTo>
                      <a:pt x="55" y="148"/>
                    </a:lnTo>
                    <a:lnTo>
                      <a:pt x="42" y="162"/>
                    </a:lnTo>
                    <a:lnTo>
                      <a:pt x="28" y="176"/>
                    </a:lnTo>
                    <a:lnTo>
                      <a:pt x="14" y="190"/>
                    </a:lnTo>
                    <a:lnTo>
                      <a:pt x="0" y="204"/>
                    </a:lnTo>
                    <a:lnTo>
                      <a:pt x="27" y="212"/>
                    </a:lnTo>
                    <a:lnTo>
                      <a:pt x="168" y="68"/>
                    </a:lnTo>
                    <a:lnTo>
                      <a:pt x="179" y="73"/>
                    </a:lnTo>
                    <a:lnTo>
                      <a:pt x="41" y="213"/>
                    </a:lnTo>
                    <a:lnTo>
                      <a:pt x="50" y="220"/>
                    </a:lnTo>
                    <a:lnTo>
                      <a:pt x="62" y="227"/>
                    </a:lnTo>
                    <a:lnTo>
                      <a:pt x="74" y="235"/>
                    </a:lnTo>
                    <a:lnTo>
                      <a:pt x="90" y="241"/>
                    </a:lnTo>
                    <a:lnTo>
                      <a:pt x="108" y="248"/>
                    </a:lnTo>
                    <a:lnTo>
                      <a:pt x="127" y="254"/>
                    </a:lnTo>
                    <a:lnTo>
                      <a:pt x="149" y="260"/>
                    </a:lnTo>
                    <a:lnTo>
                      <a:pt x="173" y="265"/>
                    </a:lnTo>
                    <a:lnTo>
                      <a:pt x="201" y="271"/>
                    </a:lnTo>
                    <a:lnTo>
                      <a:pt x="229" y="277"/>
                    </a:lnTo>
                    <a:lnTo>
                      <a:pt x="260" y="282"/>
                    </a:lnTo>
                    <a:lnTo>
                      <a:pt x="294" y="287"/>
                    </a:lnTo>
                    <a:lnTo>
                      <a:pt x="330" y="291"/>
                    </a:lnTo>
                    <a:lnTo>
                      <a:pt x="368" y="297"/>
                    </a:lnTo>
                    <a:lnTo>
                      <a:pt x="409" y="301"/>
                    </a:lnTo>
                    <a:lnTo>
                      <a:pt x="453" y="306"/>
                    </a:lnTo>
                    <a:lnTo>
                      <a:pt x="468" y="287"/>
                    </a:lnTo>
                    <a:lnTo>
                      <a:pt x="483" y="270"/>
                    </a:lnTo>
                    <a:lnTo>
                      <a:pt x="498" y="256"/>
                    </a:lnTo>
                    <a:lnTo>
                      <a:pt x="511" y="242"/>
                    </a:lnTo>
                    <a:lnTo>
                      <a:pt x="527" y="232"/>
                    </a:lnTo>
                    <a:lnTo>
                      <a:pt x="545" y="222"/>
                    </a:lnTo>
                    <a:lnTo>
                      <a:pt x="564" y="214"/>
                    </a:lnTo>
                    <a:lnTo>
                      <a:pt x="588" y="207"/>
                    </a:lnTo>
                    <a:lnTo>
                      <a:pt x="625" y="194"/>
                    </a:lnTo>
                    <a:lnTo>
                      <a:pt x="713" y="93"/>
                    </a:lnTo>
                    <a:lnTo>
                      <a:pt x="999" y="140"/>
                    </a:lnTo>
                    <a:close/>
                  </a:path>
                </a:pathLst>
              </a:custGeom>
              <a:solidFill>
                <a:srgbClr val="8C4400"/>
              </a:solidFill>
              <a:ln w="9525">
                <a:noFill/>
                <a:round/>
                <a:headEnd/>
                <a:tailEnd/>
              </a:ln>
            </p:spPr>
            <p:txBody>
              <a:bodyPr/>
              <a:lstStyle/>
              <a:p>
                <a:endParaRPr lang="en-US"/>
              </a:p>
            </p:txBody>
          </p:sp>
          <p:sp>
            <p:nvSpPr>
              <p:cNvPr id="384222" name="Freeform 222"/>
              <p:cNvSpPr>
                <a:spLocks/>
              </p:cNvSpPr>
              <p:nvPr/>
            </p:nvSpPr>
            <p:spPr bwMode="auto">
              <a:xfrm>
                <a:off x="7269" y="1341"/>
                <a:ext cx="42" cy="72"/>
              </a:xfrm>
              <a:custGeom>
                <a:avLst/>
                <a:gdLst/>
                <a:ahLst/>
                <a:cxnLst>
                  <a:cxn ang="0">
                    <a:pos x="168" y="0"/>
                  </a:cxn>
                  <a:cxn ang="0">
                    <a:pos x="150" y="32"/>
                  </a:cxn>
                  <a:cxn ang="0">
                    <a:pos x="135" y="65"/>
                  </a:cxn>
                  <a:cxn ang="0">
                    <a:pos x="119" y="97"/>
                  </a:cxn>
                  <a:cxn ang="0">
                    <a:pos x="103" y="128"/>
                  </a:cxn>
                  <a:cxn ang="0">
                    <a:pos x="90" y="161"/>
                  </a:cxn>
                  <a:cxn ang="0">
                    <a:pos x="76" y="193"/>
                  </a:cxn>
                  <a:cxn ang="0">
                    <a:pos x="64" y="227"/>
                  </a:cxn>
                  <a:cxn ang="0">
                    <a:pos x="51" y="262"/>
                  </a:cxn>
                  <a:cxn ang="0">
                    <a:pos x="38" y="288"/>
                  </a:cxn>
                  <a:cxn ang="0">
                    <a:pos x="0" y="236"/>
                  </a:cxn>
                  <a:cxn ang="0">
                    <a:pos x="110" y="29"/>
                  </a:cxn>
                  <a:cxn ang="0">
                    <a:pos x="136" y="21"/>
                  </a:cxn>
                  <a:cxn ang="0">
                    <a:pos x="168" y="0"/>
                  </a:cxn>
                </a:cxnLst>
                <a:rect l="0" t="0" r="r" b="b"/>
                <a:pathLst>
                  <a:path w="168" h="288">
                    <a:moveTo>
                      <a:pt x="168" y="0"/>
                    </a:moveTo>
                    <a:lnTo>
                      <a:pt x="150" y="32"/>
                    </a:lnTo>
                    <a:lnTo>
                      <a:pt x="135" y="65"/>
                    </a:lnTo>
                    <a:lnTo>
                      <a:pt x="119" y="97"/>
                    </a:lnTo>
                    <a:lnTo>
                      <a:pt x="103" y="128"/>
                    </a:lnTo>
                    <a:lnTo>
                      <a:pt x="90" y="161"/>
                    </a:lnTo>
                    <a:lnTo>
                      <a:pt x="76" y="193"/>
                    </a:lnTo>
                    <a:lnTo>
                      <a:pt x="64" y="227"/>
                    </a:lnTo>
                    <a:lnTo>
                      <a:pt x="51" y="262"/>
                    </a:lnTo>
                    <a:lnTo>
                      <a:pt x="38" y="288"/>
                    </a:lnTo>
                    <a:lnTo>
                      <a:pt x="0" y="236"/>
                    </a:lnTo>
                    <a:lnTo>
                      <a:pt x="110" y="29"/>
                    </a:lnTo>
                    <a:lnTo>
                      <a:pt x="136" y="21"/>
                    </a:lnTo>
                    <a:lnTo>
                      <a:pt x="168" y="0"/>
                    </a:lnTo>
                    <a:close/>
                  </a:path>
                </a:pathLst>
              </a:custGeom>
              <a:solidFill>
                <a:srgbClr val="8C4400"/>
              </a:solidFill>
              <a:ln w="9525">
                <a:noFill/>
                <a:round/>
                <a:headEnd/>
                <a:tailEnd/>
              </a:ln>
            </p:spPr>
            <p:txBody>
              <a:bodyPr/>
              <a:lstStyle/>
              <a:p>
                <a:endParaRPr lang="en-US"/>
              </a:p>
            </p:txBody>
          </p:sp>
          <p:sp>
            <p:nvSpPr>
              <p:cNvPr id="384223" name="Freeform 223"/>
              <p:cNvSpPr>
                <a:spLocks/>
              </p:cNvSpPr>
              <p:nvPr/>
            </p:nvSpPr>
            <p:spPr bwMode="auto">
              <a:xfrm>
                <a:off x="6933" y="1303"/>
                <a:ext cx="71" cy="46"/>
              </a:xfrm>
              <a:custGeom>
                <a:avLst/>
                <a:gdLst/>
                <a:ahLst/>
                <a:cxnLst>
                  <a:cxn ang="0">
                    <a:pos x="34" y="182"/>
                  </a:cxn>
                  <a:cxn ang="0">
                    <a:pos x="286" y="0"/>
                  </a:cxn>
                  <a:cxn ang="0">
                    <a:pos x="259" y="0"/>
                  </a:cxn>
                  <a:cxn ang="0">
                    <a:pos x="80" y="122"/>
                  </a:cxn>
                  <a:cxn ang="0">
                    <a:pos x="0" y="184"/>
                  </a:cxn>
                  <a:cxn ang="0">
                    <a:pos x="34" y="182"/>
                  </a:cxn>
                </a:cxnLst>
                <a:rect l="0" t="0" r="r" b="b"/>
                <a:pathLst>
                  <a:path w="286" h="184">
                    <a:moveTo>
                      <a:pt x="34" y="182"/>
                    </a:moveTo>
                    <a:lnTo>
                      <a:pt x="286" y="0"/>
                    </a:lnTo>
                    <a:lnTo>
                      <a:pt x="259" y="0"/>
                    </a:lnTo>
                    <a:lnTo>
                      <a:pt x="80" y="122"/>
                    </a:lnTo>
                    <a:lnTo>
                      <a:pt x="0" y="184"/>
                    </a:lnTo>
                    <a:lnTo>
                      <a:pt x="34" y="182"/>
                    </a:lnTo>
                    <a:close/>
                  </a:path>
                </a:pathLst>
              </a:custGeom>
              <a:solidFill>
                <a:srgbClr val="8C4400"/>
              </a:solidFill>
              <a:ln w="9525">
                <a:noFill/>
                <a:round/>
                <a:headEnd/>
                <a:tailEnd/>
              </a:ln>
            </p:spPr>
            <p:txBody>
              <a:bodyPr/>
              <a:lstStyle/>
              <a:p>
                <a:endParaRPr lang="en-US"/>
              </a:p>
            </p:txBody>
          </p:sp>
          <p:sp>
            <p:nvSpPr>
              <p:cNvPr id="384224" name="Freeform 224"/>
              <p:cNvSpPr>
                <a:spLocks/>
              </p:cNvSpPr>
              <p:nvPr/>
            </p:nvSpPr>
            <p:spPr bwMode="auto">
              <a:xfrm>
                <a:off x="7245" y="1370"/>
                <a:ext cx="29" cy="9"/>
              </a:xfrm>
              <a:custGeom>
                <a:avLst/>
                <a:gdLst/>
                <a:ahLst/>
                <a:cxnLst>
                  <a:cxn ang="0">
                    <a:pos x="117" y="34"/>
                  </a:cxn>
                  <a:cxn ang="0">
                    <a:pos x="115" y="21"/>
                  </a:cxn>
                  <a:cxn ang="0">
                    <a:pos x="103" y="13"/>
                  </a:cxn>
                  <a:cxn ang="0">
                    <a:pos x="7" y="0"/>
                  </a:cxn>
                  <a:cxn ang="0">
                    <a:pos x="0" y="13"/>
                  </a:cxn>
                  <a:cxn ang="0">
                    <a:pos x="25" y="17"/>
                  </a:cxn>
                  <a:cxn ang="0">
                    <a:pos x="38" y="25"/>
                  </a:cxn>
                  <a:cxn ang="0">
                    <a:pos x="52" y="17"/>
                  </a:cxn>
                  <a:cxn ang="0">
                    <a:pos x="105" y="25"/>
                  </a:cxn>
                  <a:cxn ang="0">
                    <a:pos x="117" y="34"/>
                  </a:cxn>
                </a:cxnLst>
                <a:rect l="0" t="0" r="r" b="b"/>
                <a:pathLst>
                  <a:path w="117" h="34">
                    <a:moveTo>
                      <a:pt x="117" y="34"/>
                    </a:moveTo>
                    <a:lnTo>
                      <a:pt x="115" y="21"/>
                    </a:lnTo>
                    <a:lnTo>
                      <a:pt x="103" y="13"/>
                    </a:lnTo>
                    <a:lnTo>
                      <a:pt x="7" y="0"/>
                    </a:lnTo>
                    <a:lnTo>
                      <a:pt x="0" y="13"/>
                    </a:lnTo>
                    <a:lnTo>
                      <a:pt x="25" y="17"/>
                    </a:lnTo>
                    <a:lnTo>
                      <a:pt x="38" y="25"/>
                    </a:lnTo>
                    <a:lnTo>
                      <a:pt x="52" y="17"/>
                    </a:lnTo>
                    <a:lnTo>
                      <a:pt x="105" y="25"/>
                    </a:lnTo>
                    <a:lnTo>
                      <a:pt x="117" y="34"/>
                    </a:lnTo>
                    <a:close/>
                  </a:path>
                </a:pathLst>
              </a:custGeom>
              <a:solidFill>
                <a:srgbClr val="8C4400"/>
              </a:solidFill>
              <a:ln w="9525">
                <a:noFill/>
                <a:round/>
                <a:headEnd/>
                <a:tailEnd/>
              </a:ln>
            </p:spPr>
            <p:txBody>
              <a:bodyPr/>
              <a:lstStyle/>
              <a:p>
                <a:endParaRPr lang="en-US"/>
              </a:p>
            </p:txBody>
          </p:sp>
          <p:sp>
            <p:nvSpPr>
              <p:cNvPr id="384225" name="Freeform 225"/>
              <p:cNvSpPr>
                <a:spLocks/>
              </p:cNvSpPr>
              <p:nvPr/>
            </p:nvSpPr>
            <p:spPr bwMode="auto">
              <a:xfrm>
                <a:off x="7227" y="1377"/>
                <a:ext cx="43" cy="13"/>
              </a:xfrm>
              <a:custGeom>
                <a:avLst/>
                <a:gdLst/>
                <a:ahLst/>
                <a:cxnLst>
                  <a:cxn ang="0">
                    <a:pos x="161" y="27"/>
                  </a:cxn>
                  <a:cxn ang="0">
                    <a:pos x="172" y="35"/>
                  </a:cxn>
                  <a:cxn ang="0">
                    <a:pos x="175" y="41"/>
                  </a:cxn>
                  <a:cxn ang="0">
                    <a:pos x="170" y="52"/>
                  </a:cxn>
                  <a:cxn ang="0">
                    <a:pos x="156" y="35"/>
                  </a:cxn>
                  <a:cxn ang="0">
                    <a:pos x="101" y="25"/>
                  </a:cxn>
                  <a:cxn ang="0">
                    <a:pos x="81" y="39"/>
                  </a:cxn>
                  <a:cxn ang="0">
                    <a:pos x="71" y="21"/>
                  </a:cxn>
                  <a:cxn ang="0">
                    <a:pos x="21" y="9"/>
                  </a:cxn>
                  <a:cxn ang="0">
                    <a:pos x="0" y="21"/>
                  </a:cxn>
                  <a:cxn ang="0">
                    <a:pos x="10" y="0"/>
                  </a:cxn>
                  <a:cxn ang="0">
                    <a:pos x="161" y="27"/>
                  </a:cxn>
                </a:cxnLst>
                <a:rect l="0" t="0" r="r" b="b"/>
                <a:pathLst>
                  <a:path w="175" h="52">
                    <a:moveTo>
                      <a:pt x="161" y="27"/>
                    </a:moveTo>
                    <a:lnTo>
                      <a:pt x="172" y="35"/>
                    </a:lnTo>
                    <a:lnTo>
                      <a:pt x="175" y="41"/>
                    </a:lnTo>
                    <a:lnTo>
                      <a:pt x="170" y="52"/>
                    </a:lnTo>
                    <a:lnTo>
                      <a:pt x="156" y="35"/>
                    </a:lnTo>
                    <a:lnTo>
                      <a:pt x="101" y="25"/>
                    </a:lnTo>
                    <a:lnTo>
                      <a:pt x="81" y="39"/>
                    </a:lnTo>
                    <a:lnTo>
                      <a:pt x="71" y="21"/>
                    </a:lnTo>
                    <a:lnTo>
                      <a:pt x="21" y="9"/>
                    </a:lnTo>
                    <a:lnTo>
                      <a:pt x="0" y="21"/>
                    </a:lnTo>
                    <a:lnTo>
                      <a:pt x="10" y="0"/>
                    </a:lnTo>
                    <a:lnTo>
                      <a:pt x="161" y="27"/>
                    </a:lnTo>
                    <a:close/>
                  </a:path>
                </a:pathLst>
              </a:custGeom>
              <a:solidFill>
                <a:srgbClr val="8C4400"/>
              </a:solidFill>
              <a:ln w="9525">
                <a:noFill/>
                <a:round/>
                <a:headEnd/>
                <a:tailEnd/>
              </a:ln>
            </p:spPr>
            <p:txBody>
              <a:bodyPr/>
              <a:lstStyle/>
              <a:p>
                <a:endParaRPr lang="en-US"/>
              </a:p>
            </p:txBody>
          </p:sp>
          <p:sp>
            <p:nvSpPr>
              <p:cNvPr id="384226" name="Freeform 226"/>
              <p:cNvSpPr>
                <a:spLocks/>
              </p:cNvSpPr>
              <p:nvPr/>
            </p:nvSpPr>
            <p:spPr bwMode="auto">
              <a:xfrm>
                <a:off x="7205" y="1374"/>
                <a:ext cx="19" cy="7"/>
              </a:xfrm>
              <a:custGeom>
                <a:avLst/>
                <a:gdLst/>
                <a:ahLst/>
                <a:cxnLst>
                  <a:cxn ang="0">
                    <a:pos x="77" y="30"/>
                  </a:cxn>
                  <a:cxn ang="0">
                    <a:pos x="75" y="14"/>
                  </a:cxn>
                  <a:cxn ang="0">
                    <a:pos x="65" y="11"/>
                  </a:cxn>
                  <a:cxn ang="0">
                    <a:pos x="10" y="0"/>
                  </a:cxn>
                  <a:cxn ang="0">
                    <a:pos x="0" y="18"/>
                  </a:cxn>
                  <a:cxn ang="0">
                    <a:pos x="11" y="13"/>
                  </a:cxn>
                  <a:cxn ang="0">
                    <a:pos x="59" y="22"/>
                  </a:cxn>
                  <a:cxn ang="0">
                    <a:pos x="77" y="30"/>
                  </a:cxn>
                </a:cxnLst>
                <a:rect l="0" t="0" r="r" b="b"/>
                <a:pathLst>
                  <a:path w="77" h="30">
                    <a:moveTo>
                      <a:pt x="77" y="30"/>
                    </a:moveTo>
                    <a:lnTo>
                      <a:pt x="75" y="14"/>
                    </a:lnTo>
                    <a:lnTo>
                      <a:pt x="65" y="11"/>
                    </a:lnTo>
                    <a:lnTo>
                      <a:pt x="10" y="0"/>
                    </a:lnTo>
                    <a:lnTo>
                      <a:pt x="0" y="18"/>
                    </a:lnTo>
                    <a:lnTo>
                      <a:pt x="11" y="13"/>
                    </a:lnTo>
                    <a:lnTo>
                      <a:pt x="59" y="22"/>
                    </a:lnTo>
                    <a:lnTo>
                      <a:pt x="77" y="30"/>
                    </a:lnTo>
                    <a:close/>
                  </a:path>
                </a:pathLst>
              </a:custGeom>
              <a:solidFill>
                <a:srgbClr val="8C4400"/>
              </a:solidFill>
              <a:ln w="9525">
                <a:noFill/>
                <a:round/>
                <a:headEnd/>
                <a:tailEnd/>
              </a:ln>
            </p:spPr>
            <p:txBody>
              <a:bodyPr/>
              <a:lstStyle/>
              <a:p>
                <a:endParaRPr lang="en-US"/>
              </a:p>
            </p:txBody>
          </p:sp>
          <p:sp>
            <p:nvSpPr>
              <p:cNvPr id="384227" name="Freeform 227"/>
              <p:cNvSpPr>
                <a:spLocks/>
              </p:cNvSpPr>
              <p:nvPr/>
            </p:nvSpPr>
            <p:spPr bwMode="auto">
              <a:xfrm>
                <a:off x="7197" y="1364"/>
                <a:ext cx="19" cy="7"/>
              </a:xfrm>
              <a:custGeom>
                <a:avLst/>
                <a:gdLst/>
                <a:ahLst/>
                <a:cxnLst>
                  <a:cxn ang="0">
                    <a:pos x="78" y="29"/>
                  </a:cxn>
                  <a:cxn ang="0">
                    <a:pos x="74" y="13"/>
                  </a:cxn>
                  <a:cxn ang="0">
                    <a:pos x="65" y="9"/>
                  </a:cxn>
                  <a:cxn ang="0">
                    <a:pos x="10" y="0"/>
                  </a:cxn>
                  <a:cxn ang="0">
                    <a:pos x="0" y="18"/>
                  </a:cxn>
                  <a:cxn ang="0">
                    <a:pos x="13" y="11"/>
                  </a:cxn>
                  <a:cxn ang="0">
                    <a:pos x="60" y="21"/>
                  </a:cxn>
                  <a:cxn ang="0">
                    <a:pos x="78" y="29"/>
                  </a:cxn>
                </a:cxnLst>
                <a:rect l="0" t="0" r="r" b="b"/>
                <a:pathLst>
                  <a:path w="78" h="29">
                    <a:moveTo>
                      <a:pt x="78" y="29"/>
                    </a:moveTo>
                    <a:lnTo>
                      <a:pt x="74" y="13"/>
                    </a:lnTo>
                    <a:lnTo>
                      <a:pt x="65" y="9"/>
                    </a:lnTo>
                    <a:lnTo>
                      <a:pt x="10" y="0"/>
                    </a:lnTo>
                    <a:lnTo>
                      <a:pt x="0" y="18"/>
                    </a:lnTo>
                    <a:lnTo>
                      <a:pt x="13" y="11"/>
                    </a:lnTo>
                    <a:lnTo>
                      <a:pt x="60" y="21"/>
                    </a:lnTo>
                    <a:lnTo>
                      <a:pt x="78" y="29"/>
                    </a:lnTo>
                    <a:close/>
                  </a:path>
                </a:pathLst>
              </a:custGeom>
              <a:solidFill>
                <a:srgbClr val="8C4400"/>
              </a:solidFill>
              <a:ln w="9525">
                <a:noFill/>
                <a:round/>
                <a:headEnd/>
                <a:tailEnd/>
              </a:ln>
            </p:spPr>
            <p:txBody>
              <a:bodyPr/>
              <a:lstStyle/>
              <a:p>
                <a:endParaRPr lang="en-US"/>
              </a:p>
            </p:txBody>
          </p:sp>
          <p:sp>
            <p:nvSpPr>
              <p:cNvPr id="384228" name="Freeform 228"/>
              <p:cNvSpPr>
                <a:spLocks/>
              </p:cNvSpPr>
              <p:nvPr/>
            </p:nvSpPr>
            <p:spPr bwMode="auto">
              <a:xfrm>
                <a:off x="7211" y="1357"/>
                <a:ext cx="19" cy="8"/>
              </a:xfrm>
              <a:custGeom>
                <a:avLst/>
                <a:gdLst/>
                <a:ahLst/>
                <a:cxnLst>
                  <a:cxn ang="0">
                    <a:pos x="76" y="29"/>
                  </a:cxn>
                  <a:cxn ang="0">
                    <a:pos x="74" y="13"/>
                  </a:cxn>
                  <a:cxn ang="0">
                    <a:pos x="64" y="9"/>
                  </a:cxn>
                  <a:cxn ang="0">
                    <a:pos x="8" y="0"/>
                  </a:cxn>
                  <a:cxn ang="0">
                    <a:pos x="0" y="17"/>
                  </a:cxn>
                  <a:cxn ang="0">
                    <a:pos x="10" y="11"/>
                  </a:cxn>
                  <a:cxn ang="0">
                    <a:pos x="58" y="22"/>
                  </a:cxn>
                  <a:cxn ang="0">
                    <a:pos x="76" y="29"/>
                  </a:cxn>
                </a:cxnLst>
                <a:rect l="0" t="0" r="r" b="b"/>
                <a:pathLst>
                  <a:path w="76" h="29">
                    <a:moveTo>
                      <a:pt x="76" y="29"/>
                    </a:moveTo>
                    <a:lnTo>
                      <a:pt x="74" y="13"/>
                    </a:lnTo>
                    <a:lnTo>
                      <a:pt x="64" y="9"/>
                    </a:lnTo>
                    <a:lnTo>
                      <a:pt x="8" y="0"/>
                    </a:lnTo>
                    <a:lnTo>
                      <a:pt x="0" y="17"/>
                    </a:lnTo>
                    <a:lnTo>
                      <a:pt x="10" y="11"/>
                    </a:lnTo>
                    <a:lnTo>
                      <a:pt x="58" y="22"/>
                    </a:lnTo>
                    <a:lnTo>
                      <a:pt x="76" y="29"/>
                    </a:lnTo>
                    <a:close/>
                  </a:path>
                </a:pathLst>
              </a:custGeom>
              <a:solidFill>
                <a:srgbClr val="8C4400"/>
              </a:solidFill>
              <a:ln w="9525">
                <a:noFill/>
                <a:round/>
                <a:headEnd/>
                <a:tailEnd/>
              </a:ln>
            </p:spPr>
            <p:txBody>
              <a:bodyPr/>
              <a:lstStyle/>
              <a:p>
                <a:endParaRPr lang="en-US"/>
              </a:p>
            </p:txBody>
          </p:sp>
          <p:sp>
            <p:nvSpPr>
              <p:cNvPr id="384229" name="Freeform 229"/>
              <p:cNvSpPr>
                <a:spLocks/>
              </p:cNvSpPr>
              <p:nvPr/>
            </p:nvSpPr>
            <p:spPr bwMode="auto">
              <a:xfrm>
                <a:off x="7205" y="1348"/>
                <a:ext cx="19" cy="8"/>
              </a:xfrm>
              <a:custGeom>
                <a:avLst/>
                <a:gdLst/>
                <a:ahLst/>
                <a:cxnLst>
                  <a:cxn ang="0">
                    <a:pos x="77" y="29"/>
                  </a:cxn>
                  <a:cxn ang="0">
                    <a:pos x="75" y="14"/>
                  </a:cxn>
                  <a:cxn ang="0">
                    <a:pos x="65" y="9"/>
                  </a:cxn>
                  <a:cxn ang="0">
                    <a:pos x="10" y="0"/>
                  </a:cxn>
                  <a:cxn ang="0">
                    <a:pos x="0" y="17"/>
                  </a:cxn>
                  <a:cxn ang="0">
                    <a:pos x="11" y="11"/>
                  </a:cxn>
                  <a:cxn ang="0">
                    <a:pos x="59" y="21"/>
                  </a:cxn>
                  <a:cxn ang="0">
                    <a:pos x="77" y="29"/>
                  </a:cxn>
                </a:cxnLst>
                <a:rect l="0" t="0" r="r" b="b"/>
                <a:pathLst>
                  <a:path w="77" h="29">
                    <a:moveTo>
                      <a:pt x="77" y="29"/>
                    </a:moveTo>
                    <a:lnTo>
                      <a:pt x="75" y="14"/>
                    </a:lnTo>
                    <a:lnTo>
                      <a:pt x="65" y="9"/>
                    </a:lnTo>
                    <a:lnTo>
                      <a:pt x="10" y="0"/>
                    </a:lnTo>
                    <a:lnTo>
                      <a:pt x="0" y="17"/>
                    </a:lnTo>
                    <a:lnTo>
                      <a:pt x="11" y="11"/>
                    </a:lnTo>
                    <a:lnTo>
                      <a:pt x="59" y="21"/>
                    </a:lnTo>
                    <a:lnTo>
                      <a:pt x="77" y="29"/>
                    </a:lnTo>
                    <a:close/>
                  </a:path>
                </a:pathLst>
              </a:custGeom>
              <a:solidFill>
                <a:srgbClr val="8C4400"/>
              </a:solidFill>
              <a:ln w="9525">
                <a:noFill/>
                <a:round/>
                <a:headEnd/>
                <a:tailEnd/>
              </a:ln>
            </p:spPr>
            <p:txBody>
              <a:bodyPr/>
              <a:lstStyle/>
              <a:p>
                <a:endParaRPr lang="en-US"/>
              </a:p>
            </p:txBody>
          </p:sp>
          <p:sp>
            <p:nvSpPr>
              <p:cNvPr id="384230" name="Freeform 230"/>
              <p:cNvSpPr>
                <a:spLocks/>
              </p:cNvSpPr>
              <p:nvPr/>
            </p:nvSpPr>
            <p:spPr bwMode="auto">
              <a:xfrm>
                <a:off x="7229" y="1345"/>
                <a:ext cx="19" cy="7"/>
              </a:xfrm>
              <a:custGeom>
                <a:avLst/>
                <a:gdLst/>
                <a:ahLst/>
                <a:cxnLst>
                  <a:cxn ang="0">
                    <a:pos x="77" y="30"/>
                  </a:cxn>
                  <a:cxn ang="0">
                    <a:pos x="75" y="14"/>
                  </a:cxn>
                  <a:cxn ang="0">
                    <a:pos x="66" y="11"/>
                  </a:cxn>
                  <a:cxn ang="0">
                    <a:pos x="9" y="0"/>
                  </a:cxn>
                  <a:cxn ang="0">
                    <a:pos x="0" y="18"/>
                  </a:cxn>
                  <a:cxn ang="0">
                    <a:pos x="11" y="12"/>
                  </a:cxn>
                  <a:cxn ang="0">
                    <a:pos x="59" y="22"/>
                  </a:cxn>
                  <a:cxn ang="0">
                    <a:pos x="77" y="30"/>
                  </a:cxn>
                </a:cxnLst>
                <a:rect l="0" t="0" r="r" b="b"/>
                <a:pathLst>
                  <a:path w="77" h="30">
                    <a:moveTo>
                      <a:pt x="77" y="30"/>
                    </a:moveTo>
                    <a:lnTo>
                      <a:pt x="75" y="14"/>
                    </a:lnTo>
                    <a:lnTo>
                      <a:pt x="66" y="11"/>
                    </a:lnTo>
                    <a:lnTo>
                      <a:pt x="9" y="0"/>
                    </a:lnTo>
                    <a:lnTo>
                      <a:pt x="0" y="18"/>
                    </a:lnTo>
                    <a:lnTo>
                      <a:pt x="11" y="12"/>
                    </a:lnTo>
                    <a:lnTo>
                      <a:pt x="59" y="22"/>
                    </a:lnTo>
                    <a:lnTo>
                      <a:pt x="77" y="30"/>
                    </a:lnTo>
                    <a:close/>
                  </a:path>
                </a:pathLst>
              </a:custGeom>
              <a:solidFill>
                <a:srgbClr val="8C4400"/>
              </a:solidFill>
              <a:ln w="9525">
                <a:noFill/>
                <a:round/>
                <a:headEnd/>
                <a:tailEnd/>
              </a:ln>
            </p:spPr>
            <p:txBody>
              <a:bodyPr/>
              <a:lstStyle/>
              <a:p>
                <a:endParaRPr lang="en-US"/>
              </a:p>
            </p:txBody>
          </p:sp>
          <p:sp>
            <p:nvSpPr>
              <p:cNvPr id="384231" name="Freeform 231"/>
              <p:cNvSpPr>
                <a:spLocks/>
              </p:cNvSpPr>
              <p:nvPr/>
            </p:nvSpPr>
            <p:spPr bwMode="auto">
              <a:xfrm>
                <a:off x="7182" y="1370"/>
                <a:ext cx="19" cy="10"/>
              </a:xfrm>
              <a:custGeom>
                <a:avLst/>
                <a:gdLst/>
                <a:ahLst/>
                <a:cxnLst>
                  <a:cxn ang="0">
                    <a:pos x="73" y="8"/>
                  </a:cxn>
                  <a:cxn ang="0">
                    <a:pos x="77" y="24"/>
                  </a:cxn>
                  <a:cxn ang="0">
                    <a:pos x="73" y="38"/>
                  </a:cxn>
                  <a:cxn ang="0">
                    <a:pos x="63" y="20"/>
                  </a:cxn>
                  <a:cxn ang="0">
                    <a:pos x="15" y="12"/>
                  </a:cxn>
                  <a:cxn ang="0">
                    <a:pos x="0" y="20"/>
                  </a:cxn>
                  <a:cxn ang="0">
                    <a:pos x="7" y="0"/>
                  </a:cxn>
                  <a:cxn ang="0">
                    <a:pos x="73" y="8"/>
                  </a:cxn>
                </a:cxnLst>
                <a:rect l="0" t="0" r="r" b="b"/>
                <a:pathLst>
                  <a:path w="77" h="38">
                    <a:moveTo>
                      <a:pt x="73" y="8"/>
                    </a:moveTo>
                    <a:lnTo>
                      <a:pt x="77" y="24"/>
                    </a:lnTo>
                    <a:lnTo>
                      <a:pt x="73" y="38"/>
                    </a:lnTo>
                    <a:lnTo>
                      <a:pt x="63" y="20"/>
                    </a:lnTo>
                    <a:lnTo>
                      <a:pt x="15" y="12"/>
                    </a:lnTo>
                    <a:lnTo>
                      <a:pt x="0" y="20"/>
                    </a:lnTo>
                    <a:lnTo>
                      <a:pt x="7" y="0"/>
                    </a:lnTo>
                    <a:lnTo>
                      <a:pt x="73" y="8"/>
                    </a:lnTo>
                    <a:close/>
                  </a:path>
                </a:pathLst>
              </a:custGeom>
              <a:solidFill>
                <a:srgbClr val="8C4400"/>
              </a:solidFill>
              <a:ln w="9525">
                <a:noFill/>
                <a:round/>
                <a:headEnd/>
                <a:tailEnd/>
              </a:ln>
            </p:spPr>
            <p:txBody>
              <a:bodyPr/>
              <a:lstStyle/>
              <a:p>
                <a:endParaRPr lang="en-US"/>
              </a:p>
            </p:txBody>
          </p:sp>
          <p:sp>
            <p:nvSpPr>
              <p:cNvPr id="384232" name="Freeform 232"/>
              <p:cNvSpPr>
                <a:spLocks/>
              </p:cNvSpPr>
              <p:nvPr/>
            </p:nvSpPr>
            <p:spPr bwMode="auto">
              <a:xfrm>
                <a:off x="7174" y="1361"/>
                <a:ext cx="19" cy="9"/>
              </a:xfrm>
              <a:custGeom>
                <a:avLst/>
                <a:gdLst/>
                <a:ahLst/>
                <a:cxnLst>
                  <a:cxn ang="0">
                    <a:pos x="73" y="7"/>
                  </a:cxn>
                  <a:cxn ang="0">
                    <a:pos x="78" y="23"/>
                  </a:cxn>
                  <a:cxn ang="0">
                    <a:pos x="73" y="37"/>
                  </a:cxn>
                  <a:cxn ang="0">
                    <a:pos x="64" y="20"/>
                  </a:cxn>
                  <a:cxn ang="0">
                    <a:pos x="17" y="12"/>
                  </a:cxn>
                  <a:cxn ang="0">
                    <a:pos x="0" y="20"/>
                  </a:cxn>
                  <a:cxn ang="0">
                    <a:pos x="7" y="0"/>
                  </a:cxn>
                  <a:cxn ang="0">
                    <a:pos x="73" y="7"/>
                  </a:cxn>
                </a:cxnLst>
                <a:rect l="0" t="0" r="r" b="b"/>
                <a:pathLst>
                  <a:path w="78" h="37">
                    <a:moveTo>
                      <a:pt x="73" y="7"/>
                    </a:moveTo>
                    <a:lnTo>
                      <a:pt x="78" y="23"/>
                    </a:lnTo>
                    <a:lnTo>
                      <a:pt x="73" y="37"/>
                    </a:lnTo>
                    <a:lnTo>
                      <a:pt x="64" y="20"/>
                    </a:lnTo>
                    <a:lnTo>
                      <a:pt x="17" y="12"/>
                    </a:lnTo>
                    <a:lnTo>
                      <a:pt x="0" y="20"/>
                    </a:lnTo>
                    <a:lnTo>
                      <a:pt x="7" y="0"/>
                    </a:lnTo>
                    <a:lnTo>
                      <a:pt x="73" y="7"/>
                    </a:lnTo>
                    <a:close/>
                  </a:path>
                </a:pathLst>
              </a:custGeom>
              <a:solidFill>
                <a:srgbClr val="8C4400"/>
              </a:solidFill>
              <a:ln w="9525">
                <a:noFill/>
                <a:round/>
                <a:headEnd/>
                <a:tailEnd/>
              </a:ln>
            </p:spPr>
            <p:txBody>
              <a:bodyPr/>
              <a:lstStyle/>
              <a:p>
                <a:endParaRPr lang="en-US"/>
              </a:p>
            </p:txBody>
          </p:sp>
          <p:sp>
            <p:nvSpPr>
              <p:cNvPr id="384233" name="Freeform 233"/>
              <p:cNvSpPr>
                <a:spLocks/>
              </p:cNvSpPr>
              <p:nvPr/>
            </p:nvSpPr>
            <p:spPr bwMode="auto">
              <a:xfrm>
                <a:off x="7188" y="1354"/>
                <a:ext cx="19" cy="9"/>
              </a:xfrm>
              <a:custGeom>
                <a:avLst/>
                <a:gdLst/>
                <a:ahLst/>
                <a:cxnLst>
                  <a:cxn ang="0">
                    <a:pos x="73" y="8"/>
                  </a:cxn>
                  <a:cxn ang="0">
                    <a:pos x="76" y="23"/>
                  </a:cxn>
                  <a:cxn ang="0">
                    <a:pos x="73" y="37"/>
                  </a:cxn>
                  <a:cxn ang="0">
                    <a:pos x="62" y="20"/>
                  </a:cxn>
                  <a:cxn ang="0">
                    <a:pos x="14" y="11"/>
                  </a:cxn>
                  <a:cxn ang="0">
                    <a:pos x="0" y="20"/>
                  </a:cxn>
                  <a:cxn ang="0">
                    <a:pos x="7" y="0"/>
                  </a:cxn>
                  <a:cxn ang="0">
                    <a:pos x="73" y="8"/>
                  </a:cxn>
                </a:cxnLst>
                <a:rect l="0" t="0" r="r" b="b"/>
                <a:pathLst>
                  <a:path w="76" h="37">
                    <a:moveTo>
                      <a:pt x="73" y="8"/>
                    </a:moveTo>
                    <a:lnTo>
                      <a:pt x="76" y="23"/>
                    </a:lnTo>
                    <a:lnTo>
                      <a:pt x="73" y="37"/>
                    </a:lnTo>
                    <a:lnTo>
                      <a:pt x="62" y="20"/>
                    </a:lnTo>
                    <a:lnTo>
                      <a:pt x="14" y="11"/>
                    </a:lnTo>
                    <a:lnTo>
                      <a:pt x="0" y="20"/>
                    </a:lnTo>
                    <a:lnTo>
                      <a:pt x="7" y="0"/>
                    </a:lnTo>
                    <a:lnTo>
                      <a:pt x="73" y="8"/>
                    </a:lnTo>
                    <a:close/>
                  </a:path>
                </a:pathLst>
              </a:custGeom>
              <a:solidFill>
                <a:srgbClr val="8C4400"/>
              </a:solidFill>
              <a:ln w="9525">
                <a:noFill/>
                <a:round/>
                <a:headEnd/>
                <a:tailEnd/>
              </a:ln>
            </p:spPr>
            <p:txBody>
              <a:bodyPr/>
              <a:lstStyle/>
              <a:p>
                <a:endParaRPr lang="en-US"/>
              </a:p>
            </p:txBody>
          </p:sp>
          <p:sp>
            <p:nvSpPr>
              <p:cNvPr id="384234" name="Freeform 234"/>
              <p:cNvSpPr>
                <a:spLocks/>
              </p:cNvSpPr>
              <p:nvPr/>
            </p:nvSpPr>
            <p:spPr bwMode="auto">
              <a:xfrm>
                <a:off x="7182" y="1345"/>
                <a:ext cx="19" cy="9"/>
              </a:xfrm>
              <a:custGeom>
                <a:avLst/>
                <a:gdLst/>
                <a:ahLst/>
                <a:cxnLst>
                  <a:cxn ang="0">
                    <a:pos x="73" y="8"/>
                  </a:cxn>
                  <a:cxn ang="0">
                    <a:pos x="77" y="23"/>
                  </a:cxn>
                  <a:cxn ang="0">
                    <a:pos x="73" y="37"/>
                  </a:cxn>
                  <a:cxn ang="0">
                    <a:pos x="63" y="19"/>
                  </a:cxn>
                  <a:cxn ang="0">
                    <a:pos x="15" y="12"/>
                  </a:cxn>
                  <a:cxn ang="0">
                    <a:pos x="0" y="19"/>
                  </a:cxn>
                  <a:cxn ang="0">
                    <a:pos x="7" y="0"/>
                  </a:cxn>
                  <a:cxn ang="0">
                    <a:pos x="73" y="8"/>
                  </a:cxn>
                </a:cxnLst>
                <a:rect l="0" t="0" r="r" b="b"/>
                <a:pathLst>
                  <a:path w="77" h="37">
                    <a:moveTo>
                      <a:pt x="73" y="8"/>
                    </a:moveTo>
                    <a:lnTo>
                      <a:pt x="77" y="23"/>
                    </a:lnTo>
                    <a:lnTo>
                      <a:pt x="73" y="37"/>
                    </a:lnTo>
                    <a:lnTo>
                      <a:pt x="63" y="19"/>
                    </a:lnTo>
                    <a:lnTo>
                      <a:pt x="15" y="12"/>
                    </a:lnTo>
                    <a:lnTo>
                      <a:pt x="0" y="19"/>
                    </a:lnTo>
                    <a:lnTo>
                      <a:pt x="7" y="0"/>
                    </a:lnTo>
                    <a:lnTo>
                      <a:pt x="73" y="8"/>
                    </a:lnTo>
                    <a:close/>
                  </a:path>
                </a:pathLst>
              </a:custGeom>
              <a:solidFill>
                <a:srgbClr val="8C4400"/>
              </a:solidFill>
              <a:ln w="9525">
                <a:noFill/>
                <a:round/>
                <a:headEnd/>
                <a:tailEnd/>
              </a:ln>
            </p:spPr>
            <p:txBody>
              <a:bodyPr/>
              <a:lstStyle/>
              <a:p>
                <a:endParaRPr lang="en-US"/>
              </a:p>
            </p:txBody>
          </p:sp>
          <p:sp>
            <p:nvSpPr>
              <p:cNvPr id="384235" name="Freeform 235"/>
              <p:cNvSpPr>
                <a:spLocks/>
              </p:cNvSpPr>
              <p:nvPr/>
            </p:nvSpPr>
            <p:spPr bwMode="auto">
              <a:xfrm>
                <a:off x="7206" y="1342"/>
                <a:ext cx="20" cy="9"/>
              </a:xfrm>
              <a:custGeom>
                <a:avLst/>
                <a:gdLst/>
                <a:ahLst/>
                <a:cxnLst>
                  <a:cxn ang="0">
                    <a:pos x="73" y="8"/>
                  </a:cxn>
                  <a:cxn ang="0">
                    <a:pos x="76" y="24"/>
                  </a:cxn>
                  <a:cxn ang="0">
                    <a:pos x="73" y="37"/>
                  </a:cxn>
                  <a:cxn ang="0">
                    <a:pos x="63" y="20"/>
                  </a:cxn>
                  <a:cxn ang="0">
                    <a:pos x="14" y="11"/>
                  </a:cxn>
                  <a:cxn ang="0">
                    <a:pos x="0" y="20"/>
                  </a:cxn>
                  <a:cxn ang="0">
                    <a:pos x="7" y="0"/>
                  </a:cxn>
                  <a:cxn ang="0">
                    <a:pos x="73" y="8"/>
                  </a:cxn>
                </a:cxnLst>
                <a:rect l="0" t="0" r="r" b="b"/>
                <a:pathLst>
                  <a:path w="76" h="37">
                    <a:moveTo>
                      <a:pt x="73" y="8"/>
                    </a:moveTo>
                    <a:lnTo>
                      <a:pt x="76" y="24"/>
                    </a:lnTo>
                    <a:lnTo>
                      <a:pt x="73" y="37"/>
                    </a:lnTo>
                    <a:lnTo>
                      <a:pt x="63" y="20"/>
                    </a:lnTo>
                    <a:lnTo>
                      <a:pt x="14" y="11"/>
                    </a:lnTo>
                    <a:lnTo>
                      <a:pt x="0" y="20"/>
                    </a:lnTo>
                    <a:lnTo>
                      <a:pt x="7" y="0"/>
                    </a:lnTo>
                    <a:lnTo>
                      <a:pt x="73" y="8"/>
                    </a:lnTo>
                    <a:close/>
                  </a:path>
                </a:pathLst>
              </a:custGeom>
              <a:solidFill>
                <a:srgbClr val="8C4400"/>
              </a:solidFill>
              <a:ln w="9525">
                <a:noFill/>
                <a:round/>
                <a:headEnd/>
                <a:tailEnd/>
              </a:ln>
            </p:spPr>
            <p:txBody>
              <a:bodyPr/>
              <a:lstStyle/>
              <a:p>
                <a:endParaRPr lang="en-US"/>
              </a:p>
            </p:txBody>
          </p:sp>
          <p:sp>
            <p:nvSpPr>
              <p:cNvPr id="384236" name="Freeform 236"/>
              <p:cNvSpPr>
                <a:spLocks/>
              </p:cNvSpPr>
              <p:nvPr/>
            </p:nvSpPr>
            <p:spPr bwMode="auto">
              <a:xfrm>
                <a:off x="7162" y="1367"/>
                <a:ext cx="17" cy="7"/>
              </a:xfrm>
              <a:custGeom>
                <a:avLst/>
                <a:gdLst/>
                <a:ahLst/>
                <a:cxnLst>
                  <a:cxn ang="0">
                    <a:pos x="65" y="11"/>
                  </a:cxn>
                  <a:cxn ang="0">
                    <a:pos x="67" y="30"/>
                  </a:cxn>
                  <a:cxn ang="0">
                    <a:pos x="53" y="22"/>
                  </a:cxn>
                  <a:cxn ang="0">
                    <a:pos x="15" y="14"/>
                  </a:cxn>
                  <a:cxn ang="0">
                    <a:pos x="0" y="24"/>
                  </a:cxn>
                  <a:cxn ang="0">
                    <a:pos x="12" y="0"/>
                  </a:cxn>
                  <a:cxn ang="0">
                    <a:pos x="65" y="11"/>
                  </a:cxn>
                </a:cxnLst>
                <a:rect l="0" t="0" r="r" b="b"/>
                <a:pathLst>
                  <a:path w="67" h="30">
                    <a:moveTo>
                      <a:pt x="65" y="11"/>
                    </a:moveTo>
                    <a:lnTo>
                      <a:pt x="67" y="30"/>
                    </a:lnTo>
                    <a:lnTo>
                      <a:pt x="53" y="22"/>
                    </a:lnTo>
                    <a:lnTo>
                      <a:pt x="15" y="14"/>
                    </a:lnTo>
                    <a:lnTo>
                      <a:pt x="0" y="24"/>
                    </a:lnTo>
                    <a:lnTo>
                      <a:pt x="12" y="0"/>
                    </a:lnTo>
                    <a:lnTo>
                      <a:pt x="65" y="11"/>
                    </a:lnTo>
                    <a:close/>
                  </a:path>
                </a:pathLst>
              </a:custGeom>
              <a:solidFill>
                <a:srgbClr val="8C4400"/>
              </a:solidFill>
              <a:ln w="9525">
                <a:noFill/>
                <a:round/>
                <a:headEnd/>
                <a:tailEnd/>
              </a:ln>
            </p:spPr>
            <p:txBody>
              <a:bodyPr/>
              <a:lstStyle/>
              <a:p>
                <a:endParaRPr lang="en-US"/>
              </a:p>
            </p:txBody>
          </p:sp>
          <p:sp>
            <p:nvSpPr>
              <p:cNvPr id="384237" name="Freeform 237"/>
              <p:cNvSpPr>
                <a:spLocks/>
              </p:cNvSpPr>
              <p:nvPr/>
            </p:nvSpPr>
            <p:spPr bwMode="auto">
              <a:xfrm>
                <a:off x="7154" y="1357"/>
                <a:ext cx="17" cy="7"/>
              </a:xfrm>
              <a:custGeom>
                <a:avLst/>
                <a:gdLst/>
                <a:ahLst/>
                <a:cxnLst>
                  <a:cxn ang="0">
                    <a:pos x="64" y="9"/>
                  </a:cxn>
                  <a:cxn ang="0">
                    <a:pos x="67" y="29"/>
                  </a:cxn>
                  <a:cxn ang="0">
                    <a:pos x="54" y="20"/>
                  </a:cxn>
                  <a:cxn ang="0">
                    <a:pos x="15" y="13"/>
                  </a:cxn>
                  <a:cxn ang="0">
                    <a:pos x="0" y="23"/>
                  </a:cxn>
                  <a:cxn ang="0">
                    <a:pos x="11" y="0"/>
                  </a:cxn>
                  <a:cxn ang="0">
                    <a:pos x="64" y="9"/>
                  </a:cxn>
                </a:cxnLst>
                <a:rect l="0" t="0" r="r" b="b"/>
                <a:pathLst>
                  <a:path w="67" h="29">
                    <a:moveTo>
                      <a:pt x="64" y="9"/>
                    </a:moveTo>
                    <a:lnTo>
                      <a:pt x="67" y="29"/>
                    </a:lnTo>
                    <a:lnTo>
                      <a:pt x="54" y="20"/>
                    </a:lnTo>
                    <a:lnTo>
                      <a:pt x="15" y="13"/>
                    </a:lnTo>
                    <a:lnTo>
                      <a:pt x="0" y="23"/>
                    </a:lnTo>
                    <a:lnTo>
                      <a:pt x="11" y="0"/>
                    </a:lnTo>
                    <a:lnTo>
                      <a:pt x="64" y="9"/>
                    </a:lnTo>
                    <a:close/>
                  </a:path>
                </a:pathLst>
              </a:custGeom>
              <a:solidFill>
                <a:srgbClr val="8C4400"/>
              </a:solidFill>
              <a:ln w="9525">
                <a:noFill/>
                <a:round/>
                <a:headEnd/>
                <a:tailEnd/>
              </a:ln>
            </p:spPr>
            <p:txBody>
              <a:bodyPr/>
              <a:lstStyle/>
              <a:p>
                <a:endParaRPr lang="en-US"/>
              </a:p>
            </p:txBody>
          </p:sp>
          <p:sp>
            <p:nvSpPr>
              <p:cNvPr id="384238" name="Freeform 238"/>
              <p:cNvSpPr>
                <a:spLocks/>
              </p:cNvSpPr>
              <p:nvPr/>
            </p:nvSpPr>
            <p:spPr bwMode="auto">
              <a:xfrm>
                <a:off x="7168" y="1351"/>
                <a:ext cx="17" cy="7"/>
              </a:xfrm>
              <a:custGeom>
                <a:avLst/>
                <a:gdLst/>
                <a:ahLst/>
                <a:cxnLst>
                  <a:cxn ang="0">
                    <a:pos x="66" y="10"/>
                  </a:cxn>
                  <a:cxn ang="0">
                    <a:pos x="68" y="30"/>
                  </a:cxn>
                  <a:cxn ang="0">
                    <a:pos x="54" y="22"/>
                  </a:cxn>
                  <a:cxn ang="0">
                    <a:pos x="16" y="14"/>
                  </a:cxn>
                  <a:cxn ang="0">
                    <a:pos x="0" y="23"/>
                  </a:cxn>
                  <a:cxn ang="0">
                    <a:pos x="12" y="0"/>
                  </a:cxn>
                  <a:cxn ang="0">
                    <a:pos x="66" y="10"/>
                  </a:cxn>
                </a:cxnLst>
                <a:rect l="0" t="0" r="r" b="b"/>
                <a:pathLst>
                  <a:path w="68" h="30">
                    <a:moveTo>
                      <a:pt x="66" y="10"/>
                    </a:moveTo>
                    <a:lnTo>
                      <a:pt x="68" y="30"/>
                    </a:lnTo>
                    <a:lnTo>
                      <a:pt x="54" y="22"/>
                    </a:lnTo>
                    <a:lnTo>
                      <a:pt x="16" y="14"/>
                    </a:lnTo>
                    <a:lnTo>
                      <a:pt x="0" y="23"/>
                    </a:lnTo>
                    <a:lnTo>
                      <a:pt x="12" y="0"/>
                    </a:lnTo>
                    <a:lnTo>
                      <a:pt x="66" y="10"/>
                    </a:lnTo>
                    <a:close/>
                  </a:path>
                </a:pathLst>
              </a:custGeom>
              <a:solidFill>
                <a:srgbClr val="8C4400"/>
              </a:solidFill>
              <a:ln w="9525">
                <a:noFill/>
                <a:round/>
                <a:headEnd/>
                <a:tailEnd/>
              </a:ln>
            </p:spPr>
            <p:txBody>
              <a:bodyPr/>
              <a:lstStyle/>
              <a:p>
                <a:endParaRPr lang="en-US"/>
              </a:p>
            </p:txBody>
          </p:sp>
          <p:sp>
            <p:nvSpPr>
              <p:cNvPr id="384239" name="Freeform 239"/>
              <p:cNvSpPr>
                <a:spLocks/>
              </p:cNvSpPr>
              <p:nvPr/>
            </p:nvSpPr>
            <p:spPr bwMode="auto">
              <a:xfrm>
                <a:off x="7162" y="1342"/>
                <a:ext cx="17" cy="7"/>
              </a:xfrm>
              <a:custGeom>
                <a:avLst/>
                <a:gdLst/>
                <a:ahLst/>
                <a:cxnLst>
                  <a:cxn ang="0">
                    <a:pos x="65" y="9"/>
                  </a:cxn>
                  <a:cxn ang="0">
                    <a:pos x="67" y="29"/>
                  </a:cxn>
                  <a:cxn ang="0">
                    <a:pos x="53" y="21"/>
                  </a:cxn>
                  <a:cxn ang="0">
                    <a:pos x="15" y="13"/>
                  </a:cxn>
                  <a:cxn ang="0">
                    <a:pos x="0" y="23"/>
                  </a:cxn>
                  <a:cxn ang="0">
                    <a:pos x="12" y="0"/>
                  </a:cxn>
                  <a:cxn ang="0">
                    <a:pos x="65" y="9"/>
                  </a:cxn>
                </a:cxnLst>
                <a:rect l="0" t="0" r="r" b="b"/>
                <a:pathLst>
                  <a:path w="67" h="29">
                    <a:moveTo>
                      <a:pt x="65" y="9"/>
                    </a:moveTo>
                    <a:lnTo>
                      <a:pt x="67" y="29"/>
                    </a:lnTo>
                    <a:lnTo>
                      <a:pt x="53" y="21"/>
                    </a:lnTo>
                    <a:lnTo>
                      <a:pt x="15" y="13"/>
                    </a:lnTo>
                    <a:lnTo>
                      <a:pt x="0" y="23"/>
                    </a:lnTo>
                    <a:lnTo>
                      <a:pt x="12" y="0"/>
                    </a:lnTo>
                    <a:lnTo>
                      <a:pt x="65" y="9"/>
                    </a:lnTo>
                    <a:close/>
                  </a:path>
                </a:pathLst>
              </a:custGeom>
              <a:solidFill>
                <a:srgbClr val="8C4400"/>
              </a:solidFill>
              <a:ln w="9525">
                <a:noFill/>
                <a:round/>
                <a:headEnd/>
                <a:tailEnd/>
              </a:ln>
            </p:spPr>
            <p:txBody>
              <a:bodyPr/>
              <a:lstStyle/>
              <a:p>
                <a:endParaRPr lang="en-US"/>
              </a:p>
            </p:txBody>
          </p:sp>
          <p:sp>
            <p:nvSpPr>
              <p:cNvPr id="384240" name="Freeform 240"/>
              <p:cNvSpPr>
                <a:spLocks/>
              </p:cNvSpPr>
              <p:nvPr/>
            </p:nvSpPr>
            <p:spPr bwMode="auto">
              <a:xfrm>
                <a:off x="7186" y="1338"/>
                <a:ext cx="17" cy="8"/>
              </a:xfrm>
              <a:custGeom>
                <a:avLst/>
                <a:gdLst/>
                <a:ahLst/>
                <a:cxnLst>
                  <a:cxn ang="0">
                    <a:pos x="65" y="11"/>
                  </a:cxn>
                  <a:cxn ang="0">
                    <a:pos x="67" y="29"/>
                  </a:cxn>
                  <a:cxn ang="0">
                    <a:pos x="55" y="22"/>
                  </a:cxn>
                  <a:cxn ang="0">
                    <a:pos x="15" y="14"/>
                  </a:cxn>
                  <a:cxn ang="0">
                    <a:pos x="0" y="24"/>
                  </a:cxn>
                  <a:cxn ang="0">
                    <a:pos x="12" y="0"/>
                  </a:cxn>
                  <a:cxn ang="0">
                    <a:pos x="65" y="11"/>
                  </a:cxn>
                </a:cxnLst>
                <a:rect l="0" t="0" r="r" b="b"/>
                <a:pathLst>
                  <a:path w="67" h="29">
                    <a:moveTo>
                      <a:pt x="65" y="11"/>
                    </a:moveTo>
                    <a:lnTo>
                      <a:pt x="67" y="29"/>
                    </a:lnTo>
                    <a:lnTo>
                      <a:pt x="55" y="22"/>
                    </a:lnTo>
                    <a:lnTo>
                      <a:pt x="15" y="14"/>
                    </a:lnTo>
                    <a:lnTo>
                      <a:pt x="0" y="24"/>
                    </a:lnTo>
                    <a:lnTo>
                      <a:pt x="12" y="0"/>
                    </a:lnTo>
                    <a:lnTo>
                      <a:pt x="65" y="11"/>
                    </a:lnTo>
                    <a:close/>
                  </a:path>
                </a:pathLst>
              </a:custGeom>
              <a:solidFill>
                <a:srgbClr val="8C4400"/>
              </a:solidFill>
              <a:ln w="9525">
                <a:noFill/>
                <a:round/>
                <a:headEnd/>
                <a:tailEnd/>
              </a:ln>
            </p:spPr>
            <p:txBody>
              <a:bodyPr/>
              <a:lstStyle/>
              <a:p>
                <a:endParaRPr lang="en-US"/>
              </a:p>
            </p:txBody>
          </p:sp>
          <p:sp>
            <p:nvSpPr>
              <p:cNvPr id="384241" name="Freeform 241"/>
              <p:cNvSpPr>
                <a:spLocks/>
              </p:cNvSpPr>
              <p:nvPr/>
            </p:nvSpPr>
            <p:spPr bwMode="auto">
              <a:xfrm>
                <a:off x="7077" y="1355"/>
                <a:ext cx="15" cy="4"/>
              </a:xfrm>
              <a:custGeom>
                <a:avLst/>
                <a:gdLst/>
                <a:ahLst/>
                <a:cxnLst>
                  <a:cxn ang="0">
                    <a:pos x="62" y="6"/>
                  </a:cxn>
                  <a:cxn ang="0">
                    <a:pos x="62" y="16"/>
                  </a:cxn>
                  <a:cxn ang="0">
                    <a:pos x="21" y="10"/>
                  </a:cxn>
                  <a:cxn ang="0">
                    <a:pos x="0" y="16"/>
                  </a:cxn>
                  <a:cxn ang="0">
                    <a:pos x="14" y="0"/>
                  </a:cxn>
                  <a:cxn ang="0">
                    <a:pos x="62" y="6"/>
                  </a:cxn>
                </a:cxnLst>
                <a:rect l="0" t="0" r="r" b="b"/>
                <a:pathLst>
                  <a:path w="62" h="16">
                    <a:moveTo>
                      <a:pt x="62" y="6"/>
                    </a:moveTo>
                    <a:lnTo>
                      <a:pt x="62" y="16"/>
                    </a:lnTo>
                    <a:lnTo>
                      <a:pt x="21" y="10"/>
                    </a:lnTo>
                    <a:lnTo>
                      <a:pt x="0" y="16"/>
                    </a:lnTo>
                    <a:lnTo>
                      <a:pt x="14" y="0"/>
                    </a:lnTo>
                    <a:lnTo>
                      <a:pt x="62" y="6"/>
                    </a:lnTo>
                    <a:close/>
                  </a:path>
                </a:pathLst>
              </a:custGeom>
              <a:solidFill>
                <a:srgbClr val="8C4400"/>
              </a:solidFill>
              <a:ln w="9525">
                <a:noFill/>
                <a:round/>
                <a:headEnd/>
                <a:tailEnd/>
              </a:ln>
            </p:spPr>
            <p:txBody>
              <a:bodyPr/>
              <a:lstStyle/>
              <a:p>
                <a:endParaRPr lang="en-US"/>
              </a:p>
            </p:txBody>
          </p:sp>
          <p:sp>
            <p:nvSpPr>
              <p:cNvPr id="384242" name="Freeform 242"/>
              <p:cNvSpPr>
                <a:spLocks/>
              </p:cNvSpPr>
              <p:nvPr/>
            </p:nvSpPr>
            <p:spPr bwMode="auto">
              <a:xfrm>
                <a:off x="7069" y="1345"/>
                <a:ext cx="15" cy="4"/>
              </a:xfrm>
              <a:custGeom>
                <a:avLst/>
                <a:gdLst/>
                <a:ahLst/>
                <a:cxnLst>
                  <a:cxn ang="0">
                    <a:pos x="62" y="6"/>
                  </a:cxn>
                  <a:cxn ang="0">
                    <a:pos x="62" y="16"/>
                  </a:cxn>
                  <a:cxn ang="0">
                    <a:pos x="22" y="10"/>
                  </a:cxn>
                  <a:cxn ang="0">
                    <a:pos x="0" y="16"/>
                  </a:cxn>
                  <a:cxn ang="0">
                    <a:pos x="13" y="0"/>
                  </a:cxn>
                  <a:cxn ang="0">
                    <a:pos x="62" y="6"/>
                  </a:cxn>
                </a:cxnLst>
                <a:rect l="0" t="0" r="r" b="b"/>
                <a:pathLst>
                  <a:path w="62" h="16">
                    <a:moveTo>
                      <a:pt x="62" y="6"/>
                    </a:moveTo>
                    <a:lnTo>
                      <a:pt x="62" y="16"/>
                    </a:lnTo>
                    <a:lnTo>
                      <a:pt x="22" y="10"/>
                    </a:lnTo>
                    <a:lnTo>
                      <a:pt x="0" y="16"/>
                    </a:lnTo>
                    <a:lnTo>
                      <a:pt x="13" y="0"/>
                    </a:lnTo>
                    <a:lnTo>
                      <a:pt x="62" y="6"/>
                    </a:lnTo>
                    <a:close/>
                  </a:path>
                </a:pathLst>
              </a:custGeom>
              <a:solidFill>
                <a:srgbClr val="8C4400"/>
              </a:solidFill>
              <a:ln w="9525">
                <a:noFill/>
                <a:round/>
                <a:headEnd/>
                <a:tailEnd/>
              </a:ln>
            </p:spPr>
            <p:txBody>
              <a:bodyPr/>
              <a:lstStyle/>
              <a:p>
                <a:endParaRPr lang="en-US"/>
              </a:p>
            </p:txBody>
          </p:sp>
          <p:sp>
            <p:nvSpPr>
              <p:cNvPr id="384243" name="Freeform 243"/>
              <p:cNvSpPr>
                <a:spLocks/>
              </p:cNvSpPr>
              <p:nvPr/>
            </p:nvSpPr>
            <p:spPr bwMode="auto">
              <a:xfrm>
                <a:off x="7083" y="1339"/>
                <a:ext cx="15" cy="3"/>
              </a:xfrm>
              <a:custGeom>
                <a:avLst/>
                <a:gdLst/>
                <a:ahLst/>
                <a:cxnLst>
                  <a:cxn ang="0">
                    <a:pos x="62" y="5"/>
                  </a:cxn>
                  <a:cxn ang="0">
                    <a:pos x="62" y="16"/>
                  </a:cxn>
                  <a:cxn ang="0">
                    <a:pos x="21" y="10"/>
                  </a:cxn>
                  <a:cxn ang="0">
                    <a:pos x="0" y="16"/>
                  </a:cxn>
                  <a:cxn ang="0">
                    <a:pos x="14" y="0"/>
                  </a:cxn>
                  <a:cxn ang="0">
                    <a:pos x="62" y="5"/>
                  </a:cxn>
                </a:cxnLst>
                <a:rect l="0" t="0" r="r" b="b"/>
                <a:pathLst>
                  <a:path w="62" h="16">
                    <a:moveTo>
                      <a:pt x="62" y="5"/>
                    </a:moveTo>
                    <a:lnTo>
                      <a:pt x="62" y="16"/>
                    </a:lnTo>
                    <a:lnTo>
                      <a:pt x="21" y="10"/>
                    </a:lnTo>
                    <a:lnTo>
                      <a:pt x="0" y="16"/>
                    </a:lnTo>
                    <a:lnTo>
                      <a:pt x="14" y="0"/>
                    </a:lnTo>
                    <a:lnTo>
                      <a:pt x="62" y="5"/>
                    </a:lnTo>
                    <a:close/>
                  </a:path>
                </a:pathLst>
              </a:custGeom>
              <a:solidFill>
                <a:srgbClr val="8C4400"/>
              </a:solidFill>
              <a:ln w="9525">
                <a:noFill/>
                <a:round/>
                <a:headEnd/>
                <a:tailEnd/>
              </a:ln>
            </p:spPr>
            <p:txBody>
              <a:bodyPr/>
              <a:lstStyle/>
              <a:p>
                <a:endParaRPr lang="en-US"/>
              </a:p>
            </p:txBody>
          </p:sp>
          <p:sp>
            <p:nvSpPr>
              <p:cNvPr id="384244" name="Freeform 244"/>
              <p:cNvSpPr>
                <a:spLocks/>
              </p:cNvSpPr>
              <p:nvPr/>
            </p:nvSpPr>
            <p:spPr bwMode="auto">
              <a:xfrm>
                <a:off x="7077" y="1329"/>
                <a:ext cx="15" cy="4"/>
              </a:xfrm>
              <a:custGeom>
                <a:avLst/>
                <a:gdLst/>
                <a:ahLst/>
                <a:cxnLst>
                  <a:cxn ang="0">
                    <a:pos x="62" y="6"/>
                  </a:cxn>
                  <a:cxn ang="0">
                    <a:pos x="62" y="15"/>
                  </a:cxn>
                  <a:cxn ang="0">
                    <a:pos x="21" y="10"/>
                  </a:cxn>
                  <a:cxn ang="0">
                    <a:pos x="0" y="15"/>
                  </a:cxn>
                  <a:cxn ang="0">
                    <a:pos x="14" y="0"/>
                  </a:cxn>
                  <a:cxn ang="0">
                    <a:pos x="62" y="6"/>
                  </a:cxn>
                </a:cxnLst>
                <a:rect l="0" t="0" r="r" b="b"/>
                <a:pathLst>
                  <a:path w="62" h="15">
                    <a:moveTo>
                      <a:pt x="62" y="6"/>
                    </a:moveTo>
                    <a:lnTo>
                      <a:pt x="62" y="15"/>
                    </a:lnTo>
                    <a:lnTo>
                      <a:pt x="21" y="10"/>
                    </a:lnTo>
                    <a:lnTo>
                      <a:pt x="0" y="15"/>
                    </a:lnTo>
                    <a:lnTo>
                      <a:pt x="14" y="0"/>
                    </a:lnTo>
                    <a:lnTo>
                      <a:pt x="62" y="6"/>
                    </a:lnTo>
                    <a:close/>
                  </a:path>
                </a:pathLst>
              </a:custGeom>
              <a:solidFill>
                <a:srgbClr val="8C4400"/>
              </a:solidFill>
              <a:ln w="9525">
                <a:noFill/>
                <a:round/>
                <a:headEnd/>
                <a:tailEnd/>
              </a:ln>
            </p:spPr>
            <p:txBody>
              <a:bodyPr/>
              <a:lstStyle/>
              <a:p>
                <a:endParaRPr lang="en-US"/>
              </a:p>
            </p:txBody>
          </p:sp>
          <p:sp>
            <p:nvSpPr>
              <p:cNvPr id="384245" name="Freeform 245"/>
              <p:cNvSpPr>
                <a:spLocks/>
              </p:cNvSpPr>
              <p:nvPr/>
            </p:nvSpPr>
            <p:spPr bwMode="auto">
              <a:xfrm>
                <a:off x="7101" y="1326"/>
                <a:ext cx="16" cy="4"/>
              </a:xfrm>
              <a:custGeom>
                <a:avLst/>
                <a:gdLst/>
                <a:ahLst/>
                <a:cxnLst>
                  <a:cxn ang="0">
                    <a:pos x="62" y="6"/>
                  </a:cxn>
                  <a:cxn ang="0">
                    <a:pos x="62" y="16"/>
                  </a:cxn>
                  <a:cxn ang="0">
                    <a:pos x="21" y="9"/>
                  </a:cxn>
                  <a:cxn ang="0">
                    <a:pos x="0" y="16"/>
                  </a:cxn>
                  <a:cxn ang="0">
                    <a:pos x="14" y="0"/>
                  </a:cxn>
                  <a:cxn ang="0">
                    <a:pos x="62" y="6"/>
                  </a:cxn>
                </a:cxnLst>
                <a:rect l="0" t="0" r="r" b="b"/>
                <a:pathLst>
                  <a:path w="62" h="16">
                    <a:moveTo>
                      <a:pt x="62" y="6"/>
                    </a:moveTo>
                    <a:lnTo>
                      <a:pt x="62" y="16"/>
                    </a:lnTo>
                    <a:lnTo>
                      <a:pt x="21" y="9"/>
                    </a:lnTo>
                    <a:lnTo>
                      <a:pt x="0" y="16"/>
                    </a:lnTo>
                    <a:lnTo>
                      <a:pt x="14" y="0"/>
                    </a:lnTo>
                    <a:lnTo>
                      <a:pt x="62" y="6"/>
                    </a:lnTo>
                    <a:close/>
                  </a:path>
                </a:pathLst>
              </a:custGeom>
              <a:solidFill>
                <a:srgbClr val="8C4400"/>
              </a:solidFill>
              <a:ln w="9525">
                <a:noFill/>
                <a:round/>
                <a:headEnd/>
                <a:tailEnd/>
              </a:ln>
            </p:spPr>
            <p:txBody>
              <a:bodyPr/>
              <a:lstStyle/>
              <a:p>
                <a:endParaRPr lang="en-US"/>
              </a:p>
            </p:txBody>
          </p:sp>
          <p:sp>
            <p:nvSpPr>
              <p:cNvPr id="384246" name="Freeform 246"/>
              <p:cNvSpPr>
                <a:spLocks/>
              </p:cNvSpPr>
              <p:nvPr/>
            </p:nvSpPr>
            <p:spPr bwMode="auto">
              <a:xfrm>
                <a:off x="7143" y="1364"/>
                <a:ext cx="16" cy="8"/>
              </a:xfrm>
              <a:custGeom>
                <a:avLst/>
                <a:gdLst/>
                <a:ahLst/>
                <a:cxnLst>
                  <a:cxn ang="0">
                    <a:pos x="54" y="8"/>
                  </a:cxn>
                  <a:cxn ang="0">
                    <a:pos x="4" y="0"/>
                  </a:cxn>
                  <a:cxn ang="0">
                    <a:pos x="0" y="6"/>
                  </a:cxn>
                  <a:cxn ang="0">
                    <a:pos x="54" y="13"/>
                  </a:cxn>
                  <a:cxn ang="0">
                    <a:pos x="59" y="33"/>
                  </a:cxn>
                  <a:cxn ang="0">
                    <a:pos x="63" y="20"/>
                  </a:cxn>
                  <a:cxn ang="0">
                    <a:pos x="54" y="8"/>
                  </a:cxn>
                </a:cxnLst>
                <a:rect l="0" t="0" r="r" b="b"/>
                <a:pathLst>
                  <a:path w="63" h="33">
                    <a:moveTo>
                      <a:pt x="54" y="8"/>
                    </a:moveTo>
                    <a:lnTo>
                      <a:pt x="4" y="0"/>
                    </a:lnTo>
                    <a:lnTo>
                      <a:pt x="0" y="6"/>
                    </a:lnTo>
                    <a:lnTo>
                      <a:pt x="54" y="13"/>
                    </a:lnTo>
                    <a:lnTo>
                      <a:pt x="59" y="33"/>
                    </a:lnTo>
                    <a:lnTo>
                      <a:pt x="63" y="20"/>
                    </a:lnTo>
                    <a:lnTo>
                      <a:pt x="54" y="8"/>
                    </a:lnTo>
                    <a:close/>
                  </a:path>
                </a:pathLst>
              </a:custGeom>
              <a:solidFill>
                <a:srgbClr val="8C4400"/>
              </a:solidFill>
              <a:ln w="9525">
                <a:noFill/>
                <a:round/>
                <a:headEnd/>
                <a:tailEnd/>
              </a:ln>
            </p:spPr>
            <p:txBody>
              <a:bodyPr/>
              <a:lstStyle/>
              <a:p>
                <a:endParaRPr lang="en-US"/>
              </a:p>
            </p:txBody>
          </p:sp>
          <p:sp>
            <p:nvSpPr>
              <p:cNvPr id="384247" name="Freeform 247"/>
              <p:cNvSpPr>
                <a:spLocks/>
              </p:cNvSpPr>
              <p:nvPr/>
            </p:nvSpPr>
            <p:spPr bwMode="auto">
              <a:xfrm>
                <a:off x="7135" y="1354"/>
                <a:ext cx="16" cy="8"/>
              </a:xfrm>
              <a:custGeom>
                <a:avLst/>
                <a:gdLst/>
                <a:ahLst/>
                <a:cxnLst>
                  <a:cxn ang="0">
                    <a:pos x="54" y="7"/>
                  </a:cxn>
                  <a:cxn ang="0">
                    <a:pos x="3" y="0"/>
                  </a:cxn>
                  <a:cxn ang="0">
                    <a:pos x="0" y="6"/>
                  </a:cxn>
                  <a:cxn ang="0">
                    <a:pos x="54" y="14"/>
                  </a:cxn>
                  <a:cxn ang="0">
                    <a:pos x="59" y="32"/>
                  </a:cxn>
                  <a:cxn ang="0">
                    <a:pos x="64" y="19"/>
                  </a:cxn>
                  <a:cxn ang="0">
                    <a:pos x="54" y="7"/>
                  </a:cxn>
                </a:cxnLst>
                <a:rect l="0" t="0" r="r" b="b"/>
                <a:pathLst>
                  <a:path w="64" h="32">
                    <a:moveTo>
                      <a:pt x="54" y="7"/>
                    </a:moveTo>
                    <a:lnTo>
                      <a:pt x="3" y="0"/>
                    </a:lnTo>
                    <a:lnTo>
                      <a:pt x="0" y="6"/>
                    </a:lnTo>
                    <a:lnTo>
                      <a:pt x="54" y="14"/>
                    </a:lnTo>
                    <a:lnTo>
                      <a:pt x="59" y="32"/>
                    </a:lnTo>
                    <a:lnTo>
                      <a:pt x="64" y="19"/>
                    </a:lnTo>
                    <a:lnTo>
                      <a:pt x="54" y="7"/>
                    </a:lnTo>
                    <a:close/>
                  </a:path>
                </a:pathLst>
              </a:custGeom>
              <a:solidFill>
                <a:srgbClr val="8C4400"/>
              </a:solidFill>
              <a:ln w="9525">
                <a:noFill/>
                <a:round/>
                <a:headEnd/>
                <a:tailEnd/>
              </a:ln>
            </p:spPr>
            <p:txBody>
              <a:bodyPr/>
              <a:lstStyle/>
              <a:p>
                <a:endParaRPr lang="en-US"/>
              </a:p>
            </p:txBody>
          </p:sp>
          <p:sp>
            <p:nvSpPr>
              <p:cNvPr id="384248" name="Freeform 248"/>
              <p:cNvSpPr>
                <a:spLocks/>
              </p:cNvSpPr>
              <p:nvPr/>
            </p:nvSpPr>
            <p:spPr bwMode="auto">
              <a:xfrm>
                <a:off x="7148" y="1348"/>
                <a:ext cx="16" cy="8"/>
              </a:xfrm>
              <a:custGeom>
                <a:avLst/>
                <a:gdLst/>
                <a:ahLst/>
                <a:cxnLst>
                  <a:cxn ang="0">
                    <a:pos x="54" y="7"/>
                  </a:cxn>
                  <a:cxn ang="0">
                    <a:pos x="4" y="0"/>
                  </a:cxn>
                  <a:cxn ang="0">
                    <a:pos x="0" y="6"/>
                  </a:cxn>
                  <a:cxn ang="0">
                    <a:pos x="54" y="13"/>
                  </a:cxn>
                  <a:cxn ang="0">
                    <a:pos x="59" y="33"/>
                  </a:cxn>
                  <a:cxn ang="0">
                    <a:pos x="63" y="20"/>
                  </a:cxn>
                  <a:cxn ang="0">
                    <a:pos x="54" y="7"/>
                  </a:cxn>
                </a:cxnLst>
                <a:rect l="0" t="0" r="r" b="b"/>
                <a:pathLst>
                  <a:path w="63" h="33">
                    <a:moveTo>
                      <a:pt x="54" y="7"/>
                    </a:moveTo>
                    <a:lnTo>
                      <a:pt x="4" y="0"/>
                    </a:lnTo>
                    <a:lnTo>
                      <a:pt x="0" y="6"/>
                    </a:lnTo>
                    <a:lnTo>
                      <a:pt x="54" y="13"/>
                    </a:lnTo>
                    <a:lnTo>
                      <a:pt x="59" y="33"/>
                    </a:lnTo>
                    <a:lnTo>
                      <a:pt x="63" y="20"/>
                    </a:lnTo>
                    <a:lnTo>
                      <a:pt x="54" y="7"/>
                    </a:lnTo>
                    <a:close/>
                  </a:path>
                </a:pathLst>
              </a:custGeom>
              <a:solidFill>
                <a:srgbClr val="8C4400"/>
              </a:solidFill>
              <a:ln w="9525">
                <a:noFill/>
                <a:round/>
                <a:headEnd/>
                <a:tailEnd/>
              </a:ln>
            </p:spPr>
            <p:txBody>
              <a:bodyPr/>
              <a:lstStyle/>
              <a:p>
                <a:endParaRPr lang="en-US"/>
              </a:p>
            </p:txBody>
          </p:sp>
          <p:sp>
            <p:nvSpPr>
              <p:cNvPr id="384249" name="Freeform 249"/>
              <p:cNvSpPr>
                <a:spLocks/>
              </p:cNvSpPr>
              <p:nvPr/>
            </p:nvSpPr>
            <p:spPr bwMode="auto">
              <a:xfrm>
                <a:off x="7143" y="1339"/>
                <a:ext cx="16" cy="8"/>
              </a:xfrm>
              <a:custGeom>
                <a:avLst/>
                <a:gdLst/>
                <a:ahLst/>
                <a:cxnLst>
                  <a:cxn ang="0">
                    <a:pos x="54" y="8"/>
                  </a:cxn>
                  <a:cxn ang="0">
                    <a:pos x="4" y="0"/>
                  </a:cxn>
                  <a:cxn ang="0">
                    <a:pos x="0" y="5"/>
                  </a:cxn>
                  <a:cxn ang="0">
                    <a:pos x="54" y="14"/>
                  </a:cxn>
                  <a:cxn ang="0">
                    <a:pos x="59" y="33"/>
                  </a:cxn>
                  <a:cxn ang="0">
                    <a:pos x="63" y="19"/>
                  </a:cxn>
                  <a:cxn ang="0">
                    <a:pos x="54" y="8"/>
                  </a:cxn>
                </a:cxnLst>
                <a:rect l="0" t="0" r="r" b="b"/>
                <a:pathLst>
                  <a:path w="63" h="33">
                    <a:moveTo>
                      <a:pt x="54" y="8"/>
                    </a:moveTo>
                    <a:lnTo>
                      <a:pt x="4" y="0"/>
                    </a:lnTo>
                    <a:lnTo>
                      <a:pt x="0" y="5"/>
                    </a:lnTo>
                    <a:lnTo>
                      <a:pt x="54" y="14"/>
                    </a:lnTo>
                    <a:lnTo>
                      <a:pt x="59" y="33"/>
                    </a:lnTo>
                    <a:lnTo>
                      <a:pt x="63" y="19"/>
                    </a:lnTo>
                    <a:lnTo>
                      <a:pt x="54" y="8"/>
                    </a:lnTo>
                    <a:close/>
                  </a:path>
                </a:pathLst>
              </a:custGeom>
              <a:solidFill>
                <a:srgbClr val="8C4400"/>
              </a:solidFill>
              <a:ln w="9525">
                <a:noFill/>
                <a:round/>
                <a:headEnd/>
                <a:tailEnd/>
              </a:ln>
            </p:spPr>
            <p:txBody>
              <a:bodyPr/>
              <a:lstStyle/>
              <a:p>
                <a:endParaRPr lang="en-US"/>
              </a:p>
            </p:txBody>
          </p:sp>
          <p:sp>
            <p:nvSpPr>
              <p:cNvPr id="384250" name="Freeform 250"/>
              <p:cNvSpPr>
                <a:spLocks/>
              </p:cNvSpPr>
              <p:nvPr/>
            </p:nvSpPr>
            <p:spPr bwMode="auto">
              <a:xfrm>
                <a:off x="7167" y="1335"/>
                <a:ext cx="16" cy="9"/>
              </a:xfrm>
              <a:custGeom>
                <a:avLst/>
                <a:gdLst/>
                <a:ahLst/>
                <a:cxnLst>
                  <a:cxn ang="0">
                    <a:pos x="52" y="8"/>
                  </a:cxn>
                  <a:cxn ang="0">
                    <a:pos x="3" y="0"/>
                  </a:cxn>
                  <a:cxn ang="0">
                    <a:pos x="0" y="6"/>
                  </a:cxn>
                  <a:cxn ang="0">
                    <a:pos x="52" y="13"/>
                  </a:cxn>
                  <a:cxn ang="0">
                    <a:pos x="59" y="33"/>
                  </a:cxn>
                  <a:cxn ang="0">
                    <a:pos x="63" y="20"/>
                  </a:cxn>
                  <a:cxn ang="0">
                    <a:pos x="52" y="8"/>
                  </a:cxn>
                </a:cxnLst>
                <a:rect l="0" t="0" r="r" b="b"/>
                <a:pathLst>
                  <a:path w="63" h="33">
                    <a:moveTo>
                      <a:pt x="52" y="8"/>
                    </a:moveTo>
                    <a:lnTo>
                      <a:pt x="3" y="0"/>
                    </a:lnTo>
                    <a:lnTo>
                      <a:pt x="0" y="6"/>
                    </a:lnTo>
                    <a:lnTo>
                      <a:pt x="52" y="13"/>
                    </a:lnTo>
                    <a:lnTo>
                      <a:pt x="59" y="33"/>
                    </a:lnTo>
                    <a:lnTo>
                      <a:pt x="63" y="20"/>
                    </a:lnTo>
                    <a:lnTo>
                      <a:pt x="52" y="8"/>
                    </a:lnTo>
                    <a:close/>
                  </a:path>
                </a:pathLst>
              </a:custGeom>
              <a:solidFill>
                <a:srgbClr val="8C4400"/>
              </a:solidFill>
              <a:ln w="9525">
                <a:noFill/>
                <a:round/>
                <a:headEnd/>
                <a:tailEnd/>
              </a:ln>
            </p:spPr>
            <p:txBody>
              <a:bodyPr/>
              <a:lstStyle/>
              <a:p>
                <a:endParaRPr lang="en-US"/>
              </a:p>
            </p:txBody>
          </p:sp>
          <p:sp>
            <p:nvSpPr>
              <p:cNvPr id="384251" name="Freeform 251"/>
              <p:cNvSpPr>
                <a:spLocks/>
              </p:cNvSpPr>
              <p:nvPr/>
            </p:nvSpPr>
            <p:spPr bwMode="auto">
              <a:xfrm>
                <a:off x="7121" y="1361"/>
                <a:ext cx="18" cy="4"/>
              </a:xfrm>
              <a:custGeom>
                <a:avLst/>
                <a:gdLst/>
                <a:ahLst/>
                <a:cxnLst>
                  <a:cxn ang="0">
                    <a:pos x="66" y="7"/>
                  </a:cxn>
                  <a:cxn ang="0">
                    <a:pos x="10" y="0"/>
                  </a:cxn>
                  <a:cxn ang="0">
                    <a:pos x="0" y="4"/>
                  </a:cxn>
                  <a:cxn ang="0">
                    <a:pos x="73" y="16"/>
                  </a:cxn>
                  <a:cxn ang="0">
                    <a:pos x="66" y="7"/>
                  </a:cxn>
                </a:cxnLst>
                <a:rect l="0" t="0" r="r" b="b"/>
                <a:pathLst>
                  <a:path w="73" h="16">
                    <a:moveTo>
                      <a:pt x="66" y="7"/>
                    </a:moveTo>
                    <a:lnTo>
                      <a:pt x="10" y="0"/>
                    </a:lnTo>
                    <a:lnTo>
                      <a:pt x="0" y="4"/>
                    </a:lnTo>
                    <a:lnTo>
                      <a:pt x="73" y="16"/>
                    </a:lnTo>
                    <a:lnTo>
                      <a:pt x="66" y="7"/>
                    </a:lnTo>
                    <a:close/>
                  </a:path>
                </a:pathLst>
              </a:custGeom>
              <a:solidFill>
                <a:srgbClr val="8C4400"/>
              </a:solidFill>
              <a:ln w="9525">
                <a:noFill/>
                <a:round/>
                <a:headEnd/>
                <a:tailEnd/>
              </a:ln>
            </p:spPr>
            <p:txBody>
              <a:bodyPr/>
              <a:lstStyle/>
              <a:p>
                <a:endParaRPr lang="en-US"/>
              </a:p>
            </p:txBody>
          </p:sp>
          <p:sp>
            <p:nvSpPr>
              <p:cNvPr id="384252" name="Freeform 252"/>
              <p:cNvSpPr>
                <a:spLocks/>
              </p:cNvSpPr>
              <p:nvPr/>
            </p:nvSpPr>
            <p:spPr bwMode="auto">
              <a:xfrm>
                <a:off x="7113" y="1351"/>
                <a:ext cx="18" cy="4"/>
              </a:xfrm>
              <a:custGeom>
                <a:avLst/>
                <a:gdLst/>
                <a:ahLst/>
                <a:cxnLst>
                  <a:cxn ang="0">
                    <a:pos x="64" y="6"/>
                  </a:cxn>
                  <a:cxn ang="0">
                    <a:pos x="9" y="0"/>
                  </a:cxn>
                  <a:cxn ang="0">
                    <a:pos x="0" y="5"/>
                  </a:cxn>
                  <a:cxn ang="0">
                    <a:pos x="72" y="16"/>
                  </a:cxn>
                  <a:cxn ang="0">
                    <a:pos x="64" y="6"/>
                  </a:cxn>
                </a:cxnLst>
                <a:rect l="0" t="0" r="r" b="b"/>
                <a:pathLst>
                  <a:path w="72" h="16">
                    <a:moveTo>
                      <a:pt x="64" y="6"/>
                    </a:moveTo>
                    <a:lnTo>
                      <a:pt x="9" y="0"/>
                    </a:lnTo>
                    <a:lnTo>
                      <a:pt x="0" y="5"/>
                    </a:lnTo>
                    <a:lnTo>
                      <a:pt x="72" y="16"/>
                    </a:lnTo>
                    <a:lnTo>
                      <a:pt x="64" y="6"/>
                    </a:lnTo>
                    <a:close/>
                  </a:path>
                </a:pathLst>
              </a:custGeom>
              <a:solidFill>
                <a:srgbClr val="8C4400"/>
              </a:solidFill>
              <a:ln w="9525">
                <a:noFill/>
                <a:round/>
                <a:headEnd/>
                <a:tailEnd/>
              </a:ln>
            </p:spPr>
            <p:txBody>
              <a:bodyPr/>
              <a:lstStyle/>
              <a:p>
                <a:endParaRPr lang="en-US"/>
              </a:p>
            </p:txBody>
          </p:sp>
          <p:sp>
            <p:nvSpPr>
              <p:cNvPr id="384253" name="Freeform 253"/>
              <p:cNvSpPr>
                <a:spLocks/>
              </p:cNvSpPr>
              <p:nvPr/>
            </p:nvSpPr>
            <p:spPr bwMode="auto">
              <a:xfrm>
                <a:off x="7127" y="1345"/>
                <a:ext cx="18" cy="4"/>
              </a:xfrm>
              <a:custGeom>
                <a:avLst/>
                <a:gdLst/>
                <a:ahLst/>
                <a:cxnLst>
                  <a:cxn ang="0">
                    <a:pos x="66" y="6"/>
                  </a:cxn>
                  <a:cxn ang="0">
                    <a:pos x="10" y="0"/>
                  </a:cxn>
                  <a:cxn ang="0">
                    <a:pos x="0" y="4"/>
                  </a:cxn>
                  <a:cxn ang="0">
                    <a:pos x="74" y="16"/>
                  </a:cxn>
                  <a:cxn ang="0">
                    <a:pos x="66" y="6"/>
                  </a:cxn>
                </a:cxnLst>
                <a:rect l="0" t="0" r="r" b="b"/>
                <a:pathLst>
                  <a:path w="74" h="16">
                    <a:moveTo>
                      <a:pt x="66" y="6"/>
                    </a:moveTo>
                    <a:lnTo>
                      <a:pt x="10" y="0"/>
                    </a:lnTo>
                    <a:lnTo>
                      <a:pt x="0" y="4"/>
                    </a:lnTo>
                    <a:lnTo>
                      <a:pt x="74" y="16"/>
                    </a:lnTo>
                    <a:lnTo>
                      <a:pt x="66" y="6"/>
                    </a:lnTo>
                    <a:close/>
                  </a:path>
                </a:pathLst>
              </a:custGeom>
              <a:solidFill>
                <a:srgbClr val="8C4400"/>
              </a:solidFill>
              <a:ln w="9525">
                <a:noFill/>
                <a:round/>
                <a:headEnd/>
                <a:tailEnd/>
              </a:ln>
            </p:spPr>
            <p:txBody>
              <a:bodyPr/>
              <a:lstStyle/>
              <a:p>
                <a:endParaRPr lang="en-US"/>
              </a:p>
            </p:txBody>
          </p:sp>
          <p:sp>
            <p:nvSpPr>
              <p:cNvPr id="384254" name="Freeform 254"/>
              <p:cNvSpPr>
                <a:spLocks/>
              </p:cNvSpPr>
              <p:nvPr/>
            </p:nvSpPr>
            <p:spPr bwMode="auto">
              <a:xfrm>
                <a:off x="7121" y="1336"/>
                <a:ext cx="18" cy="4"/>
              </a:xfrm>
              <a:custGeom>
                <a:avLst/>
                <a:gdLst/>
                <a:ahLst/>
                <a:cxnLst>
                  <a:cxn ang="0">
                    <a:pos x="66" y="5"/>
                  </a:cxn>
                  <a:cxn ang="0">
                    <a:pos x="10" y="0"/>
                  </a:cxn>
                  <a:cxn ang="0">
                    <a:pos x="0" y="3"/>
                  </a:cxn>
                  <a:cxn ang="0">
                    <a:pos x="73" y="14"/>
                  </a:cxn>
                  <a:cxn ang="0">
                    <a:pos x="66" y="5"/>
                  </a:cxn>
                </a:cxnLst>
                <a:rect l="0" t="0" r="r" b="b"/>
                <a:pathLst>
                  <a:path w="73" h="14">
                    <a:moveTo>
                      <a:pt x="66" y="5"/>
                    </a:moveTo>
                    <a:lnTo>
                      <a:pt x="10" y="0"/>
                    </a:lnTo>
                    <a:lnTo>
                      <a:pt x="0" y="3"/>
                    </a:lnTo>
                    <a:lnTo>
                      <a:pt x="73" y="14"/>
                    </a:lnTo>
                    <a:lnTo>
                      <a:pt x="66" y="5"/>
                    </a:lnTo>
                    <a:close/>
                  </a:path>
                </a:pathLst>
              </a:custGeom>
              <a:solidFill>
                <a:srgbClr val="8C4400"/>
              </a:solidFill>
              <a:ln w="9525">
                <a:noFill/>
                <a:round/>
                <a:headEnd/>
                <a:tailEnd/>
              </a:ln>
            </p:spPr>
            <p:txBody>
              <a:bodyPr/>
              <a:lstStyle/>
              <a:p>
                <a:endParaRPr lang="en-US"/>
              </a:p>
            </p:txBody>
          </p:sp>
          <p:sp>
            <p:nvSpPr>
              <p:cNvPr id="384255" name="Freeform 255"/>
              <p:cNvSpPr>
                <a:spLocks/>
              </p:cNvSpPr>
              <p:nvPr/>
            </p:nvSpPr>
            <p:spPr bwMode="auto">
              <a:xfrm>
                <a:off x="7146" y="1333"/>
                <a:ext cx="18" cy="3"/>
              </a:xfrm>
              <a:custGeom>
                <a:avLst/>
                <a:gdLst/>
                <a:ahLst/>
                <a:cxnLst>
                  <a:cxn ang="0">
                    <a:pos x="66" y="6"/>
                  </a:cxn>
                  <a:cxn ang="0">
                    <a:pos x="9" y="0"/>
                  </a:cxn>
                  <a:cxn ang="0">
                    <a:pos x="0" y="4"/>
                  </a:cxn>
                  <a:cxn ang="0">
                    <a:pos x="72" y="16"/>
                  </a:cxn>
                  <a:cxn ang="0">
                    <a:pos x="66" y="6"/>
                  </a:cxn>
                </a:cxnLst>
                <a:rect l="0" t="0" r="r" b="b"/>
                <a:pathLst>
                  <a:path w="72" h="16">
                    <a:moveTo>
                      <a:pt x="66" y="6"/>
                    </a:moveTo>
                    <a:lnTo>
                      <a:pt x="9" y="0"/>
                    </a:lnTo>
                    <a:lnTo>
                      <a:pt x="0" y="4"/>
                    </a:lnTo>
                    <a:lnTo>
                      <a:pt x="72" y="16"/>
                    </a:lnTo>
                    <a:lnTo>
                      <a:pt x="66" y="6"/>
                    </a:lnTo>
                    <a:close/>
                  </a:path>
                </a:pathLst>
              </a:custGeom>
              <a:solidFill>
                <a:srgbClr val="8C4400"/>
              </a:solidFill>
              <a:ln w="9525">
                <a:noFill/>
                <a:round/>
                <a:headEnd/>
                <a:tailEnd/>
              </a:ln>
            </p:spPr>
            <p:txBody>
              <a:bodyPr/>
              <a:lstStyle/>
              <a:p>
                <a:endParaRPr lang="en-US"/>
              </a:p>
            </p:txBody>
          </p:sp>
          <p:sp>
            <p:nvSpPr>
              <p:cNvPr id="384256" name="Freeform 256"/>
              <p:cNvSpPr>
                <a:spLocks/>
              </p:cNvSpPr>
              <p:nvPr/>
            </p:nvSpPr>
            <p:spPr bwMode="auto">
              <a:xfrm>
                <a:off x="7097" y="1358"/>
                <a:ext cx="20" cy="4"/>
              </a:xfrm>
              <a:custGeom>
                <a:avLst/>
                <a:gdLst/>
                <a:ahLst/>
                <a:cxnLst>
                  <a:cxn ang="0">
                    <a:pos x="70" y="6"/>
                  </a:cxn>
                  <a:cxn ang="0">
                    <a:pos x="79" y="17"/>
                  </a:cxn>
                  <a:cxn ang="0">
                    <a:pos x="0" y="6"/>
                  </a:cxn>
                  <a:cxn ang="0">
                    <a:pos x="16" y="0"/>
                  </a:cxn>
                  <a:cxn ang="0">
                    <a:pos x="70" y="6"/>
                  </a:cxn>
                </a:cxnLst>
                <a:rect l="0" t="0" r="r" b="b"/>
                <a:pathLst>
                  <a:path w="79" h="17">
                    <a:moveTo>
                      <a:pt x="70" y="6"/>
                    </a:moveTo>
                    <a:lnTo>
                      <a:pt x="79" y="17"/>
                    </a:lnTo>
                    <a:lnTo>
                      <a:pt x="0" y="6"/>
                    </a:lnTo>
                    <a:lnTo>
                      <a:pt x="16" y="0"/>
                    </a:lnTo>
                    <a:lnTo>
                      <a:pt x="70" y="6"/>
                    </a:lnTo>
                    <a:close/>
                  </a:path>
                </a:pathLst>
              </a:custGeom>
              <a:solidFill>
                <a:srgbClr val="8C4400"/>
              </a:solidFill>
              <a:ln w="9525">
                <a:noFill/>
                <a:round/>
                <a:headEnd/>
                <a:tailEnd/>
              </a:ln>
            </p:spPr>
            <p:txBody>
              <a:bodyPr/>
              <a:lstStyle/>
              <a:p>
                <a:endParaRPr lang="en-US"/>
              </a:p>
            </p:txBody>
          </p:sp>
          <p:sp>
            <p:nvSpPr>
              <p:cNvPr id="384257" name="Freeform 257"/>
              <p:cNvSpPr>
                <a:spLocks/>
              </p:cNvSpPr>
              <p:nvPr/>
            </p:nvSpPr>
            <p:spPr bwMode="auto">
              <a:xfrm>
                <a:off x="7089" y="1348"/>
                <a:ext cx="20" cy="4"/>
              </a:xfrm>
              <a:custGeom>
                <a:avLst/>
                <a:gdLst/>
                <a:ahLst/>
                <a:cxnLst>
                  <a:cxn ang="0">
                    <a:pos x="70" y="5"/>
                  </a:cxn>
                  <a:cxn ang="0">
                    <a:pos x="80" y="18"/>
                  </a:cxn>
                  <a:cxn ang="0">
                    <a:pos x="0" y="5"/>
                  </a:cxn>
                  <a:cxn ang="0">
                    <a:pos x="16" y="0"/>
                  </a:cxn>
                  <a:cxn ang="0">
                    <a:pos x="70" y="5"/>
                  </a:cxn>
                </a:cxnLst>
                <a:rect l="0" t="0" r="r" b="b"/>
                <a:pathLst>
                  <a:path w="80" h="18">
                    <a:moveTo>
                      <a:pt x="70" y="5"/>
                    </a:moveTo>
                    <a:lnTo>
                      <a:pt x="80" y="18"/>
                    </a:lnTo>
                    <a:lnTo>
                      <a:pt x="0" y="5"/>
                    </a:lnTo>
                    <a:lnTo>
                      <a:pt x="16" y="0"/>
                    </a:lnTo>
                    <a:lnTo>
                      <a:pt x="70" y="5"/>
                    </a:lnTo>
                    <a:close/>
                  </a:path>
                </a:pathLst>
              </a:custGeom>
              <a:solidFill>
                <a:srgbClr val="8C4400"/>
              </a:solidFill>
              <a:ln w="9525">
                <a:noFill/>
                <a:round/>
                <a:headEnd/>
                <a:tailEnd/>
              </a:ln>
            </p:spPr>
            <p:txBody>
              <a:bodyPr/>
              <a:lstStyle/>
              <a:p>
                <a:endParaRPr lang="en-US"/>
              </a:p>
            </p:txBody>
          </p:sp>
          <p:sp>
            <p:nvSpPr>
              <p:cNvPr id="384258" name="Freeform 258"/>
              <p:cNvSpPr>
                <a:spLocks/>
              </p:cNvSpPr>
              <p:nvPr/>
            </p:nvSpPr>
            <p:spPr bwMode="auto">
              <a:xfrm>
                <a:off x="7103" y="1341"/>
                <a:ext cx="20" cy="5"/>
              </a:xfrm>
              <a:custGeom>
                <a:avLst/>
                <a:gdLst/>
                <a:ahLst/>
                <a:cxnLst>
                  <a:cxn ang="0">
                    <a:pos x="69" y="5"/>
                  </a:cxn>
                  <a:cxn ang="0">
                    <a:pos x="78" y="17"/>
                  </a:cxn>
                  <a:cxn ang="0">
                    <a:pos x="0" y="5"/>
                  </a:cxn>
                  <a:cxn ang="0">
                    <a:pos x="17" y="0"/>
                  </a:cxn>
                  <a:cxn ang="0">
                    <a:pos x="69" y="5"/>
                  </a:cxn>
                </a:cxnLst>
                <a:rect l="0" t="0" r="r" b="b"/>
                <a:pathLst>
                  <a:path w="78" h="17">
                    <a:moveTo>
                      <a:pt x="69" y="5"/>
                    </a:moveTo>
                    <a:lnTo>
                      <a:pt x="78" y="17"/>
                    </a:lnTo>
                    <a:lnTo>
                      <a:pt x="0" y="5"/>
                    </a:lnTo>
                    <a:lnTo>
                      <a:pt x="17" y="0"/>
                    </a:lnTo>
                    <a:lnTo>
                      <a:pt x="69" y="5"/>
                    </a:lnTo>
                    <a:close/>
                  </a:path>
                </a:pathLst>
              </a:custGeom>
              <a:solidFill>
                <a:srgbClr val="8C4400"/>
              </a:solidFill>
              <a:ln w="9525">
                <a:noFill/>
                <a:round/>
                <a:headEnd/>
                <a:tailEnd/>
              </a:ln>
            </p:spPr>
            <p:txBody>
              <a:bodyPr/>
              <a:lstStyle/>
              <a:p>
                <a:endParaRPr lang="en-US"/>
              </a:p>
            </p:txBody>
          </p:sp>
          <p:sp>
            <p:nvSpPr>
              <p:cNvPr id="384259" name="Freeform 259"/>
              <p:cNvSpPr>
                <a:spLocks/>
              </p:cNvSpPr>
              <p:nvPr/>
            </p:nvSpPr>
            <p:spPr bwMode="auto">
              <a:xfrm>
                <a:off x="7097" y="1333"/>
                <a:ext cx="20" cy="4"/>
              </a:xfrm>
              <a:custGeom>
                <a:avLst/>
                <a:gdLst/>
                <a:ahLst/>
                <a:cxnLst>
                  <a:cxn ang="0">
                    <a:pos x="70" y="5"/>
                  </a:cxn>
                  <a:cxn ang="0">
                    <a:pos x="79" y="17"/>
                  </a:cxn>
                  <a:cxn ang="0">
                    <a:pos x="0" y="5"/>
                  </a:cxn>
                  <a:cxn ang="0">
                    <a:pos x="16" y="0"/>
                  </a:cxn>
                  <a:cxn ang="0">
                    <a:pos x="70" y="5"/>
                  </a:cxn>
                </a:cxnLst>
                <a:rect l="0" t="0" r="r" b="b"/>
                <a:pathLst>
                  <a:path w="79" h="17">
                    <a:moveTo>
                      <a:pt x="70" y="5"/>
                    </a:moveTo>
                    <a:lnTo>
                      <a:pt x="79" y="17"/>
                    </a:lnTo>
                    <a:lnTo>
                      <a:pt x="0" y="5"/>
                    </a:lnTo>
                    <a:lnTo>
                      <a:pt x="16" y="0"/>
                    </a:lnTo>
                    <a:lnTo>
                      <a:pt x="70" y="5"/>
                    </a:lnTo>
                    <a:close/>
                  </a:path>
                </a:pathLst>
              </a:custGeom>
              <a:solidFill>
                <a:srgbClr val="8C4400"/>
              </a:solidFill>
              <a:ln w="9525">
                <a:noFill/>
                <a:round/>
                <a:headEnd/>
                <a:tailEnd/>
              </a:ln>
            </p:spPr>
            <p:txBody>
              <a:bodyPr/>
              <a:lstStyle/>
              <a:p>
                <a:endParaRPr lang="en-US"/>
              </a:p>
            </p:txBody>
          </p:sp>
          <p:sp>
            <p:nvSpPr>
              <p:cNvPr id="384260" name="Freeform 260"/>
              <p:cNvSpPr>
                <a:spLocks/>
              </p:cNvSpPr>
              <p:nvPr/>
            </p:nvSpPr>
            <p:spPr bwMode="auto">
              <a:xfrm>
                <a:off x="7122" y="1329"/>
                <a:ext cx="19" cy="5"/>
              </a:xfrm>
              <a:custGeom>
                <a:avLst/>
                <a:gdLst/>
                <a:ahLst/>
                <a:cxnLst>
                  <a:cxn ang="0">
                    <a:pos x="69" y="7"/>
                  </a:cxn>
                  <a:cxn ang="0">
                    <a:pos x="78" y="18"/>
                  </a:cxn>
                  <a:cxn ang="0">
                    <a:pos x="0" y="7"/>
                  </a:cxn>
                  <a:cxn ang="0">
                    <a:pos x="16" y="0"/>
                  </a:cxn>
                  <a:cxn ang="0">
                    <a:pos x="69" y="7"/>
                  </a:cxn>
                </a:cxnLst>
                <a:rect l="0" t="0" r="r" b="b"/>
                <a:pathLst>
                  <a:path w="78" h="18">
                    <a:moveTo>
                      <a:pt x="69" y="7"/>
                    </a:moveTo>
                    <a:lnTo>
                      <a:pt x="78" y="18"/>
                    </a:lnTo>
                    <a:lnTo>
                      <a:pt x="0" y="7"/>
                    </a:lnTo>
                    <a:lnTo>
                      <a:pt x="16" y="0"/>
                    </a:lnTo>
                    <a:lnTo>
                      <a:pt x="69" y="7"/>
                    </a:lnTo>
                    <a:close/>
                  </a:path>
                </a:pathLst>
              </a:custGeom>
              <a:solidFill>
                <a:srgbClr val="8C4400"/>
              </a:solidFill>
              <a:ln w="9525">
                <a:noFill/>
                <a:round/>
                <a:headEnd/>
                <a:tailEnd/>
              </a:ln>
            </p:spPr>
            <p:txBody>
              <a:bodyPr/>
              <a:lstStyle/>
              <a:p>
                <a:endParaRPr lang="en-US"/>
              </a:p>
            </p:txBody>
          </p:sp>
          <p:sp>
            <p:nvSpPr>
              <p:cNvPr id="384261" name="Freeform 261"/>
              <p:cNvSpPr>
                <a:spLocks/>
              </p:cNvSpPr>
              <p:nvPr/>
            </p:nvSpPr>
            <p:spPr bwMode="auto">
              <a:xfrm>
                <a:off x="7057" y="1351"/>
                <a:ext cx="18" cy="8"/>
              </a:xfrm>
              <a:custGeom>
                <a:avLst/>
                <a:gdLst/>
                <a:ahLst/>
                <a:cxnLst>
                  <a:cxn ang="0">
                    <a:pos x="71" y="14"/>
                  </a:cxn>
                  <a:cxn ang="0">
                    <a:pos x="75" y="34"/>
                  </a:cxn>
                  <a:cxn ang="0">
                    <a:pos x="66" y="30"/>
                  </a:cxn>
                  <a:cxn ang="0">
                    <a:pos x="59" y="18"/>
                  </a:cxn>
                  <a:cxn ang="0">
                    <a:pos x="17" y="11"/>
                  </a:cxn>
                  <a:cxn ang="0">
                    <a:pos x="0" y="20"/>
                  </a:cxn>
                  <a:cxn ang="0">
                    <a:pos x="11" y="0"/>
                  </a:cxn>
                  <a:cxn ang="0">
                    <a:pos x="71" y="14"/>
                  </a:cxn>
                </a:cxnLst>
                <a:rect l="0" t="0" r="r" b="b"/>
                <a:pathLst>
                  <a:path w="75" h="34">
                    <a:moveTo>
                      <a:pt x="71" y="14"/>
                    </a:moveTo>
                    <a:lnTo>
                      <a:pt x="75" y="34"/>
                    </a:lnTo>
                    <a:lnTo>
                      <a:pt x="66" y="30"/>
                    </a:lnTo>
                    <a:lnTo>
                      <a:pt x="59" y="18"/>
                    </a:lnTo>
                    <a:lnTo>
                      <a:pt x="17" y="11"/>
                    </a:lnTo>
                    <a:lnTo>
                      <a:pt x="0" y="20"/>
                    </a:lnTo>
                    <a:lnTo>
                      <a:pt x="11" y="0"/>
                    </a:lnTo>
                    <a:lnTo>
                      <a:pt x="71" y="14"/>
                    </a:lnTo>
                    <a:close/>
                  </a:path>
                </a:pathLst>
              </a:custGeom>
              <a:solidFill>
                <a:srgbClr val="8C4400"/>
              </a:solidFill>
              <a:ln w="9525">
                <a:noFill/>
                <a:round/>
                <a:headEnd/>
                <a:tailEnd/>
              </a:ln>
            </p:spPr>
            <p:txBody>
              <a:bodyPr/>
              <a:lstStyle/>
              <a:p>
                <a:endParaRPr lang="en-US"/>
              </a:p>
            </p:txBody>
          </p:sp>
          <p:sp>
            <p:nvSpPr>
              <p:cNvPr id="384262" name="Freeform 262"/>
              <p:cNvSpPr>
                <a:spLocks/>
              </p:cNvSpPr>
              <p:nvPr/>
            </p:nvSpPr>
            <p:spPr bwMode="auto">
              <a:xfrm>
                <a:off x="7049" y="1341"/>
                <a:ext cx="18" cy="8"/>
              </a:xfrm>
              <a:custGeom>
                <a:avLst/>
                <a:gdLst/>
                <a:ahLst/>
                <a:cxnLst>
                  <a:cxn ang="0">
                    <a:pos x="71" y="13"/>
                  </a:cxn>
                  <a:cxn ang="0">
                    <a:pos x="76" y="32"/>
                  </a:cxn>
                  <a:cxn ang="0">
                    <a:pos x="66" y="29"/>
                  </a:cxn>
                  <a:cxn ang="0">
                    <a:pos x="60" y="17"/>
                  </a:cxn>
                  <a:cxn ang="0">
                    <a:pos x="18" y="9"/>
                  </a:cxn>
                  <a:cxn ang="0">
                    <a:pos x="0" y="18"/>
                  </a:cxn>
                  <a:cxn ang="0">
                    <a:pos x="12" y="0"/>
                  </a:cxn>
                  <a:cxn ang="0">
                    <a:pos x="71" y="13"/>
                  </a:cxn>
                </a:cxnLst>
                <a:rect l="0" t="0" r="r" b="b"/>
                <a:pathLst>
                  <a:path w="76" h="32">
                    <a:moveTo>
                      <a:pt x="71" y="13"/>
                    </a:moveTo>
                    <a:lnTo>
                      <a:pt x="76" y="32"/>
                    </a:lnTo>
                    <a:lnTo>
                      <a:pt x="66" y="29"/>
                    </a:lnTo>
                    <a:lnTo>
                      <a:pt x="60" y="17"/>
                    </a:lnTo>
                    <a:lnTo>
                      <a:pt x="18" y="9"/>
                    </a:lnTo>
                    <a:lnTo>
                      <a:pt x="0" y="18"/>
                    </a:lnTo>
                    <a:lnTo>
                      <a:pt x="12" y="0"/>
                    </a:lnTo>
                    <a:lnTo>
                      <a:pt x="71" y="13"/>
                    </a:lnTo>
                    <a:close/>
                  </a:path>
                </a:pathLst>
              </a:custGeom>
              <a:solidFill>
                <a:srgbClr val="8C4400"/>
              </a:solidFill>
              <a:ln w="9525">
                <a:noFill/>
                <a:round/>
                <a:headEnd/>
                <a:tailEnd/>
              </a:ln>
            </p:spPr>
            <p:txBody>
              <a:bodyPr/>
              <a:lstStyle/>
              <a:p>
                <a:endParaRPr lang="en-US"/>
              </a:p>
            </p:txBody>
          </p:sp>
          <p:sp>
            <p:nvSpPr>
              <p:cNvPr id="384263" name="Freeform 263"/>
              <p:cNvSpPr>
                <a:spLocks/>
              </p:cNvSpPr>
              <p:nvPr/>
            </p:nvSpPr>
            <p:spPr bwMode="auto">
              <a:xfrm>
                <a:off x="7062" y="1335"/>
                <a:ext cx="19" cy="8"/>
              </a:xfrm>
              <a:custGeom>
                <a:avLst/>
                <a:gdLst/>
                <a:ahLst/>
                <a:cxnLst>
                  <a:cxn ang="0">
                    <a:pos x="71" y="14"/>
                  </a:cxn>
                  <a:cxn ang="0">
                    <a:pos x="74" y="33"/>
                  </a:cxn>
                  <a:cxn ang="0">
                    <a:pos x="65" y="30"/>
                  </a:cxn>
                  <a:cxn ang="0">
                    <a:pos x="59" y="18"/>
                  </a:cxn>
                  <a:cxn ang="0">
                    <a:pos x="16" y="10"/>
                  </a:cxn>
                  <a:cxn ang="0">
                    <a:pos x="0" y="19"/>
                  </a:cxn>
                  <a:cxn ang="0">
                    <a:pos x="11" y="0"/>
                  </a:cxn>
                  <a:cxn ang="0">
                    <a:pos x="71" y="14"/>
                  </a:cxn>
                </a:cxnLst>
                <a:rect l="0" t="0" r="r" b="b"/>
                <a:pathLst>
                  <a:path w="74" h="33">
                    <a:moveTo>
                      <a:pt x="71" y="14"/>
                    </a:moveTo>
                    <a:lnTo>
                      <a:pt x="74" y="33"/>
                    </a:lnTo>
                    <a:lnTo>
                      <a:pt x="65" y="30"/>
                    </a:lnTo>
                    <a:lnTo>
                      <a:pt x="59" y="18"/>
                    </a:lnTo>
                    <a:lnTo>
                      <a:pt x="16" y="10"/>
                    </a:lnTo>
                    <a:lnTo>
                      <a:pt x="0" y="19"/>
                    </a:lnTo>
                    <a:lnTo>
                      <a:pt x="11" y="0"/>
                    </a:lnTo>
                    <a:lnTo>
                      <a:pt x="71" y="14"/>
                    </a:lnTo>
                    <a:close/>
                  </a:path>
                </a:pathLst>
              </a:custGeom>
              <a:solidFill>
                <a:srgbClr val="8C4400"/>
              </a:solidFill>
              <a:ln w="9525">
                <a:noFill/>
                <a:round/>
                <a:headEnd/>
                <a:tailEnd/>
              </a:ln>
            </p:spPr>
            <p:txBody>
              <a:bodyPr/>
              <a:lstStyle/>
              <a:p>
                <a:endParaRPr lang="en-US"/>
              </a:p>
            </p:txBody>
          </p:sp>
          <p:sp>
            <p:nvSpPr>
              <p:cNvPr id="384264" name="Freeform 264"/>
              <p:cNvSpPr>
                <a:spLocks/>
              </p:cNvSpPr>
              <p:nvPr/>
            </p:nvSpPr>
            <p:spPr bwMode="auto">
              <a:xfrm>
                <a:off x="7057" y="1326"/>
                <a:ext cx="18" cy="8"/>
              </a:xfrm>
              <a:custGeom>
                <a:avLst/>
                <a:gdLst/>
                <a:ahLst/>
                <a:cxnLst>
                  <a:cxn ang="0">
                    <a:pos x="71" y="13"/>
                  </a:cxn>
                  <a:cxn ang="0">
                    <a:pos x="75" y="32"/>
                  </a:cxn>
                  <a:cxn ang="0">
                    <a:pos x="66" y="28"/>
                  </a:cxn>
                  <a:cxn ang="0">
                    <a:pos x="59" y="17"/>
                  </a:cxn>
                  <a:cxn ang="0">
                    <a:pos x="17" y="9"/>
                  </a:cxn>
                  <a:cxn ang="0">
                    <a:pos x="0" y="19"/>
                  </a:cxn>
                  <a:cxn ang="0">
                    <a:pos x="11" y="0"/>
                  </a:cxn>
                  <a:cxn ang="0">
                    <a:pos x="71" y="13"/>
                  </a:cxn>
                </a:cxnLst>
                <a:rect l="0" t="0" r="r" b="b"/>
                <a:pathLst>
                  <a:path w="75" h="32">
                    <a:moveTo>
                      <a:pt x="71" y="13"/>
                    </a:moveTo>
                    <a:lnTo>
                      <a:pt x="75" y="32"/>
                    </a:lnTo>
                    <a:lnTo>
                      <a:pt x="66" y="28"/>
                    </a:lnTo>
                    <a:lnTo>
                      <a:pt x="59" y="17"/>
                    </a:lnTo>
                    <a:lnTo>
                      <a:pt x="17" y="9"/>
                    </a:lnTo>
                    <a:lnTo>
                      <a:pt x="0" y="19"/>
                    </a:lnTo>
                    <a:lnTo>
                      <a:pt x="11" y="0"/>
                    </a:lnTo>
                    <a:lnTo>
                      <a:pt x="71" y="13"/>
                    </a:lnTo>
                    <a:close/>
                  </a:path>
                </a:pathLst>
              </a:custGeom>
              <a:solidFill>
                <a:srgbClr val="8C4400"/>
              </a:solidFill>
              <a:ln w="9525">
                <a:noFill/>
                <a:round/>
                <a:headEnd/>
                <a:tailEnd/>
              </a:ln>
            </p:spPr>
            <p:txBody>
              <a:bodyPr/>
              <a:lstStyle/>
              <a:p>
                <a:endParaRPr lang="en-US"/>
              </a:p>
            </p:txBody>
          </p:sp>
          <p:sp>
            <p:nvSpPr>
              <p:cNvPr id="384265" name="Freeform 265"/>
              <p:cNvSpPr>
                <a:spLocks/>
              </p:cNvSpPr>
              <p:nvPr/>
            </p:nvSpPr>
            <p:spPr bwMode="auto">
              <a:xfrm>
                <a:off x="7081" y="1322"/>
                <a:ext cx="19" cy="9"/>
              </a:xfrm>
              <a:custGeom>
                <a:avLst/>
                <a:gdLst/>
                <a:ahLst/>
                <a:cxnLst>
                  <a:cxn ang="0">
                    <a:pos x="71" y="14"/>
                  </a:cxn>
                  <a:cxn ang="0">
                    <a:pos x="74" y="34"/>
                  </a:cxn>
                  <a:cxn ang="0">
                    <a:pos x="65" y="30"/>
                  </a:cxn>
                  <a:cxn ang="0">
                    <a:pos x="60" y="18"/>
                  </a:cxn>
                  <a:cxn ang="0">
                    <a:pos x="18" y="10"/>
                  </a:cxn>
                  <a:cxn ang="0">
                    <a:pos x="0" y="20"/>
                  </a:cxn>
                  <a:cxn ang="0">
                    <a:pos x="11" y="0"/>
                  </a:cxn>
                  <a:cxn ang="0">
                    <a:pos x="71" y="14"/>
                  </a:cxn>
                </a:cxnLst>
                <a:rect l="0" t="0" r="r" b="b"/>
                <a:pathLst>
                  <a:path w="74" h="34">
                    <a:moveTo>
                      <a:pt x="71" y="14"/>
                    </a:moveTo>
                    <a:lnTo>
                      <a:pt x="74" y="34"/>
                    </a:lnTo>
                    <a:lnTo>
                      <a:pt x="65" y="30"/>
                    </a:lnTo>
                    <a:lnTo>
                      <a:pt x="60" y="18"/>
                    </a:lnTo>
                    <a:lnTo>
                      <a:pt x="18" y="10"/>
                    </a:lnTo>
                    <a:lnTo>
                      <a:pt x="0" y="20"/>
                    </a:lnTo>
                    <a:lnTo>
                      <a:pt x="11" y="0"/>
                    </a:lnTo>
                    <a:lnTo>
                      <a:pt x="71" y="14"/>
                    </a:lnTo>
                    <a:close/>
                  </a:path>
                </a:pathLst>
              </a:custGeom>
              <a:solidFill>
                <a:srgbClr val="8C4400"/>
              </a:solidFill>
              <a:ln w="9525">
                <a:noFill/>
                <a:round/>
                <a:headEnd/>
                <a:tailEnd/>
              </a:ln>
            </p:spPr>
            <p:txBody>
              <a:bodyPr/>
              <a:lstStyle/>
              <a:p>
                <a:endParaRPr lang="en-US"/>
              </a:p>
            </p:txBody>
          </p:sp>
          <p:sp>
            <p:nvSpPr>
              <p:cNvPr id="384266" name="Freeform 266"/>
              <p:cNvSpPr>
                <a:spLocks/>
              </p:cNvSpPr>
              <p:nvPr/>
            </p:nvSpPr>
            <p:spPr bwMode="auto">
              <a:xfrm>
                <a:off x="7018" y="1345"/>
                <a:ext cx="16" cy="7"/>
              </a:xfrm>
              <a:custGeom>
                <a:avLst/>
                <a:gdLst/>
                <a:ahLst/>
                <a:cxnLst>
                  <a:cxn ang="0">
                    <a:pos x="57" y="7"/>
                  </a:cxn>
                  <a:cxn ang="0">
                    <a:pos x="66" y="24"/>
                  </a:cxn>
                  <a:cxn ang="0">
                    <a:pos x="59" y="26"/>
                  </a:cxn>
                  <a:cxn ang="0">
                    <a:pos x="50" y="17"/>
                  </a:cxn>
                  <a:cxn ang="0">
                    <a:pos x="14" y="14"/>
                  </a:cxn>
                  <a:cxn ang="0">
                    <a:pos x="0" y="19"/>
                  </a:cxn>
                  <a:cxn ang="0">
                    <a:pos x="0" y="9"/>
                  </a:cxn>
                  <a:cxn ang="0">
                    <a:pos x="8" y="0"/>
                  </a:cxn>
                  <a:cxn ang="0">
                    <a:pos x="57" y="7"/>
                  </a:cxn>
                </a:cxnLst>
                <a:rect l="0" t="0" r="r" b="b"/>
                <a:pathLst>
                  <a:path w="66" h="26">
                    <a:moveTo>
                      <a:pt x="57" y="7"/>
                    </a:moveTo>
                    <a:lnTo>
                      <a:pt x="66" y="24"/>
                    </a:lnTo>
                    <a:lnTo>
                      <a:pt x="59" y="26"/>
                    </a:lnTo>
                    <a:lnTo>
                      <a:pt x="50" y="17"/>
                    </a:lnTo>
                    <a:lnTo>
                      <a:pt x="14" y="14"/>
                    </a:lnTo>
                    <a:lnTo>
                      <a:pt x="0" y="19"/>
                    </a:lnTo>
                    <a:lnTo>
                      <a:pt x="0" y="9"/>
                    </a:lnTo>
                    <a:lnTo>
                      <a:pt x="8" y="0"/>
                    </a:lnTo>
                    <a:lnTo>
                      <a:pt x="57" y="7"/>
                    </a:lnTo>
                    <a:close/>
                  </a:path>
                </a:pathLst>
              </a:custGeom>
              <a:solidFill>
                <a:srgbClr val="8C4400"/>
              </a:solidFill>
              <a:ln w="9525">
                <a:noFill/>
                <a:round/>
                <a:headEnd/>
                <a:tailEnd/>
              </a:ln>
            </p:spPr>
            <p:txBody>
              <a:bodyPr/>
              <a:lstStyle/>
              <a:p>
                <a:endParaRPr lang="en-US"/>
              </a:p>
            </p:txBody>
          </p:sp>
          <p:sp>
            <p:nvSpPr>
              <p:cNvPr id="384267" name="Freeform 267"/>
              <p:cNvSpPr>
                <a:spLocks/>
              </p:cNvSpPr>
              <p:nvPr/>
            </p:nvSpPr>
            <p:spPr bwMode="auto">
              <a:xfrm>
                <a:off x="7010" y="1336"/>
                <a:ext cx="16" cy="6"/>
              </a:xfrm>
              <a:custGeom>
                <a:avLst/>
                <a:gdLst/>
                <a:ahLst/>
                <a:cxnLst>
                  <a:cxn ang="0">
                    <a:pos x="56" y="5"/>
                  </a:cxn>
                  <a:cxn ang="0">
                    <a:pos x="64" y="24"/>
                  </a:cxn>
                  <a:cxn ang="0">
                    <a:pos x="57" y="24"/>
                  </a:cxn>
                  <a:cxn ang="0">
                    <a:pos x="49" y="15"/>
                  </a:cxn>
                  <a:cxn ang="0">
                    <a:pos x="12" y="13"/>
                  </a:cxn>
                  <a:cxn ang="0">
                    <a:pos x="0" y="17"/>
                  </a:cxn>
                  <a:cxn ang="0">
                    <a:pos x="0" y="7"/>
                  </a:cxn>
                  <a:cxn ang="0">
                    <a:pos x="7" y="0"/>
                  </a:cxn>
                  <a:cxn ang="0">
                    <a:pos x="56" y="5"/>
                  </a:cxn>
                </a:cxnLst>
                <a:rect l="0" t="0" r="r" b="b"/>
                <a:pathLst>
                  <a:path w="64" h="24">
                    <a:moveTo>
                      <a:pt x="56" y="5"/>
                    </a:moveTo>
                    <a:lnTo>
                      <a:pt x="64" y="24"/>
                    </a:lnTo>
                    <a:lnTo>
                      <a:pt x="57" y="24"/>
                    </a:lnTo>
                    <a:lnTo>
                      <a:pt x="49" y="15"/>
                    </a:lnTo>
                    <a:lnTo>
                      <a:pt x="12" y="13"/>
                    </a:lnTo>
                    <a:lnTo>
                      <a:pt x="0" y="17"/>
                    </a:lnTo>
                    <a:lnTo>
                      <a:pt x="0" y="7"/>
                    </a:lnTo>
                    <a:lnTo>
                      <a:pt x="7" y="0"/>
                    </a:lnTo>
                    <a:lnTo>
                      <a:pt x="56" y="5"/>
                    </a:lnTo>
                    <a:close/>
                  </a:path>
                </a:pathLst>
              </a:custGeom>
              <a:solidFill>
                <a:srgbClr val="8C4400"/>
              </a:solidFill>
              <a:ln w="9525">
                <a:noFill/>
                <a:round/>
                <a:headEnd/>
                <a:tailEnd/>
              </a:ln>
            </p:spPr>
            <p:txBody>
              <a:bodyPr/>
              <a:lstStyle/>
              <a:p>
                <a:endParaRPr lang="en-US"/>
              </a:p>
            </p:txBody>
          </p:sp>
          <p:sp>
            <p:nvSpPr>
              <p:cNvPr id="384268" name="Freeform 268"/>
              <p:cNvSpPr>
                <a:spLocks/>
              </p:cNvSpPr>
              <p:nvPr/>
            </p:nvSpPr>
            <p:spPr bwMode="auto">
              <a:xfrm>
                <a:off x="7024" y="1329"/>
                <a:ext cx="16" cy="6"/>
              </a:xfrm>
              <a:custGeom>
                <a:avLst/>
                <a:gdLst/>
                <a:ahLst/>
                <a:cxnLst>
                  <a:cxn ang="0">
                    <a:pos x="56" y="6"/>
                  </a:cxn>
                  <a:cxn ang="0">
                    <a:pos x="65" y="25"/>
                  </a:cxn>
                  <a:cxn ang="0">
                    <a:pos x="57" y="26"/>
                  </a:cxn>
                  <a:cxn ang="0">
                    <a:pos x="50" y="16"/>
                  </a:cxn>
                  <a:cxn ang="0">
                    <a:pos x="14" y="14"/>
                  </a:cxn>
                  <a:cxn ang="0">
                    <a:pos x="0" y="18"/>
                  </a:cxn>
                  <a:cxn ang="0">
                    <a:pos x="0" y="8"/>
                  </a:cxn>
                  <a:cxn ang="0">
                    <a:pos x="7" y="0"/>
                  </a:cxn>
                  <a:cxn ang="0">
                    <a:pos x="56" y="6"/>
                  </a:cxn>
                </a:cxnLst>
                <a:rect l="0" t="0" r="r" b="b"/>
                <a:pathLst>
                  <a:path w="65" h="26">
                    <a:moveTo>
                      <a:pt x="56" y="6"/>
                    </a:moveTo>
                    <a:lnTo>
                      <a:pt x="65" y="25"/>
                    </a:lnTo>
                    <a:lnTo>
                      <a:pt x="57" y="26"/>
                    </a:lnTo>
                    <a:lnTo>
                      <a:pt x="50" y="16"/>
                    </a:lnTo>
                    <a:lnTo>
                      <a:pt x="14" y="14"/>
                    </a:lnTo>
                    <a:lnTo>
                      <a:pt x="0" y="18"/>
                    </a:lnTo>
                    <a:lnTo>
                      <a:pt x="0" y="8"/>
                    </a:lnTo>
                    <a:lnTo>
                      <a:pt x="7" y="0"/>
                    </a:lnTo>
                    <a:lnTo>
                      <a:pt x="56" y="6"/>
                    </a:lnTo>
                    <a:close/>
                  </a:path>
                </a:pathLst>
              </a:custGeom>
              <a:solidFill>
                <a:srgbClr val="8C4400"/>
              </a:solidFill>
              <a:ln w="9525">
                <a:noFill/>
                <a:round/>
                <a:headEnd/>
                <a:tailEnd/>
              </a:ln>
            </p:spPr>
            <p:txBody>
              <a:bodyPr/>
              <a:lstStyle/>
              <a:p>
                <a:endParaRPr lang="en-US"/>
              </a:p>
            </p:txBody>
          </p:sp>
          <p:sp>
            <p:nvSpPr>
              <p:cNvPr id="384269" name="Freeform 269"/>
              <p:cNvSpPr>
                <a:spLocks/>
              </p:cNvSpPr>
              <p:nvPr/>
            </p:nvSpPr>
            <p:spPr bwMode="auto">
              <a:xfrm>
                <a:off x="7018" y="1320"/>
                <a:ext cx="16" cy="6"/>
              </a:xfrm>
              <a:custGeom>
                <a:avLst/>
                <a:gdLst/>
                <a:ahLst/>
                <a:cxnLst>
                  <a:cxn ang="0">
                    <a:pos x="57" y="5"/>
                  </a:cxn>
                  <a:cxn ang="0">
                    <a:pos x="66" y="23"/>
                  </a:cxn>
                  <a:cxn ang="0">
                    <a:pos x="59" y="24"/>
                  </a:cxn>
                  <a:cxn ang="0">
                    <a:pos x="50" y="16"/>
                  </a:cxn>
                  <a:cxn ang="0">
                    <a:pos x="14" y="12"/>
                  </a:cxn>
                  <a:cxn ang="0">
                    <a:pos x="0" y="18"/>
                  </a:cxn>
                  <a:cxn ang="0">
                    <a:pos x="0" y="7"/>
                  </a:cxn>
                  <a:cxn ang="0">
                    <a:pos x="8" y="0"/>
                  </a:cxn>
                  <a:cxn ang="0">
                    <a:pos x="57" y="5"/>
                  </a:cxn>
                </a:cxnLst>
                <a:rect l="0" t="0" r="r" b="b"/>
                <a:pathLst>
                  <a:path w="66" h="24">
                    <a:moveTo>
                      <a:pt x="57" y="5"/>
                    </a:moveTo>
                    <a:lnTo>
                      <a:pt x="66" y="23"/>
                    </a:lnTo>
                    <a:lnTo>
                      <a:pt x="59" y="24"/>
                    </a:lnTo>
                    <a:lnTo>
                      <a:pt x="50" y="16"/>
                    </a:lnTo>
                    <a:lnTo>
                      <a:pt x="14" y="12"/>
                    </a:lnTo>
                    <a:lnTo>
                      <a:pt x="0" y="18"/>
                    </a:lnTo>
                    <a:lnTo>
                      <a:pt x="0" y="7"/>
                    </a:lnTo>
                    <a:lnTo>
                      <a:pt x="8" y="0"/>
                    </a:lnTo>
                    <a:lnTo>
                      <a:pt x="57" y="5"/>
                    </a:lnTo>
                    <a:close/>
                  </a:path>
                </a:pathLst>
              </a:custGeom>
              <a:solidFill>
                <a:srgbClr val="8C4400"/>
              </a:solidFill>
              <a:ln w="9525">
                <a:noFill/>
                <a:round/>
                <a:headEnd/>
                <a:tailEnd/>
              </a:ln>
            </p:spPr>
            <p:txBody>
              <a:bodyPr/>
              <a:lstStyle/>
              <a:p>
                <a:endParaRPr lang="en-US"/>
              </a:p>
            </p:txBody>
          </p:sp>
          <p:sp>
            <p:nvSpPr>
              <p:cNvPr id="384270" name="Freeform 270"/>
              <p:cNvSpPr>
                <a:spLocks/>
              </p:cNvSpPr>
              <p:nvPr/>
            </p:nvSpPr>
            <p:spPr bwMode="auto">
              <a:xfrm>
                <a:off x="7042" y="1317"/>
                <a:ext cx="17" cy="6"/>
              </a:xfrm>
              <a:custGeom>
                <a:avLst/>
                <a:gdLst/>
                <a:ahLst/>
                <a:cxnLst>
                  <a:cxn ang="0">
                    <a:pos x="57" y="7"/>
                  </a:cxn>
                  <a:cxn ang="0">
                    <a:pos x="66" y="24"/>
                  </a:cxn>
                  <a:cxn ang="0">
                    <a:pos x="58" y="25"/>
                  </a:cxn>
                  <a:cxn ang="0">
                    <a:pos x="50" y="17"/>
                  </a:cxn>
                  <a:cxn ang="0">
                    <a:pos x="14" y="14"/>
                  </a:cxn>
                  <a:cxn ang="0">
                    <a:pos x="0" y="18"/>
                  </a:cxn>
                  <a:cxn ang="0">
                    <a:pos x="0" y="8"/>
                  </a:cxn>
                  <a:cxn ang="0">
                    <a:pos x="8" y="0"/>
                  </a:cxn>
                  <a:cxn ang="0">
                    <a:pos x="57" y="7"/>
                  </a:cxn>
                </a:cxnLst>
                <a:rect l="0" t="0" r="r" b="b"/>
                <a:pathLst>
                  <a:path w="66" h="25">
                    <a:moveTo>
                      <a:pt x="57" y="7"/>
                    </a:moveTo>
                    <a:lnTo>
                      <a:pt x="66" y="24"/>
                    </a:lnTo>
                    <a:lnTo>
                      <a:pt x="58" y="25"/>
                    </a:lnTo>
                    <a:lnTo>
                      <a:pt x="50" y="17"/>
                    </a:lnTo>
                    <a:lnTo>
                      <a:pt x="14" y="14"/>
                    </a:lnTo>
                    <a:lnTo>
                      <a:pt x="0" y="18"/>
                    </a:lnTo>
                    <a:lnTo>
                      <a:pt x="0" y="8"/>
                    </a:lnTo>
                    <a:lnTo>
                      <a:pt x="8" y="0"/>
                    </a:lnTo>
                    <a:lnTo>
                      <a:pt x="57" y="7"/>
                    </a:lnTo>
                    <a:close/>
                  </a:path>
                </a:pathLst>
              </a:custGeom>
              <a:solidFill>
                <a:srgbClr val="8C4400"/>
              </a:solidFill>
              <a:ln w="9525">
                <a:noFill/>
                <a:round/>
                <a:headEnd/>
                <a:tailEnd/>
              </a:ln>
            </p:spPr>
            <p:txBody>
              <a:bodyPr/>
              <a:lstStyle/>
              <a:p>
                <a:endParaRPr lang="en-US"/>
              </a:p>
            </p:txBody>
          </p:sp>
          <p:sp>
            <p:nvSpPr>
              <p:cNvPr id="384271" name="Freeform 271"/>
              <p:cNvSpPr>
                <a:spLocks/>
              </p:cNvSpPr>
              <p:nvPr/>
            </p:nvSpPr>
            <p:spPr bwMode="auto">
              <a:xfrm>
                <a:off x="7026" y="1049"/>
                <a:ext cx="304" cy="23"/>
              </a:xfrm>
              <a:custGeom>
                <a:avLst/>
                <a:gdLst/>
                <a:ahLst/>
                <a:cxnLst>
                  <a:cxn ang="0">
                    <a:pos x="1119" y="88"/>
                  </a:cxn>
                  <a:cxn ang="0">
                    <a:pos x="1046" y="80"/>
                  </a:cxn>
                  <a:cxn ang="0">
                    <a:pos x="974" y="72"/>
                  </a:cxn>
                  <a:cxn ang="0">
                    <a:pos x="902" y="65"/>
                  </a:cxn>
                  <a:cxn ang="0">
                    <a:pos x="829" y="58"/>
                  </a:cxn>
                  <a:cxn ang="0">
                    <a:pos x="758" y="50"/>
                  </a:cxn>
                  <a:cxn ang="0">
                    <a:pos x="687" y="44"/>
                  </a:cxn>
                  <a:cxn ang="0">
                    <a:pos x="616" y="39"/>
                  </a:cxn>
                  <a:cxn ang="0">
                    <a:pos x="545" y="34"/>
                  </a:cxn>
                  <a:cxn ang="0">
                    <a:pos x="474" y="29"/>
                  </a:cxn>
                  <a:cxn ang="0">
                    <a:pos x="402" y="25"/>
                  </a:cxn>
                  <a:cxn ang="0">
                    <a:pos x="330" y="22"/>
                  </a:cxn>
                  <a:cxn ang="0">
                    <a:pos x="258" y="20"/>
                  </a:cxn>
                  <a:cxn ang="0">
                    <a:pos x="185" y="18"/>
                  </a:cxn>
                  <a:cxn ang="0">
                    <a:pos x="112" y="18"/>
                  </a:cxn>
                  <a:cxn ang="0">
                    <a:pos x="38" y="18"/>
                  </a:cxn>
                  <a:cxn ang="0">
                    <a:pos x="0" y="1"/>
                  </a:cxn>
                  <a:cxn ang="0">
                    <a:pos x="77" y="1"/>
                  </a:cxn>
                  <a:cxn ang="0">
                    <a:pos x="152" y="1"/>
                  </a:cxn>
                  <a:cxn ang="0">
                    <a:pos x="226" y="1"/>
                  </a:cxn>
                  <a:cxn ang="0">
                    <a:pos x="300" y="2"/>
                  </a:cxn>
                  <a:cxn ang="0">
                    <a:pos x="375" y="4"/>
                  </a:cxn>
                  <a:cxn ang="0">
                    <a:pos x="449" y="6"/>
                  </a:cxn>
                  <a:cxn ang="0">
                    <a:pos x="522" y="10"/>
                  </a:cxn>
                  <a:cxn ang="0">
                    <a:pos x="595" y="14"/>
                  </a:cxn>
                  <a:cxn ang="0">
                    <a:pos x="668" y="18"/>
                  </a:cxn>
                  <a:cxn ang="0">
                    <a:pos x="742" y="22"/>
                  </a:cxn>
                  <a:cxn ang="0">
                    <a:pos x="815" y="28"/>
                  </a:cxn>
                  <a:cxn ang="0">
                    <a:pos x="889" y="34"/>
                  </a:cxn>
                  <a:cxn ang="0">
                    <a:pos x="962" y="41"/>
                  </a:cxn>
                  <a:cxn ang="0">
                    <a:pos x="1036" y="48"/>
                  </a:cxn>
                  <a:cxn ang="0">
                    <a:pos x="1111" y="57"/>
                  </a:cxn>
                  <a:cxn ang="0">
                    <a:pos x="1186" y="65"/>
                  </a:cxn>
                  <a:cxn ang="0">
                    <a:pos x="1156" y="92"/>
                  </a:cxn>
                </a:cxnLst>
                <a:rect l="0" t="0" r="r" b="b"/>
                <a:pathLst>
                  <a:path w="1218" h="93">
                    <a:moveTo>
                      <a:pt x="1156" y="92"/>
                    </a:moveTo>
                    <a:lnTo>
                      <a:pt x="1119" y="88"/>
                    </a:lnTo>
                    <a:lnTo>
                      <a:pt x="1083" y="84"/>
                    </a:lnTo>
                    <a:lnTo>
                      <a:pt x="1046" y="80"/>
                    </a:lnTo>
                    <a:lnTo>
                      <a:pt x="1009" y="76"/>
                    </a:lnTo>
                    <a:lnTo>
                      <a:pt x="974" y="72"/>
                    </a:lnTo>
                    <a:lnTo>
                      <a:pt x="937" y="68"/>
                    </a:lnTo>
                    <a:lnTo>
                      <a:pt x="902" y="65"/>
                    </a:lnTo>
                    <a:lnTo>
                      <a:pt x="865" y="61"/>
                    </a:lnTo>
                    <a:lnTo>
                      <a:pt x="829" y="58"/>
                    </a:lnTo>
                    <a:lnTo>
                      <a:pt x="794" y="54"/>
                    </a:lnTo>
                    <a:lnTo>
                      <a:pt x="758" y="50"/>
                    </a:lnTo>
                    <a:lnTo>
                      <a:pt x="723" y="47"/>
                    </a:lnTo>
                    <a:lnTo>
                      <a:pt x="687" y="44"/>
                    </a:lnTo>
                    <a:lnTo>
                      <a:pt x="652" y="42"/>
                    </a:lnTo>
                    <a:lnTo>
                      <a:pt x="616" y="39"/>
                    </a:lnTo>
                    <a:lnTo>
                      <a:pt x="581" y="36"/>
                    </a:lnTo>
                    <a:lnTo>
                      <a:pt x="545" y="34"/>
                    </a:lnTo>
                    <a:lnTo>
                      <a:pt x="510" y="32"/>
                    </a:lnTo>
                    <a:lnTo>
                      <a:pt x="474" y="29"/>
                    </a:lnTo>
                    <a:lnTo>
                      <a:pt x="437" y="27"/>
                    </a:lnTo>
                    <a:lnTo>
                      <a:pt x="402" y="25"/>
                    </a:lnTo>
                    <a:lnTo>
                      <a:pt x="366" y="24"/>
                    </a:lnTo>
                    <a:lnTo>
                      <a:pt x="330" y="22"/>
                    </a:lnTo>
                    <a:lnTo>
                      <a:pt x="294" y="21"/>
                    </a:lnTo>
                    <a:lnTo>
                      <a:pt x="258" y="20"/>
                    </a:lnTo>
                    <a:lnTo>
                      <a:pt x="222" y="19"/>
                    </a:lnTo>
                    <a:lnTo>
                      <a:pt x="185" y="18"/>
                    </a:lnTo>
                    <a:lnTo>
                      <a:pt x="149" y="18"/>
                    </a:lnTo>
                    <a:lnTo>
                      <a:pt x="112" y="18"/>
                    </a:lnTo>
                    <a:lnTo>
                      <a:pt x="75" y="18"/>
                    </a:lnTo>
                    <a:lnTo>
                      <a:pt x="38" y="18"/>
                    </a:lnTo>
                    <a:lnTo>
                      <a:pt x="0" y="18"/>
                    </a:lnTo>
                    <a:lnTo>
                      <a:pt x="0" y="1"/>
                    </a:lnTo>
                    <a:lnTo>
                      <a:pt x="38" y="1"/>
                    </a:lnTo>
                    <a:lnTo>
                      <a:pt x="77" y="1"/>
                    </a:lnTo>
                    <a:lnTo>
                      <a:pt x="114" y="0"/>
                    </a:lnTo>
                    <a:lnTo>
                      <a:pt x="152" y="1"/>
                    </a:lnTo>
                    <a:lnTo>
                      <a:pt x="189" y="1"/>
                    </a:lnTo>
                    <a:lnTo>
                      <a:pt x="226" y="1"/>
                    </a:lnTo>
                    <a:lnTo>
                      <a:pt x="264" y="2"/>
                    </a:lnTo>
                    <a:lnTo>
                      <a:pt x="300" y="2"/>
                    </a:lnTo>
                    <a:lnTo>
                      <a:pt x="338" y="3"/>
                    </a:lnTo>
                    <a:lnTo>
                      <a:pt x="375" y="4"/>
                    </a:lnTo>
                    <a:lnTo>
                      <a:pt x="411" y="5"/>
                    </a:lnTo>
                    <a:lnTo>
                      <a:pt x="449" y="6"/>
                    </a:lnTo>
                    <a:lnTo>
                      <a:pt x="485" y="9"/>
                    </a:lnTo>
                    <a:lnTo>
                      <a:pt x="522" y="10"/>
                    </a:lnTo>
                    <a:lnTo>
                      <a:pt x="559" y="12"/>
                    </a:lnTo>
                    <a:lnTo>
                      <a:pt x="595" y="14"/>
                    </a:lnTo>
                    <a:lnTo>
                      <a:pt x="632" y="16"/>
                    </a:lnTo>
                    <a:lnTo>
                      <a:pt x="668" y="18"/>
                    </a:lnTo>
                    <a:lnTo>
                      <a:pt x="705" y="20"/>
                    </a:lnTo>
                    <a:lnTo>
                      <a:pt x="742" y="22"/>
                    </a:lnTo>
                    <a:lnTo>
                      <a:pt x="778" y="25"/>
                    </a:lnTo>
                    <a:lnTo>
                      <a:pt x="815" y="28"/>
                    </a:lnTo>
                    <a:lnTo>
                      <a:pt x="851" y="32"/>
                    </a:lnTo>
                    <a:lnTo>
                      <a:pt x="889" y="34"/>
                    </a:lnTo>
                    <a:lnTo>
                      <a:pt x="926" y="38"/>
                    </a:lnTo>
                    <a:lnTo>
                      <a:pt x="962" y="41"/>
                    </a:lnTo>
                    <a:lnTo>
                      <a:pt x="999" y="44"/>
                    </a:lnTo>
                    <a:lnTo>
                      <a:pt x="1036" y="48"/>
                    </a:lnTo>
                    <a:lnTo>
                      <a:pt x="1074" y="52"/>
                    </a:lnTo>
                    <a:lnTo>
                      <a:pt x="1111" y="57"/>
                    </a:lnTo>
                    <a:lnTo>
                      <a:pt x="1148" y="61"/>
                    </a:lnTo>
                    <a:lnTo>
                      <a:pt x="1186" y="65"/>
                    </a:lnTo>
                    <a:lnTo>
                      <a:pt x="1218" y="93"/>
                    </a:lnTo>
                    <a:lnTo>
                      <a:pt x="1156" y="92"/>
                    </a:lnTo>
                    <a:close/>
                  </a:path>
                </a:pathLst>
              </a:custGeom>
              <a:solidFill>
                <a:srgbClr val="B76B05"/>
              </a:solidFill>
              <a:ln w="9525">
                <a:noFill/>
                <a:round/>
                <a:headEnd/>
                <a:tailEnd/>
              </a:ln>
            </p:spPr>
            <p:txBody>
              <a:bodyPr/>
              <a:lstStyle/>
              <a:p>
                <a:endParaRPr lang="en-US"/>
              </a:p>
            </p:txBody>
          </p:sp>
          <p:sp>
            <p:nvSpPr>
              <p:cNvPr id="384272" name="Freeform 272"/>
              <p:cNvSpPr>
                <a:spLocks/>
              </p:cNvSpPr>
              <p:nvPr/>
            </p:nvSpPr>
            <p:spPr bwMode="auto">
              <a:xfrm>
                <a:off x="6999" y="1302"/>
                <a:ext cx="307" cy="49"/>
              </a:xfrm>
              <a:custGeom>
                <a:avLst/>
                <a:gdLst/>
                <a:ahLst/>
                <a:cxnLst>
                  <a:cxn ang="0">
                    <a:pos x="1228" y="178"/>
                  </a:cxn>
                  <a:cxn ang="0">
                    <a:pos x="14" y="0"/>
                  </a:cxn>
                  <a:cxn ang="0">
                    <a:pos x="0" y="14"/>
                  </a:cxn>
                  <a:cxn ang="0">
                    <a:pos x="1204" y="197"/>
                  </a:cxn>
                  <a:cxn ang="0">
                    <a:pos x="1228" y="178"/>
                  </a:cxn>
                </a:cxnLst>
                <a:rect l="0" t="0" r="r" b="b"/>
                <a:pathLst>
                  <a:path w="1228" h="197">
                    <a:moveTo>
                      <a:pt x="1228" y="178"/>
                    </a:moveTo>
                    <a:lnTo>
                      <a:pt x="14" y="0"/>
                    </a:lnTo>
                    <a:lnTo>
                      <a:pt x="0" y="14"/>
                    </a:lnTo>
                    <a:lnTo>
                      <a:pt x="1204" y="197"/>
                    </a:lnTo>
                    <a:lnTo>
                      <a:pt x="1228" y="178"/>
                    </a:lnTo>
                    <a:close/>
                  </a:path>
                </a:pathLst>
              </a:custGeom>
              <a:solidFill>
                <a:srgbClr val="8C4400"/>
              </a:solidFill>
              <a:ln w="9525">
                <a:noFill/>
                <a:round/>
                <a:headEnd/>
                <a:tailEnd/>
              </a:ln>
            </p:spPr>
            <p:txBody>
              <a:bodyPr/>
              <a:lstStyle/>
              <a:p>
                <a:endParaRPr lang="en-US"/>
              </a:p>
            </p:txBody>
          </p:sp>
        </p:grpSp>
        <p:pic>
          <p:nvPicPr>
            <p:cNvPr id="384273" name="Picture 273">
              <a:hlinkClick r:id="rId7" action="ppaction://program"/>
            </p:cNvPr>
            <p:cNvPicPr>
              <a:picLocks noChangeAspect="1" noChangeArrowheads="1"/>
            </p:cNvPicPr>
            <p:nvPr/>
          </p:nvPicPr>
          <p:blipFill>
            <a:blip r:embed="rId8" cstate="print">
              <a:clrChange>
                <a:clrFrom>
                  <a:srgbClr val="333366"/>
                </a:clrFrom>
                <a:clrTo>
                  <a:srgbClr val="333366">
                    <a:alpha val="0"/>
                  </a:srgbClr>
                </a:clrTo>
              </a:clrChange>
            </a:blip>
            <a:srcRect l="11412" t="10924" r="36311" b="10103"/>
            <a:stretch>
              <a:fillRect/>
            </a:stretch>
          </p:blipFill>
          <p:spPr bwMode="auto">
            <a:xfrm>
              <a:off x="5200" y="3102"/>
              <a:ext cx="212" cy="153"/>
            </a:xfrm>
            <a:prstGeom prst="rect">
              <a:avLst/>
            </a:prstGeom>
            <a:noFill/>
            <a:ln w="12700">
              <a:noFill/>
              <a:miter lim="800000"/>
              <a:headEnd type="none" w="sm" len="sm"/>
              <a:tailEnd type="none" w="sm" len="sm"/>
            </a:ln>
            <a:effectLst/>
          </p:spPr>
        </p:pic>
      </p:grpSp>
      <p:graphicFrame>
        <p:nvGraphicFramePr>
          <p:cNvPr id="384274" name="Object 274"/>
          <p:cNvGraphicFramePr>
            <a:graphicFrameLocks noChangeAspect="1"/>
          </p:cNvGraphicFramePr>
          <p:nvPr/>
        </p:nvGraphicFramePr>
        <p:xfrm>
          <a:off x="4678363" y="5391150"/>
          <a:ext cx="622300" cy="1273175"/>
        </p:xfrm>
        <a:graphic>
          <a:graphicData uri="http://schemas.openxmlformats.org/presentationml/2006/ole">
            <mc:AlternateContent xmlns:mc="http://schemas.openxmlformats.org/markup-compatibility/2006">
              <mc:Choice xmlns:v="urn:schemas-microsoft-com:vml" Requires="v">
                <p:oleObj spid="_x0000_s8200" name="Slide" r:id="rId9" imgW="4014720" imgH="3933720" progId="PowerPoint.Slide.8">
                  <p:embed/>
                </p:oleObj>
              </mc:Choice>
              <mc:Fallback>
                <p:oleObj name="Slide" r:id="rId9" imgW="4014720" imgH="3933720" progId="PowerPoint.Slide.8">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l="71049"/>
                      <a:stretch>
                        <a:fillRect/>
                      </a:stretch>
                    </p:blipFill>
                    <p:spPr bwMode="auto">
                      <a:xfrm>
                        <a:off x="4678363" y="5391150"/>
                        <a:ext cx="622300" cy="1273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84275" name="Picture 275"/>
          <p:cNvPicPr>
            <a:picLocks noChangeAspect="1" noChangeArrowheads="1"/>
          </p:cNvPicPr>
          <p:nvPr/>
        </p:nvPicPr>
        <p:blipFill>
          <a:blip r:embed="rId11" cstate="print">
            <a:clrChange>
              <a:clrFrom>
                <a:srgbClr val="FFFFFF"/>
              </a:clrFrom>
              <a:clrTo>
                <a:srgbClr val="FFFFFF">
                  <a:alpha val="0"/>
                </a:srgbClr>
              </a:clrTo>
            </a:clrChange>
          </a:blip>
          <a:srcRect l="2034" t="39583" r="41823" b="36806"/>
          <a:stretch>
            <a:fillRect/>
          </a:stretch>
        </p:blipFill>
        <p:spPr bwMode="auto">
          <a:xfrm>
            <a:off x="5726113" y="1854200"/>
            <a:ext cx="2949575" cy="1046163"/>
          </a:xfrm>
          <a:prstGeom prst="rect">
            <a:avLst/>
          </a:prstGeom>
          <a:noFill/>
          <a:ln w="9525">
            <a:noFill/>
            <a:miter lim="800000"/>
            <a:headEnd/>
            <a:tailEnd/>
          </a:ln>
          <a:effectLst/>
        </p:spPr>
      </p:pic>
      <p:pic>
        <p:nvPicPr>
          <p:cNvPr id="384276" name="Picture 276" descr="visus-bgl"/>
          <p:cNvPicPr>
            <a:picLocks noChangeAspect="1" noChangeArrowheads="1"/>
          </p:cNvPicPr>
          <p:nvPr/>
        </p:nvPicPr>
        <p:blipFill>
          <a:blip r:embed="rId12" cstate="print"/>
          <a:srcRect/>
          <a:stretch>
            <a:fillRect/>
          </a:stretch>
        </p:blipFill>
        <p:spPr bwMode="auto">
          <a:xfrm>
            <a:off x="6664325" y="5176838"/>
            <a:ext cx="1854200" cy="1584325"/>
          </a:xfrm>
          <a:prstGeom prst="rect">
            <a:avLst/>
          </a:prstGeom>
          <a:noFill/>
        </p:spPr>
      </p:pic>
      <p:pic>
        <p:nvPicPr>
          <p:cNvPr id="277" name="Picture 8">
            <a:hlinkClick r:id="rId13" action="ppaction://program"/>
          </p:cNvPr>
          <p:cNvPicPr>
            <a:picLocks noChangeAspect="1" noChangeArrowheads="1"/>
          </p:cNvPicPr>
          <p:nvPr/>
        </p:nvPicPr>
        <p:blipFill>
          <a:blip r:embed="rId14" cstate="print">
            <a:clrChange>
              <a:clrFrom>
                <a:srgbClr val="FFFFFF"/>
              </a:clrFrom>
              <a:clrTo>
                <a:srgbClr val="FFFFFF">
                  <a:alpha val="0"/>
                </a:srgbClr>
              </a:clrTo>
            </a:clrChange>
            <a:lum bright="12000" contrast="24000"/>
          </a:blip>
          <a:srcRect/>
          <a:stretch>
            <a:fillRect/>
          </a:stretch>
        </p:blipFill>
        <p:spPr bwMode="auto">
          <a:xfrm>
            <a:off x="5498774" y="5830530"/>
            <a:ext cx="638961" cy="851947"/>
          </a:xfrm>
          <a:prstGeom prst="rect">
            <a:avLst/>
          </a:prstGeom>
          <a:noFill/>
          <a:ln w="9525">
            <a:noFill/>
            <a:miter lim="800000"/>
            <a:headEnd/>
            <a:tailEnd/>
          </a:ln>
        </p:spPr>
      </p:pic>
    </p:spTree>
    <p:extLst>
      <p:ext uri="{BB962C8B-B14F-4D97-AF65-F5344CB8AC3E}">
        <p14:creationId xmlns:p14="http://schemas.microsoft.com/office/powerpoint/2010/main" val="16778324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41313" y="-7938"/>
            <a:ext cx="8729662" cy="1114426"/>
          </a:xfrm>
        </p:spPr>
        <p:txBody>
          <a:bodyPr/>
          <a:lstStyle/>
          <a:p>
            <a:pPr eaLnBrk="1" hangingPunct="1"/>
            <a:r>
              <a:rPr lang="en-US" sz="2800" smtClean="0"/>
              <a:t>We Redesigned the Data Management and Visualization Pipeline with New Principles</a:t>
            </a:r>
          </a:p>
        </p:txBody>
      </p:sp>
      <p:sp>
        <p:nvSpPr>
          <p:cNvPr id="19459" name="Rectangle 3"/>
          <p:cNvSpPr>
            <a:spLocks noGrp="1" noChangeArrowheads="1"/>
          </p:cNvSpPr>
          <p:nvPr>
            <p:ph type="body" sz="half" idx="1"/>
          </p:nvPr>
        </p:nvSpPr>
        <p:spPr>
          <a:xfrm>
            <a:off x="138113" y="1320800"/>
            <a:ext cx="8412162" cy="5083175"/>
          </a:xfrm>
        </p:spPr>
        <p:txBody>
          <a:bodyPr/>
          <a:lstStyle/>
          <a:p>
            <a:pPr eaLnBrk="1" hangingPunct="1">
              <a:lnSpc>
                <a:spcPct val="80000"/>
              </a:lnSpc>
              <a:spcBef>
                <a:spcPct val="0"/>
              </a:spcBef>
              <a:spcAft>
                <a:spcPct val="60000"/>
              </a:spcAft>
            </a:pPr>
            <a:r>
              <a:rPr lang="en-US" sz="1800" dirty="0" smtClean="0"/>
              <a:t>Basic core techniques:</a:t>
            </a:r>
          </a:p>
          <a:p>
            <a:pPr lvl="1" eaLnBrk="1" hangingPunct="1">
              <a:lnSpc>
                <a:spcPct val="80000"/>
              </a:lnSpc>
              <a:spcAft>
                <a:spcPct val="60000"/>
              </a:spcAft>
              <a:buFontTx/>
              <a:buChar char="•"/>
            </a:pPr>
            <a:r>
              <a:rPr lang="en-US" sz="1600" dirty="0" smtClean="0"/>
              <a:t>Slicing, Volume </a:t>
            </a:r>
            <a:br>
              <a:rPr lang="en-US" sz="1600" dirty="0" smtClean="0"/>
            </a:br>
            <a:r>
              <a:rPr lang="en-US" sz="1600" dirty="0" smtClean="0"/>
              <a:t>rendering</a:t>
            </a:r>
            <a:r>
              <a:rPr lang="en-US" sz="1600" dirty="0" smtClean="0"/>
              <a:t>, </a:t>
            </a:r>
            <a:r>
              <a:rPr lang="en-US" sz="1600" dirty="0" err="1" smtClean="0"/>
              <a:t>Iso</a:t>
            </a:r>
            <a:r>
              <a:rPr lang="en-US" sz="1600" dirty="0" smtClean="0"/>
              <a:t>-surfaces</a:t>
            </a:r>
          </a:p>
          <a:p>
            <a:pPr lvl="1" eaLnBrk="1" hangingPunct="1">
              <a:lnSpc>
                <a:spcPct val="80000"/>
              </a:lnSpc>
              <a:spcAft>
                <a:spcPct val="60000"/>
              </a:spcAft>
              <a:buFontTx/>
              <a:buChar char="•"/>
            </a:pPr>
            <a:r>
              <a:rPr lang="en-US" sz="1600" dirty="0" smtClean="0"/>
              <a:t>Topology</a:t>
            </a:r>
          </a:p>
          <a:p>
            <a:pPr lvl="1" eaLnBrk="1" hangingPunct="1">
              <a:lnSpc>
                <a:spcPct val="80000"/>
              </a:lnSpc>
              <a:spcAft>
                <a:spcPct val="60000"/>
              </a:spcAft>
              <a:buFontTx/>
              <a:buChar char="•"/>
            </a:pPr>
            <a:r>
              <a:rPr lang="en-US" sz="1600" dirty="0" smtClean="0"/>
              <a:t>Statistics</a:t>
            </a:r>
            <a:endParaRPr lang="en-US" sz="1600" dirty="0" smtClean="0"/>
          </a:p>
          <a:p>
            <a:pPr eaLnBrk="1" hangingPunct="1">
              <a:lnSpc>
                <a:spcPct val="80000"/>
              </a:lnSpc>
              <a:spcBef>
                <a:spcPct val="0"/>
              </a:spcBef>
              <a:spcAft>
                <a:spcPct val="60000"/>
              </a:spcAft>
            </a:pPr>
            <a:r>
              <a:rPr lang="en-US" sz="1800" dirty="0" smtClean="0"/>
              <a:t> </a:t>
            </a:r>
            <a:r>
              <a:rPr lang="en-US" sz="1800" dirty="0" smtClean="0">
                <a:solidFill>
                  <a:srgbClr val="114FFB"/>
                </a:solidFill>
              </a:rPr>
              <a:t>Cache-oblivious </a:t>
            </a:r>
            <a:r>
              <a:rPr lang="en-US" sz="1800" dirty="0" smtClean="0"/>
              <a:t>out-of-core</a:t>
            </a:r>
            <a:br>
              <a:rPr lang="en-US" sz="1800" dirty="0" smtClean="0"/>
            </a:br>
            <a:r>
              <a:rPr lang="en-US" sz="1800" dirty="0" smtClean="0"/>
              <a:t> processing optimizing access </a:t>
            </a:r>
            <a:br>
              <a:rPr lang="en-US" sz="1800" dirty="0" smtClean="0"/>
            </a:br>
            <a:r>
              <a:rPr lang="en-US" sz="1800" dirty="0" smtClean="0"/>
              <a:t> locality for any size of data blocks</a:t>
            </a:r>
          </a:p>
          <a:p>
            <a:pPr eaLnBrk="1" hangingPunct="1">
              <a:lnSpc>
                <a:spcPct val="80000"/>
              </a:lnSpc>
              <a:spcBef>
                <a:spcPct val="0"/>
              </a:spcBef>
              <a:spcAft>
                <a:spcPct val="60000"/>
              </a:spcAft>
            </a:pPr>
            <a:r>
              <a:rPr lang="en-US" sz="1800" dirty="0" smtClean="0"/>
              <a:t> Pipelines of </a:t>
            </a:r>
            <a:r>
              <a:rPr lang="en-US" sz="1800" dirty="0" smtClean="0">
                <a:solidFill>
                  <a:srgbClr val="114FFB"/>
                </a:solidFill>
              </a:rPr>
              <a:t>progressive algorithms</a:t>
            </a:r>
            <a:endParaRPr lang="en-US" sz="1800" dirty="0" smtClean="0"/>
          </a:p>
          <a:p>
            <a:pPr eaLnBrk="1" hangingPunct="1">
              <a:lnSpc>
                <a:spcPct val="80000"/>
              </a:lnSpc>
              <a:spcBef>
                <a:spcPct val="0"/>
              </a:spcBef>
              <a:spcAft>
                <a:spcPct val="60000"/>
              </a:spcAft>
              <a:buFontTx/>
              <a:buNone/>
            </a:pPr>
            <a:endParaRPr lang="en-US" sz="1800" dirty="0" smtClean="0"/>
          </a:p>
        </p:txBody>
      </p:sp>
      <p:pic>
        <p:nvPicPr>
          <p:cNvPr id="19460" name="Picture 4"/>
          <p:cNvPicPr>
            <a:picLocks noChangeAspect="1" noChangeArrowheads="1"/>
          </p:cNvPicPr>
          <p:nvPr/>
        </p:nvPicPr>
        <p:blipFill>
          <a:blip r:embed="rId3" cstate="print">
            <a:clrChange>
              <a:clrFrom>
                <a:srgbClr val="333366"/>
              </a:clrFrom>
              <a:clrTo>
                <a:srgbClr val="333366">
                  <a:alpha val="0"/>
                </a:srgbClr>
              </a:clrTo>
            </a:clrChange>
          </a:blip>
          <a:srcRect l="21420" t="6642" r="4425" b="2707"/>
          <a:stretch>
            <a:fillRect/>
          </a:stretch>
        </p:blipFill>
        <p:spPr bwMode="auto">
          <a:xfrm>
            <a:off x="5401601" y="1309687"/>
            <a:ext cx="1595174" cy="1660247"/>
          </a:xfrm>
          <a:prstGeom prst="rect">
            <a:avLst/>
          </a:prstGeom>
          <a:noFill/>
          <a:ln w="12700">
            <a:noFill/>
            <a:miter lim="800000"/>
            <a:headEnd/>
            <a:tailEnd/>
          </a:ln>
        </p:spPr>
      </p:pic>
      <p:pic>
        <p:nvPicPr>
          <p:cNvPr id="19461" name="Picture 5"/>
          <p:cNvPicPr>
            <a:picLocks noChangeAspect="1" noChangeArrowheads="1"/>
          </p:cNvPicPr>
          <p:nvPr/>
        </p:nvPicPr>
        <p:blipFill>
          <a:blip r:embed="rId4" cstate="print"/>
          <a:srcRect t="5403"/>
          <a:stretch>
            <a:fillRect/>
          </a:stretch>
        </p:blipFill>
        <p:spPr bwMode="auto">
          <a:xfrm>
            <a:off x="3397250" y="1344877"/>
            <a:ext cx="1847850" cy="1487488"/>
          </a:xfrm>
          <a:prstGeom prst="rect">
            <a:avLst/>
          </a:prstGeom>
          <a:noFill/>
          <a:ln w="12700">
            <a:noFill/>
            <a:miter lim="800000"/>
            <a:headEnd/>
            <a:tailEnd/>
          </a:ln>
        </p:spPr>
      </p:pic>
      <p:pic>
        <p:nvPicPr>
          <p:cNvPr id="19462" name="Picture 6"/>
          <p:cNvPicPr>
            <a:picLocks noChangeAspect="1" noChangeArrowheads="1"/>
          </p:cNvPicPr>
          <p:nvPr/>
        </p:nvPicPr>
        <p:blipFill>
          <a:blip r:embed="rId5" cstate="print">
            <a:clrChange>
              <a:clrFrom>
                <a:srgbClr val="333366"/>
              </a:clrFrom>
              <a:clrTo>
                <a:srgbClr val="333366">
                  <a:alpha val="0"/>
                </a:srgbClr>
              </a:clrTo>
            </a:clrChange>
          </a:blip>
          <a:srcRect l="23018" t="4982" r="3380" b="4982"/>
          <a:stretch>
            <a:fillRect/>
          </a:stretch>
        </p:blipFill>
        <p:spPr bwMode="auto">
          <a:xfrm>
            <a:off x="7029979" y="1320800"/>
            <a:ext cx="1588029" cy="1653243"/>
          </a:xfrm>
          <a:prstGeom prst="rect">
            <a:avLst/>
          </a:prstGeom>
          <a:noFill/>
          <a:ln w="12700">
            <a:noFill/>
            <a:miter lim="800000"/>
            <a:headEnd/>
            <a:tailEnd/>
          </a:ln>
        </p:spPr>
      </p:pic>
      <p:pic>
        <p:nvPicPr>
          <p:cNvPr id="19463" name="Picture 7" descr="view_1"/>
          <p:cNvPicPr>
            <a:picLocks noChangeAspect="1" noChangeArrowheads="1"/>
          </p:cNvPicPr>
          <p:nvPr/>
        </p:nvPicPr>
        <p:blipFill>
          <a:blip r:embed="rId6" cstate="print"/>
          <a:srcRect/>
          <a:stretch>
            <a:fillRect/>
          </a:stretch>
        </p:blipFill>
        <p:spPr bwMode="auto">
          <a:xfrm>
            <a:off x="6199188" y="4217988"/>
            <a:ext cx="2663825" cy="2028825"/>
          </a:xfrm>
          <a:prstGeom prst="rect">
            <a:avLst/>
          </a:prstGeom>
          <a:noFill/>
          <a:ln w="9525">
            <a:noFill/>
            <a:miter lim="800000"/>
            <a:headEnd/>
            <a:tailEnd/>
          </a:ln>
        </p:spPr>
      </p:pic>
      <p:sp>
        <p:nvSpPr>
          <p:cNvPr id="19464" name="Rectangle 8"/>
          <p:cNvSpPr>
            <a:spLocks noChangeArrowheads="1"/>
          </p:cNvSpPr>
          <p:nvPr/>
        </p:nvSpPr>
        <p:spPr bwMode="auto">
          <a:xfrm>
            <a:off x="4921250" y="3030538"/>
            <a:ext cx="4551363" cy="4114800"/>
          </a:xfrm>
          <a:prstGeom prst="rect">
            <a:avLst/>
          </a:prstGeom>
          <a:noFill/>
          <a:ln w="9525">
            <a:noFill/>
            <a:miter lim="800000"/>
            <a:headEnd/>
            <a:tailEnd/>
          </a:ln>
        </p:spPr>
        <p:txBody>
          <a:bodyPr/>
          <a:lstStyle/>
          <a:p>
            <a:pPr marL="342900" indent="-342900" eaLnBrk="1" hangingPunct="1">
              <a:lnSpc>
                <a:spcPct val="80000"/>
              </a:lnSpc>
              <a:spcAft>
                <a:spcPct val="60000"/>
              </a:spcAft>
              <a:buFontTx/>
              <a:buChar char="•"/>
            </a:pPr>
            <a:r>
              <a:rPr lang="en-US" sz="1800" b="1">
                <a:latin typeface="Helvetica" pitchFamily="34" charset="0"/>
              </a:rPr>
              <a:t> </a:t>
            </a:r>
            <a:r>
              <a:rPr lang="en-US" sz="1800" b="1">
                <a:solidFill>
                  <a:srgbClr val="114FFB"/>
                </a:solidFill>
                <a:latin typeface="Helvetica" pitchFamily="34" charset="0"/>
              </a:rPr>
              <a:t>Coarse-to-fine</a:t>
            </a:r>
            <a:r>
              <a:rPr lang="en-US" sz="1800" b="1">
                <a:latin typeface="Helvetica" pitchFamily="34" charset="0"/>
              </a:rPr>
              <a:t> construction of  </a:t>
            </a:r>
            <a:br>
              <a:rPr lang="en-US" sz="1800" b="1">
                <a:latin typeface="Helvetica" pitchFamily="34" charset="0"/>
              </a:rPr>
            </a:br>
            <a:r>
              <a:rPr lang="en-US" sz="1800" b="1">
                <a:latin typeface="Helvetica" pitchFamily="34" charset="0"/>
              </a:rPr>
              <a:t> multi-resolution models</a:t>
            </a:r>
            <a:br>
              <a:rPr lang="en-US" sz="1800" b="1">
                <a:latin typeface="Helvetica" pitchFamily="34" charset="0"/>
              </a:rPr>
            </a:br>
            <a:r>
              <a:rPr lang="en-US" sz="1800" b="1">
                <a:latin typeface="Helvetica" pitchFamily="34" charset="0"/>
              </a:rPr>
              <a:t>  </a:t>
            </a:r>
          </a:p>
          <a:p>
            <a:pPr marL="342900" indent="-342900" eaLnBrk="1" hangingPunct="1">
              <a:lnSpc>
                <a:spcPct val="80000"/>
              </a:lnSpc>
              <a:spcAft>
                <a:spcPct val="60000"/>
              </a:spcAft>
              <a:buFontTx/>
              <a:buChar char="•"/>
            </a:pPr>
            <a:r>
              <a:rPr lang="en-US" sz="1800" b="1">
                <a:latin typeface="Helvetica" pitchFamily="34" charset="0"/>
              </a:rPr>
              <a:t> Remote </a:t>
            </a:r>
            <a:r>
              <a:rPr lang="en-US" sz="1800" b="1">
                <a:solidFill>
                  <a:srgbClr val="114FFB"/>
                </a:solidFill>
                <a:latin typeface="Helvetica" pitchFamily="34" charset="0"/>
              </a:rPr>
              <a:t>data streaming</a:t>
            </a:r>
            <a:endParaRPr lang="en-US" sz="1800" b="1">
              <a:latin typeface="Helvetica" pitchFamily="34" charset="0"/>
            </a:endParaRPr>
          </a:p>
          <a:p>
            <a:pPr marL="342900" indent="-342900" eaLnBrk="1" hangingPunct="1">
              <a:buFontTx/>
              <a:buChar char="•"/>
            </a:pPr>
            <a:endParaRPr lang="en-US" sz="1600" b="1">
              <a:latin typeface="Helvetica" pitchFamily="34" charset="0"/>
            </a:endParaRPr>
          </a:p>
        </p:txBody>
      </p:sp>
      <p:pic>
        <p:nvPicPr>
          <p:cNvPr id="19465" name="Picture 9" descr="view_4"/>
          <p:cNvPicPr>
            <a:picLocks noChangeAspect="1" noChangeArrowheads="1"/>
          </p:cNvPicPr>
          <p:nvPr/>
        </p:nvPicPr>
        <p:blipFill>
          <a:blip r:embed="rId7" cstate="print"/>
          <a:srcRect/>
          <a:stretch>
            <a:fillRect/>
          </a:stretch>
        </p:blipFill>
        <p:spPr bwMode="auto">
          <a:xfrm>
            <a:off x="390525" y="4244975"/>
            <a:ext cx="2595563" cy="1976438"/>
          </a:xfrm>
          <a:prstGeom prst="rect">
            <a:avLst/>
          </a:prstGeom>
          <a:noFill/>
          <a:ln w="9525">
            <a:noFill/>
            <a:miter lim="800000"/>
            <a:headEnd/>
            <a:tailEnd/>
          </a:ln>
        </p:spPr>
      </p:pic>
      <p:pic>
        <p:nvPicPr>
          <p:cNvPr id="19466" name="Picture 10" descr="view_3"/>
          <p:cNvPicPr>
            <a:picLocks noChangeAspect="1" noChangeArrowheads="1"/>
          </p:cNvPicPr>
          <p:nvPr/>
        </p:nvPicPr>
        <p:blipFill>
          <a:blip r:embed="rId8" cstate="print"/>
          <a:srcRect/>
          <a:stretch>
            <a:fillRect/>
          </a:stretch>
        </p:blipFill>
        <p:spPr bwMode="auto">
          <a:xfrm>
            <a:off x="3295650" y="4243388"/>
            <a:ext cx="2595563" cy="1976437"/>
          </a:xfrm>
          <a:prstGeom prst="rect">
            <a:avLst/>
          </a:prstGeom>
          <a:noFill/>
          <a:ln w="9525">
            <a:noFill/>
            <a:miter lim="800000"/>
            <a:headEnd/>
            <a:tailEnd/>
          </a:ln>
        </p:spPr>
      </p:pic>
      <p:grpSp>
        <p:nvGrpSpPr>
          <p:cNvPr id="19467" name="Group 11"/>
          <p:cNvGrpSpPr>
            <a:grpSpLocks/>
          </p:cNvGrpSpPr>
          <p:nvPr/>
        </p:nvGrpSpPr>
        <p:grpSpPr bwMode="auto">
          <a:xfrm>
            <a:off x="2846388" y="5238750"/>
            <a:ext cx="387350" cy="0"/>
            <a:chOff x="1799" y="3300"/>
            <a:chExt cx="244" cy="0"/>
          </a:xfrm>
        </p:grpSpPr>
        <p:sp>
          <p:nvSpPr>
            <p:cNvPr id="389132" name="Line 12"/>
            <p:cNvSpPr>
              <a:spLocks noChangeShapeType="1"/>
            </p:cNvSpPr>
            <p:nvPr/>
          </p:nvSpPr>
          <p:spPr bwMode="auto">
            <a:xfrm>
              <a:off x="1799" y="3300"/>
              <a:ext cx="244" cy="0"/>
            </a:xfrm>
            <a:prstGeom prst="line">
              <a:avLst/>
            </a:prstGeom>
            <a:noFill/>
            <a:ln w="57150">
              <a:solidFill>
                <a:schemeClr val="tx1"/>
              </a:solidFill>
              <a:round/>
              <a:headEnd/>
              <a:tailEnd type="arrow" w="med" len="med"/>
            </a:ln>
            <a:effectLst>
              <a:outerShdw dist="45791" dir="8778596" algn="ctr" rotWithShape="0">
                <a:schemeClr val="bg1"/>
              </a:outerShdw>
            </a:effectLst>
          </p:spPr>
          <p:txBody>
            <a:bodyPr/>
            <a:lstStyle/>
            <a:p>
              <a:pPr>
                <a:defRPr/>
              </a:pPr>
              <a:endParaRPr lang="en-US"/>
            </a:p>
          </p:txBody>
        </p:sp>
        <p:sp>
          <p:nvSpPr>
            <p:cNvPr id="389133" name="Line 13"/>
            <p:cNvSpPr>
              <a:spLocks noChangeShapeType="1"/>
            </p:cNvSpPr>
            <p:nvPr/>
          </p:nvSpPr>
          <p:spPr bwMode="auto">
            <a:xfrm>
              <a:off x="1799" y="3300"/>
              <a:ext cx="244" cy="0"/>
            </a:xfrm>
            <a:prstGeom prst="line">
              <a:avLst/>
            </a:prstGeom>
            <a:noFill/>
            <a:ln w="57150">
              <a:solidFill>
                <a:schemeClr val="tx1"/>
              </a:solidFill>
              <a:round/>
              <a:headEnd/>
              <a:tailEnd type="arrow" w="med" len="med"/>
            </a:ln>
            <a:effectLst>
              <a:outerShdw dist="45791" dir="12821404" algn="ctr" rotWithShape="0">
                <a:schemeClr val="bg1"/>
              </a:outerShdw>
            </a:effectLst>
          </p:spPr>
          <p:txBody>
            <a:bodyPr/>
            <a:lstStyle/>
            <a:p>
              <a:pPr>
                <a:defRPr/>
              </a:pPr>
              <a:endParaRPr lang="en-US"/>
            </a:p>
          </p:txBody>
        </p:sp>
      </p:grpSp>
      <p:grpSp>
        <p:nvGrpSpPr>
          <p:cNvPr id="19468" name="Group 14"/>
          <p:cNvGrpSpPr>
            <a:grpSpLocks/>
          </p:cNvGrpSpPr>
          <p:nvPr/>
        </p:nvGrpSpPr>
        <p:grpSpPr bwMode="auto">
          <a:xfrm>
            <a:off x="5772150" y="5222875"/>
            <a:ext cx="387350" cy="0"/>
            <a:chOff x="1799" y="3300"/>
            <a:chExt cx="244" cy="0"/>
          </a:xfrm>
        </p:grpSpPr>
        <p:sp>
          <p:nvSpPr>
            <p:cNvPr id="389135" name="Line 15"/>
            <p:cNvSpPr>
              <a:spLocks noChangeShapeType="1"/>
            </p:cNvSpPr>
            <p:nvPr/>
          </p:nvSpPr>
          <p:spPr bwMode="auto">
            <a:xfrm>
              <a:off x="1799" y="3300"/>
              <a:ext cx="244" cy="0"/>
            </a:xfrm>
            <a:prstGeom prst="line">
              <a:avLst/>
            </a:prstGeom>
            <a:noFill/>
            <a:ln w="57150">
              <a:solidFill>
                <a:schemeClr val="tx1"/>
              </a:solidFill>
              <a:round/>
              <a:headEnd/>
              <a:tailEnd type="arrow" w="med" len="med"/>
            </a:ln>
            <a:effectLst>
              <a:outerShdw dist="45791" dir="8778596" algn="ctr" rotWithShape="0">
                <a:schemeClr val="bg1"/>
              </a:outerShdw>
            </a:effectLst>
          </p:spPr>
          <p:txBody>
            <a:bodyPr/>
            <a:lstStyle/>
            <a:p>
              <a:pPr>
                <a:defRPr/>
              </a:pPr>
              <a:endParaRPr lang="en-US"/>
            </a:p>
          </p:txBody>
        </p:sp>
        <p:sp>
          <p:nvSpPr>
            <p:cNvPr id="389136" name="Line 16"/>
            <p:cNvSpPr>
              <a:spLocks noChangeShapeType="1"/>
            </p:cNvSpPr>
            <p:nvPr/>
          </p:nvSpPr>
          <p:spPr bwMode="auto">
            <a:xfrm>
              <a:off x="1799" y="3300"/>
              <a:ext cx="244" cy="0"/>
            </a:xfrm>
            <a:prstGeom prst="line">
              <a:avLst/>
            </a:prstGeom>
            <a:noFill/>
            <a:ln w="57150">
              <a:solidFill>
                <a:schemeClr val="tx1"/>
              </a:solidFill>
              <a:round/>
              <a:headEnd/>
              <a:tailEnd type="arrow" w="med" len="med"/>
            </a:ln>
            <a:effectLst>
              <a:outerShdw dist="45791" dir="12821404" algn="ctr" rotWithShape="0">
                <a:schemeClr val="bg1"/>
              </a:outerShdw>
            </a:effectLst>
          </p:spPr>
          <p:txBody>
            <a:bodyPr/>
            <a:lstStyle/>
            <a:p>
              <a:pPr>
                <a:defRPr/>
              </a:pPr>
              <a:endParaRPr lang="en-US"/>
            </a:p>
          </p:txBody>
        </p:sp>
      </p:grpSp>
    </p:spTree>
    <p:extLst>
      <p:ext uri="{BB962C8B-B14F-4D97-AF65-F5344CB8AC3E}">
        <p14:creationId xmlns:p14="http://schemas.microsoft.com/office/powerpoint/2010/main" val="24049485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42" name="Object 2"/>
          <p:cNvGraphicFramePr>
            <a:graphicFrameLocks noGrp="1" noChangeAspect="1"/>
          </p:cNvGraphicFramePr>
          <p:nvPr>
            <p:ph sz="half" idx="2"/>
          </p:nvPr>
        </p:nvGraphicFramePr>
        <p:xfrm>
          <a:off x="457200" y="1457325"/>
          <a:ext cx="2667000" cy="2312988"/>
        </p:xfrm>
        <a:graphic>
          <a:graphicData uri="http://schemas.openxmlformats.org/presentationml/2006/ole">
            <mc:AlternateContent xmlns:mc="http://schemas.openxmlformats.org/markup-compatibility/2006">
              <mc:Choice xmlns:v="urn:schemas-microsoft-com:vml" Requires="v">
                <p:oleObj spid="_x0000_s9224" name="Slide" r:id="rId4" imgW="9143939" imgH="3429166" progId="PowerPoint.Slide.8">
                  <p:embed/>
                </p:oleObj>
              </mc:Choice>
              <mc:Fallback>
                <p:oleObj name="Slide" r:id="rId4" imgW="9143939" imgH="3429166" progId="PowerPoint.Slid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3773" r="54640" b="3888"/>
                      <a:stretch>
                        <a:fillRect/>
                      </a:stretch>
                    </p:blipFill>
                    <p:spPr bwMode="auto">
                      <a:xfrm>
                        <a:off x="457200" y="1457325"/>
                        <a:ext cx="2667000" cy="231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843" name="Rectangle 3"/>
          <p:cNvSpPr>
            <a:spLocks noGrp="1" noChangeArrowheads="1"/>
          </p:cNvSpPr>
          <p:nvPr>
            <p:ph type="title"/>
          </p:nvPr>
        </p:nvSpPr>
        <p:spPr>
          <a:xfrm>
            <a:off x="781050" y="127000"/>
            <a:ext cx="7848600" cy="914400"/>
          </a:xfrm>
        </p:spPr>
        <p:txBody>
          <a:bodyPr/>
          <a:lstStyle/>
          <a:p>
            <a:r>
              <a:rPr lang="en-US" sz="2800"/>
              <a:t>We Consider the Three Main Components </a:t>
            </a:r>
            <a:br>
              <a:rPr lang="en-US" sz="2800"/>
            </a:br>
            <a:r>
              <a:rPr lang="en-US" sz="2800"/>
              <a:t>Defining a Computing Infrastructure</a:t>
            </a:r>
          </a:p>
        </p:txBody>
      </p:sp>
      <p:pic>
        <p:nvPicPr>
          <p:cNvPr id="163844" name="Picture 4" descr="visus_snap">
            <a:hlinkClick r:id="rId6" action="ppaction://program"/>
          </p:cNvPr>
          <p:cNvPicPr>
            <a:picLocks noGrp="1" noChangeAspect="1" noChangeArrowheads="1"/>
          </p:cNvPicPr>
          <p:nvPr>
            <p:ph sz="half" idx="1"/>
          </p:nvPr>
        </p:nvPicPr>
        <p:blipFill>
          <a:blip r:embed="rId7" cstate="print"/>
          <a:srcRect/>
          <a:stretch>
            <a:fillRect/>
          </a:stretch>
        </p:blipFill>
        <p:spPr>
          <a:xfrm>
            <a:off x="3163888" y="2506663"/>
            <a:ext cx="2889250" cy="2451100"/>
          </a:xfrm>
          <a:ln/>
        </p:spPr>
      </p:pic>
      <p:sp>
        <p:nvSpPr>
          <p:cNvPr id="163845" name="Text Box 5"/>
          <p:cNvSpPr txBox="1">
            <a:spLocks noChangeArrowheads="1"/>
          </p:cNvSpPr>
          <p:nvPr/>
        </p:nvSpPr>
        <p:spPr bwMode="auto">
          <a:xfrm>
            <a:off x="3581400" y="5486400"/>
            <a:ext cx="2286000" cy="914400"/>
          </a:xfrm>
          <a:prstGeom prst="rect">
            <a:avLst/>
          </a:prstGeom>
          <a:solidFill>
            <a:srgbClr val="FFA500"/>
          </a:solidFill>
          <a:ln w="76200">
            <a:miter lim="800000"/>
            <a:headEnd/>
            <a:tailEnd/>
          </a:ln>
          <a:effectLst/>
          <a:scene3d>
            <a:camera prst="legacyObliqueTopLeft"/>
            <a:lightRig rig="legacyFlat3" dir="r"/>
          </a:scene3d>
          <a:sp3d extrusionH="430200" prstMaterial="legacyMatte">
            <a:bevelT w="13500" h="13500" prst="angle"/>
            <a:bevelB w="13500" h="13500" prst="angle"/>
            <a:extrusionClr>
              <a:srgbClr val="FF9900"/>
            </a:extrusionClr>
          </a:sp3d>
        </p:spPr>
        <p:txBody>
          <a:bodyPr lIns="45720" rIns="45720" anchor="ctr">
            <a:flatTx/>
          </a:bodyPr>
          <a:lstStyle/>
          <a:p>
            <a:pPr algn="ctr"/>
            <a:r>
              <a:rPr lang="en-US"/>
              <a:t>Algorithm Design</a:t>
            </a:r>
          </a:p>
          <a:p>
            <a:pPr algn="ctr"/>
            <a:r>
              <a:rPr lang="en-US" sz="1400"/>
              <a:t>(Progressive Processing)</a:t>
            </a:r>
          </a:p>
        </p:txBody>
      </p:sp>
      <p:sp>
        <p:nvSpPr>
          <p:cNvPr id="163846" name="Text Box 6"/>
          <p:cNvSpPr txBox="1">
            <a:spLocks noChangeArrowheads="1"/>
          </p:cNvSpPr>
          <p:nvPr/>
        </p:nvSpPr>
        <p:spPr bwMode="auto">
          <a:xfrm>
            <a:off x="6451600" y="3733800"/>
            <a:ext cx="2286000" cy="914400"/>
          </a:xfrm>
          <a:prstGeom prst="rect">
            <a:avLst/>
          </a:prstGeom>
          <a:solidFill>
            <a:srgbClr val="00E600"/>
          </a:solidFill>
          <a:ln w="76200">
            <a:miter lim="800000"/>
            <a:headEnd/>
            <a:tailEnd/>
          </a:ln>
          <a:effectLst/>
          <a:scene3d>
            <a:camera prst="legacyObliqueTopLeft"/>
            <a:lightRig rig="legacyFlat3" dir="r"/>
          </a:scene3d>
          <a:sp3d extrusionH="430200" prstMaterial="legacyMatte">
            <a:bevelT w="13500" h="13500" prst="angle"/>
            <a:bevelB w="13500" h="13500" prst="angle"/>
            <a:extrusionClr>
              <a:srgbClr val="00E400"/>
            </a:extrusionClr>
          </a:sp3d>
        </p:spPr>
        <p:txBody>
          <a:bodyPr lIns="45720" rIns="45720" anchor="ctr">
            <a:flatTx/>
          </a:bodyPr>
          <a:lstStyle/>
          <a:p>
            <a:pPr algn="ctr"/>
            <a:r>
              <a:rPr lang="en-US"/>
              <a:t>Data Layout</a:t>
            </a:r>
            <a:br>
              <a:rPr lang="en-US"/>
            </a:br>
            <a:r>
              <a:rPr lang="en-US" sz="1400"/>
              <a:t>(Cache Oblivious)</a:t>
            </a:r>
          </a:p>
        </p:txBody>
      </p:sp>
      <p:sp>
        <p:nvSpPr>
          <p:cNvPr id="163847" name="Text Box 7"/>
          <p:cNvSpPr txBox="1">
            <a:spLocks noChangeArrowheads="1"/>
          </p:cNvSpPr>
          <p:nvPr/>
        </p:nvSpPr>
        <p:spPr bwMode="auto">
          <a:xfrm>
            <a:off x="558800" y="3733800"/>
            <a:ext cx="2286000" cy="914400"/>
          </a:xfrm>
          <a:prstGeom prst="rect">
            <a:avLst/>
          </a:prstGeom>
          <a:solidFill>
            <a:srgbClr val="FFFF00"/>
          </a:solidFill>
          <a:ln w="76200">
            <a:miter lim="800000"/>
            <a:headEnd/>
            <a:tailEnd/>
          </a:ln>
          <a:effectLst/>
          <a:scene3d>
            <a:camera prst="legacyObliqueTopLeft"/>
            <a:lightRig rig="legacyFlat3" dir="r"/>
          </a:scene3d>
          <a:sp3d extrusionH="430200" prstMaterial="legacyMatte">
            <a:bevelT w="13500" h="13500" prst="angle"/>
            <a:bevelB w="13500" h="13500" prst="angle"/>
            <a:extrusionClr>
              <a:srgbClr val="FFFF00"/>
            </a:extrusionClr>
          </a:sp3d>
        </p:spPr>
        <p:txBody>
          <a:bodyPr lIns="45720" rIns="45720" anchor="ctr">
            <a:flatTx/>
          </a:bodyPr>
          <a:lstStyle/>
          <a:p>
            <a:pPr algn="ctr"/>
            <a:r>
              <a:rPr lang="en-US"/>
              <a:t>Processing Network</a:t>
            </a:r>
            <a:br>
              <a:rPr lang="en-US"/>
            </a:br>
            <a:r>
              <a:rPr lang="en-US" sz="1400"/>
              <a:t>(Data Access Path)</a:t>
            </a:r>
          </a:p>
        </p:txBody>
      </p:sp>
      <p:grpSp>
        <p:nvGrpSpPr>
          <p:cNvPr id="2" name="Group 8"/>
          <p:cNvGrpSpPr>
            <a:grpSpLocks/>
          </p:cNvGrpSpPr>
          <p:nvPr/>
        </p:nvGrpSpPr>
        <p:grpSpPr bwMode="auto">
          <a:xfrm>
            <a:off x="3886200" y="1676400"/>
            <a:ext cx="1371600" cy="914400"/>
            <a:chOff x="2072" y="1081"/>
            <a:chExt cx="1624" cy="1081"/>
          </a:xfrm>
        </p:grpSpPr>
        <p:sp>
          <p:nvSpPr>
            <p:cNvPr id="163849" name="Freeform 9"/>
            <p:cNvSpPr>
              <a:spLocks/>
            </p:cNvSpPr>
            <p:nvPr/>
          </p:nvSpPr>
          <p:spPr bwMode="auto">
            <a:xfrm rot="1987169" flipH="1">
              <a:off x="2118" y="1135"/>
              <a:ext cx="1575" cy="1027"/>
            </a:xfrm>
            <a:custGeom>
              <a:avLst/>
              <a:gdLst/>
              <a:ahLst/>
              <a:cxnLst>
                <a:cxn ang="0">
                  <a:pos x="0" y="433"/>
                </a:cxn>
                <a:cxn ang="0">
                  <a:pos x="943" y="99"/>
                </a:cxn>
                <a:cxn ang="0">
                  <a:pos x="1574" y="21"/>
                </a:cxn>
                <a:cxn ang="0">
                  <a:pos x="1763" y="0"/>
                </a:cxn>
                <a:cxn ang="0">
                  <a:pos x="1542" y="376"/>
                </a:cxn>
                <a:cxn ang="0">
                  <a:pos x="1930" y="433"/>
                </a:cxn>
                <a:cxn ang="0">
                  <a:pos x="2341" y="555"/>
                </a:cxn>
                <a:cxn ang="0">
                  <a:pos x="2728" y="865"/>
                </a:cxn>
                <a:cxn ang="0">
                  <a:pos x="2962" y="1266"/>
                </a:cxn>
                <a:cxn ang="0">
                  <a:pos x="3150" y="1999"/>
                </a:cxn>
                <a:cxn ang="0">
                  <a:pos x="2130" y="2055"/>
                </a:cxn>
                <a:cxn ang="0">
                  <a:pos x="2074" y="1621"/>
                </a:cxn>
                <a:cxn ang="0">
                  <a:pos x="1907" y="1266"/>
                </a:cxn>
                <a:cxn ang="0">
                  <a:pos x="1620" y="988"/>
                </a:cxn>
                <a:cxn ang="0">
                  <a:pos x="1320" y="910"/>
                </a:cxn>
                <a:cxn ang="0">
                  <a:pos x="1164" y="899"/>
                </a:cxn>
                <a:cxn ang="0">
                  <a:pos x="953" y="1188"/>
                </a:cxn>
                <a:cxn ang="0">
                  <a:pos x="0" y="433"/>
                </a:cxn>
                <a:cxn ang="0">
                  <a:pos x="0" y="433"/>
                </a:cxn>
              </a:cxnLst>
              <a:rect l="0" t="0" r="r" b="b"/>
              <a:pathLst>
                <a:path w="3150" h="2055">
                  <a:moveTo>
                    <a:pt x="0" y="433"/>
                  </a:moveTo>
                  <a:lnTo>
                    <a:pt x="943" y="99"/>
                  </a:lnTo>
                  <a:lnTo>
                    <a:pt x="1574" y="21"/>
                  </a:lnTo>
                  <a:lnTo>
                    <a:pt x="1763" y="0"/>
                  </a:lnTo>
                  <a:lnTo>
                    <a:pt x="1542" y="376"/>
                  </a:lnTo>
                  <a:lnTo>
                    <a:pt x="1930" y="433"/>
                  </a:lnTo>
                  <a:lnTo>
                    <a:pt x="2341" y="555"/>
                  </a:lnTo>
                  <a:lnTo>
                    <a:pt x="2728" y="865"/>
                  </a:lnTo>
                  <a:lnTo>
                    <a:pt x="2962" y="1266"/>
                  </a:lnTo>
                  <a:lnTo>
                    <a:pt x="3150" y="1999"/>
                  </a:lnTo>
                  <a:lnTo>
                    <a:pt x="2130" y="2055"/>
                  </a:lnTo>
                  <a:lnTo>
                    <a:pt x="2074" y="1621"/>
                  </a:lnTo>
                  <a:lnTo>
                    <a:pt x="1907" y="1266"/>
                  </a:lnTo>
                  <a:lnTo>
                    <a:pt x="1620" y="988"/>
                  </a:lnTo>
                  <a:lnTo>
                    <a:pt x="1320" y="910"/>
                  </a:lnTo>
                  <a:lnTo>
                    <a:pt x="1164" y="899"/>
                  </a:lnTo>
                  <a:lnTo>
                    <a:pt x="953" y="1188"/>
                  </a:lnTo>
                  <a:lnTo>
                    <a:pt x="0" y="433"/>
                  </a:lnTo>
                  <a:lnTo>
                    <a:pt x="0" y="433"/>
                  </a:lnTo>
                  <a:close/>
                </a:path>
              </a:pathLst>
            </a:custGeom>
            <a:solidFill>
              <a:srgbClr val="FFFFFF"/>
            </a:solidFill>
            <a:ln w="9525">
              <a:noFill/>
              <a:round/>
              <a:headEnd/>
              <a:tailEnd/>
            </a:ln>
          </p:spPr>
          <p:txBody>
            <a:bodyPr/>
            <a:lstStyle/>
            <a:p>
              <a:endParaRPr lang="en-US"/>
            </a:p>
          </p:txBody>
        </p:sp>
        <p:sp>
          <p:nvSpPr>
            <p:cNvPr id="163850" name="Freeform 10"/>
            <p:cNvSpPr>
              <a:spLocks/>
            </p:cNvSpPr>
            <p:nvPr/>
          </p:nvSpPr>
          <p:spPr bwMode="auto">
            <a:xfrm rot="1987169" flipH="1">
              <a:off x="2091" y="1081"/>
              <a:ext cx="1576" cy="1029"/>
            </a:xfrm>
            <a:custGeom>
              <a:avLst/>
              <a:gdLst/>
              <a:ahLst/>
              <a:cxnLst>
                <a:cxn ang="0">
                  <a:pos x="0" y="433"/>
                </a:cxn>
                <a:cxn ang="0">
                  <a:pos x="943" y="101"/>
                </a:cxn>
                <a:cxn ang="0">
                  <a:pos x="1576" y="23"/>
                </a:cxn>
                <a:cxn ang="0">
                  <a:pos x="1764" y="0"/>
                </a:cxn>
                <a:cxn ang="0">
                  <a:pos x="1542" y="378"/>
                </a:cxn>
                <a:cxn ang="0">
                  <a:pos x="1929" y="433"/>
                </a:cxn>
                <a:cxn ang="0">
                  <a:pos x="2340" y="557"/>
                </a:cxn>
                <a:cxn ang="0">
                  <a:pos x="2730" y="867"/>
                </a:cxn>
                <a:cxn ang="0">
                  <a:pos x="2962" y="1268"/>
                </a:cxn>
                <a:cxn ang="0">
                  <a:pos x="3152" y="2000"/>
                </a:cxn>
                <a:cxn ang="0">
                  <a:pos x="2131" y="2057"/>
                </a:cxn>
                <a:cxn ang="0">
                  <a:pos x="2074" y="1623"/>
                </a:cxn>
                <a:cxn ang="0">
                  <a:pos x="1909" y="1268"/>
                </a:cxn>
                <a:cxn ang="0">
                  <a:pos x="1620" y="990"/>
                </a:cxn>
                <a:cxn ang="0">
                  <a:pos x="1319" y="912"/>
                </a:cxn>
                <a:cxn ang="0">
                  <a:pos x="1165" y="901"/>
                </a:cxn>
                <a:cxn ang="0">
                  <a:pos x="954" y="1190"/>
                </a:cxn>
                <a:cxn ang="0">
                  <a:pos x="0" y="433"/>
                </a:cxn>
                <a:cxn ang="0">
                  <a:pos x="0" y="433"/>
                </a:cxn>
              </a:cxnLst>
              <a:rect l="0" t="0" r="r" b="b"/>
              <a:pathLst>
                <a:path w="3152" h="2057">
                  <a:moveTo>
                    <a:pt x="0" y="433"/>
                  </a:moveTo>
                  <a:lnTo>
                    <a:pt x="943" y="101"/>
                  </a:lnTo>
                  <a:lnTo>
                    <a:pt x="1576" y="23"/>
                  </a:lnTo>
                  <a:lnTo>
                    <a:pt x="1764" y="0"/>
                  </a:lnTo>
                  <a:lnTo>
                    <a:pt x="1542" y="378"/>
                  </a:lnTo>
                  <a:lnTo>
                    <a:pt x="1929" y="433"/>
                  </a:lnTo>
                  <a:lnTo>
                    <a:pt x="2340" y="557"/>
                  </a:lnTo>
                  <a:lnTo>
                    <a:pt x="2730" y="867"/>
                  </a:lnTo>
                  <a:lnTo>
                    <a:pt x="2962" y="1268"/>
                  </a:lnTo>
                  <a:lnTo>
                    <a:pt x="3152" y="2000"/>
                  </a:lnTo>
                  <a:lnTo>
                    <a:pt x="2131" y="2057"/>
                  </a:lnTo>
                  <a:lnTo>
                    <a:pt x="2074" y="1623"/>
                  </a:lnTo>
                  <a:lnTo>
                    <a:pt x="1909" y="1268"/>
                  </a:lnTo>
                  <a:lnTo>
                    <a:pt x="1620" y="990"/>
                  </a:lnTo>
                  <a:lnTo>
                    <a:pt x="1319" y="912"/>
                  </a:lnTo>
                  <a:lnTo>
                    <a:pt x="1165" y="901"/>
                  </a:lnTo>
                  <a:lnTo>
                    <a:pt x="954" y="1190"/>
                  </a:lnTo>
                  <a:lnTo>
                    <a:pt x="0" y="433"/>
                  </a:lnTo>
                  <a:lnTo>
                    <a:pt x="0" y="433"/>
                  </a:lnTo>
                  <a:close/>
                </a:path>
              </a:pathLst>
            </a:custGeom>
            <a:gradFill rotWithShape="0">
              <a:gsLst>
                <a:gs pos="0">
                  <a:srgbClr val="FFFF00"/>
                </a:gs>
                <a:gs pos="100000">
                  <a:srgbClr val="00E400"/>
                </a:gs>
              </a:gsLst>
              <a:lin ang="0" scaled="1"/>
            </a:gradFill>
            <a:ln w="9525">
              <a:noFill/>
              <a:round/>
              <a:headEnd/>
              <a:tailEnd/>
            </a:ln>
          </p:spPr>
          <p:txBody>
            <a:bodyPr/>
            <a:lstStyle/>
            <a:p>
              <a:endParaRPr lang="en-US"/>
            </a:p>
          </p:txBody>
        </p:sp>
        <p:sp>
          <p:nvSpPr>
            <p:cNvPr id="163851" name="Freeform 11"/>
            <p:cNvSpPr>
              <a:spLocks/>
            </p:cNvSpPr>
            <p:nvPr/>
          </p:nvSpPr>
          <p:spPr bwMode="auto">
            <a:xfrm rot="1987169" flipH="1">
              <a:off x="2072" y="1346"/>
              <a:ext cx="1525" cy="816"/>
            </a:xfrm>
            <a:custGeom>
              <a:avLst/>
              <a:gdLst/>
              <a:ahLst/>
              <a:cxnLst>
                <a:cxn ang="0">
                  <a:pos x="0" y="0"/>
                </a:cxn>
                <a:cxn ang="0">
                  <a:pos x="820" y="746"/>
                </a:cxn>
                <a:cxn ang="0">
                  <a:pos x="1031" y="711"/>
                </a:cxn>
                <a:cxn ang="0">
                  <a:pos x="1175" y="468"/>
                </a:cxn>
                <a:cxn ang="0">
                  <a:pos x="1421" y="535"/>
                </a:cxn>
                <a:cxn ang="0">
                  <a:pos x="1675" y="700"/>
                </a:cxn>
                <a:cxn ang="0">
                  <a:pos x="1864" y="968"/>
                </a:cxn>
                <a:cxn ang="0">
                  <a:pos x="1976" y="1312"/>
                </a:cxn>
                <a:cxn ang="0">
                  <a:pos x="2052" y="1633"/>
                </a:cxn>
                <a:cxn ang="0">
                  <a:pos x="3052" y="1546"/>
                </a:cxn>
                <a:cxn ang="0">
                  <a:pos x="2919" y="1333"/>
                </a:cxn>
                <a:cxn ang="0">
                  <a:pos x="2586" y="1356"/>
                </a:cxn>
                <a:cxn ang="0">
                  <a:pos x="2263" y="1422"/>
                </a:cxn>
                <a:cxn ang="0">
                  <a:pos x="2152" y="1489"/>
                </a:cxn>
                <a:cxn ang="0">
                  <a:pos x="2063" y="1067"/>
                </a:cxn>
                <a:cxn ang="0">
                  <a:pos x="1843" y="690"/>
                </a:cxn>
                <a:cxn ang="0">
                  <a:pos x="1565" y="468"/>
                </a:cxn>
                <a:cxn ang="0">
                  <a:pos x="1253" y="390"/>
                </a:cxn>
                <a:cxn ang="0">
                  <a:pos x="1031" y="390"/>
                </a:cxn>
                <a:cxn ang="0">
                  <a:pos x="865" y="668"/>
                </a:cxn>
                <a:cxn ang="0">
                  <a:pos x="0" y="0"/>
                </a:cxn>
                <a:cxn ang="0">
                  <a:pos x="0" y="0"/>
                </a:cxn>
              </a:cxnLst>
              <a:rect l="0" t="0" r="r" b="b"/>
              <a:pathLst>
                <a:path w="3052" h="1633">
                  <a:moveTo>
                    <a:pt x="0" y="0"/>
                  </a:moveTo>
                  <a:lnTo>
                    <a:pt x="820" y="746"/>
                  </a:lnTo>
                  <a:lnTo>
                    <a:pt x="1031" y="711"/>
                  </a:lnTo>
                  <a:lnTo>
                    <a:pt x="1175" y="468"/>
                  </a:lnTo>
                  <a:lnTo>
                    <a:pt x="1421" y="535"/>
                  </a:lnTo>
                  <a:lnTo>
                    <a:pt x="1675" y="700"/>
                  </a:lnTo>
                  <a:lnTo>
                    <a:pt x="1864" y="968"/>
                  </a:lnTo>
                  <a:lnTo>
                    <a:pt x="1976" y="1312"/>
                  </a:lnTo>
                  <a:lnTo>
                    <a:pt x="2052" y="1633"/>
                  </a:lnTo>
                  <a:lnTo>
                    <a:pt x="3052" y="1546"/>
                  </a:lnTo>
                  <a:lnTo>
                    <a:pt x="2919" y="1333"/>
                  </a:lnTo>
                  <a:lnTo>
                    <a:pt x="2586" y="1356"/>
                  </a:lnTo>
                  <a:lnTo>
                    <a:pt x="2263" y="1422"/>
                  </a:lnTo>
                  <a:lnTo>
                    <a:pt x="2152" y="1489"/>
                  </a:lnTo>
                  <a:lnTo>
                    <a:pt x="2063" y="1067"/>
                  </a:lnTo>
                  <a:lnTo>
                    <a:pt x="1843" y="690"/>
                  </a:lnTo>
                  <a:lnTo>
                    <a:pt x="1565" y="468"/>
                  </a:lnTo>
                  <a:lnTo>
                    <a:pt x="1253" y="390"/>
                  </a:lnTo>
                  <a:lnTo>
                    <a:pt x="1031" y="390"/>
                  </a:lnTo>
                  <a:lnTo>
                    <a:pt x="865" y="668"/>
                  </a:lnTo>
                  <a:lnTo>
                    <a:pt x="0" y="0"/>
                  </a:lnTo>
                  <a:lnTo>
                    <a:pt x="0" y="0"/>
                  </a:lnTo>
                  <a:close/>
                </a:path>
              </a:pathLst>
            </a:custGeom>
            <a:solidFill>
              <a:srgbClr val="000000"/>
            </a:solidFill>
            <a:ln w="9525">
              <a:noFill/>
              <a:round/>
              <a:headEnd/>
              <a:tailEnd/>
            </a:ln>
          </p:spPr>
          <p:txBody>
            <a:bodyPr/>
            <a:lstStyle/>
            <a:p>
              <a:endParaRPr lang="en-US"/>
            </a:p>
          </p:txBody>
        </p:sp>
        <p:sp>
          <p:nvSpPr>
            <p:cNvPr id="163852" name="Freeform 12"/>
            <p:cNvSpPr>
              <a:spLocks/>
            </p:cNvSpPr>
            <p:nvPr/>
          </p:nvSpPr>
          <p:spPr bwMode="auto">
            <a:xfrm rot="1987169" flipH="1">
              <a:off x="2120" y="1122"/>
              <a:ext cx="1576" cy="1028"/>
            </a:xfrm>
            <a:custGeom>
              <a:avLst/>
              <a:gdLst/>
              <a:ahLst/>
              <a:cxnLst>
                <a:cxn ang="0">
                  <a:pos x="167" y="468"/>
                </a:cxn>
                <a:cxn ang="0">
                  <a:pos x="543" y="300"/>
                </a:cxn>
                <a:cxn ang="0">
                  <a:pos x="1011" y="144"/>
                </a:cxn>
                <a:cxn ang="0">
                  <a:pos x="1599" y="55"/>
                </a:cxn>
                <a:cxn ang="0">
                  <a:pos x="1353" y="445"/>
                </a:cxn>
                <a:cxn ang="0">
                  <a:pos x="1587" y="445"/>
                </a:cxn>
                <a:cxn ang="0">
                  <a:pos x="1975" y="500"/>
                </a:cxn>
                <a:cxn ang="0">
                  <a:pos x="2342" y="644"/>
                </a:cxn>
                <a:cxn ang="0">
                  <a:pos x="2574" y="832"/>
                </a:cxn>
                <a:cxn ang="0">
                  <a:pos x="2753" y="1078"/>
                </a:cxn>
                <a:cxn ang="0">
                  <a:pos x="2897" y="1355"/>
                </a:cxn>
                <a:cxn ang="0">
                  <a:pos x="2996" y="1722"/>
                </a:cxn>
                <a:cxn ang="0">
                  <a:pos x="3152" y="2055"/>
                </a:cxn>
                <a:cxn ang="0">
                  <a:pos x="3120" y="1656"/>
                </a:cxn>
                <a:cxn ang="0">
                  <a:pos x="3030" y="1300"/>
                </a:cxn>
                <a:cxn ang="0">
                  <a:pos x="2863" y="933"/>
                </a:cxn>
                <a:cxn ang="0">
                  <a:pos x="2574" y="644"/>
                </a:cxn>
                <a:cxn ang="0">
                  <a:pos x="2308" y="511"/>
                </a:cxn>
                <a:cxn ang="0">
                  <a:pos x="2064" y="445"/>
                </a:cxn>
                <a:cxn ang="0">
                  <a:pos x="1621" y="378"/>
                </a:cxn>
                <a:cxn ang="0">
                  <a:pos x="1865" y="0"/>
                </a:cxn>
                <a:cxn ang="0">
                  <a:pos x="1486" y="0"/>
                </a:cxn>
                <a:cxn ang="0">
                  <a:pos x="1055" y="55"/>
                </a:cxn>
                <a:cxn ang="0">
                  <a:pos x="600" y="177"/>
                </a:cxn>
                <a:cxn ang="0">
                  <a:pos x="0" y="445"/>
                </a:cxn>
                <a:cxn ang="0">
                  <a:pos x="167" y="468"/>
                </a:cxn>
                <a:cxn ang="0">
                  <a:pos x="167" y="468"/>
                </a:cxn>
              </a:cxnLst>
              <a:rect l="0" t="0" r="r" b="b"/>
              <a:pathLst>
                <a:path w="3152" h="2055">
                  <a:moveTo>
                    <a:pt x="167" y="468"/>
                  </a:moveTo>
                  <a:lnTo>
                    <a:pt x="543" y="300"/>
                  </a:lnTo>
                  <a:lnTo>
                    <a:pt x="1011" y="144"/>
                  </a:lnTo>
                  <a:lnTo>
                    <a:pt x="1599" y="55"/>
                  </a:lnTo>
                  <a:lnTo>
                    <a:pt x="1353" y="445"/>
                  </a:lnTo>
                  <a:lnTo>
                    <a:pt x="1587" y="445"/>
                  </a:lnTo>
                  <a:lnTo>
                    <a:pt x="1975" y="500"/>
                  </a:lnTo>
                  <a:lnTo>
                    <a:pt x="2342" y="644"/>
                  </a:lnTo>
                  <a:lnTo>
                    <a:pt x="2574" y="832"/>
                  </a:lnTo>
                  <a:lnTo>
                    <a:pt x="2753" y="1078"/>
                  </a:lnTo>
                  <a:lnTo>
                    <a:pt x="2897" y="1355"/>
                  </a:lnTo>
                  <a:lnTo>
                    <a:pt x="2996" y="1722"/>
                  </a:lnTo>
                  <a:lnTo>
                    <a:pt x="3152" y="2055"/>
                  </a:lnTo>
                  <a:lnTo>
                    <a:pt x="3120" y="1656"/>
                  </a:lnTo>
                  <a:lnTo>
                    <a:pt x="3030" y="1300"/>
                  </a:lnTo>
                  <a:lnTo>
                    <a:pt x="2863" y="933"/>
                  </a:lnTo>
                  <a:lnTo>
                    <a:pt x="2574" y="644"/>
                  </a:lnTo>
                  <a:lnTo>
                    <a:pt x="2308" y="511"/>
                  </a:lnTo>
                  <a:lnTo>
                    <a:pt x="2064" y="445"/>
                  </a:lnTo>
                  <a:lnTo>
                    <a:pt x="1621" y="378"/>
                  </a:lnTo>
                  <a:lnTo>
                    <a:pt x="1865" y="0"/>
                  </a:lnTo>
                  <a:lnTo>
                    <a:pt x="1486" y="0"/>
                  </a:lnTo>
                  <a:lnTo>
                    <a:pt x="1055" y="55"/>
                  </a:lnTo>
                  <a:lnTo>
                    <a:pt x="600" y="177"/>
                  </a:lnTo>
                  <a:lnTo>
                    <a:pt x="0" y="445"/>
                  </a:lnTo>
                  <a:lnTo>
                    <a:pt x="167" y="468"/>
                  </a:lnTo>
                  <a:lnTo>
                    <a:pt x="167" y="468"/>
                  </a:lnTo>
                  <a:close/>
                </a:path>
              </a:pathLst>
            </a:custGeom>
            <a:solidFill>
              <a:srgbClr val="000000"/>
            </a:solidFill>
            <a:ln w="9525">
              <a:noFill/>
              <a:round/>
              <a:headEnd/>
              <a:tailEnd/>
            </a:ln>
          </p:spPr>
          <p:txBody>
            <a:bodyPr/>
            <a:lstStyle/>
            <a:p>
              <a:endParaRPr lang="en-US"/>
            </a:p>
          </p:txBody>
        </p:sp>
      </p:grpSp>
      <p:grpSp>
        <p:nvGrpSpPr>
          <p:cNvPr id="3" name="Group 13"/>
          <p:cNvGrpSpPr>
            <a:grpSpLocks/>
          </p:cNvGrpSpPr>
          <p:nvPr/>
        </p:nvGrpSpPr>
        <p:grpSpPr bwMode="auto">
          <a:xfrm>
            <a:off x="6477000" y="4927600"/>
            <a:ext cx="1371600" cy="711200"/>
            <a:chOff x="3893" y="2638"/>
            <a:chExt cx="1588" cy="1071"/>
          </a:xfrm>
        </p:grpSpPr>
        <p:sp>
          <p:nvSpPr>
            <p:cNvPr id="163854" name="Freeform 14"/>
            <p:cNvSpPr>
              <a:spLocks/>
            </p:cNvSpPr>
            <p:nvPr/>
          </p:nvSpPr>
          <p:spPr bwMode="auto">
            <a:xfrm rot="10330952" flipH="1">
              <a:off x="3893" y="2657"/>
              <a:ext cx="1534" cy="1027"/>
            </a:xfrm>
            <a:custGeom>
              <a:avLst/>
              <a:gdLst/>
              <a:ahLst/>
              <a:cxnLst>
                <a:cxn ang="0">
                  <a:pos x="0" y="433"/>
                </a:cxn>
                <a:cxn ang="0">
                  <a:pos x="943" y="99"/>
                </a:cxn>
                <a:cxn ang="0">
                  <a:pos x="1574" y="21"/>
                </a:cxn>
                <a:cxn ang="0">
                  <a:pos x="1763" y="0"/>
                </a:cxn>
                <a:cxn ang="0">
                  <a:pos x="1542" y="376"/>
                </a:cxn>
                <a:cxn ang="0">
                  <a:pos x="1930" y="433"/>
                </a:cxn>
                <a:cxn ang="0">
                  <a:pos x="2341" y="555"/>
                </a:cxn>
                <a:cxn ang="0">
                  <a:pos x="2728" y="865"/>
                </a:cxn>
                <a:cxn ang="0">
                  <a:pos x="2962" y="1266"/>
                </a:cxn>
                <a:cxn ang="0">
                  <a:pos x="3150" y="1999"/>
                </a:cxn>
                <a:cxn ang="0">
                  <a:pos x="2130" y="2055"/>
                </a:cxn>
                <a:cxn ang="0">
                  <a:pos x="2074" y="1621"/>
                </a:cxn>
                <a:cxn ang="0">
                  <a:pos x="1907" y="1266"/>
                </a:cxn>
                <a:cxn ang="0">
                  <a:pos x="1620" y="988"/>
                </a:cxn>
                <a:cxn ang="0">
                  <a:pos x="1320" y="910"/>
                </a:cxn>
                <a:cxn ang="0">
                  <a:pos x="1164" y="899"/>
                </a:cxn>
                <a:cxn ang="0">
                  <a:pos x="953" y="1188"/>
                </a:cxn>
                <a:cxn ang="0">
                  <a:pos x="0" y="433"/>
                </a:cxn>
                <a:cxn ang="0">
                  <a:pos x="0" y="433"/>
                </a:cxn>
              </a:cxnLst>
              <a:rect l="0" t="0" r="r" b="b"/>
              <a:pathLst>
                <a:path w="3150" h="2055">
                  <a:moveTo>
                    <a:pt x="0" y="433"/>
                  </a:moveTo>
                  <a:lnTo>
                    <a:pt x="943" y="99"/>
                  </a:lnTo>
                  <a:lnTo>
                    <a:pt x="1574" y="21"/>
                  </a:lnTo>
                  <a:lnTo>
                    <a:pt x="1763" y="0"/>
                  </a:lnTo>
                  <a:lnTo>
                    <a:pt x="1542" y="376"/>
                  </a:lnTo>
                  <a:lnTo>
                    <a:pt x="1930" y="433"/>
                  </a:lnTo>
                  <a:lnTo>
                    <a:pt x="2341" y="555"/>
                  </a:lnTo>
                  <a:lnTo>
                    <a:pt x="2728" y="865"/>
                  </a:lnTo>
                  <a:lnTo>
                    <a:pt x="2962" y="1266"/>
                  </a:lnTo>
                  <a:lnTo>
                    <a:pt x="3150" y="1999"/>
                  </a:lnTo>
                  <a:lnTo>
                    <a:pt x="2130" y="2055"/>
                  </a:lnTo>
                  <a:lnTo>
                    <a:pt x="2074" y="1621"/>
                  </a:lnTo>
                  <a:lnTo>
                    <a:pt x="1907" y="1266"/>
                  </a:lnTo>
                  <a:lnTo>
                    <a:pt x="1620" y="988"/>
                  </a:lnTo>
                  <a:lnTo>
                    <a:pt x="1320" y="910"/>
                  </a:lnTo>
                  <a:lnTo>
                    <a:pt x="1164" y="899"/>
                  </a:lnTo>
                  <a:lnTo>
                    <a:pt x="953" y="1188"/>
                  </a:lnTo>
                  <a:lnTo>
                    <a:pt x="0" y="433"/>
                  </a:lnTo>
                  <a:lnTo>
                    <a:pt x="0" y="433"/>
                  </a:lnTo>
                  <a:close/>
                </a:path>
              </a:pathLst>
            </a:custGeom>
            <a:solidFill>
              <a:srgbClr val="FFFFFF"/>
            </a:solidFill>
            <a:ln w="9525">
              <a:noFill/>
              <a:round/>
              <a:headEnd/>
              <a:tailEnd/>
            </a:ln>
          </p:spPr>
          <p:txBody>
            <a:bodyPr/>
            <a:lstStyle/>
            <a:p>
              <a:endParaRPr lang="en-US"/>
            </a:p>
          </p:txBody>
        </p:sp>
        <p:sp>
          <p:nvSpPr>
            <p:cNvPr id="163855" name="Freeform 15"/>
            <p:cNvSpPr>
              <a:spLocks/>
            </p:cNvSpPr>
            <p:nvPr/>
          </p:nvSpPr>
          <p:spPr bwMode="auto">
            <a:xfrm rot="10330952" flipH="1">
              <a:off x="3946" y="2680"/>
              <a:ext cx="1535" cy="1029"/>
            </a:xfrm>
            <a:custGeom>
              <a:avLst/>
              <a:gdLst/>
              <a:ahLst/>
              <a:cxnLst>
                <a:cxn ang="0">
                  <a:pos x="0" y="433"/>
                </a:cxn>
                <a:cxn ang="0">
                  <a:pos x="943" y="101"/>
                </a:cxn>
                <a:cxn ang="0">
                  <a:pos x="1576" y="23"/>
                </a:cxn>
                <a:cxn ang="0">
                  <a:pos x="1764" y="0"/>
                </a:cxn>
                <a:cxn ang="0">
                  <a:pos x="1542" y="378"/>
                </a:cxn>
                <a:cxn ang="0">
                  <a:pos x="1929" y="433"/>
                </a:cxn>
                <a:cxn ang="0">
                  <a:pos x="2340" y="557"/>
                </a:cxn>
                <a:cxn ang="0">
                  <a:pos x="2730" y="867"/>
                </a:cxn>
                <a:cxn ang="0">
                  <a:pos x="2962" y="1268"/>
                </a:cxn>
                <a:cxn ang="0">
                  <a:pos x="3152" y="2000"/>
                </a:cxn>
                <a:cxn ang="0">
                  <a:pos x="2131" y="2057"/>
                </a:cxn>
                <a:cxn ang="0">
                  <a:pos x="2074" y="1623"/>
                </a:cxn>
                <a:cxn ang="0">
                  <a:pos x="1909" y="1268"/>
                </a:cxn>
                <a:cxn ang="0">
                  <a:pos x="1620" y="990"/>
                </a:cxn>
                <a:cxn ang="0">
                  <a:pos x="1319" y="912"/>
                </a:cxn>
                <a:cxn ang="0">
                  <a:pos x="1165" y="901"/>
                </a:cxn>
                <a:cxn ang="0">
                  <a:pos x="954" y="1190"/>
                </a:cxn>
                <a:cxn ang="0">
                  <a:pos x="0" y="433"/>
                </a:cxn>
                <a:cxn ang="0">
                  <a:pos x="0" y="433"/>
                </a:cxn>
              </a:cxnLst>
              <a:rect l="0" t="0" r="r" b="b"/>
              <a:pathLst>
                <a:path w="3152" h="2057">
                  <a:moveTo>
                    <a:pt x="0" y="433"/>
                  </a:moveTo>
                  <a:lnTo>
                    <a:pt x="943" y="101"/>
                  </a:lnTo>
                  <a:lnTo>
                    <a:pt x="1576" y="23"/>
                  </a:lnTo>
                  <a:lnTo>
                    <a:pt x="1764" y="0"/>
                  </a:lnTo>
                  <a:lnTo>
                    <a:pt x="1542" y="378"/>
                  </a:lnTo>
                  <a:lnTo>
                    <a:pt x="1929" y="433"/>
                  </a:lnTo>
                  <a:lnTo>
                    <a:pt x="2340" y="557"/>
                  </a:lnTo>
                  <a:lnTo>
                    <a:pt x="2730" y="867"/>
                  </a:lnTo>
                  <a:lnTo>
                    <a:pt x="2962" y="1268"/>
                  </a:lnTo>
                  <a:lnTo>
                    <a:pt x="3152" y="2000"/>
                  </a:lnTo>
                  <a:lnTo>
                    <a:pt x="2131" y="2057"/>
                  </a:lnTo>
                  <a:lnTo>
                    <a:pt x="2074" y="1623"/>
                  </a:lnTo>
                  <a:lnTo>
                    <a:pt x="1909" y="1268"/>
                  </a:lnTo>
                  <a:lnTo>
                    <a:pt x="1620" y="990"/>
                  </a:lnTo>
                  <a:lnTo>
                    <a:pt x="1319" y="912"/>
                  </a:lnTo>
                  <a:lnTo>
                    <a:pt x="1165" y="901"/>
                  </a:lnTo>
                  <a:lnTo>
                    <a:pt x="954" y="1190"/>
                  </a:lnTo>
                  <a:lnTo>
                    <a:pt x="0" y="433"/>
                  </a:lnTo>
                  <a:lnTo>
                    <a:pt x="0" y="433"/>
                  </a:lnTo>
                  <a:close/>
                </a:path>
              </a:pathLst>
            </a:custGeom>
            <a:gradFill rotWithShape="0">
              <a:gsLst>
                <a:gs pos="0">
                  <a:srgbClr val="FF9900"/>
                </a:gs>
                <a:gs pos="100000">
                  <a:srgbClr val="00E400"/>
                </a:gs>
              </a:gsLst>
              <a:lin ang="18900000" scaled="1"/>
            </a:gradFill>
            <a:ln w="9525">
              <a:noFill/>
              <a:round/>
              <a:headEnd/>
              <a:tailEnd/>
            </a:ln>
          </p:spPr>
          <p:txBody>
            <a:bodyPr/>
            <a:lstStyle/>
            <a:p>
              <a:endParaRPr lang="en-US"/>
            </a:p>
          </p:txBody>
        </p:sp>
        <p:sp>
          <p:nvSpPr>
            <p:cNvPr id="163856" name="Freeform 16"/>
            <p:cNvSpPr>
              <a:spLocks/>
            </p:cNvSpPr>
            <p:nvPr/>
          </p:nvSpPr>
          <p:spPr bwMode="auto">
            <a:xfrm rot="10330952" flipH="1">
              <a:off x="3900" y="2638"/>
              <a:ext cx="1486" cy="816"/>
            </a:xfrm>
            <a:custGeom>
              <a:avLst/>
              <a:gdLst/>
              <a:ahLst/>
              <a:cxnLst>
                <a:cxn ang="0">
                  <a:pos x="0" y="0"/>
                </a:cxn>
                <a:cxn ang="0">
                  <a:pos x="820" y="746"/>
                </a:cxn>
                <a:cxn ang="0">
                  <a:pos x="1031" y="711"/>
                </a:cxn>
                <a:cxn ang="0">
                  <a:pos x="1175" y="468"/>
                </a:cxn>
                <a:cxn ang="0">
                  <a:pos x="1421" y="535"/>
                </a:cxn>
                <a:cxn ang="0">
                  <a:pos x="1675" y="700"/>
                </a:cxn>
                <a:cxn ang="0">
                  <a:pos x="1864" y="968"/>
                </a:cxn>
                <a:cxn ang="0">
                  <a:pos x="1976" y="1312"/>
                </a:cxn>
                <a:cxn ang="0">
                  <a:pos x="2052" y="1633"/>
                </a:cxn>
                <a:cxn ang="0">
                  <a:pos x="3052" y="1546"/>
                </a:cxn>
                <a:cxn ang="0">
                  <a:pos x="2919" y="1333"/>
                </a:cxn>
                <a:cxn ang="0">
                  <a:pos x="2586" y="1356"/>
                </a:cxn>
                <a:cxn ang="0">
                  <a:pos x="2263" y="1422"/>
                </a:cxn>
                <a:cxn ang="0">
                  <a:pos x="2152" y="1489"/>
                </a:cxn>
                <a:cxn ang="0">
                  <a:pos x="2063" y="1067"/>
                </a:cxn>
                <a:cxn ang="0">
                  <a:pos x="1843" y="690"/>
                </a:cxn>
                <a:cxn ang="0">
                  <a:pos x="1565" y="468"/>
                </a:cxn>
                <a:cxn ang="0">
                  <a:pos x="1253" y="390"/>
                </a:cxn>
                <a:cxn ang="0">
                  <a:pos x="1031" y="390"/>
                </a:cxn>
                <a:cxn ang="0">
                  <a:pos x="865" y="668"/>
                </a:cxn>
                <a:cxn ang="0">
                  <a:pos x="0" y="0"/>
                </a:cxn>
                <a:cxn ang="0">
                  <a:pos x="0" y="0"/>
                </a:cxn>
              </a:cxnLst>
              <a:rect l="0" t="0" r="r" b="b"/>
              <a:pathLst>
                <a:path w="3052" h="1633">
                  <a:moveTo>
                    <a:pt x="0" y="0"/>
                  </a:moveTo>
                  <a:lnTo>
                    <a:pt x="820" y="746"/>
                  </a:lnTo>
                  <a:lnTo>
                    <a:pt x="1031" y="711"/>
                  </a:lnTo>
                  <a:lnTo>
                    <a:pt x="1175" y="468"/>
                  </a:lnTo>
                  <a:lnTo>
                    <a:pt x="1421" y="535"/>
                  </a:lnTo>
                  <a:lnTo>
                    <a:pt x="1675" y="700"/>
                  </a:lnTo>
                  <a:lnTo>
                    <a:pt x="1864" y="968"/>
                  </a:lnTo>
                  <a:lnTo>
                    <a:pt x="1976" y="1312"/>
                  </a:lnTo>
                  <a:lnTo>
                    <a:pt x="2052" y="1633"/>
                  </a:lnTo>
                  <a:lnTo>
                    <a:pt x="3052" y="1546"/>
                  </a:lnTo>
                  <a:lnTo>
                    <a:pt x="2919" y="1333"/>
                  </a:lnTo>
                  <a:lnTo>
                    <a:pt x="2586" y="1356"/>
                  </a:lnTo>
                  <a:lnTo>
                    <a:pt x="2263" y="1422"/>
                  </a:lnTo>
                  <a:lnTo>
                    <a:pt x="2152" y="1489"/>
                  </a:lnTo>
                  <a:lnTo>
                    <a:pt x="2063" y="1067"/>
                  </a:lnTo>
                  <a:lnTo>
                    <a:pt x="1843" y="690"/>
                  </a:lnTo>
                  <a:lnTo>
                    <a:pt x="1565" y="468"/>
                  </a:lnTo>
                  <a:lnTo>
                    <a:pt x="1253" y="390"/>
                  </a:lnTo>
                  <a:lnTo>
                    <a:pt x="1031" y="390"/>
                  </a:lnTo>
                  <a:lnTo>
                    <a:pt x="865" y="668"/>
                  </a:lnTo>
                  <a:lnTo>
                    <a:pt x="0" y="0"/>
                  </a:lnTo>
                  <a:lnTo>
                    <a:pt x="0" y="0"/>
                  </a:lnTo>
                  <a:close/>
                </a:path>
              </a:pathLst>
            </a:custGeom>
            <a:solidFill>
              <a:srgbClr val="000000"/>
            </a:solidFill>
            <a:ln w="9525">
              <a:noFill/>
              <a:round/>
              <a:headEnd/>
              <a:tailEnd/>
            </a:ln>
          </p:spPr>
          <p:txBody>
            <a:bodyPr/>
            <a:lstStyle/>
            <a:p>
              <a:endParaRPr lang="en-US"/>
            </a:p>
          </p:txBody>
        </p:sp>
        <p:sp>
          <p:nvSpPr>
            <p:cNvPr id="163857" name="Freeform 17"/>
            <p:cNvSpPr>
              <a:spLocks/>
            </p:cNvSpPr>
            <p:nvPr/>
          </p:nvSpPr>
          <p:spPr bwMode="auto">
            <a:xfrm rot="10330952" flipH="1">
              <a:off x="3898" y="2669"/>
              <a:ext cx="1535" cy="1028"/>
            </a:xfrm>
            <a:custGeom>
              <a:avLst/>
              <a:gdLst/>
              <a:ahLst/>
              <a:cxnLst>
                <a:cxn ang="0">
                  <a:pos x="167" y="468"/>
                </a:cxn>
                <a:cxn ang="0">
                  <a:pos x="543" y="300"/>
                </a:cxn>
                <a:cxn ang="0">
                  <a:pos x="1011" y="144"/>
                </a:cxn>
                <a:cxn ang="0">
                  <a:pos x="1599" y="55"/>
                </a:cxn>
                <a:cxn ang="0">
                  <a:pos x="1353" y="445"/>
                </a:cxn>
                <a:cxn ang="0">
                  <a:pos x="1587" y="445"/>
                </a:cxn>
                <a:cxn ang="0">
                  <a:pos x="1975" y="500"/>
                </a:cxn>
                <a:cxn ang="0">
                  <a:pos x="2342" y="644"/>
                </a:cxn>
                <a:cxn ang="0">
                  <a:pos x="2574" y="832"/>
                </a:cxn>
                <a:cxn ang="0">
                  <a:pos x="2753" y="1078"/>
                </a:cxn>
                <a:cxn ang="0">
                  <a:pos x="2897" y="1355"/>
                </a:cxn>
                <a:cxn ang="0">
                  <a:pos x="2996" y="1722"/>
                </a:cxn>
                <a:cxn ang="0">
                  <a:pos x="3152" y="2055"/>
                </a:cxn>
                <a:cxn ang="0">
                  <a:pos x="3120" y="1656"/>
                </a:cxn>
                <a:cxn ang="0">
                  <a:pos x="3030" y="1300"/>
                </a:cxn>
                <a:cxn ang="0">
                  <a:pos x="2863" y="933"/>
                </a:cxn>
                <a:cxn ang="0">
                  <a:pos x="2574" y="644"/>
                </a:cxn>
                <a:cxn ang="0">
                  <a:pos x="2308" y="511"/>
                </a:cxn>
                <a:cxn ang="0">
                  <a:pos x="2064" y="445"/>
                </a:cxn>
                <a:cxn ang="0">
                  <a:pos x="1621" y="378"/>
                </a:cxn>
                <a:cxn ang="0">
                  <a:pos x="1865" y="0"/>
                </a:cxn>
                <a:cxn ang="0">
                  <a:pos x="1486" y="0"/>
                </a:cxn>
                <a:cxn ang="0">
                  <a:pos x="1055" y="55"/>
                </a:cxn>
                <a:cxn ang="0">
                  <a:pos x="600" y="177"/>
                </a:cxn>
                <a:cxn ang="0">
                  <a:pos x="0" y="445"/>
                </a:cxn>
                <a:cxn ang="0">
                  <a:pos x="167" y="468"/>
                </a:cxn>
                <a:cxn ang="0">
                  <a:pos x="167" y="468"/>
                </a:cxn>
              </a:cxnLst>
              <a:rect l="0" t="0" r="r" b="b"/>
              <a:pathLst>
                <a:path w="3152" h="2055">
                  <a:moveTo>
                    <a:pt x="167" y="468"/>
                  </a:moveTo>
                  <a:lnTo>
                    <a:pt x="543" y="300"/>
                  </a:lnTo>
                  <a:lnTo>
                    <a:pt x="1011" y="144"/>
                  </a:lnTo>
                  <a:lnTo>
                    <a:pt x="1599" y="55"/>
                  </a:lnTo>
                  <a:lnTo>
                    <a:pt x="1353" y="445"/>
                  </a:lnTo>
                  <a:lnTo>
                    <a:pt x="1587" y="445"/>
                  </a:lnTo>
                  <a:lnTo>
                    <a:pt x="1975" y="500"/>
                  </a:lnTo>
                  <a:lnTo>
                    <a:pt x="2342" y="644"/>
                  </a:lnTo>
                  <a:lnTo>
                    <a:pt x="2574" y="832"/>
                  </a:lnTo>
                  <a:lnTo>
                    <a:pt x="2753" y="1078"/>
                  </a:lnTo>
                  <a:lnTo>
                    <a:pt x="2897" y="1355"/>
                  </a:lnTo>
                  <a:lnTo>
                    <a:pt x="2996" y="1722"/>
                  </a:lnTo>
                  <a:lnTo>
                    <a:pt x="3152" y="2055"/>
                  </a:lnTo>
                  <a:lnTo>
                    <a:pt x="3120" y="1656"/>
                  </a:lnTo>
                  <a:lnTo>
                    <a:pt x="3030" y="1300"/>
                  </a:lnTo>
                  <a:lnTo>
                    <a:pt x="2863" y="933"/>
                  </a:lnTo>
                  <a:lnTo>
                    <a:pt x="2574" y="644"/>
                  </a:lnTo>
                  <a:lnTo>
                    <a:pt x="2308" y="511"/>
                  </a:lnTo>
                  <a:lnTo>
                    <a:pt x="2064" y="445"/>
                  </a:lnTo>
                  <a:lnTo>
                    <a:pt x="1621" y="378"/>
                  </a:lnTo>
                  <a:lnTo>
                    <a:pt x="1865" y="0"/>
                  </a:lnTo>
                  <a:lnTo>
                    <a:pt x="1486" y="0"/>
                  </a:lnTo>
                  <a:lnTo>
                    <a:pt x="1055" y="55"/>
                  </a:lnTo>
                  <a:lnTo>
                    <a:pt x="600" y="177"/>
                  </a:lnTo>
                  <a:lnTo>
                    <a:pt x="0" y="445"/>
                  </a:lnTo>
                  <a:lnTo>
                    <a:pt x="167" y="468"/>
                  </a:lnTo>
                  <a:lnTo>
                    <a:pt x="167" y="468"/>
                  </a:lnTo>
                  <a:close/>
                </a:path>
              </a:pathLst>
            </a:custGeom>
            <a:solidFill>
              <a:srgbClr val="000000"/>
            </a:solidFill>
            <a:ln w="9525">
              <a:noFill/>
              <a:round/>
              <a:headEnd/>
              <a:tailEnd/>
            </a:ln>
          </p:spPr>
          <p:txBody>
            <a:bodyPr/>
            <a:lstStyle/>
            <a:p>
              <a:endParaRPr lang="en-US"/>
            </a:p>
          </p:txBody>
        </p:sp>
      </p:grpSp>
      <p:grpSp>
        <p:nvGrpSpPr>
          <p:cNvPr id="4" name="Group 18"/>
          <p:cNvGrpSpPr>
            <a:grpSpLocks/>
          </p:cNvGrpSpPr>
          <p:nvPr/>
        </p:nvGrpSpPr>
        <p:grpSpPr bwMode="auto">
          <a:xfrm>
            <a:off x="914400" y="4800600"/>
            <a:ext cx="1371600" cy="762000"/>
            <a:chOff x="300" y="2479"/>
            <a:chExt cx="1080" cy="1290"/>
          </a:xfrm>
        </p:grpSpPr>
        <p:sp>
          <p:nvSpPr>
            <p:cNvPr id="163859" name="Freeform 19"/>
            <p:cNvSpPr>
              <a:spLocks/>
            </p:cNvSpPr>
            <p:nvPr/>
          </p:nvSpPr>
          <p:spPr bwMode="auto">
            <a:xfrm rot="16605494" flipH="1">
              <a:off x="229" y="2589"/>
              <a:ext cx="1247" cy="1027"/>
            </a:xfrm>
            <a:custGeom>
              <a:avLst/>
              <a:gdLst/>
              <a:ahLst/>
              <a:cxnLst>
                <a:cxn ang="0">
                  <a:pos x="0" y="433"/>
                </a:cxn>
                <a:cxn ang="0">
                  <a:pos x="943" y="99"/>
                </a:cxn>
                <a:cxn ang="0">
                  <a:pos x="1574" y="21"/>
                </a:cxn>
                <a:cxn ang="0">
                  <a:pos x="1763" y="0"/>
                </a:cxn>
                <a:cxn ang="0">
                  <a:pos x="1542" y="376"/>
                </a:cxn>
                <a:cxn ang="0">
                  <a:pos x="1930" y="433"/>
                </a:cxn>
                <a:cxn ang="0">
                  <a:pos x="2341" y="555"/>
                </a:cxn>
                <a:cxn ang="0">
                  <a:pos x="2728" y="865"/>
                </a:cxn>
                <a:cxn ang="0">
                  <a:pos x="2962" y="1266"/>
                </a:cxn>
                <a:cxn ang="0">
                  <a:pos x="3150" y="1999"/>
                </a:cxn>
                <a:cxn ang="0">
                  <a:pos x="2130" y="2055"/>
                </a:cxn>
                <a:cxn ang="0">
                  <a:pos x="2074" y="1621"/>
                </a:cxn>
                <a:cxn ang="0">
                  <a:pos x="1907" y="1266"/>
                </a:cxn>
                <a:cxn ang="0">
                  <a:pos x="1620" y="988"/>
                </a:cxn>
                <a:cxn ang="0">
                  <a:pos x="1320" y="910"/>
                </a:cxn>
                <a:cxn ang="0">
                  <a:pos x="1164" y="899"/>
                </a:cxn>
                <a:cxn ang="0">
                  <a:pos x="953" y="1188"/>
                </a:cxn>
                <a:cxn ang="0">
                  <a:pos x="0" y="433"/>
                </a:cxn>
                <a:cxn ang="0">
                  <a:pos x="0" y="433"/>
                </a:cxn>
              </a:cxnLst>
              <a:rect l="0" t="0" r="r" b="b"/>
              <a:pathLst>
                <a:path w="3150" h="2055">
                  <a:moveTo>
                    <a:pt x="0" y="433"/>
                  </a:moveTo>
                  <a:lnTo>
                    <a:pt x="943" y="99"/>
                  </a:lnTo>
                  <a:lnTo>
                    <a:pt x="1574" y="21"/>
                  </a:lnTo>
                  <a:lnTo>
                    <a:pt x="1763" y="0"/>
                  </a:lnTo>
                  <a:lnTo>
                    <a:pt x="1542" y="376"/>
                  </a:lnTo>
                  <a:lnTo>
                    <a:pt x="1930" y="433"/>
                  </a:lnTo>
                  <a:lnTo>
                    <a:pt x="2341" y="555"/>
                  </a:lnTo>
                  <a:lnTo>
                    <a:pt x="2728" y="865"/>
                  </a:lnTo>
                  <a:lnTo>
                    <a:pt x="2962" y="1266"/>
                  </a:lnTo>
                  <a:lnTo>
                    <a:pt x="3150" y="1999"/>
                  </a:lnTo>
                  <a:lnTo>
                    <a:pt x="2130" y="2055"/>
                  </a:lnTo>
                  <a:lnTo>
                    <a:pt x="2074" y="1621"/>
                  </a:lnTo>
                  <a:lnTo>
                    <a:pt x="1907" y="1266"/>
                  </a:lnTo>
                  <a:lnTo>
                    <a:pt x="1620" y="988"/>
                  </a:lnTo>
                  <a:lnTo>
                    <a:pt x="1320" y="910"/>
                  </a:lnTo>
                  <a:lnTo>
                    <a:pt x="1164" y="899"/>
                  </a:lnTo>
                  <a:lnTo>
                    <a:pt x="953" y="1188"/>
                  </a:lnTo>
                  <a:lnTo>
                    <a:pt x="0" y="433"/>
                  </a:lnTo>
                  <a:lnTo>
                    <a:pt x="0" y="433"/>
                  </a:lnTo>
                  <a:close/>
                </a:path>
              </a:pathLst>
            </a:custGeom>
            <a:solidFill>
              <a:srgbClr val="FFFFFF"/>
            </a:solidFill>
            <a:ln w="9525">
              <a:noFill/>
              <a:round/>
              <a:headEnd/>
              <a:tailEnd/>
            </a:ln>
          </p:spPr>
          <p:txBody>
            <a:bodyPr/>
            <a:lstStyle/>
            <a:p>
              <a:endParaRPr lang="en-US"/>
            </a:p>
          </p:txBody>
        </p:sp>
        <p:sp>
          <p:nvSpPr>
            <p:cNvPr id="163860" name="Freeform 20"/>
            <p:cNvSpPr>
              <a:spLocks/>
            </p:cNvSpPr>
            <p:nvPr/>
          </p:nvSpPr>
          <p:spPr bwMode="auto">
            <a:xfrm rot="16605494" flipH="1">
              <a:off x="191" y="2631"/>
              <a:ext cx="1247" cy="1029"/>
            </a:xfrm>
            <a:custGeom>
              <a:avLst/>
              <a:gdLst/>
              <a:ahLst/>
              <a:cxnLst>
                <a:cxn ang="0">
                  <a:pos x="0" y="433"/>
                </a:cxn>
                <a:cxn ang="0">
                  <a:pos x="943" y="101"/>
                </a:cxn>
                <a:cxn ang="0">
                  <a:pos x="1576" y="23"/>
                </a:cxn>
                <a:cxn ang="0">
                  <a:pos x="1764" y="0"/>
                </a:cxn>
                <a:cxn ang="0">
                  <a:pos x="1542" y="378"/>
                </a:cxn>
                <a:cxn ang="0">
                  <a:pos x="1929" y="433"/>
                </a:cxn>
                <a:cxn ang="0">
                  <a:pos x="2340" y="557"/>
                </a:cxn>
                <a:cxn ang="0">
                  <a:pos x="2730" y="867"/>
                </a:cxn>
                <a:cxn ang="0">
                  <a:pos x="2962" y="1268"/>
                </a:cxn>
                <a:cxn ang="0">
                  <a:pos x="3152" y="2000"/>
                </a:cxn>
                <a:cxn ang="0">
                  <a:pos x="2131" y="2057"/>
                </a:cxn>
                <a:cxn ang="0">
                  <a:pos x="2074" y="1623"/>
                </a:cxn>
                <a:cxn ang="0">
                  <a:pos x="1909" y="1268"/>
                </a:cxn>
                <a:cxn ang="0">
                  <a:pos x="1620" y="990"/>
                </a:cxn>
                <a:cxn ang="0">
                  <a:pos x="1319" y="912"/>
                </a:cxn>
                <a:cxn ang="0">
                  <a:pos x="1165" y="901"/>
                </a:cxn>
                <a:cxn ang="0">
                  <a:pos x="954" y="1190"/>
                </a:cxn>
                <a:cxn ang="0">
                  <a:pos x="0" y="433"/>
                </a:cxn>
                <a:cxn ang="0">
                  <a:pos x="0" y="433"/>
                </a:cxn>
              </a:cxnLst>
              <a:rect l="0" t="0" r="r" b="b"/>
              <a:pathLst>
                <a:path w="3152" h="2057">
                  <a:moveTo>
                    <a:pt x="0" y="433"/>
                  </a:moveTo>
                  <a:lnTo>
                    <a:pt x="943" y="101"/>
                  </a:lnTo>
                  <a:lnTo>
                    <a:pt x="1576" y="23"/>
                  </a:lnTo>
                  <a:lnTo>
                    <a:pt x="1764" y="0"/>
                  </a:lnTo>
                  <a:lnTo>
                    <a:pt x="1542" y="378"/>
                  </a:lnTo>
                  <a:lnTo>
                    <a:pt x="1929" y="433"/>
                  </a:lnTo>
                  <a:lnTo>
                    <a:pt x="2340" y="557"/>
                  </a:lnTo>
                  <a:lnTo>
                    <a:pt x="2730" y="867"/>
                  </a:lnTo>
                  <a:lnTo>
                    <a:pt x="2962" y="1268"/>
                  </a:lnTo>
                  <a:lnTo>
                    <a:pt x="3152" y="2000"/>
                  </a:lnTo>
                  <a:lnTo>
                    <a:pt x="2131" y="2057"/>
                  </a:lnTo>
                  <a:lnTo>
                    <a:pt x="2074" y="1623"/>
                  </a:lnTo>
                  <a:lnTo>
                    <a:pt x="1909" y="1268"/>
                  </a:lnTo>
                  <a:lnTo>
                    <a:pt x="1620" y="990"/>
                  </a:lnTo>
                  <a:lnTo>
                    <a:pt x="1319" y="912"/>
                  </a:lnTo>
                  <a:lnTo>
                    <a:pt x="1165" y="901"/>
                  </a:lnTo>
                  <a:lnTo>
                    <a:pt x="954" y="1190"/>
                  </a:lnTo>
                  <a:lnTo>
                    <a:pt x="0" y="433"/>
                  </a:lnTo>
                  <a:lnTo>
                    <a:pt x="0" y="433"/>
                  </a:lnTo>
                  <a:close/>
                </a:path>
              </a:pathLst>
            </a:custGeom>
            <a:gradFill rotWithShape="0">
              <a:gsLst>
                <a:gs pos="0">
                  <a:srgbClr val="FFFF00"/>
                </a:gs>
                <a:gs pos="100000">
                  <a:srgbClr val="FF9900"/>
                </a:gs>
              </a:gsLst>
              <a:lin ang="2700000" scaled="1"/>
            </a:gradFill>
            <a:ln w="9525">
              <a:noFill/>
              <a:round/>
              <a:headEnd/>
              <a:tailEnd/>
            </a:ln>
          </p:spPr>
          <p:txBody>
            <a:bodyPr/>
            <a:lstStyle/>
            <a:p>
              <a:endParaRPr lang="en-US"/>
            </a:p>
          </p:txBody>
        </p:sp>
        <p:sp>
          <p:nvSpPr>
            <p:cNvPr id="163861" name="Freeform 21"/>
            <p:cNvSpPr>
              <a:spLocks/>
            </p:cNvSpPr>
            <p:nvPr/>
          </p:nvSpPr>
          <p:spPr bwMode="auto">
            <a:xfrm rot="16605494" flipH="1">
              <a:off x="368" y="2699"/>
              <a:ext cx="1207" cy="816"/>
            </a:xfrm>
            <a:custGeom>
              <a:avLst/>
              <a:gdLst/>
              <a:ahLst/>
              <a:cxnLst>
                <a:cxn ang="0">
                  <a:pos x="0" y="0"/>
                </a:cxn>
                <a:cxn ang="0">
                  <a:pos x="820" y="746"/>
                </a:cxn>
                <a:cxn ang="0">
                  <a:pos x="1031" y="711"/>
                </a:cxn>
                <a:cxn ang="0">
                  <a:pos x="1175" y="468"/>
                </a:cxn>
                <a:cxn ang="0">
                  <a:pos x="1421" y="535"/>
                </a:cxn>
                <a:cxn ang="0">
                  <a:pos x="1675" y="700"/>
                </a:cxn>
                <a:cxn ang="0">
                  <a:pos x="1864" y="968"/>
                </a:cxn>
                <a:cxn ang="0">
                  <a:pos x="1976" y="1312"/>
                </a:cxn>
                <a:cxn ang="0">
                  <a:pos x="2052" y="1633"/>
                </a:cxn>
                <a:cxn ang="0">
                  <a:pos x="3052" y="1546"/>
                </a:cxn>
                <a:cxn ang="0">
                  <a:pos x="2919" y="1333"/>
                </a:cxn>
                <a:cxn ang="0">
                  <a:pos x="2586" y="1356"/>
                </a:cxn>
                <a:cxn ang="0">
                  <a:pos x="2263" y="1422"/>
                </a:cxn>
                <a:cxn ang="0">
                  <a:pos x="2152" y="1489"/>
                </a:cxn>
                <a:cxn ang="0">
                  <a:pos x="2063" y="1067"/>
                </a:cxn>
                <a:cxn ang="0">
                  <a:pos x="1843" y="690"/>
                </a:cxn>
                <a:cxn ang="0">
                  <a:pos x="1565" y="468"/>
                </a:cxn>
                <a:cxn ang="0">
                  <a:pos x="1253" y="390"/>
                </a:cxn>
                <a:cxn ang="0">
                  <a:pos x="1031" y="390"/>
                </a:cxn>
                <a:cxn ang="0">
                  <a:pos x="865" y="668"/>
                </a:cxn>
                <a:cxn ang="0">
                  <a:pos x="0" y="0"/>
                </a:cxn>
                <a:cxn ang="0">
                  <a:pos x="0" y="0"/>
                </a:cxn>
              </a:cxnLst>
              <a:rect l="0" t="0" r="r" b="b"/>
              <a:pathLst>
                <a:path w="3052" h="1633">
                  <a:moveTo>
                    <a:pt x="0" y="0"/>
                  </a:moveTo>
                  <a:lnTo>
                    <a:pt x="820" y="746"/>
                  </a:lnTo>
                  <a:lnTo>
                    <a:pt x="1031" y="711"/>
                  </a:lnTo>
                  <a:lnTo>
                    <a:pt x="1175" y="468"/>
                  </a:lnTo>
                  <a:lnTo>
                    <a:pt x="1421" y="535"/>
                  </a:lnTo>
                  <a:lnTo>
                    <a:pt x="1675" y="700"/>
                  </a:lnTo>
                  <a:lnTo>
                    <a:pt x="1864" y="968"/>
                  </a:lnTo>
                  <a:lnTo>
                    <a:pt x="1976" y="1312"/>
                  </a:lnTo>
                  <a:lnTo>
                    <a:pt x="2052" y="1633"/>
                  </a:lnTo>
                  <a:lnTo>
                    <a:pt x="3052" y="1546"/>
                  </a:lnTo>
                  <a:lnTo>
                    <a:pt x="2919" y="1333"/>
                  </a:lnTo>
                  <a:lnTo>
                    <a:pt x="2586" y="1356"/>
                  </a:lnTo>
                  <a:lnTo>
                    <a:pt x="2263" y="1422"/>
                  </a:lnTo>
                  <a:lnTo>
                    <a:pt x="2152" y="1489"/>
                  </a:lnTo>
                  <a:lnTo>
                    <a:pt x="2063" y="1067"/>
                  </a:lnTo>
                  <a:lnTo>
                    <a:pt x="1843" y="690"/>
                  </a:lnTo>
                  <a:lnTo>
                    <a:pt x="1565" y="468"/>
                  </a:lnTo>
                  <a:lnTo>
                    <a:pt x="1253" y="390"/>
                  </a:lnTo>
                  <a:lnTo>
                    <a:pt x="1031" y="390"/>
                  </a:lnTo>
                  <a:lnTo>
                    <a:pt x="865" y="668"/>
                  </a:lnTo>
                  <a:lnTo>
                    <a:pt x="0" y="0"/>
                  </a:lnTo>
                  <a:lnTo>
                    <a:pt x="0" y="0"/>
                  </a:lnTo>
                  <a:close/>
                </a:path>
              </a:pathLst>
            </a:custGeom>
            <a:solidFill>
              <a:srgbClr val="000000"/>
            </a:solidFill>
            <a:ln w="9525">
              <a:noFill/>
              <a:round/>
              <a:headEnd/>
              <a:tailEnd/>
            </a:ln>
          </p:spPr>
          <p:txBody>
            <a:bodyPr/>
            <a:lstStyle/>
            <a:p>
              <a:endParaRPr lang="en-US"/>
            </a:p>
          </p:txBody>
        </p:sp>
        <p:sp>
          <p:nvSpPr>
            <p:cNvPr id="163862" name="Freeform 22"/>
            <p:cNvSpPr>
              <a:spLocks/>
            </p:cNvSpPr>
            <p:nvPr/>
          </p:nvSpPr>
          <p:spPr bwMode="auto">
            <a:xfrm rot="16605494" flipH="1">
              <a:off x="217" y="2593"/>
              <a:ext cx="1247" cy="1028"/>
            </a:xfrm>
            <a:custGeom>
              <a:avLst/>
              <a:gdLst/>
              <a:ahLst/>
              <a:cxnLst>
                <a:cxn ang="0">
                  <a:pos x="167" y="468"/>
                </a:cxn>
                <a:cxn ang="0">
                  <a:pos x="543" y="300"/>
                </a:cxn>
                <a:cxn ang="0">
                  <a:pos x="1011" y="144"/>
                </a:cxn>
                <a:cxn ang="0">
                  <a:pos x="1599" y="55"/>
                </a:cxn>
                <a:cxn ang="0">
                  <a:pos x="1353" y="445"/>
                </a:cxn>
                <a:cxn ang="0">
                  <a:pos x="1587" y="445"/>
                </a:cxn>
                <a:cxn ang="0">
                  <a:pos x="1975" y="500"/>
                </a:cxn>
                <a:cxn ang="0">
                  <a:pos x="2342" y="644"/>
                </a:cxn>
                <a:cxn ang="0">
                  <a:pos x="2574" y="832"/>
                </a:cxn>
                <a:cxn ang="0">
                  <a:pos x="2753" y="1078"/>
                </a:cxn>
                <a:cxn ang="0">
                  <a:pos x="2897" y="1355"/>
                </a:cxn>
                <a:cxn ang="0">
                  <a:pos x="2996" y="1722"/>
                </a:cxn>
                <a:cxn ang="0">
                  <a:pos x="3152" y="2055"/>
                </a:cxn>
                <a:cxn ang="0">
                  <a:pos x="3120" y="1656"/>
                </a:cxn>
                <a:cxn ang="0">
                  <a:pos x="3030" y="1300"/>
                </a:cxn>
                <a:cxn ang="0">
                  <a:pos x="2863" y="933"/>
                </a:cxn>
                <a:cxn ang="0">
                  <a:pos x="2574" y="644"/>
                </a:cxn>
                <a:cxn ang="0">
                  <a:pos x="2308" y="511"/>
                </a:cxn>
                <a:cxn ang="0">
                  <a:pos x="2064" y="445"/>
                </a:cxn>
                <a:cxn ang="0">
                  <a:pos x="1621" y="378"/>
                </a:cxn>
                <a:cxn ang="0">
                  <a:pos x="1865" y="0"/>
                </a:cxn>
                <a:cxn ang="0">
                  <a:pos x="1486" y="0"/>
                </a:cxn>
                <a:cxn ang="0">
                  <a:pos x="1055" y="55"/>
                </a:cxn>
                <a:cxn ang="0">
                  <a:pos x="600" y="177"/>
                </a:cxn>
                <a:cxn ang="0">
                  <a:pos x="0" y="445"/>
                </a:cxn>
                <a:cxn ang="0">
                  <a:pos x="167" y="468"/>
                </a:cxn>
                <a:cxn ang="0">
                  <a:pos x="167" y="468"/>
                </a:cxn>
              </a:cxnLst>
              <a:rect l="0" t="0" r="r" b="b"/>
              <a:pathLst>
                <a:path w="3152" h="2055">
                  <a:moveTo>
                    <a:pt x="167" y="468"/>
                  </a:moveTo>
                  <a:lnTo>
                    <a:pt x="543" y="300"/>
                  </a:lnTo>
                  <a:lnTo>
                    <a:pt x="1011" y="144"/>
                  </a:lnTo>
                  <a:lnTo>
                    <a:pt x="1599" y="55"/>
                  </a:lnTo>
                  <a:lnTo>
                    <a:pt x="1353" y="445"/>
                  </a:lnTo>
                  <a:lnTo>
                    <a:pt x="1587" y="445"/>
                  </a:lnTo>
                  <a:lnTo>
                    <a:pt x="1975" y="500"/>
                  </a:lnTo>
                  <a:lnTo>
                    <a:pt x="2342" y="644"/>
                  </a:lnTo>
                  <a:lnTo>
                    <a:pt x="2574" y="832"/>
                  </a:lnTo>
                  <a:lnTo>
                    <a:pt x="2753" y="1078"/>
                  </a:lnTo>
                  <a:lnTo>
                    <a:pt x="2897" y="1355"/>
                  </a:lnTo>
                  <a:lnTo>
                    <a:pt x="2996" y="1722"/>
                  </a:lnTo>
                  <a:lnTo>
                    <a:pt x="3152" y="2055"/>
                  </a:lnTo>
                  <a:lnTo>
                    <a:pt x="3120" y="1656"/>
                  </a:lnTo>
                  <a:lnTo>
                    <a:pt x="3030" y="1300"/>
                  </a:lnTo>
                  <a:lnTo>
                    <a:pt x="2863" y="933"/>
                  </a:lnTo>
                  <a:lnTo>
                    <a:pt x="2574" y="644"/>
                  </a:lnTo>
                  <a:lnTo>
                    <a:pt x="2308" y="511"/>
                  </a:lnTo>
                  <a:lnTo>
                    <a:pt x="2064" y="445"/>
                  </a:lnTo>
                  <a:lnTo>
                    <a:pt x="1621" y="378"/>
                  </a:lnTo>
                  <a:lnTo>
                    <a:pt x="1865" y="0"/>
                  </a:lnTo>
                  <a:lnTo>
                    <a:pt x="1486" y="0"/>
                  </a:lnTo>
                  <a:lnTo>
                    <a:pt x="1055" y="55"/>
                  </a:lnTo>
                  <a:lnTo>
                    <a:pt x="600" y="177"/>
                  </a:lnTo>
                  <a:lnTo>
                    <a:pt x="0" y="445"/>
                  </a:lnTo>
                  <a:lnTo>
                    <a:pt x="167" y="468"/>
                  </a:lnTo>
                  <a:lnTo>
                    <a:pt x="167" y="468"/>
                  </a:lnTo>
                  <a:close/>
                </a:path>
              </a:pathLst>
            </a:custGeom>
            <a:solidFill>
              <a:srgbClr val="000000"/>
            </a:solidFill>
            <a:ln w="9525">
              <a:noFill/>
              <a:round/>
              <a:headEnd/>
              <a:tailEnd/>
            </a:ln>
          </p:spPr>
          <p:txBody>
            <a:bodyPr/>
            <a:lstStyle/>
            <a:p>
              <a:endParaRPr lang="en-US"/>
            </a:p>
          </p:txBody>
        </p:sp>
      </p:grpSp>
      <p:pic>
        <p:nvPicPr>
          <p:cNvPr id="163863" name="Picture 23"/>
          <p:cNvPicPr>
            <a:picLocks noChangeAspect="1" noChangeArrowheads="1"/>
          </p:cNvPicPr>
          <p:nvPr/>
        </p:nvPicPr>
        <p:blipFill>
          <a:blip r:embed="rId8" cstate="print">
            <a:clrChange>
              <a:clrFrom>
                <a:srgbClr val="FFFFFF"/>
              </a:clrFrom>
              <a:clrTo>
                <a:srgbClr val="FFFFFF">
                  <a:alpha val="0"/>
                </a:srgbClr>
              </a:clrTo>
            </a:clrChange>
          </a:blip>
          <a:srcRect l="2034" t="10114" r="41704" b="36806"/>
          <a:stretch>
            <a:fillRect/>
          </a:stretch>
        </p:blipFill>
        <p:spPr bwMode="auto">
          <a:xfrm>
            <a:off x="6248400" y="1609725"/>
            <a:ext cx="2286000" cy="1819275"/>
          </a:xfrm>
          <a:prstGeom prst="rect">
            <a:avLst/>
          </a:prstGeom>
          <a:solidFill>
            <a:schemeClr val="bg1"/>
          </a:solidFill>
          <a:ln w="9525">
            <a:noFill/>
            <a:miter lim="800000"/>
            <a:headEnd/>
            <a:tailEnd/>
          </a:ln>
          <a:effectLst/>
        </p:spPr>
      </p:pic>
      <p:pic>
        <p:nvPicPr>
          <p:cNvPr id="163864" name="Picture 24" descr="res0"/>
          <p:cNvPicPr>
            <a:picLocks noChangeAspect="1" noChangeArrowheads="1"/>
          </p:cNvPicPr>
          <p:nvPr/>
        </p:nvPicPr>
        <p:blipFill>
          <a:blip r:embed="rId9" cstate="print"/>
          <a:srcRect t="56410" r="64102" b="12820"/>
          <a:stretch>
            <a:fillRect/>
          </a:stretch>
        </p:blipFill>
        <p:spPr bwMode="auto">
          <a:xfrm>
            <a:off x="2438400" y="5721350"/>
            <a:ext cx="1066800" cy="914400"/>
          </a:xfrm>
          <a:prstGeom prst="rect">
            <a:avLst/>
          </a:prstGeom>
          <a:noFill/>
        </p:spPr>
      </p:pic>
      <p:pic>
        <p:nvPicPr>
          <p:cNvPr id="163865" name="Picture 25" descr="res4"/>
          <p:cNvPicPr>
            <a:picLocks noChangeAspect="1" noChangeArrowheads="1"/>
          </p:cNvPicPr>
          <p:nvPr/>
        </p:nvPicPr>
        <p:blipFill>
          <a:blip r:embed="rId10" cstate="print"/>
          <a:srcRect t="56410" r="64102" b="12820"/>
          <a:stretch>
            <a:fillRect/>
          </a:stretch>
        </p:blipFill>
        <p:spPr bwMode="auto">
          <a:xfrm>
            <a:off x="1295400" y="5721350"/>
            <a:ext cx="1066800" cy="914400"/>
          </a:xfrm>
          <a:prstGeom prst="rect">
            <a:avLst/>
          </a:prstGeom>
          <a:noFill/>
        </p:spPr>
      </p:pic>
      <p:pic>
        <p:nvPicPr>
          <p:cNvPr id="163866" name="Picture 26" descr="res8"/>
          <p:cNvPicPr>
            <a:picLocks noChangeAspect="1" noChangeArrowheads="1"/>
          </p:cNvPicPr>
          <p:nvPr/>
        </p:nvPicPr>
        <p:blipFill>
          <a:blip r:embed="rId11" cstate="print"/>
          <a:srcRect t="56412" r="64102" b="12820"/>
          <a:stretch>
            <a:fillRect/>
          </a:stretch>
        </p:blipFill>
        <p:spPr bwMode="auto">
          <a:xfrm>
            <a:off x="152400" y="5721350"/>
            <a:ext cx="1066800" cy="914400"/>
          </a:xfrm>
          <a:prstGeom prst="rect">
            <a:avLst/>
          </a:prstGeom>
          <a:noFill/>
        </p:spPr>
      </p:pic>
    </p:spTree>
    <p:extLst>
      <p:ext uri="{BB962C8B-B14F-4D97-AF65-F5344CB8AC3E}">
        <p14:creationId xmlns:p14="http://schemas.microsoft.com/office/powerpoint/2010/main" val="13473801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3716" name="Object 4"/>
          <p:cNvGraphicFramePr>
            <a:graphicFrameLocks noGrp="1" noChangeAspect="1"/>
          </p:cNvGraphicFramePr>
          <p:nvPr>
            <p:ph sz="half" idx="1"/>
          </p:nvPr>
        </p:nvGraphicFramePr>
        <p:xfrm>
          <a:off x="914400" y="1524000"/>
          <a:ext cx="7391400" cy="4805363"/>
        </p:xfrm>
        <a:graphic>
          <a:graphicData uri="http://schemas.openxmlformats.org/presentationml/2006/ole">
            <mc:AlternateContent xmlns:mc="http://schemas.openxmlformats.org/markup-compatibility/2006">
              <mc:Choice xmlns:v="urn:schemas-microsoft-com:vml" Requires="v">
                <p:oleObj spid="_x0000_s10254" name="Slide" r:id="rId4" imgW="3476222" imgH="2607558" progId="PowerPoint.Slide.8">
                  <p:embed/>
                </p:oleObj>
              </mc:Choice>
              <mc:Fallback>
                <p:oleObj name="Slide" r:id="rId4" imgW="3476222" imgH="2607558" progId="PowerPoint.Slid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20712" b="2751"/>
                      <a:stretch>
                        <a:fillRect/>
                      </a:stretch>
                    </p:blipFill>
                    <p:spPr bwMode="auto">
                      <a:xfrm>
                        <a:off x="914400" y="1524000"/>
                        <a:ext cx="7391400" cy="480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26"/>
          <p:cNvGrpSpPr>
            <a:grpSpLocks/>
          </p:cNvGrpSpPr>
          <p:nvPr/>
        </p:nvGrpSpPr>
        <p:grpSpPr bwMode="auto">
          <a:xfrm>
            <a:off x="685800" y="1524000"/>
            <a:ext cx="5216525" cy="4953000"/>
            <a:chOff x="432" y="960"/>
            <a:chExt cx="3286" cy="3120"/>
          </a:xfrm>
        </p:grpSpPr>
        <p:graphicFrame>
          <p:nvGraphicFramePr>
            <p:cNvPr id="243733" name="Object 21"/>
            <p:cNvGraphicFramePr>
              <a:graphicFrameLocks noChangeAspect="1"/>
            </p:cNvGraphicFramePr>
            <p:nvPr/>
          </p:nvGraphicFramePr>
          <p:xfrm>
            <a:off x="432" y="960"/>
            <a:ext cx="2976" cy="3120"/>
          </p:xfrm>
          <a:graphic>
            <a:graphicData uri="http://schemas.openxmlformats.org/presentationml/2006/ole">
              <mc:AlternateContent xmlns:mc="http://schemas.openxmlformats.org/markup-compatibility/2006">
                <mc:Choice xmlns:v="urn:schemas-microsoft-com:vml" Requires="v">
                  <p:oleObj spid="_x0000_s10255" name="Slide" r:id="rId6" imgW="4571831" imgH="3428876" progId="PowerPoint.Slide.8">
                    <p:embed/>
                  </p:oleObj>
                </mc:Choice>
                <mc:Fallback>
                  <p:oleObj name="Slide" r:id="rId6" imgW="4571831" imgH="3428876" progId="PowerPoint.Slide.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l="12662" t="22115" r="17314" b="4854"/>
                        <a:stretch>
                          <a:fillRect/>
                        </a:stretch>
                      </p:blipFill>
                      <p:spPr bwMode="auto">
                        <a:xfrm>
                          <a:off x="432" y="960"/>
                          <a:ext cx="2976" cy="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3734" name="Line 22"/>
            <p:cNvSpPr>
              <a:spLocks noChangeShapeType="1"/>
            </p:cNvSpPr>
            <p:nvPr/>
          </p:nvSpPr>
          <p:spPr bwMode="auto">
            <a:xfrm>
              <a:off x="2640" y="1027"/>
              <a:ext cx="1078" cy="836"/>
            </a:xfrm>
            <a:prstGeom prst="line">
              <a:avLst/>
            </a:prstGeom>
            <a:noFill/>
            <a:ln w="9525">
              <a:solidFill>
                <a:schemeClr val="tx1"/>
              </a:solidFill>
              <a:round/>
              <a:headEnd/>
              <a:tailEnd/>
            </a:ln>
            <a:effectLst/>
          </p:spPr>
          <p:txBody>
            <a:bodyPr/>
            <a:lstStyle/>
            <a:p>
              <a:endParaRPr lang="en-US"/>
            </a:p>
          </p:txBody>
        </p:sp>
      </p:grpSp>
      <p:sp>
        <p:nvSpPr>
          <p:cNvPr id="243720" name="Rectangle 8"/>
          <p:cNvSpPr>
            <a:spLocks noGrp="1" noChangeArrowheads="1"/>
          </p:cNvSpPr>
          <p:nvPr>
            <p:ph type="title"/>
          </p:nvPr>
        </p:nvSpPr>
        <p:spPr/>
        <p:txBody>
          <a:bodyPr/>
          <a:lstStyle/>
          <a:p>
            <a:r>
              <a:rPr lang="en-US" sz="2800"/>
              <a:t>We Characterize Algorithmic Classes Based on Effect in a Processing Network</a:t>
            </a:r>
          </a:p>
        </p:txBody>
      </p:sp>
    </p:spTree>
    <p:extLst>
      <p:ext uri="{BB962C8B-B14F-4D97-AF65-F5344CB8AC3E}">
        <p14:creationId xmlns:p14="http://schemas.microsoft.com/office/powerpoint/2010/main" val="20839230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43716"/>
                                        </p:tgtEl>
                                      </p:cBhvr>
                                      <p:by x="50000" y="50000"/>
                                    </p:animScale>
                                  </p:childTnLst>
                                </p:cTn>
                              </p:par>
                            </p:childTnLst>
                          </p:cTn>
                        </p:par>
                        <p:par>
                          <p:cTn id="7" fill="hold">
                            <p:stCondLst>
                              <p:cond delay="2000"/>
                            </p:stCondLst>
                            <p:childTnLst>
                              <p:par>
                                <p:cTn id="8" presetID="63" presetClass="path" presetSubtype="0" accel="50000" decel="50000" fill="hold" nodeType="afterEffect">
                                  <p:stCondLst>
                                    <p:cond delay="0"/>
                                  </p:stCondLst>
                                  <p:childTnLst>
                                    <p:animMotion origin="layout" path="M 3.33333E-6 -3.7037E-6 L 0.29583 -3.7037E-6 " pathEditMode="relative" rAng="0" ptsTypes="AA">
                                      <p:cBhvr>
                                        <p:cTn id="9" dur="2000" fill="hold"/>
                                        <p:tgtEl>
                                          <p:spTgt spid="243716"/>
                                        </p:tgtEl>
                                        <p:attrNameLst>
                                          <p:attrName>ppt_x</p:attrName>
                                          <p:attrName>ppt_y</p:attrName>
                                        </p:attrNameLst>
                                      </p:cBhvr>
                                      <p:rCtr x="148" y="0"/>
                                    </p:animMotion>
                                  </p:childTnLst>
                                </p:cTn>
                              </p:par>
                            </p:childTnLst>
                          </p:cTn>
                        </p:par>
                        <p:par>
                          <p:cTn id="10" fill="hold">
                            <p:stCondLst>
                              <p:cond delay="4000"/>
                            </p:stCondLst>
                            <p:childTnLst>
                              <p:par>
                                <p:cTn id="11" presetID="3" presetClass="entr" presetSubtype="1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linds(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Line 2"/>
          <p:cNvSpPr>
            <a:spLocks noChangeShapeType="1"/>
          </p:cNvSpPr>
          <p:nvPr/>
        </p:nvSpPr>
        <p:spPr bwMode="auto">
          <a:xfrm>
            <a:off x="365125" y="6215063"/>
            <a:ext cx="7313613" cy="0"/>
          </a:xfrm>
          <a:prstGeom prst="line">
            <a:avLst/>
          </a:prstGeom>
          <a:noFill/>
          <a:ln w="38100">
            <a:solidFill>
              <a:schemeClr val="tx1"/>
            </a:solidFill>
            <a:round/>
            <a:headEnd/>
            <a:tailEnd type="arrow" w="med" len="med"/>
          </a:ln>
          <a:effectLst/>
        </p:spPr>
        <p:txBody>
          <a:bodyPr/>
          <a:lstStyle/>
          <a:p>
            <a:endParaRPr lang="en-US"/>
          </a:p>
        </p:txBody>
      </p:sp>
      <p:sp>
        <p:nvSpPr>
          <p:cNvPr id="212995" name="Line 3"/>
          <p:cNvSpPr>
            <a:spLocks noChangeShapeType="1"/>
          </p:cNvSpPr>
          <p:nvPr/>
        </p:nvSpPr>
        <p:spPr bwMode="auto">
          <a:xfrm flipV="1">
            <a:off x="639763" y="1690688"/>
            <a:ext cx="0" cy="4799012"/>
          </a:xfrm>
          <a:prstGeom prst="line">
            <a:avLst/>
          </a:prstGeom>
          <a:noFill/>
          <a:ln w="38100">
            <a:solidFill>
              <a:schemeClr val="tx1"/>
            </a:solidFill>
            <a:round/>
            <a:headEnd/>
            <a:tailEnd type="arrow" w="med" len="med"/>
          </a:ln>
          <a:effectLst/>
        </p:spPr>
        <p:txBody>
          <a:bodyPr/>
          <a:lstStyle/>
          <a:p>
            <a:endParaRPr lang="en-US"/>
          </a:p>
        </p:txBody>
      </p:sp>
      <p:sp>
        <p:nvSpPr>
          <p:cNvPr id="212996" name="Text Box 4"/>
          <p:cNvSpPr txBox="1">
            <a:spLocks noChangeArrowheads="1"/>
          </p:cNvSpPr>
          <p:nvPr/>
        </p:nvSpPr>
        <p:spPr bwMode="auto">
          <a:xfrm>
            <a:off x="3357563" y="6248400"/>
            <a:ext cx="1328737" cy="396875"/>
          </a:xfrm>
          <a:prstGeom prst="rect">
            <a:avLst/>
          </a:prstGeom>
          <a:noFill/>
          <a:ln w="12700">
            <a:noFill/>
            <a:miter lim="800000"/>
            <a:headEnd/>
            <a:tailEnd/>
          </a:ln>
          <a:effectLst/>
        </p:spPr>
        <p:txBody>
          <a:bodyPr wrap="none">
            <a:spAutoFit/>
          </a:bodyPr>
          <a:lstStyle/>
          <a:p>
            <a:r>
              <a:rPr lang="en-US" sz="2000" b="1"/>
              <a:t>Accuracy</a:t>
            </a:r>
          </a:p>
        </p:txBody>
      </p:sp>
      <p:sp>
        <p:nvSpPr>
          <p:cNvPr id="212997" name="Text Box 5"/>
          <p:cNvSpPr txBox="1">
            <a:spLocks noChangeArrowheads="1"/>
          </p:cNvSpPr>
          <p:nvPr/>
        </p:nvSpPr>
        <p:spPr bwMode="auto">
          <a:xfrm rot="-5400000">
            <a:off x="-62706" y="3891756"/>
            <a:ext cx="947738" cy="396875"/>
          </a:xfrm>
          <a:prstGeom prst="rect">
            <a:avLst/>
          </a:prstGeom>
          <a:noFill/>
          <a:ln w="12700">
            <a:noFill/>
            <a:miter lim="800000"/>
            <a:headEnd/>
            <a:tailEnd/>
          </a:ln>
          <a:effectLst/>
        </p:spPr>
        <p:txBody>
          <a:bodyPr wrap="none">
            <a:spAutoFit/>
          </a:bodyPr>
          <a:lstStyle/>
          <a:p>
            <a:r>
              <a:rPr lang="en-US" sz="2000" b="1"/>
              <a:t>Speed</a:t>
            </a:r>
          </a:p>
        </p:txBody>
      </p:sp>
      <p:sp>
        <p:nvSpPr>
          <p:cNvPr id="212998" name="Text Box 6"/>
          <p:cNvSpPr txBox="1">
            <a:spLocks noChangeArrowheads="1"/>
          </p:cNvSpPr>
          <p:nvPr/>
        </p:nvSpPr>
        <p:spPr bwMode="auto">
          <a:xfrm>
            <a:off x="7086600" y="4098925"/>
            <a:ext cx="1981200" cy="1006475"/>
          </a:xfrm>
          <a:prstGeom prst="rect">
            <a:avLst/>
          </a:prstGeom>
          <a:noFill/>
          <a:ln w="12700">
            <a:noFill/>
            <a:miter lim="800000"/>
            <a:headEnd/>
            <a:tailEnd/>
          </a:ln>
          <a:effectLst/>
        </p:spPr>
        <p:txBody>
          <a:bodyPr lIns="45720" rIns="45720"/>
          <a:lstStyle/>
          <a:p>
            <a:r>
              <a:rPr lang="en-US" sz="2000">
                <a:solidFill>
                  <a:srgbClr val="FF0000"/>
                </a:solidFill>
              </a:rPr>
              <a:t>Decimation:</a:t>
            </a:r>
          </a:p>
          <a:p>
            <a:r>
              <a:rPr lang="en-US" sz="2000">
                <a:solidFill>
                  <a:srgbClr val="FF0000"/>
                </a:solidFill>
              </a:rPr>
              <a:t>full resolution data needed first</a:t>
            </a:r>
          </a:p>
        </p:txBody>
      </p:sp>
      <p:sp>
        <p:nvSpPr>
          <p:cNvPr id="212999" name="Freeform 7"/>
          <p:cNvSpPr>
            <a:spLocks/>
          </p:cNvSpPr>
          <p:nvPr/>
        </p:nvSpPr>
        <p:spPr bwMode="auto">
          <a:xfrm>
            <a:off x="1298575" y="2709863"/>
            <a:ext cx="5362575" cy="3386137"/>
          </a:xfrm>
          <a:custGeom>
            <a:avLst/>
            <a:gdLst/>
            <a:ahLst/>
            <a:cxnLst>
              <a:cxn ang="0">
                <a:pos x="0" y="0"/>
              </a:cxn>
              <a:cxn ang="0">
                <a:pos x="883" y="1518"/>
              </a:cxn>
              <a:cxn ang="0">
                <a:pos x="4416" y="2112"/>
              </a:cxn>
            </a:cxnLst>
            <a:rect l="0" t="0" r="r" b="b"/>
            <a:pathLst>
              <a:path w="4416" h="2112">
                <a:moveTo>
                  <a:pt x="0" y="0"/>
                </a:moveTo>
                <a:cubicBezTo>
                  <a:pt x="147" y="253"/>
                  <a:pt x="147" y="1166"/>
                  <a:pt x="883" y="1518"/>
                </a:cubicBezTo>
                <a:cubicBezTo>
                  <a:pt x="1619" y="1870"/>
                  <a:pt x="3680" y="1988"/>
                  <a:pt x="4416" y="2112"/>
                </a:cubicBezTo>
              </a:path>
            </a:pathLst>
          </a:custGeom>
          <a:noFill/>
          <a:ln w="57150" cap="flat" cmpd="sng">
            <a:solidFill>
              <a:srgbClr val="FF0000"/>
            </a:solidFill>
            <a:prstDash val="solid"/>
            <a:round/>
            <a:headEnd type="none" w="med" len="med"/>
            <a:tailEnd type="none" w="med" len="med"/>
          </a:ln>
          <a:effectLst/>
        </p:spPr>
        <p:txBody>
          <a:bodyPr/>
          <a:lstStyle/>
          <a:p>
            <a:endParaRPr lang="en-US"/>
          </a:p>
        </p:txBody>
      </p:sp>
      <p:sp>
        <p:nvSpPr>
          <p:cNvPr id="213000" name="Freeform 8"/>
          <p:cNvSpPr>
            <a:spLocks/>
          </p:cNvSpPr>
          <p:nvPr/>
        </p:nvSpPr>
        <p:spPr bwMode="auto">
          <a:xfrm>
            <a:off x="900113" y="2662238"/>
            <a:ext cx="5537200" cy="3384550"/>
          </a:xfrm>
          <a:custGeom>
            <a:avLst/>
            <a:gdLst/>
            <a:ahLst/>
            <a:cxnLst>
              <a:cxn ang="0">
                <a:pos x="0" y="0"/>
              </a:cxn>
              <a:cxn ang="0">
                <a:pos x="910" y="1606"/>
              </a:cxn>
              <a:cxn ang="0">
                <a:pos x="4560" y="2112"/>
              </a:cxn>
            </a:cxnLst>
            <a:rect l="0" t="0" r="r" b="b"/>
            <a:pathLst>
              <a:path w="4560" h="2112">
                <a:moveTo>
                  <a:pt x="0" y="0"/>
                </a:moveTo>
                <a:cubicBezTo>
                  <a:pt x="152" y="268"/>
                  <a:pt x="150" y="1254"/>
                  <a:pt x="910" y="1606"/>
                </a:cubicBezTo>
                <a:cubicBezTo>
                  <a:pt x="1670" y="1958"/>
                  <a:pt x="3800" y="2007"/>
                  <a:pt x="4560" y="2112"/>
                </a:cubicBezTo>
              </a:path>
            </a:pathLst>
          </a:custGeom>
          <a:noFill/>
          <a:ln w="57150" cap="flat" cmpd="sng">
            <a:solidFill>
              <a:srgbClr val="114FFB"/>
            </a:solidFill>
            <a:prstDash val="solid"/>
            <a:round/>
            <a:headEnd type="none" w="med" len="med"/>
            <a:tailEnd type="none" w="med" len="med"/>
          </a:ln>
          <a:effectLst/>
        </p:spPr>
        <p:txBody>
          <a:bodyPr/>
          <a:lstStyle/>
          <a:p>
            <a:endParaRPr lang="en-US"/>
          </a:p>
        </p:txBody>
      </p:sp>
      <p:sp>
        <p:nvSpPr>
          <p:cNvPr id="213001" name="Text Box 9"/>
          <p:cNvSpPr txBox="1">
            <a:spLocks noChangeArrowheads="1"/>
          </p:cNvSpPr>
          <p:nvPr/>
        </p:nvSpPr>
        <p:spPr bwMode="auto">
          <a:xfrm>
            <a:off x="715963" y="1752600"/>
            <a:ext cx="2865437" cy="854075"/>
          </a:xfrm>
          <a:prstGeom prst="rect">
            <a:avLst/>
          </a:prstGeom>
          <a:noFill/>
          <a:ln w="12700">
            <a:noFill/>
            <a:miter lim="800000"/>
            <a:headEnd/>
            <a:tailEnd/>
          </a:ln>
          <a:effectLst/>
        </p:spPr>
        <p:txBody>
          <a:bodyPr>
            <a:spAutoFit/>
          </a:bodyPr>
          <a:lstStyle/>
          <a:p>
            <a:pPr>
              <a:lnSpc>
                <a:spcPts val="2000"/>
              </a:lnSpc>
            </a:pPr>
            <a:r>
              <a:rPr lang="en-US" sz="2000">
                <a:solidFill>
                  <a:srgbClr val="114FFB"/>
                </a:solidFill>
              </a:rPr>
              <a:t>Progressive refinement:</a:t>
            </a:r>
            <a:br>
              <a:rPr lang="en-US" sz="2000">
                <a:solidFill>
                  <a:srgbClr val="114FFB"/>
                </a:solidFill>
              </a:rPr>
            </a:br>
            <a:r>
              <a:rPr lang="en-US" sz="2000">
                <a:solidFill>
                  <a:srgbClr val="114FFB"/>
                </a:solidFill>
              </a:rPr>
              <a:t>coarse representation </a:t>
            </a:r>
            <a:br>
              <a:rPr lang="en-US" sz="2000">
                <a:solidFill>
                  <a:srgbClr val="114FFB"/>
                </a:solidFill>
              </a:rPr>
            </a:br>
            <a:r>
              <a:rPr lang="en-US" sz="2000">
                <a:solidFill>
                  <a:srgbClr val="114FFB"/>
                </a:solidFill>
              </a:rPr>
              <a:t>immediately available</a:t>
            </a:r>
          </a:p>
        </p:txBody>
      </p:sp>
      <p:grpSp>
        <p:nvGrpSpPr>
          <p:cNvPr id="2" name="Group 10"/>
          <p:cNvGrpSpPr>
            <a:grpSpLocks/>
          </p:cNvGrpSpPr>
          <p:nvPr/>
        </p:nvGrpSpPr>
        <p:grpSpPr bwMode="auto">
          <a:xfrm>
            <a:off x="765175" y="4456113"/>
            <a:ext cx="1627188" cy="0"/>
            <a:chOff x="482" y="2807"/>
            <a:chExt cx="1025" cy="0"/>
          </a:xfrm>
        </p:grpSpPr>
        <p:sp>
          <p:nvSpPr>
            <p:cNvPr id="213003" name="Line 11"/>
            <p:cNvSpPr>
              <a:spLocks noChangeShapeType="1"/>
            </p:cNvSpPr>
            <p:nvPr/>
          </p:nvSpPr>
          <p:spPr bwMode="auto">
            <a:xfrm flipH="1">
              <a:off x="1104" y="2807"/>
              <a:ext cx="403" cy="0"/>
            </a:xfrm>
            <a:prstGeom prst="line">
              <a:avLst/>
            </a:prstGeom>
            <a:noFill/>
            <a:ln w="38100">
              <a:solidFill>
                <a:schemeClr val="tx1"/>
              </a:solidFill>
              <a:round/>
              <a:headEnd/>
              <a:tailEnd type="triangle" w="med" len="med"/>
            </a:ln>
            <a:effectLst/>
          </p:spPr>
          <p:txBody>
            <a:bodyPr/>
            <a:lstStyle/>
            <a:p>
              <a:endParaRPr lang="en-US"/>
            </a:p>
          </p:txBody>
        </p:sp>
        <p:sp>
          <p:nvSpPr>
            <p:cNvPr id="213004" name="Line 12"/>
            <p:cNvSpPr>
              <a:spLocks noChangeShapeType="1"/>
            </p:cNvSpPr>
            <p:nvPr/>
          </p:nvSpPr>
          <p:spPr bwMode="auto">
            <a:xfrm>
              <a:off x="482" y="2807"/>
              <a:ext cx="403" cy="0"/>
            </a:xfrm>
            <a:prstGeom prst="line">
              <a:avLst/>
            </a:prstGeom>
            <a:noFill/>
            <a:ln w="38100">
              <a:solidFill>
                <a:schemeClr val="tx1"/>
              </a:solidFill>
              <a:round/>
              <a:headEnd/>
              <a:tailEnd type="triangle" w="med" len="med"/>
            </a:ln>
            <a:effectLst/>
          </p:spPr>
          <p:txBody>
            <a:bodyPr/>
            <a:lstStyle/>
            <a:p>
              <a:endParaRPr lang="en-US"/>
            </a:p>
          </p:txBody>
        </p:sp>
        <p:sp>
          <p:nvSpPr>
            <p:cNvPr id="213005" name="Line 13"/>
            <p:cNvSpPr>
              <a:spLocks noChangeShapeType="1"/>
            </p:cNvSpPr>
            <p:nvPr/>
          </p:nvSpPr>
          <p:spPr bwMode="auto">
            <a:xfrm>
              <a:off x="851" y="2807"/>
              <a:ext cx="288" cy="0"/>
            </a:xfrm>
            <a:prstGeom prst="line">
              <a:avLst/>
            </a:prstGeom>
            <a:noFill/>
            <a:ln w="6350">
              <a:solidFill>
                <a:schemeClr val="tx1"/>
              </a:solidFill>
              <a:round/>
              <a:headEnd/>
              <a:tailEnd/>
            </a:ln>
            <a:effectLst/>
          </p:spPr>
          <p:txBody>
            <a:bodyPr/>
            <a:lstStyle/>
            <a:p>
              <a:endParaRPr lang="en-US"/>
            </a:p>
          </p:txBody>
        </p:sp>
      </p:grpSp>
      <p:sp>
        <p:nvSpPr>
          <p:cNvPr id="213006" name="Text Box 14"/>
          <p:cNvSpPr txBox="1">
            <a:spLocks noChangeArrowheads="1"/>
          </p:cNvSpPr>
          <p:nvPr/>
        </p:nvSpPr>
        <p:spPr bwMode="auto">
          <a:xfrm>
            <a:off x="2474913" y="4251325"/>
            <a:ext cx="3656012" cy="701675"/>
          </a:xfrm>
          <a:prstGeom prst="rect">
            <a:avLst/>
          </a:prstGeom>
          <a:noFill/>
          <a:ln w="12700">
            <a:noFill/>
            <a:miter lim="800000"/>
            <a:headEnd/>
            <a:tailEnd/>
          </a:ln>
          <a:effectLst/>
        </p:spPr>
        <p:txBody>
          <a:bodyPr wrap="none">
            <a:spAutoFit/>
          </a:bodyPr>
          <a:lstStyle/>
          <a:p>
            <a:r>
              <a:rPr lang="en-US" sz="2000"/>
              <a:t>Challenge:</a:t>
            </a:r>
          </a:p>
          <a:p>
            <a:r>
              <a:rPr lang="en-US" sz="2000"/>
              <a:t>minimize the quality differential</a:t>
            </a:r>
          </a:p>
        </p:txBody>
      </p:sp>
      <p:grpSp>
        <p:nvGrpSpPr>
          <p:cNvPr id="3" name="Group 15"/>
          <p:cNvGrpSpPr>
            <a:grpSpLocks/>
          </p:cNvGrpSpPr>
          <p:nvPr/>
        </p:nvGrpSpPr>
        <p:grpSpPr bwMode="auto">
          <a:xfrm>
            <a:off x="1830388" y="2682875"/>
            <a:ext cx="1096962" cy="1320800"/>
            <a:chOff x="1153" y="1690"/>
            <a:chExt cx="691" cy="832"/>
          </a:xfrm>
        </p:grpSpPr>
        <p:sp>
          <p:nvSpPr>
            <p:cNvPr id="213008" name="AutoShape 16"/>
            <p:cNvSpPr>
              <a:spLocks noChangeArrowheads="1"/>
            </p:cNvSpPr>
            <p:nvPr/>
          </p:nvSpPr>
          <p:spPr bwMode="auto">
            <a:xfrm>
              <a:off x="1164" y="1690"/>
              <a:ext cx="670" cy="832"/>
            </a:xfrm>
            <a:prstGeom prst="triangle">
              <a:avLst>
                <a:gd name="adj" fmla="val 50000"/>
              </a:avLst>
            </a:prstGeom>
            <a:noFill/>
            <a:ln w="28575">
              <a:solidFill>
                <a:schemeClr val="tx1"/>
              </a:solidFill>
              <a:prstDash val="dash"/>
              <a:miter lim="800000"/>
              <a:headEnd type="none" w="sm" len="sm"/>
              <a:tailEnd type="none" w="sm" len="sm"/>
            </a:ln>
            <a:effectLst/>
          </p:spPr>
          <p:txBody>
            <a:bodyPr wrap="none" anchor="ctr"/>
            <a:lstStyle/>
            <a:p>
              <a:endParaRPr lang="en-US"/>
            </a:p>
          </p:txBody>
        </p:sp>
        <p:sp>
          <p:nvSpPr>
            <p:cNvPr id="213009" name="Line 17"/>
            <p:cNvSpPr>
              <a:spLocks noChangeShapeType="1"/>
            </p:cNvSpPr>
            <p:nvPr/>
          </p:nvSpPr>
          <p:spPr bwMode="auto">
            <a:xfrm>
              <a:off x="1153" y="2241"/>
              <a:ext cx="691" cy="0"/>
            </a:xfrm>
            <a:prstGeom prst="line">
              <a:avLst/>
            </a:prstGeom>
            <a:noFill/>
            <a:ln w="12700">
              <a:solidFill>
                <a:schemeClr val="tx1"/>
              </a:solidFill>
              <a:round/>
              <a:headEnd type="none" w="sm" len="sm"/>
              <a:tailEnd type="none" w="sm" len="sm"/>
            </a:ln>
            <a:effectLst/>
          </p:spPr>
          <p:txBody>
            <a:bodyPr/>
            <a:lstStyle/>
            <a:p>
              <a:endParaRPr lang="en-US"/>
            </a:p>
          </p:txBody>
        </p:sp>
        <p:sp>
          <p:nvSpPr>
            <p:cNvPr id="213010" name="Line 18"/>
            <p:cNvSpPr>
              <a:spLocks noChangeShapeType="1"/>
            </p:cNvSpPr>
            <p:nvPr/>
          </p:nvSpPr>
          <p:spPr bwMode="auto">
            <a:xfrm>
              <a:off x="1778" y="1993"/>
              <a:ext cx="0" cy="230"/>
            </a:xfrm>
            <a:prstGeom prst="line">
              <a:avLst/>
            </a:prstGeom>
            <a:noFill/>
            <a:ln w="38100">
              <a:solidFill>
                <a:srgbClr val="114FFB"/>
              </a:solidFill>
              <a:round/>
              <a:headEnd type="none" w="sm" len="sm"/>
              <a:tailEnd type="triangle" w="med" len="med"/>
            </a:ln>
            <a:effectLst/>
          </p:spPr>
          <p:txBody>
            <a:bodyPr/>
            <a:lstStyle/>
            <a:p>
              <a:endParaRPr lang="en-US"/>
            </a:p>
          </p:txBody>
        </p:sp>
      </p:grpSp>
      <p:grpSp>
        <p:nvGrpSpPr>
          <p:cNvPr id="4" name="Group 19"/>
          <p:cNvGrpSpPr>
            <a:grpSpLocks/>
          </p:cNvGrpSpPr>
          <p:nvPr/>
        </p:nvGrpSpPr>
        <p:grpSpPr bwMode="auto">
          <a:xfrm>
            <a:off x="6342063" y="4657725"/>
            <a:ext cx="1096962" cy="1320800"/>
            <a:chOff x="3995" y="2934"/>
            <a:chExt cx="691" cy="832"/>
          </a:xfrm>
        </p:grpSpPr>
        <p:sp>
          <p:nvSpPr>
            <p:cNvPr id="213012" name="Line 20"/>
            <p:cNvSpPr>
              <a:spLocks noChangeShapeType="1"/>
            </p:cNvSpPr>
            <p:nvPr/>
          </p:nvSpPr>
          <p:spPr bwMode="auto">
            <a:xfrm flipV="1">
              <a:off x="4624" y="3269"/>
              <a:ext cx="0" cy="230"/>
            </a:xfrm>
            <a:prstGeom prst="line">
              <a:avLst/>
            </a:prstGeom>
            <a:noFill/>
            <a:ln w="38100">
              <a:solidFill>
                <a:srgbClr val="FF0000"/>
              </a:solidFill>
              <a:round/>
              <a:headEnd type="none" w="sm" len="sm"/>
              <a:tailEnd type="triangle" w="med" len="med"/>
            </a:ln>
            <a:effectLst/>
          </p:spPr>
          <p:txBody>
            <a:bodyPr/>
            <a:lstStyle/>
            <a:p>
              <a:endParaRPr lang="en-US"/>
            </a:p>
          </p:txBody>
        </p:sp>
        <p:sp>
          <p:nvSpPr>
            <p:cNvPr id="213013" name="Line 21"/>
            <p:cNvSpPr>
              <a:spLocks noChangeShapeType="1"/>
            </p:cNvSpPr>
            <p:nvPr/>
          </p:nvSpPr>
          <p:spPr bwMode="auto">
            <a:xfrm>
              <a:off x="3995" y="3258"/>
              <a:ext cx="691" cy="0"/>
            </a:xfrm>
            <a:prstGeom prst="line">
              <a:avLst/>
            </a:prstGeom>
            <a:noFill/>
            <a:ln w="12700">
              <a:solidFill>
                <a:schemeClr val="tx1"/>
              </a:solidFill>
              <a:round/>
              <a:headEnd type="none" w="sm" len="sm"/>
              <a:tailEnd type="none" w="sm" len="sm"/>
            </a:ln>
            <a:effectLst/>
          </p:spPr>
          <p:txBody>
            <a:bodyPr/>
            <a:lstStyle/>
            <a:p>
              <a:endParaRPr lang="en-US"/>
            </a:p>
          </p:txBody>
        </p:sp>
        <p:sp>
          <p:nvSpPr>
            <p:cNvPr id="213014" name="AutoShape 22"/>
            <p:cNvSpPr>
              <a:spLocks noChangeArrowheads="1"/>
            </p:cNvSpPr>
            <p:nvPr/>
          </p:nvSpPr>
          <p:spPr bwMode="auto">
            <a:xfrm>
              <a:off x="4006" y="2934"/>
              <a:ext cx="670" cy="832"/>
            </a:xfrm>
            <a:prstGeom prst="triangle">
              <a:avLst>
                <a:gd name="adj" fmla="val 50000"/>
              </a:avLst>
            </a:prstGeom>
            <a:noFill/>
            <a:ln w="28575">
              <a:solidFill>
                <a:schemeClr val="tx1"/>
              </a:solidFill>
              <a:prstDash val="dash"/>
              <a:miter lim="800000"/>
              <a:headEnd type="none" w="sm" len="sm"/>
              <a:tailEnd type="none" w="sm" len="sm"/>
            </a:ln>
            <a:effectLst/>
          </p:spPr>
          <p:txBody>
            <a:bodyPr wrap="none" anchor="ctr"/>
            <a:lstStyle/>
            <a:p>
              <a:endParaRPr lang="en-US"/>
            </a:p>
          </p:txBody>
        </p:sp>
      </p:grpSp>
      <p:grpSp>
        <p:nvGrpSpPr>
          <p:cNvPr id="5" name="Group 23"/>
          <p:cNvGrpSpPr>
            <a:grpSpLocks/>
          </p:cNvGrpSpPr>
          <p:nvPr/>
        </p:nvGrpSpPr>
        <p:grpSpPr bwMode="auto">
          <a:xfrm>
            <a:off x="2057400" y="2782888"/>
            <a:ext cx="644525" cy="831850"/>
            <a:chOff x="2854" y="1583"/>
            <a:chExt cx="406" cy="524"/>
          </a:xfrm>
        </p:grpSpPr>
        <p:sp>
          <p:nvSpPr>
            <p:cNvPr id="213016" name="Line 24"/>
            <p:cNvSpPr>
              <a:spLocks noChangeShapeType="1"/>
            </p:cNvSpPr>
            <p:nvPr/>
          </p:nvSpPr>
          <p:spPr bwMode="auto">
            <a:xfrm>
              <a:off x="3106" y="1949"/>
              <a:ext cx="51" cy="128"/>
            </a:xfrm>
            <a:prstGeom prst="line">
              <a:avLst/>
            </a:prstGeom>
            <a:noFill/>
            <a:ln w="12700">
              <a:solidFill>
                <a:schemeClr val="tx1"/>
              </a:solidFill>
              <a:round/>
              <a:headEnd type="none" w="sm" len="sm"/>
              <a:tailEnd type="none" w="sm" len="sm"/>
            </a:ln>
            <a:effectLst/>
          </p:spPr>
          <p:txBody>
            <a:bodyPr/>
            <a:lstStyle/>
            <a:p>
              <a:endParaRPr lang="en-US"/>
            </a:p>
          </p:txBody>
        </p:sp>
        <p:sp>
          <p:nvSpPr>
            <p:cNvPr id="213017" name="Line 25"/>
            <p:cNvSpPr>
              <a:spLocks noChangeShapeType="1"/>
            </p:cNvSpPr>
            <p:nvPr/>
          </p:nvSpPr>
          <p:spPr bwMode="auto">
            <a:xfrm flipV="1">
              <a:off x="2977" y="1974"/>
              <a:ext cx="38" cy="103"/>
            </a:xfrm>
            <a:prstGeom prst="line">
              <a:avLst/>
            </a:prstGeom>
            <a:noFill/>
            <a:ln w="12700">
              <a:solidFill>
                <a:schemeClr val="tx1"/>
              </a:solidFill>
              <a:round/>
              <a:headEnd type="none" w="sm" len="sm"/>
              <a:tailEnd type="none" w="sm" len="sm"/>
            </a:ln>
            <a:effectLst/>
          </p:spPr>
          <p:txBody>
            <a:bodyPr/>
            <a:lstStyle/>
            <a:p>
              <a:endParaRPr lang="en-US"/>
            </a:p>
          </p:txBody>
        </p:sp>
        <p:sp>
          <p:nvSpPr>
            <p:cNvPr id="213018" name="Line 26"/>
            <p:cNvSpPr>
              <a:spLocks noChangeShapeType="1"/>
            </p:cNvSpPr>
            <p:nvPr/>
          </p:nvSpPr>
          <p:spPr bwMode="auto">
            <a:xfrm flipV="1">
              <a:off x="3015" y="1843"/>
              <a:ext cx="45" cy="106"/>
            </a:xfrm>
            <a:prstGeom prst="line">
              <a:avLst/>
            </a:prstGeom>
            <a:noFill/>
            <a:ln w="12700">
              <a:solidFill>
                <a:schemeClr val="tx1"/>
              </a:solidFill>
              <a:round/>
              <a:headEnd type="none" w="sm" len="sm"/>
              <a:tailEnd type="none" w="sm" len="sm"/>
            </a:ln>
            <a:effectLst/>
          </p:spPr>
          <p:txBody>
            <a:bodyPr/>
            <a:lstStyle/>
            <a:p>
              <a:endParaRPr lang="en-US"/>
            </a:p>
          </p:txBody>
        </p:sp>
        <p:sp>
          <p:nvSpPr>
            <p:cNvPr id="213019" name="Line 27"/>
            <p:cNvSpPr>
              <a:spLocks noChangeShapeType="1"/>
            </p:cNvSpPr>
            <p:nvPr/>
          </p:nvSpPr>
          <p:spPr bwMode="auto">
            <a:xfrm flipH="1">
              <a:off x="3106" y="1832"/>
              <a:ext cx="51" cy="142"/>
            </a:xfrm>
            <a:prstGeom prst="line">
              <a:avLst/>
            </a:prstGeom>
            <a:noFill/>
            <a:ln w="12700">
              <a:solidFill>
                <a:schemeClr val="tx1"/>
              </a:solidFill>
              <a:round/>
              <a:headEnd type="none" w="sm" len="sm"/>
              <a:tailEnd type="none" w="sm" len="sm"/>
            </a:ln>
            <a:effectLst/>
          </p:spPr>
          <p:txBody>
            <a:bodyPr/>
            <a:lstStyle/>
            <a:p>
              <a:endParaRPr lang="en-US"/>
            </a:p>
          </p:txBody>
        </p:sp>
        <p:sp>
          <p:nvSpPr>
            <p:cNvPr id="213020" name="Line 28"/>
            <p:cNvSpPr>
              <a:spLocks noChangeShapeType="1"/>
            </p:cNvSpPr>
            <p:nvPr/>
          </p:nvSpPr>
          <p:spPr bwMode="auto">
            <a:xfrm flipH="1">
              <a:off x="3061" y="1725"/>
              <a:ext cx="45" cy="107"/>
            </a:xfrm>
            <a:prstGeom prst="line">
              <a:avLst/>
            </a:prstGeom>
            <a:noFill/>
            <a:ln w="12700">
              <a:solidFill>
                <a:schemeClr val="tx1"/>
              </a:solidFill>
              <a:round/>
              <a:headEnd type="none" w="sm" len="sm"/>
              <a:tailEnd type="none" w="sm" len="sm"/>
            </a:ln>
            <a:effectLst/>
          </p:spPr>
          <p:txBody>
            <a:bodyPr/>
            <a:lstStyle/>
            <a:p>
              <a:endParaRPr lang="en-US"/>
            </a:p>
          </p:txBody>
        </p:sp>
        <p:sp>
          <p:nvSpPr>
            <p:cNvPr id="213021" name="Line 29"/>
            <p:cNvSpPr>
              <a:spLocks noChangeShapeType="1"/>
            </p:cNvSpPr>
            <p:nvPr/>
          </p:nvSpPr>
          <p:spPr bwMode="auto">
            <a:xfrm>
              <a:off x="2977" y="1867"/>
              <a:ext cx="89" cy="213"/>
            </a:xfrm>
            <a:prstGeom prst="line">
              <a:avLst/>
            </a:prstGeom>
            <a:noFill/>
            <a:ln w="12700">
              <a:solidFill>
                <a:schemeClr val="tx1"/>
              </a:solidFill>
              <a:round/>
              <a:headEnd type="none" w="sm" len="sm"/>
              <a:tailEnd type="none" w="sm" len="sm"/>
            </a:ln>
            <a:effectLst/>
          </p:spPr>
          <p:txBody>
            <a:bodyPr/>
            <a:lstStyle/>
            <a:p>
              <a:endParaRPr lang="en-US"/>
            </a:p>
          </p:txBody>
        </p:sp>
        <p:sp>
          <p:nvSpPr>
            <p:cNvPr id="213022" name="Line 30"/>
            <p:cNvSpPr>
              <a:spLocks noChangeShapeType="1"/>
            </p:cNvSpPr>
            <p:nvPr/>
          </p:nvSpPr>
          <p:spPr bwMode="auto">
            <a:xfrm>
              <a:off x="3054" y="1619"/>
              <a:ext cx="192" cy="458"/>
            </a:xfrm>
            <a:prstGeom prst="line">
              <a:avLst/>
            </a:prstGeom>
            <a:noFill/>
            <a:ln w="12700">
              <a:solidFill>
                <a:schemeClr val="tx1"/>
              </a:solidFill>
              <a:round/>
              <a:headEnd type="none" w="sm" len="sm"/>
              <a:tailEnd type="none" w="sm" len="sm"/>
            </a:ln>
            <a:effectLst/>
          </p:spPr>
          <p:txBody>
            <a:bodyPr/>
            <a:lstStyle/>
            <a:p>
              <a:endParaRPr lang="en-US"/>
            </a:p>
          </p:txBody>
        </p:sp>
        <p:sp>
          <p:nvSpPr>
            <p:cNvPr id="213023" name="Line 31"/>
            <p:cNvSpPr>
              <a:spLocks noChangeShapeType="1"/>
            </p:cNvSpPr>
            <p:nvPr/>
          </p:nvSpPr>
          <p:spPr bwMode="auto">
            <a:xfrm flipH="1">
              <a:off x="2883" y="1619"/>
              <a:ext cx="177" cy="425"/>
            </a:xfrm>
            <a:prstGeom prst="line">
              <a:avLst/>
            </a:prstGeom>
            <a:noFill/>
            <a:ln w="12700">
              <a:solidFill>
                <a:schemeClr val="tx1"/>
              </a:solidFill>
              <a:round/>
              <a:headEnd type="none" w="sm" len="sm"/>
              <a:tailEnd type="none" w="sm" len="sm"/>
            </a:ln>
            <a:effectLst/>
          </p:spPr>
          <p:txBody>
            <a:bodyPr/>
            <a:lstStyle/>
            <a:p>
              <a:endParaRPr lang="en-US"/>
            </a:p>
          </p:txBody>
        </p:sp>
        <p:sp>
          <p:nvSpPr>
            <p:cNvPr id="213024" name="Oval 32"/>
            <p:cNvSpPr>
              <a:spLocks noChangeArrowheads="1"/>
            </p:cNvSpPr>
            <p:nvPr/>
          </p:nvSpPr>
          <p:spPr bwMode="auto">
            <a:xfrm>
              <a:off x="3034" y="1583"/>
              <a:ext cx="46" cy="63"/>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025" name="Oval 33"/>
            <p:cNvSpPr>
              <a:spLocks noChangeArrowheads="1"/>
            </p:cNvSpPr>
            <p:nvPr/>
          </p:nvSpPr>
          <p:spPr bwMode="auto">
            <a:xfrm>
              <a:off x="3080" y="1698"/>
              <a:ext cx="46" cy="63"/>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026" name="Oval 34"/>
            <p:cNvSpPr>
              <a:spLocks noChangeArrowheads="1"/>
            </p:cNvSpPr>
            <p:nvPr/>
          </p:nvSpPr>
          <p:spPr bwMode="auto">
            <a:xfrm>
              <a:off x="2989" y="1698"/>
              <a:ext cx="45" cy="63"/>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027" name="Oval 35"/>
            <p:cNvSpPr>
              <a:spLocks noChangeArrowheads="1"/>
            </p:cNvSpPr>
            <p:nvPr/>
          </p:nvSpPr>
          <p:spPr bwMode="auto">
            <a:xfrm>
              <a:off x="3034" y="1813"/>
              <a:ext cx="46" cy="63"/>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028" name="Oval 36"/>
            <p:cNvSpPr>
              <a:spLocks noChangeArrowheads="1"/>
            </p:cNvSpPr>
            <p:nvPr/>
          </p:nvSpPr>
          <p:spPr bwMode="auto">
            <a:xfrm>
              <a:off x="2989" y="1929"/>
              <a:ext cx="45" cy="63"/>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029" name="Oval 37"/>
            <p:cNvSpPr>
              <a:spLocks noChangeArrowheads="1"/>
            </p:cNvSpPr>
            <p:nvPr/>
          </p:nvSpPr>
          <p:spPr bwMode="auto">
            <a:xfrm>
              <a:off x="3034" y="2044"/>
              <a:ext cx="46" cy="63"/>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030" name="Oval 38"/>
            <p:cNvSpPr>
              <a:spLocks noChangeArrowheads="1"/>
            </p:cNvSpPr>
            <p:nvPr/>
          </p:nvSpPr>
          <p:spPr bwMode="auto">
            <a:xfrm>
              <a:off x="2944" y="2044"/>
              <a:ext cx="45" cy="63"/>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031" name="Oval 39"/>
            <p:cNvSpPr>
              <a:spLocks noChangeArrowheads="1"/>
            </p:cNvSpPr>
            <p:nvPr/>
          </p:nvSpPr>
          <p:spPr bwMode="auto">
            <a:xfrm>
              <a:off x="3124" y="2044"/>
              <a:ext cx="46" cy="63"/>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032" name="Oval 40"/>
            <p:cNvSpPr>
              <a:spLocks noChangeArrowheads="1"/>
            </p:cNvSpPr>
            <p:nvPr/>
          </p:nvSpPr>
          <p:spPr bwMode="auto">
            <a:xfrm>
              <a:off x="3215" y="2044"/>
              <a:ext cx="45" cy="63"/>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033" name="Oval 41"/>
            <p:cNvSpPr>
              <a:spLocks noChangeArrowheads="1"/>
            </p:cNvSpPr>
            <p:nvPr/>
          </p:nvSpPr>
          <p:spPr bwMode="auto">
            <a:xfrm>
              <a:off x="3125" y="1813"/>
              <a:ext cx="46" cy="63"/>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034" name="Oval 42"/>
            <p:cNvSpPr>
              <a:spLocks noChangeArrowheads="1"/>
            </p:cNvSpPr>
            <p:nvPr/>
          </p:nvSpPr>
          <p:spPr bwMode="auto">
            <a:xfrm>
              <a:off x="3170" y="1929"/>
              <a:ext cx="45" cy="63"/>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035" name="Oval 43"/>
            <p:cNvSpPr>
              <a:spLocks noChangeArrowheads="1"/>
            </p:cNvSpPr>
            <p:nvPr/>
          </p:nvSpPr>
          <p:spPr bwMode="auto">
            <a:xfrm>
              <a:off x="3079" y="1929"/>
              <a:ext cx="46" cy="63"/>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036" name="Oval 44"/>
            <p:cNvSpPr>
              <a:spLocks noChangeArrowheads="1"/>
            </p:cNvSpPr>
            <p:nvPr/>
          </p:nvSpPr>
          <p:spPr bwMode="auto">
            <a:xfrm flipH="1">
              <a:off x="3034" y="1583"/>
              <a:ext cx="46" cy="63"/>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037" name="Oval 45"/>
            <p:cNvSpPr>
              <a:spLocks noChangeArrowheads="1"/>
            </p:cNvSpPr>
            <p:nvPr/>
          </p:nvSpPr>
          <p:spPr bwMode="auto">
            <a:xfrm flipH="1">
              <a:off x="2989" y="1698"/>
              <a:ext cx="45" cy="63"/>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038" name="Oval 46"/>
            <p:cNvSpPr>
              <a:spLocks noChangeArrowheads="1"/>
            </p:cNvSpPr>
            <p:nvPr/>
          </p:nvSpPr>
          <p:spPr bwMode="auto">
            <a:xfrm flipH="1">
              <a:off x="2854" y="2044"/>
              <a:ext cx="46" cy="63"/>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039" name="Oval 47"/>
            <p:cNvSpPr>
              <a:spLocks noChangeArrowheads="1"/>
            </p:cNvSpPr>
            <p:nvPr/>
          </p:nvSpPr>
          <p:spPr bwMode="auto">
            <a:xfrm flipH="1">
              <a:off x="2944" y="1813"/>
              <a:ext cx="45" cy="63"/>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040" name="Oval 48"/>
            <p:cNvSpPr>
              <a:spLocks noChangeArrowheads="1"/>
            </p:cNvSpPr>
            <p:nvPr/>
          </p:nvSpPr>
          <p:spPr bwMode="auto">
            <a:xfrm flipH="1">
              <a:off x="2899" y="1929"/>
              <a:ext cx="45" cy="63"/>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grpSp>
      <p:grpSp>
        <p:nvGrpSpPr>
          <p:cNvPr id="6" name="Group 49"/>
          <p:cNvGrpSpPr>
            <a:grpSpLocks/>
          </p:cNvGrpSpPr>
          <p:nvPr/>
        </p:nvGrpSpPr>
        <p:grpSpPr bwMode="auto">
          <a:xfrm>
            <a:off x="6434138" y="5133975"/>
            <a:ext cx="931862" cy="833438"/>
            <a:chOff x="5108" y="3404"/>
            <a:chExt cx="587" cy="525"/>
          </a:xfrm>
        </p:grpSpPr>
        <p:sp>
          <p:nvSpPr>
            <p:cNvPr id="213042" name="Line 50"/>
            <p:cNvSpPr>
              <a:spLocks noChangeShapeType="1"/>
            </p:cNvSpPr>
            <p:nvPr/>
          </p:nvSpPr>
          <p:spPr bwMode="auto">
            <a:xfrm flipV="1">
              <a:off x="5321" y="3565"/>
              <a:ext cx="38" cy="103"/>
            </a:xfrm>
            <a:prstGeom prst="line">
              <a:avLst/>
            </a:prstGeom>
            <a:noFill/>
            <a:ln w="12700">
              <a:solidFill>
                <a:schemeClr val="tx1"/>
              </a:solidFill>
              <a:round/>
              <a:headEnd type="none" w="sm" len="sm"/>
              <a:tailEnd type="none" w="sm" len="sm"/>
            </a:ln>
            <a:effectLst/>
          </p:spPr>
          <p:txBody>
            <a:bodyPr/>
            <a:lstStyle/>
            <a:p>
              <a:endParaRPr lang="en-US"/>
            </a:p>
          </p:txBody>
        </p:sp>
        <p:sp>
          <p:nvSpPr>
            <p:cNvPr id="213043" name="Line 51"/>
            <p:cNvSpPr>
              <a:spLocks noChangeShapeType="1"/>
            </p:cNvSpPr>
            <p:nvPr/>
          </p:nvSpPr>
          <p:spPr bwMode="auto">
            <a:xfrm flipV="1">
              <a:off x="5359" y="3434"/>
              <a:ext cx="45" cy="106"/>
            </a:xfrm>
            <a:prstGeom prst="line">
              <a:avLst/>
            </a:prstGeom>
            <a:noFill/>
            <a:ln w="12700">
              <a:solidFill>
                <a:schemeClr val="tx1"/>
              </a:solidFill>
              <a:round/>
              <a:headEnd type="none" w="sm" len="sm"/>
              <a:tailEnd type="none" w="sm" len="sm"/>
            </a:ln>
            <a:effectLst/>
          </p:spPr>
          <p:txBody>
            <a:bodyPr/>
            <a:lstStyle/>
            <a:p>
              <a:endParaRPr lang="en-US"/>
            </a:p>
          </p:txBody>
        </p:sp>
        <p:sp>
          <p:nvSpPr>
            <p:cNvPr id="213044" name="Line 52"/>
            <p:cNvSpPr>
              <a:spLocks noChangeShapeType="1"/>
            </p:cNvSpPr>
            <p:nvPr/>
          </p:nvSpPr>
          <p:spPr bwMode="auto">
            <a:xfrm flipV="1">
              <a:off x="5218" y="3778"/>
              <a:ext cx="52" cy="107"/>
            </a:xfrm>
            <a:prstGeom prst="line">
              <a:avLst/>
            </a:prstGeom>
            <a:noFill/>
            <a:ln w="12700">
              <a:solidFill>
                <a:schemeClr val="tx1"/>
              </a:solidFill>
              <a:round/>
              <a:headEnd type="none" w="sm" len="sm"/>
              <a:tailEnd type="none" w="sm" len="sm"/>
            </a:ln>
            <a:effectLst/>
          </p:spPr>
          <p:txBody>
            <a:bodyPr/>
            <a:lstStyle/>
            <a:p>
              <a:endParaRPr lang="en-US"/>
            </a:p>
          </p:txBody>
        </p:sp>
        <p:sp>
          <p:nvSpPr>
            <p:cNvPr id="213045" name="Line 53"/>
            <p:cNvSpPr>
              <a:spLocks noChangeShapeType="1"/>
            </p:cNvSpPr>
            <p:nvPr/>
          </p:nvSpPr>
          <p:spPr bwMode="auto">
            <a:xfrm flipV="1">
              <a:off x="5404" y="3778"/>
              <a:ext cx="46" cy="107"/>
            </a:xfrm>
            <a:prstGeom prst="line">
              <a:avLst/>
            </a:prstGeom>
            <a:noFill/>
            <a:ln w="12700">
              <a:solidFill>
                <a:schemeClr val="tx1"/>
              </a:solidFill>
              <a:round/>
              <a:headEnd type="none" w="sm" len="sm"/>
              <a:tailEnd type="none" w="sm" len="sm"/>
            </a:ln>
            <a:effectLst/>
          </p:spPr>
          <p:txBody>
            <a:bodyPr/>
            <a:lstStyle/>
            <a:p>
              <a:endParaRPr lang="en-US"/>
            </a:p>
          </p:txBody>
        </p:sp>
        <p:sp>
          <p:nvSpPr>
            <p:cNvPr id="213046" name="Line 54"/>
            <p:cNvSpPr>
              <a:spLocks noChangeShapeType="1"/>
            </p:cNvSpPr>
            <p:nvPr/>
          </p:nvSpPr>
          <p:spPr bwMode="auto">
            <a:xfrm flipV="1">
              <a:off x="5501" y="3778"/>
              <a:ext cx="52" cy="107"/>
            </a:xfrm>
            <a:prstGeom prst="line">
              <a:avLst/>
            </a:prstGeom>
            <a:noFill/>
            <a:ln w="12700">
              <a:solidFill>
                <a:schemeClr val="tx1"/>
              </a:solidFill>
              <a:round/>
              <a:headEnd type="none" w="sm" len="sm"/>
              <a:tailEnd type="none" w="sm" len="sm"/>
            </a:ln>
            <a:effectLst/>
          </p:spPr>
          <p:txBody>
            <a:bodyPr/>
            <a:lstStyle/>
            <a:p>
              <a:endParaRPr lang="en-US"/>
            </a:p>
          </p:txBody>
        </p:sp>
        <p:sp>
          <p:nvSpPr>
            <p:cNvPr id="213047" name="Line 55"/>
            <p:cNvSpPr>
              <a:spLocks noChangeShapeType="1"/>
            </p:cNvSpPr>
            <p:nvPr/>
          </p:nvSpPr>
          <p:spPr bwMode="auto">
            <a:xfrm flipH="1" flipV="1">
              <a:off x="5527" y="3778"/>
              <a:ext cx="58" cy="107"/>
            </a:xfrm>
            <a:prstGeom prst="line">
              <a:avLst/>
            </a:prstGeom>
            <a:noFill/>
            <a:ln w="12700">
              <a:solidFill>
                <a:schemeClr val="tx1"/>
              </a:solidFill>
              <a:round/>
              <a:headEnd type="none" w="sm" len="sm"/>
              <a:tailEnd type="none" w="sm" len="sm"/>
            </a:ln>
            <a:effectLst/>
          </p:spPr>
          <p:txBody>
            <a:bodyPr/>
            <a:lstStyle/>
            <a:p>
              <a:endParaRPr lang="en-US"/>
            </a:p>
          </p:txBody>
        </p:sp>
        <p:sp>
          <p:nvSpPr>
            <p:cNvPr id="213048" name="Line 56"/>
            <p:cNvSpPr>
              <a:spLocks noChangeShapeType="1"/>
            </p:cNvSpPr>
            <p:nvPr/>
          </p:nvSpPr>
          <p:spPr bwMode="auto">
            <a:xfrm flipH="1" flipV="1">
              <a:off x="5636" y="3805"/>
              <a:ext cx="39" cy="80"/>
            </a:xfrm>
            <a:prstGeom prst="line">
              <a:avLst/>
            </a:prstGeom>
            <a:noFill/>
            <a:ln w="12700">
              <a:solidFill>
                <a:schemeClr val="tx1"/>
              </a:solidFill>
              <a:round/>
              <a:headEnd type="none" w="sm" len="sm"/>
              <a:tailEnd type="none" w="sm" len="sm"/>
            </a:ln>
            <a:effectLst/>
          </p:spPr>
          <p:txBody>
            <a:bodyPr/>
            <a:lstStyle/>
            <a:p>
              <a:endParaRPr lang="en-US"/>
            </a:p>
          </p:txBody>
        </p:sp>
        <p:sp>
          <p:nvSpPr>
            <p:cNvPr id="213049" name="Line 57"/>
            <p:cNvSpPr>
              <a:spLocks noChangeShapeType="1"/>
            </p:cNvSpPr>
            <p:nvPr/>
          </p:nvSpPr>
          <p:spPr bwMode="auto">
            <a:xfrm>
              <a:off x="5359" y="3776"/>
              <a:ext cx="39" cy="109"/>
            </a:xfrm>
            <a:prstGeom prst="line">
              <a:avLst/>
            </a:prstGeom>
            <a:noFill/>
            <a:ln w="12700">
              <a:solidFill>
                <a:schemeClr val="tx1"/>
              </a:solidFill>
              <a:round/>
              <a:headEnd type="none" w="sm" len="sm"/>
              <a:tailEnd type="none" w="sm" len="sm"/>
            </a:ln>
            <a:effectLst/>
          </p:spPr>
          <p:txBody>
            <a:bodyPr/>
            <a:lstStyle/>
            <a:p>
              <a:endParaRPr lang="en-US"/>
            </a:p>
          </p:txBody>
        </p:sp>
        <p:sp>
          <p:nvSpPr>
            <p:cNvPr id="213050" name="Line 58"/>
            <p:cNvSpPr>
              <a:spLocks noChangeShapeType="1"/>
            </p:cNvSpPr>
            <p:nvPr/>
          </p:nvSpPr>
          <p:spPr bwMode="auto">
            <a:xfrm flipV="1">
              <a:off x="5321" y="3778"/>
              <a:ext cx="38" cy="107"/>
            </a:xfrm>
            <a:prstGeom prst="line">
              <a:avLst/>
            </a:prstGeom>
            <a:noFill/>
            <a:ln w="12700">
              <a:solidFill>
                <a:schemeClr val="tx1"/>
              </a:solidFill>
              <a:round/>
              <a:headEnd type="none" w="sm" len="sm"/>
              <a:tailEnd type="none" w="sm" len="sm"/>
            </a:ln>
            <a:effectLst/>
          </p:spPr>
          <p:txBody>
            <a:bodyPr/>
            <a:lstStyle/>
            <a:p>
              <a:endParaRPr lang="en-US"/>
            </a:p>
          </p:txBody>
        </p:sp>
        <p:sp>
          <p:nvSpPr>
            <p:cNvPr id="213051" name="Line 59"/>
            <p:cNvSpPr>
              <a:spLocks noChangeShapeType="1"/>
            </p:cNvSpPr>
            <p:nvPr/>
          </p:nvSpPr>
          <p:spPr bwMode="auto">
            <a:xfrm flipH="1" flipV="1">
              <a:off x="5167" y="3778"/>
              <a:ext cx="51" cy="107"/>
            </a:xfrm>
            <a:prstGeom prst="line">
              <a:avLst/>
            </a:prstGeom>
            <a:noFill/>
            <a:ln w="12700">
              <a:solidFill>
                <a:schemeClr val="tx1"/>
              </a:solidFill>
              <a:round/>
              <a:headEnd type="none" w="sm" len="sm"/>
              <a:tailEnd type="none" w="sm" len="sm"/>
            </a:ln>
            <a:effectLst/>
          </p:spPr>
          <p:txBody>
            <a:bodyPr/>
            <a:lstStyle/>
            <a:p>
              <a:endParaRPr lang="en-US"/>
            </a:p>
          </p:txBody>
        </p:sp>
        <p:sp>
          <p:nvSpPr>
            <p:cNvPr id="213052" name="Line 60"/>
            <p:cNvSpPr>
              <a:spLocks noChangeShapeType="1"/>
            </p:cNvSpPr>
            <p:nvPr/>
          </p:nvSpPr>
          <p:spPr bwMode="auto">
            <a:xfrm flipV="1">
              <a:off x="5133" y="3778"/>
              <a:ext cx="34" cy="107"/>
            </a:xfrm>
            <a:prstGeom prst="line">
              <a:avLst/>
            </a:prstGeom>
            <a:noFill/>
            <a:ln w="12700">
              <a:solidFill>
                <a:schemeClr val="tx1"/>
              </a:solidFill>
              <a:round/>
              <a:headEnd type="none" w="sm" len="sm"/>
              <a:tailEnd type="none" w="sm" len="sm"/>
            </a:ln>
            <a:effectLst/>
          </p:spPr>
          <p:txBody>
            <a:bodyPr/>
            <a:lstStyle/>
            <a:p>
              <a:endParaRPr lang="en-US"/>
            </a:p>
          </p:txBody>
        </p:sp>
        <p:sp>
          <p:nvSpPr>
            <p:cNvPr id="213053" name="Line 61"/>
            <p:cNvSpPr>
              <a:spLocks noChangeShapeType="1"/>
            </p:cNvSpPr>
            <p:nvPr/>
          </p:nvSpPr>
          <p:spPr bwMode="auto">
            <a:xfrm>
              <a:off x="5501" y="3671"/>
              <a:ext cx="52" cy="107"/>
            </a:xfrm>
            <a:prstGeom prst="line">
              <a:avLst/>
            </a:prstGeom>
            <a:noFill/>
            <a:ln w="12700">
              <a:solidFill>
                <a:schemeClr val="tx1"/>
              </a:solidFill>
              <a:round/>
              <a:headEnd type="none" w="sm" len="sm"/>
              <a:tailEnd type="none" w="sm" len="sm"/>
            </a:ln>
            <a:effectLst/>
          </p:spPr>
          <p:txBody>
            <a:bodyPr/>
            <a:lstStyle/>
            <a:p>
              <a:endParaRPr lang="en-US"/>
            </a:p>
          </p:txBody>
        </p:sp>
        <p:sp>
          <p:nvSpPr>
            <p:cNvPr id="213054" name="Line 62"/>
            <p:cNvSpPr>
              <a:spLocks noChangeShapeType="1"/>
            </p:cNvSpPr>
            <p:nvPr/>
          </p:nvSpPr>
          <p:spPr bwMode="auto">
            <a:xfrm>
              <a:off x="5218" y="3671"/>
              <a:ext cx="52" cy="107"/>
            </a:xfrm>
            <a:prstGeom prst="line">
              <a:avLst/>
            </a:prstGeom>
            <a:noFill/>
            <a:ln w="12700">
              <a:solidFill>
                <a:schemeClr val="tx1"/>
              </a:solidFill>
              <a:round/>
              <a:headEnd type="none" w="sm" len="sm"/>
              <a:tailEnd type="none" w="sm" len="sm"/>
            </a:ln>
            <a:effectLst/>
          </p:spPr>
          <p:txBody>
            <a:bodyPr/>
            <a:lstStyle/>
            <a:p>
              <a:endParaRPr lang="en-US"/>
            </a:p>
          </p:txBody>
        </p:sp>
        <p:sp>
          <p:nvSpPr>
            <p:cNvPr id="213055" name="Line 63"/>
            <p:cNvSpPr>
              <a:spLocks noChangeShapeType="1"/>
            </p:cNvSpPr>
            <p:nvPr/>
          </p:nvSpPr>
          <p:spPr bwMode="auto">
            <a:xfrm flipH="1">
              <a:off x="5450" y="3423"/>
              <a:ext cx="51" cy="142"/>
            </a:xfrm>
            <a:prstGeom prst="line">
              <a:avLst/>
            </a:prstGeom>
            <a:noFill/>
            <a:ln w="12700">
              <a:solidFill>
                <a:schemeClr val="tx1"/>
              </a:solidFill>
              <a:round/>
              <a:headEnd type="none" w="sm" len="sm"/>
              <a:tailEnd type="none" w="sm" len="sm"/>
            </a:ln>
            <a:effectLst/>
          </p:spPr>
          <p:txBody>
            <a:bodyPr/>
            <a:lstStyle/>
            <a:p>
              <a:endParaRPr lang="en-US"/>
            </a:p>
          </p:txBody>
        </p:sp>
        <p:sp>
          <p:nvSpPr>
            <p:cNvPr id="213056" name="Line 64"/>
            <p:cNvSpPr>
              <a:spLocks noChangeShapeType="1"/>
            </p:cNvSpPr>
            <p:nvPr/>
          </p:nvSpPr>
          <p:spPr bwMode="auto">
            <a:xfrm>
              <a:off x="5321" y="3458"/>
              <a:ext cx="89" cy="213"/>
            </a:xfrm>
            <a:prstGeom prst="line">
              <a:avLst/>
            </a:prstGeom>
            <a:noFill/>
            <a:ln w="12700">
              <a:solidFill>
                <a:schemeClr val="tx1"/>
              </a:solidFill>
              <a:round/>
              <a:headEnd type="none" w="sm" len="sm"/>
              <a:tailEnd type="none" w="sm" len="sm"/>
            </a:ln>
            <a:effectLst/>
          </p:spPr>
          <p:txBody>
            <a:bodyPr/>
            <a:lstStyle/>
            <a:p>
              <a:endParaRPr lang="en-US"/>
            </a:p>
          </p:txBody>
        </p:sp>
        <p:sp>
          <p:nvSpPr>
            <p:cNvPr id="213057" name="Line 65"/>
            <p:cNvSpPr>
              <a:spLocks noChangeShapeType="1"/>
            </p:cNvSpPr>
            <p:nvPr/>
          </p:nvSpPr>
          <p:spPr bwMode="auto">
            <a:xfrm>
              <a:off x="5270" y="3565"/>
              <a:ext cx="89" cy="213"/>
            </a:xfrm>
            <a:prstGeom prst="line">
              <a:avLst/>
            </a:prstGeom>
            <a:noFill/>
            <a:ln w="12700">
              <a:solidFill>
                <a:schemeClr val="tx1"/>
              </a:solidFill>
              <a:round/>
              <a:headEnd type="none" w="sm" len="sm"/>
              <a:tailEnd type="none" w="sm" len="sm"/>
            </a:ln>
            <a:effectLst/>
          </p:spPr>
          <p:txBody>
            <a:bodyPr/>
            <a:lstStyle/>
            <a:p>
              <a:endParaRPr lang="en-US"/>
            </a:p>
          </p:txBody>
        </p:sp>
        <p:sp>
          <p:nvSpPr>
            <p:cNvPr id="213058" name="Line 66"/>
            <p:cNvSpPr>
              <a:spLocks noChangeShapeType="1"/>
            </p:cNvSpPr>
            <p:nvPr/>
          </p:nvSpPr>
          <p:spPr bwMode="auto">
            <a:xfrm flipH="1">
              <a:off x="5437" y="3565"/>
              <a:ext cx="90" cy="213"/>
            </a:xfrm>
            <a:prstGeom prst="line">
              <a:avLst/>
            </a:prstGeom>
            <a:noFill/>
            <a:ln w="12700">
              <a:solidFill>
                <a:schemeClr val="tx1"/>
              </a:solidFill>
              <a:round/>
              <a:headEnd type="none" w="sm" len="sm"/>
              <a:tailEnd type="none" w="sm" len="sm"/>
            </a:ln>
            <a:effectLst/>
          </p:spPr>
          <p:txBody>
            <a:bodyPr/>
            <a:lstStyle/>
            <a:p>
              <a:endParaRPr lang="en-US"/>
            </a:p>
          </p:txBody>
        </p:sp>
        <p:sp>
          <p:nvSpPr>
            <p:cNvPr id="213059" name="Line 67"/>
            <p:cNvSpPr>
              <a:spLocks noChangeShapeType="1"/>
            </p:cNvSpPr>
            <p:nvPr/>
          </p:nvSpPr>
          <p:spPr bwMode="auto">
            <a:xfrm>
              <a:off x="5492" y="3434"/>
              <a:ext cx="144" cy="344"/>
            </a:xfrm>
            <a:prstGeom prst="line">
              <a:avLst/>
            </a:prstGeom>
            <a:noFill/>
            <a:ln w="12700">
              <a:solidFill>
                <a:schemeClr val="tx1"/>
              </a:solidFill>
              <a:round/>
              <a:headEnd type="none" w="sm" len="sm"/>
              <a:tailEnd type="none" w="sm" len="sm"/>
            </a:ln>
            <a:effectLst/>
          </p:spPr>
          <p:txBody>
            <a:bodyPr/>
            <a:lstStyle/>
            <a:p>
              <a:endParaRPr lang="en-US"/>
            </a:p>
          </p:txBody>
        </p:sp>
        <p:sp>
          <p:nvSpPr>
            <p:cNvPr id="213060" name="Line 68"/>
            <p:cNvSpPr>
              <a:spLocks noChangeShapeType="1"/>
            </p:cNvSpPr>
            <p:nvPr/>
          </p:nvSpPr>
          <p:spPr bwMode="auto">
            <a:xfrm flipH="1">
              <a:off x="5167" y="3434"/>
              <a:ext cx="144" cy="344"/>
            </a:xfrm>
            <a:prstGeom prst="line">
              <a:avLst/>
            </a:prstGeom>
            <a:noFill/>
            <a:ln w="12700">
              <a:solidFill>
                <a:schemeClr val="tx1"/>
              </a:solidFill>
              <a:round/>
              <a:headEnd type="none" w="sm" len="sm"/>
              <a:tailEnd type="none" w="sm" len="sm"/>
            </a:ln>
            <a:effectLst/>
          </p:spPr>
          <p:txBody>
            <a:bodyPr/>
            <a:lstStyle/>
            <a:p>
              <a:endParaRPr lang="en-US"/>
            </a:p>
          </p:txBody>
        </p:sp>
        <p:sp>
          <p:nvSpPr>
            <p:cNvPr id="213061" name="Oval 69"/>
            <p:cNvSpPr>
              <a:spLocks noChangeArrowheads="1"/>
            </p:cNvSpPr>
            <p:nvPr/>
          </p:nvSpPr>
          <p:spPr bwMode="auto">
            <a:xfrm>
              <a:off x="5378" y="3404"/>
              <a:ext cx="46"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62" name="Oval 70"/>
            <p:cNvSpPr>
              <a:spLocks noChangeArrowheads="1"/>
            </p:cNvSpPr>
            <p:nvPr/>
          </p:nvSpPr>
          <p:spPr bwMode="auto">
            <a:xfrm>
              <a:off x="5333" y="3520"/>
              <a:ext cx="45"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63" name="Oval 71"/>
            <p:cNvSpPr>
              <a:spLocks noChangeArrowheads="1"/>
            </p:cNvSpPr>
            <p:nvPr/>
          </p:nvSpPr>
          <p:spPr bwMode="auto">
            <a:xfrm>
              <a:off x="5378" y="3635"/>
              <a:ext cx="46"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64" name="Oval 72"/>
            <p:cNvSpPr>
              <a:spLocks noChangeArrowheads="1"/>
            </p:cNvSpPr>
            <p:nvPr/>
          </p:nvSpPr>
          <p:spPr bwMode="auto">
            <a:xfrm>
              <a:off x="5288" y="3635"/>
              <a:ext cx="45"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65" name="Oval 73"/>
            <p:cNvSpPr>
              <a:spLocks noChangeArrowheads="1"/>
            </p:cNvSpPr>
            <p:nvPr/>
          </p:nvSpPr>
          <p:spPr bwMode="auto">
            <a:xfrm>
              <a:off x="5468" y="3635"/>
              <a:ext cx="46"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66" name="Oval 74"/>
            <p:cNvSpPr>
              <a:spLocks noChangeArrowheads="1"/>
            </p:cNvSpPr>
            <p:nvPr/>
          </p:nvSpPr>
          <p:spPr bwMode="auto">
            <a:xfrm>
              <a:off x="5559" y="3635"/>
              <a:ext cx="45"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67" name="Oval 75"/>
            <p:cNvSpPr>
              <a:spLocks noChangeArrowheads="1"/>
            </p:cNvSpPr>
            <p:nvPr/>
          </p:nvSpPr>
          <p:spPr bwMode="auto">
            <a:xfrm>
              <a:off x="5604" y="3751"/>
              <a:ext cx="45"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68" name="Oval 76"/>
            <p:cNvSpPr>
              <a:spLocks noChangeArrowheads="1"/>
            </p:cNvSpPr>
            <p:nvPr/>
          </p:nvSpPr>
          <p:spPr bwMode="auto">
            <a:xfrm>
              <a:off x="5243" y="3751"/>
              <a:ext cx="45"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69" name="Oval 77"/>
            <p:cNvSpPr>
              <a:spLocks noChangeArrowheads="1"/>
            </p:cNvSpPr>
            <p:nvPr/>
          </p:nvSpPr>
          <p:spPr bwMode="auto">
            <a:xfrm>
              <a:off x="5469" y="3404"/>
              <a:ext cx="46"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70" name="Oval 78"/>
            <p:cNvSpPr>
              <a:spLocks noChangeArrowheads="1"/>
            </p:cNvSpPr>
            <p:nvPr/>
          </p:nvSpPr>
          <p:spPr bwMode="auto">
            <a:xfrm>
              <a:off x="5514" y="3520"/>
              <a:ext cx="45"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71" name="Oval 79"/>
            <p:cNvSpPr>
              <a:spLocks noChangeArrowheads="1"/>
            </p:cNvSpPr>
            <p:nvPr/>
          </p:nvSpPr>
          <p:spPr bwMode="auto">
            <a:xfrm>
              <a:off x="5423" y="3520"/>
              <a:ext cx="46"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72" name="Oval 80"/>
            <p:cNvSpPr>
              <a:spLocks noChangeArrowheads="1"/>
            </p:cNvSpPr>
            <p:nvPr/>
          </p:nvSpPr>
          <p:spPr bwMode="auto">
            <a:xfrm flipH="1">
              <a:off x="5198" y="3635"/>
              <a:ext cx="46"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73" name="Oval 81"/>
            <p:cNvSpPr>
              <a:spLocks noChangeArrowheads="1"/>
            </p:cNvSpPr>
            <p:nvPr/>
          </p:nvSpPr>
          <p:spPr bwMode="auto">
            <a:xfrm flipH="1">
              <a:off x="5153" y="3751"/>
              <a:ext cx="46"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74" name="Oval 82"/>
            <p:cNvSpPr>
              <a:spLocks noChangeArrowheads="1"/>
            </p:cNvSpPr>
            <p:nvPr/>
          </p:nvSpPr>
          <p:spPr bwMode="auto">
            <a:xfrm flipH="1">
              <a:off x="5288" y="3404"/>
              <a:ext cx="45"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75" name="Oval 83"/>
            <p:cNvSpPr>
              <a:spLocks noChangeArrowheads="1"/>
            </p:cNvSpPr>
            <p:nvPr/>
          </p:nvSpPr>
          <p:spPr bwMode="auto">
            <a:xfrm flipH="1">
              <a:off x="5243" y="3520"/>
              <a:ext cx="45"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76" name="Oval 84"/>
            <p:cNvSpPr>
              <a:spLocks noChangeArrowheads="1"/>
            </p:cNvSpPr>
            <p:nvPr/>
          </p:nvSpPr>
          <p:spPr bwMode="auto">
            <a:xfrm>
              <a:off x="5333" y="3751"/>
              <a:ext cx="45"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77" name="Oval 85"/>
            <p:cNvSpPr>
              <a:spLocks noChangeArrowheads="1"/>
            </p:cNvSpPr>
            <p:nvPr/>
          </p:nvSpPr>
          <p:spPr bwMode="auto">
            <a:xfrm>
              <a:off x="5423" y="3751"/>
              <a:ext cx="46"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78" name="Oval 86"/>
            <p:cNvSpPr>
              <a:spLocks noChangeArrowheads="1"/>
            </p:cNvSpPr>
            <p:nvPr/>
          </p:nvSpPr>
          <p:spPr bwMode="auto">
            <a:xfrm>
              <a:off x="5513" y="3751"/>
              <a:ext cx="46"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79" name="Oval 87"/>
            <p:cNvSpPr>
              <a:spLocks noChangeArrowheads="1"/>
            </p:cNvSpPr>
            <p:nvPr/>
          </p:nvSpPr>
          <p:spPr bwMode="auto">
            <a:xfrm>
              <a:off x="5649" y="3866"/>
              <a:ext cx="46"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80" name="Oval 88"/>
            <p:cNvSpPr>
              <a:spLocks noChangeArrowheads="1"/>
            </p:cNvSpPr>
            <p:nvPr/>
          </p:nvSpPr>
          <p:spPr bwMode="auto">
            <a:xfrm>
              <a:off x="5288" y="3866"/>
              <a:ext cx="46"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81" name="Oval 89"/>
            <p:cNvSpPr>
              <a:spLocks noChangeArrowheads="1"/>
            </p:cNvSpPr>
            <p:nvPr/>
          </p:nvSpPr>
          <p:spPr bwMode="auto">
            <a:xfrm flipH="1">
              <a:off x="5199" y="3866"/>
              <a:ext cx="45"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82" name="Oval 90"/>
            <p:cNvSpPr>
              <a:spLocks noChangeArrowheads="1"/>
            </p:cNvSpPr>
            <p:nvPr/>
          </p:nvSpPr>
          <p:spPr bwMode="auto">
            <a:xfrm>
              <a:off x="5378" y="3866"/>
              <a:ext cx="46"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83" name="Oval 91"/>
            <p:cNvSpPr>
              <a:spLocks noChangeArrowheads="1"/>
            </p:cNvSpPr>
            <p:nvPr/>
          </p:nvSpPr>
          <p:spPr bwMode="auto">
            <a:xfrm>
              <a:off x="5469" y="3866"/>
              <a:ext cx="46"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84" name="Oval 92"/>
            <p:cNvSpPr>
              <a:spLocks noChangeArrowheads="1"/>
            </p:cNvSpPr>
            <p:nvPr/>
          </p:nvSpPr>
          <p:spPr bwMode="auto">
            <a:xfrm>
              <a:off x="5559" y="3866"/>
              <a:ext cx="45"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85" name="Oval 93"/>
            <p:cNvSpPr>
              <a:spLocks noChangeArrowheads="1"/>
            </p:cNvSpPr>
            <p:nvPr/>
          </p:nvSpPr>
          <p:spPr bwMode="auto">
            <a:xfrm>
              <a:off x="5108" y="3866"/>
              <a:ext cx="46"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86" name="Oval 94"/>
            <p:cNvSpPr>
              <a:spLocks noChangeArrowheads="1"/>
            </p:cNvSpPr>
            <p:nvPr/>
          </p:nvSpPr>
          <p:spPr bwMode="auto">
            <a:xfrm>
              <a:off x="5604" y="3751"/>
              <a:ext cx="46"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87" name="Oval 95"/>
            <p:cNvSpPr>
              <a:spLocks noChangeArrowheads="1"/>
            </p:cNvSpPr>
            <p:nvPr/>
          </p:nvSpPr>
          <p:spPr bwMode="auto">
            <a:xfrm>
              <a:off x="5649" y="3866"/>
              <a:ext cx="46"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grpSp>
      <p:grpSp>
        <p:nvGrpSpPr>
          <p:cNvPr id="7" name="Group 96"/>
          <p:cNvGrpSpPr>
            <a:grpSpLocks/>
          </p:cNvGrpSpPr>
          <p:nvPr/>
        </p:nvGrpSpPr>
        <p:grpSpPr bwMode="auto">
          <a:xfrm>
            <a:off x="7505700" y="2481263"/>
            <a:ext cx="647700" cy="603250"/>
            <a:chOff x="481" y="3081"/>
            <a:chExt cx="408" cy="380"/>
          </a:xfrm>
        </p:grpSpPr>
        <p:sp>
          <p:nvSpPr>
            <p:cNvPr id="213089" name="Line 97"/>
            <p:cNvSpPr>
              <a:spLocks noChangeShapeType="1"/>
            </p:cNvSpPr>
            <p:nvPr/>
          </p:nvSpPr>
          <p:spPr bwMode="auto">
            <a:xfrm flipV="1">
              <a:off x="605" y="3365"/>
              <a:ext cx="38" cy="74"/>
            </a:xfrm>
            <a:prstGeom prst="line">
              <a:avLst/>
            </a:prstGeom>
            <a:noFill/>
            <a:ln w="12700">
              <a:solidFill>
                <a:schemeClr val="tx1"/>
              </a:solidFill>
              <a:round/>
              <a:headEnd type="none" w="sm" len="sm"/>
              <a:tailEnd type="none" w="sm" len="sm"/>
            </a:ln>
            <a:effectLst/>
          </p:spPr>
          <p:txBody>
            <a:bodyPr/>
            <a:lstStyle/>
            <a:p>
              <a:endParaRPr lang="en-US"/>
            </a:p>
          </p:txBody>
        </p:sp>
        <p:sp>
          <p:nvSpPr>
            <p:cNvPr id="213090" name="Line 98"/>
            <p:cNvSpPr>
              <a:spLocks noChangeShapeType="1"/>
            </p:cNvSpPr>
            <p:nvPr/>
          </p:nvSpPr>
          <p:spPr bwMode="auto">
            <a:xfrm flipV="1">
              <a:off x="643" y="3270"/>
              <a:ext cx="45" cy="77"/>
            </a:xfrm>
            <a:prstGeom prst="line">
              <a:avLst/>
            </a:prstGeom>
            <a:noFill/>
            <a:ln w="12700">
              <a:solidFill>
                <a:schemeClr val="tx1"/>
              </a:solidFill>
              <a:round/>
              <a:headEnd type="none" w="sm" len="sm"/>
              <a:tailEnd type="none" w="sm" len="sm"/>
            </a:ln>
            <a:effectLst/>
          </p:spPr>
          <p:txBody>
            <a:bodyPr/>
            <a:lstStyle/>
            <a:p>
              <a:endParaRPr lang="en-US"/>
            </a:p>
          </p:txBody>
        </p:sp>
        <p:sp>
          <p:nvSpPr>
            <p:cNvPr id="213091" name="Line 99"/>
            <p:cNvSpPr>
              <a:spLocks noChangeShapeType="1"/>
            </p:cNvSpPr>
            <p:nvPr/>
          </p:nvSpPr>
          <p:spPr bwMode="auto">
            <a:xfrm flipH="1">
              <a:off x="734" y="3262"/>
              <a:ext cx="51" cy="103"/>
            </a:xfrm>
            <a:prstGeom prst="line">
              <a:avLst/>
            </a:prstGeom>
            <a:noFill/>
            <a:ln w="12700">
              <a:solidFill>
                <a:schemeClr val="tx1"/>
              </a:solidFill>
              <a:round/>
              <a:headEnd type="none" w="sm" len="sm"/>
              <a:tailEnd type="none" w="sm" len="sm"/>
            </a:ln>
            <a:effectLst/>
          </p:spPr>
          <p:txBody>
            <a:bodyPr/>
            <a:lstStyle/>
            <a:p>
              <a:endParaRPr lang="en-US"/>
            </a:p>
          </p:txBody>
        </p:sp>
        <p:sp>
          <p:nvSpPr>
            <p:cNvPr id="213092" name="Line 100"/>
            <p:cNvSpPr>
              <a:spLocks noChangeShapeType="1"/>
            </p:cNvSpPr>
            <p:nvPr/>
          </p:nvSpPr>
          <p:spPr bwMode="auto">
            <a:xfrm flipH="1">
              <a:off x="689" y="3184"/>
              <a:ext cx="45" cy="78"/>
            </a:xfrm>
            <a:prstGeom prst="line">
              <a:avLst/>
            </a:prstGeom>
            <a:noFill/>
            <a:ln w="12700">
              <a:solidFill>
                <a:schemeClr val="tx1"/>
              </a:solidFill>
              <a:round/>
              <a:headEnd type="none" w="sm" len="sm"/>
              <a:tailEnd type="none" w="sm" len="sm"/>
            </a:ln>
            <a:effectLst/>
          </p:spPr>
          <p:txBody>
            <a:bodyPr/>
            <a:lstStyle/>
            <a:p>
              <a:endParaRPr lang="en-US"/>
            </a:p>
          </p:txBody>
        </p:sp>
        <p:sp>
          <p:nvSpPr>
            <p:cNvPr id="213093" name="Line 101"/>
            <p:cNvSpPr>
              <a:spLocks noChangeShapeType="1"/>
            </p:cNvSpPr>
            <p:nvPr/>
          </p:nvSpPr>
          <p:spPr bwMode="auto">
            <a:xfrm>
              <a:off x="605" y="3287"/>
              <a:ext cx="89" cy="155"/>
            </a:xfrm>
            <a:prstGeom prst="line">
              <a:avLst/>
            </a:prstGeom>
            <a:noFill/>
            <a:ln w="12700">
              <a:solidFill>
                <a:schemeClr val="tx1"/>
              </a:solidFill>
              <a:round/>
              <a:headEnd type="none" w="sm" len="sm"/>
              <a:tailEnd type="none" w="sm" len="sm"/>
            </a:ln>
            <a:effectLst/>
          </p:spPr>
          <p:txBody>
            <a:bodyPr/>
            <a:lstStyle/>
            <a:p>
              <a:endParaRPr lang="en-US"/>
            </a:p>
          </p:txBody>
        </p:sp>
        <p:sp>
          <p:nvSpPr>
            <p:cNvPr id="213094" name="Line 102"/>
            <p:cNvSpPr>
              <a:spLocks noChangeShapeType="1"/>
            </p:cNvSpPr>
            <p:nvPr/>
          </p:nvSpPr>
          <p:spPr bwMode="auto">
            <a:xfrm>
              <a:off x="553" y="3365"/>
              <a:ext cx="45" cy="77"/>
            </a:xfrm>
            <a:prstGeom prst="line">
              <a:avLst/>
            </a:prstGeom>
            <a:noFill/>
            <a:ln w="12700">
              <a:solidFill>
                <a:schemeClr val="tx1"/>
              </a:solidFill>
              <a:round/>
              <a:headEnd type="none" w="sm" len="sm"/>
              <a:tailEnd type="none" w="sm" len="sm"/>
            </a:ln>
            <a:effectLst/>
          </p:spPr>
          <p:txBody>
            <a:bodyPr/>
            <a:lstStyle/>
            <a:p>
              <a:endParaRPr lang="en-US"/>
            </a:p>
          </p:txBody>
        </p:sp>
        <p:sp>
          <p:nvSpPr>
            <p:cNvPr id="213095" name="Line 103"/>
            <p:cNvSpPr>
              <a:spLocks noChangeShapeType="1"/>
            </p:cNvSpPr>
            <p:nvPr/>
          </p:nvSpPr>
          <p:spPr bwMode="auto">
            <a:xfrm flipH="1">
              <a:off x="768" y="3365"/>
              <a:ext cx="43" cy="74"/>
            </a:xfrm>
            <a:prstGeom prst="line">
              <a:avLst/>
            </a:prstGeom>
            <a:noFill/>
            <a:ln w="12700">
              <a:solidFill>
                <a:schemeClr val="tx1"/>
              </a:solidFill>
              <a:round/>
              <a:headEnd type="none" w="sm" len="sm"/>
              <a:tailEnd type="none" w="sm" len="sm"/>
            </a:ln>
            <a:effectLst/>
          </p:spPr>
          <p:txBody>
            <a:bodyPr/>
            <a:lstStyle/>
            <a:p>
              <a:endParaRPr lang="en-US"/>
            </a:p>
          </p:txBody>
        </p:sp>
        <p:sp>
          <p:nvSpPr>
            <p:cNvPr id="213096" name="Line 104"/>
            <p:cNvSpPr>
              <a:spLocks noChangeShapeType="1"/>
            </p:cNvSpPr>
            <p:nvPr/>
          </p:nvSpPr>
          <p:spPr bwMode="auto">
            <a:xfrm>
              <a:off x="682" y="3107"/>
              <a:ext cx="189" cy="328"/>
            </a:xfrm>
            <a:prstGeom prst="line">
              <a:avLst/>
            </a:prstGeom>
            <a:noFill/>
            <a:ln w="12700">
              <a:solidFill>
                <a:schemeClr val="tx1"/>
              </a:solidFill>
              <a:round/>
              <a:headEnd type="none" w="sm" len="sm"/>
              <a:tailEnd type="none" w="sm" len="sm"/>
            </a:ln>
            <a:effectLst/>
          </p:spPr>
          <p:txBody>
            <a:bodyPr/>
            <a:lstStyle/>
            <a:p>
              <a:endParaRPr lang="en-US"/>
            </a:p>
          </p:txBody>
        </p:sp>
        <p:sp>
          <p:nvSpPr>
            <p:cNvPr id="213097" name="Line 105"/>
            <p:cNvSpPr>
              <a:spLocks noChangeShapeType="1"/>
            </p:cNvSpPr>
            <p:nvPr/>
          </p:nvSpPr>
          <p:spPr bwMode="auto">
            <a:xfrm flipH="1">
              <a:off x="494" y="3107"/>
              <a:ext cx="194" cy="335"/>
            </a:xfrm>
            <a:prstGeom prst="line">
              <a:avLst/>
            </a:prstGeom>
            <a:noFill/>
            <a:ln w="12700">
              <a:solidFill>
                <a:schemeClr val="tx1"/>
              </a:solidFill>
              <a:round/>
              <a:headEnd type="none" w="sm" len="sm"/>
              <a:tailEnd type="none" w="sm" len="sm"/>
            </a:ln>
            <a:effectLst/>
          </p:spPr>
          <p:txBody>
            <a:bodyPr/>
            <a:lstStyle/>
            <a:p>
              <a:endParaRPr lang="en-US"/>
            </a:p>
          </p:txBody>
        </p:sp>
        <p:sp>
          <p:nvSpPr>
            <p:cNvPr id="213098" name="Oval 106"/>
            <p:cNvSpPr>
              <a:spLocks noChangeArrowheads="1"/>
            </p:cNvSpPr>
            <p:nvPr/>
          </p:nvSpPr>
          <p:spPr bwMode="auto">
            <a:xfrm>
              <a:off x="662" y="3081"/>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099" name="Oval 107"/>
            <p:cNvSpPr>
              <a:spLocks noChangeArrowheads="1"/>
            </p:cNvSpPr>
            <p:nvPr/>
          </p:nvSpPr>
          <p:spPr bwMode="auto">
            <a:xfrm>
              <a:off x="708" y="3164"/>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00" name="Oval 108"/>
            <p:cNvSpPr>
              <a:spLocks noChangeArrowheads="1"/>
            </p:cNvSpPr>
            <p:nvPr/>
          </p:nvSpPr>
          <p:spPr bwMode="auto">
            <a:xfrm>
              <a:off x="617" y="3164"/>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01" name="Oval 109"/>
            <p:cNvSpPr>
              <a:spLocks noChangeArrowheads="1"/>
            </p:cNvSpPr>
            <p:nvPr/>
          </p:nvSpPr>
          <p:spPr bwMode="auto">
            <a:xfrm>
              <a:off x="662" y="3248"/>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02" name="Oval 110"/>
            <p:cNvSpPr>
              <a:spLocks noChangeArrowheads="1"/>
            </p:cNvSpPr>
            <p:nvPr/>
          </p:nvSpPr>
          <p:spPr bwMode="auto">
            <a:xfrm>
              <a:off x="617" y="3332"/>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03" name="Oval 111"/>
            <p:cNvSpPr>
              <a:spLocks noChangeArrowheads="1"/>
            </p:cNvSpPr>
            <p:nvPr/>
          </p:nvSpPr>
          <p:spPr bwMode="auto">
            <a:xfrm>
              <a:off x="662" y="3416"/>
              <a:ext cx="46" cy="4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04" name="Oval 112"/>
            <p:cNvSpPr>
              <a:spLocks noChangeArrowheads="1"/>
            </p:cNvSpPr>
            <p:nvPr/>
          </p:nvSpPr>
          <p:spPr bwMode="auto">
            <a:xfrm>
              <a:off x="572" y="3416"/>
              <a:ext cx="45" cy="4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05" name="Oval 113"/>
            <p:cNvSpPr>
              <a:spLocks noChangeArrowheads="1"/>
            </p:cNvSpPr>
            <p:nvPr/>
          </p:nvSpPr>
          <p:spPr bwMode="auto">
            <a:xfrm>
              <a:off x="753" y="3416"/>
              <a:ext cx="45" cy="4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06" name="Oval 114"/>
            <p:cNvSpPr>
              <a:spLocks noChangeArrowheads="1"/>
            </p:cNvSpPr>
            <p:nvPr/>
          </p:nvSpPr>
          <p:spPr bwMode="auto">
            <a:xfrm>
              <a:off x="843" y="3416"/>
              <a:ext cx="46" cy="4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07" name="Oval 115"/>
            <p:cNvSpPr>
              <a:spLocks noChangeArrowheads="1"/>
            </p:cNvSpPr>
            <p:nvPr/>
          </p:nvSpPr>
          <p:spPr bwMode="auto">
            <a:xfrm>
              <a:off x="753" y="3248"/>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08" name="Oval 116"/>
            <p:cNvSpPr>
              <a:spLocks noChangeArrowheads="1"/>
            </p:cNvSpPr>
            <p:nvPr/>
          </p:nvSpPr>
          <p:spPr bwMode="auto">
            <a:xfrm>
              <a:off x="798" y="3332"/>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09" name="Oval 117"/>
            <p:cNvSpPr>
              <a:spLocks noChangeArrowheads="1"/>
            </p:cNvSpPr>
            <p:nvPr/>
          </p:nvSpPr>
          <p:spPr bwMode="auto">
            <a:xfrm>
              <a:off x="708" y="3332"/>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10" name="Oval 118"/>
            <p:cNvSpPr>
              <a:spLocks noChangeArrowheads="1"/>
            </p:cNvSpPr>
            <p:nvPr/>
          </p:nvSpPr>
          <p:spPr bwMode="auto">
            <a:xfrm flipH="1">
              <a:off x="662" y="3081"/>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11" name="Oval 119"/>
            <p:cNvSpPr>
              <a:spLocks noChangeArrowheads="1"/>
            </p:cNvSpPr>
            <p:nvPr/>
          </p:nvSpPr>
          <p:spPr bwMode="auto">
            <a:xfrm flipH="1">
              <a:off x="617" y="3164"/>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12" name="Oval 120"/>
            <p:cNvSpPr>
              <a:spLocks noChangeArrowheads="1"/>
            </p:cNvSpPr>
            <p:nvPr/>
          </p:nvSpPr>
          <p:spPr bwMode="auto">
            <a:xfrm flipH="1">
              <a:off x="481" y="3416"/>
              <a:ext cx="46" cy="4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13" name="Oval 121"/>
            <p:cNvSpPr>
              <a:spLocks noChangeArrowheads="1"/>
            </p:cNvSpPr>
            <p:nvPr/>
          </p:nvSpPr>
          <p:spPr bwMode="auto">
            <a:xfrm flipH="1">
              <a:off x="572" y="3248"/>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14" name="Oval 122"/>
            <p:cNvSpPr>
              <a:spLocks noChangeArrowheads="1"/>
            </p:cNvSpPr>
            <p:nvPr/>
          </p:nvSpPr>
          <p:spPr bwMode="auto">
            <a:xfrm flipH="1">
              <a:off x="526" y="3332"/>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grpSp>
      <p:grpSp>
        <p:nvGrpSpPr>
          <p:cNvPr id="8" name="Group 123"/>
          <p:cNvGrpSpPr>
            <a:grpSpLocks/>
          </p:cNvGrpSpPr>
          <p:nvPr/>
        </p:nvGrpSpPr>
        <p:grpSpPr bwMode="auto">
          <a:xfrm>
            <a:off x="5761038" y="2479675"/>
            <a:ext cx="792162" cy="736600"/>
            <a:chOff x="325" y="2495"/>
            <a:chExt cx="499" cy="464"/>
          </a:xfrm>
        </p:grpSpPr>
        <p:sp>
          <p:nvSpPr>
            <p:cNvPr id="213116" name="Line 124"/>
            <p:cNvSpPr>
              <a:spLocks noChangeShapeType="1"/>
            </p:cNvSpPr>
            <p:nvPr/>
          </p:nvSpPr>
          <p:spPr bwMode="auto">
            <a:xfrm flipV="1">
              <a:off x="494" y="2779"/>
              <a:ext cx="38" cy="74"/>
            </a:xfrm>
            <a:prstGeom prst="line">
              <a:avLst/>
            </a:prstGeom>
            <a:noFill/>
            <a:ln w="12700">
              <a:solidFill>
                <a:schemeClr val="tx1"/>
              </a:solidFill>
              <a:round/>
              <a:headEnd type="none" w="sm" len="sm"/>
              <a:tailEnd type="none" w="sm" len="sm"/>
            </a:ln>
            <a:effectLst/>
          </p:spPr>
          <p:txBody>
            <a:bodyPr/>
            <a:lstStyle/>
            <a:p>
              <a:endParaRPr lang="en-US"/>
            </a:p>
          </p:txBody>
        </p:sp>
        <p:sp>
          <p:nvSpPr>
            <p:cNvPr id="213117" name="Line 125"/>
            <p:cNvSpPr>
              <a:spLocks noChangeShapeType="1"/>
            </p:cNvSpPr>
            <p:nvPr/>
          </p:nvSpPr>
          <p:spPr bwMode="auto">
            <a:xfrm flipV="1">
              <a:off x="532" y="2684"/>
              <a:ext cx="45" cy="77"/>
            </a:xfrm>
            <a:prstGeom prst="line">
              <a:avLst/>
            </a:prstGeom>
            <a:noFill/>
            <a:ln w="12700">
              <a:solidFill>
                <a:schemeClr val="tx1"/>
              </a:solidFill>
              <a:round/>
              <a:headEnd type="none" w="sm" len="sm"/>
              <a:tailEnd type="none" w="sm" len="sm"/>
            </a:ln>
            <a:effectLst/>
          </p:spPr>
          <p:txBody>
            <a:bodyPr/>
            <a:lstStyle/>
            <a:p>
              <a:endParaRPr lang="en-US"/>
            </a:p>
          </p:txBody>
        </p:sp>
        <p:sp>
          <p:nvSpPr>
            <p:cNvPr id="213118" name="Line 126"/>
            <p:cNvSpPr>
              <a:spLocks noChangeShapeType="1"/>
            </p:cNvSpPr>
            <p:nvPr/>
          </p:nvSpPr>
          <p:spPr bwMode="auto">
            <a:xfrm>
              <a:off x="674" y="2856"/>
              <a:ext cx="52" cy="77"/>
            </a:xfrm>
            <a:prstGeom prst="line">
              <a:avLst/>
            </a:prstGeom>
            <a:noFill/>
            <a:ln w="12700">
              <a:solidFill>
                <a:schemeClr val="tx1"/>
              </a:solidFill>
              <a:round/>
              <a:headEnd type="none" w="sm" len="sm"/>
              <a:tailEnd type="none" w="sm" len="sm"/>
            </a:ln>
            <a:effectLst/>
          </p:spPr>
          <p:txBody>
            <a:bodyPr/>
            <a:lstStyle/>
            <a:p>
              <a:endParaRPr lang="en-US"/>
            </a:p>
          </p:txBody>
        </p:sp>
        <p:sp>
          <p:nvSpPr>
            <p:cNvPr id="213119" name="Line 127"/>
            <p:cNvSpPr>
              <a:spLocks noChangeShapeType="1"/>
            </p:cNvSpPr>
            <p:nvPr/>
          </p:nvSpPr>
          <p:spPr bwMode="auto">
            <a:xfrm>
              <a:off x="391" y="2856"/>
              <a:ext cx="51" cy="77"/>
            </a:xfrm>
            <a:prstGeom prst="line">
              <a:avLst/>
            </a:prstGeom>
            <a:noFill/>
            <a:ln w="12700">
              <a:solidFill>
                <a:schemeClr val="tx1"/>
              </a:solidFill>
              <a:round/>
              <a:headEnd type="none" w="sm" len="sm"/>
              <a:tailEnd type="none" w="sm" len="sm"/>
            </a:ln>
            <a:effectLst/>
          </p:spPr>
          <p:txBody>
            <a:bodyPr/>
            <a:lstStyle/>
            <a:p>
              <a:endParaRPr lang="en-US"/>
            </a:p>
          </p:txBody>
        </p:sp>
        <p:sp>
          <p:nvSpPr>
            <p:cNvPr id="213120" name="Line 128"/>
            <p:cNvSpPr>
              <a:spLocks noChangeShapeType="1"/>
            </p:cNvSpPr>
            <p:nvPr/>
          </p:nvSpPr>
          <p:spPr bwMode="auto">
            <a:xfrm flipH="1">
              <a:off x="623" y="2676"/>
              <a:ext cx="51" cy="103"/>
            </a:xfrm>
            <a:prstGeom prst="line">
              <a:avLst/>
            </a:prstGeom>
            <a:noFill/>
            <a:ln w="12700">
              <a:solidFill>
                <a:schemeClr val="tx1"/>
              </a:solidFill>
              <a:round/>
              <a:headEnd type="none" w="sm" len="sm"/>
              <a:tailEnd type="none" w="sm" len="sm"/>
            </a:ln>
            <a:effectLst/>
          </p:spPr>
          <p:txBody>
            <a:bodyPr/>
            <a:lstStyle/>
            <a:p>
              <a:endParaRPr lang="en-US"/>
            </a:p>
          </p:txBody>
        </p:sp>
        <p:sp>
          <p:nvSpPr>
            <p:cNvPr id="213121" name="Line 129"/>
            <p:cNvSpPr>
              <a:spLocks noChangeShapeType="1"/>
            </p:cNvSpPr>
            <p:nvPr/>
          </p:nvSpPr>
          <p:spPr bwMode="auto">
            <a:xfrm flipH="1">
              <a:off x="578" y="2598"/>
              <a:ext cx="45" cy="78"/>
            </a:xfrm>
            <a:prstGeom prst="line">
              <a:avLst/>
            </a:prstGeom>
            <a:noFill/>
            <a:ln w="12700">
              <a:solidFill>
                <a:schemeClr val="tx1"/>
              </a:solidFill>
              <a:round/>
              <a:headEnd type="none" w="sm" len="sm"/>
              <a:tailEnd type="none" w="sm" len="sm"/>
            </a:ln>
            <a:effectLst/>
          </p:spPr>
          <p:txBody>
            <a:bodyPr/>
            <a:lstStyle/>
            <a:p>
              <a:endParaRPr lang="en-US"/>
            </a:p>
          </p:txBody>
        </p:sp>
        <p:sp>
          <p:nvSpPr>
            <p:cNvPr id="213122" name="Line 130"/>
            <p:cNvSpPr>
              <a:spLocks noChangeShapeType="1"/>
            </p:cNvSpPr>
            <p:nvPr/>
          </p:nvSpPr>
          <p:spPr bwMode="auto">
            <a:xfrm>
              <a:off x="494" y="2701"/>
              <a:ext cx="89" cy="155"/>
            </a:xfrm>
            <a:prstGeom prst="line">
              <a:avLst/>
            </a:prstGeom>
            <a:noFill/>
            <a:ln w="12700">
              <a:solidFill>
                <a:schemeClr val="tx1"/>
              </a:solidFill>
              <a:round/>
              <a:headEnd type="none" w="sm" len="sm"/>
              <a:tailEnd type="none" w="sm" len="sm"/>
            </a:ln>
            <a:effectLst/>
          </p:spPr>
          <p:txBody>
            <a:bodyPr/>
            <a:lstStyle/>
            <a:p>
              <a:endParaRPr lang="en-US"/>
            </a:p>
          </p:txBody>
        </p:sp>
        <p:sp>
          <p:nvSpPr>
            <p:cNvPr id="213123" name="Line 131"/>
            <p:cNvSpPr>
              <a:spLocks noChangeShapeType="1"/>
            </p:cNvSpPr>
            <p:nvPr/>
          </p:nvSpPr>
          <p:spPr bwMode="auto">
            <a:xfrm>
              <a:off x="442" y="2779"/>
              <a:ext cx="90" cy="154"/>
            </a:xfrm>
            <a:prstGeom prst="line">
              <a:avLst/>
            </a:prstGeom>
            <a:noFill/>
            <a:ln w="12700">
              <a:solidFill>
                <a:schemeClr val="tx1"/>
              </a:solidFill>
              <a:round/>
              <a:headEnd type="none" w="sm" len="sm"/>
              <a:tailEnd type="none" w="sm" len="sm"/>
            </a:ln>
            <a:effectLst/>
          </p:spPr>
          <p:txBody>
            <a:bodyPr/>
            <a:lstStyle/>
            <a:p>
              <a:endParaRPr lang="en-US"/>
            </a:p>
          </p:txBody>
        </p:sp>
        <p:sp>
          <p:nvSpPr>
            <p:cNvPr id="213124" name="Line 132"/>
            <p:cNvSpPr>
              <a:spLocks noChangeShapeType="1"/>
            </p:cNvSpPr>
            <p:nvPr/>
          </p:nvSpPr>
          <p:spPr bwMode="auto">
            <a:xfrm flipH="1">
              <a:off x="611" y="2779"/>
              <a:ext cx="89" cy="154"/>
            </a:xfrm>
            <a:prstGeom prst="line">
              <a:avLst/>
            </a:prstGeom>
            <a:noFill/>
            <a:ln w="12700">
              <a:solidFill>
                <a:schemeClr val="tx1"/>
              </a:solidFill>
              <a:round/>
              <a:headEnd type="none" w="sm" len="sm"/>
              <a:tailEnd type="none" w="sm" len="sm"/>
            </a:ln>
            <a:effectLst/>
          </p:spPr>
          <p:txBody>
            <a:bodyPr/>
            <a:lstStyle/>
            <a:p>
              <a:endParaRPr lang="en-US"/>
            </a:p>
          </p:txBody>
        </p:sp>
        <p:sp>
          <p:nvSpPr>
            <p:cNvPr id="213125" name="Line 133"/>
            <p:cNvSpPr>
              <a:spLocks noChangeShapeType="1"/>
            </p:cNvSpPr>
            <p:nvPr/>
          </p:nvSpPr>
          <p:spPr bwMode="auto">
            <a:xfrm>
              <a:off x="571" y="2521"/>
              <a:ext cx="238" cy="412"/>
            </a:xfrm>
            <a:prstGeom prst="line">
              <a:avLst/>
            </a:prstGeom>
            <a:noFill/>
            <a:ln w="12700">
              <a:solidFill>
                <a:schemeClr val="tx1"/>
              </a:solidFill>
              <a:round/>
              <a:headEnd type="none" w="sm" len="sm"/>
              <a:tailEnd type="none" w="sm" len="sm"/>
            </a:ln>
            <a:effectLst/>
          </p:spPr>
          <p:txBody>
            <a:bodyPr/>
            <a:lstStyle/>
            <a:p>
              <a:endParaRPr lang="en-US"/>
            </a:p>
          </p:txBody>
        </p:sp>
        <p:sp>
          <p:nvSpPr>
            <p:cNvPr id="213126" name="Line 134"/>
            <p:cNvSpPr>
              <a:spLocks noChangeShapeType="1"/>
            </p:cNvSpPr>
            <p:nvPr/>
          </p:nvSpPr>
          <p:spPr bwMode="auto">
            <a:xfrm flipH="1">
              <a:off x="339" y="2521"/>
              <a:ext cx="238" cy="412"/>
            </a:xfrm>
            <a:prstGeom prst="line">
              <a:avLst/>
            </a:prstGeom>
            <a:noFill/>
            <a:ln w="12700">
              <a:solidFill>
                <a:schemeClr val="tx1"/>
              </a:solidFill>
              <a:round/>
              <a:headEnd type="none" w="sm" len="sm"/>
              <a:tailEnd type="none" w="sm" len="sm"/>
            </a:ln>
            <a:effectLst/>
          </p:spPr>
          <p:txBody>
            <a:bodyPr/>
            <a:lstStyle/>
            <a:p>
              <a:endParaRPr lang="en-US"/>
            </a:p>
          </p:txBody>
        </p:sp>
        <p:sp>
          <p:nvSpPr>
            <p:cNvPr id="213127" name="Oval 135"/>
            <p:cNvSpPr>
              <a:spLocks noChangeArrowheads="1"/>
            </p:cNvSpPr>
            <p:nvPr/>
          </p:nvSpPr>
          <p:spPr bwMode="auto">
            <a:xfrm>
              <a:off x="551" y="2495"/>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28" name="Oval 136"/>
            <p:cNvSpPr>
              <a:spLocks noChangeArrowheads="1"/>
            </p:cNvSpPr>
            <p:nvPr/>
          </p:nvSpPr>
          <p:spPr bwMode="auto">
            <a:xfrm>
              <a:off x="597" y="2578"/>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29" name="Oval 137"/>
            <p:cNvSpPr>
              <a:spLocks noChangeArrowheads="1"/>
            </p:cNvSpPr>
            <p:nvPr/>
          </p:nvSpPr>
          <p:spPr bwMode="auto">
            <a:xfrm>
              <a:off x="506" y="2578"/>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30" name="Oval 138"/>
            <p:cNvSpPr>
              <a:spLocks noChangeArrowheads="1"/>
            </p:cNvSpPr>
            <p:nvPr/>
          </p:nvSpPr>
          <p:spPr bwMode="auto">
            <a:xfrm>
              <a:off x="551" y="2662"/>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31" name="Oval 139"/>
            <p:cNvSpPr>
              <a:spLocks noChangeArrowheads="1"/>
            </p:cNvSpPr>
            <p:nvPr/>
          </p:nvSpPr>
          <p:spPr bwMode="auto">
            <a:xfrm>
              <a:off x="506" y="2746"/>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32" name="Oval 140"/>
            <p:cNvSpPr>
              <a:spLocks noChangeArrowheads="1"/>
            </p:cNvSpPr>
            <p:nvPr/>
          </p:nvSpPr>
          <p:spPr bwMode="auto">
            <a:xfrm>
              <a:off x="551" y="2830"/>
              <a:ext cx="46" cy="4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33" name="Oval 141"/>
            <p:cNvSpPr>
              <a:spLocks noChangeArrowheads="1"/>
            </p:cNvSpPr>
            <p:nvPr/>
          </p:nvSpPr>
          <p:spPr bwMode="auto">
            <a:xfrm>
              <a:off x="461" y="2830"/>
              <a:ext cx="45" cy="4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34" name="Oval 142"/>
            <p:cNvSpPr>
              <a:spLocks noChangeArrowheads="1"/>
            </p:cNvSpPr>
            <p:nvPr/>
          </p:nvSpPr>
          <p:spPr bwMode="auto">
            <a:xfrm>
              <a:off x="642" y="2830"/>
              <a:ext cx="45" cy="4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35" name="Oval 143"/>
            <p:cNvSpPr>
              <a:spLocks noChangeArrowheads="1"/>
            </p:cNvSpPr>
            <p:nvPr/>
          </p:nvSpPr>
          <p:spPr bwMode="auto">
            <a:xfrm>
              <a:off x="732" y="2830"/>
              <a:ext cx="46" cy="4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36" name="Oval 144"/>
            <p:cNvSpPr>
              <a:spLocks noChangeArrowheads="1"/>
            </p:cNvSpPr>
            <p:nvPr/>
          </p:nvSpPr>
          <p:spPr bwMode="auto">
            <a:xfrm>
              <a:off x="778" y="2914"/>
              <a:ext cx="45" cy="4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37" name="Oval 145"/>
            <p:cNvSpPr>
              <a:spLocks noChangeArrowheads="1"/>
            </p:cNvSpPr>
            <p:nvPr/>
          </p:nvSpPr>
          <p:spPr bwMode="auto">
            <a:xfrm>
              <a:off x="415" y="2914"/>
              <a:ext cx="46" cy="4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38" name="Oval 146"/>
            <p:cNvSpPr>
              <a:spLocks noChangeArrowheads="1"/>
            </p:cNvSpPr>
            <p:nvPr/>
          </p:nvSpPr>
          <p:spPr bwMode="auto">
            <a:xfrm>
              <a:off x="642" y="2662"/>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39" name="Oval 147"/>
            <p:cNvSpPr>
              <a:spLocks noChangeArrowheads="1"/>
            </p:cNvSpPr>
            <p:nvPr/>
          </p:nvSpPr>
          <p:spPr bwMode="auto">
            <a:xfrm>
              <a:off x="687" y="2746"/>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40" name="Oval 148"/>
            <p:cNvSpPr>
              <a:spLocks noChangeArrowheads="1"/>
            </p:cNvSpPr>
            <p:nvPr/>
          </p:nvSpPr>
          <p:spPr bwMode="auto">
            <a:xfrm>
              <a:off x="597" y="2746"/>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41" name="Oval 149"/>
            <p:cNvSpPr>
              <a:spLocks noChangeArrowheads="1"/>
            </p:cNvSpPr>
            <p:nvPr/>
          </p:nvSpPr>
          <p:spPr bwMode="auto">
            <a:xfrm flipH="1">
              <a:off x="551" y="2495"/>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42" name="Oval 150"/>
            <p:cNvSpPr>
              <a:spLocks noChangeArrowheads="1"/>
            </p:cNvSpPr>
            <p:nvPr/>
          </p:nvSpPr>
          <p:spPr bwMode="auto">
            <a:xfrm flipH="1">
              <a:off x="506" y="2578"/>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43" name="Oval 151"/>
            <p:cNvSpPr>
              <a:spLocks noChangeArrowheads="1"/>
            </p:cNvSpPr>
            <p:nvPr/>
          </p:nvSpPr>
          <p:spPr bwMode="auto">
            <a:xfrm flipH="1">
              <a:off x="370" y="2830"/>
              <a:ext cx="46" cy="4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44" name="Oval 152"/>
            <p:cNvSpPr>
              <a:spLocks noChangeArrowheads="1"/>
            </p:cNvSpPr>
            <p:nvPr/>
          </p:nvSpPr>
          <p:spPr bwMode="auto">
            <a:xfrm flipH="1">
              <a:off x="325" y="2914"/>
              <a:ext cx="46" cy="4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45" name="Oval 153"/>
            <p:cNvSpPr>
              <a:spLocks noChangeArrowheads="1"/>
            </p:cNvSpPr>
            <p:nvPr/>
          </p:nvSpPr>
          <p:spPr bwMode="auto">
            <a:xfrm flipH="1">
              <a:off x="461" y="2662"/>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46" name="Oval 154"/>
            <p:cNvSpPr>
              <a:spLocks noChangeArrowheads="1"/>
            </p:cNvSpPr>
            <p:nvPr/>
          </p:nvSpPr>
          <p:spPr bwMode="auto">
            <a:xfrm flipH="1">
              <a:off x="415" y="2746"/>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47" name="Oval 155"/>
            <p:cNvSpPr>
              <a:spLocks noChangeArrowheads="1"/>
            </p:cNvSpPr>
            <p:nvPr/>
          </p:nvSpPr>
          <p:spPr bwMode="auto">
            <a:xfrm>
              <a:off x="506" y="2914"/>
              <a:ext cx="45" cy="4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48" name="Oval 156"/>
            <p:cNvSpPr>
              <a:spLocks noChangeArrowheads="1"/>
            </p:cNvSpPr>
            <p:nvPr/>
          </p:nvSpPr>
          <p:spPr bwMode="auto">
            <a:xfrm>
              <a:off x="597" y="2914"/>
              <a:ext cx="45" cy="4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49" name="Oval 157"/>
            <p:cNvSpPr>
              <a:spLocks noChangeArrowheads="1"/>
            </p:cNvSpPr>
            <p:nvPr/>
          </p:nvSpPr>
          <p:spPr bwMode="auto">
            <a:xfrm>
              <a:off x="687" y="2914"/>
              <a:ext cx="45" cy="4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50" name="Oval 158"/>
            <p:cNvSpPr>
              <a:spLocks noChangeArrowheads="1"/>
            </p:cNvSpPr>
            <p:nvPr/>
          </p:nvSpPr>
          <p:spPr bwMode="auto">
            <a:xfrm>
              <a:off x="778" y="2914"/>
              <a:ext cx="46" cy="4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grpSp>
      <p:grpSp>
        <p:nvGrpSpPr>
          <p:cNvPr id="9" name="Group 159"/>
          <p:cNvGrpSpPr>
            <a:grpSpLocks/>
          </p:cNvGrpSpPr>
          <p:nvPr/>
        </p:nvGrpSpPr>
        <p:grpSpPr bwMode="auto">
          <a:xfrm>
            <a:off x="5976938" y="2479675"/>
            <a:ext cx="360362" cy="338138"/>
            <a:chOff x="939" y="3443"/>
            <a:chExt cx="227" cy="213"/>
          </a:xfrm>
        </p:grpSpPr>
        <p:sp>
          <p:nvSpPr>
            <p:cNvPr id="213152" name="Line 160"/>
            <p:cNvSpPr>
              <a:spLocks noChangeShapeType="1"/>
            </p:cNvSpPr>
            <p:nvPr/>
          </p:nvSpPr>
          <p:spPr bwMode="auto">
            <a:xfrm flipH="1">
              <a:off x="1056" y="3546"/>
              <a:ext cx="45" cy="78"/>
            </a:xfrm>
            <a:prstGeom prst="line">
              <a:avLst/>
            </a:prstGeom>
            <a:noFill/>
            <a:ln w="12700">
              <a:solidFill>
                <a:schemeClr val="tx1"/>
              </a:solidFill>
              <a:round/>
              <a:headEnd type="none" w="sm" len="sm"/>
              <a:tailEnd type="none" w="sm" len="sm"/>
            </a:ln>
            <a:effectLst/>
          </p:spPr>
          <p:txBody>
            <a:bodyPr/>
            <a:lstStyle/>
            <a:p>
              <a:endParaRPr lang="en-US"/>
            </a:p>
          </p:txBody>
        </p:sp>
        <p:sp>
          <p:nvSpPr>
            <p:cNvPr id="213153" name="Line 161"/>
            <p:cNvSpPr>
              <a:spLocks noChangeShapeType="1"/>
            </p:cNvSpPr>
            <p:nvPr/>
          </p:nvSpPr>
          <p:spPr bwMode="auto">
            <a:xfrm>
              <a:off x="1049" y="3469"/>
              <a:ext cx="89" cy="155"/>
            </a:xfrm>
            <a:prstGeom prst="line">
              <a:avLst/>
            </a:prstGeom>
            <a:noFill/>
            <a:ln w="12700">
              <a:solidFill>
                <a:schemeClr val="tx1"/>
              </a:solidFill>
              <a:round/>
              <a:headEnd type="none" w="sm" len="sm"/>
              <a:tailEnd type="none" w="sm" len="sm"/>
            </a:ln>
            <a:effectLst/>
          </p:spPr>
          <p:txBody>
            <a:bodyPr/>
            <a:lstStyle/>
            <a:p>
              <a:endParaRPr lang="en-US"/>
            </a:p>
          </p:txBody>
        </p:sp>
        <p:sp>
          <p:nvSpPr>
            <p:cNvPr id="213154" name="Line 162"/>
            <p:cNvSpPr>
              <a:spLocks noChangeShapeType="1"/>
            </p:cNvSpPr>
            <p:nvPr/>
          </p:nvSpPr>
          <p:spPr bwMode="auto">
            <a:xfrm flipH="1">
              <a:off x="965" y="3469"/>
              <a:ext cx="90" cy="155"/>
            </a:xfrm>
            <a:prstGeom prst="line">
              <a:avLst/>
            </a:prstGeom>
            <a:noFill/>
            <a:ln w="12700">
              <a:solidFill>
                <a:schemeClr val="tx1"/>
              </a:solidFill>
              <a:round/>
              <a:headEnd type="none" w="sm" len="sm"/>
              <a:tailEnd type="none" w="sm" len="sm"/>
            </a:ln>
            <a:effectLst/>
          </p:spPr>
          <p:txBody>
            <a:bodyPr/>
            <a:lstStyle/>
            <a:p>
              <a:endParaRPr lang="en-US"/>
            </a:p>
          </p:txBody>
        </p:sp>
        <p:sp>
          <p:nvSpPr>
            <p:cNvPr id="213155" name="Oval 163"/>
            <p:cNvSpPr>
              <a:spLocks noChangeArrowheads="1"/>
            </p:cNvSpPr>
            <p:nvPr/>
          </p:nvSpPr>
          <p:spPr bwMode="auto">
            <a:xfrm>
              <a:off x="1029" y="3443"/>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56" name="Oval 164"/>
            <p:cNvSpPr>
              <a:spLocks noChangeArrowheads="1"/>
            </p:cNvSpPr>
            <p:nvPr/>
          </p:nvSpPr>
          <p:spPr bwMode="auto">
            <a:xfrm>
              <a:off x="1075" y="3526"/>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57" name="Oval 165"/>
            <p:cNvSpPr>
              <a:spLocks noChangeArrowheads="1"/>
            </p:cNvSpPr>
            <p:nvPr/>
          </p:nvSpPr>
          <p:spPr bwMode="auto">
            <a:xfrm>
              <a:off x="984" y="3526"/>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58" name="Oval 166"/>
            <p:cNvSpPr>
              <a:spLocks noChangeArrowheads="1"/>
            </p:cNvSpPr>
            <p:nvPr/>
          </p:nvSpPr>
          <p:spPr bwMode="auto">
            <a:xfrm>
              <a:off x="1029" y="3610"/>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59" name="Oval 167"/>
            <p:cNvSpPr>
              <a:spLocks noChangeArrowheads="1"/>
            </p:cNvSpPr>
            <p:nvPr/>
          </p:nvSpPr>
          <p:spPr bwMode="auto">
            <a:xfrm>
              <a:off x="1120" y="3610"/>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60" name="Oval 168"/>
            <p:cNvSpPr>
              <a:spLocks noChangeArrowheads="1"/>
            </p:cNvSpPr>
            <p:nvPr/>
          </p:nvSpPr>
          <p:spPr bwMode="auto">
            <a:xfrm flipH="1">
              <a:off x="1029" y="3443"/>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61" name="Oval 169"/>
            <p:cNvSpPr>
              <a:spLocks noChangeArrowheads="1"/>
            </p:cNvSpPr>
            <p:nvPr/>
          </p:nvSpPr>
          <p:spPr bwMode="auto">
            <a:xfrm flipH="1">
              <a:off x="984" y="3526"/>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62" name="Oval 170"/>
            <p:cNvSpPr>
              <a:spLocks noChangeArrowheads="1"/>
            </p:cNvSpPr>
            <p:nvPr/>
          </p:nvSpPr>
          <p:spPr bwMode="auto">
            <a:xfrm flipH="1">
              <a:off x="939" y="3610"/>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grpSp>
      <p:grpSp>
        <p:nvGrpSpPr>
          <p:cNvPr id="10" name="Group 171"/>
          <p:cNvGrpSpPr>
            <a:grpSpLocks/>
          </p:cNvGrpSpPr>
          <p:nvPr/>
        </p:nvGrpSpPr>
        <p:grpSpPr bwMode="auto">
          <a:xfrm>
            <a:off x="3990975" y="2479675"/>
            <a:ext cx="935038" cy="869950"/>
            <a:chOff x="514" y="1440"/>
            <a:chExt cx="1096" cy="1020"/>
          </a:xfrm>
        </p:grpSpPr>
        <p:sp>
          <p:nvSpPr>
            <p:cNvPr id="213164" name="Line 172"/>
            <p:cNvSpPr>
              <a:spLocks noChangeShapeType="1"/>
            </p:cNvSpPr>
            <p:nvPr/>
          </p:nvSpPr>
          <p:spPr bwMode="auto">
            <a:xfrm flipV="1">
              <a:off x="912" y="1968"/>
              <a:ext cx="71" cy="139"/>
            </a:xfrm>
            <a:prstGeom prst="line">
              <a:avLst/>
            </a:prstGeom>
            <a:noFill/>
            <a:ln w="12700">
              <a:solidFill>
                <a:schemeClr val="tx1"/>
              </a:solidFill>
              <a:round/>
              <a:headEnd type="none" w="sm" len="sm"/>
              <a:tailEnd type="none" w="sm" len="sm"/>
            </a:ln>
            <a:effectLst/>
          </p:spPr>
          <p:txBody>
            <a:bodyPr/>
            <a:lstStyle/>
            <a:p>
              <a:endParaRPr lang="en-US"/>
            </a:p>
          </p:txBody>
        </p:sp>
        <p:sp>
          <p:nvSpPr>
            <p:cNvPr id="213165" name="Line 173"/>
            <p:cNvSpPr>
              <a:spLocks noChangeShapeType="1"/>
            </p:cNvSpPr>
            <p:nvPr/>
          </p:nvSpPr>
          <p:spPr bwMode="auto">
            <a:xfrm flipV="1">
              <a:off x="983" y="1791"/>
              <a:ext cx="84" cy="144"/>
            </a:xfrm>
            <a:prstGeom prst="line">
              <a:avLst/>
            </a:prstGeom>
            <a:noFill/>
            <a:ln w="12700">
              <a:solidFill>
                <a:schemeClr val="tx1"/>
              </a:solidFill>
              <a:round/>
              <a:headEnd type="none" w="sm" len="sm"/>
              <a:tailEnd type="none" w="sm" len="sm"/>
            </a:ln>
            <a:effectLst/>
          </p:spPr>
          <p:txBody>
            <a:bodyPr/>
            <a:lstStyle/>
            <a:p>
              <a:endParaRPr lang="en-US"/>
            </a:p>
          </p:txBody>
        </p:sp>
        <p:sp>
          <p:nvSpPr>
            <p:cNvPr id="213166" name="Line 174"/>
            <p:cNvSpPr>
              <a:spLocks noChangeShapeType="1"/>
            </p:cNvSpPr>
            <p:nvPr/>
          </p:nvSpPr>
          <p:spPr bwMode="auto">
            <a:xfrm flipV="1">
              <a:off x="720" y="2256"/>
              <a:ext cx="96" cy="144"/>
            </a:xfrm>
            <a:prstGeom prst="line">
              <a:avLst/>
            </a:prstGeom>
            <a:noFill/>
            <a:ln w="12700">
              <a:solidFill>
                <a:schemeClr val="tx1"/>
              </a:solidFill>
              <a:round/>
              <a:headEnd type="none" w="sm" len="sm"/>
              <a:tailEnd type="none" w="sm" len="sm"/>
            </a:ln>
            <a:effectLst/>
          </p:spPr>
          <p:txBody>
            <a:bodyPr/>
            <a:lstStyle/>
            <a:p>
              <a:endParaRPr lang="en-US"/>
            </a:p>
          </p:txBody>
        </p:sp>
        <p:sp>
          <p:nvSpPr>
            <p:cNvPr id="213167" name="Line 175"/>
            <p:cNvSpPr>
              <a:spLocks noChangeShapeType="1"/>
            </p:cNvSpPr>
            <p:nvPr/>
          </p:nvSpPr>
          <p:spPr bwMode="auto">
            <a:xfrm flipV="1">
              <a:off x="1067" y="2256"/>
              <a:ext cx="85" cy="144"/>
            </a:xfrm>
            <a:prstGeom prst="line">
              <a:avLst/>
            </a:prstGeom>
            <a:noFill/>
            <a:ln w="12700">
              <a:solidFill>
                <a:schemeClr val="tx1"/>
              </a:solidFill>
              <a:round/>
              <a:headEnd type="none" w="sm" len="sm"/>
              <a:tailEnd type="none" w="sm" len="sm"/>
            </a:ln>
            <a:effectLst/>
          </p:spPr>
          <p:txBody>
            <a:bodyPr/>
            <a:lstStyle/>
            <a:p>
              <a:endParaRPr lang="en-US"/>
            </a:p>
          </p:txBody>
        </p:sp>
        <p:sp>
          <p:nvSpPr>
            <p:cNvPr id="213168" name="Line 176"/>
            <p:cNvSpPr>
              <a:spLocks noChangeShapeType="1"/>
            </p:cNvSpPr>
            <p:nvPr/>
          </p:nvSpPr>
          <p:spPr bwMode="auto">
            <a:xfrm flipV="1">
              <a:off x="1248" y="2256"/>
              <a:ext cx="96" cy="144"/>
            </a:xfrm>
            <a:prstGeom prst="line">
              <a:avLst/>
            </a:prstGeom>
            <a:noFill/>
            <a:ln w="12700">
              <a:solidFill>
                <a:schemeClr val="tx1"/>
              </a:solidFill>
              <a:round/>
              <a:headEnd type="none" w="sm" len="sm"/>
              <a:tailEnd type="none" w="sm" len="sm"/>
            </a:ln>
            <a:effectLst/>
          </p:spPr>
          <p:txBody>
            <a:bodyPr/>
            <a:lstStyle/>
            <a:p>
              <a:endParaRPr lang="en-US"/>
            </a:p>
          </p:txBody>
        </p:sp>
        <p:sp>
          <p:nvSpPr>
            <p:cNvPr id="213169" name="Line 177"/>
            <p:cNvSpPr>
              <a:spLocks noChangeShapeType="1"/>
            </p:cNvSpPr>
            <p:nvPr/>
          </p:nvSpPr>
          <p:spPr bwMode="auto">
            <a:xfrm flipH="1" flipV="1">
              <a:off x="1296" y="2256"/>
              <a:ext cx="108" cy="144"/>
            </a:xfrm>
            <a:prstGeom prst="line">
              <a:avLst/>
            </a:prstGeom>
            <a:noFill/>
            <a:ln w="12700">
              <a:solidFill>
                <a:schemeClr val="tx1"/>
              </a:solidFill>
              <a:round/>
              <a:headEnd type="none" w="sm" len="sm"/>
              <a:tailEnd type="none" w="sm" len="sm"/>
            </a:ln>
            <a:effectLst/>
          </p:spPr>
          <p:txBody>
            <a:bodyPr/>
            <a:lstStyle/>
            <a:p>
              <a:endParaRPr lang="en-US"/>
            </a:p>
          </p:txBody>
        </p:sp>
        <p:sp>
          <p:nvSpPr>
            <p:cNvPr id="213170" name="Line 178"/>
            <p:cNvSpPr>
              <a:spLocks noChangeShapeType="1"/>
            </p:cNvSpPr>
            <p:nvPr/>
          </p:nvSpPr>
          <p:spPr bwMode="auto">
            <a:xfrm flipH="1" flipV="1">
              <a:off x="1499" y="2292"/>
              <a:ext cx="73" cy="108"/>
            </a:xfrm>
            <a:prstGeom prst="line">
              <a:avLst/>
            </a:prstGeom>
            <a:noFill/>
            <a:ln w="12700">
              <a:solidFill>
                <a:schemeClr val="tx1"/>
              </a:solidFill>
              <a:round/>
              <a:headEnd type="none" w="sm" len="sm"/>
              <a:tailEnd type="none" w="sm" len="sm"/>
            </a:ln>
            <a:effectLst/>
          </p:spPr>
          <p:txBody>
            <a:bodyPr/>
            <a:lstStyle/>
            <a:p>
              <a:endParaRPr lang="en-US"/>
            </a:p>
          </p:txBody>
        </p:sp>
        <p:sp>
          <p:nvSpPr>
            <p:cNvPr id="213171" name="Line 179"/>
            <p:cNvSpPr>
              <a:spLocks noChangeShapeType="1"/>
            </p:cNvSpPr>
            <p:nvPr/>
          </p:nvSpPr>
          <p:spPr bwMode="auto">
            <a:xfrm>
              <a:off x="983" y="2253"/>
              <a:ext cx="73" cy="147"/>
            </a:xfrm>
            <a:prstGeom prst="line">
              <a:avLst/>
            </a:prstGeom>
            <a:noFill/>
            <a:ln w="12700">
              <a:solidFill>
                <a:schemeClr val="tx1"/>
              </a:solidFill>
              <a:round/>
              <a:headEnd type="none" w="sm" len="sm"/>
              <a:tailEnd type="none" w="sm" len="sm"/>
            </a:ln>
            <a:effectLst/>
          </p:spPr>
          <p:txBody>
            <a:bodyPr/>
            <a:lstStyle/>
            <a:p>
              <a:endParaRPr lang="en-US"/>
            </a:p>
          </p:txBody>
        </p:sp>
        <p:sp>
          <p:nvSpPr>
            <p:cNvPr id="213172" name="Line 180"/>
            <p:cNvSpPr>
              <a:spLocks noChangeShapeType="1"/>
            </p:cNvSpPr>
            <p:nvPr/>
          </p:nvSpPr>
          <p:spPr bwMode="auto">
            <a:xfrm flipV="1">
              <a:off x="912" y="2256"/>
              <a:ext cx="71" cy="144"/>
            </a:xfrm>
            <a:prstGeom prst="line">
              <a:avLst/>
            </a:prstGeom>
            <a:noFill/>
            <a:ln w="12700">
              <a:solidFill>
                <a:schemeClr val="tx1"/>
              </a:solidFill>
              <a:round/>
              <a:headEnd type="none" w="sm" len="sm"/>
              <a:tailEnd type="none" w="sm" len="sm"/>
            </a:ln>
            <a:effectLst/>
          </p:spPr>
          <p:txBody>
            <a:bodyPr/>
            <a:lstStyle/>
            <a:p>
              <a:endParaRPr lang="en-US"/>
            </a:p>
          </p:txBody>
        </p:sp>
        <p:sp>
          <p:nvSpPr>
            <p:cNvPr id="213173" name="Line 181"/>
            <p:cNvSpPr>
              <a:spLocks noChangeShapeType="1"/>
            </p:cNvSpPr>
            <p:nvPr/>
          </p:nvSpPr>
          <p:spPr bwMode="auto">
            <a:xfrm flipH="1" flipV="1">
              <a:off x="624" y="2256"/>
              <a:ext cx="96" cy="144"/>
            </a:xfrm>
            <a:prstGeom prst="line">
              <a:avLst/>
            </a:prstGeom>
            <a:noFill/>
            <a:ln w="12700">
              <a:solidFill>
                <a:schemeClr val="tx1"/>
              </a:solidFill>
              <a:round/>
              <a:headEnd type="none" w="sm" len="sm"/>
              <a:tailEnd type="none" w="sm" len="sm"/>
            </a:ln>
            <a:effectLst/>
          </p:spPr>
          <p:txBody>
            <a:bodyPr/>
            <a:lstStyle/>
            <a:p>
              <a:endParaRPr lang="en-US"/>
            </a:p>
          </p:txBody>
        </p:sp>
        <p:sp>
          <p:nvSpPr>
            <p:cNvPr id="213174" name="Line 182"/>
            <p:cNvSpPr>
              <a:spLocks noChangeShapeType="1"/>
            </p:cNvSpPr>
            <p:nvPr/>
          </p:nvSpPr>
          <p:spPr bwMode="auto">
            <a:xfrm flipV="1">
              <a:off x="561" y="2256"/>
              <a:ext cx="63" cy="144"/>
            </a:xfrm>
            <a:prstGeom prst="line">
              <a:avLst/>
            </a:prstGeom>
            <a:noFill/>
            <a:ln w="12700">
              <a:solidFill>
                <a:schemeClr val="tx1"/>
              </a:solidFill>
              <a:round/>
              <a:headEnd type="none" w="sm" len="sm"/>
              <a:tailEnd type="none" w="sm" len="sm"/>
            </a:ln>
            <a:effectLst/>
          </p:spPr>
          <p:txBody>
            <a:bodyPr/>
            <a:lstStyle/>
            <a:p>
              <a:endParaRPr lang="en-US"/>
            </a:p>
          </p:txBody>
        </p:sp>
        <p:sp>
          <p:nvSpPr>
            <p:cNvPr id="213175" name="Line 183"/>
            <p:cNvSpPr>
              <a:spLocks noChangeShapeType="1"/>
            </p:cNvSpPr>
            <p:nvPr/>
          </p:nvSpPr>
          <p:spPr bwMode="auto">
            <a:xfrm>
              <a:off x="1248" y="2112"/>
              <a:ext cx="96" cy="144"/>
            </a:xfrm>
            <a:prstGeom prst="line">
              <a:avLst/>
            </a:prstGeom>
            <a:noFill/>
            <a:ln w="12700">
              <a:solidFill>
                <a:schemeClr val="tx1"/>
              </a:solidFill>
              <a:round/>
              <a:headEnd type="none" w="sm" len="sm"/>
              <a:tailEnd type="none" w="sm" len="sm"/>
            </a:ln>
            <a:effectLst/>
          </p:spPr>
          <p:txBody>
            <a:bodyPr/>
            <a:lstStyle/>
            <a:p>
              <a:endParaRPr lang="en-US"/>
            </a:p>
          </p:txBody>
        </p:sp>
        <p:sp>
          <p:nvSpPr>
            <p:cNvPr id="213176" name="Line 184"/>
            <p:cNvSpPr>
              <a:spLocks noChangeShapeType="1"/>
            </p:cNvSpPr>
            <p:nvPr/>
          </p:nvSpPr>
          <p:spPr bwMode="auto">
            <a:xfrm>
              <a:off x="720" y="2112"/>
              <a:ext cx="96" cy="144"/>
            </a:xfrm>
            <a:prstGeom prst="line">
              <a:avLst/>
            </a:prstGeom>
            <a:noFill/>
            <a:ln w="12700">
              <a:solidFill>
                <a:schemeClr val="tx1"/>
              </a:solidFill>
              <a:round/>
              <a:headEnd type="none" w="sm" len="sm"/>
              <a:tailEnd type="none" w="sm" len="sm"/>
            </a:ln>
            <a:effectLst/>
          </p:spPr>
          <p:txBody>
            <a:bodyPr/>
            <a:lstStyle/>
            <a:p>
              <a:endParaRPr lang="en-US"/>
            </a:p>
          </p:txBody>
        </p:sp>
        <p:sp>
          <p:nvSpPr>
            <p:cNvPr id="213177" name="Line 185"/>
            <p:cNvSpPr>
              <a:spLocks noChangeShapeType="1"/>
            </p:cNvSpPr>
            <p:nvPr/>
          </p:nvSpPr>
          <p:spPr bwMode="auto">
            <a:xfrm flipH="1">
              <a:off x="1152" y="1776"/>
              <a:ext cx="96" cy="192"/>
            </a:xfrm>
            <a:prstGeom prst="line">
              <a:avLst/>
            </a:prstGeom>
            <a:noFill/>
            <a:ln w="12700">
              <a:solidFill>
                <a:schemeClr val="tx1"/>
              </a:solidFill>
              <a:round/>
              <a:headEnd type="none" w="sm" len="sm"/>
              <a:tailEnd type="none" w="sm" len="sm"/>
            </a:ln>
            <a:effectLst/>
          </p:spPr>
          <p:txBody>
            <a:bodyPr/>
            <a:lstStyle/>
            <a:p>
              <a:endParaRPr lang="en-US"/>
            </a:p>
          </p:txBody>
        </p:sp>
        <p:sp>
          <p:nvSpPr>
            <p:cNvPr id="213178" name="Line 186"/>
            <p:cNvSpPr>
              <a:spLocks noChangeShapeType="1"/>
            </p:cNvSpPr>
            <p:nvPr/>
          </p:nvSpPr>
          <p:spPr bwMode="auto">
            <a:xfrm flipH="1">
              <a:off x="1069" y="1632"/>
              <a:ext cx="83" cy="144"/>
            </a:xfrm>
            <a:prstGeom prst="line">
              <a:avLst/>
            </a:prstGeom>
            <a:noFill/>
            <a:ln w="12700">
              <a:solidFill>
                <a:schemeClr val="tx1"/>
              </a:solidFill>
              <a:round/>
              <a:headEnd type="none" w="sm" len="sm"/>
              <a:tailEnd type="none" w="sm" len="sm"/>
            </a:ln>
            <a:effectLst/>
          </p:spPr>
          <p:txBody>
            <a:bodyPr/>
            <a:lstStyle/>
            <a:p>
              <a:endParaRPr lang="en-US"/>
            </a:p>
          </p:txBody>
        </p:sp>
        <p:sp>
          <p:nvSpPr>
            <p:cNvPr id="213179" name="Line 187"/>
            <p:cNvSpPr>
              <a:spLocks noChangeShapeType="1"/>
            </p:cNvSpPr>
            <p:nvPr/>
          </p:nvSpPr>
          <p:spPr bwMode="auto">
            <a:xfrm>
              <a:off x="912" y="1824"/>
              <a:ext cx="166" cy="288"/>
            </a:xfrm>
            <a:prstGeom prst="line">
              <a:avLst/>
            </a:prstGeom>
            <a:noFill/>
            <a:ln w="12700">
              <a:solidFill>
                <a:schemeClr val="tx1"/>
              </a:solidFill>
              <a:round/>
              <a:headEnd type="none" w="sm" len="sm"/>
              <a:tailEnd type="none" w="sm" len="sm"/>
            </a:ln>
            <a:effectLst/>
          </p:spPr>
          <p:txBody>
            <a:bodyPr/>
            <a:lstStyle/>
            <a:p>
              <a:endParaRPr lang="en-US"/>
            </a:p>
          </p:txBody>
        </p:sp>
        <p:sp>
          <p:nvSpPr>
            <p:cNvPr id="213180" name="Line 188"/>
            <p:cNvSpPr>
              <a:spLocks noChangeShapeType="1"/>
            </p:cNvSpPr>
            <p:nvPr/>
          </p:nvSpPr>
          <p:spPr bwMode="auto">
            <a:xfrm>
              <a:off x="816" y="1968"/>
              <a:ext cx="167" cy="288"/>
            </a:xfrm>
            <a:prstGeom prst="line">
              <a:avLst/>
            </a:prstGeom>
            <a:noFill/>
            <a:ln w="12700">
              <a:solidFill>
                <a:schemeClr val="tx1"/>
              </a:solidFill>
              <a:round/>
              <a:headEnd type="none" w="sm" len="sm"/>
              <a:tailEnd type="none" w="sm" len="sm"/>
            </a:ln>
            <a:effectLst/>
          </p:spPr>
          <p:txBody>
            <a:bodyPr/>
            <a:lstStyle/>
            <a:p>
              <a:endParaRPr lang="en-US"/>
            </a:p>
          </p:txBody>
        </p:sp>
        <p:sp>
          <p:nvSpPr>
            <p:cNvPr id="213181" name="Line 189"/>
            <p:cNvSpPr>
              <a:spLocks noChangeShapeType="1"/>
            </p:cNvSpPr>
            <p:nvPr/>
          </p:nvSpPr>
          <p:spPr bwMode="auto">
            <a:xfrm flipH="1">
              <a:off x="1129" y="1968"/>
              <a:ext cx="167" cy="288"/>
            </a:xfrm>
            <a:prstGeom prst="line">
              <a:avLst/>
            </a:prstGeom>
            <a:noFill/>
            <a:ln w="12700">
              <a:solidFill>
                <a:schemeClr val="tx1"/>
              </a:solidFill>
              <a:round/>
              <a:headEnd type="none" w="sm" len="sm"/>
              <a:tailEnd type="none" w="sm" len="sm"/>
            </a:ln>
            <a:effectLst/>
          </p:spPr>
          <p:txBody>
            <a:bodyPr/>
            <a:lstStyle/>
            <a:p>
              <a:endParaRPr lang="en-US"/>
            </a:p>
          </p:txBody>
        </p:sp>
        <p:sp>
          <p:nvSpPr>
            <p:cNvPr id="213182" name="Line 190"/>
            <p:cNvSpPr>
              <a:spLocks noChangeShapeType="1"/>
            </p:cNvSpPr>
            <p:nvPr/>
          </p:nvSpPr>
          <p:spPr bwMode="auto">
            <a:xfrm>
              <a:off x="1056" y="1488"/>
              <a:ext cx="443" cy="768"/>
            </a:xfrm>
            <a:prstGeom prst="line">
              <a:avLst/>
            </a:prstGeom>
            <a:noFill/>
            <a:ln w="12700">
              <a:solidFill>
                <a:schemeClr val="tx1"/>
              </a:solidFill>
              <a:round/>
              <a:headEnd type="none" w="sm" len="sm"/>
              <a:tailEnd type="none" w="sm" len="sm"/>
            </a:ln>
            <a:effectLst/>
          </p:spPr>
          <p:txBody>
            <a:bodyPr/>
            <a:lstStyle/>
            <a:p>
              <a:endParaRPr lang="en-US"/>
            </a:p>
          </p:txBody>
        </p:sp>
        <p:sp>
          <p:nvSpPr>
            <p:cNvPr id="213183" name="Line 191"/>
            <p:cNvSpPr>
              <a:spLocks noChangeShapeType="1"/>
            </p:cNvSpPr>
            <p:nvPr/>
          </p:nvSpPr>
          <p:spPr bwMode="auto">
            <a:xfrm flipH="1">
              <a:off x="624" y="1488"/>
              <a:ext cx="443" cy="768"/>
            </a:xfrm>
            <a:prstGeom prst="line">
              <a:avLst/>
            </a:prstGeom>
            <a:noFill/>
            <a:ln w="12700">
              <a:solidFill>
                <a:schemeClr val="tx1"/>
              </a:solidFill>
              <a:round/>
              <a:headEnd type="none" w="sm" len="sm"/>
              <a:tailEnd type="none" w="sm" len="sm"/>
            </a:ln>
            <a:effectLst/>
          </p:spPr>
          <p:txBody>
            <a:bodyPr/>
            <a:lstStyle/>
            <a:p>
              <a:endParaRPr lang="en-US"/>
            </a:p>
          </p:txBody>
        </p:sp>
        <p:sp>
          <p:nvSpPr>
            <p:cNvPr id="213184" name="Oval 192"/>
            <p:cNvSpPr>
              <a:spLocks noChangeArrowheads="1"/>
            </p:cNvSpPr>
            <p:nvPr/>
          </p:nvSpPr>
          <p:spPr bwMode="auto">
            <a:xfrm>
              <a:off x="1019" y="1440"/>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85" name="Oval 193"/>
            <p:cNvSpPr>
              <a:spLocks noChangeArrowheads="1"/>
            </p:cNvSpPr>
            <p:nvPr/>
          </p:nvSpPr>
          <p:spPr bwMode="auto">
            <a:xfrm>
              <a:off x="1104" y="1595"/>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86" name="Oval 194"/>
            <p:cNvSpPr>
              <a:spLocks noChangeArrowheads="1"/>
            </p:cNvSpPr>
            <p:nvPr/>
          </p:nvSpPr>
          <p:spPr bwMode="auto">
            <a:xfrm>
              <a:off x="934" y="1595"/>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87" name="Oval 195"/>
            <p:cNvSpPr>
              <a:spLocks noChangeArrowheads="1"/>
            </p:cNvSpPr>
            <p:nvPr/>
          </p:nvSpPr>
          <p:spPr bwMode="auto">
            <a:xfrm>
              <a:off x="1019" y="1751"/>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88" name="Oval 196"/>
            <p:cNvSpPr>
              <a:spLocks noChangeArrowheads="1"/>
            </p:cNvSpPr>
            <p:nvPr/>
          </p:nvSpPr>
          <p:spPr bwMode="auto">
            <a:xfrm>
              <a:off x="934" y="1907"/>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89" name="Oval 197"/>
            <p:cNvSpPr>
              <a:spLocks noChangeArrowheads="1"/>
            </p:cNvSpPr>
            <p:nvPr/>
          </p:nvSpPr>
          <p:spPr bwMode="auto">
            <a:xfrm>
              <a:off x="1019" y="2063"/>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90" name="Oval 198"/>
            <p:cNvSpPr>
              <a:spLocks noChangeArrowheads="1"/>
            </p:cNvSpPr>
            <p:nvPr/>
          </p:nvSpPr>
          <p:spPr bwMode="auto">
            <a:xfrm>
              <a:off x="850" y="2063"/>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91" name="Oval 199"/>
            <p:cNvSpPr>
              <a:spLocks noChangeArrowheads="1"/>
            </p:cNvSpPr>
            <p:nvPr/>
          </p:nvSpPr>
          <p:spPr bwMode="auto">
            <a:xfrm>
              <a:off x="1187" y="2063"/>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92" name="Oval 200"/>
            <p:cNvSpPr>
              <a:spLocks noChangeArrowheads="1"/>
            </p:cNvSpPr>
            <p:nvPr/>
          </p:nvSpPr>
          <p:spPr bwMode="auto">
            <a:xfrm>
              <a:off x="1356" y="2063"/>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93" name="Oval 201"/>
            <p:cNvSpPr>
              <a:spLocks noChangeArrowheads="1"/>
            </p:cNvSpPr>
            <p:nvPr/>
          </p:nvSpPr>
          <p:spPr bwMode="auto">
            <a:xfrm>
              <a:off x="1440" y="2219"/>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94" name="Oval 202"/>
            <p:cNvSpPr>
              <a:spLocks noChangeArrowheads="1"/>
            </p:cNvSpPr>
            <p:nvPr/>
          </p:nvSpPr>
          <p:spPr bwMode="auto">
            <a:xfrm>
              <a:off x="766" y="2219"/>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95" name="Oval 203"/>
            <p:cNvSpPr>
              <a:spLocks noChangeArrowheads="1"/>
            </p:cNvSpPr>
            <p:nvPr/>
          </p:nvSpPr>
          <p:spPr bwMode="auto">
            <a:xfrm>
              <a:off x="1188" y="1751"/>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96" name="Oval 204"/>
            <p:cNvSpPr>
              <a:spLocks noChangeArrowheads="1"/>
            </p:cNvSpPr>
            <p:nvPr/>
          </p:nvSpPr>
          <p:spPr bwMode="auto">
            <a:xfrm>
              <a:off x="1272" y="1907"/>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97" name="Oval 205"/>
            <p:cNvSpPr>
              <a:spLocks noChangeArrowheads="1"/>
            </p:cNvSpPr>
            <p:nvPr/>
          </p:nvSpPr>
          <p:spPr bwMode="auto">
            <a:xfrm>
              <a:off x="1103" y="1907"/>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98" name="Oval 206"/>
            <p:cNvSpPr>
              <a:spLocks noChangeArrowheads="1"/>
            </p:cNvSpPr>
            <p:nvPr/>
          </p:nvSpPr>
          <p:spPr bwMode="auto">
            <a:xfrm flipH="1">
              <a:off x="1019" y="1440"/>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99" name="Oval 207"/>
            <p:cNvSpPr>
              <a:spLocks noChangeArrowheads="1"/>
            </p:cNvSpPr>
            <p:nvPr/>
          </p:nvSpPr>
          <p:spPr bwMode="auto">
            <a:xfrm flipH="1">
              <a:off x="934" y="1595"/>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00" name="Oval 208"/>
            <p:cNvSpPr>
              <a:spLocks noChangeArrowheads="1"/>
            </p:cNvSpPr>
            <p:nvPr/>
          </p:nvSpPr>
          <p:spPr bwMode="auto">
            <a:xfrm flipH="1">
              <a:off x="682" y="2063"/>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01" name="Oval 209"/>
            <p:cNvSpPr>
              <a:spLocks noChangeArrowheads="1"/>
            </p:cNvSpPr>
            <p:nvPr/>
          </p:nvSpPr>
          <p:spPr bwMode="auto">
            <a:xfrm flipH="1">
              <a:off x="598" y="2219"/>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02" name="Oval 210"/>
            <p:cNvSpPr>
              <a:spLocks noChangeArrowheads="1"/>
            </p:cNvSpPr>
            <p:nvPr/>
          </p:nvSpPr>
          <p:spPr bwMode="auto">
            <a:xfrm flipH="1">
              <a:off x="850" y="1751"/>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03" name="Oval 211"/>
            <p:cNvSpPr>
              <a:spLocks noChangeArrowheads="1"/>
            </p:cNvSpPr>
            <p:nvPr/>
          </p:nvSpPr>
          <p:spPr bwMode="auto">
            <a:xfrm flipH="1">
              <a:off x="766" y="1907"/>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04" name="Oval 212"/>
            <p:cNvSpPr>
              <a:spLocks noChangeArrowheads="1"/>
            </p:cNvSpPr>
            <p:nvPr/>
          </p:nvSpPr>
          <p:spPr bwMode="auto">
            <a:xfrm>
              <a:off x="934" y="2219"/>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05" name="Oval 213"/>
            <p:cNvSpPr>
              <a:spLocks noChangeArrowheads="1"/>
            </p:cNvSpPr>
            <p:nvPr/>
          </p:nvSpPr>
          <p:spPr bwMode="auto">
            <a:xfrm>
              <a:off x="1103" y="2219"/>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06" name="Oval 214"/>
            <p:cNvSpPr>
              <a:spLocks noChangeArrowheads="1"/>
            </p:cNvSpPr>
            <p:nvPr/>
          </p:nvSpPr>
          <p:spPr bwMode="auto">
            <a:xfrm>
              <a:off x="1271" y="2219"/>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07" name="Oval 215"/>
            <p:cNvSpPr>
              <a:spLocks noChangeArrowheads="1"/>
            </p:cNvSpPr>
            <p:nvPr/>
          </p:nvSpPr>
          <p:spPr bwMode="auto">
            <a:xfrm>
              <a:off x="1525" y="2375"/>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08" name="Oval 216"/>
            <p:cNvSpPr>
              <a:spLocks noChangeArrowheads="1"/>
            </p:cNvSpPr>
            <p:nvPr/>
          </p:nvSpPr>
          <p:spPr bwMode="auto">
            <a:xfrm>
              <a:off x="851" y="2375"/>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09" name="Oval 217"/>
            <p:cNvSpPr>
              <a:spLocks noChangeArrowheads="1"/>
            </p:cNvSpPr>
            <p:nvPr/>
          </p:nvSpPr>
          <p:spPr bwMode="auto">
            <a:xfrm flipH="1">
              <a:off x="683" y="2375"/>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10" name="Oval 218"/>
            <p:cNvSpPr>
              <a:spLocks noChangeArrowheads="1"/>
            </p:cNvSpPr>
            <p:nvPr/>
          </p:nvSpPr>
          <p:spPr bwMode="auto">
            <a:xfrm>
              <a:off x="1019" y="2375"/>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11" name="Oval 219"/>
            <p:cNvSpPr>
              <a:spLocks noChangeArrowheads="1"/>
            </p:cNvSpPr>
            <p:nvPr/>
          </p:nvSpPr>
          <p:spPr bwMode="auto">
            <a:xfrm>
              <a:off x="1188" y="2375"/>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12" name="Oval 220"/>
            <p:cNvSpPr>
              <a:spLocks noChangeArrowheads="1"/>
            </p:cNvSpPr>
            <p:nvPr/>
          </p:nvSpPr>
          <p:spPr bwMode="auto">
            <a:xfrm>
              <a:off x="1356" y="2375"/>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13" name="Oval 221"/>
            <p:cNvSpPr>
              <a:spLocks noChangeArrowheads="1"/>
            </p:cNvSpPr>
            <p:nvPr/>
          </p:nvSpPr>
          <p:spPr bwMode="auto">
            <a:xfrm>
              <a:off x="514" y="2375"/>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14" name="Oval 222"/>
            <p:cNvSpPr>
              <a:spLocks noChangeArrowheads="1"/>
            </p:cNvSpPr>
            <p:nvPr/>
          </p:nvSpPr>
          <p:spPr bwMode="auto">
            <a:xfrm>
              <a:off x="1441" y="2219"/>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15" name="Oval 223"/>
            <p:cNvSpPr>
              <a:spLocks noChangeArrowheads="1"/>
            </p:cNvSpPr>
            <p:nvPr/>
          </p:nvSpPr>
          <p:spPr bwMode="auto">
            <a:xfrm>
              <a:off x="1525" y="2375"/>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grpSp>
      <p:grpSp>
        <p:nvGrpSpPr>
          <p:cNvPr id="11" name="Group 224"/>
          <p:cNvGrpSpPr>
            <a:grpSpLocks/>
          </p:cNvGrpSpPr>
          <p:nvPr/>
        </p:nvGrpSpPr>
        <p:grpSpPr bwMode="auto">
          <a:xfrm>
            <a:off x="4205288" y="2479675"/>
            <a:ext cx="504825" cy="471488"/>
            <a:chOff x="430" y="2985"/>
            <a:chExt cx="318" cy="297"/>
          </a:xfrm>
        </p:grpSpPr>
        <p:sp>
          <p:nvSpPr>
            <p:cNvPr id="213217" name="Line 225"/>
            <p:cNvSpPr>
              <a:spLocks noChangeShapeType="1"/>
            </p:cNvSpPr>
            <p:nvPr/>
          </p:nvSpPr>
          <p:spPr bwMode="auto">
            <a:xfrm flipV="1">
              <a:off x="547" y="3174"/>
              <a:ext cx="45" cy="77"/>
            </a:xfrm>
            <a:prstGeom prst="line">
              <a:avLst/>
            </a:prstGeom>
            <a:noFill/>
            <a:ln w="12700">
              <a:solidFill>
                <a:schemeClr val="tx1"/>
              </a:solidFill>
              <a:round/>
              <a:headEnd type="none" w="sm" len="sm"/>
              <a:tailEnd type="none" w="sm" len="sm"/>
            </a:ln>
            <a:effectLst/>
          </p:spPr>
          <p:txBody>
            <a:bodyPr/>
            <a:lstStyle/>
            <a:p>
              <a:endParaRPr lang="en-US"/>
            </a:p>
          </p:txBody>
        </p:sp>
        <p:sp>
          <p:nvSpPr>
            <p:cNvPr id="213218" name="Line 226"/>
            <p:cNvSpPr>
              <a:spLocks noChangeShapeType="1"/>
            </p:cNvSpPr>
            <p:nvPr/>
          </p:nvSpPr>
          <p:spPr bwMode="auto">
            <a:xfrm flipH="1">
              <a:off x="638" y="3166"/>
              <a:ext cx="51" cy="103"/>
            </a:xfrm>
            <a:prstGeom prst="line">
              <a:avLst/>
            </a:prstGeom>
            <a:noFill/>
            <a:ln w="12700">
              <a:solidFill>
                <a:schemeClr val="tx1"/>
              </a:solidFill>
              <a:round/>
              <a:headEnd type="none" w="sm" len="sm"/>
              <a:tailEnd type="none" w="sm" len="sm"/>
            </a:ln>
            <a:effectLst/>
          </p:spPr>
          <p:txBody>
            <a:bodyPr/>
            <a:lstStyle/>
            <a:p>
              <a:endParaRPr lang="en-US"/>
            </a:p>
          </p:txBody>
        </p:sp>
        <p:sp>
          <p:nvSpPr>
            <p:cNvPr id="213219" name="Line 227"/>
            <p:cNvSpPr>
              <a:spLocks noChangeShapeType="1"/>
            </p:cNvSpPr>
            <p:nvPr/>
          </p:nvSpPr>
          <p:spPr bwMode="auto">
            <a:xfrm flipH="1">
              <a:off x="593" y="3088"/>
              <a:ext cx="45" cy="78"/>
            </a:xfrm>
            <a:prstGeom prst="line">
              <a:avLst/>
            </a:prstGeom>
            <a:noFill/>
            <a:ln w="12700">
              <a:solidFill>
                <a:schemeClr val="tx1"/>
              </a:solidFill>
              <a:round/>
              <a:headEnd type="none" w="sm" len="sm"/>
              <a:tailEnd type="none" w="sm" len="sm"/>
            </a:ln>
            <a:effectLst/>
          </p:spPr>
          <p:txBody>
            <a:bodyPr/>
            <a:lstStyle/>
            <a:p>
              <a:endParaRPr lang="en-US"/>
            </a:p>
          </p:txBody>
        </p:sp>
        <p:sp>
          <p:nvSpPr>
            <p:cNvPr id="213220" name="Line 228"/>
            <p:cNvSpPr>
              <a:spLocks noChangeShapeType="1"/>
            </p:cNvSpPr>
            <p:nvPr/>
          </p:nvSpPr>
          <p:spPr bwMode="auto">
            <a:xfrm>
              <a:off x="509" y="3191"/>
              <a:ext cx="40" cy="70"/>
            </a:xfrm>
            <a:prstGeom prst="line">
              <a:avLst/>
            </a:prstGeom>
            <a:noFill/>
            <a:ln w="12700">
              <a:solidFill>
                <a:schemeClr val="tx1"/>
              </a:solidFill>
              <a:round/>
              <a:headEnd type="none" w="sm" len="sm"/>
              <a:tailEnd type="none" w="sm" len="sm"/>
            </a:ln>
            <a:effectLst/>
          </p:spPr>
          <p:txBody>
            <a:bodyPr/>
            <a:lstStyle/>
            <a:p>
              <a:endParaRPr lang="en-US"/>
            </a:p>
          </p:txBody>
        </p:sp>
        <p:sp>
          <p:nvSpPr>
            <p:cNvPr id="213221" name="Line 229"/>
            <p:cNvSpPr>
              <a:spLocks noChangeShapeType="1"/>
            </p:cNvSpPr>
            <p:nvPr/>
          </p:nvSpPr>
          <p:spPr bwMode="auto">
            <a:xfrm>
              <a:off x="586" y="3011"/>
              <a:ext cx="138" cy="240"/>
            </a:xfrm>
            <a:prstGeom prst="line">
              <a:avLst/>
            </a:prstGeom>
            <a:noFill/>
            <a:ln w="12700">
              <a:solidFill>
                <a:schemeClr val="tx1"/>
              </a:solidFill>
              <a:round/>
              <a:headEnd type="none" w="sm" len="sm"/>
              <a:tailEnd type="none" w="sm" len="sm"/>
            </a:ln>
            <a:effectLst/>
          </p:spPr>
          <p:txBody>
            <a:bodyPr/>
            <a:lstStyle/>
            <a:p>
              <a:endParaRPr lang="en-US"/>
            </a:p>
          </p:txBody>
        </p:sp>
        <p:sp>
          <p:nvSpPr>
            <p:cNvPr id="213222" name="Line 230"/>
            <p:cNvSpPr>
              <a:spLocks noChangeShapeType="1"/>
            </p:cNvSpPr>
            <p:nvPr/>
          </p:nvSpPr>
          <p:spPr bwMode="auto">
            <a:xfrm flipH="1">
              <a:off x="453" y="3011"/>
              <a:ext cx="139" cy="240"/>
            </a:xfrm>
            <a:prstGeom prst="line">
              <a:avLst/>
            </a:prstGeom>
            <a:noFill/>
            <a:ln w="12700">
              <a:solidFill>
                <a:schemeClr val="tx1"/>
              </a:solidFill>
              <a:round/>
              <a:headEnd type="none" w="sm" len="sm"/>
              <a:tailEnd type="none" w="sm" len="sm"/>
            </a:ln>
            <a:effectLst/>
          </p:spPr>
          <p:txBody>
            <a:bodyPr/>
            <a:lstStyle/>
            <a:p>
              <a:endParaRPr lang="en-US"/>
            </a:p>
          </p:txBody>
        </p:sp>
        <p:sp>
          <p:nvSpPr>
            <p:cNvPr id="213223" name="Oval 231"/>
            <p:cNvSpPr>
              <a:spLocks noChangeArrowheads="1"/>
            </p:cNvSpPr>
            <p:nvPr/>
          </p:nvSpPr>
          <p:spPr bwMode="auto">
            <a:xfrm>
              <a:off x="566" y="2985"/>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24" name="Oval 232"/>
            <p:cNvSpPr>
              <a:spLocks noChangeArrowheads="1"/>
            </p:cNvSpPr>
            <p:nvPr/>
          </p:nvSpPr>
          <p:spPr bwMode="auto">
            <a:xfrm>
              <a:off x="612" y="3068"/>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25" name="Oval 233"/>
            <p:cNvSpPr>
              <a:spLocks noChangeArrowheads="1"/>
            </p:cNvSpPr>
            <p:nvPr/>
          </p:nvSpPr>
          <p:spPr bwMode="auto">
            <a:xfrm>
              <a:off x="521" y="3068"/>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26" name="Oval 234"/>
            <p:cNvSpPr>
              <a:spLocks noChangeArrowheads="1"/>
            </p:cNvSpPr>
            <p:nvPr/>
          </p:nvSpPr>
          <p:spPr bwMode="auto">
            <a:xfrm>
              <a:off x="566" y="3152"/>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27" name="Oval 235"/>
            <p:cNvSpPr>
              <a:spLocks noChangeArrowheads="1"/>
            </p:cNvSpPr>
            <p:nvPr/>
          </p:nvSpPr>
          <p:spPr bwMode="auto">
            <a:xfrm>
              <a:off x="521" y="3236"/>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28" name="Oval 236"/>
            <p:cNvSpPr>
              <a:spLocks noChangeArrowheads="1"/>
            </p:cNvSpPr>
            <p:nvPr/>
          </p:nvSpPr>
          <p:spPr bwMode="auto">
            <a:xfrm>
              <a:off x="657" y="3152"/>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29" name="Oval 237"/>
            <p:cNvSpPr>
              <a:spLocks noChangeArrowheads="1"/>
            </p:cNvSpPr>
            <p:nvPr/>
          </p:nvSpPr>
          <p:spPr bwMode="auto">
            <a:xfrm>
              <a:off x="702" y="3236"/>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30" name="Oval 238"/>
            <p:cNvSpPr>
              <a:spLocks noChangeArrowheads="1"/>
            </p:cNvSpPr>
            <p:nvPr/>
          </p:nvSpPr>
          <p:spPr bwMode="auto">
            <a:xfrm>
              <a:off x="612" y="3236"/>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31" name="Oval 239"/>
            <p:cNvSpPr>
              <a:spLocks noChangeArrowheads="1"/>
            </p:cNvSpPr>
            <p:nvPr/>
          </p:nvSpPr>
          <p:spPr bwMode="auto">
            <a:xfrm flipH="1">
              <a:off x="566" y="2985"/>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32" name="Oval 240"/>
            <p:cNvSpPr>
              <a:spLocks noChangeArrowheads="1"/>
            </p:cNvSpPr>
            <p:nvPr/>
          </p:nvSpPr>
          <p:spPr bwMode="auto">
            <a:xfrm flipH="1">
              <a:off x="521" y="3068"/>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33" name="Oval 241"/>
            <p:cNvSpPr>
              <a:spLocks noChangeArrowheads="1"/>
            </p:cNvSpPr>
            <p:nvPr/>
          </p:nvSpPr>
          <p:spPr bwMode="auto">
            <a:xfrm flipH="1">
              <a:off x="476" y="3152"/>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34" name="Oval 242"/>
            <p:cNvSpPr>
              <a:spLocks noChangeArrowheads="1"/>
            </p:cNvSpPr>
            <p:nvPr/>
          </p:nvSpPr>
          <p:spPr bwMode="auto">
            <a:xfrm flipH="1">
              <a:off x="430" y="3236"/>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grpSp>
      <p:grpSp>
        <p:nvGrpSpPr>
          <p:cNvPr id="12" name="Group 243"/>
          <p:cNvGrpSpPr>
            <a:grpSpLocks/>
          </p:cNvGrpSpPr>
          <p:nvPr/>
        </p:nvGrpSpPr>
        <p:grpSpPr bwMode="auto">
          <a:xfrm>
            <a:off x="4349750" y="2479675"/>
            <a:ext cx="217488" cy="204788"/>
            <a:chOff x="888" y="3347"/>
            <a:chExt cx="137" cy="129"/>
          </a:xfrm>
        </p:grpSpPr>
        <p:sp>
          <p:nvSpPr>
            <p:cNvPr id="213236" name="Line 244"/>
            <p:cNvSpPr>
              <a:spLocks noChangeShapeType="1"/>
            </p:cNvSpPr>
            <p:nvPr/>
          </p:nvSpPr>
          <p:spPr bwMode="auto">
            <a:xfrm>
              <a:off x="953" y="3373"/>
              <a:ext cx="41" cy="72"/>
            </a:xfrm>
            <a:prstGeom prst="line">
              <a:avLst/>
            </a:prstGeom>
            <a:noFill/>
            <a:ln w="12700">
              <a:solidFill>
                <a:schemeClr val="tx1"/>
              </a:solidFill>
              <a:round/>
              <a:headEnd type="none" w="sm" len="sm"/>
              <a:tailEnd type="none" w="sm" len="sm"/>
            </a:ln>
            <a:effectLst/>
          </p:spPr>
          <p:txBody>
            <a:bodyPr/>
            <a:lstStyle/>
            <a:p>
              <a:endParaRPr lang="en-US"/>
            </a:p>
          </p:txBody>
        </p:sp>
        <p:sp>
          <p:nvSpPr>
            <p:cNvPr id="213237" name="Line 245"/>
            <p:cNvSpPr>
              <a:spLocks noChangeShapeType="1"/>
            </p:cNvSpPr>
            <p:nvPr/>
          </p:nvSpPr>
          <p:spPr bwMode="auto">
            <a:xfrm flipH="1">
              <a:off x="917" y="3373"/>
              <a:ext cx="42" cy="72"/>
            </a:xfrm>
            <a:prstGeom prst="line">
              <a:avLst/>
            </a:prstGeom>
            <a:noFill/>
            <a:ln w="12700">
              <a:solidFill>
                <a:schemeClr val="tx1"/>
              </a:solidFill>
              <a:round/>
              <a:headEnd type="none" w="sm" len="sm"/>
              <a:tailEnd type="none" w="sm" len="sm"/>
            </a:ln>
            <a:effectLst/>
          </p:spPr>
          <p:txBody>
            <a:bodyPr/>
            <a:lstStyle/>
            <a:p>
              <a:endParaRPr lang="en-US"/>
            </a:p>
          </p:txBody>
        </p:sp>
        <p:sp>
          <p:nvSpPr>
            <p:cNvPr id="213238" name="Oval 246"/>
            <p:cNvSpPr>
              <a:spLocks noChangeArrowheads="1"/>
            </p:cNvSpPr>
            <p:nvPr/>
          </p:nvSpPr>
          <p:spPr bwMode="auto">
            <a:xfrm>
              <a:off x="933" y="3347"/>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39" name="Oval 247"/>
            <p:cNvSpPr>
              <a:spLocks noChangeArrowheads="1"/>
            </p:cNvSpPr>
            <p:nvPr/>
          </p:nvSpPr>
          <p:spPr bwMode="auto">
            <a:xfrm>
              <a:off x="979" y="3430"/>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40" name="Oval 248"/>
            <p:cNvSpPr>
              <a:spLocks noChangeArrowheads="1"/>
            </p:cNvSpPr>
            <p:nvPr/>
          </p:nvSpPr>
          <p:spPr bwMode="auto">
            <a:xfrm>
              <a:off x="888" y="3430"/>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41" name="Oval 249"/>
            <p:cNvSpPr>
              <a:spLocks noChangeArrowheads="1"/>
            </p:cNvSpPr>
            <p:nvPr/>
          </p:nvSpPr>
          <p:spPr bwMode="auto">
            <a:xfrm flipH="1">
              <a:off x="933" y="3347"/>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42" name="Oval 250"/>
            <p:cNvSpPr>
              <a:spLocks noChangeArrowheads="1"/>
            </p:cNvSpPr>
            <p:nvPr/>
          </p:nvSpPr>
          <p:spPr bwMode="auto">
            <a:xfrm flipH="1">
              <a:off x="888" y="3430"/>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grpSp>
      <p:sp>
        <p:nvSpPr>
          <p:cNvPr id="213243" name="Oval 251"/>
          <p:cNvSpPr>
            <a:spLocks noChangeArrowheads="1"/>
          </p:cNvSpPr>
          <p:nvPr/>
        </p:nvSpPr>
        <p:spPr bwMode="auto">
          <a:xfrm flipH="1">
            <a:off x="6121400" y="2479675"/>
            <a:ext cx="73025" cy="7302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44" name="Oval 252"/>
          <p:cNvSpPr>
            <a:spLocks noChangeArrowheads="1"/>
          </p:cNvSpPr>
          <p:nvPr/>
        </p:nvSpPr>
        <p:spPr bwMode="auto">
          <a:xfrm flipH="1">
            <a:off x="7793038" y="2481263"/>
            <a:ext cx="73025" cy="7302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grpSp>
        <p:nvGrpSpPr>
          <p:cNvPr id="13" name="Group 253"/>
          <p:cNvGrpSpPr>
            <a:grpSpLocks/>
          </p:cNvGrpSpPr>
          <p:nvPr/>
        </p:nvGrpSpPr>
        <p:grpSpPr bwMode="auto">
          <a:xfrm>
            <a:off x="7650163" y="2481263"/>
            <a:ext cx="360362" cy="338137"/>
            <a:chOff x="939" y="3443"/>
            <a:chExt cx="227" cy="213"/>
          </a:xfrm>
        </p:grpSpPr>
        <p:sp>
          <p:nvSpPr>
            <p:cNvPr id="213246" name="Line 254"/>
            <p:cNvSpPr>
              <a:spLocks noChangeShapeType="1"/>
            </p:cNvSpPr>
            <p:nvPr/>
          </p:nvSpPr>
          <p:spPr bwMode="auto">
            <a:xfrm flipH="1">
              <a:off x="1056" y="3546"/>
              <a:ext cx="45" cy="78"/>
            </a:xfrm>
            <a:prstGeom prst="line">
              <a:avLst/>
            </a:prstGeom>
            <a:noFill/>
            <a:ln w="12700">
              <a:solidFill>
                <a:schemeClr val="tx1"/>
              </a:solidFill>
              <a:round/>
              <a:headEnd type="none" w="sm" len="sm"/>
              <a:tailEnd type="none" w="sm" len="sm"/>
            </a:ln>
            <a:effectLst/>
          </p:spPr>
          <p:txBody>
            <a:bodyPr/>
            <a:lstStyle/>
            <a:p>
              <a:endParaRPr lang="en-US"/>
            </a:p>
          </p:txBody>
        </p:sp>
        <p:sp>
          <p:nvSpPr>
            <p:cNvPr id="213247" name="Line 255"/>
            <p:cNvSpPr>
              <a:spLocks noChangeShapeType="1"/>
            </p:cNvSpPr>
            <p:nvPr/>
          </p:nvSpPr>
          <p:spPr bwMode="auto">
            <a:xfrm>
              <a:off x="1049" y="3469"/>
              <a:ext cx="89" cy="155"/>
            </a:xfrm>
            <a:prstGeom prst="line">
              <a:avLst/>
            </a:prstGeom>
            <a:noFill/>
            <a:ln w="12700">
              <a:solidFill>
                <a:schemeClr val="tx1"/>
              </a:solidFill>
              <a:round/>
              <a:headEnd type="none" w="sm" len="sm"/>
              <a:tailEnd type="none" w="sm" len="sm"/>
            </a:ln>
            <a:effectLst/>
          </p:spPr>
          <p:txBody>
            <a:bodyPr/>
            <a:lstStyle/>
            <a:p>
              <a:endParaRPr lang="en-US"/>
            </a:p>
          </p:txBody>
        </p:sp>
        <p:sp>
          <p:nvSpPr>
            <p:cNvPr id="213248" name="Line 256"/>
            <p:cNvSpPr>
              <a:spLocks noChangeShapeType="1"/>
            </p:cNvSpPr>
            <p:nvPr/>
          </p:nvSpPr>
          <p:spPr bwMode="auto">
            <a:xfrm flipH="1">
              <a:off x="965" y="3469"/>
              <a:ext cx="90" cy="155"/>
            </a:xfrm>
            <a:prstGeom prst="line">
              <a:avLst/>
            </a:prstGeom>
            <a:noFill/>
            <a:ln w="12700">
              <a:solidFill>
                <a:schemeClr val="tx1"/>
              </a:solidFill>
              <a:round/>
              <a:headEnd type="none" w="sm" len="sm"/>
              <a:tailEnd type="none" w="sm" len="sm"/>
            </a:ln>
            <a:effectLst/>
          </p:spPr>
          <p:txBody>
            <a:bodyPr/>
            <a:lstStyle/>
            <a:p>
              <a:endParaRPr lang="en-US"/>
            </a:p>
          </p:txBody>
        </p:sp>
        <p:sp>
          <p:nvSpPr>
            <p:cNvPr id="213249" name="Oval 257"/>
            <p:cNvSpPr>
              <a:spLocks noChangeArrowheads="1"/>
            </p:cNvSpPr>
            <p:nvPr/>
          </p:nvSpPr>
          <p:spPr bwMode="auto">
            <a:xfrm>
              <a:off x="1029" y="3443"/>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50" name="Oval 258"/>
            <p:cNvSpPr>
              <a:spLocks noChangeArrowheads="1"/>
            </p:cNvSpPr>
            <p:nvPr/>
          </p:nvSpPr>
          <p:spPr bwMode="auto">
            <a:xfrm>
              <a:off x="1075" y="3526"/>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51" name="Oval 259"/>
            <p:cNvSpPr>
              <a:spLocks noChangeArrowheads="1"/>
            </p:cNvSpPr>
            <p:nvPr/>
          </p:nvSpPr>
          <p:spPr bwMode="auto">
            <a:xfrm>
              <a:off x="984" y="3526"/>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52" name="Oval 260"/>
            <p:cNvSpPr>
              <a:spLocks noChangeArrowheads="1"/>
            </p:cNvSpPr>
            <p:nvPr/>
          </p:nvSpPr>
          <p:spPr bwMode="auto">
            <a:xfrm>
              <a:off x="1029" y="3610"/>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53" name="Oval 261"/>
            <p:cNvSpPr>
              <a:spLocks noChangeArrowheads="1"/>
            </p:cNvSpPr>
            <p:nvPr/>
          </p:nvSpPr>
          <p:spPr bwMode="auto">
            <a:xfrm>
              <a:off x="1120" y="3610"/>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54" name="Oval 262"/>
            <p:cNvSpPr>
              <a:spLocks noChangeArrowheads="1"/>
            </p:cNvSpPr>
            <p:nvPr/>
          </p:nvSpPr>
          <p:spPr bwMode="auto">
            <a:xfrm flipH="1">
              <a:off x="1029" y="3443"/>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55" name="Oval 263"/>
            <p:cNvSpPr>
              <a:spLocks noChangeArrowheads="1"/>
            </p:cNvSpPr>
            <p:nvPr/>
          </p:nvSpPr>
          <p:spPr bwMode="auto">
            <a:xfrm flipH="1">
              <a:off x="984" y="3526"/>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56" name="Oval 264"/>
            <p:cNvSpPr>
              <a:spLocks noChangeArrowheads="1"/>
            </p:cNvSpPr>
            <p:nvPr/>
          </p:nvSpPr>
          <p:spPr bwMode="auto">
            <a:xfrm flipH="1">
              <a:off x="939" y="3610"/>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grpSp>
      <p:sp>
        <p:nvSpPr>
          <p:cNvPr id="213257" name="AutoShape 265"/>
          <p:cNvSpPr>
            <a:spLocks noChangeArrowheads="1"/>
          </p:cNvSpPr>
          <p:nvPr/>
        </p:nvSpPr>
        <p:spPr bwMode="auto">
          <a:xfrm>
            <a:off x="7251700" y="2414588"/>
            <a:ext cx="1165225" cy="971550"/>
          </a:xfrm>
          <a:prstGeom prst="triangle">
            <a:avLst>
              <a:gd name="adj" fmla="val 50000"/>
            </a:avLst>
          </a:prstGeom>
          <a:noFill/>
          <a:ln w="12700">
            <a:solidFill>
              <a:schemeClr val="tx1"/>
            </a:solidFill>
            <a:prstDash val="dash"/>
            <a:miter lim="800000"/>
            <a:headEnd/>
            <a:tailEnd/>
          </a:ln>
          <a:effectLst/>
        </p:spPr>
        <p:txBody>
          <a:bodyPr wrap="none" anchor="ctr"/>
          <a:lstStyle/>
          <a:p>
            <a:endParaRPr lang="en-US"/>
          </a:p>
        </p:txBody>
      </p:sp>
      <p:sp>
        <p:nvSpPr>
          <p:cNvPr id="213258" name="AutoShape 266"/>
          <p:cNvSpPr>
            <a:spLocks noChangeArrowheads="1"/>
          </p:cNvSpPr>
          <p:nvPr/>
        </p:nvSpPr>
        <p:spPr bwMode="auto">
          <a:xfrm>
            <a:off x="3875088" y="2416175"/>
            <a:ext cx="1165225" cy="971550"/>
          </a:xfrm>
          <a:prstGeom prst="triangle">
            <a:avLst>
              <a:gd name="adj" fmla="val 50000"/>
            </a:avLst>
          </a:prstGeom>
          <a:noFill/>
          <a:ln w="12700">
            <a:solidFill>
              <a:schemeClr val="tx1"/>
            </a:solidFill>
            <a:prstDash val="dash"/>
            <a:miter lim="800000"/>
            <a:headEnd/>
            <a:tailEnd/>
          </a:ln>
          <a:effectLst/>
        </p:spPr>
        <p:txBody>
          <a:bodyPr wrap="none" anchor="ctr"/>
          <a:lstStyle/>
          <a:p>
            <a:endParaRPr lang="en-US"/>
          </a:p>
        </p:txBody>
      </p:sp>
      <p:sp>
        <p:nvSpPr>
          <p:cNvPr id="213259" name="AutoShape 267"/>
          <p:cNvSpPr>
            <a:spLocks noChangeArrowheads="1"/>
          </p:cNvSpPr>
          <p:nvPr/>
        </p:nvSpPr>
        <p:spPr bwMode="auto">
          <a:xfrm>
            <a:off x="5575300" y="2416175"/>
            <a:ext cx="1165225" cy="971550"/>
          </a:xfrm>
          <a:prstGeom prst="triangle">
            <a:avLst>
              <a:gd name="adj" fmla="val 50000"/>
            </a:avLst>
          </a:prstGeom>
          <a:noFill/>
          <a:ln w="12700">
            <a:solidFill>
              <a:schemeClr val="tx1"/>
            </a:solidFill>
            <a:prstDash val="dash"/>
            <a:miter lim="800000"/>
            <a:headEnd/>
            <a:tailEnd/>
          </a:ln>
          <a:effectLst/>
        </p:spPr>
        <p:txBody>
          <a:bodyPr wrap="none" anchor="ctr"/>
          <a:lstStyle/>
          <a:p>
            <a:endParaRPr lang="en-US"/>
          </a:p>
        </p:txBody>
      </p:sp>
      <p:sp>
        <p:nvSpPr>
          <p:cNvPr id="213260" name="Text Box 268"/>
          <p:cNvSpPr txBox="1">
            <a:spLocks noChangeArrowheads="1"/>
          </p:cNvSpPr>
          <p:nvPr/>
        </p:nvSpPr>
        <p:spPr bwMode="auto">
          <a:xfrm>
            <a:off x="3805238" y="1489075"/>
            <a:ext cx="4686300" cy="396875"/>
          </a:xfrm>
          <a:prstGeom prst="rect">
            <a:avLst/>
          </a:prstGeom>
          <a:noFill/>
          <a:ln w="12700">
            <a:noFill/>
            <a:miter lim="800000"/>
            <a:headEnd/>
            <a:tailEnd/>
          </a:ln>
          <a:effectLst/>
        </p:spPr>
        <p:txBody>
          <a:bodyPr wrap="none">
            <a:spAutoFit/>
          </a:bodyPr>
          <a:lstStyle/>
          <a:p>
            <a:pPr algn="ctr"/>
            <a:r>
              <a:rPr lang="en-US" sz="2000"/>
              <a:t>Benefit: pipeline of progressive modules</a:t>
            </a:r>
          </a:p>
        </p:txBody>
      </p:sp>
      <p:grpSp>
        <p:nvGrpSpPr>
          <p:cNvPr id="14" name="Group 269"/>
          <p:cNvGrpSpPr>
            <a:grpSpLocks/>
          </p:cNvGrpSpPr>
          <p:nvPr/>
        </p:nvGrpSpPr>
        <p:grpSpPr bwMode="auto">
          <a:xfrm>
            <a:off x="3749675" y="1884363"/>
            <a:ext cx="3108325" cy="1644650"/>
            <a:chOff x="2362" y="1187"/>
            <a:chExt cx="1958" cy="1036"/>
          </a:xfrm>
        </p:grpSpPr>
        <p:sp>
          <p:nvSpPr>
            <p:cNvPr id="213262" name="Rectangle 270"/>
            <p:cNvSpPr>
              <a:spLocks noChangeArrowheads="1"/>
            </p:cNvSpPr>
            <p:nvPr/>
          </p:nvSpPr>
          <p:spPr bwMode="auto">
            <a:xfrm>
              <a:off x="2362" y="1187"/>
              <a:ext cx="1958" cy="1036"/>
            </a:xfrm>
            <a:prstGeom prst="rect">
              <a:avLst/>
            </a:prstGeom>
            <a:noFill/>
            <a:ln w="38100">
              <a:solidFill>
                <a:schemeClr val="tx1"/>
              </a:solidFill>
              <a:miter lim="800000"/>
              <a:headEnd type="none" w="sm" len="sm"/>
              <a:tailEnd type="none" w="sm" len="sm"/>
            </a:ln>
            <a:effectLst/>
          </p:spPr>
          <p:txBody>
            <a:bodyPr wrap="none" anchor="ctr"/>
            <a:lstStyle/>
            <a:p>
              <a:endParaRPr lang="en-US"/>
            </a:p>
          </p:txBody>
        </p:sp>
        <p:sp>
          <p:nvSpPr>
            <p:cNvPr id="213263" name="Text Box 271"/>
            <p:cNvSpPr txBox="1">
              <a:spLocks noChangeArrowheads="1"/>
            </p:cNvSpPr>
            <p:nvPr/>
          </p:nvSpPr>
          <p:spPr bwMode="auto">
            <a:xfrm>
              <a:off x="2572" y="1215"/>
              <a:ext cx="471" cy="250"/>
            </a:xfrm>
            <a:prstGeom prst="rect">
              <a:avLst/>
            </a:prstGeom>
            <a:noFill/>
            <a:ln w="12700">
              <a:noFill/>
              <a:miter lim="800000"/>
              <a:headEnd type="none" w="sm" len="sm"/>
              <a:tailEnd type="none" w="sm" len="sm"/>
            </a:ln>
            <a:effectLst/>
          </p:spPr>
          <p:txBody>
            <a:bodyPr wrap="none">
              <a:spAutoFit/>
            </a:bodyPr>
            <a:lstStyle/>
            <a:p>
              <a:pPr algn="ctr"/>
              <a:r>
                <a:rPr lang="en-US" sz="2000"/>
                <a:t>Input</a:t>
              </a:r>
            </a:p>
          </p:txBody>
        </p:sp>
        <p:sp>
          <p:nvSpPr>
            <p:cNvPr id="213264" name="Text Box 272"/>
            <p:cNvSpPr txBox="1">
              <a:spLocks noChangeArrowheads="1"/>
            </p:cNvSpPr>
            <p:nvPr/>
          </p:nvSpPr>
          <p:spPr bwMode="auto">
            <a:xfrm>
              <a:off x="3563" y="1213"/>
              <a:ext cx="595" cy="250"/>
            </a:xfrm>
            <a:prstGeom prst="rect">
              <a:avLst/>
            </a:prstGeom>
            <a:noFill/>
            <a:ln w="12700">
              <a:noFill/>
              <a:miter lim="800000"/>
              <a:headEnd type="none" w="sm" len="sm"/>
              <a:tailEnd type="none" w="sm" len="sm"/>
            </a:ln>
            <a:effectLst/>
          </p:spPr>
          <p:txBody>
            <a:bodyPr wrap="none">
              <a:spAutoFit/>
            </a:bodyPr>
            <a:lstStyle/>
            <a:p>
              <a:pPr algn="ctr"/>
              <a:r>
                <a:rPr lang="en-US" sz="2000"/>
                <a:t>Output</a:t>
              </a:r>
            </a:p>
          </p:txBody>
        </p:sp>
      </p:grpSp>
      <p:grpSp>
        <p:nvGrpSpPr>
          <p:cNvPr id="15" name="Group 273"/>
          <p:cNvGrpSpPr>
            <a:grpSpLocks/>
          </p:cNvGrpSpPr>
          <p:nvPr/>
        </p:nvGrpSpPr>
        <p:grpSpPr bwMode="auto">
          <a:xfrm>
            <a:off x="5426075" y="2333625"/>
            <a:ext cx="3108325" cy="1644650"/>
            <a:chOff x="3418" y="1470"/>
            <a:chExt cx="1958" cy="1036"/>
          </a:xfrm>
        </p:grpSpPr>
        <p:sp>
          <p:nvSpPr>
            <p:cNvPr id="213266" name="Rectangle 274"/>
            <p:cNvSpPr>
              <a:spLocks noChangeArrowheads="1"/>
            </p:cNvSpPr>
            <p:nvPr/>
          </p:nvSpPr>
          <p:spPr bwMode="auto">
            <a:xfrm>
              <a:off x="3418" y="1470"/>
              <a:ext cx="1958" cy="1036"/>
            </a:xfrm>
            <a:prstGeom prst="rect">
              <a:avLst/>
            </a:prstGeom>
            <a:noFill/>
            <a:ln w="38100">
              <a:solidFill>
                <a:srgbClr val="4F648E"/>
              </a:solidFill>
              <a:miter lim="800000"/>
              <a:headEnd type="none" w="sm" len="sm"/>
              <a:tailEnd type="none" w="sm" len="sm"/>
            </a:ln>
            <a:effectLst/>
          </p:spPr>
          <p:txBody>
            <a:bodyPr wrap="none" anchor="ctr"/>
            <a:lstStyle/>
            <a:p>
              <a:endParaRPr lang="en-US"/>
            </a:p>
          </p:txBody>
        </p:sp>
        <p:sp>
          <p:nvSpPr>
            <p:cNvPr id="213267" name="Text Box 275"/>
            <p:cNvSpPr txBox="1">
              <a:spLocks noChangeArrowheads="1"/>
            </p:cNvSpPr>
            <p:nvPr/>
          </p:nvSpPr>
          <p:spPr bwMode="auto">
            <a:xfrm>
              <a:off x="4637" y="2227"/>
              <a:ext cx="595" cy="250"/>
            </a:xfrm>
            <a:prstGeom prst="rect">
              <a:avLst/>
            </a:prstGeom>
            <a:noFill/>
            <a:ln w="12700">
              <a:noFill/>
              <a:miter lim="800000"/>
              <a:headEnd type="none" w="sm" len="sm"/>
              <a:tailEnd type="none" w="sm" len="sm"/>
            </a:ln>
            <a:effectLst/>
          </p:spPr>
          <p:txBody>
            <a:bodyPr wrap="none">
              <a:spAutoFit/>
            </a:bodyPr>
            <a:lstStyle/>
            <a:p>
              <a:pPr algn="ctr"/>
              <a:r>
                <a:rPr lang="en-US" sz="2000">
                  <a:solidFill>
                    <a:srgbClr val="4F648E"/>
                  </a:solidFill>
                </a:rPr>
                <a:t>Output</a:t>
              </a:r>
            </a:p>
          </p:txBody>
        </p:sp>
        <p:sp>
          <p:nvSpPr>
            <p:cNvPr id="213268" name="Text Box 276"/>
            <p:cNvSpPr txBox="1">
              <a:spLocks noChangeArrowheads="1"/>
            </p:cNvSpPr>
            <p:nvPr/>
          </p:nvSpPr>
          <p:spPr bwMode="auto">
            <a:xfrm>
              <a:off x="3625" y="2227"/>
              <a:ext cx="471" cy="250"/>
            </a:xfrm>
            <a:prstGeom prst="rect">
              <a:avLst/>
            </a:prstGeom>
            <a:noFill/>
            <a:ln w="12700">
              <a:noFill/>
              <a:miter lim="800000"/>
              <a:headEnd type="none" w="sm" len="sm"/>
              <a:tailEnd type="none" w="sm" len="sm"/>
            </a:ln>
            <a:effectLst/>
          </p:spPr>
          <p:txBody>
            <a:bodyPr wrap="none">
              <a:spAutoFit/>
            </a:bodyPr>
            <a:lstStyle/>
            <a:p>
              <a:pPr algn="ctr"/>
              <a:r>
                <a:rPr lang="en-US" sz="2000">
                  <a:solidFill>
                    <a:srgbClr val="4F648E"/>
                  </a:solidFill>
                </a:rPr>
                <a:t>Input</a:t>
              </a:r>
            </a:p>
          </p:txBody>
        </p:sp>
      </p:grpSp>
      <p:grpSp>
        <p:nvGrpSpPr>
          <p:cNvPr id="16" name="Group 277"/>
          <p:cNvGrpSpPr>
            <a:grpSpLocks/>
          </p:cNvGrpSpPr>
          <p:nvPr/>
        </p:nvGrpSpPr>
        <p:grpSpPr bwMode="auto">
          <a:xfrm>
            <a:off x="6624638" y="2590800"/>
            <a:ext cx="731837" cy="365125"/>
            <a:chOff x="4139" y="1728"/>
            <a:chExt cx="461" cy="230"/>
          </a:xfrm>
        </p:grpSpPr>
        <p:sp>
          <p:nvSpPr>
            <p:cNvPr id="213270" name="Rectangle 278"/>
            <p:cNvSpPr>
              <a:spLocks noChangeArrowheads="1"/>
            </p:cNvSpPr>
            <p:nvPr/>
          </p:nvSpPr>
          <p:spPr bwMode="auto">
            <a:xfrm>
              <a:off x="4139" y="1728"/>
              <a:ext cx="461" cy="230"/>
            </a:xfrm>
            <a:prstGeom prst="rect">
              <a:avLst/>
            </a:prstGeom>
            <a:solidFill>
              <a:schemeClr val="bg1"/>
            </a:solidFill>
            <a:ln w="12700">
              <a:noFill/>
              <a:miter lim="800000"/>
              <a:headEnd/>
              <a:tailEnd/>
            </a:ln>
            <a:effectLst/>
          </p:spPr>
          <p:txBody>
            <a:bodyPr wrap="none" anchor="ctr"/>
            <a:lstStyle/>
            <a:p>
              <a:endParaRPr lang="en-US"/>
            </a:p>
          </p:txBody>
        </p:sp>
        <p:sp>
          <p:nvSpPr>
            <p:cNvPr id="213271" name="Line 279"/>
            <p:cNvSpPr>
              <a:spLocks noChangeShapeType="1"/>
            </p:cNvSpPr>
            <p:nvPr/>
          </p:nvSpPr>
          <p:spPr bwMode="auto">
            <a:xfrm rot="-5400000">
              <a:off x="4369" y="1670"/>
              <a:ext cx="2" cy="345"/>
            </a:xfrm>
            <a:prstGeom prst="line">
              <a:avLst/>
            </a:prstGeom>
            <a:noFill/>
            <a:ln w="57150">
              <a:solidFill>
                <a:srgbClr val="4F648E"/>
              </a:solidFill>
              <a:round/>
              <a:headEnd/>
              <a:tailEnd type="arrow" w="med" len="med"/>
            </a:ln>
            <a:effectLst/>
          </p:spPr>
          <p:txBody>
            <a:bodyPr/>
            <a:lstStyle/>
            <a:p>
              <a:endParaRPr lang="en-US"/>
            </a:p>
          </p:txBody>
        </p:sp>
      </p:grpSp>
      <p:grpSp>
        <p:nvGrpSpPr>
          <p:cNvPr id="17" name="Group 280"/>
          <p:cNvGrpSpPr>
            <a:grpSpLocks/>
          </p:cNvGrpSpPr>
          <p:nvPr/>
        </p:nvGrpSpPr>
        <p:grpSpPr bwMode="auto">
          <a:xfrm>
            <a:off x="4935538" y="2590800"/>
            <a:ext cx="731837" cy="365125"/>
            <a:chOff x="4139" y="1728"/>
            <a:chExt cx="461" cy="230"/>
          </a:xfrm>
        </p:grpSpPr>
        <p:sp>
          <p:nvSpPr>
            <p:cNvPr id="213273" name="Rectangle 281"/>
            <p:cNvSpPr>
              <a:spLocks noChangeArrowheads="1"/>
            </p:cNvSpPr>
            <p:nvPr/>
          </p:nvSpPr>
          <p:spPr bwMode="auto">
            <a:xfrm>
              <a:off x="4139" y="1728"/>
              <a:ext cx="461" cy="230"/>
            </a:xfrm>
            <a:prstGeom prst="rect">
              <a:avLst/>
            </a:prstGeom>
            <a:solidFill>
              <a:schemeClr val="bg1"/>
            </a:solidFill>
            <a:ln w="12700">
              <a:noFill/>
              <a:miter lim="800000"/>
              <a:headEnd/>
              <a:tailEnd/>
            </a:ln>
            <a:effectLst/>
          </p:spPr>
          <p:txBody>
            <a:bodyPr wrap="none" anchor="ctr"/>
            <a:lstStyle/>
            <a:p>
              <a:endParaRPr lang="en-US"/>
            </a:p>
          </p:txBody>
        </p:sp>
        <p:sp>
          <p:nvSpPr>
            <p:cNvPr id="213274" name="Line 282"/>
            <p:cNvSpPr>
              <a:spLocks noChangeShapeType="1"/>
            </p:cNvSpPr>
            <p:nvPr/>
          </p:nvSpPr>
          <p:spPr bwMode="auto">
            <a:xfrm rot="-5400000">
              <a:off x="4369" y="1670"/>
              <a:ext cx="2" cy="345"/>
            </a:xfrm>
            <a:prstGeom prst="line">
              <a:avLst/>
            </a:prstGeom>
            <a:noFill/>
            <a:ln w="57150">
              <a:solidFill>
                <a:schemeClr val="tx1"/>
              </a:solidFill>
              <a:round/>
              <a:headEnd/>
              <a:tailEnd type="arrow" w="med" len="med"/>
            </a:ln>
            <a:effectLst/>
          </p:spPr>
          <p:txBody>
            <a:bodyPr/>
            <a:lstStyle/>
            <a:p>
              <a:endParaRPr lang="en-US"/>
            </a:p>
          </p:txBody>
        </p:sp>
      </p:grpSp>
      <p:sp>
        <p:nvSpPr>
          <p:cNvPr id="213275" name="Rectangle 283"/>
          <p:cNvSpPr>
            <a:spLocks noGrp="1" noChangeArrowheads="1"/>
          </p:cNvSpPr>
          <p:nvPr>
            <p:ph type="title"/>
          </p:nvPr>
        </p:nvSpPr>
        <p:spPr>
          <a:xfrm>
            <a:off x="601897" y="152400"/>
            <a:ext cx="8229601" cy="914400"/>
          </a:xfrm>
          <a:noFill/>
        </p:spPr>
        <p:txBody>
          <a:bodyPr/>
          <a:lstStyle/>
          <a:p>
            <a:r>
              <a:rPr lang="en-US" sz="2800" dirty="0"/>
              <a:t>The use of top-down and bottom-up processes have a strong impact on the data stream</a:t>
            </a:r>
          </a:p>
        </p:txBody>
      </p:sp>
    </p:spTree>
    <p:extLst>
      <p:ext uri="{BB962C8B-B14F-4D97-AF65-F5344CB8AC3E}">
        <p14:creationId xmlns:p14="http://schemas.microsoft.com/office/powerpoint/2010/main" val="419053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299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2998"/>
                                        </p:tgtEl>
                                        <p:attrNameLst>
                                          <p:attrName>style.visibility</p:attrName>
                                        </p:attrNameLst>
                                      </p:cBhvr>
                                      <p:to>
                                        <p:strVal val="visible"/>
                                      </p:to>
                                    </p:se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13000"/>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13001"/>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childTnLst>
                                </p:cTn>
                              </p:par>
                              <p:par>
                                <p:cTn id="22" presetID="22" presetClass="entr" presetSubtype="1"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300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326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325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1325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13257"/>
                                        </p:tgtEl>
                                        <p:attrNameLst>
                                          <p:attrName>style.visibility</p:attrName>
                                        </p:attrNameLst>
                                      </p:cBhvr>
                                      <p:to>
                                        <p:strVal val="visible"/>
                                      </p:to>
                                    </p:set>
                                  </p:childTnLst>
                                </p:cTn>
                              </p:par>
                              <p:par>
                                <p:cTn id="49" presetID="22" presetClass="entr" presetSubtype="1"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up)">
                                      <p:cBhvr>
                                        <p:cTn id="51" dur="500"/>
                                        <p:tgtEl>
                                          <p:spTgt spid="12"/>
                                        </p:tgtEl>
                                      </p:cBhvr>
                                    </p:animEffect>
                                  </p:childTnLst>
                                </p:cTn>
                              </p:par>
                            </p:childTnLst>
                          </p:cTn>
                        </p:par>
                        <p:par>
                          <p:cTn id="52" fill="hold">
                            <p:stCondLst>
                              <p:cond delay="500"/>
                            </p:stCondLst>
                            <p:childTnLst>
                              <p:par>
                                <p:cTn id="53" presetID="22" presetClass="entr" presetSubtype="1" fill="hold" grpId="0" nodeType="afterEffect">
                                  <p:stCondLst>
                                    <p:cond delay="0"/>
                                  </p:stCondLst>
                                  <p:childTnLst>
                                    <p:set>
                                      <p:cBhvr>
                                        <p:cTn id="54" dur="1" fill="hold">
                                          <p:stCondLst>
                                            <p:cond delay="0"/>
                                          </p:stCondLst>
                                        </p:cTn>
                                        <p:tgtEl>
                                          <p:spTgt spid="213243"/>
                                        </p:tgtEl>
                                        <p:attrNameLst>
                                          <p:attrName>style.visibility</p:attrName>
                                        </p:attrNameLst>
                                      </p:cBhvr>
                                      <p:to>
                                        <p:strVal val="visible"/>
                                      </p:to>
                                    </p:set>
                                    <p:animEffect transition="in" filter="wipe(up)">
                                      <p:cBhvr>
                                        <p:cTn id="55" dur="500"/>
                                        <p:tgtEl>
                                          <p:spTgt spid="213243"/>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up)">
                                      <p:cBhvr>
                                        <p:cTn id="60" dur="500"/>
                                        <p:tgtEl>
                                          <p:spTgt spid="11"/>
                                        </p:tgtEl>
                                      </p:cBhvr>
                                    </p:animEffect>
                                  </p:childTnLst>
                                </p:cTn>
                              </p:par>
                            </p:childTnLst>
                          </p:cTn>
                        </p:par>
                        <p:par>
                          <p:cTn id="61" fill="hold">
                            <p:stCondLst>
                              <p:cond delay="500"/>
                            </p:stCondLst>
                            <p:childTnLst>
                              <p:par>
                                <p:cTn id="62" presetID="22" presetClass="entr" presetSubtype="1" fill="hold" nodeType="after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wipe(up)">
                                      <p:cBhvr>
                                        <p:cTn id="64" dur="500"/>
                                        <p:tgtEl>
                                          <p:spTgt spid="9"/>
                                        </p:tgtEl>
                                      </p:cBhvr>
                                    </p:animEffect>
                                  </p:childTnLst>
                                </p:cTn>
                              </p:par>
                            </p:childTnLst>
                          </p:cTn>
                        </p:par>
                        <p:par>
                          <p:cTn id="65" fill="hold">
                            <p:stCondLst>
                              <p:cond delay="1000"/>
                            </p:stCondLst>
                            <p:childTnLst>
                              <p:par>
                                <p:cTn id="66" presetID="22" presetClass="entr" presetSubtype="1" fill="hold" grpId="0" nodeType="afterEffect">
                                  <p:stCondLst>
                                    <p:cond delay="0"/>
                                  </p:stCondLst>
                                  <p:childTnLst>
                                    <p:set>
                                      <p:cBhvr>
                                        <p:cTn id="67" dur="1" fill="hold">
                                          <p:stCondLst>
                                            <p:cond delay="0"/>
                                          </p:stCondLst>
                                        </p:cTn>
                                        <p:tgtEl>
                                          <p:spTgt spid="213244"/>
                                        </p:tgtEl>
                                        <p:attrNameLst>
                                          <p:attrName>style.visibility</p:attrName>
                                        </p:attrNameLst>
                                      </p:cBhvr>
                                      <p:to>
                                        <p:strVal val="visible"/>
                                      </p:to>
                                    </p:set>
                                    <p:animEffect transition="in" filter="wipe(up)">
                                      <p:cBhvr>
                                        <p:cTn id="68" dur="500"/>
                                        <p:tgtEl>
                                          <p:spTgt spid="213244"/>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wipe(up)">
                                      <p:cBhvr>
                                        <p:cTn id="73" dur="500"/>
                                        <p:tgtEl>
                                          <p:spTgt spid="10"/>
                                        </p:tgtEl>
                                      </p:cBhvr>
                                    </p:animEffect>
                                  </p:childTnLst>
                                </p:cTn>
                              </p:par>
                            </p:childTnLst>
                          </p:cTn>
                        </p:par>
                        <p:par>
                          <p:cTn id="74" fill="hold">
                            <p:stCondLst>
                              <p:cond delay="500"/>
                            </p:stCondLst>
                            <p:childTnLst>
                              <p:par>
                                <p:cTn id="75" presetID="22" presetClass="entr" presetSubtype="1" fill="hold" nodeType="after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wipe(up)">
                                      <p:cBhvr>
                                        <p:cTn id="77" dur="500"/>
                                        <p:tgtEl>
                                          <p:spTgt spid="8"/>
                                        </p:tgtEl>
                                      </p:cBhvr>
                                    </p:animEffect>
                                  </p:childTnLst>
                                </p:cTn>
                              </p:par>
                            </p:childTnLst>
                          </p:cTn>
                        </p:par>
                        <p:par>
                          <p:cTn id="78" fill="hold">
                            <p:stCondLst>
                              <p:cond delay="1000"/>
                            </p:stCondLst>
                            <p:childTnLst>
                              <p:par>
                                <p:cTn id="79" presetID="22" presetClass="entr" presetSubtype="1" fill="hold" nodeType="afterEffect">
                                  <p:stCondLst>
                                    <p:cond delay="0"/>
                                  </p:stCondLst>
                                  <p:childTnLst>
                                    <p:set>
                                      <p:cBhvr>
                                        <p:cTn id="80" dur="1" fill="hold">
                                          <p:stCondLst>
                                            <p:cond delay="0"/>
                                          </p:stCondLst>
                                        </p:cTn>
                                        <p:tgtEl>
                                          <p:spTgt spid="7"/>
                                        </p:tgtEl>
                                        <p:attrNameLst>
                                          <p:attrName>style.visibility</p:attrName>
                                        </p:attrNameLst>
                                      </p:cBhvr>
                                      <p:to>
                                        <p:strVal val="visible"/>
                                      </p:to>
                                    </p:set>
                                    <p:animEffect transition="in" filter="wipe(up)">
                                      <p:cBhvr>
                                        <p:cTn id="81" dur="500"/>
                                        <p:tgtEl>
                                          <p:spTgt spid="7"/>
                                        </p:tgtEl>
                                      </p:cBhvr>
                                    </p:animEffect>
                                  </p:childTnLst>
                                </p:cTn>
                              </p:par>
                            </p:childTnLst>
                          </p:cTn>
                        </p:par>
                        <p:par>
                          <p:cTn id="82" fill="hold">
                            <p:stCondLst>
                              <p:cond delay="1500"/>
                            </p:stCondLst>
                            <p:childTnLst>
                              <p:par>
                                <p:cTn id="83" presetID="22" presetClass="entr" presetSubtype="1" fill="hold" nodeType="afterEffect">
                                  <p:stCondLst>
                                    <p:cond delay="0"/>
                                  </p:stCondLst>
                                  <p:childTnLst>
                                    <p:set>
                                      <p:cBhvr>
                                        <p:cTn id="84" dur="1" fill="hold">
                                          <p:stCondLst>
                                            <p:cond delay="0"/>
                                          </p:stCondLst>
                                        </p:cTn>
                                        <p:tgtEl>
                                          <p:spTgt spid="13"/>
                                        </p:tgtEl>
                                        <p:attrNameLst>
                                          <p:attrName>style.visibility</p:attrName>
                                        </p:attrNameLst>
                                      </p:cBhvr>
                                      <p:to>
                                        <p:strVal val="visible"/>
                                      </p:to>
                                    </p:set>
                                    <p:animEffect transition="in" filter="wipe(up)">
                                      <p:cBhvr>
                                        <p:cTn id="8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998" grpId="0"/>
      <p:bldP spid="212999" grpId="0" animBg="1"/>
      <p:bldP spid="213000" grpId="0" animBg="1"/>
      <p:bldP spid="213001" grpId="0"/>
      <p:bldP spid="213006" grpId="0"/>
      <p:bldP spid="213243" grpId="0" animBg="1"/>
      <p:bldP spid="213244" grpId="0" animBg="1"/>
      <p:bldP spid="213257" grpId="0" animBg="1"/>
      <p:bldP spid="213258" grpId="0" animBg="1"/>
      <p:bldP spid="213259" grpId="0" animBg="1"/>
      <p:bldP spid="21326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a:hlinkClick r:id="rId3" action="ppaction://program"/>
          </p:cNvPr>
          <p:cNvPicPr>
            <a:picLocks noChangeAspect="1" noChangeArrowheads="1"/>
          </p:cNvPicPr>
          <p:nvPr/>
        </p:nvPicPr>
        <p:blipFill>
          <a:blip r:embed="rId4" cstate="print">
            <a:lum contrast="12000"/>
          </a:blip>
          <a:srcRect/>
          <a:stretch>
            <a:fillRect/>
          </a:stretch>
        </p:blipFill>
        <p:spPr bwMode="auto">
          <a:xfrm>
            <a:off x="6324600" y="3352800"/>
            <a:ext cx="2362200" cy="1495425"/>
          </a:xfrm>
          <a:prstGeom prst="rect">
            <a:avLst/>
          </a:prstGeom>
          <a:noFill/>
          <a:ln w="9525">
            <a:noFill/>
            <a:miter lim="800000"/>
            <a:headEnd/>
            <a:tailEnd/>
          </a:ln>
          <a:effectLst/>
        </p:spPr>
      </p:pic>
      <p:grpSp>
        <p:nvGrpSpPr>
          <p:cNvPr id="2" name="Group 3"/>
          <p:cNvGrpSpPr>
            <a:grpSpLocks/>
          </p:cNvGrpSpPr>
          <p:nvPr/>
        </p:nvGrpSpPr>
        <p:grpSpPr bwMode="auto">
          <a:xfrm>
            <a:off x="762000" y="3124200"/>
            <a:ext cx="1828800" cy="457200"/>
            <a:chOff x="3168" y="1386"/>
            <a:chExt cx="1152" cy="288"/>
          </a:xfrm>
        </p:grpSpPr>
        <p:sp>
          <p:nvSpPr>
            <p:cNvPr id="176132" name="Line 4"/>
            <p:cNvSpPr>
              <a:spLocks noChangeShapeType="1"/>
            </p:cNvSpPr>
            <p:nvPr/>
          </p:nvSpPr>
          <p:spPr bwMode="auto">
            <a:xfrm rot="5400000" flipV="1">
              <a:off x="3744" y="816"/>
              <a:ext cx="0" cy="1152"/>
            </a:xfrm>
            <a:prstGeom prst="line">
              <a:avLst/>
            </a:prstGeom>
            <a:noFill/>
            <a:ln w="28575">
              <a:solidFill>
                <a:schemeClr val="tx1"/>
              </a:solidFill>
              <a:round/>
              <a:headEnd/>
              <a:tailEnd/>
            </a:ln>
            <a:effectLst/>
          </p:spPr>
          <p:txBody>
            <a:bodyPr/>
            <a:lstStyle/>
            <a:p>
              <a:endParaRPr lang="en-US"/>
            </a:p>
          </p:txBody>
        </p:sp>
        <p:sp>
          <p:nvSpPr>
            <p:cNvPr id="176133" name="Line 5"/>
            <p:cNvSpPr>
              <a:spLocks noChangeShapeType="1"/>
            </p:cNvSpPr>
            <p:nvPr/>
          </p:nvSpPr>
          <p:spPr bwMode="auto">
            <a:xfrm flipV="1">
              <a:off x="3168" y="1386"/>
              <a:ext cx="0" cy="288"/>
            </a:xfrm>
            <a:prstGeom prst="line">
              <a:avLst/>
            </a:prstGeom>
            <a:noFill/>
            <a:ln w="28575">
              <a:solidFill>
                <a:schemeClr val="tx1"/>
              </a:solidFill>
              <a:round/>
              <a:headEnd/>
              <a:tailEnd/>
            </a:ln>
            <a:effectLst/>
          </p:spPr>
          <p:txBody>
            <a:bodyPr/>
            <a:lstStyle/>
            <a:p>
              <a:endParaRPr lang="en-US"/>
            </a:p>
          </p:txBody>
        </p:sp>
      </p:grpSp>
      <p:grpSp>
        <p:nvGrpSpPr>
          <p:cNvPr id="3" name="Group 6"/>
          <p:cNvGrpSpPr>
            <a:grpSpLocks/>
          </p:cNvGrpSpPr>
          <p:nvPr/>
        </p:nvGrpSpPr>
        <p:grpSpPr bwMode="auto">
          <a:xfrm>
            <a:off x="762000" y="5562600"/>
            <a:ext cx="1828800" cy="457200"/>
            <a:chOff x="3168" y="1386"/>
            <a:chExt cx="1152" cy="288"/>
          </a:xfrm>
        </p:grpSpPr>
        <p:sp>
          <p:nvSpPr>
            <p:cNvPr id="176135" name="Line 7"/>
            <p:cNvSpPr>
              <a:spLocks noChangeShapeType="1"/>
            </p:cNvSpPr>
            <p:nvPr/>
          </p:nvSpPr>
          <p:spPr bwMode="auto">
            <a:xfrm rot="5400000" flipV="1">
              <a:off x="3744" y="816"/>
              <a:ext cx="0" cy="1152"/>
            </a:xfrm>
            <a:prstGeom prst="line">
              <a:avLst/>
            </a:prstGeom>
            <a:noFill/>
            <a:ln w="28575">
              <a:solidFill>
                <a:schemeClr val="tx1"/>
              </a:solidFill>
              <a:round/>
              <a:headEnd/>
              <a:tailEnd/>
            </a:ln>
            <a:effectLst/>
          </p:spPr>
          <p:txBody>
            <a:bodyPr/>
            <a:lstStyle/>
            <a:p>
              <a:endParaRPr lang="en-US"/>
            </a:p>
          </p:txBody>
        </p:sp>
        <p:sp>
          <p:nvSpPr>
            <p:cNvPr id="176136" name="Line 8"/>
            <p:cNvSpPr>
              <a:spLocks noChangeShapeType="1"/>
            </p:cNvSpPr>
            <p:nvPr/>
          </p:nvSpPr>
          <p:spPr bwMode="auto">
            <a:xfrm flipV="1">
              <a:off x="3168" y="1386"/>
              <a:ext cx="0" cy="288"/>
            </a:xfrm>
            <a:prstGeom prst="line">
              <a:avLst/>
            </a:prstGeom>
            <a:noFill/>
            <a:ln w="28575">
              <a:solidFill>
                <a:schemeClr val="tx1"/>
              </a:solidFill>
              <a:round/>
              <a:headEnd/>
              <a:tailEnd/>
            </a:ln>
            <a:effectLst/>
          </p:spPr>
          <p:txBody>
            <a:bodyPr/>
            <a:lstStyle/>
            <a:p>
              <a:endParaRPr lang="en-US"/>
            </a:p>
          </p:txBody>
        </p:sp>
      </p:grpSp>
      <p:sp>
        <p:nvSpPr>
          <p:cNvPr id="176137" name="AutoShape 9"/>
          <p:cNvSpPr>
            <a:spLocks noChangeArrowheads="1"/>
          </p:cNvSpPr>
          <p:nvPr/>
        </p:nvSpPr>
        <p:spPr bwMode="auto">
          <a:xfrm>
            <a:off x="533400" y="5773738"/>
            <a:ext cx="381000" cy="381000"/>
          </a:xfrm>
          <a:prstGeom prst="flowChartMagneticDisk">
            <a:avLst/>
          </a:prstGeom>
          <a:solidFill>
            <a:srgbClr val="33CCFF"/>
          </a:solidFill>
          <a:ln w="9525">
            <a:solidFill>
              <a:schemeClr val="tx1"/>
            </a:solidFill>
            <a:round/>
            <a:headEnd/>
            <a:tailEnd/>
          </a:ln>
          <a:effectLst/>
        </p:spPr>
        <p:txBody>
          <a:bodyPr wrap="none" anchor="ctr"/>
          <a:lstStyle/>
          <a:p>
            <a:endParaRPr lang="en-US"/>
          </a:p>
        </p:txBody>
      </p:sp>
      <p:sp>
        <p:nvSpPr>
          <p:cNvPr id="176138" name="Line 10"/>
          <p:cNvSpPr>
            <a:spLocks noChangeShapeType="1"/>
          </p:cNvSpPr>
          <p:nvPr/>
        </p:nvSpPr>
        <p:spPr bwMode="auto">
          <a:xfrm rot="5400000" flipV="1">
            <a:off x="6134100" y="4038600"/>
            <a:ext cx="0" cy="381000"/>
          </a:xfrm>
          <a:prstGeom prst="line">
            <a:avLst/>
          </a:prstGeom>
          <a:noFill/>
          <a:ln w="28575">
            <a:solidFill>
              <a:schemeClr val="tx1"/>
            </a:solidFill>
            <a:round/>
            <a:headEnd/>
            <a:tailEnd type="arrow" w="med" len="med"/>
          </a:ln>
          <a:effectLst/>
        </p:spPr>
        <p:txBody>
          <a:bodyPr/>
          <a:lstStyle/>
          <a:p>
            <a:endParaRPr lang="en-US"/>
          </a:p>
        </p:txBody>
      </p:sp>
      <p:sp>
        <p:nvSpPr>
          <p:cNvPr id="176139" name="Rectangle 11"/>
          <p:cNvSpPr>
            <a:spLocks noGrp="1" noChangeArrowheads="1"/>
          </p:cNvSpPr>
          <p:nvPr>
            <p:ph type="title"/>
          </p:nvPr>
        </p:nvSpPr>
        <p:spPr>
          <a:xfrm>
            <a:off x="774700" y="184150"/>
            <a:ext cx="7772400" cy="914400"/>
          </a:xfrm>
        </p:spPr>
        <p:txBody>
          <a:bodyPr/>
          <a:lstStyle/>
          <a:p>
            <a:r>
              <a:rPr lang="en-US" sz="2800"/>
              <a:t>We Allow Distributed Computations at </a:t>
            </a:r>
            <a:br>
              <a:rPr lang="en-US" sz="2800"/>
            </a:br>
            <a:r>
              <a:rPr lang="en-US" sz="2800"/>
              <a:t>Different Stages of the Data Stream</a:t>
            </a:r>
          </a:p>
        </p:txBody>
      </p:sp>
      <p:sp>
        <p:nvSpPr>
          <p:cNvPr id="176140" name="Rectangle 12"/>
          <p:cNvSpPr>
            <a:spLocks noGrp="1" noChangeArrowheads="1"/>
          </p:cNvSpPr>
          <p:nvPr>
            <p:ph type="body" idx="1"/>
          </p:nvPr>
        </p:nvSpPr>
        <p:spPr>
          <a:xfrm>
            <a:off x="457200" y="1524000"/>
            <a:ext cx="8229600" cy="457200"/>
          </a:xfrm>
        </p:spPr>
        <p:txBody>
          <a:bodyPr/>
          <a:lstStyle/>
          <a:p>
            <a:pPr algn="ctr"/>
            <a:r>
              <a:rPr lang="en-US" b="0"/>
              <a:t>Progressive Image Differencing + Editable GPU filter.</a:t>
            </a:r>
          </a:p>
        </p:txBody>
      </p:sp>
      <p:sp>
        <p:nvSpPr>
          <p:cNvPr id="176141" name="Line 13"/>
          <p:cNvSpPr>
            <a:spLocks noChangeShapeType="1"/>
          </p:cNvSpPr>
          <p:nvPr/>
        </p:nvSpPr>
        <p:spPr bwMode="auto">
          <a:xfrm>
            <a:off x="3200400" y="4238625"/>
            <a:ext cx="457200" cy="0"/>
          </a:xfrm>
          <a:prstGeom prst="line">
            <a:avLst/>
          </a:prstGeom>
          <a:noFill/>
          <a:ln w="28575">
            <a:solidFill>
              <a:schemeClr val="tx1"/>
            </a:solidFill>
            <a:round/>
            <a:headEnd/>
            <a:tailEnd type="arrow" w="med" len="med"/>
          </a:ln>
          <a:effectLst/>
        </p:spPr>
        <p:txBody>
          <a:bodyPr/>
          <a:lstStyle/>
          <a:p>
            <a:endParaRPr lang="en-US"/>
          </a:p>
        </p:txBody>
      </p:sp>
      <p:sp>
        <p:nvSpPr>
          <p:cNvPr id="176142" name="AutoShape 14"/>
          <p:cNvSpPr>
            <a:spLocks noChangeArrowheads="1"/>
          </p:cNvSpPr>
          <p:nvPr/>
        </p:nvSpPr>
        <p:spPr bwMode="auto">
          <a:xfrm>
            <a:off x="2971800" y="4086225"/>
            <a:ext cx="304800" cy="304800"/>
          </a:xfrm>
          <a:prstGeom prst="flowChartOr">
            <a:avLst/>
          </a:prstGeom>
          <a:solidFill>
            <a:schemeClr val="accent1"/>
          </a:solidFill>
          <a:ln w="9525">
            <a:solidFill>
              <a:schemeClr val="tx1"/>
            </a:solidFill>
            <a:round/>
            <a:headEnd/>
            <a:tailEnd/>
          </a:ln>
          <a:effectLst/>
        </p:spPr>
        <p:txBody>
          <a:bodyPr wrap="none" anchor="ctr"/>
          <a:lstStyle/>
          <a:p>
            <a:endParaRPr lang="en-US"/>
          </a:p>
        </p:txBody>
      </p:sp>
      <p:sp>
        <p:nvSpPr>
          <p:cNvPr id="176143" name="Line 15"/>
          <p:cNvSpPr>
            <a:spLocks noChangeShapeType="1"/>
          </p:cNvSpPr>
          <p:nvPr/>
        </p:nvSpPr>
        <p:spPr bwMode="auto">
          <a:xfrm flipV="1">
            <a:off x="3124200" y="4391025"/>
            <a:ext cx="0" cy="381000"/>
          </a:xfrm>
          <a:prstGeom prst="line">
            <a:avLst/>
          </a:prstGeom>
          <a:noFill/>
          <a:ln w="28575">
            <a:solidFill>
              <a:schemeClr val="tx1"/>
            </a:solidFill>
            <a:round/>
            <a:headEnd/>
            <a:tailEnd type="arrow" w="med" len="med"/>
          </a:ln>
          <a:effectLst/>
        </p:spPr>
        <p:txBody>
          <a:bodyPr/>
          <a:lstStyle/>
          <a:p>
            <a:endParaRPr lang="en-US"/>
          </a:p>
        </p:txBody>
      </p:sp>
      <p:pic>
        <p:nvPicPr>
          <p:cNvPr id="176144" name="Picture 16"/>
          <p:cNvPicPr>
            <a:picLocks noChangeAspect="1" noChangeArrowheads="1"/>
          </p:cNvPicPr>
          <p:nvPr/>
        </p:nvPicPr>
        <p:blipFill>
          <a:blip r:embed="rId5" cstate="print"/>
          <a:srcRect/>
          <a:stretch>
            <a:fillRect/>
          </a:stretch>
        </p:blipFill>
        <p:spPr bwMode="auto">
          <a:xfrm>
            <a:off x="1066800" y="4629150"/>
            <a:ext cx="2362200" cy="1525588"/>
          </a:xfrm>
          <a:prstGeom prst="rect">
            <a:avLst/>
          </a:prstGeom>
          <a:noFill/>
          <a:ln w="9525">
            <a:noFill/>
            <a:miter lim="800000"/>
            <a:headEnd/>
            <a:tailEnd/>
          </a:ln>
          <a:effectLst/>
        </p:spPr>
      </p:pic>
      <p:sp>
        <p:nvSpPr>
          <p:cNvPr id="176145" name="Line 17"/>
          <p:cNvSpPr>
            <a:spLocks noChangeShapeType="1"/>
          </p:cNvSpPr>
          <p:nvPr/>
        </p:nvSpPr>
        <p:spPr bwMode="auto">
          <a:xfrm rot="10800000" flipV="1">
            <a:off x="3124200" y="3689350"/>
            <a:ext cx="0" cy="381000"/>
          </a:xfrm>
          <a:prstGeom prst="line">
            <a:avLst/>
          </a:prstGeom>
          <a:noFill/>
          <a:ln w="28575">
            <a:solidFill>
              <a:schemeClr val="tx1"/>
            </a:solidFill>
            <a:round/>
            <a:headEnd/>
            <a:tailEnd type="arrow" w="med" len="med"/>
          </a:ln>
          <a:effectLst/>
        </p:spPr>
        <p:txBody>
          <a:bodyPr/>
          <a:lstStyle/>
          <a:p>
            <a:endParaRPr lang="en-US"/>
          </a:p>
        </p:txBody>
      </p:sp>
      <p:pic>
        <p:nvPicPr>
          <p:cNvPr id="176146" name="Picture 18"/>
          <p:cNvPicPr>
            <a:picLocks noChangeAspect="1" noChangeArrowheads="1"/>
          </p:cNvPicPr>
          <p:nvPr/>
        </p:nvPicPr>
        <p:blipFill>
          <a:blip r:embed="rId6" cstate="print"/>
          <a:srcRect/>
          <a:stretch>
            <a:fillRect/>
          </a:stretch>
        </p:blipFill>
        <p:spPr bwMode="auto">
          <a:xfrm>
            <a:off x="1066800" y="2208213"/>
            <a:ext cx="2362200" cy="1525587"/>
          </a:xfrm>
          <a:prstGeom prst="rect">
            <a:avLst/>
          </a:prstGeom>
          <a:noFill/>
          <a:ln w="9525">
            <a:noFill/>
            <a:miter lim="800000"/>
            <a:headEnd/>
            <a:tailEnd/>
          </a:ln>
          <a:effectLst/>
        </p:spPr>
      </p:pic>
      <p:pic>
        <p:nvPicPr>
          <p:cNvPr id="176147" name="Picture 19"/>
          <p:cNvPicPr>
            <a:picLocks noChangeAspect="1" noChangeArrowheads="1"/>
          </p:cNvPicPr>
          <p:nvPr/>
        </p:nvPicPr>
        <p:blipFill>
          <a:blip r:embed="rId7" cstate="print">
            <a:lum bright="24000"/>
          </a:blip>
          <a:srcRect/>
          <a:stretch>
            <a:fillRect/>
          </a:stretch>
        </p:blipFill>
        <p:spPr bwMode="auto">
          <a:xfrm>
            <a:off x="3686175" y="3360738"/>
            <a:ext cx="2362200" cy="1506537"/>
          </a:xfrm>
          <a:prstGeom prst="rect">
            <a:avLst/>
          </a:prstGeom>
          <a:noFill/>
          <a:ln w="9525">
            <a:noFill/>
            <a:miter lim="800000"/>
            <a:headEnd/>
            <a:tailEnd/>
          </a:ln>
          <a:effectLst/>
        </p:spPr>
      </p:pic>
      <p:sp>
        <p:nvSpPr>
          <p:cNvPr id="176148" name="Text Box 20"/>
          <p:cNvSpPr txBox="1">
            <a:spLocks noChangeArrowheads="1"/>
          </p:cNvSpPr>
          <p:nvPr/>
        </p:nvSpPr>
        <p:spPr bwMode="auto">
          <a:xfrm>
            <a:off x="984250" y="3886200"/>
            <a:ext cx="1987550" cy="641350"/>
          </a:xfrm>
          <a:prstGeom prst="rect">
            <a:avLst/>
          </a:prstGeom>
          <a:noFill/>
          <a:ln w="9525">
            <a:noFill/>
            <a:miter lim="800000"/>
            <a:headEnd/>
            <a:tailEnd/>
          </a:ln>
          <a:effectLst/>
        </p:spPr>
        <p:txBody>
          <a:bodyPr wrap="none">
            <a:spAutoFit/>
          </a:bodyPr>
          <a:lstStyle/>
          <a:p>
            <a:pPr algn="ctr" eaLnBrk="1" hangingPunct="1"/>
            <a:r>
              <a:rPr lang="en-US"/>
              <a:t>Two data sources</a:t>
            </a:r>
            <a:br>
              <a:rPr lang="en-US"/>
            </a:br>
            <a:r>
              <a:rPr lang="en-US"/>
              <a:t> (11 GB each)</a:t>
            </a:r>
          </a:p>
        </p:txBody>
      </p:sp>
      <p:sp>
        <p:nvSpPr>
          <p:cNvPr id="176149" name="Text Box 21"/>
          <p:cNvSpPr txBox="1">
            <a:spLocks noChangeArrowheads="1"/>
          </p:cNvSpPr>
          <p:nvPr/>
        </p:nvSpPr>
        <p:spPr bwMode="auto">
          <a:xfrm>
            <a:off x="3581400" y="4800600"/>
            <a:ext cx="2635250" cy="641350"/>
          </a:xfrm>
          <a:prstGeom prst="rect">
            <a:avLst/>
          </a:prstGeom>
          <a:noFill/>
          <a:ln w="9525">
            <a:noFill/>
            <a:miter lim="800000"/>
            <a:headEnd/>
            <a:tailEnd/>
          </a:ln>
          <a:effectLst/>
        </p:spPr>
        <p:txBody>
          <a:bodyPr wrap="none">
            <a:spAutoFit/>
          </a:bodyPr>
          <a:lstStyle/>
          <a:p>
            <a:pPr algn="ctr" eaLnBrk="1" hangingPunct="1"/>
            <a:r>
              <a:rPr lang="en-US">
                <a:latin typeface="Helvetica" pitchFamily="34" charset="0"/>
              </a:rPr>
              <a:t>Progressive differencing</a:t>
            </a:r>
          </a:p>
          <a:p>
            <a:pPr algn="ctr" eaLnBrk="1" hangingPunct="1"/>
            <a:r>
              <a:rPr lang="en-US">
                <a:latin typeface="Helvetica" pitchFamily="34" charset="0"/>
              </a:rPr>
              <a:t>Computed in real-time.</a:t>
            </a:r>
          </a:p>
        </p:txBody>
      </p:sp>
      <p:sp>
        <p:nvSpPr>
          <p:cNvPr id="176150" name="Text Box 22"/>
          <p:cNvSpPr txBox="1">
            <a:spLocks noChangeArrowheads="1"/>
          </p:cNvSpPr>
          <p:nvPr/>
        </p:nvSpPr>
        <p:spPr bwMode="auto">
          <a:xfrm>
            <a:off x="6254750" y="4800600"/>
            <a:ext cx="2432050" cy="641350"/>
          </a:xfrm>
          <a:prstGeom prst="rect">
            <a:avLst/>
          </a:prstGeom>
          <a:noFill/>
          <a:ln w="9525">
            <a:noFill/>
            <a:miter lim="800000"/>
            <a:headEnd/>
            <a:tailEnd/>
          </a:ln>
          <a:effectLst/>
        </p:spPr>
        <p:txBody>
          <a:bodyPr wrap="none">
            <a:spAutoFit/>
          </a:bodyPr>
          <a:lstStyle/>
          <a:p>
            <a:pPr algn="ctr" eaLnBrk="1" hangingPunct="1"/>
            <a:r>
              <a:rPr lang="en-US">
                <a:latin typeface="Helvetica" pitchFamily="34" charset="0"/>
              </a:rPr>
              <a:t>Streaming edge </a:t>
            </a:r>
            <a:br>
              <a:rPr lang="en-US">
                <a:latin typeface="Helvetica" pitchFamily="34" charset="0"/>
              </a:rPr>
            </a:br>
            <a:r>
              <a:rPr lang="en-US">
                <a:latin typeface="Helvetica" pitchFamily="34" charset="0"/>
              </a:rPr>
              <a:t>detection on the GPU.</a:t>
            </a:r>
          </a:p>
        </p:txBody>
      </p:sp>
      <p:sp>
        <p:nvSpPr>
          <p:cNvPr id="176151" name="AutoShape 23"/>
          <p:cNvSpPr>
            <a:spLocks noChangeArrowheads="1"/>
          </p:cNvSpPr>
          <p:nvPr/>
        </p:nvSpPr>
        <p:spPr bwMode="auto">
          <a:xfrm>
            <a:off x="533400" y="3352800"/>
            <a:ext cx="381000" cy="381000"/>
          </a:xfrm>
          <a:prstGeom prst="flowChartMagneticDisk">
            <a:avLst/>
          </a:prstGeom>
          <a:solidFill>
            <a:srgbClr val="33CCFF"/>
          </a:solidFill>
          <a:ln w="9525">
            <a:solidFill>
              <a:schemeClr val="tx1"/>
            </a:solidFill>
            <a:round/>
            <a:headEnd/>
            <a:tailEnd/>
          </a:ln>
          <a:effectLst/>
        </p:spPr>
        <p:txBody>
          <a:bodyPr wrap="none" anchor="ctr"/>
          <a:lstStyle/>
          <a:p>
            <a:endParaRPr lang="en-US"/>
          </a:p>
        </p:txBody>
      </p:sp>
      <p:sp>
        <p:nvSpPr>
          <p:cNvPr id="176152" name="Line 24"/>
          <p:cNvSpPr>
            <a:spLocks noChangeShapeType="1"/>
          </p:cNvSpPr>
          <p:nvPr/>
        </p:nvSpPr>
        <p:spPr bwMode="auto">
          <a:xfrm rot="5400000" flipV="1">
            <a:off x="869950" y="5454650"/>
            <a:ext cx="0" cy="228600"/>
          </a:xfrm>
          <a:prstGeom prst="line">
            <a:avLst/>
          </a:prstGeom>
          <a:noFill/>
          <a:ln w="28575">
            <a:solidFill>
              <a:schemeClr val="tx1"/>
            </a:solidFill>
            <a:round/>
            <a:headEnd/>
            <a:tailEnd type="arrow" w="med" len="med"/>
          </a:ln>
          <a:effectLst/>
        </p:spPr>
        <p:txBody>
          <a:bodyPr/>
          <a:lstStyle/>
          <a:p>
            <a:endParaRPr lang="en-US"/>
          </a:p>
        </p:txBody>
      </p:sp>
      <p:sp>
        <p:nvSpPr>
          <p:cNvPr id="176153" name="Line 25"/>
          <p:cNvSpPr>
            <a:spLocks noChangeShapeType="1"/>
          </p:cNvSpPr>
          <p:nvPr/>
        </p:nvSpPr>
        <p:spPr bwMode="auto">
          <a:xfrm rot="5400000" flipV="1">
            <a:off x="869950" y="3016250"/>
            <a:ext cx="0" cy="228600"/>
          </a:xfrm>
          <a:prstGeom prst="line">
            <a:avLst/>
          </a:prstGeom>
          <a:noFill/>
          <a:ln w="28575">
            <a:solidFill>
              <a:schemeClr val="tx1"/>
            </a:solidFill>
            <a:round/>
            <a:headEnd/>
            <a:tailEnd type="arrow" w="med" len="med"/>
          </a:ln>
          <a:effectLst/>
        </p:spPr>
        <p:txBody>
          <a:bodyPr/>
          <a:lstStyle/>
          <a:p>
            <a:endParaRPr lang="en-US"/>
          </a:p>
        </p:txBody>
      </p:sp>
    </p:spTree>
    <p:extLst>
      <p:ext uri="{BB962C8B-B14F-4D97-AF65-F5344CB8AC3E}">
        <p14:creationId xmlns:p14="http://schemas.microsoft.com/office/powerpoint/2010/main" val="2850461525"/>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13417</TotalTime>
  <Words>1643</Words>
  <Application>Microsoft Office PowerPoint</Application>
  <PresentationFormat>On-screen Show (4:3)</PresentationFormat>
  <Paragraphs>287</Paragraphs>
  <Slides>39</Slides>
  <Notes>14</Notes>
  <HiddenSlides>4</HiddenSlides>
  <MMClips>4</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1" baseType="lpstr">
      <vt:lpstr>Blank</vt:lpstr>
      <vt:lpstr>Slide</vt:lpstr>
      <vt:lpstr>Multi-Resolution Streams of Big Scientific Data:  Scaling Visualization Tools from Handheld Devices to In-Situ Processing</vt:lpstr>
      <vt:lpstr>PowerPoint Presentation</vt:lpstr>
      <vt:lpstr>Massive Simulation and Sensing Devices Generate  Great Challenges and Opportunities</vt:lpstr>
      <vt:lpstr>A Science Cyberinfrastructure Requires  Efficient Big Data Management and Processing</vt:lpstr>
      <vt:lpstr>We Redesigned the Data Management and Visualization Pipeline with New Principles</vt:lpstr>
      <vt:lpstr>We Consider the Three Main Components  Defining a Computing Infrastructure</vt:lpstr>
      <vt:lpstr>We Characterize Algorithmic Classes Based on Effect in a Processing Network</vt:lpstr>
      <vt:lpstr>The use of top-down and bottom-up processes have a strong impact on the data stream</vt:lpstr>
      <vt:lpstr>We Allow Distributed Computations at  Different Stages of the Data Stream</vt:lpstr>
      <vt:lpstr>We are Developing Progressive Scheme for Content Based Image Processing</vt:lpstr>
      <vt:lpstr>Poisson Solver for Image Cloning in Massive Image Collections</vt:lpstr>
      <vt:lpstr>Poisson Solver for Image Cloning in Massive Image Collections</vt:lpstr>
      <vt:lpstr>PowerPoint Presentation</vt:lpstr>
      <vt:lpstr>Scalable Software Infrastructure</vt:lpstr>
      <vt:lpstr>Server can be wrapped in Apache plug-in Client can be run in a web browser</vt:lpstr>
      <vt:lpstr>Geospatial Data Rendering on iPad</vt:lpstr>
      <vt:lpstr>We Demonstrated Performance and Scalability in a Variety of Applications</vt:lpstr>
      <vt:lpstr>We Demonstrated Performance and Scalability in a Variety of Applications</vt:lpstr>
      <vt:lpstr>Streaming IDX directly from large scale (S3D) simulations</vt:lpstr>
      <vt:lpstr>The ViSUS Parallel I/O Infrastructure (PIDX) Adopts a 3–Phase Data Transfer Model</vt:lpstr>
      <vt:lpstr>Strong Scaling Results Comparing PIDX Performance with PNetCDF and Fortrain I/O on Two Major Platforms</vt:lpstr>
      <vt:lpstr>Weak Scaling Results Comparing PIDX Performance with Major Competing Techniques</vt:lpstr>
      <vt:lpstr>We Are Moving Towards a Distributed  Storage and Processing Environment</vt:lpstr>
      <vt:lpstr>PowerPoint Presentation</vt:lpstr>
      <vt:lpstr>Parallel Topological Analysis with Morse-Smale Complex</vt:lpstr>
      <vt:lpstr>Artifacts and Data Partitioning  for Paralelization</vt:lpstr>
      <vt:lpstr>Artifacts and Data Partitioning  for Paralelization</vt:lpstr>
      <vt:lpstr>Artifacts and Data Partitioning  for Paralelization</vt:lpstr>
      <vt:lpstr>Artifacts and Data Partitioning  for Paralelization</vt:lpstr>
      <vt:lpstr>Artifacts and Data Partitioning  for Paralelization</vt:lpstr>
      <vt:lpstr>Artifacts and Data Partitioning  for Paralelization</vt:lpstr>
      <vt:lpstr>Preliminary Scaling Results</vt:lpstr>
      <vt:lpstr>Scatter Phase – Components that Need to be Evaluated by Both SST Micro and SST Macro Simulations</vt:lpstr>
      <vt:lpstr>We are Creating a Flexible Data Analysis Pipeline  to Explore the Exascale Design Space</vt:lpstr>
      <vt:lpstr>Local Computation: options that need to be evaluated by SST Micro Simulation</vt:lpstr>
      <vt:lpstr>Gather Phase – Distributed Data Communication Layer  that Needs Evaluation by SST Macro Simulation </vt:lpstr>
      <vt:lpstr>Initial Use Cases Targeted</vt:lpstr>
      <vt:lpstr>Topological Analysis of Massive Combustion Simulations</vt:lpstr>
      <vt:lpstr>A Data Analysis and Visualization Center Can be a Catalyst for a Virtuous Cycle of Collaborative Activities</vt:lpstr>
    </vt:vector>
  </TitlesOfParts>
  <Company>LLNL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Kathy Turnbeaugh</dc:creator>
  <cp:lastModifiedBy>valerio pascucci</cp:lastModifiedBy>
  <cp:revision>1181</cp:revision>
  <cp:lastPrinted>2004-02-24T20:36:28Z</cp:lastPrinted>
  <dcterms:created xsi:type="dcterms:W3CDTF">2002-01-31T23:45:32Z</dcterms:created>
  <dcterms:modified xsi:type="dcterms:W3CDTF">2012-06-29T08:32:09Z</dcterms:modified>
</cp:coreProperties>
</file>